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  <p:sldMasterId id="2147483656" r:id="rId3"/>
    <p:sldMasterId id="2147483652" r:id="rId4"/>
    <p:sldMasterId id="2147483658" r:id="rId5"/>
  </p:sldMasterIdLst>
  <p:notesMasterIdLst>
    <p:notesMasterId r:id="rId21"/>
  </p:notesMasterIdLst>
  <p:sldIdLst>
    <p:sldId id="433" r:id="rId6"/>
    <p:sldId id="742" r:id="rId7"/>
    <p:sldId id="743" r:id="rId8"/>
    <p:sldId id="780" r:id="rId9"/>
    <p:sldId id="746" r:id="rId10"/>
    <p:sldId id="745" r:id="rId11"/>
    <p:sldId id="747" r:id="rId12"/>
    <p:sldId id="735" r:id="rId13"/>
    <p:sldId id="763" r:id="rId14"/>
    <p:sldId id="768" r:id="rId15"/>
    <p:sldId id="765" r:id="rId16"/>
    <p:sldId id="764" r:id="rId17"/>
    <p:sldId id="770" r:id="rId18"/>
    <p:sldId id="771" r:id="rId19"/>
    <p:sldId id="689" r:id="rId20"/>
  </p:sldIdLst>
  <p:sldSz cx="18286413" cy="10287000"/>
  <p:notesSz cx="6797675" cy="9926638"/>
  <p:custDataLst>
    <p:tags r:id="rId22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433"/>
            <p14:sldId id="742"/>
            <p14:sldId id="743"/>
            <p14:sldId id="780"/>
            <p14:sldId id="746"/>
            <p14:sldId id="745"/>
            <p14:sldId id="747"/>
            <p14:sldId id="735"/>
            <p14:sldId id="763"/>
            <p14:sldId id="768"/>
            <p14:sldId id="765"/>
            <p14:sldId id="764"/>
            <p14:sldId id="770"/>
            <p14:sldId id="771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72" userDrawn="1">
          <p15:clr>
            <a:srgbClr val="A4A3A4"/>
          </p15:clr>
        </p15:guide>
        <p15:guide id="3" orient="horz" pos="6461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3"/>
    <a:srgbClr val="006E89"/>
    <a:srgbClr val="00648C"/>
    <a:srgbClr val="E1D20D"/>
    <a:srgbClr val="5B5C5F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9" autoAdjust="0"/>
    <p:restoredTop sz="95382" autoAdjust="0"/>
  </p:normalViewPr>
  <p:slideViewPr>
    <p:cSldViewPr>
      <p:cViewPr varScale="1">
        <p:scale>
          <a:sx n="77" d="100"/>
          <a:sy n="77" d="100"/>
        </p:scale>
        <p:origin x="906" y="102"/>
      </p:cViewPr>
      <p:guideLst>
        <p:guide orient="horz" pos="972"/>
        <p:guide orient="horz" pos="6461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8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39BA9-A664-4E2F-B0CD-8BF844818D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1184D6-03C3-4D6B-B2CE-3057F20058FE}">
      <dgm:prSet phldrT="[Texto]" custT="1"/>
      <dgm:spPr>
        <a:solidFill>
          <a:srgbClr val="F5EEE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Exigência de compatibilidade por tipo de cobertura de acordo com a segmentação assistencial do plano</a:t>
          </a: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</dgm:t>
    </dgm:pt>
    <dgm:pt modelId="{40218A6B-7F5C-4926-882B-2FF139607F6A}" type="parTrans" cxnId="{4075DE8E-F1D3-4212-8EBF-BB5DC05678FB}">
      <dgm:prSet/>
      <dgm:spPr/>
      <dgm:t>
        <a:bodyPr/>
        <a:lstStyle/>
        <a:p>
          <a:endParaRPr lang="pt-BR"/>
        </a:p>
      </dgm:t>
    </dgm:pt>
    <dgm:pt modelId="{B290347C-EE3C-4F7C-AB7E-E4AADD80BB17}" type="sibTrans" cxnId="{4075DE8E-F1D3-4212-8EBF-BB5DC05678FB}">
      <dgm:prSet/>
      <dgm:spPr/>
      <dgm:t>
        <a:bodyPr/>
        <a:lstStyle/>
        <a:p>
          <a:endParaRPr lang="pt-BR"/>
        </a:p>
      </dgm:t>
    </dgm:pt>
    <dgm:pt modelId="{CEA85839-E033-43A8-B0FD-02121F541036}">
      <dgm:prSet phldrT="[Texto]"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Substituição da compatibilidade por tipo de cobertura pela exigência de carências para as coberturas não previstas no plano de origem</a:t>
          </a:r>
        </a:p>
      </dgm:t>
    </dgm:pt>
    <dgm:pt modelId="{96DEC1A5-6265-49E5-AFAC-106EEF7CD3EA}" type="parTrans" cxnId="{E7836674-2968-409E-8932-E84944438A5A}">
      <dgm:prSet/>
      <dgm:spPr/>
      <dgm:t>
        <a:bodyPr/>
        <a:lstStyle/>
        <a:p>
          <a:endParaRPr lang="pt-BR"/>
        </a:p>
      </dgm:t>
    </dgm:pt>
    <dgm:pt modelId="{FE558031-3C84-4887-A3A6-91F965EE2F6C}" type="sibTrans" cxnId="{E7836674-2968-409E-8932-E84944438A5A}">
      <dgm:prSet/>
      <dgm:spPr/>
      <dgm:t>
        <a:bodyPr/>
        <a:lstStyle/>
        <a:p>
          <a:endParaRPr lang="pt-BR"/>
        </a:p>
      </dgm:t>
    </dgm:pt>
    <dgm:pt modelId="{2311DF19-8A2E-4EF8-A3EB-9A4ABD6298D7}">
      <dgm:prSet phldrT="[Texto]"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Não exigência da compatibilidade de preço para Portabilidade Especial por liquidação de operadora</a:t>
          </a:r>
        </a:p>
        <a:p>
          <a:endParaRPr lang="pt-BR" sz="2000" b="1" dirty="0">
            <a:solidFill>
              <a:srgbClr val="006E89"/>
            </a:solidFill>
            <a:latin typeface="+mj-lt"/>
          </a:endParaRPr>
        </a:p>
      </dgm:t>
    </dgm:pt>
    <dgm:pt modelId="{5C6292C9-7DF1-4FA7-A744-6954A40603FF}" type="parTrans" cxnId="{B9368F0F-975B-454A-9289-F756FF0CD00E}">
      <dgm:prSet/>
      <dgm:spPr/>
      <dgm:t>
        <a:bodyPr/>
        <a:lstStyle/>
        <a:p>
          <a:endParaRPr lang="pt-BR"/>
        </a:p>
      </dgm:t>
    </dgm:pt>
    <dgm:pt modelId="{1039EDA7-B065-4C6B-BA5E-C55FA429A30D}" type="sibTrans" cxnId="{B9368F0F-975B-454A-9289-F756FF0CD00E}">
      <dgm:prSet/>
      <dgm:spPr/>
      <dgm:t>
        <a:bodyPr/>
        <a:lstStyle/>
        <a:p>
          <a:endParaRPr lang="pt-BR"/>
        </a:p>
      </dgm:t>
    </dgm:pt>
    <dgm:pt modelId="{3F5B39CF-8D4A-495E-AAC8-F4FAC18EAE78}">
      <dgm:prSet phldrT="[Texto]"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A norma não versa sobre a compatibilidade de planos em pós-pagamento</a:t>
          </a:r>
          <a:endParaRPr lang="pt-BR" sz="1600" b="1" dirty="0">
            <a:solidFill>
              <a:srgbClr val="006E89"/>
            </a:solidFill>
            <a:latin typeface="+mj-lt"/>
          </a:endParaRPr>
        </a:p>
      </dgm:t>
    </dgm:pt>
    <dgm:pt modelId="{9AB69917-ED23-4342-9E52-EA9F8E65ABC0}" type="parTrans" cxnId="{829D8086-40E7-4E0B-A378-BC0E0EB092E6}">
      <dgm:prSet/>
      <dgm:spPr/>
      <dgm:t>
        <a:bodyPr/>
        <a:lstStyle/>
        <a:p>
          <a:endParaRPr lang="pt-BR"/>
        </a:p>
      </dgm:t>
    </dgm:pt>
    <dgm:pt modelId="{127600A0-F805-4C69-95BA-1AACF11E684C}" type="sibTrans" cxnId="{829D8086-40E7-4E0B-A378-BC0E0EB092E6}">
      <dgm:prSet/>
      <dgm:spPr/>
      <dgm:t>
        <a:bodyPr/>
        <a:lstStyle/>
        <a:p>
          <a:endParaRPr lang="pt-BR"/>
        </a:p>
      </dgm:t>
    </dgm:pt>
    <dgm:pt modelId="{AEA6AB2F-388D-4AF3-BDA1-4D663E4AF7F6}">
      <dgm:prSet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Portabilidade Especial para Liquidação de operadora, perda de vínculo, morte do titular e </a:t>
          </a:r>
          <a:r>
            <a:rPr lang="pt-BR" sz="2000" b="1" dirty="0" err="1">
              <a:solidFill>
                <a:srgbClr val="006E89"/>
              </a:solidFill>
              <a:latin typeface="+mj-lt"/>
            </a:rPr>
            <a:t>ex-empregado</a:t>
          </a:r>
          <a:r>
            <a:rPr lang="pt-BR" sz="2000" b="1" dirty="0">
              <a:solidFill>
                <a:srgbClr val="006E89"/>
              </a:solidFill>
              <a:latin typeface="+mj-lt"/>
            </a:rPr>
            <a:t> </a:t>
          </a:r>
        </a:p>
      </dgm:t>
    </dgm:pt>
    <dgm:pt modelId="{A15C9DB4-0F45-431D-9369-E8FE9628855D}" type="parTrans" cxnId="{AB6D7FF3-7AD1-45A2-92A8-DAF92192032E}">
      <dgm:prSet/>
      <dgm:spPr/>
      <dgm:t>
        <a:bodyPr/>
        <a:lstStyle/>
        <a:p>
          <a:endParaRPr lang="pt-BR"/>
        </a:p>
      </dgm:t>
    </dgm:pt>
    <dgm:pt modelId="{9D0832B9-A5F2-46D4-BB8C-9FAE664137B0}" type="sibTrans" cxnId="{AB6D7FF3-7AD1-45A2-92A8-DAF92192032E}">
      <dgm:prSet/>
      <dgm:spPr/>
      <dgm:t>
        <a:bodyPr/>
        <a:lstStyle/>
        <a:p>
          <a:endParaRPr lang="pt-BR"/>
        </a:p>
      </dgm:t>
    </dgm:pt>
    <dgm:pt modelId="{DB26B2F8-5D1F-4CAC-8E3B-59451EB19308}">
      <dgm:prSet custT="1"/>
      <dgm:spPr>
        <a:solidFill>
          <a:srgbClr val="F5EEE1"/>
        </a:solidFill>
      </dgm:spPr>
      <dgm:t>
        <a:bodyPr/>
        <a:lstStyle/>
        <a:p>
          <a:r>
            <a:rPr lang="pt-BR" sz="2000" b="1" dirty="0">
              <a:solidFill>
                <a:srgbClr val="006E89"/>
              </a:solidFill>
              <a:latin typeface="+mj-lt"/>
            </a:rPr>
            <a:t>Não exigência da compatibilidade de preço para planos em pós-pagamento</a:t>
          </a:r>
          <a:endParaRPr lang="pt-BR" sz="1800" b="1" dirty="0">
            <a:solidFill>
              <a:srgbClr val="006E89"/>
            </a:solidFill>
            <a:latin typeface="+mj-lt"/>
          </a:endParaRPr>
        </a:p>
      </dgm:t>
    </dgm:pt>
    <dgm:pt modelId="{8CE68965-7672-4145-A803-6A67DB7820FE}" type="parTrans" cxnId="{A8464EBE-E99D-482E-9798-602755DF47E5}">
      <dgm:prSet/>
      <dgm:spPr/>
      <dgm:t>
        <a:bodyPr/>
        <a:lstStyle/>
        <a:p>
          <a:endParaRPr lang="pt-BR"/>
        </a:p>
      </dgm:t>
    </dgm:pt>
    <dgm:pt modelId="{DB7A31B5-BEBD-40BC-B898-742F65E4EA37}" type="sibTrans" cxnId="{A8464EBE-E99D-482E-9798-602755DF47E5}">
      <dgm:prSet/>
      <dgm:spPr/>
      <dgm:t>
        <a:bodyPr/>
        <a:lstStyle/>
        <a:p>
          <a:endParaRPr lang="pt-BR"/>
        </a:p>
      </dgm:t>
    </dgm:pt>
    <dgm:pt modelId="{69543A27-7923-41FC-A36D-9BF3F2939526}">
      <dgm:prSet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Extensão da Portabilidade comum para beneficiários de plano coletivo que tiveram o seu contrato coletivo rescindido.</a:t>
          </a:r>
        </a:p>
        <a:p>
          <a:endParaRPr lang="pt-BR" sz="2000" b="1" dirty="0">
            <a:solidFill>
              <a:srgbClr val="006E89"/>
            </a:solidFill>
            <a:latin typeface="+mj-lt"/>
          </a:endParaRPr>
        </a:p>
      </dgm:t>
    </dgm:pt>
    <dgm:pt modelId="{5BAB2AE3-65DF-4846-9DB9-1A6CA4C0287E}" type="parTrans" cxnId="{1FA7134E-B181-417E-A74B-FEF93DF8CBE5}">
      <dgm:prSet/>
      <dgm:spPr/>
      <dgm:t>
        <a:bodyPr/>
        <a:lstStyle/>
        <a:p>
          <a:endParaRPr lang="pt-BR"/>
        </a:p>
      </dgm:t>
    </dgm:pt>
    <dgm:pt modelId="{D04FEF9C-2F46-4253-BBAC-673DBB23301A}" type="sibTrans" cxnId="{1FA7134E-B181-417E-A74B-FEF93DF8CBE5}">
      <dgm:prSet/>
      <dgm:spPr/>
      <dgm:t>
        <a:bodyPr/>
        <a:lstStyle/>
        <a:p>
          <a:endParaRPr lang="pt-BR"/>
        </a:p>
      </dgm:t>
    </dgm:pt>
    <dgm:pt modelId="{40781984-5396-4F23-9486-D10F41882ED1}">
      <dgm:prSet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A compatibilidade de planos é feita por 5 faixas de preço</a:t>
          </a:r>
        </a:p>
        <a:p>
          <a:endParaRPr lang="pt-BR" sz="2000" b="1" dirty="0">
            <a:solidFill>
              <a:srgbClr val="006E89"/>
            </a:solidFill>
            <a:latin typeface="+mj-lt"/>
          </a:endParaRPr>
        </a:p>
      </dgm:t>
    </dgm:pt>
    <dgm:pt modelId="{37D578FD-F772-4608-A3FF-2C2EE79A5D26}" type="parTrans" cxnId="{0D46AD90-E981-4556-935F-981DB0C8D008}">
      <dgm:prSet/>
      <dgm:spPr/>
      <dgm:t>
        <a:bodyPr/>
        <a:lstStyle/>
        <a:p>
          <a:endParaRPr lang="pt-BR"/>
        </a:p>
      </dgm:t>
    </dgm:pt>
    <dgm:pt modelId="{A180FE60-5050-4D76-B7A5-07BBAA478E54}" type="sibTrans" cxnId="{0D46AD90-E981-4556-935F-981DB0C8D008}">
      <dgm:prSet/>
      <dgm:spPr/>
      <dgm:t>
        <a:bodyPr/>
        <a:lstStyle/>
        <a:p>
          <a:endParaRPr lang="pt-BR"/>
        </a:p>
      </dgm:t>
    </dgm:pt>
    <dgm:pt modelId="{A300544F-A57C-4341-B214-D7F31FD82D71}">
      <dgm:prSet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Operadoras em regime especial não são destino para portabilidade de carências</a:t>
          </a:r>
        </a:p>
        <a:p>
          <a:endParaRPr lang="pt-BR" sz="2000" b="1" dirty="0">
            <a:solidFill>
              <a:srgbClr val="006E89"/>
            </a:solidFill>
            <a:latin typeface="+mj-lt"/>
          </a:endParaRPr>
        </a:p>
      </dgm:t>
    </dgm:pt>
    <dgm:pt modelId="{00CCAA4A-27DA-40AD-B95E-2E2150D91759}" type="parTrans" cxnId="{AB1EEA8B-D406-4DBF-B55A-A0CE2965A927}">
      <dgm:prSet/>
      <dgm:spPr/>
      <dgm:t>
        <a:bodyPr/>
        <a:lstStyle/>
        <a:p>
          <a:endParaRPr lang="pt-BR"/>
        </a:p>
      </dgm:t>
    </dgm:pt>
    <dgm:pt modelId="{B54DA448-C2EF-41EC-8A80-C538B2EBEC0D}" type="sibTrans" cxnId="{AB1EEA8B-D406-4DBF-B55A-A0CE2965A927}">
      <dgm:prSet/>
      <dgm:spPr/>
      <dgm:t>
        <a:bodyPr/>
        <a:lstStyle/>
        <a:p>
          <a:endParaRPr lang="pt-BR"/>
        </a:p>
      </dgm:t>
    </dgm:pt>
    <dgm:pt modelId="{6AAAC447-A37C-42C8-87BB-BD441441DD70}">
      <dgm:prSet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r>
            <a:rPr lang="pt-BR" sz="2000" b="1" dirty="0">
              <a:solidFill>
                <a:srgbClr val="006E89"/>
              </a:solidFill>
              <a:latin typeface="Calibri"/>
              <a:ea typeface="+mn-ea"/>
              <a:cs typeface="+mn-cs"/>
            </a:rPr>
            <a:t>Ampliação das faixas de preço, de 5 para 6 faixas</a:t>
          </a:r>
          <a:endParaRPr lang="pt-BR" sz="2000" b="1" dirty="0">
            <a:solidFill>
              <a:srgbClr val="006E89"/>
            </a:solidFill>
            <a:latin typeface="+mj-lt"/>
          </a:endParaRPr>
        </a:p>
      </dgm:t>
    </dgm:pt>
    <dgm:pt modelId="{39BA953D-705F-4416-81F0-DBF4F312AB02}" type="parTrans" cxnId="{3C51E976-137B-42A2-9C18-B8D8B9E7A4C0}">
      <dgm:prSet/>
      <dgm:spPr/>
      <dgm:t>
        <a:bodyPr/>
        <a:lstStyle/>
        <a:p>
          <a:endParaRPr lang="pt-BR"/>
        </a:p>
      </dgm:t>
    </dgm:pt>
    <dgm:pt modelId="{EC326907-EA35-4145-BD43-D04275541825}" type="sibTrans" cxnId="{3C51E976-137B-42A2-9C18-B8D8B9E7A4C0}">
      <dgm:prSet/>
      <dgm:spPr/>
      <dgm:t>
        <a:bodyPr/>
        <a:lstStyle/>
        <a:p>
          <a:endParaRPr lang="pt-BR"/>
        </a:p>
      </dgm:t>
    </dgm:pt>
    <dgm:pt modelId="{66443A9D-4B0E-42C0-A16E-361831282511}">
      <dgm:prSet custT="1"/>
      <dgm:spPr>
        <a:solidFill>
          <a:srgbClr val="F5EEE1"/>
        </a:solidFill>
      </dgm:spPr>
      <dgm:t>
        <a:bodyPr/>
        <a:lstStyle/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endParaRPr lang="pt-BR" sz="2000" b="1" dirty="0">
            <a:solidFill>
              <a:srgbClr val="006E89"/>
            </a:solidFill>
            <a:latin typeface="+mj-lt"/>
          </a:endParaRPr>
        </a:p>
        <a:p>
          <a:r>
            <a:rPr lang="pt-BR" sz="2000" b="1" dirty="0">
              <a:solidFill>
                <a:srgbClr val="006E89"/>
              </a:solidFill>
              <a:latin typeface="+mj-lt"/>
            </a:rPr>
            <a:t>Operadoras em direção técnica ou fiscal passam a ser destino para beneficiários por portabilidade</a:t>
          </a:r>
        </a:p>
        <a:p>
          <a:endParaRPr lang="pt-BR" sz="2000" b="1" dirty="0">
            <a:solidFill>
              <a:srgbClr val="006E89"/>
            </a:solidFill>
            <a:latin typeface="+mj-lt"/>
          </a:endParaRPr>
        </a:p>
      </dgm:t>
    </dgm:pt>
    <dgm:pt modelId="{BBCA3AAC-DDA3-4926-8EAB-88060880AA49}" type="parTrans" cxnId="{B38426C4-117E-4BC2-BB8B-77AEFBF01945}">
      <dgm:prSet/>
      <dgm:spPr/>
      <dgm:t>
        <a:bodyPr/>
        <a:lstStyle/>
        <a:p>
          <a:endParaRPr lang="pt-BR"/>
        </a:p>
      </dgm:t>
    </dgm:pt>
    <dgm:pt modelId="{7A4E0F25-36A0-4357-8000-B02F00E6AE3F}" type="sibTrans" cxnId="{B38426C4-117E-4BC2-BB8B-77AEFBF01945}">
      <dgm:prSet/>
      <dgm:spPr/>
      <dgm:t>
        <a:bodyPr/>
        <a:lstStyle/>
        <a:p>
          <a:endParaRPr lang="pt-BR"/>
        </a:p>
      </dgm:t>
    </dgm:pt>
    <dgm:pt modelId="{B3BE6FAE-6AFE-4FFC-B00C-608ECB7DC35B}">
      <dgm:prSet phldrT="[Texto]" custT="1"/>
      <dgm:spPr>
        <a:solidFill>
          <a:srgbClr val="F5EEE1"/>
        </a:solidFill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  <a:ea typeface="+mn-ea"/>
              <a:cs typeface="+mn-cs"/>
            </a:rPr>
            <a:t>Portabilidade especial exige a compatibilidade de preço. É necessária a decretação de Portabilidade Extraordinária para que esse requisito não seja exigido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</dgm:t>
    </dgm:pt>
    <dgm:pt modelId="{7C77D4BE-282D-4EE3-A30B-EACAEF44527B}" type="sibTrans" cxnId="{F3BD0991-C360-49E2-866E-7591A5835BCD}">
      <dgm:prSet/>
      <dgm:spPr/>
      <dgm:t>
        <a:bodyPr/>
        <a:lstStyle/>
        <a:p>
          <a:endParaRPr lang="pt-BR"/>
        </a:p>
      </dgm:t>
    </dgm:pt>
    <dgm:pt modelId="{37AFB668-5C7F-49FF-BA03-0D6F76EA87E0}" type="parTrans" cxnId="{F3BD0991-C360-49E2-866E-7591A5835BCD}">
      <dgm:prSet/>
      <dgm:spPr/>
      <dgm:t>
        <a:bodyPr/>
        <a:lstStyle/>
        <a:p>
          <a:endParaRPr lang="pt-BR"/>
        </a:p>
      </dgm:t>
    </dgm:pt>
    <dgm:pt modelId="{D134740B-E85D-4238-A67E-5677ED4D6342}" type="pres">
      <dgm:prSet presAssocID="{8C739BA9-A664-4E2F-B0CD-8BF844818D07}" presName="diagram" presStyleCnt="0">
        <dgm:presLayoutVars>
          <dgm:dir/>
          <dgm:resizeHandles val="exact"/>
        </dgm:presLayoutVars>
      </dgm:prSet>
      <dgm:spPr/>
    </dgm:pt>
    <dgm:pt modelId="{5A838808-586D-4985-8D0C-C4A5B41E5F84}" type="pres">
      <dgm:prSet presAssocID="{971184D6-03C3-4D6B-B2CE-3057F20058FE}" presName="node" presStyleLbl="node1" presStyleIdx="0" presStyleCnt="12" custLinFactNeighborX="3627">
        <dgm:presLayoutVars>
          <dgm:bulletEnabled val="1"/>
        </dgm:presLayoutVars>
      </dgm:prSet>
      <dgm:spPr>
        <a:xfrm>
          <a:off x="3013" y="182246"/>
          <a:ext cx="2391022" cy="1434613"/>
        </a:xfrm>
        <a:prstGeom prst="rect">
          <a:avLst/>
        </a:prstGeom>
      </dgm:spPr>
    </dgm:pt>
    <dgm:pt modelId="{E5AA7DE7-852E-4E33-A215-E4D8865AF135}" type="pres">
      <dgm:prSet presAssocID="{B290347C-EE3C-4F7C-AB7E-E4AADD80BB17}" presName="sibTrans" presStyleCnt="0"/>
      <dgm:spPr/>
    </dgm:pt>
    <dgm:pt modelId="{DB67B54B-69D8-4700-960D-E0C26667A675}" type="pres">
      <dgm:prSet presAssocID="{B3BE6FAE-6AFE-4FFC-B00C-608ECB7DC35B}" presName="node" presStyleLbl="node1" presStyleIdx="1" presStyleCnt="12" custLinFactNeighborX="-109" custLinFactNeighborY="-234">
        <dgm:presLayoutVars>
          <dgm:bulletEnabled val="1"/>
        </dgm:presLayoutVars>
      </dgm:prSet>
      <dgm:spPr/>
    </dgm:pt>
    <dgm:pt modelId="{95D96C9F-4416-429B-8DB1-AE3F3C580EDF}" type="pres">
      <dgm:prSet presAssocID="{7C77D4BE-282D-4EE3-A30B-EACAEF44527B}" presName="sibTrans" presStyleCnt="0"/>
      <dgm:spPr/>
    </dgm:pt>
    <dgm:pt modelId="{B6D13177-895E-412E-B744-FC9BB17F631C}" type="pres">
      <dgm:prSet presAssocID="{CEA85839-E033-43A8-B0FD-02121F541036}" presName="node" presStyleLbl="node1" presStyleIdx="2" presStyleCnt="12" custScaleX="106474" custLinFactNeighborX="109">
        <dgm:presLayoutVars>
          <dgm:bulletEnabled val="1"/>
        </dgm:presLayoutVars>
      </dgm:prSet>
      <dgm:spPr/>
    </dgm:pt>
    <dgm:pt modelId="{376832FE-9551-42D0-8CDC-01DFC35A7430}" type="pres">
      <dgm:prSet presAssocID="{FE558031-3C84-4887-A3A6-91F965EE2F6C}" presName="sibTrans" presStyleCnt="0"/>
      <dgm:spPr/>
    </dgm:pt>
    <dgm:pt modelId="{778E9CFA-668F-4A10-ABB7-8573278F5075}" type="pres">
      <dgm:prSet presAssocID="{2311DF19-8A2E-4EF8-A3EB-9A4ABD6298D7}" presName="node" presStyleLbl="node1" presStyleIdx="3" presStyleCnt="12">
        <dgm:presLayoutVars>
          <dgm:bulletEnabled val="1"/>
        </dgm:presLayoutVars>
      </dgm:prSet>
      <dgm:spPr/>
    </dgm:pt>
    <dgm:pt modelId="{73680828-6556-4491-9D4D-8BA50F730CBF}" type="pres">
      <dgm:prSet presAssocID="{1039EDA7-B065-4C6B-BA5E-C55FA429A30D}" presName="sibTrans" presStyleCnt="0"/>
      <dgm:spPr/>
    </dgm:pt>
    <dgm:pt modelId="{A19D35FB-F1E3-4242-8102-29B7D70082E5}" type="pres">
      <dgm:prSet presAssocID="{3F5B39CF-8D4A-495E-AAC8-F4FAC18EAE78}" presName="node" presStyleLbl="node1" presStyleIdx="4" presStyleCnt="12">
        <dgm:presLayoutVars>
          <dgm:bulletEnabled val="1"/>
        </dgm:presLayoutVars>
      </dgm:prSet>
      <dgm:spPr/>
    </dgm:pt>
    <dgm:pt modelId="{3860F920-C7FF-4649-B38C-3A5B084DEEE5}" type="pres">
      <dgm:prSet presAssocID="{127600A0-F805-4C69-95BA-1AACF11E684C}" presName="sibTrans" presStyleCnt="0"/>
      <dgm:spPr/>
    </dgm:pt>
    <dgm:pt modelId="{BDD35B52-770C-4341-BDC8-47BBDC5CB872}" type="pres">
      <dgm:prSet presAssocID="{AEA6AB2F-388D-4AF3-BDA1-4D663E4AF7F6}" presName="node" presStyleLbl="node1" presStyleIdx="5" presStyleCnt="12">
        <dgm:presLayoutVars>
          <dgm:bulletEnabled val="1"/>
        </dgm:presLayoutVars>
      </dgm:prSet>
      <dgm:spPr/>
    </dgm:pt>
    <dgm:pt modelId="{AC39D79B-6669-4021-B9C3-669DF604CA35}" type="pres">
      <dgm:prSet presAssocID="{9D0832B9-A5F2-46D4-BB8C-9FAE664137B0}" presName="sibTrans" presStyleCnt="0"/>
      <dgm:spPr/>
    </dgm:pt>
    <dgm:pt modelId="{54425E80-E3FE-4BC9-B022-A8F34B0480BE}" type="pres">
      <dgm:prSet presAssocID="{DB26B2F8-5D1F-4CAC-8E3B-59451EB19308}" presName="node" presStyleLbl="node1" presStyleIdx="6" presStyleCnt="12">
        <dgm:presLayoutVars>
          <dgm:bulletEnabled val="1"/>
        </dgm:presLayoutVars>
      </dgm:prSet>
      <dgm:spPr/>
    </dgm:pt>
    <dgm:pt modelId="{076A7E2A-36EF-4787-A10A-5FEB9DF86BB9}" type="pres">
      <dgm:prSet presAssocID="{DB7A31B5-BEBD-40BC-B898-742F65E4EA37}" presName="sibTrans" presStyleCnt="0"/>
      <dgm:spPr/>
    </dgm:pt>
    <dgm:pt modelId="{274E5CFC-79CE-4018-8EA9-33C6C48B6A98}" type="pres">
      <dgm:prSet presAssocID="{69543A27-7923-41FC-A36D-9BF3F2939526}" presName="node" presStyleLbl="node1" presStyleIdx="7" presStyleCnt="12">
        <dgm:presLayoutVars>
          <dgm:bulletEnabled val="1"/>
        </dgm:presLayoutVars>
      </dgm:prSet>
      <dgm:spPr/>
    </dgm:pt>
    <dgm:pt modelId="{6DE3DA29-0240-4F5B-AE52-B8E69854AFC1}" type="pres">
      <dgm:prSet presAssocID="{D04FEF9C-2F46-4253-BBAC-673DBB23301A}" presName="sibTrans" presStyleCnt="0"/>
      <dgm:spPr/>
    </dgm:pt>
    <dgm:pt modelId="{8BFBD5A8-405A-4F67-9485-FE852A565955}" type="pres">
      <dgm:prSet presAssocID="{40781984-5396-4F23-9486-D10F41882ED1}" presName="node" presStyleLbl="node1" presStyleIdx="8" presStyleCnt="12">
        <dgm:presLayoutVars>
          <dgm:bulletEnabled val="1"/>
        </dgm:presLayoutVars>
      </dgm:prSet>
      <dgm:spPr/>
    </dgm:pt>
    <dgm:pt modelId="{C164DCE7-7E24-4F46-94DA-FBBE453E6FD5}" type="pres">
      <dgm:prSet presAssocID="{A180FE60-5050-4D76-B7A5-07BBAA478E54}" presName="sibTrans" presStyleCnt="0"/>
      <dgm:spPr/>
    </dgm:pt>
    <dgm:pt modelId="{B9F8DE59-42CD-4F57-9A28-8460BEC7A8BA}" type="pres">
      <dgm:prSet presAssocID="{A300544F-A57C-4341-B214-D7F31FD82D71}" presName="node" presStyleLbl="node1" presStyleIdx="9" presStyleCnt="12">
        <dgm:presLayoutVars>
          <dgm:bulletEnabled val="1"/>
        </dgm:presLayoutVars>
      </dgm:prSet>
      <dgm:spPr/>
    </dgm:pt>
    <dgm:pt modelId="{C8D96863-81E4-4BF9-9AC8-20C6026EF789}" type="pres">
      <dgm:prSet presAssocID="{B54DA448-C2EF-41EC-8A80-C538B2EBEC0D}" presName="sibTrans" presStyleCnt="0"/>
      <dgm:spPr/>
    </dgm:pt>
    <dgm:pt modelId="{D908BC90-421B-486A-932B-F9BAEC205CD7}" type="pres">
      <dgm:prSet presAssocID="{6AAAC447-A37C-42C8-87BB-BD441441DD70}" presName="node" presStyleLbl="node1" presStyleIdx="10" presStyleCnt="12">
        <dgm:presLayoutVars>
          <dgm:bulletEnabled val="1"/>
        </dgm:presLayoutVars>
      </dgm:prSet>
      <dgm:spPr/>
    </dgm:pt>
    <dgm:pt modelId="{9D834CCE-6918-479B-A7F3-0B9B85B61974}" type="pres">
      <dgm:prSet presAssocID="{EC326907-EA35-4145-BD43-D04275541825}" presName="sibTrans" presStyleCnt="0"/>
      <dgm:spPr/>
    </dgm:pt>
    <dgm:pt modelId="{E95C8A37-80F5-469E-8D29-5902F65EBBE6}" type="pres">
      <dgm:prSet presAssocID="{66443A9D-4B0E-42C0-A16E-36183128251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9368F0F-975B-454A-9289-F756FF0CD00E}" srcId="{8C739BA9-A664-4E2F-B0CD-8BF844818D07}" destId="{2311DF19-8A2E-4EF8-A3EB-9A4ABD6298D7}" srcOrd="3" destOrd="0" parTransId="{5C6292C9-7DF1-4FA7-A744-6954A40603FF}" sibTransId="{1039EDA7-B065-4C6B-BA5E-C55FA429A30D}"/>
    <dgm:cxn modelId="{ADBDB119-F40A-4232-A276-CE93478BA797}" type="presOf" srcId="{DB26B2F8-5D1F-4CAC-8E3B-59451EB19308}" destId="{54425E80-E3FE-4BC9-B022-A8F34B0480BE}" srcOrd="0" destOrd="0" presId="urn:microsoft.com/office/officeart/2005/8/layout/default"/>
    <dgm:cxn modelId="{DA7FC630-10BC-48C3-87C0-4CD4E1CDB72B}" type="presOf" srcId="{A300544F-A57C-4341-B214-D7F31FD82D71}" destId="{B9F8DE59-42CD-4F57-9A28-8460BEC7A8BA}" srcOrd="0" destOrd="0" presId="urn:microsoft.com/office/officeart/2005/8/layout/default"/>
    <dgm:cxn modelId="{4F6E8C62-1B6D-47EC-80EE-989A4B73B9E5}" type="presOf" srcId="{66443A9D-4B0E-42C0-A16E-361831282511}" destId="{E95C8A37-80F5-469E-8D29-5902F65EBBE6}" srcOrd="0" destOrd="0" presId="urn:microsoft.com/office/officeart/2005/8/layout/default"/>
    <dgm:cxn modelId="{1FA7134E-B181-417E-A74B-FEF93DF8CBE5}" srcId="{8C739BA9-A664-4E2F-B0CD-8BF844818D07}" destId="{69543A27-7923-41FC-A36D-9BF3F2939526}" srcOrd="7" destOrd="0" parTransId="{5BAB2AE3-65DF-4846-9DB9-1A6CA4C0287E}" sibTransId="{D04FEF9C-2F46-4253-BBAC-673DBB23301A}"/>
    <dgm:cxn modelId="{08021F51-070C-460D-88A8-F8C59B024E48}" type="presOf" srcId="{971184D6-03C3-4D6B-B2CE-3057F20058FE}" destId="{5A838808-586D-4985-8D0C-C4A5B41E5F84}" srcOrd="0" destOrd="0" presId="urn:microsoft.com/office/officeart/2005/8/layout/default"/>
    <dgm:cxn modelId="{E7836674-2968-409E-8932-E84944438A5A}" srcId="{8C739BA9-A664-4E2F-B0CD-8BF844818D07}" destId="{CEA85839-E033-43A8-B0FD-02121F541036}" srcOrd="2" destOrd="0" parTransId="{96DEC1A5-6265-49E5-AFAC-106EEF7CD3EA}" sibTransId="{FE558031-3C84-4887-A3A6-91F965EE2F6C}"/>
    <dgm:cxn modelId="{A8C67C54-2005-4B7D-9405-D1CB326442EA}" type="presOf" srcId="{40781984-5396-4F23-9486-D10F41882ED1}" destId="{8BFBD5A8-405A-4F67-9485-FE852A565955}" srcOrd="0" destOrd="0" presId="urn:microsoft.com/office/officeart/2005/8/layout/default"/>
    <dgm:cxn modelId="{3C51E976-137B-42A2-9C18-B8D8B9E7A4C0}" srcId="{8C739BA9-A664-4E2F-B0CD-8BF844818D07}" destId="{6AAAC447-A37C-42C8-87BB-BD441441DD70}" srcOrd="10" destOrd="0" parTransId="{39BA953D-705F-4416-81F0-DBF4F312AB02}" sibTransId="{EC326907-EA35-4145-BD43-D04275541825}"/>
    <dgm:cxn modelId="{FBD2F67F-4B62-4FAD-86E3-ECB5030E0D16}" type="presOf" srcId="{B3BE6FAE-6AFE-4FFC-B00C-608ECB7DC35B}" destId="{DB67B54B-69D8-4700-960D-E0C26667A675}" srcOrd="0" destOrd="0" presId="urn:microsoft.com/office/officeart/2005/8/layout/default"/>
    <dgm:cxn modelId="{829D8086-40E7-4E0B-A378-BC0E0EB092E6}" srcId="{8C739BA9-A664-4E2F-B0CD-8BF844818D07}" destId="{3F5B39CF-8D4A-495E-AAC8-F4FAC18EAE78}" srcOrd="4" destOrd="0" parTransId="{9AB69917-ED23-4342-9E52-EA9F8E65ABC0}" sibTransId="{127600A0-F805-4C69-95BA-1AACF11E684C}"/>
    <dgm:cxn modelId="{AB1EEA8B-D406-4DBF-B55A-A0CE2965A927}" srcId="{8C739BA9-A664-4E2F-B0CD-8BF844818D07}" destId="{A300544F-A57C-4341-B214-D7F31FD82D71}" srcOrd="9" destOrd="0" parTransId="{00CCAA4A-27DA-40AD-B95E-2E2150D91759}" sibTransId="{B54DA448-C2EF-41EC-8A80-C538B2EBEC0D}"/>
    <dgm:cxn modelId="{4075DE8E-F1D3-4212-8EBF-BB5DC05678FB}" srcId="{8C739BA9-A664-4E2F-B0CD-8BF844818D07}" destId="{971184D6-03C3-4D6B-B2CE-3057F20058FE}" srcOrd="0" destOrd="0" parTransId="{40218A6B-7F5C-4926-882B-2FF139607F6A}" sibTransId="{B290347C-EE3C-4F7C-AB7E-E4AADD80BB17}"/>
    <dgm:cxn modelId="{0D46AD90-E981-4556-935F-981DB0C8D008}" srcId="{8C739BA9-A664-4E2F-B0CD-8BF844818D07}" destId="{40781984-5396-4F23-9486-D10F41882ED1}" srcOrd="8" destOrd="0" parTransId="{37D578FD-F772-4608-A3FF-2C2EE79A5D26}" sibTransId="{A180FE60-5050-4D76-B7A5-07BBAA478E54}"/>
    <dgm:cxn modelId="{F3BD0991-C360-49E2-866E-7591A5835BCD}" srcId="{8C739BA9-A664-4E2F-B0CD-8BF844818D07}" destId="{B3BE6FAE-6AFE-4FFC-B00C-608ECB7DC35B}" srcOrd="1" destOrd="0" parTransId="{37AFB668-5C7F-49FF-BA03-0D6F76EA87E0}" sibTransId="{7C77D4BE-282D-4EE3-A30B-EACAEF44527B}"/>
    <dgm:cxn modelId="{0CF01D92-886E-42A6-8EB4-72BE41EC0029}" type="presOf" srcId="{AEA6AB2F-388D-4AF3-BDA1-4D663E4AF7F6}" destId="{BDD35B52-770C-4341-BDC8-47BBDC5CB872}" srcOrd="0" destOrd="0" presId="urn:microsoft.com/office/officeart/2005/8/layout/default"/>
    <dgm:cxn modelId="{4352BDBB-6DB6-4244-A736-C4229977D78D}" type="presOf" srcId="{69543A27-7923-41FC-A36D-9BF3F2939526}" destId="{274E5CFC-79CE-4018-8EA9-33C6C48B6A98}" srcOrd="0" destOrd="0" presId="urn:microsoft.com/office/officeart/2005/8/layout/default"/>
    <dgm:cxn modelId="{A8464EBE-E99D-482E-9798-602755DF47E5}" srcId="{8C739BA9-A664-4E2F-B0CD-8BF844818D07}" destId="{DB26B2F8-5D1F-4CAC-8E3B-59451EB19308}" srcOrd="6" destOrd="0" parTransId="{8CE68965-7672-4145-A803-6A67DB7820FE}" sibTransId="{DB7A31B5-BEBD-40BC-B898-742F65E4EA37}"/>
    <dgm:cxn modelId="{B38426C4-117E-4BC2-BB8B-77AEFBF01945}" srcId="{8C739BA9-A664-4E2F-B0CD-8BF844818D07}" destId="{66443A9D-4B0E-42C0-A16E-361831282511}" srcOrd="11" destOrd="0" parTransId="{BBCA3AAC-DDA3-4926-8EAB-88060880AA49}" sibTransId="{7A4E0F25-36A0-4357-8000-B02F00E6AE3F}"/>
    <dgm:cxn modelId="{85AC26C9-B363-47E6-9BD1-5848A6330894}" type="presOf" srcId="{2311DF19-8A2E-4EF8-A3EB-9A4ABD6298D7}" destId="{778E9CFA-668F-4A10-ABB7-8573278F5075}" srcOrd="0" destOrd="0" presId="urn:microsoft.com/office/officeart/2005/8/layout/default"/>
    <dgm:cxn modelId="{F601FDCE-0B27-4E48-8190-128C12A08F47}" type="presOf" srcId="{3F5B39CF-8D4A-495E-AAC8-F4FAC18EAE78}" destId="{A19D35FB-F1E3-4242-8102-29B7D70082E5}" srcOrd="0" destOrd="0" presId="urn:microsoft.com/office/officeart/2005/8/layout/default"/>
    <dgm:cxn modelId="{6F2E38D8-9B37-4FE3-B0A8-23BF2CEC05F9}" type="presOf" srcId="{6AAAC447-A37C-42C8-87BB-BD441441DD70}" destId="{D908BC90-421B-486A-932B-F9BAEC205CD7}" srcOrd="0" destOrd="0" presId="urn:microsoft.com/office/officeart/2005/8/layout/default"/>
    <dgm:cxn modelId="{4FAF78E6-E205-4BB1-8E91-E3491ACC9420}" type="presOf" srcId="{CEA85839-E033-43A8-B0FD-02121F541036}" destId="{B6D13177-895E-412E-B744-FC9BB17F631C}" srcOrd="0" destOrd="0" presId="urn:microsoft.com/office/officeart/2005/8/layout/default"/>
    <dgm:cxn modelId="{0241F4E6-F9FF-43E3-9A50-4ECDA71A9A2E}" type="presOf" srcId="{8C739BA9-A664-4E2F-B0CD-8BF844818D07}" destId="{D134740B-E85D-4238-A67E-5677ED4D6342}" srcOrd="0" destOrd="0" presId="urn:microsoft.com/office/officeart/2005/8/layout/default"/>
    <dgm:cxn modelId="{AB6D7FF3-7AD1-45A2-92A8-DAF92192032E}" srcId="{8C739BA9-A664-4E2F-B0CD-8BF844818D07}" destId="{AEA6AB2F-388D-4AF3-BDA1-4D663E4AF7F6}" srcOrd="5" destOrd="0" parTransId="{A15C9DB4-0F45-431D-9369-E8FE9628855D}" sibTransId="{9D0832B9-A5F2-46D4-BB8C-9FAE664137B0}"/>
    <dgm:cxn modelId="{E04251D1-673D-4BBF-A44E-3AECCB079C86}" type="presParOf" srcId="{D134740B-E85D-4238-A67E-5677ED4D6342}" destId="{5A838808-586D-4985-8D0C-C4A5B41E5F84}" srcOrd="0" destOrd="0" presId="urn:microsoft.com/office/officeart/2005/8/layout/default"/>
    <dgm:cxn modelId="{EAB7B627-31FC-4E9F-8514-32AE7EDACBC7}" type="presParOf" srcId="{D134740B-E85D-4238-A67E-5677ED4D6342}" destId="{E5AA7DE7-852E-4E33-A215-E4D8865AF135}" srcOrd="1" destOrd="0" presId="urn:microsoft.com/office/officeart/2005/8/layout/default"/>
    <dgm:cxn modelId="{6E34A448-57F1-480F-A22B-D3CDE15028E7}" type="presParOf" srcId="{D134740B-E85D-4238-A67E-5677ED4D6342}" destId="{DB67B54B-69D8-4700-960D-E0C26667A675}" srcOrd="2" destOrd="0" presId="urn:microsoft.com/office/officeart/2005/8/layout/default"/>
    <dgm:cxn modelId="{CEC75133-059C-4860-9E05-41928F2C0C00}" type="presParOf" srcId="{D134740B-E85D-4238-A67E-5677ED4D6342}" destId="{95D96C9F-4416-429B-8DB1-AE3F3C580EDF}" srcOrd="3" destOrd="0" presId="urn:microsoft.com/office/officeart/2005/8/layout/default"/>
    <dgm:cxn modelId="{C1AC3799-0E93-4638-A042-6A3B81D64291}" type="presParOf" srcId="{D134740B-E85D-4238-A67E-5677ED4D6342}" destId="{B6D13177-895E-412E-B744-FC9BB17F631C}" srcOrd="4" destOrd="0" presId="urn:microsoft.com/office/officeart/2005/8/layout/default"/>
    <dgm:cxn modelId="{AD96E664-1DC8-495A-8D27-E325460C7957}" type="presParOf" srcId="{D134740B-E85D-4238-A67E-5677ED4D6342}" destId="{376832FE-9551-42D0-8CDC-01DFC35A7430}" srcOrd="5" destOrd="0" presId="urn:microsoft.com/office/officeart/2005/8/layout/default"/>
    <dgm:cxn modelId="{52B0990F-DF31-44E6-B5E0-92103ECD3A82}" type="presParOf" srcId="{D134740B-E85D-4238-A67E-5677ED4D6342}" destId="{778E9CFA-668F-4A10-ABB7-8573278F5075}" srcOrd="6" destOrd="0" presId="urn:microsoft.com/office/officeart/2005/8/layout/default"/>
    <dgm:cxn modelId="{5FEA468E-C646-495E-A349-C50B3FF64DF5}" type="presParOf" srcId="{D134740B-E85D-4238-A67E-5677ED4D6342}" destId="{73680828-6556-4491-9D4D-8BA50F730CBF}" srcOrd="7" destOrd="0" presId="urn:microsoft.com/office/officeart/2005/8/layout/default"/>
    <dgm:cxn modelId="{DE2E5123-D6A8-4A72-A65D-39749D7A1CEC}" type="presParOf" srcId="{D134740B-E85D-4238-A67E-5677ED4D6342}" destId="{A19D35FB-F1E3-4242-8102-29B7D70082E5}" srcOrd="8" destOrd="0" presId="urn:microsoft.com/office/officeart/2005/8/layout/default"/>
    <dgm:cxn modelId="{5359B66B-6BE9-41D6-A27D-691A868D2BDF}" type="presParOf" srcId="{D134740B-E85D-4238-A67E-5677ED4D6342}" destId="{3860F920-C7FF-4649-B38C-3A5B084DEEE5}" srcOrd="9" destOrd="0" presId="urn:microsoft.com/office/officeart/2005/8/layout/default"/>
    <dgm:cxn modelId="{4D9F9553-FD2A-439F-BC33-61A5FA609245}" type="presParOf" srcId="{D134740B-E85D-4238-A67E-5677ED4D6342}" destId="{BDD35B52-770C-4341-BDC8-47BBDC5CB872}" srcOrd="10" destOrd="0" presId="urn:microsoft.com/office/officeart/2005/8/layout/default"/>
    <dgm:cxn modelId="{95082C85-8292-49EB-83A1-36623B29046B}" type="presParOf" srcId="{D134740B-E85D-4238-A67E-5677ED4D6342}" destId="{AC39D79B-6669-4021-B9C3-669DF604CA35}" srcOrd="11" destOrd="0" presId="urn:microsoft.com/office/officeart/2005/8/layout/default"/>
    <dgm:cxn modelId="{AFA56105-D0B0-4B79-B500-5818052CDEF5}" type="presParOf" srcId="{D134740B-E85D-4238-A67E-5677ED4D6342}" destId="{54425E80-E3FE-4BC9-B022-A8F34B0480BE}" srcOrd="12" destOrd="0" presId="urn:microsoft.com/office/officeart/2005/8/layout/default"/>
    <dgm:cxn modelId="{266979A7-3926-4253-9527-B6D50AFFF3E8}" type="presParOf" srcId="{D134740B-E85D-4238-A67E-5677ED4D6342}" destId="{076A7E2A-36EF-4787-A10A-5FEB9DF86BB9}" srcOrd="13" destOrd="0" presId="urn:microsoft.com/office/officeart/2005/8/layout/default"/>
    <dgm:cxn modelId="{412EB1FF-EA1A-47AF-BD15-43D0DDE97F6C}" type="presParOf" srcId="{D134740B-E85D-4238-A67E-5677ED4D6342}" destId="{274E5CFC-79CE-4018-8EA9-33C6C48B6A98}" srcOrd="14" destOrd="0" presId="urn:microsoft.com/office/officeart/2005/8/layout/default"/>
    <dgm:cxn modelId="{15AB370F-1B14-428A-9457-F5FB1EDC7849}" type="presParOf" srcId="{D134740B-E85D-4238-A67E-5677ED4D6342}" destId="{6DE3DA29-0240-4F5B-AE52-B8E69854AFC1}" srcOrd="15" destOrd="0" presId="urn:microsoft.com/office/officeart/2005/8/layout/default"/>
    <dgm:cxn modelId="{9870E8A2-7275-4EAA-AF47-684B2E965603}" type="presParOf" srcId="{D134740B-E85D-4238-A67E-5677ED4D6342}" destId="{8BFBD5A8-405A-4F67-9485-FE852A565955}" srcOrd="16" destOrd="0" presId="urn:microsoft.com/office/officeart/2005/8/layout/default"/>
    <dgm:cxn modelId="{5A223162-71D1-4022-BDC1-0AF1D0778977}" type="presParOf" srcId="{D134740B-E85D-4238-A67E-5677ED4D6342}" destId="{C164DCE7-7E24-4F46-94DA-FBBE453E6FD5}" srcOrd="17" destOrd="0" presId="urn:microsoft.com/office/officeart/2005/8/layout/default"/>
    <dgm:cxn modelId="{62D0BE2C-2D93-4B66-9FCA-7EDD486B2E18}" type="presParOf" srcId="{D134740B-E85D-4238-A67E-5677ED4D6342}" destId="{B9F8DE59-42CD-4F57-9A28-8460BEC7A8BA}" srcOrd="18" destOrd="0" presId="urn:microsoft.com/office/officeart/2005/8/layout/default"/>
    <dgm:cxn modelId="{075B144A-13D4-4815-A0CA-037A270A1C78}" type="presParOf" srcId="{D134740B-E85D-4238-A67E-5677ED4D6342}" destId="{C8D96863-81E4-4BF9-9AC8-20C6026EF789}" srcOrd="19" destOrd="0" presId="urn:microsoft.com/office/officeart/2005/8/layout/default"/>
    <dgm:cxn modelId="{A576AE9F-FC84-41C5-974A-AABBDC92765C}" type="presParOf" srcId="{D134740B-E85D-4238-A67E-5677ED4D6342}" destId="{D908BC90-421B-486A-932B-F9BAEC205CD7}" srcOrd="20" destOrd="0" presId="urn:microsoft.com/office/officeart/2005/8/layout/default"/>
    <dgm:cxn modelId="{BF0D5C5A-5344-463F-9898-883CD9FCB5F2}" type="presParOf" srcId="{D134740B-E85D-4238-A67E-5677ED4D6342}" destId="{9D834CCE-6918-479B-A7F3-0B9B85B61974}" srcOrd="21" destOrd="0" presId="urn:microsoft.com/office/officeart/2005/8/layout/default"/>
    <dgm:cxn modelId="{E81840EF-95D8-4E54-AFFC-909EF27B34D6}" type="presParOf" srcId="{D134740B-E85D-4238-A67E-5677ED4D6342}" destId="{E95C8A37-80F5-469E-8D29-5902F65EBBE6}" srcOrd="22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38808-586D-4985-8D0C-C4A5B41E5F84}">
      <dsp:nvSpPr>
        <dsp:cNvPr id="0" name=""/>
        <dsp:cNvSpPr/>
      </dsp:nvSpPr>
      <dsp:spPr>
        <a:xfrm>
          <a:off x="126600" y="815504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Exigência de compatibilidade por tipo de cobertura de acordo com a segmentação assistencial do plano</a:t>
          </a: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</dsp:txBody>
      <dsp:txXfrm>
        <a:off x="126600" y="815504"/>
        <a:ext cx="3396963" cy="2038178"/>
      </dsp:txXfrm>
    </dsp:sp>
    <dsp:sp modelId="{DB67B54B-69D8-4700-960D-E0C26667A675}">
      <dsp:nvSpPr>
        <dsp:cNvPr id="0" name=""/>
        <dsp:cNvSpPr/>
      </dsp:nvSpPr>
      <dsp:spPr>
        <a:xfrm>
          <a:off x="3736350" y="810735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  <a:ea typeface="+mn-ea"/>
              <a:cs typeface="+mn-cs"/>
            </a:rPr>
            <a:t>Portabilidade especial exige a compatibilidade de preço. É necessária a decretação de Portabilidade Extraordinária para que esse requisito não seja exigido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  <a:ea typeface="+mn-ea"/>
            <a:cs typeface="+mn-cs"/>
          </a:endParaRPr>
        </a:p>
      </dsp:txBody>
      <dsp:txXfrm>
        <a:off x="3736350" y="810735"/>
        <a:ext cx="3396963" cy="2038178"/>
      </dsp:txXfrm>
    </dsp:sp>
    <dsp:sp modelId="{B6D13177-895E-412E-B744-FC9BB17F631C}">
      <dsp:nvSpPr>
        <dsp:cNvPr id="0" name=""/>
        <dsp:cNvSpPr/>
      </dsp:nvSpPr>
      <dsp:spPr>
        <a:xfrm>
          <a:off x="7480415" y="815504"/>
          <a:ext cx="3616882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Substituição da compatibilidade por tipo de cobertura pela exigência de carências para as coberturas não previstas no plano de origem</a:t>
          </a:r>
        </a:p>
      </dsp:txBody>
      <dsp:txXfrm>
        <a:off x="7480415" y="815504"/>
        <a:ext cx="3616882" cy="2038178"/>
      </dsp:txXfrm>
    </dsp:sp>
    <dsp:sp modelId="{778E9CFA-668F-4A10-ABB7-8573278F5075}">
      <dsp:nvSpPr>
        <dsp:cNvPr id="0" name=""/>
        <dsp:cNvSpPr/>
      </dsp:nvSpPr>
      <dsp:spPr>
        <a:xfrm>
          <a:off x="11433291" y="815504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Não exigência da compatibilidade de preço para Portabilidade Especial por liquidação de operadora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</dsp:txBody>
      <dsp:txXfrm>
        <a:off x="11433291" y="815504"/>
        <a:ext cx="3396963" cy="2038178"/>
      </dsp:txXfrm>
    </dsp:sp>
    <dsp:sp modelId="{A19D35FB-F1E3-4242-8102-29B7D70082E5}">
      <dsp:nvSpPr>
        <dsp:cNvPr id="0" name=""/>
        <dsp:cNvSpPr/>
      </dsp:nvSpPr>
      <dsp:spPr>
        <a:xfrm>
          <a:off x="113352" y="3193378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A norma não versa sobre a compatibilidade de planos em pós-pagamento</a:t>
          </a:r>
          <a:endParaRPr lang="pt-BR" sz="1600" b="1" kern="1200" dirty="0">
            <a:solidFill>
              <a:srgbClr val="006E89"/>
            </a:solidFill>
            <a:latin typeface="+mj-lt"/>
          </a:endParaRPr>
        </a:p>
      </dsp:txBody>
      <dsp:txXfrm>
        <a:off x="113352" y="3193378"/>
        <a:ext cx="3396963" cy="2038178"/>
      </dsp:txXfrm>
    </dsp:sp>
    <dsp:sp modelId="{BDD35B52-770C-4341-BDC8-47BBDC5CB872}">
      <dsp:nvSpPr>
        <dsp:cNvPr id="0" name=""/>
        <dsp:cNvSpPr/>
      </dsp:nvSpPr>
      <dsp:spPr>
        <a:xfrm>
          <a:off x="3850012" y="3193378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Portabilidade Especial para Liquidação de operadora, perda de vínculo, morte do titular e </a:t>
          </a:r>
          <a:r>
            <a:rPr lang="pt-BR" sz="2000" b="1" kern="1200" dirty="0" err="1">
              <a:solidFill>
                <a:srgbClr val="006E89"/>
              </a:solidFill>
              <a:latin typeface="+mj-lt"/>
            </a:rPr>
            <a:t>ex-empregado</a:t>
          </a:r>
          <a:r>
            <a:rPr lang="pt-BR" sz="2000" b="1" kern="1200" dirty="0">
              <a:solidFill>
                <a:srgbClr val="006E89"/>
              </a:solidFill>
              <a:latin typeface="+mj-lt"/>
            </a:rPr>
            <a:t> </a:t>
          </a:r>
        </a:p>
      </dsp:txBody>
      <dsp:txXfrm>
        <a:off x="3850012" y="3193378"/>
        <a:ext cx="3396963" cy="2038178"/>
      </dsp:txXfrm>
    </dsp:sp>
    <dsp:sp modelId="{54425E80-E3FE-4BC9-B022-A8F34B0480BE}">
      <dsp:nvSpPr>
        <dsp:cNvPr id="0" name=""/>
        <dsp:cNvSpPr/>
      </dsp:nvSpPr>
      <dsp:spPr>
        <a:xfrm>
          <a:off x="7586672" y="3193378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Não exigência da compatibilidade de preço para planos em pós-pagamento</a:t>
          </a:r>
          <a:endParaRPr lang="pt-BR" sz="1800" b="1" kern="1200" dirty="0">
            <a:solidFill>
              <a:srgbClr val="006E89"/>
            </a:solidFill>
            <a:latin typeface="+mj-lt"/>
          </a:endParaRPr>
        </a:p>
      </dsp:txBody>
      <dsp:txXfrm>
        <a:off x="7586672" y="3193378"/>
        <a:ext cx="3396963" cy="2038178"/>
      </dsp:txXfrm>
    </dsp:sp>
    <dsp:sp modelId="{274E5CFC-79CE-4018-8EA9-33C6C48B6A98}">
      <dsp:nvSpPr>
        <dsp:cNvPr id="0" name=""/>
        <dsp:cNvSpPr/>
      </dsp:nvSpPr>
      <dsp:spPr>
        <a:xfrm>
          <a:off x="11323331" y="3193378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Extensão da Portabilidade comum para beneficiários de plano coletivo que tiveram o seu contrato coletivo rescindido.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</dsp:txBody>
      <dsp:txXfrm>
        <a:off x="11323331" y="3193378"/>
        <a:ext cx="3396963" cy="2038178"/>
      </dsp:txXfrm>
    </dsp:sp>
    <dsp:sp modelId="{8BFBD5A8-405A-4F67-9485-FE852A565955}">
      <dsp:nvSpPr>
        <dsp:cNvPr id="0" name=""/>
        <dsp:cNvSpPr/>
      </dsp:nvSpPr>
      <dsp:spPr>
        <a:xfrm>
          <a:off x="113352" y="5571253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A compatibilidade de planos é feita por 5 faixas de preço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</dsp:txBody>
      <dsp:txXfrm>
        <a:off x="113352" y="5571253"/>
        <a:ext cx="3396963" cy="2038178"/>
      </dsp:txXfrm>
    </dsp:sp>
    <dsp:sp modelId="{B9F8DE59-42CD-4F57-9A28-8460BEC7A8BA}">
      <dsp:nvSpPr>
        <dsp:cNvPr id="0" name=""/>
        <dsp:cNvSpPr/>
      </dsp:nvSpPr>
      <dsp:spPr>
        <a:xfrm>
          <a:off x="3850012" y="5571253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Operadoras em regime especial não são destino para portabilidade de carências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</dsp:txBody>
      <dsp:txXfrm>
        <a:off x="3850012" y="5571253"/>
        <a:ext cx="3396963" cy="2038178"/>
      </dsp:txXfrm>
    </dsp:sp>
    <dsp:sp modelId="{D908BC90-421B-486A-932B-F9BAEC205CD7}">
      <dsp:nvSpPr>
        <dsp:cNvPr id="0" name=""/>
        <dsp:cNvSpPr/>
      </dsp:nvSpPr>
      <dsp:spPr>
        <a:xfrm>
          <a:off x="7586672" y="5571253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Calibri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Calibri"/>
              <a:ea typeface="+mn-ea"/>
              <a:cs typeface="+mn-cs"/>
            </a:rPr>
            <a:t>Ampliação das faixas de preço, de 5 para 6 faixas</a:t>
          </a:r>
          <a:endParaRPr lang="pt-BR" sz="2000" b="1" kern="1200" dirty="0">
            <a:solidFill>
              <a:srgbClr val="006E89"/>
            </a:solidFill>
            <a:latin typeface="+mj-lt"/>
          </a:endParaRPr>
        </a:p>
      </dsp:txBody>
      <dsp:txXfrm>
        <a:off x="7586672" y="5571253"/>
        <a:ext cx="3396963" cy="2038178"/>
      </dsp:txXfrm>
    </dsp:sp>
    <dsp:sp modelId="{E95C8A37-80F5-469E-8D29-5902F65EBBE6}">
      <dsp:nvSpPr>
        <dsp:cNvPr id="0" name=""/>
        <dsp:cNvSpPr/>
      </dsp:nvSpPr>
      <dsp:spPr>
        <a:xfrm>
          <a:off x="11323331" y="5571253"/>
          <a:ext cx="3396963" cy="2038178"/>
        </a:xfrm>
        <a:prstGeom prst="rect">
          <a:avLst/>
        </a:prstGeom>
        <a:solidFill>
          <a:srgbClr val="F5E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006E89"/>
              </a:solidFill>
              <a:latin typeface="+mj-lt"/>
            </a:rPr>
            <a:t>Operadoras em direção técnica ou fiscal passam a ser destino para beneficiários por portabilidade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rgbClr val="006E89"/>
            </a:solidFill>
            <a:latin typeface="+mj-lt"/>
          </a:endParaRPr>
        </a:p>
      </dsp:txBody>
      <dsp:txXfrm>
        <a:off x="11323331" y="5571253"/>
        <a:ext cx="3396963" cy="2038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19/12/2018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2963" cy="40465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0ABBB1-5E8A-4D6B-9C01-E287A81F5DCB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59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7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192963" cy="40465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9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0ABBB1-5E8A-4D6B-9C01-E287A81F5DCB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595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4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667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6E89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86032" y="9534526"/>
            <a:ext cx="1428626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13B2-AC8D-4C24-9E1E-D7257AB30F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39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5318ABD-B1D4-4ADF-B2F9-37FD3C76885D}" type="datetime1">
              <a:rPr lang="pt-BR" altLang="pt-BR"/>
              <a:pPr>
                <a:defRPr/>
              </a:pPr>
              <a:t>19/12/2018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/>
          <a:lstStyle>
            <a:lvl1pPr eaLnBrk="1" hangingPunct="1">
              <a:defRPr sz="27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E45AF1-4B63-412B-96F1-FA87DC0AC5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271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350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5307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918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286032" y="9534526"/>
            <a:ext cx="1428626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3DC3C-E7EF-4E2D-A66B-CA993DFA5B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59621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50" y="9271965"/>
            <a:ext cx="2013248" cy="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89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5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0" y="1"/>
            <a:ext cx="18286413" cy="11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51" y="9271965"/>
            <a:ext cx="2013247" cy="8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transition spd="slow">
    <p:push dir="u"/>
  </p:transition>
  <p:hf sldNum="0" hdr="0" ftr="0" dt="0"/>
  <p:txStyles>
    <p:titleStyle>
      <a:lvl1pPr algn="ctr" defTabSz="1318725" rtl="0" eaLnBrk="1" latinLnBrk="0" hangingPunct="1">
        <a:spcBef>
          <a:spcPct val="0"/>
        </a:spcBef>
        <a:buNone/>
        <a:defRPr sz="63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4522" indent="-49452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0" kern="1200">
          <a:solidFill>
            <a:schemeClr val="tx1"/>
          </a:solidFill>
          <a:latin typeface="+mn-lt"/>
          <a:ea typeface="+mn-ea"/>
          <a:cs typeface="+mn-cs"/>
        </a:defRPr>
      </a:lvl1pPr>
      <a:lvl2pPr marL="1071465" indent="-412103" algn="l" defTabSz="1318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1648407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3pPr>
      <a:lvl4pPr marL="2307770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50" kern="1200">
          <a:solidFill>
            <a:schemeClr val="tx1"/>
          </a:solidFill>
          <a:latin typeface="+mn-lt"/>
          <a:ea typeface="+mn-ea"/>
          <a:cs typeface="+mn-cs"/>
        </a:defRPr>
      </a:lvl4pPr>
      <a:lvl5pPr marL="2967131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»"/>
        <a:defRPr sz="2850" kern="1200">
          <a:solidFill>
            <a:schemeClr val="tx1"/>
          </a:solidFill>
          <a:latin typeface="+mn-lt"/>
          <a:ea typeface="+mn-ea"/>
          <a:cs typeface="+mn-cs"/>
        </a:defRPr>
      </a:lvl5pPr>
      <a:lvl6pPr marL="3626493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6pPr>
      <a:lvl7pPr marL="4285856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7pPr>
      <a:lvl8pPr marL="4945218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8pPr>
      <a:lvl9pPr marL="5604581" indent="-329682" algn="l" defTabSz="1318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59363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318725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1978088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2637450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296813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3956175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615538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274900" algn="l" defTabSz="1318725" rtl="0" eaLnBrk="1" latinLnBrk="0" hangingPunct="1"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804477" y="1039044"/>
            <a:ext cx="12823736" cy="81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950519" y="3415308"/>
            <a:ext cx="12139084" cy="312412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dirty="0"/>
              <a:t>APRESENTAÇÕES E DEBATES </a:t>
            </a:r>
          </a:p>
          <a:p>
            <a:pPr>
              <a:defRPr/>
            </a:pPr>
            <a:r>
              <a:rPr lang="pt-BR" dirty="0"/>
              <a:t>DIRETORIA DE NORMAS  E HABILITAÇÃOS DOS PRODUTOS</a:t>
            </a:r>
          </a:p>
          <a:p>
            <a:pPr>
              <a:defRPr/>
            </a:pPr>
            <a:endParaRPr lang="pt-BR" sz="4400" dirty="0">
              <a:latin typeface="Calibri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346006" y="6871692"/>
            <a:ext cx="7743596" cy="11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B5C5F"/>
                </a:solidFill>
                <a:latin typeface="Calibri" panose="020F0502020204030204" pitchFamily="34" charset="0"/>
              </a:rPr>
              <a:t>Rogério Scarabel </a:t>
            </a: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B5C5F"/>
                </a:solidFill>
                <a:latin typeface="Calibri" panose="020F0502020204030204" pitchFamily="34" charset="0"/>
              </a:rPr>
              <a:t>Diretor de Normas e Habilitação dos Produtos</a:t>
            </a: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solidFill>
                <a:srgbClr val="5B5C5F"/>
              </a:solidFill>
              <a:latin typeface="Calibri" panose="020F0502020204030204" pitchFamily="34" charset="0"/>
            </a:endParaRP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B5C5F"/>
                </a:solidFill>
                <a:latin typeface="Calibri" panose="020F0502020204030204" pitchFamily="34" charset="0"/>
              </a:rPr>
              <a:t>17 de dezembro de 2018</a:t>
            </a:r>
          </a:p>
          <a:p>
            <a:pPr algn="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6864991" y="5210302"/>
            <a:ext cx="8057630" cy="9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pt-BR" sz="3200" dirty="0">
                <a:solidFill>
                  <a:srgbClr val="5B5C5F"/>
                </a:solidFill>
              </a:rPr>
              <a:t>96ª Reunião da CAMSS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469" y="2448032"/>
            <a:ext cx="1942152" cy="8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15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4752572" y="92168"/>
            <a:ext cx="7485940" cy="6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rgbClr val="006E89"/>
                </a:solidFill>
                <a:latin typeface="Calibri"/>
              </a:rPr>
              <a:t>Outras Mudanças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45941" y="1671620"/>
            <a:ext cx="874973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25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25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430AF2E-33E5-4186-8C98-7A0009BD3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855307"/>
              </p:ext>
            </p:extLst>
          </p:nvPr>
        </p:nvGraphicFramePr>
        <p:xfrm>
          <a:off x="1654374" y="1543100"/>
          <a:ext cx="14833648" cy="842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: Cantos Arredondados 6"/>
          <p:cNvSpPr/>
          <p:nvPr/>
        </p:nvSpPr>
        <p:spPr>
          <a:xfrm>
            <a:off x="862286" y="1295062"/>
            <a:ext cx="16057784" cy="8672973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>
            <a:cxnSpLocks/>
          </p:cNvCxnSpPr>
          <p:nvPr/>
        </p:nvCxnSpPr>
        <p:spPr>
          <a:xfrm>
            <a:off x="8999190" y="1295062"/>
            <a:ext cx="0" cy="8672973"/>
          </a:xfrm>
          <a:prstGeom prst="line">
            <a:avLst/>
          </a:prstGeom>
          <a:ln w="28575">
            <a:solidFill>
              <a:srgbClr val="006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166542" y="823020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RN nº 186/2009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27382" y="895028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RN nº 438/2018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095040" y="2050408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547867" y="2050408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607445" y="1948764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240293" y="2029410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095040" y="4495428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547867" y="4351412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693852" y="4495428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4327241" y="4320652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095040" y="6912537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547867" y="6912537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693852" y="6923662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4327241" y="6912537"/>
            <a:ext cx="792088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4" name="Retângulo 23"/>
          <p:cNvSpPr/>
          <p:nvPr/>
        </p:nvSpPr>
        <p:spPr>
          <a:xfrm rot="16200000">
            <a:off x="-696599" y="5010740"/>
            <a:ext cx="3187611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Regras Atuais</a:t>
            </a:r>
          </a:p>
        </p:txBody>
      </p:sp>
      <p:sp>
        <p:nvSpPr>
          <p:cNvPr id="25" name="Retângulo 24"/>
          <p:cNvSpPr/>
          <p:nvPr/>
        </p:nvSpPr>
        <p:spPr>
          <a:xfrm rot="16200000">
            <a:off x="15466127" y="5201126"/>
            <a:ext cx="3187611" cy="8608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Novas Regras</a:t>
            </a:r>
          </a:p>
        </p:txBody>
      </p:sp>
    </p:spTree>
    <p:extLst>
      <p:ext uri="{BB962C8B-B14F-4D97-AF65-F5344CB8AC3E}">
        <p14:creationId xmlns:p14="http://schemas.microsoft.com/office/powerpoint/2010/main" val="16446166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430238" y="321880"/>
            <a:ext cx="1706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4000" b="1" dirty="0">
                <a:solidFill>
                  <a:srgbClr val="006699"/>
                </a:solidFill>
              </a:rPr>
              <a:t>Da extensão da Portabilidade aos coletivos empresariais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6154873" y="2263180"/>
            <a:ext cx="1029714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830838" y="1687116"/>
            <a:ext cx="10945216" cy="7560840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449446" y="2507947"/>
            <a:ext cx="9707997" cy="615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3600" dirty="0">
                <a:ln w="0"/>
              </a:rPr>
              <a:t>Proposta baseada nos </a:t>
            </a:r>
            <a:r>
              <a:rPr lang="pt-BR" sz="3600" b="1" dirty="0">
                <a:ln w="0"/>
              </a:rPr>
              <a:t>estudos realizados desde 2014</a:t>
            </a:r>
            <a:r>
              <a:rPr lang="pt-BR" sz="3600" dirty="0">
                <a:ln w="0"/>
              </a:rPr>
              <a:t>, que constam no processo administrativo nº 33902.461712/2016-62</a:t>
            </a:r>
          </a:p>
          <a:p>
            <a:pPr marL="57150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3600" b="1" dirty="0">
                <a:ln w="0"/>
              </a:rPr>
              <a:t>67% </a:t>
            </a:r>
            <a:r>
              <a:rPr lang="pt-BR" sz="3600" dirty="0">
                <a:ln w="0"/>
              </a:rPr>
              <a:t>do setor é formado por </a:t>
            </a:r>
            <a:r>
              <a:rPr lang="pt-BR" sz="3600" b="1" dirty="0">
                <a:ln w="0"/>
              </a:rPr>
              <a:t>beneficiários de planos coletivos empresariais</a:t>
            </a:r>
          </a:p>
          <a:p>
            <a:pPr marL="57150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3600" b="1" dirty="0"/>
              <a:t>A ANS não participa diretamente da aquisição ou portabilidade.</a:t>
            </a:r>
            <a:r>
              <a:rPr lang="pt-BR" sz="3600" dirty="0"/>
              <a:t> </a:t>
            </a:r>
            <a:r>
              <a:rPr lang="pt-BR" altLang="pt-BR" sz="3600" dirty="0"/>
              <a:t>Não se trata de contratação </a:t>
            </a:r>
            <a:r>
              <a:rPr lang="pt-BR" altLang="pt-BR" sz="3600" i="1" dirty="0"/>
              <a:t>online</a:t>
            </a:r>
          </a:p>
          <a:p>
            <a:pPr marL="57150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3600" b="1" dirty="0"/>
              <a:t>Prazos de permanência continuam os mesmos </a:t>
            </a:r>
            <a:r>
              <a:rPr lang="pt-BR" sz="3600" dirty="0"/>
              <a:t>(2 ou 3 anos – em caso de CPT na 1ª portabilidade; 1 ou 2 anos nas subsequentes)</a:t>
            </a:r>
            <a:endParaRPr lang="pt-BR" sz="3600" i="1" dirty="0"/>
          </a:p>
        </p:txBody>
      </p:sp>
      <p:grpSp>
        <p:nvGrpSpPr>
          <p:cNvPr id="4" name="Agrupar 3"/>
          <p:cNvGrpSpPr/>
          <p:nvPr/>
        </p:nvGrpSpPr>
        <p:grpSpPr>
          <a:xfrm>
            <a:off x="1108137" y="3588178"/>
            <a:ext cx="4416413" cy="3998146"/>
            <a:chOff x="1343994" y="5470364"/>
            <a:chExt cx="4416413" cy="399814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994" y="5470364"/>
              <a:ext cx="4416413" cy="3345544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1898541" y="7864602"/>
              <a:ext cx="3187611" cy="16039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Início de vigência: 01/06/2019</a:t>
              </a:r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6054" y="601"/>
            <a:ext cx="1510359" cy="11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699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646262" y="178101"/>
            <a:ext cx="1706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Guia ANS de planos de saúde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6046861" y="3833482"/>
            <a:ext cx="10297145" cy="28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830838" y="3559324"/>
            <a:ext cx="10945216" cy="3528392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046861" y="4738744"/>
            <a:ext cx="97079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dirty="0"/>
              <a:t>Nova ferramenta auxilia na escolha do plano de saúde</a:t>
            </a:r>
            <a:endParaRPr lang="pt-BR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115517" y="3684960"/>
            <a:ext cx="4375940" cy="3277120"/>
            <a:chOff x="4876503" y="2107868"/>
            <a:chExt cx="4371943" cy="3304131"/>
          </a:xfrm>
        </p:grpSpPr>
        <p:sp>
          <p:nvSpPr>
            <p:cNvPr id="10" name="Retângulo 9"/>
            <p:cNvSpPr/>
            <p:nvPr/>
          </p:nvSpPr>
          <p:spPr>
            <a:xfrm>
              <a:off x="4876503" y="2107868"/>
              <a:ext cx="4371943" cy="33041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6175" y="2495944"/>
              <a:ext cx="3172597" cy="2527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2581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646262" y="178101"/>
            <a:ext cx="1706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Guia ANS de planos de saúde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/>
          <p:cNvSpPr/>
          <p:nvPr/>
        </p:nvSpPr>
        <p:spPr>
          <a:xfrm>
            <a:off x="5491455" y="2038304"/>
            <a:ext cx="11031366" cy="7497684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Agrupar 8"/>
          <p:cNvGrpSpPr/>
          <p:nvPr/>
        </p:nvGrpSpPr>
        <p:grpSpPr>
          <a:xfrm>
            <a:off x="999332" y="2126153"/>
            <a:ext cx="4375940" cy="3277120"/>
            <a:chOff x="4876503" y="2107868"/>
            <a:chExt cx="4371943" cy="3304131"/>
          </a:xfrm>
        </p:grpSpPr>
        <p:sp>
          <p:nvSpPr>
            <p:cNvPr id="10" name="Retângulo 9"/>
            <p:cNvSpPr/>
            <p:nvPr/>
          </p:nvSpPr>
          <p:spPr>
            <a:xfrm>
              <a:off x="4876503" y="2107868"/>
              <a:ext cx="4371943" cy="33041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6175" y="2495944"/>
              <a:ext cx="3172597" cy="2527978"/>
            </a:xfrm>
            <a:prstGeom prst="rect">
              <a:avLst/>
            </a:prstGeom>
          </p:spPr>
        </p:pic>
      </p:grpSp>
      <p:pic>
        <p:nvPicPr>
          <p:cNvPr id="12" name="Imagem 11">
            <a:extLst/>
          </p:cNvPr>
          <p:cNvPicPr>
            <a:picLocks noChangeAspect="1"/>
          </p:cNvPicPr>
          <p:nvPr/>
        </p:nvPicPr>
        <p:blipFill rotWithShape="1">
          <a:blip r:embed="rId3"/>
          <a:srcRect l="25137"/>
          <a:stretch/>
        </p:blipFill>
        <p:spPr>
          <a:xfrm>
            <a:off x="5950916" y="2767236"/>
            <a:ext cx="10181443" cy="6086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32" y="5513396"/>
            <a:ext cx="4402448" cy="31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19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6156320" y="205763"/>
            <a:ext cx="7485940" cy="6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rgbClr val="006E89"/>
                </a:solidFill>
                <a:latin typeface="Calibri"/>
              </a:rPr>
              <a:t>O que mudou?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45941" y="1671620"/>
            <a:ext cx="874973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25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025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05" y="1111052"/>
            <a:ext cx="16479254" cy="9175948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286222" y="4423420"/>
            <a:ext cx="2806502" cy="2361510"/>
            <a:chOff x="4876503" y="2107868"/>
            <a:chExt cx="4371943" cy="3304131"/>
          </a:xfrm>
        </p:grpSpPr>
        <p:sp>
          <p:nvSpPr>
            <p:cNvPr id="27" name="Retângulo 26"/>
            <p:cNvSpPr/>
            <p:nvPr/>
          </p:nvSpPr>
          <p:spPr>
            <a:xfrm>
              <a:off x="4876503" y="2107868"/>
              <a:ext cx="4371943" cy="33041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6175" y="2495944"/>
              <a:ext cx="3172597" cy="2527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975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1543100"/>
            <a:ext cx="18286413" cy="13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9910" y="8815908"/>
            <a:ext cx="2662487" cy="132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B6A26A-127D-4740-964B-1D0AEB76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t="35186" r="10540" b="19683"/>
          <a:stretch/>
        </p:blipFill>
        <p:spPr>
          <a:xfrm>
            <a:off x="4138650" y="3631332"/>
            <a:ext cx="10009113" cy="4248472"/>
          </a:xfrm>
          <a:prstGeom prst="rect">
            <a:avLst/>
          </a:prstGeom>
        </p:spPr>
      </p:pic>
      <p:pic>
        <p:nvPicPr>
          <p:cNvPr id="4" name="Imagem 3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0496872A-4141-45EF-B62C-5FB5567EE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58" y="8736392"/>
            <a:ext cx="2207026" cy="8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/>
        </p:nvGrpSpPr>
        <p:grpSpPr>
          <a:xfrm>
            <a:off x="6874954" y="2456048"/>
            <a:ext cx="4365134" cy="3236248"/>
            <a:chOff x="1078310" y="2047156"/>
            <a:chExt cx="7650229" cy="568863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/>
            <a:srcRect t="1679" r="2048" b="882"/>
            <a:stretch/>
          </p:blipFill>
          <p:spPr>
            <a:xfrm>
              <a:off x="1078310" y="2047156"/>
              <a:ext cx="7650229" cy="568863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990" y="2263180"/>
              <a:ext cx="1264941" cy="527834"/>
            </a:xfrm>
            <a:prstGeom prst="rect">
              <a:avLst/>
            </a:prstGeom>
          </p:spPr>
        </p:pic>
      </p:grpSp>
      <p:sp>
        <p:nvSpPr>
          <p:cNvPr id="22" name="Retângulo: Cantos Arredondados 21"/>
          <p:cNvSpPr/>
          <p:nvPr/>
        </p:nvSpPr>
        <p:spPr>
          <a:xfrm>
            <a:off x="502246" y="1831132"/>
            <a:ext cx="16993888" cy="7560840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247" y="5807425"/>
            <a:ext cx="4371943" cy="3294797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9287224" y="5804518"/>
            <a:ext cx="4375940" cy="3277120"/>
            <a:chOff x="4876503" y="2107868"/>
            <a:chExt cx="4371943" cy="3304131"/>
          </a:xfrm>
        </p:grpSpPr>
        <p:sp>
          <p:nvSpPr>
            <p:cNvPr id="4" name="Retângulo 3"/>
            <p:cNvSpPr/>
            <p:nvPr/>
          </p:nvSpPr>
          <p:spPr>
            <a:xfrm>
              <a:off x="4876503" y="2107868"/>
              <a:ext cx="4371943" cy="33041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6175" y="2495944"/>
              <a:ext cx="3172597" cy="2527978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6874954" y="1286109"/>
            <a:ext cx="4365134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PAUTA</a:t>
            </a:r>
          </a:p>
        </p:txBody>
      </p:sp>
    </p:spTree>
    <p:extLst>
      <p:ext uri="{BB962C8B-B14F-4D97-AF65-F5344CB8AC3E}">
        <p14:creationId xmlns:p14="http://schemas.microsoft.com/office/powerpoint/2010/main" val="30293392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5614813" y="1918782"/>
            <a:ext cx="10297145" cy="20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>
            <a:extLst/>
          </p:cNvPr>
          <p:cNvSpPr txBox="1"/>
          <p:nvPr/>
        </p:nvSpPr>
        <p:spPr>
          <a:xfrm>
            <a:off x="1006302" y="93097"/>
            <a:ext cx="170658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18725">
              <a:spcBef>
                <a:spcPct val="0"/>
              </a:spcBef>
            </a:pPr>
            <a:r>
              <a:rPr lang="pt-BR" sz="53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RN nº 439 - Normatização do Processo de Atualização do Rol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514157" y="3687504"/>
            <a:ext cx="3581473" cy="3240360"/>
            <a:chOff x="1220677" y="1939144"/>
            <a:chExt cx="4248472" cy="3996444"/>
          </a:xfrm>
        </p:grpSpPr>
        <p:grpSp>
          <p:nvGrpSpPr>
            <p:cNvPr id="18" name="Agrupar 17"/>
            <p:cNvGrpSpPr/>
            <p:nvPr/>
          </p:nvGrpSpPr>
          <p:grpSpPr>
            <a:xfrm>
              <a:off x="1220677" y="2947256"/>
              <a:ext cx="4248472" cy="2988332"/>
              <a:chOff x="1078310" y="2047156"/>
              <a:chExt cx="7650229" cy="5688632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3"/>
              <a:srcRect t="1679" r="2048" b="882"/>
              <a:stretch/>
            </p:blipFill>
            <p:spPr>
              <a:xfrm>
                <a:off x="1078310" y="2047156"/>
                <a:ext cx="7650229" cy="5688632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990" y="2263180"/>
                <a:ext cx="1264941" cy="527834"/>
              </a:xfrm>
              <a:prstGeom prst="rect">
                <a:avLst/>
              </a:prstGeom>
            </p:spPr>
          </p:pic>
        </p:grpSp>
        <p:sp>
          <p:nvSpPr>
            <p:cNvPr id="23" name="Retângulo 22"/>
            <p:cNvSpPr/>
            <p:nvPr/>
          </p:nvSpPr>
          <p:spPr>
            <a:xfrm>
              <a:off x="1220677" y="1939144"/>
              <a:ext cx="4248472" cy="10081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0501288" y="5609092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Cronograma</a:t>
            </a:r>
          </a:p>
        </p:txBody>
      </p:sp>
      <p:sp>
        <p:nvSpPr>
          <p:cNvPr id="12" name="Retângulo: Cantos Arredondados 11"/>
          <p:cNvSpPr/>
          <p:nvPr/>
        </p:nvSpPr>
        <p:spPr>
          <a:xfrm>
            <a:off x="5398790" y="1796848"/>
            <a:ext cx="10828511" cy="2261214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988133" y="1524098"/>
            <a:ext cx="3550504" cy="77644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OBJETIVO GERAL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87936" y="2329270"/>
            <a:ext cx="9707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Definir claramente, em normativo, as etapas e fluxos para a atualização do Rol de Procedimentos e Eventos em Saúde.</a:t>
            </a:r>
            <a:endParaRPr lang="pt-BR" sz="3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5884355" y="5029097"/>
            <a:ext cx="10297145" cy="444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398790" y="4821726"/>
            <a:ext cx="11017224" cy="4857103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178930" y="5535280"/>
            <a:ext cx="97079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Propor aprimoramento do processo de atualização periódica do Rol;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Garantir segurança jurídica aos atos administrativos;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Dar previsibilidade aos atores da Saúde Suplementar;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Estabelecer critérios de conformidade e parâmetros técnicos para as propostas de atualização do Rol;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Estabelecer as instâncias decisórias;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Aprimorar a transparência dos atos institucionais.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639149" y="4527168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OBJETIVOS ESPECIFICOS</a:t>
            </a:r>
          </a:p>
        </p:txBody>
      </p:sp>
    </p:spTree>
    <p:extLst>
      <p:ext uri="{BB962C8B-B14F-4D97-AF65-F5344CB8AC3E}">
        <p14:creationId xmlns:p14="http://schemas.microsoft.com/office/powerpoint/2010/main" val="12688959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514157" y="3687504"/>
            <a:ext cx="3581473" cy="3240360"/>
            <a:chOff x="1220677" y="1939144"/>
            <a:chExt cx="4248472" cy="3996444"/>
          </a:xfrm>
        </p:grpSpPr>
        <p:grpSp>
          <p:nvGrpSpPr>
            <p:cNvPr id="18" name="Agrupar 17"/>
            <p:cNvGrpSpPr/>
            <p:nvPr/>
          </p:nvGrpSpPr>
          <p:grpSpPr>
            <a:xfrm>
              <a:off x="1220677" y="2947256"/>
              <a:ext cx="4248472" cy="2988332"/>
              <a:chOff x="1078310" y="2047156"/>
              <a:chExt cx="7650229" cy="5688632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2"/>
              <a:srcRect t="1679" r="2048" b="882"/>
              <a:stretch/>
            </p:blipFill>
            <p:spPr>
              <a:xfrm>
                <a:off x="1078310" y="2047156"/>
                <a:ext cx="7650229" cy="5688632"/>
              </a:xfrm>
              <a:prstGeom prst="rect">
                <a:avLst/>
              </a:prstGeom>
            </p:spPr>
          </p:pic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990" y="2263180"/>
                <a:ext cx="1264941" cy="527834"/>
              </a:xfrm>
              <a:prstGeom prst="rect">
                <a:avLst/>
              </a:prstGeom>
            </p:spPr>
          </p:pic>
        </p:grpSp>
        <p:sp>
          <p:nvSpPr>
            <p:cNvPr id="23" name="Retângulo 22"/>
            <p:cNvSpPr/>
            <p:nvPr/>
          </p:nvSpPr>
          <p:spPr>
            <a:xfrm>
              <a:off x="1220677" y="1939144"/>
              <a:ext cx="4248472" cy="10081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bg2">
                      <a:lumMod val="85000"/>
                    </a:schemeClr>
                  </a:solidFill>
                  <a:latin typeface="Arial Narrow" panose="020B0606020202030204" pitchFamily="34" charset="0"/>
                </a:rPr>
                <a:t>REVISÃO REGULATÓRIA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D0B46EC2-CAEA-45EA-86B1-09D42AB7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5720789" y="2479204"/>
            <a:ext cx="10530408" cy="51757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636453B4-DC01-4637-8E5E-274045F12651}"/>
              </a:ext>
            </a:extLst>
          </p:cNvPr>
          <p:cNvSpPr/>
          <p:nvPr/>
        </p:nvSpPr>
        <p:spPr>
          <a:xfrm>
            <a:off x="6118870" y="2623220"/>
            <a:ext cx="9140825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5820" lvl="1" indent="-321470" algn="just" defTabSz="1028700" eaLnBrk="0" fontAlgn="base" hangingPunct="0">
              <a:buFont typeface="Wingdings" panose="05000000000000000000" pitchFamily="2" charset="2"/>
              <a:buChar char="§"/>
            </a:pPr>
            <a:r>
              <a:rPr lang="pt-BR" sz="3300" dirty="0">
                <a:solidFill>
                  <a:srgbClr val="333333"/>
                </a:solidFill>
                <a:cs typeface="Arial" charset="0"/>
              </a:rPr>
              <a:t>Abertura do formulário de apresentação de propostas de atualização do Rol para toda a sociedade;</a:t>
            </a:r>
          </a:p>
          <a:p>
            <a:pPr marL="835820" lvl="1" indent="-321470" algn="just" defTabSz="1028700" eaLnBrk="0" fontAlgn="base" hangingPunct="0">
              <a:buFont typeface="Wingdings" panose="05000000000000000000" pitchFamily="2" charset="2"/>
              <a:buChar char="§"/>
            </a:pPr>
            <a:r>
              <a:rPr lang="pt-BR" sz="3300" dirty="0">
                <a:solidFill>
                  <a:srgbClr val="333333"/>
                </a:solidFill>
                <a:cs typeface="Arial" charset="0"/>
              </a:rPr>
              <a:t>Periodicidade de 2 anos;</a:t>
            </a:r>
          </a:p>
          <a:p>
            <a:pPr marL="835820" lvl="1" indent="-321470" algn="just" defTabSz="1028700" eaLnBrk="0" fontAlgn="base" hangingPunct="0">
              <a:buFont typeface="Wingdings" panose="05000000000000000000" pitchFamily="2" charset="2"/>
              <a:buChar char="§"/>
            </a:pPr>
            <a:r>
              <a:rPr lang="pt-BR" sz="3300" dirty="0">
                <a:solidFill>
                  <a:srgbClr val="333333"/>
                </a:solidFill>
                <a:cs typeface="Arial" charset="0"/>
              </a:rPr>
              <a:t>Definição dos critérios e etapas para elegibilidade das submissões;</a:t>
            </a:r>
          </a:p>
          <a:p>
            <a:pPr marL="835820" lvl="1" indent="-321470" algn="just" defTabSz="1028700" eaLnBrk="0" fontAlgn="base" hangingPunct="0">
              <a:buFont typeface="Wingdings" panose="05000000000000000000" pitchFamily="2" charset="2"/>
              <a:buChar char="§"/>
            </a:pPr>
            <a:r>
              <a:rPr lang="pt-BR" sz="3300" dirty="0">
                <a:solidFill>
                  <a:srgbClr val="333333"/>
                </a:solidFill>
                <a:cs typeface="Arial" charset="0"/>
              </a:rPr>
              <a:t>Definição do escopo das análises técnicas;</a:t>
            </a:r>
          </a:p>
          <a:p>
            <a:pPr marL="835820" lvl="1" indent="-321470" algn="just" defTabSz="1028700" eaLnBrk="0" fontAlgn="base" hangingPunct="0">
              <a:buFont typeface="Wingdings" panose="05000000000000000000" pitchFamily="2" charset="2"/>
              <a:buChar char="§"/>
            </a:pPr>
            <a:r>
              <a:rPr lang="pt-BR" sz="3300" dirty="0">
                <a:solidFill>
                  <a:srgbClr val="333333"/>
                </a:solidFill>
                <a:cs typeface="Arial" charset="0"/>
              </a:rPr>
              <a:t>Delimitação clara das etapas do processo, bem como dos produtos de cada etapa.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C1FFD43A-F60E-4042-ADF6-4F23D25F9838}"/>
              </a:ext>
            </a:extLst>
          </p:cNvPr>
          <p:cNvSpPr txBox="1">
            <a:spLocks/>
          </p:cNvSpPr>
          <p:nvPr/>
        </p:nvSpPr>
        <p:spPr bwMode="auto">
          <a:xfrm>
            <a:off x="2338450" y="2"/>
            <a:ext cx="13662756" cy="9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5400" b="1" dirty="0">
                <a:solidFill>
                  <a:srgbClr val="006E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Pontos Relevantes da Proposta  Normativa </a:t>
            </a:r>
          </a:p>
        </p:txBody>
      </p:sp>
    </p:spTree>
    <p:extLst>
      <p:ext uri="{BB962C8B-B14F-4D97-AF65-F5344CB8AC3E}">
        <p14:creationId xmlns:p14="http://schemas.microsoft.com/office/powerpoint/2010/main" val="17634357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C973E-D4C9-4E87-9392-99BE8C3A289D}"/>
              </a:ext>
            </a:extLst>
          </p:cNvPr>
          <p:cNvSpPr txBox="1">
            <a:spLocks/>
          </p:cNvSpPr>
          <p:nvPr/>
        </p:nvSpPr>
        <p:spPr bwMode="auto">
          <a:xfrm>
            <a:off x="1726382" y="-35835"/>
            <a:ext cx="13021176" cy="11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6E89"/>
                </a:solidFill>
                <a:latin typeface="Calibri" panose="020F0502020204030204" pitchFamily="34" charset="0"/>
              </a:rPr>
              <a:t>PROPOSTA NORMATIVA DO PROCESSO DE ATUALIZAÇÃO DO ROL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10583C-16F7-4711-9D08-03992F564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" y="2623220"/>
            <a:ext cx="944624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pt-BR" altLang="pt-BR" sz="3600" b="1" dirty="0">
                <a:solidFill>
                  <a:srgbClr val="006E89"/>
                </a:solidFill>
                <a:latin typeface="+mn-lt"/>
                <a:cs typeface="+mn-cs"/>
              </a:rPr>
              <a:t>Diretrizes Metodológicas do Ministério da Saúde</a:t>
            </a:r>
          </a:p>
          <a:p>
            <a:pPr marL="0" indent="0">
              <a:defRPr/>
            </a:pPr>
            <a:endParaRPr lang="pt-BR" altLang="pt-BR" sz="3600" b="1" dirty="0">
              <a:solidFill>
                <a:srgbClr val="006E89"/>
              </a:solidFill>
              <a:latin typeface="+mn-lt"/>
              <a:cs typeface="+mn-cs"/>
            </a:endParaRPr>
          </a:p>
          <a:p>
            <a:pPr marL="0" indent="0">
              <a:defRPr/>
            </a:pPr>
            <a:endParaRPr lang="pt-BR" altLang="pt-BR" sz="3600" dirty="0">
              <a:latin typeface="+mn-lt"/>
            </a:endParaRP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pt-BR" altLang="pt-BR" sz="3600" dirty="0">
                <a:latin typeface="+mn-lt"/>
              </a:rPr>
              <a:t>Elaboração de Pareceres Técnicos Científicos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pt-BR" altLang="pt-BR" sz="3600" dirty="0">
                <a:latin typeface="+mn-lt"/>
              </a:rPr>
              <a:t>Estudos de Avaliação Econômica de Tecnologias em Saúde</a:t>
            </a:r>
          </a:p>
          <a:p>
            <a:pPr marL="1028700" lvl="1" indent="-571500">
              <a:buFont typeface="Wingdings" panose="05000000000000000000" pitchFamily="2" charset="2"/>
              <a:buChar char="ü"/>
              <a:defRPr/>
            </a:pPr>
            <a:r>
              <a:rPr lang="pt-BR" altLang="pt-BR" sz="3600" dirty="0">
                <a:latin typeface="+mn-lt"/>
              </a:rPr>
              <a:t>Análise de Impacto Orçamentário: </a:t>
            </a:r>
          </a:p>
          <a:p>
            <a:pPr marL="457200" lvl="1" indent="0">
              <a:defRPr/>
            </a:pPr>
            <a:r>
              <a:rPr lang="pt-BR" altLang="pt-BR" sz="3600" dirty="0">
                <a:latin typeface="+mn-lt"/>
              </a:rPr>
              <a:t>     Manual para o Sistema de Saúde do Brasil</a:t>
            </a:r>
          </a:p>
          <a:p>
            <a:pPr marL="457200" lvl="1" indent="0">
              <a:defRPr/>
            </a:pPr>
            <a:endParaRPr lang="pt-BR" altLang="pt-BR" sz="3600" dirty="0">
              <a:latin typeface="+mn-lt"/>
            </a:endParaRPr>
          </a:p>
          <a:p>
            <a:pPr marL="457200" lvl="1" indent="0">
              <a:defRPr/>
            </a:pPr>
            <a:endParaRPr lang="pt-BR" altLang="pt-BR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EEA17B6-9E44-4D9E-AECD-1BAC22A3A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5" t="17516" r="46126" b="5704"/>
          <a:stretch/>
        </p:blipFill>
        <p:spPr>
          <a:xfrm>
            <a:off x="10151318" y="4297905"/>
            <a:ext cx="3676882" cy="52144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859E88-2C0D-47E3-8DEC-9D10AD6DC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11" t="19076" r="36718" b="9642"/>
          <a:stretch/>
        </p:blipFill>
        <p:spPr>
          <a:xfrm>
            <a:off x="12604062" y="1153150"/>
            <a:ext cx="3600401" cy="52144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E7398D0-C3B8-49F6-8B68-005B6F469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82" t="15547" r="45572" b="5704"/>
          <a:stretch/>
        </p:blipFill>
        <p:spPr>
          <a:xfrm>
            <a:off x="14602285" y="5000806"/>
            <a:ext cx="3204356" cy="44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384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30" y="27408"/>
            <a:ext cx="18117326" cy="102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81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321" y="246956"/>
            <a:ext cx="16457772" cy="6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17583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758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6E8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Fluxo do Processo de Atualização do Rol de Procedimentos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6E8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4919"/>
          <a:stretch/>
        </p:blipFill>
        <p:spPr>
          <a:xfrm>
            <a:off x="522221" y="946051"/>
            <a:ext cx="16849872" cy="91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13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3128660" y="227133"/>
            <a:ext cx="1407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 nº 438 - Portabilidade de Carências 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6046861" y="3833482"/>
            <a:ext cx="10297145" cy="28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: Cantos Arredondados 23"/>
          <p:cNvSpPr/>
          <p:nvPr/>
        </p:nvSpPr>
        <p:spPr>
          <a:xfrm>
            <a:off x="5830838" y="3559324"/>
            <a:ext cx="10945216" cy="3528392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080605" y="3991372"/>
            <a:ext cx="9707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300"/>
              </a:spcBef>
              <a:spcAft>
                <a:spcPts val="300"/>
              </a:spcAft>
              <a:buSzPct val="3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dirty="0"/>
              <a:t>Normativa da ANS, que passa a valer em junho/2019, amplia recurso para beneficiários de planos empresariais e acaba com o prazo para a troca de plano.</a:t>
            </a:r>
            <a:endParaRPr lang="pt-BR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548" y="3631332"/>
            <a:ext cx="439525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43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/>
          </p:cNvPr>
          <p:cNvSpPr txBox="1"/>
          <p:nvPr/>
        </p:nvSpPr>
        <p:spPr>
          <a:xfrm>
            <a:off x="3128660" y="227133"/>
            <a:ext cx="1706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 nº 438 - Portabilidade de Carências 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862286" y="1295063"/>
            <a:ext cx="16201800" cy="8383766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0501288" y="5609092"/>
            <a:ext cx="4248472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2">
                    <a:lumMod val="85000"/>
                  </a:schemeClr>
                </a:solidFill>
                <a:latin typeface="Arial Narrow" panose="020B0606020202030204" pitchFamily="34" charset="0"/>
              </a:rPr>
              <a:t>Cronograma</a:t>
            </a:r>
          </a:p>
        </p:txBody>
      </p:sp>
      <p:sp>
        <p:nvSpPr>
          <p:cNvPr id="24" name="Retângulo: Cantos Arredondados 23"/>
          <p:cNvSpPr/>
          <p:nvPr/>
        </p:nvSpPr>
        <p:spPr>
          <a:xfrm>
            <a:off x="5902846" y="1543100"/>
            <a:ext cx="10153128" cy="7632848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26" y="3775348"/>
            <a:ext cx="4395259" cy="331236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54" y="1687116"/>
            <a:ext cx="8724112" cy="70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4145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18 anos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18 anos" id="{FE1C4DFD-E578-4466-BB40-391C4C1074F8}" vid="{E59C383F-6948-48E5-8661-250658ACB17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12336</TotalTime>
  <Words>589</Words>
  <Application>Microsoft Office PowerPoint</Application>
  <PresentationFormat>Personalizar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Verdana</vt:lpstr>
      <vt:lpstr>Wingdings</vt:lpstr>
      <vt:lpstr>2_Personalizar design</vt:lpstr>
      <vt:lpstr>Personalizar design</vt:lpstr>
      <vt:lpstr>3_Personalizar design</vt:lpstr>
      <vt:lpstr>1_Personalizar design</vt:lpstr>
      <vt:lpstr>tema 18 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Câmara de Saúde Suplementar</cp:lastModifiedBy>
  <cp:revision>1243</cp:revision>
  <cp:lastPrinted>2018-09-10T20:09:23Z</cp:lastPrinted>
  <dcterms:created xsi:type="dcterms:W3CDTF">2016-01-16T10:55:01Z</dcterms:created>
  <dcterms:modified xsi:type="dcterms:W3CDTF">2018-12-19T17:56:02Z</dcterms:modified>
</cp:coreProperties>
</file>