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0" r:id="rId2"/>
    <p:sldMasterId id="2147483656" r:id="rId3"/>
    <p:sldMasterId id="2147483652" r:id="rId4"/>
    <p:sldMasterId id="2147483659" r:id="rId5"/>
  </p:sldMasterIdLst>
  <p:notesMasterIdLst>
    <p:notesMasterId r:id="rId32"/>
  </p:notesMasterIdLst>
  <p:sldIdLst>
    <p:sldId id="671" r:id="rId6"/>
    <p:sldId id="811" r:id="rId7"/>
    <p:sldId id="835" r:id="rId8"/>
    <p:sldId id="884" r:id="rId9"/>
    <p:sldId id="897" r:id="rId10"/>
    <p:sldId id="886" r:id="rId11"/>
    <p:sldId id="885" r:id="rId12"/>
    <p:sldId id="891" r:id="rId13"/>
    <p:sldId id="890" r:id="rId14"/>
    <p:sldId id="902" r:id="rId15"/>
    <p:sldId id="887" r:id="rId16"/>
    <p:sldId id="898" r:id="rId17"/>
    <p:sldId id="900" r:id="rId18"/>
    <p:sldId id="899" r:id="rId19"/>
    <p:sldId id="836" r:id="rId20"/>
    <p:sldId id="870" r:id="rId21"/>
    <p:sldId id="872" r:id="rId22"/>
    <p:sldId id="876" r:id="rId23"/>
    <p:sldId id="874" r:id="rId24"/>
    <p:sldId id="878" r:id="rId25"/>
    <p:sldId id="880" r:id="rId26"/>
    <p:sldId id="882" r:id="rId27"/>
    <p:sldId id="883" r:id="rId28"/>
    <p:sldId id="831" r:id="rId29"/>
    <p:sldId id="903" r:id="rId30"/>
    <p:sldId id="855" r:id="rId31"/>
  </p:sldIdLst>
  <p:sldSz cx="18286413" cy="10287000"/>
  <p:notesSz cx="6858000" cy="9144000"/>
  <p:custDataLst>
    <p:tags r:id="rId33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671"/>
            <p14:sldId id="811"/>
            <p14:sldId id="835"/>
            <p14:sldId id="884"/>
            <p14:sldId id="897"/>
            <p14:sldId id="886"/>
            <p14:sldId id="885"/>
            <p14:sldId id="891"/>
            <p14:sldId id="890"/>
            <p14:sldId id="902"/>
            <p14:sldId id="887"/>
            <p14:sldId id="898"/>
            <p14:sldId id="900"/>
            <p14:sldId id="899"/>
            <p14:sldId id="836"/>
            <p14:sldId id="870"/>
            <p14:sldId id="872"/>
            <p14:sldId id="876"/>
            <p14:sldId id="874"/>
            <p14:sldId id="878"/>
            <p14:sldId id="880"/>
            <p14:sldId id="882"/>
            <p14:sldId id="883"/>
            <p14:sldId id="831"/>
            <p14:sldId id="903"/>
            <p14:sldId id="8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72" userDrawn="1">
          <p15:clr>
            <a:srgbClr val="A4A3A4"/>
          </p15:clr>
        </p15:guide>
        <p15:guide id="3" orient="horz" pos="5417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Meirelles Fernandes Pereira" initials="DMFP" lastIdx="1" clrIdx="0">
    <p:extLst>
      <p:ext uri="{19B8F6BF-5375-455C-9EA6-DF929625EA0E}">
        <p15:presenceInfo xmlns:p15="http://schemas.microsoft.com/office/powerpoint/2012/main" userId="S-1-5-21-307121925-2033392284-612134452-194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89"/>
    <a:srgbClr val="F2F2F2"/>
    <a:srgbClr val="C6C6C6"/>
    <a:srgbClr val="F2E6D8"/>
    <a:srgbClr val="00682F"/>
    <a:srgbClr val="D6BF16"/>
    <a:srgbClr val="F47521"/>
    <a:srgbClr val="6C983F"/>
    <a:srgbClr val="007373"/>
    <a:srgbClr val="DF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3138" autoAdjust="0"/>
  </p:normalViewPr>
  <p:slideViewPr>
    <p:cSldViewPr>
      <p:cViewPr varScale="1">
        <p:scale>
          <a:sx n="64" d="100"/>
          <a:sy n="64" d="100"/>
        </p:scale>
        <p:origin x="1182" y="78"/>
      </p:cViewPr>
      <p:guideLst>
        <p:guide orient="horz" pos="972"/>
        <p:guide orient="horz" pos="5417"/>
        <p:guide pos="1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498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19/12/2018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786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ABBB1-5E8A-4D6B-9C01-E287A81F5DC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92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ABBB1-5E8A-4D6B-9C01-E287A81F5DCB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26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86678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13505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05307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53216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321" y="411957"/>
            <a:ext cx="16457772" cy="17145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321" y="2400302"/>
            <a:ext cx="16457772" cy="67889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914321" y="9534526"/>
            <a:ext cx="4266830" cy="547688"/>
          </a:xfrm>
          <a:prstGeom prst="rect">
            <a:avLst/>
          </a:prstGeom>
        </p:spPr>
        <p:txBody>
          <a:bodyPr/>
          <a:lstStyle/>
          <a:p>
            <a:fld id="{F466EC77-1775-47EC-B391-5D6190EEE277}" type="datetimeFigureOut">
              <a:rPr lang="pt-BR" smtClean="0"/>
              <a:pPr/>
              <a:t>19/12/2018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247858" y="9534526"/>
            <a:ext cx="5790697" cy="54768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3105263" y="9534526"/>
            <a:ext cx="4266830" cy="547688"/>
          </a:xfrm>
          <a:prstGeom prst="rect">
            <a:avLst/>
          </a:prstGeom>
        </p:spPr>
        <p:txBody>
          <a:bodyPr/>
          <a:lstStyle/>
          <a:p>
            <a:fld id="{1B812E78-0E5B-473C-B736-7A49D189E0F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1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-1" y="0"/>
            <a:ext cx="18286413" cy="111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950" y="9271965"/>
            <a:ext cx="2013248" cy="8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68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8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50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0" y="2"/>
            <a:ext cx="18286413" cy="111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1454" y="9680005"/>
            <a:ext cx="2135175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94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ransition spd="slow">
    <p:push dir="u"/>
  </p:transition>
  <p:txStyles>
    <p:titleStyle>
      <a:lvl1pPr algn="ctr" defTabSz="1318901" rtl="0" eaLnBrk="1" latinLnBrk="0" hangingPunct="1">
        <a:spcBef>
          <a:spcPct val="0"/>
        </a:spcBef>
        <a:buNone/>
        <a:defRPr sz="63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587" indent="-494587" algn="l" defTabSz="1318901" rtl="0" eaLnBrk="1" latinLnBrk="0" hangingPunct="1">
        <a:spcBef>
          <a:spcPct val="20000"/>
        </a:spcBef>
        <a:buFont typeface="Arial" panose="020B0604020202020204" pitchFamily="34" charset="0"/>
        <a:buChar char="•"/>
        <a:defRPr sz="4651" kern="1200">
          <a:solidFill>
            <a:schemeClr val="tx1"/>
          </a:solidFill>
          <a:latin typeface="+mn-lt"/>
          <a:ea typeface="+mn-ea"/>
          <a:cs typeface="+mn-cs"/>
        </a:defRPr>
      </a:lvl1pPr>
      <a:lvl2pPr marL="1071607" indent="-412157" algn="l" defTabSz="1318901" rtl="0" eaLnBrk="1" latinLnBrk="0" hangingPunct="1">
        <a:spcBef>
          <a:spcPct val="20000"/>
        </a:spcBef>
        <a:buFont typeface="Arial" panose="020B0604020202020204" pitchFamily="34" charset="0"/>
        <a:buChar char="–"/>
        <a:defRPr sz="4051" kern="1200">
          <a:solidFill>
            <a:schemeClr val="tx1"/>
          </a:solidFill>
          <a:latin typeface="+mn-lt"/>
          <a:ea typeface="+mn-ea"/>
          <a:cs typeface="+mn-cs"/>
        </a:defRPr>
      </a:lvl2pPr>
      <a:lvl3pPr marL="1648626" indent="-329725" algn="l" defTabSz="1318901" rtl="0" eaLnBrk="1" latinLnBrk="0" hangingPunct="1">
        <a:spcBef>
          <a:spcPct val="20000"/>
        </a:spcBef>
        <a:buFont typeface="Arial" panose="020B0604020202020204" pitchFamily="34" charset="0"/>
        <a:buChar char="•"/>
        <a:defRPr sz="3450" kern="1200">
          <a:solidFill>
            <a:schemeClr val="tx1"/>
          </a:solidFill>
          <a:latin typeface="+mn-lt"/>
          <a:ea typeface="+mn-ea"/>
          <a:cs typeface="+mn-cs"/>
        </a:defRPr>
      </a:lvl3pPr>
      <a:lvl4pPr marL="2308076" indent="-329725" algn="l" defTabSz="1318901" rtl="0" eaLnBrk="1" latinLnBrk="0" hangingPunct="1">
        <a:spcBef>
          <a:spcPct val="20000"/>
        </a:spcBef>
        <a:buFont typeface="Arial" panose="020B0604020202020204" pitchFamily="34" charset="0"/>
        <a:buChar char="–"/>
        <a:defRPr sz="2850" kern="1200">
          <a:solidFill>
            <a:schemeClr val="tx1"/>
          </a:solidFill>
          <a:latin typeface="+mn-lt"/>
          <a:ea typeface="+mn-ea"/>
          <a:cs typeface="+mn-cs"/>
        </a:defRPr>
      </a:lvl4pPr>
      <a:lvl5pPr marL="2967526" indent="-329725" algn="l" defTabSz="1318901" rtl="0" eaLnBrk="1" latinLnBrk="0" hangingPunct="1">
        <a:spcBef>
          <a:spcPct val="20000"/>
        </a:spcBef>
        <a:buFont typeface="Arial" panose="020B0604020202020204" pitchFamily="34" charset="0"/>
        <a:buChar char="»"/>
        <a:defRPr sz="2850" kern="1200">
          <a:solidFill>
            <a:schemeClr val="tx1"/>
          </a:solidFill>
          <a:latin typeface="+mn-lt"/>
          <a:ea typeface="+mn-ea"/>
          <a:cs typeface="+mn-cs"/>
        </a:defRPr>
      </a:lvl5pPr>
      <a:lvl6pPr marL="3626977" indent="-329725" algn="l" defTabSz="13189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6pPr>
      <a:lvl7pPr marL="4286427" indent="-329725" algn="l" defTabSz="13189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7pPr>
      <a:lvl8pPr marL="4945877" indent="-329725" algn="l" defTabSz="13189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8pPr>
      <a:lvl9pPr marL="5605328" indent="-329725" algn="l" defTabSz="13189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318901" rtl="0" eaLnBrk="1" latinLnBrk="0" hangingPunct="1"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59450" algn="l" defTabSz="1318901" rtl="0" eaLnBrk="1" latinLnBrk="0" hangingPunct="1"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318901" algn="l" defTabSz="1318901" rtl="0" eaLnBrk="1" latinLnBrk="0" hangingPunct="1"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1978351" algn="l" defTabSz="1318901" rtl="0" eaLnBrk="1" latinLnBrk="0" hangingPunct="1">
        <a:defRPr sz="2625" kern="1200">
          <a:solidFill>
            <a:schemeClr val="tx1"/>
          </a:solidFill>
          <a:latin typeface="+mn-lt"/>
          <a:ea typeface="+mn-ea"/>
          <a:cs typeface="+mn-cs"/>
        </a:defRPr>
      </a:lvl4pPr>
      <a:lvl5pPr marL="2637802" algn="l" defTabSz="1318901" rtl="0" eaLnBrk="1" latinLnBrk="0" hangingPunct="1">
        <a:defRPr sz="2625" kern="1200">
          <a:solidFill>
            <a:schemeClr val="tx1"/>
          </a:solidFill>
          <a:latin typeface="+mn-lt"/>
          <a:ea typeface="+mn-ea"/>
          <a:cs typeface="+mn-cs"/>
        </a:defRPr>
      </a:lvl5pPr>
      <a:lvl6pPr marL="3297251" algn="l" defTabSz="1318901" rtl="0" eaLnBrk="1" latinLnBrk="0" hangingPunct="1">
        <a:defRPr sz="2625" kern="1200">
          <a:solidFill>
            <a:schemeClr val="tx1"/>
          </a:solidFill>
          <a:latin typeface="+mn-lt"/>
          <a:ea typeface="+mn-ea"/>
          <a:cs typeface="+mn-cs"/>
        </a:defRPr>
      </a:lvl6pPr>
      <a:lvl7pPr marL="3956702" algn="l" defTabSz="1318901" rtl="0" eaLnBrk="1" latinLnBrk="0" hangingPunct="1">
        <a:defRPr sz="2625" kern="1200">
          <a:solidFill>
            <a:schemeClr val="tx1"/>
          </a:solidFill>
          <a:latin typeface="+mn-lt"/>
          <a:ea typeface="+mn-ea"/>
          <a:cs typeface="+mn-cs"/>
        </a:defRPr>
      </a:lvl7pPr>
      <a:lvl8pPr marL="4616152" algn="l" defTabSz="1318901" rtl="0" eaLnBrk="1" latinLnBrk="0" hangingPunct="1">
        <a:defRPr sz="2625" kern="1200">
          <a:solidFill>
            <a:schemeClr val="tx1"/>
          </a:solidFill>
          <a:latin typeface="+mn-lt"/>
          <a:ea typeface="+mn-ea"/>
          <a:cs typeface="+mn-cs"/>
        </a:defRPr>
      </a:lvl8pPr>
      <a:lvl9pPr marL="5275603" algn="l" defTabSz="1318901" rtl="0" eaLnBrk="1" latinLnBrk="0" hangingPunct="1">
        <a:defRPr sz="2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430" y="898525"/>
            <a:ext cx="15155787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6190878" y="4362118"/>
            <a:ext cx="10680498" cy="223233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6000" dirty="0"/>
              <a:t>CAMSS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6524525" y="8299912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Data 17/12/2018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4750718" y="5206597"/>
            <a:ext cx="12099982" cy="549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96ª Reunião </a:t>
            </a:r>
            <a:r>
              <a:rPr lang="pt-BR" altLang="pt-BR" sz="36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da CAMSS </a:t>
            </a:r>
            <a:endParaRPr lang="pt-BR" altLang="pt-BR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10572176" y="6504660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Diretoria de Desenvolvimento Setorial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9111" y="1549854"/>
            <a:ext cx="2589312" cy="108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Pesquisa de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Contratualização</a:t>
            </a: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159565"/>
              </p:ext>
            </p:extLst>
          </p:nvPr>
        </p:nvGraphicFramePr>
        <p:xfrm>
          <a:off x="1294334" y="2407197"/>
          <a:ext cx="12529392" cy="2736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44098">
                  <a:extLst>
                    <a:ext uri="{9D8B030D-6E8A-4147-A177-3AD203B41FA5}">
                      <a16:colId xmlns:a16="http://schemas.microsoft.com/office/drawing/2014/main" val="1260202224"/>
                    </a:ext>
                  </a:extLst>
                </a:gridCol>
                <a:gridCol w="1262444">
                  <a:extLst>
                    <a:ext uri="{9D8B030D-6E8A-4147-A177-3AD203B41FA5}">
                      <a16:colId xmlns:a16="http://schemas.microsoft.com/office/drawing/2014/main" val="1677508292"/>
                    </a:ext>
                  </a:extLst>
                </a:gridCol>
                <a:gridCol w="1422850">
                  <a:extLst>
                    <a:ext uri="{9D8B030D-6E8A-4147-A177-3AD203B41FA5}">
                      <a16:colId xmlns:a16="http://schemas.microsoft.com/office/drawing/2014/main" val="1399106257"/>
                    </a:ext>
                  </a:extLst>
                </a:gridCol>
              </a:tblGrid>
              <a:tr h="1109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Quanto à negociação em torno das cláusulas contratuais com as operadoras, você considera que: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668817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Em mais de 50% dos casos atendeu à operadora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  <a:highlight>
                            <a:srgbClr val="FFFF00"/>
                          </a:highlight>
                        </a:rPr>
                        <a:t>305</a:t>
                      </a:r>
                      <a:endParaRPr lang="pt-BR" sz="280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FFFF00"/>
                          </a:highlight>
                        </a:rPr>
                        <a:t>80.05 %</a:t>
                      </a:r>
                      <a:endParaRPr lang="pt-BR" sz="2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6208289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Em mais de 50% dos casos atendeu ao prestador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2.10 %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8756202"/>
                  </a:ext>
                </a:extLst>
              </a:tr>
              <a:tr h="542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Atendeu igualmente a ambas as partes.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68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17.85 %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7254871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294334" y="1615108"/>
            <a:ext cx="125293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6E89"/>
                </a:solidFill>
              </a:rPr>
              <a:t>Prestadores: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00877" y="5575548"/>
            <a:ext cx="125293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6E89"/>
                </a:solidFill>
              </a:rPr>
              <a:t>Operadoras: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45566"/>
              </p:ext>
            </p:extLst>
          </p:nvPr>
        </p:nvGraphicFramePr>
        <p:xfrm>
          <a:off x="1300876" y="6690454"/>
          <a:ext cx="12522849" cy="2849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8958">
                  <a:extLst>
                    <a:ext uri="{9D8B030D-6E8A-4147-A177-3AD203B41FA5}">
                      <a16:colId xmlns:a16="http://schemas.microsoft.com/office/drawing/2014/main" val="706828446"/>
                    </a:ext>
                  </a:extLst>
                </a:gridCol>
                <a:gridCol w="1261785">
                  <a:extLst>
                    <a:ext uri="{9D8B030D-6E8A-4147-A177-3AD203B41FA5}">
                      <a16:colId xmlns:a16="http://schemas.microsoft.com/office/drawing/2014/main" val="1144315087"/>
                    </a:ext>
                  </a:extLst>
                </a:gridCol>
                <a:gridCol w="1422106">
                  <a:extLst>
                    <a:ext uri="{9D8B030D-6E8A-4147-A177-3AD203B41FA5}">
                      <a16:colId xmlns:a16="http://schemas.microsoft.com/office/drawing/2014/main" val="93545778"/>
                    </a:ext>
                  </a:extLst>
                </a:gridCol>
              </a:tblGrid>
              <a:tr h="548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Quanto à negociação em torno das cláusulas contratuais com os prestadores?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1393999"/>
                  </a:ext>
                </a:extLst>
              </a:tr>
              <a:tr h="645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Em mais de 50% dos casos atendeu à operadora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5.4%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8898357"/>
                  </a:ext>
                </a:extLst>
              </a:tr>
              <a:tr h="645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Em mais de 50% dos casos atendeu aos prestadores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7.19%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2741889"/>
                  </a:ext>
                </a:extLst>
              </a:tr>
              <a:tr h="645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Atendeu igualmente a ambas as partes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146</a:t>
                      </a:r>
                      <a:endParaRPr lang="pt-BR" sz="280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87.43%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3195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3686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Pesquisa de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Contratualização</a:t>
            </a: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478032" y="1471092"/>
            <a:ext cx="15553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Prestadores:  Percepção quanto ao Atendimento das Operadoras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19085"/>
              </p:ext>
            </p:extLst>
          </p:nvPr>
        </p:nvGraphicFramePr>
        <p:xfrm>
          <a:off x="1510358" y="2513075"/>
          <a:ext cx="14329591" cy="6552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1563">
                  <a:extLst>
                    <a:ext uri="{9D8B030D-6E8A-4147-A177-3AD203B41FA5}">
                      <a16:colId xmlns:a16="http://schemas.microsoft.com/office/drawing/2014/main" val="601504102"/>
                    </a:ext>
                  </a:extLst>
                </a:gridCol>
                <a:gridCol w="1302690">
                  <a:extLst>
                    <a:ext uri="{9D8B030D-6E8A-4147-A177-3AD203B41FA5}">
                      <a16:colId xmlns:a16="http://schemas.microsoft.com/office/drawing/2014/main" val="3949141382"/>
                    </a:ext>
                  </a:extLst>
                </a:gridCol>
                <a:gridCol w="1462669">
                  <a:extLst>
                    <a:ext uri="{9D8B030D-6E8A-4147-A177-3AD203B41FA5}">
                      <a16:colId xmlns:a16="http://schemas.microsoft.com/office/drawing/2014/main" val="1546883387"/>
                    </a:ext>
                  </a:extLst>
                </a:gridCol>
                <a:gridCol w="1462669">
                  <a:extLst>
                    <a:ext uri="{9D8B030D-6E8A-4147-A177-3AD203B41FA5}">
                      <a16:colId xmlns:a16="http://schemas.microsoft.com/office/drawing/2014/main" val="912949021"/>
                    </a:ext>
                  </a:extLst>
                </a:gridCol>
              </a:tblGrid>
              <a:tr h="19028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Você considera que o acesso aos serviços de atendimento da operadora voltados a rede de prestadores de serviços é: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2591242"/>
                  </a:ext>
                </a:extLst>
              </a:tr>
              <a:tr h="9299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Muito fácil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0.78 %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10,68%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1722827"/>
                  </a:ext>
                </a:extLst>
              </a:tr>
              <a:tr h="9299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Fácil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38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9.90 %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9444376"/>
                  </a:ext>
                </a:extLst>
              </a:tr>
              <a:tr h="9299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Regular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186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48.44 %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1936091"/>
                  </a:ext>
                </a:extLst>
              </a:tr>
              <a:tr h="9299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Difícil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106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27.60 %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40,88%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5571063"/>
                  </a:ext>
                </a:extLst>
              </a:tr>
              <a:tr h="9299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Muito difícil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51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13.28 %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142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257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Demandas Abertas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22326" y="1903140"/>
            <a:ext cx="1555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DIDES (desde a vigência das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RNs</a:t>
            </a: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363, 364 e 365/14)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79606"/>
              </p:ext>
            </p:extLst>
          </p:nvPr>
        </p:nvGraphicFramePr>
        <p:xfrm>
          <a:off x="1366342" y="2767236"/>
          <a:ext cx="12817423" cy="6333272"/>
        </p:xfrm>
        <a:graphic>
          <a:graphicData uri="http://schemas.openxmlformats.org/drawingml/2006/table">
            <a:tbl>
              <a:tblPr/>
              <a:tblGrid>
                <a:gridCol w="6408712">
                  <a:extLst>
                    <a:ext uri="{9D8B030D-6E8A-4147-A177-3AD203B41FA5}">
                      <a16:colId xmlns:a16="http://schemas.microsoft.com/office/drawing/2014/main" val="3217382588"/>
                    </a:ext>
                  </a:extLst>
                </a:gridCol>
                <a:gridCol w="2529756">
                  <a:extLst>
                    <a:ext uri="{9D8B030D-6E8A-4147-A177-3AD203B41FA5}">
                      <a16:colId xmlns:a16="http://schemas.microsoft.com/office/drawing/2014/main" val="689612213"/>
                    </a:ext>
                  </a:extLst>
                </a:gridCol>
                <a:gridCol w="3878955">
                  <a:extLst>
                    <a:ext uri="{9D8B030D-6E8A-4147-A177-3AD203B41FA5}">
                      <a16:colId xmlns:a16="http://schemas.microsoft.com/office/drawing/2014/main" val="3160727121"/>
                    </a:ext>
                  </a:extLst>
                </a:gridCol>
              </a:tblGrid>
              <a:tr h="441856">
                <a:tc>
                  <a:txBody>
                    <a:bodyPr/>
                    <a:lstStyle/>
                    <a:p>
                      <a:pPr marL="38100" marR="38100" algn="l"/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Assunto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Nº de demandas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Representações Lavradas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38401"/>
                  </a:ext>
                </a:extLst>
              </a:tr>
              <a:tr h="1178283"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Limitação / Restrição da atividade profissional / Pacote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218472"/>
                  </a:ext>
                </a:extLst>
              </a:tr>
              <a:tr h="1030998"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Descredenciamento / Substituição de Prestadores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422389"/>
                  </a:ext>
                </a:extLst>
              </a:tr>
              <a:tr h="1620139"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Irregularidade de cláusula ou ausência de contrato adaptado à 13.003/14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08981"/>
                  </a:ext>
                </a:extLst>
              </a:tr>
              <a:tr h="589142"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Não aplicação de reajuste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>
                          <a:effectLst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533491"/>
                  </a:ext>
                </a:extLst>
              </a:tr>
              <a:tr h="883712"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Inadimplência/Glosa/tabela de remuneração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533935"/>
                  </a:ext>
                </a:extLst>
              </a:tr>
              <a:tr h="589142"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Demandas não classificadas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>
                          <a:effectLst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09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48659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Demandas Abertas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222326" y="1903140"/>
            <a:ext cx="1555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DIFIS: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03404"/>
              </p:ext>
            </p:extLst>
          </p:nvPr>
        </p:nvGraphicFramePr>
        <p:xfrm>
          <a:off x="1366342" y="2767236"/>
          <a:ext cx="12817423" cy="5124716"/>
        </p:xfrm>
        <a:graphic>
          <a:graphicData uri="http://schemas.openxmlformats.org/drawingml/2006/table">
            <a:tbl>
              <a:tblPr/>
              <a:tblGrid>
                <a:gridCol w="6408712">
                  <a:extLst>
                    <a:ext uri="{9D8B030D-6E8A-4147-A177-3AD203B41FA5}">
                      <a16:colId xmlns:a16="http://schemas.microsoft.com/office/drawing/2014/main" val="3217382588"/>
                    </a:ext>
                  </a:extLst>
                </a:gridCol>
                <a:gridCol w="2529756">
                  <a:extLst>
                    <a:ext uri="{9D8B030D-6E8A-4147-A177-3AD203B41FA5}">
                      <a16:colId xmlns:a16="http://schemas.microsoft.com/office/drawing/2014/main" val="689612213"/>
                    </a:ext>
                  </a:extLst>
                </a:gridCol>
                <a:gridCol w="3878955">
                  <a:extLst>
                    <a:ext uri="{9D8B030D-6E8A-4147-A177-3AD203B41FA5}">
                      <a16:colId xmlns:a16="http://schemas.microsoft.com/office/drawing/2014/main" val="3160727121"/>
                    </a:ext>
                  </a:extLst>
                </a:gridCol>
              </a:tblGrid>
              <a:tr h="441856">
                <a:tc rowSpan="5">
                  <a:txBody>
                    <a:bodyPr/>
                    <a:lstStyle/>
                    <a:p>
                      <a:pPr marL="38100" marR="38100" algn="ctr"/>
                      <a:r>
                        <a:rPr lang="pt-BR" sz="28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Contratualização</a:t>
                      </a:r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entre 2008 e 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Análise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dirty="0">
                          <a:solidFill>
                            <a:schemeClr val="bg1"/>
                          </a:solidFill>
                          <a:effectLst/>
                        </a:rPr>
                        <a:t>Representações Lavradas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538401"/>
                  </a:ext>
                </a:extLst>
              </a:tr>
              <a:tr h="1178283">
                <a:tc vMerge="1">
                  <a:txBody>
                    <a:bodyPr/>
                    <a:lstStyle/>
                    <a:p>
                      <a:endParaRPr lang="pt-BR" sz="2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Advertência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218472"/>
                  </a:ext>
                </a:extLst>
              </a:tr>
              <a:tr h="1030998">
                <a:tc vMerge="1">
                  <a:txBody>
                    <a:bodyPr/>
                    <a:lstStyle/>
                    <a:p>
                      <a:endParaRPr lang="pt-BR" sz="2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Improcedência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422389"/>
                  </a:ext>
                </a:extLst>
              </a:tr>
              <a:tr h="1620139">
                <a:tc vMerge="1">
                  <a:txBody>
                    <a:bodyPr/>
                    <a:lstStyle/>
                    <a:p>
                      <a:endParaRPr lang="pt-BR" sz="2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Multa Pecuniária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908981"/>
                  </a:ext>
                </a:extLst>
              </a:tr>
              <a:tr h="589142">
                <a:tc vMerge="1">
                  <a:txBody>
                    <a:bodyPr/>
                    <a:lstStyle/>
                    <a:p>
                      <a:endParaRPr lang="pt-BR" sz="28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Multa Pecuniária + Advertência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53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02603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Demandas Institucionais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10358" y="1903140"/>
            <a:ext cx="1555372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Demandas Institucionais – Temas Específicos/Repercussão ampla: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b="1" dirty="0" err="1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Contratualização</a:t>
            </a:r>
            <a:r>
              <a:rPr lang="pt-BR" sz="32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por Pacotes – CBO;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Remuneração </a:t>
            </a:r>
            <a:r>
              <a:rPr lang="pt-BR" sz="3200" b="1" dirty="0" err="1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Mat</a:t>
            </a:r>
            <a:r>
              <a:rPr lang="pt-BR" sz="32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/</a:t>
            </a:r>
            <a:r>
              <a:rPr lang="pt-BR" sz="3200" b="1" dirty="0" err="1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Med</a:t>
            </a:r>
            <a:r>
              <a:rPr lang="pt-BR" sz="32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e Regras CMED – CADE e MPF </a:t>
            </a:r>
            <a:r>
              <a:rPr lang="pt-BR" sz="32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(Tema discutido na 1ª reunião do CATEC, realizada em 30/10/2018)</a:t>
            </a:r>
            <a:r>
              <a:rPr lang="pt-BR" sz="32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sz="32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Ata da 1ª Reunião e demais documentos disponíveis no site da ANS: http://www.ans.gov.br/participacao-da-sociedade/camaras-e-grupos-tecnicos/camara-tecnica-de-contratualizacao-e-relacionamento-com-prestadores-catec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Órteses e Próteses – GTE OPME – ANS/ANVISA.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74272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Problemas Regulatórios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8270" y="1615108"/>
            <a:ext cx="16561840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Remuneração de materiais e medicamentos de uso hospitalar: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Utilização de tabelas privadas nos contratos entre operadoras e prestadores (SIMPRO e BRASÍNDICE):</a:t>
            </a:r>
          </a:p>
          <a:p>
            <a:endParaRPr lang="pt-BR" dirty="0"/>
          </a:p>
          <a:p>
            <a:pPr marL="457200" indent="-457200">
              <a:buFont typeface="Calibri" panose="020F0502020204030204" pitchFamily="34" charset="0"/>
              <a:buChar char="‐"/>
            </a:pPr>
            <a:r>
              <a:rPr lang="pt-BR" sz="2800" dirty="0"/>
              <a:t>CADE apura se há ou não dano à Livre Concorrência pela adoção das tabelas;</a:t>
            </a:r>
          </a:p>
          <a:p>
            <a:pPr marL="457200" indent="-457200">
              <a:buFont typeface="Calibri" panose="020F0502020204030204" pitchFamily="34" charset="0"/>
              <a:buChar char="‐"/>
            </a:pPr>
            <a:r>
              <a:rPr lang="pt-BR" sz="2800" dirty="0"/>
              <a:t>MPF expediu recomendação para que a ANS vede a prática, de forma expressa, na RN 363/14</a:t>
            </a:r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RN 363/14 revogou RN 241/10</a:t>
            </a:r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  <a:p>
            <a:pPr algn="just"/>
            <a:r>
              <a:rPr lang="pt-BR" sz="2400" dirty="0"/>
              <a:t>§1º O ajuste a que se refere o caput deste artigo deverá conter cláusula que contemple:</a:t>
            </a:r>
          </a:p>
          <a:p>
            <a:pPr algn="just"/>
            <a:r>
              <a:rPr lang="pt-BR" sz="2400" dirty="0"/>
              <a:t>I – o valor e/ou referência de valores dos medicamentos utilizados;</a:t>
            </a:r>
          </a:p>
          <a:p>
            <a:pPr algn="just"/>
            <a:r>
              <a:rPr lang="pt-BR" sz="2400" dirty="0"/>
              <a:t>II – a remuneração pelos serviços de seleção, programação, armazenamento, distribuição, manipulação, fracionamento, </a:t>
            </a:r>
            <a:r>
              <a:rPr lang="pt-BR" sz="2400" dirty="0" err="1"/>
              <a:t>unitarização</a:t>
            </a:r>
            <a:r>
              <a:rPr lang="pt-BR" sz="2400" dirty="0"/>
              <a:t>, dispensação, controle e aquisição dos medicamentos, quando prestados, de acordo com a estrutura do prestador de serviços.</a:t>
            </a:r>
          </a:p>
          <a:p>
            <a:pPr algn="just"/>
            <a:r>
              <a:rPr lang="pt-BR" sz="2400" dirty="0"/>
              <a:t>§2º Os valores referenciados no inciso II do §1º do presente artigo referem-se a valores relativos a serviços e não a margem de comercialização de medicamentos.</a:t>
            </a:r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018917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Problemas Regulatórios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46262" y="1615108"/>
            <a:ext cx="1656184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Remuneração por pacotes em consultas de oftalmologia: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Inexistência de efetiva negociação para a definição dos pacotes;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Não existe clareza quanto aos critérios de composição dos pacotes;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Há garantias quanto ao préstimo do atendimento adequado aos consumidores?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ANS já discute formas e modelos de remuneração no COTAQ.</a:t>
            </a:r>
          </a:p>
          <a:p>
            <a:endParaRPr lang="pt-BR" dirty="0"/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301535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Problemas Regulatórios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46262" y="1615108"/>
            <a:ext cx="1656184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Dificuldade na negociação contratual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Dificuldade existente para ambas as partes cederem acerca de seus pleitos;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Aparente utilização indevida do poder de mercado por ambas as partes;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Inexistência de efetiva negociação. Contratos de adesão!</a:t>
            </a:r>
          </a:p>
          <a:p>
            <a:endParaRPr lang="pt-BR" dirty="0"/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156052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Problemas Regulatórios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8270" y="1615108"/>
            <a:ext cx="16561840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Reiterados casos de inadimplemento contratual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Glosas sobre o faturamento apresentado;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Não pagamento da remuneração devida pelo procedimento;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Aplicação irregular do reajuste;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Reajuste ANS;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Reajuste previsto em contrato;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Condutas tendentes a burlar a aplicação do reajuste;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Negociações anuais para renovação do contrato;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Exigência de assinatura de aditivo com previsão de reajuste ZERO.</a:t>
            </a:r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36424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Problemas Regulatórios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8270" y="1615108"/>
            <a:ext cx="16561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Não adoção da Tabela TUSS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Divergências com relação à utilização de tabelas próprias, como CBHPM ou CBHPO;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Divergência sobre o que estaria incluído em determinada codificação: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Hipótese de reavaliação/consulta de retorno.</a:t>
            </a:r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8879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8B32E40-AB56-49BC-837E-D3008AA95AD9}"/>
              </a:ext>
            </a:extLst>
          </p:cNvPr>
          <p:cNvSpPr txBox="1"/>
          <p:nvPr/>
        </p:nvSpPr>
        <p:spPr>
          <a:xfrm>
            <a:off x="1078310" y="3020761"/>
            <a:ext cx="15769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dirty="0"/>
              <a:t>Lei 13.003/14 regulamentada pelas </a:t>
            </a:r>
            <a:r>
              <a:rPr lang="pt-BR" sz="3200" b="1" dirty="0" err="1"/>
              <a:t>RNs</a:t>
            </a:r>
            <a:r>
              <a:rPr lang="pt-BR" sz="3200" b="1" dirty="0"/>
              <a:t> 363, 364 e 365/2014;</a:t>
            </a:r>
          </a:p>
          <a:p>
            <a:pPr algn="just"/>
            <a:endParaRPr lang="pt-BR" sz="32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dirty="0"/>
              <a:t>Prevalência de Conflitos com a dificuldade de conciliar interesses, por vezes, antagônicos;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2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b="1" dirty="0"/>
              <a:t>Cumprimento da Norma não garante a harmonização das relações.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1126180-F3EB-42E8-B805-B11658D2F4A3}"/>
              </a:ext>
            </a:extLst>
          </p:cNvPr>
          <p:cNvSpPr txBox="1">
            <a:spLocks/>
          </p:cNvSpPr>
          <p:nvPr/>
        </p:nvSpPr>
        <p:spPr bwMode="auto">
          <a:xfrm>
            <a:off x="837" y="442"/>
            <a:ext cx="18285576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600" b="1" dirty="0">
                <a:solidFill>
                  <a:srgbClr val="006E89"/>
                </a:solidFill>
                <a:latin typeface="Calibri" panose="020F0502020204030204" pitchFamily="34" charset="0"/>
              </a:rPr>
              <a:t>Contextualização</a:t>
            </a:r>
          </a:p>
        </p:txBody>
      </p:sp>
    </p:spTree>
    <p:extLst>
      <p:ext uri="{BB962C8B-B14F-4D97-AF65-F5344CB8AC3E}">
        <p14:creationId xmlns:p14="http://schemas.microsoft.com/office/powerpoint/2010/main" val="82578317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Problemas Regulatórios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8270" y="1615108"/>
            <a:ext cx="1656184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Rescisão Contratual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Inexistência de regras específicas sobre rescisão;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Possibilidade de rescisão unilateral do contrato a qualquer tempo;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Utilização da rescisão como forma de pressão para obtenção de vantagens negociais;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Não renovação de contratos com vigência por período indeterminado;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Não concessão do reajuste pactuado.</a:t>
            </a:r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816728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Problemas Regulatórios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8270" y="1615108"/>
            <a:ext cx="16561840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Subnotificação das Irregularidades pelos Prestadores de Serviço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Quantidade pouco representativa de denúncias recebidas pela ANS;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Diversas denúncias chegam através de outras fontes: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Legislativo;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Ministério Público;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Imprensa;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Dificuldade de intervir em problemas quando não notificados;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Receio de represálias?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Desconfiança em relação ao ente regulador?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Dificuldade de acesso ao ente regulador?</a:t>
            </a:r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475945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Problemas Regulatórios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8270" y="1615108"/>
            <a:ext cx="1656184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Arial" panose="020B0604020202020204" pitchFamily="34" charset="0"/>
              <a:buChar char="•"/>
            </a:pP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O tratamento das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OPMEs</a:t>
            </a:r>
            <a:endParaRPr lang="pt-BR" sz="4000" b="1" dirty="0">
              <a:solidFill>
                <a:srgbClr val="006E89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Custos elevados impostos às operadoras;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Dificuldade em mapear a cadeia de uso das </a:t>
            </a:r>
            <a:r>
              <a:rPr lang="pt-BR" dirty="0" err="1"/>
              <a:t>OPMEs</a:t>
            </a:r>
            <a:r>
              <a:rPr lang="pt-BR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Existência de diversos custos intermediários;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Condutas antiéticas por parte de alguns prestadores;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Regulação dá pouca margem para operadoras contestar as indicações.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4034304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Opções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8270" y="1615108"/>
            <a:ext cx="1656184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sz="5400" b="1" dirty="0">
              <a:solidFill>
                <a:srgbClr val="006E89"/>
              </a:solidFill>
            </a:endParaRPr>
          </a:p>
          <a:p>
            <a:endParaRPr lang="pt-BR" sz="5400" b="1" dirty="0">
              <a:solidFill>
                <a:srgbClr val="006E89"/>
              </a:solidFill>
            </a:endParaRPr>
          </a:p>
          <a:p>
            <a:endParaRPr lang="pt-BR" sz="5400" b="1" dirty="0">
              <a:solidFill>
                <a:srgbClr val="006E89"/>
              </a:solidFill>
            </a:endParaRPr>
          </a:p>
          <a:p>
            <a:pPr algn="ctr"/>
            <a:r>
              <a:rPr lang="pt-BR" sz="5400" b="1" dirty="0">
                <a:solidFill>
                  <a:srgbClr val="006E89"/>
                </a:solidFill>
              </a:rPr>
              <a:t>Quais opções existem para tratar dos temas expostos?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Calibri" panose="020F0502020204030204" pitchFamily="34" charset="0"/>
              <a:buChar char="‐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222860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l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D22ECE-E2E5-4CA8-AC91-7521BB877610}" type="slidenum">
              <a:rPr kumimoji="0" lang="pt-BR" altLang="pt-BR" sz="1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t-BR" altLang="pt-BR" sz="18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3E57B5C-4244-40D9-86B6-0F42BD91C629}"/>
              </a:ext>
            </a:extLst>
          </p:cNvPr>
          <p:cNvSpPr txBox="1">
            <a:spLocks/>
          </p:cNvSpPr>
          <p:nvPr/>
        </p:nvSpPr>
        <p:spPr bwMode="auto">
          <a:xfrm>
            <a:off x="1" y="-5925"/>
            <a:ext cx="18286412" cy="118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Algumas Medidas em Andamento na ANS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18270" y="1759124"/>
            <a:ext cx="1677786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COTAQ discute, entre outros temas, formas e modelos de remuneração;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GEPIN auxilia a ANVISA no mapeamento/padronização da nomenclatura de </a:t>
            </a:r>
            <a:r>
              <a:rPr lang="pt-BR" dirty="0" err="1"/>
              <a:t>OPMEs</a:t>
            </a:r>
            <a:r>
              <a:rPr lang="pt-BR" dirty="0"/>
              <a:t>;</a:t>
            </a:r>
          </a:p>
          <a:p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GASNT, com auxílio da GEPIN, implementará rotina de requisição de informações para mapear as principais características dos contratos firmados entre operadoras e prestadores;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Formação do CATEC.</a:t>
            </a:r>
          </a:p>
        </p:txBody>
      </p:sp>
    </p:spTree>
    <p:extLst>
      <p:ext uri="{BB962C8B-B14F-4D97-AF65-F5344CB8AC3E}">
        <p14:creationId xmlns:p14="http://schemas.microsoft.com/office/powerpoint/2010/main" val="1477842771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 txBox="1">
            <a:spLocks/>
          </p:cNvSpPr>
          <p:nvPr/>
        </p:nvSpPr>
        <p:spPr bwMode="auto">
          <a:xfrm>
            <a:off x="9431238" y="9535988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l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D22ECE-E2E5-4CA8-AC91-7521BB877610}" type="slidenum">
              <a:rPr kumimoji="0" lang="pt-BR" altLang="pt-BR" sz="1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17583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t-BR" altLang="pt-BR" sz="18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3E57B5C-4244-40D9-86B6-0F42BD91C629}"/>
              </a:ext>
            </a:extLst>
          </p:cNvPr>
          <p:cNvSpPr txBox="1">
            <a:spLocks/>
          </p:cNvSpPr>
          <p:nvPr/>
        </p:nvSpPr>
        <p:spPr bwMode="auto">
          <a:xfrm>
            <a:off x="1" y="-5925"/>
            <a:ext cx="18286412" cy="118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7583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CATEC – Câmara Técnica de </a:t>
            </a:r>
            <a:r>
              <a:rPr kumimoji="0" lang="pt-BR" altLang="pt-B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Contratualização</a:t>
            </a:r>
            <a:r>
              <a:rPr kumimoji="0" lang="pt-BR" alt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e Relacionamento com Prestadores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18270" y="1759124"/>
            <a:ext cx="16777864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Formação do CATEC (Portaria nº 08/2018/DIDES, de 15/10/2018), com composição paritária, representações de prestadores, operadoras e Estado;</a:t>
            </a:r>
          </a:p>
          <a:p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Primeira Reunião em 30/10/2018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Tema discutido: </a:t>
            </a:r>
            <a:r>
              <a:rPr lang="pt-BR" sz="3600" b="1" dirty="0">
                <a:latin typeface="Calibri" panose="020F0502020204030204" pitchFamily="34" charset="0"/>
                <a:cs typeface="Arial" panose="020B0604020202020204" pitchFamily="34" charset="0"/>
              </a:rPr>
              <a:t>Remuneração </a:t>
            </a:r>
            <a:r>
              <a:rPr lang="pt-BR" sz="3600" b="1" dirty="0" err="1">
                <a:latin typeface="Calibri" panose="020F0502020204030204" pitchFamily="34" charset="0"/>
                <a:cs typeface="Arial" panose="020B0604020202020204" pitchFamily="34" charset="0"/>
              </a:rPr>
              <a:t>Mat</a:t>
            </a:r>
            <a:r>
              <a:rPr lang="pt-BR" sz="3600" b="1" dirty="0">
                <a:latin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pt-BR" sz="3600" b="1" dirty="0" err="1">
                <a:latin typeface="Calibri" panose="020F0502020204030204" pitchFamily="34" charset="0"/>
                <a:cs typeface="Arial" panose="020B0604020202020204" pitchFamily="34" charset="0"/>
              </a:rPr>
              <a:t>Med</a:t>
            </a:r>
            <a:r>
              <a:rPr lang="pt-BR" sz="3600" b="1" dirty="0">
                <a:latin typeface="Calibri" panose="020F0502020204030204" pitchFamily="34" charset="0"/>
                <a:cs typeface="Arial" panose="020B0604020202020204" pitchFamily="34" charset="0"/>
              </a:rPr>
              <a:t> e Regras CMED – CADE e MPF </a:t>
            </a:r>
            <a:endParaRPr lang="pt-BR" dirty="0"/>
          </a:p>
          <a:p>
            <a:pPr lvl="1"/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Segunda Reunião em 20/12/2018</a:t>
            </a:r>
          </a:p>
          <a:p>
            <a:pPr marL="1336350" lvl="1" indent="-457200">
              <a:buFont typeface="Calibri" panose="020F0502020204030204" pitchFamily="34" charset="0"/>
              <a:buChar char="‐"/>
            </a:pPr>
            <a:r>
              <a:rPr lang="pt-BR" dirty="0"/>
              <a:t>Tema a ser discutido: </a:t>
            </a:r>
            <a:r>
              <a:rPr lang="pt-BR" b="1" dirty="0" err="1"/>
              <a:t>Contratualização</a:t>
            </a:r>
            <a:r>
              <a:rPr lang="pt-BR" b="1" dirty="0"/>
              <a:t> por pacotes</a:t>
            </a: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/>
              <a:t>Todos os documentos, incluindo as atas das reuniões, podem ser visualizados em: http://www.ans.gov.br/participacao-da-sociedade/camaras-e-grupos-tecnicos/camara-tecnica-de-contratualizacao-e-relacionamento-com-prestadores-catec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5078898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0" y="1543100"/>
            <a:ext cx="18286413" cy="132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6600" b="1" i="0" u="none" strike="noStrike" kern="1200" cap="none" spc="0" normalizeH="0" baseline="0" noProof="0" dirty="0">
                <a:ln>
                  <a:noFill/>
                </a:ln>
                <a:solidFill>
                  <a:srgbClr val="006E8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Obrigado!</a:t>
            </a:r>
            <a:endParaRPr kumimoji="0" lang="pt-BR" altLang="pt-BR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79910" y="8815908"/>
            <a:ext cx="2662487" cy="1327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0B6A26A-127D-4740-964B-1D0AEB7670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24" t="35186" r="10540" b="19683"/>
          <a:stretch/>
        </p:blipFill>
        <p:spPr>
          <a:xfrm>
            <a:off x="4138650" y="3631332"/>
            <a:ext cx="10009113" cy="4248472"/>
          </a:xfrm>
          <a:prstGeom prst="rect">
            <a:avLst/>
          </a:prstGeom>
        </p:spPr>
      </p:pic>
      <p:pic>
        <p:nvPicPr>
          <p:cNvPr id="4" name="Imagem 3" descr="Uma imagem contendo clip-art&#10;&#10;Descrição gerada com muito alta confiança">
            <a:extLst>
              <a:ext uri="{FF2B5EF4-FFF2-40B4-BE49-F238E27FC236}">
                <a16:creationId xmlns:a16="http://schemas.microsoft.com/office/drawing/2014/main" id="{0496872A-4141-45EF-B62C-5FB5567EE0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158" y="8736392"/>
            <a:ext cx="2207026" cy="87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6117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Análise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10358" y="1903140"/>
            <a:ext cx="1555372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Fontes para a análise:</a:t>
            </a:r>
          </a:p>
          <a:p>
            <a:endParaRPr lang="pt-BR" sz="4000" b="1" dirty="0">
              <a:solidFill>
                <a:srgbClr val="006E89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Pesquisa de </a:t>
            </a:r>
            <a:r>
              <a:rPr lang="pt-BR" sz="4000" b="1" dirty="0" err="1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Contratualização</a:t>
            </a:r>
            <a:r>
              <a:rPr lang="pt-BR" sz="40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2017;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Demandas abertas na ANS:</a:t>
            </a:r>
          </a:p>
          <a:p>
            <a:pPr marL="571500" indent="-571500">
              <a:buFont typeface="Calibri" panose="020F0502020204030204" pitchFamily="34" charset="0"/>
              <a:buChar char="₋"/>
            </a:pPr>
            <a:r>
              <a:rPr lang="pt-BR" sz="32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GASNT;</a:t>
            </a:r>
          </a:p>
          <a:p>
            <a:pPr marL="571500" indent="-571500">
              <a:buFont typeface="Calibri" panose="020F0502020204030204" pitchFamily="34" charset="0"/>
              <a:buChar char="₋"/>
            </a:pPr>
            <a:r>
              <a:rPr lang="pt-BR" sz="32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DIFIS;</a:t>
            </a:r>
          </a:p>
          <a:p>
            <a:pPr marL="571500" indent="-571500">
              <a:buFont typeface="Calibri" panose="020F0502020204030204" pitchFamily="34" charset="0"/>
              <a:buChar char="₋"/>
            </a:pPr>
            <a:endParaRPr lang="pt-BR" sz="32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Demandas Institucionais – Temas Específicos: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982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Pesquisa de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Contratualização</a:t>
            </a: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10358" y="1903140"/>
            <a:ext cx="155537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000" b="1" dirty="0">
              <a:solidFill>
                <a:srgbClr val="006E89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endParaRPr lang="pt-BR" sz="4000" b="1" dirty="0">
              <a:solidFill>
                <a:srgbClr val="006E89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Prestadores: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381 fichas preenchidas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Operadoras: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b="1" dirty="0"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167 fichas preenchidas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5791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Pesquisa de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Contratualização</a:t>
            </a: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109134" y="1193987"/>
            <a:ext cx="155537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Prestadores: Pontos de desacordo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42072"/>
              </p:ext>
            </p:extLst>
          </p:nvPr>
        </p:nvGraphicFramePr>
        <p:xfrm>
          <a:off x="1200595" y="1854293"/>
          <a:ext cx="15409712" cy="3213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7855">
                  <a:extLst>
                    <a:ext uri="{9D8B030D-6E8A-4147-A177-3AD203B41FA5}">
                      <a16:colId xmlns:a16="http://schemas.microsoft.com/office/drawing/2014/main" val="3507166131"/>
                    </a:ext>
                  </a:extLst>
                </a:gridCol>
                <a:gridCol w="1560132">
                  <a:extLst>
                    <a:ext uri="{9D8B030D-6E8A-4147-A177-3AD203B41FA5}">
                      <a16:colId xmlns:a16="http://schemas.microsoft.com/office/drawing/2014/main" val="2354621625"/>
                    </a:ext>
                  </a:extLst>
                </a:gridCol>
                <a:gridCol w="1751725">
                  <a:extLst>
                    <a:ext uri="{9D8B030D-6E8A-4147-A177-3AD203B41FA5}">
                      <a16:colId xmlns:a16="http://schemas.microsoft.com/office/drawing/2014/main" val="3403753269"/>
                    </a:ext>
                  </a:extLst>
                </a:gridCol>
              </a:tblGrid>
              <a:tr h="11525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Quais os pontos de desacordo mais frequentes na celebração ou aditamento dos contratos escritos com as operadoras?</a:t>
                      </a:r>
                      <a:br>
                        <a:rPr lang="pt-BR" sz="2800" dirty="0">
                          <a:effectLst/>
                        </a:rPr>
                      </a:br>
                      <a:r>
                        <a:rPr lang="pt-BR" sz="2800" dirty="0">
                          <a:effectLst/>
                        </a:rPr>
                        <a:t>(possibilidade de marcar até 4 opções)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N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655274"/>
                  </a:ext>
                </a:extLst>
              </a:tr>
              <a:tr h="442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000080"/>
                          </a:highlight>
                        </a:rPr>
                        <a:t>Valores dos serviços e procedimentos contratados ou honorários dos prestadores</a:t>
                      </a:r>
                      <a:endParaRPr lang="pt-BR" sz="2400" dirty="0"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272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71.02 %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6767859"/>
                  </a:ext>
                </a:extLst>
              </a:tr>
              <a:tr h="930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000080"/>
                          </a:highlight>
                        </a:rPr>
                        <a:t>Forma/valor do reajuste anual (ex.: livre negociação, índice econômico, percentual de índice econômico, etc.)</a:t>
                      </a:r>
                      <a:endParaRPr lang="pt-BR" sz="2400" dirty="0"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262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68.41 %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1967303"/>
                  </a:ext>
                </a:extLst>
              </a:tr>
              <a:tr h="442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Imposição das cláusulas contratuais sem possibilidade de negociação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189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49.35 %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6041644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09134" y="5236012"/>
            <a:ext cx="956377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Operadoras: Pontos de desacordo</a:t>
            </a:r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92417"/>
              </p:ext>
            </p:extLst>
          </p:nvPr>
        </p:nvGraphicFramePr>
        <p:xfrm>
          <a:off x="1164591" y="5797704"/>
          <a:ext cx="15481720" cy="3297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9137">
                  <a:extLst>
                    <a:ext uri="{9D8B030D-6E8A-4147-A177-3AD203B41FA5}">
                      <a16:colId xmlns:a16="http://schemas.microsoft.com/office/drawing/2014/main" val="1919751181"/>
                    </a:ext>
                  </a:extLst>
                </a:gridCol>
                <a:gridCol w="1569895">
                  <a:extLst>
                    <a:ext uri="{9D8B030D-6E8A-4147-A177-3AD203B41FA5}">
                      <a16:colId xmlns:a16="http://schemas.microsoft.com/office/drawing/2014/main" val="2527399983"/>
                    </a:ext>
                  </a:extLst>
                </a:gridCol>
                <a:gridCol w="1762688">
                  <a:extLst>
                    <a:ext uri="{9D8B030D-6E8A-4147-A177-3AD203B41FA5}">
                      <a16:colId xmlns:a16="http://schemas.microsoft.com/office/drawing/2014/main" val="373774513"/>
                    </a:ext>
                  </a:extLst>
                </a:gridCol>
              </a:tblGrid>
              <a:tr h="988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Quais os pontos em desacordo mais frequentes na celebração ou aditamento dos contratos escritos com os prestadores?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(possibilidade de marcar até 4 opções)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N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1952053"/>
                  </a:ext>
                </a:extLst>
              </a:tr>
              <a:tr h="437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Ausência de resposta do prestador sobre a proposta contratual encaminhada.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81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48.50 %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0879913"/>
                  </a:ext>
                </a:extLst>
              </a:tr>
              <a:tr h="437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000080"/>
                          </a:highlight>
                        </a:rPr>
                        <a:t>Valores dos serviços e procedimentos contratados ou honorários dos prestadores.</a:t>
                      </a:r>
                      <a:endParaRPr lang="pt-BR" sz="2800" dirty="0"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79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47.31 %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3025146"/>
                  </a:ext>
                </a:extLst>
              </a:tr>
              <a:tr h="4378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000080"/>
                          </a:highlight>
                        </a:rPr>
                        <a:t>Forma/valor do reajuste anual (ex.: livre negociação, índice econômico, percentual de índice econômico, etc.).</a:t>
                      </a:r>
                      <a:endParaRPr lang="pt-BR" sz="2800" dirty="0">
                        <a:effectLst/>
                        <a:highlight>
                          <a:srgbClr val="00008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70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41.92 %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9793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92514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Pesquisa de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Contratualização</a:t>
            </a: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366341" y="1615108"/>
            <a:ext cx="15553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Prestadores:  Glosas</a:t>
            </a:r>
          </a:p>
          <a:p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153254"/>
              </p:ext>
            </p:extLst>
          </p:nvPr>
        </p:nvGraphicFramePr>
        <p:xfrm>
          <a:off x="1366341" y="2584604"/>
          <a:ext cx="12961440" cy="6624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7092">
                  <a:extLst>
                    <a:ext uri="{9D8B030D-6E8A-4147-A177-3AD203B41FA5}">
                      <a16:colId xmlns:a16="http://schemas.microsoft.com/office/drawing/2014/main" val="657417566"/>
                    </a:ext>
                  </a:extLst>
                </a:gridCol>
                <a:gridCol w="1178312">
                  <a:extLst>
                    <a:ext uri="{9D8B030D-6E8A-4147-A177-3AD203B41FA5}">
                      <a16:colId xmlns:a16="http://schemas.microsoft.com/office/drawing/2014/main" val="2437075897"/>
                    </a:ext>
                  </a:extLst>
                </a:gridCol>
                <a:gridCol w="1323018">
                  <a:extLst>
                    <a:ext uri="{9D8B030D-6E8A-4147-A177-3AD203B41FA5}">
                      <a16:colId xmlns:a16="http://schemas.microsoft.com/office/drawing/2014/main" val="2935278720"/>
                    </a:ext>
                  </a:extLst>
                </a:gridCol>
                <a:gridCol w="1323018">
                  <a:extLst>
                    <a:ext uri="{9D8B030D-6E8A-4147-A177-3AD203B41FA5}">
                      <a16:colId xmlns:a16="http://schemas.microsoft.com/office/drawing/2014/main" val="4183457021"/>
                    </a:ext>
                  </a:extLst>
                </a:gridCol>
              </a:tblGrid>
              <a:tr h="1564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Qual é o percentual aproximado de guias glosadas pelas operadoras de planos de saúde para as quais você/sua instituição presta serviço?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7551816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0%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4.49 %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49,88%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1590333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0,1% - 2,5%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85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22.43 %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9740614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2,6% - 5,0%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87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22.96 %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551795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5,1% - 7,0%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10.55 %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77,58%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9522401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7,1% - 10%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65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17.15 %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5834331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11%-20%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11.87 %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7301234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21%-30%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5.54 %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3525333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31%-40%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11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2.90 %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3108089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41%-50%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1.06 %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5942255"/>
                  </a:ext>
                </a:extLst>
              </a:tr>
              <a:tr h="506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Acima de 51%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1.06 %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1273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37013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Pesquisa de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Contratualização</a:t>
            </a: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366342" y="1471092"/>
            <a:ext cx="155537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Prestadores: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91629"/>
              </p:ext>
            </p:extLst>
          </p:nvPr>
        </p:nvGraphicFramePr>
        <p:xfrm>
          <a:off x="1366342" y="2122380"/>
          <a:ext cx="14617625" cy="3052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6004">
                  <a:extLst>
                    <a:ext uri="{9D8B030D-6E8A-4147-A177-3AD203B41FA5}">
                      <a16:colId xmlns:a16="http://schemas.microsoft.com/office/drawing/2014/main" val="3520595569"/>
                    </a:ext>
                  </a:extLst>
                </a:gridCol>
                <a:gridCol w="1479937">
                  <a:extLst>
                    <a:ext uri="{9D8B030D-6E8A-4147-A177-3AD203B41FA5}">
                      <a16:colId xmlns:a16="http://schemas.microsoft.com/office/drawing/2014/main" val="2751918493"/>
                    </a:ext>
                  </a:extLst>
                </a:gridCol>
                <a:gridCol w="1661684">
                  <a:extLst>
                    <a:ext uri="{9D8B030D-6E8A-4147-A177-3AD203B41FA5}">
                      <a16:colId xmlns:a16="http://schemas.microsoft.com/office/drawing/2014/main" val="2042389117"/>
                    </a:ext>
                  </a:extLst>
                </a:gridCol>
              </a:tblGrid>
              <a:tr h="976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Quais os motivos mais frequentes de glosa?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(possibilidade de marcar até 3 opções)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5133379"/>
                  </a:ext>
                </a:extLst>
              </a:tr>
              <a:tr h="790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800000"/>
                          </a:highlight>
                        </a:rPr>
                        <a:t>Ausência da autorização para realização do serviço/procedimento</a:t>
                      </a:r>
                      <a:endParaRPr lang="pt-BR" sz="2800" dirty="0">
                        <a:effectLst/>
                        <a:highlight>
                          <a:srgbClr val="80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134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35.08 %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165689"/>
                  </a:ext>
                </a:extLst>
              </a:tr>
              <a:tr h="790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800000"/>
                          </a:highlight>
                        </a:rPr>
                        <a:t>Erro do prestador no preenchimento/envio da documentação</a:t>
                      </a:r>
                      <a:endParaRPr lang="pt-BR" sz="2800" dirty="0">
                        <a:effectLst/>
                        <a:highlight>
                          <a:srgbClr val="80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30.89 %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1426898"/>
                  </a:ext>
                </a:extLst>
              </a:tr>
              <a:tr h="446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Não recebo justificativa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100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26.18 %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5372809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366341" y="5433273"/>
            <a:ext cx="11881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Operadoras: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115116"/>
              </p:ext>
            </p:extLst>
          </p:nvPr>
        </p:nvGraphicFramePr>
        <p:xfrm>
          <a:off x="1366341" y="6079604"/>
          <a:ext cx="14617626" cy="2714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6004">
                  <a:extLst>
                    <a:ext uri="{9D8B030D-6E8A-4147-A177-3AD203B41FA5}">
                      <a16:colId xmlns:a16="http://schemas.microsoft.com/office/drawing/2014/main" val="2539773350"/>
                    </a:ext>
                  </a:extLst>
                </a:gridCol>
                <a:gridCol w="1479938">
                  <a:extLst>
                    <a:ext uri="{9D8B030D-6E8A-4147-A177-3AD203B41FA5}">
                      <a16:colId xmlns:a16="http://schemas.microsoft.com/office/drawing/2014/main" val="1229106488"/>
                    </a:ext>
                  </a:extLst>
                </a:gridCol>
                <a:gridCol w="1661684">
                  <a:extLst>
                    <a:ext uri="{9D8B030D-6E8A-4147-A177-3AD203B41FA5}">
                      <a16:colId xmlns:a16="http://schemas.microsoft.com/office/drawing/2014/main" val="3853215347"/>
                    </a:ext>
                  </a:extLst>
                </a:gridCol>
              </a:tblGrid>
              <a:tr h="440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Quais os motivos mais frequentes de glosa?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0964867"/>
                  </a:ext>
                </a:extLst>
              </a:tr>
              <a:tr h="900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800000"/>
                          </a:highlight>
                        </a:rPr>
                        <a:t>Erro do prestador no preenchimento/envio da documentação</a:t>
                      </a:r>
                      <a:endParaRPr lang="pt-BR" sz="2800" dirty="0">
                        <a:effectLst/>
                        <a:highlight>
                          <a:srgbClr val="80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116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69.05 %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62637109"/>
                  </a:ext>
                </a:extLst>
              </a:tr>
              <a:tr h="440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Cobrança do serviço/procedimento em duplicidade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70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41.67 %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7818702"/>
                  </a:ext>
                </a:extLst>
              </a:tr>
              <a:tr h="900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800000"/>
                          </a:highlight>
                        </a:rPr>
                        <a:t>Ausência da autorização para realização do serviço/procedimento</a:t>
                      </a:r>
                      <a:endParaRPr lang="pt-BR" sz="2800" dirty="0">
                        <a:effectLst/>
                        <a:highlight>
                          <a:srgbClr val="80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69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41.07 %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5680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7019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Pesquisa de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Contratualização</a:t>
            </a: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366341" y="1615108"/>
            <a:ext cx="15553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Prestadores: Reajuste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solidFill>
                <a:srgbClr val="006E89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54003"/>
              </p:ext>
            </p:extLst>
          </p:nvPr>
        </p:nvGraphicFramePr>
        <p:xfrm>
          <a:off x="1366341" y="2623220"/>
          <a:ext cx="13321480" cy="7150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6426">
                  <a:extLst>
                    <a:ext uri="{9D8B030D-6E8A-4147-A177-3AD203B41FA5}">
                      <a16:colId xmlns:a16="http://schemas.microsoft.com/office/drawing/2014/main" val="1072423255"/>
                    </a:ext>
                  </a:extLst>
                </a:gridCol>
                <a:gridCol w="1342254">
                  <a:extLst>
                    <a:ext uri="{9D8B030D-6E8A-4147-A177-3AD203B41FA5}">
                      <a16:colId xmlns:a16="http://schemas.microsoft.com/office/drawing/2014/main" val="2867907919"/>
                    </a:ext>
                  </a:extLst>
                </a:gridCol>
                <a:gridCol w="1512800">
                  <a:extLst>
                    <a:ext uri="{9D8B030D-6E8A-4147-A177-3AD203B41FA5}">
                      <a16:colId xmlns:a16="http://schemas.microsoft.com/office/drawing/2014/main" val="2022183448"/>
                    </a:ext>
                  </a:extLst>
                </a:gridCol>
              </a:tblGrid>
              <a:tr h="1168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Qual a forma de reajuste mais frequentemente definida nos contratos?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0681980"/>
                  </a:ext>
                </a:extLst>
              </a:tr>
              <a:tr h="1352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008000"/>
                          </a:highlight>
                        </a:rPr>
                        <a:t>Livre negociação com alternativa de outra forma de reajuste, quando não houver acordo entre as partes</a:t>
                      </a:r>
                      <a:endParaRPr lang="pt-BR" sz="2800" dirty="0">
                        <a:effectLst/>
                        <a:highlight>
                          <a:srgbClr val="008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109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28.46 %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7677959"/>
                  </a:ext>
                </a:extLst>
              </a:tr>
              <a:tr h="655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Fórmula/índice próprio sem previsão de livre negociação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73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19.06 %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8230609"/>
                  </a:ext>
                </a:extLst>
              </a:tr>
              <a:tr h="1352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Percentual de índice econômico já existente sem previsão de livre negociação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15.40 %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9566770"/>
                  </a:ext>
                </a:extLst>
              </a:tr>
              <a:tr h="655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Não sei qual a forma de reajuste definida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52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13.58 %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3992533"/>
                  </a:ext>
                </a:extLst>
              </a:tr>
              <a:tr h="655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Índice econômico já existente sem previsão de livre negociação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44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11.49 %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2249381"/>
                  </a:ext>
                </a:extLst>
              </a:tr>
              <a:tr h="655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Apenas livre negociação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29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7.57 %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0183527"/>
                  </a:ext>
                </a:extLst>
              </a:tr>
              <a:tr h="655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Outros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4,44%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8364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23871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1" y="1"/>
            <a:ext cx="18286413" cy="113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defTabSz="1318901" rtl="0" eaLnBrk="1" latinLnBrk="0" hangingPunct="1">
              <a:spcBef>
                <a:spcPct val="0"/>
              </a:spcBef>
              <a:buNone/>
              <a:defRPr sz="63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758300"/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Pesquisa de </a:t>
            </a:r>
            <a:r>
              <a:rPr lang="pt-BR" sz="4000" b="1" dirty="0" err="1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Contratualização</a:t>
            </a:r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2017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510358" y="1903140"/>
            <a:ext cx="15553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6E89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Operadoras: Reajuste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802398"/>
              </p:ext>
            </p:extLst>
          </p:nvPr>
        </p:nvGraphicFramePr>
        <p:xfrm>
          <a:off x="1510358" y="2839244"/>
          <a:ext cx="13465495" cy="6659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71490">
                  <a:extLst>
                    <a:ext uri="{9D8B030D-6E8A-4147-A177-3AD203B41FA5}">
                      <a16:colId xmlns:a16="http://schemas.microsoft.com/office/drawing/2014/main" val="297286317"/>
                    </a:ext>
                  </a:extLst>
                </a:gridCol>
                <a:gridCol w="1363292">
                  <a:extLst>
                    <a:ext uri="{9D8B030D-6E8A-4147-A177-3AD203B41FA5}">
                      <a16:colId xmlns:a16="http://schemas.microsoft.com/office/drawing/2014/main" val="568160793"/>
                    </a:ext>
                  </a:extLst>
                </a:gridCol>
                <a:gridCol w="1530713">
                  <a:extLst>
                    <a:ext uri="{9D8B030D-6E8A-4147-A177-3AD203B41FA5}">
                      <a16:colId xmlns:a16="http://schemas.microsoft.com/office/drawing/2014/main" val="1831790064"/>
                    </a:ext>
                  </a:extLst>
                </a:gridCol>
              </a:tblGrid>
              <a:tr h="1218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Qual a forma de reajuste mais frequentemente definida nos contratos?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N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8750628"/>
                  </a:ext>
                </a:extLst>
              </a:tr>
              <a:tr h="1218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  <a:highlight>
                            <a:srgbClr val="008000"/>
                          </a:highlight>
                        </a:rPr>
                        <a:t>Livre negociação com alternativa de outra forma de reajuste, quando não houver acordo entre as partes</a:t>
                      </a:r>
                      <a:endParaRPr lang="pt-BR" sz="2800" dirty="0">
                        <a:effectLst/>
                        <a:highlight>
                          <a:srgbClr val="008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106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63.10 %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5063335"/>
                  </a:ext>
                </a:extLst>
              </a:tr>
              <a:tr h="1218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Índice econômico já existente sem previsão de livre negociação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10.71 %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2500342"/>
                  </a:ext>
                </a:extLst>
              </a:tr>
              <a:tr h="1218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Percentual de índice econômico já existente sem previsão de livre negociação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8.33 %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6648005"/>
                  </a:ext>
                </a:extLst>
              </a:tr>
              <a:tr h="595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Apenas livre negociação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4.76 %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0769375"/>
                  </a:ext>
                </a:extLst>
              </a:tr>
              <a:tr h="595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Fórmula/índice próprio sem previsão de livre negociação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5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2.98 %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3490244"/>
                  </a:ext>
                </a:extLst>
              </a:tr>
              <a:tr h="595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Outros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>
                          <a:effectLst/>
                        </a:rPr>
                        <a:t>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800" dirty="0">
                          <a:effectLst/>
                        </a:rPr>
                        <a:t>10.12%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690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787903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ersonalizar design">
  <a:themeElements>
    <a:clrScheme name="Expertise  - paleta 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797B7E"/>
      </a:accent1>
      <a:accent2>
        <a:srgbClr val="DF4F3B"/>
      </a:accent2>
      <a:accent3>
        <a:srgbClr val="009999"/>
      </a:accent3>
      <a:accent4>
        <a:srgbClr val="0679A3"/>
      </a:accent4>
      <a:accent5>
        <a:srgbClr val="FFC000"/>
      </a:accent5>
      <a:accent6>
        <a:srgbClr val="00C0BC"/>
      </a:accent6>
      <a:hlink>
        <a:srgbClr val="0679A3"/>
      </a:hlink>
      <a:folHlink>
        <a:srgbClr val="7030A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14383</TotalTime>
  <Words>1720</Words>
  <Application>Microsoft Office PowerPoint</Application>
  <PresentationFormat>Personalizar</PresentationFormat>
  <Paragraphs>399</Paragraphs>
  <Slides>26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Arial</vt:lpstr>
      <vt:lpstr>Calibri</vt:lpstr>
      <vt:lpstr>Times New Roman</vt:lpstr>
      <vt:lpstr>2_Personalizar design</vt:lpstr>
      <vt:lpstr>Personalizar design</vt:lpstr>
      <vt:lpstr>3_Personalizar design</vt:lpstr>
      <vt:lpstr>1_Personalizar design</vt:lpstr>
      <vt:lpstr>4_Personalizar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Câmara de Saúde Suplementar</cp:lastModifiedBy>
  <cp:revision>1228</cp:revision>
  <dcterms:created xsi:type="dcterms:W3CDTF">2016-01-16T10:55:01Z</dcterms:created>
  <dcterms:modified xsi:type="dcterms:W3CDTF">2018-12-19T18:03:25Z</dcterms:modified>
</cp:coreProperties>
</file>