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394" r:id="rId3"/>
    <p:sldId id="404" r:id="rId4"/>
    <p:sldId id="406" r:id="rId5"/>
    <p:sldId id="407" r:id="rId6"/>
    <p:sldId id="693" r:id="rId7"/>
    <p:sldId id="416" r:id="rId8"/>
    <p:sldId id="689" r:id="rId9"/>
  </p:sldIdLst>
  <p:sldSz cx="9144000" cy="6858000" type="screen4x3"/>
  <p:notesSz cx="6810375" cy="99425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6D8"/>
    <a:srgbClr val="006E89"/>
    <a:srgbClr val="FAE6D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5" autoAdjust="0"/>
    <p:restoredTop sz="95667" autoAdjust="0"/>
  </p:normalViewPr>
  <p:slideViewPr>
    <p:cSldViewPr>
      <p:cViewPr varScale="1">
        <p:scale>
          <a:sx n="109" d="100"/>
          <a:sy n="109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AAFAC-828F-440F-BE4B-0E4ECB9A0922}" type="datetimeFigureOut">
              <a:rPr lang="pt-BR" smtClean="0"/>
              <a:t>19/12/2018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8300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91396-B9D3-4757-8655-AC283D7B7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89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BB150D-90F0-4700-8611-B53288BDAE83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ECB9A-AD5C-4433-B454-825135DD3B0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206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671070-AAA6-47F1-86BB-0B3396FBD8FD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EF814-39F0-4882-B33F-6E93870D6A5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687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2070F4-BD4F-42AD-81A6-450D81626432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68EA9-7B54-44DD-91C6-A9331BBCB46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9842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tângulo 3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5" name="Retângulo 4"/>
            <p:cNvSpPr/>
            <p:nvPr userDrawn="1"/>
          </p:nvSpPr>
          <p:spPr>
            <a:xfrm>
              <a:off x="1908175" y="908050"/>
              <a:ext cx="6696075" cy="5041900"/>
            </a:xfrm>
            <a:prstGeom prst="rect">
              <a:avLst/>
            </a:prstGeom>
            <a:solidFill>
              <a:srgbClr val="F2E6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pic>
          <p:nvPicPr>
            <p:cNvPr id="6" name="Imagem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3793" y="1484784"/>
              <a:ext cx="1512888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ítulo 1"/>
          <p:cNvSpPr txBox="1">
            <a:spLocks/>
          </p:cNvSpPr>
          <p:nvPr userDrawn="1"/>
        </p:nvSpPr>
        <p:spPr>
          <a:xfrm>
            <a:off x="1919288" y="4365625"/>
            <a:ext cx="6299200" cy="4318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2000" cap="none" dirty="0">
                <a:solidFill>
                  <a:schemeClr val="tx1"/>
                </a:solidFill>
              </a:rPr>
              <a:t>Clique para editar o nome do autor</a:t>
            </a:r>
          </a:p>
        </p:txBody>
      </p:sp>
      <p:sp>
        <p:nvSpPr>
          <p:cNvPr id="8" name="Título 1"/>
          <p:cNvSpPr txBox="1">
            <a:spLocks/>
          </p:cNvSpPr>
          <p:nvPr userDrawn="1"/>
        </p:nvSpPr>
        <p:spPr>
          <a:xfrm>
            <a:off x="1933575" y="4652963"/>
            <a:ext cx="6299200" cy="360362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1600" cap="none" dirty="0">
                <a:solidFill>
                  <a:schemeClr val="tx1"/>
                </a:solidFill>
              </a:rPr>
              <a:t>Clique para editar o cargo do autor</a:t>
            </a:r>
          </a:p>
        </p:txBody>
      </p:sp>
      <p:sp>
        <p:nvSpPr>
          <p:cNvPr id="9" name="Título 1"/>
          <p:cNvSpPr txBox="1">
            <a:spLocks/>
          </p:cNvSpPr>
          <p:nvPr userDrawn="1"/>
        </p:nvSpPr>
        <p:spPr>
          <a:xfrm>
            <a:off x="1933575" y="5383213"/>
            <a:ext cx="6299200" cy="35877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1400" cap="none" dirty="0">
                <a:solidFill>
                  <a:schemeClr val="tx1"/>
                </a:solidFill>
              </a:rPr>
              <a:t>Clique para editar local e data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3003029"/>
            <a:ext cx="6298977" cy="1362075"/>
          </a:xfrm>
          <a:prstGeom prst="rect">
            <a:avLst/>
          </a:prstGeom>
        </p:spPr>
        <p:txBody>
          <a:bodyPr anchor="t"/>
          <a:lstStyle>
            <a:lvl1pPr algn="r">
              <a:defRPr sz="3600" b="1" cap="all">
                <a:solidFill>
                  <a:srgbClr val="006E89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158727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A669-0F02-43E8-A430-096BE0229D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6740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76997-C9BF-4BE1-A654-E5A9FFA09A74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53E58-0378-4AEE-8753-ED4439DB43D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0852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1CAB-070B-4FE2-A847-B903D424D530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02940-F79D-4481-A329-8779C4816DE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44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83902-4461-4BE1-B88A-F2C52EF70A9F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B1E2D-AA1A-486C-8B38-7C1428D7C2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416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041D-60DF-4B69-82C3-C57B23DA294C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1329-65A6-467F-927F-B9C2A08D60C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8202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4EDD-848B-4F73-BF26-413C7BB7429F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0E258-5284-4A26-BA70-E9FCBDA1A5F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56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A5CF4-7BB0-4B00-88D0-2AA1860FD6EF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2DEE-8921-4950-96FC-96AC594E172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359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784876-C500-43A8-AA9E-FF42B73CBE85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B132E-535A-476E-97B7-2D97C875552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2218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F2085-2557-4815-B4A4-AE1F0982AE96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EEAD-D61D-4344-946C-3473F4E9527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4316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1FF5F-5E86-4FCC-922B-BBB28C926490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03478-8D45-4D5C-B5A2-E67F1976CEB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367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57BAF-D190-48CA-BA37-A27DA5C78B53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D878-23D6-499F-8F67-9C735D2559C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7507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DAAFA-B9BE-4299-87D8-03725A480CDC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B97F0-5B97-4135-84F0-562DD885CC1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09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1D76D-2E16-41B6-AD62-37B604953967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8A1DA-FADD-4D36-9A0C-3DB9AFBC1E9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641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1D46AA-E9E5-477A-9DDE-C021B1F8FFEE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9CF1E-B302-4E7B-8561-4E596F31FF2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70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18416C-B5D0-417F-B0F3-57CE5CC183BD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C598-B0AC-4481-B74E-3A1F6B13BE1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53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642198-3901-42C5-9A90-881D05B38B56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7B62-7F48-4AB1-9D36-0AC58A6E1F2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148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B527C34-354B-4538-B6AF-D91E38A11528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56FE8-38F4-4F15-90A8-600249FB2EF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3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DA877C-6677-44DB-A173-26453BAE02DF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68CD1-6568-4863-B12B-C4A7229577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56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8BF129C-E887-4EBF-90D8-F3134112C1A1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8F39D-B802-432E-8B1B-AF865E66CD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338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7" descr="template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6538"/>
            <a:ext cx="26670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9" descr="malha_construtiva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57188"/>
            <a:ext cx="18526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1142984"/>
            <a:ext cx="7215238" cy="142399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000" b="1" baseline="0">
                <a:latin typeface="Helvetica 55 Roman" pitchFamily="34" charset="0"/>
              </a:defRPr>
            </a:lvl1pPr>
          </a:lstStyle>
          <a:p>
            <a:r>
              <a:rPr lang="pt-BR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71604" y="3286124"/>
            <a:ext cx="7215238" cy="8048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eaLnBrk="1" hangingPunct="1">
              <a:buNone/>
              <a:defRPr sz="2000" baseline="0">
                <a:latin typeface="Helvetica 55 Roman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38E9BA-1AA1-486C-977B-43C31913167C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143375" y="6356350"/>
            <a:ext cx="714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810E2-A975-42B7-8905-F1A52C4DAEF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92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143375" y="6357938"/>
            <a:ext cx="7143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90790C-E01C-4A1F-A946-F32A68349A4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pic>
        <p:nvPicPr>
          <p:cNvPr id="1028" name="Imagem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88" y="6356350"/>
            <a:ext cx="18176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20" r:id="rId1"/>
    <p:sldLayoutId id="2147485921" r:id="rId2"/>
    <p:sldLayoutId id="2147485922" r:id="rId3"/>
    <p:sldLayoutId id="2147485923" r:id="rId4"/>
    <p:sldLayoutId id="2147485924" r:id="rId5"/>
    <p:sldLayoutId id="2147485925" r:id="rId6"/>
    <p:sldLayoutId id="2147485926" r:id="rId7"/>
    <p:sldLayoutId id="2147485927" r:id="rId8"/>
    <p:sldLayoutId id="2147485928" r:id="rId9"/>
    <p:sldLayoutId id="2147485929" r:id="rId10"/>
    <p:sldLayoutId id="2147485930" r:id="rId11"/>
    <p:sldLayoutId id="2147485931" r:id="rId12"/>
    <p:sldLayoutId id="214748590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AFB378-C4CB-483A-9DA5-1BD3F6104B1F}" type="datetimeFigureOut">
              <a:rPr lang="pt-BR" smtClean="0"/>
              <a:pPr>
                <a:defRPr/>
              </a:pPr>
              <a:t>19/12/2018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4A82AD-5FB2-4C18-9617-5E4C165F3EF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9" r:id="rId1"/>
    <p:sldLayoutId id="2147485910" r:id="rId2"/>
    <p:sldLayoutId id="2147485911" r:id="rId3"/>
    <p:sldLayoutId id="2147485912" r:id="rId4"/>
    <p:sldLayoutId id="2147485913" r:id="rId5"/>
    <p:sldLayoutId id="2147485914" r:id="rId6"/>
    <p:sldLayoutId id="2147485915" r:id="rId7"/>
    <p:sldLayoutId id="2147485916" r:id="rId8"/>
    <p:sldLayoutId id="2147485917" r:id="rId9"/>
    <p:sldLayoutId id="2147485918" r:id="rId10"/>
    <p:sldLayoutId id="21474859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5363" name="Imagem 1"/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5169"/>
            <a:ext cx="8823326" cy="672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611561" y="898525"/>
            <a:ext cx="8136904" cy="51228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017713" y="2513013"/>
            <a:ext cx="6299200" cy="17907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dirty="0"/>
              <a:t>CADOP</a:t>
            </a:r>
          </a:p>
          <a:p>
            <a:pPr>
              <a:defRPr/>
            </a:pPr>
            <a:r>
              <a:rPr lang="pt-BR" dirty="0"/>
              <a:t>(melhorias TECNOLÓGICAS)</a:t>
            </a:r>
          </a:p>
        </p:txBody>
      </p:sp>
      <p:sp>
        <p:nvSpPr>
          <p:cNvPr id="15366" name="Título 1"/>
          <p:cNvSpPr txBox="1">
            <a:spLocks/>
          </p:cNvSpPr>
          <p:nvPr/>
        </p:nvSpPr>
        <p:spPr bwMode="auto">
          <a:xfrm>
            <a:off x="2017713" y="4690140"/>
            <a:ext cx="6299200" cy="64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000" b="1" dirty="0">
                <a:latin typeface="Calibri" panose="020F0502020204030204" pitchFamily="34" charset="0"/>
              </a:rPr>
              <a:t>GETI/DIGES/ANS</a:t>
            </a:r>
            <a:endParaRPr lang="pt-BR" altLang="pt-BR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367" name="Título 1"/>
          <p:cNvSpPr txBox="1">
            <a:spLocks/>
          </p:cNvSpPr>
          <p:nvPr/>
        </p:nvSpPr>
        <p:spPr bwMode="auto">
          <a:xfrm>
            <a:off x="2233489" y="3943351"/>
            <a:ext cx="6299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1600" b="1" dirty="0">
              <a:latin typeface="Calibri" panose="020F0502020204030204" pitchFamily="34" charset="0"/>
            </a:endParaRPr>
          </a:p>
        </p:txBody>
      </p:sp>
      <p:sp>
        <p:nvSpPr>
          <p:cNvPr id="15368" name="Título 1"/>
          <p:cNvSpPr txBox="1">
            <a:spLocks/>
          </p:cNvSpPr>
          <p:nvPr/>
        </p:nvSpPr>
        <p:spPr bwMode="auto">
          <a:xfrm>
            <a:off x="2017713" y="5383213"/>
            <a:ext cx="62992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1400" b="1" dirty="0">
                <a:latin typeface="Calibri" panose="020F0502020204030204" pitchFamily="34" charset="0"/>
              </a:rPr>
              <a:t>Dezembro de 2018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3DFB74B-7C65-4428-A65F-2C72DFE3D1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07363"/>
            <a:ext cx="1813318" cy="75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3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45E7B-93DE-4665-960A-C7B7E55B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52736"/>
          </a:xfrm>
        </p:spPr>
        <p:txBody>
          <a:bodyPr anchor="ctr"/>
          <a:lstStyle/>
          <a:p>
            <a:r>
              <a:rPr lang="pt-BR" sz="3600" b="1" dirty="0">
                <a:solidFill>
                  <a:srgbClr val="006E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Melhorias</a:t>
            </a:r>
            <a:r>
              <a:rPr lang="pt-BR" sz="6000" dirty="0"/>
              <a:t> </a:t>
            </a:r>
            <a:r>
              <a:rPr lang="pt-BR" sz="3600" b="1" dirty="0">
                <a:solidFill>
                  <a:srgbClr val="006E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Tecnológicas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EB9A29-FBB2-4C68-AA8D-89A9E891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1052736"/>
            <a:ext cx="8856984" cy="5328592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endParaRPr lang="pt-BR" dirty="0"/>
          </a:p>
          <a:p>
            <a:pPr marL="457200" lvl="0" indent="-457200" algn="just">
              <a:buFont typeface="+mj-lt"/>
              <a:buAutoNum type="arabicPeriod"/>
            </a:pPr>
            <a:r>
              <a:rPr lang="pt-BR" dirty="0"/>
              <a:t>Inclusão no Portal Operadoras</a:t>
            </a:r>
          </a:p>
          <a:p>
            <a:pPr marL="457200" indent="-457200" algn="just">
              <a:buFont typeface="+mj-lt"/>
              <a:buAutoNum type="arabicPeriod"/>
            </a:pPr>
            <a:endParaRPr lang="pt-BR" dirty="0"/>
          </a:p>
          <a:p>
            <a:pPr marL="457200" indent="-457200" algn="just">
              <a:buFont typeface="+mj-lt"/>
              <a:buAutoNum type="arabicPeriod"/>
            </a:pPr>
            <a:r>
              <a:rPr lang="pt-BR" dirty="0"/>
              <a:t>Integração com o e-protocolo</a:t>
            </a:r>
          </a:p>
          <a:p>
            <a:pPr marL="457200" indent="-457200" algn="just">
              <a:buFont typeface="+mj-lt"/>
              <a:buAutoNum type="arabicPeriod"/>
            </a:pPr>
            <a:endParaRPr lang="pt-BR" dirty="0"/>
          </a:p>
          <a:p>
            <a:pPr marL="457200" indent="-457200" algn="just">
              <a:buFont typeface="+mj-lt"/>
              <a:buAutoNum type="arabicPeriod"/>
            </a:pPr>
            <a:r>
              <a:rPr lang="pt-BR" dirty="0"/>
              <a:t>Utilização de API</a:t>
            </a:r>
          </a:p>
          <a:p>
            <a:pPr marL="457200" lvl="0" indent="-45720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732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40969-77DE-41CF-B104-B6A56B737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 anchor="ctr"/>
          <a:lstStyle/>
          <a:p>
            <a:r>
              <a:rPr lang="pt-BR" sz="3600" b="1" dirty="0">
                <a:solidFill>
                  <a:srgbClr val="006E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Inclusão</a:t>
            </a:r>
            <a:r>
              <a:rPr lang="pt-BR" dirty="0"/>
              <a:t> </a:t>
            </a:r>
            <a:r>
              <a:rPr lang="pt-BR" sz="3600" b="1" dirty="0">
                <a:solidFill>
                  <a:srgbClr val="006E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no Portal Operadoras</a:t>
            </a:r>
          </a:p>
        </p:txBody>
      </p:sp>
      <p:pic>
        <p:nvPicPr>
          <p:cNvPr id="20" name="Espaço Reservado para Conteúdo 19">
            <a:extLst>
              <a:ext uri="{FF2B5EF4-FFF2-40B4-BE49-F238E27FC236}">
                <a16:creationId xmlns:a16="http://schemas.microsoft.com/office/drawing/2014/main" id="{D476EB5E-1562-48F4-925C-FD1D1C89E8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95" y="1268760"/>
            <a:ext cx="8536085" cy="48965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140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8BAE5-36A3-40E3-9619-9F0577E5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52736"/>
          </a:xfrm>
        </p:spPr>
        <p:txBody>
          <a:bodyPr anchor="ctr"/>
          <a:lstStyle/>
          <a:p>
            <a:r>
              <a:rPr lang="pt-BR" sz="3600" b="1" dirty="0">
                <a:solidFill>
                  <a:srgbClr val="006E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Integração com e-Protocolo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1AABA2B-0A57-42EC-9777-BF775FAB4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8568952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7785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FCB040F5-973C-4410-88A7-FE6F9381A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826" y="4207637"/>
            <a:ext cx="1831407" cy="1883733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EB9A29-FBB2-4C68-AA8D-89A9E8910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t-BR" sz="2000" b="1" dirty="0"/>
          </a:p>
          <a:p>
            <a:pPr lvl="1"/>
            <a:endParaRPr lang="pt-BR" sz="2000" b="1" dirty="0"/>
          </a:p>
          <a:p>
            <a:pPr lvl="1"/>
            <a:endParaRPr lang="pt-BR" sz="2000" b="1" dirty="0"/>
          </a:p>
          <a:p>
            <a:pPr lvl="1"/>
            <a:endParaRPr lang="pt-BR" sz="2000" b="1" dirty="0"/>
          </a:p>
          <a:p>
            <a:endParaRPr lang="pt-BR" sz="2400" dirty="0"/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AE5FB85-81E5-42C2-A9C3-44AF7F13C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2458411"/>
            <a:ext cx="2145523" cy="230425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0FA4629-27DF-4713-AE16-7A4F20C43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8166" y="1003859"/>
            <a:ext cx="1831407" cy="1883733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0BECA299-0B68-454E-9D82-AB8C790EB09B}"/>
              </a:ext>
            </a:extLst>
          </p:cNvPr>
          <p:cNvSpPr txBox="1"/>
          <p:nvPr/>
        </p:nvSpPr>
        <p:spPr>
          <a:xfrm>
            <a:off x="2294381" y="1116455"/>
            <a:ext cx="4869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Permite a comunicação entre ANS e OPERADORA e de forma integrada.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DF95817-33B8-43BC-851A-F5542B065562}"/>
              </a:ext>
            </a:extLst>
          </p:cNvPr>
          <p:cNvSpPr txBox="1"/>
          <p:nvPr/>
        </p:nvSpPr>
        <p:spPr>
          <a:xfrm>
            <a:off x="3131840" y="2197313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/>
              <a:t>Desenvolvido para que seja adaptável para qualquer notificação/petição.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97066B3-B744-4704-85DC-9B031F642F26}"/>
              </a:ext>
            </a:extLst>
          </p:cNvPr>
          <p:cNvSpPr txBox="1"/>
          <p:nvPr/>
        </p:nvSpPr>
        <p:spPr>
          <a:xfrm>
            <a:off x="7308303" y="3315605"/>
            <a:ext cx="149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E-Protocolo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2458B3A-5038-4C1A-A1A9-2A2D4F50ACBF}"/>
              </a:ext>
            </a:extLst>
          </p:cNvPr>
          <p:cNvSpPr txBox="1"/>
          <p:nvPr/>
        </p:nvSpPr>
        <p:spPr>
          <a:xfrm>
            <a:off x="486251" y="2259506"/>
            <a:ext cx="113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CADOP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D0D52C6-253A-47B2-98F0-74F7C8D4F97D}"/>
              </a:ext>
            </a:extLst>
          </p:cNvPr>
          <p:cNvSpPr txBox="1"/>
          <p:nvPr/>
        </p:nvSpPr>
        <p:spPr>
          <a:xfrm>
            <a:off x="486028" y="5440548"/>
            <a:ext cx="120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PERSUS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915EF104-FAB3-42F2-9C86-7FA01C7DE681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9144000" cy="1057809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>
                <a:solidFill>
                  <a:srgbClr val="006E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E-Protocolo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EB1067F4-BC51-4192-8A53-C62EBC77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0136" y="2610749"/>
            <a:ext cx="1831407" cy="1883733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C05CFF64-3831-4F36-89DA-91527FD6DA8A}"/>
              </a:ext>
            </a:extLst>
          </p:cNvPr>
          <p:cNvSpPr txBox="1"/>
          <p:nvPr/>
        </p:nvSpPr>
        <p:spPr>
          <a:xfrm>
            <a:off x="539552" y="38644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RPS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66F0F54-5563-4BAC-B80E-2B1692E3809A}"/>
              </a:ext>
            </a:extLst>
          </p:cNvPr>
          <p:cNvSpPr txBox="1"/>
          <p:nvPr/>
        </p:nvSpPr>
        <p:spPr>
          <a:xfrm>
            <a:off x="2307217" y="3585210"/>
            <a:ext cx="4188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Possibilita o envio de notificações e petições em lote.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386F63A-423C-47E9-A532-C5F067096339}"/>
              </a:ext>
            </a:extLst>
          </p:cNvPr>
          <p:cNvSpPr txBox="1"/>
          <p:nvPr/>
        </p:nvSpPr>
        <p:spPr>
          <a:xfrm>
            <a:off x="2294381" y="5529426"/>
            <a:ext cx="4495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Possibilita a substituição do PTA em alguns casos.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6EA0B84-C913-4385-BC77-0B9139FE832B}"/>
              </a:ext>
            </a:extLst>
          </p:cNvPr>
          <p:cNvSpPr txBox="1"/>
          <p:nvPr/>
        </p:nvSpPr>
        <p:spPr>
          <a:xfrm>
            <a:off x="3587470" y="4685074"/>
            <a:ext cx="3576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/>
              <a:t>Já integrado com o SEI!</a:t>
            </a:r>
          </a:p>
        </p:txBody>
      </p:sp>
    </p:spTree>
    <p:extLst>
      <p:ext uri="{BB962C8B-B14F-4D97-AF65-F5344CB8AC3E}">
        <p14:creationId xmlns:p14="http://schemas.microsoft.com/office/powerpoint/2010/main" val="127195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EB9A29-FBB2-4C68-AA8D-89A9E891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40768"/>
            <a:ext cx="8733656" cy="5472608"/>
          </a:xfrm>
        </p:spPr>
        <p:txBody>
          <a:bodyPr/>
          <a:lstStyle/>
          <a:p>
            <a:pPr lvl="0"/>
            <a:r>
              <a:rPr lang="pt-BR" sz="2400" b="1" dirty="0"/>
              <a:t>No Futuro </a:t>
            </a:r>
          </a:p>
          <a:p>
            <a:pPr lvl="1"/>
            <a:r>
              <a:rPr lang="pt-BR" sz="2000" dirty="0"/>
              <a:t>Operadoras poderão trabalhar apenas em seus sistemas de gestão, integrados com os da ANS.</a:t>
            </a:r>
          </a:p>
          <a:p>
            <a:endParaRPr lang="pt-BR" sz="2400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9" name="Gráfico 8" descr="Computador">
            <a:extLst>
              <a:ext uri="{FF2B5EF4-FFF2-40B4-BE49-F238E27FC236}">
                <a16:creationId xmlns:a16="http://schemas.microsoft.com/office/drawing/2014/main" id="{3A0E67F4-35D5-4364-8FD8-9C828A0AD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068" y="2771302"/>
            <a:ext cx="914400" cy="914400"/>
          </a:xfrm>
          <a:prstGeom prst="rect">
            <a:avLst/>
          </a:prstGeom>
        </p:spPr>
      </p:pic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484B860F-6965-437E-AE14-D938AD2446E7}"/>
              </a:ext>
            </a:extLst>
          </p:cNvPr>
          <p:cNvCxnSpPr>
            <a:cxnSpLocks/>
          </p:cNvCxnSpPr>
          <p:nvPr/>
        </p:nvCxnSpPr>
        <p:spPr>
          <a:xfrm flipV="1">
            <a:off x="3484424" y="3406294"/>
            <a:ext cx="6517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áfico 23">
            <a:extLst>
              <a:ext uri="{FF2B5EF4-FFF2-40B4-BE49-F238E27FC236}">
                <a16:creationId xmlns:a16="http://schemas.microsoft.com/office/drawing/2014/main" id="{7AB4338F-6FDD-44A6-A8E0-F6348B186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43527" y="2850479"/>
            <a:ext cx="999566" cy="999566"/>
          </a:xfrm>
          <a:prstGeom prst="rect">
            <a:avLst/>
          </a:prstGeom>
        </p:spPr>
      </p:pic>
      <p:pic>
        <p:nvPicPr>
          <p:cNvPr id="26" name="Gráfico 25" descr="Banco de dados">
            <a:extLst>
              <a:ext uri="{FF2B5EF4-FFF2-40B4-BE49-F238E27FC236}">
                <a16:creationId xmlns:a16="http://schemas.microsoft.com/office/drawing/2014/main" id="{74958059-6C30-4694-A2C2-005DBC9F24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90312" y="3532824"/>
            <a:ext cx="570844" cy="570844"/>
          </a:xfrm>
          <a:prstGeom prst="rect">
            <a:avLst/>
          </a:prstGeom>
        </p:spPr>
      </p:pic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14D86BB1-306B-4DAF-ACDA-D3C6DFF7CA18}"/>
              </a:ext>
            </a:extLst>
          </p:cNvPr>
          <p:cNvCxnSpPr>
            <a:cxnSpLocks/>
          </p:cNvCxnSpPr>
          <p:nvPr/>
        </p:nvCxnSpPr>
        <p:spPr>
          <a:xfrm>
            <a:off x="6027366" y="3397224"/>
            <a:ext cx="595114" cy="31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4E896EE9-9060-4DEF-8675-7AE5117E821D}"/>
              </a:ext>
            </a:extLst>
          </p:cNvPr>
          <p:cNvSpPr/>
          <p:nvPr/>
        </p:nvSpPr>
        <p:spPr>
          <a:xfrm>
            <a:off x="2112121" y="2822162"/>
            <a:ext cx="259432" cy="1289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have Direita 32">
            <a:extLst>
              <a:ext uri="{FF2B5EF4-FFF2-40B4-BE49-F238E27FC236}">
                <a16:creationId xmlns:a16="http://schemas.microsoft.com/office/drawing/2014/main" id="{1681912B-17E4-420E-800D-0925D65C27DB}"/>
              </a:ext>
            </a:extLst>
          </p:cNvPr>
          <p:cNvSpPr/>
          <p:nvPr/>
        </p:nvSpPr>
        <p:spPr>
          <a:xfrm>
            <a:off x="7769592" y="2708920"/>
            <a:ext cx="209184" cy="13947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10F8B38-B64E-423C-A4E0-3EC0A0B44092}"/>
              </a:ext>
            </a:extLst>
          </p:cNvPr>
          <p:cNvSpPr txBox="1"/>
          <p:nvPr/>
        </p:nvSpPr>
        <p:spPr>
          <a:xfrm>
            <a:off x="1043608" y="3285042"/>
            <a:ext cx="1394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Operadora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6578DD4-3398-4545-AF82-BB27D7CF462C}"/>
              </a:ext>
            </a:extLst>
          </p:cNvPr>
          <p:cNvSpPr txBox="1"/>
          <p:nvPr/>
        </p:nvSpPr>
        <p:spPr>
          <a:xfrm>
            <a:off x="8100392" y="3212976"/>
            <a:ext cx="1394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ANS</a:t>
            </a:r>
          </a:p>
        </p:txBody>
      </p:sp>
      <p:pic>
        <p:nvPicPr>
          <p:cNvPr id="8" name="Gráfico 7" descr="Usuário">
            <a:extLst>
              <a:ext uri="{FF2B5EF4-FFF2-40B4-BE49-F238E27FC236}">
                <a16:creationId xmlns:a16="http://schemas.microsoft.com/office/drawing/2014/main" id="{D90E63D6-1B07-4FAF-8A35-2A7B7A7788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91758" y="3439880"/>
            <a:ext cx="745360" cy="745360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23ED4FEB-AFEC-4FC4-907E-C14D5FAE2F95}"/>
              </a:ext>
            </a:extLst>
          </p:cNvPr>
          <p:cNvSpPr txBox="1"/>
          <p:nvPr/>
        </p:nvSpPr>
        <p:spPr>
          <a:xfrm>
            <a:off x="2482112" y="3024697"/>
            <a:ext cx="70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OPER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4E2B077-D486-4CED-A54E-C1E7F9D06E2C}"/>
              </a:ext>
            </a:extLst>
          </p:cNvPr>
          <p:cNvSpPr txBox="1"/>
          <p:nvPr/>
        </p:nvSpPr>
        <p:spPr>
          <a:xfrm>
            <a:off x="323528" y="4323424"/>
            <a:ext cx="8589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6E89"/>
                </a:solidFill>
              </a:rPr>
              <a:t>Benefícios:</a:t>
            </a:r>
          </a:p>
          <a:p>
            <a:r>
              <a:rPr lang="pt-BR" b="1" dirty="0">
                <a:solidFill>
                  <a:srgbClr val="006E89"/>
                </a:solidFill>
              </a:rPr>
              <a:t>   - Operadoras trabalham apenas com o sistema integrado</a:t>
            </a:r>
          </a:p>
          <a:p>
            <a:r>
              <a:rPr lang="pt-BR" b="1" dirty="0">
                <a:solidFill>
                  <a:srgbClr val="006E89"/>
                </a:solidFill>
              </a:rPr>
              <a:t>   - Diminui o tempo gasto com as atividades que envolvam a ANS</a:t>
            </a:r>
          </a:p>
          <a:p>
            <a:r>
              <a:rPr lang="pt-BR" b="1" dirty="0">
                <a:solidFill>
                  <a:srgbClr val="006E89"/>
                </a:solidFill>
              </a:rPr>
              <a:t>   - Elimina a obrigatoriedade dos arquivos em lote</a:t>
            </a:r>
          </a:p>
          <a:p>
            <a:r>
              <a:rPr lang="pt-BR" b="1" dirty="0">
                <a:solidFill>
                  <a:srgbClr val="006E89"/>
                </a:solidFill>
              </a:rPr>
              <a:t>   - Possibilita e facilita a integração nos dados da ANS com a Operadora </a:t>
            </a:r>
          </a:p>
          <a:p>
            <a:r>
              <a:rPr lang="pt-BR" b="1" dirty="0">
                <a:solidFill>
                  <a:srgbClr val="006E89"/>
                </a:solidFill>
              </a:rPr>
              <a:t>   - Ponto único de acesso às funcionalidades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D2762FAA-581E-4F7A-AE7D-004F7F07718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836" y="2818680"/>
            <a:ext cx="1622673" cy="999566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260D3DFF-66A2-4E1E-887B-3C7E5286CA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9144000" cy="1057809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>
                <a:solidFill>
                  <a:srgbClr val="006E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Utilização de API</a:t>
            </a:r>
          </a:p>
        </p:txBody>
      </p:sp>
    </p:spTree>
    <p:extLst>
      <p:ext uri="{BB962C8B-B14F-4D97-AF65-F5344CB8AC3E}">
        <p14:creationId xmlns:p14="http://schemas.microsoft.com/office/powerpoint/2010/main" val="359145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1" y="1628644"/>
            <a:ext cx="9144000" cy="66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900"/>
              </a:spcAft>
              <a:defRPr/>
            </a:pPr>
            <a:r>
              <a:rPr lang="pt-BR" altLang="pt-BR" sz="3300" b="1" dirty="0">
                <a:solidFill>
                  <a:srgbClr val="006E89"/>
                </a:solidFill>
                <a:latin typeface="+mn-lt"/>
              </a:rPr>
              <a:t>Obrigado!</a:t>
            </a:r>
            <a:endParaRPr lang="pt-BR" altLang="pt-BR" sz="3300" b="1" dirty="0"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740627" y="5265363"/>
            <a:ext cx="1331359" cy="66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0B6A26A-127D-4740-964B-1D0AEB7670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4" t="35186" r="10540" b="19683"/>
          <a:stretch/>
        </p:blipFill>
        <p:spPr>
          <a:xfrm>
            <a:off x="2069505" y="2672851"/>
            <a:ext cx="5004991" cy="2124420"/>
          </a:xfrm>
          <a:prstGeom prst="rect">
            <a:avLst/>
          </a:prstGeom>
        </p:spPr>
      </p:pic>
      <p:pic>
        <p:nvPicPr>
          <p:cNvPr id="4" name="Imagem 3" descr="Uma imagem contendo clip-art&#10;&#10;Descrição gerada com muito alta confiança">
            <a:extLst>
              <a:ext uri="{FF2B5EF4-FFF2-40B4-BE49-F238E27FC236}">
                <a16:creationId xmlns:a16="http://schemas.microsoft.com/office/drawing/2014/main" id="{0496872A-4141-45EF-B62C-5FB5567EE0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57" y="5225602"/>
            <a:ext cx="1103609" cy="43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46076</TotalTime>
  <Words>167</Words>
  <Application>Microsoft Office PowerPoint</Application>
  <PresentationFormat>Apresentação na tela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55 Roman</vt:lpstr>
      <vt:lpstr>Tema do Office</vt:lpstr>
      <vt:lpstr>Personalizar design</vt:lpstr>
      <vt:lpstr>Apresentação do PowerPoint</vt:lpstr>
      <vt:lpstr>Melhorias Tecnológicas</vt:lpstr>
      <vt:lpstr>Inclusão no Portal Operadoras</vt:lpstr>
      <vt:lpstr>Integração com e-Protocolo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ANS</dc:creator>
  <cp:lastModifiedBy>Câmara de Saúde Suplementar</cp:lastModifiedBy>
  <cp:revision>742</cp:revision>
  <cp:lastPrinted>2016-12-28T14:49:24Z</cp:lastPrinted>
  <dcterms:created xsi:type="dcterms:W3CDTF">2012-05-21T15:19:07Z</dcterms:created>
  <dcterms:modified xsi:type="dcterms:W3CDTF">2018-12-19T18:00:14Z</dcterms:modified>
</cp:coreProperties>
</file>