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  <p:sldMasterId id="2147483656" r:id="rId3"/>
    <p:sldMasterId id="2147483652" r:id="rId4"/>
  </p:sldMasterIdLst>
  <p:notesMasterIdLst>
    <p:notesMasterId r:id="rId11"/>
  </p:notesMasterIdLst>
  <p:sldIdLst>
    <p:sldId id="671" r:id="rId5"/>
    <p:sldId id="694" r:id="rId6"/>
    <p:sldId id="702" r:id="rId7"/>
    <p:sldId id="549" r:id="rId8"/>
    <p:sldId id="703" r:id="rId9"/>
    <p:sldId id="689" r:id="rId10"/>
  </p:sldIdLst>
  <p:sldSz cx="18286413" cy="10287000"/>
  <p:notesSz cx="6858000" cy="9144000"/>
  <p:custDataLst>
    <p:tags r:id="rId12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694"/>
            <p14:sldId id="702"/>
            <p14:sldId id="549"/>
            <p14:sldId id="703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 Malard Mayer" initials="MMM" lastIdx="0" clrIdx="0">
    <p:extLst>
      <p:ext uri="{19B8F6BF-5375-455C-9EA6-DF929625EA0E}">
        <p15:presenceInfo xmlns:p15="http://schemas.microsoft.com/office/powerpoint/2012/main" userId="S::marcio.mayer@ans.gov.br::c0ce2ea6-c1d3-4815-a132-4420aa546e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007373"/>
    <a:srgbClr val="FF9933"/>
    <a:srgbClr val="FFDA65"/>
    <a:srgbClr val="DF4F3B"/>
    <a:srgbClr val="00C0BC"/>
    <a:srgbClr val="0679A9"/>
    <a:srgbClr val="CC99FF"/>
    <a:srgbClr val="E67768"/>
    <a:srgbClr val="ED9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382" autoAdjust="0"/>
  </p:normalViewPr>
  <p:slideViewPr>
    <p:cSldViewPr>
      <p:cViewPr varScale="1">
        <p:scale>
          <a:sx n="77" d="100"/>
          <a:sy n="77" d="100"/>
        </p:scale>
        <p:origin x="444" y="102"/>
      </p:cViewPr>
      <p:guideLst>
        <p:guide orient="horz" pos="1244"/>
        <p:guide orient="horz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16612546792439"/>
          <c:y val="8.1396709889377375E-2"/>
          <c:w val="0.48766774906415117"/>
          <c:h val="0.840356031869474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A-4DF6-9575-261AD7879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A-4DF6-9575-261AD7879A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A-4DF6-9575-261AD7879A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A-4DF6-9575-261AD7879AD2}"/>
              </c:ext>
            </c:extLst>
          </c:dPt>
          <c:cat>
            <c:strRef>
              <c:f>Planilha1!$A$14:$A$17</c:f>
              <c:strCache>
                <c:ptCount val="4"/>
                <c:pt idx="0">
                  <c:v>Concluída</c:v>
                </c:pt>
                <c:pt idx="1">
                  <c:v>Atrasada</c:v>
                </c:pt>
                <c:pt idx="2">
                  <c:v>Em andamento</c:v>
                </c:pt>
                <c:pt idx="3">
                  <c:v>Não iniciada</c:v>
                </c:pt>
              </c:strCache>
            </c:strRef>
          </c:cat>
          <c:val>
            <c:numRef>
              <c:f>Planilha1!$B$14:$B$17</c:f>
              <c:numCache>
                <c:formatCode>General</c:formatCode>
                <c:ptCount val="4"/>
                <c:pt idx="0">
                  <c:v>80</c:v>
                </c:pt>
                <c:pt idx="1">
                  <c:v>21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1A-4DF6-9575-261AD7879AD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01A-4DF6-9575-261AD7879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01A-4DF6-9575-261AD7879A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01A-4DF6-9575-261AD7879A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01A-4DF6-9575-261AD7879AD2}"/>
              </c:ext>
            </c:extLst>
          </c:dPt>
          <c:dLbls>
            <c:dLbl>
              <c:idx val="0"/>
              <c:layout>
                <c:manualLayout>
                  <c:x val="0.11228322068992896"/>
                  <c:y val="-0.2583450549145333"/>
                </c:manualLayout>
              </c:layout>
              <c:tx>
                <c:rich>
                  <a:bodyPr/>
                  <a:lstStyle/>
                  <a:p>
                    <a:fld id="{C07D6730-1C16-4339-97F0-8A9F1474A641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; </a:t>
                    </a:r>
                  </a:p>
                  <a:p>
                    <a:fld id="{0F72F979-4199-4F9D-B990-D043AB857F8C}" type="VALUE">
                      <a:rPr lang="en-US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01A-4DF6-9575-261AD7879AD2}"/>
                </c:ext>
              </c:extLst>
            </c:dLbl>
            <c:dLbl>
              <c:idx val="1"/>
              <c:layout>
                <c:manualLayout>
                  <c:x val="-7.9522612052892225E-2"/>
                  <c:y val="3.8756234426333525E-2"/>
                </c:manualLayout>
              </c:layout>
              <c:tx>
                <c:rich>
                  <a:bodyPr/>
                  <a:lstStyle/>
                  <a:p>
                    <a:fld id="{89FD89FE-9ECB-488E-A2F8-E6F661FFCB40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; </a:t>
                    </a:r>
                  </a:p>
                  <a:p>
                    <a:fld id="{07FCC673-7667-4B54-A232-886299657F93}" type="VALUE">
                      <a:rPr lang="en-US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01A-4DF6-9575-261AD7879AD2}"/>
                </c:ext>
              </c:extLst>
            </c:dLbl>
            <c:dLbl>
              <c:idx val="2"/>
              <c:layout>
                <c:manualLayout>
                  <c:x val="-6.4615085946121156E-2"/>
                  <c:y val="-3.61942671052422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1A-4DF6-9575-261AD7879AD2}"/>
                </c:ext>
              </c:extLst>
            </c:dLbl>
            <c:dLbl>
              <c:idx val="3"/>
              <c:layout>
                <c:manualLayout>
                  <c:x val="4.1494741804738357E-3"/>
                  <c:y val="-5.6660991040678017E-2"/>
                </c:manualLayout>
              </c:layout>
              <c:tx>
                <c:rich>
                  <a:bodyPr/>
                  <a:lstStyle/>
                  <a:p>
                    <a:fld id="{7A481593-68B9-4BDF-B88A-0B8B739A96A4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; </a:t>
                    </a:r>
                  </a:p>
                  <a:p>
                    <a:fld id="{16957671-271B-49B7-A815-A3CA193B8288}" type="VALUE">
                      <a:rPr lang="en-US" baseline="0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29040814693585"/>
                      <c:h val="0.11237243480883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01A-4DF6-9575-261AD7879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Planilha1!$A$14:$A$17</c:f>
              <c:strCache>
                <c:ptCount val="4"/>
                <c:pt idx="0">
                  <c:v>Concluída</c:v>
                </c:pt>
                <c:pt idx="1">
                  <c:v>Atrasada</c:v>
                </c:pt>
                <c:pt idx="2">
                  <c:v>Em andamento</c:v>
                </c:pt>
                <c:pt idx="3">
                  <c:v>Não iniciada</c:v>
                </c:pt>
              </c:strCache>
            </c:strRef>
          </c:cat>
          <c:val>
            <c:numRef>
              <c:f>Planilha1!$C$14:$C$17</c:f>
              <c:numCache>
                <c:formatCode>0.00%</c:formatCode>
                <c:ptCount val="4"/>
                <c:pt idx="0">
                  <c:v>0.68965517241379315</c:v>
                </c:pt>
                <c:pt idx="1">
                  <c:v>0.18103448275862069</c:v>
                </c:pt>
                <c:pt idx="2">
                  <c:v>7.7586206896551727E-2</c:v>
                </c:pt>
                <c:pt idx="3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01A-4DF6-9575-261AD7879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14/12/2018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02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05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68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667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350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530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5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945513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822726" y="3847356"/>
            <a:ext cx="12143922" cy="223233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/>
              <a:t>AGENDA REGULATÓRIA</a:t>
            </a:r>
          </a:p>
          <a:p>
            <a:pPr>
              <a:defRPr/>
            </a:pPr>
            <a:r>
              <a:rPr lang="pt-BR" sz="4400" dirty="0"/>
              <a:t> 96ª Câmara de saúde suplementar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549899" y="8692540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6E89"/>
                </a:solidFill>
                <a:latin typeface="Calibri" panose="020F0502020204030204" pitchFamily="34" charset="0"/>
              </a:rPr>
              <a:t>Rio de Janeiro, 17 de dezembro de 2018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583" y="1327076"/>
            <a:ext cx="3620793" cy="72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413942" y="6228317"/>
            <a:ext cx="12552706" cy="83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600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0667448" y="7213813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rgbClr val="006E89"/>
                </a:solidFill>
                <a:latin typeface="Calibri" panose="020F0502020204030204" pitchFamily="34" charset="0"/>
              </a:rPr>
              <a:t>Gerência de Planejamento e Acompanhamento – GPLAN</a:t>
            </a:r>
          </a:p>
          <a:p>
            <a:pPr algn="r"/>
            <a:r>
              <a:rPr lang="pt-BR" altLang="pt-BR" sz="2000" b="1" dirty="0" err="1">
                <a:solidFill>
                  <a:srgbClr val="006E89"/>
                </a:solidFill>
                <a:latin typeface="Calibri" panose="020F0502020204030204" pitchFamily="34" charset="0"/>
              </a:rPr>
              <a:t>Secretaria-Geral</a:t>
            </a:r>
            <a:r>
              <a:rPr lang="pt-BR" altLang="pt-BR" sz="2000" b="1" dirty="0">
                <a:solidFill>
                  <a:srgbClr val="006E89"/>
                </a:solidFill>
                <a:latin typeface="Calibri" panose="020F0502020204030204" pitchFamily="34" charset="0"/>
              </a:rPr>
              <a:t> – SEGER</a:t>
            </a:r>
          </a:p>
        </p:txBody>
      </p:sp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AGENDA REGULATÓRIA 2016-18 (monitoramento 3º trimestre)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FEA9090-E5CD-4A40-9070-F8305F61A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343809"/>
              </p:ext>
            </p:extLst>
          </p:nvPr>
        </p:nvGraphicFramePr>
        <p:xfrm>
          <a:off x="2194434" y="1491180"/>
          <a:ext cx="13897544" cy="806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825467B-D6D5-4D41-9AEE-43536B94A184}"/>
              </a:ext>
            </a:extLst>
          </p:cNvPr>
          <p:cNvSpPr txBox="1"/>
          <p:nvPr/>
        </p:nvSpPr>
        <p:spPr>
          <a:xfrm>
            <a:off x="5146762" y="9014059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TOTAL DE 116 ENTREGAS INTERMEDIÁRIAS </a:t>
            </a:r>
          </a:p>
        </p:txBody>
      </p:sp>
    </p:spTree>
    <p:extLst>
      <p:ext uri="{BB962C8B-B14F-4D97-AF65-F5344CB8AC3E}">
        <p14:creationId xmlns:p14="http://schemas.microsoft.com/office/powerpoint/2010/main" val="24420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222326" y="2551212"/>
            <a:ext cx="15409713" cy="731545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endParaRPr lang="pt-BR" altLang="pt-BR" sz="36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CONTRIBUIÇÕES RECEBIDAS PARA CONSTRUÇÃO  DA AGENDA REGULATÓRIA 2019-21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AC50C7-FE96-49B1-B5CE-1327107A1F56}"/>
              </a:ext>
            </a:extLst>
          </p:cNvPr>
          <p:cNvSpPr/>
          <p:nvPr/>
        </p:nvSpPr>
        <p:spPr>
          <a:xfrm>
            <a:off x="2897956" y="3077001"/>
            <a:ext cx="130665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Defensoria Pública do Rio de Janeiro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Conselho Nacional de Saúde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 err="1">
                <a:solidFill>
                  <a:srgbClr val="000000"/>
                </a:solidFill>
                <a:latin typeface="Calibri" panose="020F0502020204030204" pitchFamily="34" charset="0"/>
              </a:rPr>
              <a:t>FenaSaúde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Unidas Autogestão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Sindicato Nacional das Empresas de Odontologia de Grupo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ABRAMGE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Associação Nacional do Ministério Público do Consumidor</a:t>
            </a:r>
          </a:p>
          <a:p>
            <a:pPr marL="609600" marR="38100" indent="-5715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Associação Nacional de Hospitais Privados </a:t>
            </a:r>
            <a:endParaRPr lang="pt-BR" sz="3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AE6FED-759F-4BD6-8203-A36549A80631}"/>
              </a:ext>
            </a:extLst>
          </p:cNvPr>
          <p:cNvSpPr txBox="1"/>
          <p:nvPr/>
        </p:nvSpPr>
        <p:spPr>
          <a:xfrm>
            <a:off x="2374454" y="1687116"/>
            <a:ext cx="12241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54 CONTRIBUIÇÕES RECEBIDAS</a:t>
            </a:r>
          </a:p>
          <a:p>
            <a:r>
              <a:rPr lang="pt-BR" dirty="0"/>
              <a:t>27 ASSUNTOS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525FC6-0665-4CDA-9E25-CEDD05CCC0B3}"/>
              </a:ext>
            </a:extLst>
          </p:cNvPr>
          <p:cNvSpPr txBox="1"/>
          <p:nvPr/>
        </p:nvSpPr>
        <p:spPr>
          <a:xfrm>
            <a:off x="1726382" y="8075462"/>
            <a:ext cx="1440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u="sng" dirty="0"/>
              <a:t>SOB ANÁLISE DAS ÁREAS TÉCNICAS</a:t>
            </a:r>
          </a:p>
        </p:txBody>
      </p:sp>
    </p:spTree>
    <p:extLst>
      <p:ext uri="{BB962C8B-B14F-4D97-AF65-F5344CB8AC3E}">
        <p14:creationId xmlns:p14="http://schemas.microsoft.com/office/powerpoint/2010/main" val="32338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Número de Slide 4"/>
          <p:cNvSpPr txBox="1">
            <a:spLocks/>
          </p:cNvSpPr>
          <p:nvPr/>
        </p:nvSpPr>
        <p:spPr bwMode="auto">
          <a:xfrm>
            <a:off x="9359230" y="979262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 bwMode="auto">
          <a:xfrm>
            <a:off x="0" y="0"/>
            <a:ext cx="182864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CONSTRUÇÃO DA AGENDA REGULATÓRIA 2019-21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50318" y="1785034"/>
            <a:ext cx="15409713" cy="1839541"/>
          </a:xfrm>
          <a:prstGeom prst="rect">
            <a:avLst/>
          </a:prstGeom>
          <a:noFill/>
        </p:spPr>
        <p:txBody>
          <a:bodyPr wrap="square" lIns="175830" tIns="87915" rIns="175830" bIns="87915" rtlCol="0">
            <a:spAutoFit/>
          </a:bodyPr>
          <a:lstStyle/>
          <a:p>
            <a:endParaRPr lang="pt-BR" altLang="pt-BR" sz="3600" dirty="0">
              <a:latin typeface="Calibri" panose="020F0502020204030204" pitchFamily="34" charset="0"/>
            </a:endParaRPr>
          </a:p>
          <a:p>
            <a:endParaRPr lang="pt-BR" altLang="pt-BR" sz="3600" dirty="0">
              <a:latin typeface="Calibri" panose="020F0502020204030204" pitchFamily="34" charset="0"/>
            </a:endParaRPr>
          </a:p>
          <a:p>
            <a:endParaRPr lang="pt-BR" altLang="pt-BR" sz="3600" dirty="0">
              <a:latin typeface="Calibri" panose="020F0502020204030204" pitchFamily="34" charset="0"/>
            </a:endParaRPr>
          </a:p>
        </p:txBody>
      </p:sp>
      <p:sp>
        <p:nvSpPr>
          <p:cNvPr id="11" name="Seta para a Esquerda 10">
            <a:hlinkClick r:id="" action="ppaction://noaction"/>
          </p:cNvPr>
          <p:cNvSpPr/>
          <p:nvPr/>
        </p:nvSpPr>
        <p:spPr>
          <a:xfrm rot="10800000">
            <a:off x="862286" y="9752012"/>
            <a:ext cx="360040" cy="256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68A234-10CA-4996-9795-E29E8555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63" y="1039813"/>
            <a:ext cx="7559030" cy="89690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99085C-859C-4AA6-AF5A-1C5D2B06B299}"/>
              </a:ext>
            </a:extLst>
          </p:cNvPr>
          <p:cNvSpPr txBox="1"/>
          <p:nvPr/>
        </p:nvSpPr>
        <p:spPr>
          <a:xfrm>
            <a:off x="9213856" y="1930740"/>
            <a:ext cx="89289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Correlação com o Mapa Estratégico 2019-21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Padronização das fases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Padronização de prazos </a:t>
            </a:r>
          </a:p>
        </p:txBody>
      </p:sp>
    </p:spTree>
    <p:extLst>
      <p:ext uri="{BB962C8B-B14F-4D97-AF65-F5344CB8AC3E}">
        <p14:creationId xmlns:p14="http://schemas.microsoft.com/office/powerpoint/2010/main" val="30237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CFFE4-66FF-40ED-8DC7-CC443F01B4B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82864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CONSTRUÇÃO DA AGENDA REGULATÓRIA 2019-21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67355C-28A5-4972-8BAF-E311ED853B63}"/>
              </a:ext>
            </a:extLst>
          </p:cNvPr>
          <p:cNvSpPr txBox="1"/>
          <p:nvPr/>
        </p:nvSpPr>
        <p:spPr>
          <a:xfrm>
            <a:off x="2878510" y="2942897"/>
            <a:ext cx="12529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Consolidação das propostas das Diretorias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Apreciação DICOL e autorização do período de consulta pública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Consulta Pública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Análise das contribuições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Devolução das contribuições às Diretorias para apreciação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Consolidação da Proposta Final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Aprovação DICOL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Publicação da Portaria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92CD48-7AA5-4AFB-8D82-A2092CDA2A91}"/>
              </a:ext>
            </a:extLst>
          </p:cNvPr>
          <p:cNvSpPr txBox="1"/>
          <p:nvPr/>
        </p:nvSpPr>
        <p:spPr>
          <a:xfrm>
            <a:off x="1870398" y="1615108"/>
            <a:ext cx="14617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PRÓXIMAS ATIVIDADES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FFA351-4283-4519-B7B5-F5082FA8558F}"/>
              </a:ext>
            </a:extLst>
          </p:cNvPr>
          <p:cNvSpPr txBox="1"/>
          <p:nvPr/>
        </p:nvSpPr>
        <p:spPr>
          <a:xfrm>
            <a:off x="2158430" y="8040949"/>
            <a:ext cx="14617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PUBLICAÇÃO PREVISTA PARA FEVEREIRO DE 2019 </a:t>
            </a:r>
          </a:p>
        </p:txBody>
      </p:sp>
    </p:spTree>
    <p:extLst>
      <p:ext uri="{BB962C8B-B14F-4D97-AF65-F5344CB8AC3E}">
        <p14:creationId xmlns:p14="http://schemas.microsoft.com/office/powerpoint/2010/main" val="14483452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114776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90" y="3526633"/>
            <a:ext cx="11439174" cy="64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623926" y="9391972"/>
            <a:ext cx="2662487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11116</TotalTime>
  <Words>183</Words>
  <Application>Microsoft Office PowerPoint</Application>
  <PresentationFormat>Personalizar</PresentationFormat>
  <Paragraphs>51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2_Personalizar design</vt:lpstr>
      <vt:lpstr>Personalizar design</vt:lpstr>
      <vt:lpstr>3_Personalizar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Câmara de Saúde Suplementar</cp:lastModifiedBy>
  <cp:revision>1022</cp:revision>
  <dcterms:created xsi:type="dcterms:W3CDTF">2016-01-16T10:55:01Z</dcterms:created>
  <dcterms:modified xsi:type="dcterms:W3CDTF">2018-12-14T16:12:17Z</dcterms:modified>
</cp:coreProperties>
</file>