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327" r:id="rId2"/>
    <p:sldId id="346" r:id="rId3"/>
    <p:sldId id="367" r:id="rId4"/>
    <p:sldId id="347" r:id="rId5"/>
    <p:sldId id="259" r:id="rId6"/>
    <p:sldId id="371" r:id="rId7"/>
    <p:sldId id="369" r:id="rId8"/>
    <p:sldId id="368" r:id="rId9"/>
    <p:sldId id="370" r:id="rId10"/>
    <p:sldId id="372" r:id="rId11"/>
    <p:sldId id="373" r:id="rId12"/>
    <p:sldId id="386" r:id="rId13"/>
    <p:sldId id="385" r:id="rId14"/>
    <p:sldId id="325" r:id="rId15"/>
  </p:sldIdLst>
  <p:sldSz cx="12192000" cy="6858000"/>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ec.local" initials="i" lastIdx="1" clrIdx="0">
    <p:extLst>
      <p:ext uri="{19B8F6BF-5375-455C-9EA6-DF929625EA0E}">
        <p15:presenceInfo xmlns:p15="http://schemas.microsoft.com/office/powerpoint/2012/main" userId="idec.loc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00"/>
    <a:srgbClr val="009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88" autoAdjust="0"/>
    <p:restoredTop sz="94649"/>
  </p:normalViewPr>
  <p:slideViewPr>
    <p:cSldViewPr snapToGrid="0" snapToObjects="1">
      <p:cViewPr varScale="1">
        <p:scale>
          <a:sx n="108" d="100"/>
          <a:sy n="108" d="100"/>
        </p:scale>
        <p:origin x="300" y="96"/>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2" d="100"/>
          <a:sy n="82" d="100"/>
        </p:scale>
        <p:origin x="3352"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8-16T09:21:03.523" idx="1">
    <p:pos x="7359" y="3250"/>
    <p:text>Não tá mais em urgência</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94F32C9-0413-4F4F-A190-1452C223909A}" type="datetimeFigureOut">
              <a:rPr lang="pt-BR" smtClean="0"/>
              <a:t>06/04/2022</a:t>
            </a:fld>
            <a:endParaRPr lang="pt-BR"/>
          </a:p>
        </p:txBody>
      </p:sp>
      <p:sp>
        <p:nvSpPr>
          <p:cNvPr id="4" name="Espaço Reservado para Imagem de Sli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r>
              <a:rPr lang="pt-BR"/>
              <a:t>Editar estilos de texto Mestre
Segundo nível
Terceiro nível
Quarto nível
Quinto nível</a:t>
            </a:r>
          </a:p>
        </p:txBody>
      </p:sp>
      <p:sp>
        <p:nvSpPr>
          <p:cNvPr id="6" name="Espaço Reservado para Rodapé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4DA1023-74E9-BB43-B84A-B1D8FCACFFC8}" type="slidenum">
              <a:rPr lang="pt-BR" smtClean="0"/>
              <a:t>‹nº›</a:t>
            </a:fld>
            <a:endParaRPr lang="pt-BR"/>
          </a:p>
        </p:txBody>
      </p:sp>
    </p:spTree>
    <p:extLst>
      <p:ext uri="{BB962C8B-B14F-4D97-AF65-F5344CB8AC3E}">
        <p14:creationId xmlns:p14="http://schemas.microsoft.com/office/powerpoint/2010/main" val="3934878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21688c8565_0_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21688c8565_0_4: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04DA1023-74E9-BB43-B84A-B1D8FCACFFC8}" type="slidenum">
              <a:rPr lang="pt-BR" smtClean="0"/>
              <a:t>8</a:t>
            </a:fld>
            <a:endParaRPr lang="pt-BR"/>
          </a:p>
        </p:txBody>
      </p:sp>
    </p:spTree>
    <p:extLst>
      <p:ext uri="{BB962C8B-B14F-4D97-AF65-F5344CB8AC3E}">
        <p14:creationId xmlns:p14="http://schemas.microsoft.com/office/powerpoint/2010/main" val="6470355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786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Imagem com Le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7685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Imagem com Le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1353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oment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7118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Soment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788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Soment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3005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Soment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9729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Soment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47845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Soment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5044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Soment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39180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Soment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9192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ent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8368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Soment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23276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Soment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1223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3_Soment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87356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4_Soment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2964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5_Soment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24804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Soment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79740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lvl1pPr>
              <a:defRPr/>
            </a:lvl1pPr>
          </a:lstStyle>
          <a:p>
            <a:pPr>
              <a:defRPr/>
            </a:pPr>
            <a:fld id="{9E242CB3-60C6-415E-9BAE-B93B254296FA}" type="datetimeFigureOut">
              <a:rPr lang="pt-BR"/>
              <a:pPr>
                <a:defRPr/>
              </a:pPr>
              <a:t>06/04/2022</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9713E604-A32B-4A08-ACE9-669E4D648BAF}" type="slidenum">
              <a:rPr lang="pt-BR" altLang="pt-BR"/>
              <a:pPr>
                <a:defRPr/>
              </a:pPr>
              <a:t>‹nº›</a:t>
            </a:fld>
            <a:endParaRPr lang="pt-BR" altLang="pt-BR"/>
          </a:p>
        </p:txBody>
      </p:sp>
    </p:spTree>
    <p:extLst>
      <p:ext uri="{BB962C8B-B14F-4D97-AF65-F5344CB8AC3E}">
        <p14:creationId xmlns:p14="http://schemas.microsoft.com/office/powerpoint/2010/main" val="252680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oment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2096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Imagem com Le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7478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oment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2817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Imagem com Le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7755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uas Partes de Conteú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768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m com Le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7973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m com Le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2528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4CCEDD81-C4C3-4B4D-AECF-3E2C816CC8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0C55D4D7-3217-624A-97C4-232F59C507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pt-BR"/>
              <a:t>Editar estilos de texto Mestre
Segundo nível
Terceiro nível
Quarto nível
Quinto nível</a:t>
            </a:r>
          </a:p>
        </p:txBody>
      </p:sp>
      <p:sp>
        <p:nvSpPr>
          <p:cNvPr id="4" name="Espaço Reservado para Data 3">
            <a:extLst>
              <a:ext uri="{FF2B5EF4-FFF2-40B4-BE49-F238E27FC236}">
                <a16:creationId xmlns:a16="http://schemas.microsoft.com/office/drawing/2014/main" id="{4E005879-938B-5D4D-BFEC-2D221E39FD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3CAD3A-983D-5240-AEDB-AADD78968BA6}" type="datetimeFigureOut">
              <a:rPr lang="pt-BR" smtClean="0"/>
              <a:t>06/04/2022</a:t>
            </a:fld>
            <a:endParaRPr lang="pt-BR"/>
          </a:p>
        </p:txBody>
      </p:sp>
      <p:sp>
        <p:nvSpPr>
          <p:cNvPr id="5" name="Espaço Reservado para Rodapé 4">
            <a:extLst>
              <a:ext uri="{FF2B5EF4-FFF2-40B4-BE49-F238E27FC236}">
                <a16:creationId xmlns:a16="http://schemas.microsoft.com/office/drawing/2014/main" id="{3A4C1484-AE8D-584C-A2F9-2DA814F5F8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51866E46-E51D-4240-BD14-6B61B65AF4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AC3A06-0E15-504F-8050-E31ABE7DC265}" type="slidenum">
              <a:rPr lang="pt-BR" smtClean="0"/>
              <a:t>‹nº›</a:t>
            </a:fld>
            <a:endParaRPr lang="pt-BR"/>
          </a:p>
        </p:txBody>
      </p:sp>
    </p:spTree>
    <p:extLst>
      <p:ext uri="{BB962C8B-B14F-4D97-AF65-F5344CB8AC3E}">
        <p14:creationId xmlns:p14="http://schemas.microsoft.com/office/powerpoint/2010/main" val="3266942855"/>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1" r:id="rId3"/>
    <p:sldLayoutId id="2147483666" r:id="rId4"/>
    <p:sldLayoutId id="2147483662" r:id="rId5"/>
    <p:sldLayoutId id="2147483667" r:id="rId6"/>
    <p:sldLayoutId id="2147483652" r:id="rId7"/>
    <p:sldLayoutId id="2147483657" r:id="rId8"/>
    <p:sldLayoutId id="2147483663" r:id="rId9"/>
    <p:sldLayoutId id="2147483664" r:id="rId10"/>
    <p:sldLayoutId id="2147483665" r:id="rId11"/>
    <p:sldLayoutId id="2147483660" r:id="rId12"/>
    <p:sldLayoutId id="2147483668" r:id="rId13"/>
    <p:sldLayoutId id="2147483669" r:id="rId14"/>
    <p:sldLayoutId id="2147483670" r:id="rId15"/>
    <p:sldLayoutId id="2147483671" r:id="rId16"/>
    <p:sldLayoutId id="2147483672" r:id="rId17"/>
    <p:sldLayoutId id="2147483673" r:id="rId18"/>
    <p:sldLayoutId id="2147483674" r:id="rId19"/>
    <p:sldLayoutId id="2147483675" r:id="rId20"/>
    <p:sldLayoutId id="2147483676" r:id="rId21"/>
    <p:sldLayoutId id="2147483677" r:id="rId22"/>
    <p:sldLayoutId id="2147483678" r:id="rId23"/>
    <p:sldLayoutId id="2147483679" r:id="rId24"/>
    <p:sldLayoutId id="2147483680" r:id="rId25"/>
    <p:sldLayoutId id="2147483682"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hyperlink" Target="https://www.in.gov.br/en/web/dou/-/portaria-gm/ms-n-392-de-23-de-fevereiro-de-2022-382353621" TargetMode="External"/><Relationship Id="rId2" Type="http://schemas.openxmlformats.org/officeDocument/2006/relationships/image" Target="../media/image26.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hyperlink" Target="https://www.in.gov.br/en/web/dou/-/portaria-gm/ms-n-392-de-23-de-fevereiro-de-2022-382353621" TargetMode="External"/><Relationship Id="rId2" Type="http://schemas.openxmlformats.org/officeDocument/2006/relationships/image" Target="../media/image26.png"/><Relationship Id="rId1" Type="http://schemas.openxmlformats.org/officeDocument/2006/relationships/slideLayout" Target="../slideLayouts/slideLayout26.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CFA79A-DFA0-E148-98D7-9B6A0D5FD63A}"/>
              </a:ext>
            </a:extLst>
          </p:cNvPr>
          <p:cNvSpPr txBox="1">
            <a:spLocks/>
          </p:cNvSpPr>
          <p:nvPr/>
        </p:nvSpPr>
        <p:spPr>
          <a:xfrm>
            <a:off x="1901374" y="631164"/>
            <a:ext cx="865146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pt-BR" sz="3200" b="1" dirty="0">
                <a:solidFill>
                  <a:schemeClr val="bg1"/>
                </a:solidFill>
              </a:rPr>
              <a:t>CONSELHO NACIONAL DE SAÚDE </a:t>
            </a:r>
          </a:p>
          <a:p>
            <a:pPr algn="ctr">
              <a:lnSpc>
                <a:spcPct val="100000"/>
              </a:lnSpc>
            </a:pPr>
            <a:endParaRPr lang="pt-BR" sz="2800" b="1" dirty="0">
              <a:solidFill>
                <a:schemeClr val="bg1"/>
              </a:solidFill>
            </a:endParaRPr>
          </a:p>
        </p:txBody>
      </p:sp>
      <p:sp>
        <p:nvSpPr>
          <p:cNvPr id="4" name="Título 1">
            <a:extLst>
              <a:ext uri="{FF2B5EF4-FFF2-40B4-BE49-F238E27FC236}">
                <a16:creationId xmlns:a16="http://schemas.microsoft.com/office/drawing/2014/main" id="{68CFA79A-DFA0-E148-98D7-9B6A0D5FD63A}"/>
              </a:ext>
            </a:extLst>
          </p:cNvPr>
          <p:cNvSpPr txBox="1">
            <a:spLocks/>
          </p:cNvSpPr>
          <p:nvPr/>
        </p:nvSpPr>
        <p:spPr>
          <a:xfrm>
            <a:off x="1901374" y="2727435"/>
            <a:ext cx="8651464" cy="17675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pt-BR" sz="2800" b="1" dirty="0">
              <a:solidFill>
                <a:schemeClr val="bg1"/>
              </a:solidFill>
            </a:endParaRPr>
          </a:p>
          <a:p>
            <a:pPr algn="ctr">
              <a:lnSpc>
                <a:spcPct val="100000"/>
              </a:lnSpc>
            </a:pPr>
            <a:r>
              <a:rPr lang="es-419" sz="3600" b="1" dirty="0">
                <a:solidFill>
                  <a:schemeClr val="bg1"/>
                </a:solidFill>
              </a:rPr>
              <a:t>ANÁLISE e </a:t>
            </a:r>
            <a:r>
              <a:rPr lang="es-419" sz="3600" b="1" dirty="0" err="1">
                <a:solidFill>
                  <a:schemeClr val="bg1"/>
                </a:solidFill>
              </a:rPr>
              <a:t>Posicionamento</a:t>
            </a:r>
            <a:r>
              <a:rPr lang="es-419" sz="3600" dirty="0">
                <a:solidFill>
                  <a:schemeClr val="bg1"/>
                </a:solidFill>
              </a:rPr>
              <a:t>: PROPOSTA DE OPEN HEALTH</a:t>
            </a:r>
            <a:endParaRPr lang="pt-BR" sz="2800" b="1" dirty="0">
              <a:solidFill>
                <a:schemeClr val="bg1"/>
              </a:solidFill>
            </a:endParaRPr>
          </a:p>
          <a:p>
            <a:pPr algn="ctr">
              <a:lnSpc>
                <a:spcPct val="100000"/>
              </a:lnSpc>
            </a:pPr>
            <a:endParaRPr lang="pt-BR" sz="2800" b="1" dirty="0">
              <a:solidFill>
                <a:schemeClr val="bg1"/>
              </a:solidFill>
            </a:endParaRPr>
          </a:p>
        </p:txBody>
      </p:sp>
    </p:spTree>
    <p:extLst>
      <p:ext uri="{BB962C8B-B14F-4D97-AF65-F5344CB8AC3E}">
        <p14:creationId xmlns:p14="http://schemas.microsoft.com/office/powerpoint/2010/main" val="413139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6234BCC6-39B9-47D9-8BF8-C665401A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22964" r="-2" b="15649"/>
          <a:stretch/>
        </p:blipFill>
        <p:spPr bwMode="auto">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m 1">
            <a:extLst>
              <a:ext uri="{FF2B5EF4-FFF2-40B4-BE49-F238E27FC236}">
                <a16:creationId xmlns:a16="http://schemas.microsoft.com/office/drawing/2014/main" id="{6930FD67-BB4D-4A87-85B0-EB120DCDF0D0}"/>
              </a:ext>
            </a:extLst>
          </p:cNvPr>
          <p:cNvPicPr>
            <a:picLocks noChangeAspect="1"/>
          </p:cNvPicPr>
          <p:nvPr/>
        </p:nvPicPr>
        <p:blipFill rotWithShape="1">
          <a:blip r:embed="rId3"/>
          <a:srcRect t="13277" r="-2" b="17490"/>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37" name="Freeform: Shape 136">
            <a:extLst>
              <a:ext uri="{FF2B5EF4-FFF2-40B4-BE49-F238E27FC236}">
                <a16:creationId xmlns:a16="http://schemas.microsoft.com/office/drawing/2014/main" id="{72A9CE9D-DAC3-40AF-B504-78A64A909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9" name="Freeform: Shape 138">
            <a:extLst>
              <a:ext uri="{FF2B5EF4-FFF2-40B4-BE49-F238E27FC236}">
                <a16:creationId xmlns:a16="http://schemas.microsoft.com/office/drawing/2014/main" id="{506D7452-6CDE-4381-86CE-07B245938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tângulo 4"/>
          <p:cNvSpPr/>
          <p:nvPr/>
        </p:nvSpPr>
        <p:spPr>
          <a:xfrm>
            <a:off x="438911" y="771988"/>
            <a:ext cx="5648421" cy="3526759"/>
          </a:xfrm>
          <a:prstGeom prst="rect">
            <a:avLst/>
          </a:prstGeom>
        </p:spPr>
        <p:txBody>
          <a:bodyPr vert="horz" lIns="91440" tIns="45720" rIns="91440" bIns="45720" rtlCol="0" anchor="b">
            <a:normAutofit/>
          </a:bodyPr>
          <a:lstStyle/>
          <a:p>
            <a:pPr>
              <a:lnSpc>
                <a:spcPct val="90000"/>
              </a:lnSpc>
              <a:spcBef>
                <a:spcPct val="0"/>
              </a:spcBef>
              <a:spcAft>
                <a:spcPts val="600"/>
              </a:spcAft>
              <a:defRPr/>
            </a:pPr>
            <a:r>
              <a:rPr lang="en-US" sz="4600" b="1" kern="1200" dirty="0" err="1">
                <a:solidFill>
                  <a:schemeClr val="tx1"/>
                </a:solidFill>
                <a:latin typeface="+mj-lt"/>
                <a:ea typeface="+mj-ea"/>
                <a:cs typeface="+mj-cs"/>
              </a:rPr>
              <a:t>Posicionamentos</a:t>
            </a:r>
            <a:r>
              <a:rPr lang="en-US" sz="4600" b="1" kern="1200" dirty="0">
                <a:solidFill>
                  <a:schemeClr val="tx1"/>
                </a:solidFill>
                <a:latin typeface="+mj-lt"/>
                <a:ea typeface="+mj-ea"/>
                <a:cs typeface="+mj-cs"/>
              </a:rPr>
              <a:t> do CONSELHO NACIONAL DE SAÚDE </a:t>
            </a:r>
          </a:p>
          <a:p>
            <a:pPr>
              <a:lnSpc>
                <a:spcPct val="90000"/>
              </a:lnSpc>
              <a:spcBef>
                <a:spcPct val="0"/>
              </a:spcBef>
              <a:spcAft>
                <a:spcPts val="600"/>
              </a:spcAft>
              <a:defRPr/>
            </a:pPr>
            <a:endParaRPr lang="en-US" sz="4600" kern="1200" dirty="0">
              <a:solidFill>
                <a:schemeClr val="tx1"/>
              </a:solidFill>
              <a:latin typeface="+mj-lt"/>
              <a:ea typeface="+mj-ea"/>
              <a:cs typeface="+mj-cs"/>
            </a:endParaRPr>
          </a:p>
        </p:txBody>
      </p:sp>
      <p:sp>
        <p:nvSpPr>
          <p:cNvPr id="141" name="Rectangle 140">
            <a:extLst>
              <a:ext uri="{FF2B5EF4-FFF2-40B4-BE49-F238E27FC236}">
                <a16:creationId xmlns:a16="http://schemas.microsoft.com/office/drawing/2014/main" id="{762DA937-8B55-4317-BD32-98D7AF30E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143" name="Rectangle 142">
            <a:extLst>
              <a:ext uri="{FF2B5EF4-FFF2-40B4-BE49-F238E27FC236}">
                <a16:creationId xmlns:a16="http://schemas.microsoft.com/office/drawing/2014/main" id="{C52EE5A8-045B-4D39-8ED1-51333408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461119"/>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2625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12192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4"/>
          <p:cNvSpPr/>
          <p:nvPr/>
        </p:nvSpPr>
        <p:spPr>
          <a:xfrm>
            <a:off x="836023" y="344488"/>
            <a:ext cx="8225428" cy="954107"/>
          </a:xfrm>
          <a:prstGeom prst="rect">
            <a:avLst/>
          </a:prstGeom>
        </p:spPr>
        <p:txBody>
          <a:bodyPr wrap="square">
            <a:spAutoFit/>
          </a:bodyPr>
          <a:lstStyle/>
          <a:p>
            <a:pPr algn="ctr" eaLnBrk="0" hangingPunct="0">
              <a:defRPr/>
            </a:pPr>
            <a:r>
              <a:rPr lang="pt-BR" sz="2800" b="1" dirty="0">
                <a:solidFill>
                  <a:srgbClr val="0070C0"/>
                </a:solidFill>
                <a:latin typeface="Arial" panose="020B0604020202020204" pitchFamily="34" charset="0"/>
                <a:cs typeface="Arial" panose="020B0604020202020204" pitchFamily="34" charset="0"/>
              </a:rPr>
              <a:t>Posicionamento do CNS sobre a proposta de “OPEN HEALTH”</a:t>
            </a:r>
          </a:p>
        </p:txBody>
      </p:sp>
      <p:sp>
        <p:nvSpPr>
          <p:cNvPr id="13316" name="CaixaDeTexto 5"/>
          <p:cNvSpPr txBox="1">
            <a:spLocks noChangeArrowheads="1"/>
          </p:cNvSpPr>
          <p:nvPr/>
        </p:nvSpPr>
        <p:spPr bwMode="auto">
          <a:xfrm>
            <a:off x="386926" y="2002680"/>
            <a:ext cx="11235267" cy="4475071"/>
          </a:xfrm>
          <a:prstGeom prst="rect">
            <a:avLst/>
          </a:prstGeom>
          <a:noFill/>
          <a:ln>
            <a:noFill/>
          </a:ln>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955040" indent="-457200"/>
            <a:r>
              <a:rPr lang="pt-BR" sz="2800" b="1" dirty="0">
                <a:effectLst/>
                <a:latin typeface="Arial" panose="020B0604020202020204" pitchFamily="34" charset="0"/>
              </a:rPr>
              <a:t>RECOMENDAÇÃO Nº 002, DE 04 DE FEVEREIRO DE 2022.</a:t>
            </a:r>
          </a:p>
          <a:p>
            <a:pPr marL="497840" indent="0">
              <a:buNone/>
            </a:pPr>
            <a:br>
              <a:rPr lang="pt-BR" sz="2800" b="1" dirty="0"/>
            </a:br>
            <a:r>
              <a:rPr lang="pt-BR" sz="2400" dirty="0">
                <a:effectLst/>
                <a:latin typeface="Arial" panose="020B0604020202020204" pitchFamily="34" charset="0"/>
              </a:rPr>
              <a:t>Recomenda que as medidas de consolidação da saúde digital no Brasil sejam propostas priorizando o Sistema Único de Saúde (SUS) e a proteção dos dados pessoais dos seus usuários.</a:t>
            </a:r>
            <a:endParaRPr lang="pt-BR" sz="2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840740" indent="-342900" algn="just">
              <a:buFont typeface="Wingdings" panose="05000000000000000000" pitchFamily="2" charset="2"/>
              <a:buChar char="ü"/>
            </a:pPr>
            <a:endParaRPr lang="pt-BR" sz="2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840740" indent="-342900" algn="just">
              <a:buFont typeface="Wingdings" panose="05000000000000000000" pitchFamily="2" charset="2"/>
              <a:buChar char="ü"/>
            </a:pPr>
            <a:endParaRPr lang="pt-BR" sz="2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840740" indent="-342900" algn="just">
              <a:buFont typeface="Wingdings" panose="05000000000000000000" pitchFamily="2" charset="2"/>
              <a:buChar char="ü"/>
            </a:pPr>
            <a:endParaRPr lang="pt-BR" sz="2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840740" indent="-342900" algn="just">
              <a:buFont typeface="Wingdings" panose="05000000000000000000" pitchFamily="2" charset="2"/>
              <a:buChar char="ü"/>
            </a:pPr>
            <a:endParaRPr lang="pt-BR"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840740" indent="-342900">
              <a:buFont typeface="Wingdings" panose="05000000000000000000" pitchFamily="2" charset="2"/>
              <a:buChar char="ü"/>
            </a:pPr>
            <a:endParaRPr lang="pt-BR" sz="2400" dirty="0">
              <a:effectLst/>
              <a:latin typeface="Arial" panose="020B0604020202020204" pitchFamily="34" charset="0"/>
              <a:ea typeface="Times New Roman" panose="02020603050405020304" pitchFamily="18" charset="0"/>
              <a:cs typeface="Arial" panose="020B0604020202020204" pitchFamily="34" charset="0"/>
            </a:endParaRPr>
          </a:p>
          <a:p>
            <a:pPr marL="0" lvl="0" indent="0" algn="just">
              <a:buSzPts val="1200"/>
              <a:buNone/>
              <a:tabLst>
                <a:tab pos="974090" algn="l"/>
              </a:tabLst>
            </a:pPr>
            <a:endParaRPr lang="pt-BR"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5168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12192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4"/>
          <p:cNvSpPr/>
          <p:nvPr/>
        </p:nvSpPr>
        <p:spPr>
          <a:xfrm>
            <a:off x="836023" y="344488"/>
            <a:ext cx="8225428" cy="954107"/>
          </a:xfrm>
          <a:prstGeom prst="rect">
            <a:avLst/>
          </a:prstGeom>
        </p:spPr>
        <p:txBody>
          <a:bodyPr wrap="square">
            <a:spAutoFit/>
          </a:bodyPr>
          <a:lstStyle/>
          <a:p>
            <a:pPr algn="ctr" eaLnBrk="0" hangingPunct="0">
              <a:defRPr/>
            </a:pPr>
            <a:r>
              <a:rPr lang="pt-BR" sz="2800" b="1" dirty="0">
                <a:solidFill>
                  <a:srgbClr val="0070C0"/>
                </a:solidFill>
                <a:latin typeface="Arial" panose="020B0604020202020204" pitchFamily="34" charset="0"/>
                <a:cs typeface="Arial" panose="020B0604020202020204" pitchFamily="34" charset="0"/>
              </a:rPr>
              <a:t>Posicionamento do CNS sobre a proposta de</a:t>
            </a:r>
          </a:p>
          <a:p>
            <a:pPr algn="ctr" eaLnBrk="0" hangingPunct="0">
              <a:defRPr/>
            </a:pPr>
            <a:r>
              <a:rPr lang="pt-BR" sz="2800" b="1" dirty="0">
                <a:solidFill>
                  <a:srgbClr val="0070C0"/>
                </a:solidFill>
                <a:latin typeface="Arial" panose="020B0604020202020204" pitchFamily="34" charset="0"/>
                <a:cs typeface="Arial" panose="020B0604020202020204" pitchFamily="34" charset="0"/>
              </a:rPr>
              <a:t>“OPEN HEALTH” </a:t>
            </a:r>
          </a:p>
        </p:txBody>
      </p:sp>
      <p:sp>
        <p:nvSpPr>
          <p:cNvPr id="13316" name="CaixaDeTexto 5"/>
          <p:cNvSpPr txBox="1">
            <a:spLocks noChangeArrowheads="1"/>
          </p:cNvSpPr>
          <p:nvPr/>
        </p:nvSpPr>
        <p:spPr bwMode="auto">
          <a:xfrm>
            <a:off x="282423" y="1315721"/>
            <a:ext cx="11235267" cy="6481774"/>
          </a:xfrm>
          <a:prstGeom prst="rect">
            <a:avLst/>
          </a:prstGeom>
          <a:noFill/>
          <a:ln>
            <a:noFill/>
          </a:ln>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955040" indent="-457200">
              <a:lnSpc>
                <a:spcPct val="150000"/>
              </a:lnSpc>
            </a:pPr>
            <a:r>
              <a:rPr lang="pt-BR" sz="1600">
                <a:latin typeface="Arial" panose="020B0604020202020204" pitchFamily="34" charset="0"/>
              </a:rPr>
              <a:t>RECOMENDAÇÃO 002 - Recomenda </a:t>
            </a:r>
            <a:r>
              <a:rPr lang="pt-BR" sz="1600" dirty="0">
                <a:effectLst/>
                <a:latin typeface="Arial" panose="020B0604020202020204" pitchFamily="34" charset="0"/>
              </a:rPr>
              <a:t>Ao Ministério da Saúde:</a:t>
            </a:r>
            <a:br>
              <a:rPr lang="pt-BR" sz="1600" dirty="0"/>
            </a:br>
            <a:r>
              <a:rPr lang="pt-BR" sz="1600" b="1" dirty="0">
                <a:effectLst/>
                <a:latin typeface="Arial" panose="020B0604020202020204" pitchFamily="34" charset="0"/>
              </a:rPr>
              <a:t>I -</a:t>
            </a:r>
            <a:r>
              <a:rPr lang="pt-BR" sz="1600" dirty="0">
                <a:effectLst/>
                <a:latin typeface="Arial" panose="020B0604020202020204" pitchFamily="34" charset="0"/>
              </a:rPr>
              <a:t> Que a consolidação da saúde digital no Brasil seja uma prioridade do Ministério da Saúde, feita, no entanto, por meio do fortalecimento do SUS, da proteção dos dados pessoais dos usuários (tanto contra vazamentos quanto de uso indevido pelo setor privado) e principalmente pela busca da melhoria da qualidade da atenção à saúde ao usuário do SUS;</a:t>
            </a:r>
            <a:br>
              <a:rPr lang="pt-BR" sz="1600" dirty="0"/>
            </a:br>
            <a:r>
              <a:rPr lang="pt-BR" sz="1600" b="1" dirty="0">
                <a:effectLst/>
                <a:latin typeface="Arial" panose="020B0604020202020204" pitchFamily="34" charset="0"/>
              </a:rPr>
              <a:t>II - </a:t>
            </a:r>
            <a:r>
              <a:rPr lang="pt-BR" sz="1600" dirty="0">
                <a:effectLst/>
                <a:latin typeface="Arial" panose="020B0604020202020204" pitchFamily="34" charset="0"/>
              </a:rPr>
              <a:t>Aprimorar a Política Nacional de Informação e Informática em Saúde (PNIIS) e ampliar a participação social no debate da saúde digital, uma vez que estas são demandas urgentes a serem trabalhadas priorizando-se a sintonia com a sociedade brasileira, acima dos interesses privados de setores empresariais e financeiros;</a:t>
            </a:r>
            <a:br>
              <a:rPr lang="pt-BR" sz="1600" dirty="0"/>
            </a:br>
            <a:r>
              <a:rPr lang="pt-BR" sz="1600" b="1" dirty="0">
                <a:effectLst/>
                <a:latin typeface="Arial" panose="020B0604020202020204" pitchFamily="34" charset="0"/>
              </a:rPr>
              <a:t>III - </a:t>
            </a:r>
            <a:r>
              <a:rPr lang="pt-BR" sz="1600" dirty="0">
                <a:effectLst/>
                <a:latin typeface="Arial" panose="020B0604020202020204" pitchFamily="34" charset="0"/>
              </a:rPr>
              <a:t>Que os avanços das tecnologias de informação e comunicação sejam focados no sistema público e com uma política robusta de segurança, com transparência e que assegure a proteção de dados pessoais dos usuários, incluindo a autodeterminação informativa dos titulares de dados; e</a:t>
            </a:r>
            <a:br>
              <a:rPr lang="pt-BR" sz="1600" dirty="0"/>
            </a:br>
            <a:r>
              <a:rPr lang="pt-BR" sz="1600" b="1" dirty="0">
                <a:effectLst/>
                <a:latin typeface="Arial" panose="020B0604020202020204" pitchFamily="34" charset="0"/>
              </a:rPr>
              <a:t>IV - </a:t>
            </a:r>
            <a:r>
              <a:rPr lang="pt-BR" sz="1600" dirty="0">
                <a:effectLst/>
                <a:latin typeface="Arial" panose="020B0604020202020204" pitchFamily="34" charset="0"/>
              </a:rPr>
              <a:t>Que uma medida desse calibre não deve, em hipótese alguma, tramitar por meio de Medida Provisória, devendo ser precedida de amplo debate público e participação social.</a:t>
            </a:r>
            <a:endParaRPr lang="pt-BR" sz="2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840740" indent="-342900" algn="just">
              <a:buFont typeface="Wingdings" panose="05000000000000000000" pitchFamily="2" charset="2"/>
              <a:buChar char="ü"/>
            </a:pPr>
            <a:endParaRPr lang="pt-BR" sz="2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840740" indent="-342900" algn="just">
              <a:buFont typeface="Wingdings" panose="05000000000000000000" pitchFamily="2" charset="2"/>
              <a:buChar char="ü"/>
            </a:pPr>
            <a:endParaRPr lang="pt-BR"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840740" indent="-342900">
              <a:buFont typeface="Wingdings" panose="05000000000000000000" pitchFamily="2" charset="2"/>
              <a:buChar char="ü"/>
            </a:pPr>
            <a:endParaRPr lang="pt-BR" sz="2400" dirty="0">
              <a:effectLst/>
              <a:latin typeface="Arial" panose="020B0604020202020204" pitchFamily="34" charset="0"/>
              <a:ea typeface="Times New Roman" panose="02020603050405020304" pitchFamily="18" charset="0"/>
              <a:cs typeface="Arial" panose="020B0604020202020204" pitchFamily="34" charset="0"/>
            </a:endParaRPr>
          </a:p>
          <a:p>
            <a:pPr marL="0" lvl="0" indent="0" algn="just">
              <a:buSzPts val="1200"/>
              <a:buNone/>
              <a:tabLst>
                <a:tab pos="974090" algn="l"/>
              </a:tabLst>
            </a:pPr>
            <a:endParaRPr lang="pt-BR"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60921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m 1">
            <a:extLst>
              <a:ext uri="{FF2B5EF4-FFF2-40B4-BE49-F238E27FC236}">
                <a16:creationId xmlns:a16="http://schemas.microsoft.com/office/drawing/2014/main" id="{D8C8A2CA-1974-4D84-A069-14C2C5E1F1EF}"/>
              </a:ext>
            </a:extLst>
          </p:cNvPr>
          <p:cNvPicPr>
            <a:picLocks noChangeAspect="1"/>
          </p:cNvPicPr>
          <p:nvPr/>
        </p:nvPicPr>
        <p:blipFill>
          <a:blip r:embed="rId3"/>
          <a:stretch>
            <a:fillRect/>
          </a:stretch>
        </p:blipFill>
        <p:spPr>
          <a:xfrm>
            <a:off x="1247871" y="465176"/>
            <a:ext cx="7091647" cy="2704560"/>
          </a:xfrm>
          <a:prstGeom prst="rect">
            <a:avLst/>
          </a:prstGeom>
        </p:spPr>
      </p:pic>
      <p:sp>
        <p:nvSpPr>
          <p:cNvPr id="8" name="CaixaDeTexto 3">
            <a:extLst>
              <a:ext uri="{FF2B5EF4-FFF2-40B4-BE49-F238E27FC236}">
                <a16:creationId xmlns:a16="http://schemas.microsoft.com/office/drawing/2014/main" id="{D4E04AD8-F685-40B2-A516-97E2F1BB0839}"/>
              </a:ext>
            </a:extLst>
          </p:cNvPr>
          <p:cNvSpPr txBox="1">
            <a:spLocks noChangeArrowheads="1"/>
          </p:cNvSpPr>
          <p:nvPr/>
        </p:nvSpPr>
        <p:spPr bwMode="auto">
          <a:xfrm>
            <a:off x="2276648" y="4076700"/>
            <a:ext cx="59039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pt-BR" altLang="pt-BR" sz="5400" b="1" dirty="0">
                <a:solidFill>
                  <a:srgbClr val="00B0F0"/>
                </a:solidFill>
                <a:latin typeface="+mn-lt"/>
                <a:cs typeface="Arial" panose="020B0604020202020204" pitchFamily="34" charset="0"/>
              </a:rPr>
              <a:t>Obrigada! </a:t>
            </a:r>
          </a:p>
        </p:txBody>
      </p:sp>
    </p:spTree>
    <p:extLst>
      <p:ext uri="{BB962C8B-B14F-4D97-AF65-F5344CB8AC3E}">
        <p14:creationId xmlns:p14="http://schemas.microsoft.com/office/powerpoint/2010/main" val="891065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944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4"/>
          <p:cNvSpPr/>
          <p:nvPr/>
        </p:nvSpPr>
        <p:spPr>
          <a:xfrm>
            <a:off x="1390651" y="344488"/>
            <a:ext cx="7670800" cy="707886"/>
          </a:xfrm>
          <a:prstGeom prst="rect">
            <a:avLst/>
          </a:prstGeom>
        </p:spPr>
        <p:txBody>
          <a:bodyPr>
            <a:spAutoFit/>
          </a:bodyPr>
          <a:lstStyle/>
          <a:p>
            <a:pPr algn="ctr" eaLnBrk="0" hangingPunct="0">
              <a:defRPr/>
            </a:pPr>
            <a:r>
              <a:rPr lang="pt-BR" sz="4000" b="1" dirty="0">
                <a:solidFill>
                  <a:srgbClr val="0070C0"/>
                </a:solidFill>
                <a:latin typeface="Calibri" panose="020F0502020204030204" pitchFamily="34" charset="0"/>
              </a:rPr>
              <a:t>Histórico</a:t>
            </a:r>
            <a:endParaRPr lang="pt-BR" sz="4000" dirty="0">
              <a:solidFill>
                <a:srgbClr val="0070C0"/>
              </a:solidFill>
              <a:latin typeface="Calibri" panose="020F0502020204030204" pitchFamily="34" charset="0"/>
            </a:endParaRPr>
          </a:p>
        </p:txBody>
      </p:sp>
      <p:sp>
        <p:nvSpPr>
          <p:cNvPr id="6" name="Google Shape;101;p2">
            <a:extLst>
              <a:ext uri="{FF2B5EF4-FFF2-40B4-BE49-F238E27FC236}">
                <a16:creationId xmlns:a16="http://schemas.microsoft.com/office/drawing/2014/main" id="{42A54D9F-BB3B-4C42-A4FF-5DBDB5473CA3}"/>
              </a:ext>
            </a:extLst>
          </p:cNvPr>
          <p:cNvSpPr txBox="1">
            <a:spLocks/>
          </p:cNvSpPr>
          <p:nvPr/>
        </p:nvSpPr>
        <p:spPr>
          <a:xfrm>
            <a:off x="645305" y="1468147"/>
            <a:ext cx="10105426" cy="4305636"/>
          </a:xfrm>
          <a:prstGeom prst="rect">
            <a:avLst/>
          </a:prstGeom>
          <a:noFill/>
          <a:ln>
            <a:noFill/>
          </a:ln>
        </p:spPr>
        <p:txBody>
          <a:bodyPr spcFirstLastPara="1" vert="horz" wrap="square" lIns="45700" tIns="45700" rIns="45700" bIns="45700" rtlCol="0" anchor="t" anchorCtr="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 indent="-91440" algn="just">
              <a:spcBef>
                <a:spcPts val="0"/>
              </a:spcBef>
              <a:buSzPts val="2800"/>
              <a:buFont typeface="Arial" panose="020B0604020202020204" pitchFamily="34" charset="0"/>
              <a:buChar char="●"/>
            </a:pPr>
            <a:r>
              <a:rPr lang="pt-BR" dirty="0"/>
              <a:t>2021: sugestão do presidente do Banco Central Campos Neto</a:t>
            </a:r>
          </a:p>
          <a:p>
            <a:pPr marL="265176" lvl="1" indent="-152400" algn="just">
              <a:spcBef>
                <a:spcPts val="400"/>
              </a:spcBef>
              <a:buSzPts val="2400"/>
              <a:buFont typeface="Arial" panose="020B0604020202020204" pitchFamily="34" charset="0"/>
              <a:buChar char="○"/>
            </a:pPr>
            <a:r>
              <a:rPr lang="pt-BR" dirty="0"/>
              <a:t>Inspiração no Open Banking</a:t>
            </a:r>
          </a:p>
          <a:p>
            <a:pPr marL="448056" lvl="2" indent="-137158" algn="just">
              <a:spcBef>
                <a:spcPts val="600"/>
              </a:spcBef>
              <a:buSzPts val="1800"/>
              <a:buFont typeface="Arial" panose="020B0604020202020204" pitchFamily="34" charset="0"/>
              <a:buChar char="■"/>
            </a:pPr>
            <a:r>
              <a:rPr lang="pt-BR" sz="1800" dirty="0"/>
              <a:t>Padronização do extrato bancário e compartilhamento com concorrentes</a:t>
            </a:r>
          </a:p>
          <a:p>
            <a:pPr marL="0" indent="0" algn="just">
              <a:spcBef>
                <a:spcPts val="600"/>
              </a:spcBef>
              <a:buFont typeface="Arial" panose="020B0604020202020204" pitchFamily="34" charset="0"/>
              <a:buNone/>
            </a:pPr>
            <a:endParaRPr lang="pt-BR" sz="1800" dirty="0"/>
          </a:p>
          <a:p>
            <a:pPr marL="91440" indent="-91440" algn="just">
              <a:spcBef>
                <a:spcPts val="1600"/>
              </a:spcBef>
              <a:buSzPts val="2800"/>
              <a:buFont typeface="Arial" panose="020B0604020202020204" pitchFamily="34" charset="0"/>
              <a:buChar char="●"/>
            </a:pPr>
            <a:r>
              <a:rPr lang="pt-BR" dirty="0"/>
              <a:t>2022:</a:t>
            </a:r>
          </a:p>
          <a:p>
            <a:pPr marL="265176" lvl="1" indent="-152400" algn="just">
              <a:spcBef>
                <a:spcPts val="400"/>
              </a:spcBef>
              <a:buSzPts val="2400"/>
              <a:buFont typeface="Arial" panose="020B0604020202020204" pitchFamily="34" charset="0"/>
              <a:buChar char="○"/>
            </a:pPr>
            <a:r>
              <a:rPr lang="pt-BR" dirty="0"/>
              <a:t>Sugestão do Ministro Marcelo Queiroga: Medida Provisória do Open Health</a:t>
            </a:r>
          </a:p>
          <a:p>
            <a:pPr marL="265176" lvl="1" indent="-152400" algn="just">
              <a:spcBef>
                <a:spcPts val="600"/>
              </a:spcBef>
              <a:buSzPts val="2400"/>
              <a:buFont typeface="Arial" panose="020B0604020202020204" pitchFamily="34" charset="0"/>
              <a:buChar char="○"/>
            </a:pPr>
            <a:r>
              <a:rPr lang="pt-BR" b="1" u="sng" dirty="0">
                <a:solidFill>
                  <a:schemeClr val="hlink"/>
                </a:solidFill>
                <a:hlinkClick r:id="rId3"/>
              </a:rPr>
              <a:t>GT Open Health:</a:t>
            </a:r>
            <a:r>
              <a:rPr lang="pt-BR" dirty="0"/>
              <a:t> MS, ME, ANS e BC</a:t>
            </a:r>
          </a:p>
          <a:p>
            <a:pPr marL="265176" lvl="1" indent="-152400" algn="just">
              <a:spcBef>
                <a:spcPts val="600"/>
              </a:spcBef>
              <a:buSzPts val="2400"/>
              <a:buFont typeface="Arial" panose="020B0604020202020204" pitchFamily="34" charset="0"/>
              <a:buChar char="○"/>
            </a:pPr>
            <a:r>
              <a:rPr lang="pt-BR" dirty="0"/>
              <a:t>Ministro da Saúde, Marcelo Queiroga, em entrevista publicada pelo Jornal Valor Econômico, em 19 de janeiro de 2022, sobre a intenção do governo federal editar Medida Provisória para criação de um modelo de “Open Health”, que consistiria no compartilhamento de dados de pacientes entre planos de saúde visando “ampliar a concorrência no setor de saúde suplementar”</a:t>
            </a:r>
          </a:p>
        </p:txBody>
      </p:sp>
    </p:spTree>
    <p:extLst>
      <p:ext uri="{BB962C8B-B14F-4D97-AF65-F5344CB8AC3E}">
        <p14:creationId xmlns:p14="http://schemas.microsoft.com/office/powerpoint/2010/main" val="128716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106;g121688c8565_0_335">
            <a:extLst>
              <a:ext uri="{FF2B5EF4-FFF2-40B4-BE49-F238E27FC236}">
                <a16:creationId xmlns:a16="http://schemas.microsoft.com/office/drawing/2014/main" id="{DAAC0B3B-5599-44F1-A3A7-AC1A069044C9}"/>
              </a:ext>
            </a:extLst>
          </p:cNvPr>
          <p:cNvSpPr txBox="1">
            <a:spLocks noGrp="1"/>
          </p:cNvSpPr>
          <p:nvPr>
            <p:ph type="title"/>
          </p:nvPr>
        </p:nvSpPr>
        <p:spPr>
          <a:xfrm>
            <a:off x="1024128" y="260853"/>
            <a:ext cx="9720000" cy="14997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es-419" sz="4000" b="1" dirty="0">
                <a:solidFill>
                  <a:srgbClr val="0070C0"/>
                </a:solidFill>
              </a:rPr>
              <a:t>GT OPEN HEALTH</a:t>
            </a:r>
            <a:endParaRPr sz="4000" b="1" dirty="0">
              <a:solidFill>
                <a:srgbClr val="0070C0"/>
              </a:solidFill>
            </a:endParaRPr>
          </a:p>
          <a:p>
            <a:pPr marL="0" lvl="0" indent="0" algn="l" rtl="0">
              <a:lnSpc>
                <a:spcPct val="80000"/>
              </a:lnSpc>
              <a:spcBef>
                <a:spcPts val="0"/>
              </a:spcBef>
              <a:spcAft>
                <a:spcPts val="0"/>
              </a:spcAft>
              <a:buClr>
                <a:srgbClr val="0C0C0C"/>
              </a:buClr>
              <a:buSzPts val="5000"/>
              <a:buFont typeface="Twentieth Century"/>
              <a:buNone/>
            </a:pPr>
            <a:r>
              <a:rPr lang="es-419" sz="2400" u="sng" dirty="0" err="1">
                <a:solidFill>
                  <a:srgbClr val="5F5F5F"/>
                </a:solidFill>
                <a:hlinkClick r:id="rId3">
                  <a:extLst>
                    <a:ext uri="{A12FA001-AC4F-418D-AE19-62706E023703}">
                      <ahyp:hlinkClr xmlns:ahyp="http://schemas.microsoft.com/office/drawing/2018/hyperlinkcolor" val="tx"/>
                    </a:ext>
                  </a:extLst>
                </a:hlinkClick>
              </a:rPr>
              <a:t>Portaria</a:t>
            </a:r>
            <a:r>
              <a:rPr lang="es-419" sz="2400" u="sng" dirty="0">
                <a:solidFill>
                  <a:srgbClr val="5F5F5F"/>
                </a:solidFill>
                <a:hlinkClick r:id="rId3">
                  <a:extLst>
                    <a:ext uri="{A12FA001-AC4F-418D-AE19-62706E023703}">
                      <ahyp:hlinkClr xmlns:ahyp="http://schemas.microsoft.com/office/drawing/2018/hyperlinkcolor" val="tx"/>
                    </a:ext>
                  </a:extLst>
                </a:hlinkClick>
              </a:rPr>
              <a:t> GM/MS </a:t>
            </a:r>
            <a:r>
              <a:rPr lang="es-419" sz="2400" u="sng" dirty="0" err="1">
                <a:solidFill>
                  <a:srgbClr val="5F5F5F"/>
                </a:solidFill>
                <a:hlinkClick r:id="rId3">
                  <a:extLst>
                    <a:ext uri="{A12FA001-AC4F-418D-AE19-62706E023703}">
                      <ahyp:hlinkClr xmlns:ahyp="http://schemas.microsoft.com/office/drawing/2018/hyperlinkcolor" val="tx"/>
                    </a:ext>
                  </a:extLst>
                </a:hlinkClick>
              </a:rPr>
              <a:t>nº</a:t>
            </a:r>
            <a:r>
              <a:rPr lang="es-419" sz="2400" u="sng" dirty="0">
                <a:solidFill>
                  <a:srgbClr val="00B050"/>
                </a:solidFill>
                <a:hlinkClick r:id="rId3">
                  <a:extLst>
                    <a:ext uri="{A12FA001-AC4F-418D-AE19-62706E023703}">
                      <ahyp:hlinkClr xmlns:ahyp="http://schemas.microsoft.com/office/drawing/2018/hyperlinkcolor" val="tx"/>
                    </a:ext>
                  </a:extLst>
                </a:hlinkClick>
              </a:rPr>
              <a:t> 392/2022</a:t>
            </a:r>
            <a:endParaRPr sz="2400" dirty="0">
              <a:solidFill>
                <a:srgbClr val="00B050"/>
              </a:solidFill>
            </a:endParaRPr>
          </a:p>
        </p:txBody>
      </p:sp>
      <p:sp>
        <p:nvSpPr>
          <p:cNvPr id="7" name="Google Shape;107;g121688c8565_0_335">
            <a:extLst>
              <a:ext uri="{FF2B5EF4-FFF2-40B4-BE49-F238E27FC236}">
                <a16:creationId xmlns:a16="http://schemas.microsoft.com/office/drawing/2014/main" id="{7D506EF5-3E60-469E-9AB3-36CC720BB5ED}"/>
              </a:ext>
            </a:extLst>
          </p:cNvPr>
          <p:cNvSpPr txBox="1">
            <a:spLocks/>
          </p:cNvSpPr>
          <p:nvPr/>
        </p:nvSpPr>
        <p:spPr>
          <a:xfrm>
            <a:off x="893499" y="2031536"/>
            <a:ext cx="9720000" cy="4169924"/>
          </a:xfrm>
          <a:prstGeom prst="rect">
            <a:avLst/>
          </a:prstGeom>
          <a:noFill/>
          <a:ln>
            <a:noFill/>
          </a:ln>
        </p:spPr>
        <p:txBody>
          <a:bodyPr spcFirstLastPara="1" vert="horz" wrap="square" lIns="45700" tIns="45700" rIns="45700"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06400" algn="just">
              <a:spcBef>
                <a:spcPts val="0"/>
              </a:spcBef>
              <a:buSzPts val="2800"/>
              <a:buFont typeface="Arial" panose="020B0604020202020204" pitchFamily="34" charset="0"/>
              <a:buChar char="●"/>
            </a:pPr>
            <a:r>
              <a:rPr lang="pt-BR" sz="2400" b="1" dirty="0"/>
              <a:t>Falta de representatividade</a:t>
            </a:r>
            <a:endParaRPr lang="pt-BR" sz="2400" dirty="0"/>
          </a:p>
          <a:p>
            <a:pPr marL="914400" lvl="1" indent="-406400" algn="just">
              <a:spcBef>
                <a:spcPts val="0"/>
              </a:spcBef>
              <a:buSzPts val="2800"/>
              <a:buFont typeface="Arial" panose="020B0604020202020204" pitchFamily="34" charset="0"/>
              <a:buChar char="○"/>
            </a:pPr>
            <a:r>
              <a:rPr lang="pt-BR" sz="2000" dirty="0"/>
              <a:t>Somente Ministérios e Agências reguladoras são integrantes.</a:t>
            </a:r>
          </a:p>
          <a:p>
            <a:pPr marL="914400" lvl="1" indent="-406400" algn="just">
              <a:lnSpc>
                <a:spcPct val="115000"/>
              </a:lnSpc>
              <a:spcBef>
                <a:spcPts val="0"/>
              </a:spcBef>
              <a:buSzPts val="2800"/>
              <a:buFont typeface="Arial" panose="020B0604020202020204" pitchFamily="34" charset="0"/>
              <a:buChar char="○"/>
            </a:pPr>
            <a:r>
              <a:rPr lang="pt-BR" sz="2000" dirty="0"/>
              <a:t>Ausência de debate com usuários e entidades da sociedade civil</a:t>
            </a:r>
          </a:p>
          <a:p>
            <a:pPr marL="914400" lvl="1" indent="-406400" algn="just">
              <a:spcBef>
                <a:spcPts val="0"/>
              </a:spcBef>
              <a:buSzPts val="2800"/>
              <a:buFont typeface="Arial" panose="020B0604020202020204" pitchFamily="34" charset="0"/>
              <a:buChar char="○"/>
            </a:pPr>
            <a:r>
              <a:rPr lang="pt-BR" sz="2000" dirty="0"/>
              <a:t>Forte viés econômico, o que prioriza o </a:t>
            </a:r>
            <a:r>
              <a:rPr lang="pt-BR" sz="2000" dirty="0" err="1"/>
              <a:t>setorialismo</a:t>
            </a:r>
            <a:r>
              <a:rPr lang="pt-BR" sz="2000" dirty="0"/>
              <a:t>, em detrimento de ampla participação social</a:t>
            </a:r>
          </a:p>
          <a:p>
            <a:pPr marL="457200" indent="0" algn="just">
              <a:spcBef>
                <a:spcPts val="0"/>
              </a:spcBef>
              <a:buFont typeface="Arial" panose="020B0604020202020204" pitchFamily="34" charset="0"/>
              <a:buNone/>
            </a:pPr>
            <a:endParaRPr lang="pt-BR" dirty="0"/>
          </a:p>
          <a:p>
            <a:pPr marL="457200" indent="-406400" algn="just">
              <a:spcBef>
                <a:spcPts val="0"/>
              </a:spcBef>
              <a:buSzPts val="2800"/>
              <a:buFont typeface="Arial" panose="020B0604020202020204" pitchFamily="34" charset="0"/>
              <a:buChar char="●"/>
            </a:pPr>
            <a:r>
              <a:rPr lang="pt-BR" sz="2400" dirty="0"/>
              <a:t>Necessidade de </a:t>
            </a:r>
            <a:r>
              <a:rPr lang="pt-BR" sz="2400" b="1" dirty="0"/>
              <a:t>audiência pública e consulta pública </a:t>
            </a:r>
            <a:r>
              <a:rPr lang="pt-BR" sz="2400" dirty="0"/>
              <a:t>dos resultados da discussão - ampliar participação como forma de mitigar os problemas de representatividade</a:t>
            </a:r>
          </a:p>
          <a:p>
            <a:pPr marL="914400" lvl="1" indent="-406400" algn="just">
              <a:spcBef>
                <a:spcPts val="0"/>
              </a:spcBef>
              <a:buSzPts val="2800"/>
              <a:buFont typeface="Arial" panose="020B0604020202020204" pitchFamily="34" charset="0"/>
              <a:buChar char="○"/>
            </a:pPr>
            <a:r>
              <a:rPr lang="pt-BR" sz="2000" dirty="0" err="1"/>
              <a:t>Arts</a:t>
            </a:r>
            <a:r>
              <a:rPr lang="pt-BR" sz="2000" dirty="0"/>
              <a:t>. 9º e 10 da Lei das Agências</a:t>
            </a:r>
          </a:p>
          <a:p>
            <a:pPr marL="914400" indent="0" algn="just">
              <a:spcBef>
                <a:spcPts val="0"/>
              </a:spcBef>
              <a:buFont typeface="Arial" panose="020B0604020202020204" pitchFamily="34" charset="0"/>
              <a:buNone/>
            </a:pPr>
            <a:endParaRPr lang="pt-BR" dirty="0"/>
          </a:p>
        </p:txBody>
      </p:sp>
    </p:spTree>
    <p:extLst>
      <p:ext uri="{BB962C8B-B14F-4D97-AF65-F5344CB8AC3E}">
        <p14:creationId xmlns:p14="http://schemas.microsoft.com/office/powerpoint/2010/main" val="299575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18" name="Rectangle 73">
            <a:extLst>
              <a:ext uri="{FF2B5EF4-FFF2-40B4-BE49-F238E27FC236}">
                <a16:creationId xmlns:a16="http://schemas.microsoft.com/office/drawing/2014/main" id="{6234BCC6-39B9-47D9-8BF8-C665401A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22964" r="-2" b="15649"/>
          <a:stretch/>
        </p:blipFill>
        <p:spPr bwMode="auto">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m 2">
            <a:extLst>
              <a:ext uri="{FF2B5EF4-FFF2-40B4-BE49-F238E27FC236}">
                <a16:creationId xmlns:a16="http://schemas.microsoft.com/office/drawing/2014/main" id="{EFBC25C0-B539-497B-B456-CFBF9DA2D188}"/>
              </a:ext>
            </a:extLst>
          </p:cNvPr>
          <p:cNvPicPr>
            <a:picLocks noChangeAspect="1"/>
          </p:cNvPicPr>
          <p:nvPr/>
        </p:nvPicPr>
        <p:blipFill rotWithShape="1">
          <a:blip r:embed="rId3"/>
          <a:srcRect r="-1" b="18608"/>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76" name="Freeform: Shape 75">
            <a:extLst>
              <a:ext uri="{FF2B5EF4-FFF2-40B4-BE49-F238E27FC236}">
                <a16:creationId xmlns:a16="http://schemas.microsoft.com/office/drawing/2014/main" id="{72A9CE9D-DAC3-40AF-B504-78A64A909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8" name="Freeform: Shape 77">
            <a:extLst>
              <a:ext uri="{FF2B5EF4-FFF2-40B4-BE49-F238E27FC236}">
                <a16:creationId xmlns:a16="http://schemas.microsoft.com/office/drawing/2014/main" id="{506D7452-6CDE-4381-86CE-07B245938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tângulo 4"/>
          <p:cNvSpPr/>
          <p:nvPr/>
        </p:nvSpPr>
        <p:spPr>
          <a:xfrm>
            <a:off x="438912" y="1524659"/>
            <a:ext cx="5019074" cy="2774088"/>
          </a:xfrm>
          <a:prstGeom prst="rect">
            <a:avLst/>
          </a:prstGeom>
        </p:spPr>
        <p:txBody>
          <a:bodyPr vert="horz" lIns="91440" tIns="45720" rIns="91440" bIns="45720" rtlCol="0" anchor="b">
            <a:normAutofit fontScale="70000" lnSpcReduction="20000"/>
          </a:bodyPr>
          <a:lstStyle/>
          <a:p>
            <a:pPr>
              <a:lnSpc>
                <a:spcPct val="120000"/>
              </a:lnSpc>
              <a:spcBef>
                <a:spcPct val="0"/>
              </a:spcBef>
              <a:spcAft>
                <a:spcPts val="600"/>
              </a:spcAft>
              <a:defRPr/>
            </a:pPr>
            <a:r>
              <a:rPr lang="en-US" sz="4600" b="1" kern="1200" dirty="0">
                <a:solidFill>
                  <a:schemeClr val="tx1"/>
                </a:solidFill>
                <a:latin typeface="+mj-lt"/>
                <a:ea typeface="+mj-ea"/>
                <a:cs typeface="+mj-cs"/>
              </a:rPr>
              <a:t>CONSELHO NACIONAL DE SAÚDE </a:t>
            </a:r>
          </a:p>
          <a:p>
            <a:pPr>
              <a:lnSpc>
                <a:spcPct val="120000"/>
              </a:lnSpc>
              <a:spcBef>
                <a:spcPct val="0"/>
              </a:spcBef>
              <a:spcAft>
                <a:spcPts val="600"/>
              </a:spcAft>
              <a:defRPr/>
            </a:pPr>
            <a:r>
              <a:rPr lang="en-US" sz="4600" b="1" kern="1200" dirty="0" err="1">
                <a:solidFill>
                  <a:schemeClr val="tx1"/>
                </a:solidFill>
                <a:latin typeface="+mj-lt"/>
                <a:ea typeface="+mj-ea"/>
                <a:cs typeface="+mj-cs"/>
              </a:rPr>
              <a:t>em</a:t>
            </a:r>
            <a:r>
              <a:rPr lang="en-US" sz="4600" b="1" kern="1200" dirty="0">
                <a:solidFill>
                  <a:schemeClr val="tx1"/>
                </a:solidFill>
                <a:latin typeface="+mj-lt"/>
                <a:ea typeface="+mj-ea"/>
                <a:cs typeface="+mj-cs"/>
              </a:rPr>
              <a:t> </a:t>
            </a:r>
            <a:r>
              <a:rPr lang="en-US" sz="4600" b="1" kern="1200" dirty="0" err="1">
                <a:solidFill>
                  <a:schemeClr val="tx1"/>
                </a:solidFill>
                <a:latin typeface="+mj-lt"/>
                <a:ea typeface="+mj-ea"/>
                <a:cs typeface="+mj-cs"/>
              </a:rPr>
              <a:t>movimento</a:t>
            </a:r>
            <a:r>
              <a:rPr lang="en-US" sz="4600" b="1" kern="1200" dirty="0">
                <a:solidFill>
                  <a:schemeClr val="tx1"/>
                </a:solidFill>
                <a:latin typeface="+mj-lt"/>
                <a:ea typeface="+mj-ea"/>
                <a:cs typeface="+mj-cs"/>
              </a:rPr>
              <a:t>.</a:t>
            </a:r>
          </a:p>
          <a:p>
            <a:pPr>
              <a:lnSpc>
                <a:spcPct val="120000"/>
              </a:lnSpc>
              <a:spcBef>
                <a:spcPct val="0"/>
              </a:spcBef>
              <a:spcAft>
                <a:spcPts val="600"/>
              </a:spcAft>
              <a:defRPr/>
            </a:pPr>
            <a:r>
              <a:rPr lang="en-US" sz="4600" kern="1200" dirty="0" err="1">
                <a:solidFill>
                  <a:schemeClr val="tx1"/>
                </a:solidFill>
                <a:latin typeface="+mj-lt"/>
                <a:ea typeface="+mj-ea"/>
                <a:cs typeface="+mj-cs"/>
              </a:rPr>
              <a:t>Análises</a:t>
            </a:r>
            <a:r>
              <a:rPr lang="en-US" sz="4600" kern="1200" dirty="0">
                <a:solidFill>
                  <a:schemeClr val="tx1"/>
                </a:solidFill>
                <a:latin typeface="+mj-lt"/>
                <a:ea typeface="+mj-ea"/>
                <a:cs typeface="+mj-cs"/>
              </a:rPr>
              <a:t> </a:t>
            </a:r>
            <a:r>
              <a:rPr lang="en-US" sz="4600" kern="1200" dirty="0" err="1">
                <a:solidFill>
                  <a:schemeClr val="tx1"/>
                </a:solidFill>
                <a:latin typeface="+mj-lt"/>
                <a:ea typeface="+mj-ea"/>
                <a:cs typeface="+mj-cs"/>
              </a:rPr>
              <a:t>acerca</a:t>
            </a:r>
            <a:r>
              <a:rPr lang="en-US" sz="4600" kern="1200" dirty="0">
                <a:solidFill>
                  <a:schemeClr val="tx1"/>
                </a:solidFill>
                <a:latin typeface="+mj-lt"/>
                <a:ea typeface="+mj-ea"/>
                <a:cs typeface="+mj-cs"/>
              </a:rPr>
              <a:t> do </a:t>
            </a:r>
            <a:r>
              <a:rPr lang="en-US" sz="4600" kern="1200" dirty="0" err="1">
                <a:solidFill>
                  <a:schemeClr val="tx1"/>
                </a:solidFill>
                <a:latin typeface="+mj-lt"/>
                <a:ea typeface="+mj-ea"/>
                <a:cs typeface="+mj-cs"/>
              </a:rPr>
              <a:t>assunto</a:t>
            </a:r>
            <a:r>
              <a:rPr lang="en-US" sz="4600" kern="1200" dirty="0">
                <a:solidFill>
                  <a:schemeClr val="tx1"/>
                </a:solidFill>
                <a:latin typeface="+mj-lt"/>
                <a:ea typeface="+mj-ea"/>
                <a:cs typeface="+mj-cs"/>
              </a:rPr>
              <a:t>.</a:t>
            </a:r>
          </a:p>
        </p:txBody>
      </p:sp>
      <p:sp>
        <p:nvSpPr>
          <p:cNvPr id="80" name="Rectangle 79">
            <a:extLst>
              <a:ext uri="{FF2B5EF4-FFF2-40B4-BE49-F238E27FC236}">
                <a16:creationId xmlns:a16="http://schemas.microsoft.com/office/drawing/2014/main" id="{762DA937-8B55-4317-BD32-98D7AF30E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82" name="Rectangle 81">
            <a:extLst>
              <a:ext uri="{FF2B5EF4-FFF2-40B4-BE49-F238E27FC236}">
                <a16:creationId xmlns:a16="http://schemas.microsoft.com/office/drawing/2014/main" id="{C52EE5A8-045B-4D39-8ED1-51333408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461119"/>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6511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121688c8565_0_4"/>
          <p:cNvSpPr txBox="1">
            <a:spLocks noGrp="1"/>
          </p:cNvSpPr>
          <p:nvPr>
            <p:ph type="title"/>
          </p:nvPr>
        </p:nvSpPr>
        <p:spPr>
          <a:xfrm>
            <a:off x="1024128" y="585216"/>
            <a:ext cx="9720000" cy="1499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s-419" b="1">
                <a:solidFill>
                  <a:schemeClr val="dk2"/>
                </a:solidFill>
              </a:rPr>
              <a:t>EIXOS DE ANÁLISE</a:t>
            </a:r>
            <a:endParaRPr b="1">
              <a:solidFill>
                <a:schemeClr val="dk2"/>
              </a:solidFill>
            </a:endParaRPr>
          </a:p>
        </p:txBody>
      </p:sp>
      <p:sp>
        <p:nvSpPr>
          <p:cNvPr id="113" name="Google Shape;113;g121688c8565_0_4"/>
          <p:cNvSpPr/>
          <p:nvPr/>
        </p:nvSpPr>
        <p:spPr>
          <a:xfrm rot="-2700000">
            <a:off x="5209490" y="3311727"/>
            <a:ext cx="1764939" cy="1761120"/>
          </a:xfrm>
          <a:prstGeom prst="ellipse">
            <a:avLst/>
          </a:prstGeom>
          <a:solidFill>
            <a:srgbClr val="A1C3FA"/>
          </a:solidFill>
          <a:ln>
            <a:noFill/>
          </a:ln>
        </p:spPr>
        <p:txBody>
          <a:bodyPr spcFirstLastPara="1" wrap="square" lIns="121900" tIns="60925" rIns="121900" bIns="60925" anchor="ctr" anchorCtr="0">
            <a:noAutofit/>
          </a:bodyPr>
          <a:lstStyle/>
          <a:p>
            <a:pPr marL="0" lvl="0" indent="0" algn="l" rtl="0">
              <a:spcBef>
                <a:spcPts val="0"/>
              </a:spcBef>
              <a:spcAft>
                <a:spcPts val="0"/>
              </a:spcAft>
              <a:buNone/>
            </a:pPr>
            <a:endParaRPr/>
          </a:p>
        </p:txBody>
      </p:sp>
      <p:sp>
        <p:nvSpPr>
          <p:cNvPr id="114" name="Google Shape;114;g121688c8565_0_4"/>
          <p:cNvSpPr/>
          <p:nvPr/>
        </p:nvSpPr>
        <p:spPr>
          <a:xfrm rot="-2700000">
            <a:off x="3254438" y="3045544"/>
            <a:ext cx="2161318" cy="2868814"/>
          </a:xfrm>
          <a:custGeom>
            <a:avLst/>
            <a:gdLst/>
            <a:ahLst/>
            <a:cxnLst/>
            <a:rect l="l" t="t" r="r" b="b"/>
            <a:pathLst>
              <a:path w="250" h="332" extrusionOk="0">
                <a:moveTo>
                  <a:pt x="32" y="286"/>
                </a:moveTo>
                <a:cubicBezTo>
                  <a:pt x="32" y="157"/>
                  <a:pt x="127" y="49"/>
                  <a:pt x="250" y="29"/>
                </a:cubicBezTo>
                <a:cubicBezTo>
                  <a:pt x="245" y="19"/>
                  <a:pt x="239" y="9"/>
                  <a:pt x="232" y="0"/>
                </a:cubicBezTo>
                <a:cubicBezTo>
                  <a:pt x="100" y="28"/>
                  <a:pt x="0" y="145"/>
                  <a:pt x="0" y="286"/>
                </a:cubicBezTo>
                <a:cubicBezTo>
                  <a:pt x="0" y="302"/>
                  <a:pt x="1" y="317"/>
                  <a:pt x="3" y="332"/>
                </a:cubicBezTo>
                <a:cubicBezTo>
                  <a:pt x="13" y="325"/>
                  <a:pt x="23" y="319"/>
                  <a:pt x="33" y="314"/>
                </a:cubicBezTo>
                <a:cubicBezTo>
                  <a:pt x="33" y="305"/>
                  <a:pt x="32" y="296"/>
                  <a:pt x="32" y="286"/>
                </a:cubicBezTo>
                <a:close/>
              </a:path>
            </a:pathLst>
          </a:custGeom>
          <a:solidFill>
            <a:srgbClr val="A1C3FA"/>
          </a:solidFill>
          <a:ln w="9525"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115" name="Google Shape;115;g121688c8565_0_4"/>
          <p:cNvSpPr/>
          <p:nvPr/>
        </p:nvSpPr>
        <p:spPr>
          <a:xfrm rot="-2700000">
            <a:off x="3585452" y="3125046"/>
            <a:ext cx="2100804" cy="2359528"/>
          </a:xfrm>
          <a:custGeom>
            <a:avLst/>
            <a:gdLst/>
            <a:ahLst/>
            <a:cxnLst/>
            <a:rect l="l" t="t" r="r" b="b"/>
            <a:pathLst>
              <a:path w="254" h="285" extrusionOk="0">
                <a:moveTo>
                  <a:pt x="200" y="153"/>
                </a:moveTo>
                <a:cubicBezTo>
                  <a:pt x="217" y="143"/>
                  <a:pt x="236" y="137"/>
                  <a:pt x="254" y="136"/>
                </a:cubicBezTo>
                <a:cubicBezTo>
                  <a:pt x="253" y="87"/>
                  <a:pt x="240" y="41"/>
                  <a:pt x="218" y="0"/>
                </a:cubicBezTo>
                <a:cubicBezTo>
                  <a:pt x="95" y="20"/>
                  <a:pt x="0" y="128"/>
                  <a:pt x="0" y="257"/>
                </a:cubicBezTo>
                <a:cubicBezTo>
                  <a:pt x="0" y="267"/>
                  <a:pt x="1" y="276"/>
                  <a:pt x="1" y="285"/>
                </a:cubicBezTo>
                <a:cubicBezTo>
                  <a:pt x="43" y="263"/>
                  <a:pt x="90" y="251"/>
                  <a:pt x="140" y="250"/>
                </a:cubicBezTo>
                <a:cubicBezTo>
                  <a:pt x="142" y="211"/>
                  <a:pt x="164" y="174"/>
                  <a:pt x="200" y="153"/>
                </a:cubicBezTo>
                <a:close/>
              </a:path>
            </a:pathLst>
          </a:custGeom>
          <a:solidFill>
            <a:srgbClr val="0C58D3"/>
          </a:solidFill>
          <a:ln w="9525"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116" name="Google Shape;116;g121688c8565_0_4"/>
          <p:cNvSpPr txBox="1"/>
          <p:nvPr/>
        </p:nvSpPr>
        <p:spPr>
          <a:xfrm rot="-5400000">
            <a:off x="3582617" y="3816836"/>
            <a:ext cx="1994750" cy="750781"/>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None/>
            </a:pPr>
            <a:r>
              <a:rPr lang="es-419" sz="1800" b="1">
                <a:solidFill>
                  <a:schemeClr val="lt1"/>
                </a:solidFill>
                <a:latin typeface="Twentieth Century"/>
                <a:ea typeface="Twentieth Century"/>
                <a:cs typeface="Twentieth Century"/>
                <a:sym typeface="Twentieth Century"/>
              </a:rPr>
              <a:t>4. PRIORIDADES DO MINISTÉRIO</a:t>
            </a:r>
            <a:endParaRPr sz="1800" b="1">
              <a:solidFill>
                <a:schemeClr val="lt1"/>
              </a:solidFill>
              <a:latin typeface="Twentieth Century"/>
              <a:ea typeface="Twentieth Century"/>
              <a:cs typeface="Twentieth Century"/>
              <a:sym typeface="Twentieth Century"/>
            </a:endParaRPr>
          </a:p>
        </p:txBody>
      </p:sp>
      <p:sp>
        <p:nvSpPr>
          <p:cNvPr id="117" name="Google Shape;117;g121688c8565_0_4"/>
          <p:cNvSpPr/>
          <p:nvPr/>
        </p:nvSpPr>
        <p:spPr>
          <a:xfrm rot="-2700000">
            <a:off x="4945569" y="4870552"/>
            <a:ext cx="2871462" cy="2161359"/>
          </a:xfrm>
          <a:custGeom>
            <a:avLst/>
            <a:gdLst/>
            <a:ahLst/>
            <a:cxnLst/>
            <a:rect l="l" t="t" r="r" b="b"/>
            <a:pathLst>
              <a:path w="333" h="250" extrusionOk="0">
                <a:moveTo>
                  <a:pt x="287" y="218"/>
                </a:moveTo>
                <a:cubicBezTo>
                  <a:pt x="157" y="218"/>
                  <a:pt x="50" y="124"/>
                  <a:pt x="30" y="0"/>
                </a:cubicBezTo>
                <a:cubicBezTo>
                  <a:pt x="19" y="5"/>
                  <a:pt x="10" y="11"/>
                  <a:pt x="0" y="18"/>
                </a:cubicBezTo>
                <a:cubicBezTo>
                  <a:pt x="28" y="151"/>
                  <a:pt x="146" y="250"/>
                  <a:pt x="287" y="250"/>
                </a:cubicBezTo>
                <a:cubicBezTo>
                  <a:pt x="302" y="250"/>
                  <a:pt x="318" y="249"/>
                  <a:pt x="333" y="247"/>
                </a:cubicBezTo>
                <a:cubicBezTo>
                  <a:pt x="326" y="237"/>
                  <a:pt x="320" y="227"/>
                  <a:pt x="315" y="217"/>
                </a:cubicBezTo>
                <a:cubicBezTo>
                  <a:pt x="306" y="218"/>
                  <a:pt x="296" y="218"/>
                  <a:pt x="287" y="218"/>
                </a:cubicBezTo>
                <a:close/>
              </a:path>
            </a:pathLst>
          </a:custGeom>
          <a:solidFill>
            <a:srgbClr val="A1C3FA"/>
          </a:solidFill>
          <a:ln w="9525"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118" name="Google Shape;118;g121688c8565_0_4"/>
          <p:cNvSpPr/>
          <p:nvPr/>
        </p:nvSpPr>
        <p:spPr>
          <a:xfrm rot="-2700000">
            <a:off x="5031681" y="4594184"/>
            <a:ext cx="2352307" cy="2097950"/>
          </a:xfrm>
          <a:custGeom>
            <a:avLst/>
            <a:gdLst/>
            <a:ahLst/>
            <a:cxnLst/>
            <a:rect l="l" t="t" r="r" b="b"/>
            <a:pathLst>
              <a:path w="285" h="254" extrusionOk="0">
                <a:moveTo>
                  <a:pt x="152" y="54"/>
                </a:moveTo>
                <a:cubicBezTo>
                  <a:pt x="142" y="37"/>
                  <a:pt x="137" y="19"/>
                  <a:pt x="136" y="0"/>
                </a:cubicBezTo>
                <a:cubicBezTo>
                  <a:pt x="86" y="1"/>
                  <a:pt x="40" y="14"/>
                  <a:pt x="0" y="36"/>
                </a:cubicBezTo>
                <a:cubicBezTo>
                  <a:pt x="20" y="160"/>
                  <a:pt x="127" y="254"/>
                  <a:pt x="257" y="254"/>
                </a:cubicBezTo>
                <a:cubicBezTo>
                  <a:pt x="266" y="254"/>
                  <a:pt x="276" y="254"/>
                  <a:pt x="285" y="253"/>
                </a:cubicBezTo>
                <a:cubicBezTo>
                  <a:pt x="263" y="211"/>
                  <a:pt x="251" y="164"/>
                  <a:pt x="250" y="115"/>
                </a:cubicBezTo>
                <a:cubicBezTo>
                  <a:pt x="210" y="112"/>
                  <a:pt x="173" y="91"/>
                  <a:pt x="152" y="54"/>
                </a:cubicBezTo>
                <a:close/>
              </a:path>
            </a:pathLst>
          </a:custGeom>
          <a:solidFill>
            <a:srgbClr val="0D5DDF"/>
          </a:solidFill>
          <a:ln w="9525"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119" name="Google Shape;119;g121688c8565_0_4"/>
          <p:cNvSpPr txBox="1"/>
          <p:nvPr/>
        </p:nvSpPr>
        <p:spPr>
          <a:xfrm>
            <a:off x="5098617" y="5332837"/>
            <a:ext cx="1994750" cy="750781"/>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None/>
            </a:pPr>
            <a:r>
              <a:rPr lang="es-419" sz="1800" b="1">
                <a:solidFill>
                  <a:schemeClr val="lt1"/>
                </a:solidFill>
                <a:latin typeface="Twentieth Century"/>
                <a:ea typeface="Twentieth Century"/>
                <a:cs typeface="Twentieth Century"/>
                <a:sym typeface="Twentieth Century"/>
              </a:rPr>
              <a:t>3. SELEÇÃO DE RISCO</a:t>
            </a:r>
            <a:endParaRPr sz="1800" b="1">
              <a:solidFill>
                <a:schemeClr val="lt1"/>
              </a:solidFill>
              <a:latin typeface="Twentieth Century"/>
              <a:ea typeface="Twentieth Century"/>
              <a:cs typeface="Twentieth Century"/>
              <a:sym typeface="Twentieth Century"/>
            </a:endParaRPr>
          </a:p>
        </p:txBody>
      </p:sp>
      <p:sp>
        <p:nvSpPr>
          <p:cNvPr id="120" name="Google Shape;120;g121688c8565_0_4"/>
          <p:cNvSpPr/>
          <p:nvPr/>
        </p:nvSpPr>
        <p:spPr>
          <a:xfrm rot="-2700000">
            <a:off x="6780625" y="2468269"/>
            <a:ext cx="2156163" cy="2868814"/>
          </a:xfrm>
          <a:custGeom>
            <a:avLst/>
            <a:gdLst/>
            <a:ahLst/>
            <a:cxnLst/>
            <a:rect l="l" t="t" r="r" b="b"/>
            <a:pathLst>
              <a:path w="250" h="332" extrusionOk="0">
                <a:moveTo>
                  <a:pt x="218" y="45"/>
                </a:moveTo>
                <a:cubicBezTo>
                  <a:pt x="218" y="175"/>
                  <a:pt x="123" y="282"/>
                  <a:pt x="0" y="303"/>
                </a:cubicBezTo>
                <a:cubicBezTo>
                  <a:pt x="5" y="313"/>
                  <a:pt x="11" y="323"/>
                  <a:pt x="18" y="332"/>
                </a:cubicBezTo>
                <a:cubicBezTo>
                  <a:pt x="150" y="304"/>
                  <a:pt x="250" y="186"/>
                  <a:pt x="250" y="45"/>
                </a:cubicBezTo>
                <a:cubicBezTo>
                  <a:pt x="250" y="30"/>
                  <a:pt x="248" y="15"/>
                  <a:pt x="246" y="0"/>
                </a:cubicBezTo>
                <a:cubicBezTo>
                  <a:pt x="237" y="6"/>
                  <a:pt x="226" y="12"/>
                  <a:pt x="216" y="18"/>
                </a:cubicBezTo>
                <a:cubicBezTo>
                  <a:pt x="217" y="27"/>
                  <a:pt x="218" y="36"/>
                  <a:pt x="218" y="45"/>
                </a:cubicBezTo>
                <a:close/>
              </a:path>
            </a:pathLst>
          </a:custGeom>
          <a:solidFill>
            <a:srgbClr val="A1C3FA"/>
          </a:solidFill>
          <a:ln w="9525"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121" name="Google Shape;121;g121688c8565_0_4"/>
          <p:cNvSpPr/>
          <p:nvPr/>
        </p:nvSpPr>
        <p:spPr>
          <a:xfrm rot="-2700000">
            <a:off x="6499605" y="2902485"/>
            <a:ext cx="2105732" cy="2354188"/>
          </a:xfrm>
          <a:custGeom>
            <a:avLst/>
            <a:gdLst/>
            <a:ahLst/>
            <a:cxnLst/>
            <a:rect l="l" t="t" r="r" b="b"/>
            <a:pathLst>
              <a:path w="254" h="285" extrusionOk="0">
                <a:moveTo>
                  <a:pt x="53" y="133"/>
                </a:moveTo>
                <a:cubicBezTo>
                  <a:pt x="37" y="142"/>
                  <a:pt x="18" y="148"/>
                  <a:pt x="0" y="149"/>
                </a:cubicBezTo>
                <a:cubicBezTo>
                  <a:pt x="1" y="198"/>
                  <a:pt x="14" y="244"/>
                  <a:pt x="36" y="285"/>
                </a:cubicBezTo>
                <a:cubicBezTo>
                  <a:pt x="159" y="264"/>
                  <a:pt x="254" y="157"/>
                  <a:pt x="254" y="27"/>
                </a:cubicBezTo>
                <a:cubicBezTo>
                  <a:pt x="254" y="18"/>
                  <a:pt x="253" y="9"/>
                  <a:pt x="252" y="0"/>
                </a:cubicBezTo>
                <a:cubicBezTo>
                  <a:pt x="211" y="21"/>
                  <a:pt x="164" y="34"/>
                  <a:pt x="114" y="34"/>
                </a:cubicBezTo>
                <a:cubicBezTo>
                  <a:pt x="112" y="74"/>
                  <a:pt x="90" y="111"/>
                  <a:pt x="53" y="133"/>
                </a:cubicBezTo>
                <a:close/>
              </a:path>
            </a:pathLst>
          </a:custGeom>
          <a:solidFill>
            <a:srgbClr val="0E65F0"/>
          </a:solidFill>
          <a:ln w="9525"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122" name="Google Shape;122;g121688c8565_0_4"/>
          <p:cNvSpPr txBox="1"/>
          <p:nvPr/>
        </p:nvSpPr>
        <p:spPr>
          <a:xfrm rot="5400000">
            <a:off x="6614618" y="3816838"/>
            <a:ext cx="1994750" cy="750781"/>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None/>
            </a:pPr>
            <a:r>
              <a:rPr lang="es-419" sz="1800" b="1">
                <a:solidFill>
                  <a:schemeClr val="lt1"/>
                </a:solidFill>
                <a:latin typeface="Twentieth Century"/>
                <a:ea typeface="Twentieth Century"/>
                <a:cs typeface="Twentieth Century"/>
                <a:sym typeface="Twentieth Century"/>
              </a:rPr>
              <a:t>2. ECONOMIA DOS SERVIÇOS DE SAÚDE</a:t>
            </a:r>
            <a:endParaRPr sz="1800" b="1">
              <a:solidFill>
                <a:schemeClr val="lt1"/>
              </a:solidFill>
              <a:latin typeface="Twentieth Century"/>
              <a:ea typeface="Twentieth Century"/>
              <a:cs typeface="Twentieth Century"/>
              <a:sym typeface="Twentieth Century"/>
            </a:endParaRPr>
          </a:p>
        </p:txBody>
      </p:sp>
      <p:sp>
        <p:nvSpPr>
          <p:cNvPr id="123" name="Google Shape;123;g121688c8565_0_4"/>
          <p:cNvSpPr/>
          <p:nvPr/>
        </p:nvSpPr>
        <p:spPr>
          <a:xfrm rot="-2700000">
            <a:off x="4376920" y="1355992"/>
            <a:ext cx="2856019" cy="2150220"/>
          </a:xfrm>
          <a:custGeom>
            <a:avLst/>
            <a:gdLst/>
            <a:ahLst/>
            <a:cxnLst/>
            <a:rect l="l" t="t" r="r" b="b"/>
            <a:pathLst>
              <a:path w="331" h="249" extrusionOk="0">
                <a:moveTo>
                  <a:pt x="45" y="32"/>
                </a:moveTo>
                <a:cubicBezTo>
                  <a:pt x="174" y="32"/>
                  <a:pt x="281" y="126"/>
                  <a:pt x="302" y="249"/>
                </a:cubicBezTo>
                <a:cubicBezTo>
                  <a:pt x="312" y="244"/>
                  <a:pt x="322" y="238"/>
                  <a:pt x="331" y="231"/>
                </a:cubicBezTo>
                <a:cubicBezTo>
                  <a:pt x="303" y="99"/>
                  <a:pt x="186" y="0"/>
                  <a:pt x="45" y="0"/>
                </a:cubicBezTo>
                <a:cubicBezTo>
                  <a:pt x="29" y="0"/>
                  <a:pt x="14" y="1"/>
                  <a:pt x="0" y="3"/>
                </a:cubicBezTo>
                <a:cubicBezTo>
                  <a:pt x="6" y="13"/>
                  <a:pt x="12" y="23"/>
                  <a:pt x="17" y="33"/>
                </a:cubicBezTo>
                <a:cubicBezTo>
                  <a:pt x="26" y="32"/>
                  <a:pt x="36" y="32"/>
                  <a:pt x="45" y="32"/>
                </a:cubicBezTo>
                <a:close/>
              </a:path>
            </a:pathLst>
          </a:custGeom>
          <a:solidFill>
            <a:srgbClr val="A1C3FA"/>
          </a:solidFill>
          <a:ln w="9525"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124" name="Google Shape;124;g121688c8565_0_4"/>
          <p:cNvSpPr/>
          <p:nvPr/>
        </p:nvSpPr>
        <p:spPr>
          <a:xfrm rot="-2700000">
            <a:off x="4799984" y="1690365"/>
            <a:ext cx="2357240" cy="2097942"/>
          </a:xfrm>
          <a:custGeom>
            <a:avLst/>
            <a:gdLst/>
            <a:ahLst/>
            <a:cxnLst/>
            <a:rect l="l" t="t" r="r" b="b"/>
            <a:pathLst>
              <a:path w="285" h="253" extrusionOk="0">
                <a:moveTo>
                  <a:pt x="28" y="0"/>
                </a:moveTo>
                <a:cubicBezTo>
                  <a:pt x="19" y="0"/>
                  <a:pt x="9" y="0"/>
                  <a:pt x="0" y="1"/>
                </a:cubicBezTo>
                <a:cubicBezTo>
                  <a:pt x="22" y="43"/>
                  <a:pt x="34" y="90"/>
                  <a:pt x="35" y="140"/>
                </a:cubicBezTo>
                <a:cubicBezTo>
                  <a:pt x="74" y="142"/>
                  <a:pt x="112" y="163"/>
                  <a:pt x="133" y="200"/>
                </a:cubicBezTo>
                <a:cubicBezTo>
                  <a:pt x="143" y="217"/>
                  <a:pt x="148" y="235"/>
                  <a:pt x="149" y="253"/>
                </a:cubicBezTo>
                <a:cubicBezTo>
                  <a:pt x="198" y="252"/>
                  <a:pt x="244" y="239"/>
                  <a:pt x="285" y="217"/>
                </a:cubicBezTo>
                <a:cubicBezTo>
                  <a:pt x="264" y="94"/>
                  <a:pt x="157" y="0"/>
                  <a:pt x="28" y="0"/>
                </a:cubicBezTo>
                <a:close/>
              </a:path>
            </a:pathLst>
          </a:custGeom>
          <a:solidFill>
            <a:srgbClr val="0944A1"/>
          </a:solidFill>
          <a:ln w="9525"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125" name="Google Shape;125;g121688c8565_0_4"/>
          <p:cNvSpPr txBox="1"/>
          <p:nvPr/>
        </p:nvSpPr>
        <p:spPr>
          <a:xfrm>
            <a:off x="5098585" y="2300837"/>
            <a:ext cx="1994750" cy="750781"/>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s-419" sz="1800" b="1">
                <a:solidFill>
                  <a:schemeClr val="lt1"/>
                </a:solidFill>
                <a:latin typeface="Twentieth Century"/>
                <a:ea typeface="Twentieth Century"/>
                <a:cs typeface="Twentieth Century"/>
                <a:sym typeface="Twentieth Century"/>
              </a:rPr>
              <a:t>1. OPERACIONAL</a:t>
            </a:r>
            <a:endParaRPr sz="1800" b="1">
              <a:solidFill>
                <a:schemeClr val="lt1"/>
              </a:solidFill>
              <a:latin typeface="Twentieth Century"/>
              <a:ea typeface="Twentieth Century"/>
              <a:cs typeface="Twentieth Century"/>
              <a:sym typeface="Twentieth Centur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4"/>
          <p:cNvSpPr/>
          <p:nvPr/>
        </p:nvSpPr>
        <p:spPr>
          <a:xfrm>
            <a:off x="1390651" y="344488"/>
            <a:ext cx="7670800" cy="1200329"/>
          </a:xfrm>
          <a:prstGeom prst="rect">
            <a:avLst/>
          </a:prstGeom>
        </p:spPr>
        <p:txBody>
          <a:bodyPr>
            <a:spAutoFit/>
          </a:bodyPr>
          <a:lstStyle/>
          <a:p>
            <a:pPr algn="ctr" eaLnBrk="0" hangingPunct="0">
              <a:defRPr/>
            </a:pPr>
            <a:r>
              <a:rPr lang="es-419" sz="3600" b="1" dirty="0">
                <a:solidFill>
                  <a:srgbClr val="0070C0"/>
                </a:solidFill>
              </a:rPr>
              <a:t>EIXO DE ANÁLISE N. 01 - </a:t>
            </a:r>
            <a:r>
              <a:rPr lang="es-419" sz="3600" b="1" dirty="0">
                <a:solidFill>
                  <a:srgbClr val="002060"/>
                </a:solidFill>
              </a:rPr>
              <a:t>OPERACIONAL</a:t>
            </a:r>
            <a:endParaRPr lang="pt-BR" sz="3600" dirty="0">
              <a:solidFill>
                <a:srgbClr val="002060"/>
              </a:solidFill>
              <a:latin typeface="Calibri" panose="020F0502020204030204" pitchFamily="34" charset="0"/>
            </a:endParaRPr>
          </a:p>
        </p:txBody>
      </p:sp>
      <p:sp>
        <p:nvSpPr>
          <p:cNvPr id="6" name="Google Shape;131;p3">
            <a:extLst>
              <a:ext uri="{FF2B5EF4-FFF2-40B4-BE49-F238E27FC236}">
                <a16:creationId xmlns:a16="http://schemas.microsoft.com/office/drawing/2014/main" id="{6B1A158A-64AE-46EB-A23C-A8CA591072A1}"/>
              </a:ext>
            </a:extLst>
          </p:cNvPr>
          <p:cNvSpPr txBox="1">
            <a:spLocks/>
          </p:cNvSpPr>
          <p:nvPr/>
        </p:nvSpPr>
        <p:spPr>
          <a:xfrm>
            <a:off x="1024128" y="1889305"/>
            <a:ext cx="9720073" cy="4023360"/>
          </a:xfrm>
          <a:prstGeom prst="rect">
            <a:avLst/>
          </a:prstGeom>
          <a:noFill/>
          <a:ln>
            <a:noFill/>
          </a:ln>
        </p:spPr>
        <p:txBody>
          <a:bodyPr spcFirstLastPara="1" vert="horz" wrap="square" lIns="45700" tIns="45700" rIns="45700"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 indent="-91440">
              <a:spcBef>
                <a:spcPts val="0"/>
              </a:spcBef>
              <a:buSzPts val="2200"/>
              <a:buFont typeface="Arial" panose="020B0604020202020204" pitchFamily="34" charset="0"/>
              <a:buChar char="●"/>
            </a:pPr>
            <a:r>
              <a:rPr lang="pt-BR" b="1" dirty="0"/>
              <a:t>Comparação com setor bancário</a:t>
            </a:r>
          </a:p>
          <a:p>
            <a:pPr marL="914400" lvl="1" indent="-342900">
              <a:lnSpc>
                <a:spcPct val="150000"/>
              </a:lnSpc>
              <a:spcBef>
                <a:spcPts val="0"/>
              </a:spcBef>
              <a:buSzPts val="1800"/>
              <a:buFont typeface="Arial" panose="020B0604020202020204" pitchFamily="34" charset="0"/>
              <a:buChar char="○"/>
            </a:pPr>
            <a:r>
              <a:rPr lang="pt-BR" sz="2000" dirty="0"/>
              <a:t>Setor bancário: aprox. 600 IP e IFE e regulação pelo Banco Central</a:t>
            </a:r>
          </a:p>
          <a:p>
            <a:pPr marL="914400" lvl="1" indent="-342900">
              <a:lnSpc>
                <a:spcPct val="150000"/>
              </a:lnSpc>
              <a:spcBef>
                <a:spcPts val="0"/>
              </a:spcBef>
              <a:buSzPts val="1800"/>
              <a:buFont typeface="Arial" panose="020B0604020202020204" pitchFamily="34" charset="0"/>
              <a:buChar char="○"/>
            </a:pPr>
            <a:r>
              <a:rPr lang="pt-BR" sz="2000" dirty="0"/>
              <a:t>Setor de saúde: aprox. 700 operadoras médico hospitalares, além de clínicas, hospitais, operadoras odontológicas, farmácias e o </a:t>
            </a:r>
            <a:r>
              <a:rPr lang="pt-BR" sz="2000" b="1" u="sng" dirty="0"/>
              <a:t>SUS</a:t>
            </a:r>
            <a:endParaRPr lang="pt-BR" sz="2000" dirty="0"/>
          </a:p>
          <a:p>
            <a:pPr marL="914400" lvl="1" indent="-342900">
              <a:lnSpc>
                <a:spcPct val="150000"/>
              </a:lnSpc>
              <a:spcBef>
                <a:spcPts val="0"/>
              </a:spcBef>
              <a:buSzPts val="1800"/>
              <a:buFont typeface="Arial" panose="020B0604020202020204" pitchFamily="34" charset="0"/>
              <a:buChar char="○"/>
            </a:pPr>
            <a:r>
              <a:rPr lang="pt-BR" sz="2000" dirty="0"/>
              <a:t>Diferenças  no abastecimento de sistemas de informação</a:t>
            </a:r>
          </a:p>
          <a:p>
            <a:pPr marL="914400" lvl="1" indent="-342900">
              <a:lnSpc>
                <a:spcPct val="150000"/>
              </a:lnSpc>
              <a:spcBef>
                <a:spcPts val="0"/>
              </a:spcBef>
              <a:buSzPts val="1800"/>
              <a:buFont typeface="Arial" panose="020B0604020202020204" pitchFamily="34" charset="0"/>
              <a:buChar char="○"/>
            </a:pPr>
            <a:r>
              <a:rPr lang="pt-BR" sz="2000" dirty="0"/>
              <a:t>Desafio da interoperabilidade</a:t>
            </a:r>
          </a:p>
          <a:p>
            <a:pPr marL="91440" indent="-91440">
              <a:spcBef>
                <a:spcPts val="1600"/>
              </a:spcBef>
              <a:buSzPts val="2200"/>
              <a:buFont typeface="Arial" panose="020B0604020202020204" pitchFamily="34" charset="0"/>
              <a:buChar char="●"/>
            </a:pPr>
            <a:r>
              <a:rPr lang="pt-BR" b="1" dirty="0"/>
              <a:t>Segurança</a:t>
            </a:r>
          </a:p>
          <a:p>
            <a:pPr marL="265176" lvl="1" indent="-137159">
              <a:lnSpc>
                <a:spcPct val="160000"/>
              </a:lnSpc>
              <a:spcBef>
                <a:spcPts val="400"/>
              </a:spcBef>
              <a:buSzPts val="1800"/>
              <a:buFont typeface="Arial" panose="020B0604020202020204" pitchFamily="34" charset="0"/>
              <a:buChar char="○"/>
            </a:pPr>
            <a:r>
              <a:rPr lang="pt-BR" dirty="0"/>
              <a:t>Incidentes de segurança e apagões de informação</a:t>
            </a:r>
          </a:p>
        </p:txBody>
      </p:sp>
    </p:spTree>
    <p:extLst>
      <p:ext uri="{BB962C8B-B14F-4D97-AF65-F5344CB8AC3E}">
        <p14:creationId xmlns:p14="http://schemas.microsoft.com/office/powerpoint/2010/main" val="338872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4"/>
          <p:cNvSpPr/>
          <p:nvPr/>
        </p:nvSpPr>
        <p:spPr>
          <a:xfrm>
            <a:off x="1390651" y="344488"/>
            <a:ext cx="7670800" cy="1077218"/>
          </a:xfrm>
          <a:prstGeom prst="rect">
            <a:avLst/>
          </a:prstGeom>
        </p:spPr>
        <p:txBody>
          <a:bodyPr>
            <a:spAutoFit/>
          </a:bodyPr>
          <a:lstStyle/>
          <a:p>
            <a:pPr algn="ctr" eaLnBrk="0" hangingPunct="0">
              <a:defRPr/>
            </a:pPr>
            <a:r>
              <a:rPr lang="es-419" sz="3200" b="1" dirty="0">
                <a:solidFill>
                  <a:srgbClr val="0070C0"/>
                </a:solidFill>
              </a:rPr>
              <a:t>EIXO DE ANÁLISE N. 02 – </a:t>
            </a:r>
            <a:r>
              <a:rPr lang="es-419" sz="3200" b="1" dirty="0">
                <a:solidFill>
                  <a:srgbClr val="002060"/>
                </a:solidFill>
              </a:rPr>
              <a:t>ECONOMIA DOS SERVIÇOS DE SAÚDE</a:t>
            </a:r>
            <a:endParaRPr lang="pt-BR" sz="3200" dirty="0">
              <a:solidFill>
                <a:srgbClr val="002060"/>
              </a:solidFill>
              <a:latin typeface="Calibri" panose="020F0502020204030204" pitchFamily="34" charset="0"/>
            </a:endParaRPr>
          </a:p>
        </p:txBody>
      </p:sp>
      <p:sp>
        <p:nvSpPr>
          <p:cNvPr id="6" name="Google Shape;137;p4">
            <a:extLst>
              <a:ext uri="{FF2B5EF4-FFF2-40B4-BE49-F238E27FC236}">
                <a16:creationId xmlns:a16="http://schemas.microsoft.com/office/drawing/2014/main" id="{30872FC7-FD14-497C-B2E3-655770EE07B8}"/>
              </a:ext>
            </a:extLst>
          </p:cNvPr>
          <p:cNvSpPr txBox="1">
            <a:spLocks/>
          </p:cNvSpPr>
          <p:nvPr/>
        </p:nvSpPr>
        <p:spPr>
          <a:xfrm>
            <a:off x="1024125" y="1766194"/>
            <a:ext cx="9490800" cy="4229598"/>
          </a:xfrm>
          <a:prstGeom prst="rect">
            <a:avLst/>
          </a:prstGeom>
          <a:noFill/>
          <a:ln>
            <a:noFill/>
          </a:ln>
        </p:spPr>
        <p:txBody>
          <a:bodyPr spcFirstLastPara="1" vert="horz" wrap="square" lIns="45700" tIns="45700" rIns="45700" bIns="45700" rtlCol="0" anchor="t" anchorCtr="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42900" algn="just">
              <a:lnSpc>
                <a:spcPct val="120000"/>
              </a:lnSpc>
              <a:spcBef>
                <a:spcPts val="0"/>
              </a:spcBef>
              <a:buSzPts val="1800"/>
              <a:buFont typeface="Arial" panose="020B0604020202020204" pitchFamily="34" charset="0"/>
              <a:buChar char="●"/>
            </a:pPr>
            <a:r>
              <a:rPr lang="pt-BR" dirty="0"/>
              <a:t>Premissa de ampliar o acesso por via de </a:t>
            </a:r>
            <a:r>
              <a:rPr lang="pt-BR" b="1" dirty="0"/>
              <a:t>concorrência</a:t>
            </a:r>
            <a:r>
              <a:rPr lang="pt-BR" dirty="0"/>
              <a:t> entre seguradoras de saúde.</a:t>
            </a:r>
          </a:p>
          <a:p>
            <a:pPr marL="0" indent="0" algn="just">
              <a:spcBef>
                <a:spcPts val="0"/>
              </a:spcBef>
              <a:buFont typeface="Arial" panose="020B0604020202020204" pitchFamily="34" charset="0"/>
              <a:buNone/>
            </a:pPr>
            <a:endParaRPr lang="pt-BR" dirty="0"/>
          </a:p>
          <a:p>
            <a:pPr marL="457200" indent="-342900" algn="just">
              <a:lnSpc>
                <a:spcPct val="120000"/>
              </a:lnSpc>
              <a:spcBef>
                <a:spcPts val="0"/>
              </a:spcBef>
              <a:buSzPts val="1800"/>
              <a:buFont typeface="Arial" panose="020B0604020202020204" pitchFamily="34" charset="0"/>
              <a:buChar char="●"/>
            </a:pPr>
            <a:r>
              <a:rPr lang="pt-BR" dirty="0"/>
              <a:t>Ampliação de concorrência no setor de seguros de saúde gera </a:t>
            </a:r>
            <a:r>
              <a:rPr lang="pt-BR" b="1" dirty="0"/>
              <a:t>eficiência</a:t>
            </a:r>
            <a:r>
              <a:rPr lang="pt-BR" dirty="0"/>
              <a:t>?</a:t>
            </a:r>
          </a:p>
          <a:p>
            <a:pPr marL="114300" indent="0" algn="just">
              <a:spcBef>
                <a:spcPts val="0"/>
              </a:spcBef>
              <a:buSzPts val="1800"/>
              <a:buNone/>
            </a:pPr>
            <a:endParaRPr lang="pt-BR" dirty="0"/>
          </a:p>
          <a:p>
            <a:pPr marL="457200" indent="-342900" algn="just">
              <a:lnSpc>
                <a:spcPct val="120000"/>
              </a:lnSpc>
              <a:spcBef>
                <a:spcPts val="0"/>
              </a:spcBef>
              <a:buSzPts val="1800"/>
              <a:buFont typeface="Arial" panose="020B0604020202020204" pitchFamily="34" charset="0"/>
              <a:buChar char="●"/>
            </a:pPr>
            <a:r>
              <a:rPr lang="pt-BR" dirty="0"/>
              <a:t>OCDE: apenas três países apostam nesta via: Países Baixos, Suíça e EUA</a:t>
            </a:r>
          </a:p>
          <a:p>
            <a:pPr marL="914400" lvl="1" indent="-342900" algn="just">
              <a:lnSpc>
                <a:spcPct val="120000"/>
              </a:lnSpc>
              <a:spcBef>
                <a:spcPts val="0"/>
              </a:spcBef>
              <a:buSzPts val="1800"/>
              <a:buFont typeface="Arial" panose="020B0604020202020204" pitchFamily="34" charset="0"/>
              <a:buChar char="○"/>
            </a:pPr>
            <a:r>
              <a:rPr lang="pt-BR" dirty="0"/>
              <a:t>EUA: piores índices de saúde da OCDE, sistema de saúde mais caro do mundo e muitos problemas de acesso</a:t>
            </a:r>
          </a:p>
          <a:p>
            <a:pPr marL="914400" lvl="1" indent="-342900" algn="just">
              <a:lnSpc>
                <a:spcPct val="120000"/>
              </a:lnSpc>
              <a:spcBef>
                <a:spcPts val="0"/>
              </a:spcBef>
              <a:buSzPts val="1800"/>
              <a:buFont typeface="Arial" panose="020B0604020202020204" pitchFamily="34" charset="0"/>
              <a:buChar char="○"/>
            </a:pPr>
            <a:r>
              <a:rPr lang="pt-BR" dirty="0"/>
              <a:t>Consenso de que essa aposta não é a mais eficiente:</a:t>
            </a:r>
          </a:p>
          <a:p>
            <a:pPr marL="1371600" lvl="2" indent="-342900" algn="just">
              <a:lnSpc>
                <a:spcPct val="120000"/>
              </a:lnSpc>
              <a:spcBef>
                <a:spcPts val="0"/>
              </a:spcBef>
              <a:buSzPts val="1800"/>
              <a:buFont typeface="Arial" panose="020B0604020202020204" pitchFamily="34" charset="0"/>
              <a:buChar char="■"/>
            </a:pPr>
            <a:r>
              <a:rPr lang="pt-BR" dirty="0"/>
              <a:t>EURO/OMS</a:t>
            </a:r>
          </a:p>
          <a:p>
            <a:pPr marL="1371600" lvl="2" indent="-342900" algn="just">
              <a:lnSpc>
                <a:spcPct val="120000"/>
              </a:lnSpc>
              <a:spcBef>
                <a:spcPts val="0"/>
              </a:spcBef>
              <a:buSzPts val="1800"/>
              <a:buFont typeface="Arial" panose="020B0604020202020204" pitchFamily="34" charset="0"/>
              <a:buChar char="■"/>
            </a:pPr>
            <a:r>
              <a:rPr lang="pt-BR" dirty="0"/>
              <a:t>OPAS/OMS Banco Mundial</a:t>
            </a:r>
          </a:p>
          <a:p>
            <a:pPr marL="0" indent="0" algn="just">
              <a:lnSpc>
                <a:spcPct val="120000"/>
              </a:lnSpc>
              <a:spcBef>
                <a:spcPts val="0"/>
              </a:spcBef>
              <a:buFont typeface="Arial" panose="020B0604020202020204" pitchFamily="34" charset="0"/>
              <a:buNone/>
            </a:pPr>
            <a:endParaRPr lang="pt-BR" dirty="0"/>
          </a:p>
          <a:p>
            <a:pPr marL="457200" indent="-342900" algn="just">
              <a:lnSpc>
                <a:spcPct val="120000"/>
              </a:lnSpc>
              <a:spcBef>
                <a:spcPts val="600"/>
              </a:spcBef>
              <a:buSzPts val="1800"/>
              <a:buFont typeface="Arial" panose="020B0604020202020204" pitchFamily="34" charset="0"/>
              <a:buChar char="●"/>
            </a:pPr>
            <a:r>
              <a:rPr lang="pt-BR" dirty="0"/>
              <a:t>Poucas possibilidades de se ofertar planos personalizados sem descumprir a Lei 9656/98 </a:t>
            </a:r>
            <a:r>
              <a:rPr lang="pt-BR" b="1" dirty="0"/>
              <a:t>(Lei dos Planos de Saúde).</a:t>
            </a:r>
          </a:p>
          <a:p>
            <a:pPr marL="265176" lvl="1" indent="-22858" algn="just">
              <a:spcBef>
                <a:spcPts val="600"/>
              </a:spcBef>
              <a:buSzPts val="1800"/>
              <a:buFont typeface="Arial" panose="020B0604020202020204" pitchFamily="34" charset="0"/>
              <a:buNone/>
            </a:pPr>
            <a:endParaRPr lang="pt-BR" dirty="0"/>
          </a:p>
        </p:txBody>
      </p:sp>
    </p:spTree>
    <p:extLst>
      <p:ext uri="{BB962C8B-B14F-4D97-AF65-F5344CB8AC3E}">
        <p14:creationId xmlns:p14="http://schemas.microsoft.com/office/powerpoint/2010/main" val="2813031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142;p5">
            <a:extLst>
              <a:ext uri="{FF2B5EF4-FFF2-40B4-BE49-F238E27FC236}">
                <a16:creationId xmlns:a16="http://schemas.microsoft.com/office/drawing/2014/main" id="{851A06ED-A1AA-4629-8CF8-D4827DD4B8BB}"/>
              </a:ext>
            </a:extLst>
          </p:cNvPr>
          <p:cNvSpPr txBox="1">
            <a:spLocks noGrp="1"/>
          </p:cNvSpPr>
          <p:nvPr>
            <p:ph type="title"/>
          </p:nvPr>
        </p:nvSpPr>
        <p:spPr>
          <a:xfrm>
            <a:off x="606116" y="182880"/>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es-419" sz="3200" b="1" dirty="0">
                <a:solidFill>
                  <a:srgbClr val="0070C0"/>
                </a:solidFill>
              </a:rPr>
              <a:t>EIXO DE ANÁLISE N. 03 –</a:t>
            </a:r>
            <a:br>
              <a:rPr lang="es-419" sz="3200" b="1" dirty="0">
                <a:solidFill>
                  <a:srgbClr val="0070C0"/>
                </a:solidFill>
              </a:rPr>
            </a:br>
            <a:r>
              <a:rPr lang="es-419" sz="3200" b="1" dirty="0">
                <a:solidFill>
                  <a:srgbClr val="002060"/>
                </a:solidFill>
              </a:rPr>
              <a:t>SELEÇÃO DE RISCO</a:t>
            </a:r>
            <a:endParaRPr sz="3200" b="1" dirty="0">
              <a:solidFill>
                <a:srgbClr val="002060"/>
              </a:solidFill>
            </a:endParaRPr>
          </a:p>
        </p:txBody>
      </p:sp>
      <p:sp>
        <p:nvSpPr>
          <p:cNvPr id="7" name="Google Shape;143;p5">
            <a:extLst>
              <a:ext uri="{FF2B5EF4-FFF2-40B4-BE49-F238E27FC236}">
                <a16:creationId xmlns:a16="http://schemas.microsoft.com/office/drawing/2014/main" id="{BF0367E4-8BFF-41A8-ADDB-5203EC48E6B4}"/>
              </a:ext>
            </a:extLst>
          </p:cNvPr>
          <p:cNvSpPr txBox="1">
            <a:spLocks/>
          </p:cNvSpPr>
          <p:nvPr/>
        </p:nvSpPr>
        <p:spPr>
          <a:xfrm>
            <a:off x="893499" y="1901952"/>
            <a:ext cx="9720073" cy="4023360"/>
          </a:xfrm>
          <a:prstGeom prst="rect">
            <a:avLst/>
          </a:prstGeom>
          <a:noFill/>
          <a:ln>
            <a:noFill/>
          </a:ln>
        </p:spPr>
        <p:txBody>
          <a:bodyPr spcFirstLastPara="1" vert="horz" wrap="square" lIns="45700" tIns="45700" rIns="45700" bIns="45700" rtlCol="0" anchor="t" anchorCtr="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42900" algn="just">
              <a:lnSpc>
                <a:spcPct val="110000"/>
              </a:lnSpc>
              <a:spcBef>
                <a:spcPts val="0"/>
              </a:spcBef>
              <a:buSzPts val="1800"/>
              <a:buFont typeface="Arial" panose="020B0604020202020204" pitchFamily="34" charset="0"/>
              <a:buChar char="●"/>
            </a:pPr>
            <a:r>
              <a:rPr lang="pt-BR" b="1" dirty="0"/>
              <a:t>Seleção de risco -</a:t>
            </a:r>
            <a:r>
              <a:rPr lang="pt-BR" dirty="0"/>
              <a:t>&gt; seguradoras de saúde selecionam apenas usuários com baixo risco (jovens e saudáveis)</a:t>
            </a:r>
          </a:p>
          <a:p>
            <a:pPr marL="914400" lvl="1" indent="-342900" algn="just">
              <a:lnSpc>
                <a:spcPct val="110000"/>
              </a:lnSpc>
              <a:spcBef>
                <a:spcPts val="0"/>
              </a:spcBef>
              <a:buSzPts val="1800"/>
              <a:buFont typeface="Arial" panose="020B0604020202020204" pitchFamily="34" charset="0"/>
              <a:buChar char="○"/>
            </a:pPr>
            <a:r>
              <a:rPr lang="pt-BR" dirty="0"/>
              <a:t>Prática vedada pela LGPD e pela ANS </a:t>
            </a:r>
          </a:p>
          <a:p>
            <a:pPr marL="914400" lvl="1" indent="-342900" algn="just">
              <a:lnSpc>
                <a:spcPct val="110000"/>
              </a:lnSpc>
              <a:spcBef>
                <a:spcPts val="0"/>
              </a:spcBef>
              <a:buSzPts val="1800"/>
              <a:buFont typeface="Arial" panose="020B0604020202020204" pitchFamily="34" charset="0"/>
              <a:buChar char="○"/>
            </a:pPr>
            <a:r>
              <a:rPr lang="pt-BR" dirty="0"/>
              <a:t>Tentativas do setor de sofisticar a seleção de risco com coleta massiva de dados</a:t>
            </a:r>
          </a:p>
          <a:p>
            <a:pPr marL="1371600" lvl="2" indent="-342900" algn="just">
              <a:lnSpc>
                <a:spcPct val="110000"/>
              </a:lnSpc>
              <a:spcBef>
                <a:spcPts val="0"/>
              </a:spcBef>
              <a:buSzPts val="1800"/>
              <a:buFont typeface="Arial" panose="020B0604020202020204" pitchFamily="34" charset="0"/>
              <a:buChar char="■"/>
            </a:pPr>
            <a:r>
              <a:rPr lang="pt-BR" dirty="0" err="1"/>
              <a:t>Ex</a:t>
            </a:r>
            <a:r>
              <a:rPr lang="pt-BR" dirty="0"/>
              <a:t>: Cobertura Parcial Temporária de até dois anos</a:t>
            </a:r>
          </a:p>
          <a:p>
            <a:pPr marL="0" indent="0" algn="just">
              <a:lnSpc>
                <a:spcPct val="110000"/>
              </a:lnSpc>
              <a:spcBef>
                <a:spcPts val="0"/>
              </a:spcBef>
              <a:buFont typeface="Arial" panose="020B0604020202020204" pitchFamily="34" charset="0"/>
              <a:buNone/>
            </a:pPr>
            <a:endParaRPr lang="pt-BR" dirty="0"/>
          </a:p>
          <a:p>
            <a:pPr marL="457200" indent="-342900" algn="just">
              <a:lnSpc>
                <a:spcPct val="110000"/>
              </a:lnSpc>
              <a:spcBef>
                <a:spcPts val="0"/>
              </a:spcBef>
              <a:buSzPts val="1800"/>
              <a:buFont typeface="Arial" panose="020B0604020202020204" pitchFamily="34" charset="0"/>
              <a:buChar char="●"/>
            </a:pPr>
            <a:r>
              <a:rPr lang="pt-BR" b="1" dirty="0"/>
              <a:t>Dados financeiros </a:t>
            </a:r>
            <a:r>
              <a:rPr lang="pt-BR" dirty="0"/>
              <a:t>impedem as empresas de chegarem aos perfis de saúde?</a:t>
            </a:r>
          </a:p>
          <a:p>
            <a:pPr marL="0" indent="0" algn="just">
              <a:lnSpc>
                <a:spcPct val="110000"/>
              </a:lnSpc>
              <a:spcBef>
                <a:spcPts val="0"/>
              </a:spcBef>
              <a:buFont typeface="Arial" panose="020B0604020202020204" pitchFamily="34" charset="0"/>
              <a:buNone/>
            </a:pPr>
            <a:endParaRPr lang="pt-BR" dirty="0"/>
          </a:p>
          <a:p>
            <a:pPr marL="457200" indent="-342900" algn="just">
              <a:lnSpc>
                <a:spcPct val="110000"/>
              </a:lnSpc>
              <a:spcBef>
                <a:spcPts val="0"/>
              </a:spcBef>
              <a:buSzPts val="1800"/>
              <a:buFont typeface="Arial" panose="020B0604020202020204" pitchFamily="34" charset="0"/>
              <a:buChar char="●"/>
            </a:pPr>
            <a:r>
              <a:rPr lang="pt-BR" dirty="0"/>
              <a:t>Proposta econômica do setor de </a:t>
            </a:r>
            <a:r>
              <a:rPr lang="pt-BR" b="1" dirty="0"/>
              <a:t>planos personalizados</a:t>
            </a:r>
          </a:p>
        </p:txBody>
      </p:sp>
    </p:spTree>
    <p:extLst>
      <p:ext uri="{BB962C8B-B14F-4D97-AF65-F5344CB8AC3E}">
        <p14:creationId xmlns:p14="http://schemas.microsoft.com/office/powerpoint/2010/main" val="3164918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148;p6">
            <a:extLst>
              <a:ext uri="{FF2B5EF4-FFF2-40B4-BE49-F238E27FC236}">
                <a16:creationId xmlns:a16="http://schemas.microsoft.com/office/drawing/2014/main" id="{4E5F091B-F04F-409C-8663-7AE8D9D573DF}"/>
              </a:ext>
            </a:extLst>
          </p:cNvPr>
          <p:cNvSpPr txBox="1">
            <a:spLocks noGrp="1"/>
          </p:cNvSpPr>
          <p:nvPr>
            <p:ph type="title"/>
          </p:nvPr>
        </p:nvSpPr>
        <p:spPr>
          <a:xfrm>
            <a:off x="478366" y="585216"/>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es-419" sz="3600" b="1" dirty="0">
                <a:solidFill>
                  <a:srgbClr val="0070C0"/>
                </a:solidFill>
              </a:rPr>
              <a:t>EIXO DE ANÁLISE N. 04 </a:t>
            </a:r>
            <a:r>
              <a:rPr lang="es-419" sz="3600" b="1" dirty="0">
                <a:solidFill>
                  <a:srgbClr val="002060"/>
                </a:solidFill>
              </a:rPr>
              <a:t>– PRIORIDADES DO MINISTÉRIO</a:t>
            </a:r>
            <a:endParaRPr sz="3600" b="1" dirty="0">
              <a:solidFill>
                <a:srgbClr val="002060"/>
              </a:solidFill>
            </a:endParaRPr>
          </a:p>
        </p:txBody>
      </p:sp>
      <p:sp>
        <p:nvSpPr>
          <p:cNvPr id="7" name="Google Shape;149;p6">
            <a:extLst>
              <a:ext uri="{FF2B5EF4-FFF2-40B4-BE49-F238E27FC236}">
                <a16:creationId xmlns:a16="http://schemas.microsoft.com/office/drawing/2014/main" id="{EF0B9693-9660-4C07-8508-4A81B793403E}"/>
              </a:ext>
            </a:extLst>
          </p:cNvPr>
          <p:cNvSpPr txBox="1">
            <a:spLocks/>
          </p:cNvSpPr>
          <p:nvPr/>
        </p:nvSpPr>
        <p:spPr>
          <a:xfrm>
            <a:off x="606116" y="2084832"/>
            <a:ext cx="9720073" cy="4023360"/>
          </a:xfrm>
          <a:prstGeom prst="rect">
            <a:avLst/>
          </a:prstGeom>
          <a:noFill/>
          <a:ln>
            <a:noFill/>
          </a:ln>
        </p:spPr>
        <p:txBody>
          <a:bodyPr spcFirstLastPara="1" vert="horz" wrap="square" lIns="45700" tIns="45700" rIns="45700" bIns="45700" rtlCol="0" anchor="t" anchorCtr="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06400" algn="just">
              <a:lnSpc>
                <a:spcPct val="150000"/>
              </a:lnSpc>
              <a:spcBef>
                <a:spcPts val="0"/>
              </a:spcBef>
              <a:buSzPts val="2800"/>
              <a:buFont typeface="Arial" panose="020B0604020202020204" pitchFamily="34" charset="0"/>
              <a:buChar char="●"/>
            </a:pPr>
            <a:r>
              <a:rPr lang="pt-BR" b="1" dirty="0"/>
              <a:t>Usar os dados de saúde para fortalecer o SUS</a:t>
            </a:r>
            <a:r>
              <a:rPr lang="pt-BR" dirty="0"/>
              <a:t> – tópicos</a:t>
            </a:r>
          </a:p>
          <a:p>
            <a:pPr marL="914400" lvl="1" indent="-381000" algn="just">
              <a:lnSpc>
                <a:spcPct val="150000"/>
              </a:lnSpc>
              <a:spcBef>
                <a:spcPts val="0"/>
              </a:spcBef>
              <a:buSzPts val="2400"/>
              <a:buFont typeface="Arial" panose="020B0604020202020204" pitchFamily="34" charset="0"/>
              <a:buChar char="○"/>
            </a:pPr>
            <a:r>
              <a:rPr lang="pt-BR" dirty="0"/>
              <a:t>Política Nacional de Informação, Informática e Saúde (PNIIS)</a:t>
            </a:r>
          </a:p>
          <a:p>
            <a:pPr marL="914400" lvl="1" indent="-381000" algn="just">
              <a:lnSpc>
                <a:spcPct val="150000"/>
              </a:lnSpc>
              <a:spcBef>
                <a:spcPts val="0"/>
              </a:spcBef>
              <a:buSzPts val="2400"/>
              <a:buFont typeface="Arial" panose="020B0604020202020204" pitchFamily="34" charset="0"/>
              <a:buChar char="○"/>
            </a:pPr>
            <a:r>
              <a:rPr lang="pt-BR" dirty="0"/>
              <a:t>Estratégia de Saúde Digital</a:t>
            </a:r>
          </a:p>
          <a:p>
            <a:pPr marL="914400" lvl="1" indent="-381000" algn="just">
              <a:lnSpc>
                <a:spcPct val="150000"/>
              </a:lnSpc>
              <a:spcBef>
                <a:spcPts val="0"/>
              </a:spcBef>
              <a:buSzPts val="2400"/>
              <a:buFont typeface="Arial" panose="020B0604020202020204" pitchFamily="34" charset="0"/>
              <a:buChar char="○"/>
            </a:pPr>
            <a:r>
              <a:rPr lang="pt-BR" dirty="0"/>
              <a:t>Comitê Gestor da Saúde Digital</a:t>
            </a:r>
          </a:p>
          <a:p>
            <a:pPr marL="914400" lvl="1" indent="-381000" algn="just">
              <a:lnSpc>
                <a:spcPct val="150000"/>
              </a:lnSpc>
              <a:spcBef>
                <a:spcPts val="0"/>
              </a:spcBef>
              <a:buSzPts val="2400"/>
              <a:buFont typeface="Arial" panose="020B0604020202020204" pitchFamily="34" charset="0"/>
              <a:buChar char="○"/>
            </a:pPr>
            <a:r>
              <a:rPr lang="pt-BR" dirty="0"/>
              <a:t>Segurança da informação</a:t>
            </a:r>
          </a:p>
          <a:p>
            <a:pPr marL="914400" lvl="1" indent="-381000" algn="just">
              <a:lnSpc>
                <a:spcPct val="150000"/>
              </a:lnSpc>
              <a:spcBef>
                <a:spcPts val="0"/>
              </a:spcBef>
              <a:buSzPts val="2400"/>
              <a:buFont typeface="Arial" panose="020B0604020202020204" pitchFamily="34" charset="0"/>
              <a:buChar char="○"/>
            </a:pPr>
            <a:r>
              <a:rPr lang="pt-BR" dirty="0"/>
              <a:t>Interoperabilidade entre sistemas de informação</a:t>
            </a:r>
          </a:p>
          <a:p>
            <a:pPr marL="914400" lvl="1" indent="-381000" algn="just">
              <a:lnSpc>
                <a:spcPct val="150000"/>
              </a:lnSpc>
              <a:spcBef>
                <a:spcPts val="0"/>
              </a:spcBef>
              <a:buSzPts val="2400"/>
              <a:buFont typeface="Arial" panose="020B0604020202020204" pitchFamily="34" charset="0"/>
              <a:buChar char="○"/>
            </a:pPr>
            <a:r>
              <a:rPr lang="pt-BR" dirty="0"/>
              <a:t>Transparência</a:t>
            </a:r>
          </a:p>
          <a:p>
            <a:pPr marL="914400" lvl="1" indent="-381000" algn="just">
              <a:lnSpc>
                <a:spcPct val="150000"/>
              </a:lnSpc>
              <a:spcBef>
                <a:spcPts val="0"/>
              </a:spcBef>
              <a:buSzPts val="2400"/>
              <a:buFont typeface="Arial" panose="020B0604020202020204" pitchFamily="34" charset="0"/>
              <a:buChar char="○"/>
            </a:pPr>
            <a:r>
              <a:rPr lang="pt-BR" dirty="0"/>
              <a:t>Infraestrutura </a:t>
            </a:r>
          </a:p>
          <a:p>
            <a:pPr marL="128016" lvl="1" indent="0">
              <a:spcBef>
                <a:spcPts val="600"/>
              </a:spcBef>
              <a:buSzPts val="1800"/>
              <a:buFont typeface="Arial" panose="020B0604020202020204" pitchFamily="34" charset="0"/>
              <a:buNone/>
            </a:pPr>
            <a:endParaRPr lang="pt-BR" dirty="0"/>
          </a:p>
        </p:txBody>
      </p:sp>
    </p:spTree>
    <p:extLst>
      <p:ext uri="{BB962C8B-B14F-4D97-AF65-F5344CB8AC3E}">
        <p14:creationId xmlns:p14="http://schemas.microsoft.com/office/powerpoint/2010/main" val="48526080"/>
      </p:ext>
    </p:extLst>
  </p:cSld>
  <p:clrMapOvr>
    <a:masterClrMapping/>
  </p:clrMapOvr>
</p:sld>
</file>

<file path=ppt/theme/theme1.xml><?xml version="1.0" encoding="utf-8"?>
<a:theme xmlns:a="http://schemas.openxmlformats.org/drawingml/2006/main" name="Tema do Office">
  <a:themeElements>
    <a:clrScheme name="Escala de Cinza">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2966</TotalTime>
  <Words>831</Words>
  <Application>Microsoft Office PowerPoint</Application>
  <PresentationFormat>Widescreen</PresentationFormat>
  <Paragraphs>82</Paragraphs>
  <Slides>14</Slides>
  <Notes>2</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14</vt:i4>
      </vt:variant>
    </vt:vector>
  </HeadingPairs>
  <TitlesOfParts>
    <vt:vector size="21" baseType="lpstr">
      <vt:lpstr>Arial</vt:lpstr>
      <vt:lpstr>Avenir Next LT Pro</vt:lpstr>
      <vt:lpstr>Calibri</vt:lpstr>
      <vt:lpstr>Times New Roman</vt:lpstr>
      <vt:lpstr>Twentieth Century</vt:lpstr>
      <vt:lpstr>Wingdings</vt:lpstr>
      <vt:lpstr>Tema do Office</vt:lpstr>
      <vt:lpstr>Apresentação do PowerPoint</vt:lpstr>
      <vt:lpstr>Apresentação do PowerPoint</vt:lpstr>
      <vt:lpstr>GT OPEN HEALTH Portaria GM/MS nº 392/2022</vt:lpstr>
      <vt:lpstr>Apresentação do PowerPoint</vt:lpstr>
      <vt:lpstr>EIXOS DE ANÁLISE</vt:lpstr>
      <vt:lpstr>Apresentação do PowerPoint</vt:lpstr>
      <vt:lpstr>Apresentação do PowerPoint</vt:lpstr>
      <vt:lpstr>EIXO DE ANÁLISE N. 03 – SELEÇÃO DE RISCO</vt:lpstr>
      <vt:lpstr>EIXO DE ANÁLISE N. 04 – PRIORIDADES DO MINISTÉRIO</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Usuário do Microsoft Office</dc:creator>
  <cp:lastModifiedBy>Jaqueline Lima Fernandes</cp:lastModifiedBy>
  <cp:revision>173</cp:revision>
  <cp:lastPrinted>2022-04-06T12:59:59Z</cp:lastPrinted>
  <dcterms:created xsi:type="dcterms:W3CDTF">2020-07-29T14:32:46Z</dcterms:created>
  <dcterms:modified xsi:type="dcterms:W3CDTF">2022-04-06T13:00:22Z</dcterms:modified>
</cp:coreProperties>
</file>