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4"/>
  </p:sldMasterIdLst>
  <p:notesMasterIdLst>
    <p:notesMasterId r:id="rId16"/>
  </p:notesMasterIdLst>
  <p:sldIdLst>
    <p:sldId id="671" r:id="rId5"/>
    <p:sldId id="675" r:id="rId6"/>
    <p:sldId id="700" r:id="rId7"/>
    <p:sldId id="699" r:id="rId8"/>
    <p:sldId id="701" r:id="rId9"/>
    <p:sldId id="702" r:id="rId10"/>
    <p:sldId id="703" r:id="rId11"/>
    <p:sldId id="706" r:id="rId12"/>
    <p:sldId id="707" r:id="rId13"/>
    <p:sldId id="704" r:id="rId14"/>
    <p:sldId id="689" r:id="rId15"/>
  </p:sldIdLst>
  <p:sldSz cx="18288000" cy="10287000"/>
  <p:notesSz cx="6858000" cy="9144000"/>
  <p:custDataLst>
    <p:tags r:id="rId17"/>
  </p:custDataLst>
  <p:defaultTextStyle>
    <a:defPPr>
      <a:defRPr lang="pt-BR"/>
    </a:defPPr>
    <a:lvl1pPr marL="0" algn="l" defTabSz="1758300" rtl="0" eaLnBrk="1" latinLnBrk="0" hangingPunct="1">
      <a:defRPr sz="3500" kern="1200">
        <a:solidFill>
          <a:schemeClr val="tx1"/>
        </a:solidFill>
        <a:latin typeface="+mn-lt"/>
        <a:ea typeface="+mn-ea"/>
        <a:cs typeface="+mn-cs"/>
      </a:defRPr>
    </a:lvl1pPr>
    <a:lvl2pPr marL="879150" algn="l" defTabSz="1758300" rtl="0" eaLnBrk="1" latinLnBrk="0" hangingPunct="1">
      <a:defRPr sz="3500" kern="1200">
        <a:solidFill>
          <a:schemeClr val="tx1"/>
        </a:solidFill>
        <a:latin typeface="+mn-lt"/>
        <a:ea typeface="+mn-ea"/>
        <a:cs typeface="+mn-cs"/>
      </a:defRPr>
    </a:lvl2pPr>
    <a:lvl3pPr marL="1758300" algn="l" defTabSz="1758300" rtl="0" eaLnBrk="1" latinLnBrk="0" hangingPunct="1">
      <a:defRPr sz="3500" kern="1200">
        <a:solidFill>
          <a:schemeClr val="tx1"/>
        </a:solidFill>
        <a:latin typeface="+mn-lt"/>
        <a:ea typeface="+mn-ea"/>
        <a:cs typeface="+mn-cs"/>
      </a:defRPr>
    </a:lvl3pPr>
    <a:lvl4pPr marL="2637450" algn="l" defTabSz="1758300" rtl="0" eaLnBrk="1" latinLnBrk="0" hangingPunct="1">
      <a:defRPr sz="3500" kern="1200">
        <a:solidFill>
          <a:schemeClr val="tx1"/>
        </a:solidFill>
        <a:latin typeface="+mn-lt"/>
        <a:ea typeface="+mn-ea"/>
        <a:cs typeface="+mn-cs"/>
      </a:defRPr>
    </a:lvl4pPr>
    <a:lvl5pPr marL="3516600" algn="l" defTabSz="1758300" rtl="0" eaLnBrk="1" latinLnBrk="0" hangingPunct="1">
      <a:defRPr sz="3500" kern="1200">
        <a:solidFill>
          <a:schemeClr val="tx1"/>
        </a:solidFill>
        <a:latin typeface="+mn-lt"/>
        <a:ea typeface="+mn-ea"/>
        <a:cs typeface="+mn-cs"/>
      </a:defRPr>
    </a:lvl5pPr>
    <a:lvl6pPr marL="4395749" algn="l" defTabSz="1758300" rtl="0" eaLnBrk="1" latinLnBrk="0" hangingPunct="1">
      <a:defRPr sz="3500" kern="1200">
        <a:solidFill>
          <a:schemeClr val="tx1"/>
        </a:solidFill>
        <a:latin typeface="+mn-lt"/>
        <a:ea typeface="+mn-ea"/>
        <a:cs typeface="+mn-cs"/>
      </a:defRPr>
    </a:lvl6pPr>
    <a:lvl7pPr marL="5274899" algn="l" defTabSz="1758300" rtl="0" eaLnBrk="1" latinLnBrk="0" hangingPunct="1">
      <a:defRPr sz="3500" kern="1200">
        <a:solidFill>
          <a:schemeClr val="tx1"/>
        </a:solidFill>
        <a:latin typeface="+mn-lt"/>
        <a:ea typeface="+mn-ea"/>
        <a:cs typeface="+mn-cs"/>
      </a:defRPr>
    </a:lvl7pPr>
    <a:lvl8pPr marL="6154049" algn="l" defTabSz="1758300" rtl="0" eaLnBrk="1" latinLnBrk="0" hangingPunct="1">
      <a:defRPr sz="3500" kern="1200">
        <a:solidFill>
          <a:schemeClr val="tx1"/>
        </a:solidFill>
        <a:latin typeface="+mn-lt"/>
        <a:ea typeface="+mn-ea"/>
        <a:cs typeface="+mn-cs"/>
      </a:defRPr>
    </a:lvl8pPr>
    <a:lvl9pPr marL="7033199" algn="l" defTabSz="1758300" rtl="0" eaLnBrk="1" latinLnBrk="0" hangingPunct="1">
      <a:defRPr sz="3500" kern="1200">
        <a:solidFill>
          <a:schemeClr val="tx1"/>
        </a:solidFill>
        <a:latin typeface="+mn-lt"/>
        <a:ea typeface="+mn-ea"/>
        <a:cs typeface="+mn-cs"/>
      </a:defRPr>
    </a:lvl9pPr>
  </p:defaultTextStyle>
  <p:extLst>
    <p:ext uri="{521415D9-36F7-43E2-AB2F-B90AF26B5E84}">
      <p14:sectionLst xmlns:p14="http://schemas.microsoft.com/office/powerpoint/2010/main">
        <p14:section name="Seção Padrão" id="{4A5B2796-1A49-4A19-8942-96C3A28C94D5}">
          <p14:sldIdLst>
            <p14:sldId id="671"/>
            <p14:sldId id="675"/>
            <p14:sldId id="700"/>
            <p14:sldId id="699"/>
            <p14:sldId id="701"/>
            <p14:sldId id="702"/>
            <p14:sldId id="703"/>
            <p14:sldId id="706"/>
            <p14:sldId id="707"/>
            <p14:sldId id="704"/>
            <p14:sldId id="689"/>
          </p14:sldIdLst>
        </p14:section>
      </p14:sectionLst>
    </p:ext>
    <p:ext uri="{EFAFB233-063F-42B5-8137-9DF3F51BA10A}">
      <p15:sldGuideLst xmlns:p15="http://schemas.microsoft.com/office/powerpoint/2012/main">
        <p15:guide id="1" orient="horz" pos="1063" userDrawn="1">
          <p15:clr>
            <a:srgbClr val="A4A3A4"/>
          </p15:clr>
        </p15:guide>
        <p15:guide id="3" orient="horz" pos="5077" userDrawn="1">
          <p15:clr>
            <a:srgbClr val="A4A3A4"/>
          </p15:clr>
        </p15:guide>
        <p15:guide id="4" pos="1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373"/>
    <a:srgbClr val="6D983F"/>
    <a:srgbClr val="006E89"/>
    <a:srgbClr val="8CBB59"/>
    <a:srgbClr val="DF4F3B"/>
    <a:srgbClr val="00C0BC"/>
    <a:srgbClr val="0679A9"/>
    <a:srgbClr val="FF9933"/>
    <a:srgbClr val="CC99FF"/>
    <a:srgbClr val="E677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édio 2 - Ênfas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63" autoAdjust="0"/>
    <p:restoredTop sz="96357" autoAdjust="0"/>
  </p:normalViewPr>
  <p:slideViewPr>
    <p:cSldViewPr snapToGrid="0">
      <p:cViewPr varScale="1">
        <p:scale>
          <a:sx n="74" d="100"/>
          <a:sy n="74" d="100"/>
        </p:scale>
        <p:origin x="564" y="66"/>
      </p:cViewPr>
      <p:guideLst>
        <p:guide orient="horz" pos="1063"/>
        <p:guide orient="horz" pos="5077"/>
        <p:guide pos="180"/>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47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dirty="0"/>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FFFB51-62BD-4ED9-8C8C-72908B92FB4A}" type="datetimeFigureOut">
              <a:rPr lang="pt-BR" smtClean="0"/>
              <a:t>06/04/2022</a:t>
            </a:fld>
            <a:endParaRPr lang="pt-BR" dirty="0"/>
          </a:p>
        </p:txBody>
      </p:sp>
      <p:sp>
        <p:nvSpPr>
          <p:cNvPr id="4" name="Espaço Reservado para Imagem de Slide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pt-BR" dirty="0"/>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dirty="0"/>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0ABBB1-5E8A-4D6B-9C01-E287A81F5DCB}" type="slidenum">
              <a:rPr lang="pt-BR" smtClean="0"/>
              <a:t>‹nº›</a:t>
            </a:fld>
            <a:endParaRPr lang="pt-BR" dirty="0"/>
          </a:p>
        </p:txBody>
      </p:sp>
    </p:spTree>
    <p:extLst>
      <p:ext uri="{BB962C8B-B14F-4D97-AF65-F5344CB8AC3E}">
        <p14:creationId xmlns:p14="http://schemas.microsoft.com/office/powerpoint/2010/main" val="1258228234"/>
      </p:ext>
    </p:extLst>
  </p:cSld>
  <p:clrMap bg1="lt1" tx1="dk1" bg2="lt2" tx2="dk2" accent1="accent1" accent2="accent2" accent3="accent3" accent4="accent4" accent5="accent5" accent6="accent6" hlink="hlink" folHlink="folHlink"/>
  <p:notesStyle>
    <a:lvl1pPr marL="0" algn="l" defTabSz="1758300" rtl="0" eaLnBrk="1" latinLnBrk="0" hangingPunct="1">
      <a:defRPr sz="2300" kern="1200">
        <a:solidFill>
          <a:schemeClr val="tx1"/>
        </a:solidFill>
        <a:latin typeface="+mn-lt"/>
        <a:ea typeface="+mn-ea"/>
        <a:cs typeface="+mn-cs"/>
      </a:defRPr>
    </a:lvl1pPr>
    <a:lvl2pPr marL="879150" algn="l" defTabSz="1758300" rtl="0" eaLnBrk="1" latinLnBrk="0" hangingPunct="1">
      <a:defRPr sz="2300" kern="1200">
        <a:solidFill>
          <a:schemeClr val="tx1"/>
        </a:solidFill>
        <a:latin typeface="+mn-lt"/>
        <a:ea typeface="+mn-ea"/>
        <a:cs typeface="+mn-cs"/>
      </a:defRPr>
    </a:lvl2pPr>
    <a:lvl3pPr marL="1758300" algn="l" defTabSz="1758300" rtl="0" eaLnBrk="1" latinLnBrk="0" hangingPunct="1">
      <a:defRPr sz="2300" kern="1200">
        <a:solidFill>
          <a:schemeClr val="tx1"/>
        </a:solidFill>
        <a:latin typeface="+mn-lt"/>
        <a:ea typeface="+mn-ea"/>
        <a:cs typeface="+mn-cs"/>
      </a:defRPr>
    </a:lvl3pPr>
    <a:lvl4pPr marL="2637450" algn="l" defTabSz="1758300" rtl="0" eaLnBrk="1" latinLnBrk="0" hangingPunct="1">
      <a:defRPr sz="2300" kern="1200">
        <a:solidFill>
          <a:schemeClr val="tx1"/>
        </a:solidFill>
        <a:latin typeface="+mn-lt"/>
        <a:ea typeface="+mn-ea"/>
        <a:cs typeface="+mn-cs"/>
      </a:defRPr>
    </a:lvl4pPr>
    <a:lvl5pPr marL="3516600" algn="l" defTabSz="1758300" rtl="0" eaLnBrk="1" latinLnBrk="0" hangingPunct="1">
      <a:defRPr sz="2300" kern="1200">
        <a:solidFill>
          <a:schemeClr val="tx1"/>
        </a:solidFill>
        <a:latin typeface="+mn-lt"/>
        <a:ea typeface="+mn-ea"/>
        <a:cs typeface="+mn-cs"/>
      </a:defRPr>
    </a:lvl5pPr>
    <a:lvl6pPr marL="4395749" algn="l" defTabSz="1758300" rtl="0" eaLnBrk="1" latinLnBrk="0" hangingPunct="1">
      <a:defRPr sz="2300" kern="1200">
        <a:solidFill>
          <a:schemeClr val="tx1"/>
        </a:solidFill>
        <a:latin typeface="+mn-lt"/>
        <a:ea typeface="+mn-ea"/>
        <a:cs typeface="+mn-cs"/>
      </a:defRPr>
    </a:lvl6pPr>
    <a:lvl7pPr marL="5274899" algn="l" defTabSz="1758300" rtl="0" eaLnBrk="1" latinLnBrk="0" hangingPunct="1">
      <a:defRPr sz="2300" kern="1200">
        <a:solidFill>
          <a:schemeClr val="tx1"/>
        </a:solidFill>
        <a:latin typeface="+mn-lt"/>
        <a:ea typeface="+mn-ea"/>
        <a:cs typeface="+mn-cs"/>
      </a:defRPr>
    </a:lvl7pPr>
    <a:lvl8pPr marL="6154049" algn="l" defTabSz="1758300" rtl="0" eaLnBrk="1" latinLnBrk="0" hangingPunct="1">
      <a:defRPr sz="2300" kern="1200">
        <a:solidFill>
          <a:schemeClr val="tx1"/>
        </a:solidFill>
        <a:latin typeface="+mn-lt"/>
        <a:ea typeface="+mn-ea"/>
        <a:cs typeface="+mn-cs"/>
      </a:defRPr>
    </a:lvl8pPr>
    <a:lvl9pPr marL="7033199" algn="l" defTabSz="1758300" rtl="0" eaLnBrk="1" latinLnBrk="0" hangingPunct="1">
      <a:defRPr sz="2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381000" y="685800"/>
            <a:ext cx="6096000" cy="3429000"/>
          </a:xfrm>
        </p:spPr>
      </p:sp>
      <p:sp>
        <p:nvSpPr>
          <p:cNvPr id="3" name="Espaço Reservado para Anotações 2"/>
          <p:cNvSpPr>
            <a:spLocks noGrp="1"/>
          </p:cNvSpPr>
          <p:nvPr>
            <p:ph type="body" idx="1"/>
          </p:nvPr>
        </p:nvSpPr>
        <p:spPr/>
        <p:txBody>
          <a:bodyPr/>
          <a:lstStyle/>
          <a:p>
            <a:r>
              <a:rPr lang="pt-BR" dirty="0"/>
              <a:t>Objetivo do estudo</a:t>
            </a:r>
          </a:p>
        </p:txBody>
      </p:sp>
      <p:sp>
        <p:nvSpPr>
          <p:cNvPr id="4" name="Espaço Reservado para Número de Slide 3"/>
          <p:cNvSpPr>
            <a:spLocks noGrp="1"/>
          </p:cNvSpPr>
          <p:nvPr>
            <p:ph type="sldNum" sz="quarter" idx="10"/>
          </p:nvPr>
        </p:nvSpPr>
        <p:spPr/>
        <p:txBody>
          <a:bodyPr/>
          <a:lstStyle/>
          <a:p>
            <a:fld id="{DD0ABBB1-5E8A-4D6B-9C01-E287A81F5DCB}" type="slidenum">
              <a:rPr lang="pt-BR" smtClean="0"/>
              <a:t>2</a:t>
            </a:fld>
            <a:endParaRPr lang="pt-BR" dirty="0"/>
          </a:p>
        </p:txBody>
      </p:sp>
    </p:spTree>
    <p:extLst>
      <p:ext uri="{BB962C8B-B14F-4D97-AF65-F5344CB8AC3E}">
        <p14:creationId xmlns:p14="http://schemas.microsoft.com/office/powerpoint/2010/main" val="9067395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Slide de título">
    <p:spTree>
      <p:nvGrpSpPr>
        <p:cNvPr id="1" name=""/>
        <p:cNvGrpSpPr/>
        <p:nvPr/>
      </p:nvGrpSpPr>
      <p:grpSpPr>
        <a:xfrm>
          <a:off x="0" y="0"/>
          <a:ext cx="0" cy="0"/>
          <a:chOff x="0" y="0"/>
          <a:chExt cx="0" cy="0"/>
        </a:xfrm>
      </p:grpSpPr>
      <p:sp>
        <p:nvSpPr>
          <p:cNvPr id="2" name="Retângulo 1"/>
          <p:cNvSpPr/>
          <p:nvPr userDrawn="1"/>
        </p:nvSpPr>
        <p:spPr>
          <a:xfrm>
            <a:off x="1" y="0"/>
            <a:ext cx="18288000" cy="11110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3500"/>
          </a:p>
        </p:txBody>
      </p:sp>
      <p:pic>
        <p:nvPicPr>
          <p:cNvPr id="3"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b="2274"/>
          <a:stretch>
            <a:fillRect/>
          </a:stretch>
        </p:blipFill>
        <p:spPr bwMode="auto">
          <a:xfrm>
            <a:off x="2158618" y="898526"/>
            <a:ext cx="15157102" cy="8395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tângulo 3"/>
          <p:cNvSpPr/>
          <p:nvPr userDrawn="1"/>
        </p:nvSpPr>
        <p:spPr>
          <a:xfrm>
            <a:off x="1" y="9391972"/>
            <a:ext cx="18288000" cy="8950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3500"/>
          </a:p>
        </p:txBody>
      </p:sp>
      <p:pic>
        <p:nvPicPr>
          <p:cNvPr id="12" name="Imagem 11">
            <a:extLst>
              <a:ext uri="{FF2B5EF4-FFF2-40B4-BE49-F238E27FC236}">
                <a16:creationId xmlns:a16="http://schemas.microsoft.com/office/drawing/2014/main" id="{2346BC59-AC41-4EDF-AABF-0A22A64C2108}"/>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5028" y="-11287"/>
            <a:ext cx="18286412" cy="10293534"/>
          </a:xfrm>
          <a:prstGeom prst="rect">
            <a:avLst/>
          </a:prstGeom>
        </p:spPr>
      </p:pic>
    </p:spTree>
    <p:extLst>
      <p:ext uri="{BB962C8B-B14F-4D97-AF65-F5344CB8AC3E}">
        <p14:creationId xmlns:p14="http://schemas.microsoft.com/office/powerpoint/2010/main" val="3434489885"/>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Slide de título">
    <p:spTree>
      <p:nvGrpSpPr>
        <p:cNvPr id="1" name=""/>
        <p:cNvGrpSpPr/>
        <p:nvPr/>
      </p:nvGrpSpPr>
      <p:grpSpPr>
        <a:xfrm>
          <a:off x="0" y="0"/>
          <a:ext cx="0" cy="0"/>
          <a:chOff x="0" y="0"/>
          <a:chExt cx="0" cy="0"/>
        </a:xfrm>
      </p:grpSpPr>
      <p:sp>
        <p:nvSpPr>
          <p:cNvPr id="2" name="Retângulo 1"/>
          <p:cNvSpPr/>
          <p:nvPr userDrawn="1"/>
        </p:nvSpPr>
        <p:spPr>
          <a:xfrm>
            <a:off x="1" y="0"/>
            <a:ext cx="18288000" cy="11110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3500"/>
          </a:p>
        </p:txBody>
      </p:sp>
      <p:pic>
        <p:nvPicPr>
          <p:cNvPr id="3"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b="2274"/>
          <a:stretch>
            <a:fillRect/>
          </a:stretch>
        </p:blipFill>
        <p:spPr bwMode="auto">
          <a:xfrm>
            <a:off x="2158618" y="898526"/>
            <a:ext cx="15157102" cy="8395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tângulo 3"/>
          <p:cNvSpPr/>
          <p:nvPr userDrawn="1"/>
        </p:nvSpPr>
        <p:spPr>
          <a:xfrm>
            <a:off x="1" y="9391972"/>
            <a:ext cx="18288000" cy="8950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3500"/>
          </a:p>
        </p:txBody>
      </p:sp>
      <p:pic>
        <p:nvPicPr>
          <p:cNvPr id="12" name="Imagem 11">
            <a:extLst>
              <a:ext uri="{FF2B5EF4-FFF2-40B4-BE49-F238E27FC236}">
                <a16:creationId xmlns:a16="http://schemas.microsoft.com/office/drawing/2014/main" id="{2346BC59-AC41-4EDF-AABF-0A22A64C2108}"/>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4234" y="-14370"/>
            <a:ext cx="18288000" cy="10299700"/>
          </a:xfrm>
          <a:prstGeom prst="rect">
            <a:avLst/>
          </a:prstGeom>
        </p:spPr>
      </p:pic>
    </p:spTree>
    <p:extLst>
      <p:ext uri="{BB962C8B-B14F-4D97-AF65-F5344CB8AC3E}">
        <p14:creationId xmlns:p14="http://schemas.microsoft.com/office/powerpoint/2010/main" val="2938591631"/>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5_Slide de título">
    <p:spTree>
      <p:nvGrpSpPr>
        <p:cNvPr id="1" name=""/>
        <p:cNvGrpSpPr/>
        <p:nvPr/>
      </p:nvGrpSpPr>
      <p:grpSpPr>
        <a:xfrm>
          <a:off x="0" y="0"/>
          <a:ext cx="0" cy="0"/>
          <a:chOff x="0" y="0"/>
          <a:chExt cx="0" cy="0"/>
        </a:xfrm>
      </p:grpSpPr>
      <p:pic>
        <p:nvPicPr>
          <p:cNvPr id="2" name="Imagem 1">
            <a:extLst>
              <a:ext uri="{FF2B5EF4-FFF2-40B4-BE49-F238E27FC236}">
                <a16:creationId xmlns:a16="http://schemas.microsoft.com/office/drawing/2014/main" id="{E9341BF5-094A-4844-9CE5-80E156EAF05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897" y="0"/>
            <a:ext cx="18278208" cy="1650856"/>
          </a:xfrm>
          <a:prstGeom prst="rect">
            <a:avLst/>
          </a:prstGeom>
        </p:spPr>
      </p:pic>
    </p:spTree>
    <p:extLst>
      <p:ext uri="{BB962C8B-B14F-4D97-AF65-F5344CB8AC3E}">
        <p14:creationId xmlns:p14="http://schemas.microsoft.com/office/powerpoint/2010/main" val="3487827348"/>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185555564"/>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Slide de título">
    <p:spTree>
      <p:nvGrpSpPr>
        <p:cNvPr id="1" name=""/>
        <p:cNvGrpSpPr/>
        <p:nvPr/>
      </p:nvGrpSpPr>
      <p:grpSpPr>
        <a:xfrm>
          <a:off x="0" y="0"/>
          <a:ext cx="0" cy="0"/>
          <a:chOff x="0" y="0"/>
          <a:chExt cx="0" cy="0"/>
        </a:xfrm>
      </p:grpSpPr>
      <p:sp>
        <p:nvSpPr>
          <p:cNvPr id="2" name="Retângulo 1"/>
          <p:cNvSpPr/>
          <p:nvPr userDrawn="1"/>
        </p:nvSpPr>
        <p:spPr>
          <a:xfrm>
            <a:off x="1" y="0"/>
            <a:ext cx="18288000" cy="14710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3500"/>
          </a:p>
        </p:txBody>
      </p:sp>
    </p:spTree>
    <p:extLst>
      <p:ext uri="{BB962C8B-B14F-4D97-AF65-F5344CB8AC3E}">
        <p14:creationId xmlns:p14="http://schemas.microsoft.com/office/powerpoint/2010/main" val="238353888"/>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Slide de título">
    <p:spTree>
      <p:nvGrpSpPr>
        <p:cNvPr id="1" name=""/>
        <p:cNvGrpSpPr/>
        <p:nvPr/>
      </p:nvGrpSpPr>
      <p:grpSpPr>
        <a:xfrm>
          <a:off x="0" y="0"/>
          <a:ext cx="0" cy="0"/>
          <a:chOff x="0" y="0"/>
          <a:chExt cx="0" cy="0"/>
        </a:xfrm>
      </p:grpSpPr>
      <p:pic>
        <p:nvPicPr>
          <p:cNvPr id="12" name="Imagem 11">
            <a:extLst>
              <a:ext uri="{FF2B5EF4-FFF2-40B4-BE49-F238E27FC236}">
                <a16:creationId xmlns:a16="http://schemas.microsoft.com/office/drawing/2014/main" id="{2346BC59-AC41-4EDF-AABF-0A22A64C210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5028" y="-11287"/>
            <a:ext cx="18286412" cy="10293534"/>
          </a:xfrm>
          <a:prstGeom prst="rect">
            <a:avLst/>
          </a:prstGeom>
        </p:spPr>
      </p:pic>
    </p:spTree>
    <p:extLst>
      <p:ext uri="{BB962C8B-B14F-4D97-AF65-F5344CB8AC3E}">
        <p14:creationId xmlns:p14="http://schemas.microsoft.com/office/powerpoint/2010/main" val="405294960"/>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3" name="Imagem 1"/>
          <p:cNvPicPr>
            <a:picLocks noChangeAspect="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15972840" y="9680005"/>
            <a:ext cx="2135360" cy="42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28031128"/>
      </p:ext>
    </p:extLst>
  </p:cSld>
  <p:clrMap bg1="lt1" tx1="dk1" bg2="lt2" tx2="dk2" accent1="accent1" accent2="accent2" accent3="accent3" accent4="accent4" accent5="accent5" accent6="accent6" hlink="hlink" folHlink="folHlink"/>
  <p:sldLayoutIdLst>
    <p:sldLayoutId id="2147483659" r:id="rId1"/>
    <p:sldLayoutId id="2147483657" r:id="rId2"/>
    <p:sldLayoutId id="2147483660" r:id="rId3"/>
    <p:sldLayoutId id="2147483655" r:id="rId4"/>
    <p:sldLayoutId id="2147483656" r:id="rId5"/>
    <p:sldLayoutId id="2147483658" r:id="rId6"/>
  </p:sldLayoutIdLst>
  <p:transition spd="slow">
    <p:push dir="u"/>
  </p:transition>
  <p:txStyles>
    <p:titleStyle>
      <a:lvl1pPr algn="ctr" defTabSz="1758300" rtl="0" eaLnBrk="1" latinLnBrk="0" hangingPunct="1">
        <a:spcBef>
          <a:spcPct val="0"/>
        </a:spcBef>
        <a:buNone/>
        <a:defRPr sz="8500" kern="1200">
          <a:solidFill>
            <a:schemeClr val="tx1"/>
          </a:solidFill>
          <a:latin typeface="+mj-lt"/>
          <a:ea typeface="+mj-ea"/>
          <a:cs typeface="+mj-cs"/>
        </a:defRPr>
      </a:lvl1pPr>
    </p:titleStyle>
    <p:bodyStyle>
      <a:lvl1pPr marL="659362" indent="-659362" algn="l" defTabSz="1758300" rtl="0" eaLnBrk="1" latinLnBrk="0" hangingPunct="1">
        <a:spcBef>
          <a:spcPct val="20000"/>
        </a:spcBef>
        <a:buFont typeface="Arial" panose="020B0604020202020204" pitchFamily="34" charset="0"/>
        <a:buChar char="•"/>
        <a:defRPr sz="6200" kern="1200">
          <a:solidFill>
            <a:schemeClr val="tx1"/>
          </a:solidFill>
          <a:latin typeface="+mn-lt"/>
          <a:ea typeface="+mn-ea"/>
          <a:cs typeface="+mn-cs"/>
        </a:defRPr>
      </a:lvl1pPr>
      <a:lvl2pPr marL="1428619" indent="-549469" algn="l" defTabSz="1758300" rtl="0" eaLnBrk="1" latinLnBrk="0" hangingPunct="1">
        <a:spcBef>
          <a:spcPct val="20000"/>
        </a:spcBef>
        <a:buFont typeface="Arial" panose="020B0604020202020204" pitchFamily="34" charset="0"/>
        <a:buChar char="–"/>
        <a:defRPr sz="5400" kern="1200">
          <a:solidFill>
            <a:schemeClr val="tx1"/>
          </a:solidFill>
          <a:latin typeface="+mn-lt"/>
          <a:ea typeface="+mn-ea"/>
          <a:cs typeface="+mn-cs"/>
        </a:defRPr>
      </a:lvl2pPr>
      <a:lvl3pPr marL="2197875" indent="-439575" algn="l" defTabSz="1758300" rtl="0" eaLnBrk="1" latinLnBrk="0" hangingPunct="1">
        <a:spcBef>
          <a:spcPct val="20000"/>
        </a:spcBef>
        <a:buFont typeface="Arial" panose="020B0604020202020204" pitchFamily="34" charset="0"/>
        <a:buChar char="•"/>
        <a:defRPr sz="4600" kern="1200">
          <a:solidFill>
            <a:schemeClr val="tx1"/>
          </a:solidFill>
          <a:latin typeface="+mn-lt"/>
          <a:ea typeface="+mn-ea"/>
          <a:cs typeface="+mn-cs"/>
        </a:defRPr>
      </a:lvl3pPr>
      <a:lvl4pPr marL="3077025" indent="-439575" algn="l" defTabSz="1758300"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4pPr>
      <a:lvl5pPr marL="3956174" indent="-439575" algn="l" defTabSz="1758300"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5pPr>
      <a:lvl6pPr marL="4835324" indent="-439575" algn="l" defTabSz="1758300"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6pPr>
      <a:lvl7pPr marL="5714474" indent="-439575" algn="l" defTabSz="1758300"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7pPr>
      <a:lvl8pPr marL="6593624" indent="-439575" algn="l" defTabSz="1758300"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8pPr>
      <a:lvl9pPr marL="7472774" indent="-439575" algn="l" defTabSz="1758300"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9pPr>
    </p:bodyStyle>
    <p:otherStyle>
      <a:defPPr>
        <a:defRPr lang="pt-BR"/>
      </a:defPPr>
      <a:lvl1pPr marL="0" algn="l" defTabSz="1758300" rtl="0" eaLnBrk="1" latinLnBrk="0" hangingPunct="1">
        <a:defRPr sz="3500" kern="1200">
          <a:solidFill>
            <a:schemeClr val="tx1"/>
          </a:solidFill>
          <a:latin typeface="+mn-lt"/>
          <a:ea typeface="+mn-ea"/>
          <a:cs typeface="+mn-cs"/>
        </a:defRPr>
      </a:lvl1pPr>
      <a:lvl2pPr marL="879150" algn="l" defTabSz="1758300" rtl="0" eaLnBrk="1" latinLnBrk="0" hangingPunct="1">
        <a:defRPr sz="3500" kern="1200">
          <a:solidFill>
            <a:schemeClr val="tx1"/>
          </a:solidFill>
          <a:latin typeface="+mn-lt"/>
          <a:ea typeface="+mn-ea"/>
          <a:cs typeface="+mn-cs"/>
        </a:defRPr>
      </a:lvl2pPr>
      <a:lvl3pPr marL="1758300" algn="l" defTabSz="1758300" rtl="0" eaLnBrk="1" latinLnBrk="0" hangingPunct="1">
        <a:defRPr sz="3500" kern="1200">
          <a:solidFill>
            <a:schemeClr val="tx1"/>
          </a:solidFill>
          <a:latin typeface="+mn-lt"/>
          <a:ea typeface="+mn-ea"/>
          <a:cs typeface="+mn-cs"/>
        </a:defRPr>
      </a:lvl3pPr>
      <a:lvl4pPr marL="2637450" algn="l" defTabSz="1758300" rtl="0" eaLnBrk="1" latinLnBrk="0" hangingPunct="1">
        <a:defRPr sz="3500" kern="1200">
          <a:solidFill>
            <a:schemeClr val="tx1"/>
          </a:solidFill>
          <a:latin typeface="+mn-lt"/>
          <a:ea typeface="+mn-ea"/>
          <a:cs typeface="+mn-cs"/>
        </a:defRPr>
      </a:lvl4pPr>
      <a:lvl5pPr marL="3516600" algn="l" defTabSz="1758300" rtl="0" eaLnBrk="1" latinLnBrk="0" hangingPunct="1">
        <a:defRPr sz="3500" kern="1200">
          <a:solidFill>
            <a:schemeClr val="tx1"/>
          </a:solidFill>
          <a:latin typeface="+mn-lt"/>
          <a:ea typeface="+mn-ea"/>
          <a:cs typeface="+mn-cs"/>
        </a:defRPr>
      </a:lvl5pPr>
      <a:lvl6pPr marL="4395749" algn="l" defTabSz="1758300" rtl="0" eaLnBrk="1" latinLnBrk="0" hangingPunct="1">
        <a:defRPr sz="3500" kern="1200">
          <a:solidFill>
            <a:schemeClr val="tx1"/>
          </a:solidFill>
          <a:latin typeface="+mn-lt"/>
          <a:ea typeface="+mn-ea"/>
          <a:cs typeface="+mn-cs"/>
        </a:defRPr>
      </a:lvl6pPr>
      <a:lvl7pPr marL="5274899" algn="l" defTabSz="1758300" rtl="0" eaLnBrk="1" latinLnBrk="0" hangingPunct="1">
        <a:defRPr sz="3500" kern="1200">
          <a:solidFill>
            <a:schemeClr val="tx1"/>
          </a:solidFill>
          <a:latin typeface="+mn-lt"/>
          <a:ea typeface="+mn-ea"/>
          <a:cs typeface="+mn-cs"/>
        </a:defRPr>
      </a:lvl7pPr>
      <a:lvl8pPr marL="6154049" algn="l" defTabSz="1758300" rtl="0" eaLnBrk="1" latinLnBrk="0" hangingPunct="1">
        <a:defRPr sz="3500" kern="1200">
          <a:solidFill>
            <a:schemeClr val="tx1"/>
          </a:solidFill>
          <a:latin typeface="+mn-lt"/>
          <a:ea typeface="+mn-ea"/>
          <a:cs typeface="+mn-cs"/>
        </a:defRPr>
      </a:lvl8pPr>
      <a:lvl9pPr marL="7033199" algn="l" defTabSz="1758300" rtl="0" eaLnBrk="1" latinLnBrk="0" hangingPunct="1">
        <a:defRPr sz="3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6.xml"/><Relationship Id="rId4" Type="http://schemas.openxmlformats.org/officeDocument/2006/relationships/image" Target="../media/image13.svg"/></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sei.ans.gov.br/controlador.php?acao=protocolo_visualizar&amp;id_protocolo=22008511&amp;id_procedimento_atual=22008507&amp;infra_sistema=100000100&amp;infra_unidade_atual=110001071&amp;infra_hash=91f88046d88c1bfc6083a43e1c6ab0898d5e018805af46f92022cc31d789e6bd" TargetMode="External"/><Relationship Id="rId2" Type="http://schemas.openxmlformats.org/officeDocument/2006/relationships/image" Target="../media/image9.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txBox="1">
            <a:spLocks/>
          </p:cNvSpPr>
          <p:nvPr/>
        </p:nvSpPr>
        <p:spPr>
          <a:xfrm>
            <a:off x="969264" y="2392292"/>
            <a:ext cx="16610471" cy="1008112"/>
          </a:xfrm>
          <a:prstGeom prst="rect">
            <a:avLst/>
          </a:prstGeom>
        </p:spPr>
        <p:txBody>
          <a:bodyPr/>
          <a:lstStyle>
            <a:lvl1pPr algn="r" rtl="0" eaLnBrk="0" fontAlgn="base" hangingPunct="0">
              <a:spcBef>
                <a:spcPct val="0"/>
              </a:spcBef>
              <a:spcAft>
                <a:spcPct val="0"/>
              </a:spcAft>
              <a:defRPr sz="3600" b="1" kern="1200" cap="all">
                <a:solidFill>
                  <a:srgbClr val="006E89"/>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defRPr/>
            </a:pPr>
            <a:r>
              <a:rPr lang="pt-BR" dirty="0">
                <a:solidFill>
                  <a:srgbClr val="007373"/>
                </a:solidFill>
              </a:rPr>
              <a:t>APERFEIÇOAMENTO DO MONITORAMENTO assistencial e garantias de acesso</a:t>
            </a:r>
          </a:p>
          <a:p>
            <a:pPr>
              <a:defRPr/>
            </a:pPr>
            <a:endParaRPr lang="pt-BR" dirty="0">
              <a:solidFill>
                <a:srgbClr val="007373"/>
              </a:solidFill>
            </a:endParaRPr>
          </a:p>
          <a:p>
            <a:pPr>
              <a:defRPr/>
            </a:pPr>
            <a:r>
              <a:rPr lang="pt-BR" dirty="0">
                <a:solidFill>
                  <a:srgbClr val="007373"/>
                </a:solidFill>
              </a:rPr>
              <a:t>Consulta pública nº 92</a:t>
            </a:r>
          </a:p>
        </p:txBody>
      </p:sp>
      <p:sp>
        <p:nvSpPr>
          <p:cNvPr id="6" name="Título 1"/>
          <p:cNvSpPr txBox="1">
            <a:spLocks/>
          </p:cNvSpPr>
          <p:nvPr/>
        </p:nvSpPr>
        <p:spPr bwMode="auto">
          <a:xfrm>
            <a:off x="7271792" y="9380032"/>
            <a:ext cx="10323898" cy="588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pt-BR" altLang="pt-BR" sz="2400" b="1" dirty="0">
                <a:solidFill>
                  <a:srgbClr val="007373"/>
                </a:solidFill>
                <a:latin typeface="Calibri" panose="020F0502020204030204" pitchFamily="34" charset="0"/>
              </a:rPr>
              <a:t>07 de abril de 2022</a:t>
            </a:r>
          </a:p>
        </p:txBody>
      </p:sp>
      <p:sp>
        <p:nvSpPr>
          <p:cNvPr id="8" name="Título 1"/>
          <p:cNvSpPr txBox="1">
            <a:spLocks/>
          </p:cNvSpPr>
          <p:nvPr/>
        </p:nvSpPr>
        <p:spPr bwMode="auto">
          <a:xfrm>
            <a:off x="2724912" y="5267455"/>
            <a:ext cx="14854823" cy="133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pt-BR" sz="3200" dirty="0"/>
              <a:t>109ª Reunião Ordinária da Câmara de Saúde Suplementar – CAMSS</a:t>
            </a:r>
            <a:endParaRPr lang="pt-BR" altLang="pt-BR" sz="3200" b="1" dirty="0">
              <a:solidFill>
                <a:srgbClr val="6D983F"/>
              </a:solidFill>
              <a:latin typeface="Calibri" panose="020F0502020204030204" pitchFamily="34" charset="0"/>
            </a:endParaRPr>
          </a:p>
        </p:txBody>
      </p:sp>
      <p:sp>
        <p:nvSpPr>
          <p:cNvPr id="9" name="Título 1"/>
          <p:cNvSpPr txBox="1">
            <a:spLocks/>
          </p:cNvSpPr>
          <p:nvPr/>
        </p:nvSpPr>
        <p:spPr bwMode="auto">
          <a:xfrm>
            <a:off x="11296490" y="6728048"/>
            <a:ext cx="62992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pt-BR" sz="2000" dirty="0"/>
              <a:t> </a:t>
            </a:r>
            <a:endParaRPr lang="pt-BR" altLang="pt-BR" sz="2000" b="1" dirty="0">
              <a:solidFill>
                <a:srgbClr val="6D983F"/>
              </a:solidFill>
              <a:latin typeface="Calibri" panose="020F0502020204030204" pitchFamily="34" charset="0"/>
            </a:endParaRPr>
          </a:p>
        </p:txBody>
      </p:sp>
      <p:pic>
        <p:nvPicPr>
          <p:cNvPr id="5" name="Imagem 4" descr="Placa azul com letras brancas em fundo preto&#10;&#10;Descrição gerada automaticamente">
            <a:extLst>
              <a:ext uri="{FF2B5EF4-FFF2-40B4-BE49-F238E27FC236}">
                <a16:creationId xmlns:a16="http://schemas.microsoft.com/office/drawing/2014/main" id="{7B8B262A-3F91-4E36-A858-D39F6795EC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64480" y="318964"/>
            <a:ext cx="3820468" cy="768788"/>
          </a:xfrm>
          <a:prstGeom prst="rect">
            <a:avLst/>
          </a:prstGeom>
        </p:spPr>
      </p:pic>
    </p:spTree>
    <p:extLst>
      <p:ext uri="{BB962C8B-B14F-4D97-AF65-F5344CB8AC3E}">
        <p14:creationId xmlns:p14="http://schemas.microsoft.com/office/powerpoint/2010/main" val="4098726476"/>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9072" y="2267712"/>
            <a:ext cx="15142464"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63361735"/>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m 8">
            <a:extLst>
              <a:ext uri="{FF2B5EF4-FFF2-40B4-BE49-F238E27FC236}">
                <a16:creationId xmlns:a16="http://schemas.microsoft.com/office/drawing/2014/main" id="{D62149FE-773D-4CBB-892A-E5DC2D1BAB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50989" y="6729636"/>
            <a:ext cx="7786025" cy="944628"/>
          </a:xfrm>
          <a:prstGeom prst="rect">
            <a:avLst/>
          </a:prstGeom>
        </p:spPr>
      </p:pic>
      <p:pic>
        <p:nvPicPr>
          <p:cNvPr id="3" name="Gráfico 2">
            <a:extLst>
              <a:ext uri="{FF2B5EF4-FFF2-40B4-BE49-F238E27FC236}">
                <a16:creationId xmlns:a16="http://schemas.microsoft.com/office/drawing/2014/main" id="{87FD1565-FBAF-4FD9-BF84-AA277F9F0C4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924300" y="4664621"/>
            <a:ext cx="10439400" cy="1704975"/>
          </a:xfrm>
          <a:prstGeom prst="rect">
            <a:avLst/>
          </a:prstGeom>
        </p:spPr>
      </p:pic>
      <p:sp>
        <p:nvSpPr>
          <p:cNvPr id="8" name="Título 1">
            <a:extLst>
              <a:ext uri="{FF2B5EF4-FFF2-40B4-BE49-F238E27FC236}">
                <a16:creationId xmlns:a16="http://schemas.microsoft.com/office/drawing/2014/main" id="{7EEC4957-EE9B-41F0-B505-D1094BB77855}"/>
              </a:ext>
            </a:extLst>
          </p:cNvPr>
          <p:cNvSpPr txBox="1">
            <a:spLocks/>
          </p:cNvSpPr>
          <p:nvPr/>
        </p:nvSpPr>
        <p:spPr bwMode="auto">
          <a:xfrm>
            <a:off x="795" y="1687513"/>
            <a:ext cx="18286413" cy="237887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spcAft>
                <a:spcPts val="1800"/>
              </a:spcAft>
              <a:defRPr/>
            </a:pPr>
            <a:r>
              <a:rPr lang="pt-BR" altLang="pt-BR" sz="6600" b="1" dirty="0">
                <a:solidFill>
                  <a:srgbClr val="006E89"/>
                </a:solidFill>
                <a:latin typeface="+mn-lt"/>
              </a:rPr>
              <a:t>Obrigado!</a:t>
            </a:r>
            <a:endParaRPr lang="pt-BR" altLang="pt-BR" sz="6600" b="1" dirty="0">
              <a:latin typeface="+mn-lt"/>
            </a:endParaRPr>
          </a:p>
        </p:txBody>
      </p:sp>
    </p:spTree>
    <p:extLst>
      <p:ext uri="{BB962C8B-B14F-4D97-AF65-F5344CB8AC3E}">
        <p14:creationId xmlns:p14="http://schemas.microsoft.com/office/powerpoint/2010/main" val="3437995476"/>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4"/>
          <p:cNvSpPr txBox="1">
            <a:spLocks/>
          </p:cNvSpPr>
          <p:nvPr/>
        </p:nvSpPr>
        <p:spPr bwMode="auto">
          <a:xfrm>
            <a:off x="9432033" y="9535989"/>
            <a:ext cx="714375"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pt-BR"/>
            </a:defPPr>
            <a:lvl1pPr marL="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1pPr>
            <a:lvl2pPr marL="742950" indent="-28575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2pPr>
            <a:lvl3pPr marL="11430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3pPr>
            <a:lvl4pPr marL="16002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4pPr>
            <a:lvl5pPr marL="20574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5pPr>
            <a:lvl6pPr marL="25146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6pPr>
            <a:lvl7pPr marL="29718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7pPr>
            <a:lvl8pPr marL="34290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8pPr>
            <a:lvl9pPr marL="38862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9pPr>
          </a:lstStyle>
          <a:p>
            <a:fld id="{EDD22ECE-E2E5-4CA8-AC91-7521BB877610}" type="slidenum">
              <a:rPr lang="pt-BR" altLang="pt-BR" sz="1800">
                <a:solidFill>
                  <a:srgbClr val="898989"/>
                </a:solidFill>
                <a:latin typeface="Calibri" panose="020F0502020204030204" pitchFamily="34" charset="0"/>
              </a:rPr>
              <a:pPr/>
              <a:t>2</a:t>
            </a:fld>
            <a:endParaRPr lang="pt-BR" altLang="pt-BR" sz="1800" dirty="0">
              <a:solidFill>
                <a:srgbClr val="898989"/>
              </a:solidFill>
              <a:latin typeface="Calibri" panose="020F0502020204030204" pitchFamily="34" charset="0"/>
            </a:endParaRPr>
          </a:p>
        </p:txBody>
      </p:sp>
      <p:sp>
        <p:nvSpPr>
          <p:cNvPr id="5" name="Título 1"/>
          <p:cNvSpPr txBox="1">
            <a:spLocks/>
          </p:cNvSpPr>
          <p:nvPr/>
        </p:nvSpPr>
        <p:spPr bwMode="auto">
          <a:xfrm>
            <a:off x="215008" y="0"/>
            <a:ext cx="18285576" cy="823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540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pt-BR" altLang="pt-BR" sz="3200" b="1" dirty="0">
                <a:solidFill>
                  <a:schemeClr val="bg1"/>
                </a:solidFill>
                <a:latin typeface="Calibri" panose="020F0502020204030204" pitchFamily="34" charset="0"/>
              </a:rPr>
              <a:t>Clique para editar o título do slide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33472" y="548640"/>
            <a:ext cx="13057632" cy="85587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50027463"/>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ço Reservado para Número de Slide 4"/>
          <p:cNvSpPr txBox="1">
            <a:spLocks/>
          </p:cNvSpPr>
          <p:nvPr/>
        </p:nvSpPr>
        <p:spPr bwMode="auto">
          <a:xfrm>
            <a:off x="9576049" y="9715792"/>
            <a:ext cx="714375"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pt-BR"/>
            </a:defPPr>
            <a:lvl1pPr marL="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1pPr>
            <a:lvl2pPr marL="742950" indent="-28575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2pPr>
            <a:lvl3pPr marL="11430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3pPr>
            <a:lvl4pPr marL="16002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4pPr>
            <a:lvl5pPr marL="20574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5pPr>
            <a:lvl6pPr marL="25146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6pPr>
            <a:lvl7pPr marL="29718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7pPr>
            <a:lvl8pPr marL="34290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8pPr>
            <a:lvl9pPr marL="38862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9pPr>
          </a:lstStyle>
          <a:p>
            <a:fld id="{EDD22ECE-E2E5-4CA8-AC91-7521BB877610}" type="slidenum">
              <a:rPr lang="pt-BR" altLang="pt-BR" sz="1800">
                <a:solidFill>
                  <a:srgbClr val="898989"/>
                </a:solidFill>
                <a:latin typeface="Calibri" panose="020F0502020204030204" pitchFamily="34" charset="0"/>
              </a:rPr>
              <a:pPr/>
              <a:t>3</a:t>
            </a:fld>
            <a:endParaRPr lang="pt-BR" altLang="pt-BR" sz="1800" dirty="0">
              <a:solidFill>
                <a:srgbClr val="898989"/>
              </a:solidFill>
              <a:latin typeface="Calibri" panose="020F0502020204030204" pitchFamily="34" charset="0"/>
            </a:endParaRPr>
          </a:p>
        </p:txBody>
      </p:sp>
      <p:sp>
        <p:nvSpPr>
          <p:cNvPr id="5" name="CaixaDeTexto 4">
            <a:extLst>
              <a:ext uri="{FF2B5EF4-FFF2-40B4-BE49-F238E27FC236}">
                <a16:creationId xmlns:a16="http://schemas.microsoft.com/office/drawing/2014/main" id="{3F8D4305-6C48-4BDA-9FEA-3D9F55C45BC7}"/>
              </a:ext>
            </a:extLst>
          </p:cNvPr>
          <p:cNvSpPr txBox="1"/>
          <p:nvPr/>
        </p:nvSpPr>
        <p:spPr>
          <a:xfrm>
            <a:off x="1727177" y="2191172"/>
            <a:ext cx="15409713" cy="8551634"/>
          </a:xfrm>
          <a:prstGeom prst="rect">
            <a:avLst/>
          </a:prstGeom>
          <a:noFill/>
        </p:spPr>
        <p:txBody>
          <a:bodyPr wrap="square" lIns="175830" tIns="87915" rIns="175830" bIns="87915" rtlCol="0">
            <a:spAutoFit/>
          </a:bodyPr>
          <a:lstStyle/>
          <a:p>
            <a:pPr marL="571500" indent="-571500" algn="just">
              <a:buFont typeface="Arial" pitchFamily="34" charset="0"/>
              <a:buChar char="•"/>
            </a:pPr>
            <a:r>
              <a:rPr lang="pt-BR" sz="3200" dirty="0"/>
              <a:t>Análise dos resultados regulatórios provenientes da revisão normativa acerca do Plano de Recuperação Assistencial e da Direção Técnica</a:t>
            </a:r>
            <a:r>
              <a:rPr lang="pt-BR" sz="3200" i="1" dirty="0"/>
              <a:t>,</a:t>
            </a:r>
            <a:r>
              <a:rPr lang="pt-BR" sz="3200" dirty="0"/>
              <a:t> concluída em dezembro de 2016 com as publicações da Resolução Normativa nº 417, de 22 de dezembro de 2016, e da Instrução Normativa nº 50, de 22 de dezembro de 2016, da Diretoria de Normas e Habilitação dos Produtos.</a:t>
            </a:r>
          </a:p>
          <a:p>
            <a:pPr marL="571500" indent="-571500" algn="just">
              <a:buFont typeface="Arial" pitchFamily="34" charset="0"/>
              <a:buChar char="•"/>
            </a:pPr>
            <a:endParaRPr lang="pt-BR" sz="3200" dirty="0"/>
          </a:p>
          <a:p>
            <a:pPr marL="571500" indent="-571500" algn="just">
              <a:buFont typeface="Arial" pitchFamily="34" charset="0"/>
              <a:buChar char="•"/>
            </a:pPr>
            <a:r>
              <a:rPr lang="pt-BR" sz="3200" dirty="0"/>
              <a:t>Os normativos revogaram a Resolução Normativa nº 256, de 18 de maio de 2011 e a Instrução Normativa nº 33, de 6 de julho de 2011, da Diretoria de Normas e Habilitação dos Produtos.</a:t>
            </a:r>
          </a:p>
          <a:p>
            <a:pPr algn="just"/>
            <a:endParaRPr lang="pt-BR" sz="3200" dirty="0"/>
          </a:p>
          <a:p>
            <a:pPr marL="571500" indent="-571500" algn="just">
              <a:buFont typeface="Arial" pitchFamily="34" charset="0"/>
              <a:buChar char="•"/>
            </a:pPr>
            <a:r>
              <a:rPr lang="pt-BR" sz="3200" dirty="0"/>
              <a:t>A revisão normativa buscava o aprimoramento da metodologia do Plano de Recuperação Assistencial e da Direção Técnica, para ajustá-los a uma lógica de prevenção de riscos e indução de boas práticas, não restringindo a atuação da Gerência somente a casos muito graves.</a:t>
            </a:r>
          </a:p>
          <a:p>
            <a:pPr marL="571500" indent="-571500" algn="just">
              <a:buFont typeface="Arial" pitchFamily="34" charset="0"/>
              <a:buChar char="•"/>
            </a:pPr>
            <a:endParaRPr lang="pt-BR" sz="3200" dirty="0"/>
          </a:p>
          <a:p>
            <a:pPr lvl="1" algn="just" fontAlgn="base">
              <a:spcBef>
                <a:spcPts val="3461"/>
              </a:spcBef>
              <a:spcAft>
                <a:spcPct val="0"/>
              </a:spcAft>
              <a:buClr>
                <a:srgbClr val="D44C3D"/>
              </a:buClr>
              <a:buSzPct val="77000"/>
            </a:pPr>
            <a:endParaRPr lang="pt-BR" dirty="0">
              <a:latin typeface="Calibri Light" panose="020F0302020204030204" pitchFamily="34" charset="0"/>
              <a:cs typeface="Arial" panose="020B0604020202020204" pitchFamily="34" charset="0"/>
            </a:endParaRPr>
          </a:p>
        </p:txBody>
      </p:sp>
      <p:pic>
        <p:nvPicPr>
          <p:cNvPr id="8" name="Imagem 7">
            <a:extLst>
              <a:ext uri="{FF2B5EF4-FFF2-40B4-BE49-F238E27FC236}">
                <a16:creationId xmlns:a16="http://schemas.microsoft.com/office/drawing/2014/main" id="{7D8BF7D2-1A05-4C12-9A10-429FD0DBE890}"/>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01" y="-16"/>
            <a:ext cx="18286400" cy="1269888"/>
          </a:xfrm>
          <a:prstGeom prst="rect">
            <a:avLst/>
          </a:prstGeom>
        </p:spPr>
      </p:pic>
      <p:sp>
        <p:nvSpPr>
          <p:cNvPr id="9" name="Título 1">
            <a:extLst>
              <a:ext uri="{FF2B5EF4-FFF2-40B4-BE49-F238E27FC236}">
                <a16:creationId xmlns:a16="http://schemas.microsoft.com/office/drawing/2014/main" id="{03E4D2E1-D81B-4F86-97A1-CD770A6ACABC}"/>
              </a:ext>
            </a:extLst>
          </p:cNvPr>
          <p:cNvSpPr txBox="1">
            <a:spLocks/>
          </p:cNvSpPr>
          <p:nvPr/>
        </p:nvSpPr>
        <p:spPr bwMode="auto">
          <a:xfrm>
            <a:off x="-1016" y="401142"/>
            <a:ext cx="18285576" cy="823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540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pt-BR" sz="3200" b="1" cap="all" dirty="0"/>
              <a:t>NOTA TÉCNICA Nº 45/2021/GEDIT/GGRAS/DIRAD-DIPRO/DIPRO</a:t>
            </a:r>
            <a:endParaRPr lang="pt-BR" sz="3200" dirty="0"/>
          </a:p>
        </p:txBody>
      </p:sp>
    </p:spTree>
    <p:extLst>
      <p:ext uri="{BB962C8B-B14F-4D97-AF65-F5344CB8AC3E}">
        <p14:creationId xmlns:p14="http://schemas.microsoft.com/office/powerpoint/2010/main" val="493870"/>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ço Reservado para Número de Slide 4"/>
          <p:cNvSpPr txBox="1">
            <a:spLocks/>
          </p:cNvSpPr>
          <p:nvPr/>
        </p:nvSpPr>
        <p:spPr bwMode="auto">
          <a:xfrm>
            <a:off x="9576049" y="9715792"/>
            <a:ext cx="714375"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pt-BR"/>
            </a:defPPr>
            <a:lvl1pPr marL="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1pPr>
            <a:lvl2pPr marL="742950" indent="-28575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2pPr>
            <a:lvl3pPr marL="11430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3pPr>
            <a:lvl4pPr marL="16002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4pPr>
            <a:lvl5pPr marL="20574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5pPr>
            <a:lvl6pPr marL="25146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6pPr>
            <a:lvl7pPr marL="29718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7pPr>
            <a:lvl8pPr marL="34290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8pPr>
            <a:lvl9pPr marL="38862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9pPr>
          </a:lstStyle>
          <a:p>
            <a:fld id="{EDD22ECE-E2E5-4CA8-AC91-7521BB877610}" type="slidenum">
              <a:rPr lang="pt-BR" altLang="pt-BR" sz="1800">
                <a:solidFill>
                  <a:srgbClr val="898989"/>
                </a:solidFill>
                <a:latin typeface="Calibri" panose="020F0502020204030204" pitchFamily="34" charset="0"/>
              </a:rPr>
              <a:pPr/>
              <a:t>4</a:t>
            </a:fld>
            <a:endParaRPr lang="pt-BR" altLang="pt-BR" sz="1800" dirty="0">
              <a:solidFill>
                <a:srgbClr val="898989"/>
              </a:solidFill>
              <a:latin typeface="Calibri" panose="020F0502020204030204" pitchFamily="34" charset="0"/>
            </a:endParaRPr>
          </a:p>
        </p:txBody>
      </p:sp>
      <p:sp>
        <p:nvSpPr>
          <p:cNvPr id="5" name="CaixaDeTexto 4">
            <a:extLst>
              <a:ext uri="{FF2B5EF4-FFF2-40B4-BE49-F238E27FC236}">
                <a16:creationId xmlns:a16="http://schemas.microsoft.com/office/drawing/2014/main" id="{3F8D4305-6C48-4BDA-9FEA-3D9F55C45BC7}"/>
              </a:ext>
            </a:extLst>
          </p:cNvPr>
          <p:cNvSpPr txBox="1"/>
          <p:nvPr/>
        </p:nvSpPr>
        <p:spPr>
          <a:xfrm>
            <a:off x="1727177" y="2191172"/>
            <a:ext cx="15409713" cy="8059192"/>
          </a:xfrm>
          <a:prstGeom prst="rect">
            <a:avLst/>
          </a:prstGeom>
          <a:noFill/>
        </p:spPr>
        <p:txBody>
          <a:bodyPr wrap="square" lIns="175830" tIns="87915" rIns="175830" bIns="87915" rtlCol="0">
            <a:spAutoFit/>
          </a:bodyPr>
          <a:lstStyle/>
          <a:p>
            <a:pPr marL="457200" indent="-457200" algn="just">
              <a:buFont typeface="Arial" pitchFamily="34" charset="0"/>
              <a:buChar char="•"/>
            </a:pPr>
            <a:r>
              <a:rPr lang="pt-BR" sz="3200" dirty="0"/>
              <a:t>Pelo exposto no relatório, as alterações normativas, implementadas com a publicação da RN 417/2016 e da IN DIPRO 50/2016, alcançaram, de imediato, os objetivos propostos.</a:t>
            </a:r>
          </a:p>
          <a:p>
            <a:pPr algn="just"/>
            <a:endParaRPr lang="pt-BR" sz="3200" dirty="0"/>
          </a:p>
          <a:p>
            <a:pPr marL="457200" lvl="0" indent="-457200" algn="just">
              <a:buFont typeface="Arial" pitchFamily="34" charset="0"/>
              <a:buChar char="•"/>
            </a:pPr>
            <a:r>
              <a:rPr lang="pt-BR" sz="3200" dirty="0"/>
              <a:t>A identificação das operadoras em situação de risco assistencial foi mais célere, pois reduziu em um trimestre o encaminhamento à GEDIT. </a:t>
            </a:r>
          </a:p>
          <a:p>
            <a:pPr lvl="0" algn="just"/>
            <a:endParaRPr lang="pt-BR" sz="3200" dirty="0"/>
          </a:p>
          <a:p>
            <a:pPr marL="457200" lvl="0" indent="-457200" algn="just">
              <a:buFont typeface="Arial" pitchFamily="34" charset="0"/>
              <a:buChar char="•"/>
            </a:pPr>
            <a:r>
              <a:rPr lang="pt-BR" sz="3200" dirty="0"/>
              <a:t>Houve, inicialmente, um incremento no número de operadoras encaminhadas e também foi alcançado o objetivo de maior utilização do PRASS, assim como a possibilidade de gradação dos acompanhamentos, reservando a Direção Técnica para situações mais críticas.</a:t>
            </a:r>
          </a:p>
          <a:p>
            <a:pPr lvl="0" algn="just"/>
            <a:endParaRPr lang="pt-BR" sz="3200" dirty="0"/>
          </a:p>
          <a:p>
            <a:pPr marL="457200" lvl="0" indent="-457200" algn="just">
              <a:buFont typeface="Arial" pitchFamily="34" charset="0"/>
              <a:buChar char="•"/>
            </a:pPr>
            <a:r>
              <a:rPr lang="pt-BR" sz="3200" dirty="0"/>
              <a:t>Além disso, os processos de acompanhamento das operadoras pela Gerência de Direção Técnica foram melhor definidos.</a:t>
            </a:r>
          </a:p>
          <a:p>
            <a:pPr lvl="1" algn="just" fontAlgn="base">
              <a:spcBef>
                <a:spcPts val="3461"/>
              </a:spcBef>
              <a:spcAft>
                <a:spcPct val="0"/>
              </a:spcAft>
              <a:buClr>
                <a:srgbClr val="D44C3D"/>
              </a:buClr>
              <a:buSzPct val="77000"/>
            </a:pPr>
            <a:endParaRPr lang="pt-BR" dirty="0">
              <a:latin typeface="Calibri Light" panose="020F0302020204030204" pitchFamily="34" charset="0"/>
              <a:cs typeface="Arial" panose="020B0604020202020204" pitchFamily="34" charset="0"/>
            </a:endParaRPr>
          </a:p>
        </p:txBody>
      </p:sp>
      <p:pic>
        <p:nvPicPr>
          <p:cNvPr id="8" name="Imagem 7">
            <a:extLst>
              <a:ext uri="{FF2B5EF4-FFF2-40B4-BE49-F238E27FC236}">
                <a16:creationId xmlns:a16="http://schemas.microsoft.com/office/drawing/2014/main" id="{7D8BF7D2-1A05-4C12-9A10-429FD0DBE890}"/>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01" y="-16"/>
            <a:ext cx="18286400" cy="1269888"/>
          </a:xfrm>
          <a:prstGeom prst="rect">
            <a:avLst/>
          </a:prstGeom>
        </p:spPr>
      </p:pic>
      <p:sp>
        <p:nvSpPr>
          <p:cNvPr id="9" name="Título 1">
            <a:extLst>
              <a:ext uri="{FF2B5EF4-FFF2-40B4-BE49-F238E27FC236}">
                <a16:creationId xmlns:a16="http://schemas.microsoft.com/office/drawing/2014/main" id="{03E4D2E1-D81B-4F86-97A1-CD770A6ACABC}"/>
              </a:ext>
            </a:extLst>
          </p:cNvPr>
          <p:cNvSpPr txBox="1">
            <a:spLocks/>
          </p:cNvSpPr>
          <p:nvPr/>
        </p:nvSpPr>
        <p:spPr bwMode="auto">
          <a:xfrm>
            <a:off x="-1016" y="401142"/>
            <a:ext cx="18285576" cy="823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540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pt-BR" sz="3200" b="1" cap="all" dirty="0"/>
              <a:t>NOTA TÉCNICA Nº 45/2021/GEDIT/GGRAS/DIRAD-DIPRO/DIPRO</a:t>
            </a:r>
            <a:endParaRPr lang="pt-BR" sz="3200" dirty="0"/>
          </a:p>
        </p:txBody>
      </p:sp>
    </p:spTree>
    <p:extLst>
      <p:ext uri="{BB962C8B-B14F-4D97-AF65-F5344CB8AC3E}">
        <p14:creationId xmlns:p14="http://schemas.microsoft.com/office/powerpoint/2010/main" val="1384681140"/>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ço Reservado para Número de Slide 4"/>
          <p:cNvSpPr txBox="1">
            <a:spLocks/>
          </p:cNvSpPr>
          <p:nvPr/>
        </p:nvSpPr>
        <p:spPr bwMode="auto">
          <a:xfrm>
            <a:off x="9576049" y="9715792"/>
            <a:ext cx="714375"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pt-BR"/>
            </a:defPPr>
            <a:lvl1pPr marL="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1pPr>
            <a:lvl2pPr marL="742950" indent="-28575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2pPr>
            <a:lvl3pPr marL="11430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3pPr>
            <a:lvl4pPr marL="16002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4pPr>
            <a:lvl5pPr marL="20574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5pPr>
            <a:lvl6pPr marL="25146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6pPr>
            <a:lvl7pPr marL="29718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7pPr>
            <a:lvl8pPr marL="34290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8pPr>
            <a:lvl9pPr marL="38862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9pPr>
          </a:lstStyle>
          <a:p>
            <a:fld id="{EDD22ECE-E2E5-4CA8-AC91-7521BB877610}" type="slidenum">
              <a:rPr lang="pt-BR" altLang="pt-BR" sz="1800">
                <a:solidFill>
                  <a:srgbClr val="898989"/>
                </a:solidFill>
                <a:latin typeface="Calibri" panose="020F0502020204030204" pitchFamily="34" charset="0"/>
              </a:rPr>
              <a:pPr/>
              <a:t>5</a:t>
            </a:fld>
            <a:endParaRPr lang="pt-BR" altLang="pt-BR" sz="1800" dirty="0">
              <a:solidFill>
                <a:srgbClr val="898989"/>
              </a:solidFill>
              <a:latin typeface="Calibri" panose="020F0502020204030204" pitchFamily="34" charset="0"/>
            </a:endParaRPr>
          </a:p>
        </p:txBody>
      </p:sp>
      <p:sp>
        <p:nvSpPr>
          <p:cNvPr id="5" name="CaixaDeTexto 4">
            <a:extLst>
              <a:ext uri="{FF2B5EF4-FFF2-40B4-BE49-F238E27FC236}">
                <a16:creationId xmlns:a16="http://schemas.microsoft.com/office/drawing/2014/main" id="{3F8D4305-6C48-4BDA-9FEA-3D9F55C45BC7}"/>
              </a:ext>
            </a:extLst>
          </p:cNvPr>
          <p:cNvSpPr txBox="1"/>
          <p:nvPr/>
        </p:nvSpPr>
        <p:spPr>
          <a:xfrm>
            <a:off x="1727177" y="2191172"/>
            <a:ext cx="15409713" cy="9536519"/>
          </a:xfrm>
          <a:prstGeom prst="rect">
            <a:avLst/>
          </a:prstGeom>
          <a:noFill/>
        </p:spPr>
        <p:txBody>
          <a:bodyPr wrap="square" lIns="175830" tIns="87915" rIns="175830" bIns="87915" rtlCol="0">
            <a:spAutoFit/>
          </a:bodyPr>
          <a:lstStyle/>
          <a:p>
            <a:pPr marL="457200" indent="-457200" algn="just">
              <a:buFont typeface="Arial" pitchFamily="34" charset="0"/>
              <a:buChar char="•"/>
            </a:pPr>
            <a:r>
              <a:rPr lang="pt-BR" sz="3200" dirty="0"/>
              <a:t>Contudo, foram verificadas possibilidades de aprimoramento quanto à definição dos critérios para identificação de operadoras em situação de risco assistencial e para encaminhamento para análise pela Gerência de Direção Técnica.</a:t>
            </a:r>
          </a:p>
          <a:p>
            <a:pPr algn="just"/>
            <a:endParaRPr lang="pt-BR" sz="3200" dirty="0"/>
          </a:p>
          <a:p>
            <a:pPr marL="457200" indent="-457200" algn="just">
              <a:buFont typeface="Arial" pitchFamily="34" charset="0"/>
              <a:buChar char="•"/>
            </a:pPr>
            <a:r>
              <a:rPr lang="pt-BR" sz="3200" dirty="0"/>
              <a:t>Foi concluída, no processo nº 33910.002228/2020-82, a proposta de aprimoramento do acompanhamento assistencial das operadoras com vistas a subsidiar a tomada de decisão quanto à adoção de medidas administrativas regulatórias no âmbito da DIPRO. </a:t>
            </a:r>
          </a:p>
          <a:p>
            <a:pPr marL="457200" indent="-457200" algn="just">
              <a:buFont typeface="Arial" pitchFamily="34" charset="0"/>
              <a:buChar char="•"/>
            </a:pPr>
            <a:endParaRPr lang="pt-BR" sz="3200" dirty="0"/>
          </a:p>
          <a:p>
            <a:pPr marL="457200" indent="-457200" algn="just">
              <a:buFont typeface="Arial" pitchFamily="34" charset="0"/>
              <a:buChar char="•"/>
            </a:pPr>
            <a:r>
              <a:rPr lang="pt-BR" sz="3200" dirty="0"/>
              <a:t>“Após 4 anos de vigência da regra atual, observou-se que o estabelecimento da regra em normativo gera um engessamento do processo de acompanhamento de operadoras, e está impedindo que novas operadoras com indícios de anormalidades administrativas de natureza assistencial sejam encaminhadas para análise técnica individualizada pelas áreas técnicas da ANS. Como resultado, há um número cada vez menor de operadoras em acompanhamento individualizado na DIPRO”.</a:t>
            </a:r>
          </a:p>
          <a:p>
            <a:pPr algn="just"/>
            <a:endParaRPr lang="pt-BR" sz="3200" dirty="0"/>
          </a:p>
          <a:p>
            <a:pPr marL="457200" indent="-457200" algn="just">
              <a:buFont typeface="Arial" pitchFamily="34" charset="0"/>
              <a:buChar char="•"/>
            </a:pPr>
            <a:endParaRPr lang="pt-BR" sz="3200" dirty="0"/>
          </a:p>
          <a:p>
            <a:pPr marL="457200" indent="-457200" algn="just">
              <a:buFont typeface="Arial" pitchFamily="34" charset="0"/>
              <a:buChar char="•"/>
            </a:pPr>
            <a:endParaRPr lang="pt-BR" sz="3200" dirty="0"/>
          </a:p>
          <a:p>
            <a:pPr lvl="1" algn="just" fontAlgn="base">
              <a:spcBef>
                <a:spcPts val="3461"/>
              </a:spcBef>
              <a:spcAft>
                <a:spcPct val="0"/>
              </a:spcAft>
              <a:buClr>
                <a:srgbClr val="D44C3D"/>
              </a:buClr>
              <a:buSzPct val="77000"/>
            </a:pPr>
            <a:endParaRPr lang="pt-BR" dirty="0">
              <a:latin typeface="Calibri Light" panose="020F0302020204030204" pitchFamily="34" charset="0"/>
              <a:cs typeface="Arial" panose="020B0604020202020204" pitchFamily="34" charset="0"/>
            </a:endParaRPr>
          </a:p>
        </p:txBody>
      </p:sp>
      <p:pic>
        <p:nvPicPr>
          <p:cNvPr id="8" name="Imagem 7">
            <a:extLst>
              <a:ext uri="{FF2B5EF4-FFF2-40B4-BE49-F238E27FC236}">
                <a16:creationId xmlns:a16="http://schemas.microsoft.com/office/drawing/2014/main" id="{7D8BF7D2-1A05-4C12-9A10-429FD0DBE890}"/>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01" y="-16"/>
            <a:ext cx="18286400" cy="1269888"/>
          </a:xfrm>
          <a:prstGeom prst="rect">
            <a:avLst/>
          </a:prstGeom>
        </p:spPr>
      </p:pic>
      <p:sp>
        <p:nvSpPr>
          <p:cNvPr id="9" name="Título 1">
            <a:extLst>
              <a:ext uri="{FF2B5EF4-FFF2-40B4-BE49-F238E27FC236}">
                <a16:creationId xmlns:a16="http://schemas.microsoft.com/office/drawing/2014/main" id="{03E4D2E1-D81B-4F86-97A1-CD770A6ACABC}"/>
              </a:ext>
            </a:extLst>
          </p:cNvPr>
          <p:cNvSpPr txBox="1">
            <a:spLocks/>
          </p:cNvSpPr>
          <p:nvPr/>
        </p:nvSpPr>
        <p:spPr bwMode="auto">
          <a:xfrm>
            <a:off x="-1016" y="401142"/>
            <a:ext cx="18285576" cy="823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540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pt-BR" sz="3200" b="1" cap="all" dirty="0"/>
              <a:t>NOTA TÉCNICA Nº 45/2021/GEDIT/GGRAS/DIRAD-DIPRO/DIPRO</a:t>
            </a:r>
            <a:endParaRPr lang="pt-BR" sz="3200" dirty="0"/>
          </a:p>
        </p:txBody>
      </p:sp>
    </p:spTree>
    <p:extLst>
      <p:ext uri="{BB962C8B-B14F-4D97-AF65-F5344CB8AC3E}">
        <p14:creationId xmlns:p14="http://schemas.microsoft.com/office/powerpoint/2010/main" val="1480707252"/>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ço Reservado para Número de Slide 4"/>
          <p:cNvSpPr txBox="1">
            <a:spLocks/>
          </p:cNvSpPr>
          <p:nvPr/>
        </p:nvSpPr>
        <p:spPr bwMode="auto">
          <a:xfrm>
            <a:off x="9576049" y="9715792"/>
            <a:ext cx="714375"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pt-BR"/>
            </a:defPPr>
            <a:lvl1pPr marL="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1pPr>
            <a:lvl2pPr marL="742950" indent="-28575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2pPr>
            <a:lvl3pPr marL="11430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3pPr>
            <a:lvl4pPr marL="16002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4pPr>
            <a:lvl5pPr marL="20574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5pPr>
            <a:lvl6pPr marL="25146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6pPr>
            <a:lvl7pPr marL="29718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7pPr>
            <a:lvl8pPr marL="34290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8pPr>
            <a:lvl9pPr marL="38862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9pPr>
          </a:lstStyle>
          <a:p>
            <a:fld id="{EDD22ECE-E2E5-4CA8-AC91-7521BB877610}" type="slidenum">
              <a:rPr lang="pt-BR" altLang="pt-BR" sz="1800">
                <a:solidFill>
                  <a:srgbClr val="898989"/>
                </a:solidFill>
                <a:latin typeface="Calibri" panose="020F0502020204030204" pitchFamily="34" charset="0"/>
              </a:rPr>
              <a:pPr/>
              <a:t>6</a:t>
            </a:fld>
            <a:endParaRPr lang="pt-BR" altLang="pt-BR" sz="1800" dirty="0">
              <a:solidFill>
                <a:srgbClr val="898989"/>
              </a:solidFill>
              <a:latin typeface="Calibri" panose="020F0502020204030204" pitchFamily="34" charset="0"/>
            </a:endParaRPr>
          </a:p>
        </p:txBody>
      </p:sp>
      <p:sp>
        <p:nvSpPr>
          <p:cNvPr id="5" name="CaixaDeTexto 4">
            <a:extLst>
              <a:ext uri="{FF2B5EF4-FFF2-40B4-BE49-F238E27FC236}">
                <a16:creationId xmlns:a16="http://schemas.microsoft.com/office/drawing/2014/main" id="{3F8D4305-6C48-4BDA-9FEA-3D9F55C45BC7}"/>
              </a:ext>
            </a:extLst>
          </p:cNvPr>
          <p:cNvSpPr txBox="1"/>
          <p:nvPr/>
        </p:nvSpPr>
        <p:spPr>
          <a:xfrm>
            <a:off x="1727176" y="1857116"/>
            <a:ext cx="15409713" cy="8041238"/>
          </a:xfrm>
          <a:prstGeom prst="rect">
            <a:avLst/>
          </a:prstGeom>
          <a:noFill/>
        </p:spPr>
        <p:txBody>
          <a:bodyPr wrap="square" lIns="175830" tIns="87915" rIns="175830" bIns="87915" rtlCol="0">
            <a:spAutoFit/>
          </a:bodyPr>
          <a:lstStyle/>
          <a:p>
            <a:endParaRPr lang="pt-BR" sz="2800" dirty="0"/>
          </a:p>
          <a:p>
            <a:pPr marL="457200" indent="-457200" algn="just">
              <a:buFont typeface="Arial" pitchFamily="34" charset="0"/>
              <a:buChar char="•"/>
            </a:pPr>
            <a:r>
              <a:rPr lang="pt-BR" sz="3200" dirty="0"/>
              <a:t>Foi estabelecido que os critérios de priorização de análise de medidas administrativas seria realizado por meio do Plano Periódico Anual. A alteração foi realizada com a revogação da IN 49. Os Critérios de encaminhamento passam a ser definidos no Plano Periódico, previsto na redação dada no art. 5º da RN 479, publicada em 1º de fevereiro de 2022.</a:t>
            </a:r>
          </a:p>
          <a:p>
            <a:pPr algn="just"/>
            <a:endParaRPr lang="pt-BR" sz="3200" dirty="0"/>
          </a:p>
          <a:p>
            <a:pPr marL="457200" indent="-457200" algn="just">
              <a:buFont typeface="Arial" pitchFamily="34" charset="0"/>
              <a:buChar char="•"/>
            </a:pPr>
            <a:r>
              <a:rPr lang="pt-BR" sz="3200" dirty="0"/>
              <a:t>A alteração confere maior liberdade para atuação preventiva do órgão regulador, para aumento da abrangência de operadoras analisadas de forma individualizada no monitoramento do risco assistencial, conferindo maior eficácia ao processo para alcance de seu objetivo primordial de proteção ao consumidor. Importante destacar que o aumento da flexibilidade da atuação do órgão regulador é acompanhado do aumento da previsibilidade e transparência das ações, a partir da divulgação do Plano de Ação da Diretoria antes dos processamentos dos ciclos trimestrais dos programas de acompanhamento de operadoras.</a:t>
            </a:r>
          </a:p>
          <a:p>
            <a:endParaRPr lang="pt-BR" dirty="0">
              <a:latin typeface="Calibri Light" panose="020F0302020204030204" pitchFamily="34" charset="0"/>
              <a:cs typeface="Arial" panose="020B0604020202020204" pitchFamily="34" charset="0"/>
            </a:endParaRPr>
          </a:p>
        </p:txBody>
      </p:sp>
      <p:pic>
        <p:nvPicPr>
          <p:cNvPr id="8" name="Imagem 7">
            <a:extLst>
              <a:ext uri="{FF2B5EF4-FFF2-40B4-BE49-F238E27FC236}">
                <a16:creationId xmlns:a16="http://schemas.microsoft.com/office/drawing/2014/main" id="{7D8BF7D2-1A05-4C12-9A10-429FD0DBE890}"/>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01" y="-16"/>
            <a:ext cx="18286400" cy="1269888"/>
          </a:xfrm>
          <a:prstGeom prst="rect">
            <a:avLst/>
          </a:prstGeom>
        </p:spPr>
      </p:pic>
      <p:sp>
        <p:nvSpPr>
          <p:cNvPr id="9" name="Título 1">
            <a:extLst>
              <a:ext uri="{FF2B5EF4-FFF2-40B4-BE49-F238E27FC236}">
                <a16:creationId xmlns:a16="http://schemas.microsoft.com/office/drawing/2014/main" id="{03E4D2E1-D81B-4F86-97A1-CD770A6ACABC}"/>
              </a:ext>
            </a:extLst>
          </p:cNvPr>
          <p:cNvSpPr txBox="1">
            <a:spLocks/>
          </p:cNvSpPr>
          <p:nvPr/>
        </p:nvSpPr>
        <p:spPr bwMode="auto">
          <a:xfrm>
            <a:off x="-1016" y="401142"/>
            <a:ext cx="18285576" cy="823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540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pt-BR" sz="3200" b="1" cap="all" dirty="0"/>
              <a:t>NOTA TÉCNICA Nº 78/2021/GEMOA/GGRAS/DIRAD-DIPRO/DIPRO</a:t>
            </a:r>
            <a:endParaRPr lang="pt-BR" sz="3200" dirty="0"/>
          </a:p>
        </p:txBody>
      </p:sp>
    </p:spTree>
    <p:extLst>
      <p:ext uri="{BB962C8B-B14F-4D97-AF65-F5344CB8AC3E}">
        <p14:creationId xmlns:p14="http://schemas.microsoft.com/office/powerpoint/2010/main" val="3009493206"/>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ço Reservado para Número de Slide 4"/>
          <p:cNvSpPr txBox="1">
            <a:spLocks/>
          </p:cNvSpPr>
          <p:nvPr/>
        </p:nvSpPr>
        <p:spPr bwMode="auto">
          <a:xfrm>
            <a:off x="9576049" y="9715792"/>
            <a:ext cx="714375"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pt-BR"/>
            </a:defPPr>
            <a:lvl1pPr marL="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1pPr>
            <a:lvl2pPr marL="742950" indent="-28575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2pPr>
            <a:lvl3pPr marL="11430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3pPr>
            <a:lvl4pPr marL="16002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4pPr>
            <a:lvl5pPr marL="20574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5pPr>
            <a:lvl6pPr marL="25146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6pPr>
            <a:lvl7pPr marL="29718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7pPr>
            <a:lvl8pPr marL="34290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8pPr>
            <a:lvl9pPr marL="38862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9pPr>
          </a:lstStyle>
          <a:p>
            <a:fld id="{EDD22ECE-E2E5-4CA8-AC91-7521BB877610}" type="slidenum">
              <a:rPr lang="pt-BR" altLang="pt-BR" sz="1800">
                <a:solidFill>
                  <a:srgbClr val="898989"/>
                </a:solidFill>
                <a:latin typeface="Calibri" panose="020F0502020204030204" pitchFamily="34" charset="0"/>
              </a:rPr>
              <a:pPr/>
              <a:t>7</a:t>
            </a:fld>
            <a:endParaRPr lang="pt-BR" altLang="pt-BR" sz="1800" dirty="0">
              <a:solidFill>
                <a:srgbClr val="898989"/>
              </a:solidFill>
              <a:latin typeface="Calibri" panose="020F0502020204030204" pitchFamily="34" charset="0"/>
            </a:endParaRPr>
          </a:p>
        </p:txBody>
      </p:sp>
      <p:sp>
        <p:nvSpPr>
          <p:cNvPr id="5" name="CaixaDeTexto 4">
            <a:extLst>
              <a:ext uri="{FF2B5EF4-FFF2-40B4-BE49-F238E27FC236}">
                <a16:creationId xmlns:a16="http://schemas.microsoft.com/office/drawing/2014/main" id="{3F8D4305-6C48-4BDA-9FEA-3D9F55C45BC7}"/>
              </a:ext>
            </a:extLst>
          </p:cNvPr>
          <p:cNvSpPr txBox="1"/>
          <p:nvPr/>
        </p:nvSpPr>
        <p:spPr>
          <a:xfrm>
            <a:off x="1727177" y="2191172"/>
            <a:ext cx="15409713" cy="8059192"/>
          </a:xfrm>
          <a:prstGeom prst="rect">
            <a:avLst/>
          </a:prstGeom>
          <a:noFill/>
        </p:spPr>
        <p:txBody>
          <a:bodyPr wrap="square" lIns="175830" tIns="87915" rIns="175830" bIns="87915" rtlCol="0">
            <a:spAutoFit/>
          </a:bodyPr>
          <a:lstStyle/>
          <a:p>
            <a:pPr marL="457200" indent="-457200" algn="just">
              <a:buFont typeface="Arial" pitchFamily="34" charset="0"/>
              <a:buChar char="•"/>
            </a:pPr>
            <a:r>
              <a:rPr lang="pt-BR" sz="3200" dirty="0"/>
              <a:t>A revisão da IN DIPRO 50/2016 resultará na sua adequação às alterações já implementadas quanto à instituição do plano periódico de Monitoramento do Risco Assistencial anual para definição dos critérios de identificação e encaminhamento das operadoras com indícios de anormalidades administrativas graves de natureza assistencial. </a:t>
            </a:r>
          </a:p>
          <a:p>
            <a:pPr marL="457200" indent="-457200" algn="just">
              <a:buFont typeface="Arial" pitchFamily="34" charset="0"/>
              <a:buChar char="•"/>
            </a:pPr>
            <a:r>
              <a:rPr lang="pt-BR" sz="3200" dirty="0"/>
              <a:t>Sugere-se ainda o aprimoramento da redação do artigo 2º do normativo, quanto às operadoras que poderão ser analisadas pela Gerência de Direção Técnica, possibilitando análise de operadoras cujos indícios de risco assistencial tenham sido identificados por qualquer área técnica da ANS ou por órgão externo à Agência.</a:t>
            </a:r>
          </a:p>
          <a:p>
            <a:pPr marL="457200" indent="-457200" algn="just">
              <a:buFont typeface="Arial" pitchFamily="34" charset="0"/>
              <a:buChar char="•"/>
            </a:pPr>
            <a:r>
              <a:rPr lang="pt-BR" sz="3200" dirty="0"/>
              <a:t>As modificações sugeridas não alteram o mérito dos normativos vigentes, nem geram novas obrigações para os entes regulados, tratando-se tão somente de uma melhor adequação dos processos internos de identificação, análise e acompanhamento das operadoras com indícios de anormalidades administrativas de natureza assistencial que resultem em risco assistencial aos beneficiários. </a:t>
            </a:r>
          </a:p>
          <a:p>
            <a:pPr lvl="1" algn="just" fontAlgn="base">
              <a:spcBef>
                <a:spcPts val="3461"/>
              </a:spcBef>
              <a:spcAft>
                <a:spcPct val="0"/>
              </a:spcAft>
              <a:buClr>
                <a:srgbClr val="D44C3D"/>
              </a:buClr>
              <a:buSzPct val="77000"/>
            </a:pPr>
            <a:endParaRPr lang="pt-BR" dirty="0">
              <a:latin typeface="Calibri Light" panose="020F0302020204030204" pitchFamily="34" charset="0"/>
              <a:cs typeface="Arial" panose="020B0604020202020204" pitchFamily="34" charset="0"/>
            </a:endParaRPr>
          </a:p>
        </p:txBody>
      </p:sp>
      <p:pic>
        <p:nvPicPr>
          <p:cNvPr id="8" name="Imagem 7">
            <a:extLst>
              <a:ext uri="{FF2B5EF4-FFF2-40B4-BE49-F238E27FC236}">
                <a16:creationId xmlns:a16="http://schemas.microsoft.com/office/drawing/2014/main" id="{7D8BF7D2-1A05-4C12-9A10-429FD0DBE890}"/>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01" y="-16"/>
            <a:ext cx="18286400" cy="1269888"/>
          </a:xfrm>
          <a:prstGeom prst="rect">
            <a:avLst/>
          </a:prstGeom>
        </p:spPr>
      </p:pic>
      <p:sp>
        <p:nvSpPr>
          <p:cNvPr id="9" name="Título 1">
            <a:extLst>
              <a:ext uri="{FF2B5EF4-FFF2-40B4-BE49-F238E27FC236}">
                <a16:creationId xmlns:a16="http://schemas.microsoft.com/office/drawing/2014/main" id="{03E4D2E1-D81B-4F86-97A1-CD770A6ACABC}"/>
              </a:ext>
            </a:extLst>
          </p:cNvPr>
          <p:cNvSpPr txBox="1">
            <a:spLocks/>
          </p:cNvSpPr>
          <p:nvPr/>
        </p:nvSpPr>
        <p:spPr bwMode="auto">
          <a:xfrm>
            <a:off x="-1016" y="401142"/>
            <a:ext cx="18285576" cy="823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540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pt-BR" sz="3200" b="1" cap="all" dirty="0"/>
              <a:t>NOTA TÉCNICA Nº 45/2021/GEDIT/GGRAS/DIRAD-DIPRO/DIPRO</a:t>
            </a:r>
            <a:endParaRPr lang="pt-BR" sz="3200" dirty="0"/>
          </a:p>
        </p:txBody>
      </p:sp>
    </p:spTree>
    <p:extLst>
      <p:ext uri="{BB962C8B-B14F-4D97-AF65-F5344CB8AC3E}">
        <p14:creationId xmlns:p14="http://schemas.microsoft.com/office/powerpoint/2010/main" val="3995545236"/>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ço Reservado para Número de Slide 4"/>
          <p:cNvSpPr txBox="1">
            <a:spLocks/>
          </p:cNvSpPr>
          <p:nvPr/>
        </p:nvSpPr>
        <p:spPr bwMode="auto">
          <a:xfrm>
            <a:off x="9576049" y="9715792"/>
            <a:ext cx="714375"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pt-BR"/>
            </a:defPPr>
            <a:lvl1pPr marL="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1pPr>
            <a:lvl2pPr marL="742950" indent="-28575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2pPr>
            <a:lvl3pPr marL="11430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3pPr>
            <a:lvl4pPr marL="16002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4pPr>
            <a:lvl5pPr marL="20574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5pPr>
            <a:lvl6pPr marL="25146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6pPr>
            <a:lvl7pPr marL="29718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7pPr>
            <a:lvl8pPr marL="34290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8pPr>
            <a:lvl9pPr marL="38862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9pPr>
          </a:lstStyle>
          <a:p>
            <a:fld id="{EDD22ECE-E2E5-4CA8-AC91-7521BB877610}" type="slidenum">
              <a:rPr lang="pt-BR" altLang="pt-BR" sz="1800">
                <a:solidFill>
                  <a:srgbClr val="898989"/>
                </a:solidFill>
                <a:latin typeface="Calibri" panose="020F0502020204030204" pitchFamily="34" charset="0"/>
              </a:rPr>
              <a:pPr/>
              <a:t>8</a:t>
            </a:fld>
            <a:endParaRPr lang="pt-BR" altLang="pt-BR" sz="1800" dirty="0">
              <a:solidFill>
                <a:srgbClr val="898989"/>
              </a:solidFill>
              <a:latin typeface="Calibri" panose="020F0502020204030204" pitchFamily="34" charset="0"/>
            </a:endParaRPr>
          </a:p>
        </p:txBody>
      </p:sp>
      <p:pic>
        <p:nvPicPr>
          <p:cNvPr id="8" name="Imagem 7">
            <a:extLst>
              <a:ext uri="{FF2B5EF4-FFF2-40B4-BE49-F238E27FC236}">
                <a16:creationId xmlns:a16="http://schemas.microsoft.com/office/drawing/2014/main" id="{7D8BF7D2-1A05-4C12-9A10-429FD0DBE890}"/>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01" y="-16"/>
            <a:ext cx="18286400" cy="1269888"/>
          </a:xfrm>
          <a:prstGeom prst="rect">
            <a:avLst/>
          </a:prstGeom>
        </p:spPr>
      </p:pic>
      <p:sp>
        <p:nvSpPr>
          <p:cNvPr id="9" name="Título 1">
            <a:extLst>
              <a:ext uri="{FF2B5EF4-FFF2-40B4-BE49-F238E27FC236}">
                <a16:creationId xmlns:a16="http://schemas.microsoft.com/office/drawing/2014/main" id="{03E4D2E1-D81B-4F86-97A1-CD770A6ACABC}"/>
              </a:ext>
            </a:extLst>
          </p:cNvPr>
          <p:cNvSpPr txBox="1">
            <a:spLocks/>
          </p:cNvSpPr>
          <p:nvPr/>
        </p:nvSpPr>
        <p:spPr bwMode="auto">
          <a:xfrm>
            <a:off x="-1016" y="401142"/>
            <a:ext cx="18285576" cy="823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540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pt-BR" sz="3200" dirty="0"/>
              <a:t>Proposta de alteração da Instrução Normativa/DIPRO nº 50/2016</a:t>
            </a:r>
          </a:p>
        </p:txBody>
      </p:sp>
      <p:graphicFrame>
        <p:nvGraphicFramePr>
          <p:cNvPr id="2" name="Tabela 1"/>
          <p:cNvGraphicFramePr>
            <a:graphicFrameLocks noGrp="1"/>
          </p:cNvGraphicFramePr>
          <p:nvPr>
            <p:extLst>
              <p:ext uri="{D42A27DB-BD31-4B8C-83A1-F6EECF244321}">
                <p14:modId xmlns:p14="http://schemas.microsoft.com/office/powerpoint/2010/main" val="1280720487"/>
              </p:ext>
            </p:extLst>
          </p:nvPr>
        </p:nvGraphicFramePr>
        <p:xfrm>
          <a:off x="768096" y="1865376"/>
          <a:ext cx="17245584" cy="6163056"/>
        </p:xfrm>
        <a:graphic>
          <a:graphicData uri="http://schemas.openxmlformats.org/drawingml/2006/table">
            <a:tbl>
              <a:tblPr/>
              <a:tblGrid>
                <a:gridCol w="8010144">
                  <a:extLst>
                    <a:ext uri="{9D8B030D-6E8A-4147-A177-3AD203B41FA5}">
                      <a16:colId xmlns:a16="http://schemas.microsoft.com/office/drawing/2014/main" val="20000"/>
                    </a:ext>
                  </a:extLst>
                </a:gridCol>
                <a:gridCol w="9235440">
                  <a:extLst>
                    <a:ext uri="{9D8B030D-6E8A-4147-A177-3AD203B41FA5}">
                      <a16:colId xmlns:a16="http://schemas.microsoft.com/office/drawing/2014/main" val="20001"/>
                    </a:ext>
                  </a:extLst>
                </a:gridCol>
              </a:tblGrid>
              <a:tr h="438912">
                <a:tc>
                  <a:txBody>
                    <a:bodyPr/>
                    <a:lstStyle/>
                    <a:p>
                      <a:pPr algn="ctr" fontAlgn="t"/>
                      <a:r>
                        <a:rPr lang="pt-BR" sz="1600" b="1" i="0" u="none" strike="noStrike" dirty="0">
                          <a:solidFill>
                            <a:srgbClr val="000000"/>
                          </a:solidFill>
                          <a:effectLst/>
                          <a:latin typeface="Arial"/>
                        </a:rPr>
                        <a:t>Redação original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pt-BR" sz="1600" b="1" i="0" u="none" strike="noStrike">
                          <a:solidFill>
                            <a:srgbClr val="000000"/>
                          </a:solidFill>
                          <a:effectLst/>
                          <a:latin typeface="Arial"/>
                        </a:rPr>
                        <a:t>Proposta</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57225">
                <a:tc>
                  <a:txBody>
                    <a:bodyPr/>
                    <a:lstStyle/>
                    <a:p>
                      <a:pPr algn="just" fontAlgn="t"/>
                      <a:r>
                        <a:rPr lang="pt-BR" sz="1600" b="0" i="0" u="none" strike="noStrike" dirty="0">
                          <a:solidFill>
                            <a:srgbClr val="000000"/>
                          </a:solidFill>
                          <a:effectLst/>
                          <a:latin typeface="Arial"/>
                        </a:rPr>
                        <a:t>Art. 2º São passíveis de encaminhamento, para avaliação quanto a indícios de anormalidades administrativas graves de natureza assistencial: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pt-BR" sz="1600" b="0" i="0" u="none" strike="noStrike">
                          <a:solidFill>
                            <a:srgbClr val="000000"/>
                          </a:solidFill>
                          <a:effectLst/>
                          <a:latin typeface="Arial"/>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61950">
                <a:tc>
                  <a:txBody>
                    <a:bodyPr/>
                    <a:lstStyle/>
                    <a:p>
                      <a:pPr algn="just" fontAlgn="t"/>
                      <a:r>
                        <a:rPr lang="pt-BR" sz="1600" b="0" i="0" u="none" strike="noStrike" dirty="0">
                          <a:solidFill>
                            <a:srgbClr val="000000"/>
                          </a:solidFill>
                          <a:effectLst/>
                          <a:latin typeface="Arial"/>
                        </a:rPr>
                        <a:t>I - os resultados provenientes do Monitoramento do Risco Assistencial; 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pt-BR" sz="1600" b="0" i="0" u="none" strike="noStrike" dirty="0">
                          <a:solidFill>
                            <a:srgbClr val="000000"/>
                          </a:solidFill>
                          <a:effectLst/>
                          <a:latin typeface="Arial"/>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952500">
                <a:tc>
                  <a:txBody>
                    <a:bodyPr/>
                    <a:lstStyle/>
                    <a:p>
                      <a:pPr algn="just" fontAlgn="t"/>
                      <a:r>
                        <a:rPr lang="pt-BR" sz="1600" b="0" i="0" u="none" strike="noStrike">
                          <a:solidFill>
                            <a:srgbClr val="000000"/>
                          </a:solidFill>
                          <a:effectLst/>
                          <a:latin typeface="Arial"/>
                        </a:rPr>
                        <a:t>II - quaisquer outros casos passíveis de constituir risco à qualidade ou à continuidade do atendimento à saúde dos beneficiários, de modo coletivo, recorrente e não pontual, encaminhados pelas demais Diretorias da ANS.</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pt-BR" sz="1600" b="0" i="0" u="none" strike="noStrike" dirty="0">
                          <a:solidFill>
                            <a:srgbClr val="000000"/>
                          </a:solidFill>
                          <a:effectLst/>
                          <a:latin typeface="Arial"/>
                        </a:rPr>
                        <a:t>II - quaisquer outros casos passíveis de constituir risco à qualidade ou à continuidade do atendimento à saúde dos beneficiários, de modo coletivo, recorrente e não pontual, encaminhados pelas demais </a:t>
                      </a:r>
                      <a:r>
                        <a:rPr lang="pt-BR" sz="1600" b="1" i="0" u="none" strike="noStrike" dirty="0">
                          <a:solidFill>
                            <a:srgbClr val="FF0000"/>
                          </a:solidFill>
                          <a:effectLst/>
                          <a:latin typeface="Arial"/>
                        </a:rPr>
                        <a:t>áreas</a:t>
                      </a:r>
                      <a:r>
                        <a:rPr lang="pt-BR" sz="1600" b="0" i="0" u="none" strike="noStrike" dirty="0">
                          <a:solidFill>
                            <a:srgbClr val="000000"/>
                          </a:solidFill>
                          <a:effectLst/>
                          <a:latin typeface="Arial"/>
                        </a:rPr>
                        <a:t> da ANS.</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57225">
                <a:tc>
                  <a:txBody>
                    <a:bodyPr/>
                    <a:lstStyle/>
                    <a:p>
                      <a:pPr algn="just" fontAlgn="t"/>
                      <a:r>
                        <a:rPr lang="pt-BR" sz="1600" b="1" i="0" u="none" strike="noStrike">
                          <a:solidFill>
                            <a:srgbClr val="000000"/>
                          </a:solidFill>
                          <a:effectLst/>
                          <a:latin typeface="Arial"/>
                        </a:rPr>
                        <a:t>CAPÍTULO II DO ENCAMINHAMENTO DE OPERADORAS COM INDÍCIOS DE ANORMALIDADES ADMINISTRATIVAS GRAVES DE NATUREZA ASSISTENCIAL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pt-BR" sz="1600" b="0" i="0" u="none" strike="noStrike" dirty="0">
                          <a:solidFill>
                            <a:srgbClr val="000000"/>
                          </a:solidFill>
                          <a:effectLst/>
                          <a:latin typeface="Arial"/>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657225">
                <a:tc>
                  <a:txBody>
                    <a:bodyPr/>
                    <a:lstStyle/>
                    <a:p>
                      <a:pPr algn="just" fontAlgn="t"/>
                      <a:r>
                        <a:rPr lang="pt-BR" sz="1600" b="1" i="0" u="none" strike="noStrike">
                          <a:solidFill>
                            <a:srgbClr val="000000"/>
                          </a:solidFill>
                          <a:effectLst/>
                          <a:latin typeface="Arial"/>
                        </a:rPr>
                        <a:t>Seção I Do encaminhamento decorrente do mapeamento do risco assistencial e do acompanhamento e avaliação da garantia de atendimento</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pt-BR" sz="1600" b="0" i="0" u="none" strike="noStrike" dirty="0">
                          <a:solidFill>
                            <a:srgbClr val="000000"/>
                          </a:solidFill>
                          <a:effectLst/>
                          <a:latin typeface="Arial"/>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276350">
                <a:tc>
                  <a:txBody>
                    <a:bodyPr/>
                    <a:lstStyle/>
                    <a:p>
                      <a:pPr algn="just" fontAlgn="t"/>
                      <a:r>
                        <a:rPr lang="pt-BR" sz="1600" b="0" i="0" u="none" strike="noStrike">
                          <a:solidFill>
                            <a:srgbClr val="000000"/>
                          </a:solidFill>
                          <a:effectLst/>
                          <a:latin typeface="Arial"/>
                        </a:rPr>
                        <a:t>Art. 3º O mapeamento do risco assistencial e o acompanhamento e avaliação da garantia de atendimento serão utilizados para avaliação quanto à abertura de processo administrativo para a apuração de indícios de anormalidades administrativas graves de natureza assistencial.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pt-BR" sz="1600" b="0" i="0" u="none" strike="noStrike" dirty="0">
                          <a:solidFill>
                            <a:srgbClr val="000000"/>
                          </a:solidFill>
                          <a:effectLst/>
                          <a:latin typeface="Arial"/>
                        </a:rPr>
                        <a:t>Art. 3º O mapeamento do risco assistencial e o acompanhamento e avaliação da garantia de atendimento serão utilizados</a:t>
                      </a:r>
                      <a:r>
                        <a:rPr lang="pt-BR" sz="1600" b="0" i="0" u="none" strike="noStrike" dirty="0">
                          <a:solidFill>
                            <a:srgbClr val="FF0000"/>
                          </a:solidFill>
                          <a:effectLst/>
                          <a:latin typeface="Arial"/>
                        </a:rPr>
                        <a:t>, </a:t>
                      </a:r>
                      <a:r>
                        <a:rPr lang="pt-BR" sz="1600" b="1" i="0" u="none" strike="noStrike" dirty="0">
                          <a:solidFill>
                            <a:srgbClr val="FF0000"/>
                          </a:solidFill>
                          <a:effectLst/>
                          <a:latin typeface="Arial"/>
                        </a:rPr>
                        <a:t>primordialmente</a:t>
                      </a:r>
                      <a:r>
                        <a:rPr lang="pt-BR" sz="1600" b="0" i="0" u="none" strike="noStrike" dirty="0">
                          <a:solidFill>
                            <a:srgbClr val="FF0000"/>
                          </a:solidFill>
                          <a:effectLst/>
                          <a:latin typeface="Arial"/>
                        </a:rPr>
                        <a:t>,</a:t>
                      </a:r>
                      <a:r>
                        <a:rPr lang="pt-BR" sz="1600" b="0" i="0" u="none" strike="noStrike" dirty="0">
                          <a:solidFill>
                            <a:srgbClr val="000000"/>
                          </a:solidFill>
                          <a:effectLst/>
                          <a:latin typeface="Arial"/>
                        </a:rPr>
                        <a:t> para avaliação quanto à abertura de processo administrativo para a apuração de indícios de anormalidades administrativas graves de natureza assistencial</a:t>
                      </a:r>
                      <a:r>
                        <a:rPr lang="pt-BR" sz="1600" b="1" i="0" u="none" strike="noStrike" dirty="0">
                          <a:solidFill>
                            <a:srgbClr val="FF0000"/>
                          </a:solidFill>
                          <a:effectLst/>
                          <a:latin typeface="Arial"/>
                        </a:rPr>
                        <a:t>,</a:t>
                      </a:r>
                      <a:r>
                        <a:rPr lang="pt-BR" sz="1600" b="1" i="0" u="none" strike="noStrike" dirty="0">
                          <a:solidFill>
                            <a:srgbClr val="000000"/>
                          </a:solidFill>
                          <a:effectLst/>
                          <a:latin typeface="Arial"/>
                        </a:rPr>
                        <a:t> </a:t>
                      </a:r>
                      <a:r>
                        <a:rPr lang="pt-BR" sz="1600" b="1" i="0" u="none" strike="noStrike" dirty="0">
                          <a:solidFill>
                            <a:srgbClr val="FF0000"/>
                          </a:solidFill>
                          <a:effectLst/>
                          <a:latin typeface="Arial"/>
                        </a:rPr>
                        <a:t>de acordo com os critérios estabelecidos no plano periódico de Monitoramento do Risco Assistencial.</a:t>
                      </a:r>
                      <a:endParaRPr lang="pt-BR" sz="1600" b="0" i="0" u="none" strike="noStrike" dirty="0">
                        <a:solidFill>
                          <a:srgbClr val="000000"/>
                        </a:solidFill>
                        <a:effectLst/>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161669">
                <a:tc>
                  <a:txBody>
                    <a:bodyPr/>
                    <a:lstStyle/>
                    <a:p>
                      <a:pPr algn="just" fontAlgn="t"/>
                      <a:r>
                        <a:rPr lang="pt-BR" sz="1600" b="0" i="0" u="none" strike="noStrike">
                          <a:solidFill>
                            <a:srgbClr val="000000"/>
                          </a:solidFill>
                          <a:effectLst/>
                          <a:latin typeface="Arial"/>
                        </a:rPr>
                        <a:t>Art. 4º Serão considerados indícios de anormalidades administrativas graves de natureza assistencial, dentre outras hipóteses, podendo ensejar o envio do ofício de que trata o art. 3º da RN nº 417, de 22 de dezembro 2016, a classificação da operadora:</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pt-BR" sz="1600" b="0" i="0" u="none" strike="noStrike" dirty="0">
                          <a:solidFill>
                            <a:srgbClr val="000000"/>
                          </a:solidFill>
                          <a:effectLst/>
                          <a:latin typeface="Arial"/>
                        </a:rPr>
                        <a:t>Art. 4º Serão considerados indícios de anormalidades administrativas graves de natureza assistencial, dentre outras hipóteses, podendo ensejar o envio do ofício de que trata o art. 3º da RN nº 417, de 22 de dezembro 2016, </a:t>
                      </a:r>
                      <a:r>
                        <a:rPr lang="pt-BR" sz="1600" b="1" i="0" u="none" strike="noStrike" dirty="0">
                          <a:solidFill>
                            <a:srgbClr val="FF0000"/>
                          </a:solidFill>
                          <a:effectLst/>
                          <a:latin typeface="Arial"/>
                        </a:rPr>
                        <a:t>os casos identificados de acordo com os critérios estabelecidos no Plano Periódico de Monitoramento do Risco Assistencial, de acordo com norma específica.</a:t>
                      </a:r>
                      <a:endParaRPr lang="pt-BR" sz="1600" b="0" i="0" u="none" strike="noStrike" dirty="0">
                        <a:solidFill>
                          <a:srgbClr val="000000"/>
                        </a:solidFill>
                        <a:effectLst/>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536456955"/>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ço Reservado para Número de Slide 4"/>
          <p:cNvSpPr txBox="1">
            <a:spLocks/>
          </p:cNvSpPr>
          <p:nvPr/>
        </p:nvSpPr>
        <p:spPr bwMode="auto">
          <a:xfrm>
            <a:off x="9576049" y="9715792"/>
            <a:ext cx="714375"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pt-BR"/>
            </a:defPPr>
            <a:lvl1pPr marL="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1pPr>
            <a:lvl2pPr marL="742950" indent="-28575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2pPr>
            <a:lvl3pPr marL="11430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3pPr>
            <a:lvl4pPr marL="16002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4pPr>
            <a:lvl5pPr marL="2057400" indent="-228600" algn="l" defTabSz="1758300" rtl="0" eaLnBrk="1" latinLnBrk="0" hangingPunct="1">
              <a:defRPr sz="3500" kern="1200">
                <a:solidFill>
                  <a:schemeClr val="tx1"/>
                </a:solidFill>
                <a:latin typeface="Arial" panose="020B0604020202020204" pitchFamily="34" charset="0"/>
                <a:ea typeface="+mn-ea"/>
                <a:cs typeface="Arial" panose="020B0604020202020204" pitchFamily="34" charset="0"/>
              </a:defRPr>
            </a:lvl5pPr>
            <a:lvl6pPr marL="25146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6pPr>
            <a:lvl7pPr marL="29718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7pPr>
            <a:lvl8pPr marL="34290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8pPr>
            <a:lvl9pPr marL="3886200" indent="-228600" algn="l" defTabSz="1758300" rtl="0" eaLnBrk="0" fontAlgn="base" latinLnBrk="0" hangingPunct="0">
              <a:spcBef>
                <a:spcPct val="0"/>
              </a:spcBef>
              <a:spcAft>
                <a:spcPct val="0"/>
              </a:spcAft>
              <a:defRPr sz="3500" kern="1200">
                <a:solidFill>
                  <a:schemeClr val="tx1"/>
                </a:solidFill>
                <a:latin typeface="Arial" panose="020B0604020202020204" pitchFamily="34" charset="0"/>
                <a:ea typeface="+mn-ea"/>
                <a:cs typeface="Arial" panose="020B0604020202020204" pitchFamily="34" charset="0"/>
              </a:defRPr>
            </a:lvl9pPr>
          </a:lstStyle>
          <a:p>
            <a:fld id="{EDD22ECE-E2E5-4CA8-AC91-7521BB877610}" type="slidenum">
              <a:rPr lang="pt-BR" altLang="pt-BR" sz="1800">
                <a:solidFill>
                  <a:srgbClr val="898989"/>
                </a:solidFill>
                <a:latin typeface="Calibri" panose="020F0502020204030204" pitchFamily="34" charset="0"/>
              </a:rPr>
              <a:pPr/>
              <a:t>9</a:t>
            </a:fld>
            <a:endParaRPr lang="pt-BR" altLang="pt-BR" sz="1800" dirty="0">
              <a:solidFill>
                <a:srgbClr val="898989"/>
              </a:solidFill>
              <a:latin typeface="Calibri" panose="020F0502020204030204" pitchFamily="34" charset="0"/>
            </a:endParaRPr>
          </a:p>
        </p:txBody>
      </p:sp>
      <p:pic>
        <p:nvPicPr>
          <p:cNvPr id="8" name="Imagem 7">
            <a:extLst>
              <a:ext uri="{FF2B5EF4-FFF2-40B4-BE49-F238E27FC236}">
                <a16:creationId xmlns:a16="http://schemas.microsoft.com/office/drawing/2014/main" id="{7D8BF7D2-1A05-4C12-9A10-429FD0DBE890}"/>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01" y="-16"/>
            <a:ext cx="18286400" cy="1269888"/>
          </a:xfrm>
          <a:prstGeom prst="rect">
            <a:avLst/>
          </a:prstGeom>
        </p:spPr>
      </p:pic>
      <p:sp>
        <p:nvSpPr>
          <p:cNvPr id="9" name="Título 1">
            <a:extLst>
              <a:ext uri="{FF2B5EF4-FFF2-40B4-BE49-F238E27FC236}">
                <a16:creationId xmlns:a16="http://schemas.microsoft.com/office/drawing/2014/main" id="{03E4D2E1-D81B-4F86-97A1-CD770A6ACABC}"/>
              </a:ext>
            </a:extLst>
          </p:cNvPr>
          <p:cNvSpPr txBox="1">
            <a:spLocks/>
          </p:cNvSpPr>
          <p:nvPr/>
        </p:nvSpPr>
        <p:spPr bwMode="auto">
          <a:xfrm>
            <a:off x="-1016" y="401142"/>
            <a:ext cx="18285576" cy="823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540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pt-BR" sz="3200" b="1" cap="all" dirty="0"/>
              <a:t>567ª Reunião ordinária da diretoria colegiada, 10/02/2022 </a:t>
            </a:r>
            <a:endParaRPr lang="pt-BR" sz="3200" dirty="0"/>
          </a:p>
        </p:txBody>
      </p:sp>
      <p:sp>
        <p:nvSpPr>
          <p:cNvPr id="6" name="CaixaDeTexto 5">
            <a:extLst>
              <a:ext uri="{FF2B5EF4-FFF2-40B4-BE49-F238E27FC236}">
                <a16:creationId xmlns:a16="http://schemas.microsoft.com/office/drawing/2014/main" id="{3EF485F2-B066-429E-851F-9DF957297C96}"/>
              </a:ext>
            </a:extLst>
          </p:cNvPr>
          <p:cNvSpPr txBox="1"/>
          <p:nvPr/>
        </p:nvSpPr>
        <p:spPr>
          <a:xfrm>
            <a:off x="1672313" y="1626548"/>
            <a:ext cx="15409713" cy="7748851"/>
          </a:xfrm>
          <a:prstGeom prst="rect">
            <a:avLst/>
          </a:prstGeom>
          <a:noFill/>
        </p:spPr>
        <p:txBody>
          <a:bodyPr wrap="square" lIns="175830" tIns="87915" rIns="175830" bIns="87915" rtlCol="0">
            <a:spAutoFit/>
          </a:bodyPr>
          <a:lstStyle/>
          <a:p>
            <a:endParaRPr lang="pt-BR" sz="2800" dirty="0">
              <a:latin typeface="Arial" pitchFamily="34" charset="0"/>
              <a:cs typeface="Arial" pitchFamily="34" charset="0"/>
              <a:hlinkClick r:id="rId3"/>
            </a:endParaRPr>
          </a:p>
          <a:p>
            <a:pPr marL="457200" indent="-457200" algn="just">
              <a:buFont typeface="Arial" pitchFamily="34" charset="0"/>
              <a:buChar char="•"/>
            </a:pPr>
            <a:r>
              <a:rPr lang="pt-BR" sz="3200" dirty="0"/>
              <a:t>Aprovação do Relatório Preliminar da Avaliação de Resultado Regulatório, consubstanciado na Nota Técnica nº 26/2021/GEDIT/GGRAS/DIRAD-DIPRO/DIPRO e do Relatório de Avaliação de Resultado Regulatório, consubstanciado na Nota Técnica nº 45/2021/GEDIT/GGRAS/DIRAD-DIPRO/DIPRO;</a:t>
            </a:r>
          </a:p>
          <a:p>
            <a:pPr marL="457200" indent="-457200" algn="just">
              <a:buFont typeface="Arial" pitchFamily="34" charset="0"/>
              <a:buChar char="•"/>
            </a:pPr>
            <a:endParaRPr lang="pt-BR" sz="3200" dirty="0">
              <a:latin typeface="Arial" pitchFamily="34" charset="0"/>
              <a:cs typeface="Arial" pitchFamily="34" charset="0"/>
              <a:hlinkClick r:id="rId3"/>
            </a:endParaRPr>
          </a:p>
          <a:p>
            <a:pPr marL="457200" indent="-457200" algn="just">
              <a:buFont typeface="Arial" pitchFamily="34" charset="0"/>
              <a:buChar char="•"/>
            </a:pPr>
            <a:r>
              <a:rPr lang="pt-BR" sz="3200" dirty="0"/>
              <a:t>Apreciação da proposta de alteração da Instrução Normativa da Diretoria de Normas e Habilitação dos Produtos - IN/DIPRO nº 50, de 22 de dezembro de 2016; e</a:t>
            </a:r>
          </a:p>
          <a:p>
            <a:pPr marL="457200" indent="-457200" algn="just">
              <a:buFont typeface="Arial" pitchFamily="34" charset="0"/>
              <a:buChar char="•"/>
            </a:pPr>
            <a:endParaRPr lang="pt-BR" sz="3200" u="sng" dirty="0">
              <a:hlinkClick r:id="rId3"/>
            </a:endParaRPr>
          </a:p>
          <a:p>
            <a:pPr marL="457200" indent="-457200" algn="just">
              <a:buFont typeface="Arial" pitchFamily="34" charset="0"/>
              <a:buChar char="•"/>
            </a:pPr>
            <a:r>
              <a:rPr lang="pt-BR" sz="3200" dirty="0"/>
              <a:t>Autorização da realização de Consulta Pública pelo período de 45 dias, nos termos do art. 9º da Lei nº 13.848, de 2019, do Decreto nº 10.411, de 2020 e da RN nº 242, de 2010.</a:t>
            </a:r>
            <a:endParaRPr lang="pt-BR" sz="3200" u="sng" dirty="0">
              <a:hlinkClick r:id="rId3"/>
            </a:endParaRPr>
          </a:p>
          <a:p>
            <a:endParaRPr lang="pt-BR" sz="2800" u="sng" dirty="0">
              <a:hlinkClick r:id="rId3"/>
            </a:endParaRPr>
          </a:p>
          <a:p>
            <a:endParaRPr lang="pt-BR" sz="2800" u="sng" dirty="0">
              <a:hlinkClick r:id="rId3"/>
            </a:endParaRPr>
          </a:p>
          <a:p>
            <a:endParaRPr lang="pt-BR" sz="2800" u="sng" dirty="0">
              <a:hlinkClick r:id="rId3"/>
            </a:endParaRPr>
          </a:p>
          <a:p>
            <a:endParaRPr lang="pt-BR" sz="2800" u="sng" dirty="0">
              <a:hlinkClick r:id="rId3"/>
            </a:endParaRPr>
          </a:p>
        </p:txBody>
      </p:sp>
    </p:spTree>
    <p:extLst>
      <p:ext uri="{BB962C8B-B14F-4D97-AF65-F5344CB8AC3E}">
        <p14:creationId xmlns:p14="http://schemas.microsoft.com/office/powerpoint/2010/main" val="1024731173"/>
      </p:ext>
    </p:extLst>
  </p:cSld>
  <p:clrMapOvr>
    <a:masterClrMapping/>
  </p:clrMapOvr>
  <p:transition spd="slow">
    <p:push dir="u"/>
  </p:transition>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heme/theme1.xml><?xml version="1.0" encoding="utf-8"?>
<a:theme xmlns:a="http://schemas.openxmlformats.org/drawingml/2006/main" name="2_Personalizar design">
  <a:themeElements>
    <a:clrScheme name="Personalizada 2">
      <a:dk1>
        <a:srgbClr val="333333"/>
      </a:dk1>
      <a:lt1>
        <a:srgbClr val="FFFFFF"/>
      </a:lt1>
      <a:dk2>
        <a:srgbClr val="FFFFFF"/>
      </a:dk2>
      <a:lt2>
        <a:srgbClr val="FFFFFF"/>
      </a:lt2>
      <a:accent1>
        <a:srgbClr val="006E89"/>
      </a:accent1>
      <a:accent2>
        <a:srgbClr val="6D983F"/>
      </a:accent2>
      <a:accent3>
        <a:srgbClr val="F47521"/>
      </a:accent3>
      <a:accent4>
        <a:srgbClr val="A05A09"/>
      </a:accent4>
      <a:accent5>
        <a:srgbClr val="D6BF16"/>
      </a:accent5>
      <a:accent6>
        <a:srgbClr val="A5BFDE"/>
      </a:accent6>
      <a:hlink>
        <a:srgbClr val="195214"/>
      </a:hlink>
      <a:folHlink>
        <a:srgbClr val="68360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F81460E7A2329C4686A1D48E751DEA59" ma:contentTypeVersion="12" ma:contentTypeDescription="Crie um novo documento." ma:contentTypeScope="" ma:versionID="009536e5304e541736a1389bce751596">
  <xsd:schema xmlns:xsd="http://www.w3.org/2001/XMLSchema" xmlns:xs="http://www.w3.org/2001/XMLSchema" xmlns:p="http://schemas.microsoft.com/office/2006/metadata/properties" xmlns:ns2="dca159eb-3851-4f07-a5e9-b299181a21a9" xmlns:ns3="983d7440-1c6c-43da-b94d-e4fefead9931" targetNamespace="http://schemas.microsoft.com/office/2006/metadata/properties" ma:root="true" ma:fieldsID="a3aacf072384dc522d26a906f35d34c6" ns2:_="" ns3:_="">
    <xsd:import namespace="dca159eb-3851-4f07-a5e9-b299181a21a9"/>
    <xsd:import namespace="983d7440-1c6c-43da-b94d-e4fefead9931"/>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a159eb-3851-4f07-a5e9-b299181a21a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83d7440-1c6c-43da-b94d-e4fefead9931" elementFormDefault="qualified">
    <xsd:import namespace="http://schemas.microsoft.com/office/2006/documentManagement/types"/>
    <xsd:import namespace="http://schemas.microsoft.com/office/infopath/2007/PartnerControls"/>
    <xsd:element name="SharedWithUsers" ma:index="11"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Detalhes de Compartilhado Com"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EFFCCD0-325E-4431-A621-071CD5EF1C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ca159eb-3851-4f07-a5e9-b299181a21a9"/>
    <ds:schemaRef ds:uri="983d7440-1c6c-43da-b94d-e4fefead99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DC9E053-89DA-4AC9-900D-D6D60A3BAE33}">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5F3C2387-1A42-477C-BEBC-BBCF02E2436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Apex</Template>
  <TotalTime>10707</TotalTime>
  <Words>1310</Words>
  <Application>Microsoft Office PowerPoint</Application>
  <PresentationFormat>Personalizar</PresentationFormat>
  <Paragraphs>75</Paragraphs>
  <Slides>11</Slides>
  <Notes>1</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11</vt:i4>
      </vt:variant>
    </vt:vector>
  </HeadingPairs>
  <TitlesOfParts>
    <vt:vector size="15" baseType="lpstr">
      <vt:lpstr>Arial</vt:lpstr>
      <vt:lpstr>Calibri</vt:lpstr>
      <vt:lpstr>Calibri Light</vt:lpstr>
      <vt:lpstr>2_Personalizar design</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Expertise</dc:title>
  <dc:creator>Expertise Inteligencia e pesquisa de mercado</dc:creator>
  <cp:lastModifiedBy>Jaqueline Lima Fernandes</cp:lastModifiedBy>
  <cp:revision>1024</cp:revision>
  <dcterms:created xsi:type="dcterms:W3CDTF">2016-01-16T10:55:01Z</dcterms:created>
  <dcterms:modified xsi:type="dcterms:W3CDTF">2022-04-06T13:54:06Z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0x010100F81460E7A2329C4686A1D48E751DEA59</vt:lpwstr>
  </property>
</Properties>
</file>