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4"/>
  </p:sldMasterIdLst>
  <p:notesMasterIdLst>
    <p:notesMasterId r:id="rId12"/>
  </p:notesMasterIdLst>
  <p:sldIdLst>
    <p:sldId id="717" r:id="rId5"/>
    <p:sldId id="1102" r:id="rId6"/>
    <p:sldId id="1107" r:id="rId7"/>
    <p:sldId id="1108" r:id="rId8"/>
    <p:sldId id="1109" r:id="rId9"/>
    <p:sldId id="1110" r:id="rId10"/>
    <p:sldId id="689" r:id="rId11"/>
  </p:sldIdLst>
  <p:sldSz cx="18288000" cy="10287000"/>
  <p:notesSz cx="6797675" cy="9928225"/>
  <p:custDataLst>
    <p:tags r:id="rId13"/>
  </p:custDataLst>
  <p:defaultTextStyle>
    <a:defPPr>
      <a:defRPr lang="pt-BR"/>
    </a:defPPr>
    <a:lvl1pPr marL="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1pPr>
    <a:lvl2pPr marL="87915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2pPr>
    <a:lvl3pPr marL="175830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3pPr>
    <a:lvl4pPr marL="263745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4pPr>
    <a:lvl5pPr marL="351660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5pPr>
    <a:lvl6pPr marL="439574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6pPr>
    <a:lvl7pPr marL="527489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7pPr>
    <a:lvl8pPr marL="615404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8pPr>
    <a:lvl9pPr marL="703319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4A5B2796-1A49-4A19-8942-96C3A28C94D5}">
          <p14:sldIdLst>
            <p14:sldId id="717"/>
            <p14:sldId id="1102"/>
            <p14:sldId id="1107"/>
            <p14:sldId id="1108"/>
            <p14:sldId id="1109"/>
            <p14:sldId id="1110"/>
            <p14:sldId id="6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063" userDrawn="1">
          <p15:clr>
            <a:srgbClr val="A4A3A4"/>
          </p15:clr>
        </p15:guide>
        <p15:guide id="3" orient="horz" pos="5349" userDrawn="1">
          <p15:clr>
            <a:srgbClr val="A4A3A4"/>
          </p15:clr>
        </p15:guide>
        <p15:guide id="4" pos="18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3D15C2B-31B4-308E-D97D-D1D284C6EA60}" name="Carla Valeria Cazarim Godoy" initials="CVCG" userId="S::carla.godoy@ans.gov.br::445d62da-2317-4f63-a045-f5aab93e373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89"/>
    <a:srgbClr val="4D4D4D"/>
    <a:srgbClr val="333F50"/>
    <a:srgbClr val="F47521"/>
    <a:srgbClr val="007373"/>
    <a:srgbClr val="6D983F"/>
    <a:srgbClr val="8CBB59"/>
    <a:srgbClr val="DF4F3B"/>
    <a:srgbClr val="00C0BC"/>
    <a:srgbClr val="0679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94" y="54"/>
      </p:cViewPr>
      <p:guideLst>
        <p:guide orient="horz" pos="1063"/>
        <p:guide orient="horz" pos="5349"/>
        <p:guide pos="1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FFB51-62BD-4ED9-8C8C-72908B92FB4A}" type="datetimeFigureOut">
              <a:rPr lang="pt-BR" smtClean="0"/>
              <a:t>18/12/2023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ABBB1-5E8A-4D6B-9C01-E287A81F5D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8228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87915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75830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263745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351660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439574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527489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615404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703319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1" y="0"/>
            <a:ext cx="18288000" cy="1111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4"/>
          <a:stretch>
            <a:fillRect/>
          </a:stretch>
        </p:blipFill>
        <p:spPr bwMode="auto">
          <a:xfrm>
            <a:off x="2158618" y="898526"/>
            <a:ext cx="15157102" cy="839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 userDrawn="1"/>
        </p:nvSpPr>
        <p:spPr>
          <a:xfrm>
            <a:off x="1" y="9391972"/>
            <a:ext cx="18288000" cy="895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2346BC59-AC41-4EDF-AABF-0A22A64C21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6534"/>
            <a:ext cx="18277051" cy="1029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48988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1" y="0"/>
            <a:ext cx="18288000" cy="1111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4"/>
          <a:stretch>
            <a:fillRect/>
          </a:stretch>
        </p:blipFill>
        <p:spPr bwMode="auto">
          <a:xfrm>
            <a:off x="2158618" y="898526"/>
            <a:ext cx="15157102" cy="839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 userDrawn="1"/>
        </p:nvSpPr>
        <p:spPr>
          <a:xfrm>
            <a:off x="1" y="9391972"/>
            <a:ext cx="18288000" cy="895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2346BC59-AC41-4EDF-AABF-0A22A64C21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234" y="-14370"/>
            <a:ext cx="18288000" cy="1029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59163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E9341BF5-094A-4844-9CE5-80E156EAF0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8278208" cy="126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82734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555556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1" y="0"/>
            <a:ext cx="18288000" cy="14710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</p:spTree>
    <p:extLst>
      <p:ext uri="{BB962C8B-B14F-4D97-AF65-F5344CB8AC3E}">
        <p14:creationId xmlns:p14="http://schemas.microsoft.com/office/powerpoint/2010/main" val="23835388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>
            <a:extLst>
              <a:ext uri="{FF2B5EF4-FFF2-40B4-BE49-F238E27FC236}">
                <a16:creationId xmlns:a16="http://schemas.microsoft.com/office/drawing/2014/main" id="{2346BC59-AC41-4EDF-AABF-0A22A64C21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49" y="-6534"/>
            <a:ext cx="18277051" cy="1029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9496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2840" y="9680005"/>
            <a:ext cx="2135360" cy="4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803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7" r:id="rId2"/>
    <p:sldLayoutId id="2147483660" r:id="rId3"/>
    <p:sldLayoutId id="2147483655" r:id="rId4"/>
    <p:sldLayoutId id="2147483656" r:id="rId5"/>
    <p:sldLayoutId id="2147483658" r:id="rId6"/>
  </p:sldLayoutIdLst>
  <p:transition spd="slow">
    <p:push dir="u"/>
  </p:transition>
  <p:txStyles>
    <p:titleStyle>
      <a:lvl1pPr algn="ctr" defTabSz="1758300" rtl="0" eaLnBrk="1" latinLnBrk="0" hangingPunct="1">
        <a:spcBef>
          <a:spcPct val="0"/>
        </a:spcBef>
        <a:buNone/>
        <a:defRPr sz="8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9362" indent="-659362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428619" indent="-549469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19787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07702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4pPr>
      <a:lvl5pPr marL="39561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»"/>
        <a:defRPr sz="3800" kern="1200">
          <a:solidFill>
            <a:schemeClr val="tx1"/>
          </a:solidFill>
          <a:latin typeface="+mn-lt"/>
          <a:ea typeface="+mn-ea"/>
          <a:cs typeface="+mn-cs"/>
        </a:defRPr>
      </a:lvl5pPr>
      <a:lvl6pPr marL="48353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6pPr>
      <a:lvl7pPr marL="57144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7pPr>
      <a:lvl8pPr marL="65936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8pPr>
      <a:lvl9pPr marL="74727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791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7583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6374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5166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3957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2748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61540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70331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alpha val="3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E9007FDA-9009-43B2-9EC6-38E57E0FD3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2302"/>
            <a:ext cx="18277051" cy="10293534"/>
          </a:xfrm>
          <a:prstGeom prst="rect">
            <a:avLst/>
          </a:prstGeom>
        </p:spPr>
      </p:pic>
      <p:pic>
        <p:nvPicPr>
          <p:cNvPr id="11" name="Imagem 10" descr="Placa azul com letras brancas em fundo preto&#10;&#10;Descrição gerada automaticamente">
            <a:extLst>
              <a:ext uri="{FF2B5EF4-FFF2-40B4-BE49-F238E27FC236}">
                <a16:creationId xmlns:a16="http://schemas.microsoft.com/office/drawing/2014/main" id="{531BFB23-8D6C-4952-9A0F-29BE84C752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82" y="1078799"/>
            <a:ext cx="3820468" cy="768788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23C32904-E9BD-4C37-BD51-A5E3DFFE6D28}"/>
              </a:ext>
            </a:extLst>
          </p:cNvPr>
          <p:cNvSpPr txBox="1">
            <a:spLocks/>
          </p:cNvSpPr>
          <p:nvPr/>
        </p:nvSpPr>
        <p:spPr bwMode="auto">
          <a:xfrm>
            <a:off x="8167469" y="7656424"/>
            <a:ext cx="9958987" cy="961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915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5830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3745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51660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395749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74899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154049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033199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altLang="pt-BR" sz="3200" b="1" dirty="0">
              <a:solidFill>
                <a:srgbClr val="F47521"/>
              </a:solidFill>
              <a:latin typeface="Calibri" panose="020F0502020204030204" pitchFamily="34" charset="0"/>
            </a:endParaRPr>
          </a:p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 panose="020F0502020204030204" pitchFamily="34" charset="0"/>
              </a:rPr>
              <a:t>Gerência de Planejamento e Acompanhamento – GPLAN</a:t>
            </a:r>
          </a:p>
          <a:p>
            <a:pPr algn="r"/>
            <a:endParaRPr lang="pt-BR" altLang="pt-BR" sz="3200" b="1" dirty="0">
              <a:solidFill>
                <a:srgbClr val="F4752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C0F45BB1-5992-41EA-9256-3739AF49024E}"/>
              </a:ext>
            </a:extLst>
          </p:cNvPr>
          <p:cNvSpPr txBox="1">
            <a:spLocks/>
          </p:cNvSpPr>
          <p:nvPr/>
        </p:nvSpPr>
        <p:spPr>
          <a:xfrm>
            <a:off x="2167002" y="2582184"/>
            <a:ext cx="15569853" cy="4863760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915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5830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3745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51660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395749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74899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154049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033199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pt-BR" sz="5400" b="1" dirty="0">
                <a:solidFill>
                  <a:srgbClr val="007373"/>
                </a:solidFill>
              </a:rPr>
              <a:t>Agenda Regulatória 2023-25</a:t>
            </a:r>
          </a:p>
          <a:p>
            <a:pPr algn="r">
              <a:defRPr/>
            </a:pPr>
            <a:endParaRPr lang="pt-BR" sz="5400" b="1" dirty="0">
              <a:solidFill>
                <a:srgbClr val="007373"/>
              </a:solidFill>
            </a:endParaRPr>
          </a:p>
          <a:p>
            <a:pPr algn="r">
              <a:defRPr/>
            </a:pPr>
            <a:r>
              <a:rPr lang="pt-BR" sz="5400" b="1" dirty="0">
                <a:solidFill>
                  <a:srgbClr val="007373"/>
                </a:solidFill>
              </a:rPr>
              <a:t>Revisão ordinária anual </a:t>
            </a:r>
          </a:p>
          <a:p>
            <a:pPr algn="r">
              <a:defRPr/>
            </a:pPr>
            <a:endParaRPr lang="pt-BR" sz="5400" b="1" dirty="0">
              <a:solidFill>
                <a:srgbClr val="007373"/>
              </a:solidFill>
            </a:endParaRPr>
          </a:p>
          <a:p>
            <a:pPr algn="r">
              <a:defRPr/>
            </a:pPr>
            <a:r>
              <a:rPr lang="pt-BR" sz="5400" b="1" dirty="0">
                <a:solidFill>
                  <a:srgbClr val="007373"/>
                </a:solidFill>
              </a:rPr>
              <a:t>2023</a:t>
            </a:r>
            <a:endParaRPr lang="pt-BR" sz="9600" b="1" dirty="0">
              <a:solidFill>
                <a:srgbClr val="007373"/>
              </a:solidFill>
            </a:endParaRPr>
          </a:p>
          <a:p>
            <a:pPr algn="r">
              <a:defRPr/>
            </a:pPr>
            <a:r>
              <a:rPr lang="pt-BR" sz="8800" b="1" cap="none" dirty="0">
                <a:solidFill>
                  <a:srgbClr val="007373"/>
                </a:solidFill>
              </a:rPr>
              <a:t> 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EB5165EE-80BF-4B53-A231-778EFF0893D2}"/>
              </a:ext>
            </a:extLst>
          </p:cNvPr>
          <p:cNvSpPr txBox="1">
            <a:spLocks/>
          </p:cNvSpPr>
          <p:nvPr/>
        </p:nvSpPr>
        <p:spPr bwMode="auto">
          <a:xfrm>
            <a:off x="7851201" y="8938964"/>
            <a:ext cx="10323898" cy="588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915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5830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3745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51660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395749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74899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154049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033199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altLang="pt-BR" sz="2400" dirty="0">
                <a:solidFill>
                  <a:srgbClr val="007373"/>
                </a:solidFill>
                <a:latin typeface="Calibri" panose="020F0502020204030204" pitchFamily="34" charset="0"/>
              </a:rPr>
              <a:t>Dezembro/2023</a:t>
            </a:r>
          </a:p>
        </p:txBody>
      </p:sp>
    </p:spTree>
    <p:extLst>
      <p:ext uri="{BB962C8B-B14F-4D97-AF65-F5344CB8AC3E}">
        <p14:creationId xmlns:p14="http://schemas.microsoft.com/office/powerpoint/2010/main" val="279442189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>
            <a:extLst>
              <a:ext uri="{FF2B5EF4-FFF2-40B4-BE49-F238E27FC236}">
                <a16:creationId xmlns:a16="http://schemas.microsoft.com/office/drawing/2014/main" id="{71AEBB59-A22C-1592-DBBF-347E465185B7}"/>
              </a:ext>
            </a:extLst>
          </p:cNvPr>
          <p:cNvSpPr txBox="1"/>
          <p:nvPr/>
        </p:nvSpPr>
        <p:spPr>
          <a:xfrm>
            <a:off x="274319" y="342707"/>
            <a:ext cx="7753169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1758300" rtl="0" eaLnBrk="1" fontAlgn="auto" latinLnBrk="0" hangingPunct="1">
              <a:lnSpc>
                <a:spcPct val="107000"/>
              </a:lnSpc>
              <a:spcBef>
                <a:spcPts val="9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pt-BR" sz="3600" b="1" cap="all" dirty="0">
                <a:solidFill>
                  <a:schemeClr val="accent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Revisão ordinária anual</a:t>
            </a:r>
            <a:endParaRPr kumimoji="0" lang="pt-BR" sz="3600" b="1" i="0" u="none" strike="noStrike" kern="1200" cap="all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CB458A4E-BC9A-2454-572D-E435667540EC}"/>
              </a:ext>
            </a:extLst>
          </p:cNvPr>
          <p:cNvSpPr txBox="1"/>
          <p:nvPr/>
        </p:nvSpPr>
        <p:spPr>
          <a:xfrm>
            <a:off x="1323139" y="2478877"/>
            <a:ext cx="146915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Monitoramentos </a:t>
            </a:r>
            <a:r>
              <a:rPr lang="pt-BR" sz="2800" b="1" dirty="0"/>
              <a:t>TRIMESTRAIS</a:t>
            </a:r>
            <a:r>
              <a:rPr lang="pt-BR" sz="2800" dirty="0"/>
              <a:t> </a:t>
            </a:r>
          </a:p>
          <a:p>
            <a:r>
              <a:rPr lang="pt-BR" sz="2800" dirty="0"/>
              <a:t>Possibilidade de repactuação de prazos que se mostrarem inexequíveis</a:t>
            </a:r>
          </a:p>
        </p:txBody>
      </p:sp>
      <p:pic>
        <p:nvPicPr>
          <p:cNvPr id="3" name="Gráfico 2" descr="Lupa estrutura de tópicos">
            <a:extLst>
              <a:ext uri="{FF2B5EF4-FFF2-40B4-BE49-F238E27FC236}">
                <a16:creationId xmlns:a16="http://schemas.microsoft.com/office/drawing/2014/main" id="{C62833C0-C8B6-E11C-1C1A-48C6B25448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1347" y="4199318"/>
            <a:ext cx="853344" cy="914400"/>
          </a:xfrm>
          <a:prstGeom prst="rect">
            <a:avLst/>
          </a:prstGeom>
        </p:spPr>
      </p:pic>
      <p:pic>
        <p:nvPicPr>
          <p:cNvPr id="7" name="Gráfico 6" descr="Despertador com preenchimento sólido">
            <a:extLst>
              <a:ext uri="{FF2B5EF4-FFF2-40B4-BE49-F238E27FC236}">
                <a16:creationId xmlns:a16="http://schemas.microsoft.com/office/drawing/2014/main" id="{A2BE7DF9-E11B-4978-3301-E2E7EB1E2F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6524" y="2437742"/>
            <a:ext cx="914400" cy="9144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3CD763F-63C8-244D-1E03-CF0D706ECA11}"/>
              </a:ext>
            </a:extLst>
          </p:cNvPr>
          <p:cNvSpPr txBox="1"/>
          <p:nvPr/>
        </p:nvSpPr>
        <p:spPr>
          <a:xfrm>
            <a:off x="1318753" y="4235559"/>
            <a:ext cx="153365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Realização de </a:t>
            </a:r>
            <a:r>
              <a:rPr lang="pt-BR" sz="2800" b="1" dirty="0"/>
              <a:t>REVISÃO ORDINÁRIA ANUAL – OUTUBRO 2023</a:t>
            </a:r>
          </a:p>
          <a:p>
            <a:r>
              <a:rPr lang="pt-BR" sz="2800" dirty="0"/>
              <a:t>Esta boa prática permite que sejam realizadas mudanças mais profundas na agenda, tais como: inclusão, exclusão e alteração de temas regulatórios.</a:t>
            </a:r>
          </a:p>
        </p:txBody>
      </p:sp>
      <p:pic>
        <p:nvPicPr>
          <p:cNvPr id="10" name="Imagem 9" descr="Ícone&#10;&#10;Descrição gerada automaticamente">
            <a:extLst>
              <a:ext uri="{FF2B5EF4-FFF2-40B4-BE49-F238E27FC236}">
                <a16:creationId xmlns:a16="http://schemas.microsoft.com/office/drawing/2014/main" id="{CB157A2C-F031-6FBB-B71C-B01CF592413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65602">
            <a:off x="9166720" y="8098447"/>
            <a:ext cx="1529725" cy="912649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C5EB6871-8D46-9D34-E68A-D3846C995216}"/>
              </a:ext>
            </a:extLst>
          </p:cNvPr>
          <p:cNvSpPr txBox="1"/>
          <p:nvPr/>
        </p:nvSpPr>
        <p:spPr>
          <a:xfrm>
            <a:off x="10185314" y="9274727"/>
            <a:ext cx="3012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DIDES</a:t>
            </a:r>
          </a:p>
        </p:txBody>
      </p:sp>
      <p:pic>
        <p:nvPicPr>
          <p:cNvPr id="14" name="Imagem 13" descr="Ícone&#10;&#10;Descrição gerada automaticamente">
            <a:extLst>
              <a:ext uri="{FF2B5EF4-FFF2-40B4-BE49-F238E27FC236}">
                <a16:creationId xmlns:a16="http://schemas.microsoft.com/office/drawing/2014/main" id="{930DEDB0-94A9-88D9-BF52-612DC581755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313952">
            <a:off x="7542623" y="8064454"/>
            <a:ext cx="1529725" cy="912649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id="{1BAD0423-C660-C7B1-512E-86C179B28F29}"/>
              </a:ext>
            </a:extLst>
          </p:cNvPr>
          <p:cNvSpPr txBox="1"/>
          <p:nvPr/>
        </p:nvSpPr>
        <p:spPr>
          <a:xfrm>
            <a:off x="6535918" y="9201596"/>
            <a:ext cx="3012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DIPRO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513B11D4-5D6C-9E82-2CEE-AD1BBB2BB641}"/>
              </a:ext>
            </a:extLst>
          </p:cNvPr>
          <p:cNvSpPr txBox="1"/>
          <p:nvPr/>
        </p:nvSpPr>
        <p:spPr>
          <a:xfrm>
            <a:off x="6868661" y="6610104"/>
            <a:ext cx="45520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Foram recebidas duas solicitações de alteração da Agenda: </a:t>
            </a:r>
          </a:p>
        </p:txBody>
      </p:sp>
    </p:spTree>
    <p:extLst>
      <p:ext uri="{BB962C8B-B14F-4D97-AF65-F5344CB8AC3E}">
        <p14:creationId xmlns:p14="http://schemas.microsoft.com/office/powerpoint/2010/main" val="32350837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70C36490-A707-B2E7-A77B-F87495EE9AF5}"/>
              </a:ext>
            </a:extLst>
          </p:cNvPr>
          <p:cNvSpPr txBox="1"/>
          <p:nvPr/>
        </p:nvSpPr>
        <p:spPr>
          <a:xfrm>
            <a:off x="210326" y="554288"/>
            <a:ext cx="9144000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1758300" rtl="0" eaLnBrk="1" fontAlgn="auto" latinLnBrk="0" hangingPunct="1">
              <a:lnSpc>
                <a:spcPct val="107000"/>
              </a:lnSpc>
              <a:spcBef>
                <a:spcPts val="9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all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Proposta de alteração - DIPRO</a:t>
            </a:r>
          </a:p>
        </p:txBody>
      </p:sp>
      <p:pic>
        <p:nvPicPr>
          <p:cNvPr id="4" name="Imagem 3" descr="Ícone&#10;&#10;Descrição gerada automaticamente">
            <a:extLst>
              <a:ext uri="{FF2B5EF4-FFF2-40B4-BE49-F238E27FC236}">
                <a16:creationId xmlns:a16="http://schemas.microsoft.com/office/drawing/2014/main" id="{6368FCD8-556D-F87A-E927-2B5B1F0489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794" y="4748826"/>
            <a:ext cx="864759" cy="951235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20F98DD-7CFF-DF67-EB6C-D36C5C192367}"/>
              </a:ext>
            </a:extLst>
          </p:cNvPr>
          <p:cNvSpPr txBox="1"/>
          <p:nvPr/>
        </p:nvSpPr>
        <p:spPr>
          <a:xfrm>
            <a:off x="1927374" y="3575658"/>
            <a:ext cx="1532903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/>
          </a:p>
          <a:p>
            <a:endParaRPr lang="pt-BR" sz="2800" dirty="0"/>
          </a:p>
          <a:p>
            <a:endParaRPr lang="pt-BR" sz="2800" dirty="0"/>
          </a:p>
          <a:p>
            <a:r>
              <a:rPr lang="pt-BR" sz="2800" dirty="0"/>
              <a:t>Ato normativo a ser submetido à ARR: Resolução CONSU nº 08/1998</a:t>
            </a:r>
          </a:p>
          <a:p>
            <a:endParaRPr lang="pt-BR" sz="2800" dirty="0"/>
          </a:p>
          <a:p>
            <a:r>
              <a:rPr lang="pt-BR" sz="2800" dirty="0"/>
              <a:t>Justificativa - §3º do art. 13 do Decreto nº 10.411/2020: "IV - tratamento de matéria relevante para a agenda estratégica do órgão;  V - vigência há, no mínimo, cinco anos"</a:t>
            </a:r>
          </a:p>
          <a:p>
            <a:endParaRPr lang="pt-BR" sz="2800" dirty="0"/>
          </a:p>
          <a:p>
            <a:r>
              <a:rPr lang="pt-BR" sz="2800" i="1" dirty="0"/>
              <a:t>Prazo de conclusão: passar de 2º tri/2023 para 4º tri/2024</a:t>
            </a:r>
            <a:endParaRPr lang="pt-BR" sz="2800" b="1" dirty="0"/>
          </a:p>
        </p:txBody>
      </p:sp>
      <p:pic>
        <p:nvPicPr>
          <p:cNvPr id="3" name="Imagem 2" descr="Ícone&#10;&#10;Descrição gerada automaticamente">
            <a:extLst>
              <a:ext uri="{FF2B5EF4-FFF2-40B4-BE49-F238E27FC236}">
                <a16:creationId xmlns:a16="http://schemas.microsoft.com/office/drawing/2014/main" id="{3B4EF62E-476F-C16D-8C5E-AA792D9B75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795" y="6837050"/>
            <a:ext cx="864759" cy="951235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ECE01F97-A368-7812-C18E-DE107E8F4D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7219" y="2159829"/>
            <a:ext cx="14744781" cy="180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51171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70C36490-A707-B2E7-A77B-F87495EE9AF5}"/>
              </a:ext>
            </a:extLst>
          </p:cNvPr>
          <p:cNvSpPr txBox="1"/>
          <p:nvPr/>
        </p:nvSpPr>
        <p:spPr>
          <a:xfrm>
            <a:off x="210326" y="554288"/>
            <a:ext cx="9144000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1758300" rtl="0" eaLnBrk="1" fontAlgn="auto" latinLnBrk="0" hangingPunct="1">
              <a:lnSpc>
                <a:spcPct val="107000"/>
              </a:lnSpc>
              <a:spcBef>
                <a:spcPts val="9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all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Proposta de alteração </a:t>
            </a:r>
            <a:r>
              <a:rPr kumimoji="0" lang="pt-BR" sz="3600" b="1" i="0" u="none" strike="noStrike" kern="1200" cap="all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- DIDES</a:t>
            </a:r>
            <a:endParaRPr kumimoji="0" lang="pt-BR" sz="3600" b="1" i="0" u="none" strike="noStrike" kern="1200" cap="all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20F98DD-7CFF-DF67-EB6C-D36C5C192367}"/>
              </a:ext>
            </a:extLst>
          </p:cNvPr>
          <p:cNvSpPr txBox="1"/>
          <p:nvPr/>
        </p:nvSpPr>
        <p:spPr>
          <a:xfrm>
            <a:off x="2078181" y="3589228"/>
            <a:ext cx="1558517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/>
          </a:p>
          <a:p>
            <a:endParaRPr lang="pt-BR" sz="2800" dirty="0"/>
          </a:p>
          <a:p>
            <a:r>
              <a:rPr lang="pt-BR" sz="2800" dirty="0"/>
              <a:t>Hoje conta com 1 (um) projeto em andamento - incentivo regulatório econômico-financeiro para os programas de indução da melhoria da qualidade dos serviços prestados no setor.</a:t>
            </a:r>
          </a:p>
          <a:p>
            <a:endParaRPr lang="pt-BR" sz="2800" dirty="0"/>
          </a:p>
          <a:p>
            <a:r>
              <a:rPr lang="pt-BR" sz="2800" dirty="0"/>
              <a:t>Incluído o projeto </a:t>
            </a:r>
            <a:r>
              <a:rPr lang="pt-BR" sz="2800" b="1" dirty="0"/>
              <a:t>Certificação de boas práticas em atenção oncológica</a:t>
            </a:r>
            <a:r>
              <a:rPr lang="pt-BR" sz="2800" dirty="0"/>
              <a:t>, no âmbito do Programa de Certificação de boas práticas em atenção à saúde.</a:t>
            </a:r>
          </a:p>
        </p:txBody>
      </p:sp>
      <p:pic>
        <p:nvPicPr>
          <p:cNvPr id="2" name="Imagem 1" descr="Ícone&#10;&#10;Descrição gerada automaticamente">
            <a:extLst>
              <a:ext uri="{FF2B5EF4-FFF2-40B4-BE49-F238E27FC236}">
                <a16:creationId xmlns:a16="http://schemas.microsoft.com/office/drawing/2014/main" id="{9B9A1BCC-5B96-1BE1-289E-F6F972952A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67" y="4487940"/>
            <a:ext cx="864759" cy="951235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CE62CBA5-C225-2A2E-B55A-EFCB7033E3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7761" y="1908080"/>
            <a:ext cx="12906384" cy="1856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71505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70C36490-A707-B2E7-A77B-F87495EE9AF5}"/>
              </a:ext>
            </a:extLst>
          </p:cNvPr>
          <p:cNvSpPr txBox="1"/>
          <p:nvPr/>
        </p:nvSpPr>
        <p:spPr>
          <a:xfrm>
            <a:off x="210325" y="554288"/>
            <a:ext cx="10182611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1758300" rtl="0" eaLnBrk="1" fontAlgn="auto" latinLnBrk="0" hangingPunct="1">
              <a:lnSpc>
                <a:spcPct val="107000"/>
              </a:lnSpc>
              <a:spcBef>
                <a:spcPts val="9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all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Principais resultados – temas regulatórios</a:t>
            </a:r>
          </a:p>
        </p:txBody>
      </p:sp>
      <p:pic>
        <p:nvPicPr>
          <p:cNvPr id="2" name="Imagem 1" descr="Ícone&#10;&#10;Descrição gerada automaticamente">
            <a:extLst>
              <a:ext uri="{FF2B5EF4-FFF2-40B4-BE49-F238E27FC236}">
                <a16:creationId xmlns:a16="http://schemas.microsoft.com/office/drawing/2014/main" id="{9B9A1BCC-5B96-1BE1-289E-F6F972952A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943" y="3365693"/>
            <a:ext cx="864759" cy="951235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9A965E5A-EEF1-1469-7729-219B17FDA838}"/>
              </a:ext>
            </a:extLst>
          </p:cNvPr>
          <p:cNvSpPr txBox="1"/>
          <p:nvPr/>
        </p:nvSpPr>
        <p:spPr>
          <a:xfrm>
            <a:off x="5927616" y="2999849"/>
            <a:ext cx="119539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444444"/>
                </a:solidFill>
                <a:latin typeface="Calibri" panose="020F0502020204030204" pitchFamily="34" charset="0"/>
              </a:rPr>
              <a:t>O Relatório de AIR foi aprovado na 598ª Reunião da Diretoria Colegiada da ANS, bem como a realização de Consulta Pública, disponível para contribuições a partir de 12/12/2023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C5A4F6E-3C6F-C674-43DD-3D08FE1353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522" y="2796234"/>
            <a:ext cx="5162550" cy="2047812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399D7CAF-4886-104B-D7FE-C0B59C99ED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522" y="4917721"/>
            <a:ext cx="5162550" cy="1748791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56E7389B-1841-7BB1-22E1-41DEF8EA7513}"/>
              </a:ext>
            </a:extLst>
          </p:cNvPr>
          <p:cNvSpPr txBox="1"/>
          <p:nvPr/>
        </p:nvSpPr>
        <p:spPr>
          <a:xfrm>
            <a:off x="5907582" y="5180008"/>
            <a:ext cx="119539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Mudança de prazo por necessidade de ARR anterior. Atos normativos a serem submetidos à ARR: Resolução CONSU nº 08/1998</a:t>
            </a:r>
          </a:p>
          <a:p>
            <a:endParaRPr lang="pt-BR" sz="2800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2520872D-CA5E-FAB4-323E-7B86414620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7208" y="6695567"/>
            <a:ext cx="5118864" cy="1436371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A3EBB5A3-0F8F-B4A9-B5A8-EBD2114598E0}"/>
              </a:ext>
            </a:extLst>
          </p:cNvPr>
          <p:cNvSpPr txBox="1"/>
          <p:nvPr/>
        </p:nvSpPr>
        <p:spPr>
          <a:xfrm>
            <a:off x="5927616" y="7225062"/>
            <a:ext cx="89306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pt-BR"/>
            </a:defPPr>
            <a:lvl1pPr>
              <a:defRPr sz="2800">
                <a:latin typeface="Arial Narrow" panose="020B0606020202030204" pitchFamily="34" charset="0"/>
              </a:defRPr>
            </a:lvl1pPr>
          </a:lstStyle>
          <a:p>
            <a:r>
              <a:rPr lang="pt-BR" dirty="0">
                <a:latin typeface="+mn-lt"/>
              </a:rPr>
              <a:t>Tema concluído com a publicação da RN 573.</a:t>
            </a:r>
          </a:p>
        </p:txBody>
      </p:sp>
    </p:spTree>
    <p:extLst>
      <p:ext uri="{BB962C8B-B14F-4D97-AF65-F5344CB8AC3E}">
        <p14:creationId xmlns:p14="http://schemas.microsoft.com/office/powerpoint/2010/main" val="232493903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70C36490-A707-B2E7-A77B-F87495EE9AF5}"/>
              </a:ext>
            </a:extLst>
          </p:cNvPr>
          <p:cNvSpPr txBox="1"/>
          <p:nvPr/>
        </p:nvSpPr>
        <p:spPr>
          <a:xfrm>
            <a:off x="210326" y="554288"/>
            <a:ext cx="9144000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1758300" rtl="0" eaLnBrk="1" fontAlgn="auto" latinLnBrk="0" hangingPunct="1">
              <a:lnSpc>
                <a:spcPct val="107000"/>
              </a:lnSpc>
              <a:spcBef>
                <a:spcPts val="9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all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Principais resultados – agenda de </a:t>
            </a:r>
            <a:r>
              <a:rPr kumimoji="0" lang="pt-BR" sz="3600" b="1" i="0" u="none" strike="noStrike" kern="1200" cap="all" spc="0" normalizeH="0" baseline="0" noProof="0" dirty="0" err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arr</a:t>
            </a:r>
            <a:endParaRPr kumimoji="0" lang="pt-BR" sz="3600" b="1" i="0" u="none" strike="noStrike" kern="1200" cap="all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60A7AD6C-BFBE-5036-23CE-224A1A2A0B5E}"/>
              </a:ext>
            </a:extLst>
          </p:cNvPr>
          <p:cNvSpPr txBox="1"/>
          <p:nvPr/>
        </p:nvSpPr>
        <p:spPr>
          <a:xfrm>
            <a:off x="5330272" y="3445096"/>
            <a:ext cx="1177568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pt-BR"/>
            </a:defPPr>
            <a:lvl1pPr>
              <a:defRPr sz="2800">
                <a:latin typeface="Arial Narrow" panose="020B0606020202030204" pitchFamily="34" charset="0"/>
              </a:defRPr>
            </a:lvl1pPr>
          </a:lstStyle>
          <a:p>
            <a:r>
              <a:rPr lang="pt-BR" dirty="0">
                <a:latin typeface="+mj-lt"/>
              </a:rPr>
              <a:t>Inclusão na Agenda de ARR devido ao entendimento de que seria necessário fazer uma avaliação da Resolução CONSU nº 08/1998 antes da elaboração da AIR sobre o tema. 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2C95E8E0-3833-63D0-731B-96D97CB24AF0}"/>
              </a:ext>
            </a:extLst>
          </p:cNvPr>
          <p:cNvSpPr txBox="1"/>
          <p:nvPr/>
        </p:nvSpPr>
        <p:spPr>
          <a:xfrm>
            <a:off x="1369112" y="3348313"/>
            <a:ext cx="3537413" cy="156966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>
            <a:defPPr>
              <a:defRPr lang="pt-BR"/>
            </a:defPPr>
            <a:lvl1pPr>
              <a:defRPr sz="2800">
                <a:latin typeface="Arial Narrow" panose="020B0606020202030204" pitchFamily="34" charset="0"/>
              </a:defRPr>
            </a:lvl1pPr>
          </a:lstStyle>
          <a:p>
            <a:pPr algn="ctr"/>
            <a:r>
              <a:rPr lang="pt-BR" sz="3200" b="1" dirty="0">
                <a:solidFill>
                  <a:schemeClr val="bg1"/>
                </a:solidFill>
                <a:latin typeface="+mj-lt"/>
              </a:rPr>
              <a:t>Mecanismo de Regulação Financeira 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C76432FB-D1AB-F5DE-A5AF-1684AE9F6D72}"/>
              </a:ext>
            </a:extLst>
          </p:cNvPr>
          <p:cNvSpPr txBox="1"/>
          <p:nvPr/>
        </p:nvSpPr>
        <p:spPr>
          <a:xfrm>
            <a:off x="5307971" y="6239628"/>
            <a:ext cx="1043755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pt-BR"/>
            </a:defPPr>
            <a:lvl1pPr>
              <a:defRPr sz="2800">
                <a:latin typeface="Arial Narrow" panose="020B0606020202030204" pitchFamily="34" charset="0"/>
              </a:defRPr>
            </a:lvl1pPr>
          </a:lstStyle>
          <a:p>
            <a:r>
              <a:rPr lang="pt-BR" sz="2800" b="0" i="0" u="none" strike="noStrike" kern="120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Relatório final em fase de revisão.</a:t>
            </a:r>
            <a:endParaRPr lang="pt-BR" dirty="0">
              <a:latin typeface="+mj-lt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8D803355-C19B-9FAE-EA8F-64D297D6EAAD}"/>
              </a:ext>
            </a:extLst>
          </p:cNvPr>
          <p:cNvSpPr txBox="1"/>
          <p:nvPr/>
        </p:nvSpPr>
        <p:spPr>
          <a:xfrm>
            <a:off x="1346812" y="5786006"/>
            <a:ext cx="3537413" cy="156966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>
            <a:defPPr>
              <a:defRPr lang="pt-BR"/>
            </a:defPPr>
            <a:lvl1pPr>
              <a:defRPr sz="2800">
                <a:latin typeface="Arial Narrow" panose="020B0606020202030204" pitchFamily="34" charset="0"/>
              </a:defRPr>
            </a:lvl1pPr>
          </a:lstStyle>
          <a:p>
            <a:pPr algn="ctr"/>
            <a:r>
              <a:rPr lang="pt-BR" sz="3200" b="1" i="0" u="none" strike="noStrike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Parâmetros da metodologia do reajuste individual</a:t>
            </a:r>
            <a:endParaRPr lang="pt-BR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516769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áfico 2">
            <a:extLst>
              <a:ext uri="{FF2B5EF4-FFF2-40B4-BE49-F238E27FC236}">
                <a16:creationId xmlns:a16="http://schemas.microsoft.com/office/drawing/2014/main" id="{87FD1565-FBAF-4FD9-BF84-AA277F9F0C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23506" y="3290360"/>
            <a:ext cx="10439400" cy="1704975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7EEC4957-EE9B-41F0-B505-D1094BB77855}"/>
              </a:ext>
            </a:extLst>
          </p:cNvPr>
          <p:cNvSpPr txBox="1">
            <a:spLocks/>
          </p:cNvSpPr>
          <p:nvPr/>
        </p:nvSpPr>
        <p:spPr bwMode="auto">
          <a:xfrm>
            <a:off x="0" y="934063"/>
            <a:ext cx="18286413" cy="2378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Aft>
                <a:spcPts val="1800"/>
              </a:spcAft>
              <a:defRPr/>
            </a:pPr>
            <a:r>
              <a:rPr lang="pt-BR" altLang="pt-BR" sz="6600" b="1" dirty="0">
                <a:solidFill>
                  <a:srgbClr val="006E89"/>
                </a:solidFill>
                <a:latin typeface="+mn-lt"/>
              </a:rPr>
              <a:t>Obrigada!</a:t>
            </a:r>
            <a:endParaRPr lang="pt-BR" altLang="pt-BR" sz="6600" b="1" dirty="0">
              <a:latin typeface="+mn-lt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D4B7CFE-9880-1A74-82B0-6828F41EC7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701" y="5620053"/>
            <a:ext cx="4354786" cy="4354786"/>
          </a:xfrm>
          <a:prstGeom prst="rect">
            <a:avLst/>
          </a:prstGeom>
        </p:spPr>
      </p:pic>
      <p:pic>
        <p:nvPicPr>
          <p:cNvPr id="1026" name="Picture 2" descr="Placa azul com letras brancas em fundo preto&#10;&#10;Descrição gerada automaticamente">
            <a:extLst>
              <a:ext uri="{FF2B5EF4-FFF2-40B4-BE49-F238E27FC236}">
                <a16:creationId xmlns:a16="http://schemas.microsoft.com/office/drawing/2014/main" id="{D2B5A3B3-7F13-DC60-D788-C5DB4384BC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800" y="6677738"/>
            <a:ext cx="4673600" cy="938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7995476"/>
      </p:ext>
    </p:ext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2_Personalizar design">
  <a:themeElements>
    <a:clrScheme name="Personalizada 2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006E89"/>
      </a:accent1>
      <a:accent2>
        <a:srgbClr val="6D983F"/>
      </a:accent2>
      <a:accent3>
        <a:srgbClr val="F47521"/>
      </a:accent3>
      <a:accent4>
        <a:srgbClr val="A05A09"/>
      </a:accent4>
      <a:accent5>
        <a:srgbClr val="D6BF16"/>
      </a:accent5>
      <a:accent6>
        <a:srgbClr val="A5BFDE"/>
      </a:accent6>
      <a:hlink>
        <a:srgbClr val="195214"/>
      </a:hlink>
      <a:folHlink>
        <a:srgbClr val="6836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8BB43F11A20B046B2992FBAC6308854" ma:contentTypeVersion="17" ma:contentTypeDescription="Crie um novo documento." ma:contentTypeScope="" ma:versionID="8fb3158a88698f0b2eacc87e6c88b1ec">
  <xsd:schema xmlns:xsd="http://www.w3.org/2001/XMLSchema" xmlns:xs="http://www.w3.org/2001/XMLSchema" xmlns:p="http://schemas.microsoft.com/office/2006/metadata/properties" xmlns:ns1="http://schemas.microsoft.com/sharepoint/v3" xmlns:ns2="92631982-ce7f-45a1-9387-52520b4e3999" xmlns:ns3="6f3495ec-fbc6-4174-91f2-4d43c17cf637" targetNamespace="http://schemas.microsoft.com/office/2006/metadata/properties" ma:root="true" ma:fieldsID="b4446bb25c15beddb970eb9a00026c05" ns1:_="" ns2:_="" ns3:_="">
    <xsd:import namespace="http://schemas.microsoft.com/sharepoint/v3"/>
    <xsd:import namespace="92631982-ce7f-45a1-9387-52520b4e3999"/>
    <xsd:import namespace="6f3495ec-fbc6-4174-91f2-4d43c17cf63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Data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Propriedades da Política de Conformidade Unificada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Ação de Interface do Usuário da Política de Conformidade Unificada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631982-ce7f-45a1-9387-52520b4e39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a" ma:index="14" nillable="true" ma:displayName="Data" ma:default="[today]" ma:format="DateOnly" ma:internalName="Data">
      <xsd:simpleType>
        <xsd:restriction base="dms:DateTime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Marcações de imagem" ma:readOnly="false" ma:fieldId="{5cf76f15-5ced-4ddc-b409-7134ff3c332f}" ma:taxonomyMulti="true" ma:sspId="afd22834-720d-4be5-8a17-75eb8688063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3495ec-fbc6-4174-91f2-4d43c17cf637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1bdc2ca-380b-4a30-8025-e77a25a0bb4b}" ma:internalName="TaxCatchAll" ma:showField="CatchAllData" ma:web="6f3495ec-fbc6-4174-91f2-4d43c17cf63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a xmlns="92631982-ce7f-45a1-9387-52520b4e3999">2023-08-15T11:14:23+00:00</Data>
    <_ip_UnifiedCompliancePolicyUIAction xmlns="http://schemas.microsoft.com/sharepoint/v3" xsi:nil="true"/>
    <_ip_UnifiedCompliancePolicyProperties xmlns="http://schemas.microsoft.com/sharepoint/v3" xsi:nil="true"/>
    <lcf76f155ced4ddcb4097134ff3c332f xmlns="92631982-ce7f-45a1-9387-52520b4e3999">
      <Terms xmlns="http://schemas.microsoft.com/office/infopath/2007/PartnerControls"/>
    </lcf76f155ced4ddcb4097134ff3c332f>
    <TaxCatchAll xmlns="6f3495ec-fbc6-4174-91f2-4d43c17cf637" xsi:nil="true"/>
    <SharedWithUsers xmlns="6f3495ec-fbc6-4174-91f2-4d43c17cf637">
      <UserInfo>
        <DisplayName>Luiz Antonio Nolasco de Freitas</DisplayName>
        <AccountId>726</AccountId>
        <AccountType/>
      </UserInfo>
      <UserInfo>
        <DisplayName>Bruno Catroli da Silva</DisplayName>
        <AccountId>34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9B5CCA-4399-44B1-B48D-F0F4DF402456}">
  <ds:schemaRefs>
    <ds:schemaRef ds:uri="6f3495ec-fbc6-4174-91f2-4d43c17cf637"/>
    <ds:schemaRef ds:uri="92631982-ce7f-45a1-9387-52520b4e399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643FE53-8C98-4CB0-B143-B395088C8ABD}">
  <ds:schemaRefs>
    <ds:schemaRef ds:uri="6f3495ec-fbc6-4174-91f2-4d43c17cf637"/>
    <ds:schemaRef ds:uri="92631982-ce7f-45a1-9387-52520b4e399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64C622D-3C09-4FA2-A310-9A150274113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625</TotalTime>
  <Words>324</Words>
  <Application>Microsoft Office PowerPoint</Application>
  <PresentationFormat>Personalizar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Arial Narrow</vt:lpstr>
      <vt:lpstr>Calibri</vt:lpstr>
      <vt:lpstr>2_Personalizar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Expertise</dc:title>
  <dc:creator>Expertise Inteligencia e pesquisa de mercado</dc:creator>
  <cp:lastModifiedBy>Jaqueline Lima Fernandes</cp:lastModifiedBy>
  <cp:revision>9</cp:revision>
  <cp:lastPrinted>2023-08-22T13:20:10Z</cp:lastPrinted>
  <dcterms:created xsi:type="dcterms:W3CDTF">2016-01-16T10:55:01Z</dcterms:created>
  <dcterms:modified xsi:type="dcterms:W3CDTF">2023-12-18T20:00:04Z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0x01010068BB43F11A20B046B2992FBAC6308854</vt:lpwstr>
  </property>
  <property fmtid="{D5CDD505-2E9C-101B-9397-08002B2CF9AE}" pid="3" name="MediaServiceImageTags">
    <vt:lpwstr/>
  </property>
</Properties>
</file>