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Lst>
  <p:notesMasterIdLst>
    <p:notesMasterId r:id="rId11"/>
  </p:notesMasterIdLst>
  <p:sldIdLst>
    <p:sldId id="671" r:id="rId5"/>
    <p:sldId id="953" r:id="rId6"/>
    <p:sldId id="956" r:id="rId7"/>
    <p:sldId id="957" r:id="rId8"/>
    <p:sldId id="782" r:id="rId9"/>
    <p:sldId id="949" r:id="rId10"/>
  </p:sldIdLst>
  <p:sldSz cx="18288000" cy="10287000"/>
  <p:notesSz cx="6858000" cy="9144000"/>
  <p:custDataLst>
    <p:tags r:id="rId12"/>
  </p:custDataLst>
  <p:defaultTextStyle>
    <a:defPPr>
      <a:defRPr lang="pt-BR"/>
    </a:defPPr>
    <a:lvl1pPr marL="0" algn="l" defTabSz="1758300" rtl="0" eaLnBrk="1" latinLnBrk="0" hangingPunct="1">
      <a:defRPr sz="3500" kern="1200">
        <a:solidFill>
          <a:schemeClr val="tx1"/>
        </a:solidFill>
        <a:latin typeface="+mn-lt"/>
        <a:ea typeface="+mn-ea"/>
        <a:cs typeface="+mn-cs"/>
      </a:defRPr>
    </a:lvl1pPr>
    <a:lvl2pPr marL="879150" algn="l" defTabSz="1758300" rtl="0" eaLnBrk="1" latinLnBrk="0" hangingPunct="1">
      <a:defRPr sz="3500" kern="1200">
        <a:solidFill>
          <a:schemeClr val="tx1"/>
        </a:solidFill>
        <a:latin typeface="+mn-lt"/>
        <a:ea typeface="+mn-ea"/>
        <a:cs typeface="+mn-cs"/>
      </a:defRPr>
    </a:lvl2pPr>
    <a:lvl3pPr marL="1758300" algn="l" defTabSz="1758300" rtl="0" eaLnBrk="1" latinLnBrk="0" hangingPunct="1">
      <a:defRPr sz="3500" kern="1200">
        <a:solidFill>
          <a:schemeClr val="tx1"/>
        </a:solidFill>
        <a:latin typeface="+mn-lt"/>
        <a:ea typeface="+mn-ea"/>
        <a:cs typeface="+mn-cs"/>
      </a:defRPr>
    </a:lvl3pPr>
    <a:lvl4pPr marL="2637450" algn="l" defTabSz="1758300" rtl="0" eaLnBrk="1" latinLnBrk="0" hangingPunct="1">
      <a:defRPr sz="3500" kern="1200">
        <a:solidFill>
          <a:schemeClr val="tx1"/>
        </a:solidFill>
        <a:latin typeface="+mn-lt"/>
        <a:ea typeface="+mn-ea"/>
        <a:cs typeface="+mn-cs"/>
      </a:defRPr>
    </a:lvl4pPr>
    <a:lvl5pPr marL="3516600" algn="l" defTabSz="1758300" rtl="0" eaLnBrk="1" latinLnBrk="0" hangingPunct="1">
      <a:defRPr sz="3500" kern="1200">
        <a:solidFill>
          <a:schemeClr val="tx1"/>
        </a:solidFill>
        <a:latin typeface="+mn-lt"/>
        <a:ea typeface="+mn-ea"/>
        <a:cs typeface="+mn-cs"/>
      </a:defRPr>
    </a:lvl5pPr>
    <a:lvl6pPr marL="4395749" algn="l" defTabSz="1758300" rtl="0" eaLnBrk="1" latinLnBrk="0" hangingPunct="1">
      <a:defRPr sz="3500" kern="1200">
        <a:solidFill>
          <a:schemeClr val="tx1"/>
        </a:solidFill>
        <a:latin typeface="+mn-lt"/>
        <a:ea typeface="+mn-ea"/>
        <a:cs typeface="+mn-cs"/>
      </a:defRPr>
    </a:lvl6pPr>
    <a:lvl7pPr marL="5274899" algn="l" defTabSz="1758300" rtl="0" eaLnBrk="1" latinLnBrk="0" hangingPunct="1">
      <a:defRPr sz="3500" kern="1200">
        <a:solidFill>
          <a:schemeClr val="tx1"/>
        </a:solidFill>
        <a:latin typeface="+mn-lt"/>
        <a:ea typeface="+mn-ea"/>
        <a:cs typeface="+mn-cs"/>
      </a:defRPr>
    </a:lvl7pPr>
    <a:lvl8pPr marL="6154049" algn="l" defTabSz="1758300" rtl="0" eaLnBrk="1" latinLnBrk="0" hangingPunct="1">
      <a:defRPr sz="3500" kern="1200">
        <a:solidFill>
          <a:schemeClr val="tx1"/>
        </a:solidFill>
        <a:latin typeface="+mn-lt"/>
        <a:ea typeface="+mn-ea"/>
        <a:cs typeface="+mn-cs"/>
      </a:defRPr>
    </a:lvl8pPr>
    <a:lvl9pPr marL="7033199" algn="l" defTabSz="1758300" rtl="0" eaLnBrk="1" latinLnBrk="0" hangingPunct="1">
      <a:defRPr sz="3500" kern="1200">
        <a:solidFill>
          <a:schemeClr val="tx1"/>
        </a:solidFill>
        <a:latin typeface="+mn-lt"/>
        <a:ea typeface="+mn-ea"/>
        <a:cs typeface="+mn-cs"/>
      </a:defRPr>
    </a:lvl9pPr>
  </p:defaultTextStyle>
  <p:extLst>
    <p:ext uri="{521415D9-36F7-43E2-AB2F-B90AF26B5E84}">
      <p14:sectionLst xmlns:p14="http://schemas.microsoft.com/office/powerpoint/2010/main">
        <p14:section name="Seção Padrão" id="{4A5B2796-1A49-4A19-8942-96C3A28C94D5}">
          <p14:sldIdLst>
            <p14:sldId id="671"/>
            <p14:sldId id="953"/>
            <p14:sldId id="956"/>
            <p14:sldId id="957"/>
            <p14:sldId id="782"/>
            <p14:sldId id="949"/>
          </p14:sldIdLst>
        </p14:section>
      </p14:sectionLst>
    </p:ext>
    <p:ext uri="{EFAFB233-063F-42B5-8137-9DF3F51BA10A}">
      <p15:sldGuideLst xmlns:p15="http://schemas.microsoft.com/office/powerpoint/2012/main">
        <p15:guide id="1" orient="horz" pos="1063" userDrawn="1">
          <p15:clr>
            <a:srgbClr val="A4A3A4"/>
          </p15:clr>
        </p15:guide>
        <p15:guide id="3" orient="horz" pos="5349" userDrawn="1">
          <p15:clr>
            <a:srgbClr val="A4A3A4"/>
          </p15:clr>
        </p15:guide>
        <p15:guide id="4" pos="1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ly D'Almeida Pimentel Correa" initials="MDPC" lastIdx="3" clrIdx="0">
    <p:extLst>
      <p:ext uri="{19B8F6BF-5375-455C-9EA6-DF929625EA0E}">
        <p15:presenceInfo xmlns:p15="http://schemas.microsoft.com/office/powerpoint/2012/main" userId="S::marly.correa@ans.gov.br::37c31e3c-e3e6-4632-9d21-e7bb9784fe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7521"/>
    <a:srgbClr val="006E89"/>
    <a:srgbClr val="007373"/>
    <a:srgbClr val="6D983F"/>
    <a:srgbClr val="8CBB59"/>
    <a:srgbClr val="A05A09"/>
    <a:srgbClr val="D6BF16"/>
    <a:srgbClr val="98AFCC"/>
    <a:srgbClr val="DF4F3B"/>
    <a:srgbClr val="00C0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édio 2 - Ênfas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Nenhum Estilo, Nenhuma Grad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6" d="100"/>
          <a:sy n="46" d="100"/>
        </p:scale>
        <p:origin x="756" y="42"/>
      </p:cViewPr>
      <p:guideLst>
        <p:guide orient="horz" pos="1063"/>
        <p:guide orient="horz" pos="5349"/>
        <p:guide pos="1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FFFB51-62BD-4ED9-8C8C-72908B92FB4A}" type="datetimeFigureOut">
              <a:rPr lang="pt-BR" smtClean="0"/>
              <a:t>13/12/2023</a:t>
            </a:fld>
            <a:endParaRPr lang="pt-BR"/>
          </a:p>
        </p:txBody>
      </p:sp>
      <p:sp>
        <p:nvSpPr>
          <p:cNvPr id="4" name="Espaço Reservado para Imagem de Sli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0ABBB1-5E8A-4D6B-9C01-E287A81F5DCB}" type="slidenum">
              <a:rPr lang="pt-BR" smtClean="0"/>
              <a:t>‹nº›</a:t>
            </a:fld>
            <a:endParaRPr lang="pt-BR"/>
          </a:p>
        </p:txBody>
      </p:sp>
    </p:spTree>
    <p:extLst>
      <p:ext uri="{BB962C8B-B14F-4D97-AF65-F5344CB8AC3E}">
        <p14:creationId xmlns:p14="http://schemas.microsoft.com/office/powerpoint/2010/main" val="1258228234"/>
      </p:ext>
    </p:extLst>
  </p:cSld>
  <p:clrMap bg1="lt1" tx1="dk1" bg2="lt2" tx2="dk2" accent1="accent1" accent2="accent2" accent3="accent3" accent4="accent4" accent5="accent5" accent6="accent6" hlink="hlink" folHlink="folHlink"/>
  <p:notesStyle>
    <a:lvl1pPr marL="0" algn="l" defTabSz="1758300" rtl="0" eaLnBrk="1" latinLnBrk="0" hangingPunct="1">
      <a:defRPr sz="2300" kern="1200">
        <a:solidFill>
          <a:schemeClr val="tx1"/>
        </a:solidFill>
        <a:latin typeface="+mn-lt"/>
        <a:ea typeface="+mn-ea"/>
        <a:cs typeface="+mn-cs"/>
      </a:defRPr>
    </a:lvl1pPr>
    <a:lvl2pPr marL="879150" algn="l" defTabSz="1758300" rtl="0" eaLnBrk="1" latinLnBrk="0" hangingPunct="1">
      <a:defRPr sz="2300" kern="1200">
        <a:solidFill>
          <a:schemeClr val="tx1"/>
        </a:solidFill>
        <a:latin typeface="+mn-lt"/>
        <a:ea typeface="+mn-ea"/>
        <a:cs typeface="+mn-cs"/>
      </a:defRPr>
    </a:lvl2pPr>
    <a:lvl3pPr marL="1758300" algn="l" defTabSz="1758300" rtl="0" eaLnBrk="1" latinLnBrk="0" hangingPunct="1">
      <a:defRPr sz="2300" kern="1200">
        <a:solidFill>
          <a:schemeClr val="tx1"/>
        </a:solidFill>
        <a:latin typeface="+mn-lt"/>
        <a:ea typeface="+mn-ea"/>
        <a:cs typeface="+mn-cs"/>
      </a:defRPr>
    </a:lvl3pPr>
    <a:lvl4pPr marL="2637450" algn="l" defTabSz="1758300" rtl="0" eaLnBrk="1" latinLnBrk="0" hangingPunct="1">
      <a:defRPr sz="2300" kern="1200">
        <a:solidFill>
          <a:schemeClr val="tx1"/>
        </a:solidFill>
        <a:latin typeface="+mn-lt"/>
        <a:ea typeface="+mn-ea"/>
        <a:cs typeface="+mn-cs"/>
      </a:defRPr>
    </a:lvl4pPr>
    <a:lvl5pPr marL="3516600" algn="l" defTabSz="1758300" rtl="0" eaLnBrk="1" latinLnBrk="0" hangingPunct="1">
      <a:defRPr sz="2300" kern="1200">
        <a:solidFill>
          <a:schemeClr val="tx1"/>
        </a:solidFill>
        <a:latin typeface="+mn-lt"/>
        <a:ea typeface="+mn-ea"/>
        <a:cs typeface="+mn-cs"/>
      </a:defRPr>
    </a:lvl5pPr>
    <a:lvl6pPr marL="4395749" algn="l" defTabSz="1758300" rtl="0" eaLnBrk="1" latinLnBrk="0" hangingPunct="1">
      <a:defRPr sz="2300" kern="1200">
        <a:solidFill>
          <a:schemeClr val="tx1"/>
        </a:solidFill>
        <a:latin typeface="+mn-lt"/>
        <a:ea typeface="+mn-ea"/>
        <a:cs typeface="+mn-cs"/>
      </a:defRPr>
    </a:lvl6pPr>
    <a:lvl7pPr marL="5274899" algn="l" defTabSz="1758300" rtl="0" eaLnBrk="1" latinLnBrk="0" hangingPunct="1">
      <a:defRPr sz="2300" kern="1200">
        <a:solidFill>
          <a:schemeClr val="tx1"/>
        </a:solidFill>
        <a:latin typeface="+mn-lt"/>
        <a:ea typeface="+mn-ea"/>
        <a:cs typeface="+mn-cs"/>
      </a:defRPr>
    </a:lvl7pPr>
    <a:lvl8pPr marL="6154049" algn="l" defTabSz="1758300" rtl="0" eaLnBrk="1" latinLnBrk="0" hangingPunct="1">
      <a:defRPr sz="2300" kern="1200">
        <a:solidFill>
          <a:schemeClr val="tx1"/>
        </a:solidFill>
        <a:latin typeface="+mn-lt"/>
        <a:ea typeface="+mn-ea"/>
        <a:cs typeface="+mn-cs"/>
      </a:defRPr>
    </a:lvl8pPr>
    <a:lvl9pPr marL="7033199" algn="l" defTabSz="1758300" rtl="0" eaLnBrk="1" latinLnBrk="0" hangingPunct="1">
      <a:defRPr sz="2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DD0ABBB1-5E8A-4D6B-9C01-E287A81F5DCB}" type="slidenum">
              <a:rPr lang="pt-BR" smtClean="0"/>
              <a:t>2</a:t>
            </a:fld>
            <a:endParaRPr lang="pt-BR"/>
          </a:p>
        </p:txBody>
      </p:sp>
    </p:spTree>
    <p:extLst>
      <p:ext uri="{BB962C8B-B14F-4D97-AF65-F5344CB8AC3E}">
        <p14:creationId xmlns:p14="http://schemas.microsoft.com/office/powerpoint/2010/main" val="10646988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DD0ABBB1-5E8A-4D6B-9C01-E287A81F5DCB}" type="slidenum">
              <a:rPr lang="pt-BR" smtClean="0"/>
              <a:t>3</a:t>
            </a:fld>
            <a:endParaRPr lang="pt-BR"/>
          </a:p>
        </p:txBody>
      </p:sp>
    </p:spTree>
    <p:extLst>
      <p:ext uri="{BB962C8B-B14F-4D97-AF65-F5344CB8AC3E}">
        <p14:creationId xmlns:p14="http://schemas.microsoft.com/office/powerpoint/2010/main" val="1053752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DD0ABBB1-5E8A-4D6B-9C01-E287A81F5DCB}" type="slidenum">
              <a:rPr lang="pt-BR" smtClean="0"/>
              <a:t>4</a:t>
            </a:fld>
            <a:endParaRPr lang="pt-BR"/>
          </a:p>
        </p:txBody>
      </p:sp>
    </p:spTree>
    <p:extLst>
      <p:ext uri="{BB962C8B-B14F-4D97-AF65-F5344CB8AC3E}">
        <p14:creationId xmlns:p14="http://schemas.microsoft.com/office/powerpoint/2010/main" val="227388846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Slide de título">
    <p:spTree>
      <p:nvGrpSpPr>
        <p:cNvPr id="1" name=""/>
        <p:cNvGrpSpPr/>
        <p:nvPr/>
      </p:nvGrpSpPr>
      <p:grpSpPr>
        <a:xfrm>
          <a:off x="0" y="0"/>
          <a:ext cx="0" cy="0"/>
          <a:chOff x="0" y="0"/>
          <a:chExt cx="0" cy="0"/>
        </a:xfrm>
      </p:grpSpPr>
      <p:sp>
        <p:nvSpPr>
          <p:cNvPr id="2" name="Retângulo 1"/>
          <p:cNvSpPr/>
          <p:nvPr userDrawn="1"/>
        </p:nvSpPr>
        <p:spPr>
          <a:xfrm>
            <a:off x="1" y="0"/>
            <a:ext cx="18288000" cy="11110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pic>
        <p:nvPicPr>
          <p:cNvPr id="3"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2274"/>
          <a:stretch>
            <a:fillRect/>
          </a:stretch>
        </p:blipFill>
        <p:spPr bwMode="auto">
          <a:xfrm>
            <a:off x="2158618" y="898526"/>
            <a:ext cx="15157102" cy="8395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tângulo 3"/>
          <p:cNvSpPr/>
          <p:nvPr userDrawn="1"/>
        </p:nvSpPr>
        <p:spPr>
          <a:xfrm>
            <a:off x="1" y="9391972"/>
            <a:ext cx="18288000" cy="8950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pic>
        <p:nvPicPr>
          <p:cNvPr id="12" name="Imagem 11">
            <a:extLst>
              <a:ext uri="{FF2B5EF4-FFF2-40B4-BE49-F238E27FC236}">
                <a16:creationId xmlns:a16="http://schemas.microsoft.com/office/drawing/2014/main" id="{2346BC59-AC41-4EDF-AABF-0A22A64C210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0" y="-6534"/>
            <a:ext cx="18277051" cy="10293534"/>
          </a:xfrm>
          <a:prstGeom prst="rect">
            <a:avLst/>
          </a:prstGeom>
        </p:spPr>
      </p:pic>
    </p:spTree>
    <p:extLst>
      <p:ext uri="{BB962C8B-B14F-4D97-AF65-F5344CB8AC3E}">
        <p14:creationId xmlns:p14="http://schemas.microsoft.com/office/powerpoint/2010/main" val="3434489885"/>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Slide de título">
    <p:spTree>
      <p:nvGrpSpPr>
        <p:cNvPr id="1" name=""/>
        <p:cNvGrpSpPr/>
        <p:nvPr/>
      </p:nvGrpSpPr>
      <p:grpSpPr>
        <a:xfrm>
          <a:off x="0" y="0"/>
          <a:ext cx="0" cy="0"/>
          <a:chOff x="0" y="0"/>
          <a:chExt cx="0" cy="0"/>
        </a:xfrm>
      </p:grpSpPr>
      <p:sp>
        <p:nvSpPr>
          <p:cNvPr id="2" name="Retângulo 1"/>
          <p:cNvSpPr/>
          <p:nvPr userDrawn="1"/>
        </p:nvSpPr>
        <p:spPr>
          <a:xfrm>
            <a:off x="1" y="0"/>
            <a:ext cx="18288000" cy="11110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pic>
        <p:nvPicPr>
          <p:cNvPr id="3"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b="2274"/>
          <a:stretch>
            <a:fillRect/>
          </a:stretch>
        </p:blipFill>
        <p:spPr bwMode="auto">
          <a:xfrm>
            <a:off x="2158618" y="898526"/>
            <a:ext cx="15157102" cy="83959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tângulo 3"/>
          <p:cNvSpPr/>
          <p:nvPr userDrawn="1"/>
        </p:nvSpPr>
        <p:spPr>
          <a:xfrm>
            <a:off x="1" y="9391972"/>
            <a:ext cx="18288000" cy="8950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pic>
        <p:nvPicPr>
          <p:cNvPr id="12" name="Imagem 11">
            <a:extLst>
              <a:ext uri="{FF2B5EF4-FFF2-40B4-BE49-F238E27FC236}">
                <a16:creationId xmlns:a16="http://schemas.microsoft.com/office/drawing/2014/main" id="{2346BC59-AC41-4EDF-AABF-0A22A64C210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a:xfrm>
            <a:off x="14234" y="-14370"/>
            <a:ext cx="18288000" cy="10299700"/>
          </a:xfrm>
          <a:prstGeom prst="rect">
            <a:avLst/>
          </a:prstGeom>
        </p:spPr>
      </p:pic>
    </p:spTree>
    <p:extLst>
      <p:ext uri="{BB962C8B-B14F-4D97-AF65-F5344CB8AC3E}">
        <p14:creationId xmlns:p14="http://schemas.microsoft.com/office/powerpoint/2010/main" val="2938591631"/>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5_Slide de título">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id="{E9341BF5-094A-4844-9CE5-80E156EAF05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0"/>
            <a:ext cx="18278208" cy="1269320"/>
          </a:xfrm>
          <a:prstGeom prst="rect">
            <a:avLst/>
          </a:prstGeom>
        </p:spPr>
      </p:pic>
    </p:spTree>
    <p:extLst>
      <p:ext uri="{BB962C8B-B14F-4D97-AF65-F5344CB8AC3E}">
        <p14:creationId xmlns:p14="http://schemas.microsoft.com/office/powerpoint/2010/main" val="3487827348"/>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5555564"/>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Slide de título">
    <p:spTree>
      <p:nvGrpSpPr>
        <p:cNvPr id="1" name=""/>
        <p:cNvGrpSpPr/>
        <p:nvPr/>
      </p:nvGrpSpPr>
      <p:grpSpPr>
        <a:xfrm>
          <a:off x="0" y="0"/>
          <a:ext cx="0" cy="0"/>
          <a:chOff x="0" y="0"/>
          <a:chExt cx="0" cy="0"/>
        </a:xfrm>
      </p:grpSpPr>
      <p:sp>
        <p:nvSpPr>
          <p:cNvPr id="2" name="Retângulo 1"/>
          <p:cNvSpPr/>
          <p:nvPr userDrawn="1"/>
        </p:nvSpPr>
        <p:spPr>
          <a:xfrm>
            <a:off x="1" y="0"/>
            <a:ext cx="18288000" cy="14710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3500"/>
          </a:p>
        </p:txBody>
      </p:sp>
    </p:spTree>
    <p:extLst>
      <p:ext uri="{BB962C8B-B14F-4D97-AF65-F5344CB8AC3E}">
        <p14:creationId xmlns:p14="http://schemas.microsoft.com/office/powerpoint/2010/main" val="238353888"/>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Slide de título">
    <p:spTree>
      <p:nvGrpSpPr>
        <p:cNvPr id="1" name=""/>
        <p:cNvGrpSpPr/>
        <p:nvPr/>
      </p:nvGrpSpPr>
      <p:grpSpPr>
        <a:xfrm>
          <a:off x="0" y="0"/>
          <a:ext cx="0" cy="0"/>
          <a:chOff x="0" y="0"/>
          <a:chExt cx="0" cy="0"/>
        </a:xfrm>
      </p:grpSpPr>
      <p:pic>
        <p:nvPicPr>
          <p:cNvPr id="12" name="Imagem 11">
            <a:extLst>
              <a:ext uri="{FF2B5EF4-FFF2-40B4-BE49-F238E27FC236}">
                <a16:creationId xmlns:a16="http://schemas.microsoft.com/office/drawing/2014/main" id="{2346BC59-AC41-4EDF-AABF-0A22A64C210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0949" y="-6534"/>
            <a:ext cx="18277051" cy="10293534"/>
          </a:xfrm>
          <a:prstGeom prst="rect">
            <a:avLst/>
          </a:prstGeom>
        </p:spPr>
      </p:pic>
    </p:spTree>
    <p:extLst>
      <p:ext uri="{BB962C8B-B14F-4D97-AF65-F5344CB8AC3E}">
        <p14:creationId xmlns:p14="http://schemas.microsoft.com/office/powerpoint/2010/main" val="405294960"/>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3" name="Imagem 1"/>
          <p:cNvPicPr>
            <a:picLocks noChangeAspect="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5972840" y="9680005"/>
            <a:ext cx="2135360" cy="4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8031128"/>
      </p:ext>
    </p:extLst>
  </p:cSld>
  <p:clrMap bg1="lt1" tx1="dk1" bg2="lt2" tx2="dk2" accent1="accent1" accent2="accent2" accent3="accent3" accent4="accent4" accent5="accent5" accent6="accent6" hlink="hlink" folHlink="folHlink"/>
  <p:sldLayoutIdLst>
    <p:sldLayoutId id="2147483659" r:id="rId1"/>
    <p:sldLayoutId id="2147483657" r:id="rId2"/>
    <p:sldLayoutId id="2147483660" r:id="rId3"/>
    <p:sldLayoutId id="2147483655" r:id="rId4"/>
    <p:sldLayoutId id="2147483656" r:id="rId5"/>
    <p:sldLayoutId id="2147483658" r:id="rId6"/>
  </p:sldLayoutIdLst>
  <p:transition spd="slow">
    <p:push dir="u"/>
  </p:transition>
  <p:txStyles>
    <p:titleStyle>
      <a:lvl1pPr algn="ctr" defTabSz="1758300" rtl="0" eaLnBrk="1" latinLnBrk="0" hangingPunct="1">
        <a:spcBef>
          <a:spcPct val="0"/>
        </a:spcBef>
        <a:buNone/>
        <a:defRPr sz="8500" kern="1200">
          <a:solidFill>
            <a:schemeClr val="tx1"/>
          </a:solidFill>
          <a:latin typeface="+mj-lt"/>
          <a:ea typeface="+mj-ea"/>
          <a:cs typeface="+mj-cs"/>
        </a:defRPr>
      </a:lvl1pPr>
    </p:titleStyle>
    <p:bodyStyle>
      <a:lvl1pPr marL="659362" indent="-659362" algn="l" defTabSz="1758300" rtl="0" eaLnBrk="1" latinLnBrk="0" hangingPunct="1">
        <a:spcBef>
          <a:spcPct val="20000"/>
        </a:spcBef>
        <a:buFont typeface="Arial" panose="020B0604020202020204" pitchFamily="34" charset="0"/>
        <a:buChar char="•"/>
        <a:defRPr sz="6200" kern="1200">
          <a:solidFill>
            <a:schemeClr val="tx1"/>
          </a:solidFill>
          <a:latin typeface="+mn-lt"/>
          <a:ea typeface="+mn-ea"/>
          <a:cs typeface="+mn-cs"/>
        </a:defRPr>
      </a:lvl1pPr>
      <a:lvl2pPr marL="1428619" indent="-549469" algn="l" defTabSz="1758300" rtl="0" eaLnBrk="1" latinLnBrk="0" hangingPunct="1">
        <a:spcBef>
          <a:spcPct val="20000"/>
        </a:spcBef>
        <a:buFont typeface="Arial" panose="020B0604020202020204" pitchFamily="34" charset="0"/>
        <a:buChar char="–"/>
        <a:defRPr sz="5400" kern="1200">
          <a:solidFill>
            <a:schemeClr val="tx1"/>
          </a:solidFill>
          <a:latin typeface="+mn-lt"/>
          <a:ea typeface="+mn-ea"/>
          <a:cs typeface="+mn-cs"/>
        </a:defRPr>
      </a:lvl2pPr>
      <a:lvl3pPr marL="2197875" indent="-439575" algn="l" defTabSz="1758300" rtl="0" eaLnBrk="1" latinLnBrk="0" hangingPunct="1">
        <a:spcBef>
          <a:spcPct val="20000"/>
        </a:spcBef>
        <a:buFont typeface="Arial" panose="020B0604020202020204" pitchFamily="34" charset="0"/>
        <a:buChar char="•"/>
        <a:defRPr sz="4600" kern="1200">
          <a:solidFill>
            <a:schemeClr val="tx1"/>
          </a:solidFill>
          <a:latin typeface="+mn-lt"/>
          <a:ea typeface="+mn-ea"/>
          <a:cs typeface="+mn-cs"/>
        </a:defRPr>
      </a:lvl3pPr>
      <a:lvl4pPr marL="3077025"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4pPr>
      <a:lvl5pPr marL="395617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5pPr>
      <a:lvl6pPr marL="483532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6pPr>
      <a:lvl7pPr marL="571447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7pPr>
      <a:lvl8pPr marL="659362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8pPr>
      <a:lvl9pPr marL="7472774" indent="-439575" algn="l" defTabSz="1758300" rtl="0" eaLnBrk="1" latinLnBrk="0" hangingPunct="1">
        <a:spcBef>
          <a:spcPct val="20000"/>
        </a:spcBef>
        <a:buFont typeface="Arial" panose="020B0604020202020204" pitchFamily="34" charset="0"/>
        <a:buChar char="•"/>
        <a:defRPr sz="3800" kern="1200">
          <a:solidFill>
            <a:schemeClr val="tx1"/>
          </a:solidFill>
          <a:latin typeface="+mn-lt"/>
          <a:ea typeface="+mn-ea"/>
          <a:cs typeface="+mn-cs"/>
        </a:defRPr>
      </a:lvl9pPr>
    </p:bodyStyle>
    <p:otherStyle>
      <a:defPPr>
        <a:defRPr lang="pt-BR"/>
      </a:defPPr>
      <a:lvl1pPr marL="0" algn="l" defTabSz="1758300" rtl="0" eaLnBrk="1" latinLnBrk="0" hangingPunct="1">
        <a:defRPr sz="3500" kern="1200">
          <a:solidFill>
            <a:schemeClr val="tx1"/>
          </a:solidFill>
          <a:latin typeface="+mn-lt"/>
          <a:ea typeface="+mn-ea"/>
          <a:cs typeface="+mn-cs"/>
        </a:defRPr>
      </a:lvl1pPr>
      <a:lvl2pPr marL="879150" algn="l" defTabSz="1758300" rtl="0" eaLnBrk="1" latinLnBrk="0" hangingPunct="1">
        <a:defRPr sz="3500" kern="1200">
          <a:solidFill>
            <a:schemeClr val="tx1"/>
          </a:solidFill>
          <a:latin typeface="+mn-lt"/>
          <a:ea typeface="+mn-ea"/>
          <a:cs typeface="+mn-cs"/>
        </a:defRPr>
      </a:lvl2pPr>
      <a:lvl3pPr marL="1758300" algn="l" defTabSz="1758300" rtl="0" eaLnBrk="1" latinLnBrk="0" hangingPunct="1">
        <a:defRPr sz="3500" kern="1200">
          <a:solidFill>
            <a:schemeClr val="tx1"/>
          </a:solidFill>
          <a:latin typeface="+mn-lt"/>
          <a:ea typeface="+mn-ea"/>
          <a:cs typeface="+mn-cs"/>
        </a:defRPr>
      </a:lvl3pPr>
      <a:lvl4pPr marL="2637450" algn="l" defTabSz="1758300" rtl="0" eaLnBrk="1" latinLnBrk="0" hangingPunct="1">
        <a:defRPr sz="3500" kern="1200">
          <a:solidFill>
            <a:schemeClr val="tx1"/>
          </a:solidFill>
          <a:latin typeface="+mn-lt"/>
          <a:ea typeface="+mn-ea"/>
          <a:cs typeface="+mn-cs"/>
        </a:defRPr>
      </a:lvl4pPr>
      <a:lvl5pPr marL="3516600" algn="l" defTabSz="1758300" rtl="0" eaLnBrk="1" latinLnBrk="0" hangingPunct="1">
        <a:defRPr sz="3500" kern="1200">
          <a:solidFill>
            <a:schemeClr val="tx1"/>
          </a:solidFill>
          <a:latin typeface="+mn-lt"/>
          <a:ea typeface="+mn-ea"/>
          <a:cs typeface="+mn-cs"/>
        </a:defRPr>
      </a:lvl5pPr>
      <a:lvl6pPr marL="4395749" algn="l" defTabSz="1758300" rtl="0" eaLnBrk="1" latinLnBrk="0" hangingPunct="1">
        <a:defRPr sz="3500" kern="1200">
          <a:solidFill>
            <a:schemeClr val="tx1"/>
          </a:solidFill>
          <a:latin typeface="+mn-lt"/>
          <a:ea typeface="+mn-ea"/>
          <a:cs typeface="+mn-cs"/>
        </a:defRPr>
      </a:lvl6pPr>
      <a:lvl7pPr marL="5274899" algn="l" defTabSz="1758300" rtl="0" eaLnBrk="1" latinLnBrk="0" hangingPunct="1">
        <a:defRPr sz="3500" kern="1200">
          <a:solidFill>
            <a:schemeClr val="tx1"/>
          </a:solidFill>
          <a:latin typeface="+mn-lt"/>
          <a:ea typeface="+mn-ea"/>
          <a:cs typeface="+mn-cs"/>
        </a:defRPr>
      </a:lvl7pPr>
      <a:lvl8pPr marL="6154049" algn="l" defTabSz="1758300" rtl="0" eaLnBrk="1" latinLnBrk="0" hangingPunct="1">
        <a:defRPr sz="3500" kern="1200">
          <a:solidFill>
            <a:schemeClr val="tx1"/>
          </a:solidFill>
          <a:latin typeface="+mn-lt"/>
          <a:ea typeface="+mn-ea"/>
          <a:cs typeface="+mn-cs"/>
        </a:defRPr>
      </a:lvl8pPr>
      <a:lvl9pPr marL="7033199" algn="l" defTabSz="1758300" rtl="0" eaLnBrk="1" latinLnBrk="0" hangingPunct="1">
        <a:defRPr sz="3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11.sv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6.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3275329" y="3482735"/>
            <a:ext cx="14320361" cy="3038048"/>
          </a:xfrm>
          <a:prstGeom prst="rect">
            <a:avLst/>
          </a:prstGeom>
        </p:spPr>
        <p:txBody>
          <a:bodyPr lIns="91440" tIns="45720" rIns="91440" bIns="45720" anchor="t"/>
          <a:lstStyle>
            <a:lvl1pPr algn="r" rtl="0" eaLnBrk="0" fontAlgn="base" hangingPunct="0">
              <a:spcBef>
                <a:spcPct val="0"/>
              </a:spcBef>
              <a:spcAft>
                <a:spcPct val="0"/>
              </a:spcAft>
              <a:defRPr sz="3600" b="1" kern="1200" cap="all">
                <a:solidFill>
                  <a:srgbClr val="006E89"/>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defRPr/>
            </a:pPr>
            <a:r>
              <a:rPr lang="pt-BR" sz="4800" dirty="0">
                <a:solidFill>
                  <a:srgbClr val="007373"/>
                </a:solidFill>
              </a:rPr>
              <a:t>Informe sobre consultas públicas</a:t>
            </a:r>
            <a:endParaRPr lang="pt-BR" sz="4800" dirty="0">
              <a:solidFill>
                <a:srgbClr val="007373"/>
              </a:solidFill>
              <a:cs typeface="Calibri"/>
            </a:endParaRPr>
          </a:p>
        </p:txBody>
      </p:sp>
      <p:sp>
        <p:nvSpPr>
          <p:cNvPr id="6" name="Título 1"/>
          <p:cNvSpPr txBox="1">
            <a:spLocks/>
          </p:cNvSpPr>
          <p:nvPr/>
        </p:nvSpPr>
        <p:spPr bwMode="auto">
          <a:xfrm>
            <a:off x="11545742" y="9023404"/>
            <a:ext cx="6049947" cy="328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altLang="pt-BR" sz="2400" b="1" dirty="0">
                <a:solidFill>
                  <a:srgbClr val="007373"/>
                </a:solidFill>
                <a:latin typeface="Calibri" panose="020F0502020204030204" pitchFamily="34" charset="0"/>
              </a:rPr>
              <a:t>Rio de Janeiro, 14 de Dezembro de 2023</a:t>
            </a:r>
          </a:p>
        </p:txBody>
      </p:sp>
      <p:sp>
        <p:nvSpPr>
          <p:cNvPr id="8" name="Título 1"/>
          <p:cNvSpPr txBox="1">
            <a:spLocks/>
          </p:cNvSpPr>
          <p:nvPr/>
        </p:nvSpPr>
        <p:spPr bwMode="auto">
          <a:xfrm>
            <a:off x="9398833" y="7743357"/>
            <a:ext cx="8196857" cy="876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altLang="pt-BR" sz="3600" b="1" dirty="0">
                <a:solidFill>
                  <a:srgbClr val="F47521"/>
                </a:solidFill>
                <a:latin typeface="Calibri" panose="020F0502020204030204" pitchFamily="34" charset="0"/>
              </a:rPr>
              <a:t>DIPRO/ANS</a:t>
            </a:r>
          </a:p>
        </p:txBody>
      </p:sp>
      <p:pic>
        <p:nvPicPr>
          <p:cNvPr id="5" name="Imagem 4" descr="Placa azul com letras brancas em fundo preto&#10;&#10;Descrição gerada automaticamente">
            <a:extLst>
              <a:ext uri="{FF2B5EF4-FFF2-40B4-BE49-F238E27FC236}">
                <a16:creationId xmlns:a16="http://schemas.microsoft.com/office/drawing/2014/main" id="{7B8B262A-3F91-4E36-A858-D39F6795EC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2309" y="838510"/>
            <a:ext cx="3820468" cy="768788"/>
          </a:xfrm>
          <a:prstGeom prst="rect">
            <a:avLst/>
          </a:prstGeom>
        </p:spPr>
      </p:pic>
      <p:sp>
        <p:nvSpPr>
          <p:cNvPr id="2" name="Retângulo 1">
            <a:extLst>
              <a:ext uri="{FF2B5EF4-FFF2-40B4-BE49-F238E27FC236}">
                <a16:creationId xmlns:a16="http://schemas.microsoft.com/office/drawing/2014/main" id="{CD6A2AF3-0584-4CB5-B9F5-7FE0B79020F5}"/>
              </a:ext>
            </a:extLst>
          </p:cNvPr>
          <p:cNvSpPr/>
          <p:nvPr/>
        </p:nvSpPr>
        <p:spPr>
          <a:xfrm>
            <a:off x="12478071" y="5143500"/>
            <a:ext cx="5117619" cy="646331"/>
          </a:xfrm>
          <a:prstGeom prst="rect">
            <a:avLst/>
          </a:prstGeom>
        </p:spPr>
        <p:txBody>
          <a:bodyPr wrap="none">
            <a:spAutoFit/>
          </a:bodyPr>
          <a:lstStyle/>
          <a:p>
            <a:pPr>
              <a:defRPr/>
            </a:pPr>
            <a:r>
              <a:rPr lang="pt-BR" sz="3600" b="1" cap="all" dirty="0">
                <a:solidFill>
                  <a:srgbClr val="007373"/>
                </a:solidFill>
                <a:latin typeface="+mj-lt"/>
                <a:ea typeface="+mj-ea"/>
                <a:cs typeface="+mj-cs"/>
              </a:rPr>
              <a:t>114ª Reunião da CAMSS</a:t>
            </a:r>
          </a:p>
        </p:txBody>
      </p:sp>
    </p:spTree>
    <p:extLst>
      <p:ext uri="{BB962C8B-B14F-4D97-AF65-F5344CB8AC3E}">
        <p14:creationId xmlns:p14="http://schemas.microsoft.com/office/powerpoint/2010/main" val="409872647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205DE99-61FD-45DB-9FC7-A87941F7F8AB}"/>
              </a:ext>
            </a:extLst>
          </p:cNvPr>
          <p:cNvSpPr txBox="1">
            <a:spLocks/>
          </p:cNvSpPr>
          <p:nvPr/>
        </p:nvSpPr>
        <p:spPr bwMode="auto">
          <a:xfrm>
            <a:off x="0" y="438116"/>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altLang="pt-BR" sz="3200" b="1" dirty="0">
                <a:solidFill>
                  <a:srgbClr val="F47521"/>
                </a:solidFill>
                <a:latin typeface="Calibri" panose="020F0502020204030204" pitchFamily="34" charset="0"/>
              </a:rPr>
              <a:t>CONSULTAS PÚBLICAS</a:t>
            </a:r>
          </a:p>
        </p:txBody>
      </p:sp>
      <p:sp>
        <p:nvSpPr>
          <p:cNvPr id="2" name="Retângulo 1">
            <a:extLst>
              <a:ext uri="{FF2B5EF4-FFF2-40B4-BE49-F238E27FC236}">
                <a16:creationId xmlns:a16="http://schemas.microsoft.com/office/drawing/2014/main" id="{840756CC-5744-44B3-ABD5-5C5855EC9CEC}"/>
              </a:ext>
            </a:extLst>
          </p:cNvPr>
          <p:cNvSpPr/>
          <p:nvPr/>
        </p:nvSpPr>
        <p:spPr>
          <a:xfrm>
            <a:off x="2452218" y="1307161"/>
            <a:ext cx="14365570" cy="1077218"/>
          </a:xfrm>
          <a:prstGeom prst="rect">
            <a:avLst/>
          </a:prstGeom>
        </p:spPr>
        <p:txBody>
          <a:bodyPr wrap="square" lIns="91440" tIns="45720" rIns="91440" bIns="45720" anchor="t">
            <a:spAutoFit/>
          </a:bodyPr>
          <a:lstStyle/>
          <a:p>
            <a:pPr fontAlgn="base"/>
            <a:r>
              <a:rPr lang="pt-BR" sz="3200" b="1" dirty="0"/>
              <a:t>Consulta Pública nº 114 – Tem como objetivo receber contribuições para as recomendações preliminares relacionadas às propostas de atualização do Rol</a:t>
            </a:r>
          </a:p>
        </p:txBody>
      </p:sp>
      <p:sp>
        <p:nvSpPr>
          <p:cNvPr id="5" name="Retângulo 4">
            <a:extLst>
              <a:ext uri="{FF2B5EF4-FFF2-40B4-BE49-F238E27FC236}">
                <a16:creationId xmlns:a16="http://schemas.microsoft.com/office/drawing/2014/main" id="{EA1282F6-0B8F-4B36-BC66-15ED75770B40}"/>
              </a:ext>
            </a:extLst>
          </p:cNvPr>
          <p:cNvSpPr/>
          <p:nvPr/>
        </p:nvSpPr>
        <p:spPr>
          <a:xfrm>
            <a:off x="3053043" y="2741954"/>
            <a:ext cx="15055664" cy="6124754"/>
          </a:xfrm>
          <a:prstGeom prst="rect">
            <a:avLst/>
          </a:prstGeom>
        </p:spPr>
        <p:txBody>
          <a:bodyPr wrap="square" lIns="91440" tIns="45720" rIns="91440" bIns="45720" anchor="t">
            <a:spAutoFit/>
          </a:bodyPr>
          <a:lstStyle/>
          <a:p>
            <a:r>
              <a:rPr lang="pt-BR" sz="3200" dirty="0"/>
              <a:t> Período de realização: </a:t>
            </a:r>
            <a:r>
              <a:rPr lang="pt-BR" sz="3200" dirty="0">
                <a:ea typeface="+mn-lt"/>
                <a:cs typeface="+mn-lt"/>
              </a:rPr>
              <a:t>10/08/2023 a 29/08/2023.</a:t>
            </a:r>
            <a:endParaRPr lang="pt-BR" sz="3200" dirty="0">
              <a:cs typeface="Calibri"/>
            </a:endParaRPr>
          </a:p>
          <a:p>
            <a:endParaRPr lang="pt-BR" sz="1800" dirty="0">
              <a:cs typeface="Calibri"/>
            </a:endParaRPr>
          </a:p>
          <a:p>
            <a:endParaRPr lang="pt-BR" sz="1800" dirty="0">
              <a:cs typeface="Calibri"/>
            </a:endParaRPr>
          </a:p>
          <a:p>
            <a:r>
              <a:rPr lang="pt-BR" sz="3200" dirty="0"/>
              <a:t> Total de 138 contribuições.</a:t>
            </a:r>
            <a:endParaRPr lang="pt-BR" sz="3200" dirty="0">
              <a:cs typeface="Calibri"/>
            </a:endParaRPr>
          </a:p>
          <a:p>
            <a:endParaRPr lang="pt-BR" sz="1800" dirty="0">
              <a:cs typeface="Calibri"/>
            </a:endParaRPr>
          </a:p>
          <a:p>
            <a:endParaRPr lang="pt-BR" sz="1800" dirty="0">
              <a:cs typeface="Calibri"/>
            </a:endParaRPr>
          </a:p>
          <a:p>
            <a:r>
              <a:rPr lang="pt-BR" sz="3200" dirty="0">
                <a:cs typeface="Calibri"/>
              </a:rPr>
              <a:t> Tecnologias em debate:</a:t>
            </a:r>
          </a:p>
          <a:p>
            <a:pPr marL="457200" indent="-457200">
              <a:buFont typeface="Arial" panose="020B0604020202020204" pitchFamily="34" charset="0"/>
              <a:buChar char="•"/>
            </a:pPr>
            <a:r>
              <a:rPr lang="pt-BR" sz="3200" dirty="0" err="1"/>
              <a:t>Encorafenibe</a:t>
            </a:r>
            <a:r>
              <a:rPr lang="pt-BR" sz="3200" dirty="0"/>
              <a:t>, em combinação com </a:t>
            </a:r>
            <a:r>
              <a:rPr lang="pt-BR" sz="3200" dirty="0" err="1"/>
              <a:t>Binimetinibe</a:t>
            </a:r>
            <a:r>
              <a:rPr lang="pt-BR" sz="3200" dirty="0"/>
              <a:t> - Tratamento de pacientes adultos com melanoma </a:t>
            </a:r>
            <a:r>
              <a:rPr lang="pt-BR" sz="3200" dirty="0" err="1"/>
              <a:t>irressecável</a:t>
            </a:r>
            <a:r>
              <a:rPr lang="pt-BR" sz="3200" dirty="0"/>
              <a:t> ou metastático com mutação BRAF V600 (UAT 100); e</a:t>
            </a:r>
          </a:p>
          <a:p>
            <a:pPr marL="457200" indent="-457200">
              <a:buFont typeface="Arial" panose="020B0604020202020204" pitchFamily="34" charset="0"/>
              <a:buChar char="•"/>
            </a:pPr>
            <a:r>
              <a:rPr lang="pt-BR" sz="3200" dirty="0" err="1"/>
              <a:t>Lenvatinibe</a:t>
            </a:r>
            <a:r>
              <a:rPr lang="pt-BR" sz="3200" dirty="0"/>
              <a:t>, em combinação com </a:t>
            </a:r>
            <a:r>
              <a:rPr lang="pt-BR" sz="3200" dirty="0" err="1"/>
              <a:t>Pembrolizumabe</a:t>
            </a:r>
            <a:r>
              <a:rPr lang="pt-BR" sz="3200" dirty="0"/>
              <a:t> - Tratamento de pacientes adultas com câncer endometrial (CE) avançado, que apresentem progressão da doença após terapia sistêmica prévia à base de platina, proficientes em reparo de incompatibilidade do DNA (</a:t>
            </a:r>
            <a:r>
              <a:rPr lang="pt-BR" sz="3200" dirty="0" err="1"/>
              <a:t>pMMR</a:t>
            </a:r>
            <a:r>
              <a:rPr lang="pt-BR" sz="3200" dirty="0"/>
              <a:t>), e que não sejam candidatas à cirurgia curativa ou radiação (radioterapia) (UAT 102).</a:t>
            </a:r>
          </a:p>
        </p:txBody>
      </p:sp>
      <p:pic>
        <p:nvPicPr>
          <p:cNvPr id="9" name="Gráfico 9" descr="Calendário diário estrutura de tópicos">
            <a:extLst>
              <a:ext uri="{FF2B5EF4-FFF2-40B4-BE49-F238E27FC236}">
                <a16:creationId xmlns:a16="http://schemas.microsoft.com/office/drawing/2014/main" id="{CB9DCBE2-4590-27EB-F4D1-5581FA14FE6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52291" y="2564530"/>
            <a:ext cx="914400" cy="914400"/>
          </a:xfrm>
          <a:prstGeom prst="rect">
            <a:avLst/>
          </a:prstGeom>
        </p:spPr>
      </p:pic>
      <p:pic>
        <p:nvPicPr>
          <p:cNvPr id="10" name="Gráfico 10" descr="Chat estrutura de tópicos">
            <a:extLst>
              <a:ext uri="{FF2B5EF4-FFF2-40B4-BE49-F238E27FC236}">
                <a16:creationId xmlns:a16="http://schemas.microsoft.com/office/drawing/2014/main" id="{8022E71A-CF37-F066-DDF8-86DE8B3939D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152291" y="3633181"/>
            <a:ext cx="914400" cy="914400"/>
          </a:xfrm>
          <a:prstGeom prst="rect">
            <a:avLst/>
          </a:prstGeom>
        </p:spPr>
      </p:pic>
      <p:pic>
        <p:nvPicPr>
          <p:cNvPr id="11" name="Gráfico 11" descr="Medicina estrutura de tópicos">
            <a:extLst>
              <a:ext uri="{FF2B5EF4-FFF2-40B4-BE49-F238E27FC236}">
                <a16:creationId xmlns:a16="http://schemas.microsoft.com/office/drawing/2014/main" id="{BCC144E9-3277-0581-68D4-2ED615677C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152291" y="4825020"/>
            <a:ext cx="914400" cy="914400"/>
          </a:xfrm>
          <a:prstGeom prst="rect">
            <a:avLst/>
          </a:prstGeom>
        </p:spPr>
      </p:pic>
      <p:pic>
        <p:nvPicPr>
          <p:cNvPr id="12" name="Gráfico 12" descr="Debate de grupo estrutura de tópicos">
            <a:extLst>
              <a:ext uri="{FF2B5EF4-FFF2-40B4-BE49-F238E27FC236}">
                <a16:creationId xmlns:a16="http://schemas.microsoft.com/office/drawing/2014/main" id="{69D6C180-4EFA-8424-6A84-BD7850DCDF6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203385" y="1455285"/>
            <a:ext cx="914400" cy="914400"/>
          </a:xfrm>
          <a:prstGeom prst="rect">
            <a:avLst/>
          </a:prstGeom>
        </p:spPr>
      </p:pic>
    </p:spTree>
    <p:extLst>
      <p:ext uri="{BB962C8B-B14F-4D97-AF65-F5344CB8AC3E}">
        <p14:creationId xmlns:p14="http://schemas.microsoft.com/office/powerpoint/2010/main" val="61450978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205DE99-61FD-45DB-9FC7-A87941F7F8AB}"/>
              </a:ext>
            </a:extLst>
          </p:cNvPr>
          <p:cNvSpPr txBox="1">
            <a:spLocks/>
          </p:cNvSpPr>
          <p:nvPr/>
        </p:nvSpPr>
        <p:spPr bwMode="auto">
          <a:xfrm>
            <a:off x="0" y="438116"/>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altLang="pt-BR" sz="3200" b="1" dirty="0">
                <a:solidFill>
                  <a:srgbClr val="F47521"/>
                </a:solidFill>
                <a:latin typeface="Calibri" panose="020F0502020204030204" pitchFamily="34" charset="0"/>
              </a:rPr>
              <a:t>CONSULTAS PÚBLICAS</a:t>
            </a:r>
          </a:p>
        </p:txBody>
      </p:sp>
      <p:sp>
        <p:nvSpPr>
          <p:cNvPr id="2" name="Retângulo 1">
            <a:extLst>
              <a:ext uri="{FF2B5EF4-FFF2-40B4-BE49-F238E27FC236}">
                <a16:creationId xmlns:a16="http://schemas.microsoft.com/office/drawing/2014/main" id="{840756CC-5744-44B3-ABD5-5C5855EC9CEC}"/>
              </a:ext>
            </a:extLst>
          </p:cNvPr>
          <p:cNvSpPr/>
          <p:nvPr/>
        </p:nvSpPr>
        <p:spPr>
          <a:xfrm>
            <a:off x="2452218" y="1307161"/>
            <a:ext cx="14365570" cy="1077218"/>
          </a:xfrm>
          <a:prstGeom prst="rect">
            <a:avLst/>
          </a:prstGeom>
        </p:spPr>
        <p:txBody>
          <a:bodyPr wrap="square" lIns="91440" tIns="45720" rIns="91440" bIns="45720" anchor="t">
            <a:spAutoFit/>
          </a:bodyPr>
          <a:lstStyle/>
          <a:p>
            <a:pPr fontAlgn="base"/>
            <a:r>
              <a:rPr lang="pt-BR" sz="3200" b="1" dirty="0"/>
              <a:t>Consulta Pública nº 117 – Tem como objetivo receber contribuições para as recomendações preliminares relacionadas às propostas de atualização do Rol</a:t>
            </a:r>
          </a:p>
        </p:txBody>
      </p:sp>
      <p:sp>
        <p:nvSpPr>
          <p:cNvPr id="5" name="Retângulo 4">
            <a:extLst>
              <a:ext uri="{FF2B5EF4-FFF2-40B4-BE49-F238E27FC236}">
                <a16:creationId xmlns:a16="http://schemas.microsoft.com/office/drawing/2014/main" id="{EA1282F6-0B8F-4B36-BC66-15ED75770B40}"/>
              </a:ext>
            </a:extLst>
          </p:cNvPr>
          <p:cNvSpPr/>
          <p:nvPr/>
        </p:nvSpPr>
        <p:spPr>
          <a:xfrm>
            <a:off x="3053043" y="2741954"/>
            <a:ext cx="15055664" cy="6124754"/>
          </a:xfrm>
          <a:prstGeom prst="rect">
            <a:avLst/>
          </a:prstGeom>
        </p:spPr>
        <p:txBody>
          <a:bodyPr wrap="square" lIns="91440" tIns="45720" rIns="91440" bIns="45720" anchor="t">
            <a:spAutoFit/>
          </a:bodyPr>
          <a:lstStyle/>
          <a:p>
            <a:r>
              <a:rPr lang="pt-BR" sz="3200" dirty="0"/>
              <a:t> Período de realização: </a:t>
            </a:r>
            <a:r>
              <a:rPr lang="pt-BR" sz="3200" dirty="0">
                <a:ea typeface="+mn-lt"/>
                <a:cs typeface="+mn-lt"/>
              </a:rPr>
              <a:t>04/09/2023 a 23/09/2023.</a:t>
            </a:r>
            <a:endParaRPr lang="pt-BR" sz="3200" dirty="0">
              <a:cs typeface="Calibri"/>
            </a:endParaRPr>
          </a:p>
          <a:p>
            <a:endParaRPr lang="pt-BR" sz="1800" dirty="0">
              <a:cs typeface="Calibri"/>
            </a:endParaRPr>
          </a:p>
          <a:p>
            <a:endParaRPr lang="pt-BR" sz="1800" dirty="0">
              <a:cs typeface="Calibri"/>
            </a:endParaRPr>
          </a:p>
          <a:p>
            <a:r>
              <a:rPr lang="pt-BR" sz="3200" dirty="0"/>
              <a:t> Total de 1.381 contribuições.</a:t>
            </a:r>
            <a:endParaRPr lang="pt-BR" sz="3200" dirty="0">
              <a:cs typeface="Calibri"/>
            </a:endParaRPr>
          </a:p>
          <a:p>
            <a:endParaRPr lang="pt-BR" sz="1800" dirty="0">
              <a:cs typeface="Calibri"/>
            </a:endParaRPr>
          </a:p>
          <a:p>
            <a:endParaRPr lang="pt-BR" sz="1800" dirty="0">
              <a:cs typeface="Calibri"/>
            </a:endParaRPr>
          </a:p>
          <a:p>
            <a:r>
              <a:rPr lang="pt-BR" sz="3200" dirty="0">
                <a:cs typeface="Calibri"/>
              </a:rPr>
              <a:t> Tecnologias em debate:</a:t>
            </a:r>
          </a:p>
          <a:p>
            <a:pPr marL="457200" indent="-457200">
              <a:buFont typeface="Arial" panose="020B0604020202020204" pitchFamily="34" charset="0"/>
              <a:buChar char="•"/>
            </a:pPr>
            <a:r>
              <a:rPr lang="pt-BR" sz="3200" dirty="0"/>
              <a:t>Teste molecular para nódulos de tireoide por perfil de </a:t>
            </a:r>
            <a:r>
              <a:rPr lang="pt-BR" sz="3200" dirty="0" err="1"/>
              <a:t>microRNA</a:t>
            </a:r>
            <a:r>
              <a:rPr lang="pt-BR" sz="3200" dirty="0"/>
              <a:t> (TMT-</a:t>
            </a:r>
            <a:r>
              <a:rPr lang="pt-BR" sz="3200" dirty="0" err="1"/>
              <a:t>microRNA</a:t>
            </a:r>
            <a:r>
              <a:rPr lang="pt-BR" sz="3200" dirty="0"/>
              <a:t>) para pacientes com nódulos de tireoide indeterminados, ou seja, que na análise citológica da(s) lâmina(s) de PAAF (punção aspirativa por agulha fina) tiveram classificação III ou IV no Sistema de Bethesda (UAT 95); e</a:t>
            </a:r>
          </a:p>
          <a:p>
            <a:pPr marL="457200" indent="-457200">
              <a:buFont typeface="Arial" panose="020B0604020202020204" pitchFamily="34" charset="0"/>
              <a:buChar char="•"/>
            </a:pPr>
            <a:r>
              <a:rPr lang="pt-BR" sz="3200" dirty="0" err="1"/>
              <a:t>Encorafenibe</a:t>
            </a:r>
            <a:r>
              <a:rPr lang="pt-BR" sz="3200" dirty="0"/>
              <a:t> associado ao </a:t>
            </a:r>
            <a:r>
              <a:rPr lang="pt-BR" sz="3200" dirty="0" err="1"/>
              <a:t>cetuximabe</a:t>
            </a:r>
            <a:r>
              <a:rPr lang="pt-BR" sz="3200" dirty="0"/>
              <a:t> para tratamento, em segunda linha, de pacientes com câncer colorretal metastático com a mutação no gene BRAF V600E (UAT 101).</a:t>
            </a:r>
          </a:p>
        </p:txBody>
      </p:sp>
      <p:pic>
        <p:nvPicPr>
          <p:cNvPr id="9" name="Gráfico 9" descr="Calendário diário estrutura de tópicos">
            <a:extLst>
              <a:ext uri="{FF2B5EF4-FFF2-40B4-BE49-F238E27FC236}">
                <a16:creationId xmlns:a16="http://schemas.microsoft.com/office/drawing/2014/main" id="{CB9DCBE2-4590-27EB-F4D1-5581FA14FE6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52291" y="2564530"/>
            <a:ext cx="914400" cy="914400"/>
          </a:xfrm>
          <a:prstGeom prst="rect">
            <a:avLst/>
          </a:prstGeom>
        </p:spPr>
      </p:pic>
      <p:pic>
        <p:nvPicPr>
          <p:cNvPr id="10" name="Gráfico 10" descr="Chat estrutura de tópicos">
            <a:extLst>
              <a:ext uri="{FF2B5EF4-FFF2-40B4-BE49-F238E27FC236}">
                <a16:creationId xmlns:a16="http://schemas.microsoft.com/office/drawing/2014/main" id="{8022E71A-CF37-F066-DDF8-86DE8B3939D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152291" y="3633181"/>
            <a:ext cx="914400" cy="914400"/>
          </a:xfrm>
          <a:prstGeom prst="rect">
            <a:avLst/>
          </a:prstGeom>
        </p:spPr>
      </p:pic>
      <p:pic>
        <p:nvPicPr>
          <p:cNvPr id="11" name="Gráfico 11" descr="Medicina estrutura de tópicos">
            <a:extLst>
              <a:ext uri="{FF2B5EF4-FFF2-40B4-BE49-F238E27FC236}">
                <a16:creationId xmlns:a16="http://schemas.microsoft.com/office/drawing/2014/main" id="{BCC144E9-3277-0581-68D4-2ED615677C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152291" y="4825020"/>
            <a:ext cx="914400" cy="914400"/>
          </a:xfrm>
          <a:prstGeom prst="rect">
            <a:avLst/>
          </a:prstGeom>
        </p:spPr>
      </p:pic>
      <p:pic>
        <p:nvPicPr>
          <p:cNvPr id="12" name="Gráfico 12" descr="Debate de grupo estrutura de tópicos">
            <a:extLst>
              <a:ext uri="{FF2B5EF4-FFF2-40B4-BE49-F238E27FC236}">
                <a16:creationId xmlns:a16="http://schemas.microsoft.com/office/drawing/2014/main" id="{69D6C180-4EFA-8424-6A84-BD7850DCDF6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203385" y="1455285"/>
            <a:ext cx="914400" cy="914400"/>
          </a:xfrm>
          <a:prstGeom prst="rect">
            <a:avLst/>
          </a:prstGeom>
        </p:spPr>
      </p:pic>
    </p:spTree>
    <p:extLst>
      <p:ext uri="{BB962C8B-B14F-4D97-AF65-F5344CB8AC3E}">
        <p14:creationId xmlns:p14="http://schemas.microsoft.com/office/powerpoint/2010/main" val="2478479785"/>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205DE99-61FD-45DB-9FC7-A87941F7F8AB}"/>
              </a:ext>
            </a:extLst>
          </p:cNvPr>
          <p:cNvSpPr txBox="1">
            <a:spLocks/>
          </p:cNvSpPr>
          <p:nvPr/>
        </p:nvSpPr>
        <p:spPr bwMode="auto">
          <a:xfrm>
            <a:off x="0" y="438116"/>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altLang="pt-BR" sz="3200" b="1" dirty="0">
                <a:solidFill>
                  <a:srgbClr val="F47521"/>
                </a:solidFill>
                <a:latin typeface="Calibri" panose="020F0502020204030204" pitchFamily="34" charset="0"/>
              </a:rPr>
              <a:t>CONSULTAS PÚBLICAS</a:t>
            </a:r>
          </a:p>
        </p:txBody>
      </p:sp>
      <p:sp>
        <p:nvSpPr>
          <p:cNvPr id="2" name="Retângulo 1">
            <a:extLst>
              <a:ext uri="{FF2B5EF4-FFF2-40B4-BE49-F238E27FC236}">
                <a16:creationId xmlns:a16="http://schemas.microsoft.com/office/drawing/2014/main" id="{840756CC-5744-44B3-ABD5-5C5855EC9CEC}"/>
              </a:ext>
            </a:extLst>
          </p:cNvPr>
          <p:cNvSpPr/>
          <p:nvPr/>
        </p:nvSpPr>
        <p:spPr>
          <a:xfrm>
            <a:off x="2452218" y="1307161"/>
            <a:ext cx="14365570" cy="1077218"/>
          </a:xfrm>
          <a:prstGeom prst="rect">
            <a:avLst/>
          </a:prstGeom>
        </p:spPr>
        <p:txBody>
          <a:bodyPr wrap="square" lIns="91440" tIns="45720" rIns="91440" bIns="45720" anchor="t">
            <a:spAutoFit/>
          </a:bodyPr>
          <a:lstStyle/>
          <a:p>
            <a:pPr fontAlgn="base"/>
            <a:r>
              <a:rPr lang="pt-BR" sz="3200" b="1" dirty="0"/>
              <a:t>Consulta Pública nº 118 – Tem como objetivo receber contribuições para as recomendações preliminares relacionadas às propostas de atualização do Rol</a:t>
            </a:r>
          </a:p>
        </p:txBody>
      </p:sp>
      <p:sp>
        <p:nvSpPr>
          <p:cNvPr id="5" name="Retângulo 4">
            <a:extLst>
              <a:ext uri="{FF2B5EF4-FFF2-40B4-BE49-F238E27FC236}">
                <a16:creationId xmlns:a16="http://schemas.microsoft.com/office/drawing/2014/main" id="{EA1282F6-0B8F-4B36-BC66-15ED75770B40}"/>
              </a:ext>
            </a:extLst>
          </p:cNvPr>
          <p:cNvSpPr/>
          <p:nvPr/>
        </p:nvSpPr>
        <p:spPr>
          <a:xfrm>
            <a:off x="3053043" y="2741954"/>
            <a:ext cx="15055664" cy="7109639"/>
          </a:xfrm>
          <a:prstGeom prst="rect">
            <a:avLst/>
          </a:prstGeom>
        </p:spPr>
        <p:txBody>
          <a:bodyPr wrap="square" lIns="91440" tIns="45720" rIns="91440" bIns="45720" anchor="t">
            <a:spAutoFit/>
          </a:bodyPr>
          <a:lstStyle/>
          <a:p>
            <a:r>
              <a:rPr lang="pt-BR" sz="3200" dirty="0"/>
              <a:t> Período de realização: </a:t>
            </a:r>
            <a:r>
              <a:rPr lang="pt-BR" sz="3200" dirty="0">
                <a:ea typeface="+mn-lt"/>
                <a:cs typeface="+mn-lt"/>
              </a:rPr>
              <a:t>05/10/2023 a 24/10/2023.</a:t>
            </a:r>
            <a:endParaRPr lang="pt-BR" sz="3200" dirty="0">
              <a:cs typeface="Calibri"/>
            </a:endParaRPr>
          </a:p>
          <a:p>
            <a:endParaRPr lang="pt-BR" sz="1800" dirty="0">
              <a:cs typeface="Calibri"/>
            </a:endParaRPr>
          </a:p>
          <a:p>
            <a:endParaRPr lang="pt-BR" sz="1800" dirty="0">
              <a:cs typeface="Calibri"/>
            </a:endParaRPr>
          </a:p>
          <a:p>
            <a:r>
              <a:rPr lang="pt-BR" sz="3200" dirty="0"/>
              <a:t> Total de 4.803 contribuições.</a:t>
            </a:r>
            <a:endParaRPr lang="pt-BR" sz="3200" dirty="0">
              <a:cs typeface="Calibri"/>
            </a:endParaRPr>
          </a:p>
          <a:p>
            <a:endParaRPr lang="pt-BR" sz="1800" dirty="0">
              <a:cs typeface="Calibri"/>
            </a:endParaRPr>
          </a:p>
          <a:p>
            <a:endParaRPr lang="pt-BR" sz="1800" dirty="0">
              <a:cs typeface="Calibri"/>
            </a:endParaRPr>
          </a:p>
          <a:p>
            <a:r>
              <a:rPr lang="pt-BR" sz="3200" dirty="0">
                <a:cs typeface="Calibri"/>
              </a:rPr>
              <a:t> Tecnologias em debate:</a:t>
            </a:r>
          </a:p>
          <a:p>
            <a:pPr marL="457200" indent="-457200">
              <a:buFont typeface="Arial" panose="020B0604020202020204" pitchFamily="34" charset="0"/>
              <a:buChar char="•"/>
            </a:pPr>
            <a:r>
              <a:rPr lang="pt-BR" sz="2400" dirty="0"/>
              <a:t>Tomossíntese digital mamária 3D combinada à mamografia 2D sintetizada (TDM+s2D) para rastreamento do câncer de mama em mulheres assintomáticas de 40 a 69 anos com mamas parcialmente gordurosas (padrão B de densidade mamária) e mamas densas heterogêneas (padrão C de densidade mamária) (UAT 96);</a:t>
            </a:r>
          </a:p>
          <a:p>
            <a:pPr marL="457200" indent="-457200">
              <a:buFont typeface="Arial" panose="020B0604020202020204" pitchFamily="34" charset="0"/>
              <a:buChar char="•"/>
            </a:pPr>
            <a:r>
              <a:rPr lang="pt-BR" sz="2400" dirty="0" err="1"/>
              <a:t>Ustequinumabe</a:t>
            </a:r>
            <a:r>
              <a:rPr lang="pt-BR" sz="2400" dirty="0"/>
              <a:t> para tratamento de pacientes adultos com </a:t>
            </a:r>
            <a:r>
              <a:rPr lang="pt-BR" sz="2400" dirty="0" err="1"/>
              <a:t>retocolite</a:t>
            </a:r>
            <a:r>
              <a:rPr lang="pt-BR" sz="2400" dirty="0"/>
              <a:t> ulcerativa - RCU moderada a grave após falha, refratariedade, recidiva ou intolerância à terapia com </a:t>
            </a:r>
            <a:r>
              <a:rPr lang="pt-BR" sz="2400" dirty="0" err="1"/>
              <a:t>anti-TNFs</a:t>
            </a:r>
            <a:r>
              <a:rPr lang="pt-BR" sz="2400" dirty="0"/>
              <a:t> (UAT 103);</a:t>
            </a:r>
          </a:p>
          <a:p>
            <a:pPr marL="457200" indent="-457200">
              <a:buFont typeface="Arial" panose="020B0604020202020204" pitchFamily="34" charset="0"/>
              <a:buChar char="•"/>
            </a:pPr>
            <a:r>
              <a:rPr lang="pt-BR" sz="2400" dirty="0" err="1"/>
              <a:t>Pomalidomida</a:t>
            </a:r>
            <a:r>
              <a:rPr lang="pt-BR" sz="2400" dirty="0"/>
              <a:t> associada a </a:t>
            </a:r>
            <a:r>
              <a:rPr lang="pt-BR" sz="2400" dirty="0" err="1"/>
              <a:t>bortezomibe</a:t>
            </a:r>
            <a:r>
              <a:rPr lang="pt-BR" sz="2400" dirty="0"/>
              <a:t> e dexametasona para tratamento do mieloma múltiplo recidivado refratário, após pelo menos uma terapia anterior, incluindo </a:t>
            </a:r>
            <a:r>
              <a:rPr lang="pt-BR" sz="2400" dirty="0" err="1"/>
              <a:t>lenalidomida</a:t>
            </a:r>
            <a:r>
              <a:rPr lang="pt-BR" sz="2400" dirty="0"/>
              <a:t> (UAT 105);</a:t>
            </a:r>
          </a:p>
          <a:p>
            <a:pPr marL="457200" indent="-457200">
              <a:buFont typeface="Arial" panose="020B0604020202020204" pitchFamily="34" charset="0"/>
              <a:buChar char="•"/>
            </a:pPr>
            <a:r>
              <a:rPr lang="pt-BR" sz="2400" dirty="0" err="1"/>
              <a:t>Abemaciclibe</a:t>
            </a:r>
            <a:r>
              <a:rPr lang="pt-BR" sz="2400" dirty="0"/>
              <a:t> associado à terapia endócrina para tratamento adjuvante de adultos com câncer de mama precoce, com alto risco de recorrência, receptor hormonal (RH) positivo, receptor do fator de crescimento epidérmico humano 2 (HER2) negativo e linfonodo positivo (UAT 108); e</a:t>
            </a:r>
          </a:p>
          <a:p>
            <a:pPr marL="457200" indent="-457200">
              <a:buFont typeface="Arial" panose="020B0604020202020204" pitchFamily="34" charset="0"/>
              <a:buChar char="•"/>
            </a:pPr>
            <a:r>
              <a:rPr lang="pt-BR" sz="2400" dirty="0" err="1"/>
              <a:t>Pomalidomida</a:t>
            </a:r>
            <a:r>
              <a:rPr lang="pt-BR" sz="2400" dirty="0"/>
              <a:t> associada a </a:t>
            </a:r>
            <a:r>
              <a:rPr lang="pt-BR" sz="2400" dirty="0" err="1"/>
              <a:t>daratumumabe</a:t>
            </a:r>
            <a:r>
              <a:rPr lang="pt-BR" sz="2400" dirty="0"/>
              <a:t> e dexametasona para tratamento do Mieloma Múltiplo Recidivado Refratário, após pelo menos uma terapia anterior incluindo </a:t>
            </a:r>
            <a:r>
              <a:rPr lang="pt-BR" sz="2400" dirty="0" err="1"/>
              <a:t>lenalidomida</a:t>
            </a:r>
            <a:r>
              <a:rPr lang="pt-BR" sz="2400" dirty="0"/>
              <a:t> (UAT 109).</a:t>
            </a:r>
          </a:p>
        </p:txBody>
      </p:sp>
      <p:pic>
        <p:nvPicPr>
          <p:cNvPr id="9" name="Gráfico 9" descr="Calendário diário estrutura de tópicos">
            <a:extLst>
              <a:ext uri="{FF2B5EF4-FFF2-40B4-BE49-F238E27FC236}">
                <a16:creationId xmlns:a16="http://schemas.microsoft.com/office/drawing/2014/main" id="{CB9DCBE2-4590-27EB-F4D1-5581FA14FE6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152291" y="2564530"/>
            <a:ext cx="914400" cy="914400"/>
          </a:xfrm>
          <a:prstGeom prst="rect">
            <a:avLst/>
          </a:prstGeom>
        </p:spPr>
      </p:pic>
      <p:pic>
        <p:nvPicPr>
          <p:cNvPr id="10" name="Gráfico 10" descr="Chat estrutura de tópicos">
            <a:extLst>
              <a:ext uri="{FF2B5EF4-FFF2-40B4-BE49-F238E27FC236}">
                <a16:creationId xmlns:a16="http://schemas.microsoft.com/office/drawing/2014/main" id="{8022E71A-CF37-F066-DDF8-86DE8B3939DE}"/>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152291" y="3633181"/>
            <a:ext cx="914400" cy="914400"/>
          </a:xfrm>
          <a:prstGeom prst="rect">
            <a:avLst/>
          </a:prstGeom>
        </p:spPr>
      </p:pic>
      <p:pic>
        <p:nvPicPr>
          <p:cNvPr id="11" name="Gráfico 11" descr="Medicina estrutura de tópicos">
            <a:extLst>
              <a:ext uri="{FF2B5EF4-FFF2-40B4-BE49-F238E27FC236}">
                <a16:creationId xmlns:a16="http://schemas.microsoft.com/office/drawing/2014/main" id="{BCC144E9-3277-0581-68D4-2ED615677C6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152291" y="4825020"/>
            <a:ext cx="914400" cy="914400"/>
          </a:xfrm>
          <a:prstGeom prst="rect">
            <a:avLst/>
          </a:prstGeom>
        </p:spPr>
      </p:pic>
      <p:pic>
        <p:nvPicPr>
          <p:cNvPr id="12" name="Gráfico 12" descr="Debate de grupo estrutura de tópicos">
            <a:extLst>
              <a:ext uri="{FF2B5EF4-FFF2-40B4-BE49-F238E27FC236}">
                <a16:creationId xmlns:a16="http://schemas.microsoft.com/office/drawing/2014/main" id="{69D6C180-4EFA-8424-6A84-BD7850DCDF6E}"/>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203385" y="1455285"/>
            <a:ext cx="914400" cy="914400"/>
          </a:xfrm>
          <a:prstGeom prst="rect">
            <a:avLst/>
          </a:prstGeom>
        </p:spPr>
      </p:pic>
    </p:spTree>
    <p:extLst>
      <p:ext uri="{BB962C8B-B14F-4D97-AF65-F5344CB8AC3E}">
        <p14:creationId xmlns:p14="http://schemas.microsoft.com/office/powerpoint/2010/main" val="3803479708"/>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C99F4F3A-B5EB-41F6-8DFF-BF5F94486B8F}"/>
              </a:ext>
            </a:extLst>
          </p:cNvPr>
          <p:cNvSpPr txBox="1"/>
          <p:nvPr/>
        </p:nvSpPr>
        <p:spPr>
          <a:xfrm>
            <a:off x="5414472" y="5363062"/>
            <a:ext cx="13174054" cy="1477328"/>
          </a:xfrm>
          <a:prstGeom prst="rect">
            <a:avLst/>
          </a:prstGeom>
          <a:noFill/>
        </p:spPr>
        <p:txBody>
          <a:bodyPr wrap="square" lIns="91440" tIns="45720" rIns="91440" bIns="45720" rtlCol="0" anchor="t">
            <a:spAutoFit/>
          </a:bodyPr>
          <a:lstStyle/>
          <a:p>
            <a:r>
              <a:rPr lang="pt-BR" sz="3000" dirty="0">
                <a:ea typeface="+mn-lt"/>
                <a:cs typeface="+mn-lt"/>
              </a:rPr>
              <a:t>https://www.gov.br/ans/pt-br/acesso-a-informacao/participacao-da-sociedade/consultas-publicas</a:t>
            </a:r>
            <a:endParaRPr lang="pt-BR" dirty="0">
              <a:ea typeface="+mn-lt"/>
              <a:cs typeface="+mn-lt"/>
            </a:endParaRPr>
          </a:p>
          <a:p>
            <a:endParaRPr lang="pt-BR" sz="3000" dirty="0"/>
          </a:p>
        </p:txBody>
      </p:sp>
      <p:sp>
        <p:nvSpPr>
          <p:cNvPr id="4" name="CaixaDeTexto 3">
            <a:extLst>
              <a:ext uri="{FF2B5EF4-FFF2-40B4-BE49-F238E27FC236}">
                <a16:creationId xmlns:a16="http://schemas.microsoft.com/office/drawing/2014/main" id="{253DAE65-B030-408B-8A19-E902FA79655E}"/>
              </a:ext>
            </a:extLst>
          </p:cNvPr>
          <p:cNvSpPr txBox="1"/>
          <p:nvPr/>
        </p:nvSpPr>
        <p:spPr>
          <a:xfrm>
            <a:off x="2679473" y="2686616"/>
            <a:ext cx="13587211" cy="1169551"/>
          </a:xfrm>
          <a:prstGeom prst="rect">
            <a:avLst/>
          </a:prstGeom>
          <a:noFill/>
        </p:spPr>
        <p:txBody>
          <a:bodyPr wrap="square" lIns="91440" tIns="45720" rIns="91440" bIns="45720" rtlCol="0" anchor="t">
            <a:spAutoFit/>
          </a:bodyPr>
          <a:lstStyle/>
          <a:p>
            <a:r>
              <a:rPr lang="pt-BR" dirty="0"/>
              <a:t>As planilhas consolidadas das contribuições encontram-se disponíveis no portal da ANS, por consulta pública, no seguinte endereço:</a:t>
            </a:r>
          </a:p>
        </p:txBody>
      </p:sp>
      <p:pic>
        <p:nvPicPr>
          <p:cNvPr id="5" name="Gráfico 5" descr="Internet estrutura de tópicos">
            <a:extLst>
              <a:ext uri="{FF2B5EF4-FFF2-40B4-BE49-F238E27FC236}">
                <a16:creationId xmlns:a16="http://schemas.microsoft.com/office/drawing/2014/main" id="{F0FCC852-5437-13F3-8FFE-6F4731FF2EA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252158" y="5139187"/>
            <a:ext cx="1453550" cy="1465427"/>
          </a:xfrm>
          <a:prstGeom prst="rect">
            <a:avLst/>
          </a:prstGeom>
        </p:spPr>
      </p:pic>
      <p:sp>
        <p:nvSpPr>
          <p:cNvPr id="3" name="Título 1">
            <a:extLst>
              <a:ext uri="{FF2B5EF4-FFF2-40B4-BE49-F238E27FC236}">
                <a16:creationId xmlns:a16="http://schemas.microsoft.com/office/drawing/2014/main" id="{5F6AEA63-F5C1-3D51-3ACF-C642DB197EBC}"/>
              </a:ext>
            </a:extLst>
          </p:cNvPr>
          <p:cNvSpPr txBox="1">
            <a:spLocks/>
          </p:cNvSpPr>
          <p:nvPr/>
        </p:nvSpPr>
        <p:spPr bwMode="auto">
          <a:xfrm>
            <a:off x="0" y="438116"/>
            <a:ext cx="18285576" cy="823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Ins="540000"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pt-BR" altLang="pt-BR" sz="3200" b="1" dirty="0">
                <a:solidFill>
                  <a:srgbClr val="F47521"/>
                </a:solidFill>
                <a:latin typeface="Calibri" panose="020F0502020204030204" pitchFamily="34" charset="0"/>
              </a:rPr>
              <a:t>CONSULTAS PÚBLICAS</a:t>
            </a:r>
          </a:p>
        </p:txBody>
      </p:sp>
    </p:spTree>
    <p:extLst>
      <p:ext uri="{BB962C8B-B14F-4D97-AF65-F5344CB8AC3E}">
        <p14:creationId xmlns:p14="http://schemas.microsoft.com/office/powerpoint/2010/main" val="1963511621"/>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áfico 2">
            <a:extLst>
              <a:ext uri="{FF2B5EF4-FFF2-40B4-BE49-F238E27FC236}">
                <a16:creationId xmlns:a16="http://schemas.microsoft.com/office/drawing/2014/main" id="{87FD1565-FBAF-4FD9-BF84-AA277F9F0C4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924300" y="4664621"/>
            <a:ext cx="10439400" cy="1704975"/>
          </a:xfrm>
          <a:prstGeom prst="rect">
            <a:avLst/>
          </a:prstGeom>
        </p:spPr>
      </p:pic>
      <p:sp>
        <p:nvSpPr>
          <p:cNvPr id="8" name="Título 1">
            <a:extLst>
              <a:ext uri="{FF2B5EF4-FFF2-40B4-BE49-F238E27FC236}">
                <a16:creationId xmlns:a16="http://schemas.microsoft.com/office/drawing/2014/main" id="{7EEC4957-EE9B-41F0-B505-D1094BB77855}"/>
              </a:ext>
            </a:extLst>
          </p:cNvPr>
          <p:cNvSpPr txBox="1">
            <a:spLocks/>
          </p:cNvSpPr>
          <p:nvPr/>
        </p:nvSpPr>
        <p:spPr bwMode="auto">
          <a:xfrm>
            <a:off x="795" y="1687513"/>
            <a:ext cx="18286413" cy="237887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hangingPunct="1">
              <a:spcAft>
                <a:spcPts val="1800"/>
              </a:spcAft>
              <a:defRPr/>
            </a:pPr>
            <a:r>
              <a:rPr lang="pt-BR" altLang="pt-BR" sz="6600" b="1" dirty="0">
                <a:solidFill>
                  <a:srgbClr val="006E89"/>
                </a:solidFill>
                <a:latin typeface="+mn-lt"/>
              </a:rPr>
              <a:t>Obrigada!</a:t>
            </a:r>
            <a:endParaRPr lang="pt-BR" altLang="pt-BR" sz="6600" b="1" dirty="0">
              <a:latin typeface="+mn-lt"/>
            </a:endParaRPr>
          </a:p>
        </p:txBody>
      </p:sp>
      <p:pic>
        <p:nvPicPr>
          <p:cNvPr id="6" name="Imagem 5" descr="Placa azul com letras brancas em fundo preto&#10;&#10;Descrição gerada automaticamente">
            <a:extLst>
              <a:ext uri="{FF2B5EF4-FFF2-40B4-BE49-F238E27FC236}">
                <a16:creationId xmlns:a16="http://schemas.microsoft.com/office/drawing/2014/main" id="{AB25621E-7227-4029-896A-184C0CA985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26940" y="7156064"/>
            <a:ext cx="4034120" cy="811780"/>
          </a:xfrm>
          <a:prstGeom prst="rect">
            <a:avLst/>
          </a:prstGeom>
        </p:spPr>
      </p:pic>
    </p:spTree>
    <p:extLst>
      <p:ext uri="{BB962C8B-B14F-4D97-AF65-F5344CB8AC3E}">
        <p14:creationId xmlns:p14="http://schemas.microsoft.com/office/powerpoint/2010/main" val="2347910011"/>
      </p:ext>
    </p:extLst>
  </p:cSld>
  <p:clrMapOvr>
    <a:masterClrMapping/>
  </p:clrMapOvr>
  <p:transition spd="slow">
    <p:push dir="u"/>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2_Personalizar design">
  <a:themeElements>
    <a:clrScheme name="Personalizada 2">
      <a:dk1>
        <a:srgbClr val="333333"/>
      </a:dk1>
      <a:lt1>
        <a:srgbClr val="FFFFFF"/>
      </a:lt1>
      <a:dk2>
        <a:srgbClr val="FFFFFF"/>
      </a:dk2>
      <a:lt2>
        <a:srgbClr val="FFFFFF"/>
      </a:lt2>
      <a:accent1>
        <a:srgbClr val="006E89"/>
      </a:accent1>
      <a:accent2>
        <a:srgbClr val="6D983F"/>
      </a:accent2>
      <a:accent3>
        <a:srgbClr val="F47521"/>
      </a:accent3>
      <a:accent4>
        <a:srgbClr val="A05A09"/>
      </a:accent4>
      <a:accent5>
        <a:srgbClr val="D6BF16"/>
      </a:accent5>
      <a:accent6>
        <a:srgbClr val="A5BFDE"/>
      </a:accent6>
      <a:hlink>
        <a:srgbClr val="195214"/>
      </a:hlink>
      <a:folHlink>
        <a:srgbClr val="6836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a8edfd-dad8-424a-8895-2bba090d051c" xsi:nil="true"/>
    <lcf76f155ced4ddcb4097134ff3c332f xmlns="81d39372-0596-407b-8d3d-07a78b81bb4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62FF1DB93DCC6D428FCFFBDE556AD1A3" ma:contentTypeVersion="16" ma:contentTypeDescription="Crie um novo documento." ma:contentTypeScope="" ma:versionID="ce58e1b14867a8a90e724a5e9350939c">
  <xsd:schema xmlns:xsd="http://www.w3.org/2001/XMLSchema" xmlns:xs="http://www.w3.org/2001/XMLSchema" xmlns:p="http://schemas.microsoft.com/office/2006/metadata/properties" xmlns:ns2="81d39372-0596-407b-8d3d-07a78b81bb4f" xmlns:ns3="fda8edfd-dad8-424a-8895-2bba090d051c" targetNamespace="http://schemas.microsoft.com/office/2006/metadata/properties" ma:root="true" ma:fieldsID="c14d0ae2404978cee1224f12abdc23c3" ns2:_="" ns3:_="">
    <xsd:import namespace="81d39372-0596-407b-8d3d-07a78b81bb4f"/>
    <xsd:import namespace="fda8edfd-dad8-424a-8895-2bba090d051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d39372-0596-407b-8d3d-07a78b81bb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Marcações de imagem" ma:readOnly="false" ma:fieldId="{5cf76f15-5ced-4ddc-b409-7134ff3c332f}" ma:taxonomyMulti="true" ma:sspId="afd22834-720d-4be5-8a17-75eb8688063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a8edfd-dad8-424a-8895-2bba090d051c" elementFormDefault="qualified">
    <xsd:import namespace="http://schemas.microsoft.com/office/2006/documentManagement/types"/>
    <xsd:import namespace="http://schemas.microsoft.com/office/infopath/2007/PartnerControls"/>
    <xsd:element name="SharedWithUsers" ma:index="17"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talhes de Compartilhado Com" ma:internalName="SharedWithDetails" ma:readOnly="true">
      <xsd:simpleType>
        <xsd:restriction base="dms:Note">
          <xsd:maxLength value="255"/>
        </xsd:restriction>
      </xsd:simpleType>
    </xsd:element>
    <xsd:element name="TaxCatchAll" ma:index="22" nillable="true" ma:displayName="Taxonomy Catch All Column" ma:hidden="true" ma:list="{9eb8b91d-090c-43ed-9968-529a6fbd0f7f}" ma:internalName="TaxCatchAll" ma:showField="CatchAllData" ma:web="fda8edfd-dad8-424a-8895-2bba090d05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132445-F88B-49D9-BB56-637F0FE76524}">
  <ds:schemaRefs>
    <ds:schemaRef ds:uri="http://schemas.microsoft.com/sharepoint/v3/contenttype/forms"/>
  </ds:schemaRefs>
</ds:datastoreItem>
</file>

<file path=customXml/itemProps2.xml><?xml version="1.0" encoding="utf-8"?>
<ds:datastoreItem xmlns:ds="http://schemas.openxmlformats.org/officeDocument/2006/customXml" ds:itemID="{F4884746-3586-4B59-8265-9ABA27375B53}">
  <ds:schemaRefs>
    <ds:schemaRef ds:uri="http://purl.org/dc/elements/1.1/"/>
    <ds:schemaRef ds:uri="http://schemas.microsoft.com/office/2006/metadata/properties"/>
    <ds:schemaRef ds:uri="http://schemas.microsoft.com/office/2006/documentManagement/types"/>
    <ds:schemaRef ds:uri="http://purl.org/dc/terms/"/>
    <ds:schemaRef ds:uri="http://purl.org/dc/dcmitype/"/>
    <ds:schemaRef ds:uri="http://schemas.openxmlformats.org/package/2006/metadata/core-properties"/>
    <ds:schemaRef ds:uri="http://www.w3.org/XML/1998/namespace"/>
    <ds:schemaRef ds:uri="81d39372-0596-407b-8d3d-07a78b81bb4f"/>
    <ds:schemaRef ds:uri="http://schemas.microsoft.com/office/infopath/2007/PartnerControls"/>
    <ds:schemaRef ds:uri="fda8edfd-dad8-424a-8895-2bba090d051c"/>
  </ds:schemaRefs>
</ds:datastoreItem>
</file>

<file path=customXml/itemProps3.xml><?xml version="1.0" encoding="utf-8"?>
<ds:datastoreItem xmlns:ds="http://schemas.openxmlformats.org/officeDocument/2006/customXml" ds:itemID="{0803DDE8-AEC5-4807-87B2-4DD57FC566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d39372-0596-407b-8d3d-07a78b81bb4f"/>
    <ds:schemaRef ds:uri="fda8edfd-dad8-424a-8895-2bba090d05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Apex</Template>
  <TotalTime>393</TotalTime>
  <Words>551</Words>
  <Application>Microsoft Office PowerPoint</Application>
  <PresentationFormat>Personalizar</PresentationFormat>
  <Paragraphs>47</Paragraphs>
  <Slides>6</Slides>
  <Notes>3</Notes>
  <HiddenSlides>0</HiddenSlides>
  <MMClips>0</MMClips>
  <ScaleCrop>false</ScaleCrop>
  <HeadingPairs>
    <vt:vector size="6" baseType="variant">
      <vt:variant>
        <vt:lpstr>Fontes usadas</vt:lpstr>
      </vt:variant>
      <vt:variant>
        <vt:i4>2</vt:i4>
      </vt:variant>
      <vt:variant>
        <vt:lpstr>Tema</vt:lpstr>
      </vt:variant>
      <vt:variant>
        <vt:i4>1</vt:i4>
      </vt:variant>
      <vt:variant>
        <vt:lpstr>Títulos de slides</vt:lpstr>
      </vt:variant>
      <vt:variant>
        <vt:i4>6</vt:i4>
      </vt:variant>
    </vt:vector>
  </HeadingPairs>
  <TitlesOfParts>
    <vt:vector size="9" baseType="lpstr">
      <vt:lpstr>Arial</vt:lpstr>
      <vt:lpstr>Calibri</vt:lpstr>
      <vt:lpstr>2_Personalizar design</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Expertise</dc:title>
  <dc:creator>Expertise Inteligencia e pesquisa de mercado</dc:creator>
  <cp:lastModifiedBy>Jaqueline Lima Fernandes</cp:lastModifiedBy>
  <cp:revision>187</cp:revision>
  <dcterms:created xsi:type="dcterms:W3CDTF">2016-01-16T10:55:01Z</dcterms:created>
  <dcterms:modified xsi:type="dcterms:W3CDTF">2023-12-13T14:58:57Z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0x01010062FF1DB93DCC6D428FCFFBDE556AD1A3</vt:lpwstr>
  </property>
  <property fmtid="{D5CDD505-2E9C-101B-9397-08002B2CF9AE}" pid="3" name="MediaServiceImageTags">
    <vt:lpwstr/>
  </property>
</Properties>
</file>