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81" r:id="rId5"/>
    <p:sldMasterId id="2147483648" r:id="rId6"/>
    <p:sldMasterId id="2147483654" r:id="rId7"/>
    <p:sldMasterId id="2147483740" r:id="rId8"/>
  </p:sldMasterIdLst>
  <p:notesMasterIdLst>
    <p:notesMasterId r:id="rId34"/>
  </p:notesMasterIdLst>
  <p:sldIdLst>
    <p:sldId id="671" r:id="rId9"/>
    <p:sldId id="2146846697" r:id="rId10"/>
    <p:sldId id="2146846676" r:id="rId11"/>
    <p:sldId id="2146846690" r:id="rId12"/>
    <p:sldId id="2146846677" r:id="rId13"/>
    <p:sldId id="742" r:id="rId14"/>
    <p:sldId id="749" r:id="rId15"/>
    <p:sldId id="702" r:id="rId16"/>
    <p:sldId id="2146846679" r:id="rId17"/>
    <p:sldId id="2146846680" r:id="rId18"/>
    <p:sldId id="2146846698" r:id="rId19"/>
    <p:sldId id="2146846682" r:id="rId20"/>
    <p:sldId id="2146846683" r:id="rId21"/>
    <p:sldId id="2146846684" r:id="rId22"/>
    <p:sldId id="2146846699" r:id="rId23"/>
    <p:sldId id="2146846700" r:id="rId24"/>
    <p:sldId id="2146846701" r:id="rId25"/>
    <p:sldId id="2146846702" r:id="rId26"/>
    <p:sldId id="2146846703" r:id="rId27"/>
    <p:sldId id="2146846691" r:id="rId28"/>
    <p:sldId id="2146846692" r:id="rId29"/>
    <p:sldId id="2146846693" r:id="rId30"/>
    <p:sldId id="2146846694" r:id="rId31"/>
    <p:sldId id="2146846695" r:id="rId32"/>
    <p:sldId id="2146846696" r:id="rId3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u="none" strike="noStrike" kern="1200" spc="0" baseline="0" dirty="0">
                <a:solidFill>
                  <a:srgbClr val="006E89"/>
                </a:solidFill>
              </a:rPr>
              <a:t>Incorporações por origem de demanda</a:t>
            </a:r>
          </a:p>
          <a:p>
            <a:pPr>
              <a:defRPr/>
            </a:pPr>
            <a:r>
              <a:rPr lang="pt-BR" sz="1600" b="1" i="0" u="none" strike="noStrike" kern="1200" spc="0" baseline="0" dirty="0">
                <a:solidFill>
                  <a:srgbClr val="006E89"/>
                </a:solidFill>
              </a:rPr>
              <a:t>Total 28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6E89"/>
            </a:solidFill>
          </c:spPr>
          <c:dPt>
            <c:idx val="0"/>
            <c:bubble3D val="0"/>
            <c:spPr>
              <a:solidFill>
                <a:srgbClr val="F475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3-4E1D-8A25-117F82818E69}"/>
              </c:ext>
            </c:extLst>
          </c:dPt>
          <c:dPt>
            <c:idx val="1"/>
            <c:bubble3D val="0"/>
            <c:spPr>
              <a:solidFill>
                <a:srgbClr val="006E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3-4E1D-8A25-117F82818E69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500" b="1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AB2DE4-A77D-4FC8-BBCA-1F6F5750C15D}" type="CATEGORYNAME">
                      <a:rPr lang="en-US" sz="1500" b="1" i="0" u="none" strike="noStrike" kern="1200" baseline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 sz="1500" b="1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sz="1500" b="1" i="0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fld id="{237FFE50-CAF1-4294-A94B-9EDFB633BE42}" type="VALUE">
                      <a:rPr lang="en-US" sz="1500" b="1" i="0" u="none" strike="noStrike" kern="1200" baseline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 sz="1500" b="1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 sz="1500" b="1" i="0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39%</a:t>
                    </a:r>
                  </a:p>
                </c:rich>
              </c:tx>
              <c:spPr>
                <a:solidFill>
                  <a:srgbClr val="E6EFFB"/>
                </a:solidFill>
                <a:ln>
                  <a:solidFill>
                    <a:srgbClr val="40404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5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E3-4E1D-8A25-117F82818E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62DC88-2A4A-46FA-863D-24214CB7B1FD}" type="CATEGORYNAME">
                      <a:rPr lang="en-US" b="1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en-US" b="1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
17
61%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E3-4E1D-8A25-117F82818E69}"/>
                </c:ext>
              </c:extLst>
            </c:dLbl>
            <c:spPr>
              <a:solidFill>
                <a:srgbClr val="E6EFFB"/>
              </a:solidFill>
              <a:ln>
                <a:solidFill>
                  <a:srgbClr val="40404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Planilha1!$B$3:$B$4</c:f>
              <c:strCache>
                <c:ptCount val="2"/>
                <c:pt idx="0">
                  <c:v>CONITEC</c:v>
                </c:pt>
                <c:pt idx="1">
                  <c:v>FORMROL</c:v>
                </c:pt>
              </c:strCache>
            </c:strRef>
          </c:cat>
          <c:val>
            <c:numRef>
              <c:f>Planilha1!$C$3:$C$4</c:f>
              <c:numCache>
                <c:formatCode>General</c:formatCode>
                <c:ptCount val="2"/>
                <c:pt idx="0">
                  <c:v>11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E3-4E1D-8A25-117F82818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3B6E7E9-99B5-5B36-3849-709BCEF25E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1AF62-0EB9-52A1-59CF-355B40BA75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CE9166-B6BC-438B-9ABF-AC03F6FCF605}" type="datetimeFigureOut">
              <a:rPr lang="pt-BR"/>
              <a:pPr>
                <a:defRPr/>
              </a:pPr>
              <a:t>18/12/2023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BD059C3-9DCF-26CA-A07A-0A4B2F6BD2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EF693BC-7C1C-1FC9-2BC2-2878EA300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DA0A16-A611-4311-8C66-91A3553BF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21F37A-E3E4-56CE-F601-751F5C06B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F51B79-54F2-4C9E-A70B-A926F3D943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4067FD65-0578-FE6E-85E5-1894E56B4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9AD286FB-9BE9-5443-FD2B-C52AA40F66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6ADF4E50-7BCF-62A8-4C47-343AFF645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85A54B-5522-4DBF-AC7A-BC5CF4115468}" type="slidenum">
              <a:rPr lang="pt-BR" altLang="pt-BR">
                <a:latin typeface="Calibri" panose="020F0502020204030204" pitchFamily="34" charset="0"/>
              </a:rPr>
              <a:pPr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e94b8bca5e_2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1e94b8bca5e_2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B481D1DE-F777-6338-9BDE-5C34C3A8B6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CDE5DE1D-0FC5-D1EA-A3EF-B3BB21523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19097A1E-59B5-4BB8-1EEB-6C38D35BE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68F1B9-4839-4287-A526-BE42C136C43A}" type="slidenum">
              <a:rPr lang="pt-BR" altLang="pt-BR">
                <a:latin typeface="Calibri" panose="020F0502020204030204" pitchFamily="34" charset="0"/>
              </a:rPr>
              <a:pPr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1C9F34DC-1C39-94F0-A8C5-D57F99E69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E7C65328-1CB9-AE9F-7604-C75890F5A7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DF540818-867B-114B-7E83-C1BC579EF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35F1E5-70AA-41FF-9CC3-5C82BE110AFE}" type="slidenum">
              <a:rPr lang="pt-BR" altLang="pt-BR">
                <a:latin typeface="Calibri" panose="020F0502020204030204" pitchFamily="34" charset="0"/>
              </a:rPr>
              <a:pPr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99C67807-7C16-6D1C-7F74-586BC55E49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9880607B-EB1E-31A1-1312-155B746D9A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73AE5270-41BD-5CCC-63B2-F761CB510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6E2443-2050-4CD9-9686-B9FA636BFD85}" type="slidenum">
              <a:rPr lang="pt-BR" altLang="pt-BR">
                <a:latin typeface="Calibri" panose="020F0502020204030204" pitchFamily="34" charset="0"/>
              </a:rPr>
              <a:pPr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FC6E053F-4A7F-F595-2F18-CDB3BD2011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9DCE8B45-668F-886F-0EF1-EAA6D6709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A6994006-A15D-E924-A0BD-3328464C6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AD633D-4A37-400B-A5BF-7713146297FB}" type="slidenum">
              <a:rPr lang="pt-BR" altLang="pt-BR">
                <a:latin typeface="Calibri" panose="020F0502020204030204" pitchFamily="34" charset="0"/>
              </a:rPr>
              <a:pPr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FBD23B4D-3133-C3E6-251F-0E76515DA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1DDA3A91-9B38-261C-050D-CEDAC1DBB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A1F4A37B-01AA-5FD0-3580-B2C102157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BD61ED-61F4-4DB7-A73E-248C46B4BC93}" type="slidenum">
              <a:rPr lang="pt-BR" altLang="pt-BR">
                <a:latin typeface="Calibri" panose="020F0502020204030204" pitchFamily="34" charset="0"/>
              </a:rPr>
              <a:pPr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6FE1A2AA-370B-053A-4E47-5373F74C60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895ABB22-720E-6527-0331-04E93790E1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/>
              <a:t>Para fins de qualificação dos dados enviados ao SIP, foram encaminhados 84 ofícios de notificação por indícios de inconsistência dos dados referentes ao 1º semestre e 85 referentes ao 2º semestre de 2022: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/>
              <a:t>1º semestre: 74 operadoras responderam e 58 retificaram os dados</a:t>
            </a:r>
            <a:endParaRPr lang="pt-BR" altLang="pt-BR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>
                <a:cs typeface="Calibri" panose="020F0502020204030204" pitchFamily="34" charset="0"/>
              </a:rPr>
              <a:t>2º semestre: 72 operadoras responderam e 46 retificaram os dados</a:t>
            </a:r>
            <a:endParaRPr lang="pt-BR" altLang="pt-BR"/>
          </a:p>
          <a:p>
            <a:pPr eaLnBrk="1" hangingPunct="1">
              <a:spcBef>
                <a:spcPct val="0"/>
              </a:spcBef>
            </a:pPr>
            <a:endParaRPr lang="pt-BR" altLang="pt-BR"/>
          </a:p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BF9F4EF7-EAF2-AB7A-FF0A-1D49CF1F6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75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5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5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5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5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57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57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57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57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1973A5-733B-430C-AC53-382AA6B35E1C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65416BB9-48CB-6089-A00F-BE445F2D3E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CB7ACAEA-C331-18F2-5CE6-A4D7F537BE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37892" name="Espaço Reservado para Número de Slide 3">
            <a:extLst>
              <a:ext uri="{FF2B5EF4-FFF2-40B4-BE49-F238E27FC236}">
                <a16:creationId xmlns:a16="http://schemas.microsoft.com/office/drawing/2014/main" id="{19BA3C69-7B2A-2794-1A40-A185B986C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0D707C-6F7F-4B69-924D-D156EA2A5FFC}" type="slidenum">
              <a:rPr lang="pt-BR" altLang="pt-BR">
                <a:latin typeface="Calibri" panose="020F0502020204030204" pitchFamily="34" charset="0"/>
              </a:rPr>
              <a:pPr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104570F8-CF75-0E86-FF72-3B3E5FB4EC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E843C58A-1883-C24A-A0F3-1A8E6B30C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F64A4F99-01DE-5B97-704A-6804A35D3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838750-E5B3-4CBD-9CA1-B495320F6DB5}" type="slidenum">
              <a:rPr lang="pt-BR" altLang="pt-BR">
                <a:latin typeface="Calibri" panose="020F0502020204030204" pitchFamily="34" charset="0"/>
              </a:rPr>
              <a:pPr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E2FCC3CD-F29E-609B-643C-76DA9A3AF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5E6DA3BC-DA6D-17E5-A68D-9FB2F208A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Slide para análise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2658DB-9878-326B-4BFB-6369974C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21E09A1-B7D6-482C-BBDB-0ED5205BF6FB}" type="slidenum">
              <a:rPr lang="pt-BR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3879EDE8-6ED8-12A3-2B3E-6D62B22FBB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A63E6C55-6BD3-9D2E-9144-7A3EDDDC4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Slide para análise</a:t>
            </a:r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E6D1A4B6-F041-747C-AD7F-557FE2358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8D390D-00B1-4C9A-89B5-DD76B7EC2ADB}" type="slidenum">
              <a:rPr lang="pt-BR" altLang="pt-BR">
                <a:latin typeface="Calibri" panose="020F0502020204030204" pitchFamily="34" charset="0"/>
              </a:rPr>
              <a:pPr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62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55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61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4DBF60C-6A74-8DED-BB8A-9E31A5A43BD3}"/>
              </a:ext>
            </a:extLst>
          </p:cNvPr>
          <p:cNvSpPr/>
          <p:nvPr userDrawn="1"/>
        </p:nvSpPr>
        <p:spPr>
          <a:xfrm>
            <a:off x="0" y="0"/>
            <a:ext cx="12192000" cy="7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C548C-DA55-8D62-B10C-F65EDBA2FD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1439863" y="598488"/>
            <a:ext cx="10104437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3BF8DC6-FAF6-D018-37FE-ED019895BC92}"/>
              </a:ext>
            </a:extLst>
          </p:cNvPr>
          <p:cNvSpPr/>
          <p:nvPr userDrawn="1"/>
        </p:nvSpPr>
        <p:spPr>
          <a:xfrm>
            <a:off x="0" y="6261100"/>
            <a:ext cx="12192000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C5BB637C-A5A7-6C48-A14B-CE57C3518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840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9463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73698707-E437-8EB2-055D-E478C8708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64F7-7A58-417C-B221-3322854E3A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73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5A23A971-A6BC-0E13-57BE-AEB90F0CDF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488C-F7CC-449F-92AB-9D0560DDF5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967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EB91D255-CB2F-094F-30EA-84DE0D49A2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C668-0546-40FC-9E2C-AD6FEFA631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083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F0A583BE-9FAB-C904-F0E9-BEF6802462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6656-CBC1-40D8-90B5-4D5168BFEE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276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363D5E83-2AF0-3517-DEC6-6CED9F82F5B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394-8732-46E9-BA31-3C52CA349F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900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13EF407F-7444-1446-56EB-D9EC162010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A521-97FF-4B74-A3B2-8C41E2ADF7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113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691B5F1F-8641-C5CA-7829-3F2528748C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13EA-041D-4249-A063-5C12B3BA97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949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2FA8A92A-5464-B049-B914-A7DA2CCCC93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DD2A-C4D5-47FD-AE21-5CAC960646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5642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114526E6-04EE-301B-FD5A-AF8E708F0F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30FE-470B-48E2-96C8-75D6AA4394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256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210DE198-E5D3-2814-FAA0-CA108D7CBD6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9A3E-A412-4604-96E4-7BE3185801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62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D6E43A-A33F-FA9C-0D47-CD309CA50239}"/>
              </a:ext>
            </a:extLst>
          </p:cNvPr>
          <p:cNvSpPr/>
          <p:nvPr userDrawn="1"/>
        </p:nvSpPr>
        <p:spPr>
          <a:xfrm>
            <a:off x="0" y="0"/>
            <a:ext cx="12192000" cy="7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223D9-2108-F953-5BB1-510717E88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1439863" y="598488"/>
            <a:ext cx="10104437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B2DFD52-408A-837B-7AA8-FB53389DE797}"/>
              </a:ext>
            </a:extLst>
          </p:cNvPr>
          <p:cNvSpPr/>
          <p:nvPr userDrawn="1"/>
        </p:nvSpPr>
        <p:spPr>
          <a:xfrm>
            <a:off x="0" y="6261100"/>
            <a:ext cx="12192000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03F8DBBA-3F1D-FA5C-8A54-28E6337AE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9525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7574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B4F8A962-A574-07C6-045B-EDE1FE676A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7122-F4F4-43B6-AD08-FEC458282D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81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B0EBA632-FA92-7311-710D-E1DB6D25E1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7D4E-0ED1-4A7D-9272-0B1E84BB82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86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ECF66D40-1C60-B931-3EDA-266CD52A0B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C4E0-9AF1-4CB1-8973-DF9A975C25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3179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EFC9E36-3C8B-BD14-0867-AC46B35920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7D5D-BE70-4247-8D62-F6748153C6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138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4E790E98-0ECB-D03E-E1C0-335009051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340475"/>
            <a:ext cx="1603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48BF5B18-6D70-42CA-A1A0-ECD8317C7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5263"/>
            <a:ext cx="72612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84700" cy="6858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6351373" y="1533087"/>
            <a:ext cx="4451026" cy="13842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200" b="1">
                <a:solidFill>
                  <a:schemeClr val="bg2"/>
                </a:solidFill>
                <a:latin typeface="AccordAlternate" panose="020000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5"/>
          </p:nvPr>
        </p:nvSpPr>
        <p:spPr>
          <a:xfrm>
            <a:off x="6351372" y="3213166"/>
            <a:ext cx="4302773" cy="2275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1500" b="0">
                <a:solidFill>
                  <a:schemeClr val="tx2"/>
                </a:solidFill>
                <a:latin typeface="AccordAlternate" panose="020000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E5BEE1-26E3-5841-3F88-3387BD951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18C23-6DB4-4DE2-A9B3-7C62FDB8142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959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9BA72B85-D222-0C64-3D1E-E47DC55D8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843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D56794BB-E1C4-D19B-AE41-9016592BB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763"/>
            <a:ext cx="1218406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2225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77171736-2787-F5E0-40F3-F4103EB74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9053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018F63E-54D8-8529-6BB9-24F6FF723D31}"/>
              </a:ext>
            </a:extLst>
          </p:cNvPr>
          <p:cNvSpPr/>
          <p:nvPr userDrawn="1"/>
        </p:nvSpPr>
        <p:spPr>
          <a:xfrm>
            <a:off x="0" y="0"/>
            <a:ext cx="12192000" cy="7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233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5B3B9-6490-3A7D-F61F-905129589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1439863" y="598488"/>
            <a:ext cx="10104437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48A3D96-95F0-D413-8A43-7C90E8EF2B59}"/>
              </a:ext>
            </a:extLst>
          </p:cNvPr>
          <p:cNvSpPr/>
          <p:nvPr userDrawn="1"/>
        </p:nvSpPr>
        <p:spPr>
          <a:xfrm>
            <a:off x="0" y="6261100"/>
            <a:ext cx="12192000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2333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CCD5AE-4382-4054-0BAE-B95940EB93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840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1721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5482B4-31A3-B2CE-B3A3-AA6DF58B596D}"/>
              </a:ext>
            </a:extLst>
          </p:cNvPr>
          <p:cNvSpPr/>
          <p:nvPr userDrawn="1"/>
        </p:nvSpPr>
        <p:spPr>
          <a:xfrm>
            <a:off x="0" y="0"/>
            <a:ext cx="12192000" cy="7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233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05CD0-4E7B-33BA-DFCC-226DB6EEF6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1439863" y="598488"/>
            <a:ext cx="10104437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8D0C43-6E3C-6F9E-E692-53C9AE4199B2}"/>
              </a:ext>
            </a:extLst>
          </p:cNvPr>
          <p:cNvSpPr/>
          <p:nvPr userDrawn="1"/>
        </p:nvSpPr>
        <p:spPr>
          <a:xfrm>
            <a:off x="0" y="6261100"/>
            <a:ext cx="12192000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2333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1B649B-E0D8-B94A-E7FB-39038B7EB5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9525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44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D44685E6-DFF2-3B18-17EC-C175ACF14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66550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67E408-B2BD-0A21-BA81-B11189699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00649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4101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AA076C-D3F3-5A99-BAFA-AC6FF7324CB7}"/>
              </a:ext>
            </a:extLst>
          </p:cNvPr>
          <p:cNvSpPr/>
          <p:nvPr userDrawn="1"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2333"/>
          </a:p>
        </p:txBody>
      </p:sp>
    </p:spTree>
    <p:extLst>
      <p:ext uri="{BB962C8B-B14F-4D97-AF65-F5344CB8AC3E}">
        <p14:creationId xmlns:p14="http://schemas.microsoft.com/office/powerpoint/2010/main" val="83238581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5B2EA71-AC2B-8152-5682-12435A7B3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763"/>
            <a:ext cx="1218406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134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734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5B2EFA-EB64-15C9-465E-4F2DE3AF4AD0}"/>
              </a:ext>
            </a:extLst>
          </p:cNvPr>
          <p:cNvSpPr/>
          <p:nvPr userDrawn="1"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/>
          </a:p>
        </p:txBody>
      </p:sp>
    </p:spTree>
    <p:extLst>
      <p:ext uri="{BB962C8B-B14F-4D97-AF65-F5344CB8AC3E}">
        <p14:creationId xmlns:p14="http://schemas.microsoft.com/office/powerpoint/2010/main" val="1016290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60E304AD-15CE-DA33-3569-43F5A0137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763"/>
            <a:ext cx="1218406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584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4CEF953-DF89-5216-98B4-37868C495E83}"/>
              </a:ext>
            </a:extLst>
          </p:cNvPr>
          <p:cNvCxnSpPr/>
          <p:nvPr userDrawn="1"/>
        </p:nvCxnSpPr>
        <p:spPr>
          <a:xfrm>
            <a:off x="646113" y="2314575"/>
            <a:ext cx="10899775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C57878D-5AC3-24A6-EDE5-3885FCCE4811}"/>
              </a:ext>
            </a:extLst>
          </p:cNvPr>
          <p:cNvCxnSpPr/>
          <p:nvPr userDrawn="1"/>
        </p:nvCxnSpPr>
        <p:spPr>
          <a:xfrm>
            <a:off x="646113" y="4572000"/>
            <a:ext cx="10899775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C27E222-4102-3AD8-561D-AA262615B3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E82BF-B7A1-43BA-875B-9736E2428F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191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A6FF0457-C972-5928-3C89-87E9B0CB78F0}"/>
              </a:ext>
            </a:extLst>
          </p:cNvPr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E00C41D-67BB-5A9E-2751-4EDD0EA9ECA2}"/>
              </a:ext>
            </a:extLst>
          </p:cNvPr>
          <p:cNvCxnSpPr/>
          <p:nvPr userDrawn="1"/>
        </p:nvCxnSpPr>
        <p:spPr>
          <a:xfrm>
            <a:off x="1276350" y="5991225"/>
            <a:ext cx="9639300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3">
            <a:extLst>
              <a:ext uri="{FF2B5EF4-FFF2-40B4-BE49-F238E27FC236}">
                <a16:creationId xmlns:a16="http://schemas.microsoft.com/office/drawing/2014/main" id="{35E6C688-F524-ABC6-B0F3-2584937766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295275"/>
            <a:ext cx="10493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600" b="1">
                <a:solidFill>
                  <a:srgbClr val="595959"/>
                </a:solidFill>
                <a:latin typeface="Roboto" panose="02000000000000000000" pitchFamily="2" charset="0"/>
              </a:rPr>
              <a:t>“</a:t>
            </a: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5BCB18F3-6E22-C362-8F5E-7EC4CBEEA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10591800" y="3201988"/>
            <a:ext cx="10493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600" b="1">
                <a:solidFill>
                  <a:srgbClr val="595959"/>
                </a:solidFill>
                <a:latin typeface="Roboto" panose="02000000000000000000" pitchFamily="2" charset="0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763A254-41C0-4A70-A6C5-61C3ADA661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ED334-61ED-40C1-8136-2A801E944D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204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3C8B3-33A4-08DF-A28E-E5259288B9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295275"/>
            <a:ext cx="10493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600" b="1">
                <a:solidFill>
                  <a:srgbClr val="595959"/>
                </a:solidFill>
                <a:latin typeface="Roboto" panose="02000000000000000000" pitchFamily="2" charset="0"/>
              </a:rPr>
              <a:t>“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DFFE15-29E4-40B0-95D5-5271913177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10591800" y="3201988"/>
            <a:ext cx="10493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600" b="1">
                <a:solidFill>
                  <a:srgbClr val="595959"/>
                </a:solidFill>
                <a:latin typeface="Roboto" panose="02000000000000000000" pitchFamily="2" charset="0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CBC0202-3F47-3D2D-87E8-ACDB3A50B0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0B39B-E908-4837-9029-C3178E6448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058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>
            <a:extLst>
              <a:ext uri="{FF2B5EF4-FFF2-40B4-BE49-F238E27FC236}">
                <a16:creationId xmlns:a16="http://schemas.microsoft.com/office/drawing/2014/main" id="{5B7B05F7-AF3F-82B0-B2D7-78CC2D9FFA7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6453188"/>
            <a:ext cx="1422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64" r:id="rId4"/>
    <p:sldLayoutId id="2147483783" r:id="rId5"/>
    <p:sldLayoutId id="2147483784" r:id="rId6"/>
  </p:sldLayoutIdLst>
  <p:transition spd="slow">
    <p:push dir="u"/>
  </p:transition>
  <p:hf hdr="0" ftr="0" dt="0"/>
  <p:txStyles>
    <p:titleStyle>
      <a:lvl1pPr algn="ctr" defTabSz="1171575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7157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2pPr>
      <a:lvl3pPr algn="ctr" defTabSz="117157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3pPr>
      <a:lvl4pPr algn="ctr" defTabSz="117157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4pPr>
      <a:lvl5pPr algn="ctr" defTabSz="117157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38150" indent="-438150" algn="l" defTabSz="1171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13" indent="-365125" algn="l" defTabSz="1171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63" indent="-292100" algn="l" defTabSz="1171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050" indent="-292100" algn="l" defTabSz="1171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838" indent="-292100" algn="l" defTabSz="1171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1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0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95969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82098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86129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72259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758388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344517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30646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516775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102904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689034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8E2B86-F263-2484-7AB4-97F02D86E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8813" y="6297613"/>
            <a:ext cx="698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 smtClean="0">
                <a:solidFill>
                  <a:srgbClr val="AFABAB"/>
                </a:solidFill>
                <a:latin typeface="Montserrat" panose="020B0604020202020204" pitchFamily="2" charset="0"/>
                <a:ea typeface="Roboto" panose="020B0604020202020204" pitchFamily="2" charset="0"/>
                <a:cs typeface="Roboto" panose="020B0604020202020204" pitchFamily="2" charset="0"/>
              </a:defRPr>
            </a:lvl1pPr>
          </a:lstStyle>
          <a:p>
            <a:pPr>
              <a:defRPr/>
            </a:pPr>
            <a:fld id="{C5D23950-1D9D-4F95-A94D-A9D1D921A6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1F1DBBD-74BD-23AB-91C7-C978F42D66C6}"/>
              </a:ext>
            </a:extLst>
          </p:cNvPr>
          <p:cNvCxnSpPr/>
          <p:nvPr userDrawn="1"/>
        </p:nvCxnSpPr>
        <p:spPr>
          <a:xfrm>
            <a:off x="11469688" y="6424613"/>
            <a:ext cx="0" cy="92075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88" r:id="rId1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B0604020202020204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>
            <a:extLst>
              <a:ext uri="{FF2B5EF4-FFF2-40B4-BE49-F238E27FC236}">
                <a16:creationId xmlns:a16="http://schemas.microsoft.com/office/drawing/2014/main" id="{84CE9A6C-A3FA-A0DC-65C9-3F30B7DFD2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075" name="Espaço Reservado para Texto 2">
            <a:extLst>
              <a:ext uri="{FF2B5EF4-FFF2-40B4-BE49-F238E27FC236}">
                <a16:creationId xmlns:a16="http://schemas.microsoft.com/office/drawing/2014/main" id="{1188CDC0-9BF0-0E03-7C72-FF3A9AE8D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B9DDEC-26C3-4C53-F133-062F3643C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6C31E5-C1CE-51D2-132D-5FF5E08FA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0CFB19-5A36-FEE9-6587-C38278FC5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F527C9-6BA6-4C68-A189-0283FA7000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529298EA-B17C-8A7D-6C39-EEAA9EEEBA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6453188"/>
            <a:ext cx="1422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transition spd="slow">
    <p:push dir="u"/>
  </p:transition>
  <p:txStyles>
    <p:titleStyle>
      <a:lvl1pPr algn="ctr" defTabSz="1757363" rtl="0" eaLnBrk="0" fontAlgn="base" hangingPunct="0">
        <a:spcBef>
          <a:spcPct val="0"/>
        </a:spcBef>
        <a:spcAft>
          <a:spcPct val="0"/>
        </a:spcAft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2pPr>
      <a:lvl3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3pPr>
      <a:lvl4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4pPr>
      <a:lvl5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658813" indent="-658813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7163" indent="-549275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100" indent="-438150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6575" indent="-438150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050" indent="-438150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62498181-C83B-525B-F5CE-1CDB57C191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6453188"/>
            <a:ext cx="1422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79" r:id="rId4"/>
    <p:sldLayoutId id="2147483795" r:id="rId5"/>
    <p:sldLayoutId id="2147483796" r:id="rId6"/>
  </p:sldLayoutIdLst>
  <p:transition spd="slow">
    <p:push dir="u"/>
  </p:transition>
  <p:hf hdr="0" ftr="0" dt="0"/>
  <p:txStyles>
    <p:titleStyle>
      <a:lvl1pPr algn="ctr" defTabSz="1171575" rtl="0" fontAlgn="base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2pPr>
      <a:lvl3pPr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3pPr>
      <a:lvl4pPr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4pPr>
      <a:lvl5pPr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171575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38150" indent="-438150" algn="l" defTabSz="11715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13" indent="-365125" algn="l" defTabSz="11715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63" indent="-292100" algn="l" defTabSz="11715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050" indent="-292100" algn="l" defTabSz="11715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838" indent="-292100" algn="l" defTabSz="11715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1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0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95969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82098" indent="-293065" algn="l" defTabSz="117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86129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72259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758388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344517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30646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516775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102904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689034" algn="l" defTabSz="1172259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s/documento-icono-s%C3%ADmbolo-de-papel-1287618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www.agci.cl/fondo-chileno-de-cooperacion-sur-sur-iberoamericano/documento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harmaphorum.com/views-analysis-digital/why-virtual-collaboration-and-medical-education-will-persist-in-the-new-norma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hyperlink" Target="https://blog.wpensar.com.br/pedagogico/reuniao-de-pais-online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https://bvsms.saude.gov.br/bvs/publicacoes/estrategia_saude_digital_Brasil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fhir-hm.ans.gov.br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gov.br/ans/pt-br/centrais-de-conteudo/manuais-do-portal-operadoras/sip-manual-de-instalacao-historico-de-versao-e-outros-arquivos/tabela-de-para-sip-tus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v.br/ans/pt-br/acesso-a-informacao/perfil-do-setor/dados-e-indicadores-do-setor" TargetMode="Externa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FEB7A6B-C0D2-5F35-A758-885E933F0997}"/>
              </a:ext>
            </a:extLst>
          </p:cNvPr>
          <p:cNvSpPr txBox="1">
            <a:spLocks/>
          </p:cNvSpPr>
          <p:nvPr/>
        </p:nvSpPr>
        <p:spPr>
          <a:xfrm>
            <a:off x="2532063" y="1922463"/>
            <a:ext cx="9197975" cy="26273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72259">
              <a:defRPr/>
            </a:pPr>
            <a:r>
              <a:rPr lang="pt-BR" sz="4000" dirty="0">
                <a:solidFill>
                  <a:srgbClr val="007373"/>
                </a:solidFill>
              </a:rPr>
              <a:t>DIRETORIA DE NORMAS E HABILITAÇÃO DOS PRODUTOS</a:t>
            </a:r>
          </a:p>
          <a:p>
            <a:pPr defTabSz="1172259">
              <a:defRPr/>
            </a:pPr>
            <a:r>
              <a:rPr lang="pt-BR" dirty="0">
                <a:solidFill>
                  <a:schemeClr val="accent3"/>
                </a:solidFill>
              </a:rPr>
              <a:t>PRINCIPAIS PROJETOS E ENTREGAS  - 2023</a:t>
            </a:r>
          </a:p>
        </p:txBody>
      </p:sp>
      <p:sp>
        <p:nvSpPr>
          <p:cNvPr id="24579" name="Título 1">
            <a:extLst>
              <a:ext uri="{FF2B5EF4-FFF2-40B4-BE49-F238E27FC236}">
                <a16:creationId xmlns:a16="http://schemas.microsoft.com/office/drawing/2014/main" id="{F18B38BF-FF88-F9F1-8BC8-E0279A7BC150}"/>
              </a:ext>
            </a:extLst>
          </p:cNvPr>
          <p:cNvSpPr txBox="1">
            <a:spLocks/>
          </p:cNvSpPr>
          <p:nvPr/>
        </p:nvSpPr>
        <p:spPr bwMode="auto">
          <a:xfrm>
            <a:off x="4848225" y="6115050"/>
            <a:ext cx="68818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b="1">
                <a:solidFill>
                  <a:srgbClr val="007373"/>
                </a:solidFill>
                <a:latin typeface="Calibri" panose="020F0502020204030204" pitchFamily="34" charset="0"/>
              </a:rPr>
              <a:t>Dezembro/ 2023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D7A891C-992E-DB93-FF2C-CD99C502BF6E}"/>
              </a:ext>
            </a:extLst>
          </p:cNvPr>
          <p:cNvSpPr txBox="1">
            <a:spLocks/>
          </p:cNvSpPr>
          <p:nvPr/>
        </p:nvSpPr>
        <p:spPr bwMode="auto">
          <a:xfrm>
            <a:off x="7531100" y="4773613"/>
            <a:ext cx="4198938" cy="239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067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pic>
        <p:nvPicPr>
          <p:cNvPr id="24581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9B81AD87-454A-3568-DD64-44D80F2E0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8800"/>
            <a:ext cx="25463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B741550-6CE6-CF24-9D6A-112BE6E01A77}"/>
              </a:ext>
            </a:extLst>
          </p:cNvPr>
          <p:cNvSpPr txBox="1">
            <a:spLocks/>
          </p:cNvSpPr>
          <p:nvPr/>
        </p:nvSpPr>
        <p:spPr bwMode="auto">
          <a:xfrm>
            <a:off x="0" y="266700"/>
            <a:ext cx="12190413" cy="549275"/>
          </a:xfrm>
          <a:prstGeom prst="rect">
            <a:avLst/>
          </a:prstGeom>
          <a:noFill/>
          <a:ln>
            <a:noFill/>
          </a:ln>
        </p:spPr>
        <p:txBody>
          <a:bodyPr rIns="36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33" b="1" dirty="0">
                <a:solidFill>
                  <a:srgbClr val="F47521"/>
                </a:solidFill>
                <a:latin typeface="Calibri" panose="020F0502020204030204" pitchFamily="34" charset="0"/>
              </a:rPr>
              <a:t>Gerência de Direção Técnica (2023)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387061-4992-6CCD-7095-98E54A9873D0}"/>
              </a:ext>
            </a:extLst>
          </p:cNvPr>
          <p:cNvSpPr txBox="1"/>
          <p:nvPr/>
        </p:nvSpPr>
        <p:spPr>
          <a:xfrm>
            <a:off x="1016000" y="1817688"/>
            <a:ext cx="9805988" cy="3708400"/>
          </a:xfrm>
          <a:prstGeom prst="rect">
            <a:avLst/>
          </a:prstGeom>
          <a:noFill/>
        </p:spPr>
        <p:txBody>
          <a:bodyPr lIns="117220" tIns="58610" rIns="117220" bIns="58610">
            <a:spAutoFit/>
          </a:bodyPr>
          <a:lstStyle/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anose="020F0502020204030204" pitchFamily="34" charset="0"/>
              </a:rPr>
              <a:t>Processos iniciados para análise de operadoras: 33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anose="020F0502020204030204" pitchFamily="34" charset="0"/>
              </a:rPr>
              <a:t>Planos de Recuperação Assistencial apresentados: 14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anose="020F0502020204030204" pitchFamily="34" charset="0"/>
              </a:rPr>
              <a:t>Direções Técnicas instauradas: 6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anose="020F0502020204030204" pitchFamily="34" charset="0"/>
              </a:rPr>
              <a:t>Visitas Técnico-Assistenciais realizadas: 7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anose="020F0502020204030204" pitchFamily="34" charset="0"/>
              </a:rPr>
              <a:t>Reuniões realizadas com operadoras: 46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anose="020F0502020204030204" pitchFamily="34" charset="0"/>
              </a:rPr>
              <a:t>Operadoras indicadas para retirada do mercado: 1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anose="020F0502020204030204" pitchFamily="34" charset="0"/>
              </a:rPr>
              <a:t>Certidões emitidas: 23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endParaRPr lang="pt-BR" sz="1867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5E06257F-81BF-2EA9-49D9-EA9F7B458C64}"/>
              </a:ext>
            </a:extLst>
          </p:cNvPr>
          <p:cNvSpPr txBox="1">
            <a:spLocks/>
          </p:cNvSpPr>
          <p:nvPr/>
        </p:nvSpPr>
        <p:spPr bwMode="auto">
          <a:xfrm>
            <a:off x="-296863" y="295275"/>
            <a:ext cx="12190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</a:rPr>
              <a:t>Gerência de Manutenção e Operação dos Produtos - GEMOP</a:t>
            </a:r>
          </a:p>
        </p:txBody>
      </p:sp>
      <p:graphicFrame>
        <p:nvGraphicFramePr>
          <p:cNvPr id="40963" name="Objeto 1">
            <a:extLst>
              <a:ext uri="{FF2B5EF4-FFF2-40B4-BE49-F238E27FC236}">
                <a16:creationId xmlns:a16="http://schemas.microsoft.com/office/drawing/2014/main" id="{668B9CB1-AB7C-5772-035B-75D993BF9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4338" y="1036638"/>
          <a:ext cx="7038975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4654661" imgH="1873066" progId="Excel.Sheet.12">
                  <p:embed/>
                </p:oleObj>
              </mc:Choice>
              <mc:Fallback>
                <p:oleObj name="Worksheet" r:id="rId4" imgW="4654661" imgH="1873066" progId="Excel.Sheet.12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036638"/>
                        <a:ext cx="7038975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to 7">
            <a:extLst>
              <a:ext uri="{FF2B5EF4-FFF2-40B4-BE49-F238E27FC236}">
                <a16:creationId xmlns:a16="http://schemas.microsoft.com/office/drawing/2014/main" id="{D4903A72-019A-F46E-66DC-A768688B1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68831"/>
              </p:ext>
            </p:extLst>
          </p:nvPr>
        </p:nvGraphicFramePr>
        <p:xfrm>
          <a:off x="1658938" y="4266075"/>
          <a:ext cx="7064375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6" imgW="4654661" imgH="1517481" progId="Excel.Sheet.12">
                  <p:embed/>
                </p:oleObj>
              </mc:Choice>
              <mc:Fallback>
                <p:oleObj name="Worksheet" r:id="rId6" imgW="4654661" imgH="1517481" progId="Excel.Sheet.12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266075"/>
                        <a:ext cx="7064375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56BA702-F617-7539-5625-C2BA80826EDF}"/>
              </a:ext>
            </a:extLst>
          </p:cNvPr>
          <p:cNvSpPr txBox="1"/>
          <p:nvPr/>
        </p:nvSpPr>
        <p:spPr>
          <a:xfrm flipH="1">
            <a:off x="9245600" y="4729163"/>
            <a:ext cx="2905125" cy="15271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>
                <a:solidFill>
                  <a:srgbClr val="333333"/>
                </a:solidFill>
              </a:rPr>
              <a:t>Fontes: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33" dirty="0">
              <a:solidFill>
                <a:srgbClr val="3333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>
                <a:solidFill>
                  <a:srgbClr val="242424"/>
                </a:solidFill>
              </a:rPr>
              <a:t>Sistema Eletrônico de Informações-SEI</a:t>
            </a:r>
            <a:r>
              <a:rPr lang="pt-BR" sz="1333" dirty="0">
                <a:solidFill>
                  <a:srgbClr val="333333"/>
                </a:solidFill>
              </a:rPr>
              <a:t> – dez/2023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33" dirty="0">
              <a:solidFill>
                <a:srgbClr val="3333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>
                <a:solidFill>
                  <a:srgbClr val="333333"/>
                </a:solidFill>
              </a:rPr>
              <a:t>Sistema de Registro de Planos de Saúde-RPS/ANS – dez/2023 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4">
            <a:extLst>
              <a:ext uri="{FF2B5EF4-FFF2-40B4-BE49-F238E27FC236}">
                <a16:creationId xmlns:a16="http://schemas.microsoft.com/office/drawing/2014/main" id="{19528E08-03AB-ED7E-0B0A-9C03A2DA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311150"/>
            <a:ext cx="873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</a:rPr>
              <a:t>PORTABILIDADE - EMISSÃO DE PROTOCOLOS NO GUIA DE PLANOS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F18666-83D6-F5CC-1706-133EE175BE5C}"/>
              </a:ext>
            </a:extLst>
          </p:cNvPr>
          <p:cNvSpPr txBox="1"/>
          <p:nvPr/>
        </p:nvSpPr>
        <p:spPr>
          <a:xfrm>
            <a:off x="615950" y="6086475"/>
            <a:ext cx="9442450" cy="6937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defRPr/>
            </a:pPr>
            <a:r>
              <a:rPr lang="pt-BR" sz="1867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Observa-se um crescente interesse dos beneficiários em realizar a Portabilidade de Carências, conforme verifica-se pela evolução mensal dos protocolos emitidos no Guia de Planos.</a:t>
            </a:r>
          </a:p>
        </p:txBody>
      </p:sp>
      <p:pic>
        <p:nvPicPr>
          <p:cNvPr id="43012" name="Imagem 7">
            <a:extLst>
              <a:ext uri="{FF2B5EF4-FFF2-40B4-BE49-F238E27FC236}">
                <a16:creationId xmlns:a16="http://schemas.microsoft.com/office/drawing/2014/main" id="{930C473B-8626-C28A-BB31-9E781220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8"/>
            <a:ext cx="1218088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72C3789-07C5-8CFB-B118-D967DE526813}"/>
              </a:ext>
            </a:extLst>
          </p:cNvPr>
          <p:cNvSpPr txBox="1"/>
          <p:nvPr/>
        </p:nvSpPr>
        <p:spPr>
          <a:xfrm flipH="1">
            <a:off x="9250363" y="985838"/>
            <a:ext cx="2581275" cy="2968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/>
              <a:t>Fonte: GPW/ANS – 30/11/2023</a:t>
            </a:r>
            <a:endParaRPr lang="pt-BR" sz="1555" dirty="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2">
            <a:extLst>
              <a:ext uri="{FF2B5EF4-FFF2-40B4-BE49-F238E27FC236}">
                <a16:creationId xmlns:a16="http://schemas.microsoft.com/office/drawing/2014/main" id="{B42CDBDB-479B-38E3-9C76-2CBDD524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307975"/>
            <a:ext cx="900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</a:rPr>
              <a:t>MOTIVOS PARA REALIZAR A PORTABILIDADE DE CARÊNCIAS</a:t>
            </a:r>
          </a:p>
        </p:txBody>
      </p:sp>
      <p:pic>
        <p:nvPicPr>
          <p:cNvPr id="44035" name="Imagem 5">
            <a:extLst>
              <a:ext uri="{FF2B5EF4-FFF2-40B4-BE49-F238E27FC236}">
                <a16:creationId xmlns:a16="http://schemas.microsoft.com/office/drawing/2014/main" id="{BE92D649-196D-B4F2-DA8D-76D1F6E7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2222" r="1735" b="2643"/>
          <a:stretch>
            <a:fillRect/>
          </a:stretch>
        </p:blipFill>
        <p:spPr bwMode="auto">
          <a:xfrm>
            <a:off x="163513" y="889000"/>
            <a:ext cx="118649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FD71895-A360-0BFB-C606-09E196E43E56}"/>
              </a:ext>
            </a:extLst>
          </p:cNvPr>
          <p:cNvSpPr txBox="1"/>
          <p:nvPr/>
        </p:nvSpPr>
        <p:spPr>
          <a:xfrm flipH="1">
            <a:off x="163513" y="6465888"/>
            <a:ext cx="2581275" cy="2968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/>
              <a:t>Fonte: GPW/ANS – 30/11/2023</a:t>
            </a:r>
            <a:endParaRPr lang="pt-BR" sz="1555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:a16="http://schemas.microsoft.com/office/drawing/2014/main" id="{FF56CB74-4E60-A361-A250-BD8EF93054A6}"/>
              </a:ext>
            </a:extLst>
          </p:cNvPr>
          <p:cNvSpPr txBox="1">
            <a:spLocks/>
          </p:cNvSpPr>
          <p:nvPr/>
        </p:nvSpPr>
        <p:spPr bwMode="auto">
          <a:xfrm>
            <a:off x="-296863" y="295275"/>
            <a:ext cx="12190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 dirty="0">
                <a:solidFill>
                  <a:srgbClr val="F47521"/>
                </a:solidFill>
                <a:latin typeface="Calibri" panose="020F0502020204030204" pitchFamily="34" charset="0"/>
              </a:rPr>
              <a:t>PROJETOS DA GEMOP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B03842-090B-D629-9F88-EF269A434768}"/>
              </a:ext>
            </a:extLst>
          </p:cNvPr>
          <p:cNvSpPr txBox="1"/>
          <p:nvPr/>
        </p:nvSpPr>
        <p:spPr>
          <a:xfrm>
            <a:off x="679450" y="3038475"/>
            <a:ext cx="10239375" cy="4206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 algn="just" fontAlgn="auto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t-BR" sz="2133" dirty="0">
                <a:cs typeface="Arial" charset="0"/>
              </a:rPr>
              <a:t> Revisão da norma de Transferência de Carteira, visando maior eficiência ao processo.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CA8699-D3A7-2C0B-1BE0-167558C33C1E}"/>
              </a:ext>
            </a:extLst>
          </p:cNvPr>
          <p:cNvSpPr txBox="1"/>
          <p:nvPr/>
        </p:nvSpPr>
        <p:spPr>
          <a:xfrm>
            <a:off x="679450" y="1343025"/>
            <a:ext cx="10239375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 algn="just" fontAlgn="auto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t-BR" sz="2133" dirty="0">
                <a:cs typeface="Arial" charset="0"/>
              </a:rPr>
              <a:t> Aprimoramento das regras relativas à inadimplência, prevendo meios eletrônicos de notificação para fins de exclusão/rescisão. A minuta do normativo será pautada na 599ª Reunião da DICOL em 18/12/2023.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A2C3A6-74E3-F2DE-AA35-4D2C54A3B7AF}"/>
              </a:ext>
            </a:extLst>
          </p:cNvPr>
          <p:cNvSpPr txBox="1"/>
          <p:nvPr/>
        </p:nvSpPr>
        <p:spPr>
          <a:xfrm>
            <a:off x="549275" y="989013"/>
            <a:ext cx="9213850" cy="4206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133" b="1" u="sng" dirty="0">
                <a:cs typeface="Arial" charset="0"/>
              </a:rPr>
              <a:t>Notificação por Inadimplência:</a:t>
            </a:r>
            <a:endParaRPr lang="pt-BR" sz="2133" b="1" u="sng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EBE0DC-F40C-36C4-0A7D-1F5D6C850666}"/>
              </a:ext>
            </a:extLst>
          </p:cNvPr>
          <p:cNvSpPr txBox="1"/>
          <p:nvPr/>
        </p:nvSpPr>
        <p:spPr>
          <a:xfrm>
            <a:off x="549275" y="2649538"/>
            <a:ext cx="9213850" cy="4206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133" b="1" u="sng" dirty="0">
                <a:cs typeface="Arial" charset="0"/>
              </a:rPr>
              <a:t>Aperfeiçoamento da Transferência de Carteira:</a:t>
            </a:r>
            <a:endParaRPr lang="pt-BR" sz="2133" b="1" u="sng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D7080-086E-7F4D-B88A-50B68B6BEA20}"/>
              </a:ext>
            </a:extLst>
          </p:cNvPr>
          <p:cNvSpPr txBox="1"/>
          <p:nvPr/>
        </p:nvSpPr>
        <p:spPr>
          <a:xfrm>
            <a:off x="679450" y="4111625"/>
            <a:ext cx="10239375" cy="749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 algn="just" fontAlgn="auto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t-BR" sz="2133" dirty="0">
                <a:cs typeface="Arial" charset="0"/>
              </a:rPr>
              <a:t> Melhorias no sistema do Guia ANS de Planos de Saúde e revisão das regras de Portabilidade de Carências para reduzir a Assimetria de Informação e a Seleção de Riscos.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92E04D-5A37-C907-5AF0-74B57EEC7225}"/>
              </a:ext>
            </a:extLst>
          </p:cNvPr>
          <p:cNvSpPr txBox="1"/>
          <p:nvPr/>
        </p:nvSpPr>
        <p:spPr>
          <a:xfrm>
            <a:off x="588963" y="3722688"/>
            <a:ext cx="9215437" cy="4206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133" b="1" u="sng" dirty="0">
                <a:cs typeface="Arial" charset="0"/>
              </a:rPr>
              <a:t>Empoderamento do Beneficiário:</a:t>
            </a:r>
            <a:endParaRPr lang="pt-BR" sz="2133" b="1" u="sng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94B23D-9F52-F74E-D984-D7C2F9344881}"/>
              </a:ext>
            </a:extLst>
          </p:cNvPr>
          <p:cNvSpPr txBox="1"/>
          <p:nvPr/>
        </p:nvSpPr>
        <p:spPr>
          <a:xfrm>
            <a:off x="679450" y="5516563"/>
            <a:ext cx="10239375" cy="1076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 algn="just" fontAlgn="auto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t-BR" sz="2133" dirty="0">
                <a:cs typeface="Arial" charset="0"/>
              </a:rPr>
              <a:t> Criação de um sistema que permita que as operadoras solicitem diretamente a alteração de situação do produto (suspenção, reativação e cancelamento) e a alteração de nome, ao invés do envio de correspondência.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7A16FF7-0E35-4277-D16A-980368A19E40}"/>
              </a:ext>
            </a:extLst>
          </p:cNvPr>
          <p:cNvSpPr txBox="1"/>
          <p:nvPr/>
        </p:nvSpPr>
        <p:spPr>
          <a:xfrm>
            <a:off x="588963" y="5124450"/>
            <a:ext cx="9215437" cy="4206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133" b="1" u="sng" dirty="0">
                <a:cs typeface="Arial" charset="0"/>
              </a:rPr>
              <a:t>Simplificação da Situação do Produto:</a:t>
            </a:r>
            <a:endParaRPr lang="pt-BR" sz="2133" b="1" u="sng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0"/>
          <p:cNvSpPr txBox="1">
            <a:spLocks noGrp="1"/>
          </p:cNvSpPr>
          <p:nvPr>
            <p:ph type="title" idx="4294967295"/>
          </p:nvPr>
        </p:nvSpPr>
        <p:spPr>
          <a:xfrm>
            <a:off x="6312866" y="2374900"/>
            <a:ext cx="5216525" cy="1447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475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RESOLUÇÕES NORMATIVAS</a:t>
            </a:r>
            <a:endParaRPr sz="4800" dirty="0">
              <a:solidFill>
                <a:srgbClr val="F475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8" name="Google Shape;1258;p50"/>
          <p:cNvSpPr txBox="1">
            <a:spLocks noGrp="1"/>
          </p:cNvSpPr>
          <p:nvPr>
            <p:ph type="subTitle" idx="4294967295"/>
          </p:nvPr>
        </p:nvSpPr>
        <p:spPr>
          <a:xfrm>
            <a:off x="6524899" y="3822700"/>
            <a:ext cx="4792457" cy="6619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</a:t>
            </a:r>
            <a:r>
              <a:rPr lang="en" dirty="0"/>
              <a:t>ublicadas para atualização do Rol em 2023</a:t>
            </a:r>
            <a:endParaRPr dirty="0"/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66C7A6FC-DA2E-4EC1-3CA1-4B2C86369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632" r="31791"/>
          <a:stretch/>
        </p:blipFill>
        <p:spPr>
          <a:xfrm>
            <a:off x="1393372" y="1421111"/>
            <a:ext cx="3897085" cy="4015779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300376BF-CE59-9120-E84D-B5ECD8AD6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42812" y="4665264"/>
            <a:ext cx="1543251" cy="15432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C6F818A-9F57-49B4-A8AE-8C1E8EABA010}"/>
              </a:ext>
            </a:extLst>
          </p:cNvPr>
          <p:cNvSpPr txBox="1"/>
          <p:nvPr/>
        </p:nvSpPr>
        <p:spPr>
          <a:xfrm>
            <a:off x="2955235" y="310931"/>
            <a:ext cx="92367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47521"/>
                </a:solidFill>
                <a:latin typeface="Calibri" panose="020F0502020204030204" pitchFamily="34" charset="0"/>
              </a:rPr>
              <a:t>Gerência de Cobertura Assistencial e Incorporação de Tecnologias em Saúde (GCITS)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78023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6384033" y="6477196"/>
            <a:ext cx="476251" cy="2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D22ECE-E2E5-4CA8-AC91-7521BB877610}" type="slidenum">
              <a:rPr lang="pt-BR" altLang="pt-BR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pt-BR" altLang="pt-BR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3E4D2E1-D81B-4F86-97A1-CD770A6ACABC}"/>
              </a:ext>
            </a:extLst>
          </p:cNvPr>
          <p:cNvSpPr txBox="1">
            <a:spLocks/>
          </p:cNvSpPr>
          <p:nvPr/>
        </p:nvSpPr>
        <p:spPr bwMode="auto">
          <a:xfrm>
            <a:off x="1050841" y="438325"/>
            <a:ext cx="10666384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360000" bIns="3048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667" b="1">
                <a:solidFill>
                  <a:srgbClr val="F47521"/>
                </a:solidFill>
                <a:latin typeface="Calibri"/>
                <a:ea typeface="Calibri"/>
                <a:cs typeface="Calibri"/>
              </a:rPr>
              <a:t>BALANÇO 2023 - GCITS</a:t>
            </a:r>
            <a:endParaRPr lang="pt-BR" sz="2667">
              <a:solidFill>
                <a:srgbClr val="F47521"/>
              </a:solidFill>
              <a:latin typeface="Calibri"/>
              <a:ea typeface="Calibri"/>
              <a:cs typeface="Calibri"/>
            </a:endParaRPr>
          </a:p>
          <a:p>
            <a:pPr algn="r"/>
            <a:endParaRPr lang="pt-BR" altLang="pt-BR" sz="2133" b="1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Número de Slide 4">
            <a:extLst>
              <a:ext uri="{FF2B5EF4-FFF2-40B4-BE49-F238E27FC236}">
                <a16:creationId xmlns:a16="http://schemas.microsoft.com/office/drawing/2014/main" id="{F40EDA78-010D-6CB2-0F21-D887B8F1A798}"/>
              </a:ext>
            </a:extLst>
          </p:cNvPr>
          <p:cNvSpPr txBox="1">
            <a:spLocks/>
          </p:cNvSpPr>
          <p:nvPr/>
        </p:nvSpPr>
        <p:spPr bwMode="auto">
          <a:xfrm>
            <a:off x="6384033" y="6477196"/>
            <a:ext cx="476251" cy="2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D22ECE-E2E5-4CA8-AC91-7521BB877610}" type="slidenum">
              <a:rPr lang="pt-BR" altLang="pt-BR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pt-BR" altLang="pt-BR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58A83CA-99A2-380E-7868-266DD572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283" y="1206143"/>
            <a:ext cx="4331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sz="2000" b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 técnica PAR </a:t>
            </a:r>
            <a:r>
              <a:rPr lang="pt-BR" sz="2000" b="1" err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FormRol</a:t>
            </a:r>
            <a:endParaRPr lang="pt-BR" altLang="pt-BR" sz="2000" b="1">
              <a:solidFill>
                <a:srgbClr val="006E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5C68CAF-50B9-E3C3-2E37-2B12686E6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99" y="1253709"/>
            <a:ext cx="4875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sz="2000" b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Elegibilidade por Tipo de PAR e Status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7C861D5-E8BC-4155-53F9-1A6CFA47111E}"/>
              </a:ext>
            </a:extLst>
          </p:cNvPr>
          <p:cNvGraphicFramePr>
            <a:graphicFrameLocks noGrp="1"/>
          </p:cNvGraphicFramePr>
          <p:nvPr/>
        </p:nvGraphicFramePr>
        <p:xfrm>
          <a:off x="6860284" y="1660075"/>
          <a:ext cx="4683729" cy="211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604">
                  <a:extLst>
                    <a:ext uri="{9D8B030D-6E8A-4147-A177-3AD203B41FA5}">
                      <a16:colId xmlns:a16="http://schemas.microsoft.com/office/drawing/2014/main" val="4158409536"/>
                    </a:ext>
                  </a:extLst>
                </a:gridCol>
                <a:gridCol w="2440125">
                  <a:extLst>
                    <a:ext uri="{9D8B030D-6E8A-4147-A177-3AD203B41FA5}">
                      <a16:colId xmlns:a16="http://schemas.microsoft.com/office/drawing/2014/main" val="1475670657"/>
                    </a:ext>
                  </a:extLst>
                </a:gridCol>
              </a:tblGrid>
              <a:tr h="695264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Status das </a:t>
                      </a:r>
                      <a:r>
                        <a:rPr lang="pt-BR" sz="19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UATs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Procedimentos e Medicamentos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71223"/>
                  </a:ext>
                </a:extLst>
              </a:tr>
              <a:tr h="355792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Incorporadas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3751396670"/>
                  </a:ext>
                </a:extLst>
              </a:tr>
              <a:tr h="355792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Não incorporadas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1691078149"/>
                  </a:ext>
                </a:extLst>
              </a:tr>
              <a:tr h="355792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 análise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1773337291"/>
                  </a:ext>
                </a:extLst>
              </a:tr>
              <a:tr h="355792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2733482422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D6774314-9847-CD13-BB9C-53A6A26CB763}"/>
              </a:ext>
            </a:extLst>
          </p:cNvPr>
          <p:cNvGraphicFramePr>
            <a:graphicFrameLocks noGrp="1"/>
          </p:cNvGraphicFramePr>
          <p:nvPr/>
        </p:nvGraphicFramePr>
        <p:xfrm>
          <a:off x="185602" y="1660188"/>
          <a:ext cx="6378486" cy="2701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665">
                  <a:extLst>
                    <a:ext uri="{9D8B030D-6E8A-4147-A177-3AD203B41FA5}">
                      <a16:colId xmlns:a16="http://schemas.microsoft.com/office/drawing/2014/main" val="3810488434"/>
                    </a:ext>
                  </a:extLst>
                </a:gridCol>
                <a:gridCol w="1009111">
                  <a:extLst>
                    <a:ext uri="{9D8B030D-6E8A-4147-A177-3AD203B41FA5}">
                      <a16:colId xmlns:a16="http://schemas.microsoft.com/office/drawing/2014/main" val="1995731667"/>
                    </a:ext>
                  </a:extLst>
                </a:gridCol>
                <a:gridCol w="1185200">
                  <a:extLst>
                    <a:ext uri="{9D8B030D-6E8A-4147-A177-3AD203B41FA5}">
                      <a16:colId xmlns:a16="http://schemas.microsoft.com/office/drawing/2014/main" val="1018498716"/>
                    </a:ext>
                  </a:extLst>
                </a:gridCol>
                <a:gridCol w="1128343">
                  <a:extLst>
                    <a:ext uri="{9D8B030D-6E8A-4147-A177-3AD203B41FA5}">
                      <a16:colId xmlns:a16="http://schemas.microsoft.com/office/drawing/2014/main" val="1845167008"/>
                    </a:ext>
                  </a:extLst>
                </a:gridCol>
                <a:gridCol w="794167">
                  <a:extLst>
                    <a:ext uri="{9D8B030D-6E8A-4147-A177-3AD203B41FA5}">
                      <a16:colId xmlns:a16="http://schemas.microsoft.com/office/drawing/2014/main" val="356385234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Tipo de PAR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Elegível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Inelegível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 análise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422422"/>
                  </a:ext>
                </a:extLst>
              </a:tr>
              <a:tr h="416377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Procedimento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1559102727"/>
                  </a:ext>
                </a:extLst>
              </a:tr>
              <a:tr h="377372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Medicamento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pt-BR" sz="19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157078739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Alteração de nome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505388556"/>
                  </a:ext>
                </a:extLst>
              </a:tr>
              <a:tr h="362857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Desincorporação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1399509221"/>
                  </a:ext>
                </a:extLst>
              </a:tr>
              <a:tr h="381868"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1" marR="6351" marT="6351" marB="6351" anchor="ctr">
                    <a:solidFill>
                      <a:srgbClr val="006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1" marR="6351" marT="6351" marB="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6351" marR="6351" marT="6351" marB="6351" anchor="ctr"/>
                </a:tc>
                <a:extLst>
                  <a:ext uri="{0D108BD9-81ED-4DB2-BD59-A6C34878D82A}">
                    <a16:rowId xmlns:a16="http://schemas.microsoft.com/office/drawing/2014/main" val="3222025425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59DB15B-94E8-E1F0-C9F1-C8FB2B087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972127"/>
              </p:ext>
            </p:extLst>
          </p:nvPr>
        </p:nvGraphicFramePr>
        <p:xfrm>
          <a:off x="7093703" y="4083176"/>
          <a:ext cx="4532239" cy="270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C1BD49A-961A-9AEB-8413-221FB81A30C1}"/>
              </a:ext>
            </a:extLst>
          </p:cNvPr>
          <p:cNvSpPr txBox="1"/>
          <p:nvPr/>
        </p:nvSpPr>
        <p:spPr>
          <a:xfrm>
            <a:off x="185602" y="6477195"/>
            <a:ext cx="2375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/>
              <a:t>Fonte: GCITS, Dezembro/2023</a:t>
            </a:r>
          </a:p>
        </p:txBody>
      </p:sp>
    </p:spTree>
    <p:extLst>
      <p:ext uri="{BB962C8B-B14F-4D97-AF65-F5344CB8AC3E}">
        <p14:creationId xmlns:p14="http://schemas.microsoft.com/office/powerpoint/2010/main" val="90250747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essoa na frente de um laptop&#10;&#10;Descrição gerada automaticamente">
            <a:extLst>
              <a:ext uri="{FF2B5EF4-FFF2-40B4-BE49-F238E27FC236}">
                <a16:creationId xmlns:a16="http://schemas.microsoft.com/office/drawing/2014/main" id="{A9B1D20B-F0FF-AECB-E074-6B422FBDF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2117517"/>
            <a:ext cx="5916508" cy="3332967"/>
          </a:xfrm>
          <a:prstGeom prst="rect">
            <a:avLst/>
          </a:prstGeom>
        </p:spPr>
      </p:pic>
      <p:sp>
        <p:nvSpPr>
          <p:cNvPr id="1507" name="Google Shape;1507;p58"/>
          <p:cNvSpPr txBox="1">
            <a:spLocks noGrp="1"/>
          </p:cNvSpPr>
          <p:nvPr>
            <p:ph type="title" idx="4294967295"/>
          </p:nvPr>
        </p:nvSpPr>
        <p:spPr>
          <a:xfrm>
            <a:off x="8334375" y="166688"/>
            <a:ext cx="3857625" cy="7635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dirty="0">
                <a:solidFill>
                  <a:srgbClr val="F47521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BALANÇO 2023 - GCITS</a:t>
            </a:r>
            <a:endParaRPr sz="2667" dirty="0">
              <a:solidFill>
                <a:srgbClr val="F47521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08" name="Google Shape;1508;p58"/>
          <p:cNvSpPr txBox="1"/>
          <p:nvPr/>
        </p:nvSpPr>
        <p:spPr>
          <a:xfrm>
            <a:off x="8308504" y="1892800"/>
            <a:ext cx="3712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67" b="1">
                <a:solidFill>
                  <a:srgbClr val="F47521"/>
                </a:solidFill>
                <a:latin typeface="Exo"/>
                <a:ea typeface="Exo"/>
                <a:cs typeface="Exo"/>
                <a:sym typeface="Exo"/>
              </a:rPr>
              <a:t>14</a:t>
            </a:r>
            <a:endParaRPr sz="4267" b="1">
              <a:solidFill>
                <a:srgbClr val="F4752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09" name="Google Shape;1509;p58"/>
          <p:cNvSpPr txBox="1"/>
          <p:nvPr/>
        </p:nvSpPr>
        <p:spPr>
          <a:xfrm>
            <a:off x="3661924" y="3086200"/>
            <a:ext cx="2977600" cy="1395600"/>
          </a:xfrm>
          <a:prstGeom prst="rect">
            <a:avLst/>
          </a:prstGeom>
          <a:solidFill>
            <a:srgbClr val="6D98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PARTICIPAÇÃO SOCIAL DIRIGIDA</a:t>
            </a:r>
            <a:endParaRPr sz="2400" b="1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sp>
        <p:nvSpPr>
          <p:cNvPr id="1510" name="Google Shape;1510;p58"/>
          <p:cNvSpPr txBox="1"/>
          <p:nvPr/>
        </p:nvSpPr>
        <p:spPr>
          <a:xfrm>
            <a:off x="8308504" y="3925033"/>
            <a:ext cx="3712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33" b="1">
                <a:solidFill>
                  <a:srgbClr val="006E89"/>
                </a:solidFill>
                <a:latin typeface="Exo"/>
                <a:ea typeface="Exo"/>
                <a:cs typeface="Exo"/>
                <a:sym typeface="Exo"/>
              </a:rPr>
              <a:t>56</a:t>
            </a:r>
            <a:endParaRPr sz="3733" b="1">
              <a:solidFill>
                <a:srgbClr val="006E8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11" name="Google Shape;1511;p58"/>
          <p:cNvSpPr txBox="1"/>
          <p:nvPr/>
        </p:nvSpPr>
        <p:spPr>
          <a:xfrm>
            <a:off x="8308504" y="2908917"/>
            <a:ext cx="3712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33" b="1">
                <a:solidFill>
                  <a:srgbClr val="F47521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sz="3733" b="1">
              <a:solidFill>
                <a:srgbClr val="F4752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12" name="Google Shape;1512;p58"/>
          <p:cNvSpPr txBox="1"/>
          <p:nvPr/>
        </p:nvSpPr>
        <p:spPr>
          <a:xfrm>
            <a:off x="8308504" y="4999667"/>
            <a:ext cx="3712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33" b="1" dirty="0">
                <a:solidFill>
                  <a:srgbClr val="6D983F"/>
                </a:solidFill>
                <a:latin typeface="Exo"/>
                <a:ea typeface="Exo"/>
                <a:cs typeface="Exo"/>
                <a:sym typeface="Exo"/>
              </a:rPr>
              <a:t>27</a:t>
            </a:r>
            <a:endParaRPr sz="3733" b="1" dirty="0">
              <a:solidFill>
                <a:srgbClr val="6D983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13" name="Google Shape;1513;p58"/>
          <p:cNvSpPr txBox="1"/>
          <p:nvPr/>
        </p:nvSpPr>
        <p:spPr>
          <a:xfrm>
            <a:off x="8308504" y="2098684"/>
            <a:ext cx="3712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475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miko"/>
              </a:rPr>
              <a:t>REUNIÕES TÉCNICAS</a:t>
            </a:r>
            <a:endParaRPr sz="2400">
              <a:solidFill>
                <a:srgbClr val="F475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miko"/>
            </a:endParaRPr>
          </a:p>
        </p:txBody>
      </p:sp>
      <p:sp>
        <p:nvSpPr>
          <p:cNvPr id="1514" name="Google Shape;1514;p58"/>
          <p:cNvSpPr txBox="1"/>
          <p:nvPr/>
        </p:nvSpPr>
        <p:spPr>
          <a:xfrm>
            <a:off x="8320741" y="4119995"/>
            <a:ext cx="3712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miko"/>
              </a:rPr>
              <a:t>DISCUSSÕES (*)</a:t>
            </a:r>
            <a:endParaRPr sz="2400">
              <a:solidFill>
                <a:srgbClr val="006E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miko"/>
            </a:endParaRPr>
          </a:p>
        </p:txBody>
      </p:sp>
      <p:sp>
        <p:nvSpPr>
          <p:cNvPr id="1515" name="Google Shape;1515;p58"/>
          <p:cNvSpPr txBox="1"/>
          <p:nvPr/>
        </p:nvSpPr>
        <p:spPr>
          <a:xfrm>
            <a:off x="8308504" y="3150073"/>
            <a:ext cx="4046781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475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miko"/>
              </a:rPr>
              <a:t>REUNIÕES ADMINISTRATIVAS</a:t>
            </a:r>
            <a:endParaRPr sz="2400">
              <a:solidFill>
                <a:srgbClr val="F475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miko"/>
            </a:endParaRPr>
          </a:p>
        </p:txBody>
      </p:sp>
      <p:sp>
        <p:nvSpPr>
          <p:cNvPr id="1516" name="Google Shape;1516;p58"/>
          <p:cNvSpPr txBox="1"/>
          <p:nvPr/>
        </p:nvSpPr>
        <p:spPr>
          <a:xfrm>
            <a:off x="8308504" y="5268697"/>
            <a:ext cx="3712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D98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miko"/>
              </a:rPr>
              <a:t>TECNOLOGIAS</a:t>
            </a:r>
            <a:endParaRPr sz="2400" b="1" dirty="0">
              <a:solidFill>
                <a:srgbClr val="6D98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miko"/>
            </a:endParaRPr>
          </a:p>
        </p:txBody>
      </p:sp>
      <p:cxnSp>
        <p:nvCxnSpPr>
          <p:cNvPr id="1517" name="Google Shape;1517;p58"/>
          <p:cNvCxnSpPr>
            <a:stCxn id="1508" idx="1"/>
            <a:endCxn id="1509" idx="0"/>
          </p:cNvCxnSpPr>
          <p:nvPr/>
        </p:nvCxnSpPr>
        <p:spPr>
          <a:xfrm rot="10800000" flipV="1">
            <a:off x="5150726" y="2224600"/>
            <a:ext cx="3157780" cy="861600"/>
          </a:xfrm>
          <a:prstGeom prst="bentConnector2">
            <a:avLst/>
          </a:prstGeom>
          <a:noFill/>
          <a:ln w="9525" cap="flat" cmpd="sng">
            <a:solidFill>
              <a:srgbClr val="F4752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18" name="Google Shape;1518;p58"/>
          <p:cNvCxnSpPr>
            <a:stCxn id="1511" idx="1"/>
            <a:endCxn id="1509" idx="0"/>
          </p:cNvCxnSpPr>
          <p:nvPr/>
        </p:nvCxnSpPr>
        <p:spPr>
          <a:xfrm rot="10800000">
            <a:off x="5150726" y="3086200"/>
            <a:ext cx="3157780" cy="154517"/>
          </a:xfrm>
          <a:prstGeom prst="bentConnector4">
            <a:avLst>
              <a:gd name="adj1" fmla="val 26426"/>
              <a:gd name="adj2" fmla="val 297259"/>
            </a:avLst>
          </a:prstGeom>
          <a:noFill/>
          <a:ln w="9525" cap="flat" cmpd="sng">
            <a:solidFill>
              <a:srgbClr val="F4752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19" name="Google Shape;1519;p58"/>
          <p:cNvCxnSpPr>
            <a:stCxn id="1512" idx="1"/>
            <a:endCxn id="1509" idx="2"/>
          </p:cNvCxnSpPr>
          <p:nvPr/>
        </p:nvCxnSpPr>
        <p:spPr>
          <a:xfrm rot="10800000">
            <a:off x="5150726" y="4481800"/>
            <a:ext cx="3157780" cy="849667"/>
          </a:xfrm>
          <a:prstGeom prst="bentConnector2">
            <a:avLst/>
          </a:prstGeom>
          <a:noFill/>
          <a:ln w="9525" cap="flat" cmpd="sng">
            <a:solidFill>
              <a:srgbClr val="6D983F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20" name="Google Shape;1520;p58"/>
          <p:cNvCxnSpPr>
            <a:stCxn id="1510" idx="1"/>
            <a:endCxn id="1509" idx="2"/>
          </p:cNvCxnSpPr>
          <p:nvPr/>
        </p:nvCxnSpPr>
        <p:spPr>
          <a:xfrm rot="10800000" flipV="1">
            <a:off x="5150726" y="4256833"/>
            <a:ext cx="3157780" cy="224967"/>
          </a:xfrm>
          <a:prstGeom prst="bentConnector4">
            <a:avLst>
              <a:gd name="adj1" fmla="val 26426"/>
              <a:gd name="adj2" fmla="val 282975"/>
            </a:avLst>
          </a:prstGeom>
          <a:noFill/>
          <a:ln w="9525" cap="flat" cmpd="sng">
            <a:solidFill>
              <a:srgbClr val="006E89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585BACD-3218-45D6-538E-07A76C449C28}"/>
              </a:ext>
            </a:extLst>
          </p:cNvPr>
          <p:cNvSpPr txBox="1">
            <a:spLocks/>
          </p:cNvSpPr>
          <p:nvPr/>
        </p:nvSpPr>
        <p:spPr bwMode="auto">
          <a:xfrm>
            <a:off x="1" y="2112317"/>
            <a:ext cx="2319129" cy="742835"/>
          </a:xfrm>
          <a:prstGeom prst="rect">
            <a:avLst/>
          </a:prstGeom>
          <a:solidFill>
            <a:srgbClr val="E6EFFB">
              <a:alpha val="69804"/>
            </a:srgbClr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altLang="pt-BR" sz="2200" b="1" dirty="0">
                <a:solidFill>
                  <a:srgbClr val="006E89"/>
                </a:solidFill>
                <a:latin typeface="Calibri" panose="020F0502020204030204" pitchFamily="34" charset="0"/>
              </a:rPr>
              <a:t>REUNIÃO</a:t>
            </a:r>
          </a:p>
          <a:p>
            <a:r>
              <a:rPr lang="pt-BR" altLang="pt-BR" sz="2200" b="1" dirty="0">
                <a:solidFill>
                  <a:srgbClr val="006E89"/>
                </a:solidFill>
                <a:latin typeface="Calibri" panose="020F0502020204030204" pitchFamily="34" charset="0"/>
              </a:rPr>
              <a:t> DA COSAÚDE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6D6ED3A-8E59-8B21-9577-AE18FC41F9E5}"/>
              </a:ext>
            </a:extLst>
          </p:cNvPr>
          <p:cNvSpPr txBox="1">
            <a:spLocks/>
          </p:cNvSpPr>
          <p:nvPr/>
        </p:nvSpPr>
        <p:spPr bwMode="auto">
          <a:xfrm>
            <a:off x="-50076" y="6461881"/>
            <a:ext cx="3712000" cy="4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altLang="pt-BR" sz="1200" b="1">
                <a:solidFill>
                  <a:srgbClr val="006E89"/>
                </a:solidFill>
                <a:latin typeface="Calibri" panose="020F0502020204030204" pitchFamily="34" charset="0"/>
              </a:rPr>
              <a:t> (*) CADA TECNOLOGIA É DISCUTIDA EM DUAS ETAPAS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0E4F17-3EA8-CF99-25DA-F09EBF8846F9}"/>
              </a:ext>
            </a:extLst>
          </p:cNvPr>
          <p:cNvSpPr txBox="1"/>
          <p:nvPr/>
        </p:nvSpPr>
        <p:spPr>
          <a:xfrm>
            <a:off x="3883498" y="5413652"/>
            <a:ext cx="213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2344341">
              <a:buClrTx/>
              <a:buFontTx/>
              <a:buNone/>
            </a:pPr>
            <a:r>
              <a:rPr lang="pt-BR" sz="1200" kern="1200">
                <a:solidFill>
                  <a:srgbClr val="006E89"/>
                </a:solidFill>
                <a:latin typeface="Calibri"/>
                <a:ea typeface="+mn-ea"/>
                <a:cs typeface="+mn-cs"/>
              </a:rPr>
              <a:t>Fonte: GCITS, Dezembro/2023</a:t>
            </a:r>
          </a:p>
        </p:txBody>
      </p:sp>
    </p:spTree>
    <p:extLst>
      <p:ext uri="{BB962C8B-B14F-4D97-AF65-F5344CB8AC3E}">
        <p14:creationId xmlns:p14="http://schemas.microsoft.com/office/powerpoint/2010/main" val="29711158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65"/>
          <p:cNvSpPr txBox="1"/>
          <p:nvPr/>
        </p:nvSpPr>
        <p:spPr>
          <a:xfrm>
            <a:off x="633504" y="1935124"/>
            <a:ext cx="3240992" cy="64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AUDIÊNCIA PÚBLICA</a:t>
            </a:r>
            <a:endParaRPr sz="2667" b="1">
              <a:solidFill>
                <a:srgbClr val="006E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sp>
        <p:nvSpPr>
          <p:cNvPr id="1661" name="Google Shape;1661;p65"/>
          <p:cNvSpPr txBox="1"/>
          <p:nvPr/>
        </p:nvSpPr>
        <p:spPr>
          <a:xfrm>
            <a:off x="8223296" y="1507993"/>
            <a:ext cx="3335200" cy="107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CONSULTA PÚBLICA</a:t>
            </a:r>
            <a:endParaRPr sz="2667" b="1">
              <a:solidFill>
                <a:srgbClr val="006E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007C583-7DE0-02FB-BA7B-E0317076B02F}"/>
              </a:ext>
            </a:extLst>
          </p:cNvPr>
          <p:cNvGrpSpPr/>
          <p:nvPr/>
        </p:nvGrpSpPr>
        <p:grpSpPr>
          <a:xfrm>
            <a:off x="9171526" y="1007446"/>
            <a:ext cx="1346292" cy="986205"/>
            <a:chOff x="6852488" y="1329235"/>
            <a:chExt cx="611400" cy="529500"/>
          </a:xfrm>
        </p:grpSpPr>
        <p:sp>
          <p:nvSpPr>
            <p:cNvPr id="1670" name="Google Shape;1670;p65"/>
            <p:cNvSpPr/>
            <p:nvPr/>
          </p:nvSpPr>
          <p:spPr>
            <a:xfrm>
              <a:off x="6852488" y="1329235"/>
              <a:ext cx="611400" cy="529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6E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Amiko"/>
                <a:ea typeface="Amiko"/>
                <a:cs typeface="Amiko"/>
                <a:sym typeface="Amiko"/>
              </a:endParaRPr>
            </a:p>
          </p:txBody>
        </p:sp>
        <p:grpSp>
          <p:nvGrpSpPr>
            <p:cNvPr id="1672" name="Google Shape;1672;p65"/>
            <p:cNvGrpSpPr/>
            <p:nvPr/>
          </p:nvGrpSpPr>
          <p:grpSpPr>
            <a:xfrm>
              <a:off x="6990891" y="1416203"/>
              <a:ext cx="354616" cy="354586"/>
              <a:chOff x="-30354000" y="3569100"/>
              <a:chExt cx="292250" cy="292225"/>
            </a:xfrm>
          </p:grpSpPr>
          <p:sp>
            <p:nvSpPr>
              <p:cNvPr id="1673" name="Google Shape;1673;p65"/>
              <p:cNvSpPr/>
              <p:nvPr/>
            </p:nvSpPr>
            <p:spPr>
              <a:xfrm>
                <a:off x="-30354000" y="3604550"/>
                <a:ext cx="13787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0240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62"/>
                    </a:cubicBezTo>
                    <a:lnTo>
                      <a:pt x="1" y="4411"/>
                    </a:lnTo>
                    <a:cubicBezTo>
                      <a:pt x="1" y="4632"/>
                      <a:pt x="64" y="4884"/>
                      <a:pt x="190" y="5073"/>
                    </a:cubicBezTo>
                    <a:lnTo>
                      <a:pt x="1639" y="7467"/>
                    </a:lnTo>
                    <a:cubicBezTo>
                      <a:pt x="1891" y="7877"/>
                      <a:pt x="2049" y="8097"/>
                      <a:pt x="2049" y="8538"/>
                    </a:cubicBezTo>
                    <a:lnTo>
                      <a:pt x="2049" y="9861"/>
                    </a:lnTo>
                    <a:cubicBezTo>
                      <a:pt x="2049" y="10082"/>
                      <a:pt x="2206" y="10239"/>
                      <a:pt x="2395" y="10239"/>
                    </a:cubicBezTo>
                    <a:lnTo>
                      <a:pt x="5514" y="10239"/>
                    </a:lnTo>
                    <a:lnTo>
                      <a:pt x="5514" y="6364"/>
                    </a:lnTo>
                    <a:cubicBezTo>
                      <a:pt x="5514" y="5986"/>
                      <a:pt x="5357" y="5671"/>
                      <a:pt x="5168" y="5419"/>
                    </a:cubicBezTo>
                    <a:cubicBezTo>
                      <a:pt x="5167" y="5420"/>
                      <a:pt x="5165" y="5421"/>
                      <a:pt x="5163" y="5421"/>
                    </a:cubicBezTo>
                    <a:cubicBezTo>
                      <a:pt x="5042" y="5421"/>
                      <a:pt x="3214" y="3623"/>
                      <a:pt x="3183" y="3592"/>
                    </a:cubicBezTo>
                    <a:cubicBezTo>
                      <a:pt x="3041" y="3432"/>
                      <a:pt x="2828" y="3332"/>
                      <a:pt x="2613" y="3332"/>
                    </a:cubicBezTo>
                    <a:cubicBezTo>
                      <a:pt x="2448" y="3332"/>
                      <a:pt x="2280" y="3392"/>
                      <a:pt x="2143" y="3529"/>
                    </a:cubicBezTo>
                    <a:cubicBezTo>
                      <a:pt x="1891" y="3812"/>
                      <a:pt x="1923" y="4285"/>
                      <a:pt x="2112" y="4442"/>
                    </a:cubicBezTo>
                    <a:lnTo>
                      <a:pt x="3970" y="6301"/>
                    </a:lnTo>
                    <a:cubicBezTo>
                      <a:pt x="4097" y="6427"/>
                      <a:pt x="4097" y="6648"/>
                      <a:pt x="3970" y="6774"/>
                    </a:cubicBezTo>
                    <a:cubicBezTo>
                      <a:pt x="3907" y="6821"/>
                      <a:pt x="3821" y="6845"/>
                      <a:pt x="3734" y="6845"/>
                    </a:cubicBezTo>
                    <a:cubicBezTo>
                      <a:pt x="3648" y="6845"/>
                      <a:pt x="3561" y="6821"/>
                      <a:pt x="3498" y="6774"/>
                    </a:cubicBezTo>
                    <a:lnTo>
                      <a:pt x="1639" y="4915"/>
                    </a:lnTo>
                    <a:cubicBezTo>
                      <a:pt x="1450" y="4726"/>
                      <a:pt x="1324" y="4442"/>
                      <a:pt x="1324" y="4190"/>
                    </a:cubicBezTo>
                    <a:lnTo>
                      <a:pt x="1324" y="662"/>
                    </a:lnTo>
                    <a:cubicBezTo>
                      <a:pt x="1324" y="252"/>
                      <a:pt x="1009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4" name="Google Shape;1674;p65"/>
              <p:cNvSpPr/>
              <p:nvPr/>
            </p:nvSpPr>
            <p:spPr>
              <a:xfrm>
                <a:off x="-30198825" y="3604550"/>
                <a:ext cx="137075" cy="25677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10271" extrusionOk="0">
                    <a:moveTo>
                      <a:pt x="4758" y="0"/>
                    </a:moveTo>
                    <a:cubicBezTo>
                      <a:pt x="4380" y="0"/>
                      <a:pt x="4096" y="315"/>
                      <a:pt x="4096" y="662"/>
                    </a:cubicBezTo>
                    <a:lnTo>
                      <a:pt x="4096" y="4190"/>
                    </a:lnTo>
                    <a:cubicBezTo>
                      <a:pt x="4096" y="4474"/>
                      <a:pt x="3970" y="4758"/>
                      <a:pt x="3781" y="4915"/>
                    </a:cubicBezTo>
                    <a:lnTo>
                      <a:pt x="1922" y="6774"/>
                    </a:lnTo>
                    <a:cubicBezTo>
                      <a:pt x="1875" y="6821"/>
                      <a:pt x="1788" y="6845"/>
                      <a:pt x="1698" y="6845"/>
                    </a:cubicBezTo>
                    <a:cubicBezTo>
                      <a:pt x="1607" y="6845"/>
                      <a:pt x="1513" y="6821"/>
                      <a:pt x="1450" y="6774"/>
                    </a:cubicBezTo>
                    <a:cubicBezTo>
                      <a:pt x="1355" y="6648"/>
                      <a:pt x="1355" y="6427"/>
                      <a:pt x="1450" y="6301"/>
                    </a:cubicBezTo>
                    <a:lnTo>
                      <a:pt x="3308" y="4442"/>
                    </a:lnTo>
                    <a:cubicBezTo>
                      <a:pt x="3497" y="4285"/>
                      <a:pt x="3560" y="3812"/>
                      <a:pt x="3277" y="3529"/>
                    </a:cubicBezTo>
                    <a:cubicBezTo>
                      <a:pt x="3140" y="3392"/>
                      <a:pt x="2972" y="3332"/>
                      <a:pt x="2807" y="3332"/>
                    </a:cubicBezTo>
                    <a:cubicBezTo>
                      <a:pt x="2592" y="3332"/>
                      <a:pt x="2379" y="3432"/>
                      <a:pt x="2237" y="3592"/>
                    </a:cubicBezTo>
                    <a:cubicBezTo>
                      <a:pt x="2237" y="3592"/>
                      <a:pt x="347" y="5419"/>
                      <a:pt x="347" y="5482"/>
                    </a:cubicBezTo>
                    <a:cubicBezTo>
                      <a:pt x="158" y="5671"/>
                      <a:pt x="0" y="6018"/>
                      <a:pt x="0" y="6427"/>
                    </a:cubicBezTo>
                    <a:lnTo>
                      <a:pt x="0" y="8129"/>
                    </a:lnTo>
                    <a:lnTo>
                      <a:pt x="0" y="8412"/>
                    </a:lnTo>
                    <a:lnTo>
                      <a:pt x="0" y="10271"/>
                    </a:lnTo>
                    <a:lnTo>
                      <a:pt x="3088" y="10271"/>
                    </a:lnTo>
                    <a:cubicBezTo>
                      <a:pt x="3277" y="10271"/>
                      <a:pt x="3434" y="10113"/>
                      <a:pt x="3434" y="9924"/>
                    </a:cubicBezTo>
                    <a:lnTo>
                      <a:pt x="3434" y="8570"/>
                    </a:lnTo>
                    <a:cubicBezTo>
                      <a:pt x="3434" y="8129"/>
                      <a:pt x="3623" y="7908"/>
                      <a:pt x="3812" y="7530"/>
                    </a:cubicBezTo>
                    <a:lnTo>
                      <a:pt x="5293" y="5104"/>
                    </a:lnTo>
                    <a:cubicBezTo>
                      <a:pt x="5388" y="4915"/>
                      <a:pt x="5482" y="4663"/>
                      <a:pt x="5482" y="4411"/>
                    </a:cubicBezTo>
                    <a:lnTo>
                      <a:pt x="5482" y="662"/>
                    </a:lnTo>
                    <a:cubicBezTo>
                      <a:pt x="5451" y="284"/>
                      <a:pt x="5136" y="0"/>
                      <a:pt x="47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5" name="Google Shape;1675;p65"/>
              <p:cNvSpPr/>
              <p:nvPr/>
            </p:nvSpPr>
            <p:spPr>
              <a:xfrm>
                <a:off x="-30139750" y="3636850"/>
                <a:ext cx="260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513" extrusionOk="0">
                    <a:moveTo>
                      <a:pt x="504" y="0"/>
                    </a:moveTo>
                    <a:cubicBezTo>
                      <a:pt x="252" y="32"/>
                      <a:pt x="0" y="284"/>
                      <a:pt x="0" y="567"/>
                    </a:cubicBezTo>
                    <a:lnTo>
                      <a:pt x="0" y="1418"/>
                    </a:lnTo>
                    <a:cubicBezTo>
                      <a:pt x="126" y="1386"/>
                      <a:pt x="252" y="1355"/>
                      <a:pt x="410" y="1355"/>
                    </a:cubicBezTo>
                    <a:cubicBezTo>
                      <a:pt x="630" y="1355"/>
                      <a:pt x="819" y="1386"/>
                      <a:pt x="1040" y="1512"/>
                    </a:cubicBezTo>
                    <a:lnTo>
                      <a:pt x="1040" y="504"/>
                    </a:lnTo>
                    <a:cubicBezTo>
                      <a:pt x="1040" y="252"/>
                      <a:pt x="788" y="0"/>
                      <a:pt x="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6" name="Google Shape;1676;p65"/>
              <p:cNvSpPr/>
              <p:nvPr/>
            </p:nvSpPr>
            <p:spPr>
              <a:xfrm>
                <a:off x="-30302800" y="3638950"/>
                <a:ext cx="252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60" extrusionOk="0">
                    <a:moveTo>
                      <a:pt x="418" y="1"/>
                    </a:moveTo>
                    <a:cubicBezTo>
                      <a:pt x="177" y="1"/>
                      <a:pt x="1" y="229"/>
                      <a:pt x="1" y="483"/>
                    </a:cubicBezTo>
                    <a:lnTo>
                      <a:pt x="1" y="1460"/>
                    </a:lnTo>
                    <a:cubicBezTo>
                      <a:pt x="190" y="1334"/>
                      <a:pt x="379" y="1302"/>
                      <a:pt x="631" y="1302"/>
                    </a:cubicBezTo>
                    <a:cubicBezTo>
                      <a:pt x="725" y="1302"/>
                      <a:pt x="883" y="1334"/>
                      <a:pt x="1009" y="1365"/>
                    </a:cubicBezTo>
                    <a:lnTo>
                      <a:pt x="1009" y="515"/>
                    </a:lnTo>
                    <a:cubicBezTo>
                      <a:pt x="1009" y="231"/>
                      <a:pt x="788" y="11"/>
                      <a:pt x="505" y="11"/>
                    </a:cubicBezTo>
                    <a:cubicBezTo>
                      <a:pt x="475" y="4"/>
                      <a:pt x="446" y="1"/>
                      <a:pt x="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7" name="Google Shape;1677;p65"/>
              <p:cNvSpPr/>
              <p:nvPr/>
            </p:nvSpPr>
            <p:spPr>
              <a:xfrm>
                <a:off x="-30242925" y="3569100"/>
                <a:ext cx="685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42" extrusionOk="0">
                    <a:moveTo>
                      <a:pt x="1386" y="1"/>
                    </a:moveTo>
                    <a:cubicBezTo>
                      <a:pt x="630" y="1"/>
                      <a:pt x="0" y="631"/>
                      <a:pt x="0" y="1387"/>
                    </a:cubicBezTo>
                    <a:cubicBezTo>
                      <a:pt x="0" y="2174"/>
                      <a:pt x="630" y="2742"/>
                      <a:pt x="1386" y="2742"/>
                    </a:cubicBezTo>
                    <a:cubicBezTo>
                      <a:pt x="2111" y="2742"/>
                      <a:pt x="2741" y="2111"/>
                      <a:pt x="2741" y="1387"/>
                    </a:cubicBezTo>
                    <a:cubicBezTo>
                      <a:pt x="2741" y="631"/>
                      <a:pt x="2111" y="1"/>
                      <a:pt x="1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8" name="Google Shape;1678;p65"/>
              <p:cNvSpPr/>
              <p:nvPr/>
            </p:nvSpPr>
            <p:spPr>
              <a:xfrm>
                <a:off x="-30262625" y="3654950"/>
                <a:ext cx="107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742" extrusionOk="0">
                    <a:moveTo>
                      <a:pt x="2174" y="1"/>
                    </a:moveTo>
                    <a:cubicBezTo>
                      <a:pt x="1292" y="1"/>
                      <a:pt x="505" y="379"/>
                      <a:pt x="0" y="1040"/>
                    </a:cubicBezTo>
                    <a:lnTo>
                      <a:pt x="32" y="1103"/>
                    </a:lnTo>
                    <a:cubicBezTo>
                      <a:pt x="946" y="1985"/>
                      <a:pt x="1450" y="2458"/>
                      <a:pt x="1702" y="2742"/>
                    </a:cubicBezTo>
                    <a:lnTo>
                      <a:pt x="2647" y="2742"/>
                    </a:lnTo>
                    <a:lnTo>
                      <a:pt x="4254" y="1135"/>
                    </a:lnTo>
                    <a:lnTo>
                      <a:pt x="4317" y="1040"/>
                    </a:lnTo>
                    <a:cubicBezTo>
                      <a:pt x="3813" y="410"/>
                      <a:pt x="3025" y="1"/>
                      <a:pt x="2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pic>
        <p:nvPicPr>
          <p:cNvPr id="2" name="Imagem 1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13AB6C86-F1D5-0567-DD7F-493EC8DCB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866" r="25618"/>
          <a:stretch/>
        </p:blipFill>
        <p:spPr>
          <a:xfrm>
            <a:off x="4051085" y="846912"/>
            <a:ext cx="4089831" cy="2753233"/>
          </a:xfrm>
          <a:prstGeom prst="rect">
            <a:avLst/>
          </a:prstGeom>
          <a:ln>
            <a:noFill/>
          </a:ln>
        </p:spPr>
      </p:pic>
      <p:sp>
        <p:nvSpPr>
          <p:cNvPr id="3" name="Google Shape;1507;p58">
            <a:extLst>
              <a:ext uri="{FF2B5EF4-FFF2-40B4-BE49-F238E27FC236}">
                <a16:creationId xmlns:a16="http://schemas.microsoft.com/office/drawing/2014/main" id="{51E4120B-B454-AAC1-B790-46DF37883B86}"/>
              </a:ext>
            </a:extLst>
          </p:cNvPr>
          <p:cNvSpPr txBox="1">
            <a:spLocks/>
          </p:cNvSpPr>
          <p:nvPr/>
        </p:nvSpPr>
        <p:spPr>
          <a:xfrm>
            <a:off x="8088086" y="166383"/>
            <a:ext cx="3858381" cy="7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667" dirty="0">
                <a:solidFill>
                  <a:srgbClr val="F47521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BALANÇO 2023 - GCITS</a:t>
            </a:r>
          </a:p>
        </p:txBody>
      </p:sp>
      <p:sp>
        <p:nvSpPr>
          <p:cNvPr id="4" name="Google Shape;1509;p58">
            <a:extLst>
              <a:ext uri="{FF2B5EF4-FFF2-40B4-BE49-F238E27FC236}">
                <a16:creationId xmlns:a16="http://schemas.microsoft.com/office/drawing/2014/main" id="{DDD8BBC9-E610-BF67-05CE-DE0D664D842A}"/>
              </a:ext>
            </a:extLst>
          </p:cNvPr>
          <p:cNvSpPr txBox="1"/>
          <p:nvPr/>
        </p:nvSpPr>
        <p:spPr>
          <a:xfrm>
            <a:off x="4051084" y="3617551"/>
            <a:ext cx="4089829" cy="13956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PARTICIPAÇÃO SOCIAL AMPLIADA</a:t>
            </a:r>
            <a:endParaRPr sz="2400" b="1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B39C51F-C99C-4A1D-56C3-8842F015949B}"/>
              </a:ext>
            </a:extLst>
          </p:cNvPr>
          <p:cNvGrpSpPr/>
          <p:nvPr/>
        </p:nvGrpSpPr>
        <p:grpSpPr>
          <a:xfrm>
            <a:off x="1630265" y="1034012"/>
            <a:ext cx="1371599" cy="1075817"/>
            <a:chOff x="1592036" y="1110343"/>
            <a:chExt cx="1028699" cy="806863"/>
          </a:xfrm>
        </p:grpSpPr>
        <p:sp>
          <p:nvSpPr>
            <p:cNvPr id="1669" name="Google Shape;1669;p65"/>
            <p:cNvSpPr/>
            <p:nvPr/>
          </p:nvSpPr>
          <p:spPr>
            <a:xfrm>
              <a:off x="1592036" y="1110343"/>
              <a:ext cx="1028699" cy="74839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6E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Amiko"/>
                <a:ea typeface="Amiko"/>
                <a:cs typeface="Amiko"/>
                <a:sym typeface="Amiko"/>
              </a:endParaRPr>
            </a:p>
          </p:txBody>
        </p:sp>
        <p:pic>
          <p:nvPicPr>
            <p:cNvPr id="7" name="Gráfico 6" descr="Reunião com preenchimento sólido">
              <a:extLst>
                <a:ext uri="{FF2B5EF4-FFF2-40B4-BE49-F238E27FC236}">
                  <a16:creationId xmlns:a16="http://schemas.microsoft.com/office/drawing/2014/main" id="{31AA386E-6DBE-9102-AA8E-7F0B2178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11222" y="1123539"/>
              <a:ext cx="793667" cy="793667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0B4D6DD-449A-F9C9-1F60-C625CC5EE015}"/>
              </a:ext>
            </a:extLst>
          </p:cNvPr>
          <p:cNvSpPr txBox="1"/>
          <p:nvPr/>
        </p:nvSpPr>
        <p:spPr>
          <a:xfrm>
            <a:off x="768627" y="2251689"/>
            <a:ext cx="2970747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5867" b="1" dirty="0">
                <a:solidFill>
                  <a:srgbClr val="F475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" sz="4267" b="1" dirty="0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  <a:sym typeface="Amiko"/>
              </a:rPr>
              <a:t>*</a:t>
            </a:r>
            <a:r>
              <a:rPr lang="en" sz="5867" dirty="0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miko"/>
              </a:rPr>
              <a:t> </a:t>
            </a:r>
          </a:p>
          <a:p>
            <a:pPr algn="ctr"/>
            <a:r>
              <a:rPr lang="pt-BR" sz="2400" b="1" dirty="0">
                <a:solidFill>
                  <a:srgbClr val="F475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AUDIÊNCIAS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373AD7-9DE4-50D4-27BF-63F3E2254B46}"/>
              </a:ext>
            </a:extLst>
          </p:cNvPr>
          <p:cNvSpPr txBox="1"/>
          <p:nvPr/>
        </p:nvSpPr>
        <p:spPr>
          <a:xfrm>
            <a:off x="8359297" y="2176249"/>
            <a:ext cx="2970747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5867" b="1" dirty="0">
                <a:solidFill>
                  <a:srgbClr val="F475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  <a:p>
            <a:pPr algn="ctr"/>
            <a:r>
              <a:rPr lang="pt-BR" sz="2400" b="1" dirty="0">
                <a:solidFill>
                  <a:srgbClr val="F475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B9F048-CC85-B0E7-312F-47A467B85D07}"/>
              </a:ext>
            </a:extLst>
          </p:cNvPr>
          <p:cNvSpPr txBox="1"/>
          <p:nvPr/>
        </p:nvSpPr>
        <p:spPr>
          <a:xfrm>
            <a:off x="768627" y="3666209"/>
            <a:ext cx="2970747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5867" b="1" dirty="0">
                <a:solidFill>
                  <a:srgbClr val="6D98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</a:p>
          <a:p>
            <a:pPr algn="ctr"/>
            <a:r>
              <a:rPr lang="pt-BR" sz="2400" b="1" dirty="0">
                <a:solidFill>
                  <a:srgbClr val="6D98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TECNOLOGIAS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2100959-6F64-322A-ECAD-750C4FD6797D}"/>
              </a:ext>
            </a:extLst>
          </p:cNvPr>
          <p:cNvSpPr txBox="1"/>
          <p:nvPr/>
        </p:nvSpPr>
        <p:spPr>
          <a:xfrm>
            <a:off x="8405523" y="3642156"/>
            <a:ext cx="2970747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5867" b="1" dirty="0">
                <a:solidFill>
                  <a:srgbClr val="6D98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</a:p>
          <a:p>
            <a:pPr algn="ctr"/>
            <a:r>
              <a:rPr lang="pt-BR" sz="2400" b="1" dirty="0">
                <a:solidFill>
                  <a:srgbClr val="6D98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TECNOLOGIAS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5B6FA7-4600-F45D-8317-4DE6B0790F78}"/>
              </a:ext>
            </a:extLst>
          </p:cNvPr>
          <p:cNvSpPr txBox="1"/>
          <p:nvPr/>
        </p:nvSpPr>
        <p:spPr>
          <a:xfrm>
            <a:off x="768627" y="5089332"/>
            <a:ext cx="2970747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5867" b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</a:t>
            </a:r>
          </a:p>
          <a:p>
            <a:pPr algn="ctr"/>
            <a:r>
              <a:rPr lang="pt-BR" sz="2400" b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3C708D8-19BD-95CA-FBA6-E02C275B32A0}"/>
              </a:ext>
            </a:extLst>
          </p:cNvPr>
          <p:cNvSpPr txBox="1"/>
          <p:nvPr/>
        </p:nvSpPr>
        <p:spPr>
          <a:xfrm>
            <a:off x="8439149" y="5075407"/>
            <a:ext cx="2970747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5867" b="1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mil</a:t>
            </a:r>
            <a:endParaRPr lang="pt-BR" sz="5867" b="1" dirty="0">
              <a:solidFill>
                <a:srgbClr val="006E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400" b="1" dirty="0">
                <a:solidFill>
                  <a:srgbClr val="006E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CONTRIBUIÇÕES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F358C6D-4D9E-29DE-6EF9-E3E2580A19EB}"/>
              </a:ext>
            </a:extLst>
          </p:cNvPr>
          <p:cNvSpPr txBox="1"/>
          <p:nvPr/>
        </p:nvSpPr>
        <p:spPr>
          <a:xfrm>
            <a:off x="3957908" y="4996223"/>
            <a:ext cx="213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2344341">
              <a:buClrTx/>
              <a:buFontTx/>
              <a:buNone/>
            </a:pPr>
            <a:r>
              <a:rPr lang="pt-BR" sz="1200" kern="1200">
                <a:solidFill>
                  <a:srgbClr val="006E89"/>
                </a:solidFill>
                <a:latin typeface="Calibri"/>
                <a:ea typeface="+mn-ea"/>
                <a:cs typeface="+mn-cs"/>
              </a:rPr>
              <a:t>Fonte: GCITS, Dezembro/2023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05CA45C-E4FB-BE89-1C73-A87187CE7DA1}"/>
              </a:ext>
            </a:extLst>
          </p:cNvPr>
          <p:cNvSpPr txBox="1">
            <a:spLocks/>
          </p:cNvSpPr>
          <p:nvPr/>
        </p:nvSpPr>
        <p:spPr bwMode="auto">
          <a:xfrm>
            <a:off x="339084" y="6525623"/>
            <a:ext cx="3712000" cy="4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altLang="pt-BR" sz="1200" b="1" dirty="0">
                <a:solidFill>
                  <a:srgbClr val="006E89"/>
                </a:solidFill>
                <a:latin typeface="Calibri" panose="020F0502020204030204" pitchFamily="34" charset="0"/>
              </a:rPr>
              <a:t> (*) 9 sobre PAR e 1 sobre TEA</a:t>
            </a:r>
          </a:p>
        </p:txBody>
      </p:sp>
    </p:spTree>
    <p:extLst>
      <p:ext uri="{BB962C8B-B14F-4D97-AF65-F5344CB8AC3E}">
        <p14:creationId xmlns:p14="http://schemas.microsoft.com/office/powerpoint/2010/main" val="189722296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Agrupar 47">
            <a:extLst>
              <a:ext uri="{FF2B5EF4-FFF2-40B4-BE49-F238E27FC236}">
                <a16:creationId xmlns:a16="http://schemas.microsoft.com/office/drawing/2014/main" id="{4FD49B13-BC3D-37CE-B4F1-0532B73989DD}"/>
              </a:ext>
            </a:extLst>
          </p:cNvPr>
          <p:cNvGrpSpPr/>
          <p:nvPr/>
        </p:nvGrpSpPr>
        <p:grpSpPr>
          <a:xfrm>
            <a:off x="780738" y="2915354"/>
            <a:ext cx="10984289" cy="2375769"/>
            <a:chOff x="880297" y="1954184"/>
            <a:chExt cx="16476434" cy="3563653"/>
          </a:xfrm>
        </p:grpSpPr>
        <p:pic>
          <p:nvPicPr>
            <p:cNvPr id="3074" name="Picture 2" descr="Logo SEI">
              <a:extLst>
                <a:ext uri="{FF2B5EF4-FFF2-40B4-BE49-F238E27FC236}">
                  <a16:creationId xmlns:a16="http://schemas.microsoft.com/office/drawing/2014/main" id="{6BB9C325-45C3-A7F5-B5EB-CF729FAF3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297" y="2319188"/>
              <a:ext cx="2825609" cy="201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ortal da Transparência e Prestação de Contas">
              <a:extLst>
                <a:ext uri="{FF2B5EF4-FFF2-40B4-BE49-F238E27FC236}">
                  <a16:creationId xmlns:a16="http://schemas.microsoft.com/office/drawing/2014/main" id="{083AEE9F-36C9-C63A-8B8B-4776C1C7E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327" y="2117950"/>
              <a:ext cx="2026742" cy="202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09A85E5E-59C8-E989-1031-44BCFFEF8CCD}"/>
                </a:ext>
              </a:extLst>
            </p:cNvPr>
            <p:cNvGrpSpPr/>
            <p:nvPr/>
          </p:nvGrpSpPr>
          <p:grpSpPr>
            <a:xfrm>
              <a:off x="4102190" y="2230429"/>
              <a:ext cx="1667501" cy="1809316"/>
              <a:chOff x="8345924" y="1469417"/>
              <a:chExt cx="1993459" cy="2325521"/>
            </a:xfrm>
          </p:grpSpPr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6BC18EA-9915-1DE2-6ECE-A2F0A967C306}"/>
                  </a:ext>
                </a:extLst>
              </p:cNvPr>
              <p:cNvSpPr txBox="1"/>
              <p:nvPr/>
            </p:nvSpPr>
            <p:spPr>
              <a:xfrm>
                <a:off x="8384574" y="2766412"/>
                <a:ext cx="1395872" cy="1028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pt-BR" sz="2667" b="1">
                    <a:solidFill>
                      <a:srgbClr val="006E89"/>
                    </a:solidFill>
                  </a:rPr>
                  <a:t>SIF</a:t>
                </a:r>
              </a:p>
            </p:txBody>
          </p:sp>
          <p:pic>
            <p:nvPicPr>
              <p:cNvPr id="13" name="Gráfico 12" descr="Lupa com preenchimento sólido">
                <a:extLst>
                  <a:ext uri="{FF2B5EF4-FFF2-40B4-BE49-F238E27FC236}">
                    <a16:creationId xmlns:a16="http://schemas.microsoft.com/office/drawing/2014/main" id="{BD2C7A7D-D186-1E08-47D5-DC39D7E4D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45924" y="1469417"/>
                <a:ext cx="1993459" cy="1993460"/>
              </a:xfrm>
              <a:prstGeom prst="rect">
                <a:avLst/>
              </a:prstGeom>
            </p:spPr>
          </p:pic>
        </p:grp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1F8456A6-7292-C4F1-E0D7-20EA912E3D53}"/>
                </a:ext>
              </a:extLst>
            </p:cNvPr>
            <p:cNvGrpSpPr/>
            <p:nvPr/>
          </p:nvGrpSpPr>
          <p:grpSpPr>
            <a:xfrm>
              <a:off x="6240688" y="2041083"/>
              <a:ext cx="2985431" cy="2103607"/>
              <a:chOff x="11056802" y="1061205"/>
              <a:chExt cx="3465697" cy="2599997"/>
            </a:xfrm>
          </p:grpSpPr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5109938-7A1F-5A0B-CD81-7C62B70C3927}"/>
                  </a:ext>
                </a:extLst>
              </p:cNvPr>
              <p:cNvSpPr txBox="1"/>
              <p:nvPr/>
            </p:nvSpPr>
            <p:spPr>
              <a:xfrm>
                <a:off x="11056802" y="2748235"/>
                <a:ext cx="3465697" cy="912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pt-BR" sz="2400" b="1" dirty="0">
                    <a:solidFill>
                      <a:srgbClr val="006E89"/>
                    </a:solidFill>
                  </a:rPr>
                  <a:t>OUVIDORIA</a:t>
                </a:r>
              </a:p>
            </p:txBody>
          </p:sp>
          <p:pic>
            <p:nvPicPr>
              <p:cNvPr id="20" name="Gráfico 19" descr="Chat com preenchimento sólido">
                <a:extLst>
                  <a:ext uri="{FF2B5EF4-FFF2-40B4-BE49-F238E27FC236}">
                    <a16:creationId xmlns:a16="http://schemas.microsoft.com/office/drawing/2014/main" id="{638C2D5C-8FEF-39B8-5B66-C25EAAF1C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610911" y="1061205"/>
                <a:ext cx="2166907" cy="2166908"/>
              </a:xfrm>
              <a:prstGeom prst="rect">
                <a:avLst/>
              </a:prstGeom>
            </p:spPr>
          </p:pic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279A0B1-4F49-D25B-EEA8-B7794C9F2431}"/>
                </a:ext>
              </a:extLst>
            </p:cNvPr>
            <p:cNvGrpSpPr/>
            <p:nvPr/>
          </p:nvGrpSpPr>
          <p:grpSpPr>
            <a:xfrm>
              <a:off x="12383338" y="1954184"/>
              <a:ext cx="1959509" cy="2119851"/>
              <a:chOff x="14119326" y="1452750"/>
              <a:chExt cx="1959509" cy="2119851"/>
            </a:xfrm>
          </p:grpSpPr>
          <p:pic>
            <p:nvPicPr>
              <p:cNvPr id="24" name="Gráfico 23" descr="E-mail com preenchimento sólido">
                <a:extLst>
                  <a:ext uri="{FF2B5EF4-FFF2-40B4-BE49-F238E27FC236}">
                    <a16:creationId xmlns:a16="http://schemas.microsoft.com/office/drawing/2014/main" id="{BA2DDEB1-509D-0ED7-914C-C0D4F738A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4265558" y="1452750"/>
                <a:ext cx="1451843" cy="1451843"/>
              </a:xfrm>
              <a:prstGeom prst="rect">
                <a:avLst/>
              </a:prstGeom>
            </p:spPr>
          </p:pic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0D1BAC1-C774-7D3E-06D2-BDA73FCC10D0}"/>
                  </a:ext>
                </a:extLst>
              </p:cNvPr>
              <p:cNvSpPr txBox="1"/>
              <p:nvPr/>
            </p:nvSpPr>
            <p:spPr>
              <a:xfrm>
                <a:off x="14119326" y="2833937"/>
                <a:ext cx="195950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pt-BR" sz="2400" b="1" dirty="0">
                    <a:solidFill>
                      <a:srgbClr val="006E89"/>
                    </a:solidFill>
                  </a:rPr>
                  <a:t>E-MAIL</a:t>
                </a:r>
              </a:p>
            </p:txBody>
          </p:sp>
        </p:grp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CBFFD2FE-00E6-80E6-B824-2F2F8DE042FA}"/>
                </a:ext>
              </a:extLst>
            </p:cNvPr>
            <p:cNvGrpSpPr/>
            <p:nvPr/>
          </p:nvGrpSpPr>
          <p:grpSpPr>
            <a:xfrm>
              <a:off x="15012501" y="2540665"/>
              <a:ext cx="2344230" cy="1509114"/>
              <a:chOff x="15103141" y="2249269"/>
              <a:chExt cx="2344230" cy="1509114"/>
            </a:xfrm>
          </p:grpSpPr>
          <p:pic>
            <p:nvPicPr>
              <p:cNvPr id="30" name="Gráfico 29" descr="Diversos com preenchimento sólido">
                <a:extLst>
                  <a:ext uri="{FF2B5EF4-FFF2-40B4-BE49-F238E27FC236}">
                    <a16:creationId xmlns:a16="http://schemas.microsoft.com/office/drawing/2014/main" id="{0115CCC9-9B80-42EF-D447-74175A94B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5723346" y="2249269"/>
                <a:ext cx="914400" cy="832287"/>
              </a:xfrm>
              <a:prstGeom prst="rect">
                <a:avLst/>
              </a:prstGeom>
            </p:spPr>
          </p:pic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9F6075E8-6244-CDAA-D624-5F6474E16B46}"/>
                  </a:ext>
                </a:extLst>
              </p:cNvPr>
              <p:cNvSpPr txBox="1"/>
              <p:nvPr/>
            </p:nvSpPr>
            <p:spPr>
              <a:xfrm>
                <a:off x="15103141" y="3019719"/>
                <a:ext cx="234423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pt-BR" sz="2400" b="1" dirty="0">
                    <a:solidFill>
                      <a:srgbClr val="006E89"/>
                    </a:solidFill>
                  </a:rPr>
                  <a:t>OUTROS</a:t>
                </a:r>
              </a:p>
            </p:txBody>
          </p:sp>
        </p:grpSp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072D3097-FD91-7221-D33A-2A43D120E36A}"/>
                </a:ext>
              </a:extLst>
            </p:cNvPr>
            <p:cNvSpPr/>
            <p:nvPr/>
          </p:nvSpPr>
          <p:spPr>
            <a:xfrm>
              <a:off x="1082036" y="4099731"/>
              <a:ext cx="2173857" cy="1411898"/>
            </a:xfrm>
            <a:prstGeom prst="roundRect">
              <a:avLst/>
            </a:prstGeom>
            <a:solidFill>
              <a:srgbClr val="6D983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1474</a:t>
              </a:r>
            </a:p>
          </p:txBody>
        </p:sp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A30CF41A-07BE-9989-DA3E-854B7B1A596C}"/>
                </a:ext>
              </a:extLst>
            </p:cNvPr>
            <p:cNvSpPr/>
            <p:nvPr/>
          </p:nvSpPr>
          <p:spPr>
            <a:xfrm>
              <a:off x="6511350" y="4074035"/>
              <a:ext cx="2173857" cy="1411898"/>
            </a:xfrm>
            <a:prstGeom prst="roundRect">
              <a:avLst/>
            </a:prstGeom>
            <a:solidFill>
              <a:srgbClr val="6D983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159</a:t>
              </a:r>
            </a:p>
          </p:txBody>
        </p:sp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8311FCCB-5923-0526-F254-C175581FE60A}"/>
                </a:ext>
              </a:extLst>
            </p:cNvPr>
            <p:cNvSpPr/>
            <p:nvPr/>
          </p:nvSpPr>
          <p:spPr>
            <a:xfrm>
              <a:off x="3808861" y="4105939"/>
              <a:ext cx="2173857" cy="1411898"/>
            </a:xfrm>
            <a:prstGeom prst="roundRect">
              <a:avLst/>
            </a:prstGeom>
            <a:solidFill>
              <a:srgbClr val="6D983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958</a:t>
              </a:r>
            </a:p>
          </p:txBody>
        </p:sp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8F8A923A-AD47-D84C-9755-FCBBC62BD8FF}"/>
                </a:ext>
              </a:extLst>
            </p:cNvPr>
            <p:cNvSpPr/>
            <p:nvPr/>
          </p:nvSpPr>
          <p:spPr>
            <a:xfrm>
              <a:off x="9278143" y="4033087"/>
              <a:ext cx="2173857" cy="1411898"/>
            </a:xfrm>
            <a:prstGeom prst="roundRect">
              <a:avLst/>
            </a:prstGeom>
            <a:solidFill>
              <a:srgbClr val="6D983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128</a:t>
              </a:r>
            </a:p>
          </p:txBody>
        </p:sp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744849BE-0B2C-D81F-CADA-028259B70081}"/>
                </a:ext>
              </a:extLst>
            </p:cNvPr>
            <p:cNvSpPr/>
            <p:nvPr/>
          </p:nvSpPr>
          <p:spPr>
            <a:xfrm>
              <a:off x="12103782" y="3975301"/>
              <a:ext cx="2173857" cy="1411898"/>
            </a:xfrm>
            <a:prstGeom prst="roundRect">
              <a:avLst/>
            </a:prstGeom>
            <a:solidFill>
              <a:srgbClr val="6D983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406</a:t>
              </a:r>
            </a:p>
          </p:txBody>
        </p:sp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1DAAE662-356B-FE2A-356D-BD1B3FC087F8}"/>
                </a:ext>
              </a:extLst>
            </p:cNvPr>
            <p:cNvSpPr/>
            <p:nvPr/>
          </p:nvSpPr>
          <p:spPr>
            <a:xfrm>
              <a:off x="15002978" y="3964309"/>
              <a:ext cx="2173857" cy="1411898"/>
            </a:xfrm>
            <a:prstGeom prst="roundRect">
              <a:avLst/>
            </a:prstGeom>
            <a:solidFill>
              <a:srgbClr val="6D983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E0BE9DD-9DD1-B091-2519-6E3EE2BC522D}"/>
              </a:ext>
            </a:extLst>
          </p:cNvPr>
          <p:cNvSpPr txBox="1"/>
          <p:nvPr/>
        </p:nvSpPr>
        <p:spPr>
          <a:xfrm>
            <a:off x="3566120" y="1566880"/>
            <a:ext cx="6096000" cy="1149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6667">
                <a:solidFill>
                  <a:srgbClr val="6D98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4.150</a:t>
            </a:r>
            <a:r>
              <a:rPr lang="pt-BR" sz="9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933">
                <a:solidFill>
                  <a:srgbClr val="6D98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demandas analisadas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16B57E0-B5DF-E844-1AB6-CD1B36376222}"/>
              </a:ext>
            </a:extLst>
          </p:cNvPr>
          <p:cNvSpPr/>
          <p:nvPr/>
        </p:nvSpPr>
        <p:spPr>
          <a:xfrm>
            <a:off x="8328025" y="290752"/>
            <a:ext cx="3486424" cy="50276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667" b="1">
                <a:solidFill>
                  <a:srgbClr val="F47521"/>
                </a:solidFill>
                <a:latin typeface="Calibri"/>
                <a:ea typeface="Calibri"/>
                <a:cs typeface="Calibri"/>
              </a:rPr>
              <a:t>BALANÇO 2023 - GCITS</a:t>
            </a:r>
            <a:endParaRPr lang="pt-BR" sz="2667">
              <a:solidFill>
                <a:srgbClr val="F4752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D36291-F749-3DFB-9487-BEEB58BED2C9}"/>
              </a:ext>
            </a:extLst>
          </p:cNvPr>
          <p:cNvSpPr txBox="1"/>
          <p:nvPr/>
        </p:nvSpPr>
        <p:spPr>
          <a:xfrm>
            <a:off x="673282" y="6474011"/>
            <a:ext cx="2375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/>
              <a:t>Fonte: GCITS, Dezembro/2023</a:t>
            </a:r>
          </a:p>
        </p:txBody>
      </p:sp>
    </p:spTree>
    <p:extLst>
      <p:ext uri="{BB962C8B-B14F-4D97-AF65-F5344CB8AC3E}">
        <p14:creationId xmlns:p14="http://schemas.microsoft.com/office/powerpoint/2010/main" val="37487788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32AD0-84AB-0FFA-2EA7-7FAF3568DD74}"/>
              </a:ext>
            </a:extLst>
          </p:cNvPr>
          <p:cNvSpPr txBox="1">
            <a:spLocks/>
          </p:cNvSpPr>
          <p:nvPr/>
        </p:nvSpPr>
        <p:spPr>
          <a:xfrm>
            <a:off x="1281113" y="325438"/>
            <a:ext cx="10420350" cy="493712"/>
          </a:xfrm>
          <a:prstGeom prst="rect">
            <a:avLst/>
          </a:prstGeom>
          <a:noFill/>
          <a:effectLst/>
        </p:spPr>
        <p:txBody>
          <a:bodyPr lIns="60954" tIns="30477" rIns="60954" bIns="30477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COMPETÊNCIAS</a:t>
            </a:r>
            <a:endParaRPr lang="pt-BR" sz="2800" dirty="0">
              <a:solidFill>
                <a:schemeClr val="accent3"/>
              </a:solidFill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3BEDC24-4106-0059-880D-EBB41984162D}"/>
              </a:ext>
            </a:extLst>
          </p:cNvPr>
          <p:cNvSpPr/>
          <p:nvPr/>
        </p:nvSpPr>
        <p:spPr>
          <a:xfrm>
            <a:off x="609600" y="2727325"/>
            <a:ext cx="2687638" cy="2605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anchor="ctr"/>
          <a:lstStyle/>
          <a:p>
            <a:pPr algn="ctr" defTabSz="1172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DIPRO</a:t>
            </a:r>
          </a:p>
        </p:txBody>
      </p:sp>
      <p:sp>
        <p:nvSpPr>
          <p:cNvPr id="25604" name="CaixaDeTexto 18">
            <a:extLst>
              <a:ext uri="{FF2B5EF4-FFF2-40B4-BE49-F238E27FC236}">
                <a16:creationId xmlns:a16="http://schemas.microsoft.com/office/drawing/2014/main" id="{79958EAE-C2F7-1856-31CC-83F8F9E9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1806575"/>
            <a:ext cx="65373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Atualização do rol de procedimentos e eventos em saúde</a:t>
            </a:r>
          </a:p>
        </p:txBody>
      </p:sp>
      <p:sp>
        <p:nvSpPr>
          <p:cNvPr id="25605" name="CaixaDeTexto 19">
            <a:extLst>
              <a:ext uri="{FF2B5EF4-FFF2-40B4-BE49-F238E27FC236}">
                <a16:creationId xmlns:a16="http://schemas.microsoft.com/office/drawing/2014/main" id="{D6EC4A47-7D29-1A72-9A5B-19640FA9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3398838"/>
            <a:ext cx="32972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Direção Técnica</a:t>
            </a:r>
          </a:p>
        </p:txBody>
      </p:sp>
      <p:sp>
        <p:nvSpPr>
          <p:cNvPr id="25606" name="CaixaDeTexto 20">
            <a:extLst>
              <a:ext uri="{FF2B5EF4-FFF2-40B4-BE49-F238E27FC236}">
                <a16:creationId xmlns:a16="http://schemas.microsoft.com/office/drawing/2014/main" id="{9F16E6E9-33A0-CAC5-9007-A913D99C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2205038"/>
            <a:ext cx="65373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Monitoramento assistencial e avaliação do risco assistencial</a:t>
            </a:r>
          </a:p>
        </p:txBody>
      </p:sp>
      <p:sp>
        <p:nvSpPr>
          <p:cNvPr id="25607" name="CaixaDeTexto 27">
            <a:extLst>
              <a:ext uri="{FF2B5EF4-FFF2-40B4-BE49-F238E27FC236}">
                <a16:creationId xmlns:a16="http://schemas.microsoft.com/office/drawing/2014/main" id="{8986825D-844C-7EE9-B65E-DE5D9DC8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2601913"/>
            <a:ext cx="32972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Visitas Técnicas</a:t>
            </a:r>
          </a:p>
        </p:txBody>
      </p:sp>
      <p:sp>
        <p:nvSpPr>
          <p:cNvPr id="25608" name="CaixaDeTexto 33">
            <a:extLst>
              <a:ext uri="{FF2B5EF4-FFF2-40B4-BE49-F238E27FC236}">
                <a16:creationId xmlns:a16="http://schemas.microsoft.com/office/drawing/2014/main" id="{1429290E-9E6B-9AD5-65F3-497F81EA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3797300"/>
            <a:ext cx="62404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Procedimentos afetos aos registros de produtos</a:t>
            </a:r>
          </a:p>
        </p:txBody>
      </p:sp>
      <p:sp>
        <p:nvSpPr>
          <p:cNvPr id="25609" name="CaixaDeTexto 35">
            <a:extLst>
              <a:ext uri="{FF2B5EF4-FFF2-40B4-BE49-F238E27FC236}">
                <a16:creationId xmlns:a16="http://schemas.microsoft.com/office/drawing/2014/main" id="{FA880D6C-2FEB-5A53-7301-4267E4A7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4195763"/>
            <a:ext cx="673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Substituição e redimensionamento de rede</a:t>
            </a:r>
          </a:p>
        </p:txBody>
      </p:sp>
      <p:sp>
        <p:nvSpPr>
          <p:cNvPr id="25610" name="CaixaDeTexto 36">
            <a:extLst>
              <a:ext uri="{FF2B5EF4-FFF2-40B4-BE49-F238E27FC236}">
                <a16:creationId xmlns:a16="http://schemas.microsoft.com/office/drawing/2014/main" id="{836F73B5-0536-CB1C-D305-96388CEE1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4592638"/>
            <a:ext cx="32972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Transferência de carteira</a:t>
            </a:r>
          </a:p>
        </p:txBody>
      </p:sp>
      <p:sp>
        <p:nvSpPr>
          <p:cNvPr id="25611" name="CaixaDeTexto 37">
            <a:extLst>
              <a:ext uri="{FF2B5EF4-FFF2-40B4-BE49-F238E27FC236}">
                <a16:creationId xmlns:a16="http://schemas.microsoft.com/office/drawing/2014/main" id="{974DCC69-7349-0DA3-9CCF-3C043A16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4991100"/>
            <a:ext cx="32972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Regras de acesso aos produtos</a:t>
            </a:r>
          </a:p>
        </p:txBody>
      </p:sp>
      <p:sp>
        <p:nvSpPr>
          <p:cNvPr id="25612" name="CaixaDeTexto 41">
            <a:extLst>
              <a:ext uri="{FF2B5EF4-FFF2-40B4-BE49-F238E27FC236}">
                <a16:creationId xmlns:a16="http://schemas.microsoft.com/office/drawing/2014/main" id="{F1E95DE4-C113-1141-986D-57F774C02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5786438"/>
            <a:ext cx="62404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Reajustes e revisões das contraprestações pecuniárias</a:t>
            </a:r>
          </a:p>
        </p:txBody>
      </p:sp>
      <p:sp>
        <p:nvSpPr>
          <p:cNvPr id="25613" name="CaixaDeTexto 42">
            <a:extLst>
              <a:ext uri="{FF2B5EF4-FFF2-40B4-BE49-F238E27FC236}">
                <a16:creationId xmlns:a16="http://schemas.microsoft.com/office/drawing/2014/main" id="{17716F99-2242-0148-5030-7678CB18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6184900"/>
            <a:ext cx="32972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Portabilidade</a:t>
            </a:r>
          </a:p>
        </p:txBody>
      </p:sp>
      <p:sp>
        <p:nvSpPr>
          <p:cNvPr id="25614" name="CaixaDeTexto 48">
            <a:extLst>
              <a:ext uri="{FF2B5EF4-FFF2-40B4-BE49-F238E27FC236}">
                <a16:creationId xmlns:a16="http://schemas.microsoft.com/office/drawing/2014/main" id="{2383C4C9-E460-874C-3C65-42318231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5389563"/>
            <a:ext cx="58435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>
                <a:latin typeface="Calibri" panose="020F0502020204030204" pitchFamily="34" charset="0"/>
              </a:rPr>
              <a:t>Suspensão de comercialização de produtos</a:t>
            </a:r>
          </a:p>
        </p:txBody>
      </p:sp>
      <p:sp>
        <p:nvSpPr>
          <p:cNvPr id="25615" name="CaixaDeTexto 49">
            <a:extLst>
              <a:ext uri="{FF2B5EF4-FFF2-40B4-BE49-F238E27FC236}">
                <a16:creationId xmlns:a16="http://schemas.microsoft.com/office/drawing/2014/main" id="{9E3348EC-DEDE-F8B1-E388-882350F8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025775"/>
            <a:ext cx="65738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700">
                <a:latin typeface="Calibri" panose="020F0502020204030204" pitchFamily="34" charset="0"/>
              </a:rPr>
              <a:t>Cobertura assistencial e Monitoramento da Garantia de Atendimento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C47AB165-07A3-EF56-B553-8B5565E4F608}"/>
              </a:ext>
            </a:extLst>
          </p:cNvPr>
          <p:cNvCxnSpPr>
            <a:stCxn id="5" idx="6"/>
          </p:cNvCxnSpPr>
          <p:nvPr/>
        </p:nvCxnSpPr>
        <p:spPr>
          <a:xfrm flipV="1">
            <a:off x="3297238" y="3241675"/>
            <a:ext cx="1371600" cy="78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0D7B0623-AD33-2F98-F670-4856E201E820}"/>
              </a:ext>
            </a:extLst>
          </p:cNvPr>
          <p:cNvCxnSpPr>
            <a:stCxn id="5" idx="6"/>
          </p:cNvCxnSpPr>
          <p:nvPr/>
        </p:nvCxnSpPr>
        <p:spPr>
          <a:xfrm flipV="1">
            <a:off x="3297238" y="3616325"/>
            <a:ext cx="1371600" cy="41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E3DE634B-245F-1B23-77EB-E4425DAFCAFB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3297238" y="4030663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B466BC53-8818-449F-5CDB-7133A61EDA92}"/>
              </a:ext>
            </a:extLst>
          </p:cNvPr>
          <p:cNvCxnSpPr>
            <a:stCxn id="5" idx="6"/>
          </p:cNvCxnSpPr>
          <p:nvPr/>
        </p:nvCxnSpPr>
        <p:spPr>
          <a:xfrm>
            <a:off x="3297238" y="4030663"/>
            <a:ext cx="137160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8B8FBD14-C1A0-74C3-9686-939B2292A045}"/>
              </a:ext>
            </a:extLst>
          </p:cNvPr>
          <p:cNvCxnSpPr>
            <a:stCxn id="5" idx="6"/>
          </p:cNvCxnSpPr>
          <p:nvPr/>
        </p:nvCxnSpPr>
        <p:spPr>
          <a:xfrm>
            <a:off x="3297238" y="4030663"/>
            <a:ext cx="1371600" cy="69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AC7B6288-1D2E-5E86-A370-DD26E53427DE}"/>
              </a:ext>
            </a:extLst>
          </p:cNvPr>
          <p:cNvCxnSpPr>
            <a:stCxn id="5" idx="6"/>
          </p:cNvCxnSpPr>
          <p:nvPr/>
        </p:nvCxnSpPr>
        <p:spPr>
          <a:xfrm>
            <a:off x="3297238" y="4030663"/>
            <a:ext cx="1371600" cy="109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B981C680-D85B-E26F-C447-E0461185FDA7}"/>
              </a:ext>
            </a:extLst>
          </p:cNvPr>
          <p:cNvCxnSpPr>
            <a:stCxn id="5" idx="6"/>
          </p:cNvCxnSpPr>
          <p:nvPr/>
        </p:nvCxnSpPr>
        <p:spPr>
          <a:xfrm>
            <a:off x="3297238" y="4030663"/>
            <a:ext cx="1371600" cy="145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7FD3F712-40FD-6056-D468-2F16B466DECA}"/>
              </a:ext>
            </a:extLst>
          </p:cNvPr>
          <p:cNvCxnSpPr>
            <a:stCxn id="5" idx="6"/>
          </p:cNvCxnSpPr>
          <p:nvPr/>
        </p:nvCxnSpPr>
        <p:spPr>
          <a:xfrm>
            <a:off x="3297238" y="4030663"/>
            <a:ext cx="1371600" cy="1857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C138662D-2D7B-96EC-A60D-714E625E2463}"/>
              </a:ext>
            </a:extLst>
          </p:cNvPr>
          <p:cNvCxnSpPr>
            <a:stCxn id="5" idx="6"/>
          </p:cNvCxnSpPr>
          <p:nvPr/>
        </p:nvCxnSpPr>
        <p:spPr>
          <a:xfrm>
            <a:off x="3297238" y="4030663"/>
            <a:ext cx="1371600" cy="230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6526E472-E87A-2357-9165-FDE6EF3B861F}"/>
              </a:ext>
            </a:extLst>
          </p:cNvPr>
          <p:cNvCxnSpPr>
            <a:stCxn id="5" idx="6"/>
          </p:cNvCxnSpPr>
          <p:nvPr/>
        </p:nvCxnSpPr>
        <p:spPr>
          <a:xfrm flipV="1">
            <a:off x="3297238" y="2854325"/>
            <a:ext cx="1371600" cy="117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068D7123-D9D2-4927-E776-97D77CB0EF0A}"/>
              </a:ext>
            </a:extLst>
          </p:cNvPr>
          <p:cNvCxnSpPr>
            <a:stCxn id="5" idx="6"/>
          </p:cNvCxnSpPr>
          <p:nvPr/>
        </p:nvCxnSpPr>
        <p:spPr>
          <a:xfrm flipV="1">
            <a:off x="3297238" y="2554288"/>
            <a:ext cx="1371600" cy="147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BA0E48FD-F536-9865-B8F8-9624F287CCAC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3297238" y="2155825"/>
            <a:ext cx="1371600" cy="1874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8" name="Imagem 3">
            <a:extLst>
              <a:ext uri="{FF2B5EF4-FFF2-40B4-BE49-F238E27FC236}">
                <a16:creationId xmlns:a16="http://schemas.microsoft.com/office/drawing/2014/main" id="{09E041FB-EBC2-820E-FD98-2430B7F0A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403600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Imagem 5">
            <a:extLst>
              <a:ext uri="{FF2B5EF4-FFF2-40B4-BE49-F238E27FC236}">
                <a16:creationId xmlns:a16="http://schemas.microsoft.com/office/drawing/2014/main" id="{2C66D952-41A5-ED4D-0BD2-BE98709FA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191000"/>
            <a:ext cx="34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Imagem 6">
            <a:extLst>
              <a:ext uri="{FF2B5EF4-FFF2-40B4-BE49-F238E27FC236}">
                <a16:creationId xmlns:a16="http://schemas.microsoft.com/office/drawing/2014/main" id="{352DE314-F8BF-18E2-F20E-05BE62129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6289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Imagem 7">
            <a:extLst>
              <a:ext uri="{FF2B5EF4-FFF2-40B4-BE49-F238E27FC236}">
                <a16:creationId xmlns:a16="http://schemas.microsoft.com/office/drawing/2014/main" id="{6651C25E-F074-7FC3-BE53-EB47FADF7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14500"/>
            <a:ext cx="444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Imagem 8">
            <a:extLst>
              <a:ext uri="{FF2B5EF4-FFF2-40B4-BE49-F238E27FC236}">
                <a16:creationId xmlns:a16="http://schemas.microsoft.com/office/drawing/2014/main" id="{033D9C73-FB25-B93A-E008-A10D46C1C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5715000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Imagem 9">
            <a:extLst>
              <a:ext uri="{FF2B5EF4-FFF2-40B4-BE49-F238E27FC236}">
                <a16:creationId xmlns:a16="http://schemas.microsoft.com/office/drawing/2014/main" id="{09ECE596-4ACC-198E-4B51-9ADA388EB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797300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Imagem 10">
            <a:extLst>
              <a:ext uri="{FF2B5EF4-FFF2-40B4-BE49-F238E27FC236}">
                <a16:creationId xmlns:a16="http://schemas.microsoft.com/office/drawing/2014/main" id="{2C81C241-5486-1547-A952-0972C49470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6159500"/>
            <a:ext cx="38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Imagem 11">
            <a:extLst>
              <a:ext uri="{FF2B5EF4-FFF2-40B4-BE49-F238E27FC236}">
                <a16:creationId xmlns:a16="http://schemas.microsoft.com/office/drawing/2014/main" id="{A9005874-C6C7-F16D-50F2-559FC2F83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610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Imagem 12">
            <a:extLst>
              <a:ext uri="{FF2B5EF4-FFF2-40B4-BE49-F238E27FC236}">
                <a16:creationId xmlns:a16="http://schemas.microsoft.com/office/drawing/2014/main" id="{EE7D3F14-E8DD-F197-B2B6-432BFE82BB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159000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Imagem 13">
            <a:extLst>
              <a:ext uri="{FF2B5EF4-FFF2-40B4-BE49-F238E27FC236}">
                <a16:creationId xmlns:a16="http://schemas.microsoft.com/office/drawing/2014/main" id="{5C10213E-2E56-E3B6-562E-DCFF39CCC5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48000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Imagem 15">
            <a:extLst>
              <a:ext uri="{FF2B5EF4-FFF2-40B4-BE49-F238E27FC236}">
                <a16:creationId xmlns:a16="http://schemas.microsoft.com/office/drawing/2014/main" id="{9AC7EB54-A2B2-D1BE-B63B-97A547E2C6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991100"/>
            <a:ext cx="368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Imagem 17">
            <a:extLst>
              <a:ext uri="{FF2B5EF4-FFF2-40B4-BE49-F238E27FC236}">
                <a16:creationId xmlns:a16="http://schemas.microsoft.com/office/drawing/2014/main" id="{7A2FEA15-867B-BA41-39AA-78B15BCD28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597400"/>
            <a:ext cx="304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>
            <a:extLst>
              <a:ext uri="{FF2B5EF4-FFF2-40B4-BE49-F238E27FC236}">
                <a16:creationId xmlns:a16="http://schemas.microsoft.com/office/drawing/2014/main" id="{090856B7-E529-C96A-D17B-1A873CEEA56A}"/>
              </a:ext>
            </a:extLst>
          </p:cNvPr>
          <p:cNvSpPr txBox="1">
            <a:spLocks/>
          </p:cNvSpPr>
          <p:nvPr/>
        </p:nvSpPr>
        <p:spPr bwMode="auto">
          <a:xfrm>
            <a:off x="0" y="266700"/>
            <a:ext cx="12190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b="1">
                <a:solidFill>
                  <a:srgbClr val="F47521"/>
                </a:solidFill>
                <a:latin typeface="Calibri" panose="020F0502020204030204" pitchFamily="34" charset="0"/>
              </a:rPr>
              <a:t>GERÊNCIA DE ACOMPANHAMENTO REGULATÓRIO DAS REDES ASSISTENCIAIS (GEARA): AGENDA REGULATÓRIA 2019 – 2021 (2022)</a:t>
            </a:r>
          </a:p>
        </p:txBody>
      </p:sp>
      <p:pic>
        <p:nvPicPr>
          <p:cNvPr id="52227" name="Gráfico 1" descr="Parede de tijolos com preenchimento sólido">
            <a:extLst>
              <a:ext uri="{FF2B5EF4-FFF2-40B4-BE49-F238E27FC236}">
                <a16:creationId xmlns:a16="http://schemas.microsoft.com/office/drawing/2014/main" id="{740E6545-16B0-B94E-C4E2-96F49AFD8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8" y="931863"/>
            <a:ext cx="1541462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DE26ACE-409A-E4C2-4040-08530D4D29EC}"/>
              </a:ext>
            </a:extLst>
          </p:cNvPr>
          <p:cNvSpPr txBox="1"/>
          <p:nvPr/>
        </p:nvSpPr>
        <p:spPr>
          <a:xfrm>
            <a:off x="106363" y="1968500"/>
            <a:ext cx="11976100" cy="4370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67" dirty="0">
              <a:solidFill>
                <a:srgbClr val="000000"/>
              </a:solidFill>
            </a:endParaRP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867" dirty="0">
                <a:solidFill>
                  <a:srgbClr val="000000"/>
                </a:solidFill>
              </a:rPr>
              <a:t>Estabelecimento e positivação de critérios para a realização de alterações na rede assistencial hospitalar </a:t>
            </a: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867" dirty="0">
              <a:solidFill>
                <a:srgbClr val="000000"/>
              </a:solidFill>
            </a:endParaRP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867" dirty="0">
                <a:solidFill>
                  <a:srgbClr val="000000"/>
                </a:solidFill>
              </a:rPr>
              <a:t>Regras de redimensionamento de rede por redução</a:t>
            </a: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867" dirty="0">
              <a:solidFill>
                <a:srgbClr val="000000"/>
              </a:solidFill>
            </a:endParaRP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867" dirty="0">
                <a:solidFill>
                  <a:srgbClr val="000000"/>
                </a:solidFill>
              </a:rPr>
              <a:t>Regras de substituição de entidade hospitalar</a:t>
            </a: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867" dirty="0">
              <a:solidFill>
                <a:srgbClr val="000000"/>
              </a:solidFill>
            </a:endParaRP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867" dirty="0">
                <a:solidFill>
                  <a:srgbClr val="000000"/>
                </a:solidFill>
              </a:rPr>
              <a:t>Regulamentação da exclusão de serviços</a:t>
            </a: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867" dirty="0">
              <a:solidFill>
                <a:srgbClr val="000000"/>
              </a:solidFill>
            </a:endParaRP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867" dirty="0">
                <a:solidFill>
                  <a:srgbClr val="000000"/>
                </a:solidFill>
              </a:rPr>
              <a:t>Regulamentação da exclusão de Urgência e Emergência</a:t>
            </a: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867" dirty="0">
              <a:solidFill>
                <a:srgbClr val="000000"/>
              </a:solidFill>
            </a:endParaRP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867" dirty="0">
                <a:solidFill>
                  <a:srgbClr val="000000"/>
                </a:solidFill>
              </a:rPr>
              <a:t>Regulamentação da comunicação (portal e individualizada)</a:t>
            </a: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867" dirty="0">
              <a:solidFill>
                <a:srgbClr val="000000"/>
              </a:solidFill>
            </a:endParaRPr>
          </a:p>
          <a:p>
            <a:pPr marL="304815" indent="-30481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867" dirty="0">
                <a:solidFill>
                  <a:srgbClr val="000000"/>
                </a:solidFill>
              </a:rPr>
              <a:t>Regulamentação do direito à PORTABILIDADE em razão de descredenciamento do hospital e do  Serviço de Urgência e Emergência contratado no prestador hospitalar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DAB386-A849-5DDA-3C19-BF1D06FFD4A3}"/>
              </a:ext>
            </a:extLst>
          </p:cNvPr>
          <p:cNvSpPr txBox="1">
            <a:spLocks/>
          </p:cNvSpPr>
          <p:nvPr/>
        </p:nvSpPr>
        <p:spPr>
          <a:xfrm>
            <a:off x="106363" y="1055688"/>
            <a:ext cx="9509125" cy="6731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67" dirty="0"/>
              <a:t>Resolução Normativa 585, de 24/08/2023, que Dispõe sobre os critérios para as alterações na rede assistencial hospitalar no que se refere à substituição de entidade hospitalar e redimensionamento de rede por redução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>
            <a:extLst>
              <a:ext uri="{FF2B5EF4-FFF2-40B4-BE49-F238E27FC236}">
                <a16:creationId xmlns:a16="http://schemas.microsoft.com/office/drawing/2014/main" id="{ED46028A-732F-4E58-6B2C-59ADD7528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31863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B951344E-D000-2D05-8D0C-B083F218AF17}"/>
              </a:ext>
            </a:extLst>
          </p:cNvPr>
          <p:cNvSpPr txBox="1">
            <a:spLocks/>
          </p:cNvSpPr>
          <p:nvPr/>
        </p:nvSpPr>
        <p:spPr>
          <a:xfrm>
            <a:off x="244475" y="4557713"/>
            <a:ext cx="8045450" cy="188118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Mapear a disponibilidade de rede e os vazios assistenciais no setor suplementar de saúde no país, a partir de quatro vertentes de análise</a:t>
            </a:r>
          </a:p>
        </p:txBody>
      </p:sp>
      <p:pic>
        <p:nvPicPr>
          <p:cNvPr id="54276" name="Imagem 66">
            <a:extLst>
              <a:ext uri="{FF2B5EF4-FFF2-40B4-BE49-F238E27FC236}">
                <a16:creationId xmlns:a16="http://schemas.microsoft.com/office/drawing/2014/main" id="{C5980650-79A6-5978-31DE-19833B18F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931863"/>
            <a:ext cx="5254625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aixaDeTexto 67">
            <a:extLst>
              <a:ext uri="{FF2B5EF4-FFF2-40B4-BE49-F238E27FC236}">
                <a16:creationId xmlns:a16="http://schemas.microsoft.com/office/drawing/2014/main" id="{3BB732C1-2398-2C2C-038A-DB3E48A56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4325"/>
            <a:ext cx="11896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regulatória 2023-25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ítulo 1">
            <a:extLst>
              <a:ext uri="{FF2B5EF4-FFF2-40B4-BE49-F238E27FC236}">
                <a16:creationId xmlns:a16="http://schemas.microsoft.com/office/drawing/2014/main" id="{D104B460-D305-9629-AE1C-79F1AAF27C22}"/>
              </a:ext>
            </a:extLst>
          </p:cNvPr>
          <p:cNvSpPr txBox="1">
            <a:spLocks/>
          </p:cNvSpPr>
          <p:nvPr/>
        </p:nvSpPr>
        <p:spPr>
          <a:xfrm>
            <a:off x="1900238" y="2822575"/>
            <a:ext cx="7497762" cy="13398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33" b="1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2023. ANÁLISE DE RESULTADO REGULATÓRIO – ARR</a:t>
            </a:r>
          </a:p>
          <a:p>
            <a:pPr eaLnBrk="0" hangingPunct="0">
              <a:lnSpc>
                <a:spcPct val="200000"/>
              </a:lnSpc>
              <a:defRPr/>
            </a:pPr>
            <a:r>
              <a:rPr lang="pt-BR" sz="2133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REUNIÃO DA DIRETORIA COLEGIADA DA ANS EM 18/12/23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5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6323" name="CaixaDeTexto 67">
            <a:extLst>
              <a:ext uri="{FF2B5EF4-FFF2-40B4-BE49-F238E27FC236}">
                <a16:creationId xmlns:a16="http://schemas.microsoft.com/office/drawing/2014/main" id="{9FDE9059-98CD-FBDE-32F6-12B78527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333375"/>
            <a:ext cx="118967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200" b="1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Gerência Econômico-Financeiro e Atuarial dos Produtos (GEFAP): AR 2023-2025</a:t>
            </a:r>
          </a:p>
          <a:p>
            <a:pPr algn="r" eaLnBrk="1" hangingPunct="1"/>
            <a:r>
              <a:rPr lang="pt-BR" altLang="pt-BR" sz="2200" b="1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 Regulatórios</a:t>
            </a:r>
          </a:p>
        </p:txBody>
      </p:sp>
      <p:pic>
        <p:nvPicPr>
          <p:cNvPr id="56324" name="Imagem 3">
            <a:extLst>
              <a:ext uri="{FF2B5EF4-FFF2-40B4-BE49-F238E27FC236}">
                <a16:creationId xmlns:a16="http://schemas.microsoft.com/office/drawing/2014/main" id="{5B820440-2137-0AA4-6E68-F8E6E38CF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61356" r="39375" b="25607"/>
          <a:stretch>
            <a:fillRect/>
          </a:stretch>
        </p:blipFill>
        <p:spPr bwMode="auto">
          <a:xfrm>
            <a:off x="180975" y="1127125"/>
            <a:ext cx="118300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D265687-598F-8FDC-660D-C6D561EDF14E}"/>
              </a:ext>
            </a:extLst>
          </p:cNvPr>
          <p:cNvSpPr txBox="1"/>
          <p:nvPr/>
        </p:nvSpPr>
        <p:spPr>
          <a:xfrm>
            <a:off x="1900238" y="4360863"/>
            <a:ext cx="7497762" cy="1968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200000"/>
              </a:lnSpc>
              <a:defRPr/>
            </a:pPr>
            <a:r>
              <a:rPr lang="pt-BR" sz="2133" b="1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2024. AVALIAÇÃO DE IMPACTO REGULATÓRIO – AIR </a:t>
            </a:r>
          </a:p>
          <a:p>
            <a:pPr eaLnBrk="0" hangingPunct="0">
              <a:lnSpc>
                <a:spcPct val="200000"/>
              </a:lnSpc>
              <a:defRPr/>
            </a:pPr>
            <a:r>
              <a:rPr lang="pt-BR" sz="2133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APRIMORAMENTO DAS REGRAS DA CONSU Nº 08/9</a:t>
            </a:r>
          </a:p>
          <a:p>
            <a:pPr eaLnBrk="0" hangingPunct="0">
              <a:lnSpc>
                <a:spcPct val="200000"/>
              </a:lnSpc>
              <a:defRPr/>
            </a:pPr>
            <a:r>
              <a:rPr lang="pt-BR" sz="2133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LIMITES E VEDAÇÕES DE FATORES MODERADORES FINANCEIROS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ítulo 1">
            <a:extLst>
              <a:ext uri="{FF2B5EF4-FFF2-40B4-BE49-F238E27FC236}">
                <a16:creationId xmlns:a16="http://schemas.microsoft.com/office/drawing/2014/main" id="{F6943226-CF90-816A-3C4D-4CEAFF9EBC96}"/>
              </a:ext>
            </a:extLst>
          </p:cNvPr>
          <p:cNvSpPr txBox="1">
            <a:spLocks/>
          </p:cNvSpPr>
          <p:nvPr/>
        </p:nvSpPr>
        <p:spPr>
          <a:xfrm>
            <a:off x="2636838" y="3563938"/>
            <a:ext cx="6918325" cy="24098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2023. ANÁLISE DE RESULTADO REGULATÓRIO – ARR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2024. APRECIAÇÃO DA DIRETORIA COLEGIADA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5" dirty="0"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pt-BR" sz="2000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AVALIAÇÃO DOS PARÂMETROS DA METODOLOGIA</a:t>
            </a:r>
          </a:p>
        </p:txBody>
      </p:sp>
      <p:sp>
        <p:nvSpPr>
          <p:cNvPr id="58371" name="CaixaDeTexto 67">
            <a:extLst>
              <a:ext uri="{FF2B5EF4-FFF2-40B4-BE49-F238E27FC236}">
                <a16:creationId xmlns:a16="http://schemas.microsoft.com/office/drawing/2014/main" id="{7D00E894-66A5-EC5D-BDCC-9C263C75A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4325"/>
            <a:ext cx="11896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regulatória 2023-25</a:t>
            </a:r>
          </a:p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de ARR</a:t>
            </a:r>
          </a:p>
        </p:txBody>
      </p:sp>
      <p:grpSp>
        <p:nvGrpSpPr>
          <p:cNvPr id="58372" name="Agrupar 7">
            <a:extLst>
              <a:ext uri="{FF2B5EF4-FFF2-40B4-BE49-F238E27FC236}">
                <a16:creationId xmlns:a16="http://schemas.microsoft.com/office/drawing/2014/main" id="{DE3C6245-961F-DC73-4B0C-F5145562C34F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1198563"/>
            <a:ext cx="11368087" cy="2082800"/>
            <a:chOff x="487680" y="1798674"/>
            <a:chExt cx="15880080" cy="2986934"/>
          </a:xfrm>
        </p:grpSpPr>
        <p:pic>
          <p:nvPicPr>
            <p:cNvPr id="58373" name="Imagem 2">
              <a:extLst>
                <a:ext uri="{FF2B5EF4-FFF2-40B4-BE49-F238E27FC236}">
                  <a16:creationId xmlns:a16="http://schemas.microsoft.com/office/drawing/2014/main" id="{8C383EC9-BEF0-FABC-1A3D-9DF573C7B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23259" r="11084" b="61185"/>
            <a:stretch>
              <a:fillRect/>
            </a:stretch>
          </p:blipFill>
          <p:spPr bwMode="auto">
            <a:xfrm>
              <a:off x="487680" y="1798674"/>
              <a:ext cx="1588008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Imagem 6">
              <a:extLst>
                <a:ext uri="{FF2B5EF4-FFF2-40B4-BE49-F238E27FC236}">
                  <a16:creationId xmlns:a16="http://schemas.microsoft.com/office/drawing/2014/main" id="{20694414-957C-82E0-BBF9-6BF933AF5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" t="46667" r="11340" b="40213"/>
            <a:stretch>
              <a:fillRect/>
            </a:stretch>
          </p:blipFill>
          <p:spPr bwMode="auto">
            <a:xfrm>
              <a:off x="487680" y="3435999"/>
              <a:ext cx="15880080" cy="134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ítulo 1">
            <a:extLst>
              <a:ext uri="{FF2B5EF4-FFF2-40B4-BE49-F238E27FC236}">
                <a16:creationId xmlns:a16="http://schemas.microsoft.com/office/drawing/2014/main" id="{41F3BCA4-5003-C17B-7628-AFCD4CBD7C7F}"/>
              </a:ext>
            </a:extLst>
          </p:cNvPr>
          <p:cNvSpPr txBox="1">
            <a:spLocks/>
          </p:cNvSpPr>
          <p:nvPr/>
        </p:nvSpPr>
        <p:spPr>
          <a:xfrm>
            <a:off x="358775" y="3141663"/>
            <a:ext cx="7497763" cy="13398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33" b="1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2023. ANÁLISE DE RESULTADO REGULATÓRIO – ARR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33" b="1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REGRAS DE REAJUSTE COLETIVO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55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5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0419" name="CaixaDeTexto 67">
            <a:extLst>
              <a:ext uri="{FF2B5EF4-FFF2-40B4-BE49-F238E27FC236}">
                <a16:creationId xmlns:a16="http://schemas.microsoft.com/office/drawing/2014/main" id="{FAEBBB5A-45EC-F8F6-6576-F5B72E19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4325"/>
            <a:ext cx="11896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regulatória 2023-25</a:t>
            </a:r>
          </a:p>
          <a:p>
            <a:pPr algn="r" eaLnBrk="1" hangingPunct="1"/>
            <a:r>
              <a:rPr lang="pt-BR" altLang="pt-BR" sz="2400" b="1">
                <a:solidFill>
                  <a:srgbClr val="F47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Estudos Preliminares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2BBA05-9F99-7029-808D-294829DD4FD6}"/>
              </a:ext>
            </a:extLst>
          </p:cNvPr>
          <p:cNvSpPr txBox="1"/>
          <p:nvPr/>
        </p:nvSpPr>
        <p:spPr>
          <a:xfrm>
            <a:off x="2112963" y="4565650"/>
            <a:ext cx="9713912" cy="1970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pt-BR"/>
            </a:defPPr>
            <a:lvl1pPr marL="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41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083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24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16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06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248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289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330" algn="l" defTabSz="1172083" rtl="0" eaLnBrk="1" latinLnBrk="0" hangingPunct="1"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200000"/>
              </a:lnSpc>
              <a:defRPr/>
            </a:pPr>
            <a:r>
              <a:rPr lang="pt-BR" sz="2133" b="1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2024. AVALIAÇÃO DE IMPACTO REGULATÓRIO – REAJUSTE COLETIVO</a:t>
            </a:r>
          </a:p>
          <a:p>
            <a:pPr eaLnBrk="0" hangingPunct="0">
              <a:lnSpc>
                <a:spcPct val="200000"/>
              </a:lnSpc>
              <a:defRPr/>
            </a:pPr>
            <a:r>
              <a:rPr lang="pt-BR" sz="2133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PARTICIPAÇÃO SOCIAL E DISCUSSÃO COM O SETOR</a:t>
            </a:r>
          </a:p>
          <a:p>
            <a:pPr eaLnBrk="0" hangingPunct="0">
              <a:lnSpc>
                <a:spcPct val="200000"/>
              </a:lnSpc>
              <a:defRPr/>
            </a:pPr>
            <a:r>
              <a:rPr lang="pt-BR" sz="2133" dirty="0">
                <a:solidFill>
                  <a:srgbClr val="006E89"/>
                </a:solidFill>
                <a:latin typeface="+mj-lt"/>
                <a:cs typeface="Times New Roman" panose="02020603050405020304" pitchFamily="18" charset="0"/>
              </a:rPr>
              <a:t>CLÁUSULAS CONTRATUAIS, AGRUPAMENTO DE CONTRATOS E RESCISÃO CONTRATUAL</a:t>
            </a:r>
          </a:p>
        </p:txBody>
      </p:sp>
      <p:pic>
        <p:nvPicPr>
          <p:cNvPr id="60421" name="Gráfico 1" descr="Parede de tijolos com preenchimento sólido">
            <a:extLst>
              <a:ext uri="{FF2B5EF4-FFF2-40B4-BE49-F238E27FC236}">
                <a16:creationId xmlns:a16="http://schemas.microsoft.com/office/drawing/2014/main" id="{96895B38-39BE-E35C-AFF8-A2B93998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2955925"/>
            <a:ext cx="1541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Agrupar 10">
            <a:extLst>
              <a:ext uri="{FF2B5EF4-FFF2-40B4-BE49-F238E27FC236}">
                <a16:creationId xmlns:a16="http://schemas.microsoft.com/office/drawing/2014/main" id="{548FE434-87D5-D4BF-B421-EC2B1AF1513B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1114425"/>
            <a:ext cx="11695112" cy="1841500"/>
            <a:chOff x="531006" y="1672748"/>
            <a:chExt cx="17233608" cy="2272570"/>
          </a:xfrm>
        </p:grpSpPr>
        <p:pic>
          <p:nvPicPr>
            <p:cNvPr id="60423" name="Imagem 7">
              <a:extLst>
                <a:ext uri="{FF2B5EF4-FFF2-40B4-BE49-F238E27FC236}">
                  <a16:creationId xmlns:a16="http://schemas.microsoft.com/office/drawing/2014/main" id="{B04EB9E7-31B6-9373-0D16-3F0CED98D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51407" r="3725" b="34814"/>
            <a:stretch>
              <a:fillRect/>
            </a:stretch>
          </p:blipFill>
          <p:spPr bwMode="auto">
            <a:xfrm>
              <a:off x="538626" y="1672748"/>
              <a:ext cx="17225988" cy="141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Imagem 9">
              <a:extLst>
                <a:ext uri="{FF2B5EF4-FFF2-40B4-BE49-F238E27FC236}">
                  <a16:creationId xmlns:a16="http://schemas.microsoft.com/office/drawing/2014/main" id="{03E2E3FA-53B0-5638-A523-03C3E09D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86073" r="3725" b="6075"/>
            <a:stretch>
              <a:fillRect/>
            </a:stretch>
          </p:blipFill>
          <p:spPr bwMode="auto">
            <a:xfrm>
              <a:off x="531006" y="3137598"/>
              <a:ext cx="17225988" cy="80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ráfico 2">
            <a:extLst>
              <a:ext uri="{FF2B5EF4-FFF2-40B4-BE49-F238E27FC236}">
                <a16:creationId xmlns:a16="http://schemas.microsoft.com/office/drawing/2014/main" id="{FF080F40-ABCA-3C37-7764-C6E201C5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109913"/>
            <a:ext cx="6959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ítulo 1">
            <a:extLst>
              <a:ext uri="{FF2B5EF4-FFF2-40B4-BE49-F238E27FC236}">
                <a16:creationId xmlns:a16="http://schemas.microsoft.com/office/drawing/2014/main" id="{CD1FF825-6D0B-ED1D-2F8B-4CB55A9862E1}"/>
              </a:ext>
            </a:extLst>
          </p:cNvPr>
          <p:cNvSpPr txBox="1">
            <a:spLocks/>
          </p:cNvSpPr>
          <p:nvPr/>
        </p:nvSpPr>
        <p:spPr bwMode="auto">
          <a:xfrm>
            <a:off x="0" y="1125538"/>
            <a:ext cx="121920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pt-BR" altLang="pt-BR" sz="4400" b="1">
                <a:solidFill>
                  <a:srgbClr val="006E89"/>
                </a:solidFill>
                <a:latin typeface="Calibri" panose="020F0502020204030204" pitchFamily="34" charset="0"/>
              </a:rPr>
              <a:t>Obrigado!</a:t>
            </a:r>
            <a:endParaRPr lang="pt-BR" altLang="pt-BR" sz="4400" b="1">
              <a:latin typeface="Calibri" panose="020F0502020204030204" pitchFamily="34" charset="0"/>
            </a:endParaRPr>
          </a:p>
        </p:txBody>
      </p:sp>
      <p:pic>
        <p:nvPicPr>
          <p:cNvPr id="62468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3DBF10F-8251-B041-56F0-D47D35E20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770438"/>
            <a:ext cx="26892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7168D22-4231-CBE2-B5BF-E5C1B8FBC242}"/>
              </a:ext>
            </a:extLst>
          </p:cNvPr>
          <p:cNvSpPr txBox="1"/>
          <p:nvPr/>
        </p:nvSpPr>
        <p:spPr>
          <a:xfrm>
            <a:off x="1863725" y="257175"/>
            <a:ext cx="10285413" cy="565150"/>
          </a:xfrm>
          <a:prstGeom prst="rect">
            <a:avLst/>
          </a:prstGeom>
          <a:noFill/>
          <a:ln>
            <a:noFill/>
          </a:ln>
        </p:spPr>
        <p:txBody>
          <a:bodyPr rIns="360000" anchor="ctr"/>
          <a:lstStyle>
            <a:defPPr>
              <a:defRPr lang="pt-BR"/>
            </a:defPPr>
            <a:lvl1pPr algn="r">
              <a:defRPr sz="3200" b="1">
                <a:solidFill>
                  <a:srgbClr val="F4752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133" dirty="0"/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dirty="0"/>
              <a:t>DIÁLOGO COM O SETOR</a:t>
            </a:r>
          </a:p>
          <a:p>
            <a:pPr marL="495325" lvl="1" indent="-190510"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 dirty="0">
              <a:solidFill>
                <a:srgbClr val="333333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C565A7-864C-44FC-45DF-BDA043CB420B}"/>
              </a:ext>
            </a:extLst>
          </p:cNvPr>
          <p:cNvSpPr txBox="1"/>
          <p:nvPr/>
        </p:nvSpPr>
        <p:spPr>
          <a:xfrm>
            <a:off x="2178050" y="2159000"/>
            <a:ext cx="9064625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Foram realizadas cerca de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+mn-cs"/>
              </a:rPr>
              <a:t>30 reuniões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 com diversos atores do setor, dentre eles, </a:t>
            </a:r>
            <a:r>
              <a:rPr lang="pt-BR" dirty="0" err="1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Fenasaude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,  ABRAMGE, </a:t>
            </a:r>
            <a:r>
              <a:rPr lang="pt-BR" dirty="0" err="1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Interfarma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, CNI, </a:t>
            </a:r>
            <a:r>
              <a:rPr lang="pt-BR" dirty="0" err="1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Sinog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,  Unidas, Sociedades de Especialidades Médicas,  </a:t>
            </a:r>
            <a:r>
              <a:rPr lang="pt-BR" dirty="0" err="1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Anahp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, </a:t>
            </a:r>
            <a:r>
              <a:rPr lang="pt-BR" dirty="0" err="1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Abimed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, </a:t>
            </a:r>
            <a:r>
              <a:rPr lang="pt-BR" dirty="0" err="1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Abramed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, entre outras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42424"/>
              </a:solidFill>
              <a:latin typeface="Segoe UI" panose="020B0502040204020203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42424"/>
              </a:solidFill>
              <a:latin typeface="Segoe UI" panose="020B0502040204020203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42424"/>
              </a:solidFill>
              <a:latin typeface="Segoe UI" panose="020B0502040204020203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42424"/>
              </a:solidFill>
              <a:latin typeface="Segoe UI" panose="020B0502040204020203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42424"/>
              </a:solidFill>
              <a:latin typeface="Segoe UI" panose="020B0502040204020203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42424"/>
              </a:solidFill>
              <a:latin typeface="Segoe UI" panose="020B0502040204020203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42424"/>
              </a:solidFill>
              <a:latin typeface="Segoe UI" panose="020B0502040204020203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Para debater sobre 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+mn-cs"/>
              </a:rPr>
              <a:t>Regulação e as possibilidades de aprimoramento</a:t>
            </a:r>
            <a:r>
              <a:rPr lang="pt-BR" dirty="0"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.</a:t>
            </a:r>
            <a:endParaRPr lang="pt-BR" dirty="0">
              <a:latin typeface="+mn-lt"/>
              <a:cs typeface="+mn-cs"/>
            </a:endParaRPr>
          </a:p>
        </p:txBody>
      </p:sp>
      <p:pic>
        <p:nvPicPr>
          <p:cNvPr id="26628" name="Gráfico 5" descr="Seta para Baixo estrutura de tópicos">
            <a:extLst>
              <a:ext uri="{FF2B5EF4-FFF2-40B4-BE49-F238E27FC236}">
                <a16:creationId xmlns:a16="http://schemas.microsoft.com/office/drawing/2014/main" id="{9ED1CD3C-E10D-3AA2-8830-12A1E6CF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417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Gráfico 7" descr="Chat estrutura de tópicos">
            <a:extLst>
              <a:ext uri="{FF2B5EF4-FFF2-40B4-BE49-F238E27FC236}">
                <a16:creationId xmlns:a16="http://schemas.microsoft.com/office/drawing/2014/main" id="{F75E4056-282E-7CBE-A5E4-2B504DFB6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1431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Gráfico 9" descr="Causa E Efeito estrutura de tópicos">
            <a:extLst>
              <a:ext uri="{FF2B5EF4-FFF2-40B4-BE49-F238E27FC236}">
                <a16:creationId xmlns:a16="http://schemas.microsoft.com/office/drawing/2014/main" id="{33AF2275-0FFB-45CD-50E2-853F58A77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714875"/>
            <a:ext cx="685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C44CBF-2298-48E1-DF25-DBB5FE882DCE}"/>
              </a:ext>
            </a:extLst>
          </p:cNvPr>
          <p:cNvSpPr txBox="1"/>
          <p:nvPr/>
        </p:nvSpPr>
        <p:spPr>
          <a:xfrm>
            <a:off x="1863725" y="257175"/>
            <a:ext cx="10285413" cy="565150"/>
          </a:xfrm>
          <a:prstGeom prst="rect">
            <a:avLst/>
          </a:prstGeom>
          <a:noFill/>
          <a:ln>
            <a:noFill/>
          </a:ln>
        </p:spPr>
        <p:txBody>
          <a:bodyPr rIns="360000" anchor="ctr"/>
          <a:lstStyle>
            <a:defPPr>
              <a:defRPr lang="pt-BR"/>
            </a:defPPr>
            <a:lvl1pPr algn="r">
              <a:defRPr sz="3200" b="1">
                <a:solidFill>
                  <a:srgbClr val="F4752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133" dirty="0"/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33" dirty="0"/>
              <a:t>Assessoria Normativa da DIPRO - ASSNT</a:t>
            </a:r>
          </a:p>
          <a:p>
            <a:pPr marL="495325" lvl="1" indent="-190510"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 dirty="0">
              <a:solidFill>
                <a:srgbClr val="333333"/>
              </a:solidFill>
            </a:endParaRPr>
          </a:p>
        </p:txBody>
      </p:sp>
      <p:sp>
        <p:nvSpPr>
          <p:cNvPr id="27651" name="CaixaDeTexto 1">
            <a:extLst>
              <a:ext uri="{FF2B5EF4-FFF2-40B4-BE49-F238E27FC236}">
                <a16:creationId xmlns:a16="http://schemas.microsoft.com/office/drawing/2014/main" id="{2760D8CB-D846-77FA-60F8-0E8E82CE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1335088"/>
            <a:ext cx="99393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u="sng">
                <a:latin typeface="Calibri" panose="020F0502020204030204" pitchFamily="34" charset="0"/>
              </a:rPr>
              <a:t>Atuação</a:t>
            </a:r>
            <a:r>
              <a:rPr lang="pt-BR" altLang="pt-BR" sz="2000" u="sng">
                <a:latin typeface="Calibri" panose="020F0502020204030204" pitchFamily="34" charset="0"/>
              </a:rPr>
              <a:t>:</a:t>
            </a:r>
          </a:p>
          <a:p>
            <a:pPr eaLnBrk="1" hangingPunct="1"/>
            <a:endParaRPr lang="pt-BR" altLang="pt-BR" sz="2000">
              <a:latin typeface="Calibri" panose="020F0502020204030204" pitchFamily="34" charset="0"/>
            </a:endParaRPr>
          </a:p>
          <a:p>
            <a:pPr algn="just" eaLnBrk="1" hangingPunct="1"/>
            <a:r>
              <a:rPr lang="pt-BR" altLang="pt-BR" sz="2000">
                <a:latin typeface="Calibri" panose="020F0502020204030204" pitchFamily="34" charset="0"/>
              </a:rPr>
              <a:t>Tem como principal finalidade o assessoramento dos órgãos que compõem a Diretoria de Normas e Habilitação dos Produtos – DIPRO, aos seus gestores e a interlocução com a Procuradoria Federal junto à ANS – PROGE a respeito de temas jurídicos.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7F42142-1961-40BA-AF95-B7C8655F5829}"/>
              </a:ext>
            </a:extLst>
          </p:cNvPr>
          <p:cNvGraphicFramePr>
            <a:graphicFrameLocks noGrp="1"/>
          </p:cNvGraphicFramePr>
          <p:nvPr/>
        </p:nvGraphicFramePr>
        <p:xfrm>
          <a:off x="1863725" y="3335338"/>
          <a:ext cx="8888414" cy="214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10">
                <a:tc>
                  <a:txBody>
                    <a:bodyPr/>
                    <a:lstStyle/>
                    <a:p>
                      <a:r>
                        <a:rPr lang="pt-BR" sz="2300" dirty="0"/>
                        <a:t>Ação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Quantitativo em 2023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394">
                <a:tc>
                  <a:txBody>
                    <a:bodyPr/>
                    <a:lstStyle/>
                    <a:p>
                      <a:r>
                        <a:rPr lang="pt-BR" sz="2300" dirty="0"/>
                        <a:t>Processo com tramitação no período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1.782</a:t>
                      </a: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10">
                <a:tc>
                  <a:txBody>
                    <a:bodyPr/>
                    <a:lstStyle/>
                    <a:p>
                      <a:r>
                        <a:rPr lang="pt-BR" sz="2300" dirty="0"/>
                        <a:t>Votos elaborados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1.105</a:t>
                      </a: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10">
                <a:tc>
                  <a:txBody>
                    <a:bodyPr/>
                    <a:lstStyle/>
                    <a:p>
                      <a:r>
                        <a:rPr lang="pt-BR" sz="2300" dirty="0"/>
                        <a:t>Outros documentos gerados 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177</a:t>
                      </a:r>
                    </a:p>
                  </a:txBody>
                  <a:tcPr marL="91446" marR="91446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69" name="CaixaDeTexto 4">
            <a:extLst>
              <a:ext uri="{FF2B5EF4-FFF2-40B4-BE49-F238E27FC236}">
                <a16:creationId xmlns:a16="http://schemas.microsoft.com/office/drawing/2014/main" id="{C098084B-B252-B317-23B3-EC64DA2BF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849938"/>
            <a:ext cx="807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Fonte: Sistema Eletrônico de Informações (SEI) – dezembro de 2023;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>
            <a:extLst>
              <a:ext uri="{FF2B5EF4-FFF2-40B4-BE49-F238E27FC236}">
                <a16:creationId xmlns:a16="http://schemas.microsoft.com/office/drawing/2014/main" id="{D677FCCB-88C9-7E03-EE04-873C92002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r="10097"/>
          <a:stretch>
            <a:fillRect/>
          </a:stretch>
        </p:blipFill>
        <p:spPr bwMode="auto">
          <a:xfrm>
            <a:off x="1116013" y="5721350"/>
            <a:ext cx="13858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agem 10" descr="Logotipo&#10;&#10;Descrição gerada automaticamente">
            <a:extLst>
              <a:ext uri="{FF2B5EF4-FFF2-40B4-BE49-F238E27FC236}">
                <a16:creationId xmlns:a16="http://schemas.microsoft.com/office/drawing/2014/main" id="{989FFD91-ED66-E430-CFE1-C9B0FE174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202238"/>
            <a:ext cx="16240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aixaDeTexto 8">
            <a:extLst>
              <a:ext uri="{FF2B5EF4-FFF2-40B4-BE49-F238E27FC236}">
                <a16:creationId xmlns:a16="http://schemas.microsoft.com/office/drawing/2014/main" id="{ADAF475D-5D7A-0F7A-1BDD-2A9604D9A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081088"/>
            <a:ext cx="1013777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0" tIns="58610" rIns="117220" bIns="586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Projeto de Padronização e Qualificação dos Dados Assistenciais da Saúde Suplementar no âmbito do Programa de Apoio ao Desenvolvimento Institucional do SUS (Proadi-SUS), para subsidiar o processo de </a:t>
            </a:r>
            <a:r>
              <a:rPr lang="pt-BR" altLang="pt-BR" sz="16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unificação de entrada</a:t>
            </a:r>
            <a:r>
              <a:rPr lang="pt-BR" alt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BR" altLang="pt-BR" sz="16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padronização</a:t>
            </a:r>
            <a:r>
              <a:rPr lang="pt-BR" alt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pt-BR" altLang="pt-BR" sz="16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qualificação</a:t>
            </a:r>
            <a:r>
              <a:rPr lang="pt-BR" alt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dados assistenciais de utilização de serviços de saúde pelos beneficiários de planos privados de saúde, de forma a aprimorar o uso e a troca de informações assistenciais entre o sistema de saúde suplementar e o Sistema Único de Saúde (SUS), apoiando a tomada de decisão em amplo espectro em cada setor em consonância com a </a:t>
            </a:r>
            <a:r>
              <a:rPr lang="pt-BR" altLang="pt-BR" sz="16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Estratég</a:t>
            </a:r>
            <a:r>
              <a:rPr lang="pt-BR" altLang="pt-BR" sz="1600" b="1" u="sng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ia</a:t>
            </a:r>
            <a:r>
              <a:rPr lang="pt-BR" altLang="pt-BR" sz="1600" b="1" u="sng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</a:t>
            </a:r>
            <a:r>
              <a:rPr lang="pt-BR" altLang="pt-BR" sz="16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 Saúde Digital para o Brasil – ESD20-28</a:t>
            </a:r>
            <a:r>
              <a:rPr lang="pt-BR" altLang="pt-BR" sz="16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/>
            <a:r>
              <a:rPr lang="pt-BR" alt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/>
            <a:endParaRPr lang="pt-BR" altLang="pt-BR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Entidade Proponente: 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Alemão Oswaldo Cruz</a:t>
            </a: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Responsável pelo Projeto: 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</a:t>
            </a: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Coordenação: 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GEMOA/GGRAS/DIPRO</a:t>
            </a: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Ciclo: 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2021-2023</a:t>
            </a: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de Atuação: 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Desenvolvimento de Técnicas e </a:t>
            </a: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Operações de Gestão em Serviços de Saúde</a:t>
            </a:r>
            <a:endParaRPr lang="pt-BR" altLang="pt-BR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Início de execução (D.O.U.): 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21/07/2021</a:t>
            </a:r>
          </a:p>
          <a:p>
            <a:pPr algn="just" eaLnBrk="1" hangingPunct="1">
              <a:spcAft>
                <a:spcPts val="400"/>
              </a:spcAft>
            </a:pP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400" b="1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nº:</a:t>
            </a:r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33910.041301/2020-31</a:t>
            </a:r>
            <a:endParaRPr lang="pt-BR" altLang="pt-BR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318EE3-9883-1B45-D30C-9865B601DAD7}"/>
              </a:ext>
            </a:extLst>
          </p:cNvPr>
          <p:cNvSpPr txBox="1"/>
          <p:nvPr/>
        </p:nvSpPr>
        <p:spPr>
          <a:xfrm>
            <a:off x="1863725" y="257175"/>
            <a:ext cx="10285413" cy="565150"/>
          </a:xfrm>
          <a:prstGeom prst="rect">
            <a:avLst/>
          </a:prstGeom>
          <a:noFill/>
          <a:ln>
            <a:noFill/>
          </a:ln>
        </p:spPr>
        <p:txBody>
          <a:bodyPr rIns="360000" anchor="ctr"/>
          <a:lstStyle>
            <a:defPPr>
              <a:defRPr lang="pt-BR"/>
            </a:defPPr>
            <a:lvl1pPr algn="r">
              <a:defRPr sz="3200" b="1">
                <a:solidFill>
                  <a:srgbClr val="F4752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133" dirty="0"/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33" dirty="0"/>
              <a:t>Gerência de Monitoramento Assistencial - GEMOA</a:t>
            </a:r>
          </a:p>
          <a:p>
            <a:pPr marL="495325" lvl="1" indent="-190510"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 dirty="0">
              <a:solidFill>
                <a:srgbClr val="333333"/>
              </a:solidFill>
            </a:endParaRPr>
          </a:p>
        </p:txBody>
      </p:sp>
      <p:pic>
        <p:nvPicPr>
          <p:cNvPr id="30726" name="Imagem 3">
            <a:extLst>
              <a:ext uri="{FF2B5EF4-FFF2-40B4-BE49-F238E27FC236}">
                <a16:creationId xmlns:a16="http://schemas.microsoft.com/office/drawing/2014/main" id="{8FD0954B-0092-4B00-273B-A696C0676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-352" r="890" b="-2313"/>
          <a:stretch>
            <a:fillRect/>
          </a:stretch>
        </p:blipFill>
        <p:spPr bwMode="auto">
          <a:xfrm>
            <a:off x="5010150" y="2644775"/>
            <a:ext cx="69643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B8E9B0-0B0B-77AD-E942-5B7D6D2E76F7}"/>
              </a:ext>
            </a:extLst>
          </p:cNvPr>
          <p:cNvSpPr txBox="1"/>
          <p:nvPr/>
        </p:nvSpPr>
        <p:spPr>
          <a:xfrm>
            <a:off x="1792288" y="239713"/>
            <a:ext cx="10285412" cy="565150"/>
          </a:xfrm>
          <a:prstGeom prst="rect">
            <a:avLst/>
          </a:prstGeom>
          <a:noFill/>
          <a:ln>
            <a:noFill/>
          </a:ln>
        </p:spPr>
        <p:txBody>
          <a:bodyPr rIns="360000" anchor="ctr"/>
          <a:lstStyle>
            <a:defPPr>
              <a:defRPr lang="pt-BR"/>
            </a:defPPr>
            <a:lvl1pPr algn="r">
              <a:defRPr sz="3200" b="1">
                <a:solidFill>
                  <a:srgbClr val="F4752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133" dirty="0"/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33" dirty="0"/>
              <a:t>Projeto PQDAS – </a:t>
            </a:r>
            <a:r>
              <a:rPr lang="pt-BR" altLang="pt-BR" sz="2133" dirty="0" err="1"/>
              <a:t>Proadi</a:t>
            </a:r>
            <a:r>
              <a:rPr lang="pt-BR" altLang="pt-BR" sz="2133" dirty="0"/>
              <a:t>-SUS (HAOC e ANS)</a:t>
            </a:r>
          </a:p>
          <a:p>
            <a:pPr marL="495325" lvl="1" indent="-190510"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 dirty="0">
              <a:solidFill>
                <a:srgbClr val="333333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91C208-1EE3-0670-7374-5161CF9A494D}"/>
              </a:ext>
            </a:extLst>
          </p:cNvPr>
          <p:cNvSpPr txBox="1"/>
          <p:nvPr/>
        </p:nvSpPr>
        <p:spPr>
          <a:xfrm>
            <a:off x="1627188" y="5624513"/>
            <a:ext cx="4959350" cy="83026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Destaques: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Entrega 1 - </a:t>
            </a:r>
            <a:r>
              <a:rPr lang="pt-BR" sz="1200" dirty="0">
                <a:hlinkClick r:id="rId2"/>
              </a:rPr>
              <a:t>Tabela de para SIP TUSS </a:t>
            </a:r>
            <a:r>
              <a:rPr lang="pt-BR" sz="1200" dirty="0"/>
              <a:t>(última atualização dezembro de 2023)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Entrega 3 -  </a:t>
            </a:r>
            <a:r>
              <a:rPr lang="pt-BR" sz="1200" dirty="0">
                <a:hlinkClick r:id="rId3"/>
              </a:rPr>
              <a:t>Guia de Implementação FHIR PQDAS - ANS</a:t>
            </a:r>
            <a:endParaRPr lang="pt-BR" sz="12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C05CA8-FC38-3968-41F4-C957A8F5C1E8}"/>
              </a:ext>
            </a:extLst>
          </p:cNvPr>
          <p:cNvSpPr txBox="1"/>
          <p:nvPr/>
        </p:nvSpPr>
        <p:spPr>
          <a:xfrm>
            <a:off x="1993900" y="4081463"/>
            <a:ext cx="16414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  <a:cs typeface="+mn-cs"/>
              </a:rPr>
              <a:t>Atualização do Mapa SIP-TUSS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+mn-lt"/>
                <a:cs typeface="+mn-cs"/>
              </a:rPr>
              <a:t>ISO17115 ISO/TS21564 ABNT ISO/TR12300</a:t>
            </a:r>
          </a:p>
        </p:txBody>
      </p:sp>
      <p:pic>
        <p:nvPicPr>
          <p:cNvPr id="31749" name="Gráfico 7" descr="Selo Tick1 com preenchimento sólido">
            <a:extLst>
              <a:ext uri="{FF2B5EF4-FFF2-40B4-BE49-F238E27FC236}">
                <a16:creationId xmlns:a16="http://schemas.microsoft.com/office/drawing/2014/main" id="{53E2E927-8399-10C4-B5CD-3BC39E27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143375"/>
            <a:ext cx="4016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Gráfico 9" descr="Selo Tick1 com preenchimento sólido">
            <a:extLst>
              <a:ext uri="{FF2B5EF4-FFF2-40B4-BE49-F238E27FC236}">
                <a16:creationId xmlns:a16="http://schemas.microsoft.com/office/drawing/2014/main" id="{9FD9A914-F62F-FC7E-61CB-CD90A33F4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100513"/>
            <a:ext cx="3921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78ECDD-5E7E-9F38-FCB9-19BEE40464EE}"/>
              </a:ext>
            </a:extLst>
          </p:cNvPr>
          <p:cNvSpPr txBox="1"/>
          <p:nvPr/>
        </p:nvSpPr>
        <p:spPr>
          <a:xfrm>
            <a:off x="6415088" y="4110038"/>
            <a:ext cx="1652587" cy="170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  <a:cs typeface="+mn-cs"/>
              </a:rPr>
              <a:t>Modelos Computacionais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  <a:cs typeface="+mn-cs"/>
              </a:rPr>
              <a:t>para extração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  <a:cs typeface="+mn-cs"/>
              </a:rPr>
              <a:t>de dados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+mn-lt"/>
                <a:cs typeface="+mn-cs"/>
              </a:rPr>
              <a:t>ISO 23903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+mn-lt"/>
              <a:cs typeface="+mn-cs"/>
            </a:endParaRPr>
          </a:p>
        </p:txBody>
      </p:sp>
      <p:pic>
        <p:nvPicPr>
          <p:cNvPr id="31752" name="Gráfico 11" descr="Selo Tick1 com preenchimento sólido">
            <a:extLst>
              <a:ext uri="{FF2B5EF4-FFF2-40B4-BE49-F238E27FC236}">
                <a16:creationId xmlns:a16="http://schemas.microsoft.com/office/drawing/2014/main" id="{E78CD576-2EE9-8C08-F3A3-2CA7A270E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143375"/>
            <a:ext cx="4143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A56078-13CB-2C08-017F-30C2C5D0D34F}"/>
              </a:ext>
            </a:extLst>
          </p:cNvPr>
          <p:cNvSpPr txBox="1"/>
          <p:nvPr/>
        </p:nvSpPr>
        <p:spPr>
          <a:xfrm>
            <a:off x="8516938" y="4110038"/>
            <a:ext cx="2047875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  <a:cs typeface="+mn-cs"/>
              </a:rPr>
              <a:t>Documento orientador das mudanças com mapa semântico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+mn-cs"/>
              </a:rPr>
              <a:t>Recomendações para interoperabilidade da Saúde Suplementar com a RNDS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+mn-lt"/>
                <a:cs typeface="+mn-cs"/>
              </a:rPr>
              <a:t>FHIR </a:t>
            </a:r>
            <a:r>
              <a:rPr lang="pt-BR" sz="1050" i="1" dirty="0" err="1">
                <a:latin typeface="+mn-lt"/>
                <a:cs typeface="+mn-cs"/>
              </a:rPr>
              <a:t>Conformance</a:t>
            </a:r>
            <a:r>
              <a:rPr lang="pt-BR" sz="1050" i="1" dirty="0">
                <a:latin typeface="+mn-lt"/>
                <a:cs typeface="+mn-cs"/>
              </a:rPr>
              <a:t> </a:t>
            </a:r>
            <a:r>
              <a:rPr lang="pt-BR" sz="1050" i="1" dirty="0" err="1">
                <a:latin typeface="+mn-lt"/>
                <a:cs typeface="+mn-cs"/>
              </a:rPr>
              <a:t>Resources</a:t>
            </a:r>
            <a:endParaRPr lang="pt-BR" sz="1050" i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+mn-lt"/>
              <a:cs typeface="+mn-cs"/>
            </a:endParaRPr>
          </a:p>
        </p:txBody>
      </p:sp>
      <p:pic>
        <p:nvPicPr>
          <p:cNvPr id="31754" name="Gráfico 13" descr="Parede de tijolos com preenchimento sólido">
            <a:extLst>
              <a:ext uri="{FF2B5EF4-FFF2-40B4-BE49-F238E27FC236}">
                <a16:creationId xmlns:a16="http://schemas.microsoft.com/office/drawing/2014/main" id="{CBEF447D-880E-0060-998F-BE5D691C8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4143375"/>
            <a:ext cx="4127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A638926-BE7F-3942-A065-E7B9F3783662}"/>
              </a:ext>
            </a:extLst>
          </p:cNvPr>
          <p:cNvSpPr txBox="1"/>
          <p:nvPr/>
        </p:nvSpPr>
        <p:spPr>
          <a:xfrm>
            <a:off x="4225925" y="4081463"/>
            <a:ext cx="1641475" cy="103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  <a:cs typeface="+mn-cs"/>
              </a:rPr>
              <a:t>Mapa Semântico dos modelos TISS SIP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+mn-lt"/>
                <a:cs typeface="+mn-cs"/>
              </a:rPr>
              <a:t>ISO/TS13972</a:t>
            </a:r>
            <a:endParaRPr lang="pt-BR" sz="1050" i="1" dirty="0">
              <a:latin typeface="+mn-lt"/>
              <a:cs typeface="+mn-cs"/>
            </a:endParaRPr>
          </a:p>
        </p:txBody>
      </p:sp>
      <p:grpSp>
        <p:nvGrpSpPr>
          <p:cNvPr id="31756" name="Agrupar 24">
            <a:extLst>
              <a:ext uri="{FF2B5EF4-FFF2-40B4-BE49-F238E27FC236}">
                <a16:creationId xmlns:a16="http://schemas.microsoft.com/office/drawing/2014/main" id="{BC7B9B32-053C-C63D-BA3D-773C6C15C2B8}"/>
              </a:ext>
            </a:extLst>
          </p:cNvPr>
          <p:cNvGrpSpPr>
            <a:grpSpLocks/>
          </p:cNvGrpSpPr>
          <p:nvPr/>
        </p:nvGrpSpPr>
        <p:grpSpPr bwMode="auto">
          <a:xfrm>
            <a:off x="1792288" y="896938"/>
            <a:ext cx="8531225" cy="2897187"/>
            <a:chOff x="1930935" y="896983"/>
            <a:chExt cx="8532518" cy="2896728"/>
          </a:xfrm>
        </p:grpSpPr>
        <p:pic>
          <p:nvPicPr>
            <p:cNvPr id="31757" name="Imagem 5">
              <a:extLst>
                <a:ext uri="{FF2B5EF4-FFF2-40B4-BE49-F238E27FC236}">
                  <a16:creationId xmlns:a16="http://schemas.microsoft.com/office/drawing/2014/main" id="{F1C96214-36DD-C08B-311E-47031B13A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" t="8110"/>
            <a:stretch>
              <a:fillRect/>
            </a:stretch>
          </p:blipFill>
          <p:spPr bwMode="auto">
            <a:xfrm>
              <a:off x="1930935" y="1040091"/>
              <a:ext cx="8532518" cy="275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C7AF3C2-3F85-6EC4-B6AA-49175882A094}"/>
                </a:ext>
              </a:extLst>
            </p:cNvPr>
            <p:cNvSpPr/>
            <p:nvPr/>
          </p:nvSpPr>
          <p:spPr>
            <a:xfrm>
              <a:off x="6835465" y="896983"/>
              <a:ext cx="3627988" cy="896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6881F6E-7036-ADE8-F7FE-CB2282976488}"/>
              </a:ext>
            </a:extLst>
          </p:cNvPr>
          <p:cNvGraphicFramePr>
            <a:graphicFrameLocks noGrp="1"/>
          </p:cNvGraphicFramePr>
          <p:nvPr/>
        </p:nvGraphicFramePr>
        <p:xfrm>
          <a:off x="579438" y="1470025"/>
          <a:ext cx="5516562" cy="4592638"/>
        </p:xfrm>
        <a:graphic>
          <a:graphicData uri="http://schemas.openxmlformats.org/drawingml/2006/table">
            <a:tbl>
              <a:tblPr/>
              <a:tblGrid>
                <a:gridCol w="551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638">
                <a:tc>
                  <a:txBody>
                    <a:bodyPr/>
                    <a:lstStyle/>
                    <a:p>
                      <a:pPr algn="l" fontAlgn="t"/>
                      <a:b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DEFINIÇÃO:</a:t>
                      </a:r>
                      <a:r>
                        <a:rPr lang="pt-BR" sz="1300" b="0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Trata-se de uma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correspondência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entre os itens do SIP e os códigos de procedimentos e eventos da tabela nº 22 da TUSS (Terminologia Unificada da Saúde Suplementar),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considerando os conceitos e as definições do SIP estabelecidas na RN nº 551/2022 e seu anexo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OBJETIVOS: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Orientar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operadoras no preenchimento do SIP, além de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padronizar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aprimorar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qualidade dos dados assistenciais enviados.</a:t>
                      </a: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VERSÃO: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3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última versão foi publicada pela ANS em 2016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A presente publicação apresenta não só a atualização da TUSS, mas traz também uma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 geral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das correspondências. Desde a publicação já foram realizadas 3 atualizações, acompanhando as versões da TUSS 22.</a:t>
                      </a: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VIGÊNCIA: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operadoras devem utilizar a presente compatibilização entre SIP e TUSS na geração dos dados a serem enviados ao SIP a partir de sua publicação no portal da ANS, para maior qualificação das informações prestadas à ANS. A atualização da planilha acompanhará as atualizações da Tabela TUSS 22.</a:t>
                      </a: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OBSERVAÇÕES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Tanto na planilha 1 como na 2, há uma coluna denominada OBSERVAÇÕES, onde constam as orientações sobre o correto enquadramento de cada evento, de acordo com o contexto clínico do atendimento. </a:t>
                      </a:r>
                      <a:b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4" marR="4234" marT="4234" marB="30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CF89843-D2D3-451B-D770-6718B4E37D29}"/>
              </a:ext>
            </a:extLst>
          </p:cNvPr>
          <p:cNvSpPr txBox="1"/>
          <p:nvPr/>
        </p:nvSpPr>
        <p:spPr>
          <a:xfrm>
            <a:off x="1792288" y="239713"/>
            <a:ext cx="10285412" cy="565150"/>
          </a:xfrm>
          <a:prstGeom prst="rect">
            <a:avLst/>
          </a:prstGeom>
          <a:noFill/>
          <a:ln>
            <a:noFill/>
          </a:ln>
        </p:spPr>
        <p:txBody>
          <a:bodyPr rIns="360000" anchor="ctr"/>
          <a:lstStyle>
            <a:defPPr>
              <a:defRPr lang="pt-BR"/>
            </a:defPPr>
            <a:lvl1pPr algn="r">
              <a:defRPr sz="3200" b="1">
                <a:solidFill>
                  <a:srgbClr val="F4752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133" dirty="0"/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33" dirty="0"/>
              <a:t>Tabela </a:t>
            </a:r>
            <a:r>
              <a:rPr lang="pt-BR" altLang="pt-BR" sz="2133" dirty="0" err="1"/>
              <a:t>De-Para</a:t>
            </a:r>
            <a:r>
              <a:rPr lang="pt-BR" altLang="pt-BR" sz="2133" dirty="0"/>
              <a:t> SIP TUSS</a:t>
            </a:r>
          </a:p>
          <a:p>
            <a:pPr marL="495325" lvl="1" indent="-190510"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33" dirty="0">
              <a:solidFill>
                <a:srgbClr val="33333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799554-9291-B343-A571-33F22776B9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1753">
            <a:off x="6634839" y="2244263"/>
            <a:ext cx="4920377" cy="2735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EECAF6-07F3-4A1A-316F-21814FE2605C}"/>
              </a:ext>
            </a:extLst>
          </p:cNvPr>
          <p:cNvSpPr txBox="1"/>
          <p:nvPr/>
        </p:nvSpPr>
        <p:spPr>
          <a:xfrm>
            <a:off x="923925" y="2290763"/>
            <a:ext cx="10063163" cy="3548062"/>
          </a:xfrm>
          <a:prstGeom prst="rect">
            <a:avLst/>
          </a:prstGeom>
          <a:noFill/>
        </p:spPr>
        <p:txBody>
          <a:bodyPr lIns="60960" tIns="30480" rIns="60960" bIns="30480">
            <a:spAutoFit/>
          </a:bodyPr>
          <a:lstStyle/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Produção assistencial do setor – fonte: SIP e SIB</a:t>
            </a:r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33" dirty="0">
              <a:solidFill>
                <a:srgbClr val="333333"/>
              </a:solidFill>
              <a:latin typeface="Calibri"/>
              <a:cs typeface="+mn-cs"/>
            </a:endParaRPr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Data de extração do SIB: 25/05/2023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Data de extração do SIP: 16/05/2023</a:t>
            </a:r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33" dirty="0">
              <a:solidFill>
                <a:srgbClr val="333333"/>
              </a:solidFill>
              <a:latin typeface="Calibri"/>
              <a:cs typeface="+mn-cs"/>
            </a:endParaRPr>
          </a:p>
          <a:p>
            <a:pPr defTabSz="1172259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Para fins de qualificação dos dados do SIP, foram encaminhados ofícios de notificação por indícios de inconsistência dos dados de 2022:</a:t>
            </a:r>
          </a:p>
          <a:p>
            <a:pPr marL="890945" lvl="1" indent="-304815" defTabSz="117225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333" u="sng" dirty="0">
                <a:solidFill>
                  <a:srgbClr val="333333"/>
                </a:solidFill>
                <a:latin typeface="Calibri"/>
                <a:cs typeface="+mn-cs"/>
              </a:rPr>
              <a:t>1º semestre</a:t>
            </a: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: 58 retificaram os dados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890738" lvl="1" indent="-304815" defTabSz="1172259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t-BR" sz="1333" u="sng" dirty="0">
                <a:solidFill>
                  <a:srgbClr val="333333"/>
                </a:solidFill>
                <a:latin typeface="Calibri"/>
                <a:cs typeface="Calibri"/>
              </a:rPr>
              <a:t>2º semestre</a:t>
            </a:r>
            <a:r>
              <a:rPr lang="pt-BR" sz="1333" dirty="0">
                <a:solidFill>
                  <a:srgbClr val="333333"/>
                </a:solidFill>
                <a:latin typeface="Calibri"/>
                <a:cs typeface="Calibri"/>
              </a:rPr>
              <a:t>: 46 retificaram os dados</a:t>
            </a:r>
            <a:endParaRPr lang="pt-BR" sz="1333" dirty="0">
              <a:solidFill>
                <a:srgbClr val="333333"/>
              </a:solidFill>
              <a:latin typeface="Calibri"/>
              <a:cs typeface="+mn-cs"/>
            </a:endParaRPr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33" dirty="0">
              <a:solidFill>
                <a:srgbClr val="333333"/>
              </a:solidFill>
              <a:latin typeface="Calibri"/>
              <a:cs typeface="+mn-cs"/>
            </a:endParaRPr>
          </a:p>
          <a:p>
            <a:pPr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O Mapa é dividido em 5 seções: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890738" lvl="1" indent="-304815" defTabSz="117225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Seção 1 – indicadores assistenciais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890738" lvl="1" indent="-304815" defTabSz="117225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Seção 2 – produção geral do setor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890738" lvl="1" indent="-304815" defTabSz="117225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Seção 3 – despesas assistenciais do setor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890738" lvl="1" indent="-304815" defTabSz="117225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Seção 4 – produção assistencial por operadora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890738" lvl="1" indent="-304815" defTabSz="117225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333" dirty="0">
                <a:solidFill>
                  <a:srgbClr val="333333"/>
                </a:solidFill>
                <a:latin typeface="Calibri"/>
                <a:cs typeface="+mn-cs"/>
              </a:rPr>
              <a:t>Seção temática – Covid-19</a:t>
            </a:r>
            <a:endParaRPr lang="pt-BR" sz="1333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pic>
        <p:nvPicPr>
          <p:cNvPr id="34819" name="Imagem 3">
            <a:extLst>
              <a:ext uri="{FF2B5EF4-FFF2-40B4-BE49-F238E27FC236}">
                <a16:creationId xmlns:a16="http://schemas.microsoft.com/office/drawing/2014/main" id="{10D60B83-002D-CAB2-7240-498A632F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228850"/>
            <a:ext cx="57689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FFC3A8-1897-3BEC-0546-250BB14B12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8563">
            <a:off x="5910951" y="4200092"/>
            <a:ext cx="3928866" cy="223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956B6D-4E00-8C8B-E046-77261DADD2DD}"/>
              </a:ext>
            </a:extLst>
          </p:cNvPr>
          <p:cNvSpPr txBox="1"/>
          <p:nvPr/>
        </p:nvSpPr>
        <p:spPr>
          <a:xfrm>
            <a:off x="1293813" y="288925"/>
            <a:ext cx="10555287" cy="45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1722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33" b="1" dirty="0">
                <a:solidFill>
                  <a:srgbClr val="F47521"/>
                </a:solidFill>
                <a:latin typeface="Calibri"/>
                <a:cs typeface="+mn-cs"/>
              </a:rPr>
              <a:t>Mapa Assistencial – Dados Gerais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5555A2AD-A64A-33F5-37B5-C49D2E712C33}"/>
              </a:ext>
            </a:extLst>
          </p:cNvPr>
          <p:cNvSpPr txBox="1"/>
          <p:nvPr/>
        </p:nvSpPr>
        <p:spPr>
          <a:xfrm>
            <a:off x="923925" y="1109663"/>
            <a:ext cx="998855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0960" tIns="30480" rIns="60960" bIns="3048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096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0000"/>
                </a:solidFill>
                <a:cs typeface="Segoe UI"/>
              </a:rPr>
              <a:t>O </a:t>
            </a:r>
            <a:r>
              <a:rPr lang="pt-BR" sz="1600" dirty="0">
                <a:solidFill>
                  <a:srgbClr val="006E89"/>
                </a:solidFill>
                <a:cs typeface="Segoe UI"/>
                <a:hlinkClick r:id="rId5"/>
              </a:rPr>
              <a:t>Mapa Assistencial da Saúde Suplementar</a:t>
            </a:r>
            <a:r>
              <a:rPr lang="pt-BR" sz="1600" dirty="0">
                <a:solidFill>
                  <a:srgbClr val="006E89"/>
                </a:solidFill>
                <a:cs typeface="Segoe UI"/>
              </a:rPr>
              <a:t> </a:t>
            </a:r>
            <a:r>
              <a:rPr lang="pt-BR" sz="1600" dirty="0">
                <a:solidFill>
                  <a:srgbClr val="000000"/>
                </a:solidFill>
                <a:cs typeface="Segoe UI"/>
              </a:rPr>
              <a:t>é um painel dinâmico da Agência Nacional de Saúde Suplementar (ANS) que tem como objetivo apresentar os dados de produção dos serviços de saúde prestados pelas operadoras de planos privados de assistência à saúde, por ano-base. </a:t>
            </a:r>
            <a:endParaRPr lang="pt-BR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F70CEDF-E761-9ECD-5EA6-A4C5C26C9ABE}"/>
              </a:ext>
            </a:extLst>
          </p:cNvPr>
          <p:cNvSpPr txBox="1">
            <a:spLocks/>
          </p:cNvSpPr>
          <p:nvPr/>
        </p:nvSpPr>
        <p:spPr bwMode="auto">
          <a:xfrm>
            <a:off x="0" y="266700"/>
            <a:ext cx="12190413" cy="549275"/>
          </a:xfrm>
          <a:prstGeom prst="rect">
            <a:avLst/>
          </a:prstGeom>
          <a:noFill/>
          <a:ln>
            <a:noFill/>
          </a:ln>
        </p:spPr>
        <p:txBody>
          <a:bodyPr rIns="36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33" b="1" dirty="0">
                <a:solidFill>
                  <a:srgbClr val="F47521"/>
                </a:solidFill>
                <a:latin typeface="Calibri" panose="020F0502020204030204" pitchFamily="34" charset="0"/>
              </a:rPr>
              <a:t>Gerência de Direção Técnica</a:t>
            </a:r>
          </a:p>
        </p:txBody>
      </p:sp>
      <p:sp>
        <p:nvSpPr>
          <p:cNvPr id="36867" name="CaixaDeTexto 3">
            <a:extLst>
              <a:ext uri="{FF2B5EF4-FFF2-40B4-BE49-F238E27FC236}">
                <a16:creationId xmlns:a16="http://schemas.microsoft.com/office/drawing/2014/main" id="{293FBF0D-E5ED-2D97-C787-A0390CF2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1096963"/>
            <a:ext cx="4198937" cy="400050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/>
              <a:t>Monitoramento do Risco Assistencial </a:t>
            </a:r>
          </a:p>
        </p:txBody>
      </p:sp>
      <p:sp>
        <p:nvSpPr>
          <p:cNvPr id="36868" name="CaixaDeTexto 4">
            <a:extLst>
              <a:ext uri="{FF2B5EF4-FFF2-40B4-BE49-F238E27FC236}">
                <a16:creationId xmlns:a16="http://schemas.microsoft.com/office/drawing/2014/main" id="{BE40F514-F724-78BC-4C7D-0DC015D1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801813"/>
            <a:ext cx="3028950" cy="70802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Monitoramento da Garantia de Atendimento</a:t>
            </a:r>
          </a:p>
        </p:txBody>
      </p:sp>
      <p:sp>
        <p:nvSpPr>
          <p:cNvPr id="36869" name="CaixaDeTexto 5">
            <a:extLst>
              <a:ext uri="{FF2B5EF4-FFF2-40B4-BE49-F238E27FC236}">
                <a16:creationId xmlns:a16="http://schemas.microsoft.com/office/drawing/2014/main" id="{FB364B51-7FD4-71E4-E4DA-76480FFE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06575"/>
            <a:ext cx="2124075" cy="70802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Mapeamento do Risco Assistencial </a:t>
            </a:r>
          </a:p>
        </p:txBody>
      </p:sp>
      <p:sp>
        <p:nvSpPr>
          <p:cNvPr id="36870" name="CaixaDeTexto 7">
            <a:extLst>
              <a:ext uri="{FF2B5EF4-FFF2-40B4-BE49-F238E27FC236}">
                <a16:creationId xmlns:a16="http://schemas.microsoft.com/office/drawing/2014/main" id="{74FE6DEB-FA4D-1F22-C866-D17E0571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3089275"/>
            <a:ext cx="4387850" cy="400050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Operadoras encaminhadas para análise</a:t>
            </a:r>
          </a:p>
        </p:txBody>
      </p:sp>
      <p:sp>
        <p:nvSpPr>
          <p:cNvPr id="36871" name="CaixaDeTexto 8">
            <a:extLst>
              <a:ext uri="{FF2B5EF4-FFF2-40B4-BE49-F238E27FC236}">
                <a16:creationId xmlns:a16="http://schemas.microsoft.com/office/drawing/2014/main" id="{366439C3-EF25-65D4-9B57-021D00FC2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114925"/>
            <a:ext cx="2352675" cy="70802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Arquivamento após resposta</a:t>
            </a:r>
          </a:p>
        </p:txBody>
      </p:sp>
      <p:sp>
        <p:nvSpPr>
          <p:cNvPr id="36872" name="CaixaDeTexto 9">
            <a:extLst>
              <a:ext uri="{FF2B5EF4-FFF2-40B4-BE49-F238E27FC236}">
                <a16:creationId xmlns:a16="http://schemas.microsoft.com/office/drawing/2014/main" id="{726127BD-9DBF-897A-3AFF-FC15AE567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5" y="3941763"/>
            <a:ext cx="2938463" cy="400050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Operadoras notificadas </a:t>
            </a:r>
          </a:p>
        </p:txBody>
      </p:sp>
      <p:sp>
        <p:nvSpPr>
          <p:cNvPr id="36873" name="CaixaDeTexto 10">
            <a:extLst>
              <a:ext uri="{FF2B5EF4-FFF2-40B4-BE49-F238E27FC236}">
                <a16:creationId xmlns:a16="http://schemas.microsoft.com/office/drawing/2014/main" id="{C2C7A3FB-2F1F-6733-8F77-6D06DC0F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114925"/>
            <a:ext cx="2474913" cy="70802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Plano de Recuperação Assistencial </a:t>
            </a:r>
          </a:p>
        </p:txBody>
      </p:sp>
      <p:sp>
        <p:nvSpPr>
          <p:cNvPr id="36874" name="CaixaDeTexto 11">
            <a:extLst>
              <a:ext uri="{FF2B5EF4-FFF2-40B4-BE49-F238E27FC236}">
                <a16:creationId xmlns:a16="http://schemas.microsoft.com/office/drawing/2014/main" id="{D4DBD8F4-AA6E-5BD3-EB48-1C0E5FF1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5114925"/>
            <a:ext cx="2122488" cy="400050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Direção Técnica</a:t>
            </a:r>
          </a:p>
        </p:txBody>
      </p:sp>
      <p:sp>
        <p:nvSpPr>
          <p:cNvPr id="36875" name="CaixaDeTexto 12">
            <a:extLst>
              <a:ext uri="{FF2B5EF4-FFF2-40B4-BE49-F238E27FC236}">
                <a16:creationId xmlns:a16="http://schemas.microsoft.com/office/drawing/2014/main" id="{FE056A61-E236-90C0-EA57-6DA414756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5114925"/>
            <a:ext cx="2851150" cy="400050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Visita Técnico-Assistencial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D3379D6-251A-3D12-ED8C-B773B4B0412D}"/>
              </a:ext>
            </a:extLst>
          </p:cNvPr>
          <p:cNvCxnSpPr/>
          <p:nvPr/>
        </p:nvCxnSpPr>
        <p:spPr>
          <a:xfrm>
            <a:off x="4848225" y="1497013"/>
            <a:ext cx="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8E7D6DE-8B03-B1B3-D92E-5BBB22BEB080}"/>
              </a:ext>
            </a:extLst>
          </p:cNvPr>
          <p:cNvCxnSpPr/>
          <p:nvPr/>
        </p:nvCxnSpPr>
        <p:spPr>
          <a:xfrm>
            <a:off x="7254875" y="1497013"/>
            <a:ext cx="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C2D1196-BC40-FDEC-73FE-AB3FCF983B94}"/>
              </a:ext>
            </a:extLst>
          </p:cNvPr>
          <p:cNvCxnSpPr>
            <a:stCxn id="36869" idx="3"/>
            <a:endCxn id="36868" idx="1"/>
          </p:cNvCxnSpPr>
          <p:nvPr/>
        </p:nvCxnSpPr>
        <p:spPr>
          <a:xfrm flipV="1">
            <a:off x="5503863" y="2155825"/>
            <a:ext cx="581025" cy="4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0220DCB1-9963-14D9-2526-8ED23F86AD10}"/>
              </a:ext>
            </a:extLst>
          </p:cNvPr>
          <p:cNvSpPr/>
          <p:nvPr/>
        </p:nvSpPr>
        <p:spPr>
          <a:xfrm>
            <a:off x="5551488" y="2155825"/>
            <a:ext cx="485775" cy="858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41FC977B-725A-9B46-6FBF-88559583C1FC}"/>
              </a:ext>
            </a:extLst>
          </p:cNvPr>
          <p:cNvSpPr/>
          <p:nvPr/>
        </p:nvSpPr>
        <p:spPr>
          <a:xfrm>
            <a:off x="5551488" y="3484563"/>
            <a:ext cx="485775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1AEC44A7-CBA2-4B08-B755-E2788FFDE584}"/>
              </a:ext>
            </a:extLst>
          </p:cNvPr>
          <p:cNvSpPr/>
          <p:nvPr/>
        </p:nvSpPr>
        <p:spPr>
          <a:xfrm rot="16200000">
            <a:off x="5657056" y="648494"/>
            <a:ext cx="274638" cy="8128000"/>
          </a:xfrm>
          <a:prstGeom prst="rightBrace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60e3a3-ce4b-4c7e-9fe0-2a65f56f86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254EA92E803C47B4630514291DF7CE" ma:contentTypeVersion="16" ma:contentTypeDescription="Crie um novo documento." ma:contentTypeScope="" ma:versionID="4d0308d3631d2108af4af62d1465e67f">
  <xsd:schema xmlns:xsd="http://www.w3.org/2001/XMLSchema" xmlns:xs="http://www.w3.org/2001/XMLSchema" xmlns:p="http://schemas.microsoft.com/office/2006/metadata/properties" xmlns:ns3="ff60e3a3-ce4b-4c7e-9fe0-2a65f56f863e" xmlns:ns4="3a901065-0bfb-431d-a607-b1728f94fea2" targetNamespace="http://schemas.microsoft.com/office/2006/metadata/properties" ma:root="true" ma:fieldsID="7087d3a7487642340c1791736bf7d47d" ns3:_="" ns4:_="">
    <xsd:import namespace="ff60e3a3-ce4b-4c7e-9fe0-2a65f56f863e"/>
    <xsd:import namespace="3a901065-0bfb-431d-a607-b1728f94fe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0e3a3-ce4b-4c7e-9fe0-2a65f56f8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01065-0bfb-431d-a607-b1728f94fe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72CB9-8153-4117-BC6E-6C2FB750B4FF}">
  <ds:schemaRefs>
    <ds:schemaRef ds:uri="http://purl.org/dc/elements/1.1/"/>
    <ds:schemaRef ds:uri="ff60e3a3-ce4b-4c7e-9fe0-2a65f56f863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a901065-0bfb-431d-a607-b1728f94fea2"/>
  </ds:schemaRefs>
</ds:datastoreItem>
</file>

<file path=customXml/itemProps2.xml><?xml version="1.0" encoding="utf-8"?>
<ds:datastoreItem xmlns:ds="http://schemas.openxmlformats.org/officeDocument/2006/customXml" ds:itemID="{D89D711C-96BA-4501-AC4D-CC6DB46BA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BC2FB-D723-4D6B-A2CE-B3B1D06F2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60e3a3-ce4b-4c7e-9fe0-2a65f56f863e"/>
    <ds:schemaRef ds:uri="3a901065-0bfb-431d-a607-b1728f94f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1740</Words>
  <Application>Microsoft Office PowerPoint</Application>
  <PresentationFormat>Widescreen</PresentationFormat>
  <Paragraphs>300</Paragraphs>
  <Slides>25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41" baseType="lpstr">
      <vt:lpstr>AccordAlternate</vt:lpstr>
      <vt:lpstr>Amiko</vt:lpstr>
      <vt:lpstr>Arial</vt:lpstr>
      <vt:lpstr>Calibri</vt:lpstr>
      <vt:lpstr>Calibri Light</vt:lpstr>
      <vt:lpstr>Exo</vt:lpstr>
      <vt:lpstr>Montserrat</vt:lpstr>
      <vt:lpstr>Roboto</vt:lpstr>
      <vt:lpstr>Segoe UI</vt:lpstr>
      <vt:lpstr>Wingdings</vt:lpstr>
      <vt:lpstr>2_Personalizar design</vt:lpstr>
      <vt:lpstr>1_Lâmina de Abertura e final</vt:lpstr>
      <vt:lpstr>Tema do Office</vt:lpstr>
      <vt:lpstr>3_Personalizar design</vt:lpstr>
      <vt:lpstr>4_Personalizar design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13 RESOLUÇÕES NORMATIVAS</vt:lpstr>
      <vt:lpstr>Apresentação do PowerPoint</vt:lpstr>
      <vt:lpstr>BALANÇO 2023 - GCITS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Graziela Soares Scalercio</dc:creator>
  <cp:lastModifiedBy>Jaqueline Lima Fernandes</cp:lastModifiedBy>
  <cp:revision>20</cp:revision>
  <dcterms:created xsi:type="dcterms:W3CDTF">2023-12-11T11:55:32Z</dcterms:created>
  <dcterms:modified xsi:type="dcterms:W3CDTF">2023-12-18T19:44:59Z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0x01010039254EA92E803C47B4630514291DF7CE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  <property fmtid="{D5CDD505-2E9C-101B-9397-08002B2CF9AE}" pid="6" name="_activity">
    <vt:lpwstr/>
  </property>
</Properties>
</file>