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4"/>
  </p:sldMasterIdLst>
  <p:notesMasterIdLst>
    <p:notesMasterId r:id="rId11"/>
  </p:notesMasterIdLst>
  <p:sldIdLst>
    <p:sldId id="671" r:id="rId5"/>
    <p:sldId id="951" r:id="rId6"/>
    <p:sldId id="954" r:id="rId7"/>
    <p:sldId id="955" r:id="rId8"/>
    <p:sldId id="952" r:id="rId9"/>
    <p:sldId id="949" r:id="rId10"/>
  </p:sldIdLst>
  <p:sldSz cx="18288000" cy="10287000"/>
  <p:notesSz cx="6858000" cy="9144000"/>
  <p:custDataLst>
    <p:tags r:id="rId12"/>
  </p:custDataLst>
  <p:defaultTextStyle>
    <a:defPPr>
      <a:defRPr lang="pt-BR"/>
    </a:defPPr>
    <a:lvl1pPr marL="0" algn="l" defTabSz="1758300" rtl="0" eaLnBrk="1" latinLnBrk="0" hangingPunct="1">
      <a:defRPr sz="3500" kern="1200">
        <a:solidFill>
          <a:schemeClr val="tx1"/>
        </a:solidFill>
        <a:latin typeface="+mn-lt"/>
        <a:ea typeface="+mn-ea"/>
        <a:cs typeface="+mn-cs"/>
      </a:defRPr>
    </a:lvl1pPr>
    <a:lvl2pPr marL="879150" algn="l" defTabSz="1758300" rtl="0" eaLnBrk="1" latinLnBrk="0" hangingPunct="1">
      <a:defRPr sz="3500" kern="1200">
        <a:solidFill>
          <a:schemeClr val="tx1"/>
        </a:solidFill>
        <a:latin typeface="+mn-lt"/>
        <a:ea typeface="+mn-ea"/>
        <a:cs typeface="+mn-cs"/>
      </a:defRPr>
    </a:lvl2pPr>
    <a:lvl3pPr marL="1758300" algn="l" defTabSz="1758300" rtl="0" eaLnBrk="1" latinLnBrk="0" hangingPunct="1">
      <a:defRPr sz="3500" kern="1200">
        <a:solidFill>
          <a:schemeClr val="tx1"/>
        </a:solidFill>
        <a:latin typeface="+mn-lt"/>
        <a:ea typeface="+mn-ea"/>
        <a:cs typeface="+mn-cs"/>
      </a:defRPr>
    </a:lvl3pPr>
    <a:lvl4pPr marL="2637450" algn="l" defTabSz="1758300" rtl="0" eaLnBrk="1" latinLnBrk="0" hangingPunct="1">
      <a:defRPr sz="3500" kern="1200">
        <a:solidFill>
          <a:schemeClr val="tx1"/>
        </a:solidFill>
        <a:latin typeface="+mn-lt"/>
        <a:ea typeface="+mn-ea"/>
        <a:cs typeface="+mn-cs"/>
      </a:defRPr>
    </a:lvl4pPr>
    <a:lvl5pPr marL="3516600" algn="l" defTabSz="1758300" rtl="0" eaLnBrk="1" latinLnBrk="0" hangingPunct="1">
      <a:defRPr sz="3500" kern="1200">
        <a:solidFill>
          <a:schemeClr val="tx1"/>
        </a:solidFill>
        <a:latin typeface="+mn-lt"/>
        <a:ea typeface="+mn-ea"/>
        <a:cs typeface="+mn-cs"/>
      </a:defRPr>
    </a:lvl5pPr>
    <a:lvl6pPr marL="4395749" algn="l" defTabSz="1758300" rtl="0" eaLnBrk="1" latinLnBrk="0" hangingPunct="1">
      <a:defRPr sz="3500" kern="1200">
        <a:solidFill>
          <a:schemeClr val="tx1"/>
        </a:solidFill>
        <a:latin typeface="+mn-lt"/>
        <a:ea typeface="+mn-ea"/>
        <a:cs typeface="+mn-cs"/>
      </a:defRPr>
    </a:lvl6pPr>
    <a:lvl7pPr marL="5274899" algn="l" defTabSz="1758300" rtl="0" eaLnBrk="1" latinLnBrk="0" hangingPunct="1">
      <a:defRPr sz="3500" kern="1200">
        <a:solidFill>
          <a:schemeClr val="tx1"/>
        </a:solidFill>
        <a:latin typeface="+mn-lt"/>
        <a:ea typeface="+mn-ea"/>
        <a:cs typeface="+mn-cs"/>
      </a:defRPr>
    </a:lvl7pPr>
    <a:lvl8pPr marL="6154049" algn="l" defTabSz="1758300" rtl="0" eaLnBrk="1" latinLnBrk="0" hangingPunct="1">
      <a:defRPr sz="3500" kern="1200">
        <a:solidFill>
          <a:schemeClr val="tx1"/>
        </a:solidFill>
        <a:latin typeface="+mn-lt"/>
        <a:ea typeface="+mn-ea"/>
        <a:cs typeface="+mn-cs"/>
      </a:defRPr>
    </a:lvl8pPr>
    <a:lvl9pPr marL="7033199" algn="l" defTabSz="1758300" rtl="0" eaLnBrk="1" latinLnBrk="0" hangingPunct="1">
      <a:defRPr sz="35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4A5B2796-1A49-4A19-8942-96C3A28C94D5}">
          <p14:sldIdLst>
            <p14:sldId id="671"/>
            <p14:sldId id="951"/>
            <p14:sldId id="954"/>
            <p14:sldId id="955"/>
            <p14:sldId id="952"/>
            <p14:sldId id="949"/>
          </p14:sldIdLst>
        </p14:section>
      </p14:sectionLst>
    </p:ext>
    <p:ext uri="{EFAFB233-063F-42B5-8137-9DF3F51BA10A}">
      <p15:sldGuideLst xmlns:p15="http://schemas.microsoft.com/office/powerpoint/2012/main">
        <p15:guide id="1" orient="horz" pos="1063" userDrawn="1">
          <p15:clr>
            <a:srgbClr val="A4A3A4"/>
          </p15:clr>
        </p15:guide>
        <p15:guide id="3" orient="horz" pos="5349" userDrawn="1">
          <p15:clr>
            <a:srgbClr val="A4A3A4"/>
          </p15:clr>
        </p15:guide>
        <p15:guide id="4" pos="1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ly D'Almeida Pimentel Correa" initials="MDPC" lastIdx="3" clrIdx="0">
    <p:extLst>
      <p:ext uri="{19B8F6BF-5375-455C-9EA6-DF929625EA0E}">
        <p15:presenceInfo xmlns:p15="http://schemas.microsoft.com/office/powerpoint/2012/main" userId="S::marly.correa@ans.gov.br::37c31e3c-e3e6-4632-9d21-e7bb9784fe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7521"/>
    <a:srgbClr val="006E89"/>
    <a:srgbClr val="007373"/>
    <a:srgbClr val="6D983F"/>
    <a:srgbClr val="8CBB59"/>
    <a:srgbClr val="A05A09"/>
    <a:srgbClr val="D6BF16"/>
    <a:srgbClr val="98AFCC"/>
    <a:srgbClr val="DF4F3B"/>
    <a:srgbClr val="00C0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756" y="42"/>
      </p:cViewPr>
      <p:guideLst>
        <p:guide orient="horz" pos="1063"/>
        <p:guide orient="horz" pos="5349"/>
        <p:guide pos="1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FFFB51-62BD-4ED9-8C8C-72908B92FB4A}" type="datetimeFigureOut">
              <a:rPr lang="pt-BR" smtClean="0"/>
              <a:t>13/12/2023</a:t>
            </a:fld>
            <a:endParaRPr lang="pt-BR"/>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0ABBB1-5E8A-4D6B-9C01-E287A81F5DCB}" type="slidenum">
              <a:rPr lang="pt-BR" smtClean="0"/>
              <a:t>‹nº›</a:t>
            </a:fld>
            <a:endParaRPr lang="pt-BR"/>
          </a:p>
        </p:txBody>
      </p:sp>
    </p:spTree>
    <p:extLst>
      <p:ext uri="{BB962C8B-B14F-4D97-AF65-F5344CB8AC3E}">
        <p14:creationId xmlns:p14="http://schemas.microsoft.com/office/powerpoint/2010/main" val="1258228234"/>
      </p:ext>
    </p:extLst>
  </p:cSld>
  <p:clrMap bg1="lt1" tx1="dk1" bg2="lt2" tx2="dk2" accent1="accent1" accent2="accent2" accent3="accent3" accent4="accent4" accent5="accent5" accent6="accent6" hlink="hlink" folHlink="folHlink"/>
  <p:notesStyle>
    <a:lvl1pPr marL="0" algn="l" defTabSz="1758300" rtl="0" eaLnBrk="1" latinLnBrk="0" hangingPunct="1">
      <a:defRPr sz="2300" kern="1200">
        <a:solidFill>
          <a:schemeClr val="tx1"/>
        </a:solidFill>
        <a:latin typeface="+mn-lt"/>
        <a:ea typeface="+mn-ea"/>
        <a:cs typeface="+mn-cs"/>
      </a:defRPr>
    </a:lvl1pPr>
    <a:lvl2pPr marL="879150" algn="l" defTabSz="1758300" rtl="0" eaLnBrk="1" latinLnBrk="0" hangingPunct="1">
      <a:defRPr sz="2300" kern="1200">
        <a:solidFill>
          <a:schemeClr val="tx1"/>
        </a:solidFill>
        <a:latin typeface="+mn-lt"/>
        <a:ea typeface="+mn-ea"/>
        <a:cs typeface="+mn-cs"/>
      </a:defRPr>
    </a:lvl2pPr>
    <a:lvl3pPr marL="1758300" algn="l" defTabSz="1758300" rtl="0" eaLnBrk="1" latinLnBrk="0" hangingPunct="1">
      <a:defRPr sz="2300" kern="1200">
        <a:solidFill>
          <a:schemeClr val="tx1"/>
        </a:solidFill>
        <a:latin typeface="+mn-lt"/>
        <a:ea typeface="+mn-ea"/>
        <a:cs typeface="+mn-cs"/>
      </a:defRPr>
    </a:lvl3pPr>
    <a:lvl4pPr marL="2637450" algn="l" defTabSz="1758300" rtl="0" eaLnBrk="1" latinLnBrk="0" hangingPunct="1">
      <a:defRPr sz="2300" kern="1200">
        <a:solidFill>
          <a:schemeClr val="tx1"/>
        </a:solidFill>
        <a:latin typeface="+mn-lt"/>
        <a:ea typeface="+mn-ea"/>
        <a:cs typeface="+mn-cs"/>
      </a:defRPr>
    </a:lvl4pPr>
    <a:lvl5pPr marL="3516600" algn="l" defTabSz="1758300" rtl="0" eaLnBrk="1" latinLnBrk="0" hangingPunct="1">
      <a:defRPr sz="2300" kern="1200">
        <a:solidFill>
          <a:schemeClr val="tx1"/>
        </a:solidFill>
        <a:latin typeface="+mn-lt"/>
        <a:ea typeface="+mn-ea"/>
        <a:cs typeface="+mn-cs"/>
      </a:defRPr>
    </a:lvl5pPr>
    <a:lvl6pPr marL="4395749" algn="l" defTabSz="1758300" rtl="0" eaLnBrk="1" latinLnBrk="0" hangingPunct="1">
      <a:defRPr sz="2300" kern="1200">
        <a:solidFill>
          <a:schemeClr val="tx1"/>
        </a:solidFill>
        <a:latin typeface="+mn-lt"/>
        <a:ea typeface="+mn-ea"/>
        <a:cs typeface="+mn-cs"/>
      </a:defRPr>
    </a:lvl6pPr>
    <a:lvl7pPr marL="5274899" algn="l" defTabSz="1758300" rtl="0" eaLnBrk="1" latinLnBrk="0" hangingPunct="1">
      <a:defRPr sz="2300" kern="1200">
        <a:solidFill>
          <a:schemeClr val="tx1"/>
        </a:solidFill>
        <a:latin typeface="+mn-lt"/>
        <a:ea typeface="+mn-ea"/>
        <a:cs typeface="+mn-cs"/>
      </a:defRPr>
    </a:lvl7pPr>
    <a:lvl8pPr marL="6154049" algn="l" defTabSz="1758300" rtl="0" eaLnBrk="1" latinLnBrk="0" hangingPunct="1">
      <a:defRPr sz="2300" kern="1200">
        <a:solidFill>
          <a:schemeClr val="tx1"/>
        </a:solidFill>
        <a:latin typeface="+mn-lt"/>
        <a:ea typeface="+mn-ea"/>
        <a:cs typeface="+mn-cs"/>
      </a:defRPr>
    </a:lvl8pPr>
    <a:lvl9pPr marL="7033199" algn="l" defTabSz="1758300" rtl="0" eaLnBrk="1" latinLnBrk="0" hangingPunct="1">
      <a:defRPr sz="2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Slide de título">
    <p:spTree>
      <p:nvGrpSpPr>
        <p:cNvPr id="1" name=""/>
        <p:cNvGrpSpPr/>
        <p:nvPr/>
      </p:nvGrpSpPr>
      <p:grpSpPr>
        <a:xfrm>
          <a:off x="0" y="0"/>
          <a:ext cx="0" cy="0"/>
          <a:chOff x="0" y="0"/>
          <a:chExt cx="0" cy="0"/>
        </a:xfrm>
      </p:grpSpPr>
      <p:sp>
        <p:nvSpPr>
          <p:cNvPr id="2" name="Retângulo 1"/>
          <p:cNvSpPr/>
          <p:nvPr userDrawn="1"/>
        </p:nvSpPr>
        <p:spPr>
          <a:xfrm>
            <a:off x="1" y="0"/>
            <a:ext cx="18288000" cy="11110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500"/>
          </a:p>
        </p:txBody>
      </p:sp>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b="2274"/>
          <a:stretch>
            <a:fillRect/>
          </a:stretch>
        </p:blipFill>
        <p:spPr bwMode="auto">
          <a:xfrm>
            <a:off x="2158618" y="898526"/>
            <a:ext cx="15157102" cy="8395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ângulo 3"/>
          <p:cNvSpPr/>
          <p:nvPr userDrawn="1"/>
        </p:nvSpPr>
        <p:spPr>
          <a:xfrm>
            <a:off x="1" y="9391972"/>
            <a:ext cx="18288000" cy="8950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500"/>
          </a:p>
        </p:txBody>
      </p:sp>
      <p:pic>
        <p:nvPicPr>
          <p:cNvPr id="12" name="Imagem 11">
            <a:extLst>
              <a:ext uri="{FF2B5EF4-FFF2-40B4-BE49-F238E27FC236}">
                <a16:creationId xmlns:a16="http://schemas.microsoft.com/office/drawing/2014/main" id="{2346BC59-AC41-4EDF-AABF-0A22A64C210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0" y="-6534"/>
            <a:ext cx="18277051" cy="10293534"/>
          </a:xfrm>
          <a:prstGeom prst="rect">
            <a:avLst/>
          </a:prstGeom>
        </p:spPr>
      </p:pic>
    </p:spTree>
    <p:extLst>
      <p:ext uri="{BB962C8B-B14F-4D97-AF65-F5344CB8AC3E}">
        <p14:creationId xmlns:p14="http://schemas.microsoft.com/office/powerpoint/2010/main" val="343448988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Slide de título">
    <p:spTree>
      <p:nvGrpSpPr>
        <p:cNvPr id="1" name=""/>
        <p:cNvGrpSpPr/>
        <p:nvPr/>
      </p:nvGrpSpPr>
      <p:grpSpPr>
        <a:xfrm>
          <a:off x="0" y="0"/>
          <a:ext cx="0" cy="0"/>
          <a:chOff x="0" y="0"/>
          <a:chExt cx="0" cy="0"/>
        </a:xfrm>
      </p:grpSpPr>
      <p:sp>
        <p:nvSpPr>
          <p:cNvPr id="2" name="Retângulo 1"/>
          <p:cNvSpPr/>
          <p:nvPr userDrawn="1"/>
        </p:nvSpPr>
        <p:spPr>
          <a:xfrm>
            <a:off x="1" y="0"/>
            <a:ext cx="18288000" cy="11110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500"/>
          </a:p>
        </p:txBody>
      </p:sp>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b="2274"/>
          <a:stretch>
            <a:fillRect/>
          </a:stretch>
        </p:blipFill>
        <p:spPr bwMode="auto">
          <a:xfrm>
            <a:off x="2158618" y="898526"/>
            <a:ext cx="15157102" cy="8395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ângulo 3"/>
          <p:cNvSpPr/>
          <p:nvPr userDrawn="1"/>
        </p:nvSpPr>
        <p:spPr>
          <a:xfrm>
            <a:off x="1" y="9391972"/>
            <a:ext cx="18288000" cy="8950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500"/>
          </a:p>
        </p:txBody>
      </p:sp>
      <p:pic>
        <p:nvPicPr>
          <p:cNvPr id="12" name="Imagem 11">
            <a:extLst>
              <a:ext uri="{FF2B5EF4-FFF2-40B4-BE49-F238E27FC236}">
                <a16:creationId xmlns:a16="http://schemas.microsoft.com/office/drawing/2014/main" id="{2346BC59-AC41-4EDF-AABF-0A22A64C210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4234" y="-14370"/>
            <a:ext cx="18288000" cy="10299700"/>
          </a:xfrm>
          <a:prstGeom prst="rect">
            <a:avLst/>
          </a:prstGeom>
        </p:spPr>
      </p:pic>
    </p:spTree>
    <p:extLst>
      <p:ext uri="{BB962C8B-B14F-4D97-AF65-F5344CB8AC3E}">
        <p14:creationId xmlns:p14="http://schemas.microsoft.com/office/powerpoint/2010/main" val="293859163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Slide de título">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id="{E9341BF5-094A-4844-9CE5-80E156EAF05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8278208" cy="1269320"/>
          </a:xfrm>
          <a:prstGeom prst="rect">
            <a:avLst/>
          </a:prstGeom>
        </p:spPr>
      </p:pic>
    </p:spTree>
    <p:extLst>
      <p:ext uri="{BB962C8B-B14F-4D97-AF65-F5344CB8AC3E}">
        <p14:creationId xmlns:p14="http://schemas.microsoft.com/office/powerpoint/2010/main" val="348782734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555556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lide de título">
    <p:spTree>
      <p:nvGrpSpPr>
        <p:cNvPr id="1" name=""/>
        <p:cNvGrpSpPr/>
        <p:nvPr/>
      </p:nvGrpSpPr>
      <p:grpSpPr>
        <a:xfrm>
          <a:off x="0" y="0"/>
          <a:ext cx="0" cy="0"/>
          <a:chOff x="0" y="0"/>
          <a:chExt cx="0" cy="0"/>
        </a:xfrm>
      </p:grpSpPr>
      <p:sp>
        <p:nvSpPr>
          <p:cNvPr id="2" name="Retângulo 1"/>
          <p:cNvSpPr/>
          <p:nvPr userDrawn="1"/>
        </p:nvSpPr>
        <p:spPr>
          <a:xfrm>
            <a:off x="1" y="0"/>
            <a:ext cx="18288000" cy="1471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500"/>
          </a:p>
        </p:txBody>
      </p:sp>
    </p:spTree>
    <p:extLst>
      <p:ext uri="{BB962C8B-B14F-4D97-AF65-F5344CB8AC3E}">
        <p14:creationId xmlns:p14="http://schemas.microsoft.com/office/powerpoint/2010/main" val="23835388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Slide de título">
    <p:spTree>
      <p:nvGrpSpPr>
        <p:cNvPr id="1" name=""/>
        <p:cNvGrpSpPr/>
        <p:nvPr/>
      </p:nvGrpSpPr>
      <p:grpSpPr>
        <a:xfrm>
          <a:off x="0" y="0"/>
          <a:ext cx="0" cy="0"/>
          <a:chOff x="0" y="0"/>
          <a:chExt cx="0" cy="0"/>
        </a:xfrm>
      </p:grpSpPr>
      <p:pic>
        <p:nvPicPr>
          <p:cNvPr id="12" name="Imagem 11">
            <a:extLst>
              <a:ext uri="{FF2B5EF4-FFF2-40B4-BE49-F238E27FC236}">
                <a16:creationId xmlns:a16="http://schemas.microsoft.com/office/drawing/2014/main" id="{2346BC59-AC41-4EDF-AABF-0A22A64C210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949" y="-6534"/>
            <a:ext cx="18277051" cy="10293534"/>
          </a:xfrm>
          <a:prstGeom prst="rect">
            <a:avLst/>
          </a:prstGeom>
        </p:spPr>
      </p:pic>
    </p:spTree>
    <p:extLst>
      <p:ext uri="{BB962C8B-B14F-4D97-AF65-F5344CB8AC3E}">
        <p14:creationId xmlns:p14="http://schemas.microsoft.com/office/powerpoint/2010/main" val="405294960"/>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 name="Imagem 1"/>
          <p:cNvPicPr>
            <a:picLocks noChangeAspect="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5972840" y="9680005"/>
            <a:ext cx="2135360" cy="4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8031128"/>
      </p:ext>
    </p:extLst>
  </p:cSld>
  <p:clrMap bg1="lt1" tx1="dk1" bg2="lt2" tx2="dk2" accent1="accent1" accent2="accent2" accent3="accent3" accent4="accent4" accent5="accent5" accent6="accent6" hlink="hlink" folHlink="folHlink"/>
  <p:sldLayoutIdLst>
    <p:sldLayoutId id="2147483659" r:id="rId1"/>
    <p:sldLayoutId id="2147483657" r:id="rId2"/>
    <p:sldLayoutId id="2147483660" r:id="rId3"/>
    <p:sldLayoutId id="2147483655" r:id="rId4"/>
    <p:sldLayoutId id="2147483656" r:id="rId5"/>
    <p:sldLayoutId id="2147483658" r:id="rId6"/>
  </p:sldLayoutIdLst>
  <p:transition spd="slow">
    <p:push dir="u"/>
  </p:transition>
  <p:txStyles>
    <p:titleStyle>
      <a:lvl1pPr algn="ctr" defTabSz="1758300" rtl="0" eaLnBrk="1" latinLnBrk="0" hangingPunct="1">
        <a:spcBef>
          <a:spcPct val="0"/>
        </a:spcBef>
        <a:buNone/>
        <a:defRPr sz="8500" kern="1200">
          <a:solidFill>
            <a:schemeClr val="tx1"/>
          </a:solidFill>
          <a:latin typeface="+mj-lt"/>
          <a:ea typeface="+mj-ea"/>
          <a:cs typeface="+mj-cs"/>
        </a:defRPr>
      </a:lvl1pPr>
    </p:titleStyle>
    <p:bodyStyle>
      <a:lvl1pPr marL="659362" indent="-659362" algn="l" defTabSz="1758300"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1pPr>
      <a:lvl2pPr marL="1428619" indent="-549469" algn="l" defTabSz="1758300" rtl="0" eaLnBrk="1" latinLnBrk="0" hangingPunct="1">
        <a:spcBef>
          <a:spcPct val="20000"/>
        </a:spcBef>
        <a:buFont typeface="Arial" panose="020B0604020202020204" pitchFamily="34" charset="0"/>
        <a:buChar char="–"/>
        <a:defRPr sz="5400" kern="1200">
          <a:solidFill>
            <a:schemeClr val="tx1"/>
          </a:solidFill>
          <a:latin typeface="+mn-lt"/>
          <a:ea typeface="+mn-ea"/>
          <a:cs typeface="+mn-cs"/>
        </a:defRPr>
      </a:lvl2pPr>
      <a:lvl3pPr marL="2197875" indent="-439575" algn="l" defTabSz="175830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3pPr>
      <a:lvl4pPr marL="3077025" indent="-439575" algn="l" defTabSz="17583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4pPr>
      <a:lvl5pPr marL="3956174" indent="-439575" algn="l" defTabSz="17583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5pPr>
      <a:lvl6pPr marL="4835324" indent="-439575" algn="l" defTabSz="17583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6pPr>
      <a:lvl7pPr marL="5714474" indent="-439575" algn="l" defTabSz="17583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7pPr>
      <a:lvl8pPr marL="6593624" indent="-439575" algn="l" defTabSz="17583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8pPr>
      <a:lvl9pPr marL="7472774" indent="-439575" algn="l" defTabSz="17583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9pPr>
    </p:bodyStyle>
    <p:otherStyle>
      <a:defPPr>
        <a:defRPr lang="pt-BR"/>
      </a:defPPr>
      <a:lvl1pPr marL="0" algn="l" defTabSz="1758300" rtl="0" eaLnBrk="1" latinLnBrk="0" hangingPunct="1">
        <a:defRPr sz="3500" kern="1200">
          <a:solidFill>
            <a:schemeClr val="tx1"/>
          </a:solidFill>
          <a:latin typeface="+mn-lt"/>
          <a:ea typeface="+mn-ea"/>
          <a:cs typeface="+mn-cs"/>
        </a:defRPr>
      </a:lvl1pPr>
      <a:lvl2pPr marL="879150" algn="l" defTabSz="1758300" rtl="0" eaLnBrk="1" latinLnBrk="0" hangingPunct="1">
        <a:defRPr sz="3500" kern="1200">
          <a:solidFill>
            <a:schemeClr val="tx1"/>
          </a:solidFill>
          <a:latin typeface="+mn-lt"/>
          <a:ea typeface="+mn-ea"/>
          <a:cs typeface="+mn-cs"/>
        </a:defRPr>
      </a:lvl2pPr>
      <a:lvl3pPr marL="1758300" algn="l" defTabSz="1758300" rtl="0" eaLnBrk="1" latinLnBrk="0" hangingPunct="1">
        <a:defRPr sz="3500" kern="1200">
          <a:solidFill>
            <a:schemeClr val="tx1"/>
          </a:solidFill>
          <a:latin typeface="+mn-lt"/>
          <a:ea typeface="+mn-ea"/>
          <a:cs typeface="+mn-cs"/>
        </a:defRPr>
      </a:lvl3pPr>
      <a:lvl4pPr marL="2637450" algn="l" defTabSz="1758300" rtl="0" eaLnBrk="1" latinLnBrk="0" hangingPunct="1">
        <a:defRPr sz="3500" kern="1200">
          <a:solidFill>
            <a:schemeClr val="tx1"/>
          </a:solidFill>
          <a:latin typeface="+mn-lt"/>
          <a:ea typeface="+mn-ea"/>
          <a:cs typeface="+mn-cs"/>
        </a:defRPr>
      </a:lvl4pPr>
      <a:lvl5pPr marL="3516600" algn="l" defTabSz="1758300" rtl="0" eaLnBrk="1" latinLnBrk="0" hangingPunct="1">
        <a:defRPr sz="3500" kern="1200">
          <a:solidFill>
            <a:schemeClr val="tx1"/>
          </a:solidFill>
          <a:latin typeface="+mn-lt"/>
          <a:ea typeface="+mn-ea"/>
          <a:cs typeface="+mn-cs"/>
        </a:defRPr>
      </a:lvl5pPr>
      <a:lvl6pPr marL="4395749" algn="l" defTabSz="1758300" rtl="0" eaLnBrk="1" latinLnBrk="0" hangingPunct="1">
        <a:defRPr sz="3500" kern="1200">
          <a:solidFill>
            <a:schemeClr val="tx1"/>
          </a:solidFill>
          <a:latin typeface="+mn-lt"/>
          <a:ea typeface="+mn-ea"/>
          <a:cs typeface="+mn-cs"/>
        </a:defRPr>
      </a:lvl6pPr>
      <a:lvl7pPr marL="5274899" algn="l" defTabSz="1758300" rtl="0" eaLnBrk="1" latinLnBrk="0" hangingPunct="1">
        <a:defRPr sz="3500" kern="1200">
          <a:solidFill>
            <a:schemeClr val="tx1"/>
          </a:solidFill>
          <a:latin typeface="+mn-lt"/>
          <a:ea typeface="+mn-ea"/>
          <a:cs typeface="+mn-cs"/>
        </a:defRPr>
      </a:lvl7pPr>
      <a:lvl8pPr marL="6154049" algn="l" defTabSz="1758300" rtl="0" eaLnBrk="1" latinLnBrk="0" hangingPunct="1">
        <a:defRPr sz="3500" kern="1200">
          <a:solidFill>
            <a:schemeClr val="tx1"/>
          </a:solidFill>
          <a:latin typeface="+mn-lt"/>
          <a:ea typeface="+mn-ea"/>
          <a:cs typeface="+mn-cs"/>
        </a:defRPr>
      </a:lvl8pPr>
      <a:lvl9pPr marL="7033199" algn="l" defTabSz="1758300" rtl="0" eaLnBrk="1" latinLnBrk="0" hangingPunct="1">
        <a:defRPr sz="3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 Id="rId9" Type="http://schemas.openxmlformats.org/officeDocument/2006/relationships/image" Target="../media/image15.svg"/></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 Id="rId9" Type="http://schemas.openxmlformats.org/officeDocument/2006/relationships/image" Target="../media/image15.svg"/></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 Id="rId9" Type="http://schemas.openxmlformats.org/officeDocument/2006/relationships/image" Target="../media/image15.svg"/></Relationships>
</file>

<file path=ppt/slides/_rels/slide5.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6.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3275329" y="3482735"/>
            <a:ext cx="14320361" cy="3038048"/>
          </a:xfrm>
          <a:prstGeom prst="rect">
            <a:avLst/>
          </a:prstGeom>
        </p:spPr>
        <p:txBody>
          <a:bodyPr lIns="91440" tIns="45720" rIns="91440" bIns="45720" anchor="t"/>
          <a:lstStyle>
            <a:lvl1pPr algn="r" rtl="0" eaLnBrk="0" fontAlgn="base" hangingPunct="0">
              <a:spcBef>
                <a:spcPct val="0"/>
              </a:spcBef>
              <a:spcAft>
                <a:spcPct val="0"/>
              </a:spcAft>
              <a:defRPr sz="3600" b="1" kern="1200" cap="all">
                <a:solidFill>
                  <a:srgbClr val="006E89"/>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pt-BR" sz="4800" dirty="0">
                <a:solidFill>
                  <a:srgbClr val="007373"/>
                </a:solidFill>
              </a:rPr>
              <a:t>Informe sobre AUDIÊNCIAS públicas</a:t>
            </a:r>
            <a:endParaRPr lang="pt-BR" sz="4800" dirty="0">
              <a:solidFill>
                <a:srgbClr val="007373"/>
              </a:solidFill>
              <a:cs typeface="Calibri"/>
            </a:endParaRPr>
          </a:p>
        </p:txBody>
      </p:sp>
      <p:sp>
        <p:nvSpPr>
          <p:cNvPr id="6" name="Título 1"/>
          <p:cNvSpPr txBox="1">
            <a:spLocks/>
          </p:cNvSpPr>
          <p:nvPr/>
        </p:nvSpPr>
        <p:spPr bwMode="auto">
          <a:xfrm>
            <a:off x="11545742" y="9023404"/>
            <a:ext cx="6049947" cy="328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altLang="pt-BR" sz="2400" b="1" dirty="0">
                <a:solidFill>
                  <a:srgbClr val="007373"/>
                </a:solidFill>
                <a:latin typeface="Calibri" panose="020F0502020204030204" pitchFamily="34" charset="0"/>
              </a:rPr>
              <a:t>Rio de Janeiro, 14 de Dezembro de 2023</a:t>
            </a:r>
          </a:p>
        </p:txBody>
      </p:sp>
      <p:sp>
        <p:nvSpPr>
          <p:cNvPr id="8" name="Título 1"/>
          <p:cNvSpPr txBox="1">
            <a:spLocks/>
          </p:cNvSpPr>
          <p:nvPr/>
        </p:nvSpPr>
        <p:spPr bwMode="auto">
          <a:xfrm>
            <a:off x="9398833" y="7743357"/>
            <a:ext cx="8196857" cy="876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altLang="pt-BR" sz="3600" b="1" dirty="0">
                <a:solidFill>
                  <a:srgbClr val="F47521"/>
                </a:solidFill>
                <a:latin typeface="Calibri" panose="020F0502020204030204" pitchFamily="34" charset="0"/>
              </a:rPr>
              <a:t>DIPRO/ANS</a:t>
            </a:r>
          </a:p>
        </p:txBody>
      </p:sp>
      <p:pic>
        <p:nvPicPr>
          <p:cNvPr id="5" name="Imagem 4" descr="Placa azul com letras brancas em fundo preto&#10;&#10;Descrição gerada automaticamente">
            <a:extLst>
              <a:ext uri="{FF2B5EF4-FFF2-40B4-BE49-F238E27FC236}">
                <a16:creationId xmlns:a16="http://schemas.microsoft.com/office/drawing/2014/main" id="{7B8B262A-3F91-4E36-A858-D39F6795EC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309" y="838510"/>
            <a:ext cx="3820468" cy="768788"/>
          </a:xfrm>
          <a:prstGeom prst="rect">
            <a:avLst/>
          </a:prstGeom>
        </p:spPr>
      </p:pic>
      <p:sp>
        <p:nvSpPr>
          <p:cNvPr id="2" name="Retângulo 1">
            <a:extLst>
              <a:ext uri="{FF2B5EF4-FFF2-40B4-BE49-F238E27FC236}">
                <a16:creationId xmlns:a16="http://schemas.microsoft.com/office/drawing/2014/main" id="{CD6A2AF3-0584-4CB5-B9F5-7FE0B79020F5}"/>
              </a:ext>
            </a:extLst>
          </p:cNvPr>
          <p:cNvSpPr/>
          <p:nvPr/>
        </p:nvSpPr>
        <p:spPr>
          <a:xfrm>
            <a:off x="12478071" y="5143500"/>
            <a:ext cx="5117619" cy="646331"/>
          </a:xfrm>
          <a:prstGeom prst="rect">
            <a:avLst/>
          </a:prstGeom>
        </p:spPr>
        <p:txBody>
          <a:bodyPr wrap="none">
            <a:spAutoFit/>
          </a:bodyPr>
          <a:lstStyle/>
          <a:p>
            <a:pPr>
              <a:defRPr/>
            </a:pPr>
            <a:r>
              <a:rPr lang="pt-BR" sz="3600" b="1" cap="all" dirty="0">
                <a:solidFill>
                  <a:srgbClr val="007373"/>
                </a:solidFill>
                <a:latin typeface="+mj-lt"/>
                <a:ea typeface="+mj-ea"/>
                <a:cs typeface="+mj-cs"/>
              </a:rPr>
              <a:t>114ª Reunião da CAMSS</a:t>
            </a:r>
          </a:p>
        </p:txBody>
      </p:sp>
    </p:spTree>
    <p:extLst>
      <p:ext uri="{BB962C8B-B14F-4D97-AF65-F5344CB8AC3E}">
        <p14:creationId xmlns:p14="http://schemas.microsoft.com/office/powerpoint/2010/main" val="409872647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840756CC-5744-44B3-ABD5-5C5855EC9CEC}"/>
              </a:ext>
            </a:extLst>
          </p:cNvPr>
          <p:cNvSpPr/>
          <p:nvPr/>
        </p:nvSpPr>
        <p:spPr>
          <a:xfrm>
            <a:off x="2452218" y="1341270"/>
            <a:ext cx="14330045" cy="1569660"/>
          </a:xfrm>
          <a:prstGeom prst="rect">
            <a:avLst/>
          </a:prstGeom>
        </p:spPr>
        <p:txBody>
          <a:bodyPr wrap="square" lIns="91440" tIns="45720" rIns="91440" bIns="45720" anchor="t">
            <a:spAutoFit/>
          </a:bodyPr>
          <a:lstStyle/>
          <a:p>
            <a:pPr fontAlgn="base"/>
            <a:r>
              <a:rPr lang="pt-BR" sz="3200" b="1" dirty="0"/>
              <a:t>Audiência Pública nº 34 – Teve como objetivo receber contribuições acerca de recomendação preliminar de não incorporação de tecnologias na lista de coberturas dos planos de saúde</a:t>
            </a:r>
          </a:p>
        </p:txBody>
      </p:sp>
      <p:sp>
        <p:nvSpPr>
          <p:cNvPr id="5" name="Retângulo 4">
            <a:extLst>
              <a:ext uri="{FF2B5EF4-FFF2-40B4-BE49-F238E27FC236}">
                <a16:creationId xmlns:a16="http://schemas.microsoft.com/office/drawing/2014/main" id="{EA1282F6-0B8F-4B36-BC66-15ED75770B40}"/>
              </a:ext>
            </a:extLst>
          </p:cNvPr>
          <p:cNvSpPr/>
          <p:nvPr/>
        </p:nvSpPr>
        <p:spPr>
          <a:xfrm>
            <a:off x="3059299" y="3492622"/>
            <a:ext cx="14330045" cy="4770537"/>
          </a:xfrm>
          <a:prstGeom prst="rect">
            <a:avLst/>
          </a:prstGeom>
        </p:spPr>
        <p:txBody>
          <a:bodyPr wrap="square" lIns="91440" tIns="45720" rIns="91440" bIns="45720" anchor="t">
            <a:spAutoFit/>
          </a:bodyPr>
          <a:lstStyle/>
          <a:p>
            <a:r>
              <a:rPr lang="pt-BR" sz="3200" dirty="0"/>
              <a:t> Data de realização: 22</a:t>
            </a:r>
            <a:r>
              <a:rPr lang="pt-BR" sz="3200" dirty="0">
                <a:ea typeface="+mn-lt"/>
                <a:cs typeface="+mn-lt"/>
              </a:rPr>
              <a:t>/09/2023, das 10h às 11h30.</a:t>
            </a:r>
            <a:endParaRPr lang="pt-BR" sz="3200" dirty="0">
              <a:cs typeface="Calibri"/>
            </a:endParaRPr>
          </a:p>
          <a:p>
            <a:endParaRPr lang="pt-BR" sz="2000" dirty="0">
              <a:cs typeface="Calibri"/>
            </a:endParaRPr>
          </a:p>
          <a:p>
            <a:pPr marL="285750" indent="-285750">
              <a:buFont typeface="Arial" pitchFamily="34" charset="0"/>
              <a:buChar char="•"/>
            </a:pPr>
            <a:endParaRPr lang="pt-BR" sz="2000" dirty="0"/>
          </a:p>
          <a:p>
            <a:r>
              <a:rPr lang="pt-BR" sz="3200" dirty="0"/>
              <a:t> Total de 28 participantes. </a:t>
            </a:r>
            <a:endParaRPr lang="pt-BR" sz="3200" dirty="0">
              <a:cs typeface="Calibri"/>
            </a:endParaRPr>
          </a:p>
          <a:p>
            <a:endParaRPr lang="pt-BR" sz="2000" dirty="0">
              <a:cs typeface="Calibri"/>
            </a:endParaRPr>
          </a:p>
          <a:p>
            <a:pPr marL="285750" indent="-285750">
              <a:buFont typeface="Arial" pitchFamily="34" charset="0"/>
              <a:buChar char="•"/>
            </a:pPr>
            <a:endParaRPr lang="pt-BR" sz="2000" dirty="0">
              <a:cs typeface="Calibri"/>
            </a:endParaRPr>
          </a:p>
          <a:p>
            <a:r>
              <a:rPr lang="pt-BR" sz="3200" dirty="0">
                <a:cs typeface="Calibri"/>
              </a:rPr>
              <a:t> Tecnologia debatida:</a:t>
            </a:r>
          </a:p>
          <a:p>
            <a:pPr marL="571500" lvl="0" indent="-571500">
              <a:buFont typeface="Arial" panose="020B0604020202020204" pitchFamily="34" charset="0"/>
              <a:buChar char="•"/>
            </a:pPr>
            <a:r>
              <a:rPr lang="pt-BR" sz="3200" dirty="0"/>
              <a:t>Teste molecular para nódulos de tireoide por perfil de </a:t>
            </a:r>
            <a:r>
              <a:rPr lang="pt-BR" sz="3200" dirty="0" err="1"/>
              <a:t>microRNA</a:t>
            </a:r>
            <a:r>
              <a:rPr lang="pt-BR" sz="3200" dirty="0"/>
              <a:t> (TMT-</a:t>
            </a:r>
            <a:r>
              <a:rPr lang="pt-BR" sz="3200" dirty="0" err="1"/>
              <a:t>microRNA</a:t>
            </a:r>
            <a:r>
              <a:rPr lang="pt-BR" sz="3200" dirty="0"/>
              <a:t>) para pacientes com nódulos de tireoide indeterminados, ou seja, que na análise citológica da(s) lâmina(s) de PAAF (punção aspirativa por agulha fina) tiveram classificação III ou IV no Sistema de Bethesda (UAT 95).</a:t>
            </a:r>
          </a:p>
        </p:txBody>
      </p:sp>
      <p:pic>
        <p:nvPicPr>
          <p:cNvPr id="9" name="Gráfico 9" descr="Calendário diário estrutura de tópicos">
            <a:extLst>
              <a:ext uri="{FF2B5EF4-FFF2-40B4-BE49-F238E27FC236}">
                <a16:creationId xmlns:a16="http://schemas.microsoft.com/office/drawing/2014/main" id="{CB9DCBE2-4590-27EB-F4D1-5581FA14FE6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52291" y="3279375"/>
            <a:ext cx="914400" cy="914400"/>
          </a:xfrm>
          <a:prstGeom prst="rect">
            <a:avLst/>
          </a:prstGeom>
        </p:spPr>
      </p:pic>
      <p:pic>
        <p:nvPicPr>
          <p:cNvPr id="10" name="Gráfico 10" descr="Chat estrutura de tópicos">
            <a:extLst>
              <a:ext uri="{FF2B5EF4-FFF2-40B4-BE49-F238E27FC236}">
                <a16:creationId xmlns:a16="http://schemas.microsoft.com/office/drawing/2014/main" id="{8022E71A-CF37-F066-DDF8-86DE8B3939D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152291" y="4407279"/>
            <a:ext cx="914400" cy="914400"/>
          </a:xfrm>
          <a:prstGeom prst="rect">
            <a:avLst/>
          </a:prstGeom>
        </p:spPr>
      </p:pic>
      <p:pic>
        <p:nvPicPr>
          <p:cNvPr id="11" name="Gráfico 11" descr="Medicina estrutura de tópicos">
            <a:extLst>
              <a:ext uri="{FF2B5EF4-FFF2-40B4-BE49-F238E27FC236}">
                <a16:creationId xmlns:a16="http://schemas.microsoft.com/office/drawing/2014/main" id="{BCC144E9-3277-0581-68D4-2ED615677C6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152291" y="5639856"/>
            <a:ext cx="914400" cy="914400"/>
          </a:xfrm>
          <a:prstGeom prst="rect">
            <a:avLst/>
          </a:prstGeom>
        </p:spPr>
      </p:pic>
      <p:pic>
        <p:nvPicPr>
          <p:cNvPr id="12" name="Gráfico 12" descr="Debate de grupo estrutura de tópicos">
            <a:extLst>
              <a:ext uri="{FF2B5EF4-FFF2-40B4-BE49-F238E27FC236}">
                <a16:creationId xmlns:a16="http://schemas.microsoft.com/office/drawing/2014/main" id="{69D6C180-4EFA-8424-6A84-BD7850DCDF6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203385" y="1489394"/>
            <a:ext cx="914400" cy="914400"/>
          </a:xfrm>
          <a:prstGeom prst="rect">
            <a:avLst/>
          </a:prstGeom>
        </p:spPr>
      </p:pic>
      <p:sp>
        <p:nvSpPr>
          <p:cNvPr id="3" name="Título 1">
            <a:extLst>
              <a:ext uri="{FF2B5EF4-FFF2-40B4-BE49-F238E27FC236}">
                <a16:creationId xmlns:a16="http://schemas.microsoft.com/office/drawing/2014/main" id="{9F19F7DF-8C2D-50DD-EC5F-24806D0E0B0C}"/>
              </a:ext>
            </a:extLst>
          </p:cNvPr>
          <p:cNvSpPr txBox="1">
            <a:spLocks/>
          </p:cNvSpPr>
          <p:nvPr/>
        </p:nvSpPr>
        <p:spPr bwMode="auto">
          <a:xfrm>
            <a:off x="0" y="438116"/>
            <a:ext cx="18285576" cy="823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000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altLang="pt-BR" sz="3200" b="1" dirty="0">
                <a:solidFill>
                  <a:srgbClr val="F47521"/>
                </a:solidFill>
                <a:latin typeface="Calibri" panose="020F0502020204030204" pitchFamily="34" charset="0"/>
              </a:rPr>
              <a:t>AUDIÊNCIAS PÚBLICAS</a:t>
            </a:r>
          </a:p>
        </p:txBody>
      </p:sp>
    </p:spTree>
    <p:extLst>
      <p:ext uri="{BB962C8B-B14F-4D97-AF65-F5344CB8AC3E}">
        <p14:creationId xmlns:p14="http://schemas.microsoft.com/office/powerpoint/2010/main" val="3089227098"/>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840756CC-5744-44B3-ABD5-5C5855EC9CEC}"/>
              </a:ext>
            </a:extLst>
          </p:cNvPr>
          <p:cNvSpPr/>
          <p:nvPr/>
        </p:nvSpPr>
        <p:spPr>
          <a:xfrm>
            <a:off x="2452218" y="1341270"/>
            <a:ext cx="14330045" cy="1569660"/>
          </a:xfrm>
          <a:prstGeom prst="rect">
            <a:avLst/>
          </a:prstGeom>
        </p:spPr>
        <p:txBody>
          <a:bodyPr wrap="square" lIns="91440" tIns="45720" rIns="91440" bIns="45720" anchor="t">
            <a:spAutoFit/>
          </a:bodyPr>
          <a:lstStyle/>
          <a:p>
            <a:pPr fontAlgn="base"/>
            <a:r>
              <a:rPr lang="pt-BR" sz="3200" b="1" dirty="0"/>
              <a:t>Audiência Pública nº 37 – Teve como objetivo receber contribuições acerca de recomendação preliminar de não incorporação de tecnologias na lista de coberturas dos planos de saúde</a:t>
            </a:r>
          </a:p>
        </p:txBody>
      </p:sp>
      <p:sp>
        <p:nvSpPr>
          <p:cNvPr id="5" name="Retângulo 4">
            <a:extLst>
              <a:ext uri="{FF2B5EF4-FFF2-40B4-BE49-F238E27FC236}">
                <a16:creationId xmlns:a16="http://schemas.microsoft.com/office/drawing/2014/main" id="{EA1282F6-0B8F-4B36-BC66-15ED75770B40}"/>
              </a:ext>
            </a:extLst>
          </p:cNvPr>
          <p:cNvSpPr/>
          <p:nvPr/>
        </p:nvSpPr>
        <p:spPr>
          <a:xfrm>
            <a:off x="3059299" y="3492622"/>
            <a:ext cx="14330045" cy="4770537"/>
          </a:xfrm>
          <a:prstGeom prst="rect">
            <a:avLst/>
          </a:prstGeom>
        </p:spPr>
        <p:txBody>
          <a:bodyPr wrap="square" lIns="91440" tIns="45720" rIns="91440" bIns="45720" anchor="t">
            <a:spAutoFit/>
          </a:bodyPr>
          <a:lstStyle/>
          <a:p>
            <a:r>
              <a:rPr lang="pt-BR" sz="3200" dirty="0"/>
              <a:t> Data de realização: 24</a:t>
            </a:r>
            <a:r>
              <a:rPr lang="pt-BR" sz="3200" dirty="0">
                <a:ea typeface="+mn-lt"/>
                <a:cs typeface="+mn-lt"/>
              </a:rPr>
              <a:t>/10/2023, das 9h às 12h.</a:t>
            </a:r>
            <a:endParaRPr lang="pt-BR" sz="3200" dirty="0">
              <a:cs typeface="Calibri"/>
            </a:endParaRPr>
          </a:p>
          <a:p>
            <a:endParaRPr lang="pt-BR" sz="2000" dirty="0">
              <a:cs typeface="Calibri"/>
            </a:endParaRPr>
          </a:p>
          <a:p>
            <a:pPr marL="285750" indent="-285750">
              <a:buFont typeface="Arial" pitchFamily="34" charset="0"/>
              <a:buChar char="•"/>
            </a:pPr>
            <a:endParaRPr lang="pt-BR" sz="2000" dirty="0"/>
          </a:p>
          <a:p>
            <a:r>
              <a:rPr lang="pt-BR" sz="3200" dirty="0"/>
              <a:t> Total de 56 participantes. </a:t>
            </a:r>
            <a:endParaRPr lang="pt-BR" sz="3200" dirty="0">
              <a:cs typeface="Calibri"/>
            </a:endParaRPr>
          </a:p>
          <a:p>
            <a:endParaRPr lang="pt-BR" sz="2000" dirty="0">
              <a:cs typeface="Calibri"/>
            </a:endParaRPr>
          </a:p>
          <a:p>
            <a:pPr marL="285750" indent="-285750">
              <a:buFont typeface="Arial" pitchFamily="34" charset="0"/>
              <a:buChar char="•"/>
            </a:pPr>
            <a:endParaRPr lang="pt-BR" sz="2000" dirty="0">
              <a:cs typeface="Calibri"/>
            </a:endParaRPr>
          </a:p>
          <a:p>
            <a:r>
              <a:rPr lang="pt-BR" sz="3200" dirty="0">
                <a:cs typeface="Calibri"/>
              </a:rPr>
              <a:t> Tecnologias debatidas:</a:t>
            </a:r>
          </a:p>
          <a:p>
            <a:pPr marL="571500" lvl="0" indent="-571500">
              <a:buFont typeface="Arial" panose="020B0604020202020204" pitchFamily="34" charset="0"/>
              <a:buChar char="•"/>
            </a:pPr>
            <a:r>
              <a:rPr lang="pt-BR" sz="3200" dirty="0" err="1"/>
              <a:t>Abemaciclibe</a:t>
            </a:r>
            <a:r>
              <a:rPr lang="pt-BR" sz="3200" dirty="0"/>
              <a:t> em combinação com terapia endócrina para tratamento adjuvante de pacientes adultos com câncer de mama precoce (UAT 108); e</a:t>
            </a:r>
          </a:p>
          <a:p>
            <a:pPr marL="571500" lvl="0" indent="-571500">
              <a:buFont typeface="Arial" panose="020B0604020202020204" pitchFamily="34" charset="0"/>
              <a:buChar char="•"/>
            </a:pPr>
            <a:r>
              <a:rPr lang="pt-BR" sz="3200" dirty="0" err="1"/>
              <a:t>Pomalidomida</a:t>
            </a:r>
            <a:r>
              <a:rPr lang="pt-BR" sz="3200" dirty="0"/>
              <a:t> combinada com </a:t>
            </a:r>
            <a:r>
              <a:rPr lang="pt-BR" sz="3200" dirty="0" err="1"/>
              <a:t>daratumumabe</a:t>
            </a:r>
            <a:r>
              <a:rPr lang="pt-BR" sz="3200" dirty="0"/>
              <a:t> para tratamento em adultos de MMRR após pelo menos uma terapia anterior (UAT 109).</a:t>
            </a:r>
          </a:p>
        </p:txBody>
      </p:sp>
      <p:pic>
        <p:nvPicPr>
          <p:cNvPr id="9" name="Gráfico 9" descr="Calendário diário estrutura de tópicos">
            <a:extLst>
              <a:ext uri="{FF2B5EF4-FFF2-40B4-BE49-F238E27FC236}">
                <a16:creationId xmlns:a16="http://schemas.microsoft.com/office/drawing/2014/main" id="{CB9DCBE2-4590-27EB-F4D1-5581FA14FE6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52291" y="3279375"/>
            <a:ext cx="914400" cy="914400"/>
          </a:xfrm>
          <a:prstGeom prst="rect">
            <a:avLst/>
          </a:prstGeom>
        </p:spPr>
      </p:pic>
      <p:pic>
        <p:nvPicPr>
          <p:cNvPr id="10" name="Gráfico 10" descr="Chat estrutura de tópicos">
            <a:extLst>
              <a:ext uri="{FF2B5EF4-FFF2-40B4-BE49-F238E27FC236}">
                <a16:creationId xmlns:a16="http://schemas.microsoft.com/office/drawing/2014/main" id="{8022E71A-CF37-F066-DDF8-86DE8B3939D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152291" y="4407279"/>
            <a:ext cx="914400" cy="914400"/>
          </a:xfrm>
          <a:prstGeom prst="rect">
            <a:avLst/>
          </a:prstGeom>
        </p:spPr>
      </p:pic>
      <p:pic>
        <p:nvPicPr>
          <p:cNvPr id="11" name="Gráfico 11" descr="Medicina estrutura de tópicos">
            <a:extLst>
              <a:ext uri="{FF2B5EF4-FFF2-40B4-BE49-F238E27FC236}">
                <a16:creationId xmlns:a16="http://schemas.microsoft.com/office/drawing/2014/main" id="{BCC144E9-3277-0581-68D4-2ED615677C6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152291" y="5639856"/>
            <a:ext cx="914400" cy="914400"/>
          </a:xfrm>
          <a:prstGeom prst="rect">
            <a:avLst/>
          </a:prstGeom>
        </p:spPr>
      </p:pic>
      <p:pic>
        <p:nvPicPr>
          <p:cNvPr id="12" name="Gráfico 12" descr="Debate de grupo estrutura de tópicos">
            <a:extLst>
              <a:ext uri="{FF2B5EF4-FFF2-40B4-BE49-F238E27FC236}">
                <a16:creationId xmlns:a16="http://schemas.microsoft.com/office/drawing/2014/main" id="{69D6C180-4EFA-8424-6A84-BD7850DCDF6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203385" y="1489394"/>
            <a:ext cx="914400" cy="914400"/>
          </a:xfrm>
          <a:prstGeom prst="rect">
            <a:avLst/>
          </a:prstGeom>
        </p:spPr>
      </p:pic>
      <p:sp>
        <p:nvSpPr>
          <p:cNvPr id="3" name="Título 1">
            <a:extLst>
              <a:ext uri="{FF2B5EF4-FFF2-40B4-BE49-F238E27FC236}">
                <a16:creationId xmlns:a16="http://schemas.microsoft.com/office/drawing/2014/main" id="{9F19F7DF-8C2D-50DD-EC5F-24806D0E0B0C}"/>
              </a:ext>
            </a:extLst>
          </p:cNvPr>
          <p:cNvSpPr txBox="1">
            <a:spLocks/>
          </p:cNvSpPr>
          <p:nvPr/>
        </p:nvSpPr>
        <p:spPr bwMode="auto">
          <a:xfrm>
            <a:off x="0" y="438116"/>
            <a:ext cx="18285576" cy="823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000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altLang="pt-BR" sz="3200" b="1" dirty="0">
                <a:solidFill>
                  <a:srgbClr val="F47521"/>
                </a:solidFill>
                <a:latin typeface="Calibri" panose="020F0502020204030204" pitchFamily="34" charset="0"/>
              </a:rPr>
              <a:t>AUDIÊNCIAS PÚBLICAS</a:t>
            </a:r>
          </a:p>
        </p:txBody>
      </p:sp>
    </p:spTree>
    <p:extLst>
      <p:ext uri="{BB962C8B-B14F-4D97-AF65-F5344CB8AC3E}">
        <p14:creationId xmlns:p14="http://schemas.microsoft.com/office/powerpoint/2010/main" val="178315788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840756CC-5744-44B3-ABD5-5C5855EC9CEC}"/>
              </a:ext>
            </a:extLst>
          </p:cNvPr>
          <p:cNvSpPr/>
          <p:nvPr/>
        </p:nvSpPr>
        <p:spPr>
          <a:xfrm>
            <a:off x="2452218" y="1341270"/>
            <a:ext cx="14330045" cy="1569660"/>
          </a:xfrm>
          <a:prstGeom prst="rect">
            <a:avLst/>
          </a:prstGeom>
        </p:spPr>
        <p:txBody>
          <a:bodyPr wrap="square" lIns="91440" tIns="45720" rIns="91440" bIns="45720" anchor="t">
            <a:spAutoFit/>
          </a:bodyPr>
          <a:lstStyle/>
          <a:p>
            <a:pPr fontAlgn="base"/>
            <a:r>
              <a:rPr lang="pt-BR" sz="3200" b="1" dirty="0"/>
              <a:t>Audiência Pública nº 38 – Teve como objetivo receber contribuições acerca de recomendação preliminar de não incorporação de tecnologias na lista de coberturas dos planos de saúde</a:t>
            </a:r>
          </a:p>
        </p:txBody>
      </p:sp>
      <p:sp>
        <p:nvSpPr>
          <p:cNvPr id="5" name="Retângulo 4">
            <a:extLst>
              <a:ext uri="{FF2B5EF4-FFF2-40B4-BE49-F238E27FC236}">
                <a16:creationId xmlns:a16="http://schemas.microsoft.com/office/drawing/2014/main" id="{EA1282F6-0B8F-4B36-BC66-15ED75770B40}"/>
              </a:ext>
            </a:extLst>
          </p:cNvPr>
          <p:cNvSpPr/>
          <p:nvPr/>
        </p:nvSpPr>
        <p:spPr>
          <a:xfrm>
            <a:off x="3059299" y="3492622"/>
            <a:ext cx="14330045" cy="5262979"/>
          </a:xfrm>
          <a:prstGeom prst="rect">
            <a:avLst/>
          </a:prstGeom>
        </p:spPr>
        <p:txBody>
          <a:bodyPr wrap="square" lIns="91440" tIns="45720" rIns="91440" bIns="45720" anchor="t">
            <a:spAutoFit/>
          </a:bodyPr>
          <a:lstStyle/>
          <a:p>
            <a:r>
              <a:rPr lang="pt-BR" sz="3200" dirty="0"/>
              <a:t> Data de realização: 27</a:t>
            </a:r>
            <a:r>
              <a:rPr lang="pt-BR" sz="3200" dirty="0">
                <a:ea typeface="+mn-lt"/>
                <a:cs typeface="+mn-lt"/>
              </a:rPr>
              <a:t>/10/2023, das 9h às 12h.</a:t>
            </a:r>
            <a:endParaRPr lang="pt-BR" sz="3200" dirty="0">
              <a:cs typeface="Calibri"/>
            </a:endParaRPr>
          </a:p>
          <a:p>
            <a:endParaRPr lang="pt-BR" sz="2000" dirty="0">
              <a:cs typeface="Calibri"/>
            </a:endParaRPr>
          </a:p>
          <a:p>
            <a:pPr marL="285750" indent="-285750">
              <a:buFont typeface="Arial" pitchFamily="34" charset="0"/>
              <a:buChar char="•"/>
            </a:pPr>
            <a:endParaRPr lang="pt-BR" sz="2000" dirty="0"/>
          </a:p>
          <a:p>
            <a:r>
              <a:rPr lang="pt-BR" sz="3200" dirty="0"/>
              <a:t> Total de 43 participantes. </a:t>
            </a:r>
            <a:endParaRPr lang="pt-BR" sz="3200" dirty="0">
              <a:cs typeface="Calibri"/>
            </a:endParaRPr>
          </a:p>
          <a:p>
            <a:endParaRPr lang="pt-BR" sz="2000" dirty="0">
              <a:cs typeface="Calibri"/>
            </a:endParaRPr>
          </a:p>
          <a:p>
            <a:pPr marL="285750" indent="-285750">
              <a:buFont typeface="Arial" pitchFamily="34" charset="0"/>
              <a:buChar char="•"/>
            </a:pPr>
            <a:endParaRPr lang="pt-BR" sz="2000" dirty="0">
              <a:cs typeface="Calibri"/>
            </a:endParaRPr>
          </a:p>
          <a:p>
            <a:r>
              <a:rPr lang="pt-BR" sz="3200" dirty="0">
                <a:cs typeface="Calibri"/>
              </a:rPr>
              <a:t> Tecnologias debatidas:</a:t>
            </a:r>
          </a:p>
          <a:p>
            <a:pPr marL="571500" lvl="0" indent="-571500">
              <a:buFont typeface="Arial" panose="020B0604020202020204" pitchFamily="34" charset="0"/>
              <a:buChar char="•"/>
            </a:pPr>
            <a:r>
              <a:rPr lang="pt-BR" sz="3200" dirty="0"/>
              <a:t>Tomossíntese digital mamária 3D para rastreamento câncer de mama em mulheres assintomáticas de 40 a 69 anos (UAT 96); e</a:t>
            </a:r>
          </a:p>
          <a:p>
            <a:pPr marL="571500" lvl="0" indent="-571500">
              <a:buFont typeface="Arial" panose="020B0604020202020204" pitchFamily="34" charset="0"/>
              <a:buChar char="•"/>
            </a:pPr>
            <a:r>
              <a:rPr lang="pt-BR" sz="3200" dirty="0" err="1"/>
              <a:t>Ustequinumabe</a:t>
            </a:r>
            <a:r>
              <a:rPr lang="pt-BR" sz="3200" dirty="0"/>
              <a:t> para tratamento de adultos com </a:t>
            </a:r>
            <a:r>
              <a:rPr lang="pt-BR" sz="3200" dirty="0" err="1"/>
              <a:t>retocolite</a:t>
            </a:r>
            <a:r>
              <a:rPr lang="pt-BR" sz="3200" dirty="0"/>
              <a:t> ulcerativa moderada a grave após falha, refratariedade, recidiva ou intolerância  terapia com </a:t>
            </a:r>
            <a:r>
              <a:rPr lang="pt-BR" sz="3200" dirty="0" err="1"/>
              <a:t>anti-TNFs</a:t>
            </a:r>
            <a:r>
              <a:rPr lang="pt-BR" sz="3200" dirty="0"/>
              <a:t>  (UAT 103).</a:t>
            </a:r>
          </a:p>
        </p:txBody>
      </p:sp>
      <p:pic>
        <p:nvPicPr>
          <p:cNvPr id="9" name="Gráfico 9" descr="Calendário diário estrutura de tópicos">
            <a:extLst>
              <a:ext uri="{FF2B5EF4-FFF2-40B4-BE49-F238E27FC236}">
                <a16:creationId xmlns:a16="http://schemas.microsoft.com/office/drawing/2014/main" id="{CB9DCBE2-4590-27EB-F4D1-5581FA14FE6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52291" y="3279375"/>
            <a:ext cx="914400" cy="914400"/>
          </a:xfrm>
          <a:prstGeom prst="rect">
            <a:avLst/>
          </a:prstGeom>
        </p:spPr>
      </p:pic>
      <p:pic>
        <p:nvPicPr>
          <p:cNvPr id="10" name="Gráfico 10" descr="Chat estrutura de tópicos">
            <a:extLst>
              <a:ext uri="{FF2B5EF4-FFF2-40B4-BE49-F238E27FC236}">
                <a16:creationId xmlns:a16="http://schemas.microsoft.com/office/drawing/2014/main" id="{8022E71A-CF37-F066-DDF8-86DE8B3939D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152291" y="4407279"/>
            <a:ext cx="914400" cy="914400"/>
          </a:xfrm>
          <a:prstGeom prst="rect">
            <a:avLst/>
          </a:prstGeom>
        </p:spPr>
      </p:pic>
      <p:pic>
        <p:nvPicPr>
          <p:cNvPr id="11" name="Gráfico 11" descr="Medicina estrutura de tópicos">
            <a:extLst>
              <a:ext uri="{FF2B5EF4-FFF2-40B4-BE49-F238E27FC236}">
                <a16:creationId xmlns:a16="http://schemas.microsoft.com/office/drawing/2014/main" id="{BCC144E9-3277-0581-68D4-2ED615677C6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152291" y="5639856"/>
            <a:ext cx="914400" cy="914400"/>
          </a:xfrm>
          <a:prstGeom prst="rect">
            <a:avLst/>
          </a:prstGeom>
        </p:spPr>
      </p:pic>
      <p:pic>
        <p:nvPicPr>
          <p:cNvPr id="12" name="Gráfico 12" descr="Debate de grupo estrutura de tópicos">
            <a:extLst>
              <a:ext uri="{FF2B5EF4-FFF2-40B4-BE49-F238E27FC236}">
                <a16:creationId xmlns:a16="http://schemas.microsoft.com/office/drawing/2014/main" id="{69D6C180-4EFA-8424-6A84-BD7850DCDF6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203385" y="1489394"/>
            <a:ext cx="914400" cy="914400"/>
          </a:xfrm>
          <a:prstGeom prst="rect">
            <a:avLst/>
          </a:prstGeom>
        </p:spPr>
      </p:pic>
      <p:sp>
        <p:nvSpPr>
          <p:cNvPr id="3" name="Título 1">
            <a:extLst>
              <a:ext uri="{FF2B5EF4-FFF2-40B4-BE49-F238E27FC236}">
                <a16:creationId xmlns:a16="http://schemas.microsoft.com/office/drawing/2014/main" id="{9F19F7DF-8C2D-50DD-EC5F-24806D0E0B0C}"/>
              </a:ext>
            </a:extLst>
          </p:cNvPr>
          <p:cNvSpPr txBox="1">
            <a:spLocks/>
          </p:cNvSpPr>
          <p:nvPr/>
        </p:nvSpPr>
        <p:spPr bwMode="auto">
          <a:xfrm>
            <a:off x="0" y="438116"/>
            <a:ext cx="18285576" cy="823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000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altLang="pt-BR" sz="3200" b="1" dirty="0">
                <a:solidFill>
                  <a:srgbClr val="F47521"/>
                </a:solidFill>
                <a:latin typeface="Calibri" panose="020F0502020204030204" pitchFamily="34" charset="0"/>
              </a:rPr>
              <a:t>AUDIÊNCIAS PÚBLICAS</a:t>
            </a:r>
          </a:p>
        </p:txBody>
      </p:sp>
    </p:spTree>
    <p:extLst>
      <p:ext uri="{BB962C8B-B14F-4D97-AF65-F5344CB8AC3E}">
        <p14:creationId xmlns:p14="http://schemas.microsoft.com/office/powerpoint/2010/main" val="141904650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C99F4F3A-B5EB-41F6-8DFF-BF5F94486B8F}"/>
              </a:ext>
            </a:extLst>
          </p:cNvPr>
          <p:cNvSpPr txBox="1"/>
          <p:nvPr/>
        </p:nvSpPr>
        <p:spPr>
          <a:xfrm>
            <a:off x="5414472" y="5363062"/>
            <a:ext cx="13174054" cy="1015663"/>
          </a:xfrm>
          <a:prstGeom prst="rect">
            <a:avLst/>
          </a:prstGeom>
          <a:noFill/>
        </p:spPr>
        <p:txBody>
          <a:bodyPr wrap="square" lIns="91440" tIns="45720" rIns="91440" bIns="45720" rtlCol="0" anchor="t">
            <a:spAutoFit/>
          </a:bodyPr>
          <a:lstStyle/>
          <a:p>
            <a:r>
              <a:rPr lang="pt-BR" sz="3000" dirty="0">
                <a:ea typeface="+mn-lt"/>
                <a:cs typeface="+mn-lt"/>
              </a:rPr>
              <a:t>https://www.gov.br/ans/pt-br/acesso-a-informacao/participacao-da-sociedade/audiencias-publicas</a:t>
            </a:r>
            <a:endParaRPr lang="pt-BR" sz="3000" dirty="0"/>
          </a:p>
        </p:txBody>
      </p:sp>
      <p:sp>
        <p:nvSpPr>
          <p:cNvPr id="4" name="CaixaDeTexto 3">
            <a:extLst>
              <a:ext uri="{FF2B5EF4-FFF2-40B4-BE49-F238E27FC236}">
                <a16:creationId xmlns:a16="http://schemas.microsoft.com/office/drawing/2014/main" id="{253DAE65-B030-408B-8A19-E902FA79655E}"/>
              </a:ext>
            </a:extLst>
          </p:cNvPr>
          <p:cNvSpPr txBox="1"/>
          <p:nvPr/>
        </p:nvSpPr>
        <p:spPr>
          <a:xfrm>
            <a:off x="2679473" y="2686616"/>
            <a:ext cx="13587211" cy="1169551"/>
          </a:xfrm>
          <a:prstGeom prst="rect">
            <a:avLst/>
          </a:prstGeom>
          <a:noFill/>
        </p:spPr>
        <p:txBody>
          <a:bodyPr wrap="square" lIns="91440" tIns="45720" rIns="91440" bIns="45720" rtlCol="0" anchor="t">
            <a:spAutoFit/>
          </a:bodyPr>
          <a:lstStyle/>
          <a:p>
            <a:r>
              <a:rPr lang="pt-BR" dirty="0"/>
              <a:t>Os relatórios das contribuições encontram-se disponíveis no portal da ANS, por audiência pública, no seguinte endereço:</a:t>
            </a:r>
          </a:p>
        </p:txBody>
      </p:sp>
      <p:pic>
        <p:nvPicPr>
          <p:cNvPr id="5" name="Gráfico 5" descr="Internet estrutura de tópicos">
            <a:extLst>
              <a:ext uri="{FF2B5EF4-FFF2-40B4-BE49-F238E27FC236}">
                <a16:creationId xmlns:a16="http://schemas.microsoft.com/office/drawing/2014/main" id="{F0FCC852-5437-13F3-8FFE-6F4731FF2EA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252158" y="5139187"/>
            <a:ext cx="1453550" cy="1465427"/>
          </a:xfrm>
          <a:prstGeom prst="rect">
            <a:avLst/>
          </a:prstGeom>
        </p:spPr>
      </p:pic>
      <p:sp>
        <p:nvSpPr>
          <p:cNvPr id="3" name="Título 1">
            <a:extLst>
              <a:ext uri="{FF2B5EF4-FFF2-40B4-BE49-F238E27FC236}">
                <a16:creationId xmlns:a16="http://schemas.microsoft.com/office/drawing/2014/main" id="{0A6A4FB4-A1F8-7A8F-257A-4FAE81744848}"/>
              </a:ext>
            </a:extLst>
          </p:cNvPr>
          <p:cNvSpPr txBox="1">
            <a:spLocks/>
          </p:cNvSpPr>
          <p:nvPr/>
        </p:nvSpPr>
        <p:spPr bwMode="auto">
          <a:xfrm>
            <a:off x="0" y="438116"/>
            <a:ext cx="18285576" cy="823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000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altLang="pt-BR" sz="3200" b="1" dirty="0">
                <a:solidFill>
                  <a:srgbClr val="F47521"/>
                </a:solidFill>
                <a:latin typeface="Calibri" panose="020F0502020204030204" pitchFamily="34" charset="0"/>
              </a:rPr>
              <a:t>AUDIÊNCIAS PÚBLICAS</a:t>
            </a:r>
          </a:p>
        </p:txBody>
      </p:sp>
    </p:spTree>
    <p:extLst>
      <p:ext uri="{BB962C8B-B14F-4D97-AF65-F5344CB8AC3E}">
        <p14:creationId xmlns:p14="http://schemas.microsoft.com/office/powerpoint/2010/main" val="408709379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áfico 2">
            <a:extLst>
              <a:ext uri="{FF2B5EF4-FFF2-40B4-BE49-F238E27FC236}">
                <a16:creationId xmlns:a16="http://schemas.microsoft.com/office/drawing/2014/main" id="{87FD1565-FBAF-4FD9-BF84-AA277F9F0C4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924300" y="4664621"/>
            <a:ext cx="10439400" cy="1704975"/>
          </a:xfrm>
          <a:prstGeom prst="rect">
            <a:avLst/>
          </a:prstGeom>
        </p:spPr>
      </p:pic>
      <p:sp>
        <p:nvSpPr>
          <p:cNvPr id="8" name="Título 1">
            <a:extLst>
              <a:ext uri="{FF2B5EF4-FFF2-40B4-BE49-F238E27FC236}">
                <a16:creationId xmlns:a16="http://schemas.microsoft.com/office/drawing/2014/main" id="{7EEC4957-EE9B-41F0-B505-D1094BB77855}"/>
              </a:ext>
            </a:extLst>
          </p:cNvPr>
          <p:cNvSpPr txBox="1">
            <a:spLocks/>
          </p:cNvSpPr>
          <p:nvPr/>
        </p:nvSpPr>
        <p:spPr bwMode="auto">
          <a:xfrm>
            <a:off x="795" y="1687513"/>
            <a:ext cx="18286413" cy="237887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spcAft>
                <a:spcPts val="1800"/>
              </a:spcAft>
              <a:defRPr/>
            </a:pPr>
            <a:r>
              <a:rPr lang="pt-BR" altLang="pt-BR" sz="6600" b="1" dirty="0">
                <a:solidFill>
                  <a:srgbClr val="006E89"/>
                </a:solidFill>
                <a:latin typeface="+mn-lt"/>
              </a:rPr>
              <a:t>Obrigada!</a:t>
            </a:r>
            <a:endParaRPr lang="pt-BR" altLang="pt-BR" sz="6600" b="1" dirty="0">
              <a:latin typeface="+mn-lt"/>
            </a:endParaRPr>
          </a:p>
        </p:txBody>
      </p:sp>
      <p:pic>
        <p:nvPicPr>
          <p:cNvPr id="6" name="Imagem 5" descr="Placa azul com letras brancas em fundo preto&#10;&#10;Descrição gerada automaticamente">
            <a:extLst>
              <a:ext uri="{FF2B5EF4-FFF2-40B4-BE49-F238E27FC236}">
                <a16:creationId xmlns:a16="http://schemas.microsoft.com/office/drawing/2014/main" id="{AB25621E-7227-4029-896A-184C0CA985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26940" y="7156064"/>
            <a:ext cx="4034120" cy="811780"/>
          </a:xfrm>
          <a:prstGeom prst="rect">
            <a:avLst/>
          </a:prstGeom>
        </p:spPr>
      </p:pic>
    </p:spTree>
    <p:extLst>
      <p:ext uri="{BB962C8B-B14F-4D97-AF65-F5344CB8AC3E}">
        <p14:creationId xmlns:p14="http://schemas.microsoft.com/office/powerpoint/2010/main" val="2347910011"/>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2_Personalizar design">
  <a:themeElements>
    <a:clrScheme name="Personalizada 2">
      <a:dk1>
        <a:srgbClr val="333333"/>
      </a:dk1>
      <a:lt1>
        <a:srgbClr val="FFFFFF"/>
      </a:lt1>
      <a:dk2>
        <a:srgbClr val="FFFFFF"/>
      </a:dk2>
      <a:lt2>
        <a:srgbClr val="FFFFFF"/>
      </a:lt2>
      <a:accent1>
        <a:srgbClr val="006E89"/>
      </a:accent1>
      <a:accent2>
        <a:srgbClr val="6D983F"/>
      </a:accent2>
      <a:accent3>
        <a:srgbClr val="F47521"/>
      </a:accent3>
      <a:accent4>
        <a:srgbClr val="A05A09"/>
      </a:accent4>
      <a:accent5>
        <a:srgbClr val="D6BF16"/>
      </a:accent5>
      <a:accent6>
        <a:srgbClr val="A5BFDE"/>
      </a:accent6>
      <a:hlink>
        <a:srgbClr val="195214"/>
      </a:hlink>
      <a:folHlink>
        <a:srgbClr val="6836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62FF1DB93DCC6D428FCFFBDE556AD1A3" ma:contentTypeVersion="16" ma:contentTypeDescription="Crie um novo documento." ma:contentTypeScope="" ma:versionID="ce58e1b14867a8a90e724a5e9350939c">
  <xsd:schema xmlns:xsd="http://www.w3.org/2001/XMLSchema" xmlns:xs="http://www.w3.org/2001/XMLSchema" xmlns:p="http://schemas.microsoft.com/office/2006/metadata/properties" xmlns:ns2="81d39372-0596-407b-8d3d-07a78b81bb4f" xmlns:ns3="fda8edfd-dad8-424a-8895-2bba090d051c" targetNamespace="http://schemas.microsoft.com/office/2006/metadata/properties" ma:root="true" ma:fieldsID="c14d0ae2404978cee1224f12abdc23c3" ns2:_="" ns3:_="">
    <xsd:import namespace="81d39372-0596-407b-8d3d-07a78b81bb4f"/>
    <xsd:import namespace="fda8edfd-dad8-424a-8895-2bba090d051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d39372-0596-407b-8d3d-07a78b81bb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Marcações de imagem" ma:readOnly="false" ma:fieldId="{5cf76f15-5ced-4ddc-b409-7134ff3c332f}" ma:taxonomyMulti="true" ma:sspId="afd22834-720d-4be5-8a17-75eb8688063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a8edfd-dad8-424a-8895-2bba090d051c" elementFormDefault="qualified">
    <xsd:import namespace="http://schemas.microsoft.com/office/2006/documentManagement/types"/>
    <xsd:import namespace="http://schemas.microsoft.com/office/infopath/2007/PartnerControls"/>
    <xsd:element name="SharedWithUsers" ma:index="17"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talhes de Compartilhado Com" ma:internalName="SharedWithDetails" ma:readOnly="true">
      <xsd:simpleType>
        <xsd:restriction base="dms:Note">
          <xsd:maxLength value="255"/>
        </xsd:restriction>
      </xsd:simpleType>
    </xsd:element>
    <xsd:element name="TaxCatchAll" ma:index="22" nillable="true" ma:displayName="Taxonomy Catch All Column" ma:hidden="true" ma:list="{9eb8b91d-090c-43ed-9968-529a6fbd0f7f}" ma:internalName="TaxCatchAll" ma:showField="CatchAllData" ma:web="fda8edfd-dad8-424a-8895-2bba090d05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da8edfd-dad8-424a-8895-2bba090d051c" xsi:nil="true"/>
    <lcf76f155ced4ddcb4097134ff3c332f xmlns="81d39372-0596-407b-8d3d-07a78b81bb4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AA75324-6620-489F-B59E-373CE36424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d39372-0596-407b-8d3d-07a78b81bb4f"/>
    <ds:schemaRef ds:uri="fda8edfd-dad8-424a-8895-2bba090d05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132445-F88B-49D9-BB56-637F0FE76524}">
  <ds:schemaRefs>
    <ds:schemaRef ds:uri="http://schemas.microsoft.com/sharepoint/v3/contenttype/forms"/>
  </ds:schemaRefs>
</ds:datastoreItem>
</file>

<file path=customXml/itemProps3.xml><?xml version="1.0" encoding="utf-8"?>
<ds:datastoreItem xmlns:ds="http://schemas.openxmlformats.org/officeDocument/2006/customXml" ds:itemID="{F4884746-3586-4B59-8265-9ABA27375B53}">
  <ds:schemaRefs>
    <ds:schemaRef ds:uri="81d39372-0596-407b-8d3d-07a78b81bb4f"/>
    <ds:schemaRef ds:uri="http://purl.org/dc/dcmitype/"/>
    <ds:schemaRef ds:uri="fda8edfd-dad8-424a-8895-2bba090d051c"/>
    <ds:schemaRef ds:uri="http://www.w3.org/XML/1998/namespace"/>
    <ds:schemaRef ds:uri="http://schemas.microsoft.com/office/2006/metadata/properties"/>
    <ds:schemaRef ds:uri="http://schemas.microsoft.com/office/2006/documentManagement/types"/>
    <ds:schemaRef ds:uri="http://purl.org/dc/elements/1.1/"/>
    <ds:schemaRef ds:uri="http://purl.org/dc/terms/"/>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Apex</Template>
  <TotalTime>463</TotalTime>
  <Words>361</Words>
  <Application>Microsoft Office PowerPoint</Application>
  <PresentationFormat>Personalizar</PresentationFormat>
  <Paragraphs>40</Paragraphs>
  <Slides>6</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6</vt:i4>
      </vt:variant>
    </vt:vector>
  </HeadingPairs>
  <TitlesOfParts>
    <vt:vector size="9" baseType="lpstr">
      <vt:lpstr>Arial</vt:lpstr>
      <vt:lpstr>Calibri</vt:lpstr>
      <vt:lpstr>2_Personalizar design</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Expertise</dc:title>
  <dc:creator>Expertise Inteligencia e pesquisa de mercado</dc:creator>
  <cp:lastModifiedBy>Jaqueline Lima Fernandes</cp:lastModifiedBy>
  <cp:revision>186</cp:revision>
  <dcterms:created xsi:type="dcterms:W3CDTF">2016-01-16T10:55:01Z</dcterms:created>
  <dcterms:modified xsi:type="dcterms:W3CDTF">2023-12-13T14:59:54Z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0x01010062FF1DB93DCC6D428FCFFBDE556AD1A3</vt:lpwstr>
  </property>
  <property fmtid="{D5CDD505-2E9C-101B-9397-08002B2CF9AE}" pid="3" name="MediaServiceImageTags">
    <vt:lpwstr/>
  </property>
</Properties>
</file>