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</p:sldMasterIdLst>
  <p:notesMasterIdLst>
    <p:notesMasterId r:id="rId16"/>
  </p:notesMasterIdLst>
  <p:sldIdLst>
    <p:sldId id="671" r:id="rId5"/>
    <p:sldId id="708" r:id="rId6"/>
    <p:sldId id="713" r:id="rId7"/>
    <p:sldId id="714" r:id="rId8"/>
    <p:sldId id="715" r:id="rId9"/>
    <p:sldId id="709" r:id="rId10"/>
    <p:sldId id="707" r:id="rId11"/>
    <p:sldId id="710" r:id="rId12"/>
    <p:sldId id="712" r:id="rId13"/>
    <p:sldId id="711" r:id="rId14"/>
    <p:sldId id="689" r:id="rId15"/>
  </p:sldIdLst>
  <p:sldSz cx="18288000" cy="10287000"/>
  <p:notesSz cx="6858000" cy="9144000"/>
  <p:custDataLst>
    <p:tags r:id="rId17"/>
  </p:custDataLst>
  <p:defaultTextStyle>
    <a:defPPr>
      <a:defRPr lang="pt-BR"/>
    </a:defPPr>
    <a:lvl1pPr marL="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4A5B2796-1A49-4A19-8942-96C3A28C94D5}">
          <p14:sldIdLst>
            <p14:sldId id="671"/>
            <p14:sldId id="708"/>
            <p14:sldId id="713"/>
            <p14:sldId id="714"/>
            <p14:sldId id="715"/>
            <p14:sldId id="709"/>
            <p14:sldId id="707"/>
            <p14:sldId id="710"/>
            <p14:sldId id="712"/>
            <p14:sldId id="711"/>
            <p14:sldId id="6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63" userDrawn="1">
          <p15:clr>
            <a:srgbClr val="A4A3A4"/>
          </p15:clr>
        </p15:guide>
        <p15:guide id="3" orient="horz" pos="5349" userDrawn="1">
          <p15:clr>
            <a:srgbClr val="A4A3A4"/>
          </p15:clr>
        </p15:guide>
        <p15:guide id="4" pos="1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73"/>
    <a:srgbClr val="F47521"/>
    <a:srgbClr val="006E89"/>
    <a:srgbClr val="6D983F"/>
    <a:srgbClr val="8CBB59"/>
    <a:srgbClr val="DF4F3B"/>
    <a:srgbClr val="00C0BC"/>
    <a:srgbClr val="0679A9"/>
    <a:srgbClr val="FF9933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3" autoAdjust="0"/>
    <p:restoredTop sz="96357" autoAdjust="0"/>
  </p:normalViewPr>
  <p:slideViewPr>
    <p:cSldViewPr snapToGrid="0">
      <p:cViewPr varScale="1">
        <p:scale>
          <a:sx n="74" d="100"/>
          <a:sy n="74" d="100"/>
        </p:scale>
        <p:origin x="564" y="66"/>
      </p:cViewPr>
      <p:guideLst>
        <p:guide orient="horz" pos="1063"/>
        <p:guide orient="horz" pos="5349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4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FFB51-62BD-4ED9-8C8C-72908B92FB4A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ABBB1-5E8A-4D6B-9C01-E287A81F5DC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822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6534"/>
            <a:ext cx="18277051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8988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34" y="-14370"/>
            <a:ext cx="18288000" cy="1029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59163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9341BF5-094A-4844-9CE5-80E156EAF0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8278208" cy="126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2734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55556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471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</p:spTree>
    <p:extLst>
      <p:ext uri="{BB962C8B-B14F-4D97-AF65-F5344CB8AC3E}">
        <p14:creationId xmlns:p14="http://schemas.microsoft.com/office/powerpoint/2010/main" val="23835388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49" y="-6534"/>
            <a:ext cx="18277051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94960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1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3213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2840" y="9680005"/>
            <a:ext cx="2135360" cy="4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803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7" r:id="rId2"/>
    <p:sldLayoutId id="2147483660" r:id="rId3"/>
    <p:sldLayoutId id="2147483655" r:id="rId4"/>
    <p:sldLayoutId id="2147483656" r:id="rId5"/>
    <p:sldLayoutId id="2147483658" r:id="rId6"/>
    <p:sldLayoutId id="2147483661" r:id="rId7"/>
  </p:sldLayoutIdLst>
  <p:transition spd="slow">
    <p:push dir="u"/>
  </p:transition>
  <p:txStyles>
    <p:titleStyle>
      <a:lvl1pPr algn="ctr" defTabSz="1758300" rtl="0" eaLnBrk="1" latinLnBrk="0" hangingPunct="1">
        <a:spcBef>
          <a:spcPct val="0"/>
        </a:spcBef>
        <a:buNone/>
        <a:defRPr sz="8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362" indent="-659362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28619" indent="-549469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19787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7702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561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8353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7144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5936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4727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791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7583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6374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35166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3957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6pPr>
      <a:lvl7pPr marL="52748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61540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70331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915192" y="2883782"/>
            <a:ext cx="10680498" cy="1008112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sz="6000" dirty="0">
                <a:solidFill>
                  <a:srgbClr val="007373"/>
                </a:solidFill>
              </a:rPr>
              <a:t>DIOPE: BALANÇO DAS PRINCIPAIS AÇÕES EM 2023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7271792" y="9172212"/>
            <a:ext cx="10323898" cy="588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2800" b="1" dirty="0">
                <a:solidFill>
                  <a:srgbClr val="007373"/>
                </a:solidFill>
                <a:latin typeface="Calibri" panose="020F0502020204030204" pitchFamily="34" charset="0"/>
              </a:rPr>
              <a:t>Dezembro de 2023</a:t>
            </a:r>
          </a:p>
          <a:p>
            <a:pPr algn="r"/>
            <a:endParaRPr lang="pt-BR" altLang="pt-BR" sz="2400" b="1" dirty="0">
              <a:solidFill>
                <a:srgbClr val="007373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11296490" y="6316153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2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11296490" y="7015386"/>
            <a:ext cx="6299200" cy="588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28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7264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10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2424" y="492404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4000" b="1" dirty="0">
                <a:solidFill>
                  <a:srgbClr val="F47521"/>
                </a:solidFill>
                <a:latin typeface="Calibri" panose="020F0502020204030204" pitchFamily="34" charset="0"/>
              </a:rPr>
              <a:t>	Principais Atividades da DIOPE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93A8FF8-CFD8-41C0-9860-CC0693DBC28D}"/>
              </a:ext>
            </a:extLst>
          </p:cNvPr>
          <p:cNvSpPr txBox="1"/>
          <p:nvPr/>
        </p:nvSpPr>
        <p:spPr>
          <a:xfrm>
            <a:off x="853440" y="2545080"/>
            <a:ext cx="15130272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b="1" dirty="0"/>
              <a:t>Transferência de controle societário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37 operações submetidas à DIOPE (ASSNT-DIOPE)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A assessoria normativa da DIOPE também elaborou 387 Processos de Ressarcimento SUS e 749 Processos Sancionadores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4057119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>
            <a:extLst>
              <a:ext uri="{FF2B5EF4-FFF2-40B4-BE49-F238E27FC236}">
                <a16:creationId xmlns:a16="http://schemas.microsoft.com/office/drawing/2014/main" id="{87FD1565-FBAF-4FD9-BF84-AA277F9F0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24300" y="4664621"/>
            <a:ext cx="10439400" cy="1704975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7EEC4957-EE9B-41F0-B505-D1094BB77855}"/>
              </a:ext>
            </a:extLst>
          </p:cNvPr>
          <p:cNvSpPr txBox="1">
            <a:spLocks/>
          </p:cNvSpPr>
          <p:nvPr/>
        </p:nvSpPr>
        <p:spPr bwMode="auto">
          <a:xfrm>
            <a:off x="795" y="1687513"/>
            <a:ext cx="18286413" cy="2378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1800"/>
              </a:spcAft>
              <a:defRPr/>
            </a:pPr>
            <a:r>
              <a:rPr lang="pt-BR" altLang="pt-BR" sz="6600" b="1" dirty="0">
                <a:solidFill>
                  <a:srgbClr val="006E89"/>
                </a:solidFill>
                <a:latin typeface="+mn-lt"/>
              </a:rPr>
              <a:t>Obrigado!</a:t>
            </a:r>
            <a:endParaRPr lang="pt-BR" altLang="pt-BR" sz="6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3799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2424" y="492404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4000" b="1" dirty="0">
                <a:solidFill>
                  <a:srgbClr val="F47521"/>
                </a:solidFill>
                <a:latin typeface="Calibri" panose="020F0502020204030204" pitchFamily="34" charset="0"/>
              </a:rPr>
              <a:t>	Principais Atividades da DIOPE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93A8FF8-CFD8-41C0-9860-CC0693DBC28D}"/>
              </a:ext>
            </a:extLst>
          </p:cNvPr>
          <p:cNvSpPr txBox="1"/>
          <p:nvPr/>
        </p:nvSpPr>
        <p:spPr>
          <a:xfrm>
            <a:off x="853440" y="2545080"/>
            <a:ext cx="13826862" cy="70326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Avaliar constantemente o mercado e propor as melhores soluções regulatórias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Autorização de funcionamento (GGAME)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Acompanhamento econômico-financeiro (GGAME)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Programas de Adequação Econômico-financeiros (GGAER)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Regimes especiais (GGAER)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Transferência de controle societário (ASSNT-DIOPE)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Acompanhamento econômico-financeiro setorial (GGAME)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459468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3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2424" y="492404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4000" b="1" dirty="0">
                <a:solidFill>
                  <a:srgbClr val="F47521"/>
                </a:solidFill>
                <a:latin typeface="Calibri" panose="020F0502020204030204" pitchFamily="34" charset="0"/>
              </a:rPr>
              <a:t>	Principais Atividades da DIOPE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93A8FF8-CFD8-41C0-9860-CC0693DBC28D}"/>
              </a:ext>
            </a:extLst>
          </p:cNvPr>
          <p:cNvSpPr txBox="1"/>
          <p:nvPr/>
        </p:nvSpPr>
        <p:spPr>
          <a:xfrm>
            <a:off x="853440" y="2545080"/>
            <a:ext cx="16481249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b="1" dirty="0"/>
              <a:t>Avaliar constantemente o mercado e propor as melhores soluções regulatórias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r>
              <a:rPr lang="pt-BR" sz="3200" dirty="0"/>
              <a:t>RN 573 – Simplificação regulação prudencial fruto das discussões iniciadas ainda em 2022 com Audiência Pública nº 25 que alteraram as exigências de ativos garantidores e critérios para Autorização Prévia Anual (APA) no setor.</a:t>
            </a:r>
          </a:p>
          <a:p>
            <a:endParaRPr lang="pt-BR" sz="3200" dirty="0"/>
          </a:p>
          <a:p>
            <a:r>
              <a:rPr lang="pt-BR" sz="3200" dirty="0"/>
              <a:t>PEONA-SUS – Estudo sobre processo de aviso de ressarcimento ao SUS para fins de PEONA SUS, que subsidiou a proposta de alteração da RN nº 574, de 2023, com novos fatores, que foi objeto da Consulta Pública nº 115 e encontra-se em análise jurídica pela PROGE.</a:t>
            </a:r>
          </a:p>
          <a:p>
            <a:endParaRPr lang="pt-BR" sz="3200" dirty="0"/>
          </a:p>
          <a:p>
            <a:r>
              <a:rPr lang="pt-BR" sz="3200" dirty="0"/>
              <a:t>PIC – Estudo de simplificação das exigências de ativos garantidores associados à Provisão de Insuficiência das Contraprestações (PIC) que subsidiou a proposta de alteração da RN nº 521, de 2022, que foi objeto da Consulta Pública nº 120, em andamento.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76769546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4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2424" y="492404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4000" b="1" dirty="0">
                <a:solidFill>
                  <a:srgbClr val="F47521"/>
                </a:solidFill>
                <a:latin typeface="Calibri" panose="020F0502020204030204" pitchFamily="34" charset="0"/>
              </a:rPr>
              <a:t>	Principais Atividades da DIOPE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93A8FF8-CFD8-41C0-9860-CC0693DBC28D}"/>
              </a:ext>
            </a:extLst>
          </p:cNvPr>
          <p:cNvSpPr txBox="1"/>
          <p:nvPr/>
        </p:nvSpPr>
        <p:spPr>
          <a:xfrm>
            <a:off x="853440" y="2545080"/>
            <a:ext cx="1648124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b="1" dirty="0"/>
              <a:t>Avaliar constantemente o mercado e propor as melhores soluções regulatórias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r>
              <a:rPr lang="pt-BR" sz="3200" dirty="0"/>
              <a:t>Autorização Prévia para Movimentação de Ativos Garantidores.</a:t>
            </a:r>
          </a:p>
          <a:p>
            <a:endParaRPr lang="pt-BR" sz="3200" dirty="0"/>
          </a:p>
          <a:p>
            <a:r>
              <a:rPr lang="pt-BR" sz="3200" dirty="0"/>
              <a:t>453 OPS (40% do total de OPS) ingressaram na APA e estão com livre movimentação de seus ativos garantidores que perfazem mais de 80% do total do setor. Essas operadoras detém cerca de 36,4 milhões de vínculos de beneficiários em planos médico-hospitalares (71,5% dos vínculos do setor). 67 OPS possuem autorização para uso do fator reduzido de capital baseado em risco, reduzindo, em média 15% do total de exigência de capital regulatório. 8 dessas operadoras obtiveram a redução do fator por meio da Acreditação, conforme informação encaminhada pela DIDES à DIOPE.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94837863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5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2424" y="492404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4000" b="1" dirty="0">
                <a:solidFill>
                  <a:srgbClr val="F47521"/>
                </a:solidFill>
                <a:latin typeface="Calibri" panose="020F0502020204030204" pitchFamily="34" charset="0"/>
              </a:rPr>
              <a:t>	Principais Atividades da DIOPE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93A8FF8-CFD8-41C0-9860-CC0693DBC28D}"/>
              </a:ext>
            </a:extLst>
          </p:cNvPr>
          <p:cNvSpPr txBox="1"/>
          <p:nvPr/>
        </p:nvSpPr>
        <p:spPr>
          <a:xfrm>
            <a:off x="853440" y="2545080"/>
            <a:ext cx="16481249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b="1" dirty="0"/>
              <a:t>Avaliar constantemente o mercado e propor as melhores soluções regulatórias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r>
              <a:rPr lang="pt-BR" sz="3200" dirty="0"/>
              <a:t>Atuação constante para aprimorar a divulgação de dados econômico-financeiros do setor</a:t>
            </a:r>
          </a:p>
          <a:p>
            <a:endParaRPr lang="pt-BR" sz="3200" dirty="0"/>
          </a:p>
          <a:p>
            <a:r>
              <a:rPr lang="pt-BR" sz="3200" dirty="0"/>
              <a:t>Unificação dos painéis de dados econômico-financeiros dinâmicos (PRISMA, PAINEL CONTÁBIL e ANUÁRIO) no PAINEL ECONÔMICO-FINANCEIRO com as principais informações sobre aspectos econômico-financeiros do setor (números, indicadores, evolução, </a:t>
            </a:r>
            <a:r>
              <a:rPr lang="pt-BR" sz="3200" dirty="0" err="1"/>
              <a:t>etc</a:t>
            </a:r>
            <a:r>
              <a:rPr lang="pt-BR" sz="3200" dirty="0"/>
              <a:t>).</a:t>
            </a:r>
          </a:p>
          <a:p>
            <a:endParaRPr lang="pt-BR" sz="3200" dirty="0"/>
          </a:p>
          <a:p>
            <a:r>
              <a:rPr lang="pt-BR" sz="3200" dirty="0"/>
              <a:t>Divulgação simultânea dos dados com WEBINAR: PAINEL ECONÔMICO-FINANCEIRO, já com 2 edições, voltado ao público em geral para apresentação das análises internas da DIOPE sobre as contas do setor de saúde suplementar e sua evolução.</a:t>
            </a:r>
          </a:p>
          <a:p>
            <a:endParaRPr lang="pt-BR" sz="3200" dirty="0"/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55138356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6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2424" y="492404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4000" b="1" dirty="0">
                <a:solidFill>
                  <a:srgbClr val="F47521"/>
                </a:solidFill>
                <a:latin typeface="Calibri" panose="020F0502020204030204" pitchFamily="34" charset="0"/>
              </a:rPr>
              <a:t>	Principais Números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93A8FF8-CFD8-41C0-9860-CC0693DBC28D}"/>
              </a:ext>
            </a:extLst>
          </p:cNvPr>
          <p:cNvSpPr txBox="1"/>
          <p:nvPr/>
        </p:nvSpPr>
        <p:spPr>
          <a:xfrm>
            <a:off x="853440" y="2545080"/>
            <a:ext cx="16714256" cy="8510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b="1" dirty="0"/>
              <a:t>Autorização de funcionamento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102 pedidos de registro de 44 pessoas jurídicas e 31 autorizações de funcionamento concedidas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b="1" dirty="0"/>
              <a:t>Acompanhamento econômico-financeiro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357 análises elaboradas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278 operadoras analisadas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86 operadoras sem desconformidades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31 operadoras apresentaram TAOEF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3 regimes de direção fiscal instaurados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16 operadoras em cancelamento do registro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4 operadoras com registros cancelados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285097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7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2424" y="492404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4000" b="1" dirty="0">
                <a:solidFill>
                  <a:srgbClr val="F47521"/>
                </a:solidFill>
                <a:latin typeface="Calibri" panose="020F0502020204030204" pitchFamily="34" charset="0"/>
              </a:rPr>
              <a:t>	Principais Números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93A8FF8-CFD8-41C0-9860-CC0693DBC28D}"/>
              </a:ext>
            </a:extLst>
          </p:cNvPr>
          <p:cNvSpPr txBox="1"/>
          <p:nvPr/>
        </p:nvSpPr>
        <p:spPr>
          <a:xfrm>
            <a:off x="853441" y="2545080"/>
            <a:ext cx="15587471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b="1" dirty="0"/>
              <a:t>Programas de Adequação Econômico-financeiros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/>
              <a:t>32 operadoras em acompanhamento e ao longo do ano foram recepcionados 38 </a:t>
            </a:r>
            <a:r>
              <a:rPr lang="pt-BR" sz="3200" dirty="0" err="1"/>
              <a:t>TAOEFs</a:t>
            </a:r>
            <a:r>
              <a:rPr lang="pt-BR" sz="3200" dirty="0"/>
              <a:t>. Desse total de 70 operadoras, 6 retornaram ao acompanhamento regular, em 1 foi instaurada direção fiscal e outras 2 foram encaminhadas para cancelamento compulsório de registro, sendo que ao final de 2023 estão em acompanhamento na COPAEF 2 operadoras em PLAEF e 59 operadoras em TAOEF, totalizando, portanto, 61 operadoras, que possuem cerca de 4,6 milhões de beneficiários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556222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8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2424" y="492404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4000" b="1" dirty="0">
                <a:solidFill>
                  <a:srgbClr val="F47521"/>
                </a:solidFill>
                <a:latin typeface="Calibri" panose="020F0502020204030204" pitchFamily="34" charset="0"/>
              </a:rPr>
              <a:t>	Principais Números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93A8FF8-CFD8-41C0-9860-CC0693DBC28D}"/>
              </a:ext>
            </a:extLst>
          </p:cNvPr>
          <p:cNvSpPr txBox="1"/>
          <p:nvPr/>
        </p:nvSpPr>
        <p:spPr>
          <a:xfrm>
            <a:off x="853441" y="2545080"/>
            <a:ext cx="1558747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b="1" dirty="0"/>
              <a:t>Regimes especiais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/>
              <a:t>No início de 2023 havia 25 operadoras em </a:t>
            </a:r>
            <a:r>
              <a:rPr lang="pt-BR" sz="3200" b="1" dirty="0"/>
              <a:t>direção fiscal </a:t>
            </a:r>
            <a:r>
              <a:rPr lang="pt-BR" sz="3200" dirty="0"/>
              <a:t>e ao longo do ano foram instauradas 4 novas direções fiscais. Desse total de 29 operadoras, 2 tiveram suas direções fiscais encerradas após se regularizarem, 1 foi encaminhada para cancelamento compulsório de registro e 2 foram liquidadas extrajudicialmente, sendo que ao final de 2023 há 24 operadoras em direção fiscal, que possuem cerca de 1,1 milhão de beneficiários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41314180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9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2424" y="492404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4000" b="1" dirty="0">
                <a:solidFill>
                  <a:srgbClr val="F47521"/>
                </a:solidFill>
                <a:latin typeface="Calibri" panose="020F0502020204030204" pitchFamily="34" charset="0"/>
              </a:rPr>
              <a:t>	Principais Números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93A8FF8-CFD8-41C0-9860-CC0693DBC28D}"/>
              </a:ext>
            </a:extLst>
          </p:cNvPr>
          <p:cNvSpPr txBox="1"/>
          <p:nvPr/>
        </p:nvSpPr>
        <p:spPr>
          <a:xfrm>
            <a:off x="853441" y="1685544"/>
            <a:ext cx="17215103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b="1" dirty="0"/>
              <a:t>Regimes especiais/de resolução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/>
              <a:t>Também havia 5 operadoras em </a:t>
            </a:r>
            <a:r>
              <a:rPr lang="pt-BR" sz="3200" b="1" dirty="0"/>
              <a:t>cancelamento</a:t>
            </a:r>
            <a:r>
              <a:rPr lang="pt-BR" sz="3200" dirty="0"/>
              <a:t> a pedido de registro, 34 em </a:t>
            </a:r>
            <a:r>
              <a:rPr lang="pt-BR" sz="3200" b="1" dirty="0"/>
              <a:t>cancelamento compulsório</a:t>
            </a:r>
            <a:r>
              <a:rPr lang="pt-BR" sz="3200" dirty="0"/>
              <a:t> de registro e 2 em cancelamento de registro por incorporação e ao longo do ano 49 operadoras foram encaminhadas para procedimentos de retirada ordenada do mercado. Desse total de 90 operadoras, 17 tiveram seus pedidos de cancelamento de registro deferidos, 3 tiveram seus registros cancelados por incorporação, 8 conseguiram reverter o procedimento de retirada ordenada do mercado e outras 22 tiveram seus registros cancelados compulsoriamente, sendo que destas últimas, 3 foram </a:t>
            </a:r>
            <a:r>
              <a:rPr lang="pt-BR" sz="3200" b="1" dirty="0"/>
              <a:t>liquidadas extrajudicialmente</a:t>
            </a:r>
            <a:r>
              <a:rPr lang="pt-BR" sz="3200" dirty="0"/>
              <a:t>. Portanto, ao final de 2023 há 5 operadoras em cancelamento a pedido de registro e 35 operadoras em cancelamento compulsório de registro, sendo que estas últimas ainda possuem cerca de 80 mil beneficiários; e</a:t>
            </a:r>
          </a:p>
          <a:p>
            <a:r>
              <a:rPr lang="pt-BR" sz="32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/>
              <a:t>2023 inicia-se com 27 </a:t>
            </a:r>
            <a:r>
              <a:rPr lang="pt-BR" sz="3200" b="1" dirty="0"/>
              <a:t>liquidações extrajudiciais </a:t>
            </a:r>
            <a:r>
              <a:rPr lang="pt-BR" sz="3200" dirty="0"/>
              <a:t>em curso e ao longo do ano foram decretadas 5 liquidações extrajudiciais. Desse total de 32 liquidações extrajudiciais, 12 tiveram suas falências ou insolvências civis decretadas ou foram encerradas; razão pela qual ao final de 2023 há 20 liquidações extrajudiciais em acompanhamento.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980877719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2_Personalizar design">
  <a:themeElements>
    <a:clrScheme name="Personalizada 2">
      <a:dk1>
        <a:srgbClr val="333333"/>
      </a:dk1>
      <a:lt1>
        <a:srgbClr val="FFFFFF"/>
      </a:lt1>
      <a:dk2>
        <a:srgbClr val="FFFFFF"/>
      </a:dk2>
      <a:lt2>
        <a:srgbClr val="FFFFFF"/>
      </a:lt2>
      <a:accent1>
        <a:srgbClr val="006E89"/>
      </a:accent1>
      <a:accent2>
        <a:srgbClr val="6D983F"/>
      </a:accent2>
      <a:accent3>
        <a:srgbClr val="F47521"/>
      </a:accent3>
      <a:accent4>
        <a:srgbClr val="A05A09"/>
      </a:accent4>
      <a:accent5>
        <a:srgbClr val="D6BF16"/>
      </a:accent5>
      <a:accent6>
        <a:srgbClr val="A5BFDE"/>
      </a:accent6>
      <a:hlink>
        <a:srgbClr val="195214"/>
      </a:hlink>
      <a:folHlink>
        <a:srgbClr val="6836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EBFC5B5589B8459B579757763C6F8C" ma:contentTypeVersion="5" ma:contentTypeDescription="Crie um novo documento." ma:contentTypeScope="" ma:versionID="5e9f738fd69606b62531ac71268e3726">
  <xsd:schema xmlns:xsd="http://www.w3.org/2001/XMLSchema" xmlns:xs="http://www.w3.org/2001/XMLSchema" xmlns:p="http://schemas.microsoft.com/office/2006/metadata/properties" xmlns:ns3="0c89f17b-50c5-463f-aaae-6a2eacbb63ab" xmlns:ns4="25769215-e859-4c50-8e48-89f069b8c7f7" targetNamespace="http://schemas.microsoft.com/office/2006/metadata/properties" ma:root="true" ma:fieldsID="22152cbc03722a51daa861b6dddf785e" ns3:_="" ns4:_="">
    <xsd:import namespace="0c89f17b-50c5-463f-aaae-6a2eacbb63ab"/>
    <xsd:import namespace="25769215-e859-4c50-8e48-89f069b8c7f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Details" minOccurs="0"/>
                <xsd:element ref="ns4:SharedWithUser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89f17b-50c5-463f-aaae-6a2eacbb63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69215-e859-4c50-8e48-89f069b8c7f7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11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78E73A-D1A6-43AE-A500-228EC43CF3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89f17b-50c5-463f-aaae-6a2eacbb63ab"/>
    <ds:schemaRef ds:uri="25769215-e859-4c50-8e48-89f069b8c7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1C7F22-884B-464F-BA07-FC187BBA01E7}">
  <ds:schemaRefs>
    <ds:schemaRef ds:uri="http://purl.org/dc/dcmitype/"/>
    <ds:schemaRef ds:uri="http://schemas.microsoft.com/office/2006/documentManagement/types"/>
    <ds:schemaRef ds:uri="25769215-e859-4c50-8e48-89f069b8c7f7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0c89f17b-50c5-463f-aaae-6a2eacbb63ab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28FD17B-68CD-4C4E-9FBE-7E7F80A24E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11788</TotalTime>
  <Words>894</Words>
  <Application>Microsoft Office PowerPoint</Application>
  <PresentationFormat>Personalizar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Arial Black</vt:lpstr>
      <vt:lpstr>Calibri</vt:lpstr>
      <vt:lpstr>2_Personalizar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Expertise</dc:title>
  <dc:creator>Expertise Inteligencia e pesquisa de mercado</dc:creator>
  <cp:lastModifiedBy>Jaqueline Lima Fernandes</cp:lastModifiedBy>
  <cp:revision>1027</cp:revision>
  <dcterms:created xsi:type="dcterms:W3CDTF">2016-01-16T10:55:01Z</dcterms:created>
  <dcterms:modified xsi:type="dcterms:W3CDTF">2023-12-18T20:05:41Z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0x0101008EEBFC5B5589B8459B579757763C6F8C</vt:lpwstr>
  </property>
</Properties>
</file>