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4"/>
  </p:sldMasterIdLst>
  <p:notesMasterIdLst>
    <p:notesMasterId r:id="rId15"/>
  </p:notesMasterIdLst>
  <p:sldIdLst>
    <p:sldId id="671" r:id="rId5"/>
    <p:sldId id="711" r:id="rId6"/>
    <p:sldId id="712" r:id="rId7"/>
    <p:sldId id="713" r:id="rId8"/>
    <p:sldId id="714" r:id="rId9"/>
    <p:sldId id="715" r:id="rId10"/>
    <p:sldId id="716" r:id="rId11"/>
    <p:sldId id="717" r:id="rId12"/>
    <p:sldId id="719" r:id="rId13"/>
    <p:sldId id="689" r:id="rId14"/>
  </p:sldIdLst>
  <p:sldSz cx="18288000" cy="10287000"/>
  <p:notesSz cx="6858000" cy="9144000"/>
  <p:custDataLst>
    <p:tags r:id="rId16"/>
  </p:custDataLst>
  <p:defaultTextStyle>
    <a:defPPr>
      <a:defRPr lang="pt-BR"/>
    </a:defPPr>
    <a:lvl1pPr marL="0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1pPr>
    <a:lvl2pPr marL="879150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2pPr>
    <a:lvl3pPr marL="1758300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3pPr>
    <a:lvl4pPr marL="2637450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4pPr>
    <a:lvl5pPr marL="3516600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5pPr>
    <a:lvl6pPr marL="4395749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6pPr>
    <a:lvl7pPr marL="5274899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7pPr>
    <a:lvl8pPr marL="6154049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8pPr>
    <a:lvl9pPr marL="7033199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4A5B2796-1A49-4A19-8942-96C3A28C94D5}">
          <p14:sldIdLst>
            <p14:sldId id="671"/>
            <p14:sldId id="711"/>
            <p14:sldId id="712"/>
            <p14:sldId id="713"/>
            <p14:sldId id="714"/>
            <p14:sldId id="715"/>
            <p14:sldId id="716"/>
            <p14:sldId id="717"/>
            <p14:sldId id="719"/>
            <p14:sldId id="6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063" userDrawn="1">
          <p15:clr>
            <a:srgbClr val="A4A3A4"/>
          </p15:clr>
        </p15:guide>
        <p15:guide id="3" orient="horz" pos="5077" userDrawn="1">
          <p15:clr>
            <a:srgbClr val="A4A3A4"/>
          </p15:clr>
        </p15:guide>
        <p15:guide id="4" pos="1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373"/>
    <a:srgbClr val="6D983F"/>
    <a:srgbClr val="006E89"/>
    <a:srgbClr val="8CBB59"/>
    <a:srgbClr val="DF4F3B"/>
    <a:srgbClr val="00C0BC"/>
    <a:srgbClr val="0679A9"/>
    <a:srgbClr val="FF9933"/>
    <a:srgbClr val="CC99FF"/>
    <a:srgbClr val="E677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669EDA-450A-D0C4-A54F-324EE470EAB4}" v="1" dt="2023-11-22T11:49:09.724"/>
    <p1510:client id="{6C83B181-97E1-2485-3713-8C8116D415FB}" v="865" dt="2023-11-21T18:38:38.827"/>
    <p1510:client id="{81274FE4-E900-93F3-49AC-34884E52F590}" v="16" dt="2023-12-11T19:06:28.3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63" autoAdjust="0"/>
    <p:restoredTop sz="96357" autoAdjust="0"/>
  </p:normalViewPr>
  <p:slideViewPr>
    <p:cSldViewPr snapToGrid="0">
      <p:cViewPr varScale="1">
        <p:scale>
          <a:sx n="74" d="100"/>
          <a:sy n="74" d="100"/>
        </p:scale>
        <p:origin x="564" y="66"/>
      </p:cViewPr>
      <p:guideLst>
        <p:guide orient="horz" pos="1063"/>
        <p:guide orient="horz" pos="5077"/>
        <p:guide pos="1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-4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FFB51-62BD-4ED9-8C8C-72908B92FB4A}" type="datetimeFigureOut">
              <a:rPr lang="pt-BR" smtClean="0"/>
              <a:t>12/12/2023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ABBB1-5E8A-4D6B-9C01-E287A81F5DC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8228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879150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758300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2637450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3516600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4395749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5274899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6154049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7033199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Objetivo do estudo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7147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Objetivo do estudo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0758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2049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Objetivo do estudo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6205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Objetivo do estudo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8036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Objetivo do estudo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1840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Objetivo do estudo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495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Slide</a:t>
            </a:r>
            <a:r>
              <a:rPr lang="pt-BR" baseline="0" dirty="0"/>
              <a:t> para análise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39254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1" y="0"/>
            <a:ext cx="18288000" cy="1111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500"/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4"/>
          <a:stretch>
            <a:fillRect/>
          </a:stretch>
        </p:blipFill>
        <p:spPr bwMode="auto">
          <a:xfrm>
            <a:off x="2158618" y="898526"/>
            <a:ext cx="15157102" cy="839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 userDrawn="1"/>
        </p:nvSpPr>
        <p:spPr>
          <a:xfrm>
            <a:off x="1" y="9391972"/>
            <a:ext cx="18288000" cy="895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50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2346BC59-AC41-4EDF-AABF-0A22A64C21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28" y="-11287"/>
            <a:ext cx="18286412" cy="1029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48988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1" y="0"/>
            <a:ext cx="18288000" cy="1111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500"/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4"/>
          <a:stretch>
            <a:fillRect/>
          </a:stretch>
        </p:blipFill>
        <p:spPr bwMode="auto">
          <a:xfrm>
            <a:off x="2158618" y="898526"/>
            <a:ext cx="15157102" cy="839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 userDrawn="1"/>
        </p:nvSpPr>
        <p:spPr>
          <a:xfrm>
            <a:off x="1" y="9391972"/>
            <a:ext cx="18288000" cy="895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50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2346BC59-AC41-4EDF-AABF-0A22A64C21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234" y="-14370"/>
            <a:ext cx="18288000" cy="1029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59163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9341BF5-094A-4844-9CE5-80E156EAF0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97" y="0"/>
            <a:ext cx="18278208" cy="165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82734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555556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1" y="0"/>
            <a:ext cx="18288000" cy="1471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500"/>
          </a:p>
        </p:txBody>
      </p:sp>
    </p:spTree>
    <p:extLst>
      <p:ext uri="{BB962C8B-B14F-4D97-AF65-F5344CB8AC3E}">
        <p14:creationId xmlns:p14="http://schemas.microsoft.com/office/powerpoint/2010/main" val="23835388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2346BC59-AC41-4EDF-AABF-0A22A64C21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28" y="-11287"/>
            <a:ext cx="18286412" cy="1029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9496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2840" y="9680005"/>
            <a:ext cx="2135360" cy="4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803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7" r:id="rId2"/>
    <p:sldLayoutId id="2147483660" r:id="rId3"/>
    <p:sldLayoutId id="2147483655" r:id="rId4"/>
    <p:sldLayoutId id="2147483656" r:id="rId5"/>
    <p:sldLayoutId id="2147483658" r:id="rId6"/>
  </p:sldLayoutIdLst>
  <p:transition spd="slow">
    <p:push dir="u"/>
  </p:transition>
  <p:txStyles>
    <p:titleStyle>
      <a:lvl1pPr algn="ctr" defTabSz="1758300" rtl="0" eaLnBrk="1" latinLnBrk="0" hangingPunct="1">
        <a:spcBef>
          <a:spcPct val="0"/>
        </a:spcBef>
        <a:buNone/>
        <a:defRPr sz="8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59362" indent="-659362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1pPr>
      <a:lvl2pPr marL="1428619" indent="-549469" algn="l" defTabSz="1758300" rtl="0" eaLnBrk="1" latinLnBrk="0" hangingPunct="1">
        <a:spcBef>
          <a:spcPct val="20000"/>
        </a:spcBef>
        <a:buFont typeface="Arial" panose="020B0604020202020204" pitchFamily="34" charset="0"/>
        <a:buChar char="–"/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197875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3pPr>
      <a:lvl4pPr marL="3077025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395617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»"/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483532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71447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59362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47277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7915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75830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263745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351660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439574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527489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615404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703319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7313360" y="2706681"/>
            <a:ext cx="10680498" cy="1008112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 cap="all">
                <a:solidFill>
                  <a:srgbClr val="006E8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defRPr/>
            </a:pPr>
            <a:r>
              <a:rPr lang="pt-BR" sz="6000" dirty="0">
                <a:solidFill>
                  <a:srgbClr val="007373"/>
                </a:solidFill>
                <a:cs typeface="Calibri"/>
              </a:rPr>
              <a:t>Medidas adotadas sobre irregularidades em reembolso 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7663677" y="9249403"/>
            <a:ext cx="10323898" cy="58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2400" b="1" dirty="0">
                <a:solidFill>
                  <a:srgbClr val="007373"/>
                </a:solidFill>
                <a:latin typeface="Calibri"/>
                <a:ea typeface="Calibri"/>
                <a:cs typeface="Arial"/>
              </a:rPr>
              <a:t>Dezembro/2023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 bwMode="auto">
          <a:xfrm>
            <a:off x="9144000" y="6900191"/>
            <a:ext cx="9695542" cy="235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endParaRPr lang="pt-BR" altLang="pt-BR" sz="3600" b="1" dirty="0">
              <a:solidFill>
                <a:srgbClr val="6D983F"/>
              </a:solidFill>
              <a:latin typeface="Calibri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 bwMode="auto">
          <a:xfrm>
            <a:off x="11675396" y="8046056"/>
            <a:ext cx="6299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2000" b="1" dirty="0">
                <a:solidFill>
                  <a:srgbClr val="6D983F"/>
                </a:solidFill>
                <a:latin typeface="Calibri"/>
                <a:ea typeface="Calibri"/>
                <a:cs typeface="Arial"/>
              </a:rPr>
              <a:t>DIRETORIA DE FISCALIZAÇÃO</a:t>
            </a:r>
            <a:endParaRPr lang="pt-BR" dirty="0"/>
          </a:p>
        </p:txBody>
      </p:sp>
      <p:sp>
        <p:nvSpPr>
          <p:cNvPr id="10" name="Título 1"/>
          <p:cNvSpPr txBox="1">
            <a:spLocks/>
          </p:cNvSpPr>
          <p:nvPr/>
        </p:nvSpPr>
        <p:spPr bwMode="auto">
          <a:xfrm>
            <a:off x="11508342" y="7907596"/>
            <a:ext cx="62992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endParaRPr lang="pt-BR" altLang="pt-BR" sz="1600" b="1" dirty="0">
              <a:solidFill>
                <a:srgbClr val="6D983F"/>
              </a:solidFill>
              <a:latin typeface="Calibri" panose="020F0502020204030204" pitchFamily="34" charset="0"/>
              <a:ea typeface="Calibri"/>
            </a:endParaRPr>
          </a:p>
        </p:txBody>
      </p:sp>
      <p:pic>
        <p:nvPicPr>
          <p:cNvPr id="5" name="Imagem 4" descr="Placa azul com letras brancas em fundo preto&#10;&#10;Descrição gerada automaticamente">
            <a:extLst>
              <a:ext uri="{FF2B5EF4-FFF2-40B4-BE49-F238E27FC236}">
                <a16:creationId xmlns:a16="http://schemas.microsoft.com/office/drawing/2014/main" id="{7B8B262A-3F91-4E36-A858-D39F6795E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4480" y="318964"/>
            <a:ext cx="3820468" cy="768788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7313360" y="6464122"/>
            <a:ext cx="118791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cap="all" dirty="0">
                <a:solidFill>
                  <a:srgbClr val="007373"/>
                </a:solidFill>
                <a:latin typeface="+mj-lt"/>
                <a:ea typeface="+mj-ea"/>
                <a:cs typeface="Calibri"/>
              </a:rPr>
              <a:t>114ª Reunião Ordinária da Câmara de Saúde Suplementar </a:t>
            </a:r>
          </a:p>
        </p:txBody>
      </p:sp>
    </p:spTree>
    <p:extLst>
      <p:ext uri="{BB962C8B-B14F-4D97-AF65-F5344CB8AC3E}">
        <p14:creationId xmlns:p14="http://schemas.microsoft.com/office/powerpoint/2010/main" val="409872647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87FD1565-FBAF-4FD9-BF84-AA277F9F0C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24300" y="4664621"/>
            <a:ext cx="10439400" cy="1704975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7EEC4957-EE9B-41F0-B505-D1094BB77855}"/>
              </a:ext>
            </a:extLst>
          </p:cNvPr>
          <p:cNvSpPr txBox="1">
            <a:spLocks/>
          </p:cNvSpPr>
          <p:nvPr/>
        </p:nvSpPr>
        <p:spPr bwMode="auto">
          <a:xfrm>
            <a:off x="795" y="1687513"/>
            <a:ext cx="18286413" cy="237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Aft>
                <a:spcPts val="1800"/>
              </a:spcAft>
              <a:defRPr/>
            </a:pPr>
            <a:r>
              <a:rPr lang="pt-BR" altLang="pt-BR" sz="6600" b="1">
                <a:solidFill>
                  <a:srgbClr val="006E89"/>
                </a:solidFill>
                <a:latin typeface="+mn-lt"/>
              </a:rPr>
              <a:t>Obrigado!</a:t>
            </a:r>
            <a:endParaRPr lang="pt-BR" altLang="pt-BR" sz="6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3799547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21E54B68-2F7D-4C45-861A-4BB179E9C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" y="0"/>
            <a:ext cx="18286387" cy="1269888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900908" y="1295023"/>
            <a:ext cx="9510783" cy="769695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6E8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pt-BR" sz="3600" b="0">
              <a:solidFill>
                <a:schemeClr val="tx1"/>
              </a:solidFill>
            </a:endParaRPr>
          </a:p>
        </p:txBody>
      </p:sp>
      <p:sp>
        <p:nvSpPr>
          <p:cNvPr id="6" name="Espaço Reservado para Número de Slide 4"/>
          <p:cNvSpPr txBox="1">
            <a:spLocks/>
          </p:cNvSpPr>
          <p:nvPr/>
        </p:nvSpPr>
        <p:spPr bwMode="auto">
          <a:xfrm>
            <a:off x="9363704" y="9674720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>
                <a:solidFill>
                  <a:srgbClr val="898989"/>
                </a:solidFill>
                <a:latin typeface="Calibri" panose="020F0502020204030204" pitchFamily="34" charset="0"/>
              </a:rPr>
              <a:pPr/>
              <a:t>2</a:t>
            </a:fld>
            <a:endParaRPr lang="pt-BR" altLang="pt-BR" sz="18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E52B163-535B-4476-8ACE-0E878C8776C4}"/>
              </a:ext>
            </a:extLst>
          </p:cNvPr>
          <p:cNvSpPr txBox="1">
            <a:spLocks/>
          </p:cNvSpPr>
          <p:nvPr/>
        </p:nvSpPr>
        <p:spPr bwMode="auto">
          <a:xfrm>
            <a:off x="2726386" y="467819"/>
            <a:ext cx="15901639" cy="82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3200" b="1" dirty="0">
                <a:solidFill>
                  <a:srgbClr val="F47521"/>
                </a:solidFill>
                <a:latin typeface="Calibri" panose="020F0502020204030204" pitchFamily="34" charset="0"/>
              </a:rPr>
              <a:t>    </a:t>
            </a:r>
            <a:r>
              <a:rPr lang="pt-BR" altLang="pt-BR" sz="3000" b="1" cap="all" dirty="0">
                <a:solidFill>
                  <a:srgbClr val="007373"/>
                </a:solidFill>
                <a:latin typeface="+mj-lt"/>
                <a:ea typeface="+mj-ea"/>
                <a:cs typeface="Calibri"/>
              </a:rPr>
              <a:t>Medidas Adotadas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11B0EA9-DEE5-0FFE-9EF5-D88FB14DE834}"/>
              </a:ext>
            </a:extLst>
          </p:cNvPr>
          <p:cNvSpPr txBox="1"/>
          <p:nvPr/>
        </p:nvSpPr>
        <p:spPr>
          <a:xfrm>
            <a:off x="178420" y="1350311"/>
            <a:ext cx="17908857" cy="1886286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3200" b="1" dirty="0">
                <a:solidFill>
                  <a:schemeClr val="accent6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Medidas adotadas até o momento no cadastro de demandas no site, </a:t>
            </a:r>
            <a:r>
              <a:rPr lang="pt-BR" sz="3200" b="1" u="sng" dirty="0">
                <a:solidFill>
                  <a:schemeClr val="accent6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visando inibir eventual comportamento oportunista por parte do interlocutor</a:t>
            </a:r>
            <a:r>
              <a:rPr lang="pt-BR" sz="3200" b="1" dirty="0">
                <a:solidFill>
                  <a:schemeClr val="accent6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:  </a:t>
            </a:r>
            <a:endParaRPr lang="pt-BR" sz="3200" b="1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4999"/>
              </a:lnSpc>
              <a:spcAft>
                <a:spcPts val="1000"/>
              </a:spcAft>
            </a:pPr>
            <a:r>
              <a:rPr lang="pt-BR" sz="3200" b="1" dirty="0">
                <a:solidFill>
                  <a:schemeClr val="accent6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Mensagem</a:t>
            </a:r>
            <a:r>
              <a:rPr lang="pt-BR" sz="3200" b="1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pt-BR" sz="3200" b="1" dirty="0">
                <a:solidFill>
                  <a:schemeClr val="accent6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padronizada antes do acesso ao espaço NIP</a:t>
            </a:r>
            <a:r>
              <a:rPr lang="pt-BR" sz="3200" b="1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 </a:t>
            </a:r>
            <a:endParaRPr lang="pt-BR" sz="3200" b="1" dirty="0">
              <a:solidFill>
                <a:schemeClr val="accent6">
                  <a:lumMod val="50000"/>
                </a:schemeClr>
              </a:solidFill>
              <a:effectLst/>
              <a:ea typeface="Calibri"/>
              <a:cs typeface="Times New Roman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8292610-2104-9A9F-CCD0-1ED8680316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5111" y="3654510"/>
            <a:ext cx="15376356" cy="472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0290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21E54B68-2F7D-4C45-861A-4BB179E9C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" y="0"/>
            <a:ext cx="18286387" cy="1269888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900908" y="1310063"/>
            <a:ext cx="9510783" cy="769695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6E8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pt-BR" sz="3600" b="0">
              <a:solidFill>
                <a:schemeClr val="tx1"/>
              </a:solidFill>
            </a:endParaRPr>
          </a:p>
        </p:txBody>
      </p:sp>
      <p:sp>
        <p:nvSpPr>
          <p:cNvPr id="6" name="Espaço Reservado para Número de Slide 4"/>
          <p:cNvSpPr txBox="1">
            <a:spLocks/>
          </p:cNvSpPr>
          <p:nvPr/>
        </p:nvSpPr>
        <p:spPr bwMode="auto">
          <a:xfrm>
            <a:off x="9363704" y="9674720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>
                <a:solidFill>
                  <a:srgbClr val="898989"/>
                </a:solidFill>
                <a:latin typeface="Calibri" panose="020F0502020204030204" pitchFamily="34" charset="0"/>
              </a:rPr>
              <a:pPr/>
              <a:t>3</a:t>
            </a:fld>
            <a:endParaRPr lang="pt-BR" altLang="pt-BR" sz="18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E52B163-535B-4476-8ACE-0E878C8776C4}"/>
              </a:ext>
            </a:extLst>
          </p:cNvPr>
          <p:cNvSpPr txBox="1">
            <a:spLocks/>
          </p:cNvSpPr>
          <p:nvPr/>
        </p:nvSpPr>
        <p:spPr bwMode="auto">
          <a:xfrm>
            <a:off x="2726386" y="467819"/>
            <a:ext cx="15901639" cy="82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3200" b="1" dirty="0">
                <a:solidFill>
                  <a:srgbClr val="F47521"/>
                </a:solidFill>
                <a:latin typeface="Calibri" panose="020F0502020204030204" pitchFamily="34" charset="0"/>
              </a:rPr>
              <a:t>    </a:t>
            </a:r>
            <a:r>
              <a:rPr lang="pt-BR" altLang="pt-BR" sz="3000" b="1" cap="all" dirty="0">
                <a:solidFill>
                  <a:srgbClr val="007373"/>
                </a:solidFill>
                <a:latin typeface="+mj-lt"/>
                <a:ea typeface="+mj-ea"/>
                <a:cs typeface="Calibri"/>
              </a:rPr>
              <a:t>Medidas Adotadas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11B0EA9-DEE5-0FFE-9EF5-D88FB14DE834}"/>
              </a:ext>
            </a:extLst>
          </p:cNvPr>
          <p:cNvSpPr txBox="1"/>
          <p:nvPr/>
        </p:nvSpPr>
        <p:spPr>
          <a:xfrm>
            <a:off x="178420" y="1350311"/>
            <a:ext cx="17908857" cy="20055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3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Mensagem exclusiva sobre LGPD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pt-BR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2500"/>
              </a:lnSpc>
            </a:pPr>
            <a:endParaRPr lang="pt-BR" sz="2500">
              <a:effectLst/>
              <a:ea typeface="Times New Roman" panose="02020603050405020304" pitchFamily="18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E438EB0-5A77-9400-6BBD-F5EF6E710D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8939" y="2782757"/>
            <a:ext cx="12514088" cy="5876699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0783709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21E54B68-2F7D-4C45-861A-4BB179E9C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" y="0"/>
            <a:ext cx="18286387" cy="1269888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900908" y="1295023"/>
            <a:ext cx="9510783" cy="769695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6E8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pt-BR" sz="3600" b="0">
              <a:solidFill>
                <a:schemeClr val="tx1"/>
              </a:solidFill>
            </a:endParaRPr>
          </a:p>
        </p:txBody>
      </p:sp>
      <p:sp>
        <p:nvSpPr>
          <p:cNvPr id="6" name="Espaço Reservado para Número de Slide 4"/>
          <p:cNvSpPr txBox="1">
            <a:spLocks/>
          </p:cNvSpPr>
          <p:nvPr/>
        </p:nvSpPr>
        <p:spPr bwMode="auto">
          <a:xfrm>
            <a:off x="9363704" y="9674720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>
                <a:solidFill>
                  <a:srgbClr val="898989"/>
                </a:solidFill>
                <a:latin typeface="Calibri" panose="020F0502020204030204" pitchFamily="34" charset="0"/>
              </a:rPr>
              <a:pPr/>
              <a:t>4</a:t>
            </a:fld>
            <a:endParaRPr lang="pt-BR" altLang="pt-BR" sz="18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E52B163-535B-4476-8ACE-0E878C8776C4}"/>
              </a:ext>
            </a:extLst>
          </p:cNvPr>
          <p:cNvSpPr txBox="1">
            <a:spLocks/>
          </p:cNvSpPr>
          <p:nvPr/>
        </p:nvSpPr>
        <p:spPr bwMode="auto">
          <a:xfrm>
            <a:off x="2726386" y="467819"/>
            <a:ext cx="15901639" cy="82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3200" b="1" dirty="0">
                <a:solidFill>
                  <a:srgbClr val="F47521"/>
                </a:solidFill>
                <a:latin typeface="Calibri" panose="020F0502020204030204" pitchFamily="34" charset="0"/>
              </a:rPr>
              <a:t>    </a:t>
            </a:r>
            <a:r>
              <a:rPr lang="pt-BR" altLang="pt-BR" sz="3000" b="1" cap="all" dirty="0">
                <a:solidFill>
                  <a:srgbClr val="007373"/>
                </a:solidFill>
                <a:latin typeface="+mj-lt"/>
                <a:ea typeface="+mj-ea"/>
                <a:cs typeface="Calibri"/>
              </a:rPr>
              <a:t>Medidas Adotadas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723B992-5727-7822-D94C-F23D079F8C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342" y="1490567"/>
            <a:ext cx="14950842" cy="4194996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141E2E9D-2C04-6AF8-DB78-BAA870B33A85}"/>
              </a:ext>
            </a:extLst>
          </p:cNvPr>
          <p:cNvSpPr txBox="1"/>
          <p:nvPr/>
        </p:nvSpPr>
        <p:spPr>
          <a:xfrm>
            <a:off x="133816" y="6598562"/>
            <a:ext cx="3069526" cy="378565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pt-BR" sz="3000" b="1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Obrigatoriedade de informar o motivo da dispensa quando  a opção escolhida tenha sido "beneficiário</a:t>
            </a:r>
            <a:r>
              <a:rPr lang="pt-BR" sz="3000" b="1" dirty="0">
                <a:solidFill>
                  <a:schemeClr val="accent6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 não tem ciência</a:t>
            </a:r>
            <a:r>
              <a:rPr lang="pt-BR" sz="3000" b="1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"</a:t>
            </a:r>
            <a:endParaRPr lang="pt-BR" dirty="0">
              <a:solidFill>
                <a:schemeClr val="accent6">
                  <a:lumMod val="50000"/>
                </a:schemeClr>
              </a:solidFill>
              <a:ea typeface="Calibri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8272A219-397E-4470-7716-20BB3B7B09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3342" y="6123404"/>
            <a:ext cx="14950842" cy="3994568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5F4BCEB1-1DEE-45D1-25CE-CF37CA18033B}"/>
              </a:ext>
            </a:extLst>
          </p:cNvPr>
          <p:cNvSpPr txBox="1"/>
          <p:nvPr/>
        </p:nvSpPr>
        <p:spPr>
          <a:xfrm>
            <a:off x="133816" y="1546818"/>
            <a:ext cx="3069526" cy="524759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pt-BR" sz="3000" b="1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Reformulação da tela</a:t>
            </a:r>
            <a:r>
              <a:rPr lang="pt-BR" sz="3000" b="1" dirty="0">
                <a:solidFill>
                  <a:schemeClr val="accent6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 de cadastro para interlocutor não beneficiário</a:t>
            </a:r>
            <a:r>
              <a:rPr lang="pt-BR" sz="3000" b="1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 com o texto sobre necessidade de  prévia ciência do beneficiário ou justo motivo para dispensá-la.</a:t>
            </a:r>
            <a:endParaRPr lang="pt-BR" sz="3200" b="1" dirty="0">
              <a:solidFill>
                <a:schemeClr val="accent6">
                  <a:lumMod val="50000"/>
                </a:schemeClr>
              </a:solidFill>
              <a:effectLst/>
              <a:latin typeface="Calibri"/>
              <a:ea typeface="Calibri"/>
              <a:cs typeface="Times New Roman" panose="02020603050405020304" pitchFamily="18" charset="0"/>
            </a:endParaRPr>
          </a:p>
          <a:p>
            <a:pPr algn="just"/>
            <a:endParaRPr lang="pt-BR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543035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21E54B68-2F7D-4C45-861A-4BB179E9C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" y="0"/>
            <a:ext cx="18286387" cy="1269888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900908" y="1295023"/>
            <a:ext cx="9510783" cy="769695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6E8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pt-BR" sz="3600" b="0">
              <a:solidFill>
                <a:schemeClr val="tx1"/>
              </a:solidFill>
            </a:endParaRPr>
          </a:p>
        </p:txBody>
      </p:sp>
      <p:sp>
        <p:nvSpPr>
          <p:cNvPr id="6" name="Espaço Reservado para Número de Slide 4"/>
          <p:cNvSpPr txBox="1">
            <a:spLocks/>
          </p:cNvSpPr>
          <p:nvPr/>
        </p:nvSpPr>
        <p:spPr bwMode="auto">
          <a:xfrm>
            <a:off x="9363704" y="9674720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>
                <a:solidFill>
                  <a:srgbClr val="898989"/>
                </a:solidFill>
                <a:latin typeface="Calibri" panose="020F0502020204030204" pitchFamily="34" charset="0"/>
              </a:rPr>
              <a:pPr/>
              <a:t>5</a:t>
            </a:fld>
            <a:endParaRPr lang="pt-BR" altLang="pt-BR" sz="18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E52B163-535B-4476-8ACE-0E878C8776C4}"/>
              </a:ext>
            </a:extLst>
          </p:cNvPr>
          <p:cNvSpPr txBox="1">
            <a:spLocks/>
          </p:cNvSpPr>
          <p:nvPr/>
        </p:nvSpPr>
        <p:spPr bwMode="auto">
          <a:xfrm>
            <a:off x="2726386" y="467819"/>
            <a:ext cx="15901639" cy="82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3000" b="1" cap="all" dirty="0">
                <a:solidFill>
                  <a:srgbClr val="007373"/>
                </a:solidFill>
                <a:latin typeface="+mj-lt"/>
                <a:ea typeface="+mj-ea"/>
                <a:cs typeface="Calibri"/>
              </a:rPr>
              <a:t>    Medidas Adotadas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11B0EA9-DEE5-0FFE-9EF5-D88FB14DE834}"/>
              </a:ext>
            </a:extLst>
          </p:cNvPr>
          <p:cNvSpPr txBox="1"/>
          <p:nvPr/>
        </p:nvSpPr>
        <p:spPr>
          <a:xfrm>
            <a:off x="178420" y="1350311"/>
            <a:ext cx="17908857" cy="131997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pt-BR" sz="32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Ao </a:t>
            </a:r>
            <a:r>
              <a:rPr lang="pt-BR" sz="3200" b="1" i="0" dirty="0">
                <a:solidFill>
                  <a:schemeClr val="accent6">
                    <a:lumMod val="50000"/>
                  </a:schemeClr>
                </a:solidFill>
                <a:effectLst/>
              </a:rPr>
              <a:t>final do registro</a:t>
            </a:r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 da reclamação foi alterado o texto de ciência sem a qual não é possível prosseguir</a:t>
            </a:r>
            <a:r>
              <a:rPr lang="pt-BR" sz="3200" b="1" dirty="0">
                <a:solidFill>
                  <a:srgbClr val="000000"/>
                </a:solidFill>
              </a:rPr>
              <a:t>.</a:t>
            </a:r>
            <a:endParaRPr lang="pt-BR" sz="32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CAE8C13-BFD2-E5A5-4C6D-A49A2A2AD2CA}"/>
              </a:ext>
            </a:extLst>
          </p:cNvPr>
          <p:cNvSpPr txBox="1"/>
          <p:nvPr/>
        </p:nvSpPr>
        <p:spPr>
          <a:xfrm>
            <a:off x="904408" y="7788187"/>
            <a:ext cx="14595230" cy="5693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endParaRPr lang="pt-BR" sz="3100" b="1">
              <a:solidFill>
                <a:srgbClr val="FF0000"/>
              </a:solidFill>
              <a:ea typeface="Calibri"/>
              <a:cs typeface="Calibri"/>
            </a:endParaRPr>
          </a:p>
        </p:txBody>
      </p:sp>
      <p:pic>
        <p:nvPicPr>
          <p:cNvPr id="2" name="Imagem 1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0255ADB7-E612-BE68-0925-4C63D44085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0703" y="3732400"/>
            <a:ext cx="15917777" cy="491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21773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21E54B68-2F7D-4C45-861A-4BB179E9C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" y="0"/>
            <a:ext cx="18286387" cy="1269888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900908" y="1295023"/>
            <a:ext cx="9510783" cy="769695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6E8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pt-BR" sz="3600" b="0">
              <a:solidFill>
                <a:schemeClr val="tx1"/>
              </a:solidFill>
            </a:endParaRPr>
          </a:p>
        </p:txBody>
      </p:sp>
      <p:sp>
        <p:nvSpPr>
          <p:cNvPr id="6" name="Espaço Reservado para Número de Slide 4"/>
          <p:cNvSpPr txBox="1">
            <a:spLocks/>
          </p:cNvSpPr>
          <p:nvPr/>
        </p:nvSpPr>
        <p:spPr bwMode="auto">
          <a:xfrm>
            <a:off x="9363704" y="9674720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>
                <a:solidFill>
                  <a:srgbClr val="898989"/>
                </a:solidFill>
                <a:latin typeface="Calibri" panose="020F0502020204030204" pitchFamily="34" charset="0"/>
              </a:rPr>
              <a:pPr/>
              <a:t>6</a:t>
            </a:fld>
            <a:endParaRPr lang="pt-BR" altLang="pt-BR" sz="18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E52B163-535B-4476-8ACE-0E878C8776C4}"/>
              </a:ext>
            </a:extLst>
          </p:cNvPr>
          <p:cNvSpPr txBox="1">
            <a:spLocks/>
          </p:cNvSpPr>
          <p:nvPr/>
        </p:nvSpPr>
        <p:spPr bwMode="auto">
          <a:xfrm>
            <a:off x="2726386" y="467819"/>
            <a:ext cx="15901639" cy="82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3000" b="1" cap="all" dirty="0">
                <a:solidFill>
                  <a:srgbClr val="007373"/>
                </a:solidFill>
                <a:latin typeface="+mj-lt"/>
                <a:ea typeface="+mj-ea"/>
                <a:cs typeface="Calibri"/>
              </a:rPr>
              <a:t>    Medidas Adotadas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11B0EA9-DEE5-0FFE-9EF5-D88FB14DE834}"/>
              </a:ext>
            </a:extLst>
          </p:cNvPr>
          <p:cNvSpPr txBox="1"/>
          <p:nvPr/>
        </p:nvSpPr>
        <p:spPr>
          <a:xfrm>
            <a:off x="178420" y="1350311"/>
            <a:ext cx="17908857" cy="131997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pt-BR" sz="32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3200" b="1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Calibri"/>
              </a:rPr>
              <a:t>Ajuste no rol disponível para informação sobre vínculo do interlocutor com o beneficiário</a:t>
            </a:r>
            <a:endParaRPr lang="pt-BR" sz="3200" b="1" dirty="0">
              <a:solidFill>
                <a:schemeClr val="accent6">
                  <a:lumMod val="50000"/>
                </a:schemeClr>
              </a:solidFill>
              <a:effectLst/>
              <a:ea typeface="Calibri" panose="020F0502020204030204" pitchFamily="34" charset="0"/>
              <a:cs typeface="Calibri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CAE8C13-BFD2-E5A5-4C6D-A49A2A2AD2CA}"/>
              </a:ext>
            </a:extLst>
          </p:cNvPr>
          <p:cNvSpPr txBox="1"/>
          <p:nvPr/>
        </p:nvSpPr>
        <p:spPr>
          <a:xfrm>
            <a:off x="904408" y="7788187"/>
            <a:ext cx="14595230" cy="5693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endParaRPr lang="pt-BR" sz="3100" b="1">
              <a:solidFill>
                <a:srgbClr val="FF0000"/>
              </a:solidFill>
              <a:ea typeface="Calibri"/>
              <a:cs typeface="Calibri"/>
            </a:endParaRPr>
          </a:p>
        </p:txBody>
      </p:sp>
      <p:pic>
        <p:nvPicPr>
          <p:cNvPr id="2" name="Imagem 7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39C18F3C-8127-B07A-80CB-EBD480B8AC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0170" y="3448775"/>
            <a:ext cx="14129238" cy="554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08780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21E54B68-2F7D-4C45-861A-4BB179E9C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" y="0"/>
            <a:ext cx="18286387" cy="1269888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900908" y="1295023"/>
            <a:ext cx="9510783" cy="769695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6E8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pt-BR" sz="3600" b="0">
              <a:solidFill>
                <a:schemeClr val="tx1"/>
              </a:solidFill>
            </a:endParaRPr>
          </a:p>
        </p:txBody>
      </p:sp>
      <p:sp>
        <p:nvSpPr>
          <p:cNvPr id="6" name="Espaço Reservado para Número de Slide 4"/>
          <p:cNvSpPr txBox="1">
            <a:spLocks/>
          </p:cNvSpPr>
          <p:nvPr/>
        </p:nvSpPr>
        <p:spPr bwMode="auto">
          <a:xfrm>
            <a:off x="9363704" y="9674720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>
                <a:solidFill>
                  <a:srgbClr val="898989"/>
                </a:solidFill>
                <a:latin typeface="Calibri" panose="020F0502020204030204" pitchFamily="34" charset="0"/>
              </a:rPr>
              <a:pPr/>
              <a:t>7</a:t>
            </a:fld>
            <a:endParaRPr lang="pt-BR" altLang="pt-BR" sz="18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E52B163-535B-4476-8ACE-0E878C8776C4}"/>
              </a:ext>
            </a:extLst>
          </p:cNvPr>
          <p:cNvSpPr txBox="1">
            <a:spLocks/>
          </p:cNvSpPr>
          <p:nvPr/>
        </p:nvSpPr>
        <p:spPr bwMode="auto">
          <a:xfrm>
            <a:off x="2726386" y="467819"/>
            <a:ext cx="15901639" cy="82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3200" b="1" dirty="0">
                <a:solidFill>
                  <a:srgbClr val="F47521"/>
                </a:solidFill>
                <a:latin typeface="Calibri" panose="020F0502020204030204" pitchFamily="34" charset="0"/>
              </a:rPr>
              <a:t>    </a:t>
            </a:r>
            <a:r>
              <a:rPr lang="pt-BR" altLang="pt-BR" sz="3000" b="1" cap="all" dirty="0">
                <a:solidFill>
                  <a:srgbClr val="007373"/>
                </a:solidFill>
                <a:latin typeface="+mj-lt"/>
                <a:ea typeface="+mj-ea"/>
                <a:cs typeface="Calibri"/>
              </a:rPr>
              <a:t>Medidas Adotadas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11B0EA9-DEE5-0FFE-9EF5-D88FB14DE834}"/>
              </a:ext>
            </a:extLst>
          </p:cNvPr>
          <p:cNvSpPr txBox="1"/>
          <p:nvPr/>
        </p:nvSpPr>
        <p:spPr>
          <a:xfrm>
            <a:off x="178420" y="1350311"/>
            <a:ext cx="17908857" cy="131997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pt-BR" sz="32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4999"/>
              </a:lnSpc>
              <a:spcAft>
                <a:spcPts val="1000"/>
              </a:spcAft>
            </a:pPr>
            <a:r>
              <a:rPr lang="pt-BR" sz="3200" b="1" dirty="0">
                <a:solidFill>
                  <a:schemeClr val="accent6">
                    <a:lumMod val="50000"/>
                  </a:schemeClr>
                </a:solidFill>
                <a:ea typeface="Calibri"/>
                <a:cs typeface="Calibri"/>
              </a:rPr>
              <a:t>Login gov.br como login único, níveis prata e ouro</a:t>
            </a:r>
            <a:endParaRPr lang="pt-BR" dirty="0">
              <a:solidFill>
                <a:schemeClr val="accent6">
                  <a:lumMod val="50000"/>
                </a:schemeClr>
              </a:solidFill>
              <a:ea typeface="Calibri"/>
              <a:cs typeface="Calibri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CAE8C13-BFD2-E5A5-4C6D-A49A2A2AD2CA}"/>
              </a:ext>
            </a:extLst>
          </p:cNvPr>
          <p:cNvSpPr txBox="1"/>
          <p:nvPr/>
        </p:nvSpPr>
        <p:spPr>
          <a:xfrm>
            <a:off x="904408" y="7788187"/>
            <a:ext cx="14595230" cy="5693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endParaRPr lang="pt-BR" sz="3100" b="1">
              <a:solidFill>
                <a:srgbClr val="FF0000"/>
              </a:solidFill>
              <a:ea typeface="Calibri"/>
              <a:cs typeface="Calibri"/>
            </a:endParaRPr>
          </a:p>
        </p:txBody>
      </p:sp>
      <p:pic>
        <p:nvPicPr>
          <p:cNvPr id="4" name="Imagem 3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9C71FAF8-DDE7-E580-0DF0-0C2D2C2CD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2375" y="3560649"/>
            <a:ext cx="10819396" cy="569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14232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21E54B68-2F7D-4C45-861A-4BB179E9C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" y="0"/>
            <a:ext cx="18286387" cy="1269888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900908" y="1295023"/>
            <a:ext cx="9510783" cy="769695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6E8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pt-BR" sz="3600" b="0">
              <a:solidFill>
                <a:schemeClr val="tx1"/>
              </a:solidFill>
            </a:endParaRPr>
          </a:p>
        </p:txBody>
      </p:sp>
      <p:sp>
        <p:nvSpPr>
          <p:cNvPr id="6" name="Espaço Reservado para Número de Slide 4"/>
          <p:cNvSpPr txBox="1">
            <a:spLocks/>
          </p:cNvSpPr>
          <p:nvPr/>
        </p:nvSpPr>
        <p:spPr bwMode="auto">
          <a:xfrm>
            <a:off x="9363704" y="9674720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>
                <a:solidFill>
                  <a:srgbClr val="898989"/>
                </a:solidFill>
                <a:latin typeface="Calibri" panose="020F0502020204030204" pitchFamily="34" charset="0"/>
              </a:rPr>
              <a:pPr/>
              <a:t>8</a:t>
            </a:fld>
            <a:endParaRPr lang="pt-BR" altLang="pt-BR" sz="18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E52B163-535B-4476-8ACE-0E878C8776C4}"/>
              </a:ext>
            </a:extLst>
          </p:cNvPr>
          <p:cNvSpPr txBox="1">
            <a:spLocks/>
          </p:cNvSpPr>
          <p:nvPr/>
        </p:nvSpPr>
        <p:spPr bwMode="auto">
          <a:xfrm>
            <a:off x="2726386" y="467819"/>
            <a:ext cx="15901639" cy="82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3200" b="1" dirty="0">
                <a:solidFill>
                  <a:srgbClr val="F47521"/>
                </a:solidFill>
                <a:latin typeface="Calibri" panose="020F0502020204030204" pitchFamily="34" charset="0"/>
              </a:rPr>
              <a:t>    </a:t>
            </a:r>
            <a:r>
              <a:rPr lang="pt-BR" altLang="pt-BR" sz="3000" b="1" cap="all" dirty="0">
                <a:solidFill>
                  <a:srgbClr val="007373"/>
                </a:solidFill>
                <a:latin typeface="+mj-lt"/>
                <a:ea typeface="+mj-ea"/>
                <a:cs typeface="Calibri"/>
              </a:rPr>
              <a:t>Medidas Adotadas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11B0EA9-DEE5-0FFE-9EF5-D88FB14DE834}"/>
              </a:ext>
            </a:extLst>
          </p:cNvPr>
          <p:cNvSpPr txBox="1"/>
          <p:nvPr/>
        </p:nvSpPr>
        <p:spPr>
          <a:xfrm>
            <a:off x="575289" y="1082062"/>
            <a:ext cx="17137422" cy="135319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pt-BR" sz="32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4999"/>
              </a:lnSpc>
              <a:spcAft>
                <a:spcPts val="1000"/>
              </a:spcAft>
            </a:pPr>
            <a:r>
              <a:rPr lang="pt-BR" sz="3200" b="1" dirty="0">
                <a:solidFill>
                  <a:schemeClr val="accent6">
                    <a:lumMod val="50000"/>
                  </a:schemeClr>
                </a:solidFill>
                <a:ea typeface="Calibri"/>
                <a:cs typeface="Calibri"/>
              </a:rPr>
              <a:t>Mudança específica na tela de cadastro sobre reembolso – DISQUE e site</a:t>
            </a:r>
            <a:endParaRPr lang="pt-B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CAE8C13-BFD2-E5A5-4C6D-A49A2A2AD2CA}"/>
              </a:ext>
            </a:extLst>
          </p:cNvPr>
          <p:cNvSpPr txBox="1"/>
          <p:nvPr/>
        </p:nvSpPr>
        <p:spPr>
          <a:xfrm>
            <a:off x="904408" y="7788187"/>
            <a:ext cx="14595230" cy="5693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endParaRPr lang="pt-BR" sz="3100" b="1">
              <a:solidFill>
                <a:srgbClr val="FF0000"/>
              </a:solidFill>
              <a:ea typeface="Calibri"/>
              <a:cs typeface="Calibri"/>
            </a:endParaRPr>
          </a:p>
        </p:txBody>
      </p:sp>
      <p:pic>
        <p:nvPicPr>
          <p:cNvPr id="4" name="Imagem 3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974FF5DC-3695-0C7F-32E5-AD44155E5E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8682" y="2675376"/>
            <a:ext cx="8615553" cy="701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279798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Espaço Reservado para Número de Slide 4"/>
          <p:cNvSpPr txBox="1">
            <a:spLocks/>
          </p:cNvSpPr>
          <p:nvPr/>
        </p:nvSpPr>
        <p:spPr bwMode="auto">
          <a:xfrm>
            <a:off x="9360025" y="9792623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 dirty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9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DB985107-BFB6-46F2-875A-804E153DBA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0994"/>
            <a:ext cx="18286400" cy="126988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EC08BCE-2945-4867-85BB-D4D77E75DFDB}"/>
              </a:ext>
            </a:extLst>
          </p:cNvPr>
          <p:cNvSpPr txBox="1"/>
          <p:nvPr/>
        </p:nvSpPr>
        <p:spPr>
          <a:xfrm>
            <a:off x="2519265" y="9808583"/>
            <a:ext cx="184731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endParaRPr lang="pt-BR" sz="1400" dirty="0">
              <a:cs typeface="Calibri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A4015D5-23F9-D68A-B72D-6E0292FF3FDB}"/>
              </a:ext>
            </a:extLst>
          </p:cNvPr>
          <p:cNvSpPr txBox="1"/>
          <p:nvPr/>
        </p:nvSpPr>
        <p:spPr>
          <a:xfrm>
            <a:off x="571500" y="4229100"/>
            <a:ext cx="17144999" cy="6309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endParaRPr lang="en-US" dirty="0">
              <a:solidFill>
                <a:srgbClr val="162937"/>
              </a:solidFill>
              <a:latin typeface="rawline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45F5643-0818-DD21-A4F5-C85E3683A518}"/>
              </a:ext>
            </a:extLst>
          </p:cNvPr>
          <p:cNvSpPr txBox="1"/>
          <p:nvPr/>
        </p:nvSpPr>
        <p:spPr>
          <a:xfrm>
            <a:off x="587829" y="1632857"/>
            <a:ext cx="17700169" cy="6309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srgbClr val="162937"/>
              </a:solidFill>
              <a:latin typeface="rawline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503A9D8-68CE-B8E4-6D46-8EA98BB86231}"/>
              </a:ext>
            </a:extLst>
          </p:cNvPr>
          <p:cNvSpPr txBox="1"/>
          <p:nvPr/>
        </p:nvSpPr>
        <p:spPr>
          <a:xfrm>
            <a:off x="587828" y="1496290"/>
            <a:ext cx="17366805" cy="89562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endParaRPr lang="pt-BR" sz="3200" b="1" dirty="0">
              <a:solidFill>
                <a:schemeClr val="accent6">
                  <a:lumMod val="50000"/>
                </a:schemeClr>
              </a:solidFill>
              <a:cs typeface="Calibri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3200" b="1" dirty="0">
                <a:solidFill>
                  <a:schemeClr val="accent6">
                    <a:lumMod val="50000"/>
                  </a:schemeClr>
                </a:solidFill>
                <a:cs typeface="Calibri"/>
              </a:rPr>
              <a:t>Disponibilização de formulário para que as operadoras pudessem apresentar as NIPs cadastradas em 2021 e 2022 que teriam ocorrido irregularidades em reembolso. Objetivo: coleta de insumos que possibilitasse a maior compreensão sobre as alegações das operadoras. Relatório apresentado no Evento NIP realizado nos dias 19 e 20 de abril de 2023.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cs typeface="Calibri"/>
            </a:endParaRPr>
          </a:p>
          <a:p>
            <a:pPr algn="just"/>
            <a:endParaRPr lang="pt-BR" sz="3200" b="1" dirty="0">
              <a:solidFill>
                <a:schemeClr val="accent6">
                  <a:lumMod val="50000"/>
                </a:schemeClr>
              </a:solidFill>
              <a:cs typeface="Calibri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3200" b="1" dirty="0">
                <a:solidFill>
                  <a:schemeClr val="accent6">
                    <a:lumMod val="50000"/>
                  </a:schemeClr>
                </a:solidFill>
                <a:cs typeface="Calibri"/>
              </a:rPr>
              <a:t>Equipes NIP e Sancionador orientadas para tratar com atenção adicional demandas que envolvam reembolso;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pt-BR" sz="3200" b="1" dirty="0">
              <a:solidFill>
                <a:schemeClr val="accent6">
                  <a:lumMod val="50000"/>
                </a:schemeClr>
              </a:solidFill>
              <a:cs typeface="Calibri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3200" b="1" dirty="0">
                <a:solidFill>
                  <a:schemeClr val="accent6">
                    <a:lumMod val="50000"/>
                  </a:schemeClr>
                </a:solidFill>
                <a:cs typeface="Calibri"/>
              </a:rPr>
              <a:t>Cumprimento  de decisões judiciais;</a:t>
            </a:r>
          </a:p>
          <a:p>
            <a:pPr algn="just"/>
            <a:endParaRPr lang="pt-BR" sz="3200" b="1" dirty="0">
              <a:solidFill>
                <a:schemeClr val="accent6">
                  <a:lumMod val="50000"/>
                </a:schemeClr>
              </a:solidFill>
              <a:cs typeface="Calibri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3200" b="1" dirty="0">
                <a:solidFill>
                  <a:schemeClr val="accent6">
                    <a:lumMod val="50000"/>
                  </a:schemeClr>
                </a:solidFill>
                <a:cs typeface="Calibri"/>
              </a:rPr>
              <a:t>Consulta à PROGE sobre possíveis outras medidas;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pt-BR" sz="3200" b="1" dirty="0">
              <a:solidFill>
                <a:schemeClr val="accent6">
                  <a:lumMod val="50000"/>
                </a:schemeClr>
              </a:solidFill>
              <a:cs typeface="Calibri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3200" b="1" dirty="0">
                <a:solidFill>
                  <a:schemeClr val="accent6">
                    <a:lumMod val="50000"/>
                  </a:schemeClr>
                </a:solidFill>
                <a:cs typeface="Calibri"/>
              </a:rPr>
              <a:t>Entendimento DIPRO/DIFIS sobre reembolso em fase final de aprovação/publicação;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pt-BR" sz="3200" b="1" dirty="0">
              <a:solidFill>
                <a:schemeClr val="accent6">
                  <a:lumMod val="50000"/>
                </a:schemeClr>
              </a:solidFill>
              <a:cs typeface="Calibri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3200" b="1" dirty="0">
                <a:solidFill>
                  <a:schemeClr val="accent6">
                    <a:lumMod val="50000"/>
                  </a:schemeClr>
                </a:solidFill>
                <a:cs typeface="Calibri"/>
              </a:rPr>
              <a:t>Elaboração de cartilha sobre reembolso.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pt-BR" sz="3200" b="1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D42E6F8-B7F4-C46F-1542-F3D252048790}"/>
              </a:ext>
            </a:extLst>
          </p:cNvPr>
          <p:cNvSpPr txBox="1"/>
          <p:nvPr/>
        </p:nvSpPr>
        <p:spPr>
          <a:xfrm>
            <a:off x="14796757" y="535565"/>
            <a:ext cx="1195984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800" b="1" dirty="0">
                <a:solidFill>
                  <a:srgbClr val="007373"/>
                </a:solidFill>
                <a:cs typeface="Calibri"/>
              </a:rPr>
              <a:t>MEDIDAS ADOTADAS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065596869"/>
      </p:ext>
    </p:extLst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2_Personalizar design">
  <a:themeElements>
    <a:clrScheme name="Personalizada 2">
      <a:dk1>
        <a:srgbClr val="333333"/>
      </a:dk1>
      <a:lt1>
        <a:srgbClr val="FFFFFF"/>
      </a:lt1>
      <a:dk2>
        <a:srgbClr val="FFFFFF"/>
      </a:dk2>
      <a:lt2>
        <a:srgbClr val="FFFFFF"/>
      </a:lt2>
      <a:accent1>
        <a:srgbClr val="006E89"/>
      </a:accent1>
      <a:accent2>
        <a:srgbClr val="6D983F"/>
      </a:accent2>
      <a:accent3>
        <a:srgbClr val="F47521"/>
      </a:accent3>
      <a:accent4>
        <a:srgbClr val="A05A09"/>
      </a:accent4>
      <a:accent5>
        <a:srgbClr val="D6BF16"/>
      </a:accent5>
      <a:accent6>
        <a:srgbClr val="A5BFDE"/>
      </a:accent6>
      <a:hlink>
        <a:srgbClr val="195214"/>
      </a:hlink>
      <a:folHlink>
        <a:srgbClr val="6836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81460E7A2329C4686A1D48E751DEA59" ma:contentTypeVersion="12" ma:contentTypeDescription="Crie um novo documento." ma:contentTypeScope="" ma:versionID="009536e5304e541736a1389bce751596">
  <xsd:schema xmlns:xsd="http://www.w3.org/2001/XMLSchema" xmlns:xs="http://www.w3.org/2001/XMLSchema" xmlns:p="http://schemas.microsoft.com/office/2006/metadata/properties" xmlns:ns2="dca159eb-3851-4f07-a5e9-b299181a21a9" xmlns:ns3="983d7440-1c6c-43da-b94d-e4fefead9931" targetNamespace="http://schemas.microsoft.com/office/2006/metadata/properties" ma:root="true" ma:fieldsID="a3aacf072384dc522d26a906f35d34c6" ns2:_="" ns3:_="">
    <xsd:import namespace="dca159eb-3851-4f07-a5e9-b299181a21a9"/>
    <xsd:import namespace="983d7440-1c6c-43da-b94d-e4fefead99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a159eb-3851-4f07-a5e9-b299181a21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3d7440-1c6c-43da-b94d-e4fefead993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F3C2387-1A42-477C-BEBC-BBCF02E2436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FFCCD0-325E-4431-A621-071CD5EF1C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a159eb-3851-4f07-a5e9-b299181a21a9"/>
    <ds:schemaRef ds:uri="983d7440-1c6c-43da-b94d-e4fefead99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DC9E053-89DA-4AC9-900D-D6D60A3BAE33}">
  <ds:schemaRefs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  <ds:schemaRef ds:uri="dca159eb-3851-4f07-a5e9-b299181a21a9"/>
    <ds:schemaRef ds:uri="http://schemas.openxmlformats.org/package/2006/metadata/core-properties"/>
    <ds:schemaRef ds:uri="983d7440-1c6c-43da-b94d-e4fefead993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10978</TotalTime>
  <Words>322</Words>
  <Application>Microsoft Office PowerPoint</Application>
  <PresentationFormat>Personalizar</PresentationFormat>
  <Paragraphs>62</Paragraphs>
  <Slides>10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Arial</vt:lpstr>
      <vt:lpstr>Calibri</vt:lpstr>
      <vt:lpstr>rawline</vt:lpstr>
      <vt:lpstr>2_Personalizar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Expertise</dc:title>
  <dc:creator>Expertise Inteligencia e pesquisa de mercado</dc:creator>
  <cp:lastModifiedBy>Jaqueline Lima Fernandes</cp:lastModifiedBy>
  <cp:revision>4017</cp:revision>
  <dcterms:created xsi:type="dcterms:W3CDTF">2016-01-16T10:55:01Z</dcterms:created>
  <dcterms:modified xsi:type="dcterms:W3CDTF">2023-12-12T19:11:16Z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0x010100F81460E7A2329C4686A1D48E751DEA59</vt:lpwstr>
  </property>
</Properties>
</file>