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671" r:id="rId5"/>
    <p:sldId id="786" r:id="rId6"/>
    <p:sldId id="273" r:id="rId7"/>
    <p:sldId id="785" r:id="rId8"/>
    <p:sldId id="788" r:id="rId9"/>
    <p:sldId id="689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E513B-FEC3-46B7-9E0B-79C6796EB5C0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74EBE-76C4-4C22-84C6-C515BD0B4F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83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1F4AB-D5D2-4C16-A7D4-62DB37F89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081C61-2B17-464D-BDF6-7AA24C04C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CC8E3C-598D-42A2-ACF9-F20C0BEA2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BCEE6B-FD77-4B2A-92C3-C20A74B59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113B38-BFE0-45F1-84DB-5118BC873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117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FC905-D960-4330-9BAB-26F32DEDA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8A4DAD8-70C4-47AA-A77E-A100F940A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3C2CEC-4B00-433E-AD64-1A06E2451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C7435C-9B3F-4A22-8960-DBE0F3514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3958D7-7E61-48A1-846D-4A6028D4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86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7A7CE7-D808-4B03-990F-BA631E024D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88D53D-5064-44DB-96BD-1A14EAD54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6576A0-E71E-40A7-A2A1-B4A025C3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FC7FDD-91FD-4A84-BB6B-77A4FA3B9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E629E0-C3C7-4951-967D-836B7B8E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31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9341BF5-094A-4844-9CE5-80E156EAF0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110057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A37E401-EA1D-4F16-8E34-876381A628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1100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548151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83A8CE-A545-4C7B-A48B-A5B3531A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8703DF-EA3D-4BAC-905D-C31154EEA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4D972D-8929-4C8E-B190-982E5E633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9802DA-98E0-4C6A-8CC2-46B09797F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1911C2-20E4-4E4E-BE26-A56333157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756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A11F58-8956-4E33-8E60-2695A9E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FEC5130-0ABC-4173-B318-7F8D6916C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92CE7B-CAC1-43A8-BFE2-ECC045DE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C775A2-F3E5-4800-B107-B71940E1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FC07ACE-30D0-4131-931A-E599BFFC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18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99B996-902B-4DC8-9C14-025D4750C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224ECC-A9EE-4E1E-B8D2-F35909E83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F7182B7-964F-4265-8738-B42F72024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434369-C635-4802-9DC8-B8F2830B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1B40BA-682D-4697-898F-D5297594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460B14-663B-48E1-A712-BE21983C6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540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14DD31-C7A6-409E-9B25-E3D353611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F3998-0A59-4CCB-BC7D-47132C14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805744-82CC-402B-8A4B-4DFE60A4B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C1AFBB3-1EB0-49A7-BF6F-2941ED0208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1251A7-F258-4A3A-8BDE-9C7376A2F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0E3E5D8-54A9-4482-9B49-685DEF13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71BC9E-F1B7-49B7-9783-0F0D1564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368B7B4-2044-4492-BAE9-A94FE8D5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39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DE8335-1927-4960-B3CA-4FD9B6621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45C38F8-5D95-455C-B2CD-84E45B91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D2263D4-C939-4816-9982-F86F0E2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33BFCF0-6B4E-42BC-9E31-0ACBEE7DF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378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83EBB5C-4CC2-43F5-82F1-A3E9D5D92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07E2588-6459-4AF6-9740-49B09ED81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7FA22A3-F9BC-4BB8-AFEA-0C5AD5468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029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2D70B-CA0F-4DB6-90C3-6A74EECADF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878721-E555-4D05-B0AC-94C33AD6E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2CA45AD-B313-480A-AFDA-B2C429A89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E7C0E0-2A63-4CFB-9927-00F964C28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92AF2D-FAB5-44D4-B99C-325D9541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EE3783A-BED8-4B53-BF3F-119806DC9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16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8A063-F1BA-4217-8EFA-FFCA40BC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FD3DE89-88BB-4FCE-A26C-2DFD18C6E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A09019-69E0-404E-90FA-29F64681F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C472FA6-1342-4F6C-BF28-0D2A1BDA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4640F76-BD57-415E-8E40-185670A39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F0A570-6636-4DB6-8C11-E4D40B0D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783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C187B9-30EC-47F9-AE87-A9A1490F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271B72-E41C-4C43-BC4A-8B74932DB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3B0A97-F051-47D4-9E8D-C754FEBDC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0F7C7-D3C5-4F1D-8C94-37FE1A421D72}" type="datetimeFigureOut">
              <a:rPr lang="pt-BR" smtClean="0"/>
              <a:t>12/12/2023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EC0AA0-1560-4E05-A9AD-444D504FA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C461FB-AE75-4DB8-BBB4-5B11ACEFF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41C47-B78A-49FF-A911-B427DDFE13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126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461540" y="1076739"/>
            <a:ext cx="11268920" cy="672075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>
                <a:solidFill>
                  <a:srgbClr val="006E8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4000" err="1">
                <a:solidFill>
                  <a:schemeClr val="bg1"/>
                </a:solidFill>
              </a:rPr>
              <a:t>Assif</a:t>
            </a:r>
            <a:endParaRPr lang="pt-BR" sz="4000">
              <a:solidFill>
                <a:schemeClr val="bg1"/>
              </a:solidFill>
            </a:endParaRPr>
          </a:p>
          <a:p>
            <a:pPr>
              <a:defRPr/>
            </a:pPr>
            <a:r>
              <a:rPr lang="pt-BR" sz="2667">
                <a:solidFill>
                  <a:schemeClr val="bg1"/>
                </a:solidFill>
                <a:latin typeface="+mn-lt"/>
              </a:rPr>
              <a:t>assessoria de informação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4847861" y="6253355"/>
            <a:ext cx="6882599" cy="392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133" b="1" dirty="0">
                <a:solidFill>
                  <a:srgbClr val="8CBB59"/>
                </a:solidFill>
                <a:latin typeface="Calibri" panose="020F0502020204030204" pitchFamily="34" charset="0"/>
              </a:rPr>
              <a:t>dezembro/2023</a:t>
            </a:r>
          </a:p>
        </p:txBody>
      </p:sp>
      <p:pic>
        <p:nvPicPr>
          <p:cNvPr id="7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5802628"/>
            <a:ext cx="2934600" cy="693569"/>
          </a:xfrm>
          <a:prstGeom prst="rect">
            <a:avLst/>
          </a:prstGeom>
          <a:noFill/>
          <a:ln>
            <a:noFill/>
          </a:ln>
          <a:effectLst>
            <a:outerShdw blurRad="63500" algn="ctr" rotWithShape="0">
              <a:schemeClr val="accent6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5709425" y="2293721"/>
            <a:ext cx="6019253" cy="1135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pt-BR" altLang="pt-BR" sz="4400" b="1" dirty="0">
                <a:solidFill>
                  <a:srgbClr val="8CBB59"/>
                </a:solidFill>
                <a:latin typeface="Calibri" panose="020F0502020204030204" pitchFamily="34" charset="0"/>
              </a:rPr>
              <a:t>Programa Parceiros da Cidadania – balanço das ações da Diretoria de Fiscalização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 bwMode="auto">
          <a:xfrm>
            <a:off x="7530993" y="3639583"/>
            <a:ext cx="4199467" cy="287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333" b="1">
              <a:solidFill>
                <a:srgbClr val="8CBB59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7529211" y="3832488"/>
            <a:ext cx="4199467" cy="24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067" b="1">
              <a:solidFill>
                <a:srgbClr val="8CBB5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2647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5770064"/>
            <a:ext cx="2934600" cy="693569"/>
          </a:xfrm>
          <a:prstGeom prst="rect">
            <a:avLst/>
          </a:prstGeom>
          <a:noFill/>
          <a:ln>
            <a:noFill/>
          </a:ln>
          <a:effectLst>
            <a:outerShdw blurRad="63500" algn="ctr" rotWithShape="0">
              <a:schemeClr val="accent6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448973" y="1266093"/>
            <a:ext cx="10279706" cy="2162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pt-BR" altLang="pt-BR" sz="4400" b="1" dirty="0">
                <a:solidFill>
                  <a:srgbClr val="8CBB59"/>
                </a:solidFill>
                <a:latin typeface="Calibri" panose="020F0502020204030204" pitchFamily="34" charset="0"/>
              </a:rPr>
              <a:t>Parcerias formalizadas por meio de Acordo de Cooperação Técnica - ACT</a:t>
            </a:r>
          </a:p>
          <a:p>
            <a:pPr algn="r"/>
            <a:endParaRPr lang="pt-BR" altLang="pt-BR" sz="4400" b="1" dirty="0">
              <a:solidFill>
                <a:srgbClr val="8CBB59"/>
              </a:solidFill>
              <a:latin typeface="Calibri" panose="020F0502020204030204" pitchFamily="34" charset="0"/>
            </a:endParaRPr>
          </a:p>
          <a:p>
            <a:r>
              <a:rPr lang="pt-BR" altLang="pt-BR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-     39 ACT vigentes</a:t>
            </a:r>
          </a:p>
          <a:p>
            <a:pPr marL="571500" indent="-571500">
              <a:buFontTx/>
              <a:buChar char="-"/>
            </a:pPr>
            <a:r>
              <a:rPr lang="pt-BR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6 em fase final para assinatura</a:t>
            </a:r>
          </a:p>
          <a:p>
            <a:pPr marL="571500" indent="-571500">
              <a:buFontTx/>
              <a:buChar char="-"/>
            </a:pPr>
            <a:r>
              <a:rPr lang="pt-BR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8 aguardando retorno sobre a minuta para renovação</a:t>
            </a:r>
            <a:endParaRPr lang="pt-BR" altLang="pt-BR" sz="3200" b="1" dirty="0">
              <a:solidFill>
                <a:schemeClr val="accent6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7529211" y="3832488"/>
            <a:ext cx="4199467" cy="24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067" b="1">
              <a:solidFill>
                <a:srgbClr val="8CBB5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5326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E18081F-458C-4170-8815-8BAA88565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885" y="782332"/>
            <a:ext cx="10138229" cy="529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99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2425" y="5770064"/>
            <a:ext cx="2934600" cy="693569"/>
          </a:xfrm>
          <a:prstGeom prst="rect">
            <a:avLst/>
          </a:prstGeom>
          <a:noFill/>
          <a:ln>
            <a:noFill/>
          </a:ln>
          <a:effectLst>
            <a:outerShdw blurRad="63500" algn="ctr" rotWithShape="0">
              <a:schemeClr val="accent6">
                <a:lumMod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 txBox="1">
            <a:spLocks/>
          </p:cNvSpPr>
          <p:nvPr/>
        </p:nvSpPr>
        <p:spPr bwMode="auto">
          <a:xfrm>
            <a:off x="1448973" y="2672862"/>
            <a:ext cx="10100602" cy="331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4400" b="1" dirty="0">
              <a:solidFill>
                <a:srgbClr val="8CBB59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altLang="pt-BR" sz="4400" b="1" dirty="0">
                <a:solidFill>
                  <a:srgbClr val="8CBB59"/>
                </a:solidFill>
                <a:latin typeface="Calibri" panose="020F0502020204030204" pitchFamily="34" charset="0"/>
              </a:rPr>
              <a:t>-   </a:t>
            </a:r>
            <a:r>
              <a:rPr lang="pt-BR" altLang="pt-BR" sz="3600" b="1" dirty="0">
                <a:solidFill>
                  <a:srgbClr val="8CBB59"/>
                </a:solidFill>
                <a:latin typeface="Calibri" panose="020F0502020204030204" pitchFamily="34" charset="0"/>
              </a:rPr>
              <a:t>Parcerias com Procons</a:t>
            </a:r>
          </a:p>
          <a:p>
            <a:pPr marL="571500" indent="-571500" algn="just">
              <a:buFontTx/>
              <a:buChar char="-"/>
            </a:pPr>
            <a:r>
              <a:rPr lang="pt-BR" altLang="pt-BR" sz="3600" b="1" dirty="0">
                <a:solidFill>
                  <a:srgbClr val="8CBB59"/>
                </a:solidFill>
                <a:latin typeface="Calibri" panose="020F0502020204030204" pitchFamily="34" charset="0"/>
              </a:rPr>
              <a:t>12 cidades em que a ANS não possui Núcleo</a:t>
            </a:r>
          </a:p>
          <a:p>
            <a:pPr marL="571500" indent="-571500" algn="just">
              <a:buFontTx/>
              <a:buChar char="-"/>
            </a:pPr>
            <a:r>
              <a:rPr lang="pt-BR" altLang="pt-BR" sz="3600" b="1" dirty="0">
                <a:solidFill>
                  <a:srgbClr val="8CBB59"/>
                </a:solidFill>
                <a:latin typeface="Calibri" panose="020F0502020204030204" pitchFamily="34" charset="0"/>
              </a:rPr>
              <a:t>Capacitação de funcionários e atendentes</a:t>
            </a:r>
          </a:p>
          <a:p>
            <a:pPr marL="571500" indent="-571500" algn="just">
              <a:buFontTx/>
              <a:buChar char="-"/>
            </a:pPr>
            <a:r>
              <a:rPr lang="pt-BR" altLang="pt-BR" sz="3600" b="1" dirty="0">
                <a:solidFill>
                  <a:srgbClr val="8CBB59"/>
                </a:solidFill>
                <a:latin typeface="Calibri" panose="020F0502020204030204" pitchFamily="34" charset="0"/>
              </a:rPr>
              <a:t>Acompanhamento de atendimentos ao público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7529211" y="3832488"/>
            <a:ext cx="4199467" cy="24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pt-BR" altLang="pt-BR" sz="1067" b="1">
              <a:solidFill>
                <a:srgbClr val="8CBB59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Picture 1187913819">
            <a:extLst>
              <a:ext uri="{FF2B5EF4-FFF2-40B4-BE49-F238E27FC236}">
                <a16:creationId xmlns:a16="http://schemas.microsoft.com/office/drawing/2014/main" id="{0419B8A9-3058-4099-81FA-3943665BA8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861" y="1266092"/>
            <a:ext cx="5731044" cy="21629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3145620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m">
            <a:extLst>
              <a:ext uri="{FF2B5EF4-FFF2-40B4-BE49-F238E27FC236}">
                <a16:creationId xmlns:a16="http://schemas.microsoft.com/office/drawing/2014/main" id="{68FAE91C-24D4-4D7E-976D-BD45DADB94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49" y="465652"/>
            <a:ext cx="10980640" cy="551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153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87FD1565-FBAF-4FD9-BF84-AA277F9F0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16200" y="3109748"/>
            <a:ext cx="6959600" cy="1136650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id="{7EEC4957-EE9B-41F0-B505-D1094BB77855}"/>
              </a:ext>
            </a:extLst>
          </p:cNvPr>
          <p:cNvSpPr txBox="1">
            <a:spLocks/>
          </p:cNvSpPr>
          <p:nvPr/>
        </p:nvSpPr>
        <p:spPr bwMode="auto">
          <a:xfrm>
            <a:off x="530" y="1125009"/>
            <a:ext cx="12190942" cy="158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Aft>
                <a:spcPts val="1200"/>
              </a:spcAft>
              <a:defRPr/>
            </a:pPr>
            <a:r>
              <a:rPr lang="pt-BR" altLang="pt-BR" b="1" dirty="0">
                <a:solidFill>
                  <a:srgbClr val="006E89"/>
                </a:solidFill>
                <a:latin typeface="+mn-lt"/>
              </a:rPr>
              <a:t>A disposição para maiores esclarecimentos!</a:t>
            </a:r>
            <a:endParaRPr lang="pt-BR" altLang="pt-BR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799547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9254EA92E803C47B4630514291DF7CE" ma:contentTypeVersion="16" ma:contentTypeDescription="Crie um novo documento." ma:contentTypeScope="" ma:versionID="f773490958ace5e21d8fd0a2c1572662">
  <xsd:schema xmlns:xsd="http://www.w3.org/2001/XMLSchema" xmlns:xs="http://www.w3.org/2001/XMLSchema" xmlns:p="http://schemas.microsoft.com/office/2006/metadata/properties" xmlns:ns3="3a901065-0bfb-431d-a607-b1728f94fea2" xmlns:ns4="ff60e3a3-ce4b-4c7e-9fe0-2a65f56f863e" targetNamespace="http://schemas.microsoft.com/office/2006/metadata/properties" ma:root="true" ma:fieldsID="6f3b0d0c0f036b5968f309c33eabd7d3" ns3:_="" ns4:_="">
    <xsd:import namespace="3a901065-0bfb-431d-a607-b1728f94fea2"/>
    <xsd:import namespace="ff60e3a3-ce4b-4c7e-9fe0-2a65f56f86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01065-0bfb-431d-a607-b1728f94fe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0e3a3-ce4b-4c7e-9fe0-2a65f56f8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f60e3a3-ce4b-4c7e-9fe0-2a65f56f86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365652-B778-45BE-8760-5FA396EF8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901065-0bfb-431d-a607-b1728f94fea2"/>
    <ds:schemaRef ds:uri="ff60e3a3-ce4b-4c7e-9fe0-2a65f56f8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EA1EEF-F0D0-44FC-A547-CCD34C2F46D6}">
  <ds:schemaRefs>
    <ds:schemaRef ds:uri="http://purl.org/dc/terms/"/>
    <ds:schemaRef ds:uri="ff60e3a3-ce4b-4c7e-9fe0-2a65f56f863e"/>
    <ds:schemaRef ds:uri="http://purl.org/dc/elements/1.1/"/>
    <ds:schemaRef ds:uri="http://www.w3.org/XML/1998/namespace"/>
    <ds:schemaRef ds:uri="3a901065-0bfb-431d-a607-b1728f94fe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0638FA-0DC6-4DB0-AE7C-3A5AF1B1EC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3457</TotalTime>
  <Words>77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Calasans Rodrigues</dc:creator>
  <cp:lastModifiedBy>Jaqueline Lima Fernandes</cp:lastModifiedBy>
  <cp:revision>20</cp:revision>
  <dcterms:created xsi:type="dcterms:W3CDTF">2023-06-20T16:39:55Z</dcterms:created>
  <dcterms:modified xsi:type="dcterms:W3CDTF">2023-12-12T19:10:22Z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0x01010039254EA92E803C47B4630514291DF7CE</vt:lpwstr>
  </property>
</Properties>
</file>