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</p:sldMasterIdLst>
  <p:notesMasterIdLst>
    <p:notesMasterId r:id="rId20"/>
  </p:notesMasterIdLst>
  <p:sldIdLst>
    <p:sldId id="750" r:id="rId2"/>
    <p:sldId id="731" r:id="rId3"/>
    <p:sldId id="759" r:id="rId4"/>
    <p:sldId id="774" r:id="rId5"/>
    <p:sldId id="775" r:id="rId6"/>
    <p:sldId id="776" r:id="rId7"/>
    <p:sldId id="777" r:id="rId8"/>
    <p:sldId id="778" r:id="rId9"/>
    <p:sldId id="781" r:id="rId10"/>
    <p:sldId id="780" r:id="rId11"/>
    <p:sldId id="779" r:id="rId12"/>
    <p:sldId id="783" r:id="rId13"/>
    <p:sldId id="785" r:id="rId14"/>
    <p:sldId id="786" r:id="rId15"/>
    <p:sldId id="788" r:id="rId16"/>
    <p:sldId id="787" r:id="rId17"/>
    <p:sldId id="789" r:id="rId18"/>
    <p:sldId id="689" r:id="rId19"/>
  </p:sldIdLst>
  <p:sldSz cx="18288000" cy="10287000"/>
  <p:notesSz cx="6858000" cy="9144000"/>
  <p:custDataLst>
    <p:tags r:id="rId21"/>
  </p:custDataLst>
  <p:defaultTextStyle>
    <a:defPPr>
      <a:defRPr lang="pt-BR"/>
    </a:defPPr>
    <a:lvl1pPr marL="0" algn="l" defTabSz="175830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1pPr>
    <a:lvl2pPr marL="879150" algn="l" defTabSz="175830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2pPr>
    <a:lvl3pPr marL="1758300" algn="l" defTabSz="175830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3pPr>
    <a:lvl4pPr marL="2637450" algn="l" defTabSz="175830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4pPr>
    <a:lvl5pPr marL="3516600" algn="l" defTabSz="175830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5pPr>
    <a:lvl6pPr marL="4395749" algn="l" defTabSz="175830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6pPr>
    <a:lvl7pPr marL="5274899" algn="l" defTabSz="175830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7pPr>
    <a:lvl8pPr marL="6154049" algn="l" defTabSz="175830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8pPr>
    <a:lvl9pPr marL="7033199" algn="l" defTabSz="175830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ção Padrão" id="{4A5B2796-1A49-4A19-8942-96C3A28C94D5}">
          <p14:sldIdLst>
            <p14:sldId id="750"/>
          </p14:sldIdLst>
        </p14:section>
        <p14:section name="Seção Sem Título" id="{FD50A85B-A7CA-4C4B-8762-BE3ED9982846}">
          <p14:sldIdLst>
            <p14:sldId id="731"/>
            <p14:sldId id="759"/>
            <p14:sldId id="774"/>
            <p14:sldId id="775"/>
            <p14:sldId id="776"/>
            <p14:sldId id="777"/>
            <p14:sldId id="778"/>
            <p14:sldId id="781"/>
            <p14:sldId id="780"/>
            <p14:sldId id="779"/>
            <p14:sldId id="783"/>
            <p14:sldId id="785"/>
            <p14:sldId id="786"/>
            <p14:sldId id="788"/>
            <p14:sldId id="787"/>
            <p14:sldId id="789"/>
            <p14:sldId id="68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063" userDrawn="1">
          <p15:clr>
            <a:srgbClr val="A4A3A4"/>
          </p15:clr>
        </p15:guide>
        <p15:guide id="3" orient="horz" pos="5349" userDrawn="1">
          <p15:clr>
            <a:srgbClr val="A4A3A4"/>
          </p15:clr>
        </p15:guide>
        <p15:guide id="4" pos="1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4F3B"/>
    <a:srgbClr val="006E89"/>
    <a:srgbClr val="F47521"/>
    <a:srgbClr val="007373"/>
    <a:srgbClr val="6D983F"/>
    <a:srgbClr val="8CBB59"/>
    <a:srgbClr val="00C0BC"/>
    <a:srgbClr val="0679A9"/>
    <a:srgbClr val="FF9933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594" y="54"/>
      </p:cViewPr>
      <p:guideLst>
        <p:guide orient="horz" pos="1063"/>
        <p:guide orient="horz" pos="5349"/>
        <p:guide pos="1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FFB51-62BD-4ED9-8C8C-72908B92FB4A}" type="datetimeFigureOut">
              <a:rPr lang="pt-BR" smtClean="0"/>
              <a:t>12/12/2023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0ABBB1-5E8A-4D6B-9C01-E287A81F5D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82282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75830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879150" algn="l" defTabSz="175830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758300" algn="l" defTabSz="175830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2637450" algn="l" defTabSz="175830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3516600" algn="l" defTabSz="175830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4395749" algn="l" defTabSz="175830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5274899" algn="l" defTabSz="175830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6154049" algn="l" defTabSz="175830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7033199" algn="l" defTabSz="175830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/>
              <a:t>Objetivo do estudo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71478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/>
              <a:t>Objetivo do estudo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63024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/>
              <a:t>Objetivo do estudo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632249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/>
              <a:t>Objetivo do estudo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53034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/>
              <a:t>Objetivo do estudo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05375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/>
              <a:t>Objetivo do estudo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642558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/>
              <a:t>Objetivo do estudo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270821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/>
              <a:t>Objetivo do estudo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23397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/>
              <a:t>Objetivo do estudo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48907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/>
              <a:t>Objetivo do estudo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32936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/>
              <a:t>Objetivo do estudo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32205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/>
              <a:t>Objetivo do estudo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17436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/>
              <a:t>Objetivo do estudo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29041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/>
              <a:t>Objetivo do estudo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55310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/>
              <a:t>Objetivo do estudo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72880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/>
              <a:t>Objetivo do estudo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60476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 userDrawn="1"/>
        </p:nvSpPr>
        <p:spPr>
          <a:xfrm>
            <a:off x="1" y="0"/>
            <a:ext cx="18288000" cy="11110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3500"/>
          </a:p>
        </p:txBody>
      </p:sp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74"/>
          <a:stretch>
            <a:fillRect/>
          </a:stretch>
        </p:blipFill>
        <p:spPr bwMode="auto">
          <a:xfrm>
            <a:off x="2158618" y="898526"/>
            <a:ext cx="15157102" cy="8395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 userDrawn="1"/>
        </p:nvSpPr>
        <p:spPr>
          <a:xfrm>
            <a:off x="1" y="9391972"/>
            <a:ext cx="18288000" cy="8950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3500"/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2346BC59-AC41-4EDF-AABF-0A22A64C210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028" y="-11287"/>
            <a:ext cx="18286412" cy="10293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4489885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>
            <a:extLst>
              <a:ext uri="{FF2B5EF4-FFF2-40B4-BE49-F238E27FC236}">
                <a16:creationId xmlns:a16="http://schemas.microsoft.com/office/drawing/2014/main" id="{2346BC59-AC41-4EDF-AABF-0A22A64C210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949" y="-6534"/>
            <a:ext cx="18277051" cy="10293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294960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 userDrawn="1"/>
        </p:nvSpPr>
        <p:spPr>
          <a:xfrm>
            <a:off x="1" y="0"/>
            <a:ext cx="18288000" cy="11110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3500"/>
          </a:p>
        </p:txBody>
      </p:sp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74"/>
          <a:stretch>
            <a:fillRect/>
          </a:stretch>
        </p:blipFill>
        <p:spPr bwMode="auto">
          <a:xfrm>
            <a:off x="2158618" y="898526"/>
            <a:ext cx="15157102" cy="8395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 userDrawn="1"/>
        </p:nvSpPr>
        <p:spPr>
          <a:xfrm>
            <a:off x="1" y="9391972"/>
            <a:ext cx="18288000" cy="8950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3500"/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2346BC59-AC41-4EDF-AABF-0A22A64C210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4234" y="-14370"/>
            <a:ext cx="18288000" cy="1029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8591631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E9341BF5-094A-4844-9CE5-80E156EAF0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897" y="0"/>
            <a:ext cx="18278208" cy="1650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827348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 userDrawn="1"/>
        </p:nvSpPr>
        <p:spPr>
          <a:xfrm>
            <a:off x="1" y="0"/>
            <a:ext cx="18288000" cy="11110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3500"/>
          </a:p>
        </p:txBody>
      </p:sp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74"/>
          <a:stretch>
            <a:fillRect/>
          </a:stretch>
        </p:blipFill>
        <p:spPr bwMode="auto">
          <a:xfrm>
            <a:off x="2158618" y="898526"/>
            <a:ext cx="15157102" cy="8395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 userDrawn="1"/>
        </p:nvSpPr>
        <p:spPr>
          <a:xfrm>
            <a:off x="1" y="9391972"/>
            <a:ext cx="18288000" cy="8950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3500"/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2346BC59-AC41-4EDF-AABF-0A22A64C210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6534"/>
            <a:ext cx="18277051" cy="10293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4489885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 userDrawn="1"/>
        </p:nvSpPr>
        <p:spPr>
          <a:xfrm>
            <a:off x="1" y="0"/>
            <a:ext cx="18288000" cy="11110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3500"/>
          </a:p>
        </p:txBody>
      </p:sp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74"/>
          <a:stretch>
            <a:fillRect/>
          </a:stretch>
        </p:blipFill>
        <p:spPr bwMode="auto">
          <a:xfrm>
            <a:off x="2158618" y="898526"/>
            <a:ext cx="15157102" cy="8395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 userDrawn="1"/>
        </p:nvSpPr>
        <p:spPr>
          <a:xfrm>
            <a:off x="1" y="9391972"/>
            <a:ext cx="18288000" cy="8950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3500"/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2346BC59-AC41-4EDF-AABF-0A22A64C210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4234" y="-14370"/>
            <a:ext cx="18288000" cy="1029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8591631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E9341BF5-094A-4844-9CE5-80E156EAF0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8278208" cy="1269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827348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5555564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 userDrawn="1"/>
        </p:nvSpPr>
        <p:spPr>
          <a:xfrm>
            <a:off x="1" y="0"/>
            <a:ext cx="18288000" cy="14710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3500"/>
          </a:p>
        </p:txBody>
      </p:sp>
    </p:spTree>
    <p:extLst>
      <p:ext uri="{BB962C8B-B14F-4D97-AF65-F5344CB8AC3E}">
        <p14:creationId xmlns:p14="http://schemas.microsoft.com/office/powerpoint/2010/main" val="238353888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>
            <a:extLst>
              <a:ext uri="{FF2B5EF4-FFF2-40B4-BE49-F238E27FC236}">
                <a16:creationId xmlns:a16="http://schemas.microsoft.com/office/drawing/2014/main" id="{2346BC59-AC41-4EDF-AABF-0A22A64C210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028" y="-11287"/>
            <a:ext cx="18286412" cy="10293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294960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m 1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2840" y="9680005"/>
            <a:ext cx="2135360" cy="4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28031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59" r:id="rId4"/>
    <p:sldLayoutId id="2147483657" r:id="rId5"/>
    <p:sldLayoutId id="2147483660" r:id="rId6"/>
    <p:sldLayoutId id="2147483655" r:id="rId7"/>
    <p:sldLayoutId id="2147483656" r:id="rId8"/>
    <p:sldLayoutId id="2147483664" r:id="rId9"/>
    <p:sldLayoutId id="2147483658" r:id="rId10"/>
  </p:sldLayoutIdLst>
  <p:transition spd="slow">
    <p:push dir="u"/>
  </p:transition>
  <p:txStyles>
    <p:titleStyle>
      <a:lvl1pPr algn="ctr" defTabSz="1758300" rtl="0" eaLnBrk="1" latinLnBrk="0" hangingPunct="1">
        <a:spcBef>
          <a:spcPct val="0"/>
        </a:spcBef>
        <a:buNone/>
        <a:defRPr sz="8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59362" indent="-659362" algn="l" defTabSz="1758300" rtl="0" eaLnBrk="1" latinLnBrk="0" hangingPunct="1">
        <a:spcBef>
          <a:spcPct val="20000"/>
        </a:spcBef>
        <a:buFont typeface="Arial" panose="020B0604020202020204" pitchFamily="34" charset="0"/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1pPr>
      <a:lvl2pPr marL="1428619" indent="-549469" algn="l" defTabSz="1758300" rtl="0" eaLnBrk="1" latinLnBrk="0" hangingPunct="1">
        <a:spcBef>
          <a:spcPct val="20000"/>
        </a:spcBef>
        <a:buFont typeface="Arial" panose="020B0604020202020204" pitchFamily="34" charset="0"/>
        <a:buChar char="–"/>
        <a:defRPr sz="5400" kern="1200">
          <a:solidFill>
            <a:schemeClr val="tx1"/>
          </a:solidFill>
          <a:latin typeface="+mn-lt"/>
          <a:ea typeface="+mn-ea"/>
          <a:cs typeface="+mn-cs"/>
        </a:defRPr>
      </a:lvl2pPr>
      <a:lvl3pPr marL="2197875" indent="-439575" algn="l" defTabSz="1758300" rtl="0" eaLnBrk="1" latinLnBrk="0" hangingPunct="1">
        <a:spcBef>
          <a:spcPct val="20000"/>
        </a:spcBef>
        <a:buFont typeface="Arial" panose="020B0604020202020204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3pPr>
      <a:lvl4pPr marL="3077025" indent="-439575" algn="l" defTabSz="1758300" rtl="0" eaLnBrk="1" latinLnBrk="0" hangingPunct="1">
        <a:spcBef>
          <a:spcPct val="20000"/>
        </a:spcBef>
        <a:buFont typeface="Arial" panose="020B0604020202020204" pitchFamily="34" charset="0"/>
        <a:buChar char="–"/>
        <a:defRPr sz="3800" kern="1200">
          <a:solidFill>
            <a:schemeClr val="tx1"/>
          </a:solidFill>
          <a:latin typeface="+mn-lt"/>
          <a:ea typeface="+mn-ea"/>
          <a:cs typeface="+mn-cs"/>
        </a:defRPr>
      </a:lvl4pPr>
      <a:lvl5pPr marL="3956174" indent="-439575" algn="l" defTabSz="1758300" rtl="0" eaLnBrk="1" latinLnBrk="0" hangingPunct="1">
        <a:spcBef>
          <a:spcPct val="20000"/>
        </a:spcBef>
        <a:buFont typeface="Arial" panose="020B0604020202020204" pitchFamily="34" charset="0"/>
        <a:buChar char="»"/>
        <a:defRPr sz="3800" kern="1200">
          <a:solidFill>
            <a:schemeClr val="tx1"/>
          </a:solidFill>
          <a:latin typeface="+mn-lt"/>
          <a:ea typeface="+mn-ea"/>
          <a:cs typeface="+mn-cs"/>
        </a:defRPr>
      </a:lvl5pPr>
      <a:lvl6pPr marL="4835324" indent="-439575" algn="l" defTabSz="17583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6pPr>
      <a:lvl7pPr marL="5714474" indent="-439575" algn="l" defTabSz="17583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7pPr>
      <a:lvl8pPr marL="6593624" indent="-439575" algn="l" defTabSz="17583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8pPr>
      <a:lvl9pPr marL="7472774" indent="-439575" algn="l" defTabSz="17583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1758300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79150" algn="l" defTabSz="1758300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2pPr>
      <a:lvl3pPr marL="1758300" algn="l" defTabSz="1758300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637450" algn="l" defTabSz="1758300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4pPr>
      <a:lvl5pPr marL="3516600" algn="l" defTabSz="1758300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5pPr>
      <a:lvl6pPr marL="4395749" algn="l" defTabSz="1758300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6pPr>
      <a:lvl7pPr marL="5274899" algn="l" defTabSz="1758300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7pPr>
      <a:lvl8pPr marL="6154049" algn="l" defTabSz="1758300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8pPr>
      <a:lvl9pPr marL="7033199" algn="l" defTabSz="1758300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5338347" y="2294202"/>
            <a:ext cx="12670164" cy="1008112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 cap="all">
                <a:solidFill>
                  <a:srgbClr val="006E8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defRPr/>
            </a:pPr>
            <a:r>
              <a:rPr lang="pt-BR" sz="6000" dirty="0">
                <a:solidFill>
                  <a:srgbClr val="007373"/>
                </a:solidFill>
                <a:cs typeface="Calibri"/>
              </a:rPr>
              <a:t>MELHORIA DO RELACIONAMENTO ENTRE OPERADORAS E BENEFICIÁRIOS no âmbito dos </a:t>
            </a:r>
            <a:r>
              <a:rPr lang="pt-BR" sz="6000" dirty="0" err="1">
                <a:solidFill>
                  <a:srgbClr val="007373"/>
                </a:solidFill>
                <a:cs typeface="Calibri"/>
              </a:rPr>
              <a:t>sacS</a:t>
            </a:r>
            <a:r>
              <a:rPr lang="pt-BR" sz="6000" dirty="0">
                <a:solidFill>
                  <a:srgbClr val="007373"/>
                </a:solidFill>
                <a:cs typeface="Calibri"/>
              </a:rPr>
              <a:t>/</a:t>
            </a:r>
            <a:r>
              <a:rPr lang="pt-BR" sz="6000" dirty="0" err="1">
                <a:solidFill>
                  <a:srgbClr val="007373"/>
                </a:solidFill>
                <a:cs typeface="Calibri"/>
              </a:rPr>
              <a:t>cENTRAIS</a:t>
            </a:r>
            <a:r>
              <a:rPr lang="pt-BR" sz="6000" dirty="0">
                <a:solidFill>
                  <a:srgbClr val="007373"/>
                </a:solidFill>
                <a:cs typeface="Calibri"/>
              </a:rPr>
              <a:t> DE ATENDIMENTO.</a:t>
            </a:r>
            <a:endParaRPr lang="pt-BR" sz="6000" dirty="0">
              <a:cs typeface="Calibri"/>
            </a:endParaRPr>
          </a:p>
          <a:p>
            <a:pPr algn="just">
              <a:defRPr/>
            </a:pPr>
            <a:endParaRPr lang="pt-BR" sz="3000" dirty="0">
              <a:solidFill>
                <a:srgbClr val="007373"/>
              </a:solidFill>
              <a:cs typeface="Calibri"/>
            </a:endParaRPr>
          </a:p>
          <a:p>
            <a:pPr algn="just">
              <a:defRPr/>
            </a:pPr>
            <a:r>
              <a:rPr lang="pt-BR" sz="3000" dirty="0">
                <a:solidFill>
                  <a:srgbClr val="007373"/>
                </a:solidFill>
                <a:cs typeface="Calibri"/>
              </a:rPr>
              <a:t>                       114ª Reunião Ordinária da Câmara de Saúde Suplementar</a:t>
            </a:r>
          </a:p>
        </p:txBody>
      </p:sp>
      <p:sp>
        <p:nvSpPr>
          <p:cNvPr id="6" name="Título 1"/>
          <p:cNvSpPr txBox="1">
            <a:spLocks/>
          </p:cNvSpPr>
          <p:nvPr/>
        </p:nvSpPr>
        <p:spPr bwMode="auto">
          <a:xfrm>
            <a:off x="7663677" y="9249403"/>
            <a:ext cx="10323898" cy="5880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r>
              <a:rPr lang="pt-BR" altLang="pt-BR" sz="2400" b="1" dirty="0">
                <a:solidFill>
                  <a:srgbClr val="007373"/>
                </a:solidFill>
                <a:latin typeface="Calibri"/>
                <a:ea typeface="Calibri"/>
                <a:cs typeface="Arial"/>
              </a:rPr>
              <a:t>Dezembro/2023</a:t>
            </a:r>
          </a:p>
        </p:txBody>
      </p:sp>
      <p:sp>
        <p:nvSpPr>
          <p:cNvPr id="8" name="Título 1"/>
          <p:cNvSpPr txBox="1">
            <a:spLocks/>
          </p:cNvSpPr>
          <p:nvPr/>
        </p:nvSpPr>
        <p:spPr bwMode="auto">
          <a:xfrm>
            <a:off x="8197411" y="7036608"/>
            <a:ext cx="9695542" cy="2358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endParaRPr lang="pt-BR" sz="3600" b="1">
              <a:solidFill>
                <a:srgbClr val="6D983F"/>
              </a:solidFill>
              <a:latin typeface="Calibri"/>
            </a:endParaRPr>
          </a:p>
        </p:txBody>
      </p:sp>
      <p:sp>
        <p:nvSpPr>
          <p:cNvPr id="9" name="Título 1"/>
          <p:cNvSpPr txBox="1">
            <a:spLocks/>
          </p:cNvSpPr>
          <p:nvPr/>
        </p:nvSpPr>
        <p:spPr bwMode="auto">
          <a:xfrm>
            <a:off x="11675396" y="8046056"/>
            <a:ext cx="6299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r>
              <a:rPr lang="pt-BR" altLang="pt-BR" sz="2000" b="1">
                <a:solidFill>
                  <a:srgbClr val="6D983F"/>
                </a:solidFill>
                <a:latin typeface="Calibri"/>
                <a:ea typeface="Calibri"/>
                <a:cs typeface="Arial"/>
              </a:rPr>
              <a:t>DIRETORIA DE FISCALIZAÇÃO</a:t>
            </a:r>
            <a:endParaRPr lang="pt-BR"/>
          </a:p>
        </p:txBody>
      </p:sp>
      <p:sp>
        <p:nvSpPr>
          <p:cNvPr id="10" name="Título 1"/>
          <p:cNvSpPr txBox="1">
            <a:spLocks/>
          </p:cNvSpPr>
          <p:nvPr/>
        </p:nvSpPr>
        <p:spPr bwMode="auto">
          <a:xfrm>
            <a:off x="11508342" y="7907596"/>
            <a:ext cx="62992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endParaRPr lang="pt-BR" altLang="pt-BR" sz="1600" b="1">
              <a:solidFill>
                <a:srgbClr val="6D983F"/>
              </a:solidFill>
              <a:latin typeface="Calibri" panose="020F0502020204030204" pitchFamily="34" charset="0"/>
              <a:ea typeface="Calibri"/>
            </a:endParaRPr>
          </a:p>
        </p:txBody>
      </p:sp>
      <p:pic>
        <p:nvPicPr>
          <p:cNvPr id="5" name="Imagem 4" descr="Placa azul com letras brancas em fundo preto&#10;&#10;Descrição gerada automaticamente">
            <a:extLst>
              <a:ext uri="{FF2B5EF4-FFF2-40B4-BE49-F238E27FC236}">
                <a16:creationId xmlns:a16="http://schemas.microsoft.com/office/drawing/2014/main" id="{7B8B262A-3F91-4E36-A858-D39F6795EC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64480" y="318964"/>
            <a:ext cx="3820468" cy="768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1208567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21E54B68-2F7D-4C45-861A-4BB179E9CE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7" y="0"/>
            <a:ext cx="18286387" cy="1269888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900908" y="1295023"/>
            <a:ext cx="9510783" cy="7696953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006E8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pt-BR" sz="3600" b="0">
              <a:solidFill>
                <a:schemeClr val="tx1"/>
              </a:solidFill>
            </a:endParaRPr>
          </a:p>
        </p:txBody>
      </p:sp>
      <p:sp>
        <p:nvSpPr>
          <p:cNvPr id="6" name="Espaço Reservado para Número de Slide 4"/>
          <p:cNvSpPr txBox="1">
            <a:spLocks/>
          </p:cNvSpPr>
          <p:nvPr/>
        </p:nvSpPr>
        <p:spPr bwMode="auto">
          <a:xfrm>
            <a:off x="9363704" y="9674720"/>
            <a:ext cx="71437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pt-BR"/>
            </a:defPPr>
            <a:lvl1pPr marL="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EDD22ECE-E2E5-4CA8-AC91-7521BB877610}" type="slidenum">
              <a:rPr lang="pt-BR" altLang="pt-BR" sz="1800" dirty="0">
                <a:solidFill>
                  <a:srgbClr val="898989"/>
                </a:solidFill>
                <a:latin typeface="Calibri" panose="020F0502020204030204" pitchFamily="34" charset="0"/>
              </a:rPr>
              <a:pPr/>
              <a:t>10</a:t>
            </a:fld>
            <a:endParaRPr lang="pt-BR" altLang="pt-BR" sz="18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5E52B163-535B-4476-8ACE-0E878C8776C4}"/>
              </a:ext>
            </a:extLst>
          </p:cNvPr>
          <p:cNvSpPr txBox="1">
            <a:spLocks/>
          </p:cNvSpPr>
          <p:nvPr/>
        </p:nvSpPr>
        <p:spPr bwMode="auto">
          <a:xfrm>
            <a:off x="-603834" y="439597"/>
            <a:ext cx="19006082" cy="837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540000" bIns="4572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r>
              <a:rPr lang="pt-BR" altLang="pt-BR" sz="3200" b="1" dirty="0">
                <a:solidFill>
                  <a:srgbClr val="F47521"/>
                </a:solidFill>
                <a:latin typeface="Calibri"/>
                <a:cs typeface="Arial"/>
              </a:rPr>
              <a:t>  </a:t>
            </a:r>
            <a:r>
              <a:rPr lang="pt-BR" altLang="pt-BR" sz="3200" b="1" dirty="0">
                <a:solidFill>
                  <a:srgbClr val="F47521"/>
                </a:solidFill>
                <a:latin typeface="+mj-lt"/>
                <a:ea typeface="+mj-ea"/>
                <a:cs typeface="Arial"/>
              </a:rPr>
              <a:t>  </a:t>
            </a:r>
            <a:r>
              <a:rPr lang="pt-BR" altLang="pt-BR" sz="3200" b="1" cap="all" dirty="0">
                <a:solidFill>
                  <a:srgbClr val="007373"/>
                </a:solidFill>
                <a:latin typeface="+mj-lt"/>
                <a:ea typeface="+mj-ea"/>
                <a:cs typeface="Calibri"/>
              </a:rPr>
              <a:t>PROPOSTA DE ATO NORMATIVO</a:t>
            </a:r>
            <a:endParaRPr lang="pt-BR" sz="3200" b="1" cap="all" dirty="0">
              <a:solidFill>
                <a:srgbClr val="007373"/>
              </a:solidFill>
              <a:latin typeface="+mj-lt"/>
              <a:ea typeface="+mj-ea"/>
              <a:cs typeface="Calibri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B11B0EA9-DEE5-0FFE-9EF5-D88FB14DE834}"/>
              </a:ext>
            </a:extLst>
          </p:cNvPr>
          <p:cNvSpPr txBox="1"/>
          <p:nvPr/>
        </p:nvSpPr>
        <p:spPr>
          <a:xfrm>
            <a:off x="178420" y="1350311"/>
            <a:ext cx="17908857" cy="508794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pt-BR" sz="2500" dirty="0">
              <a:effectLst/>
              <a:ea typeface="Calibri"/>
              <a:cs typeface="Times New Roman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9CCAC17-C1E9-3463-5D97-2BE6A196F89F}"/>
              </a:ext>
            </a:extLst>
          </p:cNvPr>
          <p:cNvSpPr txBox="1"/>
          <p:nvPr/>
        </p:nvSpPr>
        <p:spPr>
          <a:xfrm>
            <a:off x="359835" y="1467556"/>
            <a:ext cx="17455442" cy="781752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pt-BR" sz="3600" b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Dos prazos de resposta ao beneficiário: </a:t>
            </a:r>
            <a:endParaRPr lang="pt-BR" sz="3600" b="1" u="sng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algn="just"/>
            <a:endParaRPr lang="pt-BR" sz="3600" b="1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571500" indent="-571500" algn="just">
              <a:buFont typeface="Arial"/>
              <a:buChar char="•"/>
            </a:pPr>
            <a:r>
              <a:rPr lang="pt-BR" sz="3600" b="1" u="sng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Demandas não assistenciais</a:t>
            </a:r>
            <a:r>
              <a:rPr lang="pt-BR" sz="3600" b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: 7 dias corridos;</a:t>
            </a:r>
            <a:endParaRPr lang="en-US" sz="3600" b="1" u="sng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571500" indent="-571500" algn="just">
              <a:buFont typeface="Arial"/>
              <a:buChar char="•"/>
            </a:pPr>
            <a:endParaRPr lang="pt-BR" sz="3600" b="1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571500" indent="-571500" algn="just">
              <a:buFont typeface="Arial"/>
              <a:buChar char="•"/>
            </a:pPr>
            <a:r>
              <a:rPr lang="pt-BR" sz="3600" b="1" u="sng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Demandas assistenciais</a:t>
            </a:r>
            <a:r>
              <a:rPr lang="pt-BR" sz="3600" b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: Mantidos os prazos já vigentes. Mantida a compatibilização com os prazos máximos de garantia de atendimento (RN n</a:t>
            </a:r>
            <a:r>
              <a:rPr lang="pt-BR" b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º</a:t>
            </a:r>
            <a:r>
              <a:rPr lang="pt-BR" sz="3600" b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 566/2022).</a:t>
            </a:r>
            <a:endParaRPr lang="en-US" sz="3600" b="1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algn="just"/>
            <a:endParaRPr lang="pt-BR" sz="3600" b="1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algn="just"/>
            <a:r>
              <a:rPr lang="pt-BR" sz="3600" b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      1. resposta  imediata (urgência em emergência); </a:t>
            </a:r>
            <a:endParaRPr lang="en-US" sz="3600" b="1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algn="just"/>
            <a:r>
              <a:rPr lang="pt-BR" sz="3600" b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      2. em até 5 dias úteis; ou</a:t>
            </a:r>
            <a:endParaRPr lang="en-US" sz="3600" b="1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algn="just"/>
            <a:r>
              <a:rPr lang="pt-BR" sz="3600" b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      3. em até 10 dias úteis para PAC ou cirurgia eletiva. </a:t>
            </a:r>
          </a:p>
          <a:p>
            <a:pPr algn="just"/>
            <a:endParaRPr lang="pt-BR" sz="3600" b="1" u="sng" dirty="0">
              <a:cs typeface="Calibri"/>
            </a:endParaRPr>
          </a:p>
          <a:p>
            <a:pPr algn="just"/>
            <a:endParaRPr lang="pt-BR" sz="3600" b="1" dirty="0">
              <a:cs typeface="Calibri"/>
            </a:endParaRPr>
          </a:p>
          <a:p>
            <a:pPr algn="just"/>
            <a:endParaRPr lang="pt-BR" u="sng" dirty="0">
              <a:cs typeface="Calibri"/>
            </a:endParaRPr>
          </a:p>
          <a:p>
            <a:pPr algn="just"/>
            <a:endParaRPr lang="pt-BR" u="sng" dirty="0">
              <a:cs typeface="Calibri"/>
            </a:endParaRPr>
          </a:p>
        </p:txBody>
      </p:sp>
      <p:sp>
        <p:nvSpPr>
          <p:cNvPr id="3" name="Seta: para a Direita 2">
            <a:extLst>
              <a:ext uri="{FF2B5EF4-FFF2-40B4-BE49-F238E27FC236}">
                <a16:creationId xmlns:a16="http://schemas.microsoft.com/office/drawing/2014/main" id="{42B8AEEB-A6D4-E6B4-CF93-182FF6DAF57D}"/>
              </a:ext>
            </a:extLst>
          </p:cNvPr>
          <p:cNvSpPr/>
          <p:nvPr/>
        </p:nvSpPr>
        <p:spPr>
          <a:xfrm>
            <a:off x="10791471" y="5372805"/>
            <a:ext cx="1876777" cy="156633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BF333281-59D2-1665-82B3-BAF70460EE11}"/>
              </a:ext>
            </a:extLst>
          </p:cNvPr>
          <p:cNvSpPr txBox="1"/>
          <p:nvPr/>
        </p:nvSpPr>
        <p:spPr>
          <a:xfrm>
            <a:off x="13243277" y="4952998"/>
            <a:ext cx="3968750" cy="240065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pt-BR" sz="30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Ajuste de redação em prol da ampliação da clareza sobre o que se entende como resposta (próximo slide</a:t>
            </a:r>
            <a:r>
              <a:rPr lang="pt-BR" sz="3000" dirty="0">
                <a:cs typeface="Calibri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142918734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21E54B68-2F7D-4C45-861A-4BB179E9CE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7" y="0"/>
            <a:ext cx="18286387" cy="1269888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900908" y="1295023"/>
            <a:ext cx="9510783" cy="7696953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006E8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pt-BR" sz="3600" b="0">
              <a:solidFill>
                <a:schemeClr val="tx1"/>
              </a:solidFill>
            </a:endParaRPr>
          </a:p>
        </p:txBody>
      </p:sp>
      <p:sp>
        <p:nvSpPr>
          <p:cNvPr id="6" name="Espaço Reservado para Número de Slide 4"/>
          <p:cNvSpPr txBox="1">
            <a:spLocks/>
          </p:cNvSpPr>
          <p:nvPr/>
        </p:nvSpPr>
        <p:spPr bwMode="auto">
          <a:xfrm>
            <a:off x="9363704" y="9674720"/>
            <a:ext cx="71437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pt-BR"/>
            </a:defPPr>
            <a:lvl1pPr marL="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EDD22ECE-E2E5-4CA8-AC91-7521BB877610}" type="slidenum">
              <a:rPr lang="pt-BR" altLang="pt-BR" sz="1800" dirty="0">
                <a:solidFill>
                  <a:srgbClr val="898989"/>
                </a:solidFill>
                <a:latin typeface="Calibri" panose="020F0502020204030204" pitchFamily="34" charset="0"/>
              </a:rPr>
              <a:pPr/>
              <a:t>11</a:t>
            </a:fld>
            <a:endParaRPr lang="pt-BR" altLang="pt-BR" sz="18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5E52B163-535B-4476-8ACE-0E878C8776C4}"/>
              </a:ext>
            </a:extLst>
          </p:cNvPr>
          <p:cNvSpPr txBox="1">
            <a:spLocks/>
          </p:cNvSpPr>
          <p:nvPr/>
        </p:nvSpPr>
        <p:spPr bwMode="auto">
          <a:xfrm>
            <a:off x="-603834" y="439597"/>
            <a:ext cx="19006082" cy="837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540000" bIns="4572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r>
              <a:rPr lang="pt-BR" altLang="pt-BR" sz="3200" b="1" dirty="0">
                <a:solidFill>
                  <a:srgbClr val="F47521"/>
                </a:solidFill>
                <a:latin typeface="Calibri"/>
                <a:cs typeface="Arial"/>
              </a:rPr>
              <a:t>  </a:t>
            </a:r>
            <a:r>
              <a:rPr lang="pt-BR" altLang="pt-BR" sz="3200" b="1" dirty="0">
                <a:solidFill>
                  <a:srgbClr val="F47521"/>
                </a:solidFill>
                <a:latin typeface="+mj-lt"/>
                <a:ea typeface="+mj-ea"/>
                <a:cs typeface="Arial"/>
              </a:rPr>
              <a:t>  </a:t>
            </a:r>
            <a:r>
              <a:rPr lang="pt-BR" altLang="pt-BR" sz="3200" b="1" cap="all" dirty="0">
                <a:solidFill>
                  <a:srgbClr val="007373"/>
                </a:solidFill>
                <a:latin typeface="+mj-lt"/>
                <a:ea typeface="+mj-ea"/>
                <a:cs typeface="Calibri"/>
              </a:rPr>
              <a:t>PROPOSTA DE ATO NORMATIVO</a:t>
            </a:r>
            <a:endParaRPr lang="pt-BR" sz="3200" b="1" cap="all" dirty="0">
              <a:solidFill>
                <a:srgbClr val="007373"/>
              </a:solidFill>
              <a:latin typeface="+mj-lt"/>
              <a:ea typeface="+mj-ea"/>
              <a:cs typeface="Calibri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B11B0EA9-DEE5-0FFE-9EF5-D88FB14DE834}"/>
              </a:ext>
            </a:extLst>
          </p:cNvPr>
          <p:cNvSpPr txBox="1"/>
          <p:nvPr/>
        </p:nvSpPr>
        <p:spPr>
          <a:xfrm>
            <a:off x="178420" y="1350311"/>
            <a:ext cx="17908857" cy="508794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pt-BR" sz="2500" dirty="0">
              <a:effectLst/>
              <a:ea typeface="Calibri"/>
              <a:cs typeface="Times New Roman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9CCAC17-C1E9-3463-5D97-2BE6A196F89F}"/>
              </a:ext>
            </a:extLst>
          </p:cNvPr>
          <p:cNvSpPr txBox="1"/>
          <p:nvPr/>
        </p:nvSpPr>
        <p:spPr>
          <a:xfrm>
            <a:off x="359835" y="1467556"/>
            <a:ext cx="17751775" cy="104797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pt-BR" b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Ampliação da clareza sobre que se entende como resposta ao beneficiário:</a:t>
            </a:r>
            <a:endParaRPr lang="pt-BR" b="1" dirty="0">
              <a:solidFill>
                <a:schemeClr val="accent6">
                  <a:lumMod val="50000"/>
                </a:schemeClr>
              </a:solidFill>
            </a:endParaRPr>
          </a:p>
          <a:p>
            <a:pPr algn="just"/>
            <a:endParaRPr lang="pt-BR" b="1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lvl="1" algn="just"/>
            <a:r>
              <a:rPr lang="pt-BR" sz="3000" b="1" i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Art. 10 (...)</a:t>
            </a:r>
          </a:p>
          <a:p>
            <a:pPr lvl="1" algn="just"/>
            <a:endParaRPr lang="pt-BR" sz="3000" b="1" i="1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lvl="1" algn="just"/>
            <a:r>
              <a:rPr lang="pt-BR" sz="3000" b="1" i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§2°  O prazo de resposta de que trata esse artigo se presta às seguintes informações:</a:t>
            </a:r>
            <a:br>
              <a:rPr lang="pt-BR" sz="3000" b="1" i="1" dirty="0">
                <a:solidFill>
                  <a:schemeClr val="accent6">
                    <a:lumMod val="50000"/>
                  </a:schemeClr>
                </a:solidFill>
                <a:cs typeface="Calibri"/>
              </a:rPr>
            </a:br>
            <a:br>
              <a:rPr lang="pt-BR" sz="3000" b="1" i="1" dirty="0">
                <a:solidFill>
                  <a:schemeClr val="accent6">
                    <a:lumMod val="50000"/>
                  </a:schemeClr>
                </a:solidFill>
                <a:cs typeface="Calibri"/>
              </a:rPr>
            </a:br>
            <a:r>
              <a:rPr lang="pt-BR" sz="3000" b="1" i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I- aprovação/autorização do procedimento e/ou serviço de cobertura assistencial com todos os elementos necessários para a sua realização, na forma do artigo 8º da RN nº 465 de 24 de fevereiro de 2021, que atualiza o Rol de Procedimentos e Eventos em Saúde que estabelece a cobertura assistencial obrigatória a ser garantida nos planos privados de assistência à saúde contratados a partir de 1º de janeiro de 1999 e naqueles adaptados conforme previsto no artigo 35 da Lei n.º 9.656, de 3 de junho de 1998;</a:t>
            </a:r>
            <a:br>
              <a:rPr lang="pt-BR" sz="3000" b="1" i="1" dirty="0">
                <a:solidFill>
                  <a:schemeClr val="accent6">
                    <a:lumMod val="50000"/>
                  </a:schemeClr>
                </a:solidFill>
                <a:cs typeface="Calibri"/>
              </a:rPr>
            </a:br>
            <a:br>
              <a:rPr lang="pt-BR" sz="3000" b="1" i="1" dirty="0">
                <a:solidFill>
                  <a:schemeClr val="accent6">
                    <a:lumMod val="50000"/>
                  </a:schemeClr>
                </a:solidFill>
                <a:cs typeface="Calibri"/>
              </a:rPr>
            </a:br>
            <a:r>
              <a:rPr lang="pt-BR" sz="3000" b="1" i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II- negativa do procedimento e/ou serviço de cobertura assistencial, na forma do art. 12; ou</a:t>
            </a:r>
            <a:br>
              <a:rPr lang="pt-BR" sz="3000" b="1" i="1" dirty="0">
                <a:solidFill>
                  <a:schemeClr val="accent6">
                    <a:lumMod val="50000"/>
                  </a:schemeClr>
                </a:solidFill>
                <a:cs typeface="Calibri"/>
              </a:rPr>
            </a:br>
            <a:br>
              <a:rPr lang="pt-BR" sz="3000" b="1" i="1" dirty="0">
                <a:solidFill>
                  <a:schemeClr val="accent6">
                    <a:lumMod val="50000"/>
                  </a:schemeClr>
                </a:solidFill>
                <a:cs typeface="Calibri"/>
              </a:rPr>
            </a:br>
            <a:r>
              <a:rPr lang="pt-BR" sz="3000" b="1" i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III- instauração de junta médica/odontológica, quando cabível, na forma da normatização vigente, observadas as regras previstas na RN 424, de 2017, devendo ser concluída a tempo do procedimento ser executado no prazo previsto na RN 566, de 2022.</a:t>
            </a:r>
            <a:r>
              <a:rPr lang="pt-BR" sz="3000" i="1" dirty="0">
                <a:cs typeface="Calibri"/>
              </a:rPr>
              <a:t> </a:t>
            </a:r>
            <a:br>
              <a:rPr lang="pt-BR" sz="3000" i="1" dirty="0">
                <a:cs typeface="Calibri"/>
              </a:rPr>
            </a:br>
            <a:endParaRPr lang="pt-BR" sz="3000" i="1" dirty="0">
              <a:cs typeface="Calibri"/>
            </a:endParaRPr>
          </a:p>
          <a:p>
            <a:pPr algn="just"/>
            <a:endParaRPr lang="pt-BR" sz="3000" i="1" dirty="0">
              <a:cs typeface="Calibri"/>
            </a:endParaRPr>
          </a:p>
          <a:p>
            <a:pPr algn="just"/>
            <a:endParaRPr lang="pt-BR" sz="3000" i="1" dirty="0">
              <a:cs typeface="Calibri"/>
            </a:endParaRPr>
          </a:p>
          <a:p>
            <a:pPr algn="just"/>
            <a:endParaRPr lang="pt-BR" sz="3000" i="1" u="sng" dirty="0">
              <a:cs typeface="Calibri"/>
            </a:endParaRPr>
          </a:p>
          <a:p>
            <a:pPr algn="just"/>
            <a:endParaRPr lang="pt-BR" u="sng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00370228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21E54B68-2F7D-4C45-861A-4BB179E9CE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7" y="0"/>
            <a:ext cx="18286387" cy="1269888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900908" y="1295023"/>
            <a:ext cx="9510783" cy="7696953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006E8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pt-BR" sz="3600" b="0">
              <a:solidFill>
                <a:schemeClr val="tx1"/>
              </a:solidFill>
            </a:endParaRPr>
          </a:p>
        </p:txBody>
      </p:sp>
      <p:sp>
        <p:nvSpPr>
          <p:cNvPr id="6" name="Espaço Reservado para Número de Slide 4"/>
          <p:cNvSpPr txBox="1">
            <a:spLocks/>
          </p:cNvSpPr>
          <p:nvPr/>
        </p:nvSpPr>
        <p:spPr bwMode="auto">
          <a:xfrm>
            <a:off x="9363704" y="9674720"/>
            <a:ext cx="71437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pt-BR"/>
            </a:defPPr>
            <a:lvl1pPr marL="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EDD22ECE-E2E5-4CA8-AC91-7521BB877610}" type="slidenum">
              <a:rPr lang="pt-BR" altLang="pt-BR" sz="1800" dirty="0">
                <a:solidFill>
                  <a:srgbClr val="898989"/>
                </a:solidFill>
                <a:latin typeface="Calibri" panose="020F0502020204030204" pitchFamily="34" charset="0"/>
              </a:rPr>
              <a:pPr/>
              <a:t>12</a:t>
            </a:fld>
            <a:endParaRPr lang="pt-BR" altLang="pt-BR" sz="18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5E52B163-535B-4476-8ACE-0E878C8776C4}"/>
              </a:ext>
            </a:extLst>
          </p:cNvPr>
          <p:cNvSpPr txBox="1">
            <a:spLocks/>
          </p:cNvSpPr>
          <p:nvPr/>
        </p:nvSpPr>
        <p:spPr bwMode="auto">
          <a:xfrm>
            <a:off x="-603834" y="439597"/>
            <a:ext cx="19006082" cy="837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540000" bIns="4572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r>
              <a:rPr lang="pt-BR" altLang="pt-BR" sz="3200" b="1" dirty="0">
                <a:solidFill>
                  <a:srgbClr val="F47521"/>
                </a:solidFill>
                <a:latin typeface="Calibri"/>
                <a:cs typeface="Arial"/>
              </a:rPr>
              <a:t>  </a:t>
            </a:r>
            <a:r>
              <a:rPr lang="pt-BR" altLang="pt-BR" sz="3200" b="1" dirty="0">
                <a:solidFill>
                  <a:srgbClr val="F47521"/>
                </a:solidFill>
                <a:latin typeface="+mj-lt"/>
                <a:ea typeface="+mj-ea"/>
                <a:cs typeface="Arial"/>
              </a:rPr>
              <a:t>  </a:t>
            </a:r>
            <a:r>
              <a:rPr lang="pt-BR" altLang="pt-BR" sz="3200" b="1" cap="all" dirty="0">
                <a:solidFill>
                  <a:srgbClr val="007373"/>
                </a:solidFill>
                <a:latin typeface="+mj-lt"/>
                <a:ea typeface="+mj-ea"/>
                <a:cs typeface="Calibri"/>
              </a:rPr>
              <a:t>PROPOSTA DE ATO NORMATIVO</a:t>
            </a:r>
            <a:endParaRPr lang="pt-BR" sz="3200" b="1" cap="all" dirty="0">
              <a:solidFill>
                <a:srgbClr val="007373"/>
              </a:solidFill>
              <a:latin typeface="+mj-lt"/>
              <a:ea typeface="+mj-ea"/>
              <a:cs typeface="Calibri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B11B0EA9-DEE5-0FFE-9EF5-D88FB14DE834}"/>
              </a:ext>
            </a:extLst>
          </p:cNvPr>
          <p:cNvSpPr txBox="1"/>
          <p:nvPr/>
        </p:nvSpPr>
        <p:spPr>
          <a:xfrm>
            <a:off x="178420" y="1350311"/>
            <a:ext cx="17908857" cy="508794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pt-BR" sz="2500" dirty="0">
              <a:effectLst/>
              <a:ea typeface="Calibri"/>
              <a:cs typeface="Times New Roman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9CCAC17-C1E9-3463-5D97-2BE6A196F89F}"/>
              </a:ext>
            </a:extLst>
          </p:cNvPr>
          <p:cNvSpPr txBox="1"/>
          <p:nvPr/>
        </p:nvSpPr>
        <p:spPr>
          <a:xfrm>
            <a:off x="359835" y="1467556"/>
            <a:ext cx="17455442" cy="470898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 algn="just">
              <a:buFont typeface="Arial"/>
              <a:buChar char="•"/>
            </a:pPr>
            <a:r>
              <a:rPr lang="pt-BR" b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Resposta por escrito independentemente de solicitação;</a:t>
            </a:r>
          </a:p>
          <a:p>
            <a:pPr marL="457200" indent="-457200" algn="just">
              <a:buFont typeface="Arial"/>
              <a:buChar char="•"/>
            </a:pPr>
            <a:endParaRPr lang="pt-BR" b="1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457200" indent="-457200" algn="just">
              <a:buFont typeface="Arial"/>
              <a:buChar char="•"/>
            </a:pPr>
            <a:r>
              <a:rPr lang="pt-BR" b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Acompanhamento pelo beneficiário do andamento da demanda iniciada diretamente pelo prestador em canal próprio com a operadora.</a:t>
            </a:r>
          </a:p>
          <a:p>
            <a:pPr marL="457200" indent="-457200" algn="just">
              <a:buFont typeface="Arial"/>
              <a:buChar char="•"/>
            </a:pPr>
            <a:endParaRPr lang="pt-BR" b="1" dirty="0">
              <a:cs typeface="Calibri"/>
            </a:endParaRPr>
          </a:p>
          <a:p>
            <a:pPr algn="just"/>
            <a:endParaRPr lang="pt-BR" sz="3000" i="1" dirty="0">
              <a:cs typeface="Calibri"/>
            </a:endParaRPr>
          </a:p>
          <a:p>
            <a:pPr algn="just"/>
            <a:endParaRPr lang="pt-BR" sz="3000" i="1" dirty="0">
              <a:cs typeface="Calibri"/>
            </a:endParaRPr>
          </a:p>
          <a:p>
            <a:pPr algn="just"/>
            <a:endParaRPr lang="pt-BR" sz="3000" i="1" u="sng" dirty="0">
              <a:cs typeface="Calibri"/>
            </a:endParaRPr>
          </a:p>
          <a:p>
            <a:pPr algn="just"/>
            <a:endParaRPr lang="pt-BR" u="sng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38584358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21E54B68-2F7D-4C45-861A-4BB179E9CE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7" y="0"/>
            <a:ext cx="18286387" cy="1269888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900908" y="1295023"/>
            <a:ext cx="9510783" cy="7696953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006E8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pt-BR" sz="3600" b="0">
              <a:solidFill>
                <a:schemeClr val="tx1"/>
              </a:solidFill>
            </a:endParaRPr>
          </a:p>
        </p:txBody>
      </p:sp>
      <p:sp>
        <p:nvSpPr>
          <p:cNvPr id="6" name="Espaço Reservado para Número de Slide 4"/>
          <p:cNvSpPr txBox="1">
            <a:spLocks/>
          </p:cNvSpPr>
          <p:nvPr/>
        </p:nvSpPr>
        <p:spPr bwMode="auto">
          <a:xfrm>
            <a:off x="9363704" y="9674720"/>
            <a:ext cx="71437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pt-BR"/>
            </a:defPPr>
            <a:lvl1pPr marL="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EDD22ECE-E2E5-4CA8-AC91-7521BB877610}" type="slidenum">
              <a:rPr lang="pt-BR" altLang="pt-BR" sz="1800" dirty="0">
                <a:solidFill>
                  <a:srgbClr val="898989"/>
                </a:solidFill>
                <a:latin typeface="Calibri" panose="020F0502020204030204" pitchFamily="34" charset="0"/>
              </a:rPr>
              <a:pPr/>
              <a:t>13</a:t>
            </a:fld>
            <a:endParaRPr lang="pt-BR" altLang="pt-BR" sz="18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5E52B163-535B-4476-8ACE-0E878C8776C4}"/>
              </a:ext>
            </a:extLst>
          </p:cNvPr>
          <p:cNvSpPr txBox="1">
            <a:spLocks/>
          </p:cNvSpPr>
          <p:nvPr/>
        </p:nvSpPr>
        <p:spPr bwMode="auto">
          <a:xfrm>
            <a:off x="-603834" y="439597"/>
            <a:ext cx="19006082" cy="837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540000" bIns="4572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r>
              <a:rPr lang="pt-BR" altLang="pt-BR" sz="3200" b="1" dirty="0">
                <a:solidFill>
                  <a:srgbClr val="F47521"/>
                </a:solidFill>
                <a:latin typeface="Calibri"/>
                <a:cs typeface="Arial"/>
              </a:rPr>
              <a:t>  </a:t>
            </a:r>
            <a:r>
              <a:rPr lang="pt-BR" altLang="pt-BR" sz="3200" b="1" dirty="0">
                <a:solidFill>
                  <a:srgbClr val="F47521"/>
                </a:solidFill>
                <a:latin typeface="+mj-lt"/>
                <a:ea typeface="+mj-ea"/>
                <a:cs typeface="Arial"/>
              </a:rPr>
              <a:t>  </a:t>
            </a:r>
            <a:r>
              <a:rPr lang="pt-BR" altLang="pt-BR" sz="3200" b="1" cap="all" dirty="0">
                <a:solidFill>
                  <a:srgbClr val="007373"/>
                </a:solidFill>
                <a:latin typeface="+mj-lt"/>
                <a:ea typeface="+mj-ea"/>
                <a:cs typeface="Calibri"/>
              </a:rPr>
              <a:t>PROPOSTA DE ATO NORMATIVO</a:t>
            </a:r>
            <a:endParaRPr lang="pt-BR" sz="3200" b="1" cap="all" dirty="0">
              <a:solidFill>
                <a:srgbClr val="007373"/>
              </a:solidFill>
              <a:latin typeface="+mj-lt"/>
              <a:ea typeface="+mj-ea"/>
              <a:cs typeface="Calibri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B11B0EA9-DEE5-0FFE-9EF5-D88FB14DE834}"/>
              </a:ext>
            </a:extLst>
          </p:cNvPr>
          <p:cNvSpPr txBox="1"/>
          <p:nvPr/>
        </p:nvSpPr>
        <p:spPr>
          <a:xfrm>
            <a:off x="178420" y="1350311"/>
            <a:ext cx="17908857" cy="508794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pt-BR" sz="2500" dirty="0">
              <a:effectLst/>
              <a:ea typeface="Calibri"/>
              <a:cs typeface="Times New Roman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9CCAC17-C1E9-3463-5D97-2BE6A196F89F}"/>
              </a:ext>
            </a:extLst>
          </p:cNvPr>
          <p:cNvSpPr txBox="1"/>
          <p:nvPr/>
        </p:nvSpPr>
        <p:spPr>
          <a:xfrm>
            <a:off x="359835" y="1467556"/>
            <a:ext cx="17455442" cy="1063368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pt-BR" b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Metas de IGR visando induzir mudança de comportamento:</a:t>
            </a:r>
          </a:p>
          <a:p>
            <a:pPr algn="just"/>
            <a:endParaRPr lang="pt-BR" b="1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514350" indent="-514350" algn="just">
              <a:buAutoNum type="arabicParenR"/>
            </a:pPr>
            <a:r>
              <a:rPr lang="pt-BR" b="1" u="sng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operadoras com melhores desempenhos no IGR:</a:t>
            </a:r>
            <a:endParaRPr lang="en-US" b="1" u="sng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algn="ctr"/>
            <a:endParaRPr lang="pt-BR" b="1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algn="just"/>
            <a:r>
              <a:rPr lang="pt-BR" b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     IGR trimestral &lt;= 2 para operadoras com beneficiários de planos médico-hospitalares; ou</a:t>
            </a:r>
          </a:p>
          <a:p>
            <a:pPr algn="just"/>
            <a:r>
              <a:rPr lang="pt-BR" b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     IGR trimestral &lt;= 0,5 para operadoras com beneficiários de planos odontológicos;</a:t>
            </a:r>
          </a:p>
          <a:p>
            <a:pPr algn="just"/>
            <a:endParaRPr lang="pt-BR" b="1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algn="just"/>
            <a:r>
              <a:rPr lang="pt-BR" b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2) </a:t>
            </a:r>
            <a:r>
              <a:rPr lang="pt-BR" b="1" u="sng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operadoras com histórico de melhoria no IGR:</a:t>
            </a:r>
          </a:p>
          <a:p>
            <a:pPr algn="just"/>
            <a:endParaRPr lang="pt-BR" b="1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algn="just"/>
            <a:r>
              <a:rPr lang="pt-BR" b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      Redução do IGR trimestral em 2 trimestres consecutivos.</a:t>
            </a:r>
          </a:p>
          <a:p>
            <a:pPr algn="just"/>
            <a:endParaRPr lang="pt-BR" b="1" dirty="0">
              <a:solidFill>
                <a:schemeClr val="accent6">
                  <a:lumMod val="50000"/>
                </a:schemeClr>
              </a:solidFill>
              <a:ea typeface="Calibri"/>
              <a:cs typeface="Calibri"/>
            </a:endParaRPr>
          </a:p>
          <a:p>
            <a:pPr algn="just"/>
            <a:r>
              <a:rPr lang="pt-BR" b="1" u="sng" dirty="0">
                <a:solidFill>
                  <a:srgbClr val="FF0000"/>
                </a:solidFill>
                <a:ea typeface="Calibri"/>
                <a:cs typeface="Calibri"/>
              </a:rPr>
              <a:t>OBS</a:t>
            </a:r>
            <a:r>
              <a:rPr lang="pt-BR" b="1" dirty="0">
                <a:solidFill>
                  <a:srgbClr val="FF0000"/>
                </a:solidFill>
                <a:ea typeface="Calibri"/>
                <a:cs typeface="Calibri"/>
              </a:rPr>
              <a:t>: </a:t>
            </a:r>
            <a:r>
              <a:rPr lang="pt-BR" b="1" dirty="0">
                <a:solidFill>
                  <a:schemeClr val="accent6">
                    <a:lumMod val="50000"/>
                  </a:schemeClr>
                </a:solidFill>
                <a:ea typeface="Calibri"/>
                <a:cs typeface="Calibri"/>
              </a:rPr>
              <a:t>classificação obtida no trimestre imediatamente anterior à data do fato para as operadoras enquadradas no item 1) e nos dois trimestres imediatamente anteriores para as operadoras enquadradas no item 2).</a:t>
            </a:r>
          </a:p>
          <a:p>
            <a:pPr algn="ctr"/>
            <a:endParaRPr lang="pt-BR" dirty="0">
              <a:ea typeface="Calibri"/>
              <a:cs typeface="Calibri"/>
            </a:endParaRPr>
          </a:p>
          <a:p>
            <a:pPr algn="just"/>
            <a:endParaRPr lang="pt-BR" dirty="0">
              <a:ea typeface="Calibri"/>
              <a:cs typeface="Calibri"/>
            </a:endParaRPr>
          </a:p>
          <a:p>
            <a:pPr algn="just"/>
            <a:endParaRPr lang="pt-BR" sz="3000" i="1" dirty="0">
              <a:ea typeface="Calibri"/>
              <a:cs typeface="Calibri"/>
            </a:endParaRPr>
          </a:p>
          <a:p>
            <a:pPr algn="just"/>
            <a:endParaRPr lang="pt-BR" sz="3000" i="1" dirty="0">
              <a:ea typeface="Calibri"/>
              <a:cs typeface="Calibri"/>
            </a:endParaRPr>
          </a:p>
          <a:p>
            <a:pPr algn="just"/>
            <a:endParaRPr lang="pt-BR" sz="3000" i="1" u="sng" dirty="0">
              <a:ea typeface="Calibri"/>
              <a:cs typeface="Calibri"/>
            </a:endParaRPr>
          </a:p>
          <a:p>
            <a:pPr algn="just"/>
            <a:endParaRPr lang="pt-BR" u="sng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60960244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21E54B68-2F7D-4C45-861A-4BB179E9CE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7" y="0"/>
            <a:ext cx="18286387" cy="1269888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900908" y="1295023"/>
            <a:ext cx="9510783" cy="7696953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006E8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pt-BR" sz="3600" b="0">
              <a:solidFill>
                <a:schemeClr val="tx1"/>
              </a:solidFill>
            </a:endParaRPr>
          </a:p>
        </p:txBody>
      </p:sp>
      <p:sp>
        <p:nvSpPr>
          <p:cNvPr id="6" name="Espaço Reservado para Número de Slide 4"/>
          <p:cNvSpPr txBox="1">
            <a:spLocks/>
          </p:cNvSpPr>
          <p:nvPr/>
        </p:nvSpPr>
        <p:spPr bwMode="auto">
          <a:xfrm>
            <a:off x="9363704" y="9674720"/>
            <a:ext cx="71437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pt-BR"/>
            </a:defPPr>
            <a:lvl1pPr marL="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EDD22ECE-E2E5-4CA8-AC91-7521BB877610}" type="slidenum">
              <a:rPr lang="pt-BR" altLang="pt-BR" sz="1800" dirty="0">
                <a:solidFill>
                  <a:srgbClr val="898989"/>
                </a:solidFill>
                <a:latin typeface="Calibri" panose="020F0502020204030204" pitchFamily="34" charset="0"/>
              </a:rPr>
              <a:pPr/>
              <a:t>14</a:t>
            </a:fld>
            <a:endParaRPr lang="pt-BR" altLang="pt-BR" sz="18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5E52B163-535B-4476-8ACE-0E878C8776C4}"/>
              </a:ext>
            </a:extLst>
          </p:cNvPr>
          <p:cNvSpPr txBox="1">
            <a:spLocks/>
          </p:cNvSpPr>
          <p:nvPr/>
        </p:nvSpPr>
        <p:spPr bwMode="auto">
          <a:xfrm>
            <a:off x="-603834" y="439597"/>
            <a:ext cx="19006082" cy="837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540000" bIns="4572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r>
              <a:rPr lang="pt-BR" altLang="pt-BR" sz="3200" b="1" dirty="0">
                <a:solidFill>
                  <a:srgbClr val="F47521"/>
                </a:solidFill>
                <a:latin typeface="Calibri"/>
                <a:cs typeface="Arial"/>
              </a:rPr>
              <a:t>  </a:t>
            </a:r>
            <a:r>
              <a:rPr lang="pt-BR" altLang="pt-BR" sz="3200" b="1" dirty="0">
                <a:solidFill>
                  <a:srgbClr val="F47521"/>
                </a:solidFill>
                <a:latin typeface="+mj-lt"/>
                <a:ea typeface="+mj-ea"/>
                <a:cs typeface="Arial"/>
              </a:rPr>
              <a:t>  </a:t>
            </a:r>
            <a:r>
              <a:rPr lang="pt-BR" altLang="pt-BR" sz="3200" b="1" cap="all" dirty="0">
                <a:solidFill>
                  <a:srgbClr val="007373"/>
                </a:solidFill>
                <a:latin typeface="+mj-lt"/>
                <a:ea typeface="+mj-ea"/>
                <a:cs typeface="Calibri"/>
              </a:rPr>
              <a:t>PROPOSTA DE ATO NORMATIVO</a:t>
            </a:r>
            <a:endParaRPr lang="pt-BR" sz="3200" b="1" cap="all" dirty="0">
              <a:solidFill>
                <a:srgbClr val="007373"/>
              </a:solidFill>
              <a:latin typeface="+mj-lt"/>
              <a:ea typeface="+mj-ea"/>
              <a:cs typeface="Calibri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B11B0EA9-DEE5-0FFE-9EF5-D88FB14DE834}"/>
              </a:ext>
            </a:extLst>
          </p:cNvPr>
          <p:cNvSpPr txBox="1"/>
          <p:nvPr/>
        </p:nvSpPr>
        <p:spPr>
          <a:xfrm>
            <a:off x="178420" y="1350311"/>
            <a:ext cx="17908857" cy="508794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pt-BR" sz="2500" dirty="0">
              <a:effectLst/>
              <a:ea typeface="Calibri"/>
              <a:cs typeface="Times New Roman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9CCAC17-C1E9-3463-5D97-2BE6A196F89F}"/>
              </a:ext>
            </a:extLst>
          </p:cNvPr>
          <p:cNvSpPr txBox="1"/>
          <p:nvPr/>
        </p:nvSpPr>
        <p:spPr>
          <a:xfrm>
            <a:off x="359835" y="1467556"/>
            <a:ext cx="17455442" cy="524759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pt-BR" b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Medidas indutoras para atingimento das metas:</a:t>
            </a:r>
            <a:endParaRPr lang="pt-BR" b="1" dirty="0">
              <a:solidFill>
                <a:schemeClr val="accent6">
                  <a:lumMod val="50000"/>
                </a:schemeClr>
              </a:solidFill>
              <a:ea typeface="Calibri"/>
              <a:cs typeface="Calibri"/>
            </a:endParaRPr>
          </a:p>
          <a:p>
            <a:pPr algn="just"/>
            <a:endParaRPr lang="pt-BR" b="1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514350" indent="-514350" algn="just">
              <a:buAutoNum type="arabicParenR"/>
            </a:pPr>
            <a:r>
              <a:rPr lang="pt-BR" b="1" u="sng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Divulgação em destaque pelo Órgão Regulador da lista das operadoras que atingiram as metas;</a:t>
            </a:r>
            <a:endParaRPr lang="pt-BR" b="1" dirty="0">
              <a:solidFill>
                <a:schemeClr val="accent6">
                  <a:lumMod val="50000"/>
                </a:schemeClr>
              </a:solidFill>
              <a:ea typeface="Calibri"/>
              <a:cs typeface="Calibri"/>
            </a:endParaRPr>
          </a:p>
          <a:p>
            <a:pPr algn="ctr"/>
            <a:endParaRPr lang="pt-BR" dirty="0">
              <a:cs typeface="Calibri"/>
            </a:endParaRPr>
          </a:p>
          <a:p>
            <a:pPr algn="just"/>
            <a:endParaRPr lang="pt-BR" dirty="0">
              <a:cs typeface="Calibri"/>
            </a:endParaRPr>
          </a:p>
          <a:p>
            <a:pPr algn="just"/>
            <a:endParaRPr lang="pt-BR" sz="3000" i="1" dirty="0">
              <a:cs typeface="Calibri"/>
            </a:endParaRPr>
          </a:p>
          <a:p>
            <a:pPr algn="just"/>
            <a:endParaRPr lang="pt-BR" sz="3000" i="1" dirty="0">
              <a:cs typeface="Calibri"/>
            </a:endParaRPr>
          </a:p>
          <a:p>
            <a:pPr algn="just"/>
            <a:endParaRPr lang="pt-BR" sz="3000" i="1" u="sng" dirty="0">
              <a:cs typeface="Calibri"/>
            </a:endParaRPr>
          </a:p>
          <a:p>
            <a:pPr algn="just"/>
            <a:endParaRPr lang="pt-BR" u="sng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67098364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21E54B68-2F7D-4C45-861A-4BB179E9CE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7" y="0"/>
            <a:ext cx="18286387" cy="1269888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900908" y="1295023"/>
            <a:ext cx="9510783" cy="7696953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006E8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pt-BR" sz="3600" b="0">
              <a:solidFill>
                <a:schemeClr val="tx1"/>
              </a:solidFill>
            </a:endParaRPr>
          </a:p>
        </p:txBody>
      </p:sp>
      <p:sp>
        <p:nvSpPr>
          <p:cNvPr id="6" name="Espaço Reservado para Número de Slide 4"/>
          <p:cNvSpPr txBox="1">
            <a:spLocks/>
          </p:cNvSpPr>
          <p:nvPr/>
        </p:nvSpPr>
        <p:spPr bwMode="auto">
          <a:xfrm>
            <a:off x="9363704" y="9674720"/>
            <a:ext cx="71437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pt-BR"/>
            </a:defPPr>
            <a:lvl1pPr marL="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EDD22ECE-E2E5-4CA8-AC91-7521BB877610}" type="slidenum">
              <a:rPr lang="pt-BR" altLang="pt-BR" sz="1800" dirty="0">
                <a:solidFill>
                  <a:srgbClr val="898989"/>
                </a:solidFill>
                <a:latin typeface="Calibri" panose="020F0502020204030204" pitchFamily="34" charset="0"/>
              </a:rPr>
              <a:pPr/>
              <a:t>15</a:t>
            </a:fld>
            <a:endParaRPr lang="pt-BR" altLang="pt-BR" sz="18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5E52B163-535B-4476-8ACE-0E878C8776C4}"/>
              </a:ext>
            </a:extLst>
          </p:cNvPr>
          <p:cNvSpPr txBox="1">
            <a:spLocks/>
          </p:cNvSpPr>
          <p:nvPr/>
        </p:nvSpPr>
        <p:spPr bwMode="auto">
          <a:xfrm>
            <a:off x="-603834" y="439597"/>
            <a:ext cx="19006082" cy="837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540000" bIns="4572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r>
              <a:rPr lang="pt-BR" altLang="pt-BR" sz="3200" b="1" dirty="0">
                <a:solidFill>
                  <a:srgbClr val="F47521"/>
                </a:solidFill>
                <a:latin typeface="Calibri"/>
                <a:cs typeface="Arial"/>
              </a:rPr>
              <a:t>  </a:t>
            </a:r>
            <a:r>
              <a:rPr lang="pt-BR" altLang="pt-BR" sz="3200" b="1" dirty="0">
                <a:solidFill>
                  <a:srgbClr val="F47521"/>
                </a:solidFill>
                <a:latin typeface="+mj-lt"/>
                <a:ea typeface="+mj-ea"/>
                <a:cs typeface="Arial"/>
              </a:rPr>
              <a:t>  </a:t>
            </a:r>
            <a:r>
              <a:rPr lang="pt-BR" altLang="pt-BR" sz="3200" b="1" cap="all" dirty="0">
                <a:solidFill>
                  <a:srgbClr val="007373"/>
                </a:solidFill>
                <a:latin typeface="+mj-lt"/>
                <a:ea typeface="+mj-ea"/>
                <a:cs typeface="Calibri"/>
              </a:rPr>
              <a:t>PROPOSTA DE ATO NORMATIVO</a:t>
            </a:r>
            <a:endParaRPr lang="pt-BR" sz="3200" b="1" cap="all" dirty="0">
              <a:solidFill>
                <a:srgbClr val="007373"/>
              </a:solidFill>
              <a:latin typeface="+mj-lt"/>
              <a:ea typeface="+mj-ea"/>
              <a:cs typeface="Calibri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B11B0EA9-DEE5-0FFE-9EF5-D88FB14DE834}"/>
              </a:ext>
            </a:extLst>
          </p:cNvPr>
          <p:cNvSpPr txBox="1"/>
          <p:nvPr/>
        </p:nvSpPr>
        <p:spPr>
          <a:xfrm>
            <a:off x="178420" y="1350311"/>
            <a:ext cx="17908857" cy="508794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pt-BR" sz="2500" dirty="0">
              <a:effectLst/>
              <a:ea typeface="Calibri"/>
              <a:cs typeface="Times New Roman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9CCAC17-C1E9-3463-5D97-2BE6A196F89F}"/>
              </a:ext>
            </a:extLst>
          </p:cNvPr>
          <p:cNvSpPr txBox="1"/>
          <p:nvPr/>
        </p:nvSpPr>
        <p:spPr>
          <a:xfrm>
            <a:off x="359835" y="1467556"/>
            <a:ext cx="17455442" cy="1132617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pt-BR" b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Medidas indutoras para atingimento das metas:</a:t>
            </a:r>
          </a:p>
          <a:p>
            <a:pPr algn="just"/>
            <a:endParaRPr lang="pt-BR" b="1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algn="just"/>
            <a:r>
              <a:rPr lang="pt-BR" b="1" u="sng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2) Aumento no percentual de desconto do pagamento à vista e antecipado de multa de 40% para 60% referente aos tipos de negativa de cobertura.</a:t>
            </a:r>
          </a:p>
          <a:p>
            <a:pPr algn="just"/>
            <a:endParaRPr lang="pt-BR" b="1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lvl="1" algn="just"/>
            <a:r>
              <a:rPr lang="pt-BR" sz="3000" b="1" i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Art. 22. O art. 33 da Resolução Normativa - RN 483/2022 passa a vigorar com as seguintes alterações: </a:t>
            </a:r>
          </a:p>
          <a:p>
            <a:pPr lvl="1" algn="just"/>
            <a:endParaRPr lang="pt-BR" sz="3000" b="1" i="1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lvl="1" algn="just"/>
            <a:r>
              <a:rPr lang="pt-BR" sz="3000" b="1" i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“Subseção II Do pagamento antecipado e à vista da multa</a:t>
            </a:r>
          </a:p>
          <a:p>
            <a:pPr lvl="1" algn="just"/>
            <a:endParaRPr lang="pt-BR" sz="3000" b="1" i="1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lvl="1" algn="just"/>
            <a:r>
              <a:rPr lang="pt-BR" sz="3000" b="1" i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Art. 33.  ........................................................................................... </a:t>
            </a:r>
          </a:p>
          <a:p>
            <a:pPr lvl="1" algn="just"/>
            <a:r>
              <a:rPr lang="pt-BR" sz="3000" b="1" i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........................................................................................................</a:t>
            </a:r>
          </a:p>
          <a:p>
            <a:pPr lvl="1" algn="just"/>
            <a:endParaRPr lang="pt-BR" sz="3000" b="1" i="1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lvl="1" algn="just"/>
            <a:r>
              <a:rPr lang="pt-BR" sz="3000" b="1" i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§ 1º - A. Quando a operadora atender aos critérios de metas de IGR delineados em ficha técnica específica, o desconto percentual previsto no § 1º será de 60% (sessenta por cento) sobre o valor da multa correspondente à infração administrativa apurada no auto de infração referente aos tipos descritos nos artigos 101 ao 103 da RN nº 489/22, observados os requisitos descritos neste artigo. .................................................................................................” (NR)</a:t>
            </a:r>
          </a:p>
          <a:p>
            <a:pPr algn="ctr"/>
            <a:endParaRPr lang="pt-BR" dirty="0">
              <a:cs typeface="Calibri"/>
            </a:endParaRPr>
          </a:p>
          <a:p>
            <a:pPr algn="just"/>
            <a:endParaRPr lang="pt-BR" dirty="0">
              <a:cs typeface="Calibri"/>
            </a:endParaRPr>
          </a:p>
          <a:p>
            <a:pPr algn="just"/>
            <a:endParaRPr lang="pt-BR" sz="3000" i="1" dirty="0">
              <a:cs typeface="Calibri"/>
            </a:endParaRPr>
          </a:p>
          <a:p>
            <a:pPr algn="just"/>
            <a:endParaRPr lang="pt-BR" sz="3000" i="1" dirty="0">
              <a:cs typeface="Calibri"/>
            </a:endParaRPr>
          </a:p>
          <a:p>
            <a:pPr algn="just"/>
            <a:endParaRPr lang="pt-BR" sz="3000" i="1" u="sng" dirty="0">
              <a:cs typeface="Calibri"/>
            </a:endParaRPr>
          </a:p>
          <a:p>
            <a:pPr algn="just"/>
            <a:endParaRPr lang="pt-BR" u="sng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2495584"/>
      </p:ext>
    </p:extLst>
  </p:cSld>
  <p:clrMapOvr>
    <a:masterClrMapping/>
  </p:clrMapOvr>
  <p:transition spd="slow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21E54B68-2F7D-4C45-861A-4BB179E9CE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7" y="0"/>
            <a:ext cx="18286387" cy="1269888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900908" y="1295023"/>
            <a:ext cx="9510783" cy="7696953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006E8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pt-BR" sz="3600" b="0">
              <a:solidFill>
                <a:schemeClr val="tx1"/>
              </a:solidFill>
            </a:endParaRPr>
          </a:p>
        </p:txBody>
      </p:sp>
      <p:sp>
        <p:nvSpPr>
          <p:cNvPr id="6" name="Espaço Reservado para Número de Slide 4"/>
          <p:cNvSpPr txBox="1">
            <a:spLocks/>
          </p:cNvSpPr>
          <p:nvPr/>
        </p:nvSpPr>
        <p:spPr bwMode="auto">
          <a:xfrm>
            <a:off x="9363704" y="9674720"/>
            <a:ext cx="71437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pt-BR"/>
            </a:defPPr>
            <a:lvl1pPr marL="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EDD22ECE-E2E5-4CA8-AC91-7521BB877610}" type="slidenum">
              <a:rPr lang="pt-BR" altLang="pt-BR" sz="1800" dirty="0">
                <a:solidFill>
                  <a:srgbClr val="898989"/>
                </a:solidFill>
                <a:latin typeface="Calibri" panose="020F0502020204030204" pitchFamily="34" charset="0"/>
              </a:rPr>
              <a:pPr/>
              <a:t>16</a:t>
            </a:fld>
            <a:endParaRPr lang="pt-BR" altLang="pt-BR" sz="18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5E52B163-535B-4476-8ACE-0E878C8776C4}"/>
              </a:ext>
            </a:extLst>
          </p:cNvPr>
          <p:cNvSpPr txBox="1">
            <a:spLocks/>
          </p:cNvSpPr>
          <p:nvPr/>
        </p:nvSpPr>
        <p:spPr bwMode="auto">
          <a:xfrm>
            <a:off x="-603834" y="439597"/>
            <a:ext cx="19006082" cy="837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540000" bIns="4572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r>
              <a:rPr lang="pt-BR" altLang="pt-BR" sz="3200" b="1" dirty="0">
                <a:solidFill>
                  <a:srgbClr val="F47521"/>
                </a:solidFill>
                <a:latin typeface="Calibri"/>
                <a:cs typeface="Arial"/>
              </a:rPr>
              <a:t>  </a:t>
            </a:r>
            <a:r>
              <a:rPr lang="pt-BR" altLang="pt-BR" sz="3200" b="1" dirty="0">
                <a:solidFill>
                  <a:srgbClr val="F47521"/>
                </a:solidFill>
                <a:latin typeface="+mj-lt"/>
                <a:ea typeface="+mj-ea"/>
                <a:cs typeface="Arial"/>
              </a:rPr>
              <a:t>  </a:t>
            </a:r>
            <a:r>
              <a:rPr lang="pt-BR" altLang="pt-BR" sz="3200" b="1" cap="all" dirty="0">
                <a:solidFill>
                  <a:srgbClr val="007373"/>
                </a:solidFill>
                <a:latin typeface="+mj-lt"/>
                <a:ea typeface="+mj-ea"/>
                <a:cs typeface="Calibri"/>
              </a:rPr>
              <a:t>PROPOSTA DE ATO NORMATIVO</a:t>
            </a:r>
            <a:endParaRPr lang="pt-BR" sz="3200" b="1" cap="all" dirty="0">
              <a:solidFill>
                <a:srgbClr val="007373"/>
              </a:solidFill>
              <a:latin typeface="+mj-lt"/>
              <a:ea typeface="+mj-ea"/>
              <a:cs typeface="Calibri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B11B0EA9-DEE5-0FFE-9EF5-D88FB14DE834}"/>
              </a:ext>
            </a:extLst>
          </p:cNvPr>
          <p:cNvSpPr txBox="1"/>
          <p:nvPr/>
        </p:nvSpPr>
        <p:spPr>
          <a:xfrm>
            <a:off x="178420" y="1350311"/>
            <a:ext cx="17908857" cy="508794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pt-BR" sz="2500" dirty="0">
              <a:effectLst/>
              <a:ea typeface="Calibri"/>
              <a:cs typeface="Times New Roman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9CCAC17-C1E9-3463-5D97-2BE6A196F89F}"/>
              </a:ext>
            </a:extLst>
          </p:cNvPr>
          <p:cNvSpPr txBox="1"/>
          <p:nvPr/>
        </p:nvSpPr>
        <p:spPr>
          <a:xfrm>
            <a:off x="359835" y="1467556"/>
            <a:ext cx="17455442" cy="955646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pt-BR" b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Medidas indutoras para atingimento das metas:</a:t>
            </a:r>
          </a:p>
          <a:p>
            <a:pPr algn="just"/>
            <a:endParaRPr lang="pt-BR" b="1" u="sng" dirty="0">
              <a:solidFill>
                <a:schemeClr val="accent6">
                  <a:lumMod val="50000"/>
                </a:schemeClr>
              </a:solidFill>
              <a:ea typeface="Calibri"/>
              <a:cs typeface="Calibri"/>
            </a:endParaRPr>
          </a:p>
          <a:p>
            <a:pPr algn="just"/>
            <a:r>
              <a:rPr lang="pt-BR" b="1" u="sng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3) Garantia de manutenção do </a:t>
            </a:r>
            <a:r>
              <a:rPr lang="pt-BR" b="1" i="1" u="sng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status quo</a:t>
            </a:r>
            <a:r>
              <a:rPr lang="pt-BR" b="1" u="sng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 quanto à aplicação do tipo </a:t>
            </a:r>
            <a:r>
              <a:rPr lang="pt-BR" b="1" u="sng" dirty="0" err="1">
                <a:solidFill>
                  <a:schemeClr val="accent6">
                    <a:lumMod val="50000"/>
                  </a:schemeClr>
                </a:solidFill>
                <a:cs typeface="Calibri"/>
              </a:rPr>
              <a:t>infrativo</a:t>
            </a:r>
            <a:r>
              <a:rPr lang="pt-BR" b="1" u="sng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 mais gravoso frente a uma demanda sobre descumprimento de regras de atendimento em SACs/centrais de atendimento.</a:t>
            </a:r>
            <a:endParaRPr lang="pt-BR" b="1" u="sng" dirty="0">
              <a:solidFill>
                <a:schemeClr val="accent6">
                  <a:lumMod val="50000"/>
                </a:schemeClr>
              </a:solidFill>
              <a:ea typeface="Calibri"/>
              <a:cs typeface="Calibri"/>
            </a:endParaRPr>
          </a:p>
          <a:p>
            <a:pPr algn="just"/>
            <a:endParaRPr lang="pt-BR" b="1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lvl="1" algn="just"/>
            <a:r>
              <a:rPr lang="pt-BR" sz="3000" b="1" i="1" u="sng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RN nº 489/2022 - vigente </a:t>
            </a:r>
            <a:r>
              <a:rPr lang="pt-BR" sz="3000" b="1" u="sng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(lógica mantida para as operadoras que atingem as metas)</a:t>
            </a:r>
            <a:r>
              <a:rPr lang="pt-BR" sz="3000" b="1" i="1" u="sng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:</a:t>
            </a:r>
            <a:endParaRPr lang="pt-BR" b="1" u="sng" dirty="0">
              <a:solidFill>
                <a:schemeClr val="accent6">
                  <a:lumMod val="50000"/>
                </a:schemeClr>
              </a:solidFill>
              <a:ea typeface="Calibri"/>
              <a:cs typeface="Calibri"/>
            </a:endParaRPr>
          </a:p>
          <a:p>
            <a:pPr lvl="1" algn="just"/>
            <a:endParaRPr lang="pt-BR" sz="3000" b="1" i="1" u="sng" dirty="0">
              <a:solidFill>
                <a:schemeClr val="accent6">
                  <a:lumMod val="50000"/>
                </a:schemeClr>
              </a:solidFill>
              <a:ea typeface="Calibri"/>
              <a:cs typeface="Calibri"/>
            </a:endParaRPr>
          </a:p>
          <a:p>
            <a:pPr lvl="1" algn="just"/>
            <a:r>
              <a:rPr lang="pt-BR" sz="3000" b="1" dirty="0">
                <a:solidFill>
                  <a:schemeClr val="accent6">
                    <a:lumMod val="50000"/>
                  </a:schemeClr>
                </a:solidFill>
                <a:ea typeface="+mn-lt"/>
                <a:cs typeface="+mn-lt"/>
              </a:rPr>
              <a:t>Art. 99. Deixar de observar as regras sobre atendimento aos beneficiários nas solicitações de cobertura assistencial, exceto quando a conduta configurar negativa de cobertura, caso em que será aplicada a sanção desta.</a:t>
            </a:r>
            <a:endParaRPr lang="pt-BR" b="1" dirty="0">
              <a:solidFill>
                <a:schemeClr val="accent6">
                  <a:lumMod val="50000"/>
                </a:schemeClr>
              </a:solidFill>
            </a:endParaRPr>
          </a:p>
          <a:p>
            <a:pPr lvl="1" algn="just"/>
            <a:r>
              <a:rPr lang="pt-BR" sz="3000" b="1" dirty="0">
                <a:solidFill>
                  <a:schemeClr val="accent6">
                    <a:lumMod val="50000"/>
                  </a:schemeClr>
                </a:solidFill>
                <a:ea typeface="+mn-lt"/>
                <a:cs typeface="+mn-lt"/>
              </a:rPr>
              <a:t>Sanção - multa de R$ 30.000,00 (trinta mil reais).</a:t>
            </a:r>
            <a:endParaRPr lang="pt-BR" b="1" dirty="0">
              <a:solidFill>
                <a:schemeClr val="accent6">
                  <a:lumMod val="50000"/>
                </a:schemeClr>
              </a:solidFill>
            </a:endParaRPr>
          </a:p>
          <a:p>
            <a:pPr algn="just"/>
            <a:endParaRPr lang="pt-BR" sz="3000" b="1" i="1" dirty="0">
              <a:solidFill>
                <a:schemeClr val="accent6">
                  <a:lumMod val="50000"/>
                </a:schemeClr>
              </a:solidFill>
              <a:ea typeface="Calibri"/>
              <a:cs typeface="Calibri"/>
            </a:endParaRPr>
          </a:p>
          <a:p>
            <a:pPr algn="just"/>
            <a:r>
              <a:rPr lang="pt-BR" b="1" u="sng" dirty="0">
                <a:solidFill>
                  <a:schemeClr val="accent6">
                    <a:lumMod val="50000"/>
                  </a:schemeClr>
                </a:solidFill>
                <a:ea typeface="Calibri"/>
                <a:cs typeface="Calibri"/>
              </a:rPr>
              <a:t>4) Em razão da proposta de ampliação do escopo da norma para demandas não assistenciais, utilização do mesmo critério anterior para tipos mais gravosos desta natureza.</a:t>
            </a:r>
            <a:r>
              <a:rPr lang="pt-BR" b="1" dirty="0">
                <a:solidFill>
                  <a:schemeClr val="accent6">
                    <a:lumMod val="50000"/>
                  </a:schemeClr>
                </a:solidFill>
                <a:ea typeface="Calibri"/>
                <a:cs typeface="Calibri"/>
              </a:rPr>
              <a:t> </a:t>
            </a:r>
          </a:p>
          <a:p>
            <a:pPr algn="just"/>
            <a:endParaRPr lang="pt-BR" sz="3000" i="1" dirty="0">
              <a:ea typeface="Calibri"/>
              <a:cs typeface="Calibri"/>
            </a:endParaRPr>
          </a:p>
          <a:p>
            <a:pPr algn="just"/>
            <a:endParaRPr lang="pt-BR" sz="3000" i="1" dirty="0">
              <a:ea typeface="Calibri"/>
              <a:cs typeface="Calibri"/>
            </a:endParaRPr>
          </a:p>
          <a:p>
            <a:pPr algn="just"/>
            <a:endParaRPr lang="pt-BR" sz="3000" i="1" u="sng" dirty="0">
              <a:ea typeface="Calibri"/>
              <a:cs typeface="Calibri"/>
            </a:endParaRPr>
          </a:p>
          <a:p>
            <a:pPr algn="just"/>
            <a:endParaRPr lang="pt-BR" u="sng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71217232"/>
      </p:ext>
    </p:extLst>
  </p:cSld>
  <p:clrMapOvr>
    <a:masterClrMapping/>
  </p:clrMapOvr>
  <p:transition spd="slow">
    <p:push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21E54B68-2F7D-4C45-861A-4BB179E9CE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7" y="0"/>
            <a:ext cx="18286387" cy="1269888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900908" y="1295023"/>
            <a:ext cx="9510783" cy="7696953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006E8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pt-BR" sz="3600" b="0">
              <a:solidFill>
                <a:schemeClr val="tx1"/>
              </a:solidFill>
            </a:endParaRPr>
          </a:p>
        </p:txBody>
      </p:sp>
      <p:sp>
        <p:nvSpPr>
          <p:cNvPr id="6" name="Espaço Reservado para Número de Slide 4"/>
          <p:cNvSpPr txBox="1">
            <a:spLocks/>
          </p:cNvSpPr>
          <p:nvPr/>
        </p:nvSpPr>
        <p:spPr bwMode="auto">
          <a:xfrm>
            <a:off x="9363704" y="9674720"/>
            <a:ext cx="71437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pt-BR"/>
            </a:defPPr>
            <a:lvl1pPr marL="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EDD22ECE-E2E5-4CA8-AC91-7521BB877610}" type="slidenum">
              <a:rPr lang="pt-BR" altLang="pt-BR" sz="1800" dirty="0">
                <a:solidFill>
                  <a:srgbClr val="898989"/>
                </a:solidFill>
                <a:latin typeface="Calibri" panose="020F0502020204030204" pitchFamily="34" charset="0"/>
              </a:rPr>
              <a:pPr/>
              <a:t>17</a:t>
            </a:fld>
            <a:endParaRPr lang="pt-BR" altLang="pt-BR" sz="18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5E52B163-535B-4476-8ACE-0E878C8776C4}"/>
              </a:ext>
            </a:extLst>
          </p:cNvPr>
          <p:cNvSpPr txBox="1">
            <a:spLocks/>
          </p:cNvSpPr>
          <p:nvPr/>
        </p:nvSpPr>
        <p:spPr bwMode="auto">
          <a:xfrm>
            <a:off x="-603834" y="439597"/>
            <a:ext cx="19006082" cy="837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540000" bIns="4572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r>
              <a:rPr lang="pt-BR" altLang="pt-BR" sz="3200" b="1" dirty="0">
                <a:solidFill>
                  <a:srgbClr val="F47521"/>
                </a:solidFill>
                <a:latin typeface="Calibri"/>
                <a:cs typeface="Arial"/>
              </a:rPr>
              <a:t>  </a:t>
            </a:r>
            <a:r>
              <a:rPr lang="pt-BR" altLang="pt-BR" sz="3200" b="1" dirty="0">
                <a:solidFill>
                  <a:srgbClr val="F47521"/>
                </a:solidFill>
                <a:latin typeface="+mj-lt"/>
                <a:ea typeface="+mj-ea"/>
                <a:cs typeface="Arial"/>
              </a:rPr>
              <a:t>  </a:t>
            </a:r>
            <a:r>
              <a:rPr lang="pt-BR" altLang="pt-BR" sz="3200" b="1" cap="all" dirty="0">
                <a:solidFill>
                  <a:srgbClr val="007373"/>
                </a:solidFill>
                <a:latin typeface="+mj-lt"/>
                <a:ea typeface="+mj-ea"/>
                <a:cs typeface="Calibri"/>
              </a:rPr>
              <a:t>PROPOSTA DE ATO NORMATIVO</a:t>
            </a:r>
            <a:endParaRPr lang="pt-BR" sz="3200" b="1" cap="all" dirty="0">
              <a:solidFill>
                <a:srgbClr val="007373"/>
              </a:solidFill>
              <a:latin typeface="+mj-lt"/>
              <a:ea typeface="+mj-ea"/>
              <a:cs typeface="Calibri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B11B0EA9-DEE5-0FFE-9EF5-D88FB14DE834}"/>
              </a:ext>
            </a:extLst>
          </p:cNvPr>
          <p:cNvSpPr txBox="1"/>
          <p:nvPr/>
        </p:nvSpPr>
        <p:spPr>
          <a:xfrm>
            <a:off x="178420" y="1350311"/>
            <a:ext cx="17908857" cy="508794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pt-BR" sz="2500" dirty="0">
              <a:effectLst/>
              <a:ea typeface="Calibri"/>
              <a:cs typeface="Times New Roman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9CCAC17-C1E9-3463-5D97-2BE6A196F89F}"/>
              </a:ext>
            </a:extLst>
          </p:cNvPr>
          <p:cNvSpPr txBox="1"/>
          <p:nvPr/>
        </p:nvSpPr>
        <p:spPr>
          <a:xfrm>
            <a:off x="359835" y="1467556"/>
            <a:ext cx="17455442" cy="901785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pt-BR" b="1" dirty="0">
                <a:solidFill>
                  <a:schemeClr val="accent6">
                    <a:lumMod val="50000"/>
                  </a:schemeClr>
                </a:solidFill>
                <a:ea typeface="Calibri"/>
                <a:cs typeface="Calibri"/>
              </a:rPr>
              <a:t>Medidas indutoras para atingimento das metas:</a:t>
            </a:r>
          </a:p>
          <a:p>
            <a:pPr algn="just"/>
            <a:endParaRPr lang="pt-BR" b="1" u="sng" dirty="0">
              <a:solidFill>
                <a:schemeClr val="accent6">
                  <a:lumMod val="50000"/>
                </a:schemeClr>
              </a:solidFill>
              <a:ea typeface="Calibri"/>
              <a:cs typeface="Calibri"/>
            </a:endParaRPr>
          </a:p>
          <a:p>
            <a:pPr algn="just"/>
            <a:r>
              <a:rPr lang="pt-BR" b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5) </a:t>
            </a:r>
            <a:r>
              <a:rPr lang="pt-BR" b="1" u="sng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Possibilidade</a:t>
            </a:r>
            <a:r>
              <a:rPr lang="pt-BR" b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  de configuração de concurso material de infrações em uma demanda, por exemplo, de negativa de cobertura, para as operadoras que não atingiram as metas (</a:t>
            </a:r>
            <a:r>
              <a:rPr lang="pt-BR" b="1" dirty="0" err="1">
                <a:solidFill>
                  <a:schemeClr val="accent6">
                    <a:lumMod val="50000"/>
                  </a:schemeClr>
                </a:solidFill>
                <a:cs typeface="Calibri"/>
              </a:rPr>
              <a:t>ex</a:t>
            </a:r>
            <a:r>
              <a:rPr lang="pt-BR" b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: art. 101 c/c art. 99) .</a:t>
            </a:r>
            <a:endParaRPr lang="pt-BR" b="1" dirty="0">
              <a:solidFill>
                <a:schemeClr val="accent6">
                  <a:lumMod val="50000"/>
                </a:schemeClr>
              </a:solidFill>
            </a:endParaRPr>
          </a:p>
          <a:p>
            <a:pPr algn="just"/>
            <a:endParaRPr lang="pt-BR" b="1" dirty="0">
              <a:solidFill>
                <a:schemeClr val="accent6">
                  <a:lumMod val="50000"/>
                </a:schemeClr>
              </a:solidFill>
              <a:ea typeface="Calibri"/>
              <a:cs typeface="Calibri"/>
            </a:endParaRPr>
          </a:p>
          <a:p>
            <a:pPr algn="just"/>
            <a:r>
              <a:rPr lang="pt-BR" b="1" u="sng" dirty="0">
                <a:solidFill>
                  <a:srgbClr val="DF4F3B"/>
                </a:solidFill>
                <a:ea typeface="Calibri"/>
                <a:cs typeface="Calibri"/>
              </a:rPr>
              <a:t>OBS: </a:t>
            </a:r>
            <a:r>
              <a:rPr lang="pt-BR" b="1" dirty="0">
                <a:solidFill>
                  <a:schemeClr val="accent6">
                    <a:lumMod val="50000"/>
                  </a:schemeClr>
                </a:solidFill>
                <a:ea typeface="Calibri"/>
                <a:cs typeface="Calibri"/>
              </a:rPr>
              <a:t>quando houver elementos na demanda/instrução que corroborem o concurso material.  </a:t>
            </a:r>
          </a:p>
          <a:p>
            <a:pPr algn="just"/>
            <a:endParaRPr lang="pt-BR" b="1" dirty="0">
              <a:solidFill>
                <a:schemeClr val="accent6">
                  <a:lumMod val="50000"/>
                </a:schemeClr>
              </a:solidFill>
              <a:ea typeface="Calibri"/>
              <a:cs typeface="Calibri"/>
            </a:endParaRPr>
          </a:p>
          <a:p>
            <a:pPr algn="just"/>
            <a:r>
              <a:rPr lang="pt-BR" b="1" dirty="0">
                <a:solidFill>
                  <a:schemeClr val="accent6">
                    <a:lumMod val="50000"/>
                  </a:schemeClr>
                </a:solidFill>
                <a:ea typeface="Calibri"/>
                <a:cs typeface="Calibri"/>
              </a:rPr>
              <a:t>6) Previsão de possibilidade de aplicação de advertência quando a reclamação se limitar à conduta prevista no art. 99. </a:t>
            </a:r>
          </a:p>
          <a:p>
            <a:pPr algn="just"/>
            <a:endParaRPr lang="pt-BR" dirty="0">
              <a:ea typeface="Calibri"/>
              <a:cs typeface="Calibri"/>
            </a:endParaRPr>
          </a:p>
          <a:p>
            <a:pPr algn="just"/>
            <a:endParaRPr lang="pt-BR" b="1" u="sng" dirty="0">
              <a:ea typeface="Calibri"/>
              <a:cs typeface="Calibri"/>
            </a:endParaRPr>
          </a:p>
          <a:p>
            <a:pPr algn="just"/>
            <a:endParaRPr lang="pt-BR" sz="3000" i="1" dirty="0">
              <a:ea typeface="Calibri"/>
              <a:cs typeface="Calibri"/>
            </a:endParaRPr>
          </a:p>
          <a:p>
            <a:pPr algn="just"/>
            <a:endParaRPr lang="pt-BR" sz="3000" i="1" dirty="0">
              <a:ea typeface="Calibri"/>
              <a:cs typeface="Calibri"/>
            </a:endParaRPr>
          </a:p>
          <a:p>
            <a:pPr algn="just"/>
            <a:endParaRPr lang="pt-BR" sz="3000" i="1" u="sng" dirty="0">
              <a:ea typeface="Calibri"/>
              <a:cs typeface="Calibri"/>
            </a:endParaRPr>
          </a:p>
          <a:p>
            <a:pPr algn="just"/>
            <a:endParaRPr lang="pt-BR" u="sng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83393442"/>
      </p:ext>
    </p:extLst>
  </p:cSld>
  <p:clrMapOvr>
    <a:masterClrMapping/>
  </p:clrMapOvr>
  <p:transition spd="slow">
    <p:push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áfico 2">
            <a:extLst>
              <a:ext uri="{FF2B5EF4-FFF2-40B4-BE49-F238E27FC236}">
                <a16:creationId xmlns:a16="http://schemas.microsoft.com/office/drawing/2014/main" id="{87FD1565-FBAF-4FD9-BF84-AA277F9F0C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24300" y="4664621"/>
            <a:ext cx="10439400" cy="1704975"/>
          </a:xfrm>
          <a:prstGeom prst="rect">
            <a:avLst/>
          </a:prstGeom>
        </p:spPr>
      </p:pic>
      <p:sp>
        <p:nvSpPr>
          <p:cNvPr id="8" name="Título 1">
            <a:extLst>
              <a:ext uri="{FF2B5EF4-FFF2-40B4-BE49-F238E27FC236}">
                <a16:creationId xmlns:a16="http://schemas.microsoft.com/office/drawing/2014/main" id="{7EEC4957-EE9B-41F0-B505-D1094BB77855}"/>
              </a:ext>
            </a:extLst>
          </p:cNvPr>
          <p:cNvSpPr txBox="1">
            <a:spLocks/>
          </p:cNvSpPr>
          <p:nvPr/>
        </p:nvSpPr>
        <p:spPr bwMode="auto">
          <a:xfrm>
            <a:off x="-21511" y="1892517"/>
            <a:ext cx="18286413" cy="2378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Aft>
                <a:spcPts val="1800"/>
              </a:spcAft>
              <a:defRPr/>
            </a:pPr>
            <a:r>
              <a:rPr lang="pt-BR" altLang="pt-BR" sz="6600" b="1" dirty="0">
                <a:solidFill>
                  <a:srgbClr val="006E89"/>
                </a:solidFill>
                <a:latin typeface="+mn-lt"/>
              </a:rPr>
              <a:t>Obrigado!</a:t>
            </a:r>
          </a:p>
        </p:txBody>
      </p:sp>
      <p:pic>
        <p:nvPicPr>
          <p:cNvPr id="6" name="Imagem 5" descr="Placa azul com letras brancas em fundo preto&#10;&#10;Descrição gerada automaticamente">
            <a:extLst>
              <a:ext uri="{FF2B5EF4-FFF2-40B4-BE49-F238E27FC236}">
                <a16:creationId xmlns:a16="http://schemas.microsoft.com/office/drawing/2014/main" id="{AB25621E-7227-4029-896A-184C0CA985D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6940" y="7156064"/>
            <a:ext cx="4034120" cy="811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7995476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21E54B68-2F7D-4C45-861A-4BB179E9CE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7" y="0"/>
            <a:ext cx="18286387" cy="1269888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900908" y="1295023"/>
            <a:ext cx="9510783" cy="7696953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006E8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pt-BR" sz="3600" b="0">
              <a:solidFill>
                <a:schemeClr val="tx1"/>
              </a:solidFill>
            </a:endParaRPr>
          </a:p>
        </p:txBody>
      </p:sp>
      <p:sp>
        <p:nvSpPr>
          <p:cNvPr id="6" name="Espaço Reservado para Número de Slide 4"/>
          <p:cNvSpPr txBox="1">
            <a:spLocks/>
          </p:cNvSpPr>
          <p:nvPr/>
        </p:nvSpPr>
        <p:spPr bwMode="auto">
          <a:xfrm>
            <a:off x="9363704" y="9674720"/>
            <a:ext cx="71437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pt-BR"/>
            </a:defPPr>
            <a:lvl1pPr marL="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EDD22ECE-E2E5-4CA8-AC91-7521BB877610}" type="slidenum">
              <a:rPr lang="pt-BR" altLang="pt-BR" sz="1800">
                <a:solidFill>
                  <a:srgbClr val="898989"/>
                </a:solidFill>
                <a:latin typeface="Calibri" panose="020F0502020204030204" pitchFamily="34" charset="0"/>
              </a:rPr>
              <a:pPr/>
              <a:t>2</a:t>
            </a:fld>
            <a:endParaRPr lang="pt-BR" altLang="pt-BR" sz="180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5E52B163-535B-4476-8ACE-0E878C8776C4}"/>
              </a:ext>
            </a:extLst>
          </p:cNvPr>
          <p:cNvSpPr txBox="1">
            <a:spLocks/>
          </p:cNvSpPr>
          <p:nvPr/>
        </p:nvSpPr>
        <p:spPr bwMode="auto">
          <a:xfrm>
            <a:off x="2726386" y="467819"/>
            <a:ext cx="15901639" cy="823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540000" bIns="4572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r>
              <a:rPr lang="pt-BR" altLang="pt-BR" sz="3200" b="1" dirty="0">
                <a:solidFill>
                  <a:srgbClr val="F47521"/>
                </a:solidFill>
                <a:latin typeface="Calibri"/>
                <a:cs typeface="Arial"/>
              </a:rPr>
              <a:t>    </a:t>
            </a:r>
            <a:r>
              <a:rPr lang="pt-BR" altLang="pt-BR" sz="3200" b="1" cap="all" dirty="0">
                <a:solidFill>
                  <a:srgbClr val="007373"/>
                </a:solidFill>
                <a:latin typeface="+mj-lt"/>
                <a:ea typeface="+mj-ea"/>
                <a:cs typeface="Calibri"/>
              </a:rPr>
              <a:t>TEMA DA AGENDA REGULATÓRIA VIGENTE</a:t>
            </a:r>
            <a:endParaRPr lang="pt-BR" altLang="pt-BR" sz="3200" b="1" cap="all">
              <a:solidFill>
                <a:srgbClr val="007373"/>
              </a:solidFill>
              <a:latin typeface="+mj-lt"/>
              <a:ea typeface="+mj-ea"/>
              <a:cs typeface="Calibri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B11B0EA9-DEE5-0FFE-9EF5-D88FB14DE834}"/>
              </a:ext>
            </a:extLst>
          </p:cNvPr>
          <p:cNvSpPr txBox="1"/>
          <p:nvPr/>
        </p:nvSpPr>
        <p:spPr>
          <a:xfrm>
            <a:off x="178420" y="1350311"/>
            <a:ext cx="17908857" cy="508794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pt-BR" sz="2500" dirty="0">
              <a:effectLst/>
              <a:ea typeface="Calibri"/>
              <a:cs typeface="Times New Roman"/>
            </a:endParaRPr>
          </a:p>
        </p:txBody>
      </p:sp>
      <p:pic>
        <p:nvPicPr>
          <p:cNvPr id="2" name="Imagem 1" descr="Uma imagem contendo Tabela&#10;&#10;Descrição gerada automaticamente">
            <a:extLst>
              <a:ext uri="{FF2B5EF4-FFF2-40B4-BE49-F238E27FC236}">
                <a16:creationId xmlns:a16="http://schemas.microsoft.com/office/drawing/2014/main" id="{E1577397-F324-C767-85B5-2E7756427A0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0291" y="2629290"/>
            <a:ext cx="16430976" cy="6340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3485177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21E54B68-2F7D-4C45-861A-4BB179E9CE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7" y="0"/>
            <a:ext cx="18286387" cy="1269888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900908" y="1295023"/>
            <a:ext cx="9510783" cy="7696953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006E8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pt-BR" sz="3600" b="0">
              <a:solidFill>
                <a:schemeClr val="tx1"/>
              </a:solidFill>
            </a:endParaRPr>
          </a:p>
        </p:txBody>
      </p:sp>
      <p:sp>
        <p:nvSpPr>
          <p:cNvPr id="6" name="Espaço Reservado para Número de Slide 4"/>
          <p:cNvSpPr txBox="1">
            <a:spLocks/>
          </p:cNvSpPr>
          <p:nvPr/>
        </p:nvSpPr>
        <p:spPr bwMode="auto">
          <a:xfrm>
            <a:off x="9363704" y="9674720"/>
            <a:ext cx="71437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pt-BR"/>
            </a:defPPr>
            <a:lvl1pPr marL="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EDD22ECE-E2E5-4CA8-AC91-7521BB877610}" type="slidenum">
              <a:rPr lang="pt-BR" altLang="pt-BR" sz="1800">
                <a:solidFill>
                  <a:srgbClr val="898989"/>
                </a:solidFill>
                <a:latin typeface="Calibri" panose="020F0502020204030204" pitchFamily="34" charset="0"/>
              </a:rPr>
              <a:pPr/>
              <a:t>3</a:t>
            </a:fld>
            <a:endParaRPr lang="pt-BR" altLang="pt-BR" sz="180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5E52B163-535B-4476-8ACE-0E878C8776C4}"/>
              </a:ext>
            </a:extLst>
          </p:cNvPr>
          <p:cNvSpPr txBox="1">
            <a:spLocks/>
          </p:cNvSpPr>
          <p:nvPr/>
        </p:nvSpPr>
        <p:spPr bwMode="auto">
          <a:xfrm>
            <a:off x="2571164" y="453708"/>
            <a:ext cx="15901639" cy="823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540000" bIns="4572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r>
              <a:rPr lang="pt-BR" altLang="pt-BR" sz="3200" b="1" dirty="0">
                <a:solidFill>
                  <a:srgbClr val="F47521"/>
                </a:solidFill>
                <a:latin typeface="Calibri"/>
                <a:cs typeface="Arial"/>
              </a:rPr>
              <a:t>    </a:t>
            </a:r>
            <a:r>
              <a:rPr lang="pt-BR" altLang="pt-BR" sz="3200" b="1" cap="all" dirty="0">
                <a:solidFill>
                  <a:srgbClr val="007373"/>
                </a:solidFill>
                <a:latin typeface="+mj-lt"/>
                <a:ea typeface="+mj-ea"/>
                <a:cs typeface="Calibri"/>
              </a:rPr>
              <a:t>Processo regulatório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B11B0EA9-DEE5-0FFE-9EF5-D88FB14DE834}"/>
              </a:ext>
            </a:extLst>
          </p:cNvPr>
          <p:cNvSpPr txBox="1"/>
          <p:nvPr/>
        </p:nvSpPr>
        <p:spPr>
          <a:xfrm>
            <a:off x="178420" y="1350311"/>
            <a:ext cx="17908857" cy="508794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pt-BR" sz="2500" dirty="0">
              <a:effectLst/>
              <a:ea typeface="Calibri"/>
              <a:cs typeface="Times New Roman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9CCAC17-C1E9-3463-5D97-2BE6A196F89F}"/>
              </a:ext>
            </a:extLst>
          </p:cNvPr>
          <p:cNvSpPr txBox="1"/>
          <p:nvPr/>
        </p:nvSpPr>
        <p:spPr>
          <a:xfrm>
            <a:off x="1079500" y="1425222"/>
            <a:ext cx="15804444" cy="92486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 algn="just">
              <a:buFont typeface="Arial"/>
              <a:buChar char="•"/>
            </a:pPr>
            <a:r>
              <a:rPr lang="pt-BR" b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Estudos Preliminares;</a:t>
            </a:r>
          </a:p>
          <a:p>
            <a:pPr marL="457200" indent="-457200" algn="just">
              <a:buFont typeface="Arial"/>
              <a:buChar char="•"/>
            </a:pPr>
            <a:endParaRPr lang="pt-BR" b="1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457200" indent="-457200" algn="just">
              <a:buFont typeface="Arial"/>
              <a:buChar char="•"/>
            </a:pPr>
            <a:r>
              <a:rPr lang="pt-BR" b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Investigação do problema regulatório;</a:t>
            </a:r>
          </a:p>
          <a:p>
            <a:pPr marL="457200" indent="-457200" algn="just">
              <a:buFont typeface="Arial"/>
              <a:buChar char="•"/>
            </a:pPr>
            <a:endParaRPr lang="pt-BR" b="1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457200" indent="-457200" algn="just">
              <a:buFont typeface="Arial"/>
              <a:buChar char="•"/>
            </a:pPr>
            <a:r>
              <a:rPr lang="pt-BR" b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Questionário destinado às operadoras durante o AIR;</a:t>
            </a:r>
          </a:p>
          <a:p>
            <a:pPr marL="457200" indent="-457200" algn="just">
              <a:buFont typeface="Arial"/>
              <a:buChar char="•"/>
            </a:pPr>
            <a:endParaRPr lang="pt-BR" b="1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457200" indent="-457200" algn="just">
              <a:buFont typeface="Arial"/>
              <a:buChar char="•"/>
            </a:pPr>
            <a:r>
              <a:rPr lang="pt-BR" b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Nota Técnica de AIR;</a:t>
            </a:r>
          </a:p>
          <a:p>
            <a:pPr marL="457200" indent="-457200" algn="just">
              <a:buFont typeface="Arial"/>
              <a:buChar char="•"/>
            </a:pPr>
            <a:endParaRPr lang="pt-BR" b="1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457200" indent="-457200" algn="just">
              <a:buFont typeface="Arial"/>
              <a:buChar char="•"/>
            </a:pPr>
            <a:r>
              <a:rPr lang="pt-BR" b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Sumário Executivo da AIR;</a:t>
            </a:r>
          </a:p>
          <a:p>
            <a:pPr marL="457200" indent="-457200" algn="just">
              <a:buFont typeface="Arial"/>
              <a:buChar char="•"/>
            </a:pPr>
            <a:endParaRPr lang="pt-BR" b="1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457200" indent="-457200" algn="just">
              <a:buFont typeface="Arial"/>
              <a:buChar char="•"/>
            </a:pPr>
            <a:r>
              <a:rPr lang="pt-BR" b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Exposição de motivos de alteração da RN 395/2016;</a:t>
            </a:r>
          </a:p>
          <a:p>
            <a:pPr marL="457200" indent="-457200" algn="just">
              <a:buFont typeface="Arial"/>
              <a:buChar char="•"/>
            </a:pPr>
            <a:endParaRPr lang="pt-BR" b="1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457200" indent="-457200" algn="just">
              <a:buFont typeface="Arial"/>
              <a:buChar char="•"/>
            </a:pPr>
            <a:r>
              <a:rPr lang="pt-BR" b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Minuta de ato normativo.</a:t>
            </a:r>
          </a:p>
          <a:p>
            <a:pPr marL="457200" indent="-457200" algn="just">
              <a:buFont typeface="Arial"/>
              <a:buChar char="•"/>
            </a:pPr>
            <a:endParaRPr lang="pt-BR" b="1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457200" indent="-457200" algn="just">
              <a:buFont typeface="Arial"/>
              <a:buChar char="•"/>
            </a:pPr>
            <a:r>
              <a:rPr lang="pt-BR" b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Autorizada a realização de consulta pública sobre a proposta de ato normativo- </a:t>
            </a:r>
            <a:r>
              <a:rPr lang="pt-BR" b="1" u="sng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Prazo para contribuições: 12/12/2023 a 25/01/2024.</a:t>
            </a:r>
          </a:p>
          <a:p>
            <a:endParaRPr lang="pt-BR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64885181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21E54B68-2F7D-4C45-861A-4BB179E9CE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7" y="0"/>
            <a:ext cx="18286387" cy="1269888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900908" y="1295023"/>
            <a:ext cx="9510783" cy="7696953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006E8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pt-BR" sz="3600" b="0">
              <a:solidFill>
                <a:schemeClr val="tx1"/>
              </a:solidFill>
            </a:endParaRPr>
          </a:p>
        </p:txBody>
      </p:sp>
      <p:sp>
        <p:nvSpPr>
          <p:cNvPr id="6" name="Espaço Reservado para Número de Slide 4"/>
          <p:cNvSpPr txBox="1">
            <a:spLocks/>
          </p:cNvSpPr>
          <p:nvPr/>
        </p:nvSpPr>
        <p:spPr bwMode="auto">
          <a:xfrm>
            <a:off x="9363704" y="9674720"/>
            <a:ext cx="71437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pt-BR"/>
            </a:defPPr>
            <a:lvl1pPr marL="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EDD22ECE-E2E5-4CA8-AC91-7521BB877610}" type="slidenum">
              <a:rPr lang="pt-BR" altLang="pt-BR" sz="1800" dirty="0">
                <a:solidFill>
                  <a:srgbClr val="898989"/>
                </a:solidFill>
                <a:latin typeface="Calibri" panose="020F0502020204030204" pitchFamily="34" charset="0"/>
              </a:rPr>
              <a:pPr/>
              <a:t>4</a:t>
            </a:fld>
            <a:endParaRPr lang="pt-BR" altLang="pt-BR" sz="18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5E52B163-535B-4476-8ACE-0E878C8776C4}"/>
              </a:ext>
            </a:extLst>
          </p:cNvPr>
          <p:cNvSpPr txBox="1">
            <a:spLocks/>
          </p:cNvSpPr>
          <p:nvPr/>
        </p:nvSpPr>
        <p:spPr bwMode="auto">
          <a:xfrm>
            <a:off x="-603834" y="439597"/>
            <a:ext cx="19006082" cy="837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540000" bIns="4572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r>
              <a:rPr lang="pt-BR" altLang="pt-BR" sz="3200" b="1" dirty="0">
                <a:solidFill>
                  <a:srgbClr val="F47521"/>
                </a:solidFill>
                <a:latin typeface="Calibri"/>
                <a:cs typeface="Arial"/>
              </a:rPr>
              <a:t>  </a:t>
            </a:r>
            <a:r>
              <a:rPr lang="pt-BR" altLang="pt-BR" sz="3200" b="1" dirty="0">
                <a:solidFill>
                  <a:srgbClr val="F47521"/>
                </a:solidFill>
                <a:latin typeface="+mj-lt"/>
                <a:ea typeface="+mj-ea"/>
                <a:cs typeface="Arial"/>
              </a:rPr>
              <a:t>  </a:t>
            </a:r>
            <a:r>
              <a:rPr lang="pt-BR" altLang="pt-BR" sz="3200" b="1" cap="all" dirty="0">
                <a:solidFill>
                  <a:srgbClr val="007373"/>
                </a:solidFill>
                <a:latin typeface="+mj-lt"/>
                <a:ea typeface="+mj-ea"/>
                <a:cs typeface="Calibri"/>
              </a:rPr>
              <a:t>PROPOSTA DE ATO NORMATIVO</a:t>
            </a:r>
            <a:endParaRPr lang="pt-BR" sz="3200" b="1" cap="all" dirty="0">
              <a:solidFill>
                <a:srgbClr val="007373"/>
              </a:solidFill>
              <a:latin typeface="+mj-lt"/>
              <a:ea typeface="+mj-ea"/>
              <a:cs typeface="Calibri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B11B0EA9-DEE5-0FFE-9EF5-D88FB14DE834}"/>
              </a:ext>
            </a:extLst>
          </p:cNvPr>
          <p:cNvSpPr txBox="1"/>
          <p:nvPr/>
        </p:nvSpPr>
        <p:spPr>
          <a:xfrm>
            <a:off x="178420" y="1350311"/>
            <a:ext cx="17908857" cy="508794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pt-BR" sz="2500" dirty="0">
              <a:effectLst/>
              <a:ea typeface="Calibri"/>
              <a:cs typeface="Times New Roman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9CCAC17-C1E9-3463-5D97-2BE6A196F89F}"/>
              </a:ext>
            </a:extLst>
          </p:cNvPr>
          <p:cNvSpPr txBox="1"/>
          <p:nvPr/>
        </p:nvSpPr>
        <p:spPr>
          <a:xfrm>
            <a:off x="416279" y="1350311"/>
            <a:ext cx="17455442" cy="440120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pt-BR" b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Ampliação do escopo da norma: </a:t>
            </a:r>
            <a:endParaRPr lang="pt-BR" b="1" dirty="0">
              <a:solidFill>
                <a:schemeClr val="accent6">
                  <a:lumMod val="50000"/>
                </a:schemeClr>
              </a:solidFill>
            </a:endParaRPr>
          </a:p>
          <a:p>
            <a:pPr algn="just"/>
            <a:endParaRPr lang="pt-BR" b="1" u="sng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457200" indent="-457200" algn="just">
              <a:buFont typeface="Calibri"/>
              <a:buChar char="-"/>
            </a:pPr>
            <a:r>
              <a:rPr lang="pt-BR" b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Demandas não assistenciais;</a:t>
            </a:r>
          </a:p>
          <a:p>
            <a:pPr algn="just"/>
            <a:endParaRPr lang="pt-BR" b="1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457200" indent="-457200" algn="just">
              <a:buFont typeface="Calibri"/>
              <a:buChar char="-"/>
            </a:pPr>
            <a:r>
              <a:rPr lang="pt-BR" b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Aplicabilidade às Administradoras de Benefícios.</a:t>
            </a:r>
          </a:p>
          <a:p>
            <a:pPr algn="just"/>
            <a:endParaRPr lang="pt-BR" b="1" u="sng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algn="just"/>
            <a:endParaRPr lang="pt-BR" u="sng" dirty="0">
              <a:cs typeface="Calibri"/>
            </a:endParaRPr>
          </a:p>
          <a:p>
            <a:pPr algn="just"/>
            <a:endParaRPr lang="pt-BR" u="sng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62048461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21E54B68-2F7D-4C45-861A-4BB179E9CE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7" y="0"/>
            <a:ext cx="18286387" cy="1269888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900908" y="1295023"/>
            <a:ext cx="9510783" cy="7696953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006E8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pt-BR" sz="3600" b="0">
              <a:solidFill>
                <a:schemeClr val="tx1"/>
              </a:solidFill>
            </a:endParaRPr>
          </a:p>
        </p:txBody>
      </p:sp>
      <p:sp>
        <p:nvSpPr>
          <p:cNvPr id="6" name="Espaço Reservado para Número de Slide 4"/>
          <p:cNvSpPr txBox="1">
            <a:spLocks/>
          </p:cNvSpPr>
          <p:nvPr/>
        </p:nvSpPr>
        <p:spPr bwMode="auto">
          <a:xfrm>
            <a:off x="9363704" y="9674720"/>
            <a:ext cx="71437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pt-BR"/>
            </a:defPPr>
            <a:lvl1pPr marL="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EDD22ECE-E2E5-4CA8-AC91-7521BB877610}" type="slidenum">
              <a:rPr lang="pt-BR" altLang="pt-BR" sz="1800" dirty="0">
                <a:solidFill>
                  <a:srgbClr val="898989"/>
                </a:solidFill>
                <a:latin typeface="Calibri" panose="020F0502020204030204" pitchFamily="34" charset="0"/>
              </a:rPr>
              <a:pPr/>
              <a:t>5</a:t>
            </a:fld>
            <a:endParaRPr lang="pt-BR" altLang="pt-BR" sz="18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5E52B163-535B-4476-8ACE-0E878C8776C4}"/>
              </a:ext>
            </a:extLst>
          </p:cNvPr>
          <p:cNvSpPr txBox="1">
            <a:spLocks/>
          </p:cNvSpPr>
          <p:nvPr/>
        </p:nvSpPr>
        <p:spPr bwMode="auto">
          <a:xfrm>
            <a:off x="-603834" y="439597"/>
            <a:ext cx="19006082" cy="837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540000" bIns="4572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r>
              <a:rPr lang="pt-BR" altLang="pt-BR" sz="3200" b="1" dirty="0">
                <a:solidFill>
                  <a:srgbClr val="F47521"/>
                </a:solidFill>
                <a:latin typeface="Calibri"/>
                <a:cs typeface="Arial"/>
              </a:rPr>
              <a:t>  </a:t>
            </a:r>
            <a:r>
              <a:rPr lang="pt-BR" altLang="pt-BR" sz="3200" b="1" dirty="0">
                <a:solidFill>
                  <a:srgbClr val="F47521"/>
                </a:solidFill>
                <a:latin typeface="+mj-lt"/>
                <a:ea typeface="+mj-ea"/>
                <a:cs typeface="Arial"/>
              </a:rPr>
              <a:t>  </a:t>
            </a:r>
            <a:r>
              <a:rPr lang="pt-BR" altLang="pt-BR" sz="3200" b="1" cap="all" dirty="0">
                <a:solidFill>
                  <a:srgbClr val="007373"/>
                </a:solidFill>
                <a:latin typeface="+mj-lt"/>
                <a:ea typeface="+mj-ea"/>
                <a:cs typeface="Calibri"/>
              </a:rPr>
              <a:t>PROPOSTA DE ATO NORMATIVO</a:t>
            </a:r>
            <a:endParaRPr lang="pt-BR" sz="3200" b="1" cap="all" dirty="0">
              <a:solidFill>
                <a:srgbClr val="007373"/>
              </a:solidFill>
              <a:latin typeface="+mj-lt"/>
              <a:ea typeface="+mj-ea"/>
              <a:cs typeface="Calibri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B11B0EA9-DEE5-0FFE-9EF5-D88FB14DE834}"/>
              </a:ext>
            </a:extLst>
          </p:cNvPr>
          <p:cNvSpPr txBox="1"/>
          <p:nvPr/>
        </p:nvSpPr>
        <p:spPr>
          <a:xfrm>
            <a:off x="178420" y="1350311"/>
            <a:ext cx="17908857" cy="508794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pt-BR" sz="2500" dirty="0">
              <a:effectLst/>
              <a:ea typeface="Calibri"/>
              <a:cs typeface="Times New Roman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9CCAC17-C1E9-3463-5D97-2BE6A196F89F}"/>
              </a:ext>
            </a:extLst>
          </p:cNvPr>
          <p:cNvSpPr txBox="1"/>
          <p:nvPr/>
        </p:nvSpPr>
        <p:spPr>
          <a:xfrm>
            <a:off x="359835" y="1467556"/>
            <a:ext cx="17455442" cy="763285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pt-BR" b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Diretrizes</a:t>
            </a:r>
            <a:r>
              <a:rPr lang="pt-BR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: </a:t>
            </a:r>
            <a:endParaRPr lang="pt-BR" dirty="0">
              <a:solidFill>
                <a:schemeClr val="accent6">
                  <a:lumMod val="50000"/>
                </a:schemeClr>
              </a:solidFill>
            </a:endParaRPr>
          </a:p>
          <a:p>
            <a:pPr algn="just"/>
            <a:endParaRPr lang="pt-BR" u="sng" dirty="0">
              <a:cs typeface="Calibri"/>
            </a:endParaRP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pt-BR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Art. 3º São diretrizes que devem orientar o atendimento das operadoras aos beneficiários: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pt-BR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I-transparência, clareza e segurança das informações;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pt-BR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II- rastreabilidade das demandas;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pt-BR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III- presteza e cortesia;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pt-BR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IV-racionalização e melhoria contínua;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pt-BR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V- </a:t>
            </a:r>
            <a:r>
              <a:rPr lang="pt-BR" b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tempestividade</a:t>
            </a:r>
            <a:r>
              <a:rPr lang="pt-BR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; e</a:t>
            </a:r>
            <a:endParaRPr lang="pt-BR" dirty="0">
              <a:solidFill>
                <a:schemeClr val="accent6">
                  <a:lumMod val="50000"/>
                </a:schemeClr>
              </a:solidFill>
            </a:endParaRP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pt-BR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VI- </a:t>
            </a:r>
            <a:r>
              <a:rPr lang="pt-BR" b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resolutividade da demanda</a:t>
            </a:r>
            <a:r>
              <a:rPr lang="pt-BR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.</a:t>
            </a:r>
          </a:p>
          <a:p>
            <a:pPr algn="just"/>
            <a:endParaRPr lang="pt-BR" dirty="0"/>
          </a:p>
          <a:p>
            <a:pPr algn="just"/>
            <a:endParaRPr lang="pt-BR" u="sng" dirty="0">
              <a:cs typeface="Calibri"/>
            </a:endParaRPr>
          </a:p>
          <a:p>
            <a:pPr algn="just"/>
            <a:endParaRPr lang="pt-BR" u="sng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61283138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21E54B68-2F7D-4C45-861A-4BB179E9CE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7" y="0"/>
            <a:ext cx="18286387" cy="1269888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900908" y="1295023"/>
            <a:ext cx="9510783" cy="7696953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006E8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pt-BR" sz="3600" b="0">
              <a:solidFill>
                <a:schemeClr val="tx1"/>
              </a:solidFill>
            </a:endParaRPr>
          </a:p>
        </p:txBody>
      </p:sp>
      <p:sp>
        <p:nvSpPr>
          <p:cNvPr id="6" name="Espaço Reservado para Número de Slide 4"/>
          <p:cNvSpPr txBox="1">
            <a:spLocks/>
          </p:cNvSpPr>
          <p:nvPr/>
        </p:nvSpPr>
        <p:spPr bwMode="auto">
          <a:xfrm>
            <a:off x="9363704" y="9674720"/>
            <a:ext cx="71437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pt-BR"/>
            </a:defPPr>
            <a:lvl1pPr marL="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EDD22ECE-E2E5-4CA8-AC91-7521BB877610}" type="slidenum">
              <a:rPr lang="pt-BR" altLang="pt-BR" sz="1800" dirty="0">
                <a:solidFill>
                  <a:srgbClr val="898989"/>
                </a:solidFill>
                <a:latin typeface="Calibri" panose="020F0502020204030204" pitchFamily="34" charset="0"/>
              </a:rPr>
              <a:pPr/>
              <a:t>6</a:t>
            </a:fld>
            <a:endParaRPr lang="pt-BR" altLang="pt-BR" sz="18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5E52B163-535B-4476-8ACE-0E878C8776C4}"/>
              </a:ext>
            </a:extLst>
          </p:cNvPr>
          <p:cNvSpPr txBox="1">
            <a:spLocks/>
          </p:cNvSpPr>
          <p:nvPr/>
        </p:nvSpPr>
        <p:spPr bwMode="auto">
          <a:xfrm>
            <a:off x="-603834" y="439597"/>
            <a:ext cx="19006082" cy="837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540000" bIns="4572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r>
              <a:rPr lang="pt-BR" altLang="pt-BR" sz="3200" b="1" dirty="0">
                <a:solidFill>
                  <a:srgbClr val="F47521"/>
                </a:solidFill>
                <a:latin typeface="Calibri"/>
                <a:cs typeface="Arial"/>
              </a:rPr>
              <a:t>  </a:t>
            </a:r>
            <a:r>
              <a:rPr lang="pt-BR" altLang="pt-BR" sz="3200" b="1" dirty="0">
                <a:solidFill>
                  <a:srgbClr val="F47521"/>
                </a:solidFill>
                <a:latin typeface="+mj-lt"/>
                <a:ea typeface="+mj-ea"/>
                <a:cs typeface="Arial"/>
              </a:rPr>
              <a:t>  </a:t>
            </a:r>
            <a:r>
              <a:rPr lang="pt-BR" altLang="pt-BR" sz="3200" b="1" cap="all" dirty="0">
                <a:solidFill>
                  <a:srgbClr val="007373"/>
                </a:solidFill>
                <a:latin typeface="+mj-lt"/>
                <a:ea typeface="+mj-ea"/>
                <a:cs typeface="Calibri"/>
              </a:rPr>
              <a:t>PROPOSTA DE ATO NORMATIVO</a:t>
            </a:r>
            <a:endParaRPr lang="pt-BR" sz="3200" b="1" cap="all" dirty="0">
              <a:solidFill>
                <a:srgbClr val="007373"/>
              </a:solidFill>
              <a:latin typeface="+mj-lt"/>
              <a:ea typeface="+mj-ea"/>
              <a:cs typeface="Calibri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B11B0EA9-DEE5-0FFE-9EF5-D88FB14DE834}"/>
              </a:ext>
            </a:extLst>
          </p:cNvPr>
          <p:cNvSpPr txBox="1"/>
          <p:nvPr/>
        </p:nvSpPr>
        <p:spPr>
          <a:xfrm>
            <a:off x="178420" y="1350311"/>
            <a:ext cx="17908857" cy="508794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pt-BR" sz="2500" dirty="0">
              <a:effectLst/>
              <a:ea typeface="Calibri"/>
              <a:cs typeface="Times New Roman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9CCAC17-C1E9-3463-5D97-2BE6A196F89F}"/>
              </a:ext>
            </a:extLst>
          </p:cNvPr>
          <p:cNvSpPr txBox="1"/>
          <p:nvPr/>
        </p:nvSpPr>
        <p:spPr>
          <a:xfrm>
            <a:off x="359835" y="1467556"/>
            <a:ext cx="17765886" cy="93256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pt-BR" b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Ampliação do papel das Ouvidorias das Operadoras:</a:t>
            </a:r>
          </a:p>
          <a:p>
            <a:pPr algn="just"/>
            <a:endParaRPr lang="pt-BR" b="1" u="sng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457200" indent="-457200" algn="just">
              <a:buFont typeface="Calibri"/>
              <a:buChar char="-"/>
            </a:pPr>
            <a:r>
              <a:rPr lang="pt-BR" b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Reexame obrigatório de negativas assistenciais;</a:t>
            </a:r>
            <a:endParaRPr lang="pt-BR" b="1" dirty="0">
              <a:solidFill>
                <a:schemeClr val="accent6">
                  <a:lumMod val="50000"/>
                </a:schemeClr>
              </a:solidFill>
              <a:ea typeface="Calibri"/>
              <a:cs typeface="Calibri"/>
            </a:endParaRPr>
          </a:p>
          <a:p>
            <a:pPr marL="457200" indent="-457200" algn="just">
              <a:buFont typeface="Calibri"/>
              <a:buChar char="-"/>
            </a:pPr>
            <a:r>
              <a:rPr lang="pt-BR" b="1" u="sng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OBS</a:t>
            </a:r>
            <a:r>
              <a:rPr lang="pt-BR" b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: Não suspende nem interrompe os prazos máximos de garantia de atendimento previstos na RN nº 566/2022.</a:t>
            </a:r>
            <a:endParaRPr lang="pt-BR" b="1" dirty="0">
              <a:solidFill>
                <a:schemeClr val="accent6">
                  <a:lumMod val="50000"/>
                </a:schemeClr>
              </a:solidFill>
            </a:endParaRPr>
          </a:p>
          <a:p>
            <a:pPr algn="just"/>
            <a:endParaRPr lang="pt-BR" b="1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457200" indent="-457200" algn="just">
              <a:buFont typeface="Calibri"/>
              <a:buChar char="-"/>
            </a:pPr>
            <a:r>
              <a:rPr lang="pt-BR" b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Acompanhamento da resolutividade do SAC/central de atendimento da operadora. *</a:t>
            </a:r>
          </a:p>
          <a:p>
            <a:pPr algn="just"/>
            <a:endParaRPr lang="pt-BR" b="1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algn="just"/>
            <a:r>
              <a:rPr lang="pt-BR" b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*  Metodologia própria para medir a resolutividade das demandas:</a:t>
            </a:r>
            <a:endParaRPr lang="pt-BR" sz="3000" b="1" i="1" dirty="0">
              <a:solidFill>
                <a:schemeClr val="accent6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algn="just"/>
            <a:endParaRPr lang="pt-BR" sz="3000" b="1" i="1" dirty="0">
              <a:solidFill>
                <a:schemeClr val="accent6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algn="just"/>
            <a:r>
              <a:rPr lang="pt-BR" sz="3000" b="1" i="1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Art. 3º  (...)</a:t>
            </a:r>
          </a:p>
          <a:p>
            <a:pPr algn="just"/>
            <a:endParaRPr lang="pt-BR" sz="3000" b="1" i="1" dirty="0">
              <a:solidFill>
                <a:schemeClr val="accent6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algn="just"/>
            <a:r>
              <a:rPr lang="pt-BR" sz="3000" b="1" i="1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Parágrafo único. As operadoras deverão instituir </a:t>
            </a:r>
            <a:r>
              <a:rPr lang="pt-BR" sz="3000" b="1" i="1" u="sng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metodologia própria</a:t>
            </a:r>
            <a:r>
              <a:rPr lang="pt-BR" sz="3000" b="1" i="1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 para medir a resolutividade de demandas em suas respectivas centrais de atendimento com acompanhamento da unidade da Ouvidoria da Operadora</a:t>
            </a:r>
            <a:r>
              <a:rPr lang="pt-BR" sz="3000" b="1" i="1" dirty="0">
                <a:solidFill>
                  <a:srgbClr val="000000"/>
                </a:solidFill>
                <a:latin typeface="Times New Roman"/>
                <a:cs typeface="Times New Roman"/>
              </a:rPr>
              <a:t>. </a:t>
            </a:r>
            <a:br>
              <a:rPr lang="pt-BR" sz="3000" b="1" i="1" dirty="0">
                <a:latin typeface="Times New Roman"/>
                <a:cs typeface="Times New Roman"/>
              </a:rPr>
            </a:br>
            <a:endParaRPr lang="pt-BR" sz="3000" b="1" i="1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algn="just"/>
            <a:endParaRPr lang="pt-BR" dirty="0">
              <a:cs typeface="Calibri"/>
            </a:endParaRPr>
          </a:p>
          <a:p>
            <a:pPr algn="just"/>
            <a:endParaRPr lang="pt-BR" u="sng" dirty="0">
              <a:cs typeface="Calibri"/>
            </a:endParaRPr>
          </a:p>
          <a:p>
            <a:pPr algn="just"/>
            <a:endParaRPr lang="pt-BR" u="sng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12372515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21E54B68-2F7D-4C45-861A-4BB179E9CE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7" y="0"/>
            <a:ext cx="18286387" cy="1269888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900908" y="1295023"/>
            <a:ext cx="9510783" cy="7696953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006E8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pt-BR" sz="3600" b="0">
              <a:solidFill>
                <a:schemeClr val="tx1"/>
              </a:solidFill>
            </a:endParaRPr>
          </a:p>
        </p:txBody>
      </p:sp>
      <p:sp>
        <p:nvSpPr>
          <p:cNvPr id="6" name="Espaço Reservado para Número de Slide 4"/>
          <p:cNvSpPr txBox="1">
            <a:spLocks/>
          </p:cNvSpPr>
          <p:nvPr/>
        </p:nvSpPr>
        <p:spPr bwMode="auto">
          <a:xfrm>
            <a:off x="9363704" y="9674720"/>
            <a:ext cx="71437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pt-BR"/>
            </a:defPPr>
            <a:lvl1pPr marL="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EDD22ECE-E2E5-4CA8-AC91-7521BB877610}" type="slidenum">
              <a:rPr lang="pt-BR" altLang="pt-BR" sz="1800" dirty="0">
                <a:solidFill>
                  <a:srgbClr val="898989"/>
                </a:solidFill>
                <a:latin typeface="Calibri" panose="020F0502020204030204" pitchFamily="34" charset="0"/>
              </a:rPr>
              <a:pPr/>
              <a:t>7</a:t>
            </a:fld>
            <a:endParaRPr lang="pt-BR" altLang="pt-BR" sz="18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5E52B163-535B-4476-8ACE-0E878C8776C4}"/>
              </a:ext>
            </a:extLst>
          </p:cNvPr>
          <p:cNvSpPr txBox="1">
            <a:spLocks/>
          </p:cNvSpPr>
          <p:nvPr/>
        </p:nvSpPr>
        <p:spPr bwMode="auto">
          <a:xfrm>
            <a:off x="-603834" y="439597"/>
            <a:ext cx="19006082" cy="837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540000" bIns="4572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r>
              <a:rPr lang="pt-BR" altLang="pt-BR" sz="3200" b="1" dirty="0">
                <a:solidFill>
                  <a:srgbClr val="F47521"/>
                </a:solidFill>
                <a:latin typeface="Calibri"/>
                <a:cs typeface="Arial"/>
              </a:rPr>
              <a:t>  </a:t>
            </a:r>
            <a:r>
              <a:rPr lang="pt-BR" altLang="pt-BR" sz="3200" b="1" dirty="0">
                <a:solidFill>
                  <a:srgbClr val="F47521"/>
                </a:solidFill>
                <a:latin typeface="+mj-lt"/>
                <a:ea typeface="+mj-ea"/>
                <a:cs typeface="Arial"/>
              </a:rPr>
              <a:t>  </a:t>
            </a:r>
            <a:r>
              <a:rPr lang="pt-BR" altLang="pt-BR" sz="3200" b="1" cap="all" dirty="0">
                <a:solidFill>
                  <a:srgbClr val="007373"/>
                </a:solidFill>
                <a:latin typeface="+mj-lt"/>
                <a:ea typeface="+mj-ea"/>
                <a:cs typeface="Calibri"/>
              </a:rPr>
              <a:t>PROPOSTA DE ATO NORMATIVO</a:t>
            </a:r>
            <a:endParaRPr lang="pt-BR" sz="3200" b="1" cap="all" dirty="0">
              <a:solidFill>
                <a:srgbClr val="007373"/>
              </a:solidFill>
              <a:latin typeface="+mj-lt"/>
              <a:ea typeface="+mj-ea"/>
              <a:cs typeface="Calibri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B11B0EA9-DEE5-0FFE-9EF5-D88FB14DE834}"/>
              </a:ext>
            </a:extLst>
          </p:cNvPr>
          <p:cNvSpPr txBox="1"/>
          <p:nvPr/>
        </p:nvSpPr>
        <p:spPr>
          <a:xfrm>
            <a:off x="178420" y="1350311"/>
            <a:ext cx="17908857" cy="508794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pt-BR" sz="2500" dirty="0">
              <a:effectLst/>
              <a:ea typeface="Calibri"/>
              <a:cs typeface="Times New Roman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9CCAC17-C1E9-3463-5D97-2BE6A196F89F}"/>
              </a:ext>
            </a:extLst>
          </p:cNvPr>
          <p:cNvSpPr txBox="1"/>
          <p:nvPr/>
        </p:nvSpPr>
        <p:spPr>
          <a:xfrm>
            <a:off x="359835" y="1467556"/>
            <a:ext cx="17455442" cy="717119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pt-BR" b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Atualização tecnológica: atendimento virtual obrigatório</a:t>
            </a:r>
          </a:p>
          <a:p>
            <a:pPr algn="just"/>
            <a:endParaRPr lang="pt-BR" b="1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pt-BR" b="1" i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Art. 5º  Para prestarem o atendimento previsto no art. 4°, as operadoras deverão disponibilizar e divulgar, de forma clara e ostensiva, os seguintes canais:</a:t>
            </a:r>
            <a:endParaRPr lang="pt-BR" b="1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pt-BR" b="1" i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I-atendimento presencial, indicando os endereços disponíveis para atendimento ao beneficiário;</a:t>
            </a:r>
            <a:endParaRPr lang="pt-BR" b="1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pt-BR" b="1" i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II-atendimento telefônico, contendo número da respectiva central de atendimento; e</a:t>
            </a:r>
            <a:endParaRPr lang="pt-BR" b="1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pt-BR" b="1" i="1" dirty="0">
                <a:solidFill>
                  <a:schemeClr val="accent6">
                    <a:lumMod val="50000"/>
                  </a:schemeClr>
                </a:solidFill>
                <a:ea typeface="Calibri"/>
                <a:cs typeface="Calibri"/>
              </a:rPr>
              <a:t>III – atendimento virtual.</a:t>
            </a:r>
          </a:p>
          <a:p>
            <a:pPr algn="just"/>
            <a:endParaRPr lang="pt-BR" dirty="0">
              <a:ea typeface="Calibri"/>
              <a:cs typeface="Calibri"/>
            </a:endParaRPr>
          </a:p>
          <a:p>
            <a:pPr algn="just"/>
            <a:endParaRPr lang="pt-BR" dirty="0">
              <a:cs typeface="Calibri"/>
            </a:endParaRPr>
          </a:p>
          <a:p>
            <a:pPr algn="just"/>
            <a:endParaRPr lang="pt-BR" u="sng" dirty="0">
              <a:cs typeface="Calibri"/>
            </a:endParaRPr>
          </a:p>
          <a:p>
            <a:pPr algn="just"/>
            <a:endParaRPr lang="pt-BR" u="sng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19771314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21E54B68-2F7D-4C45-861A-4BB179E9CE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7" y="0"/>
            <a:ext cx="18286387" cy="1269888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900908" y="1295023"/>
            <a:ext cx="9510783" cy="7696953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006E8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pt-BR" sz="3600" b="0">
              <a:solidFill>
                <a:schemeClr val="tx1"/>
              </a:solidFill>
            </a:endParaRPr>
          </a:p>
        </p:txBody>
      </p:sp>
      <p:sp>
        <p:nvSpPr>
          <p:cNvPr id="6" name="Espaço Reservado para Número de Slide 4"/>
          <p:cNvSpPr txBox="1">
            <a:spLocks/>
          </p:cNvSpPr>
          <p:nvPr/>
        </p:nvSpPr>
        <p:spPr bwMode="auto">
          <a:xfrm>
            <a:off x="9363704" y="9674720"/>
            <a:ext cx="71437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pt-BR"/>
            </a:defPPr>
            <a:lvl1pPr marL="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EDD22ECE-E2E5-4CA8-AC91-7521BB877610}" type="slidenum">
              <a:rPr lang="pt-BR" altLang="pt-BR" sz="1800" dirty="0">
                <a:solidFill>
                  <a:srgbClr val="898989"/>
                </a:solidFill>
                <a:latin typeface="Calibri" panose="020F0502020204030204" pitchFamily="34" charset="0"/>
              </a:rPr>
              <a:pPr/>
              <a:t>8</a:t>
            </a:fld>
            <a:endParaRPr lang="pt-BR" altLang="pt-BR" sz="18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5E52B163-535B-4476-8ACE-0E878C8776C4}"/>
              </a:ext>
            </a:extLst>
          </p:cNvPr>
          <p:cNvSpPr txBox="1">
            <a:spLocks/>
          </p:cNvSpPr>
          <p:nvPr/>
        </p:nvSpPr>
        <p:spPr bwMode="auto">
          <a:xfrm>
            <a:off x="-603834" y="439597"/>
            <a:ext cx="19006082" cy="837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540000" bIns="4572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r>
              <a:rPr lang="pt-BR" altLang="pt-BR" sz="3200" b="1" dirty="0">
                <a:solidFill>
                  <a:srgbClr val="F47521"/>
                </a:solidFill>
                <a:latin typeface="Calibri"/>
                <a:cs typeface="Arial"/>
              </a:rPr>
              <a:t>  </a:t>
            </a:r>
            <a:r>
              <a:rPr lang="pt-BR" altLang="pt-BR" sz="3200" b="1" dirty="0">
                <a:solidFill>
                  <a:srgbClr val="F47521"/>
                </a:solidFill>
                <a:latin typeface="+mj-lt"/>
                <a:ea typeface="+mj-ea"/>
                <a:cs typeface="Arial"/>
              </a:rPr>
              <a:t>  </a:t>
            </a:r>
            <a:r>
              <a:rPr lang="pt-BR" altLang="pt-BR" sz="3200" b="1" cap="all" dirty="0">
                <a:solidFill>
                  <a:srgbClr val="007373"/>
                </a:solidFill>
                <a:latin typeface="+mj-lt"/>
                <a:ea typeface="+mj-ea"/>
                <a:cs typeface="Calibri"/>
              </a:rPr>
              <a:t>PROPOSTA DE ATO NORMATIVO</a:t>
            </a:r>
            <a:endParaRPr lang="pt-BR" sz="3200" b="1" cap="all" dirty="0">
              <a:solidFill>
                <a:srgbClr val="007373"/>
              </a:solidFill>
              <a:latin typeface="+mj-lt"/>
              <a:ea typeface="+mj-ea"/>
              <a:cs typeface="Calibri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B11B0EA9-DEE5-0FFE-9EF5-D88FB14DE834}"/>
              </a:ext>
            </a:extLst>
          </p:cNvPr>
          <p:cNvSpPr txBox="1"/>
          <p:nvPr/>
        </p:nvSpPr>
        <p:spPr>
          <a:xfrm>
            <a:off x="178420" y="1350311"/>
            <a:ext cx="17908857" cy="508794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pt-BR" sz="2500" dirty="0">
              <a:effectLst/>
              <a:ea typeface="Calibri"/>
              <a:cs typeface="Times New Roman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9CCAC17-C1E9-3463-5D97-2BE6A196F89F}"/>
              </a:ext>
            </a:extLst>
          </p:cNvPr>
          <p:cNvSpPr txBox="1"/>
          <p:nvPr/>
        </p:nvSpPr>
        <p:spPr>
          <a:xfrm>
            <a:off x="359835" y="1467556"/>
            <a:ext cx="17455442" cy="1092606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pt-BR" b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Atendimento presencial e atendimento telefônico - mantido tratamento diferenciado por porte/modalidade da operadora sem alterações na redação dos </a:t>
            </a:r>
            <a:r>
              <a:rPr lang="pt-BR" b="1" dirty="0" err="1">
                <a:solidFill>
                  <a:schemeClr val="accent6">
                    <a:lumMod val="50000"/>
                  </a:schemeClr>
                </a:solidFill>
                <a:cs typeface="Calibri"/>
              </a:rPr>
              <a:t>arts</a:t>
            </a:r>
            <a:r>
              <a:rPr lang="pt-BR" b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. 6º e 7º . </a:t>
            </a:r>
          </a:p>
          <a:p>
            <a:pPr algn="just"/>
            <a:endParaRPr lang="pt-BR" b="1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algn="just"/>
            <a:r>
              <a:rPr lang="pt-BR" sz="2700" b="1" i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Art. 6º  As operadoras deverão disponibilizar unidade de atendimento presencial, de que trata o inciso I do art. 5º, no mínimo nas capitais dos Estados ou regiões de maior atuação dos seus produtos, ao menos no horário comercial dos dias úteis, desde que atendidos os seguintes critérios:</a:t>
            </a:r>
          </a:p>
          <a:p>
            <a:pPr algn="just"/>
            <a:r>
              <a:rPr lang="pt-BR" sz="2700" b="1" i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I- possua concentração de beneficiários superior a 10% (dez por cento) do total de sua carteira; e</a:t>
            </a:r>
            <a:endParaRPr lang="pt-BR" b="1" dirty="0">
              <a:solidFill>
                <a:schemeClr val="accent6">
                  <a:lumMod val="50000"/>
                </a:schemeClr>
              </a:solidFill>
            </a:endParaRPr>
          </a:p>
          <a:p>
            <a:pPr algn="just"/>
            <a:r>
              <a:rPr lang="pt-BR" sz="2700" b="1" i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II- o número de beneficiários naquela área não seja inferior ao limite de 20.000 (vinte mil).</a:t>
            </a:r>
            <a:endParaRPr lang="pt-BR" b="1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algn="just"/>
            <a:r>
              <a:rPr lang="pt-BR" sz="2700" b="1" i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Parágrafo único. O atendimento disposto no caput é facultativo às operadoras exclusivamente odontológicas, as filantrópicas e as autogestões.</a:t>
            </a:r>
            <a:endParaRPr lang="pt-BR" b="1" dirty="0">
              <a:solidFill>
                <a:schemeClr val="accent6">
                  <a:lumMod val="50000"/>
                </a:schemeClr>
              </a:solidFill>
              <a:ea typeface="Calibri"/>
              <a:cs typeface="Calibri"/>
            </a:endParaRPr>
          </a:p>
          <a:p>
            <a:pPr algn="just"/>
            <a:endParaRPr lang="pt-BR" sz="2700" b="1" i="1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algn="just"/>
            <a:r>
              <a:rPr lang="pt-BR" sz="2700" b="1" i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Art. 7º  O atendimento telefônico de que trata o inciso II do art. 5º deve ser assegurado:</a:t>
            </a:r>
            <a:endParaRPr lang="pt-BR" sz="2700" b="1" i="1" dirty="0">
              <a:solidFill>
                <a:schemeClr val="accent6">
                  <a:lumMod val="50000"/>
                </a:schemeClr>
              </a:solidFill>
              <a:ea typeface="Calibri"/>
              <a:cs typeface="Calibri"/>
            </a:endParaRPr>
          </a:p>
          <a:p>
            <a:pPr algn="just"/>
            <a:r>
              <a:rPr lang="pt-BR" sz="2700" b="1" i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I – durante 24 (vinte e quatro) horas, sete dias da semana, nas operadoras de grande porte;</a:t>
            </a:r>
          </a:p>
          <a:p>
            <a:pPr algn="just"/>
            <a:r>
              <a:rPr lang="pt-BR" sz="2700" b="1" i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II – nos dias úteis e em horário comercial, nas operadoras de pequeno e médio porte, nas exclusivamente odontológicas e nas filantrópicas, exceto para os casos envolvendo garantia de acesso a coberturas de serviços e procedimentos de urgência e emergência, nos quais deverá haver oferta de canal telefônico para orientação por 24 (vinte e quatro) horas, sete dias da semana. </a:t>
            </a:r>
            <a:endParaRPr lang="pt-BR" sz="2700" b="1" i="1" dirty="0">
              <a:solidFill>
                <a:schemeClr val="accent6">
                  <a:lumMod val="50000"/>
                </a:schemeClr>
              </a:solidFill>
              <a:ea typeface="Calibri"/>
              <a:cs typeface="Calibri"/>
            </a:endParaRPr>
          </a:p>
          <a:p>
            <a:pPr algn="just"/>
            <a:r>
              <a:rPr lang="pt-BR" sz="2700" b="1" i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Parágrafo único. O horário comercial respeitará as peculiaridades de cada região, aplicando-se, para tanto, as regras do local onde funcionar o atendimento.</a:t>
            </a:r>
          </a:p>
          <a:p>
            <a:pPr algn="just"/>
            <a:endParaRPr lang="pt-BR" sz="2700" i="1" dirty="0">
              <a:ea typeface="Calibri"/>
              <a:cs typeface="Calibri"/>
            </a:endParaRPr>
          </a:p>
          <a:p>
            <a:pPr algn="just"/>
            <a:endParaRPr lang="pt-BR" dirty="0">
              <a:ea typeface="Calibri"/>
              <a:cs typeface="Calibri"/>
            </a:endParaRPr>
          </a:p>
          <a:p>
            <a:pPr algn="just"/>
            <a:endParaRPr lang="pt-BR" dirty="0">
              <a:ea typeface="Calibri"/>
              <a:cs typeface="Calibri"/>
            </a:endParaRPr>
          </a:p>
          <a:p>
            <a:pPr algn="just"/>
            <a:endParaRPr lang="pt-BR" u="sng" dirty="0">
              <a:ea typeface="Calibri"/>
              <a:cs typeface="Calibri"/>
            </a:endParaRPr>
          </a:p>
          <a:p>
            <a:pPr algn="just"/>
            <a:endParaRPr lang="pt-BR" u="sng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14528563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21E54B68-2F7D-4C45-861A-4BB179E9CE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7" y="0"/>
            <a:ext cx="18286387" cy="1269888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900908" y="1295023"/>
            <a:ext cx="9510783" cy="7696953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006E8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pt-BR" sz="3600" b="0">
              <a:solidFill>
                <a:schemeClr val="tx1"/>
              </a:solidFill>
            </a:endParaRPr>
          </a:p>
        </p:txBody>
      </p:sp>
      <p:sp>
        <p:nvSpPr>
          <p:cNvPr id="6" name="Espaço Reservado para Número de Slide 4"/>
          <p:cNvSpPr txBox="1">
            <a:spLocks/>
          </p:cNvSpPr>
          <p:nvPr/>
        </p:nvSpPr>
        <p:spPr bwMode="auto">
          <a:xfrm>
            <a:off x="9363704" y="9674720"/>
            <a:ext cx="71437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pt-BR"/>
            </a:defPPr>
            <a:lvl1pPr marL="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EDD22ECE-E2E5-4CA8-AC91-7521BB877610}" type="slidenum">
              <a:rPr lang="pt-BR" altLang="pt-BR" sz="1800" dirty="0">
                <a:solidFill>
                  <a:srgbClr val="898989"/>
                </a:solidFill>
                <a:latin typeface="Calibri" panose="020F0502020204030204" pitchFamily="34" charset="0"/>
              </a:rPr>
              <a:pPr/>
              <a:t>9</a:t>
            </a:fld>
            <a:endParaRPr lang="pt-BR" altLang="pt-BR" sz="18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5E52B163-535B-4476-8ACE-0E878C8776C4}"/>
              </a:ext>
            </a:extLst>
          </p:cNvPr>
          <p:cNvSpPr txBox="1">
            <a:spLocks/>
          </p:cNvSpPr>
          <p:nvPr/>
        </p:nvSpPr>
        <p:spPr bwMode="auto">
          <a:xfrm>
            <a:off x="-603834" y="439597"/>
            <a:ext cx="19006082" cy="837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540000" bIns="4572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r>
              <a:rPr lang="pt-BR" altLang="pt-BR" sz="3200" b="1" dirty="0">
                <a:solidFill>
                  <a:srgbClr val="F47521"/>
                </a:solidFill>
                <a:latin typeface="Calibri"/>
                <a:cs typeface="Arial"/>
              </a:rPr>
              <a:t>  </a:t>
            </a:r>
            <a:r>
              <a:rPr lang="pt-BR" altLang="pt-BR" sz="3200" b="1" dirty="0">
                <a:solidFill>
                  <a:srgbClr val="F47521"/>
                </a:solidFill>
                <a:latin typeface="+mj-lt"/>
                <a:ea typeface="+mj-ea"/>
                <a:cs typeface="Arial"/>
              </a:rPr>
              <a:t>  </a:t>
            </a:r>
            <a:r>
              <a:rPr lang="pt-BR" altLang="pt-BR" sz="3200" b="1" cap="all" dirty="0">
                <a:solidFill>
                  <a:srgbClr val="007373"/>
                </a:solidFill>
                <a:latin typeface="+mj-lt"/>
                <a:ea typeface="+mj-ea"/>
                <a:cs typeface="Calibri"/>
              </a:rPr>
              <a:t>PROPOSTA DE ATO NORMATIVO</a:t>
            </a:r>
            <a:endParaRPr lang="pt-BR" sz="3200" b="1" cap="all" dirty="0">
              <a:solidFill>
                <a:srgbClr val="007373"/>
              </a:solidFill>
              <a:latin typeface="+mj-lt"/>
              <a:ea typeface="+mj-ea"/>
              <a:cs typeface="Calibri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B11B0EA9-DEE5-0FFE-9EF5-D88FB14DE834}"/>
              </a:ext>
            </a:extLst>
          </p:cNvPr>
          <p:cNvSpPr txBox="1"/>
          <p:nvPr/>
        </p:nvSpPr>
        <p:spPr>
          <a:xfrm>
            <a:off x="178420" y="1350311"/>
            <a:ext cx="17908857" cy="508794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pt-BR" sz="2500" dirty="0">
              <a:effectLst/>
              <a:ea typeface="Calibri"/>
              <a:cs typeface="Times New Roman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9CCAC17-C1E9-3463-5D97-2BE6A196F89F}"/>
              </a:ext>
            </a:extLst>
          </p:cNvPr>
          <p:cNvSpPr txBox="1"/>
          <p:nvPr/>
        </p:nvSpPr>
        <p:spPr>
          <a:xfrm>
            <a:off x="359835" y="1467556"/>
            <a:ext cx="17455442" cy="398570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3600" b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Aumento do prazo de guarda pelas Operadoras (e agora também, Administradoras) dos dados de atendimento – gravação e registro:  </a:t>
            </a:r>
            <a:r>
              <a:rPr lang="pt-BR" sz="3600" b="1" u="sng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5 (cinco) anos</a:t>
            </a:r>
            <a:r>
              <a:rPr lang="pt-BR" sz="3600" b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.</a:t>
            </a:r>
            <a:endParaRPr lang="pt-BR" b="1" dirty="0">
              <a:solidFill>
                <a:schemeClr val="accent6">
                  <a:lumMod val="50000"/>
                </a:schemeClr>
              </a:solidFill>
            </a:endParaRPr>
          </a:p>
          <a:p>
            <a:pPr algn="just"/>
            <a:endParaRPr lang="pt-BR" dirty="0">
              <a:cs typeface="Calibri"/>
            </a:endParaRPr>
          </a:p>
          <a:p>
            <a:pPr algn="just"/>
            <a:endParaRPr lang="pt-BR" dirty="0">
              <a:cs typeface="Calibri"/>
            </a:endParaRPr>
          </a:p>
          <a:p>
            <a:pPr algn="just"/>
            <a:endParaRPr lang="pt-BR" u="sng" dirty="0">
              <a:cs typeface="Calibri"/>
            </a:endParaRPr>
          </a:p>
          <a:p>
            <a:pPr algn="just"/>
            <a:endParaRPr lang="pt-BR" u="sng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7717117"/>
      </p:ext>
    </p:extLst>
  </p:cSld>
  <p:clrMapOvr>
    <a:masterClrMapping/>
  </p:clrMapOvr>
  <p:transition spd="slow">
    <p:push dir="u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heme/theme1.xml><?xml version="1.0" encoding="utf-8"?>
<a:theme xmlns:a="http://schemas.openxmlformats.org/drawingml/2006/main" name="2_Personalizar design">
  <a:themeElements>
    <a:clrScheme name="Personalizada 2">
      <a:dk1>
        <a:srgbClr val="333333"/>
      </a:dk1>
      <a:lt1>
        <a:srgbClr val="FFFFFF"/>
      </a:lt1>
      <a:dk2>
        <a:srgbClr val="FFFFFF"/>
      </a:dk2>
      <a:lt2>
        <a:srgbClr val="FFFFFF"/>
      </a:lt2>
      <a:accent1>
        <a:srgbClr val="006E89"/>
      </a:accent1>
      <a:accent2>
        <a:srgbClr val="6D983F"/>
      </a:accent2>
      <a:accent3>
        <a:srgbClr val="F47521"/>
      </a:accent3>
      <a:accent4>
        <a:srgbClr val="A05A09"/>
      </a:accent4>
      <a:accent5>
        <a:srgbClr val="D6BF16"/>
      </a:accent5>
      <a:accent6>
        <a:srgbClr val="A5BFDE"/>
      </a:accent6>
      <a:hlink>
        <a:srgbClr val="195214"/>
      </a:hlink>
      <a:folHlink>
        <a:srgbClr val="6836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35</TotalTime>
  <Words>1594</Words>
  <Application>Microsoft Office PowerPoint</Application>
  <PresentationFormat>Personalizar</PresentationFormat>
  <Paragraphs>226</Paragraphs>
  <Slides>18</Slides>
  <Notes>16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2" baseType="lpstr">
      <vt:lpstr>Arial</vt:lpstr>
      <vt:lpstr>Calibri</vt:lpstr>
      <vt:lpstr>Times New Roman</vt:lpstr>
      <vt:lpstr>2_Personalizar design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Expertise</dc:title>
  <dc:creator>Expertise Inteligencia e pesquisa de mercado</dc:creator>
  <cp:lastModifiedBy>Jaqueline Lima Fernandes</cp:lastModifiedBy>
  <cp:revision>1288</cp:revision>
  <dcterms:created xsi:type="dcterms:W3CDTF">2016-01-16T10:55:01Z</dcterms:created>
  <dcterms:modified xsi:type="dcterms:W3CDTF">2023-12-12T19:09:26Z</dcterms:modified>
</cp:coreProperties>
</file>