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4" r:id="rId4"/>
    <p:sldId id="265" r:id="rId5"/>
    <p:sldId id="266" r:id="rId6"/>
    <p:sldId id="258" r:id="rId7"/>
    <p:sldId id="267" r:id="rId8"/>
    <p:sldId id="268" r:id="rId9"/>
    <p:sldId id="269" r:id="rId10"/>
    <p:sldId id="270" r:id="rId11"/>
    <p:sldId id="271" r:id="rId12"/>
    <p:sldId id="273" r:id="rId13"/>
    <p:sldId id="259" r:id="rId14"/>
    <p:sldId id="272" r:id="rId15"/>
    <p:sldId id="263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71B8D-3F80-4418-898F-90DA83DAFDE9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158D-2AC7-40CD-BD84-E0AECB5F4D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9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KT\ÚTEIS\TEMPLATES 2015\PPT UB Brasil 40 anos\jpegs\PPT_40anos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2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6400800" cy="1752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5\PPT UB Brasil 40 anos\jpegs\PPT_40anos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5\PPT UB Brasil 40 anos\jpegs\PPT_40anos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S:\MKT\ÚTEIS\TEMPLATES 2015\PPT UB Brasil 40 anos\jpegs\PPT_40anos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:\MKT\ÚTEIS\TEMPLATES 2015\PPT UB Brasil 40 anos\jpegs\PPT_40anos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:\MKT\ÚTEIS\TEMPLATES 2015\PPT UB Brasil 40 anos\jpegs\PPT_40anos-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28529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:\MKT\ÚTEIS\TEMPLATES 2015\PPT UB Brasil 40 anos\jpegs\PPT_40anos-0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46856" y="28529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:\MKT\ÚTEIS\TEMPLATES 2015\PPT UB Brasil 40 anos\jpegs\PPT_40anos-0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 userDrawn="1"/>
        </p:nvSpPr>
        <p:spPr>
          <a:xfrm>
            <a:off x="5220072" y="126876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chemeClr val="bg2"/>
                </a:solidFill>
              </a:rPr>
              <a:t>OBRIGADO</a:t>
            </a:r>
            <a:endParaRPr lang="pt-BR" sz="3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4724996" TargetMode="External"/><Relationship Id="rId2" Type="http://schemas.openxmlformats.org/officeDocument/2006/relationships/hyperlink" Target="http://www.ncbi.nlm.nih.gov/pubmed/?term=Meta-review+of+metanalytic+studies+with+repetitive+transcranial+magnetic+stimul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2519298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Gaynes%20BN%5bAuthor%5d&amp;cauthor=true&amp;cauthor_uid=25143831" TargetMode="External"/><Relationship Id="rId13" Type="http://schemas.openxmlformats.org/officeDocument/2006/relationships/hyperlink" Target="http://www.ncbi.nlm.nih.gov/pubmed?term=Brode%20S%5bAuthor%5d&amp;cauthor=true&amp;cauthor_uid=25143831" TargetMode="External"/><Relationship Id="rId18" Type="http://schemas.openxmlformats.org/officeDocument/2006/relationships/hyperlink" Target="http://www.ncbi.nlm.nih.gov/pubmed/24922485" TargetMode="External"/><Relationship Id="rId3" Type="http://schemas.openxmlformats.org/officeDocument/2006/relationships/hyperlink" Target="http://www.ncbi.nlm.nih.gov/pubmed?term=Mayberg%20HS%5bAuthor%5d&amp;cauthor=true&amp;cauthor_uid=23189091" TargetMode="External"/><Relationship Id="rId7" Type="http://schemas.openxmlformats.org/officeDocument/2006/relationships/hyperlink" Target="http://www.ncbi.nlm.nih.gov/pubmed" TargetMode="External"/><Relationship Id="rId12" Type="http://schemas.openxmlformats.org/officeDocument/2006/relationships/hyperlink" Target="http://www.ncbi.nlm.nih.gov/pubmed?term=Hansen%20RA%5bAuthor%5d&amp;cauthor=true&amp;cauthor_uid=25143831" TargetMode="External"/><Relationship Id="rId17" Type="http://schemas.openxmlformats.org/officeDocument/2006/relationships/hyperlink" Target="http://www.ncbi.nlm.nih.gov/pubmed?term=Lohr%20KN%5bAuthor%5d&amp;cauthor=true&amp;cauthor_uid=25143831" TargetMode="External"/><Relationship Id="rId2" Type="http://schemas.openxmlformats.org/officeDocument/2006/relationships/hyperlink" Target="http://www.ncbi.nlm.nih.gov/pubmed?term=Holtzheimer%20PE%5bAuthor%5d&amp;cauthor=true&amp;cauthor_uid=23189091" TargetMode="External"/><Relationship Id="rId16" Type="http://schemas.openxmlformats.org/officeDocument/2006/relationships/hyperlink" Target="http://www.ncbi.nlm.nih.gov/pubmed?term=Viswanathan%20M%5bAuthor%5d&amp;cauthor=true&amp;cauthor_uid=2514383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cbi.nlm.nih.gov/pubmed/25143831" TargetMode="External"/><Relationship Id="rId11" Type="http://schemas.openxmlformats.org/officeDocument/2006/relationships/hyperlink" Target="http://www.ncbi.nlm.nih.gov/pubmed?term=Gartlehner%20G%5bAuthor%5d&amp;cauthor=true&amp;cauthor_uid=25143831" TargetMode="External"/><Relationship Id="rId5" Type="http://schemas.openxmlformats.org/officeDocument/2006/relationships/hyperlink" Target="http://www.ncbi.nlm.nih.gov/pubmed?term=Micallef-Trigona%20B%5bAuthor%5d&amp;cauthor=true&amp;cauthor_uid=25192980" TargetMode="External"/><Relationship Id="rId15" Type="http://schemas.openxmlformats.org/officeDocument/2006/relationships/hyperlink" Target="http://www.ncbi.nlm.nih.gov/pubmed?term=Swinson%20Evans%20T%5bAuthor%5d&amp;cauthor=true&amp;cauthor_uid=25143831" TargetMode="External"/><Relationship Id="rId10" Type="http://schemas.openxmlformats.org/officeDocument/2006/relationships/hyperlink" Target="http://www.ncbi.nlm.nih.gov/pubmed?term=Lux%20L%5bAuthor%5d&amp;cauthor=true&amp;cauthor_uid=25143831" TargetMode="External"/><Relationship Id="rId4" Type="http://schemas.openxmlformats.org/officeDocument/2006/relationships/hyperlink" Target="http://www.ncbi.nlm.nih.gov/pubmed/23189091" TargetMode="External"/><Relationship Id="rId9" Type="http://schemas.openxmlformats.org/officeDocument/2006/relationships/hyperlink" Target="http://www.ncbi.nlm.nih.gov/pubmed?term=Lloyd%20SW%5bAuthor%5d&amp;cauthor=true&amp;cauthor_uid=25143831" TargetMode="External"/><Relationship Id="rId14" Type="http://schemas.openxmlformats.org/officeDocument/2006/relationships/hyperlink" Target="http://www.ncbi.nlm.nih.gov/pubmed?term=Jonas%20DE%5bAuthor%5d&amp;cauthor=true&amp;cauthor_uid=25143831" TargetMode="Externa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ncbi.nlm.nih.gov/pubmed?term=Altamura%20AC%5bAuthor%5d&amp;cauthor=true&amp;cauthor_uid=22135698" TargetMode="External"/><Relationship Id="rId18" Type="http://schemas.openxmlformats.org/officeDocument/2006/relationships/hyperlink" Target="http://www.ncbi.nlm.nih.gov/pubmed?term=Lanka%20SV%5bAuthor%5d&amp;cauthor=true&amp;cauthor_uid=24724996" TargetMode="External"/><Relationship Id="rId26" Type="http://schemas.openxmlformats.org/officeDocument/2006/relationships/hyperlink" Target="http://www.ncbi.nlm.nih.gov/pubmed?term=Trojak%20B%5bAuthor%5d&amp;cauthor=true&amp;cauthor_uid=25192980" TargetMode="External"/><Relationship Id="rId3" Type="http://schemas.openxmlformats.org/officeDocument/2006/relationships/hyperlink" Target="http://www.ncbi.nlm.nih.gov/pubmed?term=Azorina%20V%5bAuthor%5d&amp;cauthor=true&amp;cauthor_uid=25143831" TargetMode="External"/><Relationship Id="rId21" Type="http://schemas.openxmlformats.org/officeDocument/2006/relationships/hyperlink" Target="http://www.ncbi.nlm.nih.gov/pubmed?term=Leucht%20S%5bAuthor%5d&amp;cauthor=true&amp;cauthor_uid=24724996" TargetMode="External"/><Relationship Id="rId34" Type="http://schemas.openxmlformats.org/officeDocument/2006/relationships/hyperlink" Target="http://www.ncbi.nlm.nih.gov/pubmed?term=The%20STEP%20Group%5bCorporate%20Author%5d" TargetMode="External"/><Relationship Id="rId7" Type="http://schemas.openxmlformats.org/officeDocument/2006/relationships/hyperlink" Target="http://www.ncbi.nlm.nih.gov/pubmed?term=Dell'osso%20B%5bAuthor%5d&amp;cauthor=true&amp;cauthor_uid=22135698" TargetMode="External"/><Relationship Id="rId12" Type="http://schemas.openxmlformats.org/officeDocument/2006/relationships/hyperlink" Target="http://www.ncbi.nlm.nih.gov/pubmed?term=Bortolussi%20S%5bAuthor%5d&amp;cauthor=true&amp;cauthor_uid=22135698" TargetMode="External"/><Relationship Id="rId17" Type="http://schemas.openxmlformats.org/officeDocument/2006/relationships/hyperlink" Target="http://www.ncbi.nlm.nih.gov/pubmed?term=Sambhi%20RS%5bAuthor%5d&amp;cauthor=true&amp;cauthor_uid=24724996" TargetMode="External"/><Relationship Id="rId25" Type="http://schemas.openxmlformats.org/officeDocument/2006/relationships/hyperlink" Target="http://www.ncbi.nlm.nih.gov/pubmed?term=Jalenques%20I%5bAuthor%5d&amp;cauthor=true&amp;cauthor_uid=25192980" TargetMode="External"/><Relationship Id="rId33" Type="http://schemas.openxmlformats.org/officeDocument/2006/relationships/hyperlink" Target="http://www.ncbi.nlm.nih.gov/pubmed?term=Brault%20C%5bAuthor%5d&amp;cauthor=true&amp;cauthor_uid=25192980" TargetMode="External"/><Relationship Id="rId2" Type="http://schemas.openxmlformats.org/officeDocument/2006/relationships/hyperlink" Target="http://www.ncbi.nlm.nih.gov/pubmed?term=Kedzior%20KK%5bAuthor%5d&amp;cauthor=true&amp;cauthor_uid=25143831" TargetMode="External"/><Relationship Id="rId16" Type="http://schemas.openxmlformats.org/officeDocument/2006/relationships/hyperlink" Target="http://www.ncbi.nlm.nih.gov/pubmed?term=Sch%C3%B6nfeldt-Lecuona%20C%5bAuthor%5d&amp;cauthor=true&amp;cauthor_uid=24724996" TargetMode="External"/><Relationship Id="rId20" Type="http://schemas.openxmlformats.org/officeDocument/2006/relationships/hyperlink" Target="http://www.ncbi.nlm.nih.gov/pubmed?term=Whittington%20R%5bAuthor%5d&amp;cauthor=true&amp;cauthor_uid=24724996" TargetMode="External"/><Relationship Id="rId29" Type="http://schemas.openxmlformats.org/officeDocument/2006/relationships/hyperlink" Target="http://www.ncbi.nlm.nih.gov/pubmed?term=Gay%20A%5bAuthor%5d&amp;cauthor=true&amp;cauthor_uid=2519298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cbi.nlm.nih.gov/pubmed" TargetMode="External"/><Relationship Id="rId11" Type="http://schemas.openxmlformats.org/officeDocument/2006/relationships/hyperlink" Target="http://www.ncbi.nlm.nih.gov/pubmed?term=Benedetti%20M%5bAuthor%5d&amp;cauthor=true&amp;cauthor_uid=22135698" TargetMode="External"/><Relationship Id="rId24" Type="http://schemas.openxmlformats.org/officeDocument/2006/relationships/hyperlink" Target="http://www.ncbi.nlm.nih.gov/pubmed?term=Brunelin%20J%5bAuthor%5d&amp;cauthor=true&amp;cauthor_uid=25192980" TargetMode="External"/><Relationship Id="rId32" Type="http://schemas.openxmlformats.org/officeDocument/2006/relationships/hyperlink" Target="http://www.ncbi.nlm.nih.gov/pubmed?term=Schott-Pethelaz%20AM%5bAuthor%5d&amp;cauthor=true&amp;cauthor_uid=25192980" TargetMode="External"/><Relationship Id="rId5" Type="http://schemas.openxmlformats.org/officeDocument/2006/relationships/hyperlink" Target="http://www.ncbi.nlm.nih.gov/pubmed/24855360" TargetMode="External"/><Relationship Id="rId15" Type="http://schemas.openxmlformats.org/officeDocument/2006/relationships/hyperlink" Target="http://www.ncbi.nlm.nih.gov/pubmed?term=Lepping%20P%5bAuthor%5d&amp;cauthor=true&amp;cauthor_uid=24724996" TargetMode="External"/><Relationship Id="rId23" Type="http://schemas.openxmlformats.org/officeDocument/2006/relationships/hyperlink" Target="http://www.ncbi.nlm.nih.gov/pubmed/24724996" TargetMode="External"/><Relationship Id="rId28" Type="http://schemas.openxmlformats.org/officeDocument/2006/relationships/hyperlink" Target="http://www.ncbi.nlm.nih.gov/pubmed?term=Szekely%20D%5bAuthor%5d&amp;cauthor=true&amp;cauthor_uid=25192980" TargetMode="External"/><Relationship Id="rId36" Type="http://schemas.openxmlformats.org/officeDocument/2006/relationships/hyperlink" Target="http://www.ncbi.nlm.nih.gov/pubmed/25192980" TargetMode="External"/><Relationship Id="rId10" Type="http://schemas.openxmlformats.org/officeDocument/2006/relationships/hyperlink" Target="http://www.ncbi.nlm.nih.gov/pubmed?term=Vecchi%20V%5bAuthor%5d&amp;cauthor=true&amp;cauthor_uid=22135698" TargetMode="External"/><Relationship Id="rId19" Type="http://schemas.openxmlformats.org/officeDocument/2006/relationships/hyperlink" Target="http://www.ncbi.nlm.nih.gov/pubmed?term=Lane%20S%5bAuthor%5d&amp;cauthor=true&amp;cauthor_uid=24724996" TargetMode="External"/><Relationship Id="rId31" Type="http://schemas.openxmlformats.org/officeDocument/2006/relationships/hyperlink" Target="http://www.ncbi.nlm.nih.gov/pubmed?term=Haffen%20E%5bAuthor%5d&amp;cauthor=true&amp;cauthor_uid=25192980" TargetMode="External"/><Relationship Id="rId4" Type="http://schemas.openxmlformats.org/officeDocument/2006/relationships/hyperlink" Target="http://www.ncbi.nlm.nih.gov/pubmed?term=Reitz%20SK%5bAuthor%5d&amp;cauthor=true&amp;cauthor_uid=25143831" TargetMode="External"/><Relationship Id="rId9" Type="http://schemas.openxmlformats.org/officeDocument/2006/relationships/hyperlink" Target="http://www.ncbi.nlm.nih.gov/pubmed?term=Castellano%20F%5bAuthor%5d&amp;cauthor=true&amp;cauthor_uid=22135698" TargetMode="External"/><Relationship Id="rId14" Type="http://schemas.openxmlformats.org/officeDocument/2006/relationships/hyperlink" Target="http://www.ncbi.nlm.nih.gov/pubmed/?term=Meta-review+of+metanalytic+studies+with+repetitive+transcranial+magnetic+stimulation" TargetMode="External"/><Relationship Id="rId22" Type="http://schemas.openxmlformats.org/officeDocument/2006/relationships/hyperlink" Target="http://www.ncbi.nlm.nih.gov/pubmed?term=Poole%20R%5bAuthor%5d&amp;cauthor=true&amp;cauthor_uid=24724996" TargetMode="External"/><Relationship Id="rId27" Type="http://schemas.openxmlformats.org/officeDocument/2006/relationships/hyperlink" Target="http://www.ncbi.nlm.nih.gov/pubmed?term=Attal%20J%5bAuthor%5d&amp;cauthor=true&amp;cauthor_uid=25192980" TargetMode="External"/><Relationship Id="rId30" Type="http://schemas.openxmlformats.org/officeDocument/2006/relationships/hyperlink" Target="http://www.ncbi.nlm.nih.gov/pubmed?term=Januel%20D%5bAuthor%5d&amp;cauthor=true&amp;cauthor_uid=25192980" TargetMode="External"/><Relationship Id="rId35" Type="http://schemas.openxmlformats.org/officeDocument/2006/relationships/hyperlink" Target="http://www.ncbi.nlm.nih.gov/pubmed?term=Poulet%20E%5bAuthor%5d&amp;cauthor=true&amp;cauthor_uid=25192980" TargetMode="External"/><Relationship Id="rId8" Type="http://schemas.openxmlformats.org/officeDocument/2006/relationships/hyperlink" Target="http://www.ncbi.nlm.nih.gov/pubmed?term=Camuri%20G%5bAuthor%5d&amp;cauthor=true&amp;cauthor_uid=2213569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1520" y="452264"/>
            <a:ext cx="8928992" cy="1470025"/>
          </a:xfrm>
        </p:spPr>
        <p:txBody>
          <a:bodyPr/>
          <a:lstStyle/>
          <a:p>
            <a:r>
              <a:rPr lang="pt-BR" sz="3600" dirty="0" smtClean="0"/>
              <a:t>Estimulação Magnética </a:t>
            </a:r>
            <a:r>
              <a:rPr lang="pt-BR" sz="3600" dirty="0" err="1" smtClean="0"/>
              <a:t>Transcraniana</a:t>
            </a:r>
            <a:endParaRPr lang="pt-BR" sz="36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16024" y="1196752"/>
            <a:ext cx="5612160" cy="1104528"/>
          </a:xfrm>
          <a:ln>
            <a:noFill/>
          </a:ln>
        </p:spPr>
        <p:txBody>
          <a:bodyPr/>
          <a:lstStyle/>
          <a:p>
            <a:r>
              <a:rPr lang="pt-BR" sz="3600" dirty="0" smtClean="0"/>
              <a:t>Rol de Procedimentos 2016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Selecionados 7 revisões sistemáticas e 1 ECR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79793"/>
              </p:ext>
            </p:extLst>
          </p:nvPr>
        </p:nvGraphicFramePr>
        <p:xfrm>
          <a:off x="179512" y="1484784"/>
          <a:ext cx="8712968" cy="47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208"/>
                <a:gridCol w="1771008"/>
                <a:gridCol w="1602432"/>
                <a:gridCol w="2880320"/>
              </a:tblGrid>
              <a:tr h="655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Tipo publicação/</a:t>
                      </a:r>
                      <a:endParaRPr lang="pt-BR" dirty="0" smtClean="0"/>
                    </a:p>
                    <a:p>
                      <a:r>
                        <a:rPr lang="pt-BR" dirty="0" smtClean="0"/>
                        <a:t>Autor/ano</a:t>
                      </a:r>
                      <a:r>
                        <a:rPr lang="pt-BR" baseline="0" dirty="0" smtClean="0"/>
                        <a:t> /revista/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Nº pacientes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Comparador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Resultados</a:t>
                      </a:r>
                      <a:endParaRPr lang="pt-BR" dirty="0"/>
                    </a:p>
                  </a:txBody>
                  <a:tcPr anchor="ctr"/>
                </a:tc>
              </a:tr>
              <a:tr h="65596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  <a:p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Dell'osso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2011, </a:t>
                      </a:r>
                      <a:r>
                        <a:rPr lang="pt-B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Clinical practice and epidemiology in mental health : CP &amp; EMH."/>
                        </a:rPr>
                        <a:t>Clin</a:t>
                      </a:r>
                      <a:r>
                        <a:rPr lang="pt-B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Clinical practice and epidemiology in mental health : CP &amp; EMH."/>
                        </a:rPr>
                        <a:t> </a:t>
                      </a:r>
                      <a:r>
                        <a:rPr lang="pt-B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Clinical practice and epidemiology in mental health : CP &amp; EMH."/>
                        </a:rPr>
                        <a:t>Pract</a:t>
                      </a:r>
                      <a:r>
                        <a:rPr lang="pt-B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Clinical practice and epidemiology in mental health : CP &amp; EMH."/>
                        </a:rPr>
                        <a:t> </a:t>
                      </a:r>
                      <a:r>
                        <a:rPr lang="pt-B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Clinical practice and epidemiology in mental health : CP &amp; EMH."/>
                        </a:rPr>
                        <a:t>Epidemiol</a:t>
                      </a:r>
                      <a:r>
                        <a:rPr lang="pt-B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Clinical practice and epidemiology in mental health : CP &amp; EMH."/>
                        </a:rPr>
                        <a:t> </a:t>
                      </a:r>
                      <a:r>
                        <a:rPr lang="pt-B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Clinical practice and epidemiology in mental health : CP &amp; EMH."/>
                        </a:rPr>
                        <a:t>Ment</a:t>
                      </a:r>
                      <a:r>
                        <a:rPr lang="pt-B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Clinical practice and epidemiology in mental health : CP &amp; EMH."/>
                        </a:rPr>
                        <a:t> Health.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realizado apenas em serviços de excelência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Placebo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Superior ao placebo em estudos pequenos e com método variado.</a:t>
                      </a:r>
                      <a:endParaRPr lang="pt-BR" dirty="0"/>
                    </a:p>
                  </a:txBody>
                  <a:tcPr anchor="ctr"/>
                </a:tc>
              </a:tr>
              <a:tr h="655960">
                <a:tc>
                  <a:txBody>
                    <a:bodyPr/>
                    <a:lstStyle/>
                    <a:p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  <a:p>
                      <a:r>
                        <a:rPr lang="pt-BR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Lepping</a:t>
                      </a: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2014. </a:t>
                      </a:r>
                      <a:r>
                        <a:rPr lang="pt-B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Acta psychiatrica Scandinavica."/>
                        </a:rPr>
                        <a:t>Acta </a:t>
                      </a:r>
                      <a:r>
                        <a:rPr lang="pt-BR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Acta psychiatrica Scandinavica."/>
                        </a:rPr>
                        <a:t>Psychiatr</a:t>
                      </a:r>
                      <a:r>
                        <a:rPr lang="pt-B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Acta psychiatrica Scandinavica."/>
                        </a:rPr>
                        <a:t> </a:t>
                      </a:r>
                      <a:r>
                        <a:rPr lang="pt-BR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Acta psychiatrica Scandinavica."/>
                        </a:rPr>
                        <a:t>Scand</a:t>
                      </a:r>
                      <a:r>
                        <a:rPr lang="pt-B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Acta psychiatrica Scandinavica."/>
                        </a:rPr>
                        <a:t>.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Placebo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Escore para depressão menor para o grupo EMT;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relevância clínica dos resultados foi duvidosa. Acompanhamento de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curto prazo.</a:t>
                      </a:r>
                      <a:endParaRPr lang="pt-BR" dirty="0"/>
                    </a:p>
                  </a:txBody>
                  <a:tcPr anchor="ctr"/>
                </a:tc>
              </a:tr>
              <a:tr h="65596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Ensaio clínico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randomizado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Brunelin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2014. </a:t>
                      </a:r>
                      <a:r>
                        <a:rPr lang="pt-BR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Brain stimulation."/>
                        </a:rPr>
                        <a:t>Brain</a:t>
                      </a:r>
                      <a:r>
                        <a:rPr lang="pt-B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Brain stimulation."/>
                        </a:rPr>
                        <a:t> </a:t>
                      </a:r>
                      <a:r>
                        <a:rPr lang="pt-BR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Brain stimulation."/>
                        </a:rPr>
                        <a:t>Stimul</a:t>
                      </a:r>
                      <a:r>
                        <a:rPr lang="pt-B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Brain stimulation."/>
                        </a:rPr>
                        <a:t>.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170</a:t>
                      </a:r>
                    </a:p>
                    <a:p>
                      <a:pPr algn="ctr"/>
                      <a:r>
                        <a:rPr lang="pt-BR" dirty="0" smtClean="0"/>
                        <a:t>multicêntrico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Venlafaxina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Resultados similares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96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/>
              <a:t>Limitação dos Estudos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/>
              <a:t>Os estudos que avaliaram o uso de EMT na depressão resistente aos tratamentos medicamentosos são inúmeros, mas na maioria com fraca metodologia, pequeno número de pacientes e acompanhamento por curto período.</a:t>
            </a:r>
          </a:p>
          <a:p>
            <a:pPr marL="0" indent="0" algn="just">
              <a:buNone/>
            </a:pPr>
            <a:r>
              <a:rPr lang="pt-BR" sz="2400" dirty="0"/>
              <a:t>No estado atual da avaliação da EMT no tratamento da depressão resistente, foi comprovada sua pequena eficácia. Porém, nenhum estudo conseguiu estabelecer a relevância clínica desta eficácia na prática </a:t>
            </a:r>
            <a:r>
              <a:rPr lang="pt-BR" sz="2400" dirty="0" smtClean="0"/>
              <a:t>clínica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928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/>
              <a:t>Limitação dos Estudos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b="1" dirty="0" smtClean="0"/>
              <a:t>DÚVIDAS</a:t>
            </a:r>
            <a:r>
              <a:rPr lang="pt-BR" sz="2400" b="1" dirty="0"/>
              <a:t>:</a:t>
            </a:r>
          </a:p>
          <a:p>
            <a:pPr algn="just"/>
            <a:r>
              <a:rPr lang="pt-BR" sz="2400" dirty="0"/>
              <a:t>Quais pacientes se beneficiariam com o tratamento</a:t>
            </a:r>
          </a:p>
          <a:p>
            <a:pPr algn="just"/>
            <a:r>
              <a:rPr lang="pt-BR" sz="2400" dirty="0"/>
              <a:t>Qual o número ideal de sessões e o tipo de estímulo, </a:t>
            </a:r>
          </a:p>
          <a:p>
            <a:pPr algn="just"/>
            <a:r>
              <a:rPr lang="pt-BR" sz="2400" dirty="0"/>
              <a:t>Melhor local de aplicação do estímulo.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5795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Referências Bibliográficas</a:t>
            </a:r>
            <a:endParaRPr lang="pt-BR" sz="40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+mj-lt"/>
              <a:buAutoNum type="arabicPeriod"/>
            </a:pPr>
            <a:r>
              <a:rPr lang="en-US" sz="1200" dirty="0" err="1">
                <a:hlinkClick r:id="rId2"/>
              </a:rPr>
              <a:t>Holtzheimer</a:t>
            </a:r>
            <a:r>
              <a:rPr lang="en-US" sz="1200" dirty="0">
                <a:hlinkClick r:id="rId2"/>
              </a:rPr>
              <a:t> PE</a:t>
            </a:r>
            <a:r>
              <a:rPr lang="en-US" sz="1200" baseline="30000" dirty="0"/>
              <a:t>1</a:t>
            </a:r>
            <a:r>
              <a:rPr lang="en-US" sz="1200" dirty="0"/>
              <a:t>, </a:t>
            </a:r>
            <a:r>
              <a:rPr lang="en-US" sz="1200" dirty="0" err="1">
                <a:hlinkClick r:id="rId3"/>
              </a:rPr>
              <a:t>Mayberg</a:t>
            </a:r>
            <a:r>
              <a:rPr lang="en-US" sz="1200" dirty="0">
                <a:hlinkClick r:id="rId3"/>
              </a:rPr>
              <a:t> </a:t>
            </a:r>
            <a:r>
              <a:rPr lang="en-US" sz="1200" dirty="0" err="1">
                <a:hlinkClick r:id="rId3"/>
              </a:rPr>
              <a:t>HS</a:t>
            </a:r>
            <a:r>
              <a:rPr lang="en-US" sz="1200" dirty="0" err="1"/>
              <a:t>.Neuromodulation</a:t>
            </a:r>
            <a:r>
              <a:rPr lang="en-US" sz="1200" dirty="0"/>
              <a:t> for treatment-resistant depression.</a:t>
            </a:r>
            <a:r>
              <a:rPr lang="en-US" sz="1200" dirty="0">
                <a:hlinkClick r:id="rId4" tooltip="F1000 medicine reports."/>
              </a:rPr>
              <a:t>F1000 Med Rep.</a:t>
            </a:r>
            <a:r>
              <a:rPr lang="en-US" sz="1200" dirty="0"/>
              <a:t> 2012;4:22. </a:t>
            </a:r>
            <a:r>
              <a:rPr lang="en-US" sz="1200" dirty="0" err="1"/>
              <a:t>doi</a:t>
            </a:r>
            <a:r>
              <a:rPr lang="en-US" sz="1200" dirty="0"/>
              <a:t>: 10.3410/M4-22. </a:t>
            </a:r>
            <a:r>
              <a:rPr lang="en-US" sz="1200" dirty="0" err="1"/>
              <a:t>Epub</a:t>
            </a:r>
            <a:r>
              <a:rPr lang="en-US" sz="1200" dirty="0"/>
              <a:t> 2012 Nov 1.</a:t>
            </a:r>
            <a:r>
              <a:rPr lang="pt-BR" sz="1200" dirty="0"/>
              <a:t>Estimulação </a:t>
            </a:r>
            <a:r>
              <a:rPr lang="pt-BR" sz="1200" dirty="0" err="1"/>
              <a:t>transmagnética</a:t>
            </a:r>
            <a:r>
              <a:rPr lang="pt-BR" sz="1200" dirty="0"/>
              <a:t> craniana http://www.medicina.ufmg.br/inct/cimol/?page_id=152</a:t>
            </a:r>
          </a:p>
          <a:p>
            <a:pPr lvl="0" algn="just">
              <a:buFont typeface="+mj-lt"/>
              <a:buAutoNum type="arabicPeriod"/>
            </a:pPr>
            <a:endParaRPr lang="pt-BR" sz="1200" dirty="0"/>
          </a:p>
          <a:p>
            <a:pPr lvl="0" algn="just">
              <a:buFont typeface="+mj-lt"/>
              <a:buAutoNum type="arabicPeriod"/>
            </a:pPr>
            <a:r>
              <a:rPr lang="pt-BR" sz="1200" dirty="0"/>
              <a:t>Resolução CFM 1986/2012. Acesso em: 09/09/2014. Disponível </a:t>
            </a:r>
            <a:r>
              <a:rPr lang="pt-BR" sz="1200" dirty="0" err="1"/>
              <a:t>em:http</a:t>
            </a:r>
            <a:r>
              <a:rPr lang="pt-BR" sz="1200" dirty="0"/>
              <a:t>://www.portalmedico.org.br/resolucoes/CFM/2012/1986_2012.pdf</a:t>
            </a:r>
          </a:p>
          <a:p>
            <a:pPr lvl="0" algn="just">
              <a:buFont typeface="+mj-lt"/>
              <a:buAutoNum type="arabicPeriod"/>
            </a:pPr>
            <a:endParaRPr lang="pt-BR" sz="1200" dirty="0"/>
          </a:p>
          <a:p>
            <a:pPr lvl="0" algn="just">
              <a:buFont typeface="+mj-lt"/>
              <a:buAutoNum type="arabicPeriod"/>
            </a:pPr>
            <a:r>
              <a:rPr lang="en-US" sz="1200" dirty="0" err="1">
                <a:hlinkClick r:id="rId5"/>
              </a:rPr>
              <a:t>Micallef-Trigona</a:t>
            </a:r>
            <a:r>
              <a:rPr lang="en-US" sz="1200" dirty="0">
                <a:hlinkClick r:id="rId5"/>
              </a:rPr>
              <a:t> </a:t>
            </a:r>
            <a:r>
              <a:rPr lang="en-US" sz="1200" dirty="0" err="1">
                <a:hlinkClick r:id="rId5"/>
              </a:rPr>
              <a:t>B</a:t>
            </a:r>
            <a:r>
              <a:rPr lang="en-US" sz="1200" dirty="0" err="1"/>
              <a:t>.</a:t>
            </a:r>
            <a:r>
              <a:rPr lang="en-US" sz="1200" dirty="0" err="1">
                <a:hlinkClick r:id="rId6"/>
              </a:rPr>
              <a:t>Comparing</a:t>
            </a:r>
            <a:r>
              <a:rPr lang="en-US" sz="1200" dirty="0">
                <a:hlinkClick r:id="rId6"/>
              </a:rPr>
              <a:t> the effects of repetitive transcranial magnetic stimulation and electroconvulsive therapy in the treatment of depression: a systematic review and meta-analysis.</a:t>
            </a:r>
            <a:r>
              <a:rPr lang="en-US" sz="1200" dirty="0"/>
              <a:t> </a:t>
            </a:r>
            <a:r>
              <a:rPr lang="en-US" sz="1200" dirty="0">
                <a:hlinkClick r:id="rId7" tooltip="Depression research and treatment."/>
              </a:rPr>
              <a:t>Depress Res Treat.</a:t>
            </a:r>
            <a:r>
              <a:rPr lang="en-US" sz="1200" dirty="0"/>
              <a:t> 2014;2014:135049. </a:t>
            </a:r>
          </a:p>
          <a:p>
            <a:pPr lvl="0" algn="just">
              <a:buFont typeface="+mj-lt"/>
              <a:buAutoNum type="arabicPeriod"/>
            </a:pPr>
            <a:endParaRPr lang="pt-BR" sz="1200" dirty="0"/>
          </a:p>
          <a:p>
            <a:pPr lvl="0" algn="just">
              <a:buFont typeface="+mj-lt"/>
              <a:buAutoNum type="arabicPeriod"/>
            </a:pPr>
            <a:r>
              <a:rPr lang="en-US" sz="1200" dirty="0"/>
              <a:t>Rodriguez-Martin José Luis, </a:t>
            </a:r>
            <a:r>
              <a:rPr lang="en-US" sz="1200" dirty="0" err="1"/>
              <a:t>Barbanoj</a:t>
            </a:r>
            <a:r>
              <a:rPr lang="en-US" sz="1200" dirty="0"/>
              <a:t> José Manuel, </a:t>
            </a:r>
            <a:r>
              <a:rPr lang="en-US" sz="1200" dirty="0" err="1"/>
              <a:t>Schlaepfer</a:t>
            </a:r>
            <a:r>
              <a:rPr lang="en-US" sz="1200" dirty="0"/>
              <a:t> TE, Clos Susana SC, Pérez  V, </a:t>
            </a:r>
            <a:r>
              <a:rPr lang="en-US" sz="1200" dirty="0" err="1"/>
              <a:t>Kulisevsky</a:t>
            </a:r>
            <a:r>
              <a:rPr lang="en-US" sz="1200" dirty="0"/>
              <a:t> J, </a:t>
            </a:r>
            <a:r>
              <a:rPr lang="en-US" sz="1200" dirty="0" err="1"/>
              <a:t>Gironelli</a:t>
            </a:r>
            <a:r>
              <a:rPr lang="en-US" sz="1200" dirty="0"/>
              <a:t> A. Transcranial magnetic stimulation for treating depression. Cochrane Database of Systematic Reviews. In: The Cochrane Library, Issue 7, Art. No. CD003493. DOI: 10.1002/14651858.CD003493.pub2</a:t>
            </a:r>
          </a:p>
          <a:p>
            <a:pPr lvl="0" algn="just">
              <a:buFont typeface="+mj-lt"/>
              <a:buAutoNum type="arabicPeriod"/>
            </a:pPr>
            <a:endParaRPr lang="pt-BR" sz="1200" dirty="0"/>
          </a:p>
          <a:p>
            <a:pPr lvl="0" algn="just">
              <a:buFont typeface="+mj-lt"/>
              <a:buAutoNum type="arabicPeriod"/>
            </a:pPr>
            <a:r>
              <a:rPr lang="en-US" sz="1200" dirty="0" err="1">
                <a:hlinkClick r:id="rId8"/>
              </a:rPr>
              <a:t>Gaynes</a:t>
            </a:r>
            <a:r>
              <a:rPr lang="en-US" sz="1200" dirty="0">
                <a:hlinkClick r:id="rId8"/>
              </a:rPr>
              <a:t> B.N</a:t>
            </a:r>
            <a:r>
              <a:rPr lang="en-US" sz="1200" dirty="0"/>
              <a:t>., </a:t>
            </a:r>
            <a:r>
              <a:rPr lang="en-US" sz="1200" dirty="0">
                <a:hlinkClick r:id="rId9"/>
              </a:rPr>
              <a:t>Lloyd S.W</a:t>
            </a:r>
            <a:r>
              <a:rPr lang="en-US" sz="1200" dirty="0"/>
              <a:t>., </a:t>
            </a:r>
            <a:r>
              <a:rPr lang="en-US" sz="1200" dirty="0">
                <a:hlinkClick r:id="rId10"/>
              </a:rPr>
              <a:t>Lux L</a:t>
            </a:r>
            <a:r>
              <a:rPr lang="en-US" sz="1200" dirty="0"/>
              <a:t>., </a:t>
            </a:r>
            <a:r>
              <a:rPr lang="en-US" sz="1200" dirty="0" err="1">
                <a:hlinkClick r:id="rId11"/>
              </a:rPr>
              <a:t>Gartlehner</a:t>
            </a:r>
            <a:r>
              <a:rPr lang="en-US" sz="1200" dirty="0">
                <a:hlinkClick r:id="rId11"/>
              </a:rPr>
              <a:t> G</a:t>
            </a:r>
            <a:r>
              <a:rPr lang="en-US" sz="1200" dirty="0"/>
              <a:t>., </a:t>
            </a:r>
            <a:r>
              <a:rPr lang="en-US" sz="1200" dirty="0">
                <a:hlinkClick r:id="rId12"/>
              </a:rPr>
              <a:t>Hansen R.A</a:t>
            </a:r>
            <a:r>
              <a:rPr lang="en-US" sz="1200" dirty="0"/>
              <a:t>., </a:t>
            </a:r>
            <a:r>
              <a:rPr lang="en-US" sz="1200" dirty="0" err="1">
                <a:hlinkClick r:id="rId13"/>
              </a:rPr>
              <a:t>Brode</a:t>
            </a:r>
            <a:r>
              <a:rPr lang="en-US" sz="1200" dirty="0">
                <a:hlinkClick r:id="rId13"/>
              </a:rPr>
              <a:t> S</a:t>
            </a:r>
            <a:r>
              <a:rPr lang="en-US" sz="1200" dirty="0"/>
              <a:t>., </a:t>
            </a:r>
            <a:r>
              <a:rPr lang="en-US" sz="1200" dirty="0">
                <a:hlinkClick r:id="rId14"/>
              </a:rPr>
              <a:t>Jonas D.E</a:t>
            </a:r>
            <a:r>
              <a:rPr lang="en-US" sz="1200" dirty="0"/>
              <a:t>., </a:t>
            </a:r>
            <a:r>
              <a:rPr lang="en-US" sz="1200" dirty="0" err="1">
                <a:hlinkClick r:id="rId15"/>
              </a:rPr>
              <a:t>Swinson</a:t>
            </a:r>
            <a:r>
              <a:rPr lang="en-US" sz="1200" dirty="0">
                <a:hlinkClick r:id="rId15"/>
              </a:rPr>
              <a:t> Evans T</a:t>
            </a:r>
            <a:r>
              <a:rPr lang="en-US" sz="1200" dirty="0"/>
              <a:t>., </a:t>
            </a:r>
            <a:r>
              <a:rPr lang="en-US" sz="1200" dirty="0" err="1">
                <a:hlinkClick r:id="rId16"/>
              </a:rPr>
              <a:t>Viswanathan</a:t>
            </a:r>
            <a:r>
              <a:rPr lang="en-US" sz="1200" dirty="0">
                <a:hlinkClick r:id="rId16"/>
              </a:rPr>
              <a:t> M</a:t>
            </a:r>
            <a:r>
              <a:rPr lang="en-US" sz="1200" dirty="0"/>
              <a:t>., </a:t>
            </a:r>
            <a:r>
              <a:rPr lang="en-US" sz="1200" dirty="0" err="1">
                <a:hlinkClick r:id="rId17"/>
              </a:rPr>
              <a:t>Lohr</a:t>
            </a:r>
            <a:r>
              <a:rPr lang="en-US" sz="1200" dirty="0">
                <a:hlinkClick r:id="rId17"/>
              </a:rPr>
              <a:t> </a:t>
            </a:r>
            <a:r>
              <a:rPr lang="en-US" sz="1200" dirty="0" err="1">
                <a:hlinkClick r:id="rId17"/>
              </a:rPr>
              <a:t>K.N</a:t>
            </a:r>
            <a:r>
              <a:rPr lang="en-US" sz="1200" dirty="0" err="1"/>
              <a:t>.</a:t>
            </a:r>
            <a:r>
              <a:rPr lang="en-US" sz="1200" dirty="0" err="1">
                <a:hlinkClick r:id="rId18"/>
              </a:rPr>
              <a:t>Repetitive</a:t>
            </a:r>
            <a:r>
              <a:rPr lang="en-US" sz="1200" dirty="0">
                <a:hlinkClick r:id="rId18"/>
              </a:rPr>
              <a:t> transcranial magnetic stimulation for treatment-resistant depression: a systematic review and meta-analysis.</a:t>
            </a:r>
            <a:r>
              <a:rPr lang="en-US" sz="1200" dirty="0"/>
              <a:t> </a:t>
            </a:r>
            <a:r>
              <a:rPr lang="en-US" sz="1200" dirty="0">
                <a:hlinkClick r:id="rId7" tooltip="The Journal of clinical psychiatry."/>
              </a:rPr>
              <a:t>J </a:t>
            </a:r>
            <a:r>
              <a:rPr lang="en-US" sz="1200" dirty="0" err="1">
                <a:hlinkClick r:id="rId7" tooltip="The Journal of clinical psychiatry."/>
              </a:rPr>
              <a:t>Clin</a:t>
            </a:r>
            <a:r>
              <a:rPr lang="en-US" sz="1200" dirty="0">
                <a:hlinkClick r:id="rId7" tooltip="The Journal of clinical psychiatry."/>
              </a:rPr>
              <a:t> Psychiatry.</a:t>
            </a:r>
            <a:r>
              <a:rPr lang="en-US" sz="1200" dirty="0"/>
              <a:t> 2014 May;75 (5):477-89.</a:t>
            </a:r>
          </a:p>
          <a:p>
            <a:pPr lvl="0" algn="just">
              <a:buFont typeface="+mj-lt"/>
              <a:buAutoNum type="arabicPeriod"/>
            </a:pPr>
            <a:endParaRPr lang="pt-BR" sz="1200" dirty="0"/>
          </a:p>
          <a:p>
            <a:pPr lvl="0" algn="just">
              <a:buFont typeface="+mj-lt"/>
              <a:buAutoNum type="arabicPeriod"/>
            </a:pPr>
            <a:r>
              <a:rPr lang="pt-BR" sz="1200" dirty="0" err="1"/>
              <a:t>Shiozawa</a:t>
            </a:r>
            <a:r>
              <a:rPr lang="pt-BR" sz="1200" dirty="0"/>
              <a:t> P., </a:t>
            </a:r>
            <a:r>
              <a:rPr lang="pt-BR" sz="1200" dirty="0" err="1"/>
              <a:t>Fregni</a:t>
            </a:r>
            <a:r>
              <a:rPr lang="pt-BR" sz="1200" dirty="0"/>
              <a:t> F., </a:t>
            </a:r>
            <a:r>
              <a:rPr lang="pt-BR" sz="1200" dirty="0" err="1"/>
              <a:t>Benseñor</a:t>
            </a:r>
            <a:r>
              <a:rPr lang="pt-BR" sz="1200" dirty="0"/>
              <a:t> I. M., Lotufo P. A. , Berlim M. T.,</a:t>
            </a:r>
            <a:r>
              <a:rPr lang="en-US" sz="1200" dirty="0" err="1"/>
              <a:t>Daskalakis</a:t>
            </a:r>
            <a:r>
              <a:rPr lang="en-US" sz="1200" dirty="0"/>
              <a:t> J.Z., Cordeiro  Q, </a:t>
            </a:r>
            <a:r>
              <a:rPr lang="en-US" sz="1200" dirty="0" err="1"/>
              <a:t>Brunoni</a:t>
            </a:r>
            <a:r>
              <a:rPr lang="en-US" sz="1200" dirty="0"/>
              <a:t> A. </a:t>
            </a:r>
            <a:r>
              <a:rPr lang="en-US" sz="1200" dirty="0" err="1"/>
              <a:t>R.Transcranial</a:t>
            </a:r>
            <a:r>
              <a:rPr lang="en-US" sz="1200" dirty="0"/>
              <a:t> direct current stimulation for major depression: an updated systematic review and meta-analysis. International Journal of </a:t>
            </a:r>
            <a:r>
              <a:rPr lang="en-US" sz="1200" dirty="0" err="1"/>
              <a:t>Neuropsychopharmacology</a:t>
            </a:r>
            <a:r>
              <a:rPr lang="en-US" sz="1200" dirty="0"/>
              <a:t> (2014), 17, 1443–1452</a:t>
            </a:r>
            <a:endParaRPr lang="pt-BR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Referências Bibliográficas</a:t>
            </a:r>
            <a:endParaRPr lang="pt-BR" sz="40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 startAt="7"/>
            </a:pPr>
            <a:r>
              <a:rPr lang="pt-BR" sz="1200" dirty="0" err="1">
                <a:hlinkClick r:id="rId2"/>
              </a:rPr>
              <a:t>Kedzior</a:t>
            </a:r>
            <a:r>
              <a:rPr lang="pt-BR" sz="1200" dirty="0">
                <a:hlinkClick r:id="rId2"/>
              </a:rPr>
              <a:t> K.K</a:t>
            </a:r>
            <a:r>
              <a:rPr lang="pt-BR" sz="1200" dirty="0"/>
              <a:t>., </a:t>
            </a:r>
            <a:r>
              <a:rPr lang="pt-BR" sz="1200" dirty="0" err="1">
                <a:hlinkClick r:id="rId3"/>
              </a:rPr>
              <a:t>Azorina</a:t>
            </a:r>
            <a:r>
              <a:rPr lang="pt-BR" sz="1200" dirty="0">
                <a:hlinkClick r:id="rId3"/>
              </a:rPr>
              <a:t> V</a:t>
            </a:r>
            <a:r>
              <a:rPr lang="pt-BR" sz="1200" dirty="0"/>
              <a:t>., </a:t>
            </a:r>
            <a:r>
              <a:rPr lang="pt-BR" sz="1200" dirty="0" err="1">
                <a:hlinkClick r:id="rId4"/>
              </a:rPr>
              <a:t>Reitz</a:t>
            </a:r>
            <a:r>
              <a:rPr lang="pt-BR" sz="1200" dirty="0">
                <a:hlinkClick r:id="rId4"/>
              </a:rPr>
              <a:t> S.K</a:t>
            </a:r>
            <a:r>
              <a:rPr lang="pt-BR" sz="1200" dirty="0"/>
              <a:t>.</a:t>
            </a:r>
            <a:r>
              <a:rPr lang="en-US" sz="1200" dirty="0">
                <a:hlinkClick r:id="rId5"/>
              </a:rPr>
              <a:t>More female patients and fewer stimuli per session are associated with the short-term antidepressant properties of repetitive transcranial magnetic stimulation (</a:t>
            </a:r>
            <a:r>
              <a:rPr lang="en-US" sz="1200" dirty="0" err="1">
                <a:hlinkClick r:id="rId5"/>
              </a:rPr>
              <a:t>rTMS</a:t>
            </a:r>
            <a:r>
              <a:rPr lang="en-US" sz="1200" dirty="0">
                <a:hlinkClick r:id="rId5"/>
              </a:rPr>
              <a:t>): a meta-analysis of 54 sham-controlled studies published between 1997-2013.</a:t>
            </a:r>
            <a:r>
              <a:rPr lang="en-US" sz="1200" dirty="0"/>
              <a:t> </a:t>
            </a:r>
            <a:r>
              <a:rPr lang="pt-BR" sz="1200" dirty="0" err="1">
                <a:hlinkClick r:id="rId6" tooltip="Neuropsychiatric disease and treatment."/>
              </a:rPr>
              <a:t>Neuropsychiatr</a:t>
            </a:r>
            <a:r>
              <a:rPr lang="pt-BR" sz="1200" dirty="0">
                <a:hlinkClick r:id="rId6" tooltip="Neuropsychiatric disease and treatment."/>
              </a:rPr>
              <a:t> </a:t>
            </a:r>
            <a:r>
              <a:rPr lang="pt-BR" sz="1200" dirty="0" err="1">
                <a:hlinkClick r:id="rId6" tooltip="Neuropsychiatric disease and treatment."/>
              </a:rPr>
              <a:t>Dis</a:t>
            </a:r>
            <a:r>
              <a:rPr lang="pt-BR" sz="1200" dirty="0">
                <a:hlinkClick r:id="rId6" tooltip="Neuropsychiatric disease and treatment."/>
              </a:rPr>
              <a:t> </a:t>
            </a:r>
            <a:r>
              <a:rPr lang="pt-BR" sz="1200" dirty="0" err="1">
                <a:hlinkClick r:id="rId6" tooltip="Neuropsychiatric disease and treatment."/>
              </a:rPr>
              <a:t>Treat</a:t>
            </a:r>
            <a:r>
              <a:rPr lang="pt-BR" sz="1200" dirty="0">
                <a:hlinkClick r:id="rId6" tooltip="Neuropsychiatric disease and treatment."/>
              </a:rPr>
              <a:t>.</a:t>
            </a:r>
            <a:r>
              <a:rPr lang="pt-BR" sz="1200" dirty="0"/>
              <a:t> 2014 May 7;10:727-56. </a:t>
            </a:r>
            <a:r>
              <a:rPr lang="pt-BR" sz="1200" dirty="0" err="1"/>
              <a:t>doi</a:t>
            </a:r>
            <a:r>
              <a:rPr lang="pt-BR" sz="1200" dirty="0"/>
              <a:t>: 10.2147/NDT.S58405. </a:t>
            </a:r>
            <a:r>
              <a:rPr lang="pt-BR" sz="1200" dirty="0" err="1"/>
              <a:t>eCollection</a:t>
            </a:r>
            <a:r>
              <a:rPr lang="pt-BR" sz="1200" dirty="0"/>
              <a:t> 2014.</a:t>
            </a:r>
          </a:p>
          <a:p>
            <a:pPr lvl="0">
              <a:buFont typeface="+mj-lt"/>
              <a:buAutoNum type="arabicPeriod" startAt="7"/>
            </a:pPr>
            <a:endParaRPr lang="pt-BR" sz="1200" dirty="0"/>
          </a:p>
          <a:p>
            <a:pPr lvl="0">
              <a:buFont typeface="+mj-lt"/>
              <a:buAutoNum type="arabicPeriod" startAt="7"/>
            </a:pPr>
            <a:r>
              <a:rPr lang="en-US" sz="1200" dirty="0" err="1">
                <a:hlinkClick r:id="rId7"/>
              </a:rPr>
              <a:t>Dell'osso</a:t>
            </a:r>
            <a:r>
              <a:rPr lang="en-US" sz="1200" dirty="0">
                <a:hlinkClick r:id="rId7"/>
              </a:rPr>
              <a:t> B</a:t>
            </a:r>
            <a:r>
              <a:rPr lang="en-US" sz="1200" u="sng" dirty="0"/>
              <a:t>.</a:t>
            </a:r>
            <a:r>
              <a:rPr lang="en-US" sz="1200" dirty="0"/>
              <a:t>, </a:t>
            </a:r>
            <a:r>
              <a:rPr lang="en-US" sz="1200" dirty="0" err="1">
                <a:hlinkClick r:id="rId8"/>
              </a:rPr>
              <a:t>Camuri</a:t>
            </a:r>
            <a:r>
              <a:rPr lang="en-US" sz="1200" dirty="0">
                <a:hlinkClick r:id="rId8"/>
              </a:rPr>
              <a:t> G</a:t>
            </a:r>
            <a:r>
              <a:rPr lang="en-US" sz="1200" u="sng" dirty="0"/>
              <a:t>.</a:t>
            </a:r>
            <a:r>
              <a:rPr lang="en-US" sz="1200" dirty="0"/>
              <a:t>, </a:t>
            </a:r>
            <a:r>
              <a:rPr lang="en-US" sz="1200" dirty="0">
                <a:hlinkClick r:id="rId9"/>
              </a:rPr>
              <a:t>Castellano F</a:t>
            </a:r>
            <a:r>
              <a:rPr lang="en-US" sz="1200" u="sng" dirty="0"/>
              <a:t>.</a:t>
            </a:r>
            <a:r>
              <a:rPr lang="en-US" sz="1200" dirty="0"/>
              <a:t>, </a:t>
            </a:r>
            <a:r>
              <a:rPr lang="en-US" sz="1200" dirty="0" err="1">
                <a:hlinkClick r:id="rId10"/>
              </a:rPr>
              <a:t>Vecchi</a:t>
            </a:r>
            <a:r>
              <a:rPr lang="en-US" sz="1200" dirty="0">
                <a:hlinkClick r:id="rId10"/>
              </a:rPr>
              <a:t> V</a:t>
            </a:r>
            <a:r>
              <a:rPr lang="en-US" sz="1200" u="sng" dirty="0"/>
              <a:t>.</a:t>
            </a:r>
            <a:r>
              <a:rPr lang="en-US" sz="1200" dirty="0"/>
              <a:t>, </a:t>
            </a:r>
            <a:r>
              <a:rPr lang="en-US" sz="1200" dirty="0">
                <a:hlinkClick r:id="rId11"/>
              </a:rPr>
              <a:t>Benedetti M</a:t>
            </a:r>
            <a:r>
              <a:rPr lang="en-US" sz="1200" u="sng" dirty="0"/>
              <a:t>.</a:t>
            </a:r>
            <a:r>
              <a:rPr lang="en-US" sz="1200" dirty="0"/>
              <a:t>, </a:t>
            </a:r>
            <a:r>
              <a:rPr lang="en-US" sz="1200" dirty="0" err="1">
                <a:hlinkClick r:id="rId12"/>
              </a:rPr>
              <a:t>Bortolussi</a:t>
            </a:r>
            <a:r>
              <a:rPr lang="en-US" sz="1200" dirty="0">
                <a:hlinkClick r:id="rId12"/>
              </a:rPr>
              <a:t> S</a:t>
            </a:r>
            <a:r>
              <a:rPr lang="en-US" sz="1200" u="sng" dirty="0"/>
              <a:t>.</a:t>
            </a:r>
            <a:r>
              <a:rPr lang="en-US" sz="1200" dirty="0"/>
              <a:t>, </a:t>
            </a:r>
            <a:r>
              <a:rPr lang="en-US" sz="1200" dirty="0">
                <a:hlinkClick r:id="rId13"/>
              </a:rPr>
              <a:t>Altamura </a:t>
            </a:r>
            <a:r>
              <a:rPr lang="en-US" sz="1200" dirty="0" err="1">
                <a:hlinkClick r:id="rId13"/>
              </a:rPr>
              <a:t>A</a:t>
            </a:r>
            <a:r>
              <a:rPr lang="en-US" sz="1200" u="sng" dirty="0" err="1">
                <a:hlinkClick r:id="rId13"/>
              </a:rPr>
              <a:t>.</a:t>
            </a:r>
            <a:r>
              <a:rPr lang="en-US" sz="1200" dirty="0" err="1">
                <a:hlinkClick r:id="rId13"/>
              </a:rPr>
              <a:t>C</a:t>
            </a:r>
            <a:r>
              <a:rPr lang="en-US" sz="1200" dirty="0" err="1"/>
              <a:t>.Meta</a:t>
            </a:r>
            <a:r>
              <a:rPr lang="en-US" sz="1200" dirty="0"/>
              <a:t>-Review of </a:t>
            </a:r>
            <a:r>
              <a:rPr lang="en-US" sz="1200" dirty="0" err="1"/>
              <a:t>Metanalytic</a:t>
            </a:r>
            <a:r>
              <a:rPr lang="en-US" sz="1200" dirty="0"/>
              <a:t> Studies with Repetitive Transcranial Magnetic Stimulation (</a:t>
            </a:r>
            <a:r>
              <a:rPr lang="en-US" sz="1200" dirty="0" err="1"/>
              <a:t>rTMS</a:t>
            </a:r>
            <a:r>
              <a:rPr lang="en-US" sz="1200" dirty="0"/>
              <a:t>) for the Treatment of Major Depression. </a:t>
            </a:r>
            <a:r>
              <a:rPr lang="en-US" sz="1200" dirty="0" err="1">
                <a:hlinkClick r:id="rId14" tooltip="Clinical practice and epidemiology in mental health : CP &amp; EMH."/>
              </a:rPr>
              <a:t>Clin</a:t>
            </a:r>
            <a:r>
              <a:rPr lang="en-US" sz="1200" dirty="0">
                <a:hlinkClick r:id="rId14" tooltip="Clinical practice and epidemiology in mental health : CP &amp; EMH."/>
              </a:rPr>
              <a:t> </a:t>
            </a:r>
            <a:r>
              <a:rPr lang="en-US" sz="1200" dirty="0" err="1">
                <a:hlinkClick r:id="rId14" tooltip="Clinical practice and epidemiology in mental health : CP &amp; EMH."/>
              </a:rPr>
              <a:t>Pract</a:t>
            </a:r>
            <a:r>
              <a:rPr lang="en-US" sz="1200" dirty="0">
                <a:hlinkClick r:id="rId14" tooltip="Clinical practice and epidemiology in mental health : CP &amp; EMH."/>
              </a:rPr>
              <a:t> </a:t>
            </a:r>
            <a:r>
              <a:rPr lang="en-US" sz="1200" dirty="0" err="1">
                <a:hlinkClick r:id="rId14" tooltip="Clinical practice and epidemiology in mental health : CP &amp; EMH."/>
              </a:rPr>
              <a:t>Epidemiol</a:t>
            </a:r>
            <a:r>
              <a:rPr lang="en-US" sz="1200" dirty="0">
                <a:hlinkClick r:id="rId14" tooltip="Clinical practice and epidemiology in mental health : CP &amp; EMH."/>
              </a:rPr>
              <a:t> </a:t>
            </a:r>
            <a:r>
              <a:rPr lang="en-US" sz="1200" dirty="0" err="1">
                <a:hlinkClick r:id="rId14" tooltip="Clinical practice and epidemiology in mental health : CP &amp; EMH."/>
              </a:rPr>
              <a:t>Ment</a:t>
            </a:r>
            <a:r>
              <a:rPr lang="en-US" sz="1200" dirty="0">
                <a:hlinkClick r:id="rId14" tooltip="Clinical practice and epidemiology in mental health : CP &amp; EMH."/>
              </a:rPr>
              <a:t> Health.</a:t>
            </a:r>
            <a:r>
              <a:rPr lang="en-US" sz="1200" dirty="0"/>
              <a:t> 2011;7:167-77. </a:t>
            </a:r>
          </a:p>
          <a:p>
            <a:pPr lvl="0">
              <a:buFont typeface="+mj-lt"/>
              <a:buAutoNum type="arabicPeriod" startAt="7"/>
            </a:pPr>
            <a:endParaRPr lang="pt-BR" sz="1200" dirty="0"/>
          </a:p>
          <a:p>
            <a:pPr lvl="0">
              <a:buFont typeface="+mj-lt"/>
              <a:buAutoNum type="arabicPeriod" startAt="7"/>
            </a:pPr>
            <a:r>
              <a:rPr lang="en-US" sz="1200" dirty="0" err="1">
                <a:hlinkClick r:id="rId15"/>
              </a:rPr>
              <a:t>Lepping</a:t>
            </a:r>
            <a:r>
              <a:rPr lang="en-US" sz="1200" dirty="0">
                <a:hlinkClick r:id="rId15"/>
              </a:rPr>
              <a:t> P</a:t>
            </a:r>
            <a:r>
              <a:rPr lang="en-US" sz="1200" dirty="0"/>
              <a:t>., </a:t>
            </a:r>
            <a:r>
              <a:rPr lang="en-US" sz="1200" dirty="0" err="1">
                <a:hlinkClick r:id="rId16"/>
              </a:rPr>
              <a:t>Schönfeldt-Lecuona</a:t>
            </a:r>
            <a:r>
              <a:rPr lang="en-US" sz="1200" dirty="0">
                <a:hlinkClick r:id="rId16"/>
              </a:rPr>
              <a:t> C</a:t>
            </a:r>
            <a:r>
              <a:rPr lang="en-US" sz="1200" dirty="0"/>
              <a:t>., </a:t>
            </a:r>
            <a:r>
              <a:rPr lang="en-US" sz="1200" dirty="0" err="1">
                <a:hlinkClick r:id="rId17"/>
              </a:rPr>
              <a:t>Sambhi</a:t>
            </a:r>
            <a:r>
              <a:rPr lang="en-US" sz="1200" dirty="0">
                <a:hlinkClick r:id="rId17"/>
              </a:rPr>
              <a:t> R.S</a:t>
            </a:r>
            <a:r>
              <a:rPr lang="en-US" sz="1200" dirty="0"/>
              <a:t>., </a:t>
            </a:r>
            <a:r>
              <a:rPr lang="en-US" sz="1200" dirty="0">
                <a:hlinkClick r:id="rId18"/>
              </a:rPr>
              <a:t>Lanka S.V</a:t>
            </a:r>
            <a:r>
              <a:rPr lang="en-US" sz="1200" dirty="0"/>
              <a:t>., </a:t>
            </a:r>
            <a:r>
              <a:rPr lang="en-US" sz="1200" dirty="0">
                <a:hlinkClick r:id="rId19"/>
              </a:rPr>
              <a:t>Lane S</a:t>
            </a:r>
            <a:r>
              <a:rPr lang="en-US" sz="1200" dirty="0"/>
              <a:t>., </a:t>
            </a:r>
            <a:r>
              <a:rPr lang="en-US" sz="1200" dirty="0">
                <a:hlinkClick r:id="rId20"/>
              </a:rPr>
              <a:t>Whittington R</a:t>
            </a:r>
            <a:r>
              <a:rPr lang="en-US" sz="1200" dirty="0"/>
              <a:t>., </a:t>
            </a:r>
            <a:r>
              <a:rPr lang="en-US" sz="1200" dirty="0" err="1">
                <a:hlinkClick r:id="rId21"/>
              </a:rPr>
              <a:t>Leucht</a:t>
            </a:r>
            <a:r>
              <a:rPr lang="en-US" sz="1200" dirty="0">
                <a:hlinkClick r:id="rId21"/>
              </a:rPr>
              <a:t> S</a:t>
            </a:r>
            <a:r>
              <a:rPr lang="en-US" sz="1200" dirty="0"/>
              <a:t>., </a:t>
            </a:r>
            <a:r>
              <a:rPr lang="en-US" sz="1200" dirty="0">
                <a:hlinkClick r:id="rId22"/>
              </a:rPr>
              <a:t>Poole R</a:t>
            </a:r>
            <a:r>
              <a:rPr lang="en-US" sz="1200" dirty="0"/>
              <a:t>.A systematic review of the clinical relevance of repetitive transcranial magnetic stimulation. </a:t>
            </a:r>
            <a:r>
              <a:rPr lang="en-US" sz="1200" dirty="0" err="1">
                <a:hlinkClick r:id="rId23" tooltip="Acta psychiatrica Scandinavica."/>
              </a:rPr>
              <a:t>Acta</a:t>
            </a:r>
            <a:r>
              <a:rPr lang="en-US" sz="1200" dirty="0">
                <a:hlinkClick r:id="rId23" tooltip="Acta psychiatrica Scandinavica."/>
              </a:rPr>
              <a:t> </a:t>
            </a:r>
            <a:r>
              <a:rPr lang="en-US" sz="1200" dirty="0" err="1">
                <a:hlinkClick r:id="rId23" tooltip="Acta psychiatrica Scandinavica."/>
              </a:rPr>
              <a:t>Psychiatr</a:t>
            </a:r>
            <a:r>
              <a:rPr lang="en-US" sz="1200" dirty="0">
                <a:hlinkClick r:id="rId23" tooltip="Acta psychiatrica Scandinavica."/>
              </a:rPr>
              <a:t> Scand.</a:t>
            </a:r>
            <a:r>
              <a:rPr lang="en-US" sz="1200" dirty="0"/>
              <a:t> 2014 Apr 12. </a:t>
            </a:r>
            <a:r>
              <a:rPr lang="en-US" sz="1200" dirty="0" err="1"/>
              <a:t>doi</a:t>
            </a:r>
            <a:r>
              <a:rPr lang="en-US" sz="1200" dirty="0"/>
              <a:t>: 10.1111/acps.12276. [</a:t>
            </a:r>
            <a:r>
              <a:rPr lang="en-US" sz="1200" dirty="0" err="1"/>
              <a:t>Epub</a:t>
            </a:r>
            <a:r>
              <a:rPr lang="en-US" sz="1200" dirty="0"/>
              <a:t> ahead of print]</a:t>
            </a:r>
          </a:p>
          <a:p>
            <a:pPr lvl="0">
              <a:buFont typeface="+mj-lt"/>
              <a:buAutoNum type="arabicPeriod" startAt="7"/>
            </a:pPr>
            <a:endParaRPr lang="pt-BR" sz="1200" dirty="0"/>
          </a:p>
          <a:p>
            <a:pPr lvl="0">
              <a:buFont typeface="+mj-lt"/>
              <a:buAutoNum type="arabicPeriod" startAt="7"/>
            </a:pPr>
            <a:r>
              <a:rPr lang="en-US" sz="1200" dirty="0" err="1">
                <a:hlinkClick r:id="rId24"/>
              </a:rPr>
              <a:t>Brunelin</a:t>
            </a:r>
            <a:r>
              <a:rPr lang="en-US" sz="1200" dirty="0">
                <a:hlinkClick r:id="rId24"/>
              </a:rPr>
              <a:t> J</a:t>
            </a:r>
            <a:r>
              <a:rPr lang="en-US" sz="1200" dirty="0"/>
              <a:t>., </a:t>
            </a:r>
            <a:r>
              <a:rPr lang="en-US" sz="1200" dirty="0" err="1">
                <a:hlinkClick r:id="rId25"/>
              </a:rPr>
              <a:t>Jalenques</a:t>
            </a:r>
            <a:r>
              <a:rPr lang="en-US" sz="1200" dirty="0">
                <a:hlinkClick r:id="rId25"/>
              </a:rPr>
              <a:t> I</a:t>
            </a:r>
            <a:r>
              <a:rPr lang="en-US" sz="1200" dirty="0"/>
              <a:t>., </a:t>
            </a:r>
            <a:r>
              <a:rPr lang="en-US" sz="1200" dirty="0" err="1">
                <a:hlinkClick r:id="rId26"/>
              </a:rPr>
              <a:t>Trojak</a:t>
            </a:r>
            <a:r>
              <a:rPr lang="en-US" sz="1200" dirty="0">
                <a:hlinkClick r:id="rId26"/>
              </a:rPr>
              <a:t> B</a:t>
            </a:r>
            <a:r>
              <a:rPr lang="en-US" sz="1200" dirty="0"/>
              <a:t>., </a:t>
            </a:r>
            <a:r>
              <a:rPr lang="en-US" sz="1200" dirty="0" err="1">
                <a:hlinkClick r:id="rId27"/>
              </a:rPr>
              <a:t>Attal</a:t>
            </a:r>
            <a:r>
              <a:rPr lang="en-US" sz="1200" dirty="0">
                <a:hlinkClick r:id="rId27"/>
              </a:rPr>
              <a:t> J</a:t>
            </a:r>
            <a:r>
              <a:rPr lang="en-US" sz="1200" dirty="0"/>
              <a:t>., </a:t>
            </a:r>
            <a:r>
              <a:rPr lang="en-US" sz="1200" dirty="0" err="1">
                <a:hlinkClick r:id="rId28"/>
              </a:rPr>
              <a:t>Szekely</a:t>
            </a:r>
            <a:r>
              <a:rPr lang="en-US" sz="1200" dirty="0">
                <a:hlinkClick r:id="rId28"/>
              </a:rPr>
              <a:t> D</a:t>
            </a:r>
            <a:r>
              <a:rPr lang="en-US" sz="1200" dirty="0"/>
              <a:t>., </a:t>
            </a:r>
            <a:r>
              <a:rPr lang="en-US" sz="1200" dirty="0">
                <a:hlinkClick r:id="rId29"/>
              </a:rPr>
              <a:t>Gay A</a:t>
            </a:r>
            <a:r>
              <a:rPr lang="en-US" sz="1200" dirty="0"/>
              <a:t>., </a:t>
            </a:r>
            <a:r>
              <a:rPr lang="en-US" sz="1200" dirty="0" err="1">
                <a:hlinkClick r:id="rId30"/>
              </a:rPr>
              <a:t>Januel</a:t>
            </a:r>
            <a:r>
              <a:rPr lang="en-US" sz="1200" dirty="0">
                <a:hlinkClick r:id="rId30"/>
              </a:rPr>
              <a:t> D</a:t>
            </a:r>
            <a:r>
              <a:rPr lang="en-US" sz="1200" dirty="0"/>
              <a:t>., </a:t>
            </a:r>
            <a:r>
              <a:rPr lang="en-US" sz="1200" dirty="0" err="1">
                <a:hlinkClick r:id="rId31"/>
              </a:rPr>
              <a:t>Haffen</a:t>
            </a:r>
            <a:r>
              <a:rPr lang="en-US" sz="1200" dirty="0">
                <a:hlinkClick r:id="rId31"/>
              </a:rPr>
              <a:t> E</a:t>
            </a:r>
            <a:r>
              <a:rPr lang="en-US" sz="1200" dirty="0"/>
              <a:t>., </a:t>
            </a:r>
            <a:r>
              <a:rPr lang="en-US" sz="1200" dirty="0">
                <a:hlinkClick r:id="rId32"/>
              </a:rPr>
              <a:t>Schott-</a:t>
            </a:r>
            <a:r>
              <a:rPr lang="en-US" sz="1200" dirty="0" err="1">
                <a:hlinkClick r:id="rId32"/>
              </a:rPr>
              <a:t>Pethelaz</a:t>
            </a:r>
            <a:r>
              <a:rPr lang="en-US" sz="1200" dirty="0">
                <a:hlinkClick r:id="rId32"/>
              </a:rPr>
              <a:t> A.M</a:t>
            </a:r>
            <a:r>
              <a:rPr lang="en-US" sz="1200" dirty="0"/>
              <a:t>., </a:t>
            </a:r>
            <a:r>
              <a:rPr lang="en-US" sz="1200" dirty="0" err="1">
                <a:hlinkClick r:id="rId33"/>
              </a:rPr>
              <a:t>Brault</a:t>
            </a:r>
            <a:r>
              <a:rPr lang="en-US" sz="1200" dirty="0">
                <a:hlinkClick r:id="rId33"/>
              </a:rPr>
              <a:t> C</a:t>
            </a:r>
            <a:r>
              <a:rPr lang="en-US" sz="1200" dirty="0"/>
              <a:t>.; </a:t>
            </a:r>
            <a:r>
              <a:rPr lang="en-US" sz="1200" dirty="0">
                <a:hlinkClick r:id="rId34"/>
              </a:rPr>
              <a:t>The STEP Group</a:t>
            </a:r>
            <a:r>
              <a:rPr lang="en-US" sz="1200" dirty="0"/>
              <a:t>, </a:t>
            </a:r>
            <a:r>
              <a:rPr lang="en-US" sz="1200" dirty="0" err="1">
                <a:hlinkClick r:id="rId35"/>
              </a:rPr>
              <a:t>Poulet</a:t>
            </a:r>
            <a:r>
              <a:rPr lang="en-US" sz="1200" dirty="0">
                <a:hlinkClick r:id="rId35"/>
              </a:rPr>
              <a:t> E</a:t>
            </a:r>
            <a:r>
              <a:rPr lang="en-US" sz="1200" dirty="0"/>
              <a:t>. The Efficacy and Safety of Low Frequency Repetitive Transcranial Magnetic Stimulation for Treatment-resistant Depression: The Results From a Large Multicenter French RCT. </a:t>
            </a:r>
            <a:r>
              <a:rPr lang="en-US" sz="1200" dirty="0">
                <a:hlinkClick r:id="rId36" tooltip="Brain stimulation."/>
              </a:rPr>
              <a:t>Brain </a:t>
            </a:r>
            <a:r>
              <a:rPr lang="en-US" sz="1200" dirty="0" err="1">
                <a:hlinkClick r:id="rId36" tooltip="Brain stimulation."/>
              </a:rPr>
              <a:t>Stimul</a:t>
            </a:r>
            <a:r>
              <a:rPr lang="en-US" sz="1200" dirty="0">
                <a:hlinkClick r:id="rId36" tooltip="Brain stimulation."/>
              </a:rPr>
              <a:t>.</a:t>
            </a:r>
            <a:r>
              <a:rPr lang="en-US" sz="1200" dirty="0"/>
              <a:t> 2014 Aug 7. </a:t>
            </a:r>
            <a:r>
              <a:rPr lang="en-US" sz="1200" dirty="0" err="1"/>
              <a:t>pii</a:t>
            </a:r>
            <a:r>
              <a:rPr lang="en-US" sz="1200" dirty="0"/>
              <a:t>: S1935-861X(14)00269-1. </a:t>
            </a:r>
          </a:p>
          <a:p>
            <a:pPr lvl="0">
              <a:buFont typeface="+mj-lt"/>
              <a:buAutoNum type="arabicPeriod" startAt="7"/>
            </a:pPr>
            <a:endParaRPr lang="pt-BR" sz="1200" dirty="0"/>
          </a:p>
          <a:p>
            <a:pPr lvl="0">
              <a:buFont typeface="+mj-lt"/>
              <a:buAutoNum type="arabicPeriod" startAt="7"/>
            </a:pPr>
            <a:r>
              <a:rPr lang="en-US" sz="1200" dirty="0"/>
              <a:t>NICE. Depression in adults .Treatment. </a:t>
            </a:r>
            <a:r>
              <a:rPr lang="en-US" sz="1200" dirty="0" err="1"/>
              <a:t>Acesso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: 26/09/2014. </a:t>
            </a:r>
            <a:r>
              <a:rPr lang="pt-BR" sz="1200" dirty="0"/>
              <a:t>Disponível em: http://www.nice.org.uk/guidance/CG90</a:t>
            </a:r>
          </a:p>
          <a:p>
            <a:endParaRPr lang="pt-BR" sz="1200" dirty="0"/>
          </a:p>
          <a:p>
            <a:pPr marL="0" lvl="0" indent="0" algn="just">
              <a:buNone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72097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Estimulação magnética </a:t>
            </a:r>
            <a:r>
              <a:rPr lang="pt-BR" sz="2800" b="1" dirty="0" err="1"/>
              <a:t>transcraniana</a:t>
            </a:r>
            <a:r>
              <a:rPr lang="pt-BR" sz="2800" b="1" dirty="0"/>
              <a:t> para tratamento de depressão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 smtClean="0"/>
              <a:t>Declaração de possíveis conflitos de interesse:</a:t>
            </a:r>
          </a:p>
          <a:p>
            <a:pPr algn="just"/>
            <a:r>
              <a:rPr lang="pt-BR" sz="2400" dirty="0" smtClean="0"/>
              <a:t>Gerente da Área de Auditoria em Saúde da Federação das Unimeds do Estado do Rio de Rio de Janeiro desde fevereiro de 1997.</a:t>
            </a:r>
          </a:p>
          <a:p>
            <a:pPr algn="just"/>
            <a:r>
              <a:rPr lang="pt-BR" sz="2400" dirty="0" smtClean="0"/>
              <a:t>Assessor Médico da Área de Regulação em Saúde da Unimed do Brasil desde novembro de 2011.</a:t>
            </a:r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4581128"/>
            <a:ext cx="819785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latin typeface="+mj-lt"/>
              </a:rPr>
              <a:t>R1595/2000 Conselho Federal de Medicina (CFM) Resolução RDC 102/2000 (ANVISA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Estimulação magnética </a:t>
            </a:r>
            <a:r>
              <a:rPr lang="pt-BR" sz="2800" b="1" dirty="0" err="1"/>
              <a:t>transcraniana</a:t>
            </a:r>
            <a:r>
              <a:rPr lang="pt-BR" sz="2800" b="1" dirty="0"/>
              <a:t> para tratamento de depressão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b="1" dirty="0" smtClean="0"/>
              <a:t>Contexto:</a:t>
            </a:r>
          </a:p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>
              <a:buNone/>
            </a:pPr>
            <a:r>
              <a:rPr lang="pt-BR" sz="2400" b="1" dirty="0" smtClean="0"/>
              <a:t>A </a:t>
            </a:r>
            <a:r>
              <a:rPr lang="pt-BR" sz="2400" b="1" dirty="0"/>
              <a:t>doença</a:t>
            </a:r>
            <a:r>
              <a:rPr lang="pt-BR" sz="2400" dirty="0"/>
              <a:t>: A depressão maior é muito prevalente no mundo. Os </a:t>
            </a:r>
            <a:r>
              <a:rPr lang="pt-BR" sz="2400" b="1" dirty="0"/>
              <a:t>antidepressivos e psicoterapia são a primeira linha de tratamento</a:t>
            </a:r>
            <a:r>
              <a:rPr lang="pt-BR" sz="2400" dirty="0"/>
              <a:t>, embora 10% a 40% dos pacientes não respondam a essa linha de tratamento. 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b="1" dirty="0"/>
              <a:t>Alternativas terapêuticas</a:t>
            </a:r>
            <a:r>
              <a:rPr lang="pt-BR" sz="2400" dirty="0"/>
              <a:t>:</a:t>
            </a:r>
          </a:p>
          <a:p>
            <a:pPr marL="0" indent="0" algn="just">
              <a:buNone/>
            </a:pPr>
            <a:r>
              <a:rPr lang="pt-BR" sz="2400" dirty="0"/>
              <a:t>A </a:t>
            </a:r>
            <a:r>
              <a:rPr lang="pt-BR" sz="2400" dirty="0" err="1"/>
              <a:t>eletroconvulsoterapia</a:t>
            </a:r>
            <a:r>
              <a:rPr lang="pt-BR" sz="2400" dirty="0"/>
              <a:t> persiste como o tratamento antidepressivo mais efetivo, com 60% de remissão aguda, mesmo em pacientes resistentes. 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255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Estimulação magnética </a:t>
            </a:r>
            <a:r>
              <a:rPr lang="pt-BR" sz="2800" b="1" dirty="0" err="1"/>
              <a:t>transcraniana</a:t>
            </a:r>
            <a:r>
              <a:rPr lang="pt-BR" sz="2800" b="1" dirty="0"/>
              <a:t> para tratamento de depressão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000" b="1" dirty="0" smtClean="0"/>
              <a:t>Contexto:</a:t>
            </a:r>
          </a:p>
          <a:p>
            <a:pPr marL="0" indent="0" algn="just">
              <a:buNone/>
            </a:pPr>
            <a:r>
              <a:rPr lang="pt-BR" sz="2000" dirty="0"/>
              <a:t>A Estimulação Magnética </a:t>
            </a:r>
            <a:r>
              <a:rPr lang="pt-BR" sz="2000" dirty="0" err="1"/>
              <a:t>Transcraniana</a:t>
            </a:r>
            <a:r>
              <a:rPr lang="pt-BR" sz="2000" dirty="0"/>
              <a:t> (EMT) utiliza um magneto ao invés de uma corrente elétrica para ativar o cérebro. Desenvolvida inicialmente em 1985, a EMT tem sido estudada como um tratamento possível para depressão, psicoses e outras doenças desde os anos 1990.</a:t>
            </a:r>
          </a:p>
          <a:p>
            <a:pPr algn="just"/>
            <a:r>
              <a:rPr lang="pt-BR" sz="1800" b="1" dirty="0"/>
              <a:t>FDA</a:t>
            </a:r>
            <a:r>
              <a:rPr lang="pt-BR" sz="1800" dirty="0"/>
              <a:t> </a:t>
            </a:r>
            <a:r>
              <a:rPr lang="pt-BR" sz="1800" dirty="0">
                <a:sym typeface="Wingdings" panose="05000000000000000000" pitchFamily="2" charset="2"/>
              </a:rPr>
              <a:t></a:t>
            </a:r>
            <a:r>
              <a:rPr lang="pt-BR" sz="1800" dirty="0"/>
              <a:t> tratamento para depressão maior em pacientes que não responderam pelo menos a um antidepressivo. </a:t>
            </a:r>
          </a:p>
          <a:p>
            <a:pPr algn="just"/>
            <a:r>
              <a:rPr lang="pt-BR" sz="1800" dirty="0"/>
              <a:t>No </a:t>
            </a:r>
            <a:r>
              <a:rPr lang="pt-BR" sz="1800" b="1" dirty="0"/>
              <a:t>Canadá</a:t>
            </a:r>
            <a:r>
              <a:rPr lang="pt-BR" sz="1800" dirty="0"/>
              <a:t> e </a:t>
            </a:r>
            <a:r>
              <a:rPr lang="pt-BR" sz="1800" b="1" dirty="0"/>
              <a:t>Israel </a:t>
            </a:r>
            <a:r>
              <a:rPr lang="pt-BR" sz="1800" dirty="0"/>
              <a:t> </a:t>
            </a:r>
            <a:r>
              <a:rPr lang="pt-BR" sz="1800" dirty="0">
                <a:sym typeface="Wingdings" panose="05000000000000000000" pitchFamily="2" charset="2"/>
              </a:rPr>
              <a:t></a:t>
            </a:r>
            <a:r>
              <a:rPr lang="pt-BR" sz="1800" dirty="0"/>
              <a:t>tratamento de depressão em pacientes que não responderam a medicações e que seriam considerados para </a:t>
            </a:r>
            <a:r>
              <a:rPr lang="pt-BR" sz="1800" dirty="0" err="1"/>
              <a:t>eletroconvulsoterapia</a:t>
            </a:r>
            <a:r>
              <a:rPr lang="pt-BR" sz="1800"/>
              <a:t> </a:t>
            </a:r>
            <a:endParaRPr lang="pt-BR" sz="1800" smtClean="0"/>
          </a:p>
          <a:p>
            <a:pPr algn="just"/>
            <a:r>
              <a:rPr lang="pt-BR" sz="1800" b="1" dirty="0" smtClean="0"/>
              <a:t>NICE </a:t>
            </a:r>
            <a:r>
              <a:rPr lang="pt-BR" sz="1800" dirty="0">
                <a:sym typeface="Wingdings" panose="05000000000000000000" pitchFamily="2" charset="2"/>
              </a:rPr>
              <a:t></a:t>
            </a:r>
            <a:r>
              <a:rPr lang="pt-BR" sz="1800" dirty="0"/>
              <a:t>tratamento de depressão em pacientes em ambiente de pesquisa</a:t>
            </a:r>
            <a:r>
              <a:rPr lang="pt-BR" sz="1800" dirty="0" smtClean="0"/>
              <a:t>.</a:t>
            </a:r>
          </a:p>
          <a:p>
            <a:pPr algn="just"/>
            <a:r>
              <a:rPr lang="pt-BR" sz="1800" b="1" dirty="0"/>
              <a:t>Diretriz europeia </a:t>
            </a:r>
            <a:r>
              <a:rPr lang="pt-BR" sz="1800" dirty="0">
                <a:sym typeface="Wingdings" panose="05000000000000000000" pitchFamily="2" charset="2"/>
              </a:rPr>
              <a:t> uso restrito a ensaios clínicos</a:t>
            </a:r>
            <a:r>
              <a:rPr lang="pt-BR" sz="1800" dirty="0"/>
              <a:t> </a:t>
            </a:r>
          </a:p>
          <a:p>
            <a:pPr algn="just"/>
            <a:endParaRPr lang="pt-BR" sz="18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133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Estimulação magnética </a:t>
            </a:r>
            <a:r>
              <a:rPr lang="pt-BR" sz="2800" b="1" dirty="0" err="1"/>
              <a:t>transcraniana</a:t>
            </a:r>
            <a:r>
              <a:rPr lang="pt-BR" sz="2800" b="1" dirty="0"/>
              <a:t> para tratamento de depressão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b="1" dirty="0" smtClean="0"/>
              <a:t>Contexto:</a:t>
            </a:r>
          </a:p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>
              <a:buNone/>
            </a:pPr>
            <a:r>
              <a:rPr lang="pt-BR" sz="2400" b="1" dirty="0"/>
              <a:t>Conselho Federal de Medicina </a:t>
            </a:r>
            <a:r>
              <a:rPr lang="pt-BR" sz="2400" dirty="0"/>
              <a:t>(CFM) emitiu, em outubro de 2011 o parecer Nº 37/2011 que considera a EMT superficial “</a:t>
            </a:r>
            <a:r>
              <a:rPr lang="pt-BR" sz="2400" b="1" i="1" dirty="0"/>
              <a:t>ato médico </a:t>
            </a:r>
            <a:r>
              <a:rPr lang="pt-BR" sz="2400" i="1" dirty="0"/>
              <a:t>reconhecido como válido e utilizável na prática médica nacional, com indicação para depressões, alucinações auditivas e planejamento de neurocirurgia”</a:t>
            </a:r>
            <a:r>
              <a:rPr lang="pt-BR" sz="2400" dirty="0"/>
              <a:t>, ressalvando que “</a:t>
            </a:r>
            <a:r>
              <a:rPr lang="pt-BR" sz="2400" i="1" dirty="0"/>
              <a:t>a EMT superficial para outras indicações, bem como a EMT profunda, continuam sendo procedimentos experimentais</a:t>
            </a: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311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/>
              <a:t>Pergunta Estruturada</a:t>
            </a:r>
            <a:endParaRPr lang="pt-BR" sz="3600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660119"/>
              </p:ext>
            </p:extLst>
          </p:nvPr>
        </p:nvGraphicFramePr>
        <p:xfrm>
          <a:off x="683568" y="1844823"/>
          <a:ext cx="6912768" cy="3674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4599"/>
                <a:gridCol w="4618169"/>
              </a:tblGrid>
              <a:tr h="69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tabLst>
                          <a:tab pos="2700020" algn="ctr"/>
                          <a:tab pos="2730500" algn="l"/>
                          <a:tab pos="4635500" algn="l"/>
                        </a:tabLst>
                      </a:pPr>
                      <a:r>
                        <a:rPr lang="pt-BR" sz="1400" dirty="0">
                          <a:effectLst/>
                        </a:rPr>
                        <a:t>População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Pacientes portadores de depressão sem resposta aos tratamentos medicamentosos.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0020" algn="ctr"/>
                          <a:tab pos="2730500" algn="l"/>
                          <a:tab pos="4635500" algn="l"/>
                        </a:tabLst>
                      </a:pPr>
                      <a:r>
                        <a:rPr lang="pt-BR" sz="1400" dirty="0">
                          <a:effectLst/>
                        </a:rPr>
                        <a:t>Intervenção (tecnologia)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Estimulação magnética </a:t>
                      </a:r>
                      <a:r>
                        <a:rPr lang="pt-BR" sz="1400" dirty="0" err="1">
                          <a:effectLst/>
                        </a:rPr>
                        <a:t>transcraniana</a:t>
                      </a:r>
                      <a:r>
                        <a:rPr lang="pt-BR" sz="1400" dirty="0">
                          <a:effectLst/>
                        </a:rPr>
                        <a:t>.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0020" algn="ctr"/>
                          <a:tab pos="2730500" algn="l"/>
                          <a:tab pos="4635500" algn="l"/>
                        </a:tabLst>
                      </a:pPr>
                      <a:r>
                        <a:rPr lang="pt-BR" sz="1400">
                          <a:effectLst/>
                        </a:rPr>
                        <a:t>Comparação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Medicação farmacológica, psicoterapia, </a:t>
                      </a:r>
                      <a:r>
                        <a:rPr lang="pt-BR" sz="1400" dirty="0" err="1">
                          <a:effectLst/>
                        </a:rPr>
                        <a:t>eletroconvulsoterapia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0020" algn="ctr"/>
                          <a:tab pos="2730500" algn="l"/>
                          <a:tab pos="4635500" algn="l"/>
                        </a:tabLst>
                      </a:pPr>
                      <a:r>
                        <a:rPr lang="pt-BR" sz="1400">
                          <a:effectLst/>
                        </a:rPr>
                        <a:t>Parâmetros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Eficácia e segurança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4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0020" algn="ctr"/>
                          <a:tab pos="2730500" algn="l"/>
                          <a:tab pos="4635500" algn="l"/>
                        </a:tabLst>
                      </a:pPr>
                      <a:r>
                        <a:rPr lang="pt-BR" sz="1400">
                          <a:effectLst/>
                        </a:rPr>
                        <a:t>Desfechos (resultados em saúde)</a:t>
                      </a:r>
                      <a:endParaRPr lang="pt-BR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Melhor resultado clínico, melhor qualidade de vida.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0020" algn="ctr"/>
                          <a:tab pos="2730500" algn="l"/>
                          <a:tab pos="4635500" algn="l"/>
                        </a:tabLs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Estratégia de busca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4838"/>
            <a:ext cx="7600406" cy="612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68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Selecionados 7 revisões sistemáticas e 1 ECR</a:t>
            </a:r>
            <a:endParaRPr lang="pt-BR" sz="28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875630"/>
              </p:ext>
            </p:extLst>
          </p:nvPr>
        </p:nvGraphicFramePr>
        <p:xfrm>
          <a:off x="179512" y="1196752"/>
          <a:ext cx="8712968" cy="55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208"/>
                <a:gridCol w="1645248"/>
                <a:gridCol w="2160240"/>
                <a:gridCol w="2448272"/>
              </a:tblGrid>
              <a:tr h="655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Tipo publicação/</a:t>
                      </a:r>
                      <a:endParaRPr lang="pt-BR" dirty="0" smtClean="0"/>
                    </a:p>
                    <a:p>
                      <a:r>
                        <a:rPr lang="pt-BR" dirty="0" smtClean="0"/>
                        <a:t>Autor/ano</a:t>
                      </a:r>
                      <a:r>
                        <a:rPr lang="pt-BR" baseline="0" dirty="0" smtClean="0"/>
                        <a:t> /revista/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Nº pacientes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Comparador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Resultados</a:t>
                      </a:r>
                      <a:endParaRPr lang="pt-BR" dirty="0"/>
                    </a:p>
                  </a:txBody>
                  <a:tcPr anchor="ctr"/>
                </a:tc>
              </a:tr>
              <a:tr h="65596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Revisão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sistemática (RS)</a:t>
                      </a:r>
                    </a:p>
                    <a:p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Micallef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2014; </a:t>
                      </a:r>
                      <a:r>
                        <a:rPr lang="pt-BR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Depression research and treatment."/>
                        </a:rPr>
                        <a:t>Depress</a:t>
                      </a:r>
                      <a:r>
                        <a:rPr lang="pt-B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Depression research and treatment."/>
                        </a:rPr>
                        <a:t> Res </a:t>
                      </a:r>
                      <a:r>
                        <a:rPr lang="pt-BR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Depression research and treatment."/>
                        </a:rPr>
                        <a:t>Treat</a:t>
                      </a:r>
                      <a:r>
                        <a:rPr lang="pt-BR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Depression research and treatment."/>
                        </a:rPr>
                        <a:t>.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Eletroconvulsotera</a:t>
                      </a:r>
                      <a:r>
                        <a:rPr lang="pt-BR" dirty="0" smtClean="0"/>
                        <a:t> pia (ECT)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Melhora da depressão</a:t>
                      </a:r>
                      <a:r>
                        <a:rPr lang="pt-BR" baseline="0" dirty="0" smtClean="0"/>
                        <a:t> em ambos os grupos</a:t>
                      </a:r>
                      <a:endParaRPr lang="pt-BR" dirty="0"/>
                    </a:p>
                  </a:txBody>
                  <a:tcPr anchor="ctr"/>
                </a:tc>
              </a:tr>
              <a:tr h="655960">
                <a:tc>
                  <a:txBody>
                    <a:bodyPr/>
                    <a:lstStyle/>
                    <a:p>
                      <a:r>
                        <a:rPr lang="pt-BR" dirty="0" smtClean="0"/>
                        <a:t>RS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Rodriguez-Martin 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Cochrane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735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Diversos: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nenhuma intervenção, placebo, drogas, psicoterapia, outros tratamentos e associação de estimulação 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transcraniana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outros tratamentos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foi encontrado benefício claro. Estudos de baixa qualidade metodológica</a:t>
                      </a:r>
                      <a:endParaRPr lang="pt-BR" dirty="0"/>
                    </a:p>
                  </a:txBody>
                  <a:tcPr anchor="ctr"/>
                </a:tc>
              </a:tr>
              <a:tr h="65596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 e metanálise (MA). 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Gaynes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2014. </a:t>
                      </a:r>
                      <a:r>
                        <a:rPr lang="pt-B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The Journal of clinical psychiatry."/>
                        </a:rPr>
                        <a:t>J </a:t>
                      </a:r>
                      <a:r>
                        <a:rPr lang="pt-B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The Journal of clinical psychiatry."/>
                        </a:rPr>
                        <a:t>Clin</a:t>
                      </a:r>
                      <a:r>
                        <a:rPr lang="pt-B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The Journal of clinical psychiatry."/>
                        </a:rPr>
                        <a:t> </a:t>
                      </a:r>
                      <a:r>
                        <a:rPr lang="pt-B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The Journal of clinical psychiatry."/>
                        </a:rPr>
                        <a:t>Psychiatry</a:t>
                      </a:r>
                      <a:r>
                        <a:rPr lang="pt-B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The Journal of clinical psychiatry."/>
                        </a:rPr>
                        <a:t>.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Pacientes resistentes a duas drogas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Placebo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EMT (RR = 3,38; IC 95% 2,24 a 5,10). </a:t>
                      </a:r>
                    </a:p>
                    <a:p>
                      <a:r>
                        <a:rPr lang="pt-BR" dirty="0" smtClean="0"/>
                        <a:t>Melhora média de 4 pontos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53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Selecionados 7 revisões sistemáticas e 1 ECR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79350"/>
              </p:ext>
            </p:extLst>
          </p:nvPr>
        </p:nvGraphicFramePr>
        <p:xfrm>
          <a:off x="107504" y="1268760"/>
          <a:ext cx="871296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208"/>
                <a:gridCol w="1771008"/>
                <a:gridCol w="1602432"/>
                <a:gridCol w="2880320"/>
              </a:tblGrid>
              <a:tr h="627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Tipo publicação/</a:t>
                      </a:r>
                      <a:endParaRPr lang="pt-BR" dirty="0" smtClean="0"/>
                    </a:p>
                    <a:p>
                      <a:r>
                        <a:rPr lang="pt-BR" dirty="0" smtClean="0"/>
                        <a:t>Autor/ano</a:t>
                      </a:r>
                      <a:r>
                        <a:rPr lang="pt-BR" baseline="0" dirty="0" smtClean="0"/>
                        <a:t> /revista/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Nº pacientes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Comparador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Resultados</a:t>
                      </a:r>
                      <a:endParaRPr lang="pt-BR" dirty="0"/>
                    </a:p>
                  </a:txBody>
                  <a:tcPr anchor="ctr"/>
                </a:tc>
              </a:tr>
              <a:tr h="655960">
                <a:tc>
                  <a:txBody>
                    <a:bodyPr/>
                    <a:lstStyle/>
                    <a:p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 e MA. </a:t>
                      </a:r>
                    </a:p>
                    <a:p>
                      <a:r>
                        <a:rPr lang="pt-BR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Shiozawa</a:t>
                      </a: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2014. 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</a:t>
                      </a:r>
                      <a:r>
                        <a:rPr lang="en-US" sz="1800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  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Neuropsychopharm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depressão resistente a outros tratamentos</a:t>
                      </a:r>
                    </a:p>
                    <a:p>
                      <a:pPr algn="ctr"/>
                      <a:r>
                        <a:rPr lang="pt-BR" dirty="0" smtClean="0"/>
                        <a:t>259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Placebo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Estatisticamente superiores tanto na avaliação por escalas de depressão como pela taxa de remissão. 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Estudos muito heterogêneos,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necessários mais estudos</a:t>
                      </a:r>
                      <a:endParaRPr lang="pt-BR" dirty="0"/>
                    </a:p>
                  </a:txBody>
                  <a:tcPr anchor="ctr"/>
                </a:tc>
              </a:tr>
              <a:tr h="65596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 e MA. </a:t>
                      </a:r>
                    </a:p>
                    <a:p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Kedzior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 2014. </a:t>
                      </a:r>
                      <a:r>
                        <a:rPr lang="pt-B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Neuropsychiatric disease and treatment."/>
                        </a:rPr>
                        <a:t>Neuropsychiatr</a:t>
                      </a:r>
                      <a:r>
                        <a:rPr lang="pt-B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Neuropsychiatric disease and treatment."/>
                        </a:rPr>
                        <a:t> </a:t>
                      </a:r>
                      <a:r>
                        <a:rPr lang="pt-B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Neuropsychiatric disease and treatment."/>
                        </a:rPr>
                        <a:t>Dis</a:t>
                      </a:r>
                      <a:r>
                        <a:rPr lang="pt-B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Neuropsychiatric disease and treatment."/>
                        </a:rPr>
                        <a:t> </a:t>
                      </a:r>
                      <a:r>
                        <a:rPr lang="pt-BR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Neuropsychiatric disease and treatment."/>
                        </a:rPr>
                        <a:t>Treat</a:t>
                      </a:r>
                      <a:r>
                        <a:rPr lang="pt-B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Neuropsychiatric disease and treatment."/>
                        </a:rPr>
                        <a:t>.</a:t>
                      </a:r>
                      <a:r>
                        <a:rPr lang="pt-BR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depressão resistente a outros tratamentos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Placebo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Redução significativa</a:t>
                      </a:r>
                      <a:r>
                        <a:rPr lang="pt-BR" baseline="0" dirty="0" smtClean="0"/>
                        <a:t> nos escores de depressão.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Opção aceitável para pacientes com depressão resistente a outros tratamentos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235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2">
      <a:dk1>
        <a:srgbClr val="0C0C0C"/>
      </a:dk1>
      <a:lt1>
        <a:sysClr val="window" lastClr="FFFFFF"/>
      </a:lt1>
      <a:dk2>
        <a:srgbClr val="00995C"/>
      </a:dk2>
      <a:lt2>
        <a:srgbClr val="FFF2CE"/>
      </a:lt2>
      <a:accent1>
        <a:srgbClr val="EE7203"/>
      </a:accent1>
      <a:accent2>
        <a:srgbClr val="E50046"/>
      </a:accent2>
      <a:accent3>
        <a:srgbClr val="BBD034"/>
      </a:accent3>
      <a:accent4>
        <a:srgbClr val="A71680"/>
      </a:accent4>
      <a:accent5>
        <a:srgbClr val="035E53"/>
      </a:accent5>
      <a:accent6>
        <a:srgbClr val="6B3200"/>
      </a:accent6>
      <a:hlink>
        <a:srgbClr val="FFCC00"/>
      </a:hlink>
      <a:folHlink>
        <a:srgbClr val="46195F"/>
      </a:folHlink>
    </a:clrScheme>
    <a:fontScheme name="UNIMED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979</Words>
  <Application>Microsoft Office PowerPoint</Application>
  <PresentationFormat>Apresentação na tela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Estimulação Magnética Transcraniana</vt:lpstr>
      <vt:lpstr>Estimulação magnética transcraniana para tratamento de depressão</vt:lpstr>
      <vt:lpstr>Estimulação magnética transcraniana para tratamento de depressão</vt:lpstr>
      <vt:lpstr>Estimulação magnética transcraniana para tratamento de depressão</vt:lpstr>
      <vt:lpstr>Estimulação magnética transcraniana para tratamento de depressão</vt:lpstr>
      <vt:lpstr>Pergunta Estruturada</vt:lpstr>
      <vt:lpstr>Estratégia de busca</vt:lpstr>
      <vt:lpstr>Selecionados 7 revisões sistemáticas e 1 ECR</vt:lpstr>
      <vt:lpstr>Selecionados 7 revisões sistemáticas e 1 ECR</vt:lpstr>
      <vt:lpstr>Selecionados 7 revisões sistemáticas e 1 ECR</vt:lpstr>
      <vt:lpstr>Limitação dos Estudos</vt:lpstr>
      <vt:lpstr>Limitação dos Estudos</vt:lpstr>
      <vt:lpstr>Referências Bibliográficas</vt:lpstr>
      <vt:lpstr>Referências Bibliográficas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Andre Luiz Andrade</cp:lastModifiedBy>
  <cp:revision>16</cp:revision>
  <dcterms:created xsi:type="dcterms:W3CDTF">2015-01-12T13:05:51Z</dcterms:created>
  <dcterms:modified xsi:type="dcterms:W3CDTF">2015-03-27T18:23:02Z</dcterms:modified>
</cp:coreProperties>
</file>