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D62875-165C-4579-A35C-607606494D8B}" type="datetimeFigureOut">
              <a:rPr lang="pt-BR" smtClean="0"/>
              <a:t>27/03/2015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9971D-6B14-4010-80D3-8B14BBEF94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2762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9971D-6B14-4010-80D3-8B14BBEF9452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9187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ângulo de cantos arredondado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6D38-B0F0-4C44-9D48-57334C658A7C}" type="datetimeFigureOut">
              <a:rPr lang="pt-BR" smtClean="0"/>
              <a:t>27/03/2015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37BE58E-D32C-4829-92C9-F14E7C70FE4E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6D38-B0F0-4C44-9D48-57334C658A7C}" type="datetimeFigureOut">
              <a:rPr lang="pt-BR" smtClean="0"/>
              <a:t>27/03/2015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E58E-D32C-4829-92C9-F14E7C70FE4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6D38-B0F0-4C44-9D48-57334C658A7C}" type="datetimeFigureOut">
              <a:rPr lang="pt-BR" smtClean="0"/>
              <a:t>27/03/2015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E58E-D32C-4829-92C9-F14E7C70FE4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6D38-B0F0-4C44-9D48-57334C658A7C}" type="datetimeFigureOut">
              <a:rPr lang="pt-BR" smtClean="0"/>
              <a:t>27/03/2015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E58E-D32C-4829-92C9-F14E7C70FE4E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ângulo de cantos arredondado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6D38-B0F0-4C44-9D48-57334C658A7C}" type="datetimeFigureOut">
              <a:rPr lang="pt-BR" smtClean="0"/>
              <a:t>27/03/2015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37BE58E-D32C-4829-92C9-F14E7C70FE4E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6D38-B0F0-4C44-9D48-57334C658A7C}" type="datetimeFigureOut">
              <a:rPr lang="pt-BR" smtClean="0"/>
              <a:t>27/03/2015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E58E-D32C-4829-92C9-F14E7C70FE4E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6D38-B0F0-4C44-9D48-57334C658A7C}" type="datetimeFigureOut">
              <a:rPr lang="pt-BR" smtClean="0"/>
              <a:t>27/03/2015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E58E-D32C-4829-92C9-F14E7C70FE4E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6D38-B0F0-4C44-9D48-57334C658A7C}" type="datetimeFigureOut">
              <a:rPr lang="pt-BR" smtClean="0"/>
              <a:t>27/03/2015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E58E-D32C-4829-92C9-F14E7C70FE4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6D38-B0F0-4C44-9D48-57334C658A7C}" type="datetimeFigureOut">
              <a:rPr lang="pt-BR" smtClean="0"/>
              <a:t>27/03/2015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E58E-D32C-4829-92C9-F14E7C70FE4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ângulo de cantos arredondado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6D38-B0F0-4C44-9D48-57334C658A7C}" type="datetimeFigureOut">
              <a:rPr lang="pt-BR" smtClean="0"/>
              <a:t>27/03/2015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BE58E-D32C-4829-92C9-F14E7C70FE4E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6D38-B0F0-4C44-9D48-57334C658A7C}" type="datetimeFigureOut">
              <a:rPr lang="pt-BR" smtClean="0"/>
              <a:t>27/03/2015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37BE58E-D32C-4829-92C9-F14E7C70FE4E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ângulo de cantos arredondado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B616D38-B0F0-4C44-9D48-57334C658A7C}" type="datetimeFigureOut">
              <a:rPr lang="pt-BR" smtClean="0"/>
              <a:t>27/03/2015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37BE58E-D32C-4829-92C9-F14E7C70FE4E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3200400"/>
            <a:ext cx="7992888" cy="3180928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charset="0"/>
              <a:buChar char="•"/>
            </a:pPr>
            <a:r>
              <a:rPr lang="pt-BR" sz="4000" dirty="0"/>
              <a:t>Implante Coclear</a:t>
            </a:r>
          </a:p>
          <a:p>
            <a:pPr marL="571500" indent="-571500">
              <a:buFont typeface="Arial" charset="0"/>
              <a:buChar char="•"/>
            </a:pPr>
            <a:r>
              <a:rPr lang="pt-BR" sz="4000" dirty="0" smtClean="0"/>
              <a:t>Prótese Auditiva Ancorada no Osso</a:t>
            </a:r>
          </a:p>
          <a:p>
            <a:pPr marL="571500" indent="-571500">
              <a:buFont typeface="Arial" charset="0"/>
              <a:buChar char="•"/>
            </a:pPr>
            <a:endParaRPr lang="pt-BR" sz="4000" dirty="0"/>
          </a:p>
          <a:p>
            <a:r>
              <a:rPr lang="pt-BR" sz="3000" dirty="0" smtClean="0"/>
              <a:t>Conselho Federal de Fonoaudiologia- </a:t>
            </a:r>
            <a:r>
              <a:rPr lang="pt-BR" sz="3000" dirty="0" err="1" smtClean="0"/>
              <a:t>CFFa</a:t>
            </a:r>
            <a:endParaRPr lang="pt-BR" sz="3000" dirty="0" smtClean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Proposta da nova DUT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9125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Bibliografia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1. </a:t>
            </a:r>
            <a:r>
              <a:rPr lang="en-US" dirty="0" err="1"/>
              <a:t>Priwin</a:t>
            </a:r>
            <a:r>
              <a:rPr lang="en-US" dirty="0"/>
              <a:t> C, </a:t>
            </a:r>
            <a:r>
              <a:rPr lang="en-US" dirty="0" err="1"/>
              <a:t>Jönsson</a:t>
            </a:r>
            <a:r>
              <a:rPr lang="en-US" dirty="0"/>
              <a:t> R, </a:t>
            </a:r>
            <a:r>
              <a:rPr lang="en-US" dirty="0" err="1"/>
              <a:t>Hultcrantz</a:t>
            </a:r>
            <a:r>
              <a:rPr lang="en-US" dirty="0"/>
              <a:t> M, </a:t>
            </a:r>
            <a:r>
              <a:rPr lang="en-US" dirty="0" err="1"/>
              <a:t>Granström</a:t>
            </a:r>
            <a:r>
              <a:rPr lang="en-US" dirty="0"/>
              <a:t> G. BAHA in children and adolescents with unilateral or bilateral conductive hearing loss: a study of outcome. </a:t>
            </a:r>
            <a:r>
              <a:rPr lang="pt-BR" dirty="0" err="1"/>
              <a:t>Int</a:t>
            </a:r>
            <a:r>
              <a:rPr lang="pt-BR" dirty="0"/>
              <a:t> J </a:t>
            </a:r>
            <a:r>
              <a:rPr lang="pt-BR" dirty="0" err="1"/>
              <a:t>Pediatr</a:t>
            </a:r>
            <a:r>
              <a:rPr lang="pt-BR" dirty="0"/>
              <a:t> </a:t>
            </a:r>
            <a:r>
              <a:rPr lang="pt-BR" dirty="0" err="1"/>
              <a:t>Otorhinolaryngol</a:t>
            </a:r>
            <a:r>
              <a:rPr lang="pt-BR" dirty="0"/>
              <a:t> 2007; 71: 135-45. PMID: 17092570. </a:t>
            </a:r>
          </a:p>
          <a:p>
            <a:pPr marL="0" indent="0">
              <a:buNone/>
            </a:pPr>
            <a:r>
              <a:rPr lang="pt-BR" b="1" dirty="0"/>
              <a:t>Força da evidência: 2b ; Grau de recomendação: B </a:t>
            </a:r>
            <a:endParaRPr lang="pt-BR" dirty="0"/>
          </a:p>
          <a:p>
            <a:r>
              <a:rPr lang="en-US" dirty="0" smtClean="0"/>
              <a:t>2. van </a:t>
            </a:r>
            <a:r>
              <a:rPr lang="en-US" dirty="0"/>
              <a:t>der </a:t>
            </a:r>
            <a:r>
              <a:rPr lang="en-US" dirty="0" err="1"/>
              <a:t>Pouw</a:t>
            </a:r>
            <a:r>
              <a:rPr lang="en-US" dirty="0"/>
              <a:t> KT, </a:t>
            </a:r>
            <a:r>
              <a:rPr lang="en-US" dirty="0" err="1"/>
              <a:t>Snik</a:t>
            </a:r>
            <a:r>
              <a:rPr lang="en-US" dirty="0"/>
              <a:t> AF, </a:t>
            </a:r>
            <a:r>
              <a:rPr lang="en-US" dirty="0" err="1"/>
              <a:t>Cremers</a:t>
            </a:r>
            <a:r>
              <a:rPr lang="en-US" dirty="0"/>
              <a:t> CW. Audiometric results of bilateral bone-anchored hearing aid application in patients with bilateral congenital aural atresia. Laryngoscope 1998; 108 (4 Pt 1): 548-53. </a:t>
            </a:r>
            <a:endParaRPr lang="pt-BR" dirty="0"/>
          </a:p>
          <a:p>
            <a:pPr marL="0" indent="0">
              <a:buNone/>
            </a:pPr>
            <a:r>
              <a:rPr lang="en-US" b="1" dirty="0" err="1"/>
              <a:t>Força</a:t>
            </a:r>
            <a:r>
              <a:rPr lang="en-US" b="1" dirty="0"/>
              <a:t> da </a:t>
            </a:r>
            <a:r>
              <a:rPr lang="en-US" b="1" dirty="0" err="1"/>
              <a:t>evidência</a:t>
            </a:r>
            <a:r>
              <a:rPr lang="en-US" b="1" dirty="0"/>
              <a:t>: 2c ; </a:t>
            </a:r>
            <a:r>
              <a:rPr lang="en-US" b="1" dirty="0" err="1"/>
              <a:t>Grau</a:t>
            </a:r>
            <a:r>
              <a:rPr lang="en-US" b="1" dirty="0"/>
              <a:t> de </a:t>
            </a:r>
            <a:r>
              <a:rPr lang="en-US" b="1" dirty="0" err="1"/>
              <a:t>recomendação</a:t>
            </a:r>
            <a:r>
              <a:rPr lang="en-US" b="1" dirty="0"/>
              <a:t>: </a:t>
            </a:r>
            <a:r>
              <a:rPr lang="en-US" b="1" dirty="0" smtClean="0"/>
              <a:t>B</a:t>
            </a:r>
          </a:p>
          <a:p>
            <a:r>
              <a:rPr lang="en-US" b="1" dirty="0" smtClean="0"/>
              <a:t> </a:t>
            </a:r>
            <a:r>
              <a:rPr lang="en-US" dirty="0"/>
              <a:t>3. </a:t>
            </a:r>
            <a:r>
              <a:rPr lang="en-US" dirty="0" err="1"/>
              <a:t>Priwin</a:t>
            </a:r>
            <a:r>
              <a:rPr lang="en-US" dirty="0"/>
              <a:t> C, </a:t>
            </a:r>
            <a:r>
              <a:rPr lang="en-US" dirty="0" err="1"/>
              <a:t>Stenfelt</a:t>
            </a:r>
            <a:r>
              <a:rPr lang="en-US" dirty="0"/>
              <a:t> S, </a:t>
            </a:r>
            <a:r>
              <a:rPr lang="en-US" dirty="0" err="1"/>
              <a:t>Granström</a:t>
            </a:r>
            <a:r>
              <a:rPr lang="en-US" dirty="0"/>
              <a:t> G, </a:t>
            </a:r>
            <a:r>
              <a:rPr lang="en-US" dirty="0" err="1"/>
              <a:t>Tjellström</a:t>
            </a:r>
            <a:r>
              <a:rPr lang="en-US" dirty="0"/>
              <a:t> A, </a:t>
            </a:r>
            <a:r>
              <a:rPr lang="en-US" dirty="0" err="1"/>
              <a:t>Håkansson</a:t>
            </a:r>
            <a:r>
              <a:rPr lang="en-US" dirty="0"/>
              <a:t> B. Bilateral bone-anchored hearing aids (BAHAs): an audiometric evaluation. Laryngoscope 2004; 114: 77-84. PMID: 14709999. </a:t>
            </a:r>
            <a:endParaRPr lang="pt-BR" dirty="0"/>
          </a:p>
          <a:p>
            <a:pPr marL="0" indent="0">
              <a:buNone/>
            </a:pPr>
            <a:r>
              <a:rPr lang="en-US" b="1" dirty="0" err="1"/>
              <a:t>Força</a:t>
            </a:r>
            <a:r>
              <a:rPr lang="en-US" b="1" dirty="0"/>
              <a:t> da </a:t>
            </a:r>
            <a:r>
              <a:rPr lang="en-US" b="1" dirty="0" err="1"/>
              <a:t>evidência</a:t>
            </a:r>
            <a:r>
              <a:rPr lang="en-US" b="1" dirty="0"/>
              <a:t>: 2c ; </a:t>
            </a:r>
            <a:r>
              <a:rPr lang="en-US" b="1" dirty="0" err="1"/>
              <a:t>Grau</a:t>
            </a:r>
            <a:r>
              <a:rPr lang="en-US" b="1" dirty="0"/>
              <a:t> de </a:t>
            </a:r>
            <a:r>
              <a:rPr lang="en-US" b="1" dirty="0" err="1"/>
              <a:t>recomendação</a:t>
            </a:r>
            <a:r>
              <a:rPr lang="en-US" b="1" dirty="0"/>
              <a:t>: B </a:t>
            </a:r>
            <a:endParaRPr lang="en-US" b="1" dirty="0" smtClean="0"/>
          </a:p>
          <a:p>
            <a:r>
              <a:rPr lang="en-US" dirty="0"/>
              <a:t>4. Bosman AJ, </a:t>
            </a:r>
            <a:r>
              <a:rPr lang="en-US" dirty="0" err="1"/>
              <a:t>Snik</a:t>
            </a:r>
            <a:r>
              <a:rPr lang="en-US" dirty="0"/>
              <a:t> AF, van der </a:t>
            </a:r>
            <a:r>
              <a:rPr lang="en-US" dirty="0" err="1"/>
              <a:t>Pouw</a:t>
            </a:r>
            <a:r>
              <a:rPr lang="en-US" dirty="0"/>
              <a:t> CT, </a:t>
            </a:r>
            <a:r>
              <a:rPr lang="en-US" dirty="0" err="1"/>
              <a:t>Mylanus</a:t>
            </a:r>
            <a:r>
              <a:rPr lang="en-US" dirty="0"/>
              <a:t> EA, </a:t>
            </a:r>
            <a:r>
              <a:rPr lang="en-US" dirty="0" err="1"/>
              <a:t>Cremers</a:t>
            </a:r>
            <a:r>
              <a:rPr lang="en-US" dirty="0"/>
              <a:t> CW. Audiometric evaluation of bilaterally fitted bone-anchored hearing aids. Audiology 2001; 40: 158-67. </a:t>
            </a:r>
            <a:endParaRPr lang="pt-BR" dirty="0"/>
          </a:p>
          <a:p>
            <a:pPr marL="0" indent="0">
              <a:buNone/>
            </a:pPr>
            <a:r>
              <a:rPr lang="en-US" b="1" dirty="0" err="1"/>
              <a:t>Força</a:t>
            </a:r>
            <a:r>
              <a:rPr lang="en-US" b="1" dirty="0"/>
              <a:t> da </a:t>
            </a:r>
            <a:r>
              <a:rPr lang="en-US" b="1" dirty="0" err="1"/>
              <a:t>evidência</a:t>
            </a:r>
            <a:r>
              <a:rPr lang="en-US" b="1" dirty="0"/>
              <a:t>: 2c ; </a:t>
            </a:r>
            <a:r>
              <a:rPr lang="en-US" b="1" dirty="0" err="1"/>
              <a:t>Grau</a:t>
            </a:r>
            <a:r>
              <a:rPr lang="en-US" b="1" dirty="0"/>
              <a:t> de </a:t>
            </a:r>
            <a:r>
              <a:rPr lang="en-US" b="1" dirty="0" err="1"/>
              <a:t>recomendação</a:t>
            </a:r>
            <a:r>
              <a:rPr lang="en-US" b="1" dirty="0"/>
              <a:t>: B </a:t>
            </a:r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7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5. </a:t>
            </a:r>
            <a:r>
              <a:rPr lang="en-US" dirty="0" err="1"/>
              <a:t>Priwin</a:t>
            </a:r>
            <a:r>
              <a:rPr lang="en-US" dirty="0"/>
              <a:t> C, </a:t>
            </a:r>
            <a:r>
              <a:rPr lang="en-US" dirty="0" err="1"/>
              <a:t>Stenfelt</a:t>
            </a:r>
            <a:r>
              <a:rPr lang="en-US" dirty="0"/>
              <a:t> S, </a:t>
            </a:r>
            <a:r>
              <a:rPr lang="en-US" dirty="0" err="1"/>
              <a:t>Edensvard</a:t>
            </a:r>
            <a:r>
              <a:rPr lang="en-US" dirty="0"/>
              <a:t> A, </a:t>
            </a:r>
            <a:r>
              <a:rPr lang="en-US" dirty="0" err="1"/>
              <a:t>Granström</a:t>
            </a:r>
            <a:r>
              <a:rPr lang="en-US" dirty="0"/>
              <a:t> G, </a:t>
            </a:r>
            <a:r>
              <a:rPr lang="en-US" dirty="0" err="1"/>
              <a:t>Tjellström</a:t>
            </a:r>
            <a:r>
              <a:rPr lang="en-US" dirty="0"/>
              <a:t> A, </a:t>
            </a:r>
            <a:r>
              <a:rPr lang="en-US" dirty="0" err="1"/>
              <a:t>Håkansson</a:t>
            </a:r>
            <a:r>
              <a:rPr lang="en-US" dirty="0"/>
              <a:t> B. Unilateral versus bilateral bone-anchored hearing aids (BAHAs). </a:t>
            </a:r>
            <a:r>
              <a:rPr lang="pt-BR" dirty="0" err="1"/>
              <a:t>Cochlear</a:t>
            </a:r>
            <a:r>
              <a:rPr lang="pt-BR" dirty="0"/>
              <a:t> </a:t>
            </a:r>
            <a:r>
              <a:rPr lang="pt-BR" dirty="0" err="1"/>
              <a:t>Implants</a:t>
            </a:r>
            <a:r>
              <a:rPr lang="pt-BR" dirty="0"/>
              <a:t> </a:t>
            </a:r>
            <a:r>
              <a:rPr lang="pt-BR" dirty="0" err="1"/>
              <a:t>Int</a:t>
            </a:r>
            <a:r>
              <a:rPr lang="pt-BR" dirty="0"/>
              <a:t> 2005; 6 </a:t>
            </a:r>
            <a:r>
              <a:rPr lang="pt-BR" dirty="0" err="1"/>
              <a:t>Suppl</a:t>
            </a:r>
            <a:r>
              <a:rPr lang="pt-BR" dirty="0"/>
              <a:t> 1: 79-81. PMID: 18792368. </a:t>
            </a:r>
          </a:p>
          <a:p>
            <a:pPr marL="0" indent="0">
              <a:buNone/>
            </a:pPr>
            <a:r>
              <a:rPr lang="pt-BR" b="1" dirty="0"/>
              <a:t>Força da evidência: 2c ; Grau de recomendação: </a:t>
            </a:r>
            <a:r>
              <a:rPr lang="pt-BR" b="1" dirty="0" smtClean="0"/>
              <a:t>B</a:t>
            </a:r>
          </a:p>
          <a:p>
            <a:r>
              <a:rPr lang="pt-BR" b="1" dirty="0" smtClean="0"/>
              <a:t> </a:t>
            </a:r>
            <a:r>
              <a:rPr lang="en-US" dirty="0"/>
              <a:t>6. </a:t>
            </a:r>
            <a:r>
              <a:rPr lang="en-US" dirty="0" err="1"/>
              <a:t>Dutt</a:t>
            </a:r>
            <a:r>
              <a:rPr lang="en-US" dirty="0"/>
              <a:t> SH, </a:t>
            </a:r>
            <a:r>
              <a:rPr lang="en-US" dirty="0" err="1"/>
              <a:t>McDermot</a:t>
            </a:r>
            <a:r>
              <a:rPr lang="en-US" dirty="0"/>
              <a:t> AL, Burrell SP, Cooper HR, Reid AP, </a:t>
            </a:r>
            <a:r>
              <a:rPr lang="en-US" dirty="0" err="1"/>
              <a:t>Proops</a:t>
            </a:r>
            <a:r>
              <a:rPr lang="en-US" dirty="0"/>
              <a:t> DW. Patient satisfaction with bilateral </a:t>
            </a:r>
            <a:r>
              <a:rPr lang="en-US" dirty="0" err="1"/>
              <a:t>oneanchored</a:t>
            </a:r>
            <a:r>
              <a:rPr lang="en-US" dirty="0"/>
              <a:t> hearing aids: the Birmingham experience. </a:t>
            </a:r>
            <a:r>
              <a:rPr lang="pt-BR" dirty="0"/>
              <a:t>J </a:t>
            </a:r>
            <a:r>
              <a:rPr lang="pt-BR" dirty="0" err="1"/>
              <a:t>Laryngol</a:t>
            </a:r>
            <a:r>
              <a:rPr lang="pt-BR" dirty="0"/>
              <a:t> </a:t>
            </a:r>
            <a:r>
              <a:rPr lang="pt-BR" dirty="0" err="1"/>
              <a:t>Otol</a:t>
            </a:r>
            <a:r>
              <a:rPr lang="pt-BR" dirty="0"/>
              <a:t> </a:t>
            </a:r>
            <a:r>
              <a:rPr lang="pt-BR" dirty="0" err="1"/>
              <a:t>Suppl</a:t>
            </a:r>
            <a:r>
              <a:rPr lang="pt-BR" dirty="0"/>
              <a:t> 2002; 28: 37—46. </a:t>
            </a:r>
          </a:p>
          <a:p>
            <a:pPr marL="0" indent="0">
              <a:buNone/>
            </a:pPr>
            <a:r>
              <a:rPr lang="pt-BR" b="1" dirty="0" smtClean="0"/>
              <a:t>Força da evidência: 2c ; Grau de recomendação: B</a:t>
            </a:r>
          </a:p>
          <a:p>
            <a:r>
              <a:rPr lang="en-US" dirty="0"/>
              <a:t>7. </a:t>
            </a:r>
            <a:r>
              <a:rPr lang="en-US" dirty="0" err="1"/>
              <a:t>Kunst</a:t>
            </a:r>
            <a:r>
              <a:rPr lang="en-US" dirty="0"/>
              <a:t> SJ, </a:t>
            </a:r>
            <a:r>
              <a:rPr lang="en-US" dirty="0" err="1"/>
              <a:t>Leijendeckers</a:t>
            </a:r>
            <a:r>
              <a:rPr lang="en-US" dirty="0"/>
              <a:t> JM, </a:t>
            </a:r>
            <a:r>
              <a:rPr lang="en-US" dirty="0" err="1"/>
              <a:t>Mylanus</a:t>
            </a:r>
            <a:r>
              <a:rPr lang="en-US" dirty="0"/>
              <a:t> EA, </a:t>
            </a:r>
            <a:r>
              <a:rPr lang="en-US" dirty="0" err="1"/>
              <a:t>Hol</a:t>
            </a:r>
            <a:r>
              <a:rPr lang="en-US" dirty="0"/>
              <a:t> MK, </a:t>
            </a:r>
            <a:r>
              <a:rPr lang="en-US" dirty="0" err="1"/>
              <a:t>Snik</a:t>
            </a:r>
            <a:r>
              <a:rPr lang="en-US" dirty="0"/>
              <a:t> AF, </a:t>
            </a:r>
            <a:r>
              <a:rPr lang="en-US" dirty="0" err="1"/>
              <a:t>Cremers</a:t>
            </a:r>
            <a:r>
              <a:rPr lang="en-US" dirty="0"/>
              <a:t> CW. Bone-anchored hearing aid system application for unilateral congenital conductive hearing impairment: audiometric results. </a:t>
            </a:r>
            <a:r>
              <a:rPr lang="en-US" dirty="0" err="1"/>
              <a:t>Otol</a:t>
            </a:r>
            <a:r>
              <a:rPr lang="en-US" dirty="0"/>
              <a:t> </a:t>
            </a:r>
            <a:r>
              <a:rPr lang="en-US" dirty="0" err="1"/>
              <a:t>Neurotol</a:t>
            </a:r>
            <a:r>
              <a:rPr lang="en-US" dirty="0"/>
              <a:t> 2008; 29: 2–7. </a:t>
            </a:r>
            <a:endParaRPr lang="pt-BR" dirty="0"/>
          </a:p>
          <a:p>
            <a:pPr marL="0" indent="0">
              <a:buNone/>
            </a:pPr>
            <a:r>
              <a:rPr lang="en-US" b="1" dirty="0" err="1"/>
              <a:t>Força</a:t>
            </a:r>
            <a:r>
              <a:rPr lang="en-US" b="1" dirty="0"/>
              <a:t> da </a:t>
            </a:r>
            <a:r>
              <a:rPr lang="en-US" b="1" dirty="0" err="1"/>
              <a:t>evidência</a:t>
            </a:r>
            <a:r>
              <a:rPr lang="en-US" b="1" dirty="0"/>
              <a:t>: 2b ; </a:t>
            </a:r>
            <a:r>
              <a:rPr lang="en-US" b="1" dirty="0" err="1"/>
              <a:t>Grau</a:t>
            </a:r>
            <a:r>
              <a:rPr lang="en-US" b="1" dirty="0"/>
              <a:t> de </a:t>
            </a:r>
            <a:r>
              <a:rPr lang="en-US" b="1" dirty="0" err="1"/>
              <a:t>recomendação</a:t>
            </a:r>
            <a:r>
              <a:rPr lang="en-US" b="1" dirty="0"/>
              <a:t>: B 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r>
              <a:rPr lang="en-US" dirty="0" smtClean="0"/>
              <a:t>8. Evans </a:t>
            </a:r>
            <a:r>
              <a:rPr lang="en-US" dirty="0"/>
              <a:t>AK, </a:t>
            </a:r>
            <a:r>
              <a:rPr lang="en-US" dirty="0" err="1"/>
              <a:t>Kazahaya</a:t>
            </a:r>
            <a:r>
              <a:rPr lang="en-US" dirty="0"/>
              <a:t> K. Canal atresia: "surgery or implantable hearing devices? The expert's question is revisited". </a:t>
            </a:r>
            <a:r>
              <a:rPr lang="en-US" dirty="0" err="1"/>
              <a:t>Int</a:t>
            </a:r>
            <a:r>
              <a:rPr lang="en-US" dirty="0"/>
              <a:t> J </a:t>
            </a:r>
            <a:r>
              <a:rPr lang="en-US" dirty="0" err="1"/>
              <a:t>Pediatr</a:t>
            </a:r>
            <a:r>
              <a:rPr lang="en-US" dirty="0"/>
              <a:t> </a:t>
            </a:r>
            <a:r>
              <a:rPr lang="en-US" dirty="0" err="1"/>
              <a:t>Otorhinolaryngol</a:t>
            </a:r>
            <a:r>
              <a:rPr lang="en-US" dirty="0"/>
              <a:t> 2007; 71: 367-74. PMID: 17196671. </a:t>
            </a:r>
            <a:endParaRPr lang="pt-BR" dirty="0"/>
          </a:p>
          <a:p>
            <a:pPr marL="0" indent="0">
              <a:buNone/>
            </a:pPr>
            <a:r>
              <a:rPr lang="pt-BR" b="1" dirty="0"/>
              <a:t>Força da evidência: 2b ; Grau de recomendação: B </a:t>
            </a:r>
            <a:endParaRPr lang="en-US" b="1" dirty="0" smtClean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56434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9. </a:t>
            </a:r>
            <a:r>
              <a:rPr lang="en-US" dirty="0" err="1" smtClean="0"/>
              <a:t>Fuchsmann</a:t>
            </a:r>
            <a:r>
              <a:rPr lang="en-US" dirty="0" smtClean="0"/>
              <a:t> </a:t>
            </a:r>
            <a:r>
              <a:rPr lang="en-US" dirty="0"/>
              <a:t>C, </a:t>
            </a:r>
            <a:r>
              <a:rPr lang="en-US" dirty="0" err="1"/>
              <a:t>Tringali</a:t>
            </a:r>
            <a:r>
              <a:rPr lang="en-US" dirty="0"/>
              <a:t> S, </a:t>
            </a:r>
            <a:r>
              <a:rPr lang="en-US" dirty="0" err="1"/>
              <a:t>Disant</a:t>
            </a:r>
            <a:r>
              <a:rPr lang="en-US" dirty="0"/>
              <a:t> F, </a:t>
            </a:r>
            <a:r>
              <a:rPr lang="en-US" dirty="0" err="1"/>
              <a:t>Buiret</a:t>
            </a:r>
            <a:r>
              <a:rPr lang="en-US" dirty="0"/>
              <a:t> G, </a:t>
            </a:r>
            <a:r>
              <a:rPr lang="en-US" dirty="0" err="1"/>
              <a:t>Dubreuil</a:t>
            </a:r>
            <a:r>
              <a:rPr lang="en-US" dirty="0"/>
              <a:t> C, Froehlich P, </a:t>
            </a:r>
            <a:r>
              <a:rPr lang="en-US" dirty="0" err="1"/>
              <a:t>Truy</a:t>
            </a:r>
            <a:r>
              <a:rPr lang="en-US" dirty="0"/>
              <a:t> E. Hearing rehabilitation in congenital aural atresia using the bone-anchored hearing aid: </a:t>
            </a:r>
            <a:r>
              <a:rPr lang="en-US" dirty="0" err="1"/>
              <a:t>audiological</a:t>
            </a:r>
            <a:r>
              <a:rPr lang="en-US" dirty="0"/>
              <a:t> and satisfaction results. </a:t>
            </a:r>
            <a:r>
              <a:rPr lang="pt-BR" dirty="0"/>
              <a:t>Acta </a:t>
            </a:r>
            <a:r>
              <a:rPr lang="pt-BR" dirty="0" err="1"/>
              <a:t>Otolaryngol</a:t>
            </a:r>
            <a:r>
              <a:rPr lang="pt-BR" dirty="0"/>
              <a:t> 2010; 24. PMID: 20735185. </a:t>
            </a:r>
          </a:p>
          <a:p>
            <a:pPr marL="0" indent="0">
              <a:buNone/>
            </a:pPr>
            <a:r>
              <a:rPr lang="pt-BR" b="1" dirty="0"/>
              <a:t>Força da evidência: 2c ; Grau de recomendação: B </a:t>
            </a:r>
            <a:endParaRPr lang="pt-BR" b="1" dirty="0" smtClean="0"/>
          </a:p>
          <a:p>
            <a:pPr lvl="0"/>
            <a:r>
              <a:rPr lang="en-US" dirty="0" smtClean="0"/>
              <a:t>10. </a:t>
            </a:r>
            <a:r>
              <a:rPr lang="en-US" dirty="0" err="1" smtClean="0"/>
              <a:t>Saliba</a:t>
            </a:r>
            <a:r>
              <a:rPr lang="en-US" dirty="0"/>
              <a:t>, </a:t>
            </a:r>
            <a:r>
              <a:rPr lang="en-US" dirty="0" err="1"/>
              <a:t>Issam</a:t>
            </a:r>
            <a:r>
              <a:rPr lang="en-US" dirty="0"/>
              <a:t> et </a:t>
            </a:r>
            <a:r>
              <a:rPr lang="en-US" dirty="0" smtClean="0"/>
              <a:t>al. Bone </a:t>
            </a:r>
            <a:r>
              <a:rPr lang="en-US" dirty="0"/>
              <a:t>anchored hearing aid in single sided deafness: outcome in right-</a:t>
            </a:r>
            <a:r>
              <a:rPr lang="en-US" dirty="0" err="1"/>
              <a:t>randed</a:t>
            </a:r>
            <a:r>
              <a:rPr lang="en-US" dirty="0"/>
              <a:t> </a:t>
            </a:r>
            <a:r>
              <a:rPr lang="en-US" dirty="0" smtClean="0"/>
              <a:t>patients </a:t>
            </a:r>
            <a:r>
              <a:rPr lang="pt-BR" dirty="0" smtClean="0"/>
              <a:t>. </a:t>
            </a:r>
            <a:r>
              <a:rPr lang="en-US" dirty="0" err="1" smtClean="0"/>
              <a:t>Auris</a:t>
            </a:r>
            <a:r>
              <a:rPr lang="en-US" dirty="0"/>
              <a:t>, </a:t>
            </a:r>
            <a:r>
              <a:rPr lang="en-US" dirty="0" err="1"/>
              <a:t>Nasus</a:t>
            </a:r>
            <a:r>
              <a:rPr lang="en-US" dirty="0"/>
              <a:t> Larynx. (2011) </a:t>
            </a:r>
            <a:r>
              <a:rPr lang="en-US" dirty="0" err="1"/>
              <a:t>doi</a:t>
            </a:r>
            <a:r>
              <a:rPr lang="en-US" dirty="0"/>
              <a:t> 10.1016/ </a:t>
            </a:r>
            <a:r>
              <a:rPr lang="en-US" dirty="0" err="1"/>
              <a:t>j.anal</a:t>
            </a:r>
            <a:r>
              <a:rPr lang="en-US" dirty="0"/>
              <a:t>. </a:t>
            </a:r>
            <a:r>
              <a:rPr lang="en-US" dirty="0" smtClean="0"/>
              <a:t>2011.01.008</a:t>
            </a:r>
          </a:p>
          <a:p>
            <a:r>
              <a:rPr lang="en-US" dirty="0" smtClean="0"/>
              <a:t>11. </a:t>
            </a:r>
            <a:r>
              <a:rPr lang="en-US" dirty="0" err="1" smtClean="0"/>
              <a:t>SchrLder</a:t>
            </a:r>
            <a:r>
              <a:rPr lang="en-US" dirty="0"/>
              <a:t>, Stine;  </a:t>
            </a:r>
            <a:r>
              <a:rPr lang="en-US" dirty="0" err="1"/>
              <a:t>Ravn</a:t>
            </a:r>
            <a:r>
              <a:rPr lang="en-US" dirty="0"/>
              <a:t>, </a:t>
            </a:r>
            <a:r>
              <a:rPr lang="en-US" dirty="0" err="1"/>
              <a:t>Tomaas</a:t>
            </a:r>
            <a:r>
              <a:rPr lang="en-US" dirty="0"/>
              <a:t>, and Per </a:t>
            </a:r>
            <a:r>
              <a:rPr lang="en-US" dirty="0" smtClean="0"/>
              <a:t>Bonding</a:t>
            </a:r>
            <a:r>
              <a:rPr lang="pt-BR" dirty="0" smtClean="0"/>
              <a:t>. </a:t>
            </a:r>
            <a:r>
              <a:rPr lang="en-US" dirty="0" smtClean="0"/>
              <a:t>BAHA </a:t>
            </a:r>
            <a:r>
              <a:rPr lang="en-US" dirty="0"/>
              <a:t>in Single-Sided Deafness: Patient Compliance and Subjective </a:t>
            </a:r>
            <a:r>
              <a:rPr lang="en-US" dirty="0" smtClean="0"/>
              <a:t>Benefit.</a:t>
            </a:r>
            <a:r>
              <a:rPr lang="pt-BR" dirty="0" err="1" smtClean="0"/>
              <a:t>Otology</a:t>
            </a:r>
            <a:r>
              <a:rPr lang="pt-BR" dirty="0" smtClean="0"/>
              <a:t> </a:t>
            </a:r>
            <a:r>
              <a:rPr lang="pt-BR" dirty="0"/>
              <a:t>&amp; </a:t>
            </a:r>
            <a:r>
              <a:rPr lang="pt-BR" dirty="0" err="1" smtClean="0"/>
              <a:t>Neurotology</a:t>
            </a:r>
            <a:r>
              <a:rPr lang="pt-BR" dirty="0"/>
              <a:t> </a:t>
            </a:r>
            <a:r>
              <a:rPr lang="pt-BR" dirty="0" smtClean="0"/>
              <a:t>31:404Y408 </a:t>
            </a:r>
            <a:r>
              <a:rPr lang="pt-BR" i="1" dirty="0"/>
              <a:t>_ </a:t>
            </a:r>
            <a:r>
              <a:rPr lang="pt-BR" dirty="0"/>
              <a:t>2010, </a:t>
            </a:r>
            <a:r>
              <a:rPr lang="pt-BR" dirty="0" err="1"/>
              <a:t>Otology</a:t>
            </a:r>
            <a:r>
              <a:rPr lang="pt-BR" dirty="0"/>
              <a:t> &amp; </a:t>
            </a:r>
            <a:r>
              <a:rPr lang="pt-BR" dirty="0" err="1"/>
              <a:t>Neurotology</a:t>
            </a:r>
            <a:r>
              <a:rPr lang="pt-BR" dirty="0"/>
              <a:t>, Inc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en-US" dirty="0" smtClean="0"/>
              <a:t>12. </a:t>
            </a:r>
            <a:r>
              <a:rPr lang="en-US" dirty="0" err="1" smtClean="0"/>
              <a:t>Hol</a:t>
            </a:r>
            <a:r>
              <a:rPr lang="en-US" dirty="0"/>
              <a:t>, M et </a:t>
            </a:r>
            <a:r>
              <a:rPr lang="en-US" dirty="0" smtClean="0"/>
              <a:t>al</a:t>
            </a:r>
            <a:r>
              <a:rPr lang="pt-BR" dirty="0" smtClean="0"/>
              <a:t>. </a:t>
            </a:r>
            <a:r>
              <a:rPr lang="en-US" dirty="0" err="1" smtClean="0"/>
              <a:t>Bone_Anchores</a:t>
            </a:r>
            <a:r>
              <a:rPr lang="en-US" dirty="0" smtClean="0"/>
              <a:t> </a:t>
            </a:r>
            <a:r>
              <a:rPr lang="en-US" dirty="0"/>
              <a:t>Hearing Aid in Unilateral Inner Ear Deafness: A study of 20 </a:t>
            </a:r>
            <a:r>
              <a:rPr lang="en-US" dirty="0" err="1" smtClean="0"/>
              <a:t>pacients</a:t>
            </a:r>
            <a:r>
              <a:rPr lang="pt-BR" dirty="0"/>
              <a:t> </a:t>
            </a:r>
            <a:r>
              <a:rPr lang="pt-BR" dirty="0" smtClean="0"/>
              <a:t>. </a:t>
            </a:r>
            <a:r>
              <a:rPr lang="en-US" dirty="0" err="1" smtClean="0"/>
              <a:t>Audiol</a:t>
            </a:r>
            <a:r>
              <a:rPr lang="en-US" dirty="0" smtClean="0"/>
              <a:t> </a:t>
            </a:r>
            <a:r>
              <a:rPr lang="en-US" dirty="0" err="1"/>
              <a:t>Neurootol</a:t>
            </a:r>
            <a:r>
              <a:rPr lang="en-US" dirty="0"/>
              <a:t> 2004,; 9:274-281</a:t>
            </a:r>
            <a:endParaRPr lang="pt-BR" dirty="0"/>
          </a:p>
          <a:p>
            <a:pPr lvl="0"/>
            <a:endParaRPr lang="en-US" dirty="0" smtClean="0"/>
          </a:p>
          <a:p>
            <a:pPr lvl="0"/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148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DUT Implante Coclear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z="4400" dirty="0" smtClean="0"/>
              <a:t>Sem propostas de modificação na DUT em vigência. 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168799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dirty="0"/>
              <a:t>CRITÉRIOS DE INDICAÇÃO DA PRÓTESE AUDITIVA ANCORADA NO OSSO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z="3600" dirty="0"/>
              <a:t>A prótese auditiva ancorada no osso é  indicada nos  casos de perda auditiva condutiva,  mista ou neurossensorial (unilateral ou bilateral) </a:t>
            </a:r>
            <a:r>
              <a:rPr lang="pt-BR" sz="3600" dirty="0" smtClean="0"/>
              <a:t>e quando </a:t>
            </a:r>
            <a:r>
              <a:rPr lang="pt-BR" sz="3600" dirty="0"/>
              <a:t>preenchidos os seguintes critérios:</a:t>
            </a:r>
          </a:p>
          <a:p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78408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000" dirty="0"/>
              <a:t>1. </a:t>
            </a:r>
            <a:r>
              <a:rPr lang="pt-BR" sz="2000" cap="all" dirty="0"/>
              <a:t>CRITÉRIOS DE INDICAÇÃO DA PRÓTESE AUDITIVA ANCORADA NO OSSO no caso de perda auditiva condutiva ou mista unilateral.</a:t>
            </a:r>
            <a:endParaRPr lang="pt-BR" sz="2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a. Má formação congênita e/ou alterações de orelha externa ou média, que impossibilite adaptação de AASI. </a:t>
            </a:r>
          </a:p>
          <a:p>
            <a:r>
              <a:rPr lang="pt-BR" dirty="0"/>
              <a:t>b. Com </a:t>
            </a:r>
            <a:r>
              <a:rPr lang="pt-BR" i="1" dirty="0"/>
              <a:t>gap </a:t>
            </a:r>
            <a:r>
              <a:rPr lang="pt-BR" dirty="0"/>
              <a:t>maior que 30 dB na média das frequências de 0,5, 1, 2 e 3kHz </a:t>
            </a:r>
          </a:p>
          <a:p>
            <a:r>
              <a:rPr lang="pt-BR" dirty="0"/>
              <a:t>c. Limiar médio melhor que 60 dB para via óssea nas frequências de 0,5, 1, 2 e 3kHz na orelha a ser implantada. </a:t>
            </a:r>
          </a:p>
          <a:p>
            <a:r>
              <a:rPr lang="pt-BR" dirty="0"/>
              <a:t>d. Índice de reconhecimento de fala em conjunto aberto maior que 60 % em monossílabos sem AASI.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0595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 smtClean="0"/>
              <a:t>2</a:t>
            </a:r>
            <a:r>
              <a:rPr lang="pt-BR" sz="2000" dirty="0"/>
              <a:t>. CRITÉRIOS DE INDICAÇÃO DA PRÓTESE AUDITIVA ANCORADA NO OSSO </a:t>
            </a:r>
            <a:r>
              <a:rPr lang="pt-BR" sz="2000" cap="all" dirty="0"/>
              <a:t>no caso de perda auditiva condutiva ou mista </a:t>
            </a:r>
            <a:r>
              <a:rPr lang="pt-BR" sz="2000" dirty="0"/>
              <a:t>BILATERAL 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a. Má formação congênita e/ou alterações de orelha externa ou média, de orelha bilateral que impossibilite adaptação de AASI. </a:t>
            </a:r>
          </a:p>
          <a:p>
            <a:r>
              <a:rPr lang="pt-BR" dirty="0"/>
              <a:t>b. Com gap maior que 30 dB na média das frequências de 0,5, 1, 2 e 3kHz. </a:t>
            </a:r>
          </a:p>
          <a:p>
            <a:r>
              <a:rPr lang="pt-BR" dirty="0"/>
              <a:t>c. Limiar médio melhor que 60 dB para via óssea nas frequências de 0,5, 1, 2 e 3kHz em ambas orelhas. </a:t>
            </a:r>
          </a:p>
          <a:p>
            <a:r>
              <a:rPr lang="pt-BR" dirty="0"/>
              <a:t>d. Índice de reconhecimento de fala em conjunto aberto maior que 60 % em monossílabos sem AASI. </a:t>
            </a:r>
          </a:p>
          <a:p>
            <a:r>
              <a:rPr lang="pt-BR" dirty="0"/>
              <a:t>e. A diferença </a:t>
            </a:r>
            <a:r>
              <a:rPr lang="pt-BR" dirty="0" err="1"/>
              <a:t>interaural</a:t>
            </a:r>
            <a:r>
              <a:rPr lang="pt-BR" dirty="0"/>
              <a:t> entre as médias dos limiares por via óssea de 0,5, 1, 2 e 3kHz não deve exceder a 10 dB e ser menor que 15 dB em todas as frequências.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8123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9592" y="62068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pt-BR" sz="2200" dirty="0"/>
              <a:t>3. </a:t>
            </a:r>
            <a:r>
              <a:rPr lang="pt-BR" sz="2200" cap="all" dirty="0"/>
              <a:t>CRITÉRIOS DE INDICAÇÃO DA PRÓTESE AUDITIVA ANCORADA NO OSSO no caso de perda auditiva neurossensorial  unilateral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a. Perda auditiva neurossensorial unilateral severa a profunda com a orelha contralateral normal e sem benefícios com a adaptação de AASI.</a:t>
            </a:r>
          </a:p>
          <a:p>
            <a:r>
              <a:rPr lang="pt-BR" dirty="0"/>
              <a:t>b. Os limiares médios pior que 71 dB para via aérea nas frequências de 0,5, 1, 2 e 3kHz na pior orelha, a ser implantada. </a:t>
            </a:r>
          </a:p>
          <a:p>
            <a:r>
              <a:rPr lang="pt-BR" dirty="0"/>
              <a:t>c. Os limiares médios melhor que 25 dB para via óssea nas frequências de 0,5, 1, 2 e 3kHz na melhor orelha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696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4. Em crianças abaixo de 5 anos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 </a:t>
            </a:r>
            <a:r>
              <a:rPr lang="pt-BR" dirty="0"/>
              <a:t>E</a:t>
            </a:r>
            <a:r>
              <a:rPr lang="pt-BR" dirty="0" smtClean="0"/>
              <a:t>nquanto </a:t>
            </a:r>
            <a:r>
              <a:rPr lang="pt-BR" dirty="0"/>
              <a:t>não é possível realizar a cirurgia para colocação da prótese auditiva ancorada no osso, está indicada a adaptação do áudio processador posicionado por meio de banda elástica.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067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5. Casos particulares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Nos </a:t>
            </a:r>
            <a:r>
              <a:rPr lang="pt-BR" dirty="0"/>
              <a:t>casos onde a estrutura óssea da calota craniana não possibilite a </a:t>
            </a:r>
            <a:r>
              <a:rPr lang="pt-BR" dirty="0" err="1"/>
              <a:t>osteointegração</a:t>
            </a:r>
            <a:r>
              <a:rPr lang="pt-BR" dirty="0"/>
              <a:t> em tempo hábil, a cirurgia deverá ser realizada em 2 (dois) tempos.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9165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6. CRITÉRIOS </a:t>
            </a:r>
            <a:r>
              <a:rPr lang="pt-BR" dirty="0"/>
              <a:t>DE REIMPLANTE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A indicação de reimplante deverá ocorrer nos seguintes casos:</a:t>
            </a:r>
          </a:p>
          <a:p>
            <a:r>
              <a:rPr lang="pt-BR" dirty="0"/>
              <a:t>a. Perda da </a:t>
            </a:r>
            <a:r>
              <a:rPr lang="pt-BR" dirty="0" err="1"/>
              <a:t>osteointegração</a:t>
            </a:r>
            <a:r>
              <a:rPr lang="pt-BR" dirty="0"/>
              <a:t> do implante de titânio</a:t>
            </a:r>
          </a:p>
          <a:p>
            <a:r>
              <a:rPr lang="pt-BR" dirty="0"/>
              <a:t>b. Complicações que impeçam o acoplamento do </a:t>
            </a:r>
            <a:r>
              <a:rPr lang="pt-BR" dirty="0" err="1"/>
              <a:t>audioprocessador</a:t>
            </a:r>
            <a:r>
              <a:rPr lang="pt-BR" dirty="0"/>
              <a:t> ao pilar</a:t>
            </a:r>
          </a:p>
          <a:p>
            <a:r>
              <a:rPr lang="pt-BR" dirty="0"/>
              <a:t>c. Complicações que levem a necessidade de </a:t>
            </a:r>
            <a:r>
              <a:rPr lang="pt-BR" dirty="0" err="1"/>
              <a:t>explantação</a:t>
            </a:r>
            <a:r>
              <a:rPr lang="pt-BR" dirty="0"/>
              <a:t>;</a:t>
            </a:r>
          </a:p>
          <a:p>
            <a:r>
              <a:rPr lang="pt-BR" dirty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8555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 Próprio">
  <a:themeElements>
    <a:clrScheme name="Capital Própri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l Própri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ital Própri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72</TotalTime>
  <Words>1092</Words>
  <Application>Microsoft Office PowerPoint</Application>
  <PresentationFormat>Apresentação na tela (4:3)</PresentationFormat>
  <Paragraphs>62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Capital Próprio</vt:lpstr>
      <vt:lpstr>Proposta da nova DUT</vt:lpstr>
      <vt:lpstr>DUT Implante Coclear</vt:lpstr>
      <vt:lpstr>CRITÉRIOS DE INDICAÇÃO DA PRÓTESE AUDITIVA ANCORADA NO OSSO</vt:lpstr>
      <vt:lpstr>1. CRITÉRIOS DE INDICAÇÃO DA PRÓTESE AUDITIVA ANCORADA NO OSSO no caso de perda auditiva condutiva ou mista unilateral.</vt:lpstr>
      <vt:lpstr>    2. CRITÉRIOS DE INDICAÇÃO DA PRÓTESE AUDITIVA ANCORADA NO OSSO no caso de perda auditiva condutiva ou mista BILATERAL  </vt:lpstr>
      <vt:lpstr>3. CRITÉRIOS DE INDICAÇÃO DA PRÓTESE AUDITIVA ANCORADA NO OSSO no caso de perda auditiva neurossensorial  unilateral </vt:lpstr>
      <vt:lpstr>4. Em crianças abaixo de 5 anos </vt:lpstr>
      <vt:lpstr>5. Casos particulares </vt:lpstr>
      <vt:lpstr>6. CRITÉRIOS DE REIMPLANTE </vt:lpstr>
      <vt:lpstr>Bibliografia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Proposta da nova DUT</dc:title>
  <dc:creator>CE</dc:creator>
  <cp:lastModifiedBy>Andre Luiz Andrade</cp:lastModifiedBy>
  <cp:revision>4</cp:revision>
  <dcterms:created xsi:type="dcterms:W3CDTF">2015-03-17T17:19:28Z</dcterms:created>
  <dcterms:modified xsi:type="dcterms:W3CDTF">2015-03-27T18:22:16Z</dcterms:modified>
</cp:coreProperties>
</file>