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  <p:sldId id="265" r:id="rId11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C23FF7-10E9-4ACD-AB41-58554C96187C}" type="datetimeFigureOut">
              <a:rPr lang="pt-BR" smtClean="0"/>
              <a:t>11/03/2015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635ABF-1414-4393-90A3-D6289F0800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36262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76375" y="3327400"/>
            <a:ext cx="6481763" cy="1470025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5300663"/>
            <a:ext cx="8497887" cy="720725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BB93C0-3803-4D1D-8A9B-8EFDF08B921B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34175" y="188913"/>
            <a:ext cx="2159000" cy="56896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2413" y="188913"/>
            <a:ext cx="6329362" cy="56896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E5F3C2-6C20-49D9-9FF4-47BBA843638F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2B47C7-5313-4689-B2CF-27306E0DFC58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EBBF4B-C96E-4F0D-B822-8A648702E2FC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27088" y="1773238"/>
            <a:ext cx="3919537" cy="4105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899025" y="1773238"/>
            <a:ext cx="3921125" cy="4105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C5EE03-F037-4E53-A49D-FB52D70CC11A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1270CC-CDCD-4601-8CC3-8256F9A5AF82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7691E3-6DD2-437A-8028-B8C486EADC52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364C00-0359-4AD1-8A9B-A8E3D0D92C3F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977FC2-472C-45D3-9DEC-DCFE95747A31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DB63B1-7D43-4929-A8EC-4AA4C8F14AA9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2413" y="188913"/>
            <a:ext cx="86407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7088" y="1773238"/>
            <a:ext cx="7993062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30325" y="6435725"/>
            <a:ext cx="116205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54288" y="6435725"/>
            <a:ext cx="52578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9138" y="6435725"/>
            <a:ext cx="53975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711C93AD-78D1-4EE3-86BD-7305EB0CBE75}" type="slidenum">
              <a:rPr lang="pt-BR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9" y="3327400"/>
            <a:ext cx="7920880" cy="1470025"/>
          </a:xfrm>
        </p:spPr>
        <p:txBody>
          <a:bodyPr/>
          <a:lstStyle/>
          <a:p>
            <a:r>
              <a:rPr lang="pt-BR" sz="2800" b="1" dirty="0" smtClean="0">
                <a:latin typeface="Calibri" pitchFamily="34" charset="0"/>
              </a:rPr>
              <a:t>MODELO</a:t>
            </a:r>
            <a:r>
              <a:rPr lang="pt-BR" sz="2800" b="1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pt-BR" sz="2800" b="1" dirty="0">
                <a:solidFill>
                  <a:schemeClr val="tx1"/>
                </a:solidFill>
                <a:latin typeface="Calibri" pitchFamily="34" charset="0"/>
              </a:rPr>
              <a:t>PARA INCORPORAÇÃO DE TECNOLOGIA NO ÂMBITO DA SAÚDE SUPLEMETAR</a:t>
            </a:r>
            <a:endParaRPr lang="pt-BR" sz="2800" dirty="0">
              <a:latin typeface="Calibri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pt-BR" sz="1600" b="1" dirty="0" smtClean="0">
                <a:latin typeface="Calibri" pitchFamily="34" charset="0"/>
              </a:rPr>
              <a:t>Dr. Reynaldo Rocha N. Júnior</a:t>
            </a:r>
          </a:p>
          <a:p>
            <a:pPr algn="r"/>
            <a:r>
              <a:rPr lang="pt-BR" sz="1400" dirty="0" smtClean="0">
                <a:latin typeface="Calibri" pitchFamily="34" charset="0"/>
              </a:rPr>
              <a:t>Diretor da DUOMED</a:t>
            </a:r>
          </a:p>
          <a:p>
            <a:pPr algn="r"/>
            <a:r>
              <a:rPr lang="pt-BR" sz="1400" dirty="0" smtClean="0">
                <a:latin typeface="Calibri" pitchFamily="34" charset="0"/>
              </a:rPr>
              <a:t>Consultor - ABRAMGE</a:t>
            </a:r>
            <a:endParaRPr lang="pt-BR" sz="1400" dirty="0">
              <a:latin typeface="Calibri" pitchFamily="34" charset="0"/>
            </a:endParaRPr>
          </a:p>
        </p:txBody>
      </p:sp>
      <p:pic>
        <p:nvPicPr>
          <p:cNvPr id="2053" name="Picture 5" descr="D:\Informação Geral\Figuras\tecno 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493188" cy="28971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188913"/>
            <a:ext cx="7920880" cy="1143000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lvl="2"/>
            <a:r>
              <a:rPr lang="pt-BR" sz="3200" b="1" dirty="0" smtClean="0">
                <a:latin typeface="Calibri" pitchFamily="34" charset="0"/>
              </a:rPr>
              <a:t>BALANÇA DE DECISÃO</a:t>
            </a:r>
          </a:p>
        </p:txBody>
      </p:sp>
      <p:pic>
        <p:nvPicPr>
          <p:cNvPr id="7172" name="Picture 4" descr="C:\Users\Reynaldo-PC\AppData\Local\Microsoft\Windows\INetCache\IE\J1WHOQLA\justice-scale1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1556792"/>
            <a:ext cx="4203700" cy="4610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7" y="188913"/>
            <a:ext cx="8209607" cy="1007839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pt-BR" sz="3200" b="1" dirty="0" smtClean="0">
                <a:latin typeface="Calibri" pitchFamily="34" charset="0"/>
              </a:rPr>
              <a:t>MODELO DE ATS</a:t>
            </a:r>
            <a:endParaRPr lang="pt-BR" sz="3200" b="1" dirty="0">
              <a:latin typeface="Calibri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340768"/>
            <a:ext cx="8208912" cy="5328592"/>
          </a:xfrm>
        </p:spPr>
        <p:txBody>
          <a:bodyPr/>
          <a:lstStyle/>
          <a:p>
            <a:pPr>
              <a:buNone/>
            </a:pPr>
            <a:r>
              <a:rPr lang="pt-BR" sz="2400" dirty="0" smtClean="0">
                <a:latin typeface="Calibri" pitchFamily="34" charset="0"/>
              </a:rPr>
              <a:t>	São diversos os motivos para realização de uma avaliação criteriosa  no processo de incorporação de uma tecnologia na área da saúde, entre eles:</a:t>
            </a:r>
          </a:p>
          <a:p>
            <a:pPr>
              <a:buNone/>
            </a:pPr>
            <a:endParaRPr lang="pt-BR" sz="2400" dirty="0" smtClean="0">
              <a:latin typeface="Calibri" pitchFamily="34" charset="0"/>
            </a:endParaRPr>
          </a:p>
          <a:p>
            <a:pPr lvl="1"/>
            <a:r>
              <a:rPr lang="pt-BR" sz="1800" dirty="0" smtClean="0">
                <a:latin typeface="Calibri" pitchFamily="34" charset="0"/>
              </a:rPr>
              <a:t>Segurança;</a:t>
            </a:r>
          </a:p>
          <a:p>
            <a:pPr lvl="1"/>
            <a:r>
              <a:rPr lang="pt-BR" sz="1800" dirty="0" smtClean="0">
                <a:latin typeface="Calibri" pitchFamily="34" charset="0"/>
              </a:rPr>
              <a:t>Eficácia/Acurácia;</a:t>
            </a:r>
          </a:p>
          <a:p>
            <a:pPr lvl="1"/>
            <a:r>
              <a:rPr lang="pt-BR" sz="1800" dirty="0" smtClean="0">
                <a:latin typeface="Calibri" pitchFamily="34" charset="0"/>
              </a:rPr>
              <a:t>Força do Desfecho;</a:t>
            </a:r>
          </a:p>
          <a:p>
            <a:pPr lvl="1"/>
            <a:r>
              <a:rPr lang="pt-BR" sz="1800" dirty="0" smtClean="0">
                <a:latin typeface="Calibri" pitchFamily="34" charset="0"/>
              </a:rPr>
              <a:t>Relevância Clínica do Benefício;</a:t>
            </a:r>
          </a:p>
          <a:p>
            <a:pPr lvl="1"/>
            <a:r>
              <a:rPr lang="pt-BR" sz="1800" dirty="0" smtClean="0">
                <a:latin typeface="Calibri" pitchFamily="34" charset="0"/>
              </a:rPr>
              <a:t>Custo da Tecnologia*;</a:t>
            </a:r>
          </a:p>
          <a:p>
            <a:pPr lvl="1"/>
            <a:r>
              <a:rPr lang="pt-BR" sz="1800" dirty="0" smtClean="0">
                <a:latin typeface="Calibri" pitchFamily="34" charset="0"/>
              </a:rPr>
              <a:t>O Impacto </a:t>
            </a:r>
            <a:r>
              <a:rPr lang="pt-BR" sz="1800" dirty="0">
                <a:latin typeface="Calibri" pitchFamily="34" charset="0"/>
              </a:rPr>
              <a:t>O</a:t>
            </a:r>
            <a:r>
              <a:rPr lang="pt-BR" sz="1800" dirty="0" smtClean="0">
                <a:latin typeface="Calibri" pitchFamily="34" charset="0"/>
              </a:rPr>
              <a:t>rçamentário;</a:t>
            </a:r>
          </a:p>
          <a:p>
            <a:pPr lvl="1"/>
            <a:r>
              <a:rPr lang="pt-BR" sz="1800" dirty="0">
                <a:latin typeface="Calibri" pitchFamily="34" charset="0"/>
              </a:rPr>
              <a:t>É</a:t>
            </a:r>
            <a:r>
              <a:rPr lang="pt-BR" sz="1800" dirty="0" smtClean="0">
                <a:latin typeface="Calibri" pitchFamily="34" charset="0"/>
              </a:rPr>
              <a:t> Exequível?</a:t>
            </a:r>
          </a:p>
          <a:p>
            <a:pPr lvl="1"/>
            <a:r>
              <a:rPr lang="pt-BR" sz="1800" dirty="0" smtClean="0">
                <a:latin typeface="Calibri" pitchFamily="34" charset="0"/>
              </a:rPr>
              <a:t>Afronta </a:t>
            </a:r>
            <a:r>
              <a:rPr lang="pt-BR" sz="1800" dirty="0">
                <a:latin typeface="Calibri" pitchFamily="34" charset="0"/>
              </a:rPr>
              <a:t>Q</a:t>
            </a:r>
            <a:r>
              <a:rPr lang="pt-BR" sz="1800" dirty="0" smtClean="0">
                <a:latin typeface="Calibri" pitchFamily="34" charset="0"/>
              </a:rPr>
              <a:t>uestões Legais?</a:t>
            </a:r>
          </a:p>
          <a:p>
            <a:pPr lvl="1"/>
            <a:r>
              <a:rPr lang="pt-BR" sz="1800" dirty="0">
                <a:latin typeface="Calibri" pitchFamily="34" charset="0"/>
              </a:rPr>
              <a:t>H</a:t>
            </a:r>
            <a:r>
              <a:rPr lang="pt-BR" sz="1800" dirty="0" smtClean="0">
                <a:latin typeface="Calibri" pitchFamily="34" charset="0"/>
              </a:rPr>
              <a:t>á </a:t>
            </a:r>
            <a:r>
              <a:rPr lang="pt-BR" sz="1800" dirty="0">
                <a:latin typeface="Calibri" pitchFamily="34" charset="0"/>
              </a:rPr>
              <a:t>I</a:t>
            </a:r>
            <a:r>
              <a:rPr lang="pt-BR" sz="1800" dirty="0" smtClean="0">
                <a:latin typeface="Calibri" pitchFamily="34" charset="0"/>
              </a:rPr>
              <a:t>mplicações Éticas?</a:t>
            </a:r>
          </a:p>
          <a:p>
            <a:pPr lvl="1"/>
            <a:r>
              <a:rPr lang="pt-BR" sz="1800" dirty="0" smtClean="0">
                <a:latin typeface="Calibri" pitchFamily="34" charset="0"/>
              </a:rPr>
              <a:t>Há </a:t>
            </a:r>
            <a:r>
              <a:rPr lang="pt-BR" sz="1800" dirty="0">
                <a:latin typeface="Calibri" pitchFamily="34" charset="0"/>
              </a:rPr>
              <a:t>I</a:t>
            </a:r>
            <a:r>
              <a:rPr lang="pt-BR" sz="1800" dirty="0" smtClean="0">
                <a:latin typeface="Calibri" pitchFamily="34" charset="0"/>
              </a:rPr>
              <a:t>mplicações Ecológicas</a:t>
            </a:r>
            <a:r>
              <a:rPr lang="pt-BR" sz="1800" dirty="0">
                <a:latin typeface="Calibri" pitchFamily="34" charset="0"/>
              </a:rPr>
              <a:t>?</a:t>
            </a:r>
            <a:endParaRPr lang="pt-BR" sz="1800" dirty="0" smtClean="0">
              <a:latin typeface="Calibri" pitchFamily="34" charset="0"/>
            </a:endParaRPr>
          </a:p>
          <a:p>
            <a:pPr lvl="1"/>
            <a:r>
              <a:rPr lang="pt-BR" sz="1800" dirty="0" smtClean="0">
                <a:latin typeface="Calibri" pitchFamily="34" charset="0"/>
              </a:rPr>
              <a:t>Outras.....</a:t>
            </a:r>
            <a:endParaRPr lang="pt-BR" sz="1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475656" y="188913"/>
            <a:ext cx="5688632" cy="1143000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pt-BR" sz="4000" b="1" dirty="0" smtClean="0">
                <a:latin typeface="Calibri" pitchFamily="34" charset="0"/>
              </a:rPr>
              <a:t>MODELO DE ATS</a:t>
            </a:r>
            <a:endParaRPr lang="pt-BR" sz="4000" b="1" dirty="0">
              <a:latin typeface="Calibri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844824"/>
            <a:ext cx="8208912" cy="4608512"/>
          </a:xfrm>
        </p:spPr>
        <p:txBody>
          <a:bodyPr/>
          <a:lstStyle/>
          <a:p>
            <a:pPr>
              <a:buNone/>
            </a:pPr>
            <a:r>
              <a:rPr lang="pt-BR" dirty="0" smtClean="0">
                <a:latin typeface="Calibri" pitchFamily="34" charset="0"/>
              </a:rPr>
              <a:t>	Sugiro 3 etapas de avaliação:</a:t>
            </a:r>
          </a:p>
          <a:p>
            <a:endParaRPr lang="pt-BR" sz="2400" dirty="0" smtClean="0">
              <a:latin typeface="Calibri" pitchFamily="34" charset="0"/>
            </a:endParaRPr>
          </a:p>
          <a:p>
            <a:pPr lvl="2"/>
            <a:r>
              <a:rPr lang="pt-BR" sz="2800" dirty="0" smtClean="0">
                <a:latin typeface="Calibri" pitchFamily="34" charset="0"/>
              </a:rPr>
              <a:t>1ª Etapa – Critérios Eliminatórios.</a:t>
            </a:r>
          </a:p>
          <a:p>
            <a:pPr lvl="2"/>
            <a:endParaRPr lang="pt-BR" sz="2800" dirty="0">
              <a:latin typeface="Calibri" pitchFamily="34" charset="0"/>
            </a:endParaRPr>
          </a:p>
          <a:p>
            <a:pPr lvl="2"/>
            <a:r>
              <a:rPr lang="pt-BR" sz="2800" dirty="0" smtClean="0">
                <a:latin typeface="Calibri" pitchFamily="34" charset="0"/>
              </a:rPr>
              <a:t>2ª Etapa – Critérios Decisórios.</a:t>
            </a:r>
          </a:p>
          <a:p>
            <a:pPr lvl="2"/>
            <a:endParaRPr lang="pt-BR" sz="2800" dirty="0">
              <a:latin typeface="Calibri" pitchFamily="34" charset="0"/>
            </a:endParaRPr>
          </a:p>
          <a:p>
            <a:pPr lvl="2"/>
            <a:r>
              <a:rPr lang="pt-BR" sz="2800" dirty="0" smtClean="0">
                <a:latin typeface="Calibri" pitchFamily="34" charset="0"/>
              </a:rPr>
              <a:t>3ª Etapa – Critérios Influenciadores.</a:t>
            </a:r>
            <a:endParaRPr lang="pt-BR" sz="2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188913"/>
            <a:ext cx="7920880" cy="1143000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lvl="2"/>
            <a:r>
              <a:rPr lang="pt-BR" sz="3200" b="1" dirty="0" smtClean="0">
                <a:latin typeface="Calibri" pitchFamily="34" charset="0"/>
              </a:rPr>
              <a:t>1ª Etapa – Critérios Eliminatórios.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844824"/>
            <a:ext cx="8208912" cy="4608512"/>
          </a:xfrm>
        </p:spPr>
        <p:txBody>
          <a:bodyPr/>
          <a:lstStyle/>
          <a:p>
            <a:pPr>
              <a:buNone/>
            </a:pPr>
            <a:r>
              <a:rPr lang="pt-BR" dirty="0" smtClean="0">
                <a:latin typeface="Calibri" pitchFamily="34" charset="0"/>
              </a:rPr>
              <a:t>	</a:t>
            </a:r>
            <a:endParaRPr lang="pt-BR" sz="2400" dirty="0" smtClean="0">
              <a:latin typeface="Calibri" pitchFamily="34" charset="0"/>
            </a:endParaRPr>
          </a:p>
          <a:p>
            <a:pPr lvl="2"/>
            <a:r>
              <a:rPr lang="pt-BR" sz="2800" dirty="0" smtClean="0">
                <a:latin typeface="Calibri" pitchFamily="34" charset="0"/>
              </a:rPr>
              <a:t>Afronta Abrangência/Cobertura Legal (9656)?</a:t>
            </a:r>
          </a:p>
          <a:p>
            <a:pPr lvl="2"/>
            <a:endParaRPr lang="pt-BR" sz="2800" dirty="0">
              <a:latin typeface="Calibri" pitchFamily="34" charset="0"/>
            </a:endParaRPr>
          </a:p>
          <a:p>
            <a:pPr lvl="2"/>
            <a:r>
              <a:rPr lang="pt-BR" sz="2800" dirty="0" smtClean="0">
                <a:latin typeface="Calibri" pitchFamily="34" charset="0"/>
              </a:rPr>
              <a:t>Demonstrou Segurança?</a:t>
            </a:r>
          </a:p>
          <a:p>
            <a:pPr lvl="2"/>
            <a:endParaRPr lang="pt-BR" sz="2800" dirty="0">
              <a:latin typeface="Calibri" pitchFamily="34" charset="0"/>
            </a:endParaRPr>
          </a:p>
          <a:p>
            <a:pPr lvl="2"/>
            <a:r>
              <a:rPr lang="pt-BR" sz="2800" dirty="0" smtClean="0">
                <a:latin typeface="Calibri" pitchFamily="34" charset="0"/>
              </a:rPr>
              <a:t>Demonstrou Eficácia/Acurácia?</a:t>
            </a:r>
            <a:endParaRPr lang="pt-BR" sz="2800" dirty="0">
              <a:latin typeface="Calibri" pitchFamily="34" charset="0"/>
            </a:endParaRPr>
          </a:p>
          <a:p>
            <a:pPr lvl="2">
              <a:buNone/>
            </a:pPr>
            <a:endParaRPr lang="pt-BR" sz="28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188913"/>
            <a:ext cx="7920880" cy="1143000"/>
          </a:xfrm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lvl="2"/>
            <a:r>
              <a:rPr lang="pt-BR" sz="3200" b="1" dirty="0" smtClean="0">
                <a:latin typeface="Calibri" pitchFamily="34" charset="0"/>
              </a:rPr>
              <a:t>1ª Etapa – Critérios Eliminatórios.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844824"/>
            <a:ext cx="8208912" cy="4608512"/>
          </a:xfrm>
        </p:spPr>
        <p:txBody>
          <a:bodyPr/>
          <a:lstStyle/>
          <a:p>
            <a:pPr>
              <a:buNone/>
            </a:pPr>
            <a:r>
              <a:rPr lang="pt-BR" sz="2000" dirty="0" smtClean="0">
                <a:latin typeface="Calibri" pitchFamily="34" charset="0"/>
              </a:rPr>
              <a:t>	</a:t>
            </a:r>
            <a:r>
              <a:rPr lang="pt-BR" sz="2000" b="1" dirty="0" smtClean="0">
                <a:latin typeface="Calibri" pitchFamily="34" charset="0"/>
              </a:rPr>
              <a:t>CONSIDERAÇÕES </a:t>
            </a:r>
          </a:p>
          <a:p>
            <a:pPr>
              <a:buNone/>
            </a:pPr>
            <a:endParaRPr lang="pt-BR" sz="2000" b="1" dirty="0" smtClean="0">
              <a:latin typeface="Calibri" pitchFamily="34" charset="0"/>
            </a:endParaRPr>
          </a:p>
          <a:p>
            <a:r>
              <a:rPr lang="pt-BR" sz="2000" dirty="0" smtClean="0">
                <a:latin typeface="Calibri" pitchFamily="34" charset="0"/>
              </a:rPr>
              <a:t>Esta é uma etapa de verificação, e não há julgamento de valor/qualidade*</a:t>
            </a:r>
          </a:p>
          <a:p>
            <a:pPr lvl="0"/>
            <a:endParaRPr lang="pt-BR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pPr lvl="0"/>
            <a:r>
              <a:rPr lang="pt-BR" sz="2000" dirty="0" smtClean="0">
                <a:solidFill>
                  <a:schemeClr val="tx1"/>
                </a:solidFill>
                <a:latin typeface="Calibri" pitchFamily="34" charset="0"/>
              </a:rPr>
              <a:t>Uma </a:t>
            </a:r>
            <a:r>
              <a:rPr lang="pt-BR" sz="2000" dirty="0">
                <a:solidFill>
                  <a:schemeClr val="tx1"/>
                </a:solidFill>
                <a:latin typeface="Calibri" pitchFamily="34" charset="0"/>
              </a:rPr>
              <a:t>nova tecnologia </a:t>
            </a:r>
            <a:r>
              <a:rPr lang="pt-BR" sz="2000" dirty="0" smtClean="0">
                <a:latin typeface="Calibri" pitchFamily="34" charset="0"/>
              </a:rPr>
              <a:t>com </a:t>
            </a:r>
            <a:r>
              <a:rPr lang="pt-BR" sz="2000" dirty="0" smtClean="0">
                <a:solidFill>
                  <a:schemeClr val="tx1"/>
                </a:solidFill>
                <a:latin typeface="Calibri" pitchFamily="34" charset="0"/>
              </a:rPr>
              <a:t>maior </a:t>
            </a:r>
            <a:r>
              <a:rPr lang="pt-BR" sz="2000" dirty="0">
                <a:solidFill>
                  <a:schemeClr val="tx1"/>
                </a:solidFill>
                <a:latin typeface="Calibri" pitchFamily="34" charset="0"/>
              </a:rPr>
              <a:t>efeito adverso que a padrão, mas que também oferece um ganho de eficácia </a:t>
            </a:r>
            <a:r>
              <a:rPr lang="pt-BR" sz="2000" dirty="0" smtClean="0">
                <a:solidFill>
                  <a:schemeClr val="tx1"/>
                </a:solidFill>
                <a:latin typeface="Calibri" pitchFamily="34" charset="0"/>
              </a:rPr>
              <a:t>maior deve prosseguir </a:t>
            </a:r>
            <a:r>
              <a:rPr lang="pt-BR" sz="2000" dirty="0">
                <a:solidFill>
                  <a:schemeClr val="tx1"/>
                </a:solidFill>
                <a:latin typeface="Calibri" pitchFamily="34" charset="0"/>
              </a:rPr>
              <a:t>na avaliação das próximas etapas;</a:t>
            </a:r>
          </a:p>
          <a:p>
            <a:pPr lvl="0"/>
            <a:endParaRPr lang="pt-BR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pPr lvl="0"/>
            <a:r>
              <a:rPr lang="pt-BR" sz="2000" dirty="0" smtClean="0">
                <a:solidFill>
                  <a:schemeClr val="tx1"/>
                </a:solidFill>
                <a:latin typeface="Calibri" pitchFamily="34" charset="0"/>
              </a:rPr>
              <a:t>Uma </a:t>
            </a:r>
            <a:r>
              <a:rPr lang="pt-BR" sz="2000" dirty="0">
                <a:solidFill>
                  <a:schemeClr val="tx1"/>
                </a:solidFill>
                <a:latin typeface="Calibri" pitchFamily="34" charset="0"/>
              </a:rPr>
              <a:t>nova tecnologia com eficácia menor que a padrão, mas que tem igual ou maior segurança </a:t>
            </a:r>
            <a:r>
              <a:rPr lang="pt-BR" sz="2000" dirty="0" smtClean="0">
                <a:solidFill>
                  <a:schemeClr val="tx1"/>
                </a:solidFill>
                <a:latin typeface="Calibri" pitchFamily="34" charset="0"/>
              </a:rPr>
              <a:t>e/ou </a:t>
            </a:r>
            <a:r>
              <a:rPr lang="pt-BR" sz="2000" dirty="0">
                <a:solidFill>
                  <a:schemeClr val="tx1"/>
                </a:solidFill>
                <a:latin typeface="Calibri" pitchFamily="34" charset="0"/>
              </a:rPr>
              <a:t>menores custos, também deve prosseguir na avaliação das próximas etapas</a:t>
            </a:r>
            <a:r>
              <a:rPr lang="pt-BR" sz="2000" dirty="0" smtClean="0">
                <a:solidFill>
                  <a:schemeClr val="tx1"/>
                </a:solidFill>
                <a:latin typeface="Calibri" pitchFamily="34" charset="0"/>
              </a:rPr>
              <a:t>.</a:t>
            </a:r>
            <a:endParaRPr lang="pt-BR" sz="2000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188913"/>
            <a:ext cx="7920880" cy="1143000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lvl="2"/>
            <a:r>
              <a:rPr lang="pt-BR" sz="3200" b="1" dirty="0">
                <a:latin typeface="Calibri" pitchFamily="34" charset="0"/>
              </a:rPr>
              <a:t>2</a:t>
            </a:r>
            <a:r>
              <a:rPr lang="pt-BR" sz="3200" b="1" dirty="0" smtClean="0">
                <a:latin typeface="Calibri" pitchFamily="34" charset="0"/>
              </a:rPr>
              <a:t>ª Etapa – Critérios Decisórios.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484784"/>
            <a:ext cx="7848872" cy="4968552"/>
          </a:xfrm>
        </p:spPr>
        <p:txBody>
          <a:bodyPr/>
          <a:lstStyle/>
          <a:p>
            <a:pPr>
              <a:buNone/>
            </a:pPr>
            <a:r>
              <a:rPr lang="pt-BR" sz="2000" dirty="0" smtClean="0">
                <a:latin typeface="Calibri" pitchFamily="34" charset="0"/>
              </a:rPr>
              <a:t>	</a:t>
            </a:r>
            <a:r>
              <a:rPr lang="pt-BR" sz="2400" b="1" dirty="0" smtClean="0">
                <a:latin typeface="Calibri" pitchFamily="34" charset="0"/>
              </a:rPr>
              <a:t>Principais parâmetros na avaliação metodológica na incorporação da tecnologia em saúde.</a:t>
            </a:r>
          </a:p>
          <a:p>
            <a:endParaRPr lang="pt-BR" sz="2000" dirty="0" smtClean="0">
              <a:latin typeface="Calibri" pitchFamily="34" charset="0"/>
            </a:endParaRPr>
          </a:p>
          <a:p>
            <a:r>
              <a:rPr lang="pt-BR" sz="2000" b="1" dirty="0" smtClean="0">
                <a:latin typeface="Calibri" pitchFamily="34" charset="0"/>
              </a:rPr>
              <a:t>CRITÉRIOS CLÍNICOS.</a:t>
            </a:r>
          </a:p>
          <a:p>
            <a:pPr lvl="1"/>
            <a:r>
              <a:rPr lang="pt-BR" sz="2000" dirty="0">
                <a:solidFill>
                  <a:schemeClr val="tx1"/>
                </a:solidFill>
                <a:latin typeface="Calibri" pitchFamily="34" charset="0"/>
              </a:rPr>
              <a:t>Eficácia </a:t>
            </a:r>
            <a:r>
              <a:rPr lang="pt-BR" sz="2000" dirty="0" smtClean="0">
                <a:solidFill>
                  <a:schemeClr val="tx1"/>
                </a:solidFill>
                <a:latin typeface="Calibri" pitchFamily="34" charset="0"/>
              </a:rPr>
              <a:t>Clínica;</a:t>
            </a:r>
            <a:endParaRPr lang="pt-BR" sz="2000" dirty="0">
              <a:solidFill>
                <a:schemeClr val="tx1"/>
              </a:solidFill>
              <a:latin typeface="Calibri" pitchFamily="34" charset="0"/>
            </a:endParaRPr>
          </a:p>
          <a:p>
            <a:pPr lvl="1"/>
            <a:r>
              <a:rPr lang="pt-BR" sz="2000" dirty="0">
                <a:solidFill>
                  <a:schemeClr val="tx1"/>
                </a:solidFill>
                <a:latin typeface="Calibri" pitchFamily="34" charset="0"/>
              </a:rPr>
              <a:t>Força do </a:t>
            </a:r>
            <a:r>
              <a:rPr lang="pt-BR" sz="2000" dirty="0" smtClean="0">
                <a:solidFill>
                  <a:schemeClr val="tx1"/>
                </a:solidFill>
                <a:latin typeface="Calibri" pitchFamily="34" charset="0"/>
              </a:rPr>
              <a:t>Desfecho;</a:t>
            </a:r>
          </a:p>
          <a:p>
            <a:pPr lvl="1"/>
            <a:r>
              <a:rPr lang="pt-BR" sz="2000" dirty="0" smtClean="0">
                <a:solidFill>
                  <a:schemeClr val="tx1"/>
                </a:solidFill>
                <a:latin typeface="Calibri" pitchFamily="34" charset="0"/>
              </a:rPr>
              <a:t>Relevância Clínica do Benefício;</a:t>
            </a:r>
          </a:p>
          <a:p>
            <a:pPr lvl="1"/>
            <a:endParaRPr lang="pt-BR" sz="1800" dirty="0" smtClean="0">
              <a:solidFill>
                <a:schemeClr val="tx1"/>
              </a:solidFill>
              <a:latin typeface="Calibri" pitchFamily="34" charset="0"/>
            </a:endParaRPr>
          </a:p>
          <a:p>
            <a:pPr lvl="0"/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CRITÉRIOS ECONÔMICOS (Impacto </a:t>
            </a:r>
            <a:r>
              <a:rPr lang="pt-BR" sz="2000" b="1" dirty="0">
                <a:latin typeface="Calibri" pitchFamily="34" charset="0"/>
              </a:rPr>
              <a:t>O</a:t>
            </a:r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rçamentário).</a:t>
            </a:r>
          </a:p>
          <a:p>
            <a:pPr lvl="1"/>
            <a:r>
              <a:rPr lang="pt-BR" sz="1800" dirty="0">
                <a:solidFill>
                  <a:schemeClr val="tx1"/>
                </a:solidFill>
                <a:latin typeface="Calibri" pitchFamily="34" charset="0"/>
              </a:rPr>
              <a:t>Custo do </a:t>
            </a:r>
            <a:r>
              <a:rPr lang="pt-BR" sz="1800" dirty="0" smtClean="0">
                <a:solidFill>
                  <a:schemeClr val="tx1"/>
                </a:solidFill>
                <a:latin typeface="Calibri" pitchFamily="34" charset="0"/>
              </a:rPr>
              <a:t>Tratamento;</a:t>
            </a:r>
            <a:endParaRPr lang="pt-BR" sz="1800" dirty="0" smtClean="0">
              <a:latin typeface="Calibri" pitchFamily="34" charset="0"/>
            </a:endParaRPr>
          </a:p>
          <a:p>
            <a:pPr lvl="1"/>
            <a:r>
              <a:rPr lang="pt-BR" sz="18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rPr>
              <a:t>Prevalência </a:t>
            </a:r>
            <a:r>
              <a:rPr lang="pt-BR" sz="1800" dirty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rPr>
              <a:t>da </a:t>
            </a:r>
            <a:r>
              <a:rPr lang="pt-BR" sz="18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rPr>
              <a:t>doença;</a:t>
            </a:r>
          </a:p>
          <a:p>
            <a:pPr lvl="1"/>
            <a:endParaRPr lang="pt-BR" sz="1800" dirty="0"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188913"/>
            <a:ext cx="7920880" cy="1143000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lvl="2"/>
            <a:r>
              <a:rPr lang="pt-BR" sz="3200" b="1" dirty="0">
                <a:latin typeface="Calibri" pitchFamily="34" charset="0"/>
              </a:rPr>
              <a:t>2</a:t>
            </a:r>
            <a:r>
              <a:rPr lang="pt-BR" sz="3200" b="1" dirty="0" smtClean="0">
                <a:latin typeface="Calibri" pitchFamily="34" charset="0"/>
              </a:rPr>
              <a:t>ª Etapa – Critérios Decisórios.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484784"/>
            <a:ext cx="7848872" cy="4968552"/>
          </a:xfrm>
        </p:spPr>
        <p:txBody>
          <a:bodyPr/>
          <a:lstStyle/>
          <a:p>
            <a:pPr>
              <a:buNone/>
            </a:pPr>
            <a:r>
              <a:rPr lang="pt-BR" sz="2000" dirty="0" smtClean="0">
                <a:latin typeface="Calibri" pitchFamily="34" charset="0"/>
              </a:rPr>
              <a:t>	</a:t>
            </a:r>
            <a:r>
              <a:rPr lang="pt-BR" sz="2000" b="1" dirty="0" smtClean="0">
                <a:latin typeface="Calibri" pitchFamily="34" charset="0"/>
              </a:rPr>
              <a:t>CRITÉRIOS CLÍNICOS.</a:t>
            </a:r>
          </a:p>
          <a:p>
            <a:pPr lvl="1"/>
            <a:r>
              <a:rPr lang="pt-BR" sz="2000" dirty="0">
                <a:solidFill>
                  <a:schemeClr val="tx1"/>
                </a:solidFill>
                <a:latin typeface="Calibri" pitchFamily="34" charset="0"/>
              </a:rPr>
              <a:t>Eficácia </a:t>
            </a:r>
            <a:r>
              <a:rPr lang="pt-BR" sz="2000" dirty="0" smtClean="0">
                <a:solidFill>
                  <a:schemeClr val="tx1"/>
                </a:solidFill>
                <a:latin typeface="Calibri" pitchFamily="34" charset="0"/>
              </a:rPr>
              <a:t>Clínica (Oxford):</a:t>
            </a:r>
          </a:p>
          <a:p>
            <a:pPr lvl="2"/>
            <a:r>
              <a:rPr lang="pt-BR" sz="1600" dirty="0">
                <a:solidFill>
                  <a:schemeClr val="tx1"/>
                </a:solidFill>
                <a:latin typeface="Calibri" pitchFamily="34" charset="0"/>
              </a:rPr>
              <a:t>1A ou 1B ou </a:t>
            </a:r>
            <a:r>
              <a:rPr lang="pt-BR" sz="1600" dirty="0" smtClean="0">
                <a:solidFill>
                  <a:schemeClr val="tx1"/>
                </a:solidFill>
                <a:latin typeface="Calibri" pitchFamily="34" charset="0"/>
              </a:rPr>
              <a:t>1C;</a:t>
            </a:r>
          </a:p>
          <a:p>
            <a:pPr lvl="2"/>
            <a:r>
              <a:rPr lang="pt-BR" sz="1600" dirty="0" smtClean="0">
                <a:solidFill>
                  <a:schemeClr val="tx1"/>
                </a:solidFill>
                <a:latin typeface="Calibri" pitchFamily="34" charset="0"/>
              </a:rPr>
              <a:t>2ª;</a:t>
            </a:r>
          </a:p>
          <a:p>
            <a:pPr lvl="2"/>
            <a:r>
              <a:rPr lang="pt-BR" sz="1600" dirty="0" smtClean="0">
                <a:solidFill>
                  <a:schemeClr val="tx1"/>
                </a:solidFill>
                <a:latin typeface="Calibri" pitchFamily="34" charset="0"/>
              </a:rPr>
              <a:t>2B;</a:t>
            </a:r>
          </a:p>
          <a:p>
            <a:pPr lvl="2"/>
            <a:r>
              <a:rPr lang="pt-BR" sz="1600" dirty="0" smtClean="0">
                <a:solidFill>
                  <a:schemeClr val="tx1"/>
                </a:solidFill>
                <a:latin typeface="Calibri" pitchFamily="34" charset="0"/>
              </a:rPr>
              <a:t>2C </a:t>
            </a:r>
            <a:r>
              <a:rPr lang="pt-BR" sz="1600" dirty="0">
                <a:solidFill>
                  <a:schemeClr val="tx1"/>
                </a:solidFill>
                <a:latin typeface="Calibri" pitchFamily="34" charset="0"/>
              </a:rPr>
              <a:t>ou  3A ou </a:t>
            </a:r>
            <a:r>
              <a:rPr lang="pt-BR" sz="1600" dirty="0" smtClean="0">
                <a:solidFill>
                  <a:schemeClr val="tx1"/>
                </a:solidFill>
                <a:latin typeface="Calibri" pitchFamily="34" charset="0"/>
              </a:rPr>
              <a:t>3B;</a:t>
            </a:r>
          </a:p>
          <a:p>
            <a:pPr lvl="2"/>
            <a:r>
              <a:rPr lang="pt-BR" sz="1600" dirty="0" smtClean="0">
                <a:solidFill>
                  <a:schemeClr val="tx1"/>
                </a:solidFill>
                <a:latin typeface="Calibri" pitchFamily="34" charset="0"/>
              </a:rPr>
              <a:t>4 </a:t>
            </a:r>
            <a:r>
              <a:rPr lang="pt-BR" sz="1600" dirty="0">
                <a:solidFill>
                  <a:schemeClr val="tx1"/>
                </a:solidFill>
                <a:latin typeface="Calibri" pitchFamily="34" charset="0"/>
              </a:rPr>
              <a:t>ou </a:t>
            </a:r>
            <a:r>
              <a:rPr lang="pt-BR" sz="1600" dirty="0" smtClean="0">
                <a:solidFill>
                  <a:schemeClr val="tx1"/>
                </a:solidFill>
                <a:latin typeface="Calibri" pitchFamily="34" charset="0"/>
              </a:rPr>
              <a:t>5</a:t>
            </a:r>
            <a:r>
              <a:rPr lang="pt-BR" sz="1600" dirty="0">
                <a:latin typeface="Calibri" pitchFamily="34" charset="0"/>
              </a:rPr>
              <a:t>;</a:t>
            </a:r>
            <a:endParaRPr lang="pt-BR" sz="1600" dirty="0">
              <a:solidFill>
                <a:schemeClr val="tx1"/>
              </a:solidFill>
              <a:latin typeface="Calibri" pitchFamily="34" charset="0"/>
            </a:endParaRPr>
          </a:p>
          <a:p>
            <a:pPr lvl="1"/>
            <a:r>
              <a:rPr lang="pt-BR" sz="2000" dirty="0">
                <a:solidFill>
                  <a:schemeClr val="tx1"/>
                </a:solidFill>
                <a:latin typeface="Calibri" pitchFamily="34" charset="0"/>
              </a:rPr>
              <a:t>Força do </a:t>
            </a:r>
            <a:r>
              <a:rPr lang="pt-BR" sz="2000" dirty="0" smtClean="0">
                <a:solidFill>
                  <a:schemeClr val="tx1"/>
                </a:solidFill>
                <a:latin typeface="Calibri" pitchFamily="34" charset="0"/>
              </a:rPr>
              <a:t>Desfecho:</a:t>
            </a:r>
          </a:p>
          <a:p>
            <a:pPr lvl="2"/>
            <a:r>
              <a:rPr lang="pt-BR" sz="1600" dirty="0" smtClean="0">
                <a:latin typeface="Calibri" pitchFamily="34" charset="0"/>
              </a:rPr>
              <a:t>Duro;</a:t>
            </a:r>
          </a:p>
          <a:p>
            <a:pPr lvl="2"/>
            <a:r>
              <a:rPr lang="pt-BR" sz="1600" dirty="0" smtClean="0">
                <a:solidFill>
                  <a:schemeClr val="tx1"/>
                </a:solidFill>
                <a:latin typeface="Calibri" pitchFamily="34" charset="0"/>
              </a:rPr>
              <a:t>Intermediário Forte;</a:t>
            </a:r>
          </a:p>
          <a:p>
            <a:pPr lvl="2"/>
            <a:r>
              <a:rPr lang="pt-BR" sz="1600" dirty="0" smtClean="0">
                <a:latin typeface="Calibri" pitchFamily="34" charset="0"/>
              </a:rPr>
              <a:t>Intermediário Fraco;</a:t>
            </a:r>
            <a:endParaRPr lang="pt-BR" sz="1600" dirty="0" smtClean="0">
              <a:solidFill>
                <a:schemeClr val="tx1"/>
              </a:solidFill>
              <a:latin typeface="Calibri" pitchFamily="34" charset="0"/>
            </a:endParaRPr>
          </a:p>
          <a:p>
            <a:pPr lvl="1"/>
            <a:r>
              <a:rPr lang="pt-BR" sz="2000" dirty="0" smtClean="0">
                <a:solidFill>
                  <a:schemeClr val="tx1"/>
                </a:solidFill>
                <a:latin typeface="Calibri" pitchFamily="34" charset="0"/>
              </a:rPr>
              <a:t>Relevância Clínica do Benefício:</a:t>
            </a:r>
          </a:p>
          <a:p>
            <a:pPr lvl="2"/>
            <a:r>
              <a:rPr lang="pt-BR" sz="1600" dirty="0">
                <a:solidFill>
                  <a:schemeClr val="tx1"/>
                </a:solidFill>
                <a:latin typeface="Calibri" pitchFamily="34" charset="0"/>
              </a:rPr>
              <a:t>Minimamente </a:t>
            </a:r>
            <a:r>
              <a:rPr lang="pt-BR" sz="1600" dirty="0" smtClean="0">
                <a:solidFill>
                  <a:schemeClr val="tx1"/>
                </a:solidFill>
                <a:latin typeface="Calibri" pitchFamily="34" charset="0"/>
              </a:rPr>
              <a:t>Relevante</a:t>
            </a:r>
            <a:r>
              <a:rPr lang="pt-BR" sz="1600" dirty="0">
                <a:latin typeface="Calibri" pitchFamily="34" charset="0"/>
              </a:rPr>
              <a:t>;</a:t>
            </a:r>
            <a:endParaRPr lang="pt-BR" sz="1600" dirty="0" smtClean="0">
              <a:latin typeface="Calibri" pitchFamily="34" charset="0"/>
            </a:endParaRPr>
          </a:p>
          <a:p>
            <a:pPr lvl="2"/>
            <a:r>
              <a:rPr lang="pt-BR" sz="1600" dirty="0" smtClean="0">
                <a:solidFill>
                  <a:schemeClr val="tx1"/>
                </a:solidFill>
                <a:latin typeface="Calibri" pitchFamily="34" charset="0"/>
              </a:rPr>
              <a:t>Pouco Relevante</a:t>
            </a:r>
            <a:r>
              <a:rPr lang="pt-BR" sz="1600" dirty="0">
                <a:latin typeface="Calibri" pitchFamily="34" charset="0"/>
              </a:rPr>
              <a:t>;</a:t>
            </a:r>
            <a:endParaRPr lang="pt-BR" sz="1600" dirty="0" smtClean="0">
              <a:latin typeface="Calibri" pitchFamily="34" charset="0"/>
            </a:endParaRPr>
          </a:p>
          <a:p>
            <a:pPr lvl="2"/>
            <a:r>
              <a:rPr lang="pt-BR" sz="1600" dirty="0" smtClean="0">
                <a:solidFill>
                  <a:schemeClr val="tx1"/>
                </a:solidFill>
                <a:latin typeface="Calibri" pitchFamily="34" charset="0"/>
              </a:rPr>
              <a:t>Relevante</a:t>
            </a:r>
            <a:r>
              <a:rPr lang="pt-BR" sz="1600" dirty="0">
                <a:latin typeface="Calibri" pitchFamily="34" charset="0"/>
              </a:rPr>
              <a:t>;</a:t>
            </a:r>
            <a:endParaRPr lang="pt-BR" sz="1600" dirty="0" smtClean="0">
              <a:latin typeface="Calibri" pitchFamily="34" charset="0"/>
            </a:endParaRPr>
          </a:p>
          <a:p>
            <a:pPr lvl="2"/>
            <a:r>
              <a:rPr lang="pt-BR" sz="1600" dirty="0" smtClean="0">
                <a:solidFill>
                  <a:schemeClr val="tx1"/>
                </a:solidFill>
                <a:latin typeface="Calibri" pitchFamily="34" charset="0"/>
              </a:rPr>
              <a:t>Muito Relevante</a:t>
            </a:r>
            <a:r>
              <a:rPr lang="pt-BR" sz="1600" dirty="0">
                <a:latin typeface="Calibri" pitchFamily="34" charset="0"/>
              </a:rPr>
              <a:t>.</a:t>
            </a:r>
            <a:endParaRPr lang="pt-BR" sz="1600" dirty="0" smtClean="0">
              <a:solidFill>
                <a:schemeClr val="tx1"/>
              </a:solidFill>
              <a:latin typeface="Calibri" pitchFamily="34" charset="0"/>
            </a:endParaRPr>
          </a:p>
          <a:p>
            <a:pPr lvl="1">
              <a:buNone/>
            </a:pPr>
            <a:endParaRPr lang="pt-BR" sz="18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188913"/>
            <a:ext cx="7920880" cy="1143000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lvl="2"/>
            <a:r>
              <a:rPr lang="pt-BR" sz="3200" b="1" dirty="0">
                <a:latin typeface="Calibri" pitchFamily="34" charset="0"/>
              </a:rPr>
              <a:t>2</a:t>
            </a:r>
            <a:r>
              <a:rPr lang="pt-BR" sz="3200" b="1" dirty="0" smtClean="0">
                <a:latin typeface="Calibri" pitchFamily="34" charset="0"/>
              </a:rPr>
              <a:t>ª Etapa – Critérios Decisórios.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484784"/>
            <a:ext cx="7848872" cy="4968552"/>
          </a:xfrm>
        </p:spPr>
        <p:txBody>
          <a:bodyPr/>
          <a:lstStyle/>
          <a:p>
            <a:pPr lvl="0"/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CRITÉRIOS ECONÔMICOS (Impacto </a:t>
            </a:r>
            <a:r>
              <a:rPr lang="pt-BR" sz="2000" b="1" dirty="0">
                <a:latin typeface="Calibri" pitchFamily="34" charset="0"/>
              </a:rPr>
              <a:t>O</a:t>
            </a:r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rçamentário).</a:t>
            </a:r>
          </a:p>
          <a:p>
            <a:pPr lvl="1"/>
            <a:r>
              <a:rPr lang="pt-BR" sz="1800" dirty="0">
                <a:solidFill>
                  <a:schemeClr val="tx1"/>
                </a:solidFill>
                <a:latin typeface="Calibri" pitchFamily="34" charset="0"/>
              </a:rPr>
              <a:t>Custo do </a:t>
            </a:r>
            <a:r>
              <a:rPr lang="pt-BR" sz="1800" dirty="0" smtClean="0">
                <a:solidFill>
                  <a:schemeClr val="tx1"/>
                </a:solidFill>
                <a:latin typeface="Calibri" pitchFamily="34" charset="0"/>
              </a:rPr>
              <a:t>Tratamento:</a:t>
            </a:r>
          </a:p>
          <a:p>
            <a:pPr lvl="2"/>
            <a:r>
              <a:rPr lang="pt-BR" sz="1800" dirty="0">
                <a:solidFill>
                  <a:schemeClr val="tx1"/>
                </a:solidFill>
                <a:latin typeface="Calibri" pitchFamily="34" charset="0"/>
              </a:rPr>
              <a:t>Até 10% do </a:t>
            </a:r>
            <a:r>
              <a:rPr lang="pt-BR" sz="1800" dirty="0" smtClean="0">
                <a:solidFill>
                  <a:schemeClr val="tx1"/>
                </a:solidFill>
                <a:latin typeface="Calibri" pitchFamily="34" charset="0"/>
              </a:rPr>
              <a:t>PIB-PC;</a:t>
            </a:r>
          </a:p>
          <a:p>
            <a:pPr lvl="2"/>
            <a:r>
              <a:rPr lang="pt-BR" sz="1800" dirty="0" smtClean="0">
                <a:solidFill>
                  <a:schemeClr val="tx1"/>
                </a:solidFill>
                <a:latin typeface="Calibri" pitchFamily="34" charset="0"/>
              </a:rPr>
              <a:t>Entre </a:t>
            </a:r>
            <a:r>
              <a:rPr lang="pt-BR" sz="1800" dirty="0">
                <a:solidFill>
                  <a:schemeClr val="tx1"/>
                </a:solidFill>
                <a:latin typeface="Calibri" pitchFamily="34" charset="0"/>
              </a:rPr>
              <a:t>10% a 25% do </a:t>
            </a:r>
            <a:r>
              <a:rPr lang="pt-BR" sz="1800" dirty="0" smtClean="0">
                <a:solidFill>
                  <a:schemeClr val="tx1"/>
                </a:solidFill>
                <a:latin typeface="Calibri" pitchFamily="34" charset="0"/>
              </a:rPr>
              <a:t>PIB-PC;</a:t>
            </a:r>
          </a:p>
          <a:p>
            <a:pPr lvl="2"/>
            <a:r>
              <a:rPr lang="pt-BR" sz="1800" dirty="0" smtClean="0">
                <a:solidFill>
                  <a:schemeClr val="tx1"/>
                </a:solidFill>
                <a:latin typeface="Calibri" pitchFamily="34" charset="0"/>
              </a:rPr>
              <a:t>Entre25</a:t>
            </a:r>
            <a:r>
              <a:rPr lang="pt-BR" sz="1800" dirty="0">
                <a:solidFill>
                  <a:schemeClr val="tx1"/>
                </a:solidFill>
                <a:latin typeface="Calibri" pitchFamily="34" charset="0"/>
              </a:rPr>
              <a:t>% a 50% do </a:t>
            </a:r>
            <a:r>
              <a:rPr lang="pt-BR" sz="1800" dirty="0" smtClean="0">
                <a:solidFill>
                  <a:schemeClr val="tx1"/>
                </a:solidFill>
                <a:latin typeface="Calibri" pitchFamily="34" charset="0"/>
              </a:rPr>
              <a:t>PIB-PC;</a:t>
            </a:r>
          </a:p>
          <a:p>
            <a:pPr lvl="2"/>
            <a:r>
              <a:rPr lang="pt-BR" sz="1800" dirty="0" smtClean="0">
                <a:solidFill>
                  <a:schemeClr val="tx1"/>
                </a:solidFill>
                <a:latin typeface="Calibri" pitchFamily="34" charset="0"/>
              </a:rPr>
              <a:t>Entre </a:t>
            </a:r>
            <a:r>
              <a:rPr lang="pt-BR" sz="1800" dirty="0">
                <a:solidFill>
                  <a:schemeClr val="tx1"/>
                </a:solidFill>
                <a:latin typeface="Calibri" pitchFamily="34" charset="0"/>
              </a:rPr>
              <a:t>50% a 1 </a:t>
            </a:r>
            <a:r>
              <a:rPr lang="pt-BR" sz="1800" dirty="0" smtClean="0">
                <a:solidFill>
                  <a:schemeClr val="tx1"/>
                </a:solidFill>
                <a:latin typeface="Calibri" pitchFamily="34" charset="0"/>
              </a:rPr>
              <a:t>PIB-PC;</a:t>
            </a:r>
          </a:p>
          <a:p>
            <a:pPr lvl="2"/>
            <a:r>
              <a:rPr lang="pt-BR" sz="1800" dirty="0" smtClean="0">
                <a:solidFill>
                  <a:schemeClr val="tx1"/>
                </a:solidFill>
                <a:latin typeface="Calibri" pitchFamily="34" charset="0"/>
              </a:rPr>
              <a:t>Entre </a:t>
            </a:r>
            <a:r>
              <a:rPr lang="pt-BR" sz="1800" dirty="0">
                <a:solidFill>
                  <a:schemeClr val="tx1"/>
                </a:solidFill>
                <a:latin typeface="Calibri" pitchFamily="34" charset="0"/>
              </a:rPr>
              <a:t>1 a 2 </a:t>
            </a:r>
            <a:r>
              <a:rPr lang="pt-BR" sz="1800" dirty="0" smtClean="0">
                <a:solidFill>
                  <a:schemeClr val="tx1"/>
                </a:solidFill>
                <a:latin typeface="Calibri" pitchFamily="34" charset="0"/>
              </a:rPr>
              <a:t>PIB-PC;</a:t>
            </a:r>
          </a:p>
          <a:p>
            <a:pPr lvl="2"/>
            <a:r>
              <a:rPr lang="pt-BR" sz="1800" dirty="0" smtClean="0">
                <a:solidFill>
                  <a:schemeClr val="tx1"/>
                </a:solidFill>
                <a:latin typeface="Calibri" pitchFamily="34" charset="0"/>
              </a:rPr>
              <a:t>Entre </a:t>
            </a:r>
            <a:r>
              <a:rPr lang="pt-BR" sz="1800" dirty="0">
                <a:solidFill>
                  <a:schemeClr val="tx1"/>
                </a:solidFill>
                <a:latin typeface="Calibri" pitchFamily="34" charset="0"/>
              </a:rPr>
              <a:t>2 a 3 </a:t>
            </a:r>
            <a:r>
              <a:rPr lang="pt-BR" sz="1800" dirty="0" smtClean="0">
                <a:solidFill>
                  <a:schemeClr val="tx1"/>
                </a:solidFill>
                <a:latin typeface="Calibri" pitchFamily="34" charset="0"/>
              </a:rPr>
              <a:t>PIB-PC;</a:t>
            </a:r>
          </a:p>
          <a:p>
            <a:pPr lvl="2"/>
            <a:r>
              <a:rPr lang="pt-BR" sz="1800" dirty="0" smtClean="0">
                <a:solidFill>
                  <a:schemeClr val="tx1"/>
                </a:solidFill>
                <a:latin typeface="Calibri" pitchFamily="34" charset="0"/>
              </a:rPr>
              <a:t>Maior </a:t>
            </a:r>
            <a:r>
              <a:rPr lang="pt-BR" sz="1800" dirty="0">
                <a:solidFill>
                  <a:schemeClr val="tx1"/>
                </a:solidFill>
                <a:latin typeface="Calibri" pitchFamily="34" charset="0"/>
              </a:rPr>
              <a:t>que 3 </a:t>
            </a:r>
            <a:r>
              <a:rPr lang="pt-BR" sz="1800" dirty="0" smtClean="0">
                <a:solidFill>
                  <a:schemeClr val="tx1"/>
                </a:solidFill>
                <a:latin typeface="Calibri" pitchFamily="34" charset="0"/>
              </a:rPr>
              <a:t>PIB-PC;</a:t>
            </a:r>
            <a:r>
              <a:rPr lang="pt-BR" sz="1800" dirty="0" smtClean="0">
                <a:latin typeface="Calibri" pitchFamily="34" charset="0"/>
              </a:rPr>
              <a:t> </a:t>
            </a:r>
          </a:p>
          <a:p>
            <a:pPr lvl="1"/>
            <a:r>
              <a:rPr lang="pt-BR" sz="18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rPr>
              <a:t>Prevalência </a:t>
            </a:r>
            <a:r>
              <a:rPr lang="pt-BR" sz="1800" dirty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rPr>
              <a:t>da </a:t>
            </a:r>
            <a:r>
              <a:rPr lang="pt-BR" sz="18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rPr>
              <a:t>doença:</a:t>
            </a:r>
          </a:p>
          <a:p>
            <a:pPr lvl="2"/>
            <a:r>
              <a:rPr lang="pt-BR" sz="1800" dirty="0">
                <a:solidFill>
                  <a:schemeClr val="tx1"/>
                </a:solidFill>
                <a:latin typeface="Calibri" pitchFamily="34" charset="0"/>
              </a:rPr>
              <a:t>Altíssima </a:t>
            </a:r>
            <a:r>
              <a:rPr lang="pt-BR" sz="1800" dirty="0" smtClean="0">
                <a:solidFill>
                  <a:schemeClr val="tx1"/>
                </a:solidFill>
                <a:latin typeface="Calibri" pitchFamily="34" charset="0"/>
              </a:rPr>
              <a:t>Prevalência;</a:t>
            </a:r>
          </a:p>
          <a:p>
            <a:pPr lvl="2"/>
            <a:r>
              <a:rPr lang="pt-BR" sz="1800" dirty="0" smtClean="0">
                <a:solidFill>
                  <a:schemeClr val="tx1"/>
                </a:solidFill>
                <a:latin typeface="Calibri" pitchFamily="34" charset="0"/>
              </a:rPr>
              <a:t>Alta Prevalência;</a:t>
            </a:r>
          </a:p>
          <a:p>
            <a:pPr lvl="2"/>
            <a:r>
              <a:rPr lang="pt-BR" sz="1800" dirty="0" smtClean="0">
                <a:solidFill>
                  <a:schemeClr val="tx1"/>
                </a:solidFill>
                <a:latin typeface="Calibri" pitchFamily="34" charset="0"/>
              </a:rPr>
              <a:t>Prevalente;</a:t>
            </a:r>
          </a:p>
          <a:p>
            <a:pPr lvl="2"/>
            <a:r>
              <a:rPr lang="pt-BR" sz="1800" dirty="0" smtClean="0">
                <a:solidFill>
                  <a:schemeClr val="tx1"/>
                </a:solidFill>
                <a:latin typeface="Calibri" pitchFamily="34" charset="0"/>
              </a:rPr>
              <a:t>Pouco Prevalente;</a:t>
            </a:r>
          </a:p>
          <a:p>
            <a:pPr lvl="2"/>
            <a:r>
              <a:rPr lang="pt-BR" sz="1800" dirty="0" smtClean="0">
                <a:solidFill>
                  <a:schemeClr val="tx1"/>
                </a:solidFill>
                <a:latin typeface="Calibri" pitchFamily="34" charset="0"/>
              </a:rPr>
              <a:t>Doença </a:t>
            </a:r>
            <a:r>
              <a:rPr lang="pt-BR" sz="1800" dirty="0">
                <a:solidFill>
                  <a:schemeClr val="tx1"/>
                </a:solidFill>
                <a:latin typeface="Calibri" pitchFamily="34" charset="0"/>
              </a:rPr>
              <a:t>rara ou </a:t>
            </a:r>
            <a:r>
              <a:rPr lang="pt-BR" sz="1800" dirty="0" smtClean="0">
                <a:solidFill>
                  <a:schemeClr val="tx1"/>
                </a:solidFill>
                <a:latin typeface="Calibri" pitchFamily="34" charset="0"/>
              </a:rPr>
              <a:t>órfã</a:t>
            </a:r>
            <a:r>
              <a:rPr lang="pt-BR" sz="1800" dirty="0">
                <a:latin typeface="Calibri" pitchFamily="34" charset="0"/>
              </a:rPr>
              <a:t>;</a:t>
            </a:r>
            <a:endParaRPr lang="pt-BR" sz="1800" dirty="0" smtClean="0">
              <a:solidFill>
                <a:schemeClr val="tx1"/>
              </a:solidFill>
              <a:latin typeface="Calibri" pitchFamily="34" charset="0"/>
              <a:ea typeface="+mn-ea"/>
              <a:cs typeface="+mn-cs"/>
            </a:endParaRPr>
          </a:p>
          <a:p>
            <a:pPr lvl="1"/>
            <a:endParaRPr lang="pt-BR" sz="1800" dirty="0"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188913"/>
            <a:ext cx="7920880" cy="1143000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lvl="2"/>
            <a:r>
              <a:rPr lang="pt-BR" sz="3200" b="1" dirty="0" smtClean="0">
                <a:latin typeface="Calibri" pitchFamily="34" charset="0"/>
              </a:rPr>
              <a:t>3ª Etapa – Critérios Influenciadores.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484784"/>
            <a:ext cx="7848872" cy="4968552"/>
          </a:xfrm>
        </p:spPr>
        <p:txBody>
          <a:bodyPr/>
          <a:lstStyle/>
          <a:p>
            <a:pPr>
              <a:buNone/>
            </a:pPr>
            <a:r>
              <a:rPr lang="pt-BR" sz="2400" b="1" dirty="0" smtClean="0">
                <a:latin typeface="Calibri" pitchFamily="34" charset="0"/>
              </a:rPr>
              <a:t>	Esta etapa não é obrigatória. </a:t>
            </a:r>
          </a:p>
          <a:p>
            <a:pPr>
              <a:buNone/>
            </a:pPr>
            <a:r>
              <a:rPr lang="pt-BR" sz="2400" b="1" dirty="0">
                <a:latin typeface="Calibri" pitchFamily="34" charset="0"/>
              </a:rPr>
              <a:t>	</a:t>
            </a:r>
            <a:r>
              <a:rPr lang="pt-BR" sz="2400" b="1" dirty="0" smtClean="0">
                <a:latin typeface="Calibri" pitchFamily="34" charset="0"/>
              </a:rPr>
              <a:t>É útil para apoiar a decisão no processo de avaliação de tecnologias </a:t>
            </a:r>
            <a:r>
              <a:rPr lang="pt-BR" sz="2400" b="1" i="1" dirty="0" err="1" smtClean="0">
                <a:latin typeface="Calibri" pitchFamily="34" charset="0"/>
              </a:rPr>
              <a:t>borderline</a:t>
            </a:r>
            <a:r>
              <a:rPr lang="pt-BR" sz="2400" b="1" dirty="0" smtClean="0">
                <a:latin typeface="Calibri" pitchFamily="34" charset="0"/>
              </a:rPr>
              <a:t>*.</a:t>
            </a:r>
          </a:p>
          <a:p>
            <a:endParaRPr lang="pt-BR" sz="2000" dirty="0" smtClean="0">
              <a:latin typeface="Calibri" pitchFamily="34" charset="0"/>
            </a:endParaRPr>
          </a:p>
          <a:p>
            <a:pPr lvl="1"/>
            <a:r>
              <a:rPr lang="pt-BR" sz="2400" dirty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rPr>
              <a:t>Gravidade da Doença;</a:t>
            </a:r>
          </a:p>
          <a:p>
            <a:pPr lvl="1"/>
            <a:r>
              <a:rPr lang="pt-BR" sz="2400" dirty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rPr>
              <a:t>Posicionamento da Tecnologia;</a:t>
            </a:r>
          </a:p>
          <a:p>
            <a:pPr lvl="1"/>
            <a:r>
              <a:rPr lang="pt-BR" sz="2400" dirty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rPr>
              <a:t>Dificuldades Operacionais;</a:t>
            </a:r>
          </a:p>
          <a:p>
            <a:pPr lvl="1"/>
            <a:r>
              <a:rPr lang="pt-BR" sz="2400" dirty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rPr>
              <a:t>Implicações Éticas;</a:t>
            </a:r>
          </a:p>
          <a:p>
            <a:pPr lvl="1"/>
            <a:r>
              <a:rPr lang="pt-BR" sz="2400" dirty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rPr>
              <a:t>Implicações Legais;</a:t>
            </a:r>
          </a:p>
          <a:p>
            <a:pPr lvl="1"/>
            <a:r>
              <a:rPr lang="pt-BR" sz="2400" dirty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rPr>
              <a:t>Implicações Ecológicas;</a:t>
            </a:r>
          </a:p>
          <a:p>
            <a:pPr lvl="1"/>
            <a:r>
              <a:rPr lang="pt-BR" sz="2400" dirty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rPr>
              <a:t>Outros</a:t>
            </a:r>
            <a:r>
              <a:rPr lang="pt-BR" sz="24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rPr>
              <a:t>....</a:t>
            </a:r>
          </a:p>
          <a:p>
            <a:pPr lvl="1" algn="r">
              <a:buNone/>
            </a:pPr>
            <a:r>
              <a:rPr lang="pt-BR" sz="2000" b="1" dirty="0" smtClean="0">
                <a:solidFill>
                  <a:srgbClr val="FF0000"/>
                </a:solidFill>
                <a:latin typeface="Calibri" pitchFamily="34" charset="0"/>
              </a:rPr>
              <a:t>MÉTRICAS/PARÂMETROS*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277011">
  <a:themeElements>
    <a:clrScheme name="1027701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027701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27701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27701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27701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27701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27701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27701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27701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27701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27701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27701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27701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27701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10277011</Template>
  <TotalTime>448</TotalTime>
  <Words>145</Words>
  <Application>Microsoft Office PowerPoint</Application>
  <PresentationFormat>Apresentação na tela (4:3)</PresentationFormat>
  <Paragraphs>98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10277011</vt:lpstr>
      <vt:lpstr>MODELO PARA INCORPORAÇÃO DE TECNOLOGIA NO ÂMBITO DA SAÚDE SUPLEMETAR</vt:lpstr>
      <vt:lpstr>MODELO DE ATS</vt:lpstr>
      <vt:lpstr>MODELO DE ATS</vt:lpstr>
      <vt:lpstr>1ª Etapa – Critérios Eliminatórios.</vt:lpstr>
      <vt:lpstr>1ª Etapa – Critérios Eliminatórios.</vt:lpstr>
      <vt:lpstr>2ª Etapa – Critérios Decisórios.</vt:lpstr>
      <vt:lpstr>2ª Etapa – Critérios Decisórios.</vt:lpstr>
      <vt:lpstr>2ª Etapa – Critérios Decisórios.</vt:lpstr>
      <vt:lpstr>3ª Etapa – Critérios Influenciadores.</vt:lpstr>
      <vt:lpstr>BALANÇA DE DECISÃO</vt:lpstr>
    </vt:vector>
  </TitlesOfParts>
  <Company>casa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REYNALDO ROCHA N. JÚIOR</dc:creator>
  <cp:lastModifiedBy>Karla Santa Cruz Coelho</cp:lastModifiedBy>
  <cp:revision>12</cp:revision>
  <dcterms:created xsi:type="dcterms:W3CDTF">2012-09-07T13:03:38Z</dcterms:created>
  <dcterms:modified xsi:type="dcterms:W3CDTF">2015-03-11T19:59:19Z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TC102770111046</vt:lpwstr>
  </property>
</Properties>
</file>