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74" r:id="rId2"/>
    <p:sldMasterId id="2147483684" r:id="rId3"/>
    <p:sldMasterId id="2147483696" r:id="rId4"/>
    <p:sldMasterId id="2147483709" r:id="rId5"/>
    <p:sldMasterId id="2147483719" r:id="rId6"/>
    <p:sldMasterId id="2147483735" r:id="rId7"/>
  </p:sldMasterIdLst>
  <p:notesMasterIdLst>
    <p:notesMasterId r:id="rId131"/>
  </p:notesMasterIdLst>
  <p:sldIdLst>
    <p:sldId id="364" r:id="rId8"/>
    <p:sldId id="423" r:id="rId9"/>
    <p:sldId id="401" r:id="rId10"/>
    <p:sldId id="267" r:id="rId11"/>
    <p:sldId id="268" r:id="rId12"/>
    <p:sldId id="269" r:id="rId13"/>
    <p:sldId id="270" r:id="rId14"/>
    <p:sldId id="271" r:id="rId15"/>
    <p:sldId id="276" r:id="rId16"/>
    <p:sldId id="277" r:id="rId17"/>
    <p:sldId id="402" r:id="rId18"/>
    <p:sldId id="273" r:id="rId19"/>
    <p:sldId id="285" r:id="rId20"/>
    <p:sldId id="257" r:id="rId21"/>
    <p:sldId id="258" r:id="rId22"/>
    <p:sldId id="297" r:id="rId23"/>
    <p:sldId id="389" r:id="rId24"/>
    <p:sldId id="390" r:id="rId25"/>
    <p:sldId id="391" r:id="rId26"/>
    <p:sldId id="395" r:id="rId27"/>
    <p:sldId id="396" r:id="rId28"/>
    <p:sldId id="284" r:id="rId29"/>
    <p:sldId id="291" r:id="rId30"/>
    <p:sldId id="292" r:id="rId31"/>
    <p:sldId id="293" r:id="rId32"/>
    <p:sldId id="295" r:id="rId33"/>
    <p:sldId id="405" r:id="rId34"/>
    <p:sldId id="406" r:id="rId35"/>
    <p:sldId id="296" r:id="rId36"/>
    <p:sldId id="394" r:id="rId37"/>
    <p:sldId id="410" r:id="rId38"/>
    <p:sldId id="412" r:id="rId39"/>
    <p:sldId id="411" r:id="rId40"/>
    <p:sldId id="386" r:id="rId41"/>
    <p:sldId id="387" r:id="rId42"/>
    <p:sldId id="388" r:id="rId43"/>
    <p:sldId id="376" r:id="rId44"/>
    <p:sldId id="374" r:id="rId45"/>
    <p:sldId id="375" r:id="rId46"/>
    <p:sldId id="377" r:id="rId47"/>
    <p:sldId id="397" r:id="rId48"/>
    <p:sldId id="400" r:id="rId49"/>
    <p:sldId id="398" r:id="rId50"/>
    <p:sldId id="399" r:id="rId51"/>
    <p:sldId id="379" r:id="rId52"/>
    <p:sldId id="404" r:id="rId53"/>
    <p:sldId id="378" r:id="rId54"/>
    <p:sldId id="422" r:id="rId55"/>
    <p:sldId id="421" r:id="rId56"/>
    <p:sldId id="380" r:id="rId57"/>
    <p:sldId id="381" r:id="rId58"/>
    <p:sldId id="385" r:id="rId59"/>
    <p:sldId id="382" r:id="rId60"/>
    <p:sldId id="383" r:id="rId61"/>
    <p:sldId id="408" r:id="rId62"/>
    <p:sldId id="372" r:id="rId63"/>
    <p:sldId id="373" r:id="rId64"/>
    <p:sldId id="283" r:id="rId65"/>
    <p:sldId id="409" r:id="rId66"/>
    <p:sldId id="434" r:id="rId67"/>
    <p:sldId id="321" r:id="rId68"/>
    <p:sldId id="322" r:id="rId69"/>
    <p:sldId id="323" r:id="rId70"/>
    <p:sldId id="324" r:id="rId71"/>
    <p:sldId id="461" r:id="rId72"/>
    <p:sldId id="462" r:id="rId73"/>
    <p:sldId id="463" r:id="rId74"/>
    <p:sldId id="464" r:id="rId75"/>
    <p:sldId id="436" r:id="rId76"/>
    <p:sldId id="437" r:id="rId77"/>
    <p:sldId id="458" r:id="rId78"/>
    <p:sldId id="456" r:id="rId79"/>
    <p:sldId id="457" r:id="rId80"/>
    <p:sldId id="459" r:id="rId81"/>
    <p:sldId id="441" r:id="rId82"/>
    <p:sldId id="460" r:id="rId83"/>
    <p:sldId id="442" r:id="rId84"/>
    <p:sldId id="443" r:id="rId85"/>
    <p:sldId id="444" r:id="rId86"/>
    <p:sldId id="445" r:id="rId87"/>
    <p:sldId id="446" r:id="rId88"/>
    <p:sldId id="447" r:id="rId89"/>
    <p:sldId id="448" r:id="rId90"/>
    <p:sldId id="449" r:id="rId91"/>
    <p:sldId id="450" r:id="rId92"/>
    <p:sldId id="455" r:id="rId93"/>
    <p:sldId id="438" r:id="rId94"/>
    <p:sldId id="439" r:id="rId95"/>
    <p:sldId id="451" r:id="rId96"/>
    <p:sldId id="317" r:id="rId97"/>
    <p:sldId id="318" r:id="rId98"/>
    <p:sldId id="319" r:id="rId99"/>
    <p:sldId id="320" r:id="rId100"/>
    <p:sldId id="465" r:id="rId101"/>
    <p:sldId id="330" r:id="rId102"/>
    <p:sldId id="331" r:id="rId103"/>
    <p:sldId id="453" r:id="rId104"/>
    <p:sldId id="325" r:id="rId105"/>
    <p:sldId id="326" r:id="rId106"/>
    <p:sldId id="470" r:id="rId107"/>
    <p:sldId id="369" r:id="rId108"/>
    <p:sldId id="329" r:id="rId109"/>
    <p:sldId id="467" r:id="rId110"/>
    <p:sldId id="468" r:id="rId111"/>
    <p:sldId id="332" r:id="rId112"/>
    <p:sldId id="428" r:id="rId113"/>
    <p:sldId id="429" r:id="rId114"/>
    <p:sldId id="414" r:id="rId115"/>
    <p:sldId id="415" r:id="rId116"/>
    <p:sldId id="416" r:id="rId117"/>
    <p:sldId id="417" r:id="rId118"/>
    <p:sldId id="418" r:id="rId119"/>
    <p:sldId id="419" r:id="rId120"/>
    <p:sldId id="413" r:id="rId121"/>
    <p:sldId id="420" r:id="rId122"/>
    <p:sldId id="425" r:id="rId123"/>
    <p:sldId id="424" r:id="rId124"/>
    <p:sldId id="426" r:id="rId125"/>
    <p:sldId id="427" r:id="rId126"/>
    <p:sldId id="435" r:id="rId127"/>
    <p:sldId id="361" r:id="rId128"/>
    <p:sldId id="466" r:id="rId129"/>
    <p:sldId id="469" r:id="rId130"/>
  </p:sldIdLst>
  <p:sldSz cx="9144000" cy="6858000" type="screen4x3"/>
  <p:notesSz cx="6858000" cy="9144000"/>
  <p:defaultTextStyle>
    <a:lvl1pPr marL="0" algn="l" rtl="0" latinLnBrk="0">
      <a:defRPr lang="pt-BR" sz="1800" kern="1200">
        <a:solidFill>
          <a:schemeClr val="tx1"/>
        </a:solidFill>
        <a:latin typeface="+mn-lt"/>
        <a:ea typeface="+mn-ea"/>
        <a:cs typeface="+mn-cs"/>
      </a:defRPr>
    </a:lvl1pPr>
    <a:lvl2pPr marL="457200" algn="l" rtl="0" latinLnBrk="0">
      <a:defRPr lang="pt-BR" sz="1800" kern="1200">
        <a:solidFill>
          <a:schemeClr val="tx1"/>
        </a:solidFill>
        <a:latin typeface="+mn-lt"/>
        <a:ea typeface="+mn-ea"/>
        <a:cs typeface="+mn-cs"/>
      </a:defRPr>
    </a:lvl2pPr>
    <a:lvl3pPr marL="914400" algn="l" rtl="0" latinLnBrk="0">
      <a:defRPr lang="pt-BR" sz="1800" kern="1200">
        <a:solidFill>
          <a:schemeClr val="tx1"/>
        </a:solidFill>
        <a:latin typeface="+mn-lt"/>
        <a:ea typeface="+mn-ea"/>
        <a:cs typeface="+mn-cs"/>
      </a:defRPr>
    </a:lvl3pPr>
    <a:lvl4pPr marL="1371600" algn="l" rtl="0" latinLnBrk="0">
      <a:defRPr lang="pt-BR" sz="1800" kern="1200">
        <a:solidFill>
          <a:schemeClr val="tx1"/>
        </a:solidFill>
        <a:latin typeface="+mn-lt"/>
        <a:ea typeface="+mn-ea"/>
        <a:cs typeface="+mn-cs"/>
      </a:defRPr>
    </a:lvl4pPr>
    <a:lvl5pPr marL="1828800" algn="l" rtl="0" latinLnBrk="0">
      <a:defRPr lang="pt-BR" sz="1800" kern="1200">
        <a:solidFill>
          <a:schemeClr val="tx1"/>
        </a:solidFill>
        <a:latin typeface="+mn-lt"/>
        <a:ea typeface="+mn-ea"/>
        <a:cs typeface="+mn-cs"/>
      </a:defRPr>
    </a:lvl5pPr>
    <a:lvl6pPr marL="2286000" algn="l" rtl="0" latinLnBrk="0">
      <a:defRPr lang="pt-BR" sz="1800" kern="1200">
        <a:solidFill>
          <a:schemeClr val="tx1"/>
        </a:solidFill>
        <a:latin typeface="+mn-lt"/>
        <a:ea typeface="+mn-ea"/>
        <a:cs typeface="+mn-cs"/>
      </a:defRPr>
    </a:lvl6pPr>
    <a:lvl7pPr marL="2743200" algn="l" rtl="0" latinLnBrk="0">
      <a:defRPr lang="pt-BR" sz="1800" kern="1200">
        <a:solidFill>
          <a:schemeClr val="tx1"/>
        </a:solidFill>
        <a:latin typeface="+mn-lt"/>
        <a:ea typeface="+mn-ea"/>
        <a:cs typeface="+mn-cs"/>
      </a:defRPr>
    </a:lvl7pPr>
    <a:lvl8pPr marL="3200400" algn="l" rtl="0" latinLnBrk="0">
      <a:defRPr lang="pt-BR" sz="1800" kern="1200">
        <a:solidFill>
          <a:schemeClr val="tx1"/>
        </a:solidFill>
        <a:latin typeface="+mn-lt"/>
        <a:ea typeface="+mn-ea"/>
        <a:cs typeface="+mn-cs"/>
      </a:defRPr>
    </a:lvl8pPr>
    <a:lvl9pPr marL="3657600" algn="l" rtl="0" latinLnBrk="0">
      <a:defRPr lang="pt-BR" sz="1800" kern="1200">
        <a:solidFill>
          <a:schemeClr val="tx1"/>
        </a:solidFill>
        <a:latin typeface="+mn-lt"/>
        <a:ea typeface="+mn-ea"/>
        <a:cs typeface="+mn-cs"/>
      </a:defRPr>
    </a:lvl9pPr>
    <a:extLst/>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818" autoAdjust="0"/>
    <p:restoredTop sz="86424" autoAdjust="0"/>
  </p:normalViewPr>
  <p:slideViewPr>
    <p:cSldViewPr snapToGrid="0" snapToObjects="1">
      <p:cViewPr>
        <p:scale>
          <a:sx n="94" d="100"/>
          <a:sy n="94" d="100"/>
        </p:scale>
        <p:origin x="-2176" y="-80"/>
      </p:cViewPr>
      <p:guideLst>
        <p:guide orient="horz" pos="2160"/>
        <p:guide pos="2880"/>
      </p:guideLst>
    </p:cSldViewPr>
  </p:slideViewPr>
  <p:notesTextViewPr>
    <p:cViewPr>
      <p:scale>
        <a:sx n="100" d="100"/>
        <a:sy n="100" d="100"/>
      </p:scale>
      <p:origin x="0" y="0"/>
    </p:cViewPr>
  </p:notesTextViewPr>
  <p:sorterViewPr>
    <p:cViewPr>
      <p:scale>
        <a:sx n="145" d="100"/>
        <a:sy n="145"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100" Type="http://schemas.openxmlformats.org/officeDocument/2006/relationships/slide" Target="slides/slide93.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130" Type="http://schemas.openxmlformats.org/officeDocument/2006/relationships/slide" Target="slides/slide123.xml"/><Relationship Id="rId131" Type="http://schemas.openxmlformats.org/officeDocument/2006/relationships/notesMaster" Target="notesMasters/notesMaster1.xml"/><Relationship Id="rId132" Type="http://schemas.openxmlformats.org/officeDocument/2006/relationships/printerSettings" Target="printerSettings/printerSettings1.bin"/><Relationship Id="rId133" Type="http://schemas.openxmlformats.org/officeDocument/2006/relationships/presProps" Target="presProps.xml"/><Relationship Id="rId134" Type="http://schemas.openxmlformats.org/officeDocument/2006/relationships/viewProps" Target="viewProps.xml"/><Relationship Id="rId135" Type="http://schemas.openxmlformats.org/officeDocument/2006/relationships/theme" Target="theme/theme1.xml"/><Relationship Id="rId13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 Target="slides/slide1.xml"/><Relationship Id="rId9" Type="http://schemas.openxmlformats.org/officeDocument/2006/relationships/slide" Target="slides/slide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Plan1!$B$1</c:f>
              <c:strCache>
                <c:ptCount val="1"/>
                <c:pt idx="0">
                  <c:v>Morte Total</c:v>
                </c:pt>
              </c:strCache>
            </c:strRef>
          </c:tx>
          <c:spPr>
            <a:solidFill>
              <a:schemeClr val="accent2">
                <a:lumMod val="75000"/>
              </a:schemeClr>
            </a:solidFill>
          </c:spPr>
          <c:invertIfNegative val="0"/>
          <c:cat>
            <c:strRef>
              <c:f>Plan1!$A$2:$A$3</c:f>
              <c:strCache>
                <c:ptCount val="2"/>
                <c:pt idx="0">
                  <c:v>Grupo Clínico</c:v>
                </c:pt>
                <c:pt idx="1">
                  <c:v>Grupo TRC</c:v>
                </c:pt>
              </c:strCache>
            </c:strRef>
          </c:cat>
          <c:val>
            <c:numRef>
              <c:f>Plan1!$B$2:$B$3</c:f>
              <c:numCache>
                <c:formatCode>General</c:formatCode>
                <c:ptCount val="2"/>
                <c:pt idx="0">
                  <c:v>82.0</c:v>
                </c:pt>
                <c:pt idx="1">
                  <c:v>53.0</c:v>
                </c:pt>
              </c:numCache>
            </c:numRef>
          </c:val>
        </c:ser>
        <c:ser>
          <c:idx val="1"/>
          <c:order val="1"/>
          <c:tx>
            <c:strRef>
              <c:f>Plan1!$C$1</c:f>
              <c:strCache>
                <c:ptCount val="1"/>
                <c:pt idx="0">
                  <c:v>Morte Súbita</c:v>
                </c:pt>
              </c:strCache>
            </c:strRef>
          </c:tx>
          <c:spPr>
            <a:solidFill>
              <a:srgbClr val="FF0000"/>
            </a:solidFill>
            <a:scene3d>
              <a:camera prst="orthographicFront"/>
              <a:lightRig rig="soft" dir="tl">
                <a:rot lat="0" lon="0" rev="20100000"/>
              </a:lightRig>
            </a:scene3d>
            <a:sp3d>
              <a:bevelT w="50800" h="50800"/>
            </a:sp3d>
          </c:spPr>
          <c:invertIfNegative val="0"/>
          <c:cat>
            <c:strRef>
              <c:f>Plan1!$A$2:$A$3</c:f>
              <c:strCache>
                <c:ptCount val="2"/>
                <c:pt idx="0">
                  <c:v>Grupo Clínico</c:v>
                </c:pt>
                <c:pt idx="1">
                  <c:v>Grupo TRC</c:v>
                </c:pt>
              </c:strCache>
            </c:strRef>
          </c:cat>
          <c:val>
            <c:numRef>
              <c:f>Plan1!$C$2:$C$3</c:f>
              <c:numCache>
                <c:formatCode>General</c:formatCode>
                <c:ptCount val="2"/>
                <c:pt idx="0">
                  <c:v>38.0</c:v>
                </c:pt>
                <c:pt idx="1">
                  <c:v>29.0</c:v>
                </c:pt>
              </c:numCache>
            </c:numRef>
          </c:val>
        </c:ser>
        <c:dLbls>
          <c:showLegendKey val="0"/>
          <c:showVal val="0"/>
          <c:showCatName val="0"/>
          <c:showSerName val="0"/>
          <c:showPercent val="0"/>
          <c:showBubbleSize val="0"/>
        </c:dLbls>
        <c:gapWidth val="150"/>
        <c:shape val="cylinder"/>
        <c:axId val="-2115451032"/>
        <c:axId val="-2115448008"/>
        <c:axId val="0"/>
      </c:bar3DChart>
      <c:catAx>
        <c:axId val="-2115451032"/>
        <c:scaling>
          <c:orientation val="minMax"/>
        </c:scaling>
        <c:delete val="0"/>
        <c:axPos val="b"/>
        <c:majorTickMark val="out"/>
        <c:minorTickMark val="none"/>
        <c:tickLblPos val="nextTo"/>
        <c:crossAx val="-2115448008"/>
        <c:crosses val="autoZero"/>
        <c:auto val="1"/>
        <c:lblAlgn val="ctr"/>
        <c:lblOffset val="100"/>
        <c:noMultiLvlLbl val="0"/>
      </c:catAx>
      <c:valAx>
        <c:axId val="-2115448008"/>
        <c:scaling>
          <c:orientation val="minMax"/>
        </c:scaling>
        <c:delete val="0"/>
        <c:axPos val="l"/>
        <c:majorGridlines/>
        <c:numFmt formatCode="General" sourceLinked="1"/>
        <c:majorTickMark val="out"/>
        <c:minorTickMark val="none"/>
        <c:tickLblPos val="nextTo"/>
        <c:crossAx val="-2115451032"/>
        <c:crosses val="autoZero"/>
        <c:crossBetween val="between"/>
      </c:valAx>
    </c:plotArea>
    <c:legend>
      <c:legendPos val="r"/>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Plan1!$B$1</c:f>
              <c:strCache>
                <c:ptCount val="1"/>
              </c:strCache>
            </c:strRef>
          </c:tx>
          <c:invertIfNegative val="0"/>
          <c:cat>
            <c:numRef>
              <c:f>Plan1!$A$2:$A$5</c:f>
              <c:numCache>
                <c:formatCode>General</c:formatCode>
                <c:ptCount val="4"/>
              </c:numCache>
            </c:numRef>
          </c:cat>
          <c:val>
            <c:numRef>
              <c:f>Plan1!$B$2:$B$5</c:f>
              <c:numCache>
                <c:formatCode>General</c:formatCode>
                <c:ptCount val="4"/>
              </c:numCache>
            </c:numRef>
          </c:val>
        </c:ser>
        <c:ser>
          <c:idx val="1"/>
          <c:order val="1"/>
          <c:tx>
            <c:strRef>
              <c:f>Plan1!$C$1</c:f>
              <c:strCache>
                <c:ptCount val="1"/>
              </c:strCache>
            </c:strRef>
          </c:tx>
          <c:invertIfNegative val="0"/>
          <c:cat>
            <c:numRef>
              <c:f>Plan1!$A$2:$A$5</c:f>
              <c:numCache>
                <c:formatCode>General</c:formatCode>
                <c:ptCount val="4"/>
              </c:numCache>
            </c:numRef>
          </c:cat>
          <c:val>
            <c:numRef>
              <c:f>Plan1!$C$2:$C$5</c:f>
              <c:numCache>
                <c:formatCode>General</c:formatCode>
                <c:ptCount val="4"/>
              </c:numCache>
            </c:numRef>
          </c:val>
        </c:ser>
        <c:ser>
          <c:idx val="2"/>
          <c:order val="2"/>
          <c:tx>
            <c:strRef>
              <c:f>Plan1!$D$1</c:f>
              <c:strCache>
                <c:ptCount val="1"/>
              </c:strCache>
            </c:strRef>
          </c:tx>
          <c:invertIfNegative val="0"/>
          <c:cat>
            <c:numRef>
              <c:f>Plan1!$A$2:$A$5</c:f>
              <c:numCache>
                <c:formatCode>General</c:formatCode>
                <c:ptCount val="4"/>
              </c:numCache>
            </c:numRef>
          </c:cat>
          <c:val>
            <c:numRef>
              <c:f>Plan1!$D$2:$D$5</c:f>
              <c:numCache>
                <c:formatCode>General</c:formatCode>
                <c:ptCount val="4"/>
              </c:numCache>
            </c:numRef>
          </c:val>
        </c:ser>
        <c:dLbls>
          <c:showLegendKey val="0"/>
          <c:showVal val="0"/>
          <c:showCatName val="0"/>
          <c:showSerName val="0"/>
          <c:showPercent val="0"/>
          <c:showBubbleSize val="0"/>
        </c:dLbls>
        <c:gapWidth val="150"/>
        <c:shape val="cylinder"/>
        <c:axId val="-2079044984"/>
        <c:axId val="-2079042008"/>
        <c:axId val="0"/>
      </c:bar3DChart>
      <c:catAx>
        <c:axId val="-2079044984"/>
        <c:scaling>
          <c:orientation val="minMax"/>
        </c:scaling>
        <c:delete val="1"/>
        <c:axPos val="b"/>
        <c:numFmt formatCode="General" sourceLinked="1"/>
        <c:majorTickMark val="out"/>
        <c:minorTickMark val="none"/>
        <c:tickLblPos val="none"/>
        <c:crossAx val="-2079042008"/>
        <c:crosses val="autoZero"/>
        <c:auto val="1"/>
        <c:lblAlgn val="ctr"/>
        <c:lblOffset val="100"/>
        <c:noMultiLvlLbl val="0"/>
      </c:catAx>
      <c:valAx>
        <c:axId val="-2079042008"/>
        <c:scaling>
          <c:orientation val="minMax"/>
        </c:scaling>
        <c:delete val="0"/>
        <c:axPos val="l"/>
        <c:majorGridlines/>
        <c:numFmt formatCode="General" sourceLinked="1"/>
        <c:majorTickMark val="in"/>
        <c:minorTickMark val="none"/>
        <c:tickLblPos val="none"/>
        <c:crossAx val="-2079044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42.png"/></Relationships>
</file>

<file path=ppt/drawings/drawing1.xml><?xml version="1.0" encoding="utf-8"?>
<c:userShapes xmlns:c="http://schemas.openxmlformats.org/drawingml/2006/chart">
  <cdr:relSizeAnchor xmlns:cdr="http://schemas.openxmlformats.org/drawingml/2006/chartDrawing">
    <cdr:from>
      <cdr:x>0.23897</cdr:x>
      <cdr:y>0.18647</cdr:y>
    </cdr:from>
    <cdr:to>
      <cdr:x>0.35015</cdr:x>
      <cdr:y>0.35972</cdr:y>
    </cdr:to>
    <cdr:sp macro="" textlink="">
      <cdr:nvSpPr>
        <cdr:cNvPr id="2" name="CaixaDeTexto 1"/>
        <cdr:cNvSpPr txBox="1"/>
      </cdr:nvSpPr>
      <cdr:spPr>
        <a:xfrm xmlns:a="http://schemas.openxmlformats.org/drawingml/2006/main">
          <a:off x="1857370" y="852562"/>
          <a:ext cx="864136" cy="7920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pt-BR" sz="2400" dirty="0" smtClean="0">
              <a:solidFill>
                <a:srgbClr val="FFFFFF"/>
              </a:solidFill>
              <a:effectLst>
                <a:outerShdw blurRad="38100" dist="38100" dir="2700000" algn="tl">
                  <a:srgbClr val="000000">
                    <a:alpha val="43137"/>
                  </a:srgbClr>
                </a:outerShdw>
              </a:effectLst>
            </a:rPr>
            <a:t>32%</a:t>
          </a:r>
          <a:endParaRPr lang="pt-BR" sz="2400" dirty="0">
            <a:solidFill>
              <a:srgbClr val="FFFFFF"/>
            </a:solidFill>
            <a:effectLst>
              <a:outerShdw blurRad="38100" dist="38100" dir="2700000" algn="tl">
                <a:srgbClr val="000000">
                  <a:alpha val="43137"/>
                </a:srgbClr>
              </a:outerShdw>
            </a:effectLs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A9A26A-C4E5-8A4A-9829-68CA35D908A2}" type="datetimeFigureOut">
              <a:rPr lang="en-US" smtClean="0"/>
              <a:t>07/04/15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D50F20-43F8-5D43-8563-D8F2D5D9B2B1}" type="slidenum">
              <a:rPr lang="en-US" smtClean="0"/>
              <a:t>‹#›</a:t>
            </a:fld>
            <a:endParaRPr lang="en-US"/>
          </a:p>
        </p:txBody>
      </p:sp>
    </p:spTree>
    <p:extLst>
      <p:ext uri="{BB962C8B-B14F-4D97-AF65-F5344CB8AC3E}">
        <p14:creationId xmlns:p14="http://schemas.microsoft.com/office/powerpoint/2010/main" val="40567981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3949EC-4641-164D-ACBE-3FA96BD77DD9}" type="slidenum">
              <a:rPr lang="fr-FR">
                <a:solidFill>
                  <a:prstClr val="black"/>
                </a:solidFill>
                <a:latin typeface="Calibri"/>
              </a:rPr>
              <a:pPr/>
              <a:t>4</a:t>
            </a:fld>
            <a:endParaRPr lang="fr-FR">
              <a:solidFill>
                <a:prstClr val="black"/>
              </a:solidFill>
              <a:latin typeface="Calibri"/>
            </a:endParaRPr>
          </a:p>
        </p:txBody>
      </p:sp>
      <p:sp>
        <p:nvSpPr>
          <p:cNvPr id="5122" name="Rectangle 2"/>
          <p:cNvSpPr>
            <a:spLocks noGrp="1" noRot="1" noChangeAspect="1" noChangeArrowheads="1" noTextEdit="1"/>
          </p:cNvSpPr>
          <p:nvPr>
            <p:ph type="sldImg"/>
          </p:nvPr>
        </p:nvSpPr>
        <p:spPr>
          <a:xfrm>
            <a:off x="1208088" y="682625"/>
            <a:ext cx="4503737" cy="3378200"/>
          </a:xfrm>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a:xfrm>
            <a:off x="912813" y="4337050"/>
            <a:ext cx="5030787" cy="4116388"/>
          </a:xfrm>
        </p:spPr>
        <p:txBody>
          <a:bodyPr lIns="90363" tIns="45182" rIns="90363" bIns="45182"/>
          <a:lstStyle/>
          <a:p>
            <a:pPr>
              <a:lnSpc>
                <a:spcPct val="120000"/>
              </a:lnSpc>
            </a:pPr>
            <a:r>
              <a:rPr lang="en-US" sz="1600" b="1"/>
              <a:t>Normally the atrium and ventricle are sequentially activated, separated by short delay.  Then activation spreads rapidly from the septum to the laterals walls through the fast Purkinje fibers so the septal and lateral walls are activated together.  This sequence is delayed or altered in the target CHF patients by bundle branch or diffuse blocks in the ventricle.  One consequence of this is an abnormally long delay between atrial and ventricular activation.  This has several mechanical consequences, including a less effective active filling, because atrial systole ends before ventricular systole begins; ineffective MV closure and a long time for presystolic MR; ventricular systole is delayed, so there is less time for filling.</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Aims The long-term impact of implantable device-related complications on the patient outcome has not been thoroughly</a:t>
            </a:r>
          </a:p>
          <a:p>
            <a:r>
              <a:rPr lang="en-US" sz="1200" b="0" i="0" u="none" strike="noStrike" kern="1200" baseline="0" dirty="0" smtClean="0">
                <a:solidFill>
                  <a:schemeClr val="tx1"/>
                </a:solidFill>
                <a:latin typeface="+mn-lt"/>
                <a:ea typeface="+mn-ea"/>
                <a:cs typeface="+mn-cs"/>
              </a:rPr>
              <a:t>evaluated. The aims of this retrospective, bi-</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study were to </a:t>
            </a:r>
            <a:r>
              <a:rPr lang="en-US" sz="1200" b="0" i="0" u="none" strike="noStrike" kern="1200" baseline="0" dirty="0" err="1" smtClean="0">
                <a:solidFill>
                  <a:schemeClr val="tx1"/>
                </a:solidFill>
                <a:latin typeface="+mn-lt"/>
                <a:ea typeface="+mn-ea"/>
                <a:cs typeface="+mn-cs"/>
              </a:rPr>
              <a:t>analyse</a:t>
            </a:r>
            <a:r>
              <a:rPr lang="en-US" sz="1200" b="0" i="0" u="none" strike="noStrike" kern="1200" baseline="0" dirty="0" smtClean="0">
                <a:solidFill>
                  <a:schemeClr val="tx1"/>
                </a:solidFill>
                <a:latin typeface="+mn-lt"/>
                <a:ea typeface="+mn-ea"/>
                <a:cs typeface="+mn-cs"/>
              </a:rPr>
              <a:t> the rate and nature of device-related complications</a:t>
            </a:r>
          </a:p>
          <a:p>
            <a:r>
              <a:rPr lang="en-US" sz="1200" b="0" i="0" u="none" strike="noStrike" kern="1200" baseline="0" dirty="0" smtClean="0">
                <a:solidFill>
                  <a:schemeClr val="tx1"/>
                </a:solidFill>
                <a:latin typeface="+mn-lt"/>
                <a:ea typeface="+mn-ea"/>
                <a:cs typeface="+mn-cs"/>
              </a:rPr>
              <a:t>requiring surgical revision in a large series of patients undergoing device implantation, elective generator</a:t>
            </a:r>
          </a:p>
          <a:p>
            <a:r>
              <a:rPr lang="en-US" sz="1200" b="0" i="0" u="none" strike="noStrike" kern="1200" baseline="0" dirty="0" smtClean="0">
                <a:solidFill>
                  <a:schemeClr val="tx1"/>
                </a:solidFill>
                <a:latin typeface="+mn-lt"/>
                <a:ea typeface="+mn-ea"/>
                <a:cs typeface="+mn-cs"/>
              </a:rPr>
              <a:t>replacement and pacing system upgrade and to systematically assess the impact of such complications on patient</a:t>
            </a:r>
          </a:p>
          <a:p>
            <a:r>
              <a:rPr lang="en-US" sz="1200" b="0" i="0" u="none" strike="noStrike" kern="1200" baseline="0" dirty="0" smtClean="0">
                <a:solidFill>
                  <a:schemeClr val="tx1"/>
                </a:solidFill>
                <a:latin typeface="+mn-lt"/>
                <a:ea typeface="+mn-ea"/>
                <a:cs typeface="+mn-cs"/>
              </a:rPr>
              <a:t>outcome and healthcare utilization.</a:t>
            </a:r>
          </a:p>
          <a:p>
            <a:r>
              <a:rPr lang="en-US" sz="1200" b="0" i="0" u="none" strike="noStrike" kern="1200" baseline="0" dirty="0" smtClean="0">
                <a:solidFill>
                  <a:schemeClr val="tx1"/>
                </a:solidFill>
                <a:latin typeface="+mn-lt"/>
                <a:ea typeface="+mn-ea"/>
                <a:cs typeface="+mn-cs"/>
              </a:rPr>
              <a:t>Methods</a:t>
            </a:r>
          </a:p>
          <a:p>
            <a:r>
              <a:rPr lang="en-US" sz="1200" b="0" i="0" u="none" strike="noStrike" kern="1200" baseline="0" dirty="0" smtClean="0">
                <a:solidFill>
                  <a:schemeClr val="tx1"/>
                </a:solidFill>
                <a:latin typeface="+mn-lt"/>
                <a:ea typeface="+mn-ea"/>
                <a:cs typeface="+mn-cs"/>
              </a:rPr>
              <a:t>and results</a:t>
            </a:r>
          </a:p>
          <a:p>
            <a:r>
              <a:rPr lang="en-US" sz="1200" b="0" i="0" u="none" strike="noStrike" kern="1200" baseline="0" dirty="0" smtClean="0">
                <a:solidFill>
                  <a:schemeClr val="tx1"/>
                </a:solidFill>
                <a:latin typeface="+mn-lt"/>
                <a:ea typeface="+mn-ea"/>
                <a:cs typeface="+mn-cs"/>
              </a:rPr>
              <a:t>Data from 2671 consecutive procedures (1511 device implantations, 1034 elective generator replacements, and 126</a:t>
            </a:r>
          </a:p>
          <a:p>
            <a:r>
              <a:rPr lang="en-US" sz="1200" b="0" i="0" u="none" strike="noStrike" kern="1200" baseline="0" dirty="0" smtClean="0">
                <a:solidFill>
                  <a:schemeClr val="tx1"/>
                </a:solidFill>
                <a:latin typeface="+mn-lt"/>
                <a:ea typeface="+mn-ea"/>
                <a:cs typeface="+mn-cs"/>
              </a:rPr>
              <a:t>pacing system upgrades) performed between January 2006 and March 2011 were retrospectively </a:t>
            </a:r>
            <a:r>
              <a:rPr lang="en-US" sz="1200" b="0" i="0" u="none" strike="noStrike" kern="1200" baseline="0" dirty="0" err="1" smtClean="0">
                <a:solidFill>
                  <a:schemeClr val="tx1"/>
                </a:solidFill>
                <a:latin typeface="+mn-lt"/>
                <a:ea typeface="+mn-ea"/>
                <a:cs typeface="+mn-cs"/>
              </a:rPr>
              <a:t>analysed</a:t>
            </a:r>
            <a:r>
              <a:rPr lang="en-US" sz="1200" b="0" i="0" u="none" strike="noStrike" kern="1200" baseline="0" dirty="0" smtClean="0">
                <a:solidFill>
                  <a:schemeClr val="tx1"/>
                </a:solidFill>
                <a:latin typeface="+mn-lt"/>
                <a:ea typeface="+mn-ea"/>
                <a:cs typeface="+mn-cs"/>
              </a:rPr>
              <a:t>. The</a:t>
            </a:r>
          </a:p>
          <a:p>
            <a:r>
              <a:rPr lang="en-US" sz="1200" b="0" i="0" u="none" strike="noStrike" kern="1200" baseline="0" dirty="0" smtClean="0">
                <a:solidFill>
                  <a:schemeClr val="tx1"/>
                </a:solidFill>
                <a:latin typeface="+mn-lt"/>
                <a:ea typeface="+mn-ea"/>
                <a:cs typeface="+mn-cs"/>
              </a:rPr>
              <a:t>outcome measures recorded were complication-related mortality, number of re-operations, need for complex surgical</a:t>
            </a:r>
          </a:p>
          <a:p>
            <a:r>
              <a:rPr lang="en-US" sz="1200" b="0" i="0" u="none" strike="noStrike" kern="1200" baseline="0" dirty="0" smtClean="0">
                <a:solidFill>
                  <a:schemeClr val="tx1"/>
                </a:solidFill>
                <a:latin typeface="+mn-lt"/>
                <a:ea typeface="+mn-ea"/>
                <a:cs typeface="+mn-cs"/>
              </a:rPr>
              <a:t>procedures, number of re-hospitalizations, and additional hospital treatment days. Over a median follow-up of</a:t>
            </a:r>
          </a:p>
          <a:p>
            <a:r>
              <a:rPr lang="en-US" sz="1200" b="0" i="0" u="none" strike="noStrike" kern="1200" baseline="0" dirty="0" smtClean="0">
                <a:solidFill>
                  <a:schemeClr val="tx1"/>
                </a:solidFill>
                <a:latin typeface="+mn-lt"/>
                <a:ea typeface="+mn-ea"/>
                <a:cs typeface="+mn-cs"/>
              </a:rPr>
              <a:t>27 months, the overall rate of complications was 2.8% per procedure-year [9.5% in cardiac </a:t>
            </a:r>
            <a:r>
              <a:rPr lang="en-US" sz="1200" b="0" i="0" u="none" strike="noStrike" kern="1200" baseline="0" dirty="0" err="1" smtClean="0">
                <a:solidFill>
                  <a:schemeClr val="tx1"/>
                </a:solidFill>
                <a:latin typeface="+mn-lt"/>
                <a:ea typeface="+mn-ea"/>
                <a:cs typeface="+mn-cs"/>
              </a:rPr>
              <a:t>resynchronisation</a:t>
            </a:r>
            <a:r>
              <a:rPr lang="en-US" sz="1200" b="0" i="0" u="none" strike="noStrike" kern="1200" baseline="0" dirty="0" smtClean="0">
                <a:solidFill>
                  <a:schemeClr val="tx1"/>
                </a:solidFill>
                <a:latin typeface="+mn-lt"/>
                <a:ea typeface="+mn-ea"/>
                <a:cs typeface="+mn-cs"/>
              </a:rPr>
              <a:t> therapy</a:t>
            </a:r>
          </a:p>
          <a:p>
            <a:r>
              <a:rPr lang="en-US" sz="1200" b="0" i="0" u="none" strike="noStrike" kern="1200" baseline="0" dirty="0" smtClean="0">
                <a:solidFill>
                  <a:schemeClr val="tx1"/>
                </a:solidFill>
                <a:latin typeface="+mn-lt"/>
                <a:ea typeface="+mn-ea"/>
                <a:cs typeface="+mn-cs"/>
              </a:rPr>
              <a:t>(CRT) device implantation, 6.1% in pacing system upgrade, 3.5% in implantable </a:t>
            </a:r>
            <a:r>
              <a:rPr lang="en-US" sz="1200" b="0" i="0" u="none" strike="noStrike" kern="1200" baseline="0" dirty="0" err="1" smtClean="0">
                <a:solidFill>
                  <a:schemeClr val="tx1"/>
                </a:solidFill>
                <a:latin typeface="+mn-lt"/>
                <a:ea typeface="+mn-ea"/>
                <a:cs typeface="+mn-cs"/>
              </a:rPr>
              <a:t>cardioverter</a:t>
            </a:r>
            <a:r>
              <a:rPr lang="en-US" sz="1200" b="0" i="0" u="none" strike="noStrike" kern="1200" baseline="0" dirty="0" smtClean="0">
                <a:solidFill>
                  <a:schemeClr val="tx1"/>
                </a:solidFill>
                <a:latin typeface="+mn-lt"/>
                <a:ea typeface="+mn-ea"/>
                <a:cs typeface="+mn-cs"/>
              </a:rPr>
              <a:t> defibrillator implantation,</a:t>
            </a:r>
          </a:p>
          <a:p>
            <a:r>
              <a:rPr lang="en-US" sz="1200" b="0" i="0" u="none" strike="noStrike" kern="1200" baseline="0" dirty="0" smtClean="0">
                <a:solidFill>
                  <a:schemeClr val="tx1"/>
                </a:solidFill>
                <a:latin typeface="+mn-lt"/>
                <a:ea typeface="+mn-ea"/>
                <a:cs typeface="+mn-cs"/>
              </a:rPr>
              <a:t>1.7% in pacemaker implantation, and 1.7% in generator replacement). The procedure with the highest risk of complications</a:t>
            </a:r>
          </a:p>
          <a:p>
            <a:r>
              <a:rPr lang="en-US" sz="1200" b="0" i="0" u="none" strike="noStrike" kern="1200" baseline="0" dirty="0" smtClean="0">
                <a:solidFill>
                  <a:schemeClr val="tx1"/>
                </a:solidFill>
                <a:latin typeface="+mn-lt"/>
                <a:ea typeface="+mn-ea"/>
                <a:cs typeface="+mn-cs"/>
              </a:rPr>
              <a:t>was CRT device implantation (odds ratio: 6.6; P , 0.001); these complications primarily involved coronary</a:t>
            </a:r>
          </a:p>
          <a:p>
            <a:r>
              <a:rPr lang="en-US" sz="1200" b="0" i="0" u="none" strike="noStrike" kern="1200" baseline="0" dirty="0" smtClean="0">
                <a:solidFill>
                  <a:schemeClr val="tx1"/>
                </a:solidFill>
                <a:latin typeface="+mn-lt"/>
                <a:ea typeface="+mn-ea"/>
                <a:cs typeface="+mn-cs"/>
              </a:rPr>
              <a:t>sinus lead dislodgement and device infection. Patients with complications had a significantly higher number of </a:t>
            </a:r>
            <a:r>
              <a:rPr lang="en-US" sz="1200" b="0" i="0" u="none" strike="noStrike" kern="1200" baseline="0" dirty="0" err="1" smtClean="0">
                <a:solidFill>
                  <a:schemeClr val="tx1"/>
                </a:solidFill>
                <a:latin typeface="+mn-lt"/>
                <a:ea typeface="+mn-ea"/>
                <a:cs typeface="+mn-cs"/>
              </a:rPr>
              <a:t>devicerelated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hospitalizations (2.3+0.6 vs. 1.0+0.1; P , 0.001) and hospital treatment days (15.7+25.1 vs. 3.6+1.1;</a:t>
            </a:r>
          </a:p>
          <a:p>
            <a:r>
              <a:rPr lang="en-US" sz="1200" b="0" i="0" u="none" strike="noStrike" kern="1200" baseline="0" dirty="0" smtClean="0">
                <a:solidFill>
                  <a:schemeClr val="tx1"/>
                </a:solidFill>
                <a:latin typeface="+mn-lt"/>
                <a:ea typeface="+mn-ea"/>
                <a:cs typeface="+mn-cs"/>
              </a:rPr>
              <a:t>P , 0.001) than those without complications. Device infection was the complication with the greatest negative</a:t>
            </a:r>
          </a:p>
          <a:p>
            <a:r>
              <a:rPr lang="en-US" sz="1200" b="0" i="0" u="none" strike="noStrike" kern="1200" baseline="0" dirty="0" smtClean="0">
                <a:solidFill>
                  <a:schemeClr val="tx1"/>
                </a:solidFill>
                <a:latin typeface="+mn-lt"/>
                <a:ea typeface="+mn-ea"/>
                <a:cs typeface="+mn-cs"/>
              </a:rPr>
              <a:t>impact on patient outcome.</a:t>
            </a:r>
          </a:p>
          <a:p>
            <a:r>
              <a:rPr lang="en-US" sz="1200" b="0" i="0" u="none" strike="noStrike" kern="1200" baseline="0" dirty="0" smtClean="0">
                <a:solidFill>
                  <a:schemeClr val="tx1"/>
                </a:solidFill>
                <a:latin typeface="+mn-lt"/>
                <a:ea typeface="+mn-ea"/>
                <a:cs typeface="+mn-cs"/>
              </a:rPr>
              <a:t>Conclusion Cardiac </a:t>
            </a:r>
            <a:r>
              <a:rPr lang="en-US" sz="1200" b="0" i="0" u="none" strike="noStrike" kern="1200" baseline="0" dirty="0" err="1" smtClean="0">
                <a:solidFill>
                  <a:schemeClr val="tx1"/>
                </a:solidFill>
                <a:latin typeface="+mn-lt"/>
                <a:ea typeface="+mn-ea"/>
                <a:cs typeface="+mn-cs"/>
              </a:rPr>
              <a:t>resynchronisation</a:t>
            </a:r>
            <a:r>
              <a:rPr lang="en-US" sz="1200" b="0" i="0" u="none" strike="noStrike" kern="1200" baseline="0" dirty="0" smtClean="0">
                <a:solidFill>
                  <a:schemeClr val="tx1"/>
                </a:solidFill>
                <a:latin typeface="+mn-lt"/>
                <a:ea typeface="+mn-ea"/>
                <a:cs typeface="+mn-cs"/>
              </a:rPr>
              <a:t> therapy implantation was the procedure with the highest risk of complications requiring</a:t>
            </a:r>
          </a:p>
          <a:p>
            <a:r>
              <a:rPr lang="en-US" sz="1200" b="0" i="0" u="none" strike="noStrike" kern="1200" baseline="0" dirty="0" smtClean="0">
                <a:solidFill>
                  <a:schemeClr val="tx1"/>
                </a:solidFill>
                <a:latin typeface="+mn-lt"/>
                <a:ea typeface="+mn-ea"/>
                <a:cs typeface="+mn-cs"/>
              </a:rPr>
              <a:t>surgical revision. Complications were associated with substantial clinical consequences and a significant increase in</a:t>
            </a:r>
          </a:p>
          <a:p>
            <a:r>
              <a:rPr lang="en-US" sz="1200" b="0" i="0" u="none" strike="noStrike" kern="1200" baseline="0" dirty="0" smtClean="0">
                <a:solidFill>
                  <a:schemeClr val="tx1"/>
                </a:solidFill>
                <a:latin typeface="+mn-lt"/>
                <a:ea typeface="+mn-ea"/>
                <a:cs typeface="+mn-cs"/>
              </a:rPr>
              <a:t>the number and length of hospitalizations.</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38</a:t>
            </a:fld>
            <a:endParaRPr lang="en-US"/>
          </a:p>
        </p:txBody>
      </p:sp>
    </p:spTree>
    <p:extLst>
      <p:ext uri="{BB962C8B-B14F-4D97-AF65-F5344CB8AC3E}">
        <p14:creationId xmlns:p14="http://schemas.microsoft.com/office/powerpoint/2010/main" val="2317562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Aims The long-term impact of implantable device-related complications on the patient outcome has not been thoroughly</a:t>
            </a:r>
          </a:p>
          <a:p>
            <a:r>
              <a:rPr lang="en-US" sz="1200" b="0" i="0" u="none" strike="noStrike" kern="1200" baseline="0" dirty="0" smtClean="0">
                <a:solidFill>
                  <a:schemeClr val="tx1"/>
                </a:solidFill>
                <a:latin typeface="+mn-lt"/>
                <a:ea typeface="+mn-ea"/>
                <a:cs typeface="+mn-cs"/>
              </a:rPr>
              <a:t>evaluated. The aims of this retrospective, bi-</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study were to </a:t>
            </a:r>
            <a:r>
              <a:rPr lang="en-US" sz="1200" b="0" i="0" u="none" strike="noStrike" kern="1200" baseline="0" dirty="0" err="1" smtClean="0">
                <a:solidFill>
                  <a:schemeClr val="tx1"/>
                </a:solidFill>
                <a:latin typeface="+mn-lt"/>
                <a:ea typeface="+mn-ea"/>
                <a:cs typeface="+mn-cs"/>
              </a:rPr>
              <a:t>analyse</a:t>
            </a:r>
            <a:r>
              <a:rPr lang="en-US" sz="1200" b="0" i="0" u="none" strike="noStrike" kern="1200" baseline="0" dirty="0" smtClean="0">
                <a:solidFill>
                  <a:schemeClr val="tx1"/>
                </a:solidFill>
                <a:latin typeface="+mn-lt"/>
                <a:ea typeface="+mn-ea"/>
                <a:cs typeface="+mn-cs"/>
              </a:rPr>
              <a:t> the rate and nature of device-related complications</a:t>
            </a:r>
          </a:p>
          <a:p>
            <a:r>
              <a:rPr lang="en-US" sz="1200" b="0" i="0" u="none" strike="noStrike" kern="1200" baseline="0" dirty="0" smtClean="0">
                <a:solidFill>
                  <a:schemeClr val="tx1"/>
                </a:solidFill>
                <a:latin typeface="+mn-lt"/>
                <a:ea typeface="+mn-ea"/>
                <a:cs typeface="+mn-cs"/>
              </a:rPr>
              <a:t>requiring surgical revision in a large series of patients undergoing device implantation, elective generator</a:t>
            </a:r>
          </a:p>
          <a:p>
            <a:r>
              <a:rPr lang="en-US" sz="1200" b="0" i="0" u="none" strike="noStrike" kern="1200" baseline="0" dirty="0" smtClean="0">
                <a:solidFill>
                  <a:schemeClr val="tx1"/>
                </a:solidFill>
                <a:latin typeface="+mn-lt"/>
                <a:ea typeface="+mn-ea"/>
                <a:cs typeface="+mn-cs"/>
              </a:rPr>
              <a:t>replacement and pacing system upgrade and to systematically assess the impact of such complications on patient</a:t>
            </a:r>
          </a:p>
          <a:p>
            <a:r>
              <a:rPr lang="en-US" sz="1200" b="0" i="0" u="none" strike="noStrike" kern="1200" baseline="0" dirty="0" smtClean="0">
                <a:solidFill>
                  <a:schemeClr val="tx1"/>
                </a:solidFill>
                <a:latin typeface="+mn-lt"/>
                <a:ea typeface="+mn-ea"/>
                <a:cs typeface="+mn-cs"/>
              </a:rPr>
              <a:t>outcome and healthcare utilization.</a:t>
            </a:r>
          </a:p>
          <a:p>
            <a:r>
              <a:rPr lang="en-US" sz="1200" b="0" i="0" u="none" strike="noStrike" kern="1200" baseline="0" dirty="0" smtClean="0">
                <a:solidFill>
                  <a:schemeClr val="tx1"/>
                </a:solidFill>
                <a:latin typeface="+mn-lt"/>
                <a:ea typeface="+mn-ea"/>
                <a:cs typeface="+mn-cs"/>
              </a:rPr>
              <a:t>Methods</a:t>
            </a:r>
          </a:p>
          <a:p>
            <a:r>
              <a:rPr lang="en-US" sz="1200" b="0" i="0" u="none" strike="noStrike" kern="1200" baseline="0" dirty="0" smtClean="0">
                <a:solidFill>
                  <a:schemeClr val="tx1"/>
                </a:solidFill>
                <a:latin typeface="+mn-lt"/>
                <a:ea typeface="+mn-ea"/>
                <a:cs typeface="+mn-cs"/>
              </a:rPr>
              <a:t>and results</a:t>
            </a:r>
          </a:p>
          <a:p>
            <a:r>
              <a:rPr lang="en-US" sz="1200" b="0" i="0" u="none" strike="noStrike" kern="1200" baseline="0" dirty="0" smtClean="0">
                <a:solidFill>
                  <a:schemeClr val="tx1"/>
                </a:solidFill>
                <a:latin typeface="+mn-lt"/>
                <a:ea typeface="+mn-ea"/>
                <a:cs typeface="+mn-cs"/>
              </a:rPr>
              <a:t>Data from 2671 consecutive procedures (1511 device implantations, 1034 elective generator replacements, and 126</a:t>
            </a:r>
          </a:p>
          <a:p>
            <a:r>
              <a:rPr lang="en-US" sz="1200" b="0" i="0" u="none" strike="noStrike" kern="1200" baseline="0" dirty="0" smtClean="0">
                <a:solidFill>
                  <a:schemeClr val="tx1"/>
                </a:solidFill>
                <a:latin typeface="+mn-lt"/>
                <a:ea typeface="+mn-ea"/>
                <a:cs typeface="+mn-cs"/>
              </a:rPr>
              <a:t>pacing system upgrades) performed between January 2006 and March 2011 were retrospectively </a:t>
            </a:r>
            <a:r>
              <a:rPr lang="en-US" sz="1200" b="0" i="0" u="none" strike="noStrike" kern="1200" baseline="0" dirty="0" err="1" smtClean="0">
                <a:solidFill>
                  <a:schemeClr val="tx1"/>
                </a:solidFill>
                <a:latin typeface="+mn-lt"/>
                <a:ea typeface="+mn-ea"/>
                <a:cs typeface="+mn-cs"/>
              </a:rPr>
              <a:t>analysed</a:t>
            </a:r>
            <a:r>
              <a:rPr lang="en-US" sz="1200" b="0" i="0" u="none" strike="noStrike" kern="1200" baseline="0" dirty="0" smtClean="0">
                <a:solidFill>
                  <a:schemeClr val="tx1"/>
                </a:solidFill>
                <a:latin typeface="+mn-lt"/>
                <a:ea typeface="+mn-ea"/>
                <a:cs typeface="+mn-cs"/>
              </a:rPr>
              <a:t>. The</a:t>
            </a:r>
          </a:p>
          <a:p>
            <a:r>
              <a:rPr lang="en-US" sz="1200" b="0" i="0" u="none" strike="noStrike" kern="1200" baseline="0" dirty="0" smtClean="0">
                <a:solidFill>
                  <a:schemeClr val="tx1"/>
                </a:solidFill>
                <a:latin typeface="+mn-lt"/>
                <a:ea typeface="+mn-ea"/>
                <a:cs typeface="+mn-cs"/>
              </a:rPr>
              <a:t>outcome measures recorded were complication-related mortality, number of re-operations, need for complex surgical</a:t>
            </a:r>
          </a:p>
          <a:p>
            <a:r>
              <a:rPr lang="en-US" sz="1200" b="0" i="0" u="none" strike="noStrike" kern="1200" baseline="0" dirty="0" smtClean="0">
                <a:solidFill>
                  <a:schemeClr val="tx1"/>
                </a:solidFill>
                <a:latin typeface="+mn-lt"/>
                <a:ea typeface="+mn-ea"/>
                <a:cs typeface="+mn-cs"/>
              </a:rPr>
              <a:t>procedures, number of re-hospitalizations, and additional hospital treatment days. Over a median follow-up of</a:t>
            </a:r>
          </a:p>
          <a:p>
            <a:r>
              <a:rPr lang="en-US" sz="1200" b="0" i="0" u="none" strike="noStrike" kern="1200" baseline="0" dirty="0" smtClean="0">
                <a:solidFill>
                  <a:schemeClr val="tx1"/>
                </a:solidFill>
                <a:latin typeface="+mn-lt"/>
                <a:ea typeface="+mn-ea"/>
                <a:cs typeface="+mn-cs"/>
              </a:rPr>
              <a:t>27 months, the overall rate of complications was 2.8% per procedure-year [9.5% in cardiac </a:t>
            </a:r>
            <a:r>
              <a:rPr lang="en-US" sz="1200" b="0" i="0" u="none" strike="noStrike" kern="1200" baseline="0" dirty="0" err="1" smtClean="0">
                <a:solidFill>
                  <a:schemeClr val="tx1"/>
                </a:solidFill>
                <a:latin typeface="+mn-lt"/>
                <a:ea typeface="+mn-ea"/>
                <a:cs typeface="+mn-cs"/>
              </a:rPr>
              <a:t>resynchronisation</a:t>
            </a:r>
            <a:r>
              <a:rPr lang="en-US" sz="1200" b="0" i="0" u="none" strike="noStrike" kern="1200" baseline="0" dirty="0" smtClean="0">
                <a:solidFill>
                  <a:schemeClr val="tx1"/>
                </a:solidFill>
                <a:latin typeface="+mn-lt"/>
                <a:ea typeface="+mn-ea"/>
                <a:cs typeface="+mn-cs"/>
              </a:rPr>
              <a:t> therapy</a:t>
            </a:r>
          </a:p>
          <a:p>
            <a:r>
              <a:rPr lang="en-US" sz="1200" b="0" i="0" u="none" strike="noStrike" kern="1200" baseline="0" dirty="0" smtClean="0">
                <a:solidFill>
                  <a:schemeClr val="tx1"/>
                </a:solidFill>
                <a:latin typeface="+mn-lt"/>
                <a:ea typeface="+mn-ea"/>
                <a:cs typeface="+mn-cs"/>
              </a:rPr>
              <a:t>(CRT) device implantation, 6.1% in pacing system upgrade, 3.5% in implantable </a:t>
            </a:r>
            <a:r>
              <a:rPr lang="en-US" sz="1200" b="0" i="0" u="none" strike="noStrike" kern="1200" baseline="0" dirty="0" err="1" smtClean="0">
                <a:solidFill>
                  <a:schemeClr val="tx1"/>
                </a:solidFill>
                <a:latin typeface="+mn-lt"/>
                <a:ea typeface="+mn-ea"/>
                <a:cs typeface="+mn-cs"/>
              </a:rPr>
              <a:t>cardioverter</a:t>
            </a:r>
            <a:r>
              <a:rPr lang="en-US" sz="1200" b="0" i="0" u="none" strike="noStrike" kern="1200" baseline="0" dirty="0" smtClean="0">
                <a:solidFill>
                  <a:schemeClr val="tx1"/>
                </a:solidFill>
                <a:latin typeface="+mn-lt"/>
                <a:ea typeface="+mn-ea"/>
                <a:cs typeface="+mn-cs"/>
              </a:rPr>
              <a:t> defibrillator implantation,</a:t>
            </a:r>
          </a:p>
          <a:p>
            <a:r>
              <a:rPr lang="en-US" sz="1200" b="0" i="0" u="none" strike="noStrike" kern="1200" baseline="0" dirty="0" smtClean="0">
                <a:solidFill>
                  <a:schemeClr val="tx1"/>
                </a:solidFill>
                <a:latin typeface="+mn-lt"/>
                <a:ea typeface="+mn-ea"/>
                <a:cs typeface="+mn-cs"/>
              </a:rPr>
              <a:t>1.7% in pacemaker implantation, and 1.7% in generator replacement). The procedure with the highest risk of complications</a:t>
            </a:r>
          </a:p>
          <a:p>
            <a:r>
              <a:rPr lang="en-US" sz="1200" b="0" i="0" u="none" strike="noStrike" kern="1200" baseline="0" dirty="0" smtClean="0">
                <a:solidFill>
                  <a:schemeClr val="tx1"/>
                </a:solidFill>
                <a:latin typeface="+mn-lt"/>
                <a:ea typeface="+mn-ea"/>
                <a:cs typeface="+mn-cs"/>
              </a:rPr>
              <a:t>was CRT device implantation (odds ratio: 6.6; P , 0.001); these complications primarily involved coronary</a:t>
            </a:r>
          </a:p>
          <a:p>
            <a:r>
              <a:rPr lang="en-US" sz="1200" b="0" i="0" u="none" strike="noStrike" kern="1200" baseline="0" dirty="0" smtClean="0">
                <a:solidFill>
                  <a:schemeClr val="tx1"/>
                </a:solidFill>
                <a:latin typeface="+mn-lt"/>
                <a:ea typeface="+mn-ea"/>
                <a:cs typeface="+mn-cs"/>
              </a:rPr>
              <a:t>sinus lead dislodgement and device infection. Patients with complications had a significantly higher number of </a:t>
            </a:r>
            <a:r>
              <a:rPr lang="en-US" sz="1200" b="0" i="0" u="none" strike="noStrike" kern="1200" baseline="0" dirty="0" err="1" smtClean="0">
                <a:solidFill>
                  <a:schemeClr val="tx1"/>
                </a:solidFill>
                <a:latin typeface="+mn-lt"/>
                <a:ea typeface="+mn-ea"/>
                <a:cs typeface="+mn-cs"/>
              </a:rPr>
              <a:t>devicerelated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hospitalizations (2.3+0.6 vs. 1.0+0.1; P , 0.001) and hospital treatment days (15.7+25.1 vs. 3.6+1.1;</a:t>
            </a:r>
          </a:p>
          <a:p>
            <a:r>
              <a:rPr lang="en-US" sz="1200" b="0" i="0" u="none" strike="noStrike" kern="1200" baseline="0" dirty="0" smtClean="0">
                <a:solidFill>
                  <a:schemeClr val="tx1"/>
                </a:solidFill>
                <a:latin typeface="+mn-lt"/>
                <a:ea typeface="+mn-ea"/>
                <a:cs typeface="+mn-cs"/>
              </a:rPr>
              <a:t>P , 0.001) than those without complications. Device infection was the complication with the greatest negative</a:t>
            </a:r>
          </a:p>
          <a:p>
            <a:r>
              <a:rPr lang="en-US" sz="1200" b="0" i="0" u="none" strike="noStrike" kern="1200" baseline="0" dirty="0" smtClean="0">
                <a:solidFill>
                  <a:schemeClr val="tx1"/>
                </a:solidFill>
                <a:latin typeface="+mn-lt"/>
                <a:ea typeface="+mn-ea"/>
                <a:cs typeface="+mn-cs"/>
              </a:rPr>
              <a:t>impact on patient outcome.</a:t>
            </a:r>
          </a:p>
          <a:p>
            <a:r>
              <a:rPr lang="en-US" sz="1200" b="0" i="0" u="none" strike="noStrike" kern="1200" baseline="0" dirty="0" smtClean="0">
                <a:solidFill>
                  <a:schemeClr val="tx1"/>
                </a:solidFill>
                <a:latin typeface="+mn-lt"/>
                <a:ea typeface="+mn-ea"/>
                <a:cs typeface="+mn-cs"/>
              </a:rPr>
              <a:t>Conclusion Cardiac </a:t>
            </a:r>
            <a:r>
              <a:rPr lang="en-US" sz="1200" b="0" i="0" u="none" strike="noStrike" kern="1200" baseline="0" dirty="0" err="1" smtClean="0">
                <a:solidFill>
                  <a:schemeClr val="tx1"/>
                </a:solidFill>
                <a:latin typeface="+mn-lt"/>
                <a:ea typeface="+mn-ea"/>
                <a:cs typeface="+mn-cs"/>
              </a:rPr>
              <a:t>resynchronisation</a:t>
            </a:r>
            <a:r>
              <a:rPr lang="en-US" sz="1200" b="0" i="0" u="none" strike="noStrike" kern="1200" baseline="0" dirty="0" smtClean="0">
                <a:solidFill>
                  <a:schemeClr val="tx1"/>
                </a:solidFill>
                <a:latin typeface="+mn-lt"/>
                <a:ea typeface="+mn-ea"/>
                <a:cs typeface="+mn-cs"/>
              </a:rPr>
              <a:t> therapy implantation was the procedure with the highest risk of complications requiring</a:t>
            </a:r>
          </a:p>
          <a:p>
            <a:r>
              <a:rPr lang="en-US" sz="1200" b="0" i="0" u="none" strike="noStrike" kern="1200" baseline="0" dirty="0" smtClean="0">
                <a:solidFill>
                  <a:schemeClr val="tx1"/>
                </a:solidFill>
                <a:latin typeface="+mn-lt"/>
                <a:ea typeface="+mn-ea"/>
                <a:cs typeface="+mn-cs"/>
              </a:rPr>
              <a:t>surgical revision. Complications were associated with substantial clinical consequences and a significant increase in</a:t>
            </a:r>
          </a:p>
          <a:p>
            <a:r>
              <a:rPr lang="en-US" sz="1200" b="0" i="0" u="none" strike="noStrike" kern="1200" baseline="0" dirty="0" smtClean="0">
                <a:solidFill>
                  <a:schemeClr val="tx1"/>
                </a:solidFill>
                <a:latin typeface="+mn-lt"/>
                <a:ea typeface="+mn-ea"/>
                <a:cs typeface="+mn-cs"/>
              </a:rPr>
              <a:t>the number and length of hospitalizations.</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39</a:t>
            </a:fld>
            <a:endParaRPr lang="en-US"/>
          </a:p>
        </p:txBody>
      </p:sp>
    </p:spTree>
    <p:extLst>
      <p:ext uri="{BB962C8B-B14F-4D97-AF65-F5344CB8AC3E}">
        <p14:creationId xmlns:p14="http://schemas.microsoft.com/office/powerpoint/2010/main" val="358979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111619"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endParaRPr lang="pt-BR" smtClean="0"/>
          </a:p>
        </p:txBody>
      </p:sp>
      <p:sp>
        <p:nvSpPr>
          <p:cNvPr id="111620"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53103B3-0BCE-4903-B56E-FC22C5DEDFD1}" type="slidenum">
              <a:rPr lang="pt-BR" smtClean="0"/>
              <a:pPr/>
              <a:t>47</a:t>
            </a:fld>
            <a:endParaRPr lang="pt-B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Probabilistic sensitivity analysis</a:t>
            </a:r>
          </a:p>
          <a:p>
            <a:r>
              <a:rPr lang="en-US" sz="1200" b="0" i="0" u="none" strike="noStrike" kern="1200" baseline="0" dirty="0" smtClean="0">
                <a:solidFill>
                  <a:schemeClr val="tx1"/>
                </a:solidFill>
                <a:latin typeface="+mn-lt"/>
                <a:ea typeface="+mn-ea"/>
                <a:cs typeface="+mn-cs"/>
              </a:rPr>
              <a:t>Probabilistic sensitivity analysis was performed for the base case to estimate the impact of joint parameter</a:t>
            </a:r>
          </a:p>
          <a:p>
            <a:r>
              <a:rPr lang="en-US" sz="1200" b="0" i="0" u="none" strike="noStrike" kern="1200" baseline="0" dirty="0" smtClean="0">
                <a:solidFill>
                  <a:schemeClr val="tx1"/>
                </a:solidFill>
                <a:latin typeface="+mn-lt"/>
                <a:ea typeface="+mn-ea"/>
                <a:cs typeface="+mn-cs"/>
              </a:rPr>
              <a:t>uncertainty on the model’s cost-effectiveness results. Appendix 15 reports the variables (mean values and</a:t>
            </a:r>
          </a:p>
          <a:p>
            <a:r>
              <a:rPr lang="en-US" sz="1200" b="0" i="0" u="none" strike="noStrike" kern="1200" baseline="0" dirty="0" smtClean="0">
                <a:solidFill>
                  <a:schemeClr val="tx1"/>
                </a:solidFill>
                <a:latin typeface="+mn-lt"/>
                <a:ea typeface="+mn-ea"/>
                <a:cs typeface="+mn-cs"/>
              </a:rPr>
              <a:t>CIs) included in the probabilistic sensitivity analysis, the form of distribution used for sampling and the</a:t>
            </a:r>
          </a:p>
          <a:p>
            <a:r>
              <a:rPr lang="en-US" sz="1200" b="0" i="0" u="none" strike="noStrike" kern="1200" baseline="0" dirty="0" smtClean="0">
                <a:solidFill>
                  <a:schemeClr val="tx1"/>
                </a:solidFill>
                <a:latin typeface="+mn-lt"/>
                <a:ea typeface="+mn-ea"/>
                <a:cs typeface="+mn-cs"/>
              </a:rPr>
              <a:t>parameters of the distribution. Table 137 reports the estimated probabilistic results of 10,000 iterations in</a:t>
            </a:r>
          </a:p>
          <a:p>
            <a:r>
              <a:rPr lang="en-US" sz="1200" b="0" i="0" u="none" strike="noStrike" kern="1200" baseline="0" dirty="0" smtClean="0">
                <a:solidFill>
                  <a:schemeClr val="tx1"/>
                </a:solidFill>
                <a:latin typeface="+mn-lt"/>
                <a:ea typeface="+mn-ea"/>
                <a:cs typeface="+mn-cs"/>
              </a:rPr>
              <a:t>terms of costs and QALYs for each strategy and their relative cost-effectiveness.</a:t>
            </a:r>
          </a:p>
          <a:p>
            <a:r>
              <a:rPr lang="en-US" sz="1200" b="0" i="0" u="none" strike="noStrike" kern="1200" baseline="0" dirty="0" smtClean="0">
                <a:solidFill>
                  <a:schemeClr val="tx1"/>
                </a:solidFill>
                <a:latin typeface="+mn-lt"/>
                <a:ea typeface="+mn-ea"/>
                <a:cs typeface="+mn-cs"/>
              </a:rPr>
              <a:t>The probabilistic results are consistent with the deterministic base-case analysis. Both CRT-P + OPT and</a:t>
            </a:r>
          </a:p>
          <a:p>
            <a:r>
              <a:rPr lang="en-US" sz="1200" b="0" i="0" u="none" strike="noStrike" kern="1200" baseline="0" dirty="0" smtClean="0">
                <a:solidFill>
                  <a:schemeClr val="tx1"/>
                </a:solidFill>
                <a:latin typeface="+mn-lt"/>
                <a:ea typeface="+mn-ea"/>
                <a:cs typeface="+mn-cs"/>
              </a:rPr>
              <a:t>CRT-D + OPT have ICERs of &lt; £30,000 per QALY gained compared with initial management with OPT</a:t>
            </a:r>
          </a:p>
          <a:p>
            <a:r>
              <a:rPr lang="en-US" sz="1200" b="0" i="0" u="none" strike="noStrike" kern="1200" baseline="0" dirty="0" smtClean="0">
                <a:solidFill>
                  <a:schemeClr val="tx1"/>
                </a:solidFill>
                <a:latin typeface="+mn-lt"/>
                <a:ea typeface="+mn-ea"/>
                <a:cs typeface="+mn-cs"/>
              </a:rPr>
              <a:t>alone, as well as CRT-D + OPT compared with CRT-P + OPT. The IQR estimated for the probabilistic ICER</a:t>
            </a:r>
          </a:p>
          <a:p>
            <a:r>
              <a:rPr lang="en-US" sz="1200" b="0" i="0" u="none" strike="noStrike" kern="1200" baseline="0" dirty="0" smtClean="0">
                <a:solidFill>
                  <a:schemeClr val="tx1"/>
                </a:solidFill>
                <a:latin typeface="+mn-lt"/>
                <a:ea typeface="+mn-ea"/>
                <a:cs typeface="+mn-cs"/>
              </a:rPr>
              <a:t>for the comparison between CRT-D + OPT and CRT-P + OPT reflects the overlap in model results for CRT-P</a:t>
            </a:r>
          </a:p>
          <a:p>
            <a:r>
              <a:rPr lang="en-US" sz="1200" b="0" i="0" u="none" strike="noStrike" kern="1200" baseline="0" dirty="0" smtClean="0">
                <a:solidFill>
                  <a:schemeClr val="tx1"/>
                </a:solidFill>
                <a:latin typeface="+mn-lt"/>
                <a:ea typeface="+mn-ea"/>
                <a:cs typeface="+mn-cs"/>
              </a:rPr>
              <a:t>and CRT-D.</a:t>
            </a:r>
          </a:p>
          <a:p>
            <a:r>
              <a:rPr lang="en-US" sz="1200" b="0" i="0" u="none" strike="noStrike" kern="1200" baseline="0" dirty="0" smtClean="0">
                <a:solidFill>
                  <a:schemeClr val="tx1"/>
                </a:solidFill>
                <a:latin typeface="+mn-lt"/>
                <a:ea typeface="+mn-ea"/>
                <a:cs typeface="+mn-cs"/>
              </a:rPr>
              <a:t>The probabilistic sensitivity analysis results are presented in Figure 38 in terms of incremental costs and</a:t>
            </a:r>
          </a:p>
          <a:p>
            <a:r>
              <a:rPr lang="en-US" sz="1200" b="0" i="0" u="none" strike="noStrike" kern="1200" baseline="0" dirty="0" smtClean="0">
                <a:solidFill>
                  <a:schemeClr val="tx1"/>
                </a:solidFill>
                <a:latin typeface="+mn-lt"/>
                <a:ea typeface="+mn-ea"/>
                <a:cs typeface="+mn-cs"/>
              </a:rPr>
              <a:t>QALYs, showing their dispersion on the cost-effectiveness scatterplot and the partial overlap of the</a:t>
            </a:r>
          </a:p>
          <a:p>
            <a:r>
              <a:rPr lang="en-US" sz="1200" b="0" i="0" u="none" strike="noStrike" kern="1200" baseline="0" dirty="0" smtClean="0">
                <a:solidFill>
                  <a:schemeClr val="tx1"/>
                </a:solidFill>
                <a:latin typeface="+mn-lt"/>
                <a:ea typeface="+mn-ea"/>
                <a:cs typeface="+mn-cs"/>
              </a:rPr>
              <a:t>cost-effectiveness results for the three strategies, particularly between CRT-P and CRT-D.</a:t>
            </a:r>
          </a:p>
          <a:p>
            <a:r>
              <a:rPr lang="en-US" sz="1200" b="0" i="0" u="none" strike="noStrike" kern="1200" baseline="0" dirty="0" smtClean="0">
                <a:solidFill>
                  <a:schemeClr val="tx1"/>
                </a:solidFill>
                <a:latin typeface="+mn-lt"/>
                <a:ea typeface="+mn-ea"/>
                <a:cs typeface="+mn-cs"/>
              </a:rPr>
              <a:t>Figure 39 shows the variation in the probability of the three treatment strategies being cost-effective as the</a:t>
            </a:r>
          </a:p>
          <a:p>
            <a:r>
              <a:rPr lang="en-US" sz="1200" b="0" i="0" u="none" strike="noStrike" kern="1200" baseline="0" dirty="0" smtClean="0">
                <a:solidFill>
                  <a:schemeClr val="tx1"/>
                </a:solidFill>
                <a:latin typeface="+mn-lt"/>
                <a:ea typeface="+mn-ea"/>
                <a:cs typeface="+mn-cs"/>
              </a:rPr>
              <a:t>WTP threshold increases from £0 to £50,000 per QALY gained. At a WTP threshold of £20,000 per QALY  gained, the probability of OPT alone (with subsequent upgrades), CRT-P +  OPT and CRT-D +  OPT being</a:t>
            </a:r>
          </a:p>
          <a:p>
            <a:r>
              <a:rPr lang="en-US" sz="1200" b="0" i="0" u="none" strike="noStrike" kern="1200" baseline="0" dirty="0" smtClean="0">
                <a:solidFill>
                  <a:schemeClr val="tx1"/>
                </a:solidFill>
                <a:latin typeface="+mn-lt"/>
                <a:ea typeface="+mn-ea"/>
                <a:cs typeface="+mn-cs"/>
              </a:rPr>
              <a:t>cost-effective is 83%, 9% and 8% respectively. Above a WTP threshold of £28,000 per QALY gained,</a:t>
            </a:r>
          </a:p>
          <a:p>
            <a:r>
              <a:rPr lang="en-US" sz="1200" b="0" i="0" u="none" strike="noStrike" kern="1200" baseline="0" dirty="0" smtClean="0">
                <a:solidFill>
                  <a:schemeClr val="tx1"/>
                </a:solidFill>
                <a:latin typeface="+mn-lt"/>
                <a:ea typeface="+mn-ea"/>
                <a:cs typeface="+mn-cs"/>
              </a:rPr>
              <a:t>the intervention with the highest probability of being cost effective is CRT-D +  OPT (38%). At a WTP</a:t>
            </a:r>
          </a:p>
          <a:p>
            <a:r>
              <a:rPr lang="en-US" sz="1200" b="0" i="0" u="none" strike="noStrike" kern="1200" baseline="0" dirty="0" smtClean="0">
                <a:solidFill>
                  <a:schemeClr val="tx1"/>
                </a:solidFill>
                <a:latin typeface="+mn-lt"/>
                <a:ea typeface="+mn-ea"/>
                <a:cs typeface="+mn-cs"/>
              </a:rPr>
              <a:t>threshold of £30,000 per QALY gained, CRT-D +  OPT and CRT-P +  OPT have a 46% and 31% probability</a:t>
            </a:r>
          </a:p>
          <a:p>
            <a:r>
              <a:rPr lang="en-US" sz="1200" b="0" i="0" u="none" strike="noStrike" kern="1200" baseline="0" dirty="0" smtClean="0">
                <a:solidFill>
                  <a:schemeClr val="tx1"/>
                </a:solidFill>
                <a:latin typeface="+mn-lt"/>
                <a:ea typeface="+mn-ea"/>
                <a:cs typeface="+mn-cs"/>
              </a:rPr>
              <a:t>of being cost-effective, respectively, whereas OPT alone has a 23% probability of being cost-effective.</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52</a:t>
            </a:fld>
            <a:endParaRPr lang="en-US"/>
          </a:p>
        </p:txBody>
      </p:sp>
    </p:spTree>
    <p:extLst>
      <p:ext uri="{BB962C8B-B14F-4D97-AF65-F5344CB8AC3E}">
        <p14:creationId xmlns:p14="http://schemas.microsoft.com/office/powerpoint/2010/main" val="31554690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Espaço Reservado para Imagem de Slide 1"/>
          <p:cNvSpPr>
            <a:spLocks noGrp="1" noRot="1" noChangeAspect="1" noTextEdit="1"/>
          </p:cNvSpPr>
          <p:nvPr>
            <p:ph type="sldImg"/>
          </p:nvPr>
        </p:nvSpPr>
        <p:spPr bwMode="auto">
          <a:noFill/>
          <a:ln>
            <a:solidFill>
              <a:srgbClr val="000000"/>
            </a:solidFill>
            <a:miter lim="800000"/>
            <a:headEnd/>
            <a:tailEnd/>
          </a:ln>
        </p:spPr>
      </p:sp>
      <p:sp>
        <p:nvSpPr>
          <p:cNvPr id="84995" name="Espaço Reservado para Anotações 2"/>
          <p:cNvSpPr>
            <a:spLocks noGrp="1"/>
          </p:cNvSpPr>
          <p:nvPr>
            <p:ph type="body" idx="1"/>
          </p:nvPr>
        </p:nvSpPr>
        <p:spPr bwMode="auto">
          <a:noFill/>
        </p:spPr>
        <p:txBody>
          <a:bodyPr wrap="square" numCol="1" anchor="t" anchorCtr="0" compatLnSpc="1">
            <a:prstTxWarp prst="textNoShape">
              <a:avLst/>
            </a:prstTxWarp>
          </a:bodyPr>
          <a:lstStyle/>
          <a:p>
            <a:r>
              <a:rPr lang="en-US" smtClean="0"/>
              <a:t>T. W. Smith : M. E. Cain</a:t>
            </a:r>
          </a:p>
          <a:p>
            <a:r>
              <a:rPr lang="en-US" smtClean="0"/>
              <a:t>Cardiovascular Division, Department of Medicine,</a:t>
            </a:r>
          </a:p>
          <a:p>
            <a:r>
              <a:rPr lang="en-US" smtClean="0"/>
              <a:t>Washington University School of Medicine,</a:t>
            </a:r>
          </a:p>
          <a:p>
            <a:r>
              <a:rPr lang="pt-BR" smtClean="0"/>
              <a:t>St. Louis, USA</a:t>
            </a:r>
          </a:p>
        </p:txBody>
      </p:sp>
      <p:sp>
        <p:nvSpPr>
          <p:cNvPr id="84996" name="Espaço Reservado para Número de Slid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C2AB05-DECC-4E51-909C-775EF1D37AAE}" type="slidenum">
              <a:rPr lang="pt-BR" smtClean="0"/>
              <a:pPr/>
              <a:t>55</a:t>
            </a:fld>
            <a:endParaRPr lang="pt-B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t-BR" sz="1200" kern="1200" dirty="0" smtClean="0">
                <a:solidFill>
                  <a:schemeClr val="tx1"/>
                </a:solidFill>
                <a:effectLst/>
                <a:latin typeface="+mn-lt"/>
                <a:ea typeface="+mn-ea"/>
                <a:cs typeface="+mn-cs"/>
              </a:rPr>
              <a:t>Os critérios de exclusão da TRC-D são principalmente a  taquicardia ventricular incessante, as infecções sistêmicas ativas, as doenças psiquiátricas limitantes, a recusa do paciente e as doenças debilitantes com expectativa de vida inferior a um ano.</a:t>
            </a:r>
          </a:p>
          <a:p>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57</a:t>
            </a:fld>
            <a:endParaRPr lang="en-US"/>
          </a:p>
        </p:txBody>
      </p:sp>
    </p:spTree>
    <p:extLst>
      <p:ext uri="{BB962C8B-B14F-4D97-AF65-F5344CB8AC3E}">
        <p14:creationId xmlns:p14="http://schemas.microsoft.com/office/powerpoint/2010/main" val="1693747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kern="1200" baseline="0" dirty="0" err="1" smtClean="0">
                <a:solidFill>
                  <a:schemeClr val="tx1"/>
                </a:solidFill>
                <a:latin typeface="+mn-lt"/>
                <a:ea typeface="+mn-ea"/>
                <a:cs typeface="+mn-cs"/>
              </a:rPr>
              <a:t>Comentários</a:t>
            </a:r>
            <a:r>
              <a:rPr lang="en-US" sz="2400" kern="1200" baseline="0" dirty="0" smtClean="0">
                <a:solidFill>
                  <a:schemeClr val="tx1"/>
                </a:solidFill>
                <a:latin typeface="+mn-lt"/>
                <a:ea typeface="+mn-ea"/>
                <a:cs typeface="+mn-cs"/>
              </a:rPr>
              <a:t> de </a:t>
            </a:r>
            <a:r>
              <a:rPr lang="pt-BR" sz="2400" i="1" dirty="0" err="1" smtClean="0">
                <a:effectLst>
                  <a:outerShdw blurRad="38100" dist="38100" dir="2700000" algn="tl">
                    <a:srgbClr val="000000">
                      <a:alpha val="43137"/>
                    </a:srgbClr>
                  </a:outerShdw>
                </a:effectLst>
              </a:rPr>
              <a:t>Daubert</a:t>
            </a:r>
            <a:r>
              <a:rPr lang="pt-BR" sz="2400" i="1" dirty="0" smtClean="0">
                <a:effectLst>
                  <a:outerShdw blurRad="38100" dist="38100" dir="2700000" algn="tl">
                    <a:srgbClr val="000000">
                      <a:alpha val="43137"/>
                    </a:srgbClr>
                  </a:outerShdw>
                </a:effectLst>
              </a:rPr>
              <a:t> JC </a:t>
            </a:r>
            <a:r>
              <a:rPr lang="pt-BR" sz="2400" i="1" dirty="0" err="1" smtClean="0">
                <a:effectLst>
                  <a:outerShdw blurRad="38100" dist="38100" dir="2700000" algn="tl">
                    <a:srgbClr val="000000">
                      <a:alpha val="43137"/>
                    </a:srgbClr>
                  </a:outerShdw>
                </a:effectLst>
              </a:rPr>
              <a:t>et</a:t>
            </a:r>
            <a:r>
              <a:rPr lang="pt-BR" sz="2400" i="1" dirty="0" smtClean="0">
                <a:effectLst>
                  <a:outerShdw blurRad="38100" dist="38100" dir="2700000" algn="tl">
                    <a:srgbClr val="000000">
                      <a:alpha val="43137"/>
                    </a:srgbClr>
                  </a:outerShdw>
                </a:effectLst>
              </a:rPr>
              <a:t> al. </a:t>
            </a:r>
            <a:r>
              <a:rPr lang="pt-BR" sz="2400" i="1" dirty="0" err="1" smtClean="0">
                <a:effectLst>
                  <a:outerShdw blurRad="38100" dist="38100" dir="2700000" algn="tl">
                    <a:srgbClr val="000000">
                      <a:alpha val="43137"/>
                    </a:srgbClr>
                  </a:outerShdw>
                </a:effectLst>
              </a:rPr>
              <a:t>Europace</a:t>
            </a:r>
            <a:r>
              <a:rPr lang="pt-BR" sz="2400" i="1" dirty="0" smtClean="0">
                <a:effectLst>
                  <a:outerShdw blurRad="38100" dist="38100" dir="2700000" algn="tl">
                    <a:srgbClr val="000000">
                      <a:alpha val="43137"/>
                    </a:srgbClr>
                  </a:outerShdw>
                </a:effectLst>
              </a:rPr>
              <a:t> 2009; 11,:v87–v92</a:t>
            </a:r>
          </a:p>
          <a:p>
            <a:endParaRPr lang="en-US" sz="2400" kern="1200" baseline="0" dirty="0" smtClean="0">
              <a:solidFill>
                <a:schemeClr val="tx1"/>
              </a:solidFill>
              <a:latin typeface="+mn-lt"/>
              <a:ea typeface="+mn-ea"/>
              <a:cs typeface="+mn-cs"/>
            </a:endParaRPr>
          </a:p>
          <a:p>
            <a:r>
              <a:rPr lang="en-US" sz="2400" kern="1200" baseline="0" dirty="0" smtClean="0">
                <a:solidFill>
                  <a:schemeClr val="tx1"/>
                </a:solidFill>
                <a:latin typeface="+mn-lt"/>
                <a:ea typeface="+mn-ea"/>
                <a:cs typeface="+mn-cs"/>
              </a:rPr>
              <a:t>It is not morally wrong to address the issue of priority of therapeutic</a:t>
            </a:r>
          </a:p>
          <a:p>
            <a:r>
              <a:rPr lang="en-US" sz="2400" kern="1200" baseline="0" dirty="0" smtClean="0">
                <a:solidFill>
                  <a:schemeClr val="tx1"/>
                </a:solidFill>
                <a:latin typeface="+mn-lt"/>
                <a:ea typeface="+mn-ea"/>
                <a:cs typeface="+mn-cs"/>
              </a:rPr>
              <a:t>objectives in this majority of patients with HF, whose longevity</a:t>
            </a:r>
          </a:p>
          <a:p>
            <a:r>
              <a:rPr lang="en-US" sz="2400" kern="1200" baseline="0" dirty="0" smtClean="0">
                <a:solidFill>
                  <a:schemeClr val="tx1"/>
                </a:solidFill>
                <a:latin typeface="+mn-lt"/>
                <a:ea typeface="+mn-ea"/>
                <a:cs typeface="+mn-cs"/>
              </a:rPr>
              <a:t>remains limited despite all therapeutic efforts. Improving</a:t>
            </a:r>
          </a:p>
          <a:p>
            <a:r>
              <a:rPr lang="en-US" sz="2400" kern="1200" baseline="0" dirty="0" smtClean="0">
                <a:solidFill>
                  <a:schemeClr val="tx1"/>
                </a:solidFill>
                <a:latin typeface="+mn-lt"/>
                <a:ea typeface="+mn-ea"/>
                <a:cs typeface="+mn-cs"/>
              </a:rPr>
              <a:t>quality of life, lowering the rates of hospitalizations for management</a:t>
            </a:r>
          </a:p>
          <a:p>
            <a:r>
              <a:rPr lang="en-US" sz="2400" kern="1200" baseline="0" dirty="0" smtClean="0">
                <a:solidFill>
                  <a:schemeClr val="tx1"/>
                </a:solidFill>
                <a:latin typeface="+mn-lt"/>
                <a:ea typeface="+mn-ea"/>
                <a:cs typeface="+mn-cs"/>
              </a:rPr>
              <a:t>of HF, and preserving patient autonomy are probably priorities</a:t>
            </a:r>
          </a:p>
          <a:p>
            <a:r>
              <a:rPr lang="en-US" sz="2400" kern="1200" baseline="0" dirty="0" smtClean="0">
                <a:solidFill>
                  <a:schemeClr val="tx1"/>
                </a:solidFill>
                <a:latin typeface="+mn-lt"/>
                <a:ea typeface="+mn-ea"/>
                <a:cs typeface="+mn-cs"/>
              </a:rPr>
              <a:t>for elderly patients. A treatment that moreover lowers</a:t>
            </a:r>
          </a:p>
          <a:p>
            <a:r>
              <a:rPr lang="en-US" sz="2400" kern="1200" baseline="0" dirty="0" smtClean="0">
                <a:solidFill>
                  <a:schemeClr val="tx1"/>
                </a:solidFill>
                <a:latin typeface="+mn-lt"/>
                <a:ea typeface="+mn-ea"/>
                <a:cs typeface="+mn-cs"/>
              </a:rPr>
              <a:t>mortality and prolongs life under comfortable conditions, which</a:t>
            </a:r>
          </a:p>
          <a:p>
            <a:r>
              <a:rPr lang="en-US" sz="2400" kern="1200" baseline="0" dirty="0" smtClean="0">
                <a:solidFill>
                  <a:schemeClr val="tx1"/>
                </a:solidFill>
                <a:latin typeface="+mn-lt"/>
                <a:ea typeface="+mn-ea"/>
                <a:cs typeface="+mn-cs"/>
              </a:rPr>
              <a:t>the CRT-P achieves at a modest cost, may be viewed as successful.</a:t>
            </a:r>
            <a:endParaRPr lang="pt-BR" sz="2400" dirty="0"/>
          </a:p>
        </p:txBody>
      </p:sp>
      <p:sp>
        <p:nvSpPr>
          <p:cNvPr id="4" name="Espaço Reservado para Número de Slide 3"/>
          <p:cNvSpPr>
            <a:spLocks noGrp="1"/>
          </p:cNvSpPr>
          <p:nvPr>
            <p:ph type="sldNum" sz="quarter" idx="10"/>
          </p:nvPr>
        </p:nvSpPr>
        <p:spPr/>
        <p:txBody>
          <a:bodyPr/>
          <a:lstStyle/>
          <a:p>
            <a:fld id="{87D77045-401A-4D5E-BFE3-54C21A8A6634}" type="slidenum">
              <a:rPr smtClean="0">
                <a:solidFill>
                  <a:prstClr val="black"/>
                </a:solidFill>
                <a:latin typeface="Calibri"/>
              </a:rPr>
              <a:pPr/>
              <a:t>58</a:t>
            </a:fld>
            <a:endParaRPr>
              <a:solidFill>
                <a:prstClr val="black"/>
              </a:solidFill>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1423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934DE49-489E-4708-8C88-7A71167C26A1}" type="slidenum">
              <a:rPr lang="pt-BR" smtClean="0"/>
              <a:pPr eaLnBrk="1" hangingPunct="1"/>
              <a:t>61</a:t>
            </a:fld>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Aft>
                <a:spcPct val="30000"/>
              </a:spcAft>
            </a:pPr>
            <a:r>
              <a:rPr lang="en-US" b="1" smtClean="0">
                <a:latin typeface="Arial" pitchFamily="34" charset="0"/>
              </a:rPr>
              <a:t>Figura 2.</a:t>
            </a:r>
            <a:r>
              <a:rPr lang="en-US" smtClean="0">
                <a:latin typeface="Arial" pitchFamily="34" charset="0"/>
              </a:rPr>
              <a:t> Sobrevida total dos participantes com síncope de acordo com a causa, e participantes sem síncope.</a:t>
            </a:r>
          </a:p>
          <a:p>
            <a:pPr>
              <a:spcAft>
                <a:spcPct val="30000"/>
              </a:spcAft>
            </a:pPr>
            <a:r>
              <a:rPr lang="en-US" smtClean="0">
                <a:latin typeface="Arial" pitchFamily="34" charset="0"/>
              </a:rPr>
              <a:t>P&lt;0.001 para a comparação entre os participantes com e sem síncope. A categoria “Vasovagal </a:t>
            </a:r>
            <a:br>
              <a:rPr lang="en-US" smtClean="0">
                <a:latin typeface="Arial" pitchFamily="34" charset="0"/>
              </a:rPr>
            </a:br>
            <a:r>
              <a:rPr lang="en-US" smtClean="0">
                <a:latin typeface="Arial" pitchFamily="34" charset="0"/>
              </a:rPr>
              <a:t>e outras causas” inclui vasovagal, ortostática, medicação-induzida e outras causas infreqüêntes de síncope.</a:t>
            </a:r>
          </a:p>
          <a:p>
            <a:endParaRPr lang="pt-BR" smtClean="0"/>
          </a:p>
        </p:txBody>
      </p:sp>
      <p:sp>
        <p:nvSpPr>
          <p:cNvPr id="14643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B8177B8-2B33-4E6E-A2E9-983ECC3D879F}" type="slidenum">
              <a:rPr lang="pt-BR" smtClean="0"/>
              <a:pPr eaLnBrk="1" hangingPunct="1"/>
              <a:t>62</a:t>
            </a:fld>
            <a:endParaRPr lang="pt-B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1321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BB1EF415-3BEB-48E9-8FCD-4CB4C4B132BA}" type="slidenum">
              <a:rPr lang="pt-BR" smtClean="0"/>
              <a:pPr eaLnBrk="1" hangingPunct="1"/>
              <a:t>63</a:t>
            </a:fld>
            <a:endParaRPr lang="pt-B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B3F202-D4E5-BC4E-89F1-D152B432C7CD}" type="slidenum">
              <a:rPr lang="fr-FR">
                <a:solidFill>
                  <a:prstClr val="black"/>
                </a:solidFill>
                <a:latin typeface="Calibri"/>
              </a:rPr>
              <a:pPr/>
              <a:t>5</a:t>
            </a:fld>
            <a:endParaRPr lang="fr-FR">
              <a:solidFill>
                <a:prstClr val="black"/>
              </a:solidFill>
              <a:latin typeface="Calibri"/>
            </a:endParaRPr>
          </a:p>
        </p:txBody>
      </p:sp>
      <p:sp>
        <p:nvSpPr>
          <p:cNvPr id="9218" name="Rectangle 2"/>
          <p:cNvSpPr>
            <a:spLocks noGrp="1" noRot="1" noChangeAspect="1" noChangeArrowheads="1" noTextEdit="1"/>
          </p:cNvSpPr>
          <p:nvPr>
            <p:ph type="sldImg"/>
          </p:nvPr>
        </p:nvSpPr>
        <p:spPr>
          <a:xfrm>
            <a:off x="1208088" y="682625"/>
            <a:ext cx="4503737" cy="3378200"/>
          </a:xfrm>
          <a:ln/>
          <a:extLst>
            <a:ext uri="{FAA26D3D-D897-4be2-8F04-BA451C77F1D7}">
              <ma14:placeholderFlag xmlns:ma14="http://schemas.microsoft.com/office/mac/drawingml/2011/main" val="1"/>
            </a:ext>
          </a:extLst>
        </p:spPr>
      </p:sp>
      <p:sp>
        <p:nvSpPr>
          <p:cNvPr id="9219" name="Rectangle 3"/>
          <p:cNvSpPr>
            <a:spLocks noGrp="1" noChangeArrowheads="1"/>
          </p:cNvSpPr>
          <p:nvPr>
            <p:ph type="body" idx="1"/>
          </p:nvPr>
        </p:nvSpPr>
        <p:spPr>
          <a:xfrm>
            <a:off x="912813" y="4337050"/>
            <a:ext cx="5030787" cy="4116388"/>
          </a:xfrm>
        </p:spPr>
        <p:txBody>
          <a:bodyPr lIns="90363" tIns="45182" rIns="90363" bIns="45182"/>
          <a:lstStyle/>
          <a:p>
            <a:pPr>
              <a:lnSpc>
                <a:spcPct val="120000"/>
              </a:lnSpc>
            </a:pPr>
            <a:r>
              <a:rPr lang="en-US" sz="1600" b="1"/>
              <a:t>Normally the atrium and ventricle are sequentially activated, separated by short delay.  Then activation spreads rapidly from the septum to the laterals walls through the fast Purkinje fibers so the septal and lateral walls are activated together.  This sequence is delayed or altered in the target CHF patients by bundle branch or diffuse blocks in the ventricle.  One consequence of this is an abnormally long delay between atrial and ventricular activation.  This has several mechanical consequences, including a less effective active filling, because atrial systole ends before ventricular systole begins; ineffective MV closure and a long time for presystolic MR; ventricular systole is delayed, so there is less time for filling.</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1331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7832027D-1BA3-4868-8914-444F8DC5C601}" type="slidenum">
              <a:rPr lang="pt-BR" smtClean="0"/>
              <a:pPr eaLnBrk="1" hangingPunct="1"/>
              <a:t>64</a:t>
            </a:fld>
            <a:endParaRPr lang="pt-B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728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9728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6EDA400-7DF7-FB47-9278-F05D3600E6D9}" type="slidenum">
              <a:rPr lang="pt-BR"/>
              <a:pPr eaLnBrk="1" hangingPunct="1"/>
              <a:t>71</a:t>
            </a:fld>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pt-BR" smtClean="0"/>
              <a:t>Orlando, Cardiopatia Isquemica</a:t>
            </a:r>
          </a:p>
          <a:p>
            <a:endParaRPr lang="pt-BR" smtClean="0"/>
          </a:p>
        </p:txBody>
      </p:sp>
      <p:sp>
        <p:nvSpPr>
          <p:cNvPr id="18842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28C4529-43F7-4908-8C06-3B3982C7A85C}" type="slidenum">
              <a:rPr lang="pt-BR" smtClean="0"/>
              <a:pPr eaLnBrk="1" hangingPunct="1"/>
              <a:t>78</a:t>
            </a:fld>
            <a:endParaRPr lang="pt-B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18022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D0B61791-F8D8-4B6F-B1DA-EA3F45789316}" type="slidenum">
              <a:rPr lang="pt-BR" smtClean="0"/>
              <a:pPr eaLnBrk="1" hangingPunct="1"/>
              <a:t>79</a:t>
            </a:fld>
            <a:endParaRPr lang="pt-B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125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18125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03A1F7-9798-49D4-A4B0-750442F0911B}" type="slidenum">
              <a:rPr lang="pt-BR" smtClean="0"/>
              <a:pPr eaLnBrk="1" hangingPunct="1"/>
              <a:t>80</a:t>
            </a:fld>
            <a:endParaRPr lang="pt-B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329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18330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B309B1-1FCA-4C8E-B4CD-8718510DA87F}" type="slidenum">
              <a:rPr lang="pt-BR" smtClean="0"/>
              <a:pPr eaLnBrk="1" hangingPunct="1"/>
              <a:t>81</a:t>
            </a:fld>
            <a:endParaRPr lang="pt-B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1843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4F541415-BA37-4622-B118-F75067035ABE}" type="slidenum">
              <a:rPr lang="pt-BR" smtClean="0"/>
              <a:pPr eaLnBrk="1" hangingPunct="1"/>
              <a:t>82</a:t>
            </a:fld>
            <a:endParaRPr lang="pt-B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53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1853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83A50C1-1F46-4A98-BDAD-FBC0AA9608B2}" type="slidenum">
              <a:rPr lang="pt-BR" smtClean="0"/>
              <a:pPr eaLnBrk="1" hangingPunct="1"/>
              <a:t>83</a:t>
            </a:fld>
            <a:endParaRPr lang="pt-B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9443"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3" tIns="45716" rIns="91433" bIns="45716" numCol="1" anchor="t" anchorCtr="0" compatLnSpc="1">
            <a:prstTxWarp prst="textNoShape">
              <a:avLst/>
            </a:prstTxWarp>
          </a:bodyPr>
          <a:lstStyle/>
          <a:p>
            <a:endParaRPr lang="pt-BR"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90467"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33" tIns="45716" rIns="91433" bIns="45716" numCol="1" anchor="t" anchorCtr="0" compatLnSpc="1">
            <a:prstTxWarp prst="textNoShape">
              <a:avLst/>
            </a:prstTxWarp>
          </a:bodyPr>
          <a:lstStyle/>
          <a:p>
            <a:endParaRPr lang="pt-BR"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F4A022-08EC-6D4F-B756-9754FBE08CBE}" type="slidenum">
              <a:rPr>
                <a:solidFill>
                  <a:prstClr val="black"/>
                </a:solidFill>
                <a:latin typeface="Calibri"/>
              </a:rPr>
              <a:pPr/>
              <a:t>7</a:t>
            </a:fld>
            <a:endParaRPr>
              <a:solidFill>
                <a:prstClr val="black"/>
              </a:solidFill>
              <a:latin typeface="Calibri"/>
            </a:endParaRPr>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5715" name="Rectangle 3"/>
          <p:cNvSpPr>
            <a:spLocks noGrp="1" noChangeArrowheads="1"/>
          </p:cNvSpPr>
          <p:nvPr>
            <p:ph type="body" idx="1"/>
          </p:nvPr>
        </p:nvSpPr>
        <p:spPr/>
        <p:txBody>
          <a:bodyPr/>
          <a:lstStyle/>
          <a:p>
            <a:r>
              <a:rPr lang="pt-BR"/>
              <a:t>Vesnarinone: ação mista: inibidor da fosfodiesterase e modificação dos canais iônicos</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spect="1" noChangeArrowheads="1" noTextEdit="1"/>
          </p:cNvSpPr>
          <p:nvPr>
            <p:ph type="sldImg"/>
          </p:nvPr>
        </p:nvSpPr>
        <p:spPr bwMode="auto">
          <a:xfrm>
            <a:off x="1150938" y="692150"/>
            <a:ext cx="4556125" cy="3416300"/>
          </a:xfrm>
          <a:solidFill>
            <a:srgbClr val="FFFFFF"/>
          </a:solidFill>
          <a:ln cap="flat">
            <a:solidFill>
              <a:srgbClr val="000000"/>
            </a:solidFill>
            <a:miter lim="800000"/>
            <a:headEnd/>
            <a:tailEnd/>
          </a:ln>
        </p:spPr>
      </p:sp>
      <p:sp>
        <p:nvSpPr>
          <p:cNvPr id="200707" name="Rectangle 1027"/>
          <p:cNvSpPr>
            <a:spLocks noGrp="1" noChangeArrowheads="1"/>
          </p:cNvSpPr>
          <p:nvPr>
            <p:ph type="body" idx="1"/>
          </p:nvPr>
        </p:nvSpPr>
        <p:spPr bwMode="auto">
          <a:xfrm>
            <a:off x="915988" y="4344988"/>
            <a:ext cx="5026025" cy="4111625"/>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wrap="square" lIns="90487" tIns="44450" rIns="90487" bIns="44450" numCol="1" anchor="t" anchorCtr="0" compatLnSpc="1">
            <a:prstTxWarp prst="textNoShape">
              <a:avLst/>
            </a:prstTxWarp>
          </a:bodyPr>
          <a:lstStyle/>
          <a:p>
            <a:r>
              <a:rPr lang="en-US" smtClean="0"/>
              <a:t>The rationale for undertaking head-up tilt (HUT) testing in patients  suspected of having vasovagal syncope is summarized here.  In essence, the test may not only provide useful diagnostic information, but it also provides an opportunity for patients to become more familiar with the condition and its possible warning signs. The latter may prove to be of considerable diagnostic utility in many individuals.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
        <p:nvSpPr>
          <p:cNvPr id="20992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F7E93B9-8B5D-46BE-A295-EBA8DB381149}" type="slidenum">
              <a:rPr lang="pt-BR" smtClean="0"/>
              <a:pPr eaLnBrk="1" hangingPunct="1"/>
              <a:t>92</a:t>
            </a:fld>
            <a:endParaRPr lang="pt-B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F09FC43-4A71-2C43-B285-28A23E0F64BE}" type="slidenum">
              <a:rPr lang="pt-BR"/>
              <a:pPr eaLnBrk="1" hangingPunct="1"/>
              <a:t>94</a:t>
            </a:fld>
            <a:endParaRPr lang="pt-BR"/>
          </a:p>
        </p:txBody>
      </p:sp>
      <p:sp>
        <p:nvSpPr>
          <p:cNvPr id="1495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950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lnSpc>
                <a:spcPct val="80000"/>
              </a:lnSpc>
            </a:pPr>
            <a:r>
              <a:rPr lang="en-US" sz="900">
                <a:latin typeface="Calibri" charset="0"/>
              </a:rPr>
              <a:t>A  yield is defined as information that will point to more finely focused tests, specialties, or treatments.</a:t>
            </a:r>
          </a:p>
          <a:p>
            <a:pPr marL="228600" indent="-228600">
              <a:lnSpc>
                <a:spcPct val="80000"/>
              </a:lnSpc>
            </a:pPr>
            <a:r>
              <a:rPr lang="en-US" sz="900">
                <a:latin typeface="Calibri" charset="0"/>
              </a:rPr>
              <a:t>Patient history and physical exam are the most productive diagnostic tools for recurrent syncope, accounting for 49-85% of all syncope diagnoses.</a:t>
            </a:r>
            <a:r>
              <a:rPr lang="en-US" sz="900" baseline="30000">
                <a:latin typeface="Calibri" charset="0"/>
              </a:rPr>
              <a:t>1,2</a:t>
            </a:r>
            <a:r>
              <a:rPr lang="en-US" sz="900">
                <a:latin typeface="Calibri" charset="0"/>
              </a:rPr>
              <a:t> An ECG, also considered a first-line test, is diagnostic in 2-11% of cases.</a:t>
            </a:r>
            <a:r>
              <a:rPr lang="en-US" sz="900" baseline="30000">
                <a:latin typeface="Calibri" charset="0"/>
              </a:rPr>
              <a:t>2</a:t>
            </a:r>
            <a:r>
              <a:rPr lang="en-US" sz="900">
                <a:latin typeface="Calibri" charset="0"/>
              </a:rPr>
              <a:t> </a:t>
            </a:r>
          </a:p>
          <a:p>
            <a:pPr marL="228600" indent="-228600">
              <a:lnSpc>
                <a:spcPct val="80000"/>
              </a:lnSpc>
            </a:pPr>
            <a:r>
              <a:rPr lang="en-US" sz="900">
                <a:latin typeface="Calibri" charset="0"/>
              </a:rPr>
              <a:t>Beyond that, other tests have variable diagnostic yields. Holter monitors (worn for 1-3 days) capture ECGs during a syncopal episode in only 1% of patients, based on a mean time to recurrent event of 5.1 months.</a:t>
            </a:r>
            <a:r>
              <a:rPr lang="en-US" sz="900" baseline="30000">
                <a:latin typeface="Calibri" charset="0"/>
              </a:rPr>
              <a:t>7</a:t>
            </a:r>
            <a:r>
              <a:rPr lang="en-US" sz="900">
                <a:latin typeface="Calibri" charset="0"/>
              </a:rPr>
              <a:t> </a:t>
            </a:r>
          </a:p>
          <a:p>
            <a:pPr marL="228600" indent="-228600">
              <a:lnSpc>
                <a:spcPct val="80000"/>
              </a:lnSpc>
            </a:pPr>
            <a:r>
              <a:rPr lang="en-US" sz="900">
                <a:latin typeface="Calibri" charset="0"/>
              </a:rPr>
              <a:t>The effectiveness of tilt table tests, a common tool used to identify vasovagal syncope, depends on several factors, including patient selection and use of provocative drugs. Depending on these factors, the rate of positive tests has been reported in the range of 11-87%.</a:t>
            </a:r>
            <a:r>
              <a:rPr lang="en-US" sz="900" baseline="30000">
                <a:latin typeface="Calibri" charset="0"/>
              </a:rPr>
              <a:t>3,5</a:t>
            </a:r>
            <a:r>
              <a:rPr lang="en-US" sz="900">
                <a:latin typeface="Calibri" charset="0"/>
              </a:rPr>
              <a:t> However, about 10% or more of the population (who do not experience syncope) will have positive tilt table tests.</a:t>
            </a:r>
            <a:r>
              <a:rPr lang="en-US" sz="900" baseline="30000">
                <a:latin typeface="Calibri" charset="0"/>
              </a:rPr>
              <a:t>4,6</a:t>
            </a:r>
            <a:endParaRPr lang="en-US" sz="900">
              <a:latin typeface="Calibri" charset="0"/>
            </a:endParaRPr>
          </a:p>
          <a:p>
            <a:pPr marL="228600" indent="-228600">
              <a:lnSpc>
                <a:spcPct val="80000"/>
              </a:lnSpc>
            </a:pPr>
            <a:r>
              <a:rPr lang="en-US" sz="900">
                <a:latin typeface="Calibri" charset="0"/>
              </a:rPr>
              <a:t>External loop recorders (worn for 2-3 weeks) are most productive in motivated patients who experience relatively frequent syncope. They provide a diagnostic yield of 20%.</a:t>
            </a:r>
            <a:r>
              <a:rPr lang="en-US" sz="900" baseline="30000">
                <a:latin typeface="Calibri" charset="0"/>
              </a:rPr>
              <a:t>7</a:t>
            </a:r>
          </a:p>
          <a:p>
            <a:pPr marL="228600" indent="-228600">
              <a:lnSpc>
                <a:spcPct val="80000"/>
              </a:lnSpc>
            </a:pPr>
            <a:r>
              <a:rPr lang="en-US" sz="900">
                <a:latin typeface="Calibri" charset="0"/>
              </a:rPr>
              <a:t>Electrophysiology (EP) studies are generally more productive in patients with structural heart disease (SHD) and therefore are generally a higher priority for patients in this group.</a:t>
            </a:r>
            <a:r>
              <a:rPr lang="en-US" sz="900" baseline="30000">
                <a:latin typeface="Calibri" charset="0"/>
              </a:rPr>
              <a:t>1</a:t>
            </a:r>
            <a:r>
              <a:rPr lang="en-US" sz="900">
                <a:latin typeface="Calibri" charset="0"/>
              </a:rPr>
              <a:t> </a:t>
            </a:r>
          </a:p>
          <a:p>
            <a:pPr marL="228600" indent="-228600">
              <a:lnSpc>
                <a:spcPct val="80000"/>
              </a:lnSpc>
            </a:pPr>
            <a:r>
              <a:rPr lang="en-US" sz="900">
                <a:latin typeface="Calibri" charset="0"/>
              </a:rPr>
              <a:t>EP studies are used to diagnose syncope by inducing symptoms under controlled conditions, thereby attaining a “presumptive” diagnosis.</a:t>
            </a:r>
            <a:r>
              <a:rPr lang="en-US" sz="900" baseline="30000">
                <a:latin typeface="Calibri" charset="0"/>
              </a:rPr>
              <a:t>1</a:t>
            </a:r>
            <a:endParaRPr lang="en-US" sz="900">
              <a:latin typeface="Calibri" charset="0"/>
            </a:endParaRPr>
          </a:p>
          <a:p>
            <a:pPr marL="228600" indent="-228600">
              <a:lnSpc>
                <a:spcPct val="80000"/>
              </a:lnSpc>
            </a:pPr>
            <a:r>
              <a:rPr lang="en-US" sz="900">
                <a:latin typeface="Calibri" charset="0"/>
              </a:rPr>
              <a:t>EP testing usually fails to identify intermittent bradycardia as a cause of syncope (6%) and may sometimes reveal unrelated rhythm disturbances that may be mistakenly identified as the cause of syncope.</a:t>
            </a:r>
            <a:r>
              <a:rPr lang="en-US" sz="900" baseline="30000">
                <a:latin typeface="Calibri" charset="0"/>
              </a:rPr>
              <a:t>2</a:t>
            </a:r>
            <a:endParaRPr lang="en-US" sz="900">
              <a:latin typeface="Calibri" charset="0"/>
            </a:endParaRPr>
          </a:p>
          <a:p>
            <a:pPr marL="228600" indent="-228600">
              <a:lnSpc>
                <a:spcPct val="80000"/>
              </a:lnSpc>
            </a:pPr>
            <a:r>
              <a:rPr lang="en-US" sz="700">
                <a:latin typeface="Calibri" charset="0"/>
              </a:rPr>
              <a:t>1.	Kapoor W, et al. A prospective evaluation and follow-up of patients with syncope.  N Engl J Med 1983;309:197-204.</a:t>
            </a:r>
          </a:p>
          <a:p>
            <a:pPr marL="228600" indent="-228600">
              <a:lnSpc>
                <a:spcPct val="80000"/>
              </a:lnSpc>
            </a:pPr>
            <a:r>
              <a:rPr lang="en-US" sz="700">
                <a:latin typeface="Calibri" charset="0"/>
              </a:rPr>
              <a:t>2.	Kapoor W. Diagnostic evaluation of syncope.  Amer J Med 1991;90:91-106.</a:t>
            </a:r>
          </a:p>
          <a:p>
            <a:pPr marL="228600" indent="-228600">
              <a:lnSpc>
                <a:spcPct val="80000"/>
              </a:lnSpc>
            </a:pPr>
            <a:r>
              <a:rPr lang="en-US" sz="700">
                <a:latin typeface="Calibri" charset="0"/>
              </a:rPr>
              <a:t>3.	Linzer M, et al. Clinical guideline: Diagnosing syncope: Part 2: Unexplained syncope.  Ann Intern Med 1997;127:76-86.</a:t>
            </a:r>
          </a:p>
          <a:p>
            <a:pPr marL="228600" indent="-228600">
              <a:lnSpc>
                <a:spcPct val="80000"/>
              </a:lnSpc>
            </a:pPr>
            <a:r>
              <a:rPr lang="en-US" sz="700">
                <a:latin typeface="Calibri" charset="0"/>
              </a:rPr>
              <a:t>4.	Kapoor W. Evaluation and outcome of patients with syncope.  Medicine 1990;69:160-175.</a:t>
            </a:r>
          </a:p>
          <a:p>
            <a:pPr marL="228600" indent="-228600">
              <a:lnSpc>
                <a:spcPct val="80000"/>
              </a:lnSpc>
            </a:pPr>
            <a:r>
              <a:rPr lang="en-US" sz="700">
                <a:latin typeface="Calibri" charset="0"/>
              </a:rPr>
              <a:t>5.	Kapoor W. Evaluation and management of the patient with syncope.  JAMA 1992;268:2553-2560.</a:t>
            </a:r>
          </a:p>
          <a:p>
            <a:pPr marL="228600" indent="-228600">
              <a:lnSpc>
                <a:spcPct val="80000"/>
              </a:lnSpc>
            </a:pPr>
            <a:r>
              <a:rPr lang="en-US" sz="700">
                <a:latin typeface="Calibri" charset="0"/>
              </a:rPr>
              <a:t>6.	Krahn A, et al.  The etiology of syncope in patients with negative tilt table and electrophysiological testing.  Circulation 1995;92:1819-1824.</a:t>
            </a:r>
          </a:p>
          <a:p>
            <a:pPr marL="228600" indent="-228600">
              <a:lnSpc>
                <a:spcPct val="80000"/>
              </a:lnSpc>
              <a:buFontTx/>
              <a:buAutoNum type="arabicPeriod" startAt="7"/>
            </a:pPr>
            <a:r>
              <a:rPr lang="en-US" sz="700">
                <a:latin typeface="Calibri" charset="0"/>
              </a:rPr>
              <a:t>Krahn A, Klein G, Yee R: Recurrent syncope.  Experience with an implantable loop recorder. Cardiology Clinics 1997; 15(2):313-326.</a:t>
            </a:r>
          </a:p>
          <a:p>
            <a:pPr marL="228600" indent="-228600">
              <a:lnSpc>
                <a:spcPct val="90000"/>
              </a:lnSpc>
              <a:spcBef>
                <a:spcPct val="25000"/>
              </a:spcBef>
              <a:spcAft>
                <a:spcPct val="10000"/>
              </a:spcAft>
            </a:pPr>
            <a:r>
              <a:rPr lang="en-US" sz="700">
                <a:latin typeface="Calibri" charset="0"/>
              </a:rPr>
              <a:t>8. Eagle K,, et al. The Yale J Biol and Medicine. 1983; 56: 1-8.</a:t>
            </a:r>
          </a:p>
          <a:p>
            <a:pPr marL="228600" indent="-228600">
              <a:lnSpc>
                <a:spcPct val="90000"/>
              </a:lnSpc>
              <a:spcBef>
                <a:spcPct val="25000"/>
              </a:spcBef>
              <a:spcAft>
                <a:spcPct val="10000"/>
              </a:spcAft>
            </a:pPr>
            <a:r>
              <a:rPr lang="en-US" sz="700">
                <a:latin typeface="Calibri" charset="0"/>
              </a:rPr>
              <a:t>9.</a:t>
            </a:r>
            <a:r>
              <a:rPr lang="en-US" sz="700" baseline="30000">
                <a:latin typeface="Calibri" charset="0"/>
              </a:rPr>
              <a:t> </a:t>
            </a:r>
            <a:r>
              <a:rPr lang="en-US" sz="700">
                <a:latin typeface="Calibri" charset="0"/>
              </a:rPr>
              <a:t>Day S, et al. Am J Med. 1982; 73: 15-23.</a:t>
            </a:r>
          </a:p>
          <a:p>
            <a:pPr marL="228600" indent="-228600">
              <a:lnSpc>
                <a:spcPct val="90000"/>
              </a:lnSpc>
              <a:spcBef>
                <a:spcPct val="25000"/>
              </a:spcBef>
              <a:spcAft>
                <a:spcPct val="10000"/>
              </a:spcAft>
            </a:pPr>
            <a:r>
              <a:rPr lang="en-US" sz="700">
                <a:latin typeface="Calibri" charset="0"/>
              </a:rPr>
              <a:t>10. Stetson P, et al.  PACE. 1999; 22 (part II): 782.</a:t>
            </a:r>
          </a:p>
          <a:p>
            <a:pPr marL="228600" indent="-228600">
              <a:lnSpc>
                <a:spcPct val="90000"/>
              </a:lnSpc>
              <a:spcBef>
                <a:spcPct val="25000"/>
              </a:spcBef>
              <a:spcAft>
                <a:spcPct val="10000"/>
              </a:spcAft>
            </a:pPr>
            <a:endParaRPr lang="en-US" sz="700">
              <a:latin typeface="Calibri" charset="0"/>
            </a:endParaRPr>
          </a:p>
          <a:p>
            <a:pPr marL="228600" indent="-228600">
              <a:lnSpc>
                <a:spcPct val="80000"/>
              </a:lnSpc>
              <a:buFontTx/>
              <a:buAutoNum type="arabicPeriod" startAt="7"/>
            </a:pPr>
            <a:endParaRPr lang="en-US" sz="700">
              <a:latin typeface="Calibri" charset="0"/>
            </a:endParaRPr>
          </a:p>
          <a:p>
            <a:pPr marL="228600" indent="-228600">
              <a:lnSpc>
                <a:spcPct val="80000"/>
              </a:lnSpc>
            </a:pPr>
            <a:endParaRPr lang="en-US" sz="1000">
              <a:latin typeface="Calibri" charset="0"/>
            </a:endParaRPr>
          </a:p>
          <a:p>
            <a:pPr marL="228600" indent="-228600">
              <a:lnSpc>
                <a:spcPct val="80000"/>
              </a:lnSpc>
            </a:pPr>
            <a:r>
              <a:rPr lang="en-US" sz="1000">
                <a:latin typeface="Calibri" charset="0"/>
              </a:rPr>
              <a:t>Please also see:</a:t>
            </a:r>
          </a:p>
          <a:p>
            <a:pPr marL="228600" indent="-228600">
              <a:lnSpc>
                <a:spcPct val="80000"/>
              </a:lnSpc>
            </a:pPr>
            <a:r>
              <a:rPr lang="en-US" sz="1000">
                <a:latin typeface="Calibri" charset="0"/>
              </a:rPr>
              <a:t>Brignole M, Alboni P, Benditt DG, et al.  “Guidelines on Management (Diagnosis and Treatment) of Syncope.  Eur Heart Journal 2001; 22: 1256-1306.</a:t>
            </a:r>
          </a:p>
          <a:p>
            <a:pPr marL="228600" indent="-228600">
              <a:lnSpc>
                <a:spcPct val="80000"/>
              </a:lnSpc>
            </a:pPr>
            <a:endParaRPr lang="pt-BR" sz="800">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654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23654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345994A-793B-CE47-A3F2-875111317EF4}" type="slidenum">
              <a:rPr lang="pt-BR"/>
              <a:pPr eaLnBrk="1" hangingPunct="1"/>
              <a:t>95</a:t>
            </a:fld>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757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23757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8B25719-0E9A-F74B-A480-7F0ED8DC3E98}" type="slidenum">
              <a:rPr lang="pt-BR"/>
              <a:pPr eaLnBrk="1" hangingPunct="1"/>
              <a:t>96</a:t>
            </a:fld>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8595"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
        <p:nvSpPr>
          <p:cNvPr id="238596"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483ACB6-DDDF-EE4D-9A43-1F0B2417336F}" type="slidenum">
              <a:rPr lang="pt-BR"/>
              <a:pPr eaLnBrk="1" hangingPunct="1"/>
              <a:t>98</a:t>
            </a:fld>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1026"/>
          <p:cNvSpPr>
            <a:spLocks noGrp="1" noRot="1" noChangeAspect="1" noChangeArrowheads="1" noTextEdit="1"/>
          </p:cNvSpPr>
          <p:nvPr>
            <p:ph type="sldImg"/>
          </p:nvPr>
        </p:nvSpPr>
        <p:spPr bwMode="auto">
          <a:xfrm>
            <a:off x="1150938" y="692150"/>
            <a:ext cx="4556125" cy="3416300"/>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9619" name="Text Box 1027"/>
          <p:cNvSpPr txBox="1">
            <a:spLocks noChangeArrowheads="1"/>
          </p:cNvSpPr>
          <p:nvPr/>
        </p:nvSpPr>
        <p:spPr bwMode="auto">
          <a:xfrm>
            <a:off x="1219200" y="4572000"/>
            <a:ext cx="44973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1200"/>
              <a:t>Example of a symptomatic wide-QRS tachycardia recorded during a near syncope in a patient undergoing AECG monitoring. </a:t>
            </a:r>
            <a:endParaRPr lang="en-US" sz="1200">
              <a:latin typeface="Kidprint"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OBJECTIVES We sought to assess the cost implications of two investigation strategies in patients with</a:t>
            </a:r>
          </a:p>
          <a:p>
            <a:r>
              <a:rPr lang="en-US" sz="1200" b="0" i="0" u="none" strike="noStrike" kern="1200" baseline="0" dirty="0" smtClean="0">
                <a:solidFill>
                  <a:schemeClr val="tx1"/>
                </a:solidFill>
                <a:latin typeface="+mn-lt"/>
                <a:ea typeface="+mn-ea"/>
                <a:cs typeface="+mn-cs"/>
              </a:rPr>
              <a:t>unexplained syncope.</a:t>
            </a:r>
          </a:p>
          <a:p>
            <a:r>
              <a:rPr lang="en-US" sz="1200" b="0" i="0" u="none" strike="noStrike" kern="1200" baseline="0" dirty="0" smtClean="0">
                <a:solidFill>
                  <a:schemeClr val="tx1"/>
                </a:solidFill>
                <a:latin typeface="+mn-lt"/>
                <a:ea typeface="+mn-ea"/>
                <a:cs typeface="+mn-cs"/>
              </a:rPr>
              <a:t>BACKGROUND Establishing a diagnosis in patients with unexplained syncope is complicated by infrequent</a:t>
            </a:r>
          </a:p>
          <a:p>
            <a:r>
              <a:rPr lang="en-US" sz="1200" b="0" i="0" u="none" strike="noStrike" kern="1200" baseline="0" dirty="0" smtClean="0">
                <a:solidFill>
                  <a:schemeClr val="tx1"/>
                </a:solidFill>
                <a:latin typeface="+mn-lt"/>
                <a:ea typeface="+mn-ea"/>
                <a:cs typeface="+mn-cs"/>
              </a:rPr>
              <a:t>and unpredictable events. The cost-effectiveness of immediate, prolonged monitoring as an</a:t>
            </a:r>
          </a:p>
          <a:p>
            <a:r>
              <a:rPr lang="en-US" sz="1200" b="0" i="0" u="none" strike="noStrike" kern="1200" baseline="0" dirty="0" smtClean="0">
                <a:solidFill>
                  <a:schemeClr val="tx1"/>
                </a:solidFill>
                <a:latin typeface="+mn-lt"/>
                <a:ea typeface="+mn-ea"/>
                <a:cs typeface="+mn-cs"/>
              </a:rPr>
              <a:t>alternative to conventional diagnostic strategies has not been studied.</a:t>
            </a:r>
          </a:p>
          <a:p>
            <a:r>
              <a:rPr lang="en-US" sz="1200" b="0" i="0" u="none" strike="noStrike" kern="1200" baseline="0" dirty="0" smtClean="0">
                <a:solidFill>
                  <a:schemeClr val="tx1"/>
                </a:solidFill>
                <a:latin typeface="+mn-lt"/>
                <a:ea typeface="+mn-ea"/>
                <a:cs typeface="+mn-cs"/>
              </a:rPr>
              <a:t>METHODS Sixty patients (age 66  14 years; 33 males) with unexplained syncope and LV ejection</a:t>
            </a:r>
          </a:p>
          <a:p>
            <a:r>
              <a:rPr lang="en-US" sz="1200" b="0" i="0" u="none" strike="noStrike" kern="1200" baseline="0" dirty="0" smtClean="0">
                <a:solidFill>
                  <a:schemeClr val="tx1"/>
                </a:solidFill>
                <a:latin typeface="+mn-lt"/>
                <a:ea typeface="+mn-ea"/>
                <a:cs typeface="+mn-cs"/>
              </a:rPr>
              <a:t>fraction 35% were randomized to conventional testing with an external loop recorder, tilt</a:t>
            </a: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electrophysiologic</a:t>
            </a:r>
            <a:r>
              <a:rPr lang="en-US" sz="1200" b="0" i="0" u="none" strike="noStrike" kern="1200" baseline="0" dirty="0" smtClean="0">
                <a:solidFill>
                  <a:schemeClr val="tx1"/>
                </a:solidFill>
                <a:latin typeface="+mn-lt"/>
                <a:ea typeface="+mn-ea"/>
                <a:cs typeface="+mn-cs"/>
              </a:rPr>
              <a:t> (EP) testing, or prolonged monitoring with an implantable loop</a:t>
            </a:r>
          </a:p>
          <a:p>
            <a:r>
              <a:rPr lang="en-US" sz="1200" b="0" i="0" u="none" strike="noStrike" kern="1200" baseline="0" dirty="0" smtClean="0">
                <a:solidFill>
                  <a:schemeClr val="tx1"/>
                </a:solidFill>
                <a:latin typeface="+mn-lt"/>
                <a:ea typeface="+mn-ea"/>
                <a:cs typeface="+mn-cs"/>
              </a:rPr>
              <a:t>recorder with one-year monitoring. If patients remained undiagnosed after their assigned</a:t>
            </a:r>
          </a:p>
          <a:p>
            <a:r>
              <a:rPr lang="en-US" sz="1200" b="0" i="0" u="none" strike="noStrike" kern="1200" baseline="0" dirty="0" smtClean="0">
                <a:solidFill>
                  <a:schemeClr val="tx1"/>
                </a:solidFill>
                <a:latin typeface="+mn-lt"/>
                <a:ea typeface="+mn-ea"/>
                <a:cs typeface="+mn-cs"/>
              </a:rPr>
              <a:t>strategy, they were offered a crossover to the alternate strategy. Cost analysis of the two testing</a:t>
            </a:r>
          </a:p>
          <a:p>
            <a:r>
              <a:rPr lang="en-US" sz="1200" b="0" i="0" u="none" strike="noStrike" kern="1200" baseline="0" dirty="0" smtClean="0">
                <a:solidFill>
                  <a:schemeClr val="tx1"/>
                </a:solidFill>
                <a:latin typeface="+mn-lt"/>
                <a:ea typeface="+mn-ea"/>
                <a:cs typeface="+mn-cs"/>
              </a:rPr>
              <a:t>strategies was performed.</a:t>
            </a:r>
          </a:p>
          <a:p>
            <a:r>
              <a:rPr lang="en-US" sz="1200" b="0" i="0" u="none" strike="noStrike" kern="1200" baseline="0" dirty="0" smtClean="0">
                <a:solidFill>
                  <a:schemeClr val="tx1"/>
                </a:solidFill>
                <a:latin typeface="+mn-lt"/>
                <a:ea typeface="+mn-ea"/>
                <a:cs typeface="+mn-cs"/>
              </a:rPr>
              <a:t>RESULTS Fourteen of 30 patients who were being monitored were diagnosed at a cost of $2,731  $285</a:t>
            </a:r>
          </a:p>
          <a:p>
            <a:r>
              <a:rPr lang="en-US" sz="1200" b="0" i="0" u="none" strike="noStrike" kern="1200" baseline="0" dirty="0" smtClean="0">
                <a:solidFill>
                  <a:schemeClr val="tx1"/>
                </a:solidFill>
                <a:latin typeface="+mn-lt"/>
                <a:ea typeface="+mn-ea"/>
                <a:cs typeface="+mn-cs"/>
              </a:rPr>
              <a:t>per patient and $5,852  $610 per diagnosis. In contrast, only six of 30 conventional patients</a:t>
            </a:r>
          </a:p>
          <a:p>
            <a:r>
              <a:rPr lang="en-US" sz="1200" b="0" i="0" u="none" strike="noStrike" kern="1200" baseline="0" dirty="0" smtClean="0">
                <a:solidFill>
                  <a:schemeClr val="tx1"/>
                </a:solidFill>
                <a:latin typeface="+mn-lt"/>
                <a:ea typeface="+mn-ea"/>
                <a:cs typeface="+mn-cs"/>
              </a:rPr>
              <a:t>were diagnosed (20% vs. 47%, p  0.029), at a cost of $1,683  $505 per patient (p </a:t>
            </a:r>
          </a:p>
          <a:p>
            <a:r>
              <a:rPr lang="en-US" sz="1200" b="0" i="0" u="none" strike="noStrike" kern="1200" baseline="0" dirty="0" smtClean="0">
                <a:solidFill>
                  <a:schemeClr val="tx1"/>
                </a:solidFill>
                <a:latin typeface="+mn-lt"/>
                <a:ea typeface="+mn-ea"/>
                <a:cs typeface="+mn-cs"/>
              </a:rPr>
              <a:t>0.0001) and $8,414  $2,527 per diagnosis (p  0.0001). After crossover, a diagnosis was</a:t>
            </a:r>
          </a:p>
          <a:p>
            <a:r>
              <a:rPr lang="en-US" sz="1200" b="0" i="0" u="none" strike="noStrike" kern="1200" baseline="0" dirty="0" smtClean="0">
                <a:solidFill>
                  <a:schemeClr val="tx1"/>
                </a:solidFill>
                <a:latin typeface="+mn-lt"/>
                <a:ea typeface="+mn-ea"/>
                <a:cs typeface="+mn-cs"/>
              </a:rPr>
              <a:t>obtained in 1 of 5 patients undergoing conventional testing, compared with 8 of 21 patients</a:t>
            </a:r>
          </a:p>
          <a:p>
            <a:r>
              <a:rPr lang="en-US" sz="1200" b="0" i="0" u="none" strike="noStrike" kern="1200" baseline="0" dirty="0" smtClean="0">
                <a:solidFill>
                  <a:schemeClr val="tx1"/>
                </a:solidFill>
                <a:latin typeface="+mn-lt"/>
                <a:ea typeface="+mn-ea"/>
                <a:cs typeface="+mn-cs"/>
              </a:rPr>
              <a:t>who completed monitoring (20% vs. 38%, p  0.44). Overall, a strategy of monitoring</a:t>
            </a:r>
          </a:p>
          <a:p>
            <a:r>
              <a:rPr lang="en-US" sz="1200" b="0" i="0" u="none" strike="noStrike" kern="1200" baseline="0" dirty="0" smtClean="0">
                <a:solidFill>
                  <a:schemeClr val="tx1"/>
                </a:solidFill>
                <a:latin typeface="+mn-lt"/>
                <a:ea typeface="+mn-ea"/>
                <a:cs typeface="+mn-cs"/>
              </a:rPr>
              <a:t>followed by tilt and EP testing was associated with a diagnostic yield of 50%, at a cost of</a:t>
            </a:r>
          </a:p>
          <a:p>
            <a:r>
              <a:rPr lang="en-US" sz="1200" b="0" i="0" u="none" strike="noStrike" kern="1200" baseline="0" dirty="0" smtClean="0">
                <a:solidFill>
                  <a:schemeClr val="tx1"/>
                </a:solidFill>
                <a:latin typeface="+mn-lt"/>
                <a:ea typeface="+mn-ea"/>
                <a:cs typeface="+mn-cs"/>
              </a:rPr>
              <a:t>$2,937  $579 per patient and $5,875  $1,159 per diagnosis. Conventional testing followed</a:t>
            </a:r>
          </a:p>
          <a:p>
            <a:r>
              <a:rPr lang="en-US" sz="1200" b="0" i="0" u="none" strike="noStrike" kern="1200" baseline="0" dirty="0" smtClean="0">
                <a:solidFill>
                  <a:schemeClr val="tx1"/>
                </a:solidFill>
                <a:latin typeface="+mn-lt"/>
                <a:ea typeface="+mn-ea"/>
                <a:cs typeface="+mn-cs"/>
              </a:rPr>
              <a:t>by monitoring was associated with a diagnostic yield of 47%, at a greater cost of $3,683 </a:t>
            </a:r>
          </a:p>
          <a:p>
            <a:r>
              <a:rPr lang="en-US" sz="1200" b="0" i="0" u="none" strike="noStrike" kern="1200" baseline="0" dirty="0" smtClean="0">
                <a:solidFill>
                  <a:schemeClr val="tx1"/>
                </a:solidFill>
                <a:latin typeface="+mn-lt"/>
                <a:ea typeface="+mn-ea"/>
                <a:cs typeface="+mn-cs"/>
              </a:rPr>
              <a:t>$1,490 per patient (p  0.013) and a greater cost per diagnosis ($7,891  $3,193, p  0.002).</a:t>
            </a:r>
          </a:p>
          <a:p>
            <a:r>
              <a:rPr lang="en-US" sz="1200" b="0" i="0" u="none" strike="noStrike" kern="1200" baseline="0" dirty="0" smtClean="0">
                <a:solidFill>
                  <a:schemeClr val="tx1"/>
                </a:solidFill>
                <a:latin typeface="+mn-lt"/>
                <a:ea typeface="+mn-ea"/>
                <a:cs typeface="+mn-cs"/>
              </a:rPr>
              <a:t>CONCLUSIONS A strategy of primary monitoring is more cost-effective than conventional testing in</a:t>
            </a:r>
          </a:p>
          <a:p>
            <a:r>
              <a:rPr lang="en-US" sz="1200" b="0" i="0" u="none" strike="noStrike" kern="1200" baseline="0" dirty="0" smtClean="0">
                <a:solidFill>
                  <a:schemeClr val="tx1"/>
                </a:solidFill>
                <a:latin typeface="+mn-lt"/>
                <a:ea typeface="+mn-ea"/>
                <a:cs typeface="+mn-cs"/>
              </a:rPr>
              <a:t>establishing a diagnosis in recurrent unexplained syncope. (J Am </a:t>
            </a:r>
            <a:r>
              <a:rPr lang="en-US" sz="1200" b="0" i="0" u="none" strike="noStrike" kern="1200" baseline="0" dirty="0" err="1" smtClean="0">
                <a:solidFill>
                  <a:schemeClr val="tx1"/>
                </a:solidFill>
                <a:latin typeface="+mn-lt"/>
                <a:ea typeface="+mn-ea"/>
                <a:cs typeface="+mn-cs"/>
              </a:rPr>
              <a:t>Coll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Cardiol</a:t>
            </a:r>
            <a:r>
              <a:rPr lang="en-US" sz="1200" b="0" i="0" u="none" strike="noStrike" kern="1200" baseline="0" dirty="0" smtClean="0">
                <a:solidFill>
                  <a:schemeClr val="tx1"/>
                </a:solidFill>
                <a:latin typeface="+mn-lt"/>
                <a:ea typeface="+mn-ea"/>
                <a:cs typeface="+mn-cs"/>
              </a:rPr>
              <a:t> 2003;42:</a:t>
            </a:r>
          </a:p>
          <a:p>
            <a:r>
              <a:rPr lang="en-US" sz="1200" b="0" i="0" u="none" strike="noStrike" kern="1200" baseline="0" dirty="0" smtClean="0">
                <a:solidFill>
                  <a:schemeClr val="tx1"/>
                </a:solidFill>
                <a:latin typeface="+mn-lt"/>
                <a:ea typeface="+mn-ea"/>
                <a:cs typeface="+mn-cs"/>
              </a:rPr>
              <a:t>495–501) © 2003 by the American College of Cardiology Foundation</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100</a:t>
            </a:fld>
            <a:endParaRPr lang="en-US"/>
          </a:p>
        </p:txBody>
      </p:sp>
    </p:spTree>
    <p:extLst>
      <p:ext uri="{BB962C8B-B14F-4D97-AF65-F5344CB8AC3E}">
        <p14:creationId xmlns:p14="http://schemas.microsoft.com/office/powerpoint/2010/main" val="31690809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55000" lnSpcReduction="20000"/>
          </a:bodyPr>
          <a:lstStyle/>
          <a:p>
            <a:r>
              <a:rPr lang="en-US" sz="1200" b="1" kern="1200" baseline="0" dirty="0" smtClean="0">
                <a:solidFill>
                  <a:schemeClr val="tx1"/>
                </a:solidFill>
                <a:latin typeface="+mn-lt"/>
                <a:ea typeface="+mn-ea"/>
                <a:cs typeface="+mn-cs"/>
              </a:rPr>
              <a:t>Cardiac Resynchronization Therapy and Implantable</a:t>
            </a:r>
          </a:p>
          <a:p>
            <a:r>
              <a:rPr lang="en-US" sz="1200" b="1" kern="1200" baseline="0" dirty="0" smtClean="0">
                <a:solidFill>
                  <a:schemeClr val="tx1"/>
                </a:solidFill>
                <a:latin typeface="+mn-lt"/>
                <a:ea typeface="+mn-ea"/>
                <a:cs typeface="+mn-cs"/>
              </a:rPr>
              <a:t>Cardiac Defibrillators in Left Ventricular</a:t>
            </a:r>
          </a:p>
          <a:p>
            <a:r>
              <a:rPr lang="pt-BR" sz="1200" b="1" kern="1200" baseline="0" dirty="0" err="1" smtClean="0">
                <a:solidFill>
                  <a:schemeClr val="tx1"/>
                </a:solidFill>
                <a:latin typeface="+mn-lt"/>
                <a:ea typeface="+mn-ea"/>
                <a:cs typeface="+mn-cs"/>
              </a:rPr>
              <a:t>Systolic</a:t>
            </a:r>
            <a:r>
              <a:rPr lang="pt-BR" sz="1200" b="1" kern="1200" baseline="0" dirty="0" smtClean="0">
                <a:solidFill>
                  <a:schemeClr val="tx1"/>
                </a:solidFill>
                <a:latin typeface="+mn-lt"/>
                <a:ea typeface="+mn-ea"/>
                <a:cs typeface="+mn-cs"/>
              </a:rPr>
              <a:t> </a:t>
            </a:r>
            <a:r>
              <a:rPr lang="pt-BR" sz="1200" b="1" kern="1200" baseline="0" dirty="0" err="1" smtClean="0">
                <a:solidFill>
                  <a:schemeClr val="tx1"/>
                </a:solidFill>
                <a:latin typeface="+mn-lt"/>
                <a:ea typeface="+mn-ea"/>
                <a:cs typeface="+mn-cs"/>
              </a:rPr>
              <a:t>Dysfunction</a:t>
            </a:r>
            <a:endParaRPr lang="pt-BR" sz="1200" b="1" kern="1200" baseline="0" dirty="0" smtClean="0">
              <a:solidFill>
                <a:schemeClr val="tx1"/>
              </a:solidFill>
              <a:latin typeface="+mn-lt"/>
              <a:ea typeface="+mn-ea"/>
              <a:cs typeface="+mn-cs"/>
            </a:endParaRPr>
          </a:p>
          <a:p>
            <a:r>
              <a:rPr lang="pt-BR" sz="1200" b="1" kern="1200" baseline="0" dirty="0" err="1" smtClean="0">
                <a:solidFill>
                  <a:schemeClr val="tx1"/>
                </a:solidFill>
                <a:latin typeface="+mn-lt"/>
                <a:ea typeface="+mn-ea"/>
                <a:cs typeface="+mn-cs"/>
              </a:rPr>
              <a:t>Prepared</a:t>
            </a:r>
            <a:r>
              <a:rPr lang="pt-BR" sz="1200" b="1" kern="1200" baseline="0" dirty="0" smtClean="0">
                <a:solidFill>
                  <a:schemeClr val="tx1"/>
                </a:solidFill>
                <a:latin typeface="+mn-lt"/>
                <a:ea typeface="+mn-ea"/>
                <a:cs typeface="+mn-cs"/>
              </a:rPr>
              <a:t> for:</a:t>
            </a:r>
          </a:p>
          <a:p>
            <a:r>
              <a:rPr lang="en-US" sz="1200" kern="1200" baseline="0" dirty="0" smtClean="0">
                <a:solidFill>
                  <a:schemeClr val="tx1"/>
                </a:solidFill>
                <a:latin typeface="+mn-lt"/>
                <a:ea typeface="+mn-ea"/>
                <a:cs typeface="+mn-cs"/>
              </a:rPr>
              <a:t>Agency for Healthcare Research and Quality</a:t>
            </a:r>
          </a:p>
          <a:p>
            <a:r>
              <a:rPr lang="en-US" sz="1200" kern="1200" baseline="0" dirty="0" smtClean="0">
                <a:solidFill>
                  <a:schemeClr val="tx1"/>
                </a:solidFill>
                <a:latin typeface="+mn-lt"/>
                <a:ea typeface="+mn-ea"/>
                <a:cs typeface="+mn-cs"/>
              </a:rPr>
              <a:t>U.S. Department of Health and Human Services</a:t>
            </a:r>
          </a:p>
          <a:p>
            <a:r>
              <a:rPr lang="pt-BR" sz="1200" kern="1200" baseline="0" dirty="0" smtClean="0">
                <a:solidFill>
                  <a:schemeClr val="tx1"/>
                </a:solidFill>
                <a:latin typeface="+mn-lt"/>
                <a:ea typeface="+mn-ea"/>
                <a:cs typeface="+mn-cs"/>
              </a:rPr>
              <a:t>540 </a:t>
            </a:r>
            <a:r>
              <a:rPr lang="pt-BR" sz="1200" kern="1200" baseline="0" dirty="0" err="1" smtClean="0">
                <a:solidFill>
                  <a:schemeClr val="tx1"/>
                </a:solidFill>
                <a:latin typeface="+mn-lt"/>
                <a:ea typeface="+mn-ea"/>
                <a:cs typeface="+mn-cs"/>
              </a:rPr>
              <a:t>Gaither</a:t>
            </a:r>
            <a:r>
              <a:rPr lang="pt-BR" sz="1200" kern="1200" baseline="0" dirty="0" smtClean="0">
                <a:solidFill>
                  <a:schemeClr val="tx1"/>
                </a:solidFill>
                <a:latin typeface="+mn-lt"/>
                <a:ea typeface="+mn-ea"/>
                <a:cs typeface="+mn-cs"/>
              </a:rPr>
              <a:t> Road</a:t>
            </a:r>
          </a:p>
          <a:p>
            <a:r>
              <a:rPr lang="pt-BR" sz="1200" kern="1200" baseline="0" dirty="0" err="1" smtClean="0">
                <a:solidFill>
                  <a:schemeClr val="tx1"/>
                </a:solidFill>
                <a:latin typeface="+mn-lt"/>
                <a:ea typeface="+mn-ea"/>
                <a:cs typeface="+mn-cs"/>
              </a:rPr>
              <a:t>Rockville</a:t>
            </a:r>
            <a:r>
              <a:rPr lang="pt-BR" sz="1200" kern="1200" baseline="0" dirty="0" smtClean="0">
                <a:solidFill>
                  <a:schemeClr val="tx1"/>
                </a:solidFill>
                <a:latin typeface="+mn-lt"/>
                <a:ea typeface="+mn-ea"/>
                <a:cs typeface="+mn-cs"/>
              </a:rPr>
              <a:t>, MD 20850</a:t>
            </a:r>
          </a:p>
          <a:p>
            <a:r>
              <a:rPr lang="pt-BR" sz="1200" kern="1200" baseline="0" dirty="0" smtClean="0">
                <a:solidFill>
                  <a:schemeClr val="tx1"/>
                </a:solidFill>
                <a:latin typeface="+mn-lt"/>
                <a:ea typeface="+mn-ea"/>
                <a:cs typeface="+mn-cs"/>
              </a:rPr>
              <a:t>www.ahrq.gov</a:t>
            </a:r>
          </a:p>
          <a:p>
            <a:r>
              <a:rPr lang="pt-BR" sz="1200" b="1" kern="1200" baseline="0" dirty="0" err="1" smtClean="0">
                <a:solidFill>
                  <a:schemeClr val="tx1"/>
                </a:solidFill>
                <a:latin typeface="+mn-lt"/>
                <a:ea typeface="+mn-ea"/>
                <a:cs typeface="+mn-cs"/>
              </a:rPr>
              <a:t>Contract</a:t>
            </a:r>
            <a:r>
              <a:rPr lang="pt-BR" sz="1200" b="1" kern="1200" baseline="0" dirty="0" smtClean="0">
                <a:solidFill>
                  <a:schemeClr val="tx1"/>
                </a:solidFill>
                <a:latin typeface="+mn-lt"/>
                <a:ea typeface="+mn-ea"/>
                <a:cs typeface="+mn-cs"/>
              </a:rPr>
              <a:t> No. 290-02-0023</a:t>
            </a:r>
          </a:p>
          <a:p>
            <a:r>
              <a:rPr lang="pt-BR" sz="1200" b="1" kern="1200" baseline="0" dirty="0" err="1" smtClean="0">
                <a:solidFill>
                  <a:schemeClr val="tx1"/>
                </a:solidFill>
                <a:latin typeface="+mn-lt"/>
                <a:ea typeface="+mn-ea"/>
                <a:cs typeface="+mn-cs"/>
              </a:rPr>
              <a:t>Prepared</a:t>
            </a:r>
            <a:r>
              <a:rPr lang="pt-BR" sz="1200" b="1" kern="1200" baseline="0" dirty="0" smtClean="0">
                <a:solidFill>
                  <a:schemeClr val="tx1"/>
                </a:solidFill>
                <a:latin typeface="+mn-lt"/>
                <a:ea typeface="+mn-ea"/>
                <a:cs typeface="+mn-cs"/>
              </a:rPr>
              <a:t> </a:t>
            </a:r>
            <a:r>
              <a:rPr lang="pt-BR" sz="1200" b="1" kern="1200" baseline="0" dirty="0" err="1" smtClean="0">
                <a:solidFill>
                  <a:schemeClr val="tx1"/>
                </a:solidFill>
                <a:latin typeface="+mn-lt"/>
                <a:ea typeface="+mn-ea"/>
                <a:cs typeface="+mn-cs"/>
              </a:rPr>
              <a:t>by</a:t>
            </a:r>
            <a:r>
              <a:rPr lang="pt-BR" sz="1200" b="1"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University of Alberta Evidence-based Practice Center, Edmonton, AB, Canada</a:t>
            </a:r>
          </a:p>
          <a:p>
            <a:r>
              <a:rPr lang="pt-BR" sz="1200" i="1" kern="1200" baseline="0" dirty="0" err="1" smtClean="0">
                <a:solidFill>
                  <a:schemeClr val="tx1"/>
                </a:solidFill>
                <a:latin typeface="+mn-lt"/>
                <a:ea typeface="+mn-ea"/>
                <a:cs typeface="+mn-cs"/>
              </a:rPr>
              <a:t>Investigators</a:t>
            </a:r>
            <a:endParaRPr lang="pt-BR" sz="1200" i="1" kern="1200" baseline="0" dirty="0" smtClean="0">
              <a:solidFill>
                <a:schemeClr val="tx1"/>
              </a:solidFill>
              <a:latin typeface="+mn-lt"/>
              <a:ea typeface="+mn-ea"/>
              <a:cs typeface="+mn-cs"/>
            </a:endParaRPr>
          </a:p>
          <a:p>
            <a:r>
              <a:rPr lang="pt-BR" sz="1200" kern="1200" baseline="0" dirty="0" err="1" smtClean="0">
                <a:solidFill>
                  <a:schemeClr val="tx1"/>
                </a:solidFill>
                <a:latin typeface="+mn-lt"/>
                <a:ea typeface="+mn-ea"/>
                <a:cs typeface="+mn-cs"/>
              </a:rPr>
              <a:t>Finlay</a:t>
            </a:r>
            <a:r>
              <a:rPr lang="pt-BR" sz="1200" kern="1200" baseline="0" dirty="0" smtClean="0">
                <a:solidFill>
                  <a:schemeClr val="tx1"/>
                </a:solidFill>
                <a:latin typeface="+mn-lt"/>
                <a:ea typeface="+mn-ea"/>
                <a:cs typeface="+mn-cs"/>
              </a:rPr>
              <a:t> A. </a:t>
            </a:r>
            <a:r>
              <a:rPr lang="pt-BR" sz="1200" kern="1200" baseline="0" dirty="0" err="1" smtClean="0">
                <a:solidFill>
                  <a:schemeClr val="tx1"/>
                </a:solidFill>
                <a:latin typeface="+mn-lt"/>
                <a:ea typeface="+mn-ea"/>
                <a:cs typeface="+mn-cs"/>
              </a:rPr>
              <a:t>McAlister</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M.D.</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M.S.</a:t>
            </a:r>
            <a:endParaRPr lang="pt-BR" sz="1200" kern="1200" baseline="0" dirty="0" smtClean="0">
              <a:solidFill>
                <a:schemeClr val="tx1"/>
              </a:solidFill>
              <a:latin typeface="+mn-lt"/>
              <a:ea typeface="+mn-ea"/>
              <a:cs typeface="+mn-cs"/>
            </a:endParaRPr>
          </a:p>
          <a:p>
            <a:r>
              <a:rPr lang="pt-BR" sz="1200" kern="1200" baseline="0" dirty="0" err="1" smtClean="0">
                <a:solidFill>
                  <a:schemeClr val="tx1"/>
                </a:solidFill>
                <a:latin typeface="+mn-lt"/>
                <a:ea typeface="+mn-ea"/>
                <a:cs typeface="+mn-cs"/>
              </a:rPr>
              <a:t>Justin</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Ezekowitz</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M.B.B.Ch.</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M.S.</a:t>
            </a:r>
            <a:endParaRPr lang="pt-BR" sz="1200" kern="1200" baseline="0" dirty="0" smtClean="0">
              <a:solidFill>
                <a:schemeClr val="tx1"/>
              </a:solidFill>
              <a:latin typeface="+mn-lt"/>
              <a:ea typeface="+mn-ea"/>
              <a:cs typeface="+mn-cs"/>
            </a:endParaRPr>
          </a:p>
          <a:p>
            <a:r>
              <a:rPr lang="pt-BR" sz="1200" kern="1200" baseline="0" dirty="0" smtClean="0">
                <a:solidFill>
                  <a:schemeClr val="tx1"/>
                </a:solidFill>
                <a:latin typeface="+mn-lt"/>
                <a:ea typeface="+mn-ea"/>
                <a:cs typeface="+mn-cs"/>
              </a:rPr>
              <a:t>Donna M. </a:t>
            </a:r>
            <a:r>
              <a:rPr lang="pt-BR" sz="1200" kern="1200" baseline="0" dirty="0" err="1" smtClean="0">
                <a:solidFill>
                  <a:schemeClr val="tx1"/>
                </a:solidFill>
                <a:latin typeface="+mn-lt"/>
                <a:ea typeface="+mn-ea"/>
                <a:cs typeface="+mn-cs"/>
              </a:rPr>
              <a:t>Dryden</a:t>
            </a:r>
            <a:r>
              <a:rPr lang="pt-BR" sz="1200" kern="1200" baseline="0" dirty="0" smtClean="0">
                <a:solidFill>
                  <a:schemeClr val="tx1"/>
                </a:solidFill>
                <a:latin typeface="+mn-lt"/>
                <a:ea typeface="+mn-ea"/>
                <a:cs typeface="+mn-cs"/>
              </a:rPr>
              <a:t>, Ph.D.</a:t>
            </a:r>
          </a:p>
          <a:p>
            <a:r>
              <a:rPr lang="pt-BR" sz="1200" kern="1200" baseline="0" dirty="0" smtClean="0">
                <a:solidFill>
                  <a:schemeClr val="tx1"/>
                </a:solidFill>
                <a:latin typeface="+mn-lt"/>
                <a:ea typeface="+mn-ea"/>
                <a:cs typeface="+mn-cs"/>
              </a:rPr>
              <a:t>Nicola </a:t>
            </a:r>
            <a:r>
              <a:rPr lang="pt-BR" sz="1200" kern="1200" baseline="0" dirty="0" err="1" smtClean="0">
                <a:solidFill>
                  <a:schemeClr val="tx1"/>
                </a:solidFill>
                <a:latin typeface="+mn-lt"/>
                <a:ea typeface="+mn-ea"/>
                <a:cs typeface="+mn-cs"/>
              </a:rPr>
              <a:t>Hooton</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M.P.H.</a:t>
            </a:r>
            <a:endParaRPr lang="pt-BR" sz="1200" kern="1200" baseline="0" dirty="0" smtClean="0">
              <a:solidFill>
                <a:schemeClr val="tx1"/>
              </a:solidFill>
              <a:latin typeface="+mn-lt"/>
              <a:ea typeface="+mn-ea"/>
              <a:cs typeface="+mn-cs"/>
            </a:endParaRPr>
          </a:p>
          <a:p>
            <a:r>
              <a:rPr lang="pt-BR" sz="1200" kern="1200" baseline="0" dirty="0" smtClean="0">
                <a:solidFill>
                  <a:schemeClr val="tx1"/>
                </a:solidFill>
                <a:latin typeface="+mn-lt"/>
                <a:ea typeface="+mn-ea"/>
                <a:cs typeface="+mn-cs"/>
              </a:rPr>
              <a:t>Ben </a:t>
            </a:r>
            <a:r>
              <a:rPr lang="pt-BR" sz="1200" kern="1200" baseline="0" dirty="0" err="1" smtClean="0">
                <a:solidFill>
                  <a:schemeClr val="tx1"/>
                </a:solidFill>
                <a:latin typeface="+mn-lt"/>
                <a:ea typeface="+mn-ea"/>
                <a:cs typeface="+mn-cs"/>
              </a:rPr>
              <a:t>Vandermeer</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M.S.</a:t>
            </a:r>
            <a:endParaRPr lang="pt-BR" sz="1200" kern="1200" baseline="0" dirty="0" smtClean="0">
              <a:solidFill>
                <a:schemeClr val="tx1"/>
              </a:solidFill>
              <a:latin typeface="+mn-lt"/>
              <a:ea typeface="+mn-ea"/>
              <a:cs typeface="+mn-cs"/>
            </a:endParaRPr>
          </a:p>
          <a:p>
            <a:r>
              <a:rPr lang="pt-BR" sz="1200" kern="1200" baseline="0" dirty="0" smtClean="0">
                <a:solidFill>
                  <a:schemeClr val="tx1"/>
                </a:solidFill>
                <a:latin typeface="+mn-lt"/>
                <a:ea typeface="+mn-ea"/>
                <a:cs typeface="+mn-cs"/>
              </a:rPr>
              <a:t>Carol </a:t>
            </a:r>
            <a:r>
              <a:rPr lang="pt-BR" sz="1200" kern="1200" baseline="0" dirty="0" err="1" smtClean="0">
                <a:solidFill>
                  <a:schemeClr val="tx1"/>
                </a:solidFill>
                <a:latin typeface="+mn-lt"/>
                <a:ea typeface="+mn-ea"/>
                <a:cs typeface="+mn-cs"/>
              </a:rPr>
              <a:t>Friesen</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M.A.</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M.L.I.S.</a:t>
            </a:r>
            <a:endParaRPr lang="pt-BR" sz="1200" kern="1200" baseline="0" dirty="0" smtClean="0">
              <a:solidFill>
                <a:schemeClr val="tx1"/>
              </a:solidFill>
              <a:latin typeface="+mn-lt"/>
              <a:ea typeface="+mn-ea"/>
              <a:cs typeface="+mn-cs"/>
            </a:endParaRPr>
          </a:p>
          <a:p>
            <a:r>
              <a:rPr lang="pt-BR" sz="1200" kern="1200" baseline="0" dirty="0" smtClean="0">
                <a:solidFill>
                  <a:schemeClr val="tx1"/>
                </a:solidFill>
                <a:latin typeface="+mn-lt"/>
                <a:ea typeface="+mn-ea"/>
                <a:cs typeface="+mn-cs"/>
              </a:rPr>
              <a:t>Carol </a:t>
            </a:r>
            <a:r>
              <a:rPr lang="pt-BR" sz="1200" kern="1200" baseline="0" dirty="0" err="1" smtClean="0">
                <a:solidFill>
                  <a:schemeClr val="tx1"/>
                </a:solidFill>
                <a:latin typeface="+mn-lt"/>
                <a:ea typeface="+mn-ea"/>
                <a:cs typeface="+mn-cs"/>
              </a:rPr>
              <a:t>Spooner</a:t>
            </a:r>
            <a:r>
              <a:rPr lang="pt-BR" sz="1200" kern="1200" baseline="0" dirty="0" smtClean="0">
                <a:solidFill>
                  <a:schemeClr val="tx1"/>
                </a:solidFill>
                <a:latin typeface="+mn-lt"/>
                <a:ea typeface="+mn-ea"/>
                <a:cs typeface="+mn-cs"/>
              </a:rPr>
              <a:t>, B.</a:t>
            </a:r>
            <a:r>
              <a:rPr lang="pt-BR" sz="1200" kern="1200" baseline="0" dirty="0" err="1" smtClean="0">
                <a:solidFill>
                  <a:schemeClr val="tx1"/>
                </a:solidFill>
                <a:latin typeface="+mn-lt"/>
                <a:ea typeface="+mn-ea"/>
                <a:cs typeface="+mn-cs"/>
              </a:rPr>
              <a:t>Sc.N.</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M.S.</a:t>
            </a:r>
            <a:endParaRPr lang="pt-BR" sz="1200" kern="1200" baseline="0" dirty="0" smtClean="0">
              <a:solidFill>
                <a:schemeClr val="tx1"/>
              </a:solidFill>
              <a:latin typeface="+mn-lt"/>
              <a:ea typeface="+mn-ea"/>
              <a:cs typeface="+mn-cs"/>
            </a:endParaRPr>
          </a:p>
          <a:p>
            <a:r>
              <a:rPr lang="pl-PL" sz="1200" kern="1200" baseline="0" dirty="0" smtClean="0">
                <a:solidFill>
                  <a:schemeClr val="tx1"/>
                </a:solidFill>
                <a:latin typeface="+mn-lt"/>
                <a:ea typeface="+mn-ea"/>
                <a:cs typeface="+mn-cs"/>
              </a:rPr>
              <a:t>Brian H. Rowe, M.D., M.S.</a:t>
            </a:r>
            <a:endParaRPr lang="pt-BR" sz="1200" b="1" kern="1200" baseline="0" dirty="0" smtClean="0">
              <a:solidFill>
                <a:schemeClr val="tx1"/>
              </a:solidFill>
              <a:latin typeface="+mn-lt"/>
              <a:ea typeface="+mn-ea"/>
              <a:cs typeface="+mn-cs"/>
            </a:endParaRPr>
          </a:p>
          <a:p>
            <a:endParaRPr lang="pt-BR" sz="1200" b="1" kern="1200" baseline="0" dirty="0" smtClean="0">
              <a:solidFill>
                <a:schemeClr val="tx1"/>
              </a:solidFill>
              <a:latin typeface="+mn-lt"/>
              <a:ea typeface="+mn-ea"/>
              <a:cs typeface="+mn-cs"/>
            </a:endParaRPr>
          </a:p>
          <a:p>
            <a:r>
              <a:rPr lang="pt-BR" sz="1200" b="1" kern="1200" baseline="0" dirty="0" err="1" smtClean="0">
                <a:solidFill>
                  <a:schemeClr val="tx1"/>
                </a:solidFill>
                <a:latin typeface="+mn-lt"/>
                <a:ea typeface="+mn-ea"/>
                <a:cs typeface="+mn-cs"/>
              </a:rPr>
              <a:t>Structured</a:t>
            </a:r>
            <a:r>
              <a:rPr lang="pt-BR" sz="1200" b="1" kern="1200" baseline="0" dirty="0" smtClean="0">
                <a:solidFill>
                  <a:schemeClr val="tx1"/>
                </a:solidFill>
                <a:latin typeface="+mn-lt"/>
                <a:ea typeface="+mn-ea"/>
                <a:cs typeface="+mn-cs"/>
              </a:rPr>
              <a:t> Abstract</a:t>
            </a:r>
          </a:p>
          <a:p>
            <a:r>
              <a:rPr lang="en-US" sz="1200" b="1" kern="1200" baseline="0" dirty="0" smtClean="0">
                <a:solidFill>
                  <a:schemeClr val="tx1"/>
                </a:solidFill>
                <a:latin typeface="+mn-lt"/>
                <a:ea typeface="+mn-ea"/>
                <a:cs typeface="+mn-cs"/>
              </a:rPr>
              <a:t>Objectives: To determine the efficacy, effectiveness, and safety of cardiac resynchronization</a:t>
            </a:r>
          </a:p>
          <a:p>
            <a:r>
              <a:rPr lang="en-US" sz="1200" kern="1200" baseline="0" dirty="0" smtClean="0">
                <a:solidFill>
                  <a:schemeClr val="tx1"/>
                </a:solidFill>
                <a:latin typeface="+mn-lt"/>
                <a:ea typeface="+mn-ea"/>
                <a:cs typeface="+mn-cs"/>
              </a:rPr>
              <a:t>therapy (CRT) and/or implantable </a:t>
            </a:r>
            <a:r>
              <a:rPr lang="en-US" sz="1200" kern="1200" baseline="0" dirty="0" err="1" smtClean="0">
                <a:solidFill>
                  <a:schemeClr val="tx1"/>
                </a:solidFill>
                <a:latin typeface="+mn-lt"/>
                <a:ea typeface="+mn-ea"/>
                <a:cs typeface="+mn-cs"/>
              </a:rPr>
              <a:t>cardioverter</a:t>
            </a:r>
            <a:r>
              <a:rPr lang="en-US" sz="1200" kern="1200" baseline="0" dirty="0" smtClean="0">
                <a:solidFill>
                  <a:schemeClr val="tx1"/>
                </a:solidFill>
                <a:latin typeface="+mn-lt"/>
                <a:ea typeface="+mn-ea"/>
                <a:cs typeface="+mn-cs"/>
              </a:rPr>
              <a:t> defibrillators (ICD) in patients with left</a:t>
            </a:r>
          </a:p>
          <a:p>
            <a:r>
              <a:rPr lang="pt-BR" sz="1200" kern="1200" baseline="0" dirty="0" smtClean="0">
                <a:solidFill>
                  <a:schemeClr val="tx1"/>
                </a:solidFill>
                <a:latin typeface="+mn-lt"/>
                <a:ea typeface="+mn-ea"/>
                <a:cs typeface="+mn-cs"/>
              </a:rPr>
              <a:t>ventricular </a:t>
            </a:r>
            <a:r>
              <a:rPr lang="pt-BR" sz="1200" kern="1200" baseline="0" dirty="0" err="1" smtClean="0">
                <a:solidFill>
                  <a:schemeClr val="tx1"/>
                </a:solidFill>
                <a:latin typeface="+mn-lt"/>
                <a:ea typeface="+mn-ea"/>
                <a:cs typeface="+mn-cs"/>
              </a:rPr>
              <a:t>systolic</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dysfunction</a:t>
            </a:r>
            <a:r>
              <a:rPr lang="pt-BR" sz="1200" kern="1200" baseline="0" dirty="0" smtClean="0">
                <a:solidFill>
                  <a:schemeClr val="tx1"/>
                </a:solidFill>
                <a:latin typeface="+mn-lt"/>
                <a:ea typeface="+mn-ea"/>
                <a:cs typeface="+mn-cs"/>
              </a:rPr>
              <a:t> (LVSD).</a:t>
            </a:r>
          </a:p>
          <a:p>
            <a:r>
              <a:rPr lang="en-US" sz="1200" b="1" kern="1200" baseline="0" dirty="0" smtClean="0">
                <a:solidFill>
                  <a:schemeClr val="tx1"/>
                </a:solidFill>
                <a:latin typeface="+mn-lt"/>
                <a:ea typeface="+mn-ea"/>
                <a:cs typeface="+mn-cs"/>
              </a:rPr>
              <a:t>Data Sources: A systematic and comprehensive literature search was conducted to identify</a:t>
            </a:r>
          </a:p>
          <a:p>
            <a:r>
              <a:rPr lang="en-US" sz="1200" kern="1200" baseline="0" dirty="0" smtClean="0">
                <a:solidFill>
                  <a:schemeClr val="tx1"/>
                </a:solidFill>
                <a:latin typeface="+mn-lt"/>
                <a:ea typeface="+mn-ea"/>
                <a:cs typeface="+mn-cs"/>
              </a:rPr>
              <a:t>randomized controlled trials (RCTs) evaluating efficacy and observational studies evaluating</a:t>
            </a:r>
          </a:p>
          <a:p>
            <a:r>
              <a:rPr lang="en-US" sz="1200" kern="1200" baseline="0" dirty="0" smtClean="0">
                <a:solidFill>
                  <a:schemeClr val="tx1"/>
                </a:solidFill>
                <a:latin typeface="+mn-lt"/>
                <a:ea typeface="+mn-ea"/>
                <a:cs typeface="+mn-cs"/>
              </a:rPr>
              <a:t>effectiveness or safety of CRT and/or ICD in patients with LVSD.</a:t>
            </a:r>
          </a:p>
          <a:p>
            <a:r>
              <a:rPr lang="en-US" sz="1200" b="1" kern="1200" baseline="0" dirty="0" smtClean="0">
                <a:solidFill>
                  <a:schemeClr val="tx1"/>
                </a:solidFill>
                <a:latin typeface="+mn-lt"/>
                <a:ea typeface="+mn-ea"/>
                <a:cs typeface="+mn-cs"/>
              </a:rPr>
              <a:t>Review Methods: Study selection, quality assessment, and data extraction were completed by</a:t>
            </a:r>
          </a:p>
          <a:p>
            <a:r>
              <a:rPr lang="en-US" sz="1200" kern="1200" baseline="0" dirty="0" smtClean="0">
                <a:solidFill>
                  <a:schemeClr val="tx1"/>
                </a:solidFill>
                <a:latin typeface="+mn-lt"/>
                <a:ea typeface="+mn-ea"/>
                <a:cs typeface="+mn-cs"/>
              </a:rPr>
              <a:t>several investigators in duplicate and independently. Random-effects models were used for</a:t>
            </a:r>
          </a:p>
          <a:p>
            <a:r>
              <a:rPr lang="pt-BR" sz="1200" kern="1200" baseline="0" dirty="0" err="1" smtClean="0">
                <a:solidFill>
                  <a:schemeClr val="tx1"/>
                </a:solidFill>
                <a:latin typeface="+mn-lt"/>
                <a:ea typeface="+mn-ea"/>
                <a:cs typeface="+mn-cs"/>
              </a:rPr>
              <a:t>analyses</a:t>
            </a:r>
            <a:r>
              <a:rPr lang="pt-BR" sz="1200" kern="1200" baseline="0" dirty="0" smtClean="0">
                <a:solidFill>
                  <a:schemeClr val="tx1"/>
                </a:solidFill>
                <a:latin typeface="+mn-lt"/>
                <a:ea typeface="+mn-ea"/>
                <a:cs typeface="+mn-cs"/>
              </a:rPr>
              <a:t>.</a:t>
            </a:r>
          </a:p>
          <a:p>
            <a:r>
              <a:rPr lang="en-US" sz="1200" b="1" kern="1200" baseline="0" dirty="0" smtClean="0">
                <a:solidFill>
                  <a:schemeClr val="tx1"/>
                </a:solidFill>
                <a:latin typeface="+mn-lt"/>
                <a:ea typeface="+mn-ea"/>
                <a:cs typeface="+mn-cs"/>
              </a:rPr>
              <a:t>Results: From 11,340 citations, we identified 14 RCTs (4,420 patients) for the CRT efficacy</a:t>
            </a:r>
          </a:p>
          <a:p>
            <a:r>
              <a:rPr lang="en-US" sz="1200" kern="1200" baseline="0" dirty="0" smtClean="0">
                <a:solidFill>
                  <a:schemeClr val="tx1"/>
                </a:solidFill>
                <a:latin typeface="+mn-lt"/>
                <a:ea typeface="+mn-ea"/>
                <a:cs typeface="+mn-cs"/>
              </a:rPr>
              <a:t>review, 106 studies (9,209 patients) for the CRT effectiveness review, 89 studies (9,677 patients)</a:t>
            </a:r>
          </a:p>
          <a:p>
            <a:r>
              <a:rPr lang="en-US" sz="1200" kern="1200" baseline="0" dirty="0" smtClean="0">
                <a:solidFill>
                  <a:schemeClr val="tx1"/>
                </a:solidFill>
                <a:latin typeface="+mn-lt"/>
                <a:ea typeface="+mn-ea"/>
                <a:cs typeface="+mn-cs"/>
              </a:rPr>
              <a:t>for the CRT safety review, 12 RCTs (8,516 patients) for the ICD efficacy review, 48 studies</a:t>
            </a:r>
          </a:p>
          <a:p>
            <a:r>
              <a:rPr lang="en-US" sz="1200" kern="1200" baseline="0" dirty="0" smtClean="0">
                <a:solidFill>
                  <a:schemeClr val="tx1"/>
                </a:solidFill>
                <a:latin typeface="+mn-lt"/>
                <a:ea typeface="+mn-ea"/>
                <a:cs typeface="+mn-cs"/>
              </a:rPr>
              <a:t>(15,097 patients) for the ICD effectiveness review, and 49 studies (12,592 patients) for the ICD</a:t>
            </a:r>
          </a:p>
          <a:p>
            <a:r>
              <a:rPr lang="en-US" sz="1200" kern="1200" baseline="0" dirty="0" smtClean="0">
                <a:solidFill>
                  <a:schemeClr val="tx1"/>
                </a:solidFill>
                <a:latin typeface="+mn-lt"/>
                <a:ea typeface="+mn-ea"/>
                <a:cs typeface="+mn-cs"/>
              </a:rPr>
              <a:t>safety review—all studies enrolled only patients with LVSD. An additional 12 studies (68,848</a:t>
            </a:r>
          </a:p>
          <a:p>
            <a:r>
              <a:rPr lang="en-US" sz="1200" kern="1200" baseline="0" dirty="0" smtClean="0">
                <a:solidFill>
                  <a:schemeClr val="tx1"/>
                </a:solidFill>
                <a:latin typeface="+mn-lt"/>
                <a:ea typeface="+mn-ea"/>
                <a:cs typeface="+mn-cs"/>
              </a:rPr>
              <a:t>patients) were included for an analysis of </a:t>
            </a:r>
            <a:r>
              <a:rPr lang="en-US" sz="1200" kern="1200" baseline="0" dirty="0" err="1" smtClean="0">
                <a:solidFill>
                  <a:schemeClr val="tx1"/>
                </a:solidFill>
                <a:latin typeface="+mn-lt"/>
                <a:ea typeface="+mn-ea"/>
                <a:cs typeface="+mn-cs"/>
              </a:rPr>
              <a:t>peri</a:t>
            </a:r>
            <a:r>
              <a:rPr lang="en-US" sz="1200" kern="1200" baseline="0" dirty="0" smtClean="0">
                <a:solidFill>
                  <a:schemeClr val="tx1"/>
                </a:solidFill>
                <a:latin typeface="+mn-lt"/>
                <a:ea typeface="+mn-ea"/>
                <a:cs typeface="+mn-cs"/>
              </a:rPr>
              <a:t>-implant outcomes for all patients with ICD (i.e.,</a:t>
            </a:r>
          </a:p>
          <a:p>
            <a:r>
              <a:rPr lang="pt-BR" sz="1200" kern="1200" baseline="0" dirty="0" err="1" smtClean="0">
                <a:solidFill>
                  <a:schemeClr val="tx1"/>
                </a:solidFill>
                <a:latin typeface="+mn-lt"/>
                <a:ea typeface="+mn-ea"/>
                <a:cs typeface="+mn-cs"/>
              </a:rPr>
              <a:t>not</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only</a:t>
            </a:r>
            <a:r>
              <a:rPr lang="pt-BR" sz="1200" kern="1200" baseline="0" dirty="0" smtClean="0">
                <a:solidFill>
                  <a:schemeClr val="tx1"/>
                </a:solidFill>
                <a:latin typeface="+mn-lt"/>
                <a:ea typeface="+mn-ea"/>
                <a:cs typeface="+mn-cs"/>
              </a:rPr>
              <a:t> LVSD </a:t>
            </a:r>
            <a:r>
              <a:rPr lang="pt-BR" sz="1200" kern="1200" baseline="0" dirty="0" err="1" smtClean="0">
                <a:solidFill>
                  <a:schemeClr val="tx1"/>
                </a:solidFill>
                <a:latin typeface="+mn-lt"/>
                <a:ea typeface="+mn-ea"/>
                <a:cs typeface="+mn-cs"/>
              </a:rPr>
              <a:t>patients</a:t>
            </a:r>
            <a:r>
              <a:rPr lang="pt-BR"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All patients in the CRT studies had LVSD (mean LVEF from 21 to 30 percent) and</a:t>
            </a:r>
          </a:p>
          <a:p>
            <a:r>
              <a:rPr lang="en-US" sz="1200" kern="1200" baseline="0" dirty="0" smtClean="0">
                <a:solidFill>
                  <a:schemeClr val="tx1"/>
                </a:solidFill>
                <a:latin typeface="+mn-lt"/>
                <a:ea typeface="+mn-ea"/>
                <a:cs typeface="+mn-cs"/>
              </a:rPr>
              <a:t>prolonged QRS duration (mean from 155 to 209 </a:t>
            </a:r>
            <a:r>
              <a:rPr lang="en-US" sz="1200" kern="1200" baseline="0" dirty="0" err="1" smtClean="0">
                <a:solidFill>
                  <a:schemeClr val="tx1"/>
                </a:solidFill>
                <a:latin typeface="+mn-lt"/>
                <a:ea typeface="+mn-ea"/>
                <a:cs typeface="+mn-cs"/>
              </a:rPr>
              <a:t>msec</a:t>
            </a:r>
            <a:r>
              <a:rPr lang="en-US" sz="1200" kern="1200" baseline="0" dirty="0" smtClean="0">
                <a:solidFill>
                  <a:schemeClr val="tx1"/>
                </a:solidFill>
                <a:latin typeface="+mn-lt"/>
                <a:ea typeface="+mn-ea"/>
                <a:cs typeface="+mn-cs"/>
              </a:rPr>
              <a:t>), and 91 percent had New York Heart</a:t>
            </a:r>
          </a:p>
          <a:p>
            <a:r>
              <a:rPr lang="en-US" sz="1200" kern="1200" baseline="0" dirty="0" smtClean="0">
                <a:solidFill>
                  <a:schemeClr val="tx1"/>
                </a:solidFill>
                <a:latin typeface="+mn-lt"/>
                <a:ea typeface="+mn-ea"/>
                <a:cs typeface="+mn-cs"/>
              </a:rPr>
              <a:t>Association (NYHA) class III or IV symptoms. In patients with LVSD and heart failure</a:t>
            </a:r>
          </a:p>
          <a:p>
            <a:r>
              <a:rPr lang="en-US" sz="1200" kern="1200" baseline="0" dirty="0" smtClean="0">
                <a:solidFill>
                  <a:schemeClr val="tx1"/>
                </a:solidFill>
                <a:latin typeface="+mn-lt"/>
                <a:ea typeface="+mn-ea"/>
                <a:cs typeface="+mn-cs"/>
              </a:rPr>
              <a:t>symptoms, CRT improved ejection fraction (weighted mean difference 3.0 percent [95% CI, 0.9</a:t>
            </a:r>
          </a:p>
          <a:p>
            <a:r>
              <a:rPr lang="en-US" sz="1200" kern="1200" baseline="0" dirty="0" smtClean="0">
                <a:solidFill>
                  <a:schemeClr val="tx1"/>
                </a:solidFill>
                <a:latin typeface="+mn-lt"/>
                <a:ea typeface="+mn-ea"/>
                <a:cs typeface="+mn-cs"/>
              </a:rPr>
              <a:t>to 5.1]), quality of life (weighted mean reduction in Minnesota Living with Heart Failure</a:t>
            </a:r>
          </a:p>
          <a:p>
            <a:r>
              <a:rPr lang="pt-BR" sz="1200" kern="1200" baseline="0" dirty="0" err="1" smtClean="0">
                <a:solidFill>
                  <a:schemeClr val="tx1"/>
                </a:solidFill>
                <a:latin typeface="+mn-lt"/>
                <a:ea typeface="+mn-ea"/>
                <a:cs typeface="+mn-cs"/>
              </a:rPr>
              <a:t>Questionnaire</a:t>
            </a:r>
            <a:r>
              <a:rPr lang="pt-BR" sz="1200" kern="1200" baseline="0" dirty="0" smtClean="0">
                <a:solidFill>
                  <a:schemeClr val="tx1"/>
                </a:solidFill>
                <a:latin typeface="+mn-lt"/>
                <a:ea typeface="+mn-ea"/>
                <a:cs typeface="+mn-cs"/>
              </a:rPr>
              <a:t> 8.0 </a:t>
            </a:r>
            <a:r>
              <a:rPr lang="pt-BR" sz="1200" kern="1200" baseline="0" dirty="0" err="1" smtClean="0">
                <a:solidFill>
                  <a:schemeClr val="tx1"/>
                </a:solidFill>
                <a:latin typeface="+mn-lt"/>
                <a:ea typeface="+mn-ea"/>
                <a:cs typeface="+mn-cs"/>
              </a:rPr>
              <a:t>points</a:t>
            </a:r>
            <a:r>
              <a:rPr lang="pt-BR" sz="1200" kern="1200" baseline="0" dirty="0" smtClean="0">
                <a:solidFill>
                  <a:schemeClr val="tx1"/>
                </a:solidFill>
                <a:latin typeface="+mn-lt"/>
                <a:ea typeface="+mn-ea"/>
                <a:cs typeface="+mn-cs"/>
              </a:rPr>
              <a:t> [95% CI, 5.6 to 10.4 </a:t>
            </a:r>
            <a:r>
              <a:rPr lang="pt-BR" sz="1200" kern="1200" baseline="0" dirty="0" err="1" smtClean="0">
                <a:solidFill>
                  <a:schemeClr val="tx1"/>
                </a:solidFill>
                <a:latin typeface="+mn-lt"/>
                <a:ea typeface="+mn-ea"/>
                <a:cs typeface="+mn-cs"/>
              </a:rPr>
              <a:t>points</a:t>
            </a:r>
            <a:r>
              <a:rPr lang="pt-BR" sz="1200" kern="1200" baseline="0" dirty="0" smtClean="0">
                <a:solidFill>
                  <a:schemeClr val="tx1"/>
                </a:solidFill>
                <a:latin typeface="+mn-lt"/>
                <a:ea typeface="+mn-ea"/>
                <a:cs typeface="+mn-cs"/>
              </a:rPr>
              <a:t>]), and </a:t>
            </a:r>
            <a:r>
              <a:rPr lang="pt-BR" sz="1200" kern="1200" baseline="0" dirty="0" err="1" smtClean="0">
                <a:solidFill>
                  <a:schemeClr val="tx1"/>
                </a:solidFill>
                <a:latin typeface="+mn-lt"/>
                <a:ea typeface="+mn-ea"/>
                <a:cs typeface="+mn-cs"/>
              </a:rPr>
              <a:t>function</a:t>
            </a:r>
            <a:r>
              <a:rPr lang="pt-BR" sz="1200" kern="1200" baseline="0" dirty="0" smtClean="0">
                <a:solidFill>
                  <a:schemeClr val="tx1"/>
                </a:solidFill>
                <a:latin typeface="+mn-lt"/>
                <a:ea typeface="+mn-ea"/>
                <a:cs typeface="+mn-cs"/>
              </a:rPr>
              <a:t> (59 </a:t>
            </a:r>
            <a:r>
              <a:rPr lang="pt-BR" sz="1200" kern="1200" baseline="0" dirty="0" err="1" smtClean="0">
                <a:solidFill>
                  <a:schemeClr val="tx1"/>
                </a:solidFill>
                <a:latin typeface="+mn-lt"/>
                <a:ea typeface="+mn-ea"/>
                <a:cs typeface="+mn-cs"/>
              </a:rPr>
              <a:t>percent</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of</a:t>
            </a:r>
            <a:r>
              <a:rPr lang="pt-BR" sz="1200" kern="1200" baseline="0" dirty="0" smtClean="0">
                <a:solidFill>
                  <a:schemeClr val="tx1"/>
                </a:solidFill>
                <a:latin typeface="+mn-lt"/>
                <a:ea typeface="+mn-ea"/>
                <a:cs typeface="+mn-cs"/>
              </a:rPr>
              <a:t> CRT</a:t>
            </a:r>
          </a:p>
          <a:p>
            <a:r>
              <a:rPr lang="en-US" sz="1200" kern="1200" baseline="0" dirty="0" smtClean="0">
                <a:solidFill>
                  <a:schemeClr val="tx1"/>
                </a:solidFill>
                <a:latin typeface="+mn-lt"/>
                <a:ea typeface="+mn-ea"/>
                <a:cs typeface="+mn-cs"/>
              </a:rPr>
              <a:t>recipients vs. 37 percent of controls improved by at least one NYHA class in the RCTs and</a:t>
            </a:r>
          </a:p>
          <a:p>
            <a:r>
              <a:rPr lang="en-US" sz="1200" kern="1200" baseline="0" dirty="0" smtClean="0">
                <a:solidFill>
                  <a:schemeClr val="tx1"/>
                </a:solidFill>
                <a:latin typeface="+mn-lt"/>
                <a:ea typeface="+mn-ea"/>
                <a:cs typeface="+mn-cs"/>
              </a:rPr>
              <a:t>between 63 percent and 82 percent of CRT recipients improved by at least one NYHA class in</a:t>
            </a:r>
          </a:p>
          <a:p>
            <a:r>
              <a:rPr lang="en-US" sz="1200" kern="1200" baseline="0" dirty="0" smtClean="0">
                <a:solidFill>
                  <a:schemeClr val="tx1"/>
                </a:solidFill>
                <a:latin typeface="+mn-lt"/>
                <a:ea typeface="+mn-ea"/>
                <a:cs typeface="+mn-cs"/>
              </a:rPr>
              <a:t>observational studies). The proportion of patients hospitalized for HF was reduced by 37 percent</a:t>
            </a:r>
          </a:p>
          <a:p>
            <a:r>
              <a:rPr lang="en-US" sz="1200" kern="1200" baseline="0" dirty="0" smtClean="0">
                <a:solidFill>
                  <a:schemeClr val="tx1"/>
                </a:solidFill>
                <a:latin typeface="+mn-lt"/>
                <a:ea typeface="+mn-ea"/>
                <a:cs typeface="+mn-cs"/>
              </a:rPr>
              <a:t>(95% CI, 7 to 57 percent) and all-cause mortality was reduced by 22 percent (95% CI, 9 to 33</a:t>
            </a:r>
          </a:p>
          <a:p>
            <a:r>
              <a:rPr lang="en-US" sz="1200" kern="1200" baseline="0" dirty="0" smtClean="0">
                <a:solidFill>
                  <a:schemeClr val="tx1"/>
                </a:solidFill>
                <a:latin typeface="+mn-lt"/>
                <a:ea typeface="+mn-ea"/>
                <a:cs typeface="+mn-cs"/>
              </a:rPr>
              <a:t>percent; NNT=29 over 6 months). Implant success rate was 93 percent, 0.3 percent of patients</a:t>
            </a:r>
          </a:p>
          <a:p>
            <a:r>
              <a:rPr lang="en-US" sz="1200" kern="1200" baseline="0" dirty="0" smtClean="0">
                <a:solidFill>
                  <a:schemeClr val="tx1"/>
                </a:solidFill>
                <a:latin typeface="+mn-lt"/>
                <a:ea typeface="+mn-ea"/>
                <a:cs typeface="+mn-cs"/>
              </a:rPr>
              <a:t>with LVSD died during implantation. Over a median 11-month </a:t>
            </a:r>
            <a:r>
              <a:rPr lang="en-US" sz="1200" kern="1200" baseline="0" dirty="0" err="1" smtClean="0">
                <a:solidFill>
                  <a:schemeClr val="tx1"/>
                </a:solidFill>
                <a:latin typeface="+mn-lt"/>
                <a:ea typeface="+mn-ea"/>
                <a:cs typeface="+mn-cs"/>
              </a:rPr>
              <a:t>followup</a:t>
            </a:r>
            <a:r>
              <a:rPr lang="en-US" sz="1200" kern="1200" baseline="0" dirty="0" smtClean="0">
                <a:solidFill>
                  <a:schemeClr val="tx1"/>
                </a:solidFill>
                <a:latin typeface="+mn-lt"/>
                <a:ea typeface="+mn-ea"/>
                <a:cs typeface="+mn-cs"/>
              </a:rPr>
              <a:t>, 6.6 percent of CRT</a:t>
            </a:r>
          </a:p>
          <a:p>
            <a:r>
              <a:rPr lang="en-US" sz="1200" kern="1200" baseline="0" dirty="0" smtClean="0">
                <a:solidFill>
                  <a:schemeClr val="tx1"/>
                </a:solidFill>
                <a:latin typeface="+mn-lt"/>
                <a:ea typeface="+mn-ea"/>
                <a:cs typeface="+mn-cs"/>
              </a:rPr>
              <a:t>devices exhibited lead problems and 5 percent malfunctioned.</a:t>
            </a:r>
          </a:p>
          <a:p>
            <a:r>
              <a:rPr lang="en-US" sz="1200" kern="1200" baseline="0" dirty="0" smtClean="0">
                <a:solidFill>
                  <a:schemeClr val="tx1"/>
                </a:solidFill>
                <a:latin typeface="+mn-lt"/>
                <a:ea typeface="+mn-ea"/>
                <a:cs typeface="+mn-cs"/>
              </a:rPr>
              <a:t>In patients with LVSD, ICD reduced all-cause mortality by 20 percent (95% CI, 10 to 29</a:t>
            </a:r>
          </a:p>
          <a:p>
            <a:r>
              <a:rPr lang="en-US" sz="1200" kern="1200" baseline="0" dirty="0" smtClean="0">
                <a:solidFill>
                  <a:schemeClr val="tx1"/>
                </a:solidFill>
                <a:latin typeface="+mn-lt"/>
                <a:ea typeface="+mn-ea"/>
                <a:cs typeface="+mn-cs"/>
              </a:rPr>
              <a:t>percent; NNT=20 over 35 months). ICD implant success rate was 99 percent and </a:t>
            </a:r>
            <a:r>
              <a:rPr lang="en-US" sz="1200" kern="1200" baseline="0" dirty="0" err="1" smtClean="0">
                <a:solidFill>
                  <a:schemeClr val="tx1"/>
                </a:solidFill>
                <a:latin typeface="+mn-lt"/>
                <a:ea typeface="+mn-ea"/>
                <a:cs typeface="+mn-cs"/>
              </a:rPr>
              <a:t>peri</a:t>
            </a:r>
            <a:r>
              <a:rPr lang="en-US" sz="1200" kern="1200" baseline="0" dirty="0" smtClean="0">
                <a:solidFill>
                  <a:schemeClr val="tx1"/>
                </a:solidFill>
                <a:latin typeface="+mn-lt"/>
                <a:ea typeface="+mn-ea"/>
                <a:cs typeface="+mn-cs"/>
              </a:rPr>
              <a:t>-implant</a:t>
            </a:r>
          </a:p>
          <a:p>
            <a:r>
              <a:rPr lang="en-US" sz="1200" kern="1200" baseline="0" dirty="0" smtClean="0">
                <a:solidFill>
                  <a:schemeClr val="tx1"/>
                </a:solidFill>
                <a:latin typeface="+mn-lt"/>
                <a:ea typeface="+mn-ea"/>
                <a:cs typeface="+mn-cs"/>
              </a:rPr>
              <a:t>deaths occurred in 1.2 percent of LVSD patients and 1.3 percent of all </a:t>
            </a:r>
            <a:r>
              <a:rPr lang="en-US" sz="1200" kern="1200" baseline="0" dirty="0" err="1" smtClean="0">
                <a:solidFill>
                  <a:schemeClr val="tx1"/>
                </a:solidFill>
                <a:latin typeface="+mn-lt"/>
                <a:ea typeface="+mn-ea"/>
                <a:cs typeface="+mn-cs"/>
              </a:rPr>
              <a:t>implantees</a:t>
            </a:r>
            <a:r>
              <a:rPr lang="en-US" sz="1200" kern="1200" baseline="0" dirty="0" smtClean="0">
                <a:solidFill>
                  <a:schemeClr val="tx1"/>
                </a:solidFill>
                <a:latin typeface="+mn-lt"/>
                <a:ea typeface="+mn-ea"/>
                <a:cs typeface="+mn-cs"/>
              </a:rPr>
              <a:t>. The frequency</a:t>
            </a:r>
          </a:p>
          <a:p>
            <a:r>
              <a:rPr lang="en-US" sz="1200" kern="1200" baseline="0" dirty="0" smtClean="0">
                <a:solidFill>
                  <a:schemeClr val="tx1"/>
                </a:solidFill>
                <a:latin typeface="+mn-lt"/>
                <a:ea typeface="+mn-ea"/>
                <a:cs typeface="+mn-cs"/>
              </a:rPr>
              <a:t>of post-implantation complications in LVSD patients per 100 patient years included 1.4 (95% CI,</a:t>
            </a:r>
          </a:p>
          <a:p>
            <a:r>
              <a:rPr lang="en-US" sz="1200" kern="1200" baseline="0" dirty="0" smtClean="0">
                <a:solidFill>
                  <a:schemeClr val="tx1"/>
                </a:solidFill>
                <a:latin typeface="+mn-lt"/>
                <a:ea typeface="+mn-ea"/>
                <a:cs typeface="+mn-cs"/>
              </a:rPr>
              <a:t>1.2 to 1.6) device malfunctions, 1.5 (95% CI, 1.3 to 1.8) lead problems, 0.6 (95% CI, 0.5 to 0.8)</a:t>
            </a:r>
          </a:p>
          <a:p>
            <a:r>
              <a:rPr lang="pt-BR" sz="1200" kern="1200" baseline="0" dirty="0" err="1" smtClean="0">
                <a:solidFill>
                  <a:schemeClr val="tx1"/>
                </a:solidFill>
                <a:latin typeface="+mn-lt"/>
                <a:ea typeface="+mn-ea"/>
                <a:cs typeface="+mn-cs"/>
              </a:rPr>
              <a:t>implant</a:t>
            </a:r>
            <a:r>
              <a:rPr lang="pt-BR" sz="1200" kern="1200" baseline="0" dirty="0" smtClean="0">
                <a:solidFill>
                  <a:schemeClr val="tx1"/>
                </a:solidFill>
                <a:latin typeface="+mn-lt"/>
                <a:ea typeface="+mn-ea"/>
                <a:cs typeface="+mn-cs"/>
              </a:rPr>
              <a:t> site </a:t>
            </a:r>
            <a:r>
              <a:rPr lang="pt-BR" sz="1200" kern="1200" baseline="0" dirty="0" err="1" smtClean="0">
                <a:solidFill>
                  <a:schemeClr val="tx1"/>
                </a:solidFill>
                <a:latin typeface="+mn-lt"/>
                <a:ea typeface="+mn-ea"/>
                <a:cs typeface="+mn-cs"/>
              </a:rPr>
              <a:t>infections</a:t>
            </a:r>
            <a:r>
              <a:rPr lang="pt-BR" sz="1200" kern="1200" baseline="0" dirty="0" smtClean="0">
                <a:solidFill>
                  <a:schemeClr val="tx1"/>
                </a:solidFill>
                <a:latin typeface="+mn-lt"/>
                <a:ea typeface="+mn-ea"/>
                <a:cs typeface="+mn-cs"/>
              </a:rPr>
              <a:t>, and 19.1 (95% CI, 16.5 to 22.0) </a:t>
            </a:r>
            <a:r>
              <a:rPr lang="pt-BR" sz="1200" kern="1200" baseline="0" dirty="0" err="1" smtClean="0">
                <a:solidFill>
                  <a:schemeClr val="tx1"/>
                </a:solidFill>
                <a:latin typeface="+mn-lt"/>
                <a:ea typeface="+mn-ea"/>
                <a:cs typeface="+mn-cs"/>
              </a:rPr>
              <a:t>inappropriate</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discharges</a:t>
            </a:r>
            <a:r>
              <a:rPr lang="pt-BR" sz="1200" kern="1200" baseline="0" dirty="0" smtClean="0">
                <a:solidFill>
                  <a:schemeClr val="tx1"/>
                </a:solidFill>
                <a:latin typeface="+mn-lt"/>
                <a:ea typeface="+mn-ea"/>
                <a:cs typeface="+mn-cs"/>
              </a:rPr>
              <a:t> in RCT</a:t>
            </a:r>
          </a:p>
          <a:p>
            <a:r>
              <a:rPr lang="en-US" sz="1200" kern="1200" baseline="0" dirty="0" smtClean="0">
                <a:solidFill>
                  <a:schemeClr val="tx1"/>
                </a:solidFill>
                <a:latin typeface="+mn-lt"/>
                <a:ea typeface="+mn-ea"/>
                <a:cs typeface="+mn-cs"/>
              </a:rPr>
              <a:t>participants and 4.7 (95% CI, 4.3 to 5.1) inappropriate discharges in patients enrolled in</a:t>
            </a:r>
          </a:p>
          <a:p>
            <a:r>
              <a:rPr lang="pt-BR" sz="1200" kern="1200" baseline="0" dirty="0" err="1" smtClean="0">
                <a:solidFill>
                  <a:schemeClr val="tx1"/>
                </a:solidFill>
                <a:latin typeface="+mn-lt"/>
                <a:ea typeface="+mn-ea"/>
                <a:cs typeface="+mn-cs"/>
              </a:rPr>
              <a:t>observational</a:t>
            </a:r>
            <a:r>
              <a:rPr lang="pt-BR" sz="1200" kern="1200" baseline="0" dirty="0" smtClean="0">
                <a:solidFill>
                  <a:schemeClr val="tx1"/>
                </a:solidFill>
                <a:latin typeface="+mn-lt"/>
                <a:ea typeface="+mn-ea"/>
                <a:cs typeface="+mn-cs"/>
              </a:rPr>
              <a:t> </a:t>
            </a:r>
            <a:r>
              <a:rPr lang="pt-BR" sz="1200" kern="1200" baseline="0" dirty="0" err="1" smtClean="0">
                <a:solidFill>
                  <a:schemeClr val="tx1"/>
                </a:solidFill>
                <a:latin typeface="+mn-lt"/>
                <a:ea typeface="+mn-ea"/>
                <a:cs typeface="+mn-cs"/>
              </a:rPr>
              <a:t>studies</a:t>
            </a:r>
            <a:r>
              <a:rPr lang="pt-BR" sz="1200" kern="1200" baseline="0" dirty="0" smtClean="0">
                <a:solidFill>
                  <a:schemeClr val="tx1"/>
                </a:solidFill>
                <a:latin typeface="+mn-lt"/>
                <a:ea typeface="+mn-ea"/>
                <a:cs typeface="+mn-cs"/>
              </a:rPr>
              <a:t>.</a:t>
            </a:r>
          </a:p>
          <a:p>
            <a:r>
              <a:rPr lang="en-US" sz="1200" b="1" kern="1200" baseline="0" dirty="0" smtClean="0">
                <a:solidFill>
                  <a:schemeClr val="tx1"/>
                </a:solidFill>
                <a:latin typeface="+mn-lt"/>
                <a:ea typeface="+mn-ea"/>
                <a:cs typeface="+mn-cs"/>
              </a:rPr>
              <a:t>Conclusions: ICD and CRT reduce all-cause mortality in patients with LVSD meeting RCT</a:t>
            </a:r>
          </a:p>
          <a:p>
            <a:r>
              <a:rPr lang="en-US" sz="1200" kern="1200" baseline="0" dirty="0" smtClean="0">
                <a:solidFill>
                  <a:schemeClr val="tx1"/>
                </a:solidFill>
                <a:latin typeface="+mn-lt"/>
                <a:ea typeface="+mn-ea"/>
                <a:cs typeface="+mn-cs"/>
              </a:rPr>
              <a:t>entry criteria. The incremental benefit of CRT plus ICD over CRT alone in patients with LVSD</a:t>
            </a:r>
          </a:p>
          <a:p>
            <a:r>
              <a:rPr lang="pt-BR" sz="1200" kern="1200" baseline="0" dirty="0" smtClean="0">
                <a:solidFill>
                  <a:schemeClr val="tx1"/>
                </a:solidFill>
                <a:latin typeface="+mn-lt"/>
                <a:ea typeface="+mn-ea"/>
                <a:cs typeface="+mn-cs"/>
              </a:rPr>
              <a:t>vi</a:t>
            </a:r>
          </a:p>
          <a:p>
            <a:r>
              <a:rPr lang="en-US" sz="1200" kern="1200" baseline="0" dirty="0" smtClean="0">
                <a:solidFill>
                  <a:schemeClr val="tx1"/>
                </a:solidFill>
                <a:latin typeface="+mn-lt"/>
                <a:ea typeface="+mn-ea"/>
                <a:cs typeface="+mn-cs"/>
              </a:rPr>
              <a:t>remains uncertain. None of the trials reported differences in the efficacy of CRT or ICD across</a:t>
            </a:r>
          </a:p>
          <a:p>
            <a:r>
              <a:rPr lang="en-US" sz="1200" kern="1200" baseline="0" dirty="0" smtClean="0">
                <a:solidFill>
                  <a:schemeClr val="tx1"/>
                </a:solidFill>
                <a:latin typeface="+mn-lt"/>
                <a:ea typeface="+mn-ea"/>
                <a:cs typeface="+mn-cs"/>
              </a:rPr>
              <a:t>patient subgroups, nor did our meta-regression detect any subgroup effects; however, subgroup</a:t>
            </a:r>
          </a:p>
          <a:p>
            <a:r>
              <a:rPr lang="en-US" sz="1200" kern="1200" baseline="0" dirty="0" smtClean="0">
                <a:solidFill>
                  <a:schemeClr val="tx1"/>
                </a:solidFill>
                <a:latin typeface="+mn-lt"/>
                <a:ea typeface="+mn-ea"/>
                <a:cs typeface="+mn-cs"/>
              </a:rPr>
              <a:t>analyses and meta-regression using aggregate trial data are post-hoc analyses and were</a:t>
            </a:r>
          </a:p>
          <a:p>
            <a:r>
              <a:rPr lang="en-US" sz="1200" kern="1200" baseline="0" dirty="0" smtClean="0">
                <a:solidFill>
                  <a:schemeClr val="tx1"/>
                </a:solidFill>
                <a:latin typeface="+mn-lt"/>
                <a:ea typeface="+mn-ea"/>
                <a:cs typeface="+mn-cs"/>
              </a:rPr>
              <a:t>underpowered to detect such effects. Examination of individual patient trial data is urgently</a:t>
            </a:r>
          </a:p>
          <a:p>
            <a:r>
              <a:rPr lang="en-US" sz="1200" kern="1200" baseline="0" dirty="0" smtClean="0">
                <a:solidFill>
                  <a:schemeClr val="tx1"/>
                </a:solidFill>
                <a:latin typeface="+mn-lt"/>
                <a:ea typeface="+mn-ea"/>
                <a:cs typeface="+mn-cs"/>
              </a:rPr>
              <a:t>needed to define which clinical subgroups are most likely to benefit from these devices.</a:t>
            </a:r>
            <a:endParaRPr lang="pt-BR" dirty="0"/>
          </a:p>
        </p:txBody>
      </p:sp>
      <p:sp>
        <p:nvSpPr>
          <p:cNvPr id="4" name="Espaço Reservado para Número de Slide 3"/>
          <p:cNvSpPr>
            <a:spLocks noGrp="1"/>
          </p:cNvSpPr>
          <p:nvPr>
            <p:ph type="sldNum" sz="quarter" idx="10"/>
          </p:nvPr>
        </p:nvSpPr>
        <p:spPr/>
        <p:txBody>
          <a:bodyPr/>
          <a:lstStyle/>
          <a:p>
            <a:fld id="{87D77045-401A-4D5E-BFE3-54C21A8A6634}" type="slidenum">
              <a:rPr lang="pt-BR" smtClean="0"/>
              <a:pPr/>
              <a:t>20</a:t>
            </a:fld>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47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b="0" i="0" u="none" strike="noStrike" kern="1200" baseline="0" dirty="0" smtClean="0">
                <a:solidFill>
                  <a:schemeClr val="tx1"/>
                </a:solidFill>
                <a:latin typeface="+mn-lt"/>
                <a:ea typeface="+mn-ea"/>
                <a:cs typeface="+mn-cs"/>
              </a:rPr>
              <a:t>OBJECTIVES We sought to assess the cost implications of two investigation strategies in patients with</a:t>
            </a:r>
          </a:p>
          <a:p>
            <a:r>
              <a:rPr lang="en-US" sz="1200" b="0" i="0" u="none" strike="noStrike" kern="1200" baseline="0" dirty="0" smtClean="0">
                <a:solidFill>
                  <a:schemeClr val="tx1"/>
                </a:solidFill>
                <a:latin typeface="+mn-lt"/>
                <a:ea typeface="+mn-ea"/>
                <a:cs typeface="+mn-cs"/>
              </a:rPr>
              <a:t>unexplained syncope.</a:t>
            </a:r>
          </a:p>
          <a:p>
            <a:r>
              <a:rPr lang="en-US" sz="1200" b="0" i="0" u="none" strike="noStrike" kern="1200" baseline="0" dirty="0" smtClean="0">
                <a:solidFill>
                  <a:schemeClr val="tx1"/>
                </a:solidFill>
                <a:latin typeface="+mn-lt"/>
                <a:ea typeface="+mn-ea"/>
                <a:cs typeface="+mn-cs"/>
              </a:rPr>
              <a:t>BACKGROUND Establishing a diagnosis in patients with unexplained syncope is complicated by infrequent</a:t>
            </a:r>
          </a:p>
          <a:p>
            <a:r>
              <a:rPr lang="en-US" sz="1200" b="0" i="0" u="none" strike="noStrike" kern="1200" baseline="0" dirty="0" smtClean="0">
                <a:solidFill>
                  <a:schemeClr val="tx1"/>
                </a:solidFill>
                <a:latin typeface="+mn-lt"/>
                <a:ea typeface="+mn-ea"/>
                <a:cs typeface="+mn-cs"/>
              </a:rPr>
              <a:t>and unpredictable events. The cost-effectiveness of immediate, prolonged monitoring as an</a:t>
            </a:r>
          </a:p>
          <a:p>
            <a:r>
              <a:rPr lang="en-US" sz="1200" b="0" i="0" u="none" strike="noStrike" kern="1200" baseline="0" dirty="0" smtClean="0">
                <a:solidFill>
                  <a:schemeClr val="tx1"/>
                </a:solidFill>
                <a:latin typeface="+mn-lt"/>
                <a:ea typeface="+mn-ea"/>
                <a:cs typeface="+mn-cs"/>
              </a:rPr>
              <a:t>alternative to conventional diagnostic strategies has not been studied.</a:t>
            </a:r>
          </a:p>
          <a:p>
            <a:r>
              <a:rPr lang="en-US" sz="1200" b="0" i="0" u="none" strike="noStrike" kern="1200" baseline="0" dirty="0" smtClean="0">
                <a:solidFill>
                  <a:schemeClr val="tx1"/>
                </a:solidFill>
                <a:latin typeface="+mn-lt"/>
                <a:ea typeface="+mn-ea"/>
                <a:cs typeface="+mn-cs"/>
              </a:rPr>
              <a:t>METHODS Sixty patients (age 66  14 years; 33 males) with unexplained syncope and LV ejection</a:t>
            </a:r>
          </a:p>
          <a:p>
            <a:r>
              <a:rPr lang="en-US" sz="1200" b="0" i="0" u="none" strike="noStrike" kern="1200" baseline="0" dirty="0" smtClean="0">
                <a:solidFill>
                  <a:schemeClr val="tx1"/>
                </a:solidFill>
                <a:latin typeface="+mn-lt"/>
                <a:ea typeface="+mn-ea"/>
                <a:cs typeface="+mn-cs"/>
              </a:rPr>
              <a:t>fraction 35% were randomized to conventional testing with an external loop recorder, tilt</a:t>
            </a: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electrophysiologic</a:t>
            </a:r>
            <a:r>
              <a:rPr lang="en-US" sz="1200" b="0" i="0" u="none" strike="noStrike" kern="1200" baseline="0" dirty="0" smtClean="0">
                <a:solidFill>
                  <a:schemeClr val="tx1"/>
                </a:solidFill>
                <a:latin typeface="+mn-lt"/>
                <a:ea typeface="+mn-ea"/>
                <a:cs typeface="+mn-cs"/>
              </a:rPr>
              <a:t> (EP) testing, or prolonged monitoring with an implantable loop</a:t>
            </a:r>
          </a:p>
          <a:p>
            <a:r>
              <a:rPr lang="en-US" sz="1200" b="0" i="0" u="none" strike="noStrike" kern="1200" baseline="0" dirty="0" smtClean="0">
                <a:solidFill>
                  <a:schemeClr val="tx1"/>
                </a:solidFill>
                <a:latin typeface="+mn-lt"/>
                <a:ea typeface="+mn-ea"/>
                <a:cs typeface="+mn-cs"/>
              </a:rPr>
              <a:t>recorder with one-year monitoring. If patients remained undiagnosed after their assigned</a:t>
            </a:r>
          </a:p>
          <a:p>
            <a:r>
              <a:rPr lang="en-US" sz="1200" b="0" i="0" u="none" strike="noStrike" kern="1200" baseline="0" dirty="0" smtClean="0">
                <a:solidFill>
                  <a:schemeClr val="tx1"/>
                </a:solidFill>
                <a:latin typeface="+mn-lt"/>
                <a:ea typeface="+mn-ea"/>
                <a:cs typeface="+mn-cs"/>
              </a:rPr>
              <a:t>strategy, they were offered a crossover to the alternate strategy. Cost analysis of the two testing</a:t>
            </a:r>
          </a:p>
          <a:p>
            <a:r>
              <a:rPr lang="en-US" sz="1200" b="0" i="0" u="none" strike="noStrike" kern="1200" baseline="0" dirty="0" smtClean="0">
                <a:solidFill>
                  <a:schemeClr val="tx1"/>
                </a:solidFill>
                <a:latin typeface="+mn-lt"/>
                <a:ea typeface="+mn-ea"/>
                <a:cs typeface="+mn-cs"/>
              </a:rPr>
              <a:t>strategies was performed.</a:t>
            </a:r>
          </a:p>
          <a:p>
            <a:r>
              <a:rPr lang="en-US" sz="1200" b="0" i="0" u="none" strike="noStrike" kern="1200" baseline="0" dirty="0" smtClean="0">
                <a:solidFill>
                  <a:schemeClr val="tx1"/>
                </a:solidFill>
                <a:latin typeface="+mn-lt"/>
                <a:ea typeface="+mn-ea"/>
                <a:cs typeface="+mn-cs"/>
              </a:rPr>
              <a:t>RESULTS Fourteen of 30 patients who were being monitored were diagnosed at a cost of $2,731  $285</a:t>
            </a:r>
          </a:p>
          <a:p>
            <a:r>
              <a:rPr lang="en-US" sz="1200" b="0" i="0" u="none" strike="noStrike" kern="1200" baseline="0" dirty="0" smtClean="0">
                <a:solidFill>
                  <a:schemeClr val="tx1"/>
                </a:solidFill>
                <a:latin typeface="+mn-lt"/>
                <a:ea typeface="+mn-ea"/>
                <a:cs typeface="+mn-cs"/>
              </a:rPr>
              <a:t>per patient and $5,852  $610 per diagnosis. In contrast, only six of 30 conventional patients</a:t>
            </a:r>
          </a:p>
          <a:p>
            <a:r>
              <a:rPr lang="en-US" sz="1200" b="0" i="0" u="none" strike="noStrike" kern="1200" baseline="0" dirty="0" smtClean="0">
                <a:solidFill>
                  <a:schemeClr val="tx1"/>
                </a:solidFill>
                <a:latin typeface="+mn-lt"/>
                <a:ea typeface="+mn-ea"/>
                <a:cs typeface="+mn-cs"/>
              </a:rPr>
              <a:t>were diagnosed (20% vs. 47%, p  0.029), at a cost of $1,683  $505 per patient (p </a:t>
            </a:r>
          </a:p>
          <a:p>
            <a:r>
              <a:rPr lang="en-US" sz="1200" b="0" i="0" u="none" strike="noStrike" kern="1200" baseline="0" dirty="0" smtClean="0">
                <a:solidFill>
                  <a:schemeClr val="tx1"/>
                </a:solidFill>
                <a:latin typeface="+mn-lt"/>
                <a:ea typeface="+mn-ea"/>
                <a:cs typeface="+mn-cs"/>
              </a:rPr>
              <a:t>0.0001) and $8,414  $2,527 per diagnosis (p  0.0001). After crossover, a diagnosis was</a:t>
            </a:r>
          </a:p>
          <a:p>
            <a:r>
              <a:rPr lang="en-US" sz="1200" b="0" i="0" u="none" strike="noStrike" kern="1200" baseline="0" dirty="0" smtClean="0">
                <a:solidFill>
                  <a:schemeClr val="tx1"/>
                </a:solidFill>
                <a:latin typeface="+mn-lt"/>
                <a:ea typeface="+mn-ea"/>
                <a:cs typeface="+mn-cs"/>
              </a:rPr>
              <a:t>obtained in 1 of 5 patients undergoing conventional testing, compared with 8 of 21 patients</a:t>
            </a:r>
          </a:p>
          <a:p>
            <a:r>
              <a:rPr lang="en-US" sz="1200" b="0" i="0" u="none" strike="noStrike" kern="1200" baseline="0" dirty="0" smtClean="0">
                <a:solidFill>
                  <a:schemeClr val="tx1"/>
                </a:solidFill>
                <a:latin typeface="+mn-lt"/>
                <a:ea typeface="+mn-ea"/>
                <a:cs typeface="+mn-cs"/>
              </a:rPr>
              <a:t>who completed monitoring (20% vs. 38%, p  0.44). Overall, a strategy of monitoring</a:t>
            </a:r>
          </a:p>
          <a:p>
            <a:r>
              <a:rPr lang="en-US" sz="1200" b="0" i="0" u="none" strike="noStrike" kern="1200" baseline="0" dirty="0" smtClean="0">
                <a:solidFill>
                  <a:schemeClr val="tx1"/>
                </a:solidFill>
                <a:latin typeface="+mn-lt"/>
                <a:ea typeface="+mn-ea"/>
                <a:cs typeface="+mn-cs"/>
              </a:rPr>
              <a:t>followed by tilt and EP testing was associated with a diagnostic yield of 50%, at a cost of</a:t>
            </a:r>
          </a:p>
          <a:p>
            <a:r>
              <a:rPr lang="en-US" sz="1200" b="0" i="0" u="none" strike="noStrike" kern="1200" baseline="0" dirty="0" smtClean="0">
                <a:solidFill>
                  <a:schemeClr val="tx1"/>
                </a:solidFill>
                <a:latin typeface="+mn-lt"/>
                <a:ea typeface="+mn-ea"/>
                <a:cs typeface="+mn-cs"/>
              </a:rPr>
              <a:t>$2,937  $579 per patient and $5,875  $1,159 per diagnosis. Conventional testing followed</a:t>
            </a:r>
          </a:p>
          <a:p>
            <a:r>
              <a:rPr lang="en-US" sz="1200" b="0" i="0" u="none" strike="noStrike" kern="1200" baseline="0" dirty="0" smtClean="0">
                <a:solidFill>
                  <a:schemeClr val="tx1"/>
                </a:solidFill>
                <a:latin typeface="+mn-lt"/>
                <a:ea typeface="+mn-ea"/>
                <a:cs typeface="+mn-cs"/>
              </a:rPr>
              <a:t>by monitoring was associated with a diagnostic yield of 47%, at a greater cost of $3,683 </a:t>
            </a:r>
          </a:p>
          <a:p>
            <a:r>
              <a:rPr lang="en-US" sz="1200" b="0" i="0" u="none" strike="noStrike" kern="1200" baseline="0" dirty="0" smtClean="0">
                <a:solidFill>
                  <a:schemeClr val="tx1"/>
                </a:solidFill>
                <a:latin typeface="+mn-lt"/>
                <a:ea typeface="+mn-ea"/>
                <a:cs typeface="+mn-cs"/>
              </a:rPr>
              <a:t>$1,490 per patient (p  0.013) and a greater cost per diagnosis ($7,891  $3,193, p  0.002).</a:t>
            </a:r>
          </a:p>
          <a:p>
            <a:r>
              <a:rPr lang="en-US" sz="1200" b="0" i="0" u="none" strike="noStrike" kern="1200" baseline="0" dirty="0" smtClean="0">
                <a:solidFill>
                  <a:schemeClr val="tx1"/>
                </a:solidFill>
                <a:latin typeface="+mn-lt"/>
                <a:ea typeface="+mn-ea"/>
                <a:cs typeface="+mn-cs"/>
              </a:rPr>
              <a:t>CONCLUSIONS A strategy of primary monitoring is more cost-effective than conventional testing in</a:t>
            </a:r>
          </a:p>
          <a:p>
            <a:r>
              <a:rPr lang="en-US" sz="1200" b="0" i="0" u="none" strike="noStrike" kern="1200" baseline="0" dirty="0" smtClean="0">
                <a:solidFill>
                  <a:schemeClr val="tx1"/>
                </a:solidFill>
                <a:latin typeface="+mn-lt"/>
                <a:ea typeface="+mn-ea"/>
                <a:cs typeface="+mn-cs"/>
              </a:rPr>
              <a:t>establishing a diagnosis in recurrent unexplained syncope. (J Am </a:t>
            </a:r>
            <a:r>
              <a:rPr lang="en-US" sz="1200" b="0" i="0" u="none" strike="noStrike" kern="1200" baseline="0" dirty="0" err="1" smtClean="0">
                <a:solidFill>
                  <a:schemeClr val="tx1"/>
                </a:solidFill>
                <a:latin typeface="+mn-lt"/>
                <a:ea typeface="+mn-ea"/>
                <a:cs typeface="+mn-cs"/>
              </a:rPr>
              <a:t>Coll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Cardiol</a:t>
            </a:r>
            <a:r>
              <a:rPr lang="en-US" sz="1200" b="0" i="0" u="none" strike="noStrike" kern="1200" baseline="0" dirty="0" smtClean="0">
                <a:solidFill>
                  <a:schemeClr val="tx1"/>
                </a:solidFill>
                <a:latin typeface="+mn-lt"/>
                <a:ea typeface="+mn-ea"/>
                <a:cs typeface="+mn-cs"/>
              </a:rPr>
              <a:t> 2003;42:</a:t>
            </a:r>
          </a:p>
          <a:p>
            <a:r>
              <a:rPr lang="en-US" sz="1200" b="0" i="0" u="none" strike="noStrike" kern="1200" baseline="0" dirty="0" smtClean="0">
                <a:solidFill>
                  <a:schemeClr val="tx1"/>
                </a:solidFill>
                <a:latin typeface="+mn-lt"/>
                <a:ea typeface="+mn-ea"/>
                <a:cs typeface="+mn-cs"/>
              </a:rPr>
              <a:t>495–501)</a:t>
            </a:r>
            <a:endParaRPr lang="en-US" dirty="0">
              <a:latin typeface="Calibri" charset="0"/>
            </a:endParaRPr>
          </a:p>
        </p:txBody>
      </p:sp>
      <p:sp>
        <p:nvSpPr>
          <p:cNvPr id="2447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2B5EDE4-DCBE-3049-8F6F-EC9937AF7D36}" type="slidenum">
              <a:rPr lang="pt-BR"/>
              <a:pPr eaLnBrk="1" hangingPunct="1"/>
              <a:t>101</a:t>
            </a:fld>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473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b="0" i="0" u="none" strike="noStrike" kern="1200" baseline="0" dirty="0" smtClean="0">
                <a:solidFill>
                  <a:schemeClr val="tx1"/>
                </a:solidFill>
                <a:latin typeface="+mn-lt"/>
                <a:ea typeface="+mn-ea"/>
                <a:cs typeface="+mn-cs"/>
              </a:rPr>
              <a:t>OBJECTIVES We sought to assess the cost implications of two investigation strategies in patients with</a:t>
            </a:r>
          </a:p>
          <a:p>
            <a:r>
              <a:rPr lang="en-US" sz="1200" b="0" i="0" u="none" strike="noStrike" kern="1200" baseline="0" dirty="0" smtClean="0">
                <a:solidFill>
                  <a:schemeClr val="tx1"/>
                </a:solidFill>
                <a:latin typeface="+mn-lt"/>
                <a:ea typeface="+mn-ea"/>
                <a:cs typeface="+mn-cs"/>
              </a:rPr>
              <a:t>unexplained syncope.</a:t>
            </a:r>
          </a:p>
          <a:p>
            <a:r>
              <a:rPr lang="en-US" sz="1200" b="0" i="0" u="none" strike="noStrike" kern="1200" baseline="0" dirty="0" smtClean="0">
                <a:solidFill>
                  <a:schemeClr val="tx1"/>
                </a:solidFill>
                <a:latin typeface="+mn-lt"/>
                <a:ea typeface="+mn-ea"/>
                <a:cs typeface="+mn-cs"/>
              </a:rPr>
              <a:t>BACKGROUND Establishing a diagnosis in patients with unexplained syncope is complicated by infrequent</a:t>
            </a:r>
          </a:p>
          <a:p>
            <a:r>
              <a:rPr lang="en-US" sz="1200" b="0" i="0" u="none" strike="noStrike" kern="1200" baseline="0" dirty="0" smtClean="0">
                <a:solidFill>
                  <a:schemeClr val="tx1"/>
                </a:solidFill>
                <a:latin typeface="+mn-lt"/>
                <a:ea typeface="+mn-ea"/>
                <a:cs typeface="+mn-cs"/>
              </a:rPr>
              <a:t>and unpredictable events. The cost-effectiveness of immediate, prolonged monitoring as an</a:t>
            </a:r>
          </a:p>
          <a:p>
            <a:r>
              <a:rPr lang="en-US" sz="1200" b="0" i="0" u="none" strike="noStrike" kern="1200" baseline="0" dirty="0" smtClean="0">
                <a:solidFill>
                  <a:schemeClr val="tx1"/>
                </a:solidFill>
                <a:latin typeface="+mn-lt"/>
                <a:ea typeface="+mn-ea"/>
                <a:cs typeface="+mn-cs"/>
              </a:rPr>
              <a:t>alternative to conventional diagnostic strategies has not been studied.</a:t>
            </a:r>
          </a:p>
          <a:p>
            <a:r>
              <a:rPr lang="en-US" sz="1200" b="0" i="0" u="none" strike="noStrike" kern="1200" baseline="0" dirty="0" smtClean="0">
                <a:solidFill>
                  <a:schemeClr val="tx1"/>
                </a:solidFill>
                <a:latin typeface="+mn-lt"/>
                <a:ea typeface="+mn-ea"/>
                <a:cs typeface="+mn-cs"/>
              </a:rPr>
              <a:t>METHODS Sixty patients (age 66  14 years; 33 males) with unexplained syncope and LV ejection</a:t>
            </a:r>
          </a:p>
          <a:p>
            <a:r>
              <a:rPr lang="en-US" sz="1200" b="0" i="0" u="none" strike="noStrike" kern="1200" baseline="0" dirty="0" smtClean="0">
                <a:solidFill>
                  <a:schemeClr val="tx1"/>
                </a:solidFill>
                <a:latin typeface="+mn-lt"/>
                <a:ea typeface="+mn-ea"/>
                <a:cs typeface="+mn-cs"/>
              </a:rPr>
              <a:t>fraction 35% were randomized to conventional testing with an external loop recorder, tilt</a:t>
            </a: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electrophysiologic</a:t>
            </a:r>
            <a:r>
              <a:rPr lang="en-US" sz="1200" b="0" i="0" u="none" strike="noStrike" kern="1200" baseline="0" dirty="0" smtClean="0">
                <a:solidFill>
                  <a:schemeClr val="tx1"/>
                </a:solidFill>
                <a:latin typeface="+mn-lt"/>
                <a:ea typeface="+mn-ea"/>
                <a:cs typeface="+mn-cs"/>
              </a:rPr>
              <a:t> (EP) testing, or prolonged monitoring with an implantable loop</a:t>
            </a:r>
          </a:p>
          <a:p>
            <a:r>
              <a:rPr lang="en-US" sz="1200" b="0" i="0" u="none" strike="noStrike" kern="1200" baseline="0" dirty="0" smtClean="0">
                <a:solidFill>
                  <a:schemeClr val="tx1"/>
                </a:solidFill>
                <a:latin typeface="+mn-lt"/>
                <a:ea typeface="+mn-ea"/>
                <a:cs typeface="+mn-cs"/>
              </a:rPr>
              <a:t>recorder with one-year monitoring. If patients remained undiagnosed after their assigned</a:t>
            </a:r>
          </a:p>
          <a:p>
            <a:r>
              <a:rPr lang="en-US" sz="1200" b="0" i="0" u="none" strike="noStrike" kern="1200" baseline="0" dirty="0" smtClean="0">
                <a:solidFill>
                  <a:schemeClr val="tx1"/>
                </a:solidFill>
                <a:latin typeface="+mn-lt"/>
                <a:ea typeface="+mn-ea"/>
                <a:cs typeface="+mn-cs"/>
              </a:rPr>
              <a:t>strategy, they were offered a crossover to the alternate strategy. Cost analysis of the two testing</a:t>
            </a:r>
          </a:p>
          <a:p>
            <a:r>
              <a:rPr lang="en-US" sz="1200" b="0" i="0" u="none" strike="noStrike" kern="1200" baseline="0" dirty="0" smtClean="0">
                <a:solidFill>
                  <a:schemeClr val="tx1"/>
                </a:solidFill>
                <a:latin typeface="+mn-lt"/>
                <a:ea typeface="+mn-ea"/>
                <a:cs typeface="+mn-cs"/>
              </a:rPr>
              <a:t>strategies was performed.</a:t>
            </a:r>
          </a:p>
          <a:p>
            <a:r>
              <a:rPr lang="en-US" sz="1200" b="0" i="0" u="none" strike="noStrike" kern="1200" baseline="0" dirty="0" smtClean="0">
                <a:solidFill>
                  <a:schemeClr val="tx1"/>
                </a:solidFill>
                <a:latin typeface="+mn-lt"/>
                <a:ea typeface="+mn-ea"/>
                <a:cs typeface="+mn-cs"/>
              </a:rPr>
              <a:t>RESULTS Fourteen of 30 patients who were being monitored were diagnosed at a cost of $2,731  $285</a:t>
            </a:r>
          </a:p>
          <a:p>
            <a:r>
              <a:rPr lang="en-US" sz="1200" b="0" i="0" u="none" strike="noStrike" kern="1200" baseline="0" dirty="0" smtClean="0">
                <a:solidFill>
                  <a:schemeClr val="tx1"/>
                </a:solidFill>
                <a:latin typeface="+mn-lt"/>
                <a:ea typeface="+mn-ea"/>
                <a:cs typeface="+mn-cs"/>
              </a:rPr>
              <a:t>per patient and $5,852  $610 per diagnosis. In contrast, only six of 30 conventional patients</a:t>
            </a:r>
          </a:p>
          <a:p>
            <a:r>
              <a:rPr lang="en-US" sz="1200" b="0" i="0" u="none" strike="noStrike" kern="1200" baseline="0" dirty="0" smtClean="0">
                <a:solidFill>
                  <a:schemeClr val="tx1"/>
                </a:solidFill>
                <a:latin typeface="+mn-lt"/>
                <a:ea typeface="+mn-ea"/>
                <a:cs typeface="+mn-cs"/>
              </a:rPr>
              <a:t>were diagnosed (20% vs. 47%, p  0.029), at a cost of $1,683  $505 per patient (p </a:t>
            </a:r>
          </a:p>
          <a:p>
            <a:r>
              <a:rPr lang="en-US" sz="1200" b="0" i="0" u="none" strike="noStrike" kern="1200" baseline="0" dirty="0" smtClean="0">
                <a:solidFill>
                  <a:schemeClr val="tx1"/>
                </a:solidFill>
                <a:latin typeface="+mn-lt"/>
                <a:ea typeface="+mn-ea"/>
                <a:cs typeface="+mn-cs"/>
              </a:rPr>
              <a:t>0.0001) and $8,414  $2,527 per diagnosis (p  0.0001). After crossover, a diagnosis was</a:t>
            </a:r>
          </a:p>
          <a:p>
            <a:r>
              <a:rPr lang="en-US" sz="1200" b="0" i="0" u="none" strike="noStrike" kern="1200" baseline="0" dirty="0" smtClean="0">
                <a:solidFill>
                  <a:schemeClr val="tx1"/>
                </a:solidFill>
                <a:latin typeface="+mn-lt"/>
                <a:ea typeface="+mn-ea"/>
                <a:cs typeface="+mn-cs"/>
              </a:rPr>
              <a:t>obtained in 1 of 5 patients undergoing conventional testing, compared with 8 of 21 patients</a:t>
            </a:r>
          </a:p>
          <a:p>
            <a:r>
              <a:rPr lang="en-US" sz="1200" b="0" i="0" u="none" strike="noStrike" kern="1200" baseline="0" dirty="0" smtClean="0">
                <a:solidFill>
                  <a:schemeClr val="tx1"/>
                </a:solidFill>
                <a:latin typeface="+mn-lt"/>
                <a:ea typeface="+mn-ea"/>
                <a:cs typeface="+mn-cs"/>
              </a:rPr>
              <a:t>who completed monitoring (20% vs. 38%, p  0.44). Overall, a strategy of monitoring</a:t>
            </a:r>
          </a:p>
          <a:p>
            <a:r>
              <a:rPr lang="en-US" sz="1200" b="0" i="0" u="none" strike="noStrike" kern="1200" baseline="0" dirty="0" smtClean="0">
                <a:solidFill>
                  <a:schemeClr val="tx1"/>
                </a:solidFill>
                <a:latin typeface="+mn-lt"/>
                <a:ea typeface="+mn-ea"/>
                <a:cs typeface="+mn-cs"/>
              </a:rPr>
              <a:t>followed by tilt and EP testing was associated with a diagnostic yield of 50%, at a cost of</a:t>
            </a:r>
          </a:p>
          <a:p>
            <a:r>
              <a:rPr lang="en-US" sz="1200" b="0" i="0" u="none" strike="noStrike" kern="1200" baseline="0" dirty="0" smtClean="0">
                <a:solidFill>
                  <a:schemeClr val="tx1"/>
                </a:solidFill>
                <a:latin typeface="+mn-lt"/>
                <a:ea typeface="+mn-ea"/>
                <a:cs typeface="+mn-cs"/>
              </a:rPr>
              <a:t>$2,937  $579 per patient and $5,875  $1,159 per diagnosis. Conventional testing followed</a:t>
            </a:r>
          </a:p>
          <a:p>
            <a:r>
              <a:rPr lang="en-US" sz="1200" b="0" i="0" u="none" strike="noStrike" kern="1200" baseline="0" dirty="0" smtClean="0">
                <a:solidFill>
                  <a:schemeClr val="tx1"/>
                </a:solidFill>
                <a:latin typeface="+mn-lt"/>
                <a:ea typeface="+mn-ea"/>
                <a:cs typeface="+mn-cs"/>
              </a:rPr>
              <a:t>by monitoring was associated with a diagnostic yield of 47%, at a greater cost of $3,683 </a:t>
            </a:r>
          </a:p>
          <a:p>
            <a:r>
              <a:rPr lang="en-US" sz="1200" b="0" i="0" u="none" strike="noStrike" kern="1200" baseline="0" dirty="0" smtClean="0">
                <a:solidFill>
                  <a:schemeClr val="tx1"/>
                </a:solidFill>
                <a:latin typeface="+mn-lt"/>
                <a:ea typeface="+mn-ea"/>
                <a:cs typeface="+mn-cs"/>
              </a:rPr>
              <a:t>$1,490 per patient (p  0.013) and a greater cost per diagnosis ($7,891  $3,193, p  0.002).</a:t>
            </a:r>
          </a:p>
          <a:p>
            <a:r>
              <a:rPr lang="en-US" sz="1200" b="0" i="0" u="none" strike="noStrike" kern="1200" baseline="0" dirty="0" smtClean="0">
                <a:solidFill>
                  <a:schemeClr val="tx1"/>
                </a:solidFill>
                <a:latin typeface="+mn-lt"/>
                <a:ea typeface="+mn-ea"/>
                <a:cs typeface="+mn-cs"/>
              </a:rPr>
              <a:t>CONCLUSIONS A strategy of primary monitoring is more cost-effective than conventional testing in</a:t>
            </a:r>
          </a:p>
          <a:p>
            <a:r>
              <a:rPr lang="en-US" sz="1200" b="0" i="0" u="none" strike="noStrike" kern="1200" baseline="0" dirty="0" smtClean="0">
                <a:solidFill>
                  <a:schemeClr val="tx1"/>
                </a:solidFill>
                <a:latin typeface="+mn-lt"/>
                <a:ea typeface="+mn-ea"/>
                <a:cs typeface="+mn-cs"/>
              </a:rPr>
              <a:t>establishing a diagnosis in recurrent unexplained syncope. (J Am </a:t>
            </a:r>
            <a:r>
              <a:rPr lang="en-US" sz="1200" b="0" i="0" u="none" strike="noStrike" kern="1200" baseline="0" dirty="0" err="1" smtClean="0">
                <a:solidFill>
                  <a:schemeClr val="tx1"/>
                </a:solidFill>
                <a:latin typeface="+mn-lt"/>
                <a:ea typeface="+mn-ea"/>
                <a:cs typeface="+mn-cs"/>
              </a:rPr>
              <a:t>Coll</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Cardiol</a:t>
            </a:r>
            <a:r>
              <a:rPr lang="en-US" sz="1200" b="0" i="0" u="none" strike="noStrike" kern="1200" baseline="0" dirty="0" smtClean="0">
                <a:solidFill>
                  <a:schemeClr val="tx1"/>
                </a:solidFill>
                <a:latin typeface="+mn-lt"/>
                <a:ea typeface="+mn-ea"/>
                <a:cs typeface="+mn-cs"/>
              </a:rPr>
              <a:t> 2003;42:</a:t>
            </a:r>
          </a:p>
          <a:p>
            <a:r>
              <a:rPr lang="en-US" sz="1200" b="0" i="0" u="none" strike="noStrike" kern="1200" baseline="0" dirty="0" smtClean="0">
                <a:solidFill>
                  <a:schemeClr val="tx1"/>
                </a:solidFill>
                <a:latin typeface="+mn-lt"/>
                <a:ea typeface="+mn-ea"/>
                <a:cs typeface="+mn-cs"/>
              </a:rPr>
              <a:t>495–501)</a:t>
            </a:r>
            <a:endParaRPr lang="en-US" dirty="0">
              <a:latin typeface="Calibri" charset="0"/>
            </a:endParaRPr>
          </a:p>
        </p:txBody>
      </p:sp>
      <p:sp>
        <p:nvSpPr>
          <p:cNvPr id="24474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2B5EDE4-DCBE-3049-8F6F-EC9937AF7D36}" type="slidenum">
              <a:rPr lang="pt-BR"/>
              <a:pPr eaLnBrk="1" hangingPunct="1"/>
              <a:t>102</a:t>
            </a:fld>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Background—The efficacy of cardiac pacing for prevention of </a:t>
            </a:r>
            <a:r>
              <a:rPr lang="en-US" sz="1200" b="0" i="0" u="none" strike="noStrike" kern="1200" baseline="0" dirty="0" err="1" smtClean="0">
                <a:solidFill>
                  <a:schemeClr val="tx1"/>
                </a:solidFill>
                <a:latin typeface="+mn-lt"/>
                <a:ea typeface="+mn-ea"/>
                <a:cs typeface="+mn-cs"/>
              </a:rPr>
              <a:t>syncopal</a:t>
            </a:r>
            <a:r>
              <a:rPr lang="en-US" sz="1200" b="0" i="0" u="none" strike="noStrike" kern="1200" baseline="0" dirty="0" smtClean="0">
                <a:solidFill>
                  <a:schemeClr val="tx1"/>
                </a:solidFill>
                <a:latin typeface="+mn-lt"/>
                <a:ea typeface="+mn-ea"/>
                <a:cs typeface="+mn-cs"/>
              </a:rPr>
              <a:t> recurrences in patients with </a:t>
            </a:r>
            <a:r>
              <a:rPr lang="en-US" sz="1200" b="0" i="0" u="none" strike="noStrike" kern="1200" baseline="0" dirty="0" err="1" smtClean="0">
                <a:solidFill>
                  <a:schemeClr val="tx1"/>
                </a:solidFill>
                <a:latin typeface="+mn-lt"/>
                <a:ea typeface="+mn-ea"/>
                <a:cs typeface="+mn-cs"/>
              </a:rPr>
              <a:t>neurally</a:t>
            </a:r>
            <a:r>
              <a:rPr lang="en-US" sz="1200" b="0" i="0" u="none" strike="noStrike" kern="1200" baseline="0" dirty="0" smtClean="0">
                <a:solidFill>
                  <a:schemeClr val="tx1"/>
                </a:solidFill>
                <a:latin typeface="+mn-lt"/>
                <a:ea typeface="+mn-ea"/>
                <a:cs typeface="+mn-cs"/>
              </a:rPr>
              <a:t> mediated</a:t>
            </a:r>
          </a:p>
          <a:p>
            <a:r>
              <a:rPr lang="en-US" sz="1200" b="0" i="0" u="none" strike="noStrike" kern="1200" baseline="0" dirty="0" smtClean="0">
                <a:solidFill>
                  <a:schemeClr val="tx1"/>
                </a:solidFill>
                <a:latin typeface="+mn-lt"/>
                <a:ea typeface="+mn-ea"/>
                <a:cs typeface="+mn-cs"/>
              </a:rPr>
              <a:t>syncope is controversial. We wanted to determine whether pacing therapy reduces </a:t>
            </a:r>
            <a:r>
              <a:rPr lang="en-US" sz="1200" b="0" i="0" u="none" strike="noStrike" kern="1200" baseline="0" dirty="0" err="1" smtClean="0">
                <a:solidFill>
                  <a:schemeClr val="tx1"/>
                </a:solidFill>
                <a:latin typeface="+mn-lt"/>
                <a:ea typeface="+mn-ea"/>
                <a:cs typeface="+mn-cs"/>
              </a:rPr>
              <a:t>syncopal</a:t>
            </a:r>
            <a:r>
              <a:rPr lang="en-US" sz="1200" b="0" i="0" u="none" strike="noStrike" kern="1200" baseline="0" dirty="0" smtClean="0">
                <a:solidFill>
                  <a:schemeClr val="tx1"/>
                </a:solidFill>
                <a:latin typeface="+mn-lt"/>
                <a:ea typeface="+mn-ea"/>
                <a:cs typeface="+mn-cs"/>
              </a:rPr>
              <a:t> recurrences in patients with</a:t>
            </a:r>
          </a:p>
          <a:p>
            <a:r>
              <a:rPr lang="en-US" sz="1200" b="0" i="0" u="none" strike="noStrike" kern="1200" baseline="0" dirty="0" smtClean="0">
                <a:solidFill>
                  <a:schemeClr val="tx1"/>
                </a:solidFill>
                <a:latin typeface="+mn-lt"/>
                <a:ea typeface="+mn-ea"/>
                <a:cs typeface="+mn-cs"/>
              </a:rPr>
              <a:t>severe </a:t>
            </a:r>
            <a:r>
              <a:rPr lang="en-US" sz="1200" b="0" i="0" u="none" strike="noStrike" kern="1200" baseline="0" dirty="0" err="1" smtClean="0">
                <a:solidFill>
                  <a:schemeClr val="tx1"/>
                </a:solidFill>
                <a:latin typeface="+mn-lt"/>
                <a:ea typeface="+mn-ea"/>
                <a:cs typeface="+mn-cs"/>
              </a:rPr>
              <a:t>asystolic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neurally</a:t>
            </a:r>
            <a:r>
              <a:rPr lang="en-US" sz="1200" b="0" i="0" u="none" strike="noStrike" kern="1200" baseline="0" dirty="0" smtClean="0">
                <a:solidFill>
                  <a:schemeClr val="tx1"/>
                </a:solidFill>
                <a:latin typeface="+mn-lt"/>
                <a:ea typeface="+mn-ea"/>
                <a:cs typeface="+mn-cs"/>
              </a:rPr>
              <a:t> mediated syncope.</a:t>
            </a:r>
          </a:p>
          <a:p>
            <a:r>
              <a:rPr lang="en-US" sz="1200" b="0" i="0" u="none" strike="noStrike" kern="1200" baseline="0" dirty="0" smtClean="0">
                <a:solidFill>
                  <a:schemeClr val="tx1"/>
                </a:solidFill>
                <a:latin typeface="+mn-lt"/>
                <a:ea typeface="+mn-ea"/>
                <a:cs typeface="+mn-cs"/>
              </a:rPr>
              <a:t> Methods and Results—Double-blind, randomized placebo-controlled study conducted in 29 centers in the Third</a:t>
            </a:r>
          </a:p>
          <a:p>
            <a:r>
              <a:rPr lang="en-US" sz="1200" b="0" i="0" u="none" strike="noStrike" kern="1200" baseline="0" dirty="0" smtClean="0">
                <a:solidFill>
                  <a:schemeClr val="tx1"/>
                </a:solidFill>
                <a:latin typeface="+mn-lt"/>
                <a:ea typeface="+mn-ea"/>
                <a:cs typeface="+mn-cs"/>
              </a:rPr>
              <a:t>International Study on Syncope of Uncertain Etiology (ISSUE-3) trial. Patients were 40 years, had experienced 3</a:t>
            </a:r>
          </a:p>
          <a:p>
            <a:r>
              <a:rPr lang="en-US" sz="1200" b="0" i="0" u="none" strike="noStrike" kern="1200" baseline="0" dirty="0" err="1" smtClean="0">
                <a:solidFill>
                  <a:schemeClr val="tx1"/>
                </a:solidFill>
                <a:latin typeface="+mn-lt"/>
                <a:ea typeface="+mn-ea"/>
                <a:cs typeface="+mn-cs"/>
              </a:rPr>
              <a:t>syncopal</a:t>
            </a:r>
            <a:r>
              <a:rPr lang="en-US" sz="1200" b="0" i="0" u="none" strike="noStrike" kern="1200" baseline="0" dirty="0" smtClean="0">
                <a:solidFill>
                  <a:schemeClr val="tx1"/>
                </a:solidFill>
                <a:latin typeface="+mn-lt"/>
                <a:ea typeface="+mn-ea"/>
                <a:cs typeface="+mn-cs"/>
              </a:rPr>
              <a:t> episodes in the previous 2 years. Initially, 511 patients, received an implantable loop recorder; 89 of these had</a:t>
            </a:r>
          </a:p>
          <a:p>
            <a:r>
              <a:rPr lang="en-US" sz="1200" b="0" i="0" u="none" strike="noStrike" kern="1200" baseline="0" dirty="0" smtClean="0">
                <a:solidFill>
                  <a:schemeClr val="tx1"/>
                </a:solidFill>
                <a:latin typeface="+mn-lt"/>
                <a:ea typeface="+mn-ea"/>
                <a:cs typeface="+mn-cs"/>
              </a:rPr>
              <a:t>documentation of syncope with 3 s </a:t>
            </a:r>
            <a:r>
              <a:rPr lang="en-US" sz="1200" b="0" i="0" u="none" strike="noStrike" kern="1200" baseline="0" dirty="0" err="1" smtClean="0">
                <a:solidFill>
                  <a:schemeClr val="tx1"/>
                </a:solidFill>
                <a:latin typeface="+mn-lt"/>
                <a:ea typeface="+mn-ea"/>
                <a:cs typeface="+mn-cs"/>
              </a:rPr>
              <a:t>asystole</a:t>
            </a:r>
            <a:r>
              <a:rPr lang="en-US" sz="1200" b="0" i="0" u="none" strike="noStrike" kern="1200" baseline="0" dirty="0" smtClean="0">
                <a:solidFill>
                  <a:schemeClr val="tx1"/>
                </a:solidFill>
                <a:latin typeface="+mn-lt"/>
                <a:ea typeface="+mn-ea"/>
                <a:cs typeface="+mn-cs"/>
              </a:rPr>
              <a:t> or 6 s </a:t>
            </a:r>
            <a:r>
              <a:rPr lang="en-US" sz="1200" b="0" i="0" u="none" strike="noStrike" kern="1200" baseline="0" dirty="0" err="1" smtClean="0">
                <a:solidFill>
                  <a:schemeClr val="tx1"/>
                </a:solidFill>
                <a:latin typeface="+mn-lt"/>
                <a:ea typeface="+mn-ea"/>
                <a:cs typeface="+mn-cs"/>
              </a:rPr>
              <a:t>asystole</a:t>
            </a:r>
            <a:r>
              <a:rPr lang="en-US" sz="1200" b="0" i="0" u="none" strike="noStrike" kern="1200" baseline="0" dirty="0" smtClean="0">
                <a:solidFill>
                  <a:schemeClr val="tx1"/>
                </a:solidFill>
                <a:latin typeface="+mn-lt"/>
                <a:ea typeface="+mn-ea"/>
                <a:cs typeface="+mn-cs"/>
              </a:rPr>
              <a:t> without syncope within 1210 months and met criteria</a:t>
            </a:r>
          </a:p>
          <a:p>
            <a:r>
              <a:rPr lang="en-US" sz="1200" b="0" i="0" u="none" strike="noStrike" kern="1200" baseline="0" dirty="0" smtClean="0">
                <a:solidFill>
                  <a:schemeClr val="tx1"/>
                </a:solidFill>
                <a:latin typeface="+mn-lt"/>
                <a:ea typeface="+mn-ea"/>
                <a:cs typeface="+mn-cs"/>
              </a:rPr>
              <a:t>for pacemaker implantation; 77 of 89 patients were randomly assigned to dual-chamber pacing with rate drop response</a:t>
            </a:r>
          </a:p>
          <a:p>
            <a:r>
              <a:rPr lang="en-US" sz="1200" b="0" i="0" u="none" strike="noStrike" kern="1200" baseline="0" dirty="0" smtClean="0">
                <a:solidFill>
                  <a:schemeClr val="tx1"/>
                </a:solidFill>
                <a:latin typeface="+mn-lt"/>
                <a:ea typeface="+mn-ea"/>
                <a:cs typeface="+mn-cs"/>
              </a:rPr>
              <a:t>or to sensing only. The data were analyzed on intention-to-treat principle. There was syncope recurrence during</a:t>
            </a:r>
          </a:p>
          <a:p>
            <a:r>
              <a:rPr lang="en-US" sz="1200" b="0" i="0" u="none" strike="noStrike" kern="1200" baseline="0" dirty="0" smtClean="0">
                <a:solidFill>
                  <a:schemeClr val="tx1"/>
                </a:solidFill>
                <a:latin typeface="+mn-lt"/>
                <a:ea typeface="+mn-ea"/>
                <a:cs typeface="+mn-cs"/>
              </a:rPr>
              <a:t>follow-up in 27 patients, 19 of whom had been assigned to pacemaker OFF and 8 to pacemaker ON. The 2-year</a:t>
            </a:r>
          </a:p>
          <a:p>
            <a:r>
              <a:rPr lang="en-US" sz="1200" b="0" i="0" u="none" strike="noStrike" kern="1200" baseline="0" dirty="0" smtClean="0">
                <a:solidFill>
                  <a:schemeClr val="tx1"/>
                </a:solidFill>
                <a:latin typeface="+mn-lt"/>
                <a:ea typeface="+mn-ea"/>
                <a:cs typeface="+mn-cs"/>
              </a:rPr>
              <a:t>estimated syncope recurrence rate was 57% (95% CI, 40–74) with pacemaker OFF and 25% (95% CI, 13–45) with</a:t>
            </a:r>
          </a:p>
          <a:p>
            <a:r>
              <a:rPr lang="en-US" sz="1200" b="0" i="0" u="none" strike="noStrike" kern="1200" baseline="0" dirty="0" smtClean="0">
                <a:solidFill>
                  <a:schemeClr val="tx1"/>
                </a:solidFill>
                <a:latin typeface="+mn-lt"/>
                <a:ea typeface="+mn-ea"/>
                <a:cs typeface="+mn-cs"/>
              </a:rPr>
              <a:t>pacemaker ON (log rank: P0.039 at the threshold of statistical significance of 0.04). The risk of recurrence was</a:t>
            </a:r>
          </a:p>
          <a:p>
            <a:r>
              <a:rPr lang="en-US" sz="1200" b="0" i="0" u="none" strike="noStrike" kern="1200" baseline="0" dirty="0" smtClean="0">
                <a:solidFill>
                  <a:schemeClr val="tx1"/>
                </a:solidFill>
                <a:latin typeface="+mn-lt"/>
                <a:ea typeface="+mn-ea"/>
                <a:cs typeface="+mn-cs"/>
              </a:rPr>
              <a:t>reduced by 57% (95% CI, 4–81). Five patients had procedural complications: lead dislodgment in 4 requiring correction</a:t>
            </a: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subclavian</a:t>
            </a:r>
            <a:r>
              <a:rPr lang="en-US" sz="1200" b="0" i="0" u="none" strike="noStrike" kern="1200" baseline="0" dirty="0" smtClean="0">
                <a:solidFill>
                  <a:schemeClr val="tx1"/>
                </a:solidFill>
                <a:latin typeface="+mn-lt"/>
                <a:ea typeface="+mn-ea"/>
                <a:cs typeface="+mn-cs"/>
              </a:rPr>
              <a:t> vein thrombosis in 1 patient.</a:t>
            </a:r>
          </a:p>
          <a:p>
            <a:r>
              <a:rPr lang="en-US" sz="1200" b="0" i="0" u="none" strike="noStrike" kern="1200" baseline="0" dirty="0" smtClean="0">
                <a:solidFill>
                  <a:schemeClr val="tx1"/>
                </a:solidFill>
                <a:latin typeface="+mn-lt"/>
                <a:ea typeface="+mn-ea"/>
                <a:cs typeface="+mn-cs"/>
              </a:rPr>
              <a:t> Conclusions—Dual-chamber permanent pacing is effective in reducing recurrence of syncope in patients 40 years with</a:t>
            </a:r>
          </a:p>
          <a:p>
            <a:r>
              <a:rPr lang="en-US" sz="1200" b="0" i="0" u="none" strike="noStrike" kern="1200" baseline="0" dirty="0" smtClean="0">
                <a:solidFill>
                  <a:schemeClr val="tx1"/>
                </a:solidFill>
                <a:latin typeface="+mn-lt"/>
                <a:ea typeface="+mn-ea"/>
                <a:cs typeface="+mn-cs"/>
              </a:rPr>
              <a:t>severe </a:t>
            </a:r>
            <a:r>
              <a:rPr lang="en-US" sz="1200" b="0" i="0" u="none" strike="noStrike" kern="1200" baseline="0" dirty="0" err="1" smtClean="0">
                <a:solidFill>
                  <a:schemeClr val="tx1"/>
                </a:solidFill>
                <a:latin typeface="+mn-lt"/>
                <a:ea typeface="+mn-ea"/>
                <a:cs typeface="+mn-cs"/>
              </a:rPr>
              <a:t>asystolic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neurally</a:t>
            </a:r>
            <a:r>
              <a:rPr lang="en-US" sz="1200" b="0" i="0" u="none" strike="noStrike" kern="1200" baseline="0" dirty="0" smtClean="0">
                <a:solidFill>
                  <a:schemeClr val="tx1"/>
                </a:solidFill>
                <a:latin typeface="+mn-lt"/>
                <a:ea typeface="+mn-ea"/>
                <a:cs typeface="+mn-cs"/>
              </a:rPr>
              <a:t> mediated syncope. The observed 32% absolute and 57% relative reduction in syncope</a:t>
            </a:r>
          </a:p>
          <a:p>
            <a:r>
              <a:rPr lang="en-US" sz="1200" b="0" i="0" u="none" strike="noStrike" kern="1200" baseline="0" dirty="0" smtClean="0">
                <a:solidFill>
                  <a:schemeClr val="tx1"/>
                </a:solidFill>
                <a:latin typeface="+mn-lt"/>
                <a:ea typeface="+mn-ea"/>
                <a:cs typeface="+mn-cs"/>
              </a:rPr>
              <a:t>recurrence support this invasive treatment for the relatively benign </a:t>
            </a:r>
            <a:r>
              <a:rPr lang="en-US" sz="1200" b="0" i="0" u="none" strike="noStrike" kern="1200" baseline="0" dirty="0" err="1" smtClean="0">
                <a:solidFill>
                  <a:schemeClr val="tx1"/>
                </a:solidFill>
                <a:latin typeface="+mn-lt"/>
                <a:ea typeface="+mn-ea"/>
                <a:cs typeface="+mn-cs"/>
              </a:rPr>
              <a:t>neurally</a:t>
            </a:r>
            <a:r>
              <a:rPr lang="en-US" sz="1200" b="0" i="0" u="none" strike="noStrike" kern="1200" baseline="0" dirty="0" smtClean="0">
                <a:solidFill>
                  <a:schemeClr val="tx1"/>
                </a:solidFill>
                <a:latin typeface="+mn-lt"/>
                <a:ea typeface="+mn-ea"/>
                <a:cs typeface="+mn-cs"/>
              </a:rPr>
              <a:t> mediated syncope.</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103</a:t>
            </a:fld>
            <a:endParaRPr lang="en-US"/>
          </a:p>
        </p:txBody>
      </p:sp>
    </p:spTree>
    <p:extLst>
      <p:ext uri="{BB962C8B-B14F-4D97-AF65-F5344CB8AC3E}">
        <p14:creationId xmlns:p14="http://schemas.microsoft.com/office/powerpoint/2010/main" val="39475103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 Background—The efficacy of cardiac pacing for prevention of </a:t>
            </a:r>
            <a:r>
              <a:rPr lang="en-US" sz="1200" b="0" i="0" u="none" strike="noStrike" kern="1200" baseline="0" dirty="0" err="1" smtClean="0">
                <a:solidFill>
                  <a:schemeClr val="tx1"/>
                </a:solidFill>
                <a:latin typeface="+mn-lt"/>
                <a:ea typeface="+mn-ea"/>
                <a:cs typeface="+mn-cs"/>
              </a:rPr>
              <a:t>syncopal</a:t>
            </a:r>
            <a:r>
              <a:rPr lang="en-US" sz="1200" b="0" i="0" u="none" strike="noStrike" kern="1200" baseline="0" dirty="0" smtClean="0">
                <a:solidFill>
                  <a:schemeClr val="tx1"/>
                </a:solidFill>
                <a:latin typeface="+mn-lt"/>
                <a:ea typeface="+mn-ea"/>
                <a:cs typeface="+mn-cs"/>
              </a:rPr>
              <a:t> recurrences in patients with </a:t>
            </a:r>
            <a:r>
              <a:rPr lang="en-US" sz="1200" b="0" i="0" u="none" strike="noStrike" kern="1200" baseline="0" dirty="0" err="1" smtClean="0">
                <a:solidFill>
                  <a:schemeClr val="tx1"/>
                </a:solidFill>
                <a:latin typeface="+mn-lt"/>
                <a:ea typeface="+mn-ea"/>
                <a:cs typeface="+mn-cs"/>
              </a:rPr>
              <a:t>neurally</a:t>
            </a:r>
            <a:r>
              <a:rPr lang="en-US" sz="1200" b="0" i="0" u="none" strike="noStrike" kern="1200" baseline="0" dirty="0" smtClean="0">
                <a:solidFill>
                  <a:schemeClr val="tx1"/>
                </a:solidFill>
                <a:latin typeface="+mn-lt"/>
                <a:ea typeface="+mn-ea"/>
                <a:cs typeface="+mn-cs"/>
              </a:rPr>
              <a:t> mediated</a:t>
            </a:r>
          </a:p>
          <a:p>
            <a:r>
              <a:rPr lang="en-US" sz="1200" b="0" i="0" u="none" strike="noStrike" kern="1200" baseline="0" dirty="0" smtClean="0">
                <a:solidFill>
                  <a:schemeClr val="tx1"/>
                </a:solidFill>
                <a:latin typeface="+mn-lt"/>
                <a:ea typeface="+mn-ea"/>
                <a:cs typeface="+mn-cs"/>
              </a:rPr>
              <a:t>syncope is controversial. We wanted to determine whether pacing therapy reduces </a:t>
            </a:r>
            <a:r>
              <a:rPr lang="en-US" sz="1200" b="0" i="0" u="none" strike="noStrike" kern="1200" baseline="0" dirty="0" err="1" smtClean="0">
                <a:solidFill>
                  <a:schemeClr val="tx1"/>
                </a:solidFill>
                <a:latin typeface="+mn-lt"/>
                <a:ea typeface="+mn-ea"/>
                <a:cs typeface="+mn-cs"/>
              </a:rPr>
              <a:t>syncopal</a:t>
            </a:r>
            <a:r>
              <a:rPr lang="en-US" sz="1200" b="0" i="0" u="none" strike="noStrike" kern="1200" baseline="0" dirty="0" smtClean="0">
                <a:solidFill>
                  <a:schemeClr val="tx1"/>
                </a:solidFill>
                <a:latin typeface="+mn-lt"/>
                <a:ea typeface="+mn-ea"/>
                <a:cs typeface="+mn-cs"/>
              </a:rPr>
              <a:t> recurrences in patients with</a:t>
            </a:r>
          </a:p>
          <a:p>
            <a:r>
              <a:rPr lang="en-US" sz="1200" b="0" i="0" u="none" strike="noStrike" kern="1200" baseline="0" dirty="0" smtClean="0">
                <a:solidFill>
                  <a:schemeClr val="tx1"/>
                </a:solidFill>
                <a:latin typeface="+mn-lt"/>
                <a:ea typeface="+mn-ea"/>
                <a:cs typeface="+mn-cs"/>
              </a:rPr>
              <a:t>severe </a:t>
            </a:r>
            <a:r>
              <a:rPr lang="en-US" sz="1200" b="0" i="0" u="none" strike="noStrike" kern="1200" baseline="0" dirty="0" err="1" smtClean="0">
                <a:solidFill>
                  <a:schemeClr val="tx1"/>
                </a:solidFill>
                <a:latin typeface="+mn-lt"/>
                <a:ea typeface="+mn-ea"/>
                <a:cs typeface="+mn-cs"/>
              </a:rPr>
              <a:t>asystolic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neurally</a:t>
            </a:r>
            <a:r>
              <a:rPr lang="en-US" sz="1200" b="0" i="0" u="none" strike="noStrike" kern="1200" baseline="0" dirty="0" smtClean="0">
                <a:solidFill>
                  <a:schemeClr val="tx1"/>
                </a:solidFill>
                <a:latin typeface="+mn-lt"/>
                <a:ea typeface="+mn-ea"/>
                <a:cs typeface="+mn-cs"/>
              </a:rPr>
              <a:t> mediated syncope.</a:t>
            </a:r>
          </a:p>
          <a:p>
            <a:r>
              <a:rPr lang="en-US" sz="1200" b="0" i="0" u="none" strike="noStrike" kern="1200" baseline="0" dirty="0" smtClean="0">
                <a:solidFill>
                  <a:schemeClr val="tx1"/>
                </a:solidFill>
                <a:latin typeface="+mn-lt"/>
                <a:ea typeface="+mn-ea"/>
                <a:cs typeface="+mn-cs"/>
              </a:rPr>
              <a:t> Methods and Results—Double-blind, randomized placebo-controlled study conducted in 29 centers in the Third</a:t>
            </a:r>
          </a:p>
          <a:p>
            <a:r>
              <a:rPr lang="en-US" sz="1200" b="0" i="0" u="none" strike="noStrike" kern="1200" baseline="0" dirty="0" smtClean="0">
                <a:solidFill>
                  <a:schemeClr val="tx1"/>
                </a:solidFill>
                <a:latin typeface="+mn-lt"/>
                <a:ea typeface="+mn-ea"/>
                <a:cs typeface="+mn-cs"/>
              </a:rPr>
              <a:t>International Study on Syncope of Uncertain Etiology (ISSUE-3) trial. Patients were 40 years, had experienced 3</a:t>
            </a:r>
          </a:p>
          <a:p>
            <a:r>
              <a:rPr lang="en-US" sz="1200" b="0" i="0" u="none" strike="noStrike" kern="1200" baseline="0" dirty="0" err="1" smtClean="0">
                <a:solidFill>
                  <a:schemeClr val="tx1"/>
                </a:solidFill>
                <a:latin typeface="+mn-lt"/>
                <a:ea typeface="+mn-ea"/>
                <a:cs typeface="+mn-cs"/>
              </a:rPr>
              <a:t>syncopal</a:t>
            </a:r>
            <a:r>
              <a:rPr lang="en-US" sz="1200" b="0" i="0" u="none" strike="noStrike" kern="1200" baseline="0" dirty="0" smtClean="0">
                <a:solidFill>
                  <a:schemeClr val="tx1"/>
                </a:solidFill>
                <a:latin typeface="+mn-lt"/>
                <a:ea typeface="+mn-ea"/>
                <a:cs typeface="+mn-cs"/>
              </a:rPr>
              <a:t> episodes in the previous 2 years. Initially, 511 patients, received an implantable loop recorder; 89 of these had</a:t>
            </a:r>
          </a:p>
          <a:p>
            <a:r>
              <a:rPr lang="en-US" sz="1200" b="0" i="0" u="none" strike="noStrike" kern="1200" baseline="0" dirty="0" smtClean="0">
                <a:solidFill>
                  <a:schemeClr val="tx1"/>
                </a:solidFill>
                <a:latin typeface="+mn-lt"/>
                <a:ea typeface="+mn-ea"/>
                <a:cs typeface="+mn-cs"/>
              </a:rPr>
              <a:t>documentation of syncope with 3 s </a:t>
            </a:r>
            <a:r>
              <a:rPr lang="en-US" sz="1200" b="0" i="0" u="none" strike="noStrike" kern="1200" baseline="0" dirty="0" err="1" smtClean="0">
                <a:solidFill>
                  <a:schemeClr val="tx1"/>
                </a:solidFill>
                <a:latin typeface="+mn-lt"/>
                <a:ea typeface="+mn-ea"/>
                <a:cs typeface="+mn-cs"/>
              </a:rPr>
              <a:t>asystole</a:t>
            </a:r>
            <a:r>
              <a:rPr lang="en-US" sz="1200" b="0" i="0" u="none" strike="noStrike" kern="1200" baseline="0" dirty="0" smtClean="0">
                <a:solidFill>
                  <a:schemeClr val="tx1"/>
                </a:solidFill>
                <a:latin typeface="+mn-lt"/>
                <a:ea typeface="+mn-ea"/>
                <a:cs typeface="+mn-cs"/>
              </a:rPr>
              <a:t> or 6 s </a:t>
            </a:r>
            <a:r>
              <a:rPr lang="en-US" sz="1200" b="0" i="0" u="none" strike="noStrike" kern="1200" baseline="0" dirty="0" err="1" smtClean="0">
                <a:solidFill>
                  <a:schemeClr val="tx1"/>
                </a:solidFill>
                <a:latin typeface="+mn-lt"/>
                <a:ea typeface="+mn-ea"/>
                <a:cs typeface="+mn-cs"/>
              </a:rPr>
              <a:t>asystole</a:t>
            </a:r>
            <a:r>
              <a:rPr lang="en-US" sz="1200" b="0" i="0" u="none" strike="noStrike" kern="1200" baseline="0" dirty="0" smtClean="0">
                <a:solidFill>
                  <a:schemeClr val="tx1"/>
                </a:solidFill>
                <a:latin typeface="+mn-lt"/>
                <a:ea typeface="+mn-ea"/>
                <a:cs typeface="+mn-cs"/>
              </a:rPr>
              <a:t> without syncope within 1210 months and met criteria</a:t>
            </a:r>
          </a:p>
          <a:p>
            <a:r>
              <a:rPr lang="en-US" sz="1200" b="0" i="0" u="none" strike="noStrike" kern="1200" baseline="0" dirty="0" smtClean="0">
                <a:solidFill>
                  <a:schemeClr val="tx1"/>
                </a:solidFill>
                <a:latin typeface="+mn-lt"/>
                <a:ea typeface="+mn-ea"/>
                <a:cs typeface="+mn-cs"/>
              </a:rPr>
              <a:t>for pacemaker implantation; 77 of 89 patients were randomly assigned to dual-chamber pacing with rate drop response</a:t>
            </a:r>
          </a:p>
          <a:p>
            <a:r>
              <a:rPr lang="en-US" sz="1200" b="0" i="0" u="none" strike="noStrike" kern="1200" baseline="0" dirty="0" smtClean="0">
                <a:solidFill>
                  <a:schemeClr val="tx1"/>
                </a:solidFill>
                <a:latin typeface="+mn-lt"/>
                <a:ea typeface="+mn-ea"/>
                <a:cs typeface="+mn-cs"/>
              </a:rPr>
              <a:t>or to sensing only. The data were analyzed on intention-to-treat principle. There was syncope recurrence during</a:t>
            </a:r>
          </a:p>
          <a:p>
            <a:r>
              <a:rPr lang="en-US" sz="1200" b="0" i="0" u="none" strike="noStrike" kern="1200" baseline="0" dirty="0" smtClean="0">
                <a:solidFill>
                  <a:schemeClr val="tx1"/>
                </a:solidFill>
                <a:latin typeface="+mn-lt"/>
                <a:ea typeface="+mn-ea"/>
                <a:cs typeface="+mn-cs"/>
              </a:rPr>
              <a:t>follow-up in 27 patients, 19 of whom had been assigned to pacemaker OFF and 8 to pacemaker ON. The 2-year</a:t>
            </a:r>
          </a:p>
          <a:p>
            <a:r>
              <a:rPr lang="en-US" sz="1200" b="0" i="0" u="none" strike="noStrike" kern="1200" baseline="0" dirty="0" smtClean="0">
                <a:solidFill>
                  <a:schemeClr val="tx1"/>
                </a:solidFill>
                <a:latin typeface="+mn-lt"/>
                <a:ea typeface="+mn-ea"/>
                <a:cs typeface="+mn-cs"/>
              </a:rPr>
              <a:t>estimated syncope recurrence rate was 57% (95% CI, 40–74) with pacemaker OFF and 25% (95% CI, 13–45) with</a:t>
            </a:r>
          </a:p>
          <a:p>
            <a:r>
              <a:rPr lang="en-US" sz="1200" b="0" i="0" u="none" strike="noStrike" kern="1200" baseline="0" dirty="0" smtClean="0">
                <a:solidFill>
                  <a:schemeClr val="tx1"/>
                </a:solidFill>
                <a:latin typeface="+mn-lt"/>
                <a:ea typeface="+mn-ea"/>
                <a:cs typeface="+mn-cs"/>
              </a:rPr>
              <a:t>pacemaker ON (log rank: P0.039 at the threshold of statistical significance of 0.04). The risk of recurrence was</a:t>
            </a:r>
          </a:p>
          <a:p>
            <a:r>
              <a:rPr lang="en-US" sz="1200" b="0" i="0" u="none" strike="noStrike" kern="1200" baseline="0" dirty="0" smtClean="0">
                <a:solidFill>
                  <a:schemeClr val="tx1"/>
                </a:solidFill>
                <a:latin typeface="+mn-lt"/>
                <a:ea typeface="+mn-ea"/>
                <a:cs typeface="+mn-cs"/>
              </a:rPr>
              <a:t>reduced by 57% (95% CI, 4–81). Five patients had procedural complications: lead dislodgment in 4 requiring correction</a:t>
            </a:r>
          </a:p>
          <a:p>
            <a:r>
              <a:rPr lang="en-US" sz="1200" b="0" i="0" u="none" strike="noStrike" kern="1200" baseline="0" dirty="0" smtClean="0">
                <a:solidFill>
                  <a:schemeClr val="tx1"/>
                </a:solidFill>
                <a:latin typeface="+mn-lt"/>
                <a:ea typeface="+mn-ea"/>
                <a:cs typeface="+mn-cs"/>
              </a:rPr>
              <a:t>and </a:t>
            </a:r>
            <a:r>
              <a:rPr lang="en-US" sz="1200" b="0" i="0" u="none" strike="noStrike" kern="1200" baseline="0" dirty="0" err="1" smtClean="0">
                <a:solidFill>
                  <a:schemeClr val="tx1"/>
                </a:solidFill>
                <a:latin typeface="+mn-lt"/>
                <a:ea typeface="+mn-ea"/>
                <a:cs typeface="+mn-cs"/>
              </a:rPr>
              <a:t>subclavian</a:t>
            </a:r>
            <a:r>
              <a:rPr lang="en-US" sz="1200" b="0" i="0" u="none" strike="noStrike" kern="1200" baseline="0" dirty="0" smtClean="0">
                <a:solidFill>
                  <a:schemeClr val="tx1"/>
                </a:solidFill>
                <a:latin typeface="+mn-lt"/>
                <a:ea typeface="+mn-ea"/>
                <a:cs typeface="+mn-cs"/>
              </a:rPr>
              <a:t> vein thrombosis in 1 patient.</a:t>
            </a:r>
          </a:p>
          <a:p>
            <a:r>
              <a:rPr lang="en-US" sz="1200" b="0" i="0" u="none" strike="noStrike" kern="1200" baseline="0" dirty="0" smtClean="0">
                <a:solidFill>
                  <a:schemeClr val="tx1"/>
                </a:solidFill>
                <a:latin typeface="+mn-lt"/>
                <a:ea typeface="+mn-ea"/>
                <a:cs typeface="+mn-cs"/>
              </a:rPr>
              <a:t> Conclusions—Dual-chamber permanent pacing is effective in reducing recurrence of syncope in patients 40 years with</a:t>
            </a:r>
          </a:p>
          <a:p>
            <a:r>
              <a:rPr lang="en-US" sz="1200" b="0" i="0" u="none" strike="noStrike" kern="1200" baseline="0" dirty="0" smtClean="0">
                <a:solidFill>
                  <a:schemeClr val="tx1"/>
                </a:solidFill>
                <a:latin typeface="+mn-lt"/>
                <a:ea typeface="+mn-ea"/>
                <a:cs typeface="+mn-cs"/>
              </a:rPr>
              <a:t>severe </a:t>
            </a:r>
            <a:r>
              <a:rPr lang="en-US" sz="1200" b="0" i="0" u="none" strike="noStrike" kern="1200" baseline="0" dirty="0" err="1" smtClean="0">
                <a:solidFill>
                  <a:schemeClr val="tx1"/>
                </a:solidFill>
                <a:latin typeface="+mn-lt"/>
                <a:ea typeface="+mn-ea"/>
                <a:cs typeface="+mn-cs"/>
              </a:rPr>
              <a:t>asystolic</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neurally</a:t>
            </a:r>
            <a:r>
              <a:rPr lang="en-US" sz="1200" b="0" i="0" u="none" strike="noStrike" kern="1200" baseline="0" dirty="0" smtClean="0">
                <a:solidFill>
                  <a:schemeClr val="tx1"/>
                </a:solidFill>
                <a:latin typeface="+mn-lt"/>
                <a:ea typeface="+mn-ea"/>
                <a:cs typeface="+mn-cs"/>
              </a:rPr>
              <a:t> mediated syncope. The observed 32% absolute and 57% relative reduction in syncope</a:t>
            </a:r>
          </a:p>
          <a:p>
            <a:r>
              <a:rPr lang="en-US" sz="1200" b="0" i="0" u="none" strike="noStrike" kern="1200" baseline="0" dirty="0" smtClean="0">
                <a:solidFill>
                  <a:schemeClr val="tx1"/>
                </a:solidFill>
                <a:latin typeface="+mn-lt"/>
                <a:ea typeface="+mn-ea"/>
                <a:cs typeface="+mn-cs"/>
              </a:rPr>
              <a:t>recurrence support this invasive treatment for the relatively benign </a:t>
            </a:r>
            <a:r>
              <a:rPr lang="en-US" sz="1200" b="0" i="0" u="none" strike="noStrike" kern="1200" baseline="0" dirty="0" err="1" smtClean="0">
                <a:solidFill>
                  <a:schemeClr val="tx1"/>
                </a:solidFill>
                <a:latin typeface="+mn-lt"/>
                <a:ea typeface="+mn-ea"/>
                <a:cs typeface="+mn-cs"/>
              </a:rPr>
              <a:t>neurally</a:t>
            </a:r>
            <a:r>
              <a:rPr lang="en-US" sz="1200" b="0" i="0" u="none" strike="noStrike" kern="1200" baseline="0" dirty="0" smtClean="0">
                <a:solidFill>
                  <a:schemeClr val="tx1"/>
                </a:solidFill>
                <a:latin typeface="+mn-lt"/>
                <a:ea typeface="+mn-ea"/>
                <a:cs typeface="+mn-cs"/>
              </a:rPr>
              <a:t> mediated syncope.</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104</a:t>
            </a:fld>
            <a:endParaRPr lang="en-US"/>
          </a:p>
        </p:txBody>
      </p:sp>
    </p:spTree>
    <p:extLst>
      <p:ext uri="{BB962C8B-B14F-4D97-AF65-F5344CB8AC3E}">
        <p14:creationId xmlns:p14="http://schemas.microsoft.com/office/powerpoint/2010/main" val="39475103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367" eaLnBrk="0" hangingPunct="0">
              <a:defRPr sz="2400">
                <a:solidFill>
                  <a:schemeClr val="tx1"/>
                </a:solidFill>
                <a:latin typeface="Arial" charset="0"/>
                <a:ea typeface="ＭＳ Ｐゴシック" charset="0"/>
                <a:cs typeface="ＭＳ Ｐゴシック" charset="0"/>
              </a:defRPr>
            </a:lvl1pPr>
            <a:lvl2pPr marL="730246" indent="-280864" defTabSz="914367" eaLnBrk="0" hangingPunct="0">
              <a:defRPr sz="2400">
                <a:solidFill>
                  <a:schemeClr val="tx1"/>
                </a:solidFill>
                <a:latin typeface="Arial" charset="0"/>
                <a:ea typeface="ＭＳ Ｐゴシック" charset="0"/>
              </a:defRPr>
            </a:lvl2pPr>
            <a:lvl3pPr marL="1123455" indent="-224691" defTabSz="914367" eaLnBrk="0" hangingPunct="0">
              <a:defRPr sz="2400">
                <a:solidFill>
                  <a:schemeClr val="tx1"/>
                </a:solidFill>
                <a:latin typeface="Arial" charset="0"/>
                <a:ea typeface="ＭＳ Ｐゴシック" charset="0"/>
              </a:defRPr>
            </a:lvl3pPr>
            <a:lvl4pPr marL="1572837" indent="-224691" defTabSz="914367" eaLnBrk="0" hangingPunct="0">
              <a:defRPr sz="2400">
                <a:solidFill>
                  <a:schemeClr val="tx1"/>
                </a:solidFill>
                <a:latin typeface="Arial" charset="0"/>
                <a:ea typeface="ＭＳ Ｐゴシック" charset="0"/>
              </a:defRPr>
            </a:lvl4pPr>
            <a:lvl5pPr marL="2022218" indent="-224691" defTabSz="914367" eaLnBrk="0" hangingPunct="0">
              <a:defRPr sz="2400">
                <a:solidFill>
                  <a:schemeClr val="tx1"/>
                </a:solidFill>
                <a:latin typeface="Arial" charset="0"/>
                <a:ea typeface="ＭＳ Ｐゴシック" charset="0"/>
              </a:defRPr>
            </a:lvl5pPr>
            <a:lvl6pPr marL="2471600" indent="-224691" defTabSz="914367" eaLnBrk="0" fontAlgn="base" hangingPunct="0">
              <a:spcBef>
                <a:spcPct val="0"/>
              </a:spcBef>
              <a:spcAft>
                <a:spcPct val="0"/>
              </a:spcAft>
              <a:defRPr sz="2400">
                <a:solidFill>
                  <a:schemeClr val="tx1"/>
                </a:solidFill>
                <a:latin typeface="Arial" charset="0"/>
                <a:ea typeface="ＭＳ Ｐゴシック" charset="0"/>
              </a:defRPr>
            </a:lvl6pPr>
            <a:lvl7pPr marL="2920982" indent="-224691" defTabSz="914367" eaLnBrk="0" fontAlgn="base" hangingPunct="0">
              <a:spcBef>
                <a:spcPct val="0"/>
              </a:spcBef>
              <a:spcAft>
                <a:spcPct val="0"/>
              </a:spcAft>
              <a:defRPr sz="2400">
                <a:solidFill>
                  <a:schemeClr val="tx1"/>
                </a:solidFill>
                <a:latin typeface="Arial" charset="0"/>
                <a:ea typeface="ＭＳ Ｐゴシック" charset="0"/>
              </a:defRPr>
            </a:lvl7pPr>
            <a:lvl8pPr marL="3370364" indent="-224691" defTabSz="914367" eaLnBrk="0" fontAlgn="base" hangingPunct="0">
              <a:spcBef>
                <a:spcPct val="0"/>
              </a:spcBef>
              <a:spcAft>
                <a:spcPct val="0"/>
              </a:spcAft>
              <a:defRPr sz="2400">
                <a:solidFill>
                  <a:schemeClr val="tx1"/>
                </a:solidFill>
                <a:latin typeface="Arial" charset="0"/>
                <a:ea typeface="ＭＳ Ｐゴシック" charset="0"/>
              </a:defRPr>
            </a:lvl8pPr>
            <a:lvl9pPr marL="3819746" indent="-224691" defTabSz="914367" eaLnBrk="0" fontAlgn="base" hangingPunct="0">
              <a:spcBef>
                <a:spcPct val="0"/>
              </a:spcBef>
              <a:spcAft>
                <a:spcPct val="0"/>
              </a:spcAft>
              <a:defRPr sz="2400">
                <a:solidFill>
                  <a:schemeClr val="tx1"/>
                </a:solidFill>
                <a:latin typeface="Arial" charset="0"/>
                <a:ea typeface="ＭＳ Ｐゴシック" charset="0"/>
              </a:defRPr>
            </a:lvl9pPr>
          </a:lstStyle>
          <a:p>
            <a:fld id="{F0EF2D1F-D8B3-D640-AAEF-5BC944D4D948}" type="slidenum">
              <a:rPr lang="en-US" sz="1200">
                <a:latin typeface="Times New Roman" charset="0"/>
              </a:rPr>
              <a:pPr/>
              <a:t>105</a:t>
            </a:fld>
            <a:endParaRPr lang="en-US" sz="1200">
              <a:latin typeface="Times New Roman" charset="0"/>
            </a:endParaRPr>
          </a:p>
        </p:txBody>
      </p:sp>
      <p:sp>
        <p:nvSpPr>
          <p:cNvPr id="272387" name="Rectangle 2"/>
          <p:cNvSpPr>
            <a:spLocks noGrp="1" noRot="1" noChangeAspect="1" noChangeArrowheads="1" noTextEdit="1"/>
          </p:cNvSpPr>
          <p:nvPr>
            <p:ph type="sldImg"/>
          </p:nvPr>
        </p:nvSpPr>
        <p:spPr>
          <a:xfrm>
            <a:off x="1162453" y="692681"/>
            <a:ext cx="4533095" cy="3416491"/>
          </a:xfrm>
          <a:ln w="12700" cap="flat">
            <a:solidFill>
              <a:schemeClr val="tx1"/>
            </a:solidFill>
          </a:ln>
        </p:spPr>
      </p:sp>
      <p:sp>
        <p:nvSpPr>
          <p:cNvPr id="272388" name="Rectangle 3"/>
          <p:cNvSpPr>
            <a:spLocks noGrp="1" noChangeArrowheads="1"/>
          </p:cNvSpPr>
          <p:nvPr>
            <p:ph type="body" idx="1"/>
          </p:nvPr>
        </p:nvSpPr>
        <p:spPr>
          <a:xfrm>
            <a:off x="541544" y="4493820"/>
            <a:ext cx="5686211" cy="39637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644" tIns="47617" rIns="93644" bIns="47617"/>
          <a:lstStyle/>
          <a:p>
            <a:pPr eaLnBrk="1" hangingPunct="1"/>
            <a:r>
              <a:rPr lang="en-US">
                <a:ea typeface="ＭＳ Ｐゴシック" charset="0"/>
                <a:cs typeface="ＭＳ Ｐゴシック" charset="0"/>
              </a:rPr>
              <a:t>These are examples of ECG recordings obtained by the Reveal® ILR system in two symptomatic patients. </a:t>
            </a:r>
          </a:p>
          <a:p>
            <a:pPr eaLnBrk="1" hangingPunct="1"/>
            <a:r>
              <a:rPr lang="en-US">
                <a:ea typeface="ＭＳ Ｐゴシック" charset="0"/>
                <a:cs typeface="ＭＳ Ｐゴシック" charset="0"/>
              </a:rPr>
              <a:t>The gold standard for determining if a syncope episode is due to an arrhythmia is to record the rhythm during symptoms, ie, symptom-rhythm correlation. The ILR may help rule-in or rule-out arrhythmogenic causes.</a:t>
            </a:r>
          </a:p>
          <a:p>
            <a:pPr eaLnBrk="1" hangingPunct="1"/>
            <a:r>
              <a:rPr lang="en-US">
                <a:ea typeface="ＭＳ Ｐゴシック" charset="0"/>
                <a:cs typeface="ＭＳ Ｐゴシック" charset="0"/>
              </a:rPr>
              <a:t>These strips depict findings from an ILR interrogation as they appear on the programmer screen. In order to view the event in greater detail, one taps the screen over the ECG of interest.  </a:t>
            </a:r>
          </a:p>
          <a:p>
            <a:pPr eaLnBrk="1" hangingPunct="1"/>
            <a:r>
              <a:rPr lang="en-US">
                <a:ea typeface="ＭＳ Ｐゴシック" charset="0"/>
                <a:cs typeface="ＭＳ Ｐゴシック" charset="0"/>
              </a:rPr>
              <a:t>On-screen calipers are available at every zoom level to measure cycle length in milliseconds or beats per minute.</a:t>
            </a:r>
          </a:p>
          <a:p>
            <a:pPr eaLnBrk="1" hangingPunct="1"/>
            <a:r>
              <a:rPr lang="en-US">
                <a:ea typeface="ＭＳ Ｐゴシック" charset="0"/>
                <a:cs typeface="ＭＳ Ｐゴシック" charset="0"/>
              </a:rPr>
              <a:t>Note that the </a:t>
            </a:r>
            <a:r>
              <a:rPr lang="ja-JP" altLang="en-US">
                <a:ea typeface="ＭＳ Ｐゴシック" charset="0"/>
                <a:cs typeface="ＭＳ Ｐゴシック" charset="0"/>
              </a:rPr>
              <a:t>‘</a:t>
            </a:r>
            <a:r>
              <a:rPr lang="en-US">
                <a:ea typeface="ＭＳ Ｐゴシック" charset="0"/>
                <a:cs typeface="ＭＳ Ｐゴシック" charset="0"/>
              </a:rPr>
              <a:t>A</a:t>
            </a:r>
            <a:r>
              <a:rPr lang="ja-JP" altLang="en-US">
                <a:ea typeface="ＭＳ Ｐゴシック" charset="0"/>
                <a:cs typeface="ＭＳ Ｐゴシック" charset="0"/>
              </a:rPr>
              <a:t>’</a:t>
            </a:r>
            <a:r>
              <a:rPr lang="en-US">
                <a:ea typeface="ＭＳ Ｐゴシック" charset="0"/>
                <a:cs typeface="ＭＳ Ｐゴシック" charset="0"/>
              </a:rPr>
              <a:t> represents an auto-activated event; the P indicates when the patient activated the device.</a:t>
            </a:r>
          </a:p>
          <a:p>
            <a:pPr eaLnBrk="1" hangingPunct="1"/>
            <a:r>
              <a:rPr lang="en-US">
                <a:ea typeface="ＭＳ Ｐゴシック" charset="0"/>
                <a:cs typeface="ＭＳ Ｐゴシック" charset="0"/>
              </a:rPr>
              <a:t>Upper strip: Infra-Hisian AV block: dual chamber pacemaker.</a:t>
            </a:r>
          </a:p>
          <a:p>
            <a:pPr eaLnBrk="1" hangingPunct="1"/>
            <a:r>
              <a:rPr lang="en-US">
                <a:ea typeface="ＭＳ Ｐゴシック" charset="0"/>
                <a:cs typeface="ＭＳ Ｐゴシック" charset="0"/>
              </a:rPr>
              <a:t>Lower strip: VT and VF: ICD, meds.</a:t>
            </a:r>
          </a:p>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a:xfrm>
            <a:off x="1143000" y="685800"/>
            <a:ext cx="4572000" cy="3429000"/>
          </a:xfrm>
          <a:ln/>
        </p:spPr>
      </p:sp>
      <p:sp>
        <p:nvSpPr>
          <p:cNvPr id="51203"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CA">
                <a:latin typeface="Calibri" charset="0"/>
              </a:rPr>
              <a:t>Of a total 650 enrolled subjects, follow-up visit data (with or without events) were available for 570 subjects who were included in the analysed population. Most implants were performed on the day of enrolment. Fifty-three patients had to wait a median of 3 days (IQ range 1–14) from enrolment to implant. The follow-up dates were missing for three patients and implant date for one patient. These patients were included in the follow-up analysis but excluded from the survival analysis. The average follow-up time after ILR implant was 10 ± 6 months.</a:t>
            </a:r>
            <a:endParaRPr lang="en-US" b="1">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a:xfrm>
            <a:off x="1143000" y="685800"/>
            <a:ext cx="4572000" cy="3429000"/>
          </a:xfrm>
          <a:ln/>
        </p:spPr>
      </p:sp>
      <p:sp>
        <p:nvSpPr>
          <p:cNvPr id="54275"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265" indent="-158265">
              <a:buFontTx/>
              <a:buChar char="•"/>
            </a:pPr>
            <a:r>
              <a:rPr lang="en-CA">
                <a:latin typeface="Calibri" charset="0"/>
              </a:rPr>
              <a:t>The first specialist consulted for syncope in almost 23% of patients was an emergency medicine consultant. Cardiologists were the first specialists consulted in 43% of cases and neurologists in 11%. </a:t>
            </a:r>
          </a:p>
          <a:p>
            <a:pPr marL="158265" indent="-158265">
              <a:buFontTx/>
              <a:buChar char="•"/>
            </a:pPr>
            <a:r>
              <a:rPr lang="en-CA">
                <a:latin typeface="Calibri" charset="0"/>
              </a:rPr>
              <a:t>The last specialist consulted before the referral for implant of the ILR was a cardiologist in 72% of cases, with no other specialties represented in more than 10% of cases.</a:t>
            </a:r>
          </a:p>
          <a:p>
            <a:pPr marL="158265" indent="-158265">
              <a:buFontTx/>
              <a:buChar char="•"/>
            </a:pPr>
            <a:r>
              <a:rPr lang="en-CA">
                <a:latin typeface="Calibri" charset="0"/>
              </a:rPr>
              <a:t>Cardiologists were the most frequently consulted specialists, with general practitioners second-most consulted physicians overall. Forty-seven per cent of the study population had consulted a neurologist at some point.</a:t>
            </a:r>
          </a:p>
          <a:p>
            <a:pPr marL="158265" indent="-158265">
              <a:buFontTx/>
              <a:buChar char="•"/>
            </a:pPr>
            <a:r>
              <a:rPr lang="en-CA">
                <a:latin typeface="Calibri" charset="0"/>
              </a:rPr>
              <a:t>Overall, patients had seen an average of three different specialists for management of their syncope. </a:t>
            </a:r>
            <a:endParaRPr lang="en-US">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TextEdit="1"/>
          </p:cNvSpPr>
          <p:nvPr>
            <p:ph type="sldImg"/>
          </p:nvPr>
        </p:nvSpPr>
        <p:spPr>
          <a:xfrm>
            <a:off x="1143000" y="685800"/>
            <a:ext cx="4572000" cy="3429000"/>
          </a:xfrm>
          <a:ln/>
        </p:spPr>
      </p:sp>
      <p:sp>
        <p:nvSpPr>
          <p:cNvPr id="520195"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58265" indent="-158265">
              <a:buFontTx/>
              <a:buChar char="•"/>
            </a:pPr>
            <a:r>
              <a:rPr lang="en-CA" b="1">
                <a:latin typeface="Calibri" charset="0"/>
              </a:rPr>
              <a:t>The median number of tests performed per patient in the total study population was 13. The tests performed most frequently were echocardiography, ECG, ambulatory ECG monitoring, in-hospital ECG monitoring, exercise testing, and orthostatic blood pressure measurements. About half the patient population had undergone an MRI/CT scan (47%), neurological or psychiatric evaluation (47%), or electroencephalography (EEG; 39%). In contrast, carotid sinus massage or tilt tests were only undertaken in one-third of subjects. The ILR was implanted during the initial phase of the diagnostic work-up (up to four diagnostic tests) in 128 patients (22%).</a:t>
            </a:r>
          </a:p>
          <a:p>
            <a:pPr marL="158265" indent="-158265">
              <a:buFontTx/>
              <a:buChar char="•"/>
            </a:pPr>
            <a:r>
              <a:rPr lang="en-GB">
                <a:solidFill>
                  <a:schemeClr val="tx2"/>
                </a:solidFill>
                <a:latin typeface="Calibri" charset="0"/>
              </a:rPr>
              <a:t>In PICTURE, the EEG rates are most likely explained by the high percentage of referrals to neurologists. The clinical picture of syncope frequently includes neurological symptoms and is often mistaken for epilepsy, which probably explains why neurologists are frequently consulted. Conversely, epilepsy may be mistaken as syncope, but in such patients a Reveal may be a faster way to arrive at the correct diagnosis, if a Reveal recording can be obtained during a typical episode.Furthermore, almost half the patient population had undergone an MRI / CT scan, neurological or psychiatric evaluation. There were, however, simple diagnostic tests that could have been used more widely and would have been included in the initial phase of evaluation, e.g. carotid sinus pressure and orthostatic blood pressure measurements.</a:t>
            </a:r>
          </a:p>
          <a:p>
            <a:pPr marL="158265" indent="-158265">
              <a:buFontTx/>
              <a:buChar char="•"/>
            </a:pPr>
            <a:endParaRPr lang="en-US" b="1">
              <a:latin typeface="Calibri"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TextEdit="1"/>
          </p:cNvSpPr>
          <p:nvPr>
            <p:ph type="sldImg"/>
          </p:nvPr>
        </p:nvSpPr>
        <p:spPr>
          <a:xfrm>
            <a:off x="1143000" y="685800"/>
            <a:ext cx="4572000" cy="3429000"/>
          </a:xfrm>
          <a:ln/>
        </p:spPr>
      </p:sp>
      <p:sp>
        <p:nvSpPr>
          <p:cNvPr id="56323"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atin typeface="Calibri"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TextEdit="1"/>
          </p:cNvSpPr>
          <p:nvPr>
            <p:ph type="sldImg"/>
          </p:nvPr>
        </p:nvSpPr>
        <p:spPr>
          <a:xfrm>
            <a:off x="1143000" y="685800"/>
            <a:ext cx="4572000" cy="3429000"/>
          </a:xfrm>
          <a:ln/>
        </p:spPr>
      </p:sp>
      <p:sp>
        <p:nvSpPr>
          <p:cNvPr id="505859" name="Rectangle 3"/>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atin typeface="Calibri" charset="0"/>
              </a:rPr>
              <a:t>Of the 170 Reveal-guided diagnoses: 75%, or 128 cases, were cardiac. This represented 59% of all recurrences of syncope.</a:t>
            </a:r>
          </a:p>
          <a:p>
            <a:pPr eaLnBrk="1" hangingPunct="1">
              <a:buFontTx/>
              <a:buChar char="•"/>
            </a:pPr>
            <a:r>
              <a:rPr lang="en-CA">
                <a:latin typeface="Calibri" charset="0"/>
              </a:rPr>
              <a:t>Reveal-guided diagnosis led to pacemaker implants in 86 patients, 51% of diagnosed cases. </a:t>
            </a:r>
          </a:p>
          <a:p>
            <a:pPr eaLnBrk="1" hangingPunct="1">
              <a:buFontTx/>
              <a:buChar char="•"/>
            </a:pPr>
            <a:r>
              <a:rPr lang="en-CA">
                <a:latin typeface="Calibri" charset="0"/>
              </a:rPr>
              <a:t>Antiarrhythmic drug therapy (7%)</a:t>
            </a:r>
          </a:p>
          <a:p>
            <a:pPr eaLnBrk="1" hangingPunct="1">
              <a:buFontTx/>
              <a:buChar char="•"/>
            </a:pPr>
            <a:r>
              <a:rPr lang="en-CA">
                <a:latin typeface="Calibri" charset="0"/>
              </a:rPr>
              <a:t>Implantable cardioverter defibrillators (6%) and ablation (5%) were also utilized as treatment. </a:t>
            </a:r>
          </a:p>
          <a:p>
            <a:pPr eaLnBrk="1" hangingPunct="1">
              <a:buFontTx/>
              <a:buChar char="•"/>
            </a:pPr>
            <a:r>
              <a:rPr lang="en-CA">
                <a:latin typeface="Calibri" charset="0"/>
              </a:rPr>
              <a:t>No specific treatment was used in 18% of cases. </a:t>
            </a:r>
          </a:p>
          <a:p>
            <a:pPr eaLnBrk="1" hangingPunct="1"/>
            <a:endParaRPr lang="en-CA">
              <a:latin typeface="Calibri" charset="0"/>
            </a:endParaRPr>
          </a:p>
          <a:p>
            <a:pPr eaLnBrk="1" hangingPunct="1"/>
            <a:r>
              <a:rPr lang="en-CA">
                <a:latin typeface="Calibri" charset="0"/>
              </a:rPr>
              <a:t>Therapies were similar in the total population with an event (</a:t>
            </a:r>
            <a:r>
              <a:rPr lang="en-CA" i="1">
                <a:latin typeface="Calibri" charset="0"/>
              </a:rPr>
              <a:t>n</a:t>
            </a:r>
            <a:r>
              <a:rPr lang="en-CA">
                <a:latin typeface="Calibri" charset="0"/>
              </a:rPr>
              <a:t>= 218) but more patients in this population remained untreated upon diagnosis. In the 48 patients with an episode but without Reveal-guided diagnosis, 12% received dual-chamber pacemakers, 4% anti-arrhythmic drug therapy, 4% had other drug therapy, and 4% education/counselling. There were no ICD implants or catheter ablations in these patients. The basis for diagnosis was not captured in these 48 subjects.</a:t>
            </a:r>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Calibri" charset="0"/>
            </a:endParaRPr>
          </a:p>
        </p:txBody>
      </p:sp>
      <p:sp>
        <p:nvSpPr>
          <p:cNvPr id="72708"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132B69E3-3CB3-1149-A0FB-A7DE011D48E3}" type="slidenum">
              <a:rPr lang="pt-BR">
                <a:solidFill>
                  <a:prstClr val="black"/>
                </a:solidFill>
              </a:rPr>
              <a:pPr/>
              <a:t>23</a:t>
            </a:fld>
            <a:endParaRPr lang="pt-BR">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1143000" y="685800"/>
            <a:ext cx="4572000" cy="3429000"/>
          </a:xfrm>
          <a:ln/>
        </p:spPr>
      </p:sp>
      <p:sp>
        <p:nvSpPr>
          <p:cNvPr id="101379" name="Rectangle 3"/>
          <p:cNvSpPr>
            <a:spLocks noGrp="1" noChangeArrowheads="1"/>
          </p:cNvSpPr>
          <p:nvPr>
            <p:ph type="body" idx="1"/>
          </p:nvPr>
        </p:nvSpPr>
        <p:spPr/>
        <p:txBody>
          <a:bodyPr/>
          <a:lstStyle/>
          <a:p>
            <a:endParaRPr lang="en-GB">
              <a:latin typeface="Calibri"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Figure2 The tests performed per patient. (A) The box </a:t>
            </a:r>
            <a:r>
              <a:rPr lang="en-US" sz="1200" b="0" i="0" u="none" strike="noStrike" kern="1200" baseline="0" dirty="0" err="1" smtClean="0">
                <a:solidFill>
                  <a:schemeClr val="tx1"/>
                </a:solidFill>
                <a:latin typeface="+mn-lt"/>
                <a:ea typeface="+mn-ea"/>
                <a:cs typeface="+mn-cs"/>
              </a:rPr>
              <a:t>showsthe</a:t>
            </a:r>
            <a:r>
              <a:rPr lang="en-US" sz="1200" b="0" i="0" u="none" strike="noStrike" kern="1200" baseline="0" dirty="0" smtClean="0">
                <a:solidFill>
                  <a:schemeClr val="tx1"/>
                </a:solidFill>
                <a:latin typeface="+mn-lt"/>
                <a:ea typeface="+mn-ea"/>
                <a:cs typeface="+mn-cs"/>
              </a:rPr>
              <a:t> IQR and that the middle 50% of the patients had between 9 and 20 tests. The line inside the box defines the median number of tests</a:t>
            </a:r>
          </a:p>
          <a:p>
            <a:r>
              <a:rPr lang="en-US" sz="1200" b="0" i="0" u="none" strike="noStrike" kern="1200" baseline="0" dirty="0" smtClean="0">
                <a:solidFill>
                  <a:schemeClr val="tx1"/>
                </a:solidFill>
                <a:latin typeface="+mn-lt"/>
                <a:ea typeface="+mn-ea"/>
                <a:cs typeface="+mn-cs"/>
              </a:rPr>
              <a:t>(13). The line is below the middle of the box illustrating that the median is smaller than the mean (17). The whiskers around the box are drawn at 1.5 times the IQR, with the upper whisker at 36.5</a:t>
            </a:r>
          </a:p>
          <a:p>
            <a:r>
              <a:rPr lang="en-US" sz="1200" b="0" i="0" u="none" strike="noStrike" kern="1200" baseline="0" dirty="0" smtClean="0">
                <a:solidFill>
                  <a:schemeClr val="tx1"/>
                </a:solidFill>
                <a:latin typeface="+mn-lt"/>
                <a:ea typeface="+mn-ea"/>
                <a:cs typeface="+mn-cs"/>
              </a:rPr>
              <a:t>tests. The black dots outside the whiskers are considered as outliers. The box plot illustrates that many patients received </a:t>
            </a:r>
            <a:r>
              <a:rPr lang="en-US" sz="1200" b="0" i="0" u="none" strike="noStrike" kern="1200" baseline="0" dirty="0" err="1" smtClean="0">
                <a:solidFill>
                  <a:schemeClr val="tx1"/>
                </a:solidFill>
                <a:latin typeface="+mn-lt"/>
                <a:ea typeface="+mn-ea"/>
                <a:cs typeface="+mn-cs"/>
              </a:rPr>
              <a:t>farmore</a:t>
            </a:r>
            <a:r>
              <a:rPr lang="en-US" sz="1200" b="0" i="0" u="none" strike="noStrike" kern="1200" baseline="0" dirty="0" smtClean="0">
                <a:solidFill>
                  <a:schemeClr val="tx1"/>
                </a:solidFill>
                <a:latin typeface="+mn-lt"/>
                <a:ea typeface="+mn-ea"/>
                <a:cs typeface="+mn-cs"/>
              </a:rPr>
              <a:t> than the median number of tests. (B) The histogram shows the tests performed by patient in more detail. Note that patients who had more than 100 tests are only shown in the box plot.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Figure 3 The total costs of diagnostic tests per patient. (A) The distribution of the total costs shows high costs for a substantial share of patients. The median (£1114) is much smaller than the</a:t>
            </a:r>
          </a:p>
          <a:p>
            <a:r>
              <a:rPr lang="en-US" sz="1200" b="0" i="0" u="none" strike="noStrike" kern="1200" baseline="0" dirty="0" smtClean="0">
                <a:solidFill>
                  <a:schemeClr val="tx1"/>
                </a:solidFill>
                <a:latin typeface="+mn-lt"/>
                <a:ea typeface="+mn-ea"/>
                <a:cs typeface="+mn-cs"/>
              </a:rPr>
              <a:t>mean costs of tests (£1613). The box shows the IQR of £569– £2246. All costs above the upper whisker of £4762 are considered outliers. (B) The histogram shows the distribution of total costs per</a:t>
            </a:r>
          </a:p>
          <a:p>
            <a:r>
              <a:rPr lang="en-US" sz="1200" b="0" i="0" u="none" strike="noStrike" kern="1200" baseline="0" dirty="0" smtClean="0">
                <a:solidFill>
                  <a:schemeClr val="tx1"/>
                </a:solidFill>
                <a:latin typeface="+mn-lt"/>
                <a:ea typeface="+mn-ea"/>
                <a:cs typeface="+mn-cs"/>
              </a:rPr>
              <a:t>patient in more detail and illustrates the significant costs incurred for patients in whom a large number of tests were done. In the most expensive, 10% of patients the cost exceeded £3539 per</a:t>
            </a:r>
          </a:p>
          <a:p>
            <a:r>
              <a:rPr lang="en-US" sz="1200" b="0" i="0" u="none" strike="noStrike" kern="1200" baseline="0" dirty="0" smtClean="0">
                <a:solidFill>
                  <a:schemeClr val="tx1"/>
                </a:solidFill>
                <a:latin typeface="+mn-lt"/>
                <a:ea typeface="+mn-ea"/>
                <a:cs typeface="+mn-cs"/>
              </a:rPr>
              <a:t>patient.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Aims The observational PICTURE (Place of Reveal In the Care pathway and Treatment of patients with Unexplained Recurrent</a:t>
            </a:r>
          </a:p>
          <a:p>
            <a:r>
              <a:rPr lang="en-US" sz="1200" b="0" i="0" u="none" strike="noStrike" kern="1200" baseline="0" dirty="0" smtClean="0">
                <a:solidFill>
                  <a:schemeClr val="tx1"/>
                </a:solidFill>
                <a:latin typeface="+mn-lt"/>
                <a:ea typeface="+mn-ea"/>
                <a:cs typeface="+mn-cs"/>
              </a:rPr>
              <a:t>Syncope) registry enrolled 570 patients with unexplained syncope, documented their care pathway and the various tests</a:t>
            </a:r>
          </a:p>
          <a:p>
            <a:r>
              <a:rPr lang="en-US" sz="1200" b="0" i="0" u="none" strike="noStrike" kern="1200" baseline="0" dirty="0" smtClean="0">
                <a:solidFill>
                  <a:schemeClr val="tx1"/>
                </a:solidFill>
                <a:latin typeface="+mn-lt"/>
                <a:ea typeface="+mn-ea"/>
                <a:cs typeface="+mn-cs"/>
              </a:rPr>
              <a:t>they underwent before the insertion of an implantable loop recorder (ILR). The </a:t>
            </a:r>
            <a:r>
              <a:rPr lang="en-US" sz="1200" b="0" i="0" u="none" strike="noStrike" kern="1200" baseline="0" dirty="0" err="1" smtClean="0">
                <a:solidFill>
                  <a:schemeClr val="tx1"/>
                </a:solidFill>
                <a:latin typeface="+mn-lt"/>
                <a:ea typeface="+mn-ea"/>
                <a:cs typeface="+mn-cs"/>
              </a:rPr>
              <a:t>aimswere</a:t>
            </a:r>
            <a:r>
              <a:rPr lang="en-US" sz="1200" b="0" i="0" u="none" strike="noStrike" kern="1200" baseline="0" dirty="0" smtClean="0">
                <a:solidFill>
                  <a:schemeClr val="tx1"/>
                </a:solidFill>
                <a:latin typeface="+mn-lt"/>
                <a:ea typeface="+mn-ea"/>
                <a:cs typeface="+mn-cs"/>
              </a:rPr>
              <a:t> to describe the extent and cost</a:t>
            </a:r>
          </a:p>
          <a:p>
            <a:r>
              <a:rPr lang="en-US" sz="1200" b="0" i="0" u="none" strike="noStrike" kern="1200" baseline="0" dirty="0" smtClean="0">
                <a:solidFill>
                  <a:schemeClr val="tx1"/>
                </a:solidFill>
                <a:latin typeface="+mn-lt"/>
                <a:ea typeface="+mn-ea"/>
                <a:cs typeface="+mn-cs"/>
              </a:rPr>
              <a:t>of diagnostic tests performed before the implant.</a:t>
            </a:r>
          </a:p>
          <a:p>
            <a:r>
              <a:rPr lang="en-US" sz="1200" b="0" i="0" u="none" strike="noStrike" kern="1200" baseline="0" dirty="0" smtClean="0">
                <a:solidFill>
                  <a:schemeClr val="tx1"/>
                </a:solidFill>
                <a:latin typeface="+mn-lt"/>
                <a:ea typeface="+mn-ea"/>
                <a:cs typeface="+mn-cs"/>
              </a:rPr>
              <a:t>Methods</a:t>
            </a:r>
          </a:p>
          <a:p>
            <a:r>
              <a:rPr lang="en-US" sz="1200" b="0" i="0" u="none" strike="noStrike" kern="1200" baseline="0" dirty="0" smtClean="0">
                <a:solidFill>
                  <a:schemeClr val="tx1"/>
                </a:solidFill>
                <a:latin typeface="+mn-lt"/>
                <a:ea typeface="+mn-ea"/>
                <a:cs typeface="+mn-cs"/>
              </a:rPr>
              <a:t>and results</a:t>
            </a:r>
          </a:p>
          <a:p>
            <a:r>
              <a:rPr lang="en-US" sz="1200" b="0" i="0" u="none" strike="noStrike" kern="1200" baseline="0" dirty="0" smtClean="0">
                <a:solidFill>
                  <a:schemeClr val="tx1"/>
                </a:solidFill>
                <a:latin typeface="+mn-lt"/>
                <a:ea typeface="+mn-ea"/>
                <a:cs typeface="+mn-cs"/>
              </a:rPr>
              <a:t>Actual costs of 17 predefined diagnostic tests were characterized based on a combination of data from PICTURE and a</a:t>
            </a:r>
          </a:p>
          <a:p>
            <a:r>
              <a:rPr lang="en-US" sz="1200" b="0" i="0" u="none" strike="noStrike" kern="1200" baseline="0" dirty="0" smtClean="0">
                <a:solidFill>
                  <a:schemeClr val="tx1"/>
                </a:solidFill>
                <a:latin typeface="+mn-lt"/>
                <a:ea typeface="+mn-ea"/>
                <a:cs typeface="+mn-cs"/>
              </a:rPr>
              <a:t>micro-costing study performed at a medium-sized UK university hospital in the UK. The median cost of diagnostic tests</a:t>
            </a:r>
          </a:p>
          <a:p>
            <a:r>
              <a:rPr lang="en-US" sz="1200" b="0" i="0" u="none" strike="noStrike" kern="1200" baseline="0" dirty="0" smtClean="0">
                <a:solidFill>
                  <a:schemeClr val="tx1"/>
                </a:solidFill>
                <a:latin typeface="+mn-lt"/>
                <a:ea typeface="+mn-ea"/>
                <a:cs typeface="+mn-cs"/>
              </a:rPr>
              <a:t>per </a:t>
            </a:r>
            <a:r>
              <a:rPr lang="en-US" sz="1200" b="0" i="0" u="none" strike="noStrike" kern="1200" baseline="0" dirty="0" err="1" smtClean="0">
                <a:solidFill>
                  <a:schemeClr val="tx1"/>
                </a:solidFill>
                <a:latin typeface="+mn-lt"/>
                <a:ea typeface="+mn-ea"/>
                <a:cs typeface="+mn-cs"/>
              </a:rPr>
              <a:t>patientwas</a:t>
            </a:r>
            <a:r>
              <a:rPr lang="en-US" sz="1200" b="0" i="0" u="none" strike="noStrike" kern="1200" baseline="0" dirty="0" smtClean="0">
                <a:solidFill>
                  <a:schemeClr val="tx1"/>
                </a:solidFill>
                <a:latin typeface="+mn-lt"/>
                <a:ea typeface="+mn-ea"/>
                <a:cs typeface="+mn-cs"/>
              </a:rPr>
              <a:t> £1114 (95% CI £995–£1233). As many patients </a:t>
            </a:r>
            <a:r>
              <a:rPr lang="en-US" sz="1200" b="0" i="0" u="none" strike="noStrike" kern="1200" baseline="0" dirty="0" err="1" smtClean="0">
                <a:solidFill>
                  <a:schemeClr val="tx1"/>
                </a:solidFill>
                <a:latin typeface="+mn-lt"/>
                <a:ea typeface="+mn-ea"/>
                <a:cs typeface="+mn-cs"/>
              </a:rPr>
              <a:t>receivedmorethan</a:t>
            </a:r>
            <a:r>
              <a:rPr lang="en-US" sz="1200" b="0" i="0" u="none" strike="noStrike" kern="1200" baseline="0" dirty="0" smtClean="0">
                <a:solidFill>
                  <a:schemeClr val="tx1"/>
                </a:solidFill>
                <a:latin typeface="+mn-lt"/>
                <a:ea typeface="+mn-ea"/>
                <a:cs typeface="+mn-cs"/>
              </a:rPr>
              <a:t> the </a:t>
            </a:r>
            <a:r>
              <a:rPr lang="en-US" sz="1200" b="0" i="0" u="none" strike="noStrike" kern="1200" baseline="0" dirty="0" err="1" smtClean="0">
                <a:solidFill>
                  <a:schemeClr val="tx1"/>
                </a:solidFill>
                <a:latin typeface="+mn-lt"/>
                <a:ea typeface="+mn-ea"/>
                <a:cs typeface="+mn-cs"/>
              </a:rPr>
              <a:t>mediannumberof</a:t>
            </a:r>
            <a:r>
              <a:rPr lang="en-US" sz="1200" b="0" i="0" u="none" strike="noStrike" kern="1200" baseline="0" dirty="0" smtClean="0">
                <a:solidFill>
                  <a:schemeClr val="tx1"/>
                </a:solidFill>
                <a:latin typeface="+mn-lt"/>
                <a:ea typeface="+mn-ea"/>
                <a:cs typeface="+mn-cs"/>
              </a:rPr>
              <a:t> tests, </a:t>
            </a:r>
            <a:r>
              <a:rPr lang="en-US" sz="1200" b="0" i="0" u="none" strike="noStrike" kern="1200" baseline="0" dirty="0" err="1" smtClean="0">
                <a:solidFill>
                  <a:schemeClr val="tx1"/>
                </a:solidFill>
                <a:latin typeface="+mn-lt"/>
                <a:ea typeface="+mn-ea"/>
                <a:cs typeface="+mn-cs"/>
              </a:rPr>
              <a:t>themean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expenditure per patient was higher with £1613 (95% CI £1494–£1732), and for 10% of the patients the cost exceeded</a:t>
            </a:r>
          </a:p>
          <a:p>
            <a:r>
              <a:rPr lang="en-US" sz="1200" b="0" i="0" u="none" strike="noStrike" kern="1200" baseline="0" dirty="0" smtClean="0">
                <a:solidFill>
                  <a:schemeClr val="tx1"/>
                </a:solidFill>
                <a:latin typeface="+mn-lt"/>
                <a:ea typeface="+mn-ea"/>
                <a:cs typeface="+mn-cs"/>
              </a:rPr>
              <a:t>£3539. </a:t>
            </a:r>
            <a:r>
              <a:rPr lang="en-US" sz="1200" b="0" i="0" u="none" strike="noStrike" kern="1200" baseline="0" dirty="0" err="1" smtClean="0">
                <a:solidFill>
                  <a:schemeClr val="tx1"/>
                </a:solidFill>
                <a:latin typeface="+mn-lt"/>
                <a:ea typeface="+mn-ea"/>
                <a:cs typeface="+mn-cs"/>
              </a:rPr>
              <a:t>Testswere</a:t>
            </a:r>
            <a:r>
              <a:rPr lang="en-US" sz="1200" b="0" i="0" u="none" strike="noStrike" kern="1200" baseline="0" dirty="0" smtClean="0">
                <a:solidFill>
                  <a:schemeClr val="tx1"/>
                </a:solidFill>
                <a:latin typeface="+mn-lt"/>
                <a:ea typeface="+mn-ea"/>
                <a:cs typeface="+mn-cs"/>
              </a:rPr>
              <a:t> frequently repeated, and early use of specific and expensive tests was common. In the 12% of patients</a:t>
            </a:r>
          </a:p>
          <a:p>
            <a:r>
              <a:rPr lang="en-US" sz="1200" b="0" i="0" u="none" strike="noStrike" kern="1200" baseline="0" dirty="0" smtClean="0">
                <a:solidFill>
                  <a:schemeClr val="tx1"/>
                </a:solidFill>
                <a:latin typeface="+mn-lt"/>
                <a:ea typeface="+mn-ea"/>
                <a:cs typeface="+mn-cs"/>
              </a:rPr>
              <a:t>with types of tests entirely within the recommendations for an initial evaluation before ILR implant, the mean cost</a:t>
            </a:r>
          </a:p>
          <a:p>
            <a:r>
              <a:rPr lang="en-US" sz="1200" b="0" i="0" u="none" strike="noStrike" kern="1200" baseline="0" dirty="0" smtClean="0">
                <a:solidFill>
                  <a:schemeClr val="tx1"/>
                </a:solidFill>
                <a:latin typeface="+mn-lt"/>
                <a:ea typeface="+mn-ea"/>
                <a:cs typeface="+mn-cs"/>
              </a:rPr>
              <a:t>was £710.</a:t>
            </a:r>
          </a:p>
          <a:p>
            <a:r>
              <a:rPr lang="en-US" sz="1200" b="0" i="0" u="none" strike="noStrike" kern="1200" baseline="0" dirty="0" smtClean="0">
                <a:solidFill>
                  <a:schemeClr val="tx1"/>
                </a:solidFill>
                <a:latin typeface="+mn-lt"/>
                <a:ea typeface="+mn-ea"/>
                <a:cs typeface="+mn-cs"/>
              </a:rPr>
              <a:t>Conclusion Important opportunities to reduce test-related costs before an ILR </a:t>
            </a:r>
            <a:r>
              <a:rPr lang="en-US" sz="1200" b="0" i="0" u="none" strike="noStrike" kern="1200" baseline="0" dirty="0" err="1" smtClean="0">
                <a:solidFill>
                  <a:schemeClr val="tx1"/>
                </a:solidFill>
                <a:latin typeface="+mn-lt"/>
                <a:ea typeface="+mn-ea"/>
                <a:cs typeface="+mn-cs"/>
              </a:rPr>
              <a:t>implantwere</a:t>
            </a:r>
            <a:r>
              <a:rPr lang="en-US" sz="1200" b="0" i="0" u="none" strike="noStrike" kern="1200" baseline="0" dirty="0" smtClean="0">
                <a:solidFill>
                  <a:schemeClr val="tx1"/>
                </a:solidFill>
                <a:latin typeface="+mn-lt"/>
                <a:ea typeface="+mn-ea"/>
                <a:cs typeface="+mn-cs"/>
              </a:rPr>
              <a:t> identified, e.g. by more appropriate use</a:t>
            </a:r>
          </a:p>
          <a:p>
            <a:r>
              <a:rPr lang="en-US" sz="1200" b="0" i="0" u="none" strike="noStrike" kern="1200" baseline="0" dirty="0" smtClean="0">
                <a:solidFill>
                  <a:schemeClr val="tx1"/>
                </a:solidFill>
                <a:latin typeface="+mn-lt"/>
                <a:ea typeface="+mn-ea"/>
                <a:cs typeface="+mn-cs"/>
              </a:rPr>
              <a:t>of tests recommended in the initial evaluation, by decreasing repetition of tests, and by avoiding early use of specialized</a:t>
            </a:r>
          </a:p>
          <a:p>
            <a:r>
              <a:rPr lang="en-US" sz="1200" b="0" i="0" u="none" strike="noStrike" kern="1200" baseline="0" dirty="0" smtClean="0">
                <a:solidFill>
                  <a:schemeClr val="tx1"/>
                </a:solidFill>
                <a:latin typeface="+mn-lt"/>
                <a:ea typeface="+mn-ea"/>
                <a:cs typeface="+mn-cs"/>
              </a:rPr>
              <a:t>and expensive tests. A structured multidisciplinary approach would be the best model to achieve an optimal outcome.</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114</a:t>
            </a:fld>
            <a:endParaRPr lang="en-US"/>
          </a:p>
        </p:txBody>
      </p:sp>
    </p:spTree>
    <p:extLst>
      <p:ext uri="{BB962C8B-B14F-4D97-AF65-F5344CB8AC3E}">
        <p14:creationId xmlns:p14="http://schemas.microsoft.com/office/powerpoint/2010/main" val="13770442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5 Some of the tests that are recommended in the guidelines in the (A) initial and the (B) extended evaluation of syncope. While several tests of the initial evaluation were performed much</a:t>
            </a:r>
          </a:p>
          <a:p>
            <a:r>
              <a:rPr lang="en-US" sz="1200" b="0" i="0" u="none" strike="noStrike" kern="1200" baseline="0" dirty="0" smtClean="0">
                <a:solidFill>
                  <a:schemeClr val="tx1"/>
                </a:solidFill>
                <a:latin typeface="+mn-lt"/>
                <a:ea typeface="+mn-ea"/>
                <a:cs typeface="+mn-cs"/>
              </a:rPr>
              <a:t>less often than recommended, some more specific tests were performed more often and more early than recommended.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Aims The observational PICTURE (Place of Reveal In the Care pathway and Treatment of patients with Unexplained Recurrent Syncope) registry enrolled 570 patients with unexplained syncope, documented their care pathway and the various tests they underwent before the insertion of an implantable loop recorder (ILR). The </a:t>
            </a:r>
            <a:r>
              <a:rPr lang="en-US" sz="1200" b="0" i="0" u="none" strike="noStrike" kern="1200" baseline="0" dirty="0" err="1" smtClean="0">
                <a:solidFill>
                  <a:schemeClr val="tx1"/>
                </a:solidFill>
                <a:latin typeface="+mn-lt"/>
                <a:ea typeface="+mn-ea"/>
                <a:cs typeface="+mn-cs"/>
              </a:rPr>
              <a:t>aimswere</a:t>
            </a:r>
            <a:r>
              <a:rPr lang="en-US" sz="1200" b="0" i="0" u="none" strike="noStrike" kern="1200" baseline="0" dirty="0" smtClean="0">
                <a:solidFill>
                  <a:schemeClr val="tx1"/>
                </a:solidFill>
                <a:latin typeface="+mn-lt"/>
                <a:ea typeface="+mn-ea"/>
                <a:cs typeface="+mn-cs"/>
              </a:rPr>
              <a:t> to describe the extent and cost of diagnostic tests performed before the implant.</a:t>
            </a:r>
          </a:p>
          <a:p>
            <a:r>
              <a:rPr lang="en-US" sz="1200" b="0" i="0" u="none" strike="noStrike" kern="1200" baseline="0" dirty="0" smtClean="0">
                <a:solidFill>
                  <a:schemeClr val="tx1"/>
                </a:solidFill>
                <a:latin typeface="+mn-lt"/>
                <a:ea typeface="+mn-ea"/>
                <a:cs typeface="+mn-cs"/>
              </a:rPr>
              <a:t>Methods</a:t>
            </a:r>
          </a:p>
          <a:p>
            <a:r>
              <a:rPr lang="en-US" sz="1200" b="0" i="0" u="none" strike="noStrike" kern="1200" baseline="0" dirty="0" smtClean="0">
                <a:solidFill>
                  <a:schemeClr val="tx1"/>
                </a:solidFill>
                <a:latin typeface="+mn-lt"/>
                <a:ea typeface="+mn-ea"/>
                <a:cs typeface="+mn-cs"/>
              </a:rPr>
              <a:t>and results</a:t>
            </a:r>
          </a:p>
          <a:p>
            <a:r>
              <a:rPr lang="en-US" sz="1200" b="0" i="0" u="none" strike="noStrike" kern="1200" baseline="0" dirty="0" smtClean="0">
                <a:solidFill>
                  <a:schemeClr val="tx1"/>
                </a:solidFill>
                <a:latin typeface="+mn-lt"/>
                <a:ea typeface="+mn-ea"/>
                <a:cs typeface="+mn-cs"/>
              </a:rPr>
              <a:t>Actual costs of 17 predefined diagnostic tests were characterized based on a combination of data from PICTURE and a</a:t>
            </a:r>
          </a:p>
          <a:p>
            <a:r>
              <a:rPr lang="en-US" sz="1200" b="0" i="0" u="none" strike="noStrike" kern="1200" baseline="0" dirty="0" smtClean="0">
                <a:solidFill>
                  <a:schemeClr val="tx1"/>
                </a:solidFill>
                <a:latin typeface="+mn-lt"/>
                <a:ea typeface="+mn-ea"/>
                <a:cs typeface="+mn-cs"/>
              </a:rPr>
              <a:t>micro-costing study performed at a medium-sized UK university hospital in the UK. The median cost of diagnostic tests</a:t>
            </a:r>
          </a:p>
          <a:p>
            <a:r>
              <a:rPr lang="en-US" sz="1200" b="0" i="0" u="none" strike="noStrike" kern="1200" baseline="0" dirty="0" smtClean="0">
                <a:solidFill>
                  <a:schemeClr val="tx1"/>
                </a:solidFill>
                <a:latin typeface="+mn-lt"/>
                <a:ea typeface="+mn-ea"/>
                <a:cs typeface="+mn-cs"/>
              </a:rPr>
              <a:t>per </a:t>
            </a:r>
            <a:r>
              <a:rPr lang="en-US" sz="1200" b="0" i="0" u="none" strike="noStrike" kern="1200" baseline="0" dirty="0" err="1" smtClean="0">
                <a:solidFill>
                  <a:schemeClr val="tx1"/>
                </a:solidFill>
                <a:latin typeface="+mn-lt"/>
                <a:ea typeface="+mn-ea"/>
                <a:cs typeface="+mn-cs"/>
              </a:rPr>
              <a:t>patientwas</a:t>
            </a:r>
            <a:r>
              <a:rPr lang="en-US" sz="1200" b="0" i="0" u="none" strike="noStrike" kern="1200" baseline="0" dirty="0" smtClean="0">
                <a:solidFill>
                  <a:schemeClr val="tx1"/>
                </a:solidFill>
                <a:latin typeface="+mn-lt"/>
                <a:ea typeface="+mn-ea"/>
                <a:cs typeface="+mn-cs"/>
              </a:rPr>
              <a:t> £1114 (95% CI £995–£1233). As many patients </a:t>
            </a:r>
            <a:r>
              <a:rPr lang="en-US" sz="1200" b="0" i="0" u="none" strike="noStrike" kern="1200" baseline="0" dirty="0" err="1" smtClean="0">
                <a:solidFill>
                  <a:schemeClr val="tx1"/>
                </a:solidFill>
                <a:latin typeface="+mn-lt"/>
                <a:ea typeface="+mn-ea"/>
                <a:cs typeface="+mn-cs"/>
              </a:rPr>
              <a:t>receivedmorethan</a:t>
            </a:r>
            <a:r>
              <a:rPr lang="en-US" sz="1200" b="0" i="0" u="none" strike="noStrike" kern="1200" baseline="0" dirty="0" smtClean="0">
                <a:solidFill>
                  <a:schemeClr val="tx1"/>
                </a:solidFill>
                <a:latin typeface="+mn-lt"/>
                <a:ea typeface="+mn-ea"/>
                <a:cs typeface="+mn-cs"/>
              </a:rPr>
              <a:t> the </a:t>
            </a:r>
            <a:r>
              <a:rPr lang="en-US" sz="1200" b="0" i="0" u="none" strike="noStrike" kern="1200" baseline="0" dirty="0" err="1" smtClean="0">
                <a:solidFill>
                  <a:schemeClr val="tx1"/>
                </a:solidFill>
                <a:latin typeface="+mn-lt"/>
                <a:ea typeface="+mn-ea"/>
                <a:cs typeface="+mn-cs"/>
              </a:rPr>
              <a:t>mediannumberof</a:t>
            </a:r>
            <a:r>
              <a:rPr lang="en-US" sz="1200" b="0" i="0" u="none" strike="noStrike" kern="1200" baseline="0" dirty="0" smtClean="0">
                <a:solidFill>
                  <a:schemeClr val="tx1"/>
                </a:solidFill>
                <a:latin typeface="+mn-lt"/>
                <a:ea typeface="+mn-ea"/>
                <a:cs typeface="+mn-cs"/>
              </a:rPr>
              <a:t> tests, </a:t>
            </a:r>
            <a:r>
              <a:rPr lang="en-US" sz="1200" b="0" i="0" u="none" strike="noStrike" kern="1200" baseline="0" dirty="0" err="1" smtClean="0">
                <a:solidFill>
                  <a:schemeClr val="tx1"/>
                </a:solidFill>
                <a:latin typeface="+mn-lt"/>
                <a:ea typeface="+mn-ea"/>
                <a:cs typeface="+mn-cs"/>
              </a:rPr>
              <a:t>themean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expenditure per patient was higher with £1613 (95% CI £1494–£1732), and for 10% of the patients the cost exceeded</a:t>
            </a:r>
          </a:p>
          <a:p>
            <a:r>
              <a:rPr lang="en-US" sz="1200" b="0" i="0" u="none" strike="noStrike" kern="1200" baseline="0" dirty="0" smtClean="0">
                <a:solidFill>
                  <a:schemeClr val="tx1"/>
                </a:solidFill>
                <a:latin typeface="+mn-lt"/>
                <a:ea typeface="+mn-ea"/>
                <a:cs typeface="+mn-cs"/>
              </a:rPr>
              <a:t>£3539. </a:t>
            </a:r>
            <a:r>
              <a:rPr lang="en-US" sz="1200" b="0" i="0" u="none" strike="noStrike" kern="1200" baseline="0" dirty="0" err="1" smtClean="0">
                <a:solidFill>
                  <a:schemeClr val="tx1"/>
                </a:solidFill>
                <a:latin typeface="+mn-lt"/>
                <a:ea typeface="+mn-ea"/>
                <a:cs typeface="+mn-cs"/>
              </a:rPr>
              <a:t>Testswere</a:t>
            </a:r>
            <a:r>
              <a:rPr lang="en-US" sz="1200" b="0" i="0" u="none" strike="noStrike" kern="1200" baseline="0" dirty="0" smtClean="0">
                <a:solidFill>
                  <a:schemeClr val="tx1"/>
                </a:solidFill>
                <a:latin typeface="+mn-lt"/>
                <a:ea typeface="+mn-ea"/>
                <a:cs typeface="+mn-cs"/>
              </a:rPr>
              <a:t> frequently repeated, and early use of specific and expensive tests was common. In the 12% of patients</a:t>
            </a:r>
          </a:p>
          <a:p>
            <a:r>
              <a:rPr lang="en-US" sz="1200" b="0" i="0" u="none" strike="noStrike" kern="1200" baseline="0" dirty="0" smtClean="0">
                <a:solidFill>
                  <a:schemeClr val="tx1"/>
                </a:solidFill>
                <a:latin typeface="+mn-lt"/>
                <a:ea typeface="+mn-ea"/>
                <a:cs typeface="+mn-cs"/>
              </a:rPr>
              <a:t>with types of tests entirely within the recommendations for an initial evaluation before ILR implant, the mean cost</a:t>
            </a:r>
          </a:p>
          <a:p>
            <a:r>
              <a:rPr lang="en-US" sz="1200" b="0" i="0" u="none" strike="noStrike" kern="1200" baseline="0" dirty="0" smtClean="0">
                <a:solidFill>
                  <a:schemeClr val="tx1"/>
                </a:solidFill>
                <a:latin typeface="+mn-lt"/>
                <a:ea typeface="+mn-ea"/>
                <a:cs typeface="+mn-cs"/>
              </a:rPr>
              <a:t>was £710.</a:t>
            </a:r>
          </a:p>
          <a:p>
            <a:r>
              <a:rPr lang="en-US" sz="1200" b="0" i="0" u="none" strike="noStrike" kern="1200" baseline="0" dirty="0" smtClean="0">
                <a:solidFill>
                  <a:schemeClr val="tx1"/>
                </a:solidFill>
                <a:latin typeface="+mn-lt"/>
                <a:ea typeface="+mn-ea"/>
                <a:cs typeface="+mn-cs"/>
              </a:rPr>
              <a:t>Conclusion Important opportunities to reduce test-related costs before an ILR </a:t>
            </a:r>
            <a:r>
              <a:rPr lang="en-US" sz="1200" b="0" i="0" u="none" strike="noStrike" kern="1200" baseline="0" dirty="0" err="1" smtClean="0">
                <a:solidFill>
                  <a:schemeClr val="tx1"/>
                </a:solidFill>
                <a:latin typeface="+mn-lt"/>
                <a:ea typeface="+mn-ea"/>
                <a:cs typeface="+mn-cs"/>
              </a:rPr>
              <a:t>implantwere</a:t>
            </a:r>
            <a:r>
              <a:rPr lang="en-US" sz="1200" b="0" i="0" u="none" strike="noStrike" kern="1200" baseline="0" dirty="0" smtClean="0">
                <a:solidFill>
                  <a:schemeClr val="tx1"/>
                </a:solidFill>
                <a:latin typeface="+mn-lt"/>
                <a:ea typeface="+mn-ea"/>
                <a:cs typeface="+mn-cs"/>
              </a:rPr>
              <a:t> identified, e.g. by more appropriate use</a:t>
            </a:r>
          </a:p>
          <a:p>
            <a:r>
              <a:rPr lang="en-US" sz="1200" b="0" i="0" u="none" strike="noStrike" kern="1200" baseline="0" dirty="0" smtClean="0">
                <a:solidFill>
                  <a:schemeClr val="tx1"/>
                </a:solidFill>
                <a:latin typeface="+mn-lt"/>
                <a:ea typeface="+mn-ea"/>
                <a:cs typeface="+mn-cs"/>
              </a:rPr>
              <a:t>of tests recommended in the initial evaluation, by decreasing repetition of tests, and by avoiding early use of specialized</a:t>
            </a:r>
          </a:p>
          <a:p>
            <a:r>
              <a:rPr lang="en-US" sz="1200" b="0" i="0" u="none" strike="noStrike" kern="1200" baseline="0" dirty="0" smtClean="0">
                <a:solidFill>
                  <a:schemeClr val="tx1"/>
                </a:solidFill>
                <a:latin typeface="+mn-lt"/>
                <a:ea typeface="+mn-ea"/>
                <a:cs typeface="+mn-cs"/>
              </a:rPr>
              <a:t>and expensive tests. A structured multidisciplinary approach would be the best model to achieve an optimal outcome.</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115</a:t>
            </a:fld>
            <a:endParaRPr lang="en-US"/>
          </a:p>
        </p:txBody>
      </p:sp>
    </p:spTree>
    <p:extLst>
      <p:ext uri="{BB962C8B-B14F-4D97-AF65-F5344CB8AC3E}">
        <p14:creationId xmlns:p14="http://schemas.microsoft.com/office/powerpoint/2010/main" val="13770442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Description: Transient loss of consciousness (</a:t>
            </a:r>
            <a:r>
              <a:rPr lang="en-US" sz="1200" b="0" i="0" u="none" strike="noStrike" kern="1200" baseline="0" dirty="0" err="1" smtClean="0">
                <a:solidFill>
                  <a:schemeClr val="tx1"/>
                </a:solidFill>
                <a:latin typeface="+mn-lt"/>
                <a:ea typeface="+mn-ea"/>
                <a:cs typeface="+mn-cs"/>
              </a:rPr>
              <a:t>TLoC</a:t>
            </a:r>
            <a:r>
              <a:rPr lang="en-US" sz="1200" b="0" i="0" u="none" strike="noStrike" kern="1200" baseline="0" dirty="0" smtClean="0">
                <a:solidFill>
                  <a:schemeClr val="tx1"/>
                </a:solidFill>
                <a:latin typeface="+mn-lt"/>
                <a:ea typeface="+mn-ea"/>
                <a:cs typeface="+mn-cs"/>
              </a:rPr>
              <a:t>) is common and</a:t>
            </a:r>
          </a:p>
          <a:p>
            <a:r>
              <a:rPr lang="en-US" sz="1200" b="0" i="0" u="none" strike="noStrike" kern="1200" baseline="0" dirty="0" smtClean="0">
                <a:solidFill>
                  <a:schemeClr val="tx1"/>
                </a:solidFill>
                <a:latin typeface="+mn-lt"/>
                <a:ea typeface="+mn-ea"/>
                <a:cs typeface="+mn-cs"/>
              </a:rPr>
              <a:t>often leads to incorrect diagnosis, unnecessary investigation, or</a:t>
            </a:r>
          </a:p>
          <a:p>
            <a:r>
              <a:rPr lang="en-US" sz="1200" b="0" i="0" u="none" strike="noStrike" kern="1200" baseline="0" dirty="0" smtClean="0">
                <a:solidFill>
                  <a:schemeClr val="tx1"/>
                </a:solidFill>
                <a:latin typeface="+mn-lt"/>
                <a:ea typeface="+mn-ea"/>
                <a:cs typeface="+mn-cs"/>
              </a:rPr>
              <a:t>inappropriate choice of specialist referral. In August 2010, the National</a:t>
            </a:r>
          </a:p>
          <a:p>
            <a:r>
              <a:rPr lang="en-US" sz="1200" b="0" i="0" u="none" strike="noStrike" kern="1200" baseline="0" dirty="0" smtClean="0">
                <a:solidFill>
                  <a:schemeClr val="tx1"/>
                </a:solidFill>
                <a:latin typeface="+mn-lt"/>
                <a:ea typeface="+mn-ea"/>
                <a:cs typeface="+mn-cs"/>
              </a:rPr>
              <a:t>Institute for Health and Clinical Excellence published a guideline</a:t>
            </a:r>
          </a:p>
          <a:p>
            <a:r>
              <a:rPr lang="en-US" sz="1200" b="0" i="0" u="none" strike="noStrike" kern="1200" baseline="0" dirty="0" smtClean="0">
                <a:solidFill>
                  <a:schemeClr val="tx1"/>
                </a:solidFill>
                <a:latin typeface="+mn-lt"/>
                <a:ea typeface="+mn-ea"/>
                <a:cs typeface="+mn-cs"/>
              </a:rPr>
              <a:t>that addressed the initial assessment of and most appropriate</a:t>
            </a:r>
          </a:p>
          <a:p>
            <a:r>
              <a:rPr lang="en-US" sz="1200" b="0" i="0" u="none" strike="noStrike" kern="1200" baseline="0" dirty="0" smtClean="0">
                <a:solidFill>
                  <a:schemeClr val="tx1"/>
                </a:solidFill>
                <a:latin typeface="+mn-lt"/>
                <a:ea typeface="+mn-ea"/>
                <a:cs typeface="+mn-cs"/>
              </a:rPr>
              <a:t>specialist referral for persons who have experienced </a:t>
            </a:r>
            <a:r>
              <a:rPr lang="en-US" sz="1200" b="0" i="0" u="none" strike="noStrike" kern="1200" baseline="0" dirty="0" err="1" smtClean="0">
                <a:solidFill>
                  <a:schemeClr val="tx1"/>
                </a:solidFill>
                <a:latin typeface="+mn-lt"/>
                <a:ea typeface="+mn-ea"/>
                <a:cs typeface="+mn-cs"/>
              </a:rPr>
              <a:t>TLoC</a:t>
            </a:r>
            <a:r>
              <a:rPr lang="en-US" sz="1200" b="0" i="0" u="none" strike="noStrike" kern="1200" baseline="0" dirty="0" smtClean="0">
                <a:solidFill>
                  <a:schemeClr val="tx1"/>
                </a:solidFill>
                <a:latin typeface="+mn-lt"/>
                <a:ea typeface="+mn-ea"/>
                <a:cs typeface="+mn-cs"/>
              </a:rPr>
              <a:t>. The</a:t>
            </a:r>
          </a:p>
          <a:p>
            <a:r>
              <a:rPr lang="en-US" sz="1200" b="0" i="0" u="none" strike="noStrike" kern="1200" baseline="0" dirty="0" smtClean="0">
                <a:solidFill>
                  <a:schemeClr val="tx1"/>
                </a:solidFill>
                <a:latin typeface="+mn-lt"/>
                <a:ea typeface="+mn-ea"/>
                <a:cs typeface="+mn-cs"/>
              </a:rPr>
              <a:t>guideline focused on correct diagnosis and relevant specialist referral</a:t>
            </a:r>
          </a:p>
          <a:p>
            <a:r>
              <a:rPr lang="en-US" sz="1200" b="0" i="0" u="none" strike="noStrike" kern="1200" baseline="0" dirty="0" smtClean="0">
                <a:solidFill>
                  <a:schemeClr val="tx1"/>
                </a:solidFill>
                <a:latin typeface="+mn-lt"/>
                <a:ea typeface="+mn-ea"/>
                <a:cs typeface="+mn-cs"/>
              </a:rPr>
              <a:t>and did not make treatment recommendations. This synopsis</a:t>
            </a:r>
          </a:p>
          <a:p>
            <a:r>
              <a:rPr lang="en-US" sz="1200" b="0" i="0" u="none" strike="noStrike" kern="1200" baseline="0" dirty="0" smtClean="0">
                <a:solidFill>
                  <a:schemeClr val="tx1"/>
                </a:solidFill>
                <a:latin typeface="+mn-lt"/>
                <a:ea typeface="+mn-ea"/>
                <a:cs typeface="+mn-cs"/>
              </a:rPr>
              <a:t>describes the principal recommendations concerning assessment</a:t>
            </a:r>
          </a:p>
          <a:p>
            <a:r>
              <a:rPr lang="en-US" sz="1200" b="0" i="0" u="none" strike="noStrike" kern="1200" baseline="0" dirty="0" smtClean="0">
                <a:solidFill>
                  <a:schemeClr val="tx1"/>
                </a:solidFill>
                <a:latin typeface="+mn-lt"/>
                <a:ea typeface="+mn-ea"/>
                <a:cs typeface="+mn-cs"/>
              </a:rPr>
              <a:t>and referral of a patient with </a:t>
            </a:r>
            <a:r>
              <a:rPr lang="en-US" sz="1200" b="0" i="0" u="none" strike="noStrike" kern="1200" baseline="0" dirty="0" err="1" smtClean="0">
                <a:solidFill>
                  <a:schemeClr val="tx1"/>
                </a:solidFill>
                <a:latin typeface="+mn-lt"/>
                <a:ea typeface="+mn-ea"/>
                <a:cs typeface="+mn-cs"/>
              </a:rPr>
              <a:t>TLoC</a:t>
            </a:r>
            <a:r>
              <a:rPr lang="en-US" sz="1200" b="0" i="0" u="none" strike="noStrike" kern="1200" baseline="0" dirty="0" smtClean="0">
                <a:solidFill>
                  <a:schemeClr val="tx1"/>
                </a:solidFill>
                <a:latin typeface="+mn-lt"/>
                <a:ea typeface="+mn-ea"/>
                <a:cs typeface="+mn-cs"/>
              </a:rPr>
              <a:t>.</a:t>
            </a:r>
          </a:p>
          <a:p>
            <a:r>
              <a:rPr lang="en-US" sz="1200" b="0" i="0" u="none" strike="noStrike" kern="1200" baseline="0" dirty="0" smtClean="0">
                <a:solidFill>
                  <a:schemeClr val="tx1"/>
                </a:solidFill>
                <a:latin typeface="+mn-lt"/>
                <a:ea typeface="+mn-ea"/>
                <a:cs typeface="+mn-cs"/>
              </a:rPr>
              <a:t>Methods: The National Clinical Guideline Centre developed the</a:t>
            </a:r>
          </a:p>
          <a:p>
            <a:r>
              <a:rPr lang="en-US" sz="1200" b="0" i="0" u="none" strike="noStrike" kern="1200" baseline="0" dirty="0" smtClean="0">
                <a:solidFill>
                  <a:schemeClr val="tx1"/>
                </a:solidFill>
                <a:latin typeface="+mn-lt"/>
                <a:ea typeface="+mn-ea"/>
                <a:cs typeface="+mn-cs"/>
              </a:rPr>
              <a:t>guidelines by using the standard methodology of the National</a:t>
            </a:r>
          </a:p>
          <a:p>
            <a:r>
              <a:rPr lang="en-US" sz="1200" b="0" i="0" u="none" strike="noStrike" kern="1200" baseline="0" dirty="0" smtClean="0">
                <a:solidFill>
                  <a:schemeClr val="tx1"/>
                </a:solidFill>
                <a:latin typeface="+mn-lt"/>
                <a:ea typeface="+mn-ea"/>
                <a:cs typeface="+mn-cs"/>
              </a:rPr>
              <a:t>Institute for Health and Clinical Excellence. A multidisciplinary</a:t>
            </a:r>
          </a:p>
          <a:p>
            <a:r>
              <a:rPr lang="en-US" sz="1200" b="0" i="0" u="none" strike="noStrike" kern="1200" baseline="0" dirty="0" smtClean="0">
                <a:solidFill>
                  <a:schemeClr val="tx1"/>
                </a:solidFill>
                <a:latin typeface="+mn-lt"/>
                <a:ea typeface="+mn-ea"/>
                <a:cs typeface="+mn-cs"/>
              </a:rPr>
              <a:t>guideline panel generated review questions, discussed evidence,</a:t>
            </a:r>
          </a:p>
          <a:p>
            <a:r>
              <a:rPr lang="en-US" sz="1200" b="0" i="0" u="none" strike="noStrike" kern="1200" baseline="0" dirty="0" smtClean="0">
                <a:solidFill>
                  <a:schemeClr val="tx1"/>
                </a:solidFill>
                <a:latin typeface="+mn-lt"/>
                <a:ea typeface="+mn-ea"/>
                <a:cs typeface="+mn-cs"/>
              </a:rPr>
              <a:t>and formulated recommendations. The panel included a technical</a:t>
            </a:r>
          </a:p>
          <a:p>
            <a:r>
              <a:rPr lang="en-US" sz="1200" b="0" i="0" u="none" strike="noStrike" kern="1200" baseline="0" dirty="0" smtClean="0">
                <a:solidFill>
                  <a:schemeClr val="tx1"/>
                </a:solidFill>
                <a:latin typeface="+mn-lt"/>
                <a:ea typeface="+mn-ea"/>
                <a:cs typeface="+mn-cs"/>
              </a:rPr>
              <a:t>team from the National Clinical Guideline Centre, who reviewed</a:t>
            </a:r>
          </a:p>
          <a:p>
            <a:r>
              <a:rPr lang="en-US" sz="1200" b="0" i="0" u="none" strike="noStrike" kern="1200" baseline="0" dirty="0" smtClean="0">
                <a:solidFill>
                  <a:schemeClr val="tx1"/>
                </a:solidFill>
                <a:latin typeface="+mn-lt"/>
                <a:ea typeface="+mn-ea"/>
                <a:cs typeface="+mn-cs"/>
              </a:rPr>
              <a:t>and graded all relevant evidence identified from literature searches</a:t>
            </a:r>
          </a:p>
          <a:p>
            <a:r>
              <a:rPr lang="en-US" sz="1200" b="0" i="0" u="none" strike="noStrike" kern="1200" baseline="0" dirty="0" smtClean="0">
                <a:solidFill>
                  <a:schemeClr val="tx1"/>
                </a:solidFill>
                <a:latin typeface="+mn-lt"/>
                <a:ea typeface="+mn-ea"/>
                <a:cs typeface="+mn-cs"/>
              </a:rPr>
              <a:t>published in English up to November 2009 and performed </a:t>
            </a:r>
            <a:r>
              <a:rPr lang="en-US" sz="1200" b="0" i="0" u="none" strike="noStrike" kern="1200" baseline="0" dirty="0" err="1" smtClean="0">
                <a:solidFill>
                  <a:schemeClr val="tx1"/>
                </a:solidFill>
                <a:latin typeface="+mn-lt"/>
                <a:ea typeface="+mn-ea"/>
                <a:cs typeface="+mn-cs"/>
              </a:rPr>
              <a:t>healtheconomic</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modeling. Both guideline development and final modifications</a:t>
            </a:r>
          </a:p>
          <a:p>
            <a:r>
              <a:rPr lang="en-US" sz="1200" b="0" i="0" u="none" strike="noStrike" kern="1200" baseline="0" dirty="0" smtClean="0">
                <a:solidFill>
                  <a:schemeClr val="tx1"/>
                </a:solidFill>
                <a:latin typeface="+mn-lt"/>
                <a:ea typeface="+mn-ea"/>
                <a:cs typeface="+mn-cs"/>
              </a:rPr>
              <a:t>were informed by comments from stakeholders and the</a:t>
            </a:r>
          </a:p>
          <a:p>
            <a:r>
              <a:rPr lang="en-US" sz="1200" b="0" i="0" u="none" strike="noStrike" kern="1200" baseline="0" dirty="0" smtClean="0">
                <a:solidFill>
                  <a:schemeClr val="tx1"/>
                </a:solidFill>
                <a:latin typeface="+mn-lt"/>
                <a:ea typeface="+mn-ea"/>
                <a:cs typeface="+mn-cs"/>
              </a:rPr>
              <a:t>public.</a:t>
            </a:r>
          </a:p>
          <a:p>
            <a:r>
              <a:rPr lang="en-US" sz="1200" b="0" i="0" u="none" strike="noStrike" kern="1200" baseline="0" dirty="0" smtClean="0">
                <a:solidFill>
                  <a:schemeClr val="tx1"/>
                </a:solidFill>
                <a:latin typeface="+mn-lt"/>
                <a:ea typeface="+mn-ea"/>
                <a:cs typeface="+mn-cs"/>
              </a:rPr>
              <a:t>Recommendations: The panel made clear recommendations regarding</a:t>
            </a:r>
          </a:p>
          <a:p>
            <a:r>
              <a:rPr lang="en-US" sz="1200" b="0" i="0" u="none" strike="noStrike" kern="1200" baseline="0" dirty="0" smtClean="0">
                <a:solidFill>
                  <a:schemeClr val="tx1"/>
                </a:solidFill>
                <a:latin typeface="+mn-lt"/>
                <a:ea typeface="+mn-ea"/>
                <a:cs typeface="+mn-cs"/>
              </a:rPr>
              <a:t>the assessment of a person after </a:t>
            </a:r>
            <a:r>
              <a:rPr lang="en-US" sz="1200" b="0" i="0" u="none" strike="noStrike" kern="1200" baseline="0" dirty="0" err="1" smtClean="0">
                <a:solidFill>
                  <a:schemeClr val="tx1"/>
                </a:solidFill>
                <a:latin typeface="+mn-lt"/>
                <a:ea typeface="+mn-ea"/>
                <a:cs typeface="+mn-cs"/>
              </a:rPr>
              <a:t>TLoC</a:t>
            </a:r>
            <a:r>
              <a:rPr lang="en-US" sz="1200" b="0" i="0" u="none" strike="noStrike" kern="1200" baseline="0" dirty="0" smtClean="0">
                <a:solidFill>
                  <a:schemeClr val="tx1"/>
                </a:solidFill>
                <a:latin typeface="+mn-lt"/>
                <a:ea typeface="+mn-ea"/>
                <a:cs typeface="+mn-cs"/>
              </a:rPr>
              <a:t>, which emphasized</a:t>
            </a:r>
          </a:p>
          <a:p>
            <a:r>
              <a:rPr lang="en-US" sz="1200" b="0" i="0" u="none" strike="noStrike" kern="1200" baseline="0" dirty="0" smtClean="0">
                <a:solidFill>
                  <a:schemeClr val="tx1"/>
                </a:solidFill>
                <a:latin typeface="+mn-lt"/>
                <a:ea typeface="+mn-ea"/>
                <a:cs typeface="+mn-cs"/>
              </a:rPr>
              <a:t>the importance of clinical reasoning in diagnosis. Persons with uncomplicated</a:t>
            </a:r>
          </a:p>
          <a:p>
            <a:r>
              <a:rPr lang="en-US" sz="1200" b="0" i="0" u="none" strike="noStrike" kern="1200" baseline="0" dirty="0" smtClean="0">
                <a:solidFill>
                  <a:schemeClr val="tx1"/>
                </a:solidFill>
                <a:latin typeface="+mn-lt"/>
                <a:ea typeface="+mn-ea"/>
                <a:cs typeface="+mn-cs"/>
              </a:rPr>
              <a:t>faint, situational syncope, or orthostatic hypotension</a:t>
            </a:r>
          </a:p>
          <a:p>
            <a:r>
              <a:rPr lang="en-US" sz="1200" b="0" i="0" u="none" strike="noStrike" kern="1200" baseline="0" dirty="0" smtClean="0">
                <a:solidFill>
                  <a:schemeClr val="tx1"/>
                </a:solidFill>
                <a:latin typeface="+mn-lt"/>
                <a:ea typeface="+mn-ea"/>
                <a:cs typeface="+mn-cs"/>
              </a:rPr>
              <a:t>should receive electrocardiography but do not otherwise require</a:t>
            </a:r>
          </a:p>
          <a:p>
            <a:r>
              <a:rPr lang="en-US" sz="1200" b="0" i="0" u="none" strike="noStrike" kern="1200" baseline="0" dirty="0" smtClean="0">
                <a:solidFill>
                  <a:schemeClr val="tx1"/>
                </a:solidFill>
                <a:latin typeface="+mn-lt"/>
                <a:ea typeface="+mn-ea"/>
                <a:cs typeface="+mn-cs"/>
              </a:rPr>
              <a:t>immediate further investigation or specialist referral. Persons with</a:t>
            </a:r>
          </a:p>
          <a:p>
            <a:r>
              <a:rPr lang="en-US" sz="1200" b="0" i="0" u="none" strike="noStrike" kern="1200" baseline="0" dirty="0" smtClean="0">
                <a:solidFill>
                  <a:schemeClr val="tx1"/>
                </a:solidFill>
                <a:latin typeface="+mn-lt"/>
                <a:ea typeface="+mn-ea"/>
                <a:cs typeface="+mn-cs"/>
              </a:rPr>
              <a:t>features that suggest epilepsy should be referred for specialist neurologic</a:t>
            </a:r>
          </a:p>
          <a:p>
            <a:r>
              <a:rPr lang="en-US" sz="1200" b="0" i="0" u="none" strike="noStrike" kern="1200" baseline="0" dirty="0" smtClean="0">
                <a:solidFill>
                  <a:schemeClr val="tx1"/>
                </a:solidFill>
                <a:latin typeface="+mn-lt"/>
                <a:ea typeface="+mn-ea"/>
                <a:cs typeface="+mn-cs"/>
              </a:rPr>
              <a:t>assessment; brief seizure-like activity was recognized as a</a:t>
            </a:r>
          </a:p>
          <a:p>
            <a:r>
              <a:rPr lang="en-US" sz="1200" b="0" i="0" u="none" strike="noStrike" kern="1200" baseline="0" dirty="0" smtClean="0">
                <a:solidFill>
                  <a:schemeClr val="tx1"/>
                </a:solidFill>
                <a:latin typeface="+mn-lt"/>
                <a:ea typeface="+mn-ea"/>
                <a:cs typeface="+mn-cs"/>
              </a:rPr>
              <a:t>common occurrence during syncope that should not be regarded as</a:t>
            </a:r>
          </a:p>
          <a:p>
            <a:r>
              <a:rPr lang="en-US" sz="1200" b="0" i="0" u="none" strike="noStrike" kern="1200" baseline="0" dirty="0" smtClean="0">
                <a:solidFill>
                  <a:schemeClr val="tx1"/>
                </a:solidFill>
                <a:latin typeface="+mn-lt"/>
                <a:ea typeface="+mn-ea"/>
                <a:cs typeface="+mn-cs"/>
              </a:rPr>
              <a:t>indicating epilepsy. Persons with a suspected cardiac cause for </a:t>
            </a:r>
            <a:r>
              <a:rPr lang="en-US" sz="1200" b="0" i="0" u="none" strike="noStrike" kern="1200" baseline="0" dirty="0" err="1" smtClean="0">
                <a:solidFill>
                  <a:schemeClr val="tx1"/>
                </a:solidFill>
                <a:latin typeface="+mn-lt"/>
                <a:ea typeface="+mn-ea"/>
                <a:cs typeface="+mn-cs"/>
              </a:rPr>
              <a:t>TLoC</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or in whom </a:t>
            </a:r>
            <a:r>
              <a:rPr lang="en-US" sz="1200" b="0" i="0" u="none" strike="noStrike" kern="1200" baseline="0" dirty="0" err="1" smtClean="0">
                <a:solidFill>
                  <a:schemeClr val="tx1"/>
                </a:solidFill>
                <a:latin typeface="+mn-lt"/>
                <a:ea typeface="+mn-ea"/>
                <a:cs typeface="+mn-cs"/>
              </a:rPr>
              <a:t>TLoC</a:t>
            </a:r>
            <a:r>
              <a:rPr lang="en-US" sz="1200" b="0" i="0" u="none" strike="noStrike" kern="1200" baseline="0" dirty="0" smtClean="0">
                <a:solidFill>
                  <a:schemeClr val="tx1"/>
                </a:solidFill>
                <a:latin typeface="+mn-lt"/>
                <a:ea typeface="+mn-ea"/>
                <a:cs typeface="+mn-cs"/>
              </a:rPr>
              <a:t> is unexplained after initial assessment should</a:t>
            </a:r>
          </a:p>
          <a:p>
            <a:r>
              <a:rPr lang="en-US" sz="1200" b="0" i="0" u="none" strike="noStrike" kern="1200" baseline="0" dirty="0" smtClean="0">
                <a:solidFill>
                  <a:schemeClr val="tx1"/>
                </a:solidFill>
                <a:latin typeface="+mn-lt"/>
                <a:ea typeface="+mn-ea"/>
                <a:cs typeface="+mn-cs"/>
              </a:rPr>
              <a:t>receive specialist cardiovascular assessment. Guidance was provided</a:t>
            </a:r>
          </a:p>
          <a:p>
            <a:r>
              <a:rPr lang="en-US" sz="1200" b="0" i="0" u="none" strike="noStrike" kern="1200" baseline="0" dirty="0" smtClean="0">
                <a:solidFill>
                  <a:schemeClr val="tx1"/>
                </a:solidFill>
                <a:latin typeface="+mn-lt"/>
                <a:ea typeface="+mn-ea"/>
                <a:cs typeface="+mn-cs"/>
              </a:rPr>
              <a:t>on the appropriate choices of cardiovascular investigation, according</a:t>
            </a:r>
          </a:p>
          <a:p>
            <a:r>
              <a:rPr lang="en-US" sz="1200" b="0" i="0" u="none" strike="noStrike" kern="1200" baseline="0" dirty="0" smtClean="0">
                <a:solidFill>
                  <a:schemeClr val="tx1"/>
                </a:solidFill>
                <a:latin typeface="+mn-lt"/>
                <a:ea typeface="+mn-ea"/>
                <a:cs typeface="+mn-cs"/>
              </a:rPr>
              <a:t>to the presenting clinical circumstances.</a:t>
            </a:r>
            <a:endParaRPr lang="en-US" dirty="0"/>
          </a:p>
        </p:txBody>
      </p:sp>
      <p:sp>
        <p:nvSpPr>
          <p:cNvPr id="4" name="Slide Number Placeholder 3"/>
          <p:cNvSpPr>
            <a:spLocks noGrp="1"/>
          </p:cNvSpPr>
          <p:nvPr>
            <p:ph type="sldNum" sz="quarter" idx="10"/>
          </p:nvPr>
        </p:nvSpPr>
        <p:spPr/>
        <p:txBody>
          <a:bodyPr/>
          <a:lstStyle/>
          <a:p>
            <a:fld id="{F6D50F20-43F8-5D43-8563-D8F2D5D9B2B1}" type="slidenum">
              <a:rPr lang="en-US" smtClean="0"/>
              <a:t>116</a:t>
            </a:fld>
            <a:endParaRPr lang="en-US"/>
          </a:p>
        </p:txBody>
      </p:sp>
    </p:spTree>
    <p:extLst>
      <p:ext uri="{BB962C8B-B14F-4D97-AF65-F5344CB8AC3E}">
        <p14:creationId xmlns:p14="http://schemas.microsoft.com/office/powerpoint/2010/main" val="6279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3731"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pt-BR">
              <a:latin typeface="Calibri" charset="0"/>
            </a:endParaRPr>
          </a:p>
        </p:txBody>
      </p:sp>
      <p:sp>
        <p:nvSpPr>
          <p:cNvPr id="73732"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E95DD21E-0E65-9944-A68A-3D4962E31E16}" type="slidenum">
              <a:rPr lang="pt-BR">
                <a:solidFill>
                  <a:prstClr val="black"/>
                </a:solidFill>
              </a:rPr>
              <a:pPr/>
              <a:t>24</a:t>
            </a:fld>
            <a:endParaRPr lang="pt-BR">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9"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spcBef>
                <a:spcPct val="0"/>
              </a:spcBef>
            </a:pPr>
            <a:endParaRPr lang="pt-BR">
              <a:latin typeface="Calibri" charset="0"/>
            </a:endParaRPr>
          </a:p>
        </p:txBody>
      </p:sp>
      <p:sp>
        <p:nvSpPr>
          <p:cNvPr id="75780"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F2E7B668-03E8-D146-91D5-070B4865B7E9}" type="slidenum">
              <a:rPr lang="pt-BR">
                <a:solidFill>
                  <a:prstClr val="black"/>
                </a:solidFill>
              </a:rPr>
              <a:pPr/>
              <a:t>25</a:t>
            </a:fld>
            <a:endParaRPr lang="pt-BR">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fontScale="77500" lnSpcReduction="20000"/>
          </a:bodyPr>
          <a:lstStyle/>
          <a:p>
            <a:r>
              <a:rPr lang="en-US" sz="1200" b="1" i="1" kern="1200" baseline="0" dirty="0" smtClean="0">
                <a:solidFill>
                  <a:schemeClr val="tx1"/>
                </a:solidFill>
                <a:latin typeface="+mn-lt"/>
                <a:ea typeface="+mn-ea"/>
                <a:cs typeface="+mn-cs"/>
              </a:rPr>
              <a:t>Background—Prospective studies defining the risk associated with pacemaker or implantable </a:t>
            </a:r>
            <a:r>
              <a:rPr lang="en-US" sz="1200" b="1" i="1" kern="1200" baseline="0" dirty="0" err="1" smtClean="0">
                <a:solidFill>
                  <a:schemeClr val="tx1"/>
                </a:solidFill>
                <a:latin typeface="+mn-lt"/>
                <a:ea typeface="+mn-ea"/>
                <a:cs typeface="+mn-cs"/>
              </a:rPr>
              <a:t>cardioverter</a:t>
            </a:r>
            <a:r>
              <a:rPr lang="en-US" sz="1200" b="1" i="1" kern="1200" baseline="0" dirty="0" smtClean="0">
                <a:solidFill>
                  <a:schemeClr val="tx1"/>
                </a:solidFill>
                <a:latin typeface="+mn-lt"/>
                <a:ea typeface="+mn-ea"/>
                <a:cs typeface="+mn-cs"/>
              </a:rPr>
              <a:t>-defibrillator</a:t>
            </a:r>
          </a:p>
          <a:p>
            <a:r>
              <a:rPr lang="en-US" sz="1200" kern="1200" baseline="0" dirty="0" smtClean="0">
                <a:solidFill>
                  <a:schemeClr val="tx1"/>
                </a:solidFill>
                <a:latin typeface="+mn-lt"/>
                <a:ea typeface="+mn-ea"/>
                <a:cs typeface="+mn-cs"/>
              </a:rPr>
              <a:t>replacement surgeries do not exist. These procedures are generally considered low risk despite results from recent</a:t>
            </a:r>
          </a:p>
          <a:p>
            <a:r>
              <a:rPr lang="en-US" sz="1200" kern="1200" baseline="0" dirty="0" smtClean="0">
                <a:solidFill>
                  <a:schemeClr val="tx1"/>
                </a:solidFill>
                <a:latin typeface="+mn-lt"/>
                <a:ea typeface="+mn-ea"/>
                <a:cs typeface="+mn-cs"/>
              </a:rPr>
              <a:t>retrospective series reporting higher rates.</a:t>
            </a:r>
          </a:p>
          <a:p>
            <a:r>
              <a:rPr lang="en-US" sz="1200" b="1" i="1" kern="1200" baseline="0" dirty="0" smtClean="0">
                <a:solidFill>
                  <a:schemeClr val="tx1"/>
                </a:solidFill>
                <a:latin typeface="+mn-lt"/>
                <a:ea typeface="+mn-ea"/>
                <a:cs typeface="+mn-cs"/>
              </a:rPr>
              <a:t>Methods and Results—We prospectively assessed predefined procedure-related complication rates associated with elective</a:t>
            </a:r>
          </a:p>
          <a:p>
            <a:r>
              <a:rPr lang="en-US" sz="1200" kern="1200" baseline="0" dirty="0" smtClean="0">
                <a:solidFill>
                  <a:schemeClr val="tx1"/>
                </a:solidFill>
                <a:latin typeface="+mn-lt"/>
                <a:ea typeface="+mn-ea"/>
                <a:cs typeface="+mn-cs"/>
              </a:rPr>
              <a:t>pacemaker or implantable </a:t>
            </a:r>
            <a:r>
              <a:rPr lang="en-US" sz="1200" kern="1200" baseline="0" dirty="0" err="1" smtClean="0">
                <a:solidFill>
                  <a:schemeClr val="tx1"/>
                </a:solidFill>
                <a:latin typeface="+mn-lt"/>
                <a:ea typeface="+mn-ea"/>
                <a:cs typeface="+mn-cs"/>
              </a:rPr>
              <a:t>cardioverter</a:t>
            </a:r>
            <a:r>
              <a:rPr lang="en-US" sz="1200" kern="1200" baseline="0" dirty="0" smtClean="0">
                <a:solidFill>
                  <a:schemeClr val="tx1"/>
                </a:solidFill>
                <a:latin typeface="+mn-lt"/>
                <a:ea typeface="+mn-ea"/>
                <a:cs typeface="+mn-cs"/>
              </a:rPr>
              <a:t>-defibrillator generator replacements over 6 months of follow-up. Two groups</a:t>
            </a:r>
          </a:p>
          <a:p>
            <a:r>
              <a:rPr lang="en-US" sz="1200" kern="1200" baseline="0" dirty="0" smtClean="0">
                <a:solidFill>
                  <a:schemeClr val="tx1"/>
                </a:solidFill>
                <a:latin typeface="+mn-lt"/>
                <a:ea typeface="+mn-ea"/>
                <a:cs typeface="+mn-cs"/>
              </a:rPr>
              <a:t>were studied: those without (cohort 1) and those with (cohort 2) a planned </a:t>
            </a:r>
            <a:r>
              <a:rPr lang="en-US" sz="1200" kern="1200" baseline="0" dirty="0" err="1" smtClean="0">
                <a:solidFill>
                  <a:schemeClr val="tx1"/>
                </a:solidFill>
                <a:latin typeface="+mn-lt"/>
                <a:ea typeface="+mn-ea"/>
                <a:cs typeface="+mn-cs"/>
              </a:rPr>
              <a:t>transvenous</a:t>
            </a:r>
            <a:r>
              <a:rPr lang="en-US" sz="1200" kern="1200" baseline="0" dirty="0" smtClean="0">
                <a:solidFill>
                  <a:schemeClr val="tx1"/>
                </a:solidFill>
                <a:latin typeface="+mn-lt"/>
                <a:ea typeface="+mn-ea"/>
                <a:cs typeface="+mn-cs"/>
              </a:rPr>
              <a:t> lead addition for replacement</a:t>
            </a:r>
          </a:p>
          <a:p>
            <a:r>
              <a:rPr lang="en-US" sz="1200" kern="1200" baseline="0" dirty="0" smtClean="0">
                <a:solidFill>
                  <a:schemeClr val="tx1"/>
                </a:solidFill>
                <a:latin typeface="+mn-lt"/>
                <a:ea typeface="+mn-ea"/>
                <a:cs typeface="+mn-cs"/>
              </a:rPr>
              <a:t>or upgrade to a device capable of additional therapies. Complications were adjudicated by an independent events</a:t>
            </a:r>
          </a:p>
          <a:p>
            <a:r>
              <a:rPr lang="en-US" sz="1200" kern="1200" baseline="0" dirty="0" smtClean="0">
                <a:solidFill>
                  <a:schemeClr val="tx1"/>
                </a:solidFill>
                <a:latin typeface="+mn-lt"/>
                <a:ea typeface="+mn-ea"/>
                <a:cs typeface="+mn-cs"/>
              </a:rPr>
              <a:t>committee. Seventy-two US academic and private practice centers participated. Major complications occurred in 4.0%</a:t>
            </a:r>
          </a:p>
          <a:p>
            <a:r>
              <a:rPr lang="en-US" sz="1200" kern="1200" baseline="0" dirty="0" smtClean="0">
                <a:solidFill>
                  <a:schemeClr val="tx1"/>
                </a:solidFill>
                <a:latin typeface="+mn-lt"/>
                <a:ea typeface="+mn-ea"/>
                <a:cs typeface="+mn-cs"/>
              </a:rPr>
              <a:t>(95% confidence interval, 2.9 to 5.4) of 1031 cohort 1 patients and 15.3% (95% confidence interval, 12.7 to 18.1) of</a:t>
            </a:r>
          </a:p>
          <a:p>
            <a:r>
              <a:rPr lang="en-US" sz="1200" kern="1200" baseline="0" dirty="0" smtClean="0">
                <a:solidFill>
                  <a:schemeClr val="tx1"/>
                </a:solidFill>
                <a:latin typeface="+mn-lt"/>
                <a:ea typeface="+mn-ea"/>
                <a:cs typeface="+mn-cs"/>
              </a:rPr>
              <a:t>713 cohort 2 patients. In both cohorts, major complications were higher with implantable </a:t>
            </a:r>
            <a:r>
              <a:rPr lang="en-US" sz="1200" kern="1200" baseline="0" dirty="0" err="1" smtClean="0">
                <a:solidFill>
                  <a:schemeClr val="tx1"/>
                </a:solidFill>
                <a:latin typeface="+mn-lt"/>
                <a:ea typeface="+mn-ea"/>
                <a:cs typeface="+mn-cs"/>
              </a:rPr>
              <a:t>cardioverter</a:t>
            </a:r>
            <a:r>
              <a:rPr lang="en-US" sz="1200" kern="1200" baseline="0" dirty="0" smtClean="0">
                <a:solidFill>
                  <a:schemeClr val="tx1"/>
                </a:solidFill>
                <a:latin typeface="+mn-lt"/>
                <a:ea typeface="+mn-ea"/>
                <a:cs typeface="+mn-cs"/>
              </a:rPr>
              <a:t>-defibrillator</a:t>
            </a:r>
          </a:p>
          <a:p>
            <a:r>
              <a:rPr lang="en-US" sz="1200" kern="1200" baseline="0" dirty="0" smtClean="0">
                <a:solidFill>
                  <a:schemeClr val="tx1"/>
                </a:solidFill>
                <a:latin typeface="+mn-lt"/>
                <a:ea typeface="+mn-ea"/>
                <a:cs typeface="+mn-cs"/>
              </a:rPr>
              <a:t>compared with pacemaker generator replacements. Complications were highest in patients who had an upgrade to or a</a:t>
            </a:r>
          </a:p>
          <a:p>
            <a:r>
              <a:rPr lang="en-US" sz="1200" kern="1200" baseline="0" dirty="0" smtClean="0">
                <a:solidFill>
                  <a:schemeClr val="tx1"/>
                </a:solidFill>
                <a:latin typeface="+mn-lt"/>
                <a:ea typeface="+mn-ea"/>
                <a:cs typeface="+mn-cs"/>
              </a:rPr>
              <a:t>revised cardiac resynchronization therapy device (18.7%; 95% confidence interval, 15.1 to 22.6). No </a:t>
            </a:r>
            <a:r>
              <a:rPr lang="en-US" sz="1200" kern="1200" baseline="0" dirty="0" err="1" smtClean="0">
                <a:solidFill>
                  <a:schemeClr val="tx1"/>
                </a:solidFill>
                <a:latin typeface="+mn-lt"/>
                <a:ea typeface="+mn-ea"/>
                <a:cs typeface="+mn-cs"/>
              </a:rPr>
              <a:t>periprocedural</a:t>
            </a:r>
            <a:r>
              <a:rPr lang="en-US" sz="1200" kern="1200" baseline="0" dirty="0" smtClean="0">
                <a:solidFill>
                  <a:schemeClr val="tx1"/>
                </a:solidFill>
                <a:latin typeface="+mn-lt"/>
                <a:ea typeface="+mn-ea"/>
                <a:cs typeface="+mn-cs"/>
              </a:rPr>
              <a:t> deaths</a:t>
            </a:r>
          </a:p>
          <a:p>
            <a:r>
              <a:rPr lang="en-US" sz="1200" kern="1200" baseline="0" dirty="0" smtClean="0">
                <a:solidFill>
                  <a:schemeClr val="tx1"/>
                </a:solidFill>
                <a:latin typeface="+mn-lt"/>
                <a:ea typeface="+mn-ea"/>
                <a:cs typeface="+mn-cs"/>
              </a:rPr>
              <a:t>occurred in either cohort, although 8 later procedure-related deaths occurred in cohort 2. The 6-month infection rates were</a:t>
            </a:r>
          </a:p>
          <a:p>
            <a:r>
              <a:rPr lang="en-US" sz="1200" kern="1200" baseline="0" dirty="0" smtClean="0">
                <a:solidFill>
                  <a:schemeClr val="tx1"/>
                </a:solidFill>
                <a:latin typeface="+mn-lt"/>
                <a:ea typeface="+mn-ea"/>
                <a:cs typeface="+mn-cs"/>
              </a:rPr>
              <a:t>1.4% (95% confidence interval, 0.7 to 2.3) and 1.1% (95% confidence interval, 0.5 to 2.2) for cohorts 1 and 2, respectively.</a:t>
            </a:r>
          </a:p>
          <a:p>
            <a:r>
              <a:rPr lang="en-US" sz="1200" b="1" i="1" kern="1200" baseline="0" dirty="0" smtClean="0">
                <a:solidFill>
                  <a:schemeClr val="tx1"/>
                </a:solidFill>
                <a:latin typeface="+mn-lt"/>
                <a:ea typeface="+mn-ea"/>
                <a:cs typeface="+mn-cs"/>
              </a:rPr>
              <a:t>Conclusions—Pacemaker and implantable </a:t>
            </a:r>
            <a:r>
              <a:rPr lang="en-US" sz="1200" b="1" i="1" kern="1200" baseline="0" dirty="0" err="1" smtClean="0">
                <a:solidFill>
                  <a:schemeClr val="tx1"/>
                </a:solidFill>
                <a:latin typeface="+mn-lt"/>
                <a:ea typeface="+mn-ea"/>
                <a:cs typeface="+mn-cs"/>
              </a:rPr>
              <a:t>cardioverter</a:t>
            </a:r>
            <a:r>
              <a:rPr lang="en-US" sz="1200" b="1" i="1" kern="1200" baseline="0" dirty="0" smtClean="0">
                <a:solidFill>
                  <a:schemeClr val="tx1"/>
                </a:solidFill>
                <a:latin typeface="+mn-lt"/>
                <a:ea typeface="+mn-ea"/>
                <a:cs typeface="+mn-cs"/>
              </a:rPr>
              <a:t>-defibrillator generator replacements are associated with a notable</a:t>
            </a:r>
          </a:p>
          <a:p>
            <a:r>
              <a:rPr lang="en-US" sz="1200" kern="1200" baseline="0" dirty="0" smtClean="0">
                <a:solidFill>
                  <a:schemeClr val="tx1"/>
                </a:solidFill>
                <a:latin typeface="+mn-lt"/>
                <a:ea typeface="+mn-ea"/>
                <a:cs typeface="+mn-cs"/>
              </a:rPr>
              <a:t>complication risk, particularly those with lead additions. These data support careful decision making before device</a:t>
            </a:r>
          </a:p>
          <a:p>
            <a:r>
              <a:rPr lang="en-US" sz="1200" kern="1200" baseline="0" dirty="0" smtClean="0">
                <a:solidFill>
                  <a:schemeClr val="tx1"/>
                </a:solidFill>
                <a:latin typeface="+mn-lt"/>
                <a:ea typeface="+mn-ea"/>
                <a:cs typeface="+mn-cs"/>
              </a:rPr>
              <a:t>replacement, when managing device advisories, and when considering upgrades to more complex systems.</a:t>
            </a:r>
          </a:p>
          <a:p>
            <a:r>
              <a:rPr lang="pt-BR" sz="1200" b="1" i="1" kern="1200" baseline="0" dirty="0" err="1" smtClean="0">
                <a:solidFill>
                  <a:schemeClr val="tx1"/>
                </a:solidFill>
                <a:latin typeface="+mn-lt"/>
                <a:ea typeface="+mn-ea"/>
                <a:cs typeface="+mn-cs"/>
              </a:rPr>
              <a:t>Clinical</a:t>
            </a:r>
            <a:r>
              <a:rPr lang="pt-BR" sz="1200" b="1" i="1" kern="1200" baseline="0" dirty="0" smtClean="0">
                <a:solidFill>
                  <a:schemeClr val="tx1"/>
                </a:solidFill>
                <a:latin typeface="+mn-lt"/>
                <a:ea typeface="+mn-ea"/>
                <a:cs typeface="+mn-cs"/>
              </a:rPr>
              <a:t> Trial </a:t>
            </a:r>
            <a:r>
              <a:rPr lang="pt-BR" sz="1200" b="1" i="1" kern="1200" baseline="0" dirty="0" err="1" smtClean="0">
                <a:solidFill>
                  <a:schemeClr val="tx1"/>
                </a:solidFill>
                <a:latin typeface="+mn-lt"/>
                <a:ea typeface="+mn-ea"/>
                <a:cs typeface="+mn-cs"/>
              </a:rPr>
              <a:t>Registration—URL</a:t>
            </a:r>
            <a:r>
              <a:rPr lang="pt-BR" sz="1200" b="1" i="1" kern="1200" baseline="0" dirty="0" smtClean="0">
                <a:solidFill>
                  <a:schemeClr val="tx1"/>
                </a:solidFill>
                <a:latin typeface="+mn-lt"/>
                <a:ea typeface="+mn-ea"/>
                <a:cs typeface="+mn-cs"/>
              </a:rPr>
              <a:t>: http://www.clinicaltrials.gov. </a:t>
            </a:r>
            <a:r>
              <a:rPr lang="pt-BR" sz="1200" b="1" i="1" kern="1200" baseline="0" dirty="0" err="1" smtClean="0">
                <a:solidFill>
                  <a:schemeClr val="tx1"/>
                </a:solidFill>
                <a:latin typeface="+mn-lt"/>
                <a:ea typeface="+mn-ea"/>
                <a:cs typeface="+mn-cs"/>
              </a:rPr>
              <a:t>Unique</a:t>
            </a:r>
            <a:r>
              <a:rPr lang="pt-BR" sz="1200" b="1" i="1" kern="1200" baseline="0" dirty="0" smtClean="0">
                <a:solidFill>
                  <a:schemeClr val="tx1"/>
                </a:solidFill>
                <a:latin typeface="+mn-lt"/>
                <a:ea typeface="+mn-ea"/>
                <a:cs typeface="+mn-cs"/>
              </a:rPr>
              <a:t> </a:t>
            </a:r>
            <a:r>
              <a:rPr lang="pt-BR" sz="1200" b="1" i="1" kern="1200" baseline="0" dirty="0" err="1" smtClean="0">
                <a:solidFill>
                  <a:schemeClr val="tx1"/>
                </a:solidFill>
                <a:latin typeface="+mn-lt"/>
                <a:ea typeface="+mn-ea"/>
                <a:cs typeface="+mn-cs"/>
              </a:rPr>
              <a:t>identifier</a:t>
            </a:r>
            <a:r>
              <a:rPr lang="pt-BR" sz="1200" b="1" i="1" kern="1200" baseline="0" dirty="0" smtClean="0">
                <a:solidFill>
                  <a:schemeClr val="tx1"/>
                </a:solidFill>
                <a:latin typeface="+mn-lt"/>
                <a:ea typeface="+mn-ea"/>
                <a:cs typeface="+mn-cs"/>
              </a:rPr>
              <a:t>: NCT00395447.</a:t>
            </a:r>
          </a:p>
          <a:p>
            <a:r>
              <a:rPr lang="pt-BR" sz="1200" b="1" kern="1200" baseline="0" dirty="0" smtClean="0">
                <a:solidFill>
                  <a:schemeClr val="tx1"/>
                </a:solidFill>
                <a:latin typeface="+mn-lt"/>
                <a:ea typeface="+mn-ea"/>
                <a:cs typeface="+mn-cs"/>
              </a:rPr>
              <a:t>(</a:t>
            </a:r>
            <a:r>
              <a:rPr lang="pt-BR" sz="1200" b="1" i="1" kern="1200" baseline="0" dirty="0" err="1" smtClean="0">
                <a:solidFill>
                  <a:schemeClr val="tx1"/>
                </a:solidFill>
                <a:latin typeface="+mn-lt"/>
                <a:ea typeface="+mn-ea"/>
                <a:cs typeface="+mn-cs"/>
              </a:rPr>
              <a:t>Circulation</a:t>
            </a:r>
            <a:r>
              <a:rPr lang="pt-BR" sz="1200" b="1" i="1" kern="1200" baseline="0" dirty="0" smtClean="0">
                <a:solidFill>
                  <a:schemeClr val="tx1"/>
                </a:solidFill>
                <a:latin typeface="+mn-lt"/>
                <a:ea typeface="+mn-ea"/>
                <a:cs typeface="+mn-cs"/>
              </a:rPr>
              <a:t>. 2010;122:1553-1561.)</a:t>
            </a:r>
            <a:endParaRPr lang="pt-BR" dirty="0"/>
          </a:p>
        </p:txBody>
      </p:sp>
      <p:sp>
        <p:nvSpPr>
          <p:cNvPr id="4" name="Espaço Reservado para Número de Slide 3"/>
          <p:cNvSpPr>
            <a:spLocks noGrp="1"/>
          </p:cNvSpPr>
          <p:nvPr>
            <p:ph type="sldNum" sz="quarter" idx="10"/>
          </p:nvPr>
        </p:nvSpPr>
        <p:spPr/>
        <p:txBody>
          <a:bodyPr/>
          <a:lstStyle/>
          <a:p>
            <a:fld id="{87D77045-401A-4D5E-BFE3-54C21A8A6634}" type="slidenum">
              <a:rPr lang="pt-BR" smtClean="0"/>
              <a:pPr/>
              <a:t>34</a:t>
            </a:fld>
            <a:endParaRPr lang="pt-B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Aims The long-term impact of implantable device-related complications on the patient outcome has not been thoroughly</a:t>
            </a:r>
          </a:p>
          <a:p>
            <a:r>
              <a:rPr lang="en-US" sz="1200" b="0" i="0" u="none" strike="noStrike" kern="1200" baseline="0" dirty="0" smtClean="0">
                <a:solidFill>
                  <a:schemeClr val="tx1"/>
                </a:solidFill>
                <a:latin typeface="+mn-lt"/>
                <a:ea typeface="+mn-ea"/>
                <a:cs typeface="+mn-cs"/>
              </a:rPr>
              <a:t>evaluated. The aims of this retrospective, bi-</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 study were to </a:t>
            </a:r>
            <a:r>
              <a:rPr lang="en-US" sz="1200" b="0" i="0" u="none" strike="noStrike" kern="1200" baseline="0" dirty="0" err="1" smtClean="0">
                <a:solidFill>
                  <a:schemeClr val="tx1"/>
                </a:solidFill>
                <a:latin typeface="+mn-lt"/>
                <a:ea typeface="+mn-ea"/>
                <a:cs typeface="+mn-cs"/>
              </a:rPr>
              <a:t>analyse</a:t>
            </a:r>
            <a:r>
              <a:rPr lang="en-US" sz="1200" b="0" i="0" u="none" strike="noStrike" kern="1200" baseline="0" dirty="0" smtClean="0">
                <a:solidFill>
                  <a:schemeClr val="tx1"/>
                </a:solidFill>
                <a:latin typeface="+mn-lt"/>
                <a:ea typeface="+mn-ea"/>
                <a:cs typeface="+mn-cs"/>
              </a:rPr>
              <a:t> the rate and nature of device-related complications</a:t>
            </a:r>
          </a:p>
          <a:p>
            <a:r>
              <a:rPr lang="en-US" sz="1200" b="0" i="0" u="none" strike="noStrike" kern="1200" baseline="0" dirty="0" smtClean="0">
                <a:solidFill>
                  <a:schemeClr val="tx1"/>
                </a:solidFill>
                <a:latin typeface="+mn-lt"/>
                <a:ea typeface="+mn-ea"/>
                <a:cs typeface="+mn-cs"/>
              </a:rPr>
              <a:t>requiring surgical revision in a large series of patients undergoing device implantation, elective generator</a:t>
            </a:r>
          </a:p>
          <a:p>
            <a:r>
              <a:rPr lang="en-US" sz="1200" b="0" i="0" u="none" strike="noStrike" kern="1200" baseline="0" dirty="0" smtClean="0">
                <a:solidFill>
                  <a:schemeClr val="tx1"/>
                </a:solidFill>
                <a:latin typeface="+mn-lt"/>
                <a:ea typeface="+mn-ea"/>
                <a:cs typeface="+mn-cs"/>
              </a:rPr>
              <a:t>replacement and pacing system upgrade and to systematically assess the impact of such complications on patient</a:t>
            </a:r>
          </a:p>
          <a:p>
            <a:r>
              <a:rPr lang="en-US" sz="1200" b="0" i="0" u="none" strike="noStrike" kern="1200" baseline="0" dirty="0" smtClean="0">
                <a:solidFill>
                  <a:schemeClr val="tx1"/>
                </a:solidFill>
                <a:latin typeface="+mn-lt"/>
                <a:ea typeface="+mn-ea"/>
                <a:cs typeface="+mn-cs"/>
              </a:rPr>
              <a:t>outcome and healthcare utilization.</a:t>
            </a:r>
          </a:p>
          <a:p>
            <a:r>
              <a:rPr lang="en-US" sz="1200" b="0" i="0" u="none" strike="noStrike" kern="1200" baseline="0" dirty="0" smtClean="0">
                <a:solidFill>
                  <a:schemeClr val="tx1"/>
                </a:solidFill>
                <a:latin typeface="+mn-lt"/>
                <a:ea typeface="+mn-ea"/>
                <a:cs typeface="+mn-cs"/>
              </a:rPr>
              <a:t>Methods</a:t>
            </a:r>
          </a:p>
          <a:p>
            <a:r>
              <a:rPr lang="en-US" sz="1200" b="0" i="0" u="none" strike="noStrike" kern="1200" baseline="0" dirty="0" smtClean="0">
                <a:solidFill>
                  <a:schemeClr val="tx1"/>
                </a:solidFill>
                <a:latin typeface="+mn-lt"/>
                <a:ea typeface="+mn-ea"/>
                <a:cs typeface="+mn-cs"/>
              </a:rPr>
              <a:t>and results</a:t>
            </a:r>
          </a:p>
          <a:p>
            <a:r>
              <a:rPr lang="en-US" sz="1200" b="0" i="0" u="none" strike="noStrike" kern="1200" baseline="0" dirty="0" smtClean="0">
                <a:solidFill>
                  <a:schemeClr val="tx1"/>
                </a:solidFill>
                <a:latin typeface="+mn-lt"/>
                <a:ea typeface="+mn-ea"/>
                <a:cs typeface="+mn-cs"/>
              </a:rPr>
              <a:t>Data from 2671 consecutive procedures (1511 device implantations, 1034 elective generator replacements, and 126</a:t>
            </a:r>
          </a:p>
          <a:p>
            <a:r>
              <a:rPr lang="en-US" sz="1200" b="0" i="0" u="none" strike="noStrike" kern="1200" baseline="0" dirty="0" smtClean="0">
                <a:solidFill>
                  <a:schemeClr val="tx1"/>
                </a:solidFill>
                <a:latin typeface="+mn-lt"/>
                <a:ea typeface="+mn-ea"/>
                <a:cs typeface="+mn-cs"/>
              </a:rPr>
              <a:t>pacing system upgrades) performed between January 2006 and March 2011 were retrospectively </a:t>
            </a:r>
            <a:r>
              <a:rPr lang="en-US" sz="1200" b="0" i="0" u="none" strike="noStrike" kern="1200" baseline="0" dirty="0" err="1" smtClean="0">
                <a:solidFill>
                  <a:schemeClr val="tx1"/>
                </a:solidFill>
                <a:latin typeface="+mn-lt"/>
                <a:ea typeface="+mn-ea"/>
                <a:cs typeface="+mn-cs"/>
              </a:rPr>
              <a:t>analysed</a:t>
            </a:r>
            <a:r>
              <a:rPr lang="en-US" sz="1200" b="0" i="0" u="none" strike="noStrike" kern="1200" baseline="0" dirty="0" smtClean="0">
                <a:solidFill>
                  <a:schemeClr val="tx1"/>
                </a:solidFill>
                <a:latin typeface="+mn-lt"/>
                <a:ea typeface="+mn-ea"/>
                <a:cs typeface="+mn-cs"/>
              </a:rPr>
              <a:t>. The</a:t>
            </a:r>
          </a:p>
          <a:p>
            <a:r>
              <a:rPr lang="en-US" sz="1200" b="0" i="0" u="none" strike="noStrike" kern="1200" baseline="0" dirty="0" smtClean="0">
                <a:solidFill>
                  <a:schemeClr val="tx1"/>
                </a:solidFill>
                <a:latin typeface="+mn-lt"/>
                <a:ea typeface="+mn-ea"/>
                <a:cs typeface="+mn-cs"/>
              </a:rPr>
              <a:t>outcome measures recorded were complication-related mortality, number of re-operations, need for complex surgical</a:t>
            </a:r>
          </a:p>
          <a:p>
            <a:r>
              <a:rPr lang="en-US" sz="1200" b="0" i="0" u="none" strike="noStrike" kern="1200" baseline="0" dirty="0" smtClean="0">
                <a:solidFill>
                  <a:schemeClr val="tx1"/>
                </a:solidFill>
                <a:latin typeface="+mn-lt"/>
                <a:ea typeface="+mn-ea"/>
                <a:cs typeface="+mn-cs"/>
              </a:rPr>
              <a:t>procedures, number of re-hospitalizations, and additional hospital treatment days. Over a median follow-up of</a:t>
            </a:r>
          </a:p>
          <a:p>
            <a:r>
              <a:rPr lang="en-US" sz="1200" b="0" i="0" u="none" strike="noStrike" kern="1200" baseline="0" dirty="0" smtClean="0">
                <a:solidFill>
                  <a:schemeClr val="tx1"/>
                </a:solidFill>
                <a:latin typeface="+mn-lt"/>
                <a:ea typeface="+mn-ea"/>
                <a:cs typeface="+mn-cs"/>
              </a:rPr>
              <a:t>27 months, the overall rate of complications was 2.8% per procedure-year [9.5% in cardiac </a:t>
            </a:r>
            <a:r>
              <a:rPr lang="en-US" sz="1200" b="0" i="0" u="none" strike="noStrike" kern="1200" baseline="0" dirty="0" err="1" smtClean="0">
                <a:solidFill>
                  <a:schemeClr val="tx1"/>
                </a:solidFill>
                <a:latin typeface="+mn-lt"/>
                <a:ea typeface="+mn-ea"/>
                <a:cs typeface="+mn-cs"/>
              </a:rPr>
              <a:t>resynchronisation</a:t>
            </a:r>
            <a:r>
              <a:rPr lang="en-US" sz="1200" b="0" i="0" u="none" strike="noStrike" kern="1200" baseline="0" dirty="0" smtClean="0">
                <a:solidFill>
                  <a:schemeClr val="tx1"/>
                </a:solidFill>
                <a:latin typeface="+mn-lt"/>
                <a:ea typeface="+mn-ea"/>
                <a:cs typeface="+mn-cs"/>
              </a:rPr>
              <a:t> therapy</a:t>
            </a:r>
          </a:p>
          <a:p>
            <a:r>
              <a:rPr lang="en-US" sz="1200" b="0" i="0" u="none" strike="noStrike" kern="1200" baseline="0" dirty="0" smtClean="0">
                <a:solidFill>
                  <a:schemeClr val="tx1"/>
                </a:solidFill>
                <a:latin typeface="+mn-lt"/>
                <a:ea typeface="+mn-ea"/>
                <a:cs typeface="+mn-cs"/>
              </a:rPr>
              <a:t>(CRT) device implantation, 6.1% in pacing system upgrade, 3.5% in implantable </a:t>
            </a:r>
            <a:r>
              <a:rPr lang="en-US" sz="1200" b="0" i="0" u="none" strike="noStrike" kern="1200" baseline="0" dirty="0" err="1" smtClean="0">
                <a:solidFill>
                  <a:schemeClr val="tx1"/>
                </a:solidFill>
                <a:latin typeface="+mn-lt"/>
                <a:ea typeface="+mn-ea"/>
                <a:cs typeface="+mn-cs"/>
              </a:rPr>
              <a:t>cardioverter</a:t>
            </a:r>
            <a:r>
              <a:rPr lang="en-US" sz="1200" b="0" i="0" u="none" strike="noStrike" kern="1200" baseline="0" dirty="0" smtClean="0">
                <a:solidFill>
                  <a:schemeClr val="tx1"/>
                </a:solidFill>
                <a:latin typeface="+mn-lt"/>
                <a:ea typeface="+mn-ea"/>
                <a:cs typeface="+mn-cs"/>
              </a:rPr>
              <a:t> defibrillator implantation,</a:t>
            </a:r>
          </a:p>
          <a:p>
            <a:r>
              <a:rPr lang="en-US" sz="1200" b="0" i="0" u="none" strike="noStrike" kern="1200" baseline="0" dirty="0" smtClean="0">
                <a:solidFill>
                  <a:schemeClr val="tx1"/>
                </a:solidFill>
                <a:latin typeface="+mn-lt"/>
                <a:ea typeface="+mn-ea"/>
                <a:cs typeface="+mn-cs"/>
              </a:rPr>
              <a:t>1.7% in pacemaker implantation, and 1.7% in generator replacement). The procedure with the highest risk of complications</a:t>
            </a:r>
          </a:p>
          <a:p>
            <a:r>
              <a:rPr lang="en-US" sz="1200" b="0" i="0" u="none" strike="noStrike" kern="1200" baseline="0" dirty="0" smtClean="0">
                <a:solidFill>
                  <a:schemeClr val="tx1"/>
                </a:solidFill>
                <a:latin typeface="+mn-lt"/>
                <a:ea typeface="+mn-ea"/>
                <a:cs typeface="+mn-cs"/>
              </a:rPr>
              <a:t>was CRT device implantation (odds ratio: 6.6; P , 0.001); these complications primarily involved coronary</a:t>
            </a:r>
          </a:p>
          <a:p>
            <a:r>
              <a:rPr lang="en-US" sz="1200" b="0" i="0" u="none" strike="noStrike" kern="1200" baseline="0" dirty="0" smtClean="0">
                <a:solidFill>
                  <a:schemeClr val="tx1"/>
                </a:solidFill>
                <a:latin typeface="+mn-lt"/>
                <a:ea typeface="+mn-ea"/>
                <a:cs typeface="+mn-cs"/>
              </a:rPr>
              <a:t>sinus lead dislodgement and device infection. Patients with complications had a significantly higher number of </a:t>
            </a:r>
            <a:r>
              <a:rPr lang="en-US" sz="1200" b="0" i="0" u="none" strike="noStrike" kern="1200" baseline="0" dirty="0" err="1" smtClean="0">
                <a:solidFill>
                  <a:schemeClr val="tx1"/>
                </a:solidFill>
                <a:latin typeface="+mn-lt"/>
                <a:ea typeface="+mn-ea"/>
                <a:cs typeface="+mn-cs"/>
              </a:rPr>
              <a:t>devicerelated</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hospitalizations (2.3+0.6 vs. 1.0+0.1; P , 0.001) and hospital treatment days (15.7+25.1 vs. 3.6+1.1;</a:t>
            </a:r>
          </a:p>
          <a:p>
            <a:r>
              <a:rPr lang="en-US" sz="1200" b="0" i="0" u="none" strike="noStrike" kern="1200" baseline="0" dirty="0" smtClean="0">
                <a:solidFill>
                  <a:schemeClr val="tx1"/>
                </a:solidFill>
                <a:latin typeface="+mn-lt"/>
                <a:ea typeface="+mn-ea"/>
                <a:cs typeface="+mn-cs"/>
              </a:rPr>
              <a:t>P , 0.001) than those without complications. Device infection was the complication with the greatest negative</a:t>
            </a:r>
          </a:p>
          <a:p>
            <a:r>
              <a:rPr lang="en-US" sz="1200" b="0" i="0" u="none" strike="noStrike" kern="1200" baseline="0" dirty="0" smtClean="0">
                <a:solidFill>
                  <a:schemeClr val="tx1"/>
                </a:solidFill>
                <a:latin typeface="+mn-lt"/>
                <a:ea typeface="+mn-ea"/>
                <a:cs typeface="+mn-cs"/>
              </a:rPr>
              <a:t>impact on patient outcome.</a:t>
            </a:r>
          </a:p>
          <a:p>
            <a:r>
              <a:rPr lang="en-US" sz="1200" b="0" i="0" u="none" strike="noStrike" kern="1200" baseline="0" dirty="0" smtClean="0">
                <a:solidFill>
                  <a:schemeClr val="tx1"/>
                </a:solidFill>
                <a:latin typeface="+mn-lt"/>
                <a:ea typeface="+mn-ea"/>
                <a:cs typeface="+mn-cs"/>
              </a:rPr>
              <a:t>Conclusion Cardiac </a:t>
            </a:r>
            <a:r>
              <a:rPr lang="en-US" sz="1200" b="0" i="0" u="none" strike="noStrike" kern="1200" baseline="0" dirty="0" err="1" smtClean="0">
                <a:solidFill>
                  <a:schemeClr val="tx1"/>
                </a:solidFill>
                <a:latin typeface="+mn-lt"/>
                <a:ea typeface="+mn-ea"/>
                <a:cs typeface="+mn-cs"/>
              </a:rPr>
              <a:t>resynchronisation</a:t>
            </a:r>
            <a:r>
              <a:rPr lang="en-US" sz="1200" b="0" i="0" u="none" strike="noStrike" kern="1200" baseline="0" dirty="0" smtClean="0">
                <a:solidFill>
                  <a:schemeClr val="tx1"/>
                </a:solidFill>
                <a:latin typeface="+mn-lt"/>
                <a:ea typeface="+mn-ea"/>
                <a:cs typeface="+mn-cs"/>
              </a:rPr>
              <a:t> therapy implantation was the procedure with the highest risk of complications requiring</a:t>
            </a:r>
          </a:p>
          <a:p>
            <a:r>
              <a:rPr lang="en-US" sz="1200" b="0" i="0" u="none" strike="noStrike" kern="1200" baseline="0" dirty="0" smtClean="0">
                <a:solidFill>
                  <a:schemeClr val="tx1"/>
                </a:solidFill>
                <a:latin typeface="+mn-lt"/>
                <a:ea typeface="+mn-ea"/>
                <a:cs typeface="+mn-cs"/>
              </a:rPr>
              <a:t>surgical revision. Complications were associated with substantial clinical consequences and a significant increase in</a:t>
            </a:r>
          </a:p>
          <a:p>
            <a:r>
              <a:rPr lang="en-US" sz="1200" b="0" i="0" u="none" strike="noStrike" kern="1200" baseline="0" smtClean="0">
                <a:solidFill>
                  <a:schemeClr val="tx1"/>
                </a:solidFill>
                <a:latin typeface="+mn-lt"/>
                <a:ea typeface="+mn-ea"/>
                <a:cs typeface="+mn-cs"/>
              </a:rPr>
              <a:t>the number and length of hospitalizations.</a:t>
            </a:r>
            <a:endParaRPr lang="en-US"/>
          </a:p>
        </p:txBody>
      </p:sp>
      <p:sp>
        <p:nvSpPr>
          <p:cNvPr id="4" name="Slide Number Placeholder 3"/>
          <p:cNvSpPr>
            <a:spLocks noGrp="1"/>
          </p:cNvSpPr>
          <p:nvPr>
            <p:ph type="sldNum" sz="quarter" idx="10"/>
          </p:nvPr>
        </p:nvSpPr>
        <p:spPr/>
        <p:txBody>
          <a:bodyPr/>
          <a:lstStyle/>
          <a:p>
            <a:fld id="{F6D50F20-43F8-5D43-8563-D8F2D5D9B2B1}" type="slidenum">
              <a:rPr lang="en-US" smtClean="0"/>
              <a:t>37</a:t>
            </a:fld>
            <a:endParaRPr lang="en-US"/>
          </a:p>
        </p:txBody>
      </p:sp>
    </p:spTree>
    <p:extLst>
      <p:ext uri="{BB962C8B-B14F-4D97-AF65-F5344CB8AC3E}">
        <p14:creationId xmlns:p14="http://schemas.microsoft.com/office/powerpoint/2010/main" val="358979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1" Type="http://schemas.openxmlformats.org/officeDocument/2006/relationships/slideMaster" Target="../slideMasters/slideMaster6.xml"/><Relationship Id="rId2" Type="http://schemas.openxmlformats.org/officeDocument/2006/relationships/image" Target="../media/image7.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2.jpe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pt-BR"/>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pt-BR"/>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kumimoji="0" lang="pt-BR"/>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pt-BR"/>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pt-BR"/>
          </a:p>
        </p:txBody>
      </p:sp>
      <p:sp>
        <p:nvSpPr>
          <p:cNvPr id="26" name="Shape 25"/>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pt-BR"/>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pt-BR"/>
          </a:p>
        </p:txBody>
      </p:sp>
      <p:sp>
        <p:nvSpPr>
          <p:cNvPr id="28" name="Date Placeholder 27"/>
          <p:cNvSpPr>
            <a:spLocks noGrp="1"/>
          </p:cNvSpPr>
          <p:nvPr>
            <p:ph type="dt" sz="half" idx="10"/>
          </p:nvPr>
        </p:nvSpPr>
        <p:spPr>
          <a:xfrm>
            <a:off x="6477000" y="6416675"/>
            <a:ext cx="2133600" cy="365125"/>
          </a:xfrm>
        </p:spPr>
        <p:txBody>
          <a:bodyPr/>
          <a:lstStyle>
            <a:extLst/>
          </a:lstStyle>
          <a:p>
            <a:fld id="{743653DA-8BF4-4869-96FE-9BCF43372D46}" type="datetimeFigureOut">
              <a:rPr lang="en-US"/>
              <a:pPr/>
              <a:t>07/04/15</a:t>
            </a:fld>
            <a:endParaRPr kumimoji="0" lang="pt-BR"/>
          </a:p>
        </p:txBody>
      </p:sp>
      <p:sp>
        <p:nvSpPr>
          <p:cNvPr id="17" name="Footer Placeholder 16"/>
          <p:cNvSpPr>
            <a:spLocks noGrp="1"/>
          </p:cNvSpPr>
          <p:nvPr>
            <p:ph type="ftr" sz="quarter" idx="11"/>
          </p:nvPr>
        </p:nvSpPr>
        <p:spPr>
          <a:xfrm>
            <a:off x="914400" y="6416675"/>
            <a:ext cx="5562600" cy="365125"/>
          </a:xfrm>
        </p:spPr>
        <p:txBody>
          <a:bodyPr/>
          <a:lstStyle>
            <a:extLst/>
          </a:lstStyle>
          <a:p>
            <a:endParaRPr kumimoji="0" lang="pt-BR"/>
          </a:p>
        </p:txBody>
      </p:sp>
      <p:sp>
        <p:nvSpPr>
          <p:cNvPr id="29" name="Slide Number Placeholder 28"/>
          <p:cNvSpPr>
            <a:spLocks noGrp="1"/>
          </p:cNvSpPr>
          <p:nvPr>
            <p:ph type="sldNum" sz="quarter" idx="12"/>
          </p:nvPr>
        </p:nvSpPr>
        <p:spPr>
          <a:xfrm>
            <a:off x="8610600" y="6416675"/>
            <a:ext cx="457200" cy="365125"/>
          </a:xfrm>
        </p:spPr>
        <p:txBody>
          <a:bodyPr/>
          <a:lstStyle>
            <a:extLst/>
          </a:lstStyle>
          <a:p>
            <a:fld id="{72AC53DF-4216-466D-99A7-94400E6C2A25}" type="slidenum">
              <a:rPr/>
              <a:pPr/>
              <a:t>‹#›</a:t>
            </a:fld>
            <a:endParaRPr kumimoji="0" lang="pt-B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45" name="Rectangle 44"/>
          <p:cNvSpPr/>
          <p:nvPr/>
        </p:nvSpPr>
        <p:spPr>
          <a:xfrm>
            <a:off x="363160" y="402264"/>
            <a:ext cx="850392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8" name="Title 7"/>
          <p:cNvSpPr>
            <a:spLocks noGrp="1"/>
          </p:cNvSpPr>
          <p:nvPr>
            <p:ph type="ctrTitle"/>
          </p:nvPr>
        </p:nvSpPr>
        <p:spPr>
          <a:xfrm>
            <a:off x="533400" y="464504"/>
            <a:ext cx="8153400" cy="774192"/>
          </a:xfrm>
        </p:spPr>
        <p:txBody>
          <a:bodyPr/>
          <a:lstStyle>
            <a:lvl1pPr marR="9144" algn="r" eaLnBrk="1" latinLnBrk="0" hangingPunct="1">
              <a:defRPr kumimoji="0" lang="pt-BR" sz="3800"/>
            </a:lvl1pPr>
            <a:extLst/>
          </a:lstStyle>
          <a:p>
            <a:pPr eaLnBrk="1" latinLnBrk="0" hangingPunct="1"/>
            <a:r>
              <a:rPr lang="x-none" smtClean="0"/>
              <a:t>Click to edit Master title style</a:t>
            </a:r>
            <a:endParaRPr/>
          </a:p>
        </p:txBody>
      </p:sp>
      <p:sp>
        <p:nvSpPr>
          <p:cNvPr id="9" name="Subtitle 8"/>
          <p:cNvSpPr>
            <a:spLocks noGrp="1"/>
          </p:cNvSpPr>
          <p:nvPr>
            <p:ph type="subTitle" idx="1"/>
          </p:nvPr>
        </p:nvSpPr>
        <p:spPr>
          <a:xfrm>
            <a:off x="4838381" y="1371600"/>
            <a:ext cx="3848419" cy="457200"/>
          </a:xfrm>
        </p:spPr>
        <p:txBody>
          <a:bodyPr tIns="0"/>
          <a:lstStyle>
            <a:lvl1pPr marL="0" indent="0" algn="r" eaLnBrk="1" latinLnBrk="0" hangingPunct="1">
              <a:spcBef>
                <a:spcPts val="0"/>
              </a:spcBef>
              <a:buNone/>
              <a:defRPr kumimoji="0" lang="pt-BR" sz="2000">
                <a:solidFill>
                  <a:schemeClr val="tx1"/>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x-none" smtClean="0"/>
              <a:t>Click to edit Master subtitle style</a:t>
            </a:r>
            <a:endParaRPr/>
          </a:p>
        </p:txBody>
      </p:sp>
      <p:sp>
        <p:nvSpPr>
          <p:cNvPr id="58" name="Rectangle 5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59" name="Rectangle 5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60" name="Rectangle 5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61" name="Rectangle 6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62" name="Rectangle 6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pic>
        <p:nvPicPr>
          <p:cNvPr id="30" name="Imagem 29" descr="Vostro_NB_1280x864_02.jpg"/>
          <p:cNvPicPr>
            <a:picLocks noChangeAspect="1"/>
          </p:cNvPicPr>
          <p:nvPr userDrawn="1"/>
        </p:nvPicPr>
        <p:blipFill>
          <a:blip r:embed="rId2" cstate="print"/>
          <a:srcRect t="33230" r="12109" b="58632"/>
          <a:stretch>
            <a:fillRect/>
          </a:stretch>
        </p:blipFill>
        <p:spPr>
          <a:xfrm rot="5400000">
            <a:off x="-3214729" y="3214675"/>
            <a:ext cx="6858024" cy="428627"/>
          </a:xfrm>
          <a:prstGeom prst="rect">
            <a:avLst/>
          </a:prstGeom>
          <a:noFill/>
          <a:ln>
            <a:noFill/>
          </a:ln>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ítulo, texto e clip-art">
    <p:spTree>
      <p:nvGrpSpPr>
        <p:cNvPr id="1" name=""/>
        <p:cNvGrpSpPr/>
        <p:nvPr/>
      </p:nvGrpSpPr>
      <p:grpSpPr>
        <a:xfrm>
          <a:off x="0" y="0"/>
          <a:ext cx="0" cy="0"/>
          <a:chOff x="0" y="0"/>
          <a:chExt cx="0" cy="0"/>
        </a:xfrm>
      </p:grpSpPr>
      <p:sp>
        <p:nvSpPr>
          <p:cNvPr id="2" name="Título 1"/>
          <p:cNvSpPr>
            <a:spLocks noGrp="1"/>
          </p:cNvSpPr>
          <p:nvPr>
            <p:ph type="title"/>
          </p:nvPr>
        </p:nvSpPr>
        <p:spPr>
          <a:xfrm>
            <a:off x="439738" y="381000"/>
            <a:ext cx="8264525"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39738" y="1981200"/>
            <a:ext cx="4056062" cy="4114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lip-art 3"/>
          <p:cNvSpPr>
            <a:spLocks noGrp="1"/>
          </p:cNvSpPr>
          <p:nvPr>
            <p:ph type="clipArt" sz="half" idx="2"/>
          </p:nvPr>
        </p:nvSpPr>
        <p:spPr>
          <a:xfrm>
            <a:off x="4648200" y="1981200"/>
            <a:ext cx="4056063" cy="4114800"/>
          </a:xfrm>
        </p:spPr>
        <p:txBody>
          <a:bodyPr/>
          <a:lstStyle/>
          <a:p>
            <a:pPr lvl="0"/>
            <a:endParaRPr lang="pt-BR" noProof="0"/>
          </a:p>
        </p:txBody>
      </p:sp>
    </p:spTree>
    <p:extLst>
      <p:ext uri="{BB962C8B-B14F-4D97-AF65-F5344CB8AC3E}">
        <p14:creationId xmlns:p14="http://schemas.microsoft.com/office/powerpoint/2010/main" val="2011136453"/>
      </p:ext>
    </p:extLst>
  </p:cSld>
  <p:clrMapOvr>
    <a:masterClrMapping/>
  </p:clrMapOvr>
  <p:transition xmlns:p14="http://schemas.microsoft.com/office/powerpoint/2010/mai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6" name="Shape 25"/>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8" name="Date Placeholder 27"/>
          <p:cNvSpPr>
            <a:spLocks noGrp="1"/>
          </p:cNvSpPr>
          <p:nvPr>
            <p:ph type="dt" sz="half" idx="10"/>
          </p:nvPr>
        </p:nvSpPr>
        <p:spPr>
          <a:xfrm>
            <a:off x="6477000" y="6416675"/>
            <a:ext cx="2133600" cy="365125"/>
          </a:xfrm>
        </p:spPr>
        <p:txBody>
          <a:bodyPr/>
          <a:lstStyle>
            <a:extLst/>
          </a:lstStyle>
          <a:p>
            <a:fld id="{743653DA-8BF4-4869-96FE-9BCF43372D46}" type="datetimeFigureOut">
              <a:rPr lang="en-US">
                <a:solidFill>
                  <a:srgbClr val="E9E5DC"/>
                </a:solidFill>
                <a:latin typeface="Corbel"/>
              </a:rPr>
              <a:pPr/>
              <a:t>07/04/15</a:t>
            </a:fld>
            <a:endParaRPr>
              <a:solidFill>
                <a:srgbClr val="E9E5DC"/>
              </a:solidFill>
              <a:latin typeface="Corbel"/>
            </a:endParaRPr>
          </a:p>
        </p:txBody>
      </p:sp>
      <p:sp>
        <p:nvSpPr>
          <p:cNvPr id="17" name="Footer Placeholder 16"/>
          <p:cNvSpPr>
            <a:spLocks noGrp="1"/>
          </p:cNvSpPr>
          <p:nvPr>
            <p:ph type="ftr" sz="quarter" idx="11"/>
          </p:nvPr>
        </p:nvSpPr>
        <p:spPr>
          <a:xfrm>
            <a:off x="914400" y="6416675"/>
            <a:ext cx="5562600" cy="365125"/>
          </a:xfrm>
        </p:spPr>
        <p:txBody>
          <a:bodyPr/>
          <a:lstStyle>
            <a:extLst/>
          </a:lstStyle>
          <a:p>
            <a:endParaRPr>
              <a:solidFill>
                <a:srgbClr val="E9E5DC"/>
              </a:solidFill>
              <a:latin typeface="Corbel"/>
            </a:endParaRPr>
          </a:p>
        </p:txBody>
      </p:sp>
      <p:sp>
        <p:nvSpPr>
          <p:cNvPr id="29" name="Slide Number Placeholder 28"/>
          <p:cNvSpPr>
            <a:spLocks noGrp="1"/>
          </p:cNvSpPr>
          <p:nvPr>
            <p:ph type="sldNum" sz="quarter" idx="12"/>
          </p:nvPr>
        </p:nvSpPr>
        <p:spPr>
          <a:xfrm>
            <a:off x="8610600" y="6416675"/>
            <a:ext cx="457200" cy="365125"/>
          </a:xfrm>
        </p:spPr>
        <p:txBody>
          <a:bodyPr/>
          <a:lstStyle>
            <a:extLst/>
          </a:lstStyle>
          <a:p>
            <a:fld id="{72AC53DF-4216-466D-99A7-94400E6C2A25}" type="slidenum">
              <a:rPr>
                <a:solidFill>
                  <a:srgbClr val="E9E5DC"/>
                </a:solidFill>
                <a:latin typeface="Corbel"/>
              </a:rPr>
              <a:pPr/>
              <a:t>‹#›</a:t>
            </a:fld>
            <a:endParaRPr>
              <a:solidFill>
                <a:srgbClr val="E9E5DC"/>
              </a:solidFill>
              <a:latin typeface="Corbe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5" name="Rectangle 44"/>
          <p:cNvSpPr/>
          <p:nvPr/>
        </p:nvSpPr>
        <p:spPr>
          <a:xfrm>
            <a:off x="363160" y="402264"/>
            <a:ext cx="850392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8" name="Title 7"/>
          <p:cNvSpPr>
            <a:spLocks noGrp="1"/>
          </p:cNvSpPr>
          <p:nvPr>
            <p:ph type="ctrTitle"/>
          </p:nvPr>
        </p:nvSpPr>
        <p:spPr>
          <a:xfrm>
            <a:off x="533400" y="464504"/>
            <a:ext cx="8153400" cy="774192"/>
          </a:xfrm>
        </p:spPr>
        <p:txBody>
          <a:bodyPr/>
          <a:lstStyle>
            <a:lvl1pPr marR="9144" algn="r" eaLnBrk="1" latinLnBrk="0" hangingPunct="1">
              <a:defRPr kumimoji="0" lang="pt-BR" sz="3800"/>
            </a:lvl1pPr>
            <a:extLst/>
          </a:lstStyle>
          <a:p>
            <a:pPr eaLnBrk="1" latinLnBrk="0" hangingPunct="1"/>
            <a:r>
              <a:rPr lang="x-none" smtClean="0"/>
              <a:t>Click to edit Master title style</a:t>
            </a:r>
            <a:endParaRPr/>
          </a:p>
        </p:txBody>
      </p:sp>
      <p:sp>
        <p:nvSpPr>
          <p:cNvPr id="9" name="Subtitle 8"/>
          <p:cNvSpPr>
            <a:spLocks noGrp="1"/>
          </p:cNvSpPr>
          <p:nvPr>
            <p:ph type="subTitle" idx="1"/>
          </p:nvPr>
        </p:nvSpPr>
        <p:spPr>
          <a:xfrm>
            <a:off x="4838381" y="1371600"/>
            <a:ext cx="3848419" cy="457200"/>
          </a:xfrm>
        </p:spPr>
        <p:txBody>
          <a:bodyPr tIns="0"/>
          <a:lstStyle>
            <a:lvl1pPr marL="0" indent="0" algn="r" eaLnBrk="1" latinLnBrk="0" hangingPunct="1">
              <a:spcBef>
                <a:spcPts val="0"/>
              </a:spcBef>
              <a:buNone/>
              <a:defRPr kumimoji="0" lang="pt-BR" sz="2000">
                <a:solidFill>
                  <a:schemeClr val="tx1"/>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x-none" smtClean="0"/>
              <a:t>Click to edit Master subtitle style</a:t>
            </a:r>
            <a:endParaRPr/>
          </a:p>
        </p:txBody>
      </p:sp>
      <p:sp>
        <p:nvSpPr>
          <p:cNvPr id="58" name="Rectangle 5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59" name="Rectangle 5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0" name="Rectangle 5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1" name="Rectangle 6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2" name="Rectangle 6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pic>
        <p:nvPicPr>
          <p:cNvPr id="30" name="Imagem 29" descr="Vostro_NB_1280x864_02.jpg"/>
          <p:cNvPicPr>
            <a:picLocks noChangeAspect="1"/>
          </p:cNvPicPr>
          <p:nvPr userDrawn="1"/>
        </p:nvPicPr>
        <p:blipFill>
          <a:blip r:embed="rId2"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20516288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x-none" smtClean="0"/>
              <a:t>Click to edit Master title style</a:t>
            </a:r>
            <a:endParaRPr/>
          </a:p>
        </p:txBody>
      </p:sp>
      <p:sp>
        <p:nvSpPr>
          <p:cNvPr id="3" name="Content Placeholder 2"/>
          <p:cNvSpPr>
            <a:spLocks noGrp="1"/>
          </p:cNvSpPr>
          <p:nvPr>
            <p:ph idx="1"/>
          </p:nvPr>
        </p:nvSpPr>
        <p:spPr/>
        <p:txBody>
          <a:bodyPr/>
          <a:lstStyle>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4" name="Date Placeholder 3"/>
          <p:cNvSpPr>
            <a:spLocks noGrp="1"/>
          </p:cNvSpPr>
          <p:nvPr>
            <p:ph type="dt" sz="half" idx="10"/>
          </p:nvPr>
        </p:nvSpPr>
        <p:spPr/>
        <p:txBody>
          <a:bodyPr/>
          <a:lstStyle>
            <a:extLst/>
          </a:lstStyle>
          <a:p>
            <a:fld id="{B7129108-AC8D-4212-9283-60D9E99BF07A}" type="datetimeFigureOut">
              <a:rPr lang="en-US">
                <a:solidFill>
                  <a:srgbClr val="E9E5DC"/>
                </a:solidFill>
                <a:latin typeface="Corbel"/>
              </a:rPr>
              <a:pPr/>
              <a:t>07/04/15</a:t>
            </a:fld>
            <a:endParaRPr>
              <a:solidFill>
                <a:srgbClr val="E9E5DC"/>
              </a:solidFill>
              <a:latin typeface="Corbel"/>
            </a:endParaRPr>
          </a:p>
        </p:txBody>
      </p:sp>
      <p:sp>
        <p:nvSpPr>
          <p:cNvPr id="5" name="Footer Placeholder 4"/>
          <p:cNvSpPr>
            <a:spLocks noGrp="1"/>
          </p:cNvSpPr>
          <p:nvPr>
            <p:ph type="ftr" sz="quarter" idx="11"/>
          </p:nvPr>
        </p:nvSpPr>
        <p:spPr/>
        <p:txBody>
          <a:bodyPr/>
          <a:lstStyle>
            <a:extLst/>
          </a:lstStyle>
          <a:p>
            <a:endParaRPr>
              <a:solidFill>
                <a:srgbClr val="E9E5DC"/>
              </a:solidFill>
              <a:latin typeface="Corbel"/>
            </a:endParaRPr>
          </a:p>
        </p:txBody>
      </p:sp>
      <p:sp>
        <p:nvSpPr>
          <p:cNvPr id="6" name="Slide Number Placeholder 5"/>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pic>
        <p:nvPicPr>
          <p:cNvPr id="7" name="Imagem 6" descr="Vostro_NB_1280x864_02.jpg"/>
          <p:cNvPicPr>
            <a:picLocks noChangeAspect="1"/>
          </p:cNvPicPr>
          <p:nvPr userDrawn="1"/>
        </p:nvPicPr>
        <p:blipFill>
          <a:blip r:embed="rId2"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171687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pt-BR" sz="4000" b="1" cap="all">
                <a:ln/>
                <a:solidFill>
                  <a:schemeClr val="tx1"/>
                </a:solidFill>
                <a:effectLst>
                  <a:reflection blurRad="12700" stA="50000" endPos="50000" dir="5400000" sy="-100000" rotWithShape="0"/>
                </a:effectLst>
              </a:defRPr>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914400" y="5334000"/>
            <a:ext cx="7772400" cy="1052512"/>
          </a:xfrm>
        </p:spPr>
        <p:txBody>
          <a:bodyPr anchor="t"/>
          <a:lstStyle>
            <a:lvl1pPr marL="374904" eaLnBrk="1" latinLnBrk="0" hangingPunct="1">
              <a:buNone/>
              <a:defRPr kumimoji="0" lang="pt-BR" sz="2000">
                <a:solidFill>
                  <a:schemeClr val="tx2"/>
                </a:solidFill>
              </a:defRPr>
            </a:lvl1pPr>
            <a:lvl2pPr eaLnBrk="1" latinLnBrk="0" hangingPunct="1">
              <a:buNone/>
              <a:defRPr kumimoji="0" lang="pt-BR" sz="1800">
                <a:solidFill>
                  <a:schemeClr val="tx1">
                    <a:tint val="75000"/>
                  </a:schemeClr>
                </a:solidFill>
              </a:defRPr>
            </a:lvl2pPr>
            <a:lvl3pPr eaLnBrk="1" latinLnBrk="0" hangingPunct="1">
              <a:buNone/>
              <a:defRPr kumimoji="0" lang="pt-BR" sz="1600">
                <a:solidFill>
                  <a:schemeClr val="tx1">
                    <a:tint val="75000"/>
                  </a:schemeClr>
                </a:solidFill>
              </a:defRPr>
            </a:lvl3pPr>
            <a:lvl4pPr eaLnBrk="1" latinLnBrk="0" hangingPunct="1">
              <a:buNone/>
              <a:defRPr kumimoji="0" lang="pt-BR" sz="1400">
                <a:solidFill>
                  <a:schemeClr val="tx1">
                    <a:tint val="75000"/>
                  </a:schemeClr>
                </a:solidFill>
              </a:defRPr>
            </a:lvl4pPr>
            <a:lvl5pPr eaLnBrk="1" latinLnBrk="0" hangingPunct="1">
              <a:buNone/>
              <a:defRPr kumimoji="0" lang="pt-BR" sz="1400">
                <a:solidFill>
                  <a:schemeClr val="tx1">
                    <a:tint val="75000"/>
                  </a:schemeClr>
                </a:solidFill>
              </a:defRPr>
            </a:lvl5pPr>
            <a:extLst/>
          </a:lstStyle>
          <a:p>
            <a:pPr lvl="0" eaLnBrk="1" latinLnBrk="0" hangingPunct="1"/>
            <a:r>
              <a:rPr lang="x-none" smtClean="0"/>
              <a:t>Click to edit Master text styles</a:t>
            </a:r>
          </a:p>
        </p:txBody>
      </p:sp>
      <p:sp>
        <p:nvSpPr>
          <p:cNvPr id="4" name="Date Placeholder 3"/>
          <p:cNvSpPr>
            <a:spLocks noGrp="1"/>
          </p:cNvSpPr>
          <p:nvPr>
            <p:ph type="dt" sz="half" idx="10"/>
          </p:nvPr>
        </p:nvSpPr>
        <p:spPr/>
        <p:txBody>
          <a:bodyPr/>
          <a:lstStyle>
            <a:extLst/>
          </a:lstStyle>
          <a:p>
            <a:fld id="{B6DED3D3-6235-4F4C-B439-DF277FB555A7}" type="datetimeFigureOut">
              <a:rPr lang="en-US">
                <a:solidFill>
                  <a:srgbClr val="E9E5DC"/>
                </a:solidFill>
                <a:latin typeface="Corbel"/>
              </a:rPr>
              <a:pPr/>
              <a:t>07/04/15</a:t>
            </a:fld>
            <a:endParaRPr>
              <a:solidFill>
                <a:srgbClr val="E9E5DC"/>
              </a:solidFill>
              <a:latin typeface="Corbel"/>
            </a:endParaRPr>
          </a:p>
        </p:txBody>
      </p:sp>
      <p:sp>
        <p:nvSpPr>
          <p:cNvPr id="5" name="Footer Placeholder 4"/>
          <p:cNvSpPr>
            <a:spLocks noGrp="1"/>
          </p:cNvSpPr>
          <p:nvPr>
            <p:ph type="ftr" sz="quarter" idx="11"/>
          </p:nvPr>
        </p:nvSpPr>
        <p:spPr>
          <a:xfrm>
            <a:off x="914400" y="6416675"/>
            <a:ext cx="5562600" cy="365125"/>
          </a:xfrm>
        </p:spPr>
        <p:txBody>
          <a:bodyPr/>
          <a:lstStyle>
            <a:extLst/>
          </a:lstStyle>
          <a:p>
            <a:endParaRPr>
              <a:solidFill>
                <a:srgbClr val="E9E5DC"/>
              </a:solidFill>
              <a:latin typeface="Corbel"/>
            </a:endParaRPr>
          </a:p>
        </p:txBody>
      </p:sp>
      <p:sp>
        <p:nvSpPr>
          <p:cNvPr id="6" name="Slide Number Placeholder 5"/>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41859021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as Partes de Conteúd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extLst/>
          </a:lstStyle>
          <a:p>
            <a:pPr eaLnBrk="1" latinLnBrk="0" hangingPunct="1"/>
            <a:r>
              <a:rPr lang="x-none" smtClean="0"/>
              <a:t>Click to edit Master title style</a:t>
            </a:r>
            <a:endParaRPr/>
          </a:p>
        </p:txBody>
      </p:sp>
      <p:sp>
        <p:nvSpPr>
          <p:cNvPr id="3" name="Content Placeholder 2"/>
          <p:cNvSpPr>
            <a:spLocks noGrp="1"/>
          </p:cNvSpPr>
          <p:nvPr>
            <p:ph sz="half" idx="1"/>
          </p:nvPr>
        </p:nvSpPr>
        <p:spPr>
          <a:xfrm>
            <a:off x="464344" y="1600200"/>
            <a:ext cx="4038600" cy="4525963"/>
          </a:xfrm>
        </p:spPr>
        <p:txBody>
          <a:bodyPr/>
          <a:lstStyle>
            <a:lvl1pPr marL="0" indent="0" eaLnBrk="1" latinLnBrk="0" hangingPunct="1">
              <a:buFontTx/>
              <a:buNone/>
              <a:defRPr kumimoji="0" lang="pt-BR" sz="2000"/>
            </a:lvl1pPr>
            <a:lvl2pPr eaLnBrk="1" latinLnBrk="0" hangingPunct="1">
              <a:defRPr kumimoji="0" lang="pt-BR" sz="2400"/>
            </a:lvl2pPr>
            <a:lvl3pPr eaLnBrk="1" latinLnBrk="0" hangingPunct="1">
              <a:defRPr kumimoji="0" lang="pt-BR" sz="2000"/>
            </a:lvl3pPr>
            <a:lvl4pPr eaLnBrk="1" latinLnBrk="0" hangingPunct="1">
              <a:defRPr kumimoji="0" lang="pt-BR" sz="1800"/>
            </a:lvl4pPr>
            <a:lvl5pPr eaLnBrk="1" latinLnBrk="0" hangingPunct="1">
              <a:defRPr kumimoji="0" lang="pt-BR" sz="1800"/>
            </a:lvl5pPr>
            <a:extLst/>
          </a:lstStyle>
          <a:p>
            <a:pPr lvl="0" eaLnBrk="1" latinLnBrk="0" hangingPunct="1"/>
            <a:r>
              <a:rPr lang="x-none" smtClean="0"/>
              <a:t>Click to edit Master text styles</a:t>
            </a:r>
          </a:p>
        </p:txBody>
      </p:sp>
      <p:sp>
        <p:nvSpPr>
          <p:cNvPr id="4" name="Content Placeholder 3"/>
          <p:cNvSpPr>
            <a:spLocks noGrp="1"/>
          </p:cNvSpPr>
          <p:nvPr>
            <p:ph sz="half" idx="2"/>
          </p:nvPr>
        </p:nvSpPr>
        <p:spPr>
          <a:xfrm>
            <a:off x="4655344" y="1600200"/>
            <a:ext cx="4038600" cy="4525963"/>
          </a:xfrm>
        </p:spPr>
        <p:txBody>
          <a:bodyPr/>
          <a:lstStyle>
            <a:lvl1pPr eaLnBrk="1" latinLnBrk="0" hangingPunct="1">
              <a:defRPr kumimoji="0" lang="pt-BR" sz="2800"/>
            </a:lvl1pPr>
            <a:lvl2pPr eaLnBrk="1" latinLnBrk="0" hangingPunct="1">
              <a:defRPr kumimoji="0" lang="pt-BR" sz="2400"/>
            </a:lvl2pPr>
            <a:lvl3pPr eaLnBrk="1" latinLnBrk="0" hangingPunct="1">
              <a:defRPr kumimoji="0" lang="pt-BR" sz="2000"/>
            </a:lvl3pPr>
            <a:lvl4pPr eaLnBrk="1" latinLnBrk="0" hangingPunct="1">
              <a:defRPr kumimoji="0" lang="pt-BR" sz="1800"/>
            </a:lvl4pPr>
            <a:lvl5pPr eaLnBrk="1" latinLnBrk="0" hangingPunct="1">
              <a:defRPr kumimoji="0" lang="pt-BR" sz="18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5" name="Date Placeholder 4"/>
          <p:cNvSpPr>
            <a:spLocks noGrp="1"/>
          </p:cNvSpPr>
          <p:nvPr>
            <p:ph type="dt" sz="half" idx="10"/>
          </p:nvPr>
        </p:nvSpPr>
        <p:spPr/>
        <p:txBody>
          <a:bodyPr/>
          <a:lstStyle>
            <a:extLst/>
          </a:lstStyle>
          <a:p>
            <a:fld id="{3B5F1E3E-4B2F-4895-B65E-28B2E64F39F6}" type="datetimeFigureOut">
              <a:rPr lang="en-US">
                <a:solidFill>
                  <a:srgbClr val="696464"/>
                </a:solidFill>
                <a:latin typeface="Corbel"/>
              </a:rPr>
              <a:pPr/>
              <a:t>07/04/15</a:t>
            </a:fld>
            <a:endParaRPr>
              <a:solidFill>
                <a:srgbClr val="696464"/>
              </a:solidFill>
              <a:latin typeface="Corbel"/>
            </a:endParaRPr>
          </a:p>
        </p:txBody>
      </p:sp>
      <p:sp>
        <p:nvSpPr>
          <p:cNvPr id="6" name="Footer Placeholder 5"/>
          <p:cNvSpPr>
            <a:spLocks noGrp="1"/>
          </p:cNvSpPr>
          <p:nvPr>
            <p:ph type="ftr" sz="quarter" idx="11"/>
          </p:nvPr>
        </p:nvSpPr>
        <p:spPr/>
        <p:txBody>
          <a:bodyPr/>
          <a:lstStyle>
            <a:extLst/>
          </a:lstStyle>
          <a:p>
            <a:endParaRPr>
              <a:solidFill>
                <a:srgbClr val="696464"/>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696464"/>
                </a:solidFill>
                <a:latin typeface="Corbel"/>
              </a:rPr>
              <a:pPr/>
              <a:t>‹#›</a:t>
            </a:fld>
            <a:endParaRPr>
              <a:solidFill>
                <a:srgbClr val="696464"/>
              </a:solidFill>
              <a:latin typeface="Corbel"/>
            </a:endParaRPr>
          </a:p>
        </p:txBody>
      </p:sp>
      <p:cxnSp>
        <p:nvCxnSpPr>
          <p:cNvPr id="9" name="Straight Connector 8"/>
          <p:cNvCxnSpPr/>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45734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bg>
      <p:bgRef idx="1002">
        <a:schemeClr val="bg2"/>
      </p:bgRef>
    </p:bg>
    <p:spTree>
      <p:nvGrpSpPr>
        <p:cNvPr id="1" name=""/>
        <p:cNvGrpSpPr/>
        <p:nvPr/>
      </p:nvGrpSpPr>
      <p:grpSpPr>
        <a:xfrm>
          <a:off x="0" y="0"/>
          <a:ext cx="0" cy="0"/>
          <a:chOff x="0" y="0"/>
          <a:chExt cx="0" cy="0"/>
        </a:xfrm>
      </p:grpSpPr>
      <p:sp>
        <p:nvSpPr>
          <p:cNvPr id="23" name="Rectangle 22"/>
          <p:cNvSpPr/>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 name="Title 1"/>
          <p:cNvSpPr>
            <a:spLocks noGrp="1"/>
          </p:cNvSpPr>
          <p:nvPr>
            <p:ph type="title"/>
          </p:nvPr>
        </p:nvSpPr>
        <p:spPr>
          <a:xfrm>
            <a:off x="504824" y="512064"/>
            <a:ext cx="7772400" cy="914400"/>
          </a:xfrm>
        </p:spPr>
        <p:txBody>
          <a:bodyPr anchor="t"/>
          <a:lstStyle>
            <a:lvl1pPr eaLnBrk="1" latinLnBrk="0" hangingPunct="1">
              <a:defRPr kumimoji="0" lang="pt-BR" sz="4000"/>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457200" y="1809750"/>
            <a:ext cx="4040188" cy="639762"/>
          </a:xfrm>
        </p:spPr>
        <p:txBody>
          <a:bodyPr anchor="ctr"/>
          <a:lstStyle>
            <a:lvl1pPr marL="73152" indent="0" algn="l" eaLnBrk="1" latinLnBrk="0" hangingPunct="1">
              <a:buNone/>
              <a:defRPr kumimoji="0" lang="pt-BR" sz="2400" b="1">
                <a:solidFill>
                  <a:schemeClr val="accent2"/>
                </a:solidFill>
              </a:defRPr>
            </a:lvl1pPr>
            <a:lvl2pPr eaLnBrk="1" latinLnBrk="0" hangingPunct="1">
              <a:buNone/>
              <a:defRPr kumimoji="0" lang="pt-BR" sz="2000" b="1"/>
            </a:lvl2pPr>
            <a:lvl3pPr eaLnBrk="1" latinLnBrk="0" hangingPunct="1">
              <a:buNone/>
              <a:defRPr kumimoji="0" lang="pt-BR" sz="1800" b="1"/>
            </a:lvl3pPr>
            <a:lvl4pPr eaLnBrk="1" latinLnBrk="0" hangingPunct="1">
              <a:buNone/>
              <a:defRPr kumimoji="0" lang="pt-BR" sz="1600" b="1"/>
            </a:lvl4pPr>
            <a:lvl5pPr eaLnBrk="1" latinLnBrk="0" hangingPunct="1">
              <a:buNone/>
              <a:defRPr kumimoji="0" lang="pt-BR" sz="1600" b="1"/>
            </a:lvl5pPr>
            <a:extLst/>
          </a:lstStyle>
          <a:p>
            <a:pPr lvl="0" eaLnBrk="1" latinLnBrk="0" hangingPunct="1"/>
            <a:r>
              <a:rPr lang="x-none" smtClean="0"/>
              <a:t>Click to edit Master text styles</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eaLnBrk="1" latinLnBrk="0" hangingPunct="1">
              <a:buNone/>
              <a:defRPr kumimoji="0" lang="pt-BR" sz="2400" b="1">
                <a:solidFill>
                  <a:schemeClr val="accent2"/>
                </a:solidFill>
              </a:defRPr>
            </a:lvl1pPr>
            <a:lvl2pPr eaLnBrk="1" latinLnBrk="0" hangingPunct="1">
              <a:buNone/>
              <a:defRPr kumimoji="0" lang="pt-BR" sz="2000" b="1"/>
            </a:lvl2pPr>
            <a:lvl3pPr eaLnBrk="1" latinLnBrk="0" hangingPunct="1">
              <a:buNone/>
              <a:defRPr kumimoji="0" lang="pt-BR" sz="1800" b="1"/>
            </a:lvl3pPr>
            <a:lvl4pPr eaLnBrk="1" latinLnBrk="0" hangingPunct="1">
              <a:buNone/>
              <a:defRPr kumimoji="0" lang="pt-BR" sz="1600" b="1"/>
            </a:lvl4pPr>
            <a:lvl5pPr eaLnBrk="1" latinLnBrk="0" hangingPunct="1">
              <a:buNone/>
              <a:defRPr kumimoji="0" lang="pt-BR" sz="1600" b="1"/>
            </a:lvl5pPr>
            <a:extLst/>
          </a:lstStyle>
          <a:p>
            <a:pPr lvl="0" eaLnBrk="1" latinLnBrk="0" hangingPunct="1"/>
            <a:r>
              <a:rPr lang="x-none" smtClean="0"/>
              <a:t>Click to edit Master text styles</a:t>
            </a:r>
          </a:p>
        </p:txBody>
      </p:sp>
      <p:sp>
        <p:nvSpPr>
          <p:cNvPr id="5" name="Content Placeholder 4"/>
          <p:cNvSpPr>
            <a:spLocks noGrp="1"/>
          </p:cNvSpPr>
          <p:nvPr>
            <p:ph sz="quarter" idx="3"/>
          </p:nvPr>
        </p:nvSpPr>
        <p:spPr>
          <a:xfrm>
            <a:off x="457200" y="2459037"/>
            <a:ext cx="4040188" cy="3959352"/>
          </a:xfrm>
        </p:spPr>
        <p:txBody>
          <a:bodyPr/>
          <a:lstStyle>
            <a:lvl1pPr eaLnBrk="1" latinLnBrk="0" hangingPunct="1">
              <a:defRPr kumimoji="0" lang="pt-BR" sz="2400"/>
            </a:lvl1pPr>
            <a:lvl2pPr eaLnBrk="1" latinLnBrk="0" hangingPunct="1">
              <a:defRPr kumimoji="0" lang="pt-BR" sz="2000"/>
            </a:lvl2pPr>
            <a:lvl3pPr eaLnBrk="1" latinLnBrk="0" hangingPunct="1">
              <a:defRPr kumimoji="0" lang="pt-BR" sz="1800"/>
            </a:lvl3pPr>
            <a:lvl4pPr eaLnBrk="1" latinLnBrk="0" hangingPunct="1">
              <a:defRPr kumimoji="0" lang="pt-BR" sz="1600"/>
            </a:lvl4pPr>
            <a:lvl5pPr eaLnBrk="1" latinLnBrk="0" hangingPunct="1">
              <a:defRPr kumimoji="0" lang="pt-BR" sz="16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6" name="Content Placeholder 5"/>
          <p:cNvSpPr>
            <a:spLocks noGrp="1"/>
          </p:cNvSpPr>
          <p:nvPr>
            <p:ph sz="quarter" idx="4"/>
          </p:nvPr>
        </p:nvSpPr>
        <p:spPr>
          <a:xfrm>
            <a:off x="4645025" y="2459037"/>
            <a:ext cx="4041775" cy="3959352"/>
          </a:xfrm>
        </p:spPr>
        <p:txBody>
          <a:bodyPr/>
          <a:lstStyle>
            <a:lvl1pPr eaLnBrk="1" latinLnBrk="0" hangingPunct="1">
              <a:defRPr kumimoji="0" lang="pt-BR" sz="2400"/>
            </a:lvl1pPr>
            <a:lvl2pPr eaLnBrk="1" latinLnBrk="0" hangingPunct="1">
              <a:defRPr kumimoji="0" lang="pt-BR" sz="2000"/>
            </a:lvl2pPr>
            <a:lvl3pPr eaLnBrk="1" latinLnBrk="0" hangingPunct="1">
              <a:defRPr kumimoji="0" lang="pt-BR" sz="1800"/>
            </a:lvl3pPr>
            <a:lvl4pPr eaLnBrk="1" latinLnBrk="0" hangingPunct="1">
              <a:defRPr kumimoji="0" lang="pt-BR" sz="1600"/>
            </a:lvl4pPr>
            <a:lvl5pPr eaLnBrk="1" latinLnBrk="0" hangingPunct="1">
              <a:defRPr kumimoji="0" lang="pt-BR" sz="16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7" name="Date Placeholder 6"/>
          <p:cNvSpPr>
            <a:spLocks noGrp="1"/>
          </p:cNvSpPr>
          <p:nvPr>
            <p:ph type="dt" sz="half" idx="10"/>
          </p:nvPr>
        </p:nvSpPr>
        <p:spPr/>
        <p:txBody>
          <a:bodyPr/>
          <a:lstStyle>
            <a:extLst/>
          </a:lstStyle>
          <a:p>
            <a:fld id="{63085435-8225-4333-BFFA-0096413F0D76}" type="datetimeFigureOut">
              <a:rPr lang="en-US">
                <a:solidFill>
                  <a:srgbClr val="E9E5DC"/>
                </a:solidFill>
                <a:latin typeface="Corbel"/>
              </a:rPr>
              <a:pPr/>
              <a:t>07/04/15</a:t>
            </a:fld>
            <a:endParaRPr>
              <a:solidFill>
                <a:srgbClr val="E9E5DC"/>
              </a:solidFill>
              <a:latin typeface="Corbel"/>
            </a:endParaRPr>
          </a:p>
        </p:txBody>
      </p:sp>
      <p:sp>
        <p:nvSpPr>
          <p:cNvPr id="8" name="Footer Placeholder 7"/>
          <p:cNvSpPr>
            <a:spLocks noGrp="1"/>
          </p:cNvSpPr>
          <p:nvPr>
            <p:ph type="ftr" sz="quarter" idx="11"/>
          </p:nvPr>
        </p:nvSpPr>
        <p:spPr/>
        <p:txBody>
          <a:bodyPr/>
          <a:lstStyle>
            <a:extLst/>
          </a:lstStyle>
          <a:p>
            <a:endParaRPr>
              <a:solidFill>
                <a:srgbClr val="E9E5DC"/>
              </a:solidFill>
              <a:latin typeface="Corbel"/>
            </a:endParaRPr>
          </a:p>
        </p:txBody>
      </p:sp>
      <p:sp>
        <p:nvSpPr>
          <p:cNvPr id="9" name="Slide Number Placeholder 8"/>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Tree>
    <p:extLst>
      <p:ext uri="{BB962C8B-B14F-4D97-AF65-F5344CB8AC3E}">
        <p14:creationId xmlns:p14="http://schemas.microsoft.com/office/powerpoint/2010/main" val="2024985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eaLnBrk="1" latinLnBrk="0" hangingPunct="1">
              <a:defRPr kumimoji="0" lang="pt-BR" sz="4000" cap="none" baseline="0"/>
            </a:lvl1pPr>
            <a:extLst/>
          </a:lstStyle>
          <a:p>
            <a:pPr eaLnBrk="1" latinLnBrk="0" hangingPunct="1"/>
            <a:r>
              <a:rPr lang="x-none" smtClean="0"/>
              <a:t>Click to edit Master title style</a:t>
            </a:r>
            <a:endParaRPr/>
          </a:p>
        </p:txBody>
      </p:sp>
      <p:sp>
        <p:nvSpPr>
          <p:cNvPr id="3" name="Date Placeholder 2"/>
          <p:cNvSpPr>
            <a:spLocks noGrp="1"/>
          </p:cNvSpPr>
          <p:nvPr>
            <p:ph type="dt" sz="half" idx="10"/>
          </p:nvPr>
        </p:nvSpPr>
        <p:spPr/>
        <p:txBody>
          <a:bodyPr/>
          <a:lstStyle>
            <a:extLst/>
          </a:lstStyle>
          <a:p>
            <a:fld id="{0783C494-2A87-468C-A21B-CB14FB9ABB00}" type="datetimeFigureOut">
              <a:rPr lang="en-US">
                <a:solidFill>
                  <a:srgbClr val="E9E5DC"/>
                </a:solidFill>
                <a:latin typeface="Corbel"/>
              </a:rPr>
              <a:pPr/>
              <a:t>07/04/15</a:t>
            </a:fld>
            <a:endParaRPr>
              <a:solidFill>
                <a:srgbClr val="E9E5DC"/>
              </a:solidFill>
              <a:latin typeface="Corbel"/>
            </a:endParaRPr>
          </a:p>
        </p:txBody>
      </p:sp>
      <p:sp>
        <p:nvSpPr>
          <p:cNvPr id="4" name="Footer Placeholder 3"/>
          <p:cNvSpPr>
            <a:spLocks noGrp="1"/>
          </p:cNvSpPr>
          <p:nvPr>
            <p:ph type="ftr" sz="quarter" idx="11"/>
          </p:nvPr>
        </p:nvSpPr>
        <p:spPr/>
        <p:txBody>
          <a:bodyPr/>
          <a:lstStyle>
            <a:extLst/>
          </a:lstStyle>
          <a:p>
            <a:endParaRPr>
              <a:solidFill>
                <a:srgbClr val="E9E5DC"/>
              </a:solidFill>
              <a:latin typeface="Corbel"/>
            </a:endParaRPr>
          </a:p>
        </p:txBody>
      </p:sp>
      <p:sp>
        <p:nvSpPr>
          <p:cNvPr id="5" name="Slide Number Placeholder 4"/>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208320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A180FA0-5B31-4864-A2BB-719EA5A679C6}" type="datetimeFigureOut">
              <a:rPr lang="en-US">
                <a:solidFill>
                  <a:srgbClr val="E9E5DC"/>
                </a:solidFill>
                <a:latin typeface="Corbel"/>
              </a:rPr>
              <a:pPr/>
              <a:t>07/04/15</a:t>
            </a:fld>
            <a:endParaRPr>
              <a:solidFill>
                <a:srgbClr val="E9E5DC"/>
              </a:solidFill>
              <a:latin typeface="Corbel"/>
            </a:endParaRPr>
          </a:p>
        </p:txBody>
      </p:sp>
      <p:sp>
        <p:nvSpPr>
          <p:cNvPr id="3" name="Footer Placeholder 2"/>
          <p:cNvSpPr>
            <a:spLocks noGrp="1"/>
          </p:cNvSpPr>
          <p:nvPr>
            <p:ph type="ftr" sz="quarter" idx="11"/>
          </p:nvPr>
        </p:nvSpPr>
        <p:spPr/>
        <p:txBody>
          <a:bodyPr/>
          <a:lstStyle>
            <a:extLst/>
          </a:lstStyle>
          <a:p>
            <a:endParaRPr>
              <a:solidFill>
                <a:srgbClr val="E9E5DC"/>
              </a:solidFill>
              <a:latin typeface="Corbel"/>
            </a:endParaRPr>
          </a:p>
        </p:txBody>
      </p:sp>
      <p:sp>
        <p:nvSpPr>
          <p:cNvPr id="4" name="Slide Number Placeholder 3"/>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29775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údo com Legenda">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eaLnBrk="1" latinLnBrk="0" hangingPunct="1">
              <a:buNone/>
              <a:defRPr kumimoji="0" lang="pt-BR" sz="3600" b="0"/>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685800" y="1435100"/>
            <a:ext cx="2514600" cy="4572000"/>
          </a:xfrm>
        </p:spPr>
        <p:txBody>
          <a:bodyPr/>
          <a:lstStyle>
            <a:lvl1pPr marL="54864" indent="0" eaLnBrk="1" latinLnBrk="0" hangingPunct="1">
              <a:buNone/>
              <a:defRPr kumimoji="0" lang="pt-BR" sz="1800"/>
            </a:lvl1pPr>
            <a:lvl2pPr eaLnBrk="1" latinLnBrk="0" hangingPunct="1">
              <a:buNone/>
              <a:defRPr kumimoji="0" lang="pt-BR" sz="1200"/>
            </a:lvl2pPr>
            <a:lvl3pPr eaLnBrk="1" latinLnBrk="0" hangingPunct="1">
              <a:buNone/>
              <a:defRPr kumimoji="0" lang="pt-BR" sz="1000"/>
            </a:lvl3pPr>
            <a:lvl4pPr eaLnBrk="1" latinLnBrk="0" hangingPunct="1">
              <a:buNone/>
              <a:defRPr kumimoji="0" lang="pt-BR" sz="900"/>
            </a:lvl4pPr>
            <a:lvl5pPr eaLnBrk="1" latinLnBrk="0" hangingPunct="1">
              <a:buNone/>
              <a:defRPr kumimoji="0" lang="pt-BR" sz="900"/>
            </a:lvl5pPr>
            <a:extLst/>
          </a:lstStyle>
          <a:p>
            <a:pPr lvl="0" eaLnBrk="1" latinLnBrk="0" hangingPunct="1"/>
            <a:r>
              <a:rPr lang="x-none" smtClean="0"/>
              <a:t>Click to edit Master text styles</a:t>
            </a:r>
          </a:p>
        </p:txBody>
      </p:sp>
      <p:sp>
        <p:nvSpPr>
          <p:cNvPr id="4" name="Content Placeholder 3"/>
          <p:cNvSpPr>
            <a:spLocks noGrp="1"/>
          </p:cNvSpPr>
          <p:nvPr>
            <p:ph sz="half" idx="2"/>
          </p:nvPr>
        </p:nvSpPr>
        <p:spPr>
          <a:xfrm>
            <a:off x="3429000" y="1435100"/>
            <a:ext cx="5486400" cy="4572000"/>
          </a:xfrm>
        </p:spPr>
        <p:txBody>
          <a:bodyPr/>
          <a:lstStyle>
            <a:lvl1pPr eaLnBrk="1" latinLnBrk="0" hangingPunct="1">
              <a:defRPr kumimoji="0" lang="pt-BR" sz="3200"/>
            </a:lvl1pPr>
            <a:lvl2pPr eaLnBrk="1" latinLnBrk="0" hangingPunct="1">
              <a:defRPr kumimoji="0" lang="pt-BR" sz="2800"/>
            </a:lvl2pPr>
            <a:lvl3pPr eaLnBrk="1" latinLnBrk="0" hangingPunct="1">
              <a:defRPr kumimoji="0" lang="pt-BR" sz="2400"/>
            </a:lvl3pPr>
            <a:lvl4pPr eaLnBrk="1" latinLnBrk="0" hangingPunct="1">
              <a:defRPr kumimoji="0" lang="pt-BR" sz="2000"/>
            </a:lvl4pPr>
            <a:lvl5pPr eaLnBrk="1" latinLnBrk="0" hangingPunct="1">
              <a:defRPr kumimoji="0" lang="pt-BR" sz="20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5" name="Date Placeholder 4"/>
          <p:cNvSpPr>
            <a:spLocks noGrp="1"/>
          </p:cNvSpPr>
          <p:nvPr>
            <p:ph type="dt" sz="half" idx="10"/>
          </p:nvPr>
        </p:nvSpPr>
        <p:spPr/>
        <p:txBody>
          <a:bodyPr/>
          <a:lstStyle>
            <a:extLst/>
          </a:lstStyle>
          <a:p>
            <a:fld id="{4BECC0C8-36B8-442A-833D-B6AACE86BB77}" type="datetimeFigureOut">
              <a:rPr lang="en-US">
                <a:solidFill>
                  <a:srgbClr val="E9E5DC"/>
                </a:solidFill>
                <a:latin typeface="Corbel"/>
              </a:rPr>
              <a:pPr/>
              <a:t>07/04/15</a:t>
            </a:fld>
            <a:endParaRPr>
              <a:solidFill>
                <a:srgbClr val="E9E5DC"/>
              </a:solidFill>
              <a:latin typeface="Corbel"/>
            </a:endParaRPr>
          </a:p>
        </p:txBody>
      </p:sp>
      <p:sp>
        <p:nvSpPr>
          <p:cNvPr id="6" name="Footer Placeholder 5"/>
          <p:cNvSpPr>
            <a:spLocks noGrp="1"/>
          </p:cNvSpPr>
          <p:nvPr>
            <p:ph type="ftr" sz="quarter" idx="11"/>
          </p:nvPr>
        </p:nvSpPr>
        <p:spPr/>
        <p:txBody>
          <a:bodyPr/>
          <a:lstStyle>
            <a:extLst/>
          </a:lstStyle>
          <a:p>
            <a:endParaRPr>
              <a:solidFill>
                <a:srgbClr val="E9E5DC"/>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1429959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m com Legenda">
    <p:bg>
      <p:bgRef idx="1001">
        <a:schemeClr val="bg2"/>
      </p:bgRef>
    </p:bg>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28" name="Group 17"/>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eaLnBrk="1" latinLnBrk="0" hangingPunct="1">
              <a:buNone/>
              <a:defRPr kumimoji="0" lang="pt-BR" sz="2100" b="0"/>
            </a:lvl1pPr>
            <a:extLst/>
          </a:lstStyle>
          <a:p>
            <a:pPr eaLnBrk="1" latinLnBrk="0" hangingPunct="1"/>
            <a:r>
              <a:rPr lang="x-none" smtClean="0"/>
              <a:t>Click to edit Master title style</a:t>
            </a:r>
            <a:endParaRPr/>
          </a:p>
        </p:txBody>
      </p:sp>
      <p:sp>
        <p:nvSpPr>
          <p:cNvPr id="3" name="Picture Placeholder 2"/>
          <p:cNvSpPr>
            <a:spLocks noGrp="1"/>
          </p:cNvSpPr>
          <p:nvPr>
            <p:ph type="pic" idx="1"/>
          </p:nvPr>
        </p:nvSpPr>
        <p:spPr>
          <a:xfrm>
            <a:off x="366712" y="1905000"/>
            <a:ext cx="8778240" cy="4960144"/>
          </a:xfrm>
        </p:spPr>
        <p:txBody>
          <a:bodyPr/>
          <a:lstStyle>
            <a:lvl1pPr eaLnBrk="1" latinLnBrk="0" hangingPunct="1">
              <a:buNone/>
              <a:defRPr kumimoji="0" lang="pt-BR" sz="3200"/>
            </a:lvl1pPr>
            <a:extLst/>
          </a:lstStyle>
          <a:p>
            <a:r>
              <a:rPr kumimoji="0" lang="x-none" smtClean="0"/>
              <a:t>Drag picture to placeholder or click icon to add</a:t>
            </a:r>
            <a:endParaRPr kumimoji="0" lang="pt-BR"/>
          </a:p>
        </p:txBody>
      </p:sp>
      <p:sp>
        <p:nvSpPr>
          <p:cNvPr id="4" name="Text Placeholder 3"/>
          <p:cNvSpPr>
            <a:spLocks noGrp="1"/>
          </p:cNvSpPr>
          <p:nvPr>
            <p:ph type="body" sz="half" idx="2"/>
          </p:nvPr>
        </p:nvSpPr>
        <p:spPr>
          <a:xfrm>
            <a:off x="914400" y="1150144"/>
            <a:ext cx="6858000" cy="685800"/>
          </a:xfrm>
        </p:spPr>
        <p:txBody>
          <a:bodyPr/>
          <a:lstStyle>
            <a:lvl1pPr marL="27432" indent="0" eaLnBrk="1" latinLnBrk="0" hangingPunct="1">
              <a:spcBef>
                <a:spcPts val="0"/>
              </a:spcBef>
              <a:buNone/>
              <a:defRPr kumimoji="0" lang="pt-BR" sz="1400">
                <a:solidFill>
                  <a:srgbClr val="FFFFFF"/>
                </a:solidFill>
              </a:defRPr>
            </a:lvl1pPr>
            <a:lvl2pPr eaLnBrk="1" latinLnBrk="0" hangingPunct="1">
              <a:defRPr kumimoji="0" lang="pt-BR" sz="1200"/>
            </a:lvl2pPr>
            <a:lvl3pPr eaLnBrk="1" latinLnBrk="0" hangingPunct="1">
              <a:defRPr kumimoji="0" lang="pt-BR" sz="1000"/>
            </a:lvl3pPr>
            <a:lvl4pPr eaLnBrk="1" latinLnBrk="0" hangingPunct="1">
              <a:defRPr kumimoji="0" lang="pt-BR" sz="900"/>
            </a:lvl4pPr>
            <a:lvl5pPr eaLnBrk="1" latinLnBrk="0" hangingPunct="1">
              <a:defRPr kumimoji="0" lang="pt-BR" sz="900"/>
            </a:lvl5pPr>
            <a:extLst/>
          </a:lstStyle>
          <a:p>
            <a:pPr lvl="0" eaLnBrk="1" latinLnBrk="0" hangingPunct="1"/>
            <a:r>
              <a:rPr lang="x-none" smtClean="0"/>
              <a:t>Click to edit Master text styles</a:t>
            </a:r>
          </a:p>
        </p:txBody>
      </p:sp>
      <p:grpSp>
        <p:nvGrpSpPr>
          <p:cNvPr id="14" name="Group 17"/>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p:txBody>
          <a:bodyPr/>
          <a:lstStyle>
            <a:extLst/>
          </a:lstStyle>
          <a:p>
            <a:fld id="{51E20EC5-AC53-4169-941E-EDF10CD23748}" type="datetimeFigureOut">
              <a:rPr lang="en-US">
                <a:solidFill>
                  <a:srgbClr val="E9E5DC"/>
                </a:solidFill>
                <a:latin typeface="Corbel"/>
              </a:rPr>
              <a:pPr/>
              <a:t>07/04/15</a:t>
            </a:fld>
            <a:endParaRPr>
              <a:solidFill>
                <a:srgbClr val="E9E5DC"/>
              </a:solidFill>
              <a:latin typeface="Corbel"/>
            </a:endParaRPr>
          </a:p>
        </p:txBody>
      </p:sp>
      <p:sp>
        <p:nvSpPr>
          <p:cNvPr id="6" name="Footer Placeholder 5"/>
          <p:cNvSpPr>
            <a:spLocks noGrp="1"/>
          </p:cNvSpPr>
          <p:nvPr>
            <p:ph type="ftr" sz="quarter" idx="11"/>
          </p:nvPr>
        </p:nvSpPr>
        <p:spPr/>
        <p:txBody>
          <a:bodyPr/>
          <a:lstStyle>
            <a:extLst/>
          </a:lstStyle>
          <a:p>
            <a:endParaRPr>
              <a:solidFill>
                <a:srgbClr val="E9E5DC"/>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11170658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x-none" smtClean="0"/>
              <a:t>Click to edit Master title style</a:t>
            </a:r>
            <a:endParaRPr/>
          </a:p>
        </p:txBody>
      </p:sp>
      <p:sp>
        <p:nvSpPr>
          <p:cNvPr id="3" name="Content Placeholder 2"/>
          <p:cNvSpPr>
            <a:spLocks noGrp="1"/>
          </p:cNvSpPr>
          <p:nvPr>
            <p:ph idx="1"/>
          </p:nvPr>
        </p:nvSpPr>
        <p:spPr/>
        <p:txBody>
          <a:bodyPr/>
          <a:lstStyle>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4" name="Date Placeholder 3"/>
          <p:cNvSpPr>
            <a:spLocks noGrp="1"/>
          </p:cNvSpPr>
          <p:nvPr>
            <p:ph type="dt" sz="half" idx="10"/>
          </p:nvPr>
        </p:nvSpPr>
        <p:spPr/>
        <p:txBody>
          <a:bodyPr/>
          <a:lstStyle>
            <a:extLst/>
          </a:lstStyle>
          <a:p>
            <a:fld id="{B7129108-AC8D-4212-9283-60D9E99BF07A}" type="datetimeFigureOut">
              <a:rPr lang="en-US"/>
              <a:pPr/>
              <a:t>07/04/15</a:t>
            </a:fld>
            <a:endParaRPr kumimoji="0" lang="pt-BR"/>
          </a:p>
        </p:txBody>
      </p:sp>
      <p:sp>
        <p:nvSpPr>
          <p:cNvPr id="5" name="Footer Placeholder 4"/>
          <p:cNvSpPr>
            <a:spLocks noGrp="1"/>
          </p:cNvSpPr>
          <p:nvPr>
            <p:ph type="ftr" sz="quarter" idx="11"/>
          </p:nvPr>
        </p:nvSpPr>
        <p:spPr/>
        <p:txBody>
          <a:bodyPr/>
          <a:lstStyle>
            <a:extLst/>
          </a:lstStyle>
          <a:p>
            <a:endParaRPr kumimoji="0" lang="pt-BR"/>
          </a:p>
        </p:txBody>
      </p:sp>
      <p:sp>
        <p:nvSpPr>
          <p:cNvPr id="6" name="Slide Number Placeholder 5"/>
          <p:cNvSpPr>
            <a:spLocks noGrp="1"/>
          </p:cNvSpPr>
          <p:nvPr>
            <p:ph type="sldNum" sz="quarter" idx="12"/>
          </p:nvPr>
        </p:nvSpPr>
        <p:spPr/>
        <p:txBody>
          <a:bodyPr/>
          <a:lstStyle>
            <a:extLst/>
          </a:lstStyle>
          <a:p>
            <a:fld id="{1AD93096-5B34-4342-9326-69289CEAE4C2}" type="slidenum">
              <a:rPr/>
              <a:pPr/>
              <a:t>‹#›</a:t>
            </a:fld>
            <a:endParaRPr kumimoji="0" lang="pt-BR"/>
          </a:p>
        </p:txBody>
      </p:sp>
      <p:pic>
        <p:nvPicPr>
          <p:cNvPr id="7" name="Imagem 6" descr="Vostro_NB_1280x864_02.jpg"/>
          <p:cNvPicPr>
            <a:picLocks noChangeAspect="1"/>
          </p:cNvPicPr>
          <p:nvPr userDrawn="1"/>
        </p:nvPicPr>
        <p:blipFill>
          <a:blip r:embed="rId2" cstate="print"/>
          <a:srcRect t="33230" r="12109" b="58632"/>
          <a:stretch>
            <a:fillRect/>
          </a:stretch>
        </p:blipFill>
        <p:spPr>
          <a:xfrm rot="5400000">
            <a:off x="-3214729" y="3214675"/>
            <a:ext cx="6858024" cy="42862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smtClean="0"/>
              <a:t>Clique para editar o título mestre</a:t>
            </a:r>
            <a:endParaRPr lang="pt-B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t-BR" smtClean="0"/>
              <a:t>Clique para editar o estilo do subtítulo mestre</a:t>
            </a:r>
            <a:endParaRPr lang="pt-BR"/>
          </a:p>
        </p:txBody>
      </p:sp>
      <p:sp>
        <p:nvSpPr>
          <p:cNvPr id="4" name="Espaço Reservado para Número de Slide 5"/>
          <p:cNvSpPr>
            <a:spLocks noGrp="1"/>
          </p:cNvSpPr>
          <p:nvPr>
            <p:ph type="sldNum" sz="quarter" idx="10"/>
          </p:nvPr>
        </p:nvSpPr>
        <p:spPr/>
        <p:txBody>
          <a:bodyPr/>
          <a:lstStyle>
            <a:lvl1pPr>
              <a:defRPr/>
            </a:lvl1pPr>
          </a:lstStyle>
          <a:p>
            <a:fld id="{8B89EC36-4B9A-0846-B312-A791036D6DF0}" type="slidenum">
              <a:rPr lang="pt-BR"/>
              <a:pPr/>
              <a:t>‹#›</a:t>
            </a:fld>
            <a:endParaRPr lang="pt-BR"/>
          </a:p>
        </p:txBody>
      </p:sp>
    </p:spTree>
    <p:extLst>
      <p:ext uri="{BB962C8B-B14F-4D97-AF65-F5344CB8AC3E}">
        <p14:creationId xmlns:p14="http://schemas.microsoft.com/office/powerpoint/2010/main" val="208674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idx="1"/>
          </p:nvPr>
        </p:nvSpPr>
        <p:spPr>
          <a:xfrm>
            <a:off x="457200" y="1600200"/>
            <a:ext cx="8229600" cy="4525963"/>
          </a:xfrm>
          <a:prstGeom prst="rect">
            <a:avLst/>
          </a:prstGeo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Número de Slide 5"/>
          <p:cNvSpPr>
            <a:spLocks noGrp="1"/>
          </p:cNvSpPr>
          <p:nvPr>
            <p:ph type="sldNum" sz="quarter" idx="10"/>
          </p:nvPr>
        </p:nvSpPr>
        <p:spPr/>
        <p:txBody>
          <a:bodyPr/>
          <a:lstStyle>
            <a:lvl1pPr>
              <a:defRPr/>
            </a:lvl1pPr>
          </a:lstStyle>
          <a:p>
            <a:fld id="{4D35E80E-1A65-784D-8D38-470FFDA5D669}" type="slidenum">
              <a:rPr lang="pt-BR"/>
              <a:pPr/>
              <a:t>‹#›</a:t>
            </a:fld>
            <a:endParaRPr lang="pt-BR"/>
          </a:p>
        </p:txBody>
      </p:sp>
    </p:spTree>
    <p:extLst>
      <p:ext uri="{BB962C8B-B14F-4D97-AF65-F5344CB8AC3E}">
        <p14:creationId xmlns:p14="http://schemas.microsoft.com/office/powerpoint/2010/main" val="194851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BR" smtClean="0"/>
              <a:t>Clique para editar o título mestre</a:t>
            </a:r>
            <a:endParaRPr lang="pt-BR"/>
          </a:p>
        </p:txBody>
      </p:sp>
      <p:sp>
        <p:nvSpPr>
          <p:cNvPr id="3" name="Espaço Reservado para Texto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t-BR" smtClean="0"/>
              <a:t>Clique para editar o texto mestre</a:t>
            </a:r>
          </a:p>
        </p:txBody>
      </p:sp>
      <p:sp>
        <p:nvSpPr>
          <p:cNvPr id="4" name="Espaço Reservado para Número de Slide 5"/>
          <p:cNvSpPr>
            <a:spLocks noGrp="1"/>
          </p:cNvSpPr>
          <p:nvPr>
            <p:ph type="sldNum" sz="quarter" idx="10"/>
          </p:nvPr>
        </p:nvSpPr>
        <p:spPr/>
        <p:txBody>
          <a:bodyPr/>
          <a:lstStyle>
            <a:lvl1pPr>
              <a:defRPr/>
            </a:lvl1pPr>
          </a:lstStyle>
          <a:p>
            <a:fld id="{C60E56BF-C845-6447-A3F1-72839B04D68B}" type="slidenum">
              <a:rPr lang="pt-BR"/>
              <a:pPr/>
              <a:t>‹#›</a:t>
            </a:fld>
            <a:endParaRPr lang="pt-BR"/>
          </a:p>
        </p:txBody>
      </p:sp>
    </p:spTree>
    <p:extLst>
      <p:ext uri="{BB962C8B-B14F-4D97-AF65-F5344CB8AC3E}">
        <p14:creationId xmlns:p14="http://schemas.microsoft.com/office/powerpoint/2010/main" val="279215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Número de Slide 5"/>
          <p:cNvSpPr>
            <a:spLocks noGrp="1"/>
          </p:cNvSpPr>
          <p:nvPr>
            <p:ph type="sldNum" sz="quarter" idx="10"/>
          </p:nvPr>
        </p:nvSpPr>
        <p:spPr/>
        <p:txBody>
          <a:bodyPr/>
          <a:lstStyle>
            <a:lvl1pPr>
              <a:defRPr/>
            </a:lvl1pPr>
          </a:lstStyle>
          <a:p>
            <a:fld id="{2ABA895C-AFDE-2D49-8837-95B83D866510}" type="slidenum">
              <a:rPr lang="pt-BR"/>
              <a:pPr/>
              <a:t>‹#›</a:t>
            </a:fld>
            <a:endParaRPr lang="pt-BR"/>
          </a:p>
        </p:txBody>
      </p:sp>
    </p:spTree>
    <p:extLst>
      <p:ext uri="{BB962C8B-B14F-4D97-AF65-F5344CB8AC3E}">
        <p14:creationId xmlns:p14="http://schemas.microsoft.com/office/powerpoint/2010/main" val="26401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pt-BR" smtClean="0"/>
              <a:t>Clique para editar o título mestre</a:t>
            </a:r>
            <a:endParaRPr lang="pt-BR"/>
          </a:p>
        </p:txBody>
      </p:sp>
      <p:sp>
        <p:nvSpPr>
          <p:cNvPr id="3" name="Espaço Reservado para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Número de Slide 5"/>
          <p:cNvSpPr>
            <a:spLocks noGrp="1"/>
          </p:cNvSpPr>
          <p:nvPr>
            <p:ph type="sldNum" sz="quarter" idx="10"/>
          </p:nvPr>
        </p:nvSpPr>
        <p:spPr/>
        <p:txBody>
          <a:bodyPr/>
          <a:lstStyle>
            <a:lvl1pPr>
              <a:defRPr/>
            </a:lvl1pPr>
          </a:lstStyle>
          <a:p>
            <a:fld id="{77479412-A359-464F-824A-F3BBB2C48335}" type="slidenum">
              <a:rPr lang="pt-BR"/>
              <a:pPr/>
              <a:t>‹#›</a:t>
            </a:fld>
            <a:endParaRPr lang="pt-BR"/>
          </a:p>
        </p:txBody>
      </p:sp>
    </p:spTree>
    <p:extLst>
      <p:ext uri="{BB962C8B-B14F-4D97-AF65-F5344CB8AC3E}">
        <p14:creationId xmlns:p14="http://schemas.microsoft.com/office/powerpoint/2010/main" val="28386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Número de Slide 5"/>
          <p:cNvSpPr>
            <a:spLocks noGrp="1"/>
          </p:cNvSpPr>
          <p:nvPr>
            <p:ph type="sldNum" sz="quarter" idx="10"/>
          </p:nvPr>
        </p:nvSpPr>
        <p:spPr/>
        <p:txBody>
          <a:bodyPr/>
          <a:lstStyle>
            <a:lvl1pPr>
              <a:defRPr/>
            </a:lvl1pPr>
          </a:lstStyle>
          <a:p>
            <a:fld id="{A4D667F3-2ED2-9D42-8A79-559F7F8FAEFE}" type="slidenum">
              <a:rPr lang="pt-BR"/>
              <a:pPr/>
              <a:t>‹#›</a:t>
            </a:fld>
            <a:endParaRPr lang="pt-BR"/>
          </a:p>
        </p:txBody>
      </p:sp>
    </p:spTree>
    <p:extLst>
      <p:ext uri="{BB962C8B-B14F-4D97-AF65-F5344CB8AC3E}">
        <p14:creationId xmlns:p14="http://schemas.microsoft.com/office/powerpoint/2010/main" val="289551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Número de Slide 5"/>
          <p:cNvSpPr>
            <a:spLocks noGrp="1"/>
          </p:cNvSpPr>
          <p:nvPr>
            <p:ph type="sldNum" sz="quarter" idx="10"/>
          </p:nvPr>
        </p:nvSpPr>
        <p:spPr/>
        <p:txBody>
          <a:bodyPr/>
          <a:lstStyle>
            <a:lvl1pPr>
              <a:defRPr/>
            </a:lvl1pPr>
          </a:lstStyle>
          <a:p>
            <a:fld id="{D17E9EA1-B1FC-A844-9277-2A55BA3DA741}" type="slidenum">
              <a:rPr lang="pt-BR"/>
              <a:pPr/>
              <a:t>‹#›</a:t>
            </a:fld>
            <a:endParaRPr lang="pt-BR"/>
          </a:p>
        </p:txBody>
      </p:sp>
    </p:spTree>
    <p:extLst>
      <p:ext uri="{BB962C8B-B14F-4D97-AF65-F5344CB8AC3E}">
        <p14:creationId xmlns:p14="http://schemas.microsoft.com/office/powerpoint/2010/main" val="1610297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Conteú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Número de Slide 5"/>
          <p:cNvSpPr>
            <a:spLocks noGrp="1"/>
          </p:cNvSpPr>
          <p:nvPr>
            <p:ph type="sldNum" sz="quarter" idx="10"/>
          </p:nvPr>
        </p:nvSpPr>
        <p:spPr/>
        <p:txBody>
          <a:bodyPr/>
          <a:lstStyle>
            <a:lvl1pPr>
              <a:defRPr/>
            </a:lvl1pPr>
          </a:lstStyle>
          <a:p>
            <a:fld id="{790456E9-52FA-8846-A378-5492EC8EE5A0}" type="slidenum">
              <a:rPr lang="pt-BR"/>
              <a:pPr/>
              <a:t>‹#›</a:t>
            </a:fld>
            <a:endParaRPr lang="pt-BR"/>
          </a:p>
        </p:txBody>
      </p:sp>
    </p:spTree>
    <p:extLst>
      <p:ext uri="{BB962C8B-B14F-4D97-AF65-F5344CB8AC3E}">
        <p14:creationId xmlns:p14="http://schemas.microsoft.com/office/powerpoint/2010/main" val="222547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BR" smtClean="0"/>
              <a:t>Clique para editar o título mestre</a:t>
            </a:r>
            <a:endParaRPr lang="pt-BR"/>
          </a:p>
        </p:txBody>
      </p:sp>
      <p:sp>
        <p:nvSpPr>
          <p:cNvPr id="3" name="Espaço Reservado para Imagem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 texto mestre</a:t>
            </a:r>
          </a:p>
        </p:txBody>
      </p:sp>
      <p:sp>
        <p:nvSpPr>
          <p:cNvPr id="5" name="Espaço Reservado para Número de Slide 5"/>
          <p:cNvSpPr>
            <a:spLocks noGrp="1"/>
          </p:cNvSpPr>
          <p:nvPr>
            <p:ph type="sldNum" sz="quarter" idx="10"/>
          </p:nvPr>
        </p:nvSpPr>
        <p:spPr/>
        <p:txBody>
          <a:bodyPr/>
          <a:lstStyle>
            <a:lvl1pPr>
              <a:defRPr/>
            </a:lvl1pPr>
          </a:lstStyle>
          <a:p>
            <a:fld id="{CD4D55F0-097F-C643-A7F9-11808585B7E2}" type="slidenum">
              <a:rPr lang="pt-BR"/>
              <a:pPr/>
              <a:t>‹#›</a:t>
            </a:fld>
            <a:endParaRPr lang="pt-BR"/>
          </a:p>
        </p:txBody>
      </p:sp>
    </p:spTree>
    <p:extLst>
      <p:ext uri="{BB962C8B-B14F-4D97-AF65-F5344CB8AC3E}">
        <p14:creationId xmlns:p14="http://schemas.microsoft.com/office/powerpoint/2010/main" val="2812318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1600200"/>
            <a:ext cx="8229600" cy="4525963"/>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Número de Slide 5"/>
          <p:cNvSpPr>
            <a:spLocks noGrp="1"/>
          </p:cNvSpPr>
          <p:nvPr>
            <p:ph type="sldNum" sz="quarter" idx="10"/>
          </p:nvPr>
        </p:nvSpPr>
        <p:spPr/>
        <p:txBody>
          <a:bodyPr/>
          <a:lstStyle>
            <a:lvl1pPr>
              <a:defRPr/>
            </a:lvl1pPr>
          </a:lstStyle>
          <a:p>
            <a:fld id="{6F6C0446-869A-FC4A-ABD6-F1A1FAD2E770}" type="slidenum">
              <a:rPr lang="pt-BR"/>
              <a:pPr/>
              <a:t>‹#›</a:t>
            </a:fld>
            <a:endParaRPr lang="pt-BR"/>
          </a:p>
        </p:txBody>
      </p:sp>
    </p:spTree>
    <p:extLst>
      <p:ext uri="{BB962C8B-B14F-4D97-AF65-F5344CB8AC3E}">
        <p14:creationId xmlns:p14="http://schemas.microsoft.com/office/powerpoint/2010/main" val="362721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pt-BR" sz="4000" b="1" cap="all">
                <a:ln/>
                <a:solidFill>
                  <a:schemeClr val="tx1"/>
                </a:solidFill>
                <a:effectLst>
                  <a:reflection blurRad="12700" stA="50000" endPos="50000" dir="5400000" sy="-100000" rotWithShape="0"/>
                </a:effectLst>
              </a:defRPr>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914400" y="5334000"/>
            <a:ext cx="7772400" cy="1052512"/>
          </a:xfrm>
        </p:spPr>
        <p:txBody>
          <a:bodyPr anchor="t"/>
          <a:lstStyle>
            <a:lvl1pPr marL="374904" eaLnBrk="1" latinLnBrk="0" hangingPunct="1">
              <a:buNone/>
              <a:defRPr kumimoji="0" lang="pt-BR" sz="2000">
                <a:solidFill>
                  <a:schemeClr val="tx2"/>
                </a:solidFill>
              </a:defRPr>
            </a:lvl1pPr>
            <a:lvl2pPr eaLnBrk="1" latinLnBrk="0" hangingPunct="1">
              <a:buNone/>
              <a:defRPr kumimoji="0" lang="pt-BR" sz="1800">
                <a:solidFill>
                  <a:schemeClr val="tx1">
                    <a:tint val="75000"/>
                  </a:schemeClr>
                </a:solidFill>
              </a:defRPr>
            </a:lvl2pPr>
            <a:lvl3pPr eaLnBrk="1" latinLnBrk="0" hangingPunct="1">
              <a:buNone/>
              <a:defRPr kumimoji="0" lang="pt-BR" sz="1600">
                <a:solidFill>
                  <a:schemeClr val="tx1">
                    <a:tint val="75000"/>
                  </a:schemeClr>
                </a:solidFill>
              </a:defRPr>
            </a:lvl3pPr>
            <a:lvl4pPr eaLnBrk="1" latinLnBrk="0" hangingPunct="1">
              <a:buNone/>
              <a:defRPr kumimoji="0" lang="pt-BR" sz="1400">
                <a:solidFill>
                  <a:schemeClr val="tx1">
                    <a:tint val="75000"/>
                  </a:schemeClr>
                </a:solidFill>
              </a:defRPr>
            </a:lvl4pPr>
            <a:lvl5pPr eaLnBrk="1" latinLnBrk="0" hangingPunct="1">
              <a:buNone/>
              <a:defRPr kumimoji="0" lang="pt-BR" sz="1400">
                <a:solidFill>
                  <a:schemeClr val="tx1">
                    <a:tint val="75000"/>
                  </a:schemeClr>
                </a:solidFill>
              </a:defRPr>
            </a:lvl5pPr>
            <a:extLst/>
          </a:lstStyle>
          <a:p>
            <a:pPr lvl="0" eaLnBrk="1" latinLnBrk="0" hangingPunct="1"/>
            <a:r>
              <a:rPr lang="x-none" smtClean="0"/>
              <a:t>Click to edit Master text styles</a:t>
            </a:r>
          </a:p>
        </p:txBody>
      </p:sp>
      <p:sp>
        <p:nvSpPr>
          <p:cNvPr id="4" name="Date Placeholder 3"/>
          <p:cNvSpPr>
            <a:spLocks noGrp="1"/>
          </p:cNvSpPr>
          <p:nvPr>
            <p:ph type="dt" sz="half" idx="10"/>
          </p:nvPr>
        </p:nvSpPr>
        <p:spPr/>
        <p:txBody>
          <a:bodyPr/>
          <a:lstStyle>
            <a:extLst/>
          </a:lstStyle>
          <a:p>
            <a:fld id="{B6DED3D3-6235-4F4C-B439-DF277FB555A7}" type="datetimeFigureOut">
              <a:rPr lang="en-US"/>
              <a:pPr/>
              <a:t>07/04/15</a:t>
            </a:fld>
            <a:endParaRPr kumimoji="0" lang="pt-BR"/>
          </a:p>
        </p:txBody>
      </p:sp>
      <p:sp>
        <p:nvSpPr>
          <p:cNvPr id="5" name="Footer Placeholder 4"/>
          <p:cNvSpPr>
            <a:spLocks noGrp="1"/>
          </p:cNvSpPr>
          <p:nvPr>
            <p:ph type="ftr" sz="quarter" idx="11"/>
          </p:nvPr>
        </p:nvSpPr>
        <p:spPr>
          <a:xfrm>
            <a:off x="914400" y="6416675"/>
            <a:ext cx="5562600" cy="365125"/>
          </a:xfrm>
        </p:spPr>
        <p:txBody>
          <a:bodyPr/>
          <a:lstStyle>
            <a:extLst/>
          </a:lstStyle>
          <a:p>
            <a:endParaRPr kumimoji="0" lang="pt-BR"/>
          </a:p>
        </p:txBody>
      </p:sp>
      <p:sp>
        <p:nvSpPr>
          <p:cNvPr id="6" name="Slide Number Placeholder 5"/>
          <p:cNvSpPr>
            <a:spLocks noGrp="1"/>
          </p:cNvSpPr>
          <p:nvPr>
            <p:ph type="sldNum" sz="quarter" idx="12"/>
          </p:nvPr>
        </p:nvSpPr>
        <p:spPr/>
        <p:txBody>
          <a:bodyPr/>
          <a:lstStyle>
            <a:extLst/>
          </a:lstStyle>
          <a:p>
            <a:fld id="{1AD93096-5B34-4342-9326-69289CEAE4C2}" type="slidenum">
              <a:rPr/>
              <a:pPr/>
              <a:t>‹#›</a:t>
            </a:fld>
            <a:endParaRPr kumimoji="0" lang="pt-B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457200" y="274638"/>
            <a:ext cx="6019800" cy="5851525"/>
          </a:xfrm>
          <a:prstGeom prst="rect">
            <a:avLst/>
          </a:prstGeo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Número de Slide 5"/>
          <p:cNvSpPr>
            <a:spLocks noGrp="1"/>
          </p:cNvSpPr>
          <p:nvPr>
            <p:ph type="sldNum" sz="quarter" idx="10"/>
          </p:nvPr>
        </p:nvSpPr>
        <p:spPr/>
        <p:txBody>
          <a:bodyPr/>
          <a:lstStyle>
            <a:lvl1pPr>
              <a:defRPr/>
            </a:lvl1pPr>
          </a:lstStyle>
          <a:p>
            <a:fld id="{DB09EC3D-3C51-A54D-ADD0-7C35E774F7AF}" type="slidenum">
              <a:rPr lang="pt-BR"/>
              <a:pPr/>
              <a:t>‹#›</a:t>
            </a:fld>
            <a:endParaRPr lang="pt-BR"/>
          </a:p>
        </p:txBody>
      </p:sp>
    </p:spTree>
    <p:extLst>
      <p:ext uri="{BB962C8B-B14F-4D97-AF65-F5344CB8AC3E}">
        <p14:creationId xmlns:p14="http://schemas.microsoft.com/office/powerpoint/2010/main" val="3424000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lvl1pPr>
              <a:defRPr/>
            </a:lvl1pPr>
          </a:lstStyle>
          <a:p>
            <a:fld id="{F691D4A6-17DA-7F47-BC3B-0A59163ADBE2}" type="datetimeFigureOut">
              <a:rPr lang="fr-FR"/>
              <a:pPr/>
              <a:t>07/04/15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A29CEBE-F7E9-2948-B495-2DDEA9257241}" type="slidenum">
              <a:rPr lang="fr-FR"/>
              <a:pPr/>
              <a:t>‹#›</a:t>
            </a:fld>
            <a:endParaRPr lang="fr-FR"/>
          </a:p>
        </p:txBody>
      </p:sp>
    </p:spTree>
    <p:extLst>
      <p:ext uri="{BB962C8B-B14F-4D97-AF65-F5344CB8AC3E}">
        <p14:creationId xmlns:p14="http://schemas.microsoft.com/office/powerpoint/2010/main" val="151916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fld id="{9501EFF6-A51C-714B-AD6F-6872C71180CD}" type="datetimeFigureOut">
              <a:rPr lang="fr-FR"/>
              <a:pPr/>
              <a:t>07/04/15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3165C9F1-5859-EB42-83CE-E940B929AAF1}" type="slidenum">
              <a:rPr lang="fr-FR"/>
              <a:pPr/>
              <a:t>‹#›</a:t>
            </a:fld>
            <a:endParaRPr lang="fr-FR"/>
          </a:p>
        </p:txBody>
      </p:sp>
    </p:spTree>
    <p:extLst>
      <p:ext uri="{BB962C8B-B14F-4D97-AF65-F5344CB8AC3E}">
        <p14:creationId xmlns:p14="http://schemas.microsoft.com/office/powerpoint/2010/main" val="477430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68062E9A-A402-5D4E-9DC7-F898B3DCC52F}" type="datetimeFigureOut">
              <a:rPr lang="fr-FR"/>
              <a:pPr/>
              <a:t>07/04/15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CCF54EF-B80A-5F45-B21F-DD5812886066}" type="slidenum">
              <a:rPr lang="fr-FR"/>
              <a:pPr/>
              <a:t>‹#›</a:t>
            </a:fld>
            <a:endParaRPr lang="fr-FR"/>
          </a:p>
        </p:txBody>
      </p:sp>
    </p:spTree>
    <p:extLst>
      <p:ext uri="{BB962C8B-B14F-4D97-AF65-F5344CB8AC3E}">
        <p14:creationId xmlns:p14="http://schemas.microsoft.com/office/powerpoint/2010/main" val="174011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3"/>
          <p:cNvSpPr>
            <a:spLocks noGrp="1"/>
          </p:cNvSpPr>
          <p:nvPr>
            <p:ph type="dt" sz="half" idx="10"/>
          </p:nvPr>
        </p:nvSpPr>
        <p:spPr/>
        <p:txBody>
          <a:bodyPr/>
          <a:lstStyle>
            <a:lvl1pPr>
              <a:defRPr/>
            </a:lvl1pPr>
          </a:lstStyle>
          <a:p>
            <a:fld id="{54ED1200-BCD1-DD4E-86E3-913D6FF47399}" type="datetimeFigureOut">
              <a:rPr lang="fr-FR"/>
              <a:pPr/>
              <a:t>07/04/15</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7864109-4452-0E41-8F5F-0A268B63BCB2}" type="slidenum">
              <a:rPr lang="fr-FR"/>
              <a:pPr/>
              <a:t>‹#›</a:t>
            </a:fld>
            <a:endParaRPr lang="fr-FR"/>
          </a:p>
        </p:txBody>
      </p:sp>
    </p:spTree>
    <p:extLst>
      <p:ext uri="{BB962C8B-B14F-4D97-AF65-F5344CB8AC3E}">
        <p14:creationId xmlns:p14="http://schemas.microsoft.com/office/powerpoint/2010/main" val="283668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3"/>
          <p:cNvSpPr>
            <a:spLocks noGrp="1"/>
          </p:cNvSpPr>
          <p:nvPr>
            <p:ph type="dt" sz="half" idx="10"/>
          </p:nvPr>
        </p:nvSpPr>
        <p:spPr/>
        <p:txBody>
          <a:bodyPr/>
          <a:lstStyle>
            <a:lvl1pPr>
              <a:defRPr/>
            </a:lvl1pPr>
          </a:lstStyle>
          <a:p>
            <a:fld id="{2E2D48F8-D09C-504A-9262-04BCF6546B53}" type="datetimeFigureOut">
              <a:rPr lang="fr-FR"/>
              <a:pPr/>
              <a:t>07/04/15</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3D3204DC-024C-4C49-BB4E-2A5D2F6A7747}" type="slidenum">
              <a:rPr lang="fr-FR"/>
              <a:pPr/>
              <a:t>‹#›</a:t>
            </a:fld>
            <a:endParaRPr lang="fr-FR"/>
          </a:p>
        </p:txBody>
      </p:sp>
    </p:spTree>
    <p:extLst>
      <p:ext uri="{BB962C8B-B14F-4D97-AF65-F5344CB8AC3E}">
        <p14:creationId xmlns:p14="http://schemas.microsoft.com/office/powerpoint/2010/main" val="291082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3"/>
          <p:cNvSpPr>
            <a:spLocks noGrp="1"/>
          </p:cNvSpPr>
          <p:nvPr>
            <p:ph type="dt" sz="half" idx="10"/>
          </p:nvPr>
        </p:nvSpPr>
        <p:spPr/>
        <p:txBody>
          <a:bodyPr/>
          <a:lstStyle>
            <a:lvl1pPr>
              <a:defRPr/>
            </a:lvl1pPr>
          </a:lstStyle>
          <a:p>
            <a:fld id="{F747DA86-BE3C-0F45-940C-252773436A83}" type="datetimeFigureOut">
              <a:rPr lang="fr-FR"/>
              <a:pPr/>
              <a:t>07/04/15</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E124814B-F634-9945-9726-90541641D8B3}" type="slidenum">
              <a:rPr lang="fr-FR"/>
              <a:pPr/>
              <a:t>‹#›</a:t>
            </a:fld>
            <a:endParaRPr lang="fr-FR"/>
          </a:p>
        </p:txBody>
      </p:sp>
    </p:spTree>
    <p:extLst>
      <p:ext uri="{BB962C8B-B14F-4D97-AF65-F5344CB8AC3E}">
        <p14:creationId xmlns:p14="http://schemas.microsoft.com/office/powerpoint/2010/main" val="565084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C6286A-91EA-4E4B-AD57-68E920C3EBF0}" type="datetimeFigureOut">
              <a:rPr lang="fr-FR"/>
              <a:pPr/>
              <a:t>07/04/15</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3246A2DB-30F4-A244-81E5-F131B1D8DC8F}" type="slidenum">
              <a:rPr lang="fr-FR"/>
              <a:pPr/>
              <a:t>‹#›</a:t>
            </a:fld>
            <a:endParaRPr lang="fr-FR"/>
          </a:p>
        </p:txBody>
      </p:sp>
    </p:spTree>
    <p:extLst>
      <p:ext uri="{BB962C8B-B14F-4D97-AF65-F5344CB8AC3E}">
        <p14:creationId xmlns:p14="http://schemas.microsoft.com/office/powerpoint/2010/main" val="304328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A857F1A-C5D8-FD40-9D82-F7B0CC370AE1}" type="datetimeFigureOut">
              <a:rPr lang="fr-FR"/>
              <a:pPr/>
              <a:t>07/04/15</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7911B94-0DA8-3740-9FE1-5161466873A7}" type="slidenum">
              <a:rPr lang="fr-FR"/>
              <a:pPr/>
              <a:t>‹#›</a:t>
            </a:fld>
            <a:endParaRPr lang="fr-FR"/>
          </a:p>
        </p:txBody>
      </p:sp>
    </p:spTree>
    <p:extLst>
      <p:ext uri="{BB962C8B-B14F-4D97-AF65-F5344CB8AC3E}">
        <p14:creationId xmlns:p14="http://schemas.microsoft.com/office/powerpoint/2010/main" val="98947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60FDA1ED-DA69-5849-8A1F-A9F0A26F4DD1}" type="datetimeFigureOut">
              <a:rPr lang="fr-FR"/>
              <a:pPr/>
              <a:t>07/04/15</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8E205DE9-2EB8-BF40-8C22-0D5D48881108}" type="slidenum">
              <a:rPr lang="fr-FR"/>
              <a:pPr/>
              <a:t>‹#›</a:t>
            </a:fld>
            <a:endParaRPr lang="fr-FR"/>
          </a:p>
        </p:txBody>
      </p:sp>
    </p:spTree>
    <p:extLst>
      <p:ext uri="{BB962C8B-B14F-4D97-AF65-F5344CB8AC3E}">
        <p14:creationId xmlns:p14="http://schemas.microsoft.com/office/powerpoint/2010/main" val="367460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extLst/>
          </a:lstStyle>
          <a:p>
            <a:pPr eaLnBrk="1" latinLnBrk="0" hangingPunct="1"/>
            <a:r>
              <a:rPr lang="x-none" smtClean="0"/>
              <a:t>Click to edit Master title style</a:t>
            </a:r>
            <a:endParaRPr/>
          </a:p>
        </p:txBody>
      </p:sp>
      <p:sp>
        <p:nvSpPr>
          <p:cNvPr id="3" name="Content Placeholder 2"/>
          <p:cNvSpPr>
            <a:spLocks noGrp="1"/>
          </p:cNvSpPr>
          <p:nvPr>
            <p:ph sz="half" idx="1"/>
          </p:nvPr>
        </p:nvSpPr>
        <p:spPr>
          <a:xfrm>
            <a:off x="464344" y="1600200"/>
            <a:ext cx="4038600" cy="4525963"/>
          </a:xfrm>
        </p:spPr>
        <p:txBody>
          <a:bodyPr/>
          <a:lstStyle>
            <a:lvl1pPr marL="0" indent="0" eaLnBrk="1" latinLnBrk="0" hangingPunct="1">
              <a:buFontTx/>
              <a:buNone/>
              <a:defRPr kumimoji="0" lang="pt-BR" sz="2000"/>
            </a:lvl1pPr>
            <a:lvl2pPr eaLnBrk="1" latinLnBrk="0" hangingPunct="1">
              <a:defRPr kumimoji="0" lang="pt-BR" sz="2400"/>
            </a:lvl2pPr>
            <a:lvl3pPr eaLnBrk="1" latinLnBrk="0" hangingPunct="1">
              <a:defRPr kumimoji="0" lang="pt-BR" sz="2000"/>
            </a:lvl3pPr>
            <a:lvl4pPr eaLnBrk="1" latinLnBrk="0" hangingPunct="1">
              <a:defRPr kumimoji="0" lang="pt-BR" sz="1800"/>
            </a:lvl4pPr>
            <a:lvl5pPr eaLnBrk="1" latinLnBrk="0" hangingPunct="1">
              <a:defRPr kumimoji="0" lang="pt-BR" sz="1800"/>
            </a:lvl5pPr>
            <a:extLst/>
          </a:lstStyle>
          <a:p>
            <a:pPr lvl="0" eaLnBrk="1" latinLnBrk="0" hangingPunct="1"/>
            <a:r>
              <a:rPr lang="x-none" smtClean="0"/>
              <a:t>Click to edit Master text styles</a:t>
            </a:r>
          </a:p>
        </p:txBody>
      </p:sp>
      <p:sp>
        <p:nvSpPr>
          <p:cNvPr id="4" name="Content Placeholder 3"/>
          <p:cNvSpPr>
            <a:spLocks noGrp="1"/>
          </p:cNvSpPr>
          <p:nvPr>
            <p:ph sz="half" idx="2"/>
          </p:nvPr>
        </p:nvSpPr>
        <p:spPr>
          <a:xfrm>
            <a:off x="4655344" y="1600200"/>
            <a:ext cx="4038600" cy="4525963"/>
          </a:xfrm>
        </p:spPr>
        <p:txBody>
          <a:bodyPr/>
          <a:lstStyle>
            <a:lvl1pPr eaLnBrk="1" latinLnBrk="0" hangingPunct="1">
              <a:defRPr kumimoji="0" lang="pt-BR" sz="2800"/>
            </a:lvl1pPr>
            <a:lvl2pPr eaLnBrk="1" latinLnBrk="0" hangingPunct="1">
              <a:defRPr kumimoji="0" lang="pt-BR" sz="2400"/>
            </a:lvl2pPr>
            <a:lvl3pPr eaLnBrk="1" latinLnBrk="0" hangingPunct="1">
              <a:defRPr kumimoji="0" lang="pt-BR" sz="2000"/>
            </a:lvl3pPr>
            <a:lvl4pPr eaLnBrk="1" latinLnBrk="0" hangingPunct="1">
              <a:defRPr kumimoji="0" lang="pt-BR" sz="1800"/>
            </a:lvl4pPr>
            <a:lvl5pPr eaLnBrk="1" latinLnBrk="0" hangingPunct="1">
              <a:defRPr kumimoji="0" lang="pt-BR" sz="18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5" name="Date Placeholder 4"/>
          <p:cNvSpPr>
            <a:spLocks noGrp="1"/>
          </p:cNvSpPr>
          <p:nvPr>
            <p:ph type="dt" sz="half" idx="10"/>
          </p:nvPr>
        </p:nvSpPr>
        <p:spPr/>
        <p:txBody>
          <a:bodyPr/>
          <a:lstStyle>
            <a:extLst/>
          </a:lstStyle>
          <a:p>
            <a:fld id="{3B5F1E3E-4B2F-4895-B65E-28B2E64F39F6}" type="datetimeFigureOut">
              <a:rPr lang="en-US"/>
              <a:pPr/>
              <a:t>07/04/15</a:t>
            </a:fld>
            <a:endParaRPr kumimoji="0" lang="pt-BR"/>
          </a:p>
        </p:txBody>
      </p:sp>
      <p:sp>
        <p:nvSpPr>
          <p:cNvPr id="6" name="Footer Placeholder 5"/>
          <p:cNvSpPr>
            <a:spLocks noGrp="1"/>
          </p:cNvSpPr>
          <p:nvPr>
            <p:ph type="ftr" sz="quarter" idx="11"/>
          </p:nvPr>
        </p:nvSpPr>
        <p:spPr/>
        <p:txBody>
          <a:bodyPr/>
          <a:lstStyle>
            <a:extLst/>
          </a:lstStyle>
          <a:p>
            <a:endParaRPr kumimoji="0" lang="pt-BR"/>
          </a:p>
        </p:txBody>
      </p:sp>
      <p:sp>
        <p:nvSpPr>
          <p:cNvPr id="7" name="Slide Number Placeholder 6"/>
          <p:cNvSpPr>
            <a:spLocks noGrp="1"/>
          </p:cNvSpPr>
          <p:nvPr>
            <p:ph type="sldNum" sz="quarter" idx="12"/>
          </p:nvPr>
        </p:nvSpPr>
        <p:spPr/>
        <p:txBody>
          <a:bodyPr/>
          <a:lstStyle>
            <a:extLst/>
          </a:lstStyle>
          <a:p>
            <a:fld id="{1AD93096-5B34-4342-9326-69289CEAE4C2}" type="slidenum">
              <a:rPr/>
              <a:pPr/>
              <a:t>‹#›</a:t>
            </a:fld>
            <a:endParaRPr kumimoji="0" lang="pt-BR"/>
          </a:p>
        </p:txBody>
      </p:sp>
      <p:cxnSp>
        <p:nvCxnSpPr>
          <p:cNvPr id="9" name="Straight Connector 8"/>
          <p:cNvCxnSpPr/>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fld id="{D4AEFD54-B4F7-754D-92CD-CA771B726CD0}" type="datetimeFigureOut">
              <a:rPr lang="fr-FR"/>
              <a:pPr/>
              <a:t>07/04/15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5491EDE-40AF-6F45-86FF-62DAADF0CD50}" type="slidenum">
              <a:rPr lang="fr-FR"/>
              <a:pPr/>
              <a:t>‹#›</a:t>
            </a:fld>
            <a:endParaRPr lang="fr-FR"/>
          </a:p>
        </p:txBody>
      </p:sp>
    </p:spTree>
    <p:extLst>
      <p:ext uri="{BB962C8B-B14F-4D97-AF65-F5344CB8AC3E}">
        <p14:creationId xmlns:p14="http://schemas.microsoft.com/office/powerpoint/2010/main" val="224312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fld id="{2265F369-CDE1-1A48-8C16-212C3A9FCEFC}" type="datetimeFigureOut">
              <a:rPr lang="fr-FR"/>
              <a:pPr/>
              <a:t>07/04/15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7498DE1C-90BF-BC4F-9272-91EEF557C9C9}" type="slidenum">
              <a:rPr lang="fr-FR"/>
              <a:pPr/>
              <a:t>‹#›</a:t>
            </a:fld>
            <a:endParaRPr lang="fr-FR"/>
          </a:p>
        </p:txBody>
      </p:sp>
    </p:spTree>
    <p:extLst>
      <p:ext uri="{BB962C8B-B14F-4D97-AF65-F5344CB8AC3E}">
        <p14:creationId xmlns:p14="http://schemas.microsoft.com/office/powerpoint/2010/main" val="2095804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fld id="{AEA7D1D6-AB44-2D4F-939F-B81FD7AAB44E}" type="datetimeFigureOut">
              <a:rPr lang="fr-FR"/>
              <a:pPr/>
              <a:t>07/04/15</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096E59-32EF-244D-ACA4-E82022CE9F40}" type="slidenum">
              <a:rPr lang="fr-FR"/>
              <a:pPr/>
              <a:t>‹#›</a:t>
            </a:fld>
            <a:endParaRPr lang="fr-FR"/>
          </a:p>
        </p:txBody>
      </p:sp>
    </p:spTree>
    <p:extLst>
      <p:ext uri="{BB962C8B-B14F-4D97-AF65-F5344CB8AC3E}">
        <p14:creationId xmlns:p14="http://schemas.microsoft.com/office/powerpoint/2010/main" val="1914302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6" name="Shape 25"/>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8" name="Date Placeholder 27"/>
          <p:cNvSpPr>
            <a:spLocks noGrp="1"/>
          </p:cNvSpPr>
          <p:nvPr>
            <p:ph type="dt" sz="half" idx="10"/>
          </p:nvPr>
        </p:nvSpPr>
        <p:spPr>
          <a:xfrm>
            <a:off x="6477000" y="6416675"/>
            <a:ext cx="2133600" cy="365125"/>
          </a:xfrm>
        </p:spPr>
        <p:txBody>
          <a:bodyPr/>
          <a:lstStyle>
            <a:extLst/>
          </a:lstStyle>
          <a:p>
            <a:fld id="{743653DA-8BF4-4869-96FE-9BCF43372D46}" type="datetimeFigureOut">
              <a:rPr lang="en-US">
                <a:solidFill>
                  <a:srgbClr val="E9E5DC"/>
                </a:solidFill>
                <a:latin typeface="Corbel"/>
              </a:rPr>
              <a:pPr/>
              <a:t>07/04/15</a:t>
            </a:fld>
            <a:endParaRPr>
              <a:solidFill>
                <a:srgbClr val="E9E5DC"/>
              </a:solidFill>
              <a:latin typeface="Corbel"/>
            </a:endParaRPr>
          </a:p>
        </p:txBody>
      </p:sp>
      <p:sp>
        <p:nvSpPr>
          <p:cNvPr id="17" name="Footer Placeholder 16"/>
          <p:cNvSpPr>
            <a:spLocks noGrp="1"/>
          </p:cNvSpPr>
          <p:nvPr>
            <p:ph type="ftr" sz="quarter" idx="11"/>
          </p:nvPr>
        </p:nvSpPr>
        <p:spPr>
          <a:xfrm>
            <a:off x="914400" y="6416675"/>
            <a:ext cx="5562600" cy="365125"/>
          </a:xfrm>
        </p:spPr>
        <p:txBody>
          <a:bodyPr/>
          <a:lstStyle>
            <a:extLst/>
          </a:lstStyle>
          <a:p>
            <a:endParaRPr>
              <a:solidFill>
                <a:srgbClr val="E9E5DC"/>
              </a:solidFill>
              <a:latin typeface="Corbel"/>
            </a:endParaRPr>
          </a:p>
        </p:txBody>
      </p:sp>
      <p:sp>
        <p:nvSpPr>
          <p:cNvPr id="29" name="Slide Number Placeholder 28"/>
          <p:cNvSpPr>
            <a:spLocks noGrp="1"/>
          </p:cNvSpPr>
          <p:nvPr>
            <p:ph type="sldNum" sz="quarter" idx="12"/>
          </p:nvPr>
        </p:nvSpPr>
        <p:spPr>
          <a:xfrm>
            <a:off x="8610600" y="6416675"/>
            <a:ext cx="457200" cy="365125"/>
          </a:xfrm>
        </p:spPr>
        <p:txBody>
          <a:bodyPr/>
          <a:lstStyle>
            <a:extLst/>
          </a:lstStyle>
          <a:p>
            <a:fld id="{72AC53DF-4216-466D-99A7-94400E6C2A25}" type="slidenum">
              <a:rPr>
                <a:solidFill>
                  <a:srgbClr val="E9E5DC"/>
                </a:solidFill>
                <a:latin typeface="Corbel"/>
              </a:rPr>
              <a:pPr/>
              <a:t>‹#›</a:t>
            </a:fld>
            <a:endParaRPr>
              <a:solidFill>
                <a:srgbClr val="E9E5DC"/>
              </a:solidFill>
              <a:latin typeface="Corbe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5" name="Rectangle 44"/>
          <p:cNvSpPr/>
          <p:nvPr/>
        </p:nvSpPr>
        <p:spPr>
          <a:xfrm>
            <a:off x="363160" y="402264"/>
            <a:ext cx="850392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8" name="Title 7"/>
          <p:cNvSpPr>
            <a:spLocks noGrp="1"/>
          </p:cNvSpPr>
          <p:nvPr>
            <p:ph type="ctrTitle"/>
          </p:nvPr>
        </p:nvSpPr>
        <p:spPr>
          <a:xfrm>
            <a:off x="533400" y="464504"/>
            <a:ext cx="8153400" cy="774192"/>
          </a:xfrm>
        </p:spPr>
        <p:txBody>
          <a:bodyPr/>
          <a:lstStyle>
            <a:lvl1pPr marR="9144" algn="r" eaLnBrk="1" latinLnBrk="0" hangingPunct="1">
              <a:defRPr kumimoji="0" lang="pt-BR" sz="3800"/>
            </a:lvl1pPr>
            <a:extLst/>
          </a:lstStyle>
          <a:p>
            <a:pPr eaLnBrk="1" latinLnBrk="0" hangingPunct="1"/>
            <a:r>
              <a:rPr lang="x-none" smtClean="0"/>
              <a:t>Click to edit Master title style</a:t>
            </a:r>
            <a:endParaRPr/>
          </a:p>
        </p:txBody>
      </p:sp>
      <p:sp>
        <p:nvSpPr>
          <p:cNvPr id="9" name="Subtitle 8"/>
          <p:cNvSpPr>
            <a:spLocks noGrp="1"/>
          </p:cNvSpPr>
          <p:nvPr>
            <p:ph type="subTitle" idx="1"/>
          </p:nvPr>
        </p:nvSpPr>
        <p:spPr>
          <a:xfrm>
            <a:off x="4838381" y="1371600"/>
            <a:ext cx="3848419" cy="457200"/>
          </a:xfrm>
        </p:spPr>
        <p:txBody>
          <a:bodyPr tIns="0"/>
          <a:lstStyle>
            <a:lvl1pPr marL="0" indent="0" algn="r" eaLnBrk="1" latinLnBrk="0" hangingPunct="1">
              <a:spcBef>
                <a:spcPts val="0"/>
              </a:spcBef>
              <a:buNone/>
              <a:defRPr kumimoji="0" lang="pt-BR" sz="2000">
                <a:solidFill>
                  <a:schemeClr val="tx1"/>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x-none" smtClean="0"/>
              <a:t>Click to edit Master subtitle style</a:t>
            </a:r>
            <a:endParaRPr/>
          </a:p>
        </p:txBody>
      </p:sp>
      <p:sp>
        <p:nvSpPr>
          <p:cNvPr id="58" name="Rectangle 5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59" name="Rectangle 5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0" name="Rectangle 5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1" name="Rectangle 6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2" name="Rectangle 6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pic>
        <p:nvPicPr>
          <p:cNvPr id="30" name="Imagem 29" descr="Vostro_NB_1280x864_02.jpg"/>
          <p:cNvPicPr>
            <a:picLocks noChangeAspect="1"/>
          </p:cNvPicPr>
          <p:nvPr userDrawn="1"/>
        </p:nvPicPr>
        <p:blipFill>
          <a:blip r:embed="rId2"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3450521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x-none" smtClean="0"/>
              <a:t>Click to edit Master title style</a:t>
            </a:r>
            <a:endParaRPr/>
          </a:p>
        </p:txBody>
      </p:sp>
      <p:sp>
        <p:nvSpPr>
          <p:cNvPr id="3" name="Content Placeholder 2"/>
          <p:cNvSpPr>
            <a:spLocks noGrp="1"/>
          </p:cNvSpPr>
          <p:nvPr>
            <p:ph idx="1"/>
          </p:nvPr>
        </p:nvSpPr>
        <p:spPr/>
        <p:txBody>
          <a:bodyPr/>
          <a:lstStyle>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4" name="Date Placeholder 3"/>
          <p:cNvSpPr>
            <a:spLocks noGrp="1"/>
          </p:cNvSpPr>
          <p:nvPr>
            <p:ph type="dt" sz="half" idx="10"/>
          </p:nvPr>
        </p:nvSpPr>
        <p:spPr/>
        <p:txBody>
          <a:bodyPr/>
          <a:lstStyle>
            <a:extLst/>
          </a:lstStyle>
          <a:p>
            <a:fld id="{B7129108-AC8D-4212-9283-60D9E99BF07A}" type="datetimeFigureOut">
              <a:rPr lang="en-US">
                <a:solidFill>
                  <a:srgbClr val="E9E5DC"/>
                </a:solidFill>
                <a:latin typeface="Corbel"/>
              </a:rPr>
              <a:pPr/>
              <a:t>07/04/15</a:t>
            </a:fld>
            <a:endParaRPr>
              <a:solidFill>
                <a:srgbClr val="E9E5DC"/>
              </a:solidFill>
              <a:latin typeface="Corbel"/>
            </a:endParaRPr>
          </a:p>
        </p:txBody>
      </p:sp>
      <p:sp>
        <p:nvSpPr>
          <p:cNvPr id="5" name="Footer Placeholder 4"/>
          <p:cNvSpPr>
            <a:spLocks noGrp="1"/>
          </p:cNvSpPr>
          <p:nvPr>
            <p:ph type="ftr" sz="quarter" idx="11"/>
          </p:nvPr>
        </p:nvSpPr>
        <p:spPr/>
        <p:txBody>
          <a:bodyPr/>
          <a:lstStyle>
            <a:extLst/>
          </a:lstStyle>
          <a:p>
            <a:endParaRPr>
              <a:solidFill>
                <a:srgbClr val="E9E5DC"/>
              </a:solidFill>
              <a:latin typeface="Corbel"/>
            </a:endParaRPr>
          </a:p>
        </p:txBody>
      </p:sp>
      <p:sp>
        <p:nvSpPr>
          <p:cNvPr id="6" name="Slide Number Placeholder 5"/>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pic>
        <p:nvPicPr>
          <p:cNvPr id="7" name="Imagem 6" descr="Vostro_NB_1280x864_02.jpg"/>
          <p:cNvPicPr>
            <a:picLocks noChangeAspect="1"/>
          </p:cNvPicPr>
          <p:nvPr userDrawn="1"/>
        </p:nvPicPr>
        <p:blipFill>
          <a:blip r:embed="rId2"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19284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pt-BR" sz="4000" b="1" cap="all">
                <a:ln/>
                <a:solidFill>
                  <a:schemeClr val="tx1"/>
                </a:solidFill>
                <a:effectLst>
                  <a:reflection blurRad="12700" stA="50000" endPos="50000" dir="5400000" sy="-100000" rotWithShape="0"/>
                </a:effectLst>
              </a:defRPr>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914400" y="5334000"/>
            <a:ext cx="7772400" cy="1052512"/>
          </a:xfrm>
        </p:spPr>
        <p:txBody>
          <a:bodyPr anchor="t"/>
          <a:lstStyle>
            <a:lvl1pPr marL="374904" eaLnBrk="1" latinLnBrk="0" hangingPunct="1">
              <a:buNone/>
              <a:defRPr kumimoji="0" lang="pt-BR" sz="2000">
                <a:solidFill>
                  <a:schemeClr val="tx2"/>
                </a:solidFill>
              </a:defRPr>
            </a:lvl1pPr>
            <a:lvl2pPr eaLnBrk="1" latinLnBrk="0" hangingPunct="1">
              <a:buNone/>
              <a:defRPr kumimoji="0" lang="pt-BR" sz="1800">
                <a:solidFill>
                  <a:schemeClr val="tx1">
                    <a:tint val="75000"/>
                  </a:schemeClr>
                </a:solidFill>
              </a:defRPr>
            </a:lvl2pPr>
            <a:lvl3pPr eaLnBrk="1" latinLnBrk="0" hangingPunct="1">
              <a:buNone/>
              <a:defRPr kumimoji="0" lang="pt-BR" sz="1600">
                <a:solidFill>
                  <a:schemeClr val="tx1">
                    <a:tint val="75000"/>
                  </a:schemeClr>
                </a:solidFill>
              </a:defRPr>
            </a:lvl3pPr>
            <a:lvl4pPr eaLnBrk="1" latinLnBrk="0" hangingPunct="1">
              <a:buNone/>
              <a:defRPr kumimoji="0" lang="pt-BR" sz="1400">
                <a:solidFill>
                  <a:schemeClr val="tx1">
                    <a:tint val="75000"/>
                  </a:schemeClr>
                </a:solidFill>
              </a:defRPr>
            </a:lvl4pPr>
            <a:lvl5pPr eaLnBrk="1" latinLnBrk="0" hangingPunct="1">
              <a:buNone/>
              <a:defRPr kumimoji="0" lang="pt-BR" sz="1400">
                <a:solidFill>
                  <a:schemeClr val="tx1">
                    <a:tint val="75000"/>
                  </a:schemeClr>
                </a:solidFill>
              </a:defRPr>
            </a:lvl5pPr>
            <a:extLst/>
          </a:lstStyle>
          <a:p>
            <a:pPr lvl="0" eaLnBrk="1" latinLnBrk="0" hangingPunct="1"/>
            <a:r>
              <a:rPr lang="x-none" smtClean="0"/>
              <a:t>Click to edit Master text styles</a:t>
            </a:r>
          </a:p>
        </p:txBody>
      </p:sp>
      <p:sp>
        <p:nvSpPr>
          <p:cNvPr id="4" name="Date Placeholder 3"/>
          <p:cNvSpPr>
            <a:spLocks noGrp="1"/>
          </p:cNvSpPr>
          <p:nvPr>
            <p:ph type="dt" sz="half" idx="10"/>
          </p:nvPr>
        </p:nvSpPr>
        <p:spPr/>
        <p:txBody>
          <a:bodyPr/>
          <a:lstStyle>
            <a:extLst/>
          </a:lstStyle>
          <a:p>
            <a:fld id="{B6DED3D3-6235-4F4C-B439-DF277FB555A7}" type="datetimeFigureOut">
              <a:rPr lang="en-US">
                <a:solidFill>
                  <a:srgbClr val="E9E5DC"/>
                </a:solidFill>
                <a:latin typeface="Corbel"/>
              </a:rPr>
              <a:pPr/>
              <a:t>07/04/15</a:t>
            </a:fld>
            <a:endParaRPr>
              <a:solidFill>
                <a:srgbClr val="E9E5DC"/>
              </a:solidFill>
              <a:latin typeface="Corbel"/>
            </a:endParaRPr>
          </a:p>
        </p:txBody>
      </p:sp>
      <p:sp>
        <p:nvSpPr>
          <p:cNvPr id="5" name="Footer Placeholder 4"/>
          <p:cNvSpPr>
            <a:spLocks noGrp="1"/>
          </p:cNvSpPr>
          <p:nvPr>
            <p:ph type="ftr" sz="quarter" idx="11"/>
          </p:nvPr>
        </p:nvSpPr>
        <p:spPr>
          <a:xfrm>
            <a:off x="914400" y="6416675"/>
            <a:ext cx="5562600" cy="365125"/>
          </a:xfrm>
        </p:spPr>
        <p:txBody>
          <a:bodyPr/>
          <a:lstStyle>
            <a:extLst/>
          </a:lstStyle>
          <a:p>
            <a:endParaRPr>
              <a:solidFill>
                <a:srgbClr val="E9E5DC"/>
              </a:solidFill>
              <a:latin typeface="Corbel"/>
            </a:endParaRPr>
          </a:p>
        </p:txBody>
      </p:sp>
      <p:sp>
        <p:nvSpPr>
          <p:cNvPr id="6" name="Slide Number Placeholder 5"/>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17999711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Duas Partes de Conteúd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extLst/>
          </a:lstStyle>
          <a:p>
            <a:pPr eaLnBrk="1" latinLnBrk="0" hangingPunct="1"/>
            <a:r>
              <a:rPr lang="x-none" smtClean="0"/>
              <a:t>Click to edit Master title style</a:t>
            </a:r>
            <a:endParaRPr/>
          </a:p>
        </p:txBody>
      </p:sp>
      <p:sp>
        <p:nvSpPr>
          <p:cNvPr id="3" name="Content Placeholder 2"/>
          <p:cNvSpPr>
            <a:spLocks noGrp="1"/>
          </p:cNvSpPr>
          <p:nvPr>
            <p:ph sz="half" idx="1"/>
          </p:nvPr>
        </p:nvSpPr>
        <p:spPr>
          <a:xfrm>
            <a:off x="464344" y="1600200"/>
            <a:ext cx="4038600" cy="4525963"/>
          </a:xfrm>
        </p:spPr>
        <p:txBody>
          <a:bodyPr/>
          <a:lstStyle>
            <a:lvl1pPr marL="0" indent="0" eaLnBrk="1" latinLnBrk="0" hangingPunct="1">
              <a:buFontTx/>
              <a:buNone/>
              <a:defRPr kumimoji="0" lang="pt-BR" sz="2000"/>
            </a:lvl1pPr>
            <a:lvl2pPr eaLnBrk="1" latinLnBrk="0" hangingPunct="1">
              <a:defRPr kumimoji="0" lang="pt-BR" sz="2400"/>
            </a:lvl2pPr>
            <a:lvl3pPr eaLnBrk="1" latinLnBrk="0" hangingPunct="1">
              <a:defRPr kumimoji="0" lang="pt-BR" sz="2000"/>
            </a:lvl3pPr>
            <a:lvl4pPr eaLnBrk="1" latinLnBrk="0" hangingPunct="1">
              <a:defRPr kumimoji="0" lang="pt-BR" sz="1800"/>
            </a:lvl4pPr>
            <a:lvl5pPr eaLnBrk="1" latinLnBrk="0" hangingPunct="1">
              <a:defRPr kumimoji="0" lang="pt-BR" sz="1800"/>
            </a:lvl5pPr>
            <a:extLst/>
          </a:lstStyle>
          <a:p>
            <a:pPr lvl="0" eaLnBrk="1" latinLnBrk="0" hangingPunct="1"/>
            <a:r>
              <a:rPr lang="x-none" smtClean="0"/>
              <a:t>Click to edit Master text styles</a:t>
            </a:r>
          </a:p>
        </p:txBody>
      </p:sp>
      <p:sp>
        <p:nvSpPr>
          <p:cNvPr id="4" name="Content Placeholder 3"/>
          <p:cNvSpPr>
            <a:spLocks noGrp="1"/>
          </p:cNvSpPr>
          <p:nvPr>
            <p:ph sz="half" idx="2"/>
          </p:nvPr>
        </p:nvSpPr>
        <p:spPr>
          <a:xfrm>
            <a:off x="4655344" y="1600200"/>
            <a:ext cx="4038600" cy="4525963"/>
          </a:xfrm>
        </p:spPr>
        <p:txBody>
          <a:bodyPr/>
          <a:lstStyle>
            <a:lvl1pPr eaLnBrk="1" latinLnBrk="0" hangingPunct="1">
              <a:defRPr kumimoji="0" lang="pt-BR" sz="2800"/>
            </a:lvl1pPr>
            <a:lvl2pPr eaLnBrk="1" latinLnBrk="0" hangingPunct="1">
              <a:defRPr kumimoji="0" lang="pt-BR" sz="2400"/>
            </a:lvl2pPr>
            <a:lvl3pPr eaLnBrk="1" latinLnBrk="0" hangingPunct="1">
              <a:defRPr kumimoji="0" lang="pt-BR" sz="2000"/>
            </a:lvl3pPr>
            <a:lvl4pPr eaLnBrk="1" latinLnBrk="0" hangingPunct="1">
              <a:defRPr kumimoji="0" lang="pt-BR" sz="1800"/>
            </a:lvl4pPr>
            <a:lvl5pPr eaLnBrk="1" latinLnBrk="0" hangingPunct="1">
              <a:defRPr kumimoji="0" lang="pt-BR" sz="18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5" name="Date Placeholder 4"/>
          <p:cNvSpPr>
            <a:spLocks noGrp="1"/>
          </p:cNvSpPr>
          <p:nvPr>
            <p:ph type="dt" sz="half" idx="10"/>
          </p:nvPr>
        </p:nvSpPr>
        <p:spPr/>
        <p:txBody>
          <a:bodyPr/>
          <a:lstStyle>
            <a:extLst/>
          </a:lstStyle>
          <a:p>
            <a:fld id="{3B5F1E3E-4B2F-4895-B65E-28B2E64F39F6}" type="datetimeFigureOut">
              <a:rPr lang="en-US">
                <a:solidFill>
                  <a:srgbClr val="696464"/>
                </a:solidFill>
                <a:latin typeface="Corbel"/>
              </a:rPr>
              <a:pPr/>
              <a:t>07/04/15</a:t>
            </a:fld>
            <a:endParaRPr>
              <a:solidFill>
                <a:srgbClr val="696464"/>
              </a:solidFill>
              <a:latin typeface="Corbel"/>
            </a:endParaRPr>
          </a:p>
        </p:txBody>
      </p:sp>
      <p:sp>
        <p:nvSpPr>
          <p:cNvPr id="6" name="Footer Placeholder 5"/>
          <p:cNvSpPr>
            <a:spLocks noGrp="1"/>
          </p:cNvSpPr>
          <p:nvPr>
            <p:ph type="ftr" sz="quarter" idx="11"/>
          </p:nvPr>
        </p:nvSpPr>
        <p:spPr/>
        <p:txBody>
          <a:bodyPr/>
          <a:lstStyle>
            <a:extLst/>
          </a:lstStyle>
          <a:p>
            <a:endParaRPr>
              <a:solidFill>
                <a:srgbClr val="696464"/>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696464"/>
                </a:solidFill>
                <a:latin typeface="Corbel"/>
              </a:rPr>
              <a:pPr/>
              <a:t>‹#›</a:t>
            </a:fld>
            <a:endParaRPr>
              <a:solidFill>
                <a:srgbClr val="696464"/>
              </a:solidFill>
              <a:latin typeface="Corbel"/>
            </a:endParaRPr>
          </a:p>
        </p:txBody>
      </p:sp>
      <p:cxnSp>
        <p:nvCxnSpPr>
          <p:cNvPr id="9" name="Straight Connector 8"/>
          <p:cNvCxnSpPr/>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736456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bg>
      <p:bgRef idx="1002">
        <a:schemeClr val="bg2"/>
      </p:bgRef>
    </p:bg>
    <p:spTree>
      <p:nvGrpSpPr>
        <p:cNvPr id="1" name=""/>
        <p:cNvGrpSpPr/>
        <p:nvPr/>
      </p:nvGrpSpPr>
      <p:grpSpPr>
        <a:xfrm>
          <a:off x="0" y="0"/>
          <a:ext cx="0" cy="0"/>
          <a:chOff x="0" y="0"/>
          <a:chExt cx="0" cy="0"/>
        </a:xfrm>
      </p:grpSpPr>
      <p:sp>
        <p:nvSpPr>
          <p:cNvPr id="23" name="Rectangle 22"/>
          <p:cNvSpPr/>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 name="Title 1"/>
          <p:cNvSpPr>
            <a:spLocks noGrp="1"/>
          </p:cNvSpPr>
          <p:nvPr>
            <p:ph type="title"/>
          </p:nvPr>
        </p:nvSpPr>
        <p:spPr>
          <a:xfrm>
            <a:off x="504824" y="512064"/>
            <a:ext cx="7772400" cy="914400"/>
          </a:xfrm>
        </p:spPr>
        <p:txBody>
          <a:bodyPr anchor="t"/>
          <a:lstStyle>
            <a:lvl1pPr eaLnBrk="1" latinLnBrk="0" hangingPunct="1">
              <a:defRPr kumimoji="0" lang="pt-BR" sz="4000"/>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457200" y="1809750"/>
            <a:ext cx="4040188" cy="639762"/>
          </a:xfrm>
        </p:spPr>
        <p:txBody>
          <a:bodyPr anchor="ctr"/>
          <a:lstStyle>
            <a:lvl1pPr marL="73152" indent="0" algn="l" eaLnBrk="1" latinLnBrk="0" hangingPunct="1">
              <a:buNone/>
              <a:defRPr kumimoji="0" lang="pt-BR" sz="2400" b="1">
                <a:solidFill>
                  <a:schemeClr val="accent2"/>
                </a:solidFill>
              </a:defRPr>
            </a:lvl1pPr>
            <a:lvl2pPr eaLnBrk="1" latinLnBrk="0" hangingPunct="1">
              <a:buNone/>
              <a:defRPr kumimoji="0" lang="pt-BR" sz="2000" b="1"/>
            </a:lvl2pPr>
            <a:lvl3pPr eaLnBrk="1" latinLnBrk="0" hangingPunct="1">
              <a:buNone/>
              <a:defRPr kumimoji="0" lang="pt-BR" sz="1800" b="1"/>
            </a:lvl3pPr>
            <a:lvl4pPr eaLnBrk="1" latinLnBrk="0" hangingPunct="1">
              <a:buNone/>
              <a:defRPr kumimoji="0" lang="pt-BR" sz="1600" b="1"/>
            </a:lvl4pPr>
            <a:lvl5pPr eaLnBrk="1" latinLnBrk="0" hangingPunct="1">
              <a:buNone/>
              <a:defRPr kumimoji="0" lang="pt-BR" sz="1600" b="1"/>
            </a:lvl5pPr>
            <a:extLst/>
          </a:lstStyle>
          <a:p>
            <a:pPr lvl="0" eaLnBrk="1" latinLnBrk="0" hangingPunct="1"/>
            <a:r>
              <a:rPr lang="x-none" smtClean="0"/>
              <a:t>Click to edit Master text styles</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eaLnBrk="1" latinLnBrk="0" hangingPunct="1">
              <a:buNone/>
              <a:defRPr kumimoji="0" lang="pt-BR" sz="2400" b="1">
                <a:solidFill>
                  <a:schemeClr val="accent2"/>
                </a:solidFill>
              </a:defRPr>
            </a:lvl1pPr>
            <a:lvl2pPr eaLnBrk="1" latinLnBrk="0" hangingPunct="1">
              <a:buNone/>
              <a:defRPr kumimoji="0" lang="pt-BR" sz="2000" b="1"/>
            </a:lvl2pPr>
            <a:lvl3pPr eaLnBrk="1" latinLnBrk="0" hangingPunct="1">
              <a:buNone/>
              <a:defRPr kumimoji="0" lang="pt-BR" sz="1800" b="1"/>
            </a:lvl3pPr>
            <a:lvl4pPr eaLnBrk="1" latinLnBrk="0" hangingPunct="1">
              <a:buNone/>
              <a:defRPr kumimoji="0" lang="pt-BR" sz="1600" b="1"/>
            </a:lvl4pPr>
            <a:lvl5pPr eaLnBrk="1" latinLnBrk="0" hangingPunct="1">
              <a:buNone/>
              <a:defRPr kumimoji="0" lang="pt-BR" sz="1600" b="1"/>
            </a:lvl5pPr>
            <a:extLst/>
          </a:lstStyle>
          <a:p>
            <a:pPr lvl="0" eaLnBrk="1" latinLnBrk="0" hangingPunct="1"/>
            <a:r>
              <a:rPr lang="x-none" smtClean="0"/>
              <a:t>Click to edit Master text styles</a:t>
            </a:r>
          </a:p>
        </p:txBody>
      </p:sp>
      <p:sp>
        <p:nvSpPr>
          <p:cNvPr id="5" name="Content Placeholder 4"/>
          <p:cNvSpPr>
            <a:spLocks noGrp="1"/>
          </p:cNvSpPr>
          <p:nvPr>
            <p:ph sz="quarter" idx="3"/>
          </p:nvPr>
        </p:nvSpPr>
        <p:spPr>
          <a:xfrm>
            <a:off x="457200" y="2459037"/>
            <a:ext cx="4040188" cy="3959352"/>
          </a:xfrm>
        </p:spPr>
        <p:txBody>
          <a:bodyPr/>
          <a:lstStyle>
            <a:lvl1pPr eaLnBrk="1" latinLnBrk="0" hangingPunct="1">
              <a:defRPr kumimoji="0" lang="pt-BR" sz="2400"/>
            </a:lvl1pPr>
            <a:lvl2pPr eaLnBrk="1" latinLnBrk="0" hangingPunct="1">
              <a:defRPr kumimoji="0" lang="pt-BR" sz="2000"/>
            </a:lvl2pPr>
            <a:lvl3pPr eaLnBrk="1" latinLnBrk="0" hangingPunct="1">
              <a:defRPr kumimoji="0" lang="pt-BR" sz="1800"/>
            </a:lvl3pPr>
            <a:lvl4pPr eaLnBrk="1" latinLnBrk="0" hangingPunct="1">
              <a:defRPr kumimoji="0" lang="pt-BR" sz="1600"/>
            </a:lvl4pPr>
            <a:lvl5pPr eaLnBrk="1" latinLnBrk="0" hangingPunct="1">
              <a:defRPr kumimoji="0" lang="pt-BR" sz="16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6" name="Content Placeholder 5"/>
          <p:cNvSpPr>
            <a:spLocks noGrp="1"/>
          </p:cNvSpPr>
          <p:nvPr>
            <p:ph sz="quarter" idx="4"/>
          </p:nvPr>
        </p:nvSpPr>
        <p:spPr>
          <a:xfrm>
            <a:off x="4645025" y="2459037"/>
            <a:ext cx="4041775" cy="3959352"/>
          </a:xfrm>
        </p:spPr>
        <p:txBody>
          <a:bodyPr/>
          <a:lstStyle>
            <a:lvl1pPr eaLnBrk="1" latinLnBrk="0" hangingPunct="1">
              <a:defRPr kumimoji="0" lang="pt-BR" sz="2400"/>
            </a:lvl1pPr>
            <a:lvl2pPr eaLnBrk="1" latinLnBrk="0" hangingPunct="1">
              <a:defRPr kumimoji="0" lang="pt-BR" sz="2000"/>
            </a:lvl2pPr>
            <a:lvl3pPr eaLnBrk="1" latinLnBrk="0" hangingPunct="1">
              <a:defRPr kumimoji="0" lang="pt-BR" sz="1800"/>
            </a:lvl3pPr>
            <a:lvl4pPr eaLnBrk="1" latinLnBrk="0" hangingPunct="1">
              <a:defRPr kumimoji="0" lang="pt-BR" sz="1600"/>
            </a:lvl4pPr>
            <a:lvl5pPr eaLnBrk="1" latinLnBrk="0" hangingPunct="1">
              <a:defRPr kumimoji="0" lang="pt-BR" sz="16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7" name="Date Placeholder 6"/>
          <p:cNvSpPr>
            <a:spLocks noGrp="1"/>
          </p:cNvSpPr>
          <p:nvPr>
            <p:ph type="dt" sz="half" idx="10"/>
          </p:nvPr>
        </p:nvSpPr>
        <p:spPr/>
        <p:txBody>
          <a:bodyPr/>
          <a:lstStyle>
            <a:extLst/>
          </a:lstStyle>
          <a:p>
            <a:fld id="{63085435-8225-4333-BFFA-0096413F0D76}" type="datetimeFigureOut">
              <a:rPr lang="en-US">
                <a:solidFill>
                  <a:srgbClr val="E9E5DC"/>
                </a:solidFill>
                <a:latin typeface="Corbel"/>
              </a:rPr>
              <a:pPr/>
              <a:t>07/04/15</a:t>
            </a:fld>
            <a:endParaRPr>
              <a:solidFill>
                <a:srgbClr val="E9E5DC"/>
              </a:solidFill>
              <a:latin typeface="Corbel"/>
            </a:endParaRPr>
          </a:p>
        </p:txBody>
      </p:sp>
      <p:sp>
        <p:nvSpPr>
          <p:cNvPr id="8" name="Footer Placeholder 7"/>
          <p:cNvSpPr>
            <a:spLocks noGrp="1"/>
          </p:cNvSpPr>
          <p:nvPr>
            <p:ph type="ftr" sz="quarter" idx="11"/>
          </p:nvPr>
        </p:nvSpPr>
        <p:spPr/>
        <p:txBody>
          <a:bodyPr/>
          <a:lstStyle>
            <a:extLst/>
          </a:lstStyle>
          <a:p>
            <a:endParaRPr>
              <a:solidFill>
                <a:srgbClr val="E9E5DC"/>
              </a:solidFill>
              <a:latin typeface="Corbel"/>
            </a:endParaRPr>
          </a:p>
        </p:txBody>
      </p:sp>
      <p:sp>
        <p:nvSpPr>
          <p:cNvPr id="9" name="Slide Number Placeholder 8"/>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Tree>
    <p:extLst>
      <p:ext uri="{BB962C8B-B14F-4D97-AF65-F5344CB8AC3E}">
        <p14:creationId xmlns:p14="http://schemas.microsoft.com/office/powerpoint/2010/main" val="2030962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eaLnBrk="1" latinLnBrk="0" hangingPunct="1">
              <a:defRPr kumimoji="0" lang="pt-BR" sz="4000" cap="none" baseline="0"/>
            </a:lvl1pPr>
            <a:extLst/>
          </a:lstStyle>
          <a:p>
            <a:pPr eaLnBrk="1" latinLnBrk="0" hangingPunct="1"/>
            <a:r>
              <a:rPr lang="x-none" smtClean="0"/>
              <a:t>Click to edit Master title style</a:t>
            </a:r>
            <a:endParaRPr/>
          </a:p>
        </p:txBody>
      </p:sp>
      <p:sp>
        <p:nvSpPr>
          <p:cNvPr id="3" name="Date Placeholder 2"/>
          <p:cNvSpPr>
            <a:spLocks noGrp="1"/>
          </p:cNvSpPr>
          <p:nvPr>
            <p:ph type="dt" sz="half" idx="10"/>
          </p:nvPr>
        </p:nvSpPr>
        <p:spPr/>
        <p:txBody>
          <a:bodyPr/>
          <a:lstStyle>
            <a:extLst/>
          </a:lstStyle>
          <a:p>
            <a:fld id="{0783C494-2A87-468C-A21B-CB14FB9ABB00}" type="datetimeFigureOut">
              <a:rPr lang="en-US">
                <a:solidFill>
                  <a:srgbClr val="E9E5DC"/>
                </a:solidFill>
                <a:latin typeface="Corbel"/>
              </a:rPr>
              <a:pPr/>
              <a:t>07/04/15</a:t>
            </a:fld>
            <a:endParaRPr>
              <a:solidFill>
                <a:srgbClr val="E9E5DC"/>
              </a:solidFill>
              <a:latin typeface="Corbel"/>
            </a:endParaRPr>
          </a:p>
        </p:txBody>
      </p:sp>
      <p:sp>
        <p:nvSpPr>
          <p:cNvPr id="4" name="Footer Placeholder 3"/>
          <p:cNvSpPr>
            <a:spLocks noGrp="1"/>
          </p:cNvSpPr>
          <p:nvPr>
            <p:ph type="ftr" sz="quarter" idx="11"/>
          </p:nvPr>
        </p:nvSpPr>
        <p:spPr/>
        <p:txBody>
          <a:bodyPr/>
          <a:lstStyle>
            <a:extLst/>
          </a:lstStyle>
          <a:p>
            <a:endParaRPr>
              <a:solidFill>
                <a:srgbClr val="E9E5DC"/>
              </a:solidFill>
              <a:latin typeface="Corbel"/>
            </a:endParaRPr>
          </a:p>
        </p:txBody>
      </p:sp>
      <p:sp>
        <p:nvSpPr>
          <p:cNvPr id="5" name="Slide Number Placeholder 4"/>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126719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A180FA0-5B31-4864-A2BB-719EA5A679C6}" type="datetimeFigureOut">
              <a:rPr lang="en-US">
                <a:solidFill>
                  <a:srgbClr val="E9E5DC"/>
                </a:solidFill>
                <a:latin typeface="Corbel"/>
              </a:rPr>
              <a:pPr/>
              <a:t>07/04/15</a:t>
            </a:fld>
            <a:endParaRPr>
              <a:solidFill>
                <a:srgbClr val="E9E5DC"/>
              </a:solidFill>
              <a:latin typeface="Corbel"/>
            </a:endParaRPr>
          </a:p>
        </p:txBody>
      </p:sp>
      <p:sp>
        <p:nvSpPr>
          <p:cNvPr id="3" name="Footer Placeholder 2"/>
          <p:cNvSpPr>
            <a:spLocks noGrp="1"/>
          </p:cNvSpPr>
          <p:nvPr>
            <p:ph type="ftr" sz="quarter" idx="11"/>
          </p:nvPr>
        </p:nvSpPr>
        <p:spPr/>
        <p:txBody>
          <a:bodyPr/>
          <a:lstStyle>
            <a:extLst/>
          </a:lstStyle>
          <a:p>
            <a:endParaRPr>
              <a:solidFill>
                <a:srgbClr val="E9E5DC"/>
              </a:solidFill>
              <a:latin typeface="Corbel"/>
            </a:endParaRPr>
          </a:p>
        </p:txBody>
      </p:sp>
      <p:sp>
        <p:nvSpPr>
          <p:cNvPr id="4" name="Slide Number Placeholder 3"/>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1436077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bg>
      <p:bgRef idx="1002">
        <a:schemeClr val="bg2"/>
      </p:bgRef>
    </p:bg>
    <p:spTree>
      <p:nvGrpSpPr>
        <p:cNvPr id="1" name=""/>
        <p:cNvGrpSpPr/>
        <p:nvPr/>
      </p:nvGrpSpPr>
      <p:grpSpPr>
        <a:xfrm>
          <a:off x="0" y="0"/>
          <a:ext cx="0" cy="0"/>
          <a:chOff x="0" y="0"/>
          <a:chExt cx="0" cy="0"/>
        </a:xfrm>
      </p:grpSpPr>
      <p:sp>
        <p:nvSpPr>
          <p:cNvPr id="23" name="Rectangle 22"/>
          <p:cNvSpPr/>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2" name="Title 1"/>
          <p:cNvSpPr>
            <a:spLocks noGrp="1"/>
          </p:cNvSpPr>
          <p:nvPr>
            <p:ph type="title"/>
          </p:nvPr>
        </p:nvSpPr>
        <p:spPr>
          <a:xfrm>
            <a:off x="504824" y="512064"/>
            <a:ext cx="7772400" cy="914400"/>
          </a:xfrm>
        </p:spPr>
        <p:txBody>
          <a:bodyPr anchor="t"/>
          <a:lstStyle>
            <a:lvl1pPr eaLnBrk="1" latinLnBrk="0" hangingPunct="1">
              <a:defRPr kumimoji="0" lang="pt-BR" sz="4000"/>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457200" y="1809750"/>
            <a:ext cx="4040188" cy="639762"/>
          </a:xfrm>
        </p:spPr>
        <p:txBody>
          <a:bodyPr anchor="ctr"/>
          <a:lstStyle>
            <a:lvl1pPr marL="73152" indent="0" algn="l" eaLnBrk="1" latinLnBrk="0" hangingPunct="1">
              <a:buNone/>
              <a:defRPr kumimoji="0" lang="pt-BR" sz="2400" b="1">
                <a:solidFill>
                  <a:schemeClr val="accent2"/>
                </a:solidFill>
              </a:defRPr>
            </a:lvl1pPr>
            <a:lvl2pPr eaLnBrk="1" latinLnBrk="0" hangingPunct="1">
              <a:buNone/>
              <a:defRPr kumimoji="0" lang="pt-BR" sz="2000" b="1"/>
            </a:lvl2pPr>
            <a:lvl3pPr eaLnBrk="1" latinLnBrk="0" hangingPunct="1">
              <a:buNone/>
              <a:defRPr kumimoji="0" lang="pt-BR" sz="1800" b="1"/>
            </a:lvl3pPr>
            <a:lvl4pPr eaLnBrk="1" latinLnBrk="0" hangingPunct="1">
              <a:buNone/>
              <a:defRPr kumimoji="0" lang="pt-BR" sz="1600" b="1"/>
            </a:lvl4pPr>
            <a:lvl5pPr eaLnBrk="1" latinLnBrk="0" hangingPunct="1">
              <a:buNone/>
              <a:defRPr kumimoji="0" lang="pt-BR" sz="1600" b="1"/>
            </a:lvl5pPr>
            <a:extLst/>
          </a:lstStyle>
          <a:p>
            <a:pPr lvl="0" eaLnBrk="1" latinLnBrk="0" hangingPunct="1"/>
            <a:r>
              <a:rPr lang="x-none" smtClean="0"/>
              <a:t>Click to edit Master text styles</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eaLnBrk="1" latinLnBrk="0" hangingPunct="1">
              <a:buNone/>
              <a:defRPr kumimoji="0" lang="pt-BR" sz="2400" b="1">
                <a:solidFill>
                  <a:schemeClr val="accent2"/>
                </a:solidFill>
              </a:defRPr>
            </a:lvl1pPr>
            <a:lvl2pPr eaLnBrk="1" latinLnBrk="0" hangingPunct="1">
              <a:buNone/>
              <a:defRPr kumimoji="0" lang="pt-BR" sz="2000" b="1"/>
            </a:lvl2pPr>
            <a:lvl3pPr eaLnBrk="1" latinLnBrk="0" hangingPunct="1">
              <a:buNone/>
              <a:defRPr kumimoji="0" lang="pt-BR" sz="1800" b="1"/>
            </a:lvl3pPr>
            <a:lvl4pPr eaLnBrk="1" latinLnBrk="0" hangingPunct="1">
              <a:buNone/>
              <a:defRPr kumimoji="0" lang="pt-BR" sz="1600" b="1"/>
            </a:lvl4pPr>
            <a:lvl5pPr eaLnBrk="1" latinLnBrk="0" hangingPunct="1">
              <a:buNone/>
              <a:defRPr kumimoji="0" lang="pt-BR" sz="1600" b="1"/>
            </a:lvl5pPr>
            <a:extLst/>
          </a:lstStyle>
          <a:p>
            <a:pPr lvl="0" eaLnBrk="1" latinLnBrk="0" hangingPunct="1"/>
            <a:r>
              <a:rPr lang="x-none" smtClean="0"/>
              <a:t>Click to edit Master text styles</a:t>
            </a:r>
          </a:p>
        </p:txBody>
      </p:sp>
      <p:sp>
        <p:nvSpPr>
          <p:cNvPr id="5" name="Content Placeholder 4"/>
          <p:cNvSpPr>
            <a:spLocks noGrp="1"/>
          </p:cNvSpPr>
          <p:nvPr>
            <p:ph sz="quarter" idx="3"/>
          </p:nvPr>
        </p:nvSpPr>
        <p:spPr>
          <a:xfrm>
            <a:off x="457200" y="2459037"/>
            <a:ext cx="4040188" cy="3959352"/>
          </a:xfrm>
        </p:spPr>
        <p:txBody>
          <a:bodyPr/>
          <a:lstStyle>
            <a:lvl1pPr eaLnBrk="1" latinLnBrk="0" hangingPunct="1">
              <a:defRPr kumimoji="0" lang="pt-BR" sz="2400"/>
            </a:lvl1pPr>
            <a:lvl2pPr eaLnBrk="1" latinLnBrk="0" hangingPunct="1">
              <a:defRPr kumimoji="0" lang="pt-BR" sz="2000"/>
            </a:lvl2pPr>
            <a:lvl3pPr eaLnBrk="1" latinLnBrk="0" hangingPunct="1">
              <a:defRPr kumimoji="0" lang="pt-BR" sz="1800"/>
            </a:lvl3pPr>
            <a:lvl4pPr eaLnBrk="1" latinLnBrk="0" hangingPunct="1">
              <a:defRPr kumimoji="0" lang="pt-BR" sz="1600"/>
            </a:lvl4pPr>
            <a:lvl5pPr eaLnBrk="1" latinLnBrk="0" hangingPunct="1">
              <a:defRPr kumimoji="0" lang="pt-BR" sz="16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6" name="Content Placeholder 5"/>
          <p:cNvSpPr>
            <a:spLocks noGrp="1"/>
          </p:cNvSpPr>
          <p:nvPr>
            <p:ph sz="quarter" idx="4"/>
          </p:nvPr>
        </p:nvSpPr>
        <p:spPr>
          <a:xfrm>
            <a:off x="4645025" y="2459037"/>
            <a:ext cx="4041775" cy="3959352"/>
          </a:xfrm>
        </p:spPr>
        <p:txBody>
          <a:bodyPr/>
          <a:lstStyle>
            <a:lvl1pPr eaLnBrk="1" latinLnBrk="0" hangingPunct="1">
              <a:defRPr kumimoji="0" lang="pt-BR" sz="2400"/>
            </a:lvl1pPr>
            <a:lvl2pPr eaLnBrk="1" latinLnBrk="0" hangingPunct="1">
              <a:defRPr kumimoji="0" lang="pt-BR" sz="2000"/>
            </a:lvl2pPr>
            <a:lvl3pPr eaLnBrk="1" latinLnBrk="0" hangingPunct="1">
              <a:defRPr kumimoji="0" lang="pt-BR" sz="1800"/>
            </a:lvl3pPr>
            <a:lvl4pPr eaLnBrk="1" latinLnBrk="0" hangingPunct="1">
              <a:defRPr kumimoji="0" lang="pt-BR" sz="1600"/>
            </a:lvl4pPr>
            <a:lvl5pPr eaLnBrk="1" latinLnBrk="0" hangingPunct="1">
              <a:defRPr kumimoji="0" lang="pt-BR" sz="16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7" name="Date Placeholder 6"/>
          <p:cNvSpPr>
            <a:spLocks noGrp="1"/>
          </p:cNvSpPr>
          <p:nvPr>
            <p:ph type="dt" sz="half" idx="10"/>
          </p:nvPr>
        </p:nvSpPr>
        <p:spPr/>
        <p:txBody>
          <a:bodyPr/>
          <a:lstStyle>
            <a:extLst/>
          </a:lstStyle>
          <a:p>
            <a:fld id="{63085435-8225-4333-BFFA-0096413F0D76}" type="datetimeFigureOut">
              <a:rPr lang="en-US"/>
              <a:pPr/>
              <a:t>07/04/15</a:t>
            </a:fld>
            <a:endParaRPr kumimoji="0" lang="pt-BR"/>
          </a:p>
        </p:txBody>
      </p:sp>
      <p:sp>
        <p:nvSpPr>
          <p:cNvPr id="8" name="Footer Placeholder 7"/>
          <p:cNvSpPr>
            <a:spLocks noGrp="1"/>
          </p:cNvSpPr>
          <p:nvPr>
            <p:ph type="ftr" sz="quarter" idx="11"/>
          </p:nvPr>
        </p:nvSpPr>
        <p:spPr/>
        <p:txBody>
          <a:bodyPr/>
          <a:lstStyle>
            <a:extLst/>
          </a:lstStyle>
          <a:p>
            <a:endParaRPr kumimoji="0" lang="pt-BR"/>
          </a:p>
        </p:txBody>
      </p:sp>
      <p:sp>
        <p:nvSpPr>
          <p:cNvPr id="9" name="Slide Number Placeholder 8"/>
          <p:cNvSpPr>
            <a:spLocks noGrp="1"/>
          </p:cNvSpPr>
          <p:nvPr>
            <p:ph type="sldNum" sz="quarter" idx="12"/>
          </p:nvPr>
        </p:nvSpPr>
        <p:spPr/>
        <p:txBody>
          <a:bodyPr/>
          <a:lstStyle>
            <a:extLst/>
          </a:lstStyle>
          <a:p>
            <a:fld id="{1AD93096-5B34-4342-9326-69289CEAE4C2}" type="slidenum">
              <a:rPr/>
              <a:pPr/>
              <a:t>‹#›</a:t>
            </a:fld>
            <a:endParaRPr kumimoji="0" lang="pt-B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údo com Legenda">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eaLnBrk="1" latinLnBrk="0" hangingPunct="1">
              <a:buNone/>
              <a:defRPr kumimoji="0" lang="pt-BR" sz="3600" b="0"/>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685800" y="1435100"/>
            <a:ext cx="2514600" cy="4572000"/>
          </a:xfrm>
        </p:spPr>
        <p:txBody>
          <a:bodyPr/>
          <a:lstStyle>
            <a:lvl1pPr marL="54864" indent="0" eaLnBrk="1" latinLnBrk="0" hangingPunct="1">
              <a:buNone/>
              <a:defRPr kumimoji="0" lang="pt-BR" sz="1800"/>
            </a:lvl1pPr>
            <a:lvl2pPr eaLnBrk="1" latinLnBrk="0" hangingPunct="1">
              <a:buNone/>
              <a:defRPr kumimoji="0" lang="pt-BR" sz="1200"/>
            </a:lvl2pPr>
            <a:lvl3pPr eaLnBrk="1" latinLnBrk="0" hangingPunct="1">
              <a:buNone/>
              <a:defRPr kumimoji="0" lang="pt-BR" sz="1000"/>
            </a:lvl3pPr>
            <a:lvl4pPr eaLnBrk="1" latinLnBrk="0" hangingPunct="1">
              <a:buNone/>
              <a:defRPr kumimoji="0" lang="pt-BR" sz="900"/>
            </a:lvl4pPr>
            <a:lvl5pPr eaLnBrk="1" latinLnBrk="0" hangingPunct="1">
              <a:buNone/>
              <a:defRPr kumimoji="0" lang="pt-BR" sz="900"/>
            </a:lvl5pPr>
            <a:extLst/>
          </a:lstStyle>
          <a:p>
            <a:pPr lvl="0" eaLnBrk="1" latinLnBrk="0" hangingPunct="1"/>
            <a:r>
              <a:rPr lang="x-none" smtClean="0"/>
              <a:t>Click to edit Master text styles</a:t>
            </a:r>
          </a:p>
        </p:txBody>
      </p:sp>
      <p:sp>
        <p:nvSpPr>
          <p:cNvPr id="4" name="Content Placeholder 3"/>
          <p:cNvSpPr>
            <a:spLocks noGrp="1"/>
          </p:cNvSpPr>
          <p:nvPr>
            <p:ph sz="half" idx="2"/>
          </p:nvPr>
        </p:nvSpPr>
        <p:spPr>
          <a:xfrm>
            <a:off x="3429000" y="1435100"/>
            <a:ext cx="5486400" cy="4572000"/>
          </a:xfrm>
        </p:spPr>
        <p:txBody>
          <a:bodyPr/>
          <a:lstStyle>
            <a:lvl1pPr eaLnBrk="1" latinLnBrk="0" hangingPunct="1">
              <a:defRPr kumimoji="0" lang="pt-BR" sz="3200"/>
            </a:lvl1pPr>
            <a:lvl2pPr eaLnBrk="1" latinLnBrk="0" hangingPunct="1">
              <a:defRPr kumimoji="0" lang="pt-BR" sz="2800"/>
            </a:lvl2pPr>
            <a:lvl3pPr eaLnBrk="1" latinLnBrk="0" hangingPunct="1">
              <a:defRPr kumimoji="0" lang="pt-BR" sz="2400"/>
            </a:lvl3pPr>
            <a:lvl4pPr eaLnBrk="1" latinLnBrk="0" hangingPunct="1">
              <a:defRPr kumimoji="0" lang="pt-BR" sz="2000"/>
            </a:lvl4pPr>
            <a:lvl5pPr eaLnBrk="1" latinLnBrk="0" hangingPunct="1">
              <a:defRPr kumimoji="0" lang="pt-BR" sz="20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5" name="Date Placeholder 4"/>
          <p:cNvSpPr>
            <a:spLocks noGrp="1"/>
          </p:cNvSpPr>
          <p:nvPr>
            <p:ph type="dt" sz="half" idx="10"/>
          </p:nvPr>
        </p:nvSpPr>
        <p:spPr/>
        <p:txBody>
          <a:bodyPr/>
          <a:lstStyle>
            <a:extLst/>
          </a:lstStyle>
          <a:p>
            <a:fld id="{4BECC0C8-36B8-442A-833D-B6AACE86BB77}" type="datetimeFigureOut">
              <a:rPr lang="en-US">
                <a:solidFill>
                  <a:srgbClr val="E9E5DC"/>
                </a:solidFill>
                <a:latin typeface="Corbel"/>
              </a:rPr>
              <a:pPr/>
              <a:t>07/04/15</a:t>
            </a:fld>
            <a:endParaRPr>
              <a:solidFill>
                <a:srgbClr val="E9E5DC"/>
              </a:solidFill>
              <a:latin typeface="Corbel"/>
            </a:endParaRPr>
          </a:p>
        </p:txBody>
      </p:sp>
      <p:sp>
        <p:nvSpPr>
          <p:cNvPr id="6" name="Footer Placeholder 5"/>
          <p:cNvSpPr>
            <a:spLocks noGrp="1"/>
          </p:cNvSpPr>
          <p:nvPr>
            <p:ph type="ftr" sz="quarter" idx="11"/>
          </p:nvPr>
        </p:nvSpPr>
        <p:spPr/>
        <p:txBody>
          <a:bodyPr/>
          <a:lstStyle>
            <a:extLst/>
          </a:lstStyle>
          <a:p>
            <a:endParaRPr>
              <a:solidFill>
                <a:srgbClr val="E9E5DC"/>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4661095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Imagem com Legenda">
    <p:bg>
      <p:bgRef idx="1001">
        <a:schemeClr val="bg2"/>
      </p:bgRef>
    </p:bg>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28" name="Group 17"/>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eaLnBrk="1" latinLnBrk="0" hangingPunct="1">
              <a:buNone/>
              <a:defRPr kumimoji="0" lang="pt-BR" sz="2100" b="0"/>
            </a:lvl1pPr>
            <a:extLst/>
          </a:lstStyle>
          <a:p>
            <a:pPr eaLnBrk="1" latinLnBrk="0" hangingPunct="1"/>
            <a:r>
              <a:rPr lang="x-none" smtClean="0"/>
              <a:t>Click to edit Master title style</a:t>
            </a:r>
            <a:endParaRPr/>
          </a:p>
        </p:txBody>
      </p:sp>
      <p:sp>
        <p:nvSpPr>
          <p:cNvPr id="3" name="Picture Placeholder 2"/>
          <p:cNvSpPr>
            <a:spLocks noGrp="1"/>
          </p:cNvSpPr>
          <p:nvPr>
            <p:ph type="pic" idx="1"/>
          </p:nvPr>
        </p:nvSpPr>
        <p:spPr>
          <a:xfrm>
            <a:off x="366712" y="1905000"/>
            <a:ext cx="8778240" cy="4960144"/>
          </a:xfrm>
        </p:spPr>
        <p:txBody>
          <a:bodyPr/>
          <a:lstStyle>
            <a:lvl1pPr eaLnBrk="1" latinLnBrk="0" hangingPunct="1">
              <a:buNone/>
              <a:defRPr kumimoji="0" lang="pt-BR" sz="3200"/>
            </a:lvl1pPr>
            <a:extLst/>
          </a:lstStyle>
          <a:p>
            <a:r>
              <a:rPr kumimoji="0" lang="x-none" smtClean="0"/>
              <a:t>Drag picture to placeholder or click icon to add</a:t>
            </a:r>
            <a:endParaRPr kumimoji="0" lang="pt-BR"/>
          </a:p>
        </p:txBody>
      </p:sp>
      <p:sp>
        <p:nvSpPr>
          <p:cNvPr id="4" name="Text Placeholder 3"/>
          <p:cNvSpPr>
            <a:spLocks noGrp="1"/>
          </p:cNvSpPr>
          <p:nvPr>
            <p:ph type="body" sz="half" idx="2"/>
          </p:nvPr>
        </p:nvSpPr>
        <p:spPr>
          <a:xfrm>
            <a:off x="914400" y="1150144"/>
            <a:ext cx="6858000" cy="685800"/>
          </a:xfrm>
        </p:spPr>
        <p:txBody>
          <a:bodyPr/>
          <a:lstStyle>
            <a:lvl1pPr marL="27432" indent="0" eaLnBrk="1" latinLnBrk="0" hangingPunct="1">
              <a:spcBef>
                <a:spcPts val="0"/>
              </a:spcBef>
              <a:buNone/>
              <a:defRPr kumimoji="0" lang="pt-BR" sz="1400">
                <a:solidFill>
                  <a:srgbClr val="FFFFFF"/>
                </a:solidFill>
              </a:defRPr>
            </a:lvl1pPr>
            <a:lvl2pPr eaLnBrk="1" latinLnBrk="0" hangingPunct="1">
              <a:defRPr kumimoji="0" lang="pt-BR" sz="1200"/>
            </a:lvl2pPr>
            <a:lvl3pPr eaLnBrk="1" latinLnBrk="0" hangingPunct="1">
              <a:defRPr kumimoji="0" lang="pt-BR" sz="1000"/>
            </a:lvl3pPr>
            <a:lvl4pPr eaLnBrk="1" latinLnBrk="0" hangingPunct="1">
              <a:defRPr kumimoji="0" lang="pt-BR" sz="900"/>
            </a:lvl4pPr>
            <a:lvl5pPr eaLnBrk="1" latinLnBrk="0" hangingPunct="1">
              <a:defRPr kumimoji="0" lang="pt-BR" sz="900"/>
            </a:lvl5pPr>
            <a:extLst/>
          </a:lstStyle>
          <a:p>
            <a:pPr lvl="0" eaLnBrk="1" latinLnBrk="0" hangingPunct="1"/>
            <a:r>
              <a:rPr lang="x-none" smtClean="0"/>
              <a:t>Click to edit Master text styles</a:t>
            </a:r>
          </a:p>
        </p:txBody>
      </p:sp>
      <p:grpSp>
        <p:nvGrpSpPr>
          <p:cNvPr id="14" name="Group 17"/>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p:txBody>
          <a:bodyPr/>
          <a:lstStyle>
            <a:extLst/>
          </a:lstStyle>
          <a:p>
            <a:fld id="{51E20EC5-AC53-4169-941E-EDF10CD23748}" type="datetimeFigureOut">
              <a:rPr lang="en-US">
                <a:solidFill>
                  <a:srgbClr val="E9E5DC"/>
                </a:solidFill>
                <a:latin typeface="Corbel"/>
              </a:rPr>
              <a:pPr/>
              <a:t>07/04/15</a:t>
            </a:fld>
            <a:endParaRPr>
              <a:solidFill>
                <a:srgbClr val="E9E5DC"/>
              </a:solidFill>
              <a:latin typeface="Corbel"/>
            </a:endParaRPr>
          </a:p>
        </p:txBody>
      </p:sp>
      <p:sp>
        <p:nvSpPr>
          <p:cNvPr id="6" name="Footer Placeholder 5"/>
          <p:cNvSpPr>
            <a:spLocks noGrp="1"/>
          </p:cNvSpPr>
          <p:nvPr>
            <p:ph type="ftr" sz="quarter" idx="11"/>
          </p:nvPr>
        </p:nvSpPr>
        <p:spPr/>
        <p:txBody>
          <a:bodyPr/>
          <a:lstStyle>
            <a:extLst/>
          </a:lstStyle>
          <a:p>
            <a:endParaRPr>
              <a:solidFill>
                <a:srgbClr val="E9E5DC"/>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88632019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0000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p:txBody>
          <a:bodyPr/>
          <a:lstStyle>
            <a:lvl1pPr>
              <a:defRPr/>
            </a:lvl1pPr>
          </a:lstStyle>
          <a:p>
            <a:fld id="{351FB865-FD74-AE48-8BFD-59E403628AC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55797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fld id="{4CB6C4DB-5E7C-7845-8EE8-FEE7FC717F2A}"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752800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Slide Number Placeholder 5"/>
          <p:cNvSpPr>
            <a:spLocks noGrp="1"/>
          </p:cNvSpPr>
          <p:nvPr>
            <p:ph type="sldNum" sz="quarter" idx="10"/>
          </p:nvPr>
        </p:nvSpPr>
        <p:spPr/>
        <p:txBody>
          <a:bodyPr/>
          <a:lstStyle>
            <a:lvl1pPr>
              <a:defRPr/>
            </a:lvl1pPr>
          </a:lstStyle>
          <a:p>
            <a:fld id="{D69E15BC-101C-604C-A936-C63440C03401}"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348501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5"/>
          <p:cNvSpPr>
            <a:spLocks noGrp="1"/>
          </p:cNvSpPr>
          <p:nvPr>
            <p:ph type="sldNum" sz="quarter" idx="10"/>
          </p:nvPr>
        </p:nvSpPr>
        <p:spPr/>
        <p:txBody>
          <a:bodyPr/>
          <a:lstStyle>
            <a:lvl1pPr>
              <a:defRPr/>
            </a:lvl1pPr>
          </a:lstStyle>
          <a:p>
            <a:fld id="{00855706-597C-B540-B361-92A72F1508A3}"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130096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5"/>
          <p:cNvSpPr>
            <a:spLocks noGrp="1"/>
          </p:cNvSpPr>
          <p:nvPr>
            <p:ph type="sldNum" sz="quarter" idx="10"/>
          </p:nvPr>
        </p:nvSpPr>
        <p:spPr/>
        <p:txBody>
          <a:bodyPr/>
          <a:lstStyle>
            <a:lvl1pPr>
              <a:defRPr/>
            </a:lvl1pPr>
          </a:lstStyle>
          <a:p>
            <a:fld id="{A073D20E-392C-404A-B544-CB9E9352B821}"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417977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pic>
        <p:nvPicPr>
          <p:cNvPr id="3" name="Picture 6" descr="201103981_PPT_inside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943600"/>
            <a:ext cx="914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1" descr="BG_PPT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201103981Horzblk.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69888" y="279400"/>
            <a:ext cx="184150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50434" y="1608666"/>
            <a:ext cx="7387651" cy="1820334"/>
          </a:xfrm>
        </p:spPr>
        <p:txBody>
          <a:bodyPr anchor="t">
            <a:normAutofit/>
          </a:bodyPr>
          <a:lstStyle>
            <a:lvl1pPr algn="l">
              <a:defRPr sz="4000">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80316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3D534E44-9EEA-1F42-B605-39222DB068C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6830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16B8F313-8958-DB43-B72D-F8C26AD92021}"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548547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eaLnBrk="1" latinLnBrk="0" hangingPunct="1">
              <a:defRPr kumimoji="0" lang="pt-BR" sz="4000" cap="none" baseline="0"/>
            </a:lvl1pPr>
            <a:extLst/>
          </a:lstStyle>
          <a:p>
            <a:pPr eaLnBrk="1" latinLnBrk="0" hangingPunct="1"/>
            <a:r>
              <a:rPr lang="x-none" smtClean="0"/>
              <a:t>Click to edit Master title style</a:t>
            </a:r>
            <a:endParaRPr/>
          </a:p>
        </p:txBody>
      </p:sp>
      <p:sp>
        <p:nvSpPr>
          <p:cNvPr id="3" name="Date Placeholder 2"/>
          <p:cNvSpPr>
            <a:spLocks noGrp="1"/>
          </p:cNvSpPr>
          <p:nvPr>
            <p:ph type="dt" sz="half" idx="10"/>
          </p:nvPr>
        </p:nvSpPr>
        <p:spPr/>
        <p:txBody>
          <a:bodyPr/>
          <a:lstStyle>
            <a:extLst/>
          </a:lstStyle>
          <a:p>
            <a:fld id="{0783C494-2A87-468C-A21B-CB14FB9ABB00}" type="datetimeFigureOut">
              <a:rPr lang="en-US"/>
              <a:pPr/>
              <a:t>07/04/15</a:t>
            </a:fld>
            <a:endParaRPr kumimoji="0" lang="pt-BR"/>
          </a:p>
        </p:txBody>
      </p:sp>
      <p:sp>
        <p:nvSpPr>
          <p:cNvPr id="4" name="Footer Placeholder 3"/>
          <p:cNvSpPr>
            <a:spLocks noGrp="1"/>
          </p:cNvSpPr>
          <p:nvPr>
            <p:ph type="ftr" sz="quarter" idx="11"/>
          </p:nvPr>
        </p:nvSpPr>
        <p:spPr/>
        <p:txBody>
          <a:bodyPr/>
          <a:lstStyle>
            <a:extLst/>
          </a:lstStyle>
          <a:p>
            <a:endParaRPr kumimoji="0" lang="pt-BR"/>
          </a:p>
        </p:txBody>
      </p:sp>
      <p:sp>
        <p:nvSpPr>
          <p:cNvPr id="5" name="Slide Number Placeholder 4"/>
          <p:cNvSpPr>
            <a:spLocks noGrp="1"/>
          </p:cNvSpPr>
          <p:nvPr>
            <p:ph type="sldNum" sz="quarter" idx="12"/>
          </p:nvPr>
        </p:nvSpPr>
        <p:spPr/>
        <p:txBody>
          <a:bodyPr/>
          <a:lstStyle>
            <a:extLst/>
          </a:lstStyle>
          <a:p>
            <a:fld id="{1AD93096-5B34-4342-9326-69289CEAE4C2}" type="slidenum">
              <a:rPr/>
              <a:pPr/>
              <a:t>‹#›</a:t>
            </a:fld>
            <a:endParaRPr kumimoji="0"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5"/>
          <p:cNvSpPr>
            <a:spLocks noGrp="1"/>
          </p:cNvSpPr>
          <p:nvPr>
            <p:ph type="sldNum" sz="quarter" idx="10"/>
          </p:nvPr>
        </p:nvSpPr>
        <p:spPr/>
        <p:txBody>
          <a:bodyPr/>
          <a:lstStyle>
            <a:lvl1pPr>
              <a:defRPr/>
            </a:lvl1pPr>
          </a:lstStyle>
          <a:p>
            <a:fld id="{E8D63311-D9F6-9047-8BA4-1F6A2EB31966}"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280133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A16C72FA-2C6C-3547-9B98-CE23E64B77CD}"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1655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fld id="{3E4A5F63-9B4D-B84C-9C1F-1D5125FF0F6E}"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3913697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457200" y="1600200"/>
            <a:ext cx="8229600" cy="4525963"/>
          </a:xfrm>
        </p:spPr>
        <p:txBody>
          <a:bodyPr/>
          <a:lstStyle/>
          <a:p>
            <a:pPr lvl="0"/>
            <a:endParaRPr lang="en-CA" noProof="0"/>
          </a:p>
        </p:txBody>
      </p:sp>
    </p:spTree>
    <p:extLst>
      <p:ext uri="{BB962C8B-B14F-4D97-AF65-F5344CB8AC3E}">
        <p14:creationId xmlns:p14="http://schemas.microsoft.com/office/powerpoint/2010/main" val="22139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extLst>
      <p:ext uri="{BB962C8B-B14F-4D97-AF65-F5344CB8AC3E}">
        <p14:creationId xmlns:p14="http://schemas.microsoft.com/office/powerpoint/2010/main" val="315576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x-none"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Slide Number Placeholder 3"/>
          <p:cNvSpPr>
            <a:spLocks noGrp="1"/>
          </p:cNvSpPr>
          <p:nvPr>
            <p:ph type="sldNum" sz="quarter" idx="10"/>
          </p:nvPr>
        </p:nvSpPr>
        <p:spPr>
          <a:xfrm>
            <a:off x="6553200" y="6356350"/>
            <a:ext cx="2133600" cy="365125"/>
          </a:xfrm>
        </p:spPr>
        <p:txBody>
          <a:bodyPr/>
          <a:lstStyle>
            <a:lvl1pPr>
              <a:defRPr/>
            </a:lvl1pPr>
          </a:lstStyle>
          <a:p>
            <a:fld id="{A34C9046-318C-3746-96B6-8827DFAFA664}" type="slidenum">
              <a:rPr lang="en-US">
                <a:solidFill>
                  <a:prstClr val="white"/>
                </a:solidFill>
              </a:rPr>
              <a:pPr/>
              <a:t>‹#›</a:t>
            </a:fld>
            <a:endParaRPr lang="en-US">
              <a:solidFill>
                <a:prstClr val="white"/>
              </a:solidFill>
            </a:endParaRPr>
          </a:p>
        </p:txBody>
      </p:sp>
    </p:spTree>
    <p:extLst>
      <p:ext uri="{BB962C8B-B14F-4D97-AF65-F5344CB8AC3E}">
        <p14:creationId xmlns:p14="http://schemas.microsoft.com/office/powerpoint/2010/main" val="76291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Slide de Título">
    <p:bg>
      <p:bgRef idx="1002">
        <a:schemeClr val="bg2"/>
      </p:bgRef>
    </p:bg>
    <p:spTree>
      <p:nvGrpSpPr>
        <p:cNvPr id="1" name=""/>
        <p:cNvGrpSpPr/>
        <p:nvPr/>
      </p:nvGrpSpPr>
      <p:grpSpPr>
        <a:xfrm>
          <a:off x="0" y="0"/>
          <a:ext cx="0" cy="0"/>
          <a:chOff x="0" y="0"/>
          <a:chExt cx="0" cy="0"/>
        </a:xfrm>
      </p:grpSpPr>
      <p:sp>
        <p:nvSpPr>
          <p:cNvPr id="44" name="Shape 43"/>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36" name="Shape 35"/>
          <p:cNvSpPr>
            <a:spLocks/>
          </p:cNvSpPr>
          <p:nvPr/>
        </p:nvSpPr>
        <p:spPr bwMode="auto">
          <a:xfrm>
            <a:off x="4821864" y="1066800"/>
            <a:ext cx="4343400"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43" name="Shape 42"/>
          <p:cNvSpPr>
            <a:spLocks/>
          </p:cNvSpPr>
          <p:nvPr/>
        </p:nvSpPr>
        <p:spPr bwMode="auto">
          <a:xfrm>
            <a:off x="290624" y="-14176"/>
            <a:ext cx="5562600" cy="6553200"/>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65000"/>
              </a:schemeClr>
            </a:solid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2" name="Shape 21"/>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4" name="Shape 23"/>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6" name="Shape 25"/>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7" name="Shape 26"/>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180000"/>
              <a:alpha val="8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a:solidFill>
                <a:prstClr val="white"/>
              </a:solidFill>
              <a:latin typeface="Corbel"/>
            </a:endParaRPr>
          </a:p>
        </p:txBody>
      </p:sp>
      <p:sp>
        <p:nvSpPr>
          <p:cNvPr id="28" name="Date Placeholder 27"/>
          <p:cNvSpPr>
            <a:spLocks noGrp="1"/>
          </p:cNvSpPr>
          <p:nvPr>
            <p:ph type="dt" sz="half" idx="10"/>
          </p:nvPr>
        </p:nvSpPr>
        <p:spPr>
          <a:xfrm>
            <a:off x="6477000" y="6416675"/>
            <a:ext cx="2133600" cy="365125"/>
          </a:xfrm>
        </p:spPr>
        <p:txBody>
          <a:bodyPr/>
          <a:lstStyle>
            <a:extLst/>
          </a:lstStyle>
          <a:p>
            <a:fld id="{743653DA-8BF4-4869-96FE-9BCF43372D46}" type="datetimeFigureOut">
              <a:rPr lang="en-US">
                <a:solidFill>
                  <a:srgbClr val="E9E5DC"/>
                </a:solidFill>
                <a:latin typeface="Corbel"/>
              </a:rPr>
              <a:pPr/>
              <a:t>07/04/15</a:t>
            </a:fld>
            <a:endParaRPr>
              <a:solidFill>
                <a:srgbClr val="E9E5DC"/>
              </a:solidFill>
              <a:latin typeface="Corbel"/>
            </a:endParaRPr>
          </a:p>
        </p:txBody>
      </p:sp>
      <p:sp>
        <p:nvSpPr>
          <p:cNvPr id="17" name="Footer Placeholder 16"/>
          <p:cNvSpPr>
            <a:spLocks noGrp="1"/>
          </p:cNvSpPr>
          <p:nvPr>
            <p:ph type="ftr" sz="quarter" idx="11"/>
          </p:nvPr>
        </p:nvSpPr>
        <p:spPr>
          <a:xfrm>
            <a:off x="914400" y="6416675"/>
            <a:ext cx="5562600" cy="365125"/>
          </a:xfrm>
        </p:spPr>
        <p:txBody>
          <a:bodyPr/>
          <a:lstStyle>
            <a:extLst/>
          </a:lstStyle>
          <a:p>
            <a:endParaRPr>
              <a:solidFill>
                <a:srgbClr val="E9E5DC"/>
              </a:solidFill>
              <a:latin typeface="Corbel"/>
            </a:endParaRPr>
          </a:p>
        </p:txBody>
      </p:sp>
      <p:sp>
        <p:nvSpPr>
          <p:cNvPr id="29" name="Slide Number Placeholder 28"/>
          <p:cNvSpPr>
            <a:spLocks noGrp="1"/>
          </p:cNvSpPr>
          <p:nvPr>
            <p:ph type="sldNum" sz="quarter" idx="12"/>
          </p:nvPr>
        </p:nvSpPr>
        <p:spPr>
          <a:xfrm>
            <a:off x="8610600" y="6416675"/>
            <a:ext cx="457200" cy="365125"/>
          </a:xfrm>
        </p:spPr>
        <p:txBody>
          <a:bodyPr/>
          <a:lstStyle>
            <a:extLst/>
          </a:lstStyle>
          <a:p>
            <a:fld id="{72AC53DF-4216-466D-99A7-94400E6C2A25}" type="slidenum">
              <a:rPr>
                <a:solidFill>
                  <a:srgbClr val="E9E5DC"/>
                </a:solidFill>
                <a:latin typeface="Corbel"/>
              </a:rPr>
              <a:pPr/>
              <a:t>‹#›</a:t>
            </a:fld>
            <a:endParaRPr>
              <a:solidFill>
                <a:srgbClr val="E9E5DC"/>
              </a:solidFill>
              <a:latin typeface="Corbel"/>
            </a:endParaRPr>
          </a:p>
        </p:txBody>
      </p:sp>
      <p:sp>
        <p:nvSpPr>
          <p:cNvPr id="32" name="Rectangle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39" name="Rectangle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0" name="Rectangle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1" name="Rectangle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2" name="Rectangle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45" name="Rectangle 44"/>
          <p:cNvSpPr/>
          <p:nvPr/>
        </p:nvSpPr>
        <p:spPr>
          <a:xfrm>
            <a:off x="363160" y="402264"/>
            <a:ext cx="850392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8" name="Title 7"/>
          <p:cNvSpPr>
            <a:spLocks noGrp="1"/>
          </p:cNvSpPr>
          <p:nvPr>
            <p:ph type="ctrTitle"/>
          </p:nvPr>
        </p:nvSpPr>
        <p:spPr>
          <a:xfrm>
            <a:off x="533400" y="464504"/>
            <a:ext cx="8153400" cy="774192"/>
          </a:xfrm>
        </p:spPr>
        <p:txBody>
          <a:bodyPr/>
          <a:lstStyle>
            <a:lvl1pPr marR="9144" algn="r" eaLnBrk="1" latinLnBrk="0" hangingPunct="1">
              <a:defRPr kumimoji="0" lang="pt-BR" sz="3800"/>
            </a:lvl1pPr>
            <a:extLst/>
          </a:lstStyle>
          <a:p>
            <a:pPr eaLnBrk="1" latinLnBrk="0" hangingPunct="1"/>
            <a:r>
              <a:rPr lang="x-none" smtClean="0"/>
              <a:t>Click to edit Master title style</a:t>
            </a:r>
            <a:endParaRPr/>
          </a:p>
        </p:txBody>
      </p:sp>
      <p:sp>
        <p:nvSpPr>
          <p:cNvPr id="9" name="Subtitle 8"/>
          <p:cNvSpPr>
            <a:spLocks noGrp="1"/>
          </p:cNvSpPr>
          <p:nvPr>
            <p:ph type="subTitle" idx="1"/>
          </p:nvPr>
        </p:nvSpPr>
        <p:spPr>
          <a:xfrm>
            <a:off x="4838381" y="1371600"/>
            <a:ext cx="3848419" cy="457200"/>
          </a:xfrm>
        </p:spPr>
        <p:txBody>
          <a:bodyPr tIns="0"/>
          <a:lstStyle>
            <a:lvl1pPr marL="0" indent="0" algn="r" eaLnBrk="1" latinLnBrk="0" hangingPunct="1">
              <a:spcBef>
                <a:spcPts val="0"/>
              </a:spcBef>
              <a:buNone/>
              <a:defRPr kumimoji="0" lang="pt-BR" sz="2000">
                <a:solidFill>
                  <a:schemeClr val="tx1"/>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pPr eaLnBrk="1" latinLnBrk="0" hangingPunct="1"/>
            <a:r>
              <a:rPr lang="x-none" smtClean="0"/>
              <a:t>Click to edit Master subtitle style</a:t>
            </a:r>
            <a:endParaRPr/>
          </a:p>
        </p:txBody>
      </p:sp>
      <p:sp>
        <p:nvSpPr>
          <p:cNvPr id="58" name="Rectangle 5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59" name="Rectangle 5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0" name="Rectangle 5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1" name="Rectangle 6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2" name="Rectangle 6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56" name="Rectangle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5" name="Rectangle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6" name="Rectangle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67" name="Rectangle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pic>
        <p:nvPicPr>
          <p:cNvPr id="30" name="Imagem 29" descr="Vostro_NB_1280x864_02.jpg"/>
          <p:cNvPicPr>
            <a:picLocks noChangeAspect="1"/>
          </p:cNvPicPr>
          <p:nvPr userDrawn="1"/>
        </p:nvPicPr>
        <p:blipFill>
          <a:blip r:embed="rId2"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19836242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pPr eaLnBrk="1" latinLnBrk="0" hangingPunct="1"/>
            <a:r>
              <a:rPr lang="x-none" smtClean="0"/>
              <a:t>Click to edit Master title style</a:t>
            </a:r>
            <a:endParaRPr/>
          </a:p>
        </p:txBody>
      </p:sp>
      <p:sp>
        <p:nvSpPr>
          <p:cNvPr id="3" name="Content Placeholder 2"/>
          <p:cNvSpPr>
            <a:spLocks noGrp="1"/>
          </p:cNvSpPr>
          <p:nvPr>
            <p:ph idx="1"/>
          </p:nvPr>
        </p:nvSpPr>
        <p:spPr/>
        <p:txBody>
          <a:bodyPr/>
          <a:lstStyle>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4" name="Date Placeholder 3"/>
          <p:cNvSpPr>
            <a:spLocks noGrp="1"/>
          </p:cNvSpPr>
          <p:nvPr>
            <p:ph type="dt" sz="half" idx="10"/>
          </p:nvPr>
        </p:nvSpPr>
        <p:spPr/>
        <p:txBody>
          <a:bodyPr/>
          <a:lstStyle>
            <a:extLst/>
          </a:lstStyle>
          <a:p>
            <a:fld id="{B7129108-AC8D-4212-9283-60D9E99BF07A}" type="datetimeFigureOut">
              <a:rPr lang="en-US">
                <a:solidFill>
                  <a:srgbClr val="E9E5DC"/>
                </a:solidFill>
                <a:latin typeface="Corbel"/>
              </a:rPr>
              <a:pPr/>
              <a:t>07/04/15</a:t>
            </a:fld>
            <a:endParaRPr>
              <a:solidFill>
                <a:srgbClr val="E9E5DC"/>
              </a:solidFill>
              <a:latin typeface="Corbel"/>
            </a:endParaRPr>
          </a:p>
        </p:txBody>
      </p:sp>
      <p:sp>
        <p:nvSpPr>
          <p:cNvPr id="5" name="Footer Placeholder 4"/>
          <p:cNvSpPr>
            <a:spLocks noGrp="1"/>
          </p:cNvSpPr>
          <p:nvPr>
            <p:ph type="ftr" sz="quarter" idx="11"/>
          </p:nvPr>
        </p:nvSpPr>
        <p:spPr/>
        <p:txBody>
          <a:bodyPr/>
          <a:lstStyle>
            <a:extLst/>
          </a:lstStyle>
          <a:p>
            <a:endParaRPr>
              <a:solidFill>
                <a:srgbClr val="E9E5DC"/>
              </a:solidFill>
              <a:latin typeface="Corbel"/>
            </a:endParaRPr>
          </a:p>
        </p:txBody>
      </p:sp>
      <p:sp>
        <p:nvSpPr>
          <p:cNvPr id="6" name="Slide Number Placeholder 5"/>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pic>
        <p:nvPicPr>
          <p:cNvPr id="7" name="Imagem 6" descr="Vostro_NB_1280x864_02.jpg"/>
          <p:cNvPicPr>
            <a:picLocks noChangeAspect="1"/>
          </p:cNvPicPr>
          <p:nvPr userDrawn="1"/>
        </p:nvPicPr>
        <p:blipFill>
          <a:blip r:embed="rId2"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380591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Cabeçalho da Seção">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3352800"/>
            <a:ext cx="7772400" cy="1974059"/>
          </a:xfrm>
        </p:spPr>
        <p:txBody>
          <a:bodyPr anchor="b">
            <a:scene3d>
              <a:camera prst="orthographicFront">
                <a:rot lat="0" lon="0" rev="0"/>
              </a:camera>
              <a:lightRig rig="contrasting" dir="t">
                <a:rot lat="0" lon="0" rev="7500000"/>
              </a:lightRig>
            </a:scene3d>
            <a:sp3d contourW="6350" prstMaterial="metal">
              <a:bevelT w="130810" h="31750" prst="relaxedInset"/>
              <a:contourClr>
                <a:schemeClr val="accent1">
                  <a:shade val="75000"/>
                </a:schemeClr>
              </a:contourClr>
            </a:sp3d>
          </a:bodyPr>
          <a:lstStyle>
            <a:lvl1pPr algn="l" eaLnBrk="1" latinLnBrk="0" hangingPunct="1">
              <a:buNone/>
              <a:defRPr kumimoji="0" lang="pt-BR" sz="4000" b="1" cap="all">
                <a:ln/>
                <a:solidFill>
                  <a:schemeClr val="tx1"/>
                </a:solidFill>
                <a:effectLst>
                  <a:reflection blurRad="12700" stA="50000" endPos="50000" dir="5400000" sy="-100000" rotWithShape="0"/>
                </a:effectLst>
              </a:defRPr>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914400" y="5334000"/>
            <a:ext cx="7772400" cy="1052512"/>
          </a:xfrm>
        </p:spPr>
        <p:txBody>
          <a:bodyPr anchor="t"/>
          <a:lstStyle>
            <a:lvl1pPr marL="374904" eaLnBrk="1" latinLnBrk="0" hangingPunct="1">
              <a:buNone/>
              <a:defRPr kumimoji="0" lang="pt-BR" sz="2000">
                <a:solidFill>
                  <a:schemeClr val="tx2"/>
                </a:solidFill>
              </a:defRPr>
            </a:lvl1pPr>
            <a:lvl2pPr eaLnBrk="1" latinLnBrk="0" hangingPunct="1">
              <a:buNone/>
              <a:defRPr kumimoji="0" lang="pt-BR" sz="1800">
                <a:solidFill>
                  <a:schemeClr val="tx1">
                    <a:tint val="75000"/>
                  </a:schemeClr>
                </a:solidFill>
              </a:defRPr>
            </a:lvl2pPr>
            <a:lvl3pPr eaLnBrk="1" latinLnBrk="0" hangingPunct="1">
              <a:buNone/>
              <a:defRPr kumimoji="0" lang="pt-BR" sz="1600">
                <a:solidFill>
                  <a:schemeClr val="tx1">
                    <a:tint val="75000"/>
                  </a:schemeClr>
                </a:solidFill>
              </a:defRPr>
            </a:lvl3pPr>
            <a:lvl4pPr eaLnBrk="1" latinLnBrk="0" hangingPunct="1">
              <a:buNone/>
              <a:defRPr kumimoji="0" lang="pt-BR" sz="1400">
                <a:solidFill>
                  <a:schemeClr val="tx1">
                    <a:tint val="75000"/>
                  </a:schemeClr>
                </a:solidFill>
              </a:defRPr>
            </a:lvl4pPr>
            <a:lvl5pPr eaLnBrk="1" latinLnBrk="0" hangingPunct="1">
              <a:buNone/>
              <a:defRPr kumimoji="0" lang="pt-BR" sz="1400">
                <a:solidFill>
                  <a:schemeClr val="tx1">
                    <a:tint val="75000"/>
                  </a:schemeClr>
                </a:solidFill>
              </a:defRPr>
            </a:lvl5pPr>
            <a:extLst/>
          </a:lstStyle>
          <a:p>
            <a:pPr lvl="0" eaLnBrk="1" latinLnBrk="0" hangingPunct="1"/>
            <a:r>
              <a:rPr lang="x-none" smtClean="0"/>
              <a:t>Click to edit Master text styles</a:t>
            </a:r>
          </a:p>
        </p:txBody>
      </p:sp>
      <p:sp>
        <p:nvSpPr>
          <p:cNvPr id="4" name="Date Placeholder 3"/>
          <p:cNvSpPr>
            <a:spLocks noGrp="1"/>
          </p:cNvSpPr>
          <p:nvPr>
            <p:ph type="dt" sz="half" idx="10"/>
          </p:nvPr>
        </p:nvSpPr>
        <p:spPr/>
        <p:txBody>
          <a:bodyPr/>
          <a:lstStyle>
            <a:extLst/>
          </a:lstStyle>
          <a:p>
            <a:fld id="{B6DED3D3-6235-4F4C-B439-DF277FB555A7}" type="datetimeFigureOut">
              <a:rPr lang="en-US">
                <a:solidFill>
                  <a:srgbClr val="E9E5DC"/>
                </a:solidFill>
                <a:latin typeface="Corbel"/>
              </a:rPr>
              <a:pPr/>
              <a:t>07/04/15</a:t>
            </a:fld>
            <a:endParaRPr>
              <a:solidFill>
                <a:srgbClr val="E9E5DC"/>
              </a:solidFill>
              <a:latin typeface="Corbel"/>
            </a:endParaRPr>
          </a:p>
        </p:txBody>
      </p:sp>
      <p:sp>
        <p:nvSpPr>
          <p:cNvPr id="5" name="Footer Placeholder 4"/>
          <p:cNvSpPr>
            <a:spLocks noGrp="1"/>
          </p:cNvSpPr>
          <p:nvPr>
            <p:ph type="ftr" sz="quarter" idx="11"/>
          </p:nvPr>
        </p:nvSpPr>
        <p:spPr>
          <a:xfrm>
            <a:off x="914400" y="6416675"/>
            <a:ext cx="5562600" cy="365125"/>
          </a:xfrm>
        </p:spPr>
        <p:txBody>
          <a:bodyPr/>
          <a:lstStyle>
            <a:extLst/>
          </a:lstStyle>
          <a:p>
            <a:endParaRPr>
              <a:solidFill>
                <a:srgbClr val="E9E5DC"/>
              </a:solidFill>
              <a:latin typeface="Corbel"/>
            </a:endParaRPr>
          </a:p>
        </p:txBody>
      </p:sp>
      <p:sp>
        <p:nvSpPr>
          <p:cNvPr id="6" name="Slide Number Placeholder 5"/>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37927577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uas Partes de Conteúdo">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1295400"/>
          </a:xfrm>
        </p:spPr>
        <p:txBody>
          <a:bodyPr anchor="ctr"/>
          <a:lstStyle>
            <a:extLst/>
          </a:lstStyle>
          <a:p>
            <a:pPr eaLnBrk="1" latinLnBrk="0" hangingPunct="1"/>
            <a:r>
              <a:rPr lang="x-none" smtClean="0"/>
              <a:t>Click to edit Master title style</a:t>
            </a:r>
            <a:endParaRPr/>
          </a:p>
        </p:txBody>
      </p:sp>
      <p:sp>
        <p:nvSpPr>
          <p:cNvPr id="3" name="Content Placeholder 2"/>
          <p:cNvSpPr>
            <a:spLocks noGrp="1"/>
          </p:cNvSpPr>
          <p:nvPr>
            <p:ph sz="half" idx="1"/>
          </p:nvPr>
        </p:nvSpPr>
        <p:spPr>
          <a:xfrm>
            <a:off x="464344" y="1600200"/>
            <a:ext cx="4038600" cy="4525963"/>
          </a:xfrm>
        </p:spPr>
        <p:txBody>
          <a:bodyPr/>
          <a:lstStyle>
            <a:lvl1pPr marL="0" indent="0" eaLnBrk="1" latinLnBrk="0" hangingPunct="1">
              <a:buFontTx/>
              <a:buNone/>
              <a:defRPr kumimoji="0" lang="pt-BR" sz="2000"/>
            </a:lvl1pPr>
            <a:lvl2pPr eaLnBrk="1" latinLnBrk="0" hangingPunct="1">
              <a:defRPr kumimoji="0" lang="pt-BR" sz="2400"/>
            </a:lvl2pPr>
            <a:lvl3pPr eaLnBrk="1" latinLnBrk="0" hangingPunct="1">
              <a:defRPr kumimoji="0" lang="pt-BR" sz="2000"/>
            </a:lvl3pPr>
            <a:lvl4pPr eaLnBrk="1" latinLnBrk="0" hangingPunct="1">
              <a:defRPr kumimoji="0" lang="pt-BR" sz="1800"/>
            </a:lvl4pPr>
            <a:lvl5pPr eaLnBrk="1" latinLnBrk="0" hangingPunct="1">
              <a:defRPr kumimoji="0" lang="pt-BR" sz="1800"/>
            </a:lvl5pPr>
            <a:extLst/>
          </a:lstStyle>
          <a:p>
            <a:pPr lvl="0" eaLnBrk="1" latinLnBrk="0" hangingPunct="1"/>
            <a:r>
              <a:rPr lang="x-none" smtClean="0"/>
              <a:t>Click to edit Master text styles</a:t>
            </a:r>
          </a:p>
        </p:txBody>
      </p:sp>
      <p:sp>
        <p:nvSpPr>
          <p:cNvPr id="4" name="Content Placeholder 3"/>
          <p:cNvSpPr>
            <a:spLocks noGrp="1"/>
          </p:cNvSpPr>
          <p:nvPr>
            <p:ph sz="half" idx="2"/>
          </p:nvPr>
        </p:nvSpPr>
        <p:spPr>
          <a:xfrm>
            <a:off x="4655344" y="1600200"/>
            <a:ext cx="4038600" cy="4525963"/>
          </a:xfrm>
        </p:spPr>
        <p:txBody>
          <a:bodyPr/>
          <a:lstStyle>
            <a:lvl1pPr eaLnBrk="1" latinLnBrk="0" hangingPunct="1">
              <a:defRPr kumimoji="0" lang="pt-BR" sz="2800"/>
            </a:lvl1pPr>
            <a:lvl2pPr eaLnBrk="1" latinLnBrk="0" hangingPunct="1">
              <a:defRPr kumimoji="0" lang="pt-BR" sz="2400"/>
            </a:lvl2pPr>
            <a:lvl3pPr eaLnBrk="1" latinLnBrk="0" hangingPunct="1">
              <a:defRPr kumimoji="0" lang="pt-BR" sz="2000"/>
            </a:lvl3pPr>
            <a:lvl4pPr eaLnBrk="1" latinLnBrk="0" hangingPunct="1">
              <a:defRPr kumimoji="0" lang="pt-BR" sz="1800"/>
            </a:lvl4pPr>
            <a:lvl5pPr eaLnBrk="1" latinLnBrk="0" hangingPunct="1">
              <a:defRPr kumimoji="0" lang="pt-BR" sz="18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5" name="Date Placeholder 4"/>
          <p:cNvSpPr>
            <a:spLocks noGrp="1"/>
          </p:cNvSpPr>
          <p:nvPr>
            <p:ph type="dt" sz="half" idx="10"/>
          </p:nvPr>
        </p:nvSpPr>
        <p:spPr/>
        <p:txBody>
          <a:bodyPr/>
          <a:lstStyle>
            <a:extLst/>
          </a:lstStyle>
          <a:p>
            <a:fld id="{3B5F1E3E-4B2F-4895-B65E-28B2E64F39F6}" type="datetimeFigureOut">
              <a:rPr lang="en-US">
                <a:solidFill>
                  <a:srgbClr val="696464"/>
                </a:solidFill>
                <a:latin typeface="Corbel"/>
              </a:rPr>
              <a:pPr/>
              <a:t>07/04/15</a:t>
            </a:fld>
            <a:endParaRPr>
              <a:solidFill>
                <a:srgbClr val="696464"/>
              </a:solidFill>
              <a:latin typeface="Corbel"/>
            </a:endParaRPr>
          </a:p>
        </p:txBody>
      </p:sp>
      <p:sp>
        <p:nvSpPr>
          <p:cNvPr id="6" name="Footer Placeholder 5"/>
          <p:cNvSpPr>
            <a:spLocks noGrp="1"/>
          </p:cNvSpPr>
          <p:nvPr>
            <p:ph type="ftr" sz="quarter" idx="11"/>
          </p:nvPr>
        </p:nvSpPr>
        <p:spPr/>
        <p:txBody>
          <a:bodyPr/>
          <a:lstStyle>
            <a:extLst/>
          </a:lstStyle>
          <a:p>
            <a:endParaRPr>
              <a:solidFill>
                <a:srgbClr val="696464"/>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696464"/>
                </a:solidFill>
                <a:latin typeface="Corbel"/>
              </a:rPr>
              <a:pPr/>
              <a:t>‹#›</a:t>
            </a:fld>
            <a:endParaRPr>
              <a:solidFill>
                <a:srgbClr val="696464"/>
              </a:solidFill>
              <a:latin typeface="Corbel"/>
            </a:endParaRPr>
          </a:p>
        </p:txBody>
      </p:sp>
      <p:cxnSp>
        <p:nvCxnSpPr>
          <p:cNvPr id="9" name="Straight Connector 8"/>
          <p:cNvCxnSpPr/>
          <p:nvPr/>
        </p:nvCxnSpPr>
        <p:spPr>
          <a:xfrm rot="5400000">
            <a:off x="2305044" y="3867144"/>
            <a:ext cx="4533900" cy="1601"/>
          </a:xfrm>
          <a:prstGeom prst="line">
            <a:avLst/>
          </a:prstGeom>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421197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A180FA0-5B31-4864-A2BB-719EA5A679C6}" type="datetimeFigureOut">
              <a:rPr lang="en-US"/>
              <a:pPr/>
              <a:t>07/04/15</a:t>
            </a:fld>
            <a:endParaRPr kumimoji="0" lang="pt-BR"/>
          </a:p>
        </p:txBody>
      </p:sp>
      <p:sp>
        <p:nvSpPr>
          <p:cNvPr id="3" name="Footer Placeholder 2"/>
          <p:cNvSpPr>
            <a:spLocks noGrp="1"/>
          </p:cNvSpPr>
          <p:nvPr>
            <p:ph type="ftr" sz="quarter" idx="11"/>
          </p:nvPr>
        </p:nvSpPr>
        <p:spPr/>
        <p:txBody>
          <a:bodyPr/>
          <a:lstStyle>
            <a:extLst/>
          </a:lstStyle>
          <a:p>
            <a:endParaRPr kumimoji="0" lang="pt-BR"/>
          </a:p>
        </p:txBody>
      </p:sp>
      <p:sp>
        <p:nvSpPr>
          <p:cNvPr id="4" name="Slide Number Placeholder 3"/>
          <p:cNvSpPr>
            <a:spLocks noGrp="1"/>
          </p:cNvSpPr>
          <p:nvPr>
            <p:ph type="sldNum" sz="quarter" idx="12"/>
          </p:nvPr>
        </p:nvSpPr>
        <p:spPr/>
        <p:txBody>
          <a:bodyPr/>
          <a:lstStyle>
            <a:extLst/>
          </a:lstStyle>
          <a:p>
            <a:fld id="{1AD93096-5B34-4342-9326-69289CEAE4C2}" type="slidenum">
              <a:rPr/>
              <a:pPr/>
              <a:t>‹#›</a:t>
            </a:fld>
            <a:endParaRPr kumimoji="0" lang="pt-B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bg>
      <p:bgRef idx="1002">
        <a:schemeClr val="bg2"/>
      </p:bgRef>
    </p:bg>
    <p:spTree>
      <p:nvGrpSpPr>
        <p:cNvPr id="1" name=""/>
        <p:cNvGrpSpPr/>
        <p:nvPr/>
      </p:nvGrpSpPr>
      <p:grpSpPr>
        <a:xfrm>
          <a:off x="0" y="0"/>
          <a:ext cx="0" cy="0"/>
          <a:chOff x="0" y="0"/>
          <a:chExt cx="0" cy="0"/>
        </a:xfrm>
      </p:grpSpPr>
      <p:sp>
        <p:nvSpPr>
          <p:cNvPr id="23" name="Rectangle 22"/>
          <p:cNvSpPr/>
          <p:nvPr/>
        </p:nvSpPr>
        <p:spPr>
          <a:xfrm>
            <a:off x="0" y="402264"/>
            <a:ext cx="8686800" cy="886265"/>
          </a:xfrm>
          <a:prstGeom prst="rect">
            <a:avLst/>
          </a:prstGeom>
          <a:solidFill>
            <a:schemeClr val="bg2">
              <a:alpha val="50000"/>
              <a:satMod val="18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 name="Title 1"/>
          <p:cNvSpPr>
            <a:spLocks noGrp="1"/>
          </p:cNvSpPr>
          <p:nvPr>
            <p:ph type="title"/>
          </p:nvPr>
        </p:nvSpPr>
        <p:spPr>
          <a:xfrm>
            <a:off x="504824" y="512064"/>
            <a:ext cx="7772400" cy="914400"/>
          </a:xfrm>
        </p:spPr>
        <p:txBody>
          <a:bodyPr anchor="t"/>
          <a:lstStyle>
            <a:lvl1pPr eaLnBrk="1" latinLnBrk="0" hangingPunct="1">
              <a:defRPr kumimoji="0" lang="pt-BR" sz="4000"/>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457200" y="1809750"/>
            <a:ext cx="4040188" cy="639762"/>
          </a:xfrm>
        </p:spPr>
        <p:txBody>
          <a:bodyPr anchor="ctr"/>
          <a:lstStyle>
            <a:lvl1pPr marL="73152" indent="0" algn="l" eaLnBrk="1" latinLnBrk="0" hangingPunct="1">
              <a:buNone/>
              <a:defRPr kumimoji="0" lang="pt-BR" sz="2400" b="1">
                <a:solidFill>
                  <a:schemeClr val="accent2"/>
                </a:solidFill>
              </a:defRPr>
            </a:lvl1pPr>
            <a:lvl2pPr eaLnBrk="1" latinLnBrk="0" hangingPunct="1">
              <a:buNone/>
              <a:defRPr kumimoji="0" lang="pt-BR" sz="2000" b="1"/>
            </a:lvl2pPr>
            <a:lvl3pPr eaLnBrk="1" latinLnBrk="0" hangingPunct="1">
              <a:buNone/>
              <a:defRPr kumimoji="0" lang="pt-BR" sz="1800" b="1"/>
            </a:lvl3pPr>
            <a:lvl4pPr eaLnBrk="1" latinLnBrk="0" hangingPunct="1">
              <a:buNone/>
              <a:defRPr kumimoji="0" lang="pt-BR" sz="1600" b="1"/>
            </a:lvl4pPr>
            <a:lvl5pPr eaLnBrk="1" latinLnBrk="0" hangingPunct="1">
              <a:buNone/>
              <a:defRPr kumimoji="0" lang="pt-BR" sz="1600" b="1"/>
            </a:lvl5pPr>
            <a:extLst/>
          </a:lstStyle>
          <a:p>
            <a:pPr lvl="0" eaLnBrk="1" latinLnBrk="0" hangingPunct="1"/>
            <a:r>
              <a:rPr lang="x-none" smtClean="0"/>
              <a:t>Click to edit Master text styles</a:t>
            </a:r>
          </a:p>
        </p:txBody>
      </p:sp>
      <p:sp>
        <p:nvSpPr>
          <p:cNvPr id="4" name="Text Placeholder 3"/>
          <p:cNvSpPr>
            <a:spLocks noGrp="1"/>
          </p:cNvSpPr>
          <p:nvPr>
            <p:ph type="body" sz="half" idx="2"/>
          </p:nvPr>
        </p:nvSpPr>
        <p:spPr>
          <a:xfrm>
            <a:off x="4645025" y="1809750"/>
            <a:ext cx="4041775" cy="639762"/>
          </a:xfrm>
        </p:spPr>
        <p:txBody>
          <a:bodyPr anchor="ctr"/>
          <a:lstStyle>
            <a:lvl1pPr marL="73152" indent="0" eaLnBrk="1" latinLnBrk="0" hangingPunct="1">
              <a:buNone/>
              <a:defRPr kumimoji="0" lang="pt-BR" sz="2400" b="1">
                <a:solidFill>
                  <a:schemeClr val="accent2"/>
                </a:solidFill>
              </a:defRPr>
            </a:lvl1pPr>
            <a:lvl2pPr eaLnBrk="1" latinLnBrk="0" hangingPunct="1">
              <a:buNone/>
              <a:defRPr kumimoji="0" lang="pt-BR" sz="2000" b="1"/>
            </a:lvl2pPr>
            <a:lvl3pPr eaLnBrk="1" latinLnBrk="0" hangingPunct="1">
              <a:buNone/>
              <a:defRPr kumimoji="0" lang="pt-BR" sz="1800" b="1"/>
            </a:lvl3pPr>
            <a:lvl4pPr eaLnBrk="1" latinLnBrk="0" hangingPunct="1">
              <a:buNone/>
              <a:defRPr kumimoji="0" lang="pt-BR" sz="1600" b="1"/>
            </a:lvl4pPr>
            <a:lvl5pPr eaLnBrk="1" latinLnBrk="0" hangingPunct="1">
              <a:buNone/>
              <a:defRPr kumimoji="0" lang="pt-BR" sz="1600" b="1"/>
            </a:lvl5pPr>
            <a:extLst/>
          </a:lstStyle>
          <a:p>
            <a:pPr lvl="0" eaLnBrk="1" latinLnBrk="0" hangingPunct="1"/>
            <a:r>
              <a:rPr lang="x-none" smtClean="0"/>
              <a:t>Click to edit Master text styles</a:t>
            </a:r>
          </a:p>
        </p:txBody>
      </p:sp>
      <p:sp>
        <p:nvSpPr>
          <p:cNvPr id="5" name="Content Placeholder 4"/>
          <p:cNvSpPr>
            <a:spLocks noGrp="1"/>
          </p:cNvSpPr>
          <p:nvPr>
            <p:ph sz="quarter" idx="3"/>
          </p:nvPr>
        </p:nvSpPr>
        <p:spPr>
          <a:xfrm>
            <a:off x="457200" y="2459037"/>
            <a:ext cx="4040188" cy="3959352"/>
          </a:xfrm>
        </p:spPr>
        <p:txBody>
          <a:bodyPr/>
          <a:lstStyle>
            <a:lvl1pPr eaLnBrk="1" latinLnBrk="0" hangingPunct="1">
              <a:defRPr kumimoji="0" lang="pt-BR" sz="2400"/>
            </a:lvl1pPr>
            <a:lvl2pPr eaLnBrk="1" latinLnBrk="0" hangingPunct="1">
              <a:defRPr kumimoji="0" lang="pt-BR" sz="2000"/>
            </a:lvl2pPr>
            <a:lvl3pPr eaLnBrk="1" latinLnBrk="0" hangingPunct="1">
              <a:defRPr kumimoji="0" lang="pt-BR" sz="1800"/>
            </a:lvl3pPr>
            <a:lvl4pPr eaLnBrk="1" latinLnBrk="0" hangingPunct="1">
              <a:defRPr kumimoji="0" lang="pt-BR" sz="1600"/>
            </a:lvl4pPr>
            <a:lvl5pPr eaLnBrk="1" latinLnBrk="0" hangingPunct="1">
              <a:defRPr kumimoji="0" lang="pt-BR" sz="16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6" name="Content Placeholder 5"/>
          <p:cNvSpPr>
            <a:spLocks noGrp="1"/>
          </p:cNvSpPr>
          <p:nvPr>
            <p:ph sz="quarter" idx="4"/>
          </p:nvPr>
        </p:nvSpPr>
        <p:spPr>
          <a:xfrm>
            <a:off x="4645025" y="2459037"/>
            <a:ext cx="4041775" cy="3959352"/>
          </a:xfrm>
        </p:spPr>
        <p:txBody>
          <a:bodyPr/>
          <a:lstStyle>
            <a:lvl1pPr eaLnBrk="1" latinLnBrk="0" hangingPunct="1">
              <a:defRPr kumimoji="0" lang="pt-BR" sz="2400"/>
            </a:lvl1pPr>
            <a:lvl2pPr eaLnBrk="1" latinLnBrk="0" hangingPunct="1">
              <a:defRPr kumimoji="0" lang="pt-BR" sz="2000"/>
            </a:lvl2pPr>
            <a:lvl3pPr eaLnBrk="1" latinLnBrk="0" hangingPunct="1">
              <a:defRPr kumimoji="0" lang="pt-BR" sz="1800"/>
            </a:lvl3pPr>
            <a:lvl4pPr eaLnBrk="1" latinLnBrk="0" hangingPunct="1">
              <a:defRPr kumimoji="0" lang="pt-BR" sz="1600"/>
            </a:lvl4pPr>
            <a:lvl5pPr eaLnBrk="1" latinLnBrk="0" hangingPunct="1">
              <a:defRPr kumimoji="0" lang="pt-BR" sz="16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7" name="Date Placeholder 6"/>
          <p:cNvSpPr>
            <a:spLocks noGrp="1"/>
          </p:cNvSpPr>
          <p:nvPr>
            <p:ph type="dt" sz="half" idx="10"/>
          </p:nvPr>
        </p:nvSpPr>
        <p:spPr/>
        <p:txBody>
          <a:bodyPr/>
          <a:lstStyle>
            <a:extLst/>
          </a:lstStyle>
          <a:p>
            <a:fld id="{63085435-8225-4333-BFFA-0096413F0D76}" type="datetimeFigureOut">
              <a:rPr lang="en-US">
                <a:solidFill>
                  <a:srgbClr val="E9E5DC"/>
                </a:solidFill>
                <a:latin typeface="Corbel"/>
              </a:rPr>
              <a:pPr/>
              <a:t>07/04/15</a:t>
            </a:fld>
            <a:endParaRPr>
              <a:solidFill>
                <a:srgbClr val="E9E5DC"/>
              </a:solidFill>
              <a:latin typeface="Corbel"/>
            </a:endParaRPr>
          </a:p>
        </p:txBody>
      </p:sp>
      <p:sp>
        <p:nvSpPr>
          <p:cNvPr id="8" name="Footer Placeholder 7"/>
          <p:cNvSpPr>
            <a:spLocks noGrp="1"/>
          </p:cNvSpPr>
          <p:nvPr>
            <p:ph type="ftr" sz="quarter" idx="11"/>
          </p:nvPr>
        </p:nvSpPr>
        <p:spPr/>
        <p:txBody>
          <a:bodyPr/>
          <a:lstStyle>
            <a:extLst/>
          </a:lstStyle>
          <a:p>
            <a:endParaRPr>
              <a:solidFill>
                <a:srgbClr val="E9E5DC"/>
              </a:solidFill>
              <a:latin typeface="Corbel"/>
            </a:endParaRPr>
          </a:p>
        </p:txBody>
      </p:sp>
      <p:sp>
        <p:nvSpPr>
          <p:cNvPr id="9" name="Slide Number Placeholder 8"/>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
        <p:nvSpPr>
          <p:cNvPr id="16" name="Rectangle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7" name="Rectangle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8" name="Rectangle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9" name="Rectangle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0" name="Rectangle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1" name="Rectangle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2" name="Rectangle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9" name="Rectangle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30" name="Rectangle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Tree>
    <p:extLst>
      <p:ext uri="{BB962C8B-B14F-4D97-AF65-F5344CB8AC3E}">
        <p14:creationId xmlns:p14="http://schemas.microsoft.com/office/powerpoint/2010/main" val="1142114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eaLnBrk="1" latinLnBrk="0" hangingPunct="1">
              <a:defRPr kumimoji="0" lang="pt-BR" sz="4000" cap="none" baseline="0"/>
            </a:lvl1pPr>
            <a:extLst/>
          </a:lstStyle>
          <a:p>
            <a:pPr eaLnBrk="1" latinLnBrk="0" hangingPunct="1"/>
            <a:r>
              <a:rPr lang="x-none" smtClean="0"/>
              <a:t>Click to edit Master title style</a:t>
            </a:r>
            <a:endParaRPr/>
          </a:p>
        </p:txBody>
      </p:sp>
      <p:sp>
        <p:nvSpPr>
          <p:cNvPr id="3" name="Date Placeholder 2"/>
          <p:cNvSpPr>
            <a:spLocks noGrp="1"/>
          </p:cNvSpPr>
          <p:nvPr>
            <p:ph type="dt" sz="half" idx="10"/>
          </p:nvPr>
        </p:nvSpPr>
        <p:spPr/>
        <p:txBody>
          <a:bodyPr/>
          <a:lstStyle>
            <a:extLst/>
          </a:lstStyle>
          <a:p>
            <a:fld id="{0783C494-2A87-468C-A21B-CB14FB9ABB00}" type="datetimeFigureOut">
              <a:rPr lang="en-US">
                <a:solidFill>
                  <a:srgbClr val="E9E5DC"/>
                </a:solidFill>
                <a:latin typeface="Corbel"/>
              </a:rPr>
              <a:pPr/>
              <a:t>07/04/15</a:t>
            </a:fld>
            <a:endParaRPr>
              <a:solidFill>
                <a:srgbClr val="E9E5DC"/>
              </a:solidFill>
              <a:latin typeface="Corbel"/>
            </a:endParaRPr>
          </a:p>
        </p:txBody>
      </p:sp>
      <p:sp>
        <p:nvSpPr>
          <p:cNvPr id="4" name="Footer Placeholder 3"/>
          <p:cNvSpPr>
            <a:spLocks noGrp="1"/>
          </p:cNvSpPr>
          <p:nvPr>
            <p:ph type="ftr" sz="quarter" idx="11"/>
          </p:nvPr>
        </p:nvSpPr>
        <p:spPr/>
        <p:txBody>
          <a:bodyPr/>
          <a:lstStyle>
            <a:extLst/>
          </a:lstStyle>
          <a:p>
            <a:endParaRPr>
              <a:solidFill>
                <a:srgbClr val="E9E5DC"/>
              </a:solidFill>
              <a:latin typeface="Corbel"/>
            </a:endParaRPr>
          </a:p>
        </p:txBody>
      </p:sp>
      <p:sp>
        <p:nvSpPr>
          <p:cNvPr id="5" name="Slide Number Placeholder 4"/>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3825805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9A180FA0-5B31-4864-A2BB-719EA5A679C6}" type="datetimeFigureOut">
              <a:rPr lang="en-US">
                <a:solidFill>
                  <a:srgbClr val="E9E5DC"/>
                </a:solidFill>
                <a:latin typeface="Corbel"/>
              </a:rPr>
              <a:pPr/>
              <a:t>07/04/15</a:t>
            </a:fld>
            <a:endParaRPr>
              <a:solidFill>
                <a:srgbClr val="E9E5DC"/>
              </a:solidFill>
              <a:latin typeface="Corbel"/>
            </a:endParaRPr>
          </a:p>
        </p:txBody>
      </p:sp>
      <p:sp>
        <p:nvSpPr>
          <p:cNvPr id="3" name="Footer Placeholder 2"/>
          <p:cNvSpPr>
            <a:spLocks noGrp="1"/>
          </p:cNvSpPr>
          <p:nvPr>
            <p:ph type="ftr" sz="quarter" idx="11"/>
          </p:nvPr>
        </p:nvSpPr>
        <p:spPr/>
        <p:txBody>
          <a:bodyPr/>
          <a:lstStyle>
            <a:extLst/>
          </a:lstStyle>
          <a:p>
            <a:endParaRPr>
              <a:solidFill>
                <a:srgbClr val="E9E5DC"/>
              </a:solidFill>
              <a:latin typeface="Corbel"/>
            </a:endParaRPr>
          </a:p>
        </p:txBody>
      </p:sp>
      <p:sp>
        <p:nvSpPr>
          <p:cNvPr id="4" name="Slide Number Placeholder 3"/>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3423518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údo com Legenda">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eaLnBrk="1" latinLnBrk="0" hangingPunct="1">
              <a:buNone/>
              <a:defRPr kumimoji="0" lang="pt-BR" sz="3600" b="0"/>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685800" y="1435100"/>
            <a:ext cx="2514600" cy="4572000"/>
          </a:xfrm>
        </p:spPr>
        <p:txBody>
          <a:bodyPr/>
          <a:lstStyle>
            <a:lvl1pPr marL="54864" indent="0" eaLnBrk="1" latinLnBrk="0" hangingPunct="1">
              <a:buNone/>
              <a:defRPr kumimoji="0" lang="pt-BR" sz="1800"/>
            </a:lvl1pPr>
            <a:lvl2pPr eaLnBrk="1" latinLnBrk="0" hangingPunct="1">
              <a:buNone/>
              <a:defRPr kumimoji="0" lang="pt-BR" sz="1200"/>
            </a:lvl2pPr>
            <a:lvl3pPr eaLnBrk="1" latinLnBrk="0" hangingPunct="1">
              <a:buNone/>
              <a:defRPr kumimoji="0" lang="pt-BR" sz="1000"/>
            </a:lvl3pPr>
            <a:lvl4pPr eaLnBrk="1" latinLnBrk="0" hangingPunct="1">
              <a:buNone/>
              <a:defRPr kumimoji="0" lang="pt-BR" sz="900"/>
            </a:lvl4pPr>
            <a:lvl5pPr eaLnBrk="1" latinLnBrk="0" hangingPunct="1">
              <a:buNone/>
              <a:defRPr kumimoji="0" lang="pt-BR" sz="900"/>
            </a:lvl5pPr>
            <a:extLst/>
          </a:lstStyle>
          <a:p>
            <a:pPr lvl="0" eaLnBrk="1" latinLnBrk="0" hangingPunct="1"/>
            <a:r>
              <a:rPr lang="x-none" smtClean="0"/>
              <a:t>Click to edit Master text styles</a:t>
            </a:r>
          </a:p>
        </p:txBody>
      </p:sp>
      <p:sp>
        <p:nvSpPr>
          <p:cNvPr id="4" name="Content Placeholder 3"/>
          <p:cNvSpPr>
            <a:spLocks noGrp="1"/>
          </p:cNvSpPr>
          <p:nvPr>
            <p:ph sz="half" idx="2"/>
          </p:nvPr>
        </p:nvSpPr>
        <p:spPr>
          <a:xfrm>
            <a:off x="3429000" y="1435100"/>
            <a:ext cx="5486400" cy="4572000"/>
          </a:xfrm>
        </p:spPr>
        <p:txBody>
          <a:bodyPr/>
          <a:lstStyle>
            <a:lvl1pPr eaLnBrk="1" latinLnBrk="0" hangingPunct="1">
              <a:defRPr kumimoji="0" lang="pt-BR" sz="3200"/>
            </a:lvl1pPr>
            <a:lvl2pPr eaLnBrk="1" latinLnBrk="0" hangingPunct="1">
              <a:defRPr kumimoji="0" lang="pt-BR" sz="2800"/>
            </a:lvl2pPr>
            <a:lvl3pPr eaLnBrk="1" latinLnBrk="0" hangingPunct="1">
              <a:defRPr kumimoji="0" lang="pt-BR" sz="2400"/>
            </a:lvl3pPr>
            <a:lvl4pPr eaLnBrk="1" latinLnBrk="0" hangingPunct="1">
              <a:defRPr kumimoji="0" lang="pt-BR" sz="2000"/>
            </a:lvl4pPr>
            <a:lvl5pPr eaLnBrk="1" latinLnBrk="0" hangingPunct="1">
              <a:defRPr kumimoji="0" lang="pt-BR" sz="20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5" name="Date Placeholder 4"/>
          <p:cNvSpPr>
            <a:spLocks noGrp="1"/>
          </p:cNvSpPr>
          <p:nvPr>
            <p:ph type="dt" sz="half" idx="10"/>
          </p:nvPr>
        </p:nvSpPr>
        <p:spPr/>
        <p:txBody>
          <a:bodyPr/>
          <a:lstStyle>
            <a:extLst/>
          </a:lstStyle>
          <a:p>
            <a:fld id="{4BECC0C8-36B8-442A-833D-B6AACE86BB77}" type="datetimeFigureOut">
              <a:rPr lang="en-US">
                <a:solidFill>
                  <a:srgbClr val="E9E5DC"/>
                </a:solidFill>
                <a:latin typeface="Corbel"/>
              </a:rPr>
              <a:pPr/>
              <a:t>07/04/15</a:t>
            </a:fld>
            <a:endParaRPr>
              <a:solidFill>
                <a:srgbClr val="E9E5DC"/>
              </a:solidFill>
              <a:latin typeface="Corbel"/>
            </a:endParaRPr>
          </a:p>
        </p:txBody>
      </p:sp>
      <p:sp>
        <p:nvSpPr>
          <p:cNvPr id="6" name="Footer Placeholder 5"/>
          <p:cNvSpPr>
            <a:spLocks noGrp="1"/>
          </p:cNvSpPr>
          <p:nvPr>
            <p:ph type="ftr" sz="quarter" idx="11"/>
          </p:nvPr>
        </p:nvSpPr>
        <p:spPr/>
        <p:txBody>
          <a:bodyPr/>
          <a:lstStyle>
            <a:extLst/>
          </a:lstStyle>
          <a:p>
            <a:endParaRPr>
              <a:solidFill>
                <a:srgbClr val="E9E5DC"/>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40862802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agem com Legenda">
    <p:bg>
      <p:bgRef idx="1001">
        <a:schemeClr val="bg2"/>
      </p:bgRef>
    </p:bg>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28" name="Group 17"/>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eaLnBrk="1" latinLnBrk="0" hangingPunct="1">
              <a:buNone/>
              <a:defRPr kumimoji="0" lang="pt-BR" sz="2100" b="0"/>
            </a:lvl1pPr>
            <a:extLst/>
          </a:lstStyle>
          <a:p>
            <a:pPr eaLnBrk="1" latinLnBrk="0" hangingPunct="1"/>
            <a:r>
              <a:rPr lang="x-none" smtClean="0"/>
              <a:t>Click to edit Master title style</a:t>
            </a:r>
            <a:endParaRPr/>
          </a:p>
        </p:txBody>
      </p:sp>
      <p:sp>
        <p:nvSpPr>
          <p:cNvPr id="3" name="Picture Placeholder 2"/>
          <p:cNvSpPr>
            <a:spLocks noGrp="1"/>
          </p:cNvSpPr>
          <p:nvPr>
            <p:ph type="pic" idx="1"/>
          </p:nvPr>
        </p:nvSpPr>
        <p:spPr>
          <a:xfrm>
            <a:off x="366712" y="1905000"/>
            <a:ext cx="8778240" cy="4960144"/>
          </a:xfrm>
        </p:spPr>
        <p:txBody>
          <a:bodyPr/>
          <a:lstStyle>
            <a:lvl1pPr eaLnBrk="1" latinLnBrk="0" hangingPunct="1">
              <a:buNone/>
              <a:defRPr kumimoji="0" lang="pt-BR" sz="3200"/>
            </a:lvl1pPr>
            <a:extLst/>
          </a:lstStyle>
          <a:p>
            <a:r>
              <a:rPr kumimoji="0" lang="x-none" smtClean="0"/>
              <a:t>Drag picture to placeholder or click icon to add</a:t>
            </a:r>
            <a:endParaRPr kumimoji="0" lang="pt-BR"/>
          </a:p>
        </p:txBody>
      </p:sp>
      <p:sp>
        <p:nvSpPr>
          <p:cNvPr id="4" name="Text Placeholder 3"/>
          <p:cNvSpPr>
            <a:spLocks noGrp="1"/>
          </p:cNvSpPr>
          <p:nvPr>
            <p:ph type="body" sz="half" idx="2"/>
          </p:nvPr>
        </p:nvSpPr>
        <p:spPr>
          <a:xfrm>
            <a:off x="914400" y="1150144"/>
            <a:ext cx="6858000" cy="685800"/>
          </a:xfrm>
        </p:spPr>
        <p:txBody>
          <a:bodyPr/>
          <a:lstStyle>
            <a:lvl1pPr marL="27432" indent="0" eaLnBrk="1" latinLnBrk="0" hangingPunct="1">
              <a:spcBef>
                <a:spcPts val="0"/>
              </a:spcBef>
              <a:buNone/>
              <a:defRPr kumimoji="0" lang="pt-BR" sz="1400">
                <a:solidFill>
                  <a:srgbClr val="FFFFFF"/>
                </a:solidFill>
              </a:defRPr>
            </a:lvl1pPr>
            <a:lvl2pPr eaLnBrk="1" latinLnBrk="0" hangingPunct="1">
              <a:defRPr kumimoji="0" lang="pt-BR" sz="1200"/>
            </a:lvl2pPr>
            <a:lvl3pPr eaLnBrk="1" latinLnBrk="0" hangingPunct="1">
              <a:defRPr kumimoji="0" lang="pt-BR" sz="1000"/>
            </a:lvl3pPr>
            <a:lvl4pPr eaLnBrk="1" latinLnBrk="0" hangingPunct="1">
              <a:defRPr kumimoji="0" lang="pt-BR" sz="900"/>
            </a:lvl4pPr>
            <a:lvl5pPr eaLnBrk="1" latinLnBrk="0" hangingPunct="1">
              <a:defRPr kumimoji="0" lang="pt-BR" sz="900"/>
            </a:lvl5pPr>
            <a:extLst/>
          </a:lstStyle>
          <a:p>
            <a:pPr lvl="0" eaLnBrk="1" latinLnBrk="0" hangingPunct="1"/>
            <a:r>
              <a:rPr lang="x-none" smtClean="0"/>
              <a:t>Click to edit Master text styles</a:t>
            </a:r>
          </a:p>
        </p:txBody>
      </p:sp>
      <p:grpSp>
        <p:nvGrpSpPr>
          <p:cNvPr id="14" name="Group 17"/>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p:txBody>
          <a:bodyPr/>
          <a:lstStyle>
            <a:extLst/>
          </a:lstStyle>
          <a:p>
            <a:fld id="{51E20EC5-AC53-4169-941E-EDF10CD23748}" type="datetimeFigureOut">
              <a:rPr lang="en-US">
                <a:solidFill>
                  <a:srgbClr val="E9E5DC"/>
                </a:solidFill>
                <a:latin typeface="Corbel"/>
              </a:rPr>
              <a:pPr/>
              <a:t>07/04/15</a:t>
            </a:fld>
            <a:endParaRPr>
              <a:solidFill>
                <a:srgbClr val="E9E5DC"/>
              </a:solidFill>
              <a:latin typeface="Corbel"/>
            </a:endParaRPr>
          </a:p>
        </p:txBody>
      </p:sp>
      <p:sp>
        <p:nvSpPr>
          <p:cNvPr id="6" name="Footer Placeholder 5"/>
          <p:cNvSpPr>
            <a:spLocks noGrp="1"/>
          </p:cNvSpPr>
          <p:nvPr>
            <p:ph type="ftr" sz="quarter" idx="11"/>
          </p:nvPr>
        </p:nvSpPr>
        <p:spPr/>
        <p:txBody>
          <a:bodyPr/>
          <a:lstStyle>
            <a:extLst/>
          </a:lstStyle>
          <a:p>
            <a:endParaRPr>
              <a:solidFill>
                <a:srgbClr val="E9E5DC"/>
              </a:solidFill>
              <a:latin typeface="Corbel"/>
            </a:endParaRPr>
          </a:p>
        </p:txBody>
      </p:sp>
      <p:sp>
        <p:nvSpPr>
          <p:cNvPr id="7" name="Slide Number Placeholder 6"/>
          <p:cNvSpPr>
            <a:spLocks noGrp="1"/>
          </p:cNvSpPr>
          <p:nvPr>
            <p:ph type="sldNum" sz="quarter" idx="12"/>
          </p:nvPr>
        </p:nvSpPr>
        <p:spPr/>
        <p:txBody>
          <a:bodyPr/>
          <a:lstStyle>
            <a:extLst/>
          </a:lstStyle>
          <a:p>
            <a:fld id="{1AD93096-5B34-4342-9326-69289CEAE4C2}" type="slidenum">
              <a:rPr>
                <a:solidFill>
                  <a:srgbClr val="E9E5DC"/>
                </a:solidFill>
                <a:latin typeface="Corbel"/>
              </a:rPr>
              <a:pPr/>
              <a:t>‹#›</a:t>
            </a:fld>
            <a:endParaRPr>
              <a:solidFill>
                <a:srgbClr val="E9E5DC"/>
              </a:solidFill>
              <a:latin typeface="Corbel"/>
            </a:endParaRPr>
          </a:p>
        </p:txBody>
      </p:sp>
    </p:spTree>
    <p:extLst>
      <p:ext uri="{BB962C8B-B14F-4D97-AF65-F5344CB8AC3E}">
        <p14:creationId xmlns:p14="http://schemas.microsoft.com/office/powerpoint/2010/main" val="2437106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AndClipArt">
  <p:cSld name="Título, texto e clip-art">
    <p:spTree>
      <p:nvGrpSpPr>
        <p:cNvPr id="1" name=""/>
        <p:cNvGrpSpPr/>
        <p:nvPr/>
      </p:nvGrpSpPr>
      <p:grpSpPr>
        <a:xfrm>
          <a:off x="0" y="0"/>
          <a:ext cx="0" cy="0"/>
          <a:chOff x="0" y="0"/>
          <a:chExt cx="0" cy="0"/>
        </a:xfrm>
      </p:grpSpPr>
      <p:sp>
        <p:nvSpPr>
          <p:cNvPr id="2" name="Título 1"/>
          <p:cNvSpPr>
            <a:spLocks noGrp="1"/>
          </p:cNvSpPr>
          <p:nvPr>
            <p:ph type="title"/>
          </p:nvPr>
        </p:nvSpPr>
        <p:spPr>
          <a:xfrm>
            <a:off x="439738" y="381000"/>
            <a:ext cx="8264525" cy="1143000"/>
          </a:xfrm>
        </p:spPr>
        <p:txBody>
          <a:bodyPr/>
          <a:lstStyle/>
          <a:p>
            <a:r>
              <a:rPr lang="pt-BR" smtClean="0"/>
              <a:t>Clique para editar o estilo do título mestre</a:t>
            </a:r>
            <a:endParaRPr lang="pt-BR"/>
          </a:p>
        </p:txBody>
      </p:sp>
      <p:sp>
        <p:nvSpPr>
          <p:cNvPr id="3" name="Espaço Reservado para Texto 2"/>
          <p:cNvSpPr>
            <a:spLocks noGrp="1"/>
          </p:cNvSpPr>
          <p:nvPr>
            <p:ph type="body" sz="half" idx="1"/>
          </p:nvPr>
        </p:nvSpPr>
        <p:spPr>
          <a:xfrm>
            <a:off x="439738" y="1981200"/>
            <a:ext cx="4056062" cy="4114800"/>
          </a:xfrm>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lip-art 3"/>
          <p:cNvSpPr>
            <a:spLocks noGrp="1"/>
          </p:cNvSpPr>
          <p:nvPr>
            <p:ph type="clipArt" sz="half" idx="2"/>
          </p:nvPr>
        </p:nvSpPr>
        <p:spPr>
          <a:xfrm>
            <a:off x="4648200" y="1981200"/>
            <a:ext cx="4056063" cy="4114800"/>
          </a:xfrm>
        </p:spPr>
        <p:txBody>
          <a:bodyPr/>
          <a:lstStyle/>
          <a:p>
            <a:pPr lvl="0"/>
            <a:endParaRPr lang="pt-BR" noProof="0"/>
          </a:p>
        </p:txBody>
      </p:sp>
    </p:spTree>
    <p:extLst>
      <p:ext uri="{BB962C8B-B14F-4D97-AF65-F5344CB8AC3E}">
        <p14:creationId xmlns:p14="http://schemas.microsoft.com/office/powerpoint/2010/main" val="1845231823"/>
      </p:ext>
    </p:extLst>
  </p:cSld>
  <p:clrMapOvr>
    <a:masterClrMapping/>
  </p:clrMapOvr>
  <p:transition xmlns:p14="http://schemas.microsoft.com/office/powerpoint/2010/mai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eaLnBrk="1" latinLnBrk="0" hangingPunct="1">
              <a:buNone/>
              <a:defRPr kumimoji="0" lang="pt-BR" sz="3600" b="0"/>
            </a:lvl1pPr>
            <a:extLst/>
          </a:lstStyle>
          <a:p>
            <a:pPr eaLnBrk="1" latinLnBrk="0" hangingPunct="1"/>
            <a:r>
              <a:rPr lang="x-none" smtClean="0"/>
              <a:t>Click to edit Master title style</a:t>
            </a:r>
            <a:endParaRPr/>
          </a:p>
        </p:txBody>
      </p:sp>
      <p:sp>
        <p:nvSpPr>
          <p:cNvPr id="3" name="Text Placeholder 2"/>
          <p:cNvSpPr>
            <a:spLocks noGrp="1"/>
          </p:cNvSpPr>
          <p:nvPr>
            <p:ph type="body" idx="1"/>
          </p:nvPr>
        </p:nvSpPr>
        <p:spPr>
          <a:xfrm>
            <a:off x="685800" y="1435100"/>
            <a:ext cx="2514600" cy="4572000"/>
          </a:xfrm>
        </p:spPr>
        <p:txBody>
          <a:bodyPr/>
          <a:lstStyle>
            <a:lvl1pPr marL="54864" indent="0" eaLnBrk="1" latinLnBrk="0" hangingPunct="1">
              <a:buNone/>
              <a:defRPr kumimoji="0" lang="pt-BR" sz="1800"/>
            </a:lvl1pPr>
            <a:lvl2pPr eaLnBrk="1" latinLnBrk="0" hangingPunct="1">
              <a:buNone/>
              <a:defRPr kumimoji="0" lang="pt-BR" sz="1200"/>
            </a:lvl2pPr>
            <a:lvl3pPr eaLnBrk="1" latinLnBrk="0" hangingPunct="1">
              <a:buNone/>
              <a:defRPr kumimoji="0" lang="pt-BR" sz="1000"/>
            </a:lvl3pPr>
            <a:lvl4pPr eaLnBrk="1" latinLnBrk="0" hangingPunct="1">
              <a:buNone/>
              <a:defRPr kumimoji="0" lang="pt-BR" sz="900"/>
            </a:lvl4pPr>
            <a:lvl5pPr eaLnBrk="1" latinLnBrk="0" hangingPunct="1">
              <a:buNone/>
              <a:defRPr kumimoji="0" lang="pt-BR" sz="900"/>
            </a:lvl5pPr>
            <a:extLst/>
          </a:lstStyle>
          <a:p>
            <a:pPr lvl="0" eaLnBrk="1" latinLnBrk="0" hangingPunct="1"/>
            <a:r>
              <a:rPr lang="x-none" smtClean="0"/>
              <a:t>Click to edit Master text styles</a:t>
            </a:r>
          </a:p>
        </p:txBody>
      </p:sp>
      <p:sp>
        <p:nvSpPr>
          <p:cNvPr id="4" name="Content Placeholder 3"/>
          <p:cNvSpPr>
            <a:spLocks noGrp="1"/>
          </p:cNvSpPr>
          <p:nvPr>
            <p:ph sz="half" idx="2"/>
          </p:nvPr>
        </p:nvSpPr>
        <p:spPr>
          <a:xfrm>
            <a:off x="3429000" y="1435100"/>
            <a:ext cx="5486400" cy="4572000"/>
          </a:xfrm>
        </p:spPr>
        <p:txBody>
          <a:bodyPr/>
          <a:lstStyle>
            <a:lvl1pPr eaLnBrk="1" latinLnBrk="0" hangingPunct="1">
              <a:defRPr kumimoji="0" lang="pt-BR" sz="3200"/>
            </a:lvl1pPr>
            <a:lvl2pPr eaLnBrk="1" latinLnBrk="0" hangingPunct="1">
              <a:defRPr kumimoji="0" lang="pt-BR" sz="2800"/>
            </a:lvl2pPr>
            <a:lvl3pPr eaLnBrk="1" latinLnBrk="0" hangingPunct="1">
              <a:defRPr kumimoji="0" lang="pt-BR" sz="2400"/>
            </a:lvl3pPr>
            <a:lvl4pPr eaLnBrk="1" latinLnBrk="0" hangingPunct="1">
              <a:defRPr kumimoji="0" lang="pt-BR" sz="2000"/>
            </a:lvl4pPr>
            <a:lvl5pPr eaLnBrk="1" latinLnBrk="0" hangingPunct="1">
              <a:defRPr kumimoji="0" lang="pt-BR" sz="2000"/>
            </a:lvl5pPr>
            <a:extLst/>
          </a:lstStyle>
          <a:p>
            <a:pPr lvl="0" eaLnBrk="1" latinLnBrk="0" hangingPunct="1"/>
            <a:r>
              <a:rPr lang="x-none" smtClean="0"/>
              <a:t>Click to edit Master text styles</a:t>
            </a:r>
          </a:p>
          <a:p>
            <a:pPr lvl="1" eaLnBrk="1" latinLnBrk="0" hangingPunct="1"/>
            <a:r>
              <a:rPr lang="x-none" smtClean="0"/>
              <a:t>Second level</a:t>
            </a:r>
          </a:p>
          <a:p>
            <a:pPr lvl="2" eaLnBrk="1" latinLnBrk="0" hangingPunct="1"/>
            <a:r>
              <a:rPr lang="x-none" smtClean="0"/>
              <a:t>Third level</a:t>
            </a:r>
          </a:p>
          <a:p>
            <a:pPr lvl="3" eaLnBrk="1" latinLnBrk="0" hangingPunct="1"/>
            <a:r>
              <a:rPr lang="x-none" smtClean="0"/>
              <a:t>Fourth level</a:t>
            </a:r>
          </a:p>
          <a:p>
            <a:pPr lvl="4" eaLnBrk="1" latinLnBrk="0" hangingPunct="1"/>
            <a:r>
              <a:rPr lang="x-none" smtClean="0"/>
              <a:t>Fifth level</a:t>
            </a:r>
            <a:endParaRPr/>
          </a:p>
        </p:txBody>
      </p:sp>
      <p:sp>
        <p:nvSpPr>
          <p:cNvPr id="5" name="Date Placeholder 4"/>
          <p:cNvSpPr>
            <a:spLocks noGrp="1"/>
          </p:cNvSpPr>
          <p:nvPr>
            <p:ph type="dt" sz="half" idx="10"/>
          </p:nvPr>
        </p:nvSpPr>
        <p:spPr/>
        <p:txBody>
          <a:bodyPr/>
          <a:lstStyle>
            <a:extLst/>
          </a:lstStyle>
          <a:p>
            <a:fld id="{4BECC0C8-36B8-442A-833D-B6AACE86BB77}" type="datetimeFigureOut">
              <a:rPr lang="en-US"/>
              <a:pPr/>
              <a:t>07/04/15</a:t>
            </a:fld>
            <a:endParaRPr kumimoji="0" lang="pt-BR"/>
          </a:p>
        </p:txBody>
      </p:sp>
      <p:sp>
        <p:nvSpPr>
          <p:cNvPr id="6" name="Footer Placeholder 5"/>
          <p:cNvSpPr>
            <a:spLocks noGrp="1"/>
          </p:cNvSpPr>
          <p:nvPr>
            <p:ph type="ftr" sz="quarter" idx="11"/>
          </p:nvPr>
        </p:nvSpPr>
        <p:spPr/>
        <p:txBody>
          <a:bodyPr/>
          <a:lstStyle>
            <a:extLst/>
          </a:lstStyle>
          <a:p>
            <a:endParaRPr kumimoji="0" lang="pt-BR"/>
          </a:p>
        </p:txBody>
      </p:sp>
      <p:sp>
        <p:nvSpPr>
          <p:cNvPr id="7" name="Slide Number Placeholder 6"/>
          <p:cNvSpPr>
            <a:spLocks noGrp="1"/>
          </p:cNvSpPr>
          <p:nvPr>
            <p:ph type="sldNum" sz="quarter" idx="12"/>
          </p:nvPr>
        </p:nvSpPr>
        <p:spPr/>
        <p:txBody>
          <a:bodyPr/>
          <a:lstStyle>
            <a:extLst/>
          </a:lstStyle>
          <a:p>
            <a:fld id="{1AD93096-5B34-4342-9326-69289CEAE4C2}" type="slidenum">
              <a:rPr/>
              <a:pPr/>
              <a:t>‹#›</a:t>
            </a:fld>
            <a:endParaRPr kumimoji="0" lang="pt-B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bg>
      <p:bgRef idx="1001">
        <a:schemeClr val="bg2"/>
      </p:bgRef>
    </p:bg>
    <p:spTree>
      <p:nvGrpSpPr>
        <p:cNvPr id="1" name=""/>
        <p:cNvGrpSpPr/>
        <p:nvPr/>
      </p:nvGrpSpPr>
      <p:grpSpPr>
        <a:xfrm>
          <a:off x="0" y="0"/>
          <a:ext cx="0" cy="0"/>
          <a:chOff x="0" y="0"/>
          <a:chExt cx="0" cy="0"/>
        </a:xfrm>
      </p:grpSpPr>
      <p:sp>
        <p:nvSpPr>
          <p:cNvPr id="8" name="Rectangle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cxnSp>
        <p:nvCxnSpPr>
          <p:cNvPr id="9" name="Straight Connector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28" name="Group 17"/>
          <p:cNvGrpSpPr/>
          <p:nvPr/>
        </p:nvGrpSpPr>
        <p:grpSpPr>
          <a:xfrm rot="5400000">
            <a:off x="8514581" y="1219200"/>
            <a:ext cx="132763" cy="128466"/>
            <a:chOff x="6668087" y="1297746"/>
            <a:chExt cx="161840" cy="156602"/>
          </a:xfrm>
        </p:grpSpPr>
        <p:cxnSp>
          <p:nvCxnSpPr>
            <p:cNvPr id="15" name="Straight Connector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914400" y="228600"/>
            <a:ext cx="6858000" cy="914400"/>
          </a:xfrm>
        </p:spPr>
        <p:txBody>
          <a:bodyPr anchor="b"/>
          <a:lstStyle>
            <a:lvl1pPr algn="l" eaLnBrk="1" latinLnBrk="0" hangingPunct="1">
              <a:buNone/>
              <a:defRPr kumimoji="0" lang="pt-BR" sz="2100" b="0"/>
            </a:lvl1pPr>
            <a:extLst/>
          </a:lstStyle>
          <a:p>
            <a:pPr eaLnBrk="1" latinLnBrk="0" hangingPunct="1"/>
            <a:r>
              <a:rPr lang="x-none" smtClean="0"/>
              <a:t>Click to edit Master title style</a:t>
            </a:r>
            <a:endParaRPr/>
          </a:p>
        </p:txBody>
      </p:sp>
      <p:sp>
        <p:nvSpPr>
          <p:cNvPr id="3" name="Picture Placeholder 2"/>
          <p:cNvSpPr>
            <a:spLocks noGrp="1"/>
          </p:cNvSpPr>
          <p:nvPr>
            <p:ph type="pic" idx="1"/>
          </p:nvPr>
        </p:nvSpPr>
        <p:spPr>
          <a:xfrm>
            <a:off x="366712" y="1905000"/>
            <a:ext cx="8778240" cy="4960144"/>
          </a:xfrm>
        </p:spPr>
        <p:txBody>
          <a:bodyPr/>
          <a:lstStyle>
            <a:lvl1pPr eaLnBrk="1" latinLnBrk="0" hangingPunct="1">
              <a:buNone/>
              <a:defRPr kumimoji="0" lang="pt-BR" sz="3200"/>
            </a:lvl1pPr>
            <a:extLst/>
          </a:lstStyle>
          <a:p>
            <a:r>
              <a:rPr kumimoji="0" lang="x-none" smtClean="0"/>
              <a:t>Drag picture to placeholder or click icon to add</a:t>
            </a:r>
            <a:endParaRPr kumimoji="0" lang="pt-BR"/>
          </a:p>
        </p:txBody>
      </p:sp>
      <p:sp>
        <p:nvSpPr>
          <p:cNvPr id="4" name="Text Placeholder 3"/>
          <p:cNvSpPr>
            <a:spLocks noGrp="1"/>
          </p:cNvSpPr>
          <p:nvPr>
            <p:ph type="body" sz="half" idx="2"/>
          </p:nvPr>
        </p:nvSpPr>
        <p:spPr>
          <a:xfrm>
            <a:off x="914400" y="1150144"/>
            <a:ext cx="6858000" cy="685800"/>
          </a:xfrm>
        </p:spPr>
        <p:txBody>
          <a:bodyPr/>
          <a:lstStyle>
            <a:lvl1pPr marL="27432" indent="0" eaLnBrk="1" latinLnBrk="0" hangingPunct="1">
              <a:spcBef>
                <a:spcPts val="0"/>
              </a:spcBef>
              <a:buNone/>
              <a:defRPr kumimoji="0" lang="pt-BR" sz="1400">
                <a:solidFill>
                  <a:srgbClr val="FFFFFF"/>
                </a:solidFill>
              </a:defRPr>
            </a:lvl1pPr>
            <a:lvl2pPr eaLnBrk="1" latinLnBrk="0" hangingPunct="1">
              <a:defRPr kumimoji="0" lang="pt-BR" sz="1200"/>
            </a:lvl2pPr>
            <a:lvl3pPr eaLnBrk="1" latinLnBrk="0" hangingPunct="1">
              <a:defRPr kumimoji="0" lang="pt-BR" sz="1000"/>
            </a:lvl3pPr>
            <a:lvl4pPr eaLnBrk="1" latinLnBrk="0" hangingPunct="1">
              <a:defRPr kumimoji="0" lang="pt-BR" sz="900"/>
            </a:lvl4pPr>
            <a:lvl5pPr eaLnBrk="1" latinLnBrk="0" hangingPunct="1">
              <a:defRPr kumimoji="0" lang="pt-BR" sz="900"/>
            </a:lvl5pPr>
            <a:extLst/>
          </a:lstStyle>
          <a:p>
            <a:pPr lvl="0" eaLnBrk="1" latinLnBrk="0" hangingPunct="1"/>
            <a:r>
              <a:rPr lang="x-none" smtClean="0"/>
              <a:t>Click to edit Master text styles</a:t>
            </a:r>
          </a:p>
        </p:txBody>
      </p:sp>
      <p:grpSp>
        <p:nvGrpSpPr>
          <p:cNvPr id="14" name="Group 17"/>
          <p:cNvGrpSpPr/>
          <p:nvPr/>
        </p:nvGrpSpPr>
        <p:grpSpPr>
          <a:xfrm rot="5400000">
            <a:off x="8666981" y="1371600"/>
            <a:ext cx="132763" cy="128466"/>
            <a:chOff x="6668087" y="1297746"/>
            <a:chExt cx="161840" cy="156602"/>
          </a:xfrm>
        </p:grpSpPr>
        <p:cxnSp>
          <p:nvCxnSpPr>
            <p:cNvPr id="11" name="Straight Connector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Group 17"/>
          <p:cNvGrpSpPr/>
          <p:nvPr/>
        </p:nvGrpSpPr>
        <p:grpSpPr>
          <a:xfrm rot="5400000">
            <a:off x="8320088" y="1474763"/>
            <a:ext cx="132763" cy="128466"/>
            <a:chOff x="6668087" y="1297746"/>
            <a:chExt cx="161840" cy="156602"/>
          </a:xfrm>
        </p:grpSpPr>
        <p:cxnSp>
          <p:nvCxnSpPr>
            <p:cNvPr id="19" name="Straight Connector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Date Placeholder 4"/>
          <p:cNvSpPr>
            <a:spLocks noGrp="1"/>
          </p:cNvSpPr>
          <p:nvPr>
            <p:ph type="dt" sz="half" idx="10"/>
          </p:nvPr>
        </p:nvSpPr>
        <p:spPr/>
        <p:txBody>
          <a:bodyPr/>
          <a:lstStyle>
            <a:extLst/>
          </a:lstStyle>
          <a:p>
            <a:fld id="{51E20EC5-AC53-4169-941E-EDF10CD23748}" type="datetimeFigureOut">
              <a:rPr lang="en-US"/>
              <a:pPr/>
              <a:t>07/04/15</a:t>
            </a:fld>
            <a:endParaRPr kumimoji="0" lang="pt-BR"/>
          </a:p>
        </p:txBody>
      </p:sp>
      <p:sp>
        <p:nvSpPr>
          <p:cNvPr id="6" name="Footer Placeholder 5"/>
          <p:cNvSpPr>
            <a:spLocks noGrp="1"/>
          </p:cNvSpPr>
          <p:nvPr>
            <p:ph type="ftr" sz="quarter" idx="11"/>
          </p:nvPr>
        </p:nvSpPr>
        <p:spPr/>
        <p:txBody>
          <a:bodyPr/>
          <a:lstStyle>
            <a:extLst/>
          </a:lstStyle>
          <a:p>
            <a:endParaRPr kumimoji="0" lang="pt-BR"/>
          </a:p>
        </p:txBody>
      </p:sp>
      <p:sp>
        <p:nvSpPr>
          <p:cNvPr id="7" name="Slide Number Placeholder 6"/>
          <p:cNvSpPr>
            <a:spLocks noGrp="1"/>
          </p:cNvSpPr>
          <p:nvPr>
            <p:ph type="sldNum" sz="quarter" idx="12"/>
          </p:nvPr>
        </p:nvSpPr>
        <p:spPr/>
        <p:txBody>
          <a:bodyPr/>
          <a:lstStyle>
            <a:extLst/>
          </a:lstStyle>
          <a:p>
            <a:fld id="{1AD93096-5B34-4342-9326-69289CEAE4C2}" type="slidenum">
              <a:rPr/>
              <a:pPr/>
              <a:t>‹#›</a:t>
            </a:fld>
            <a:endParaRPr kumimoji="0" lang="pt-BR"/>
          </a:p>
        </p:txBody>
      </p: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theme" Target="../theme/theme2.xml"/><Relationship Id="rId11" Type="http://schemas.openxmlformats.org/officeDocument/2006/relationships/image" Target="../media/image2.jpeg"/><Relationship Id="rId1" Type="http://schemas.openxmlformats.org/officeDocument/2006/relationships/slideLayout" Target="../slideLayouts/slideLayout11.xml"/><Relationship Id="rId2"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3.xml"/><Relationship Id="rId13" Type="http://schemas.openxmlformats.org/officeDocument/2006/relationships/image" Target="../media/image3.png"/><Relationship Id="rId14" Type="http://schemas.openxmlformats.org/officeDocument/2006/relationships/image" Target="../media/image4.png"/><Relationship Id="rId15" Type="http://schemas.openxmlformats.org/officeDocument/2006/relationships/image" Target="../media/image5.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1.xml"/><Relationship Id="rId12" Type="http://schemas.openxmlformats.org/officeDocument/2006/relationships/slideLayout" Target="../slideLayouts/slideLayout42.xml"/><Relationship Id="rId13" Type="http://schemas.openxmlformats.org/officeDocument/2006/relationships/theme" Target="../theme/theme4.xml"/><Relationship Id="rId1" Type="http://schemas.openxmlformats.org/officeDocument/2006/relationships/slideLayout" Target="../slideLayouts/slideLayout31.xml"/><Relationship Id="rId2" Type="http://schemas.openxmlformats.org/officeDocument/2006/relationships/slideLayout" Target="../slideLayouts/slideLayout32.xml"/><Relationship Id="rId3" Type="http://schemas.openxmlformats.org/officeDocument/2006/relationships/slideLayout" Target="../slideLayouts/slideLayout33.xml"/><Relationship Id="rId4" Type="http://schemas.openxmlformats.org/officeDocument/2006/relationships/slideLayout" Target="../slideLayouts/slideLayout34.xml"/><Relationship Id="rId5" Type="http://schemas.openxmlformats.org/officeDocument/2006/relationships/slideLayout" Target="../slideLayouts/slideLayout35.xml"/><Relationship Id="rId6" Type="http://schemas.openxmlformats.org/officeDocument/2006/relationships/slideLayout" Target="../slideLayouts/slideLayout36.xml"/><Relationship Id="rId7" Type="http://schemas.openxmlformats.org/officeDocument/2006/relationships/slideLayout" Target="../slideLayouts/slideLayout37.xml"/><Relationship Id="rId8" Type="http://schemas.openxmlformats.org/officeDocument/2006/relationships/slideLayout" Target="../slideLayouts/slideLayout38.xml"/><Relationship Id="rId9" Type="http://schemas.openxmlformats.org/officeDocument/2006/relationships/slideLayout" Target="../slideLayouts/slideLayout39.xml"/><Relationship Id="rId10"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5.xml"/><Relationship Id="rId4" Type="http://schemas.openxmlformats.org/officeDocument/2006/relationships/slideLayout" Target="../slideLayouts/slideLayout46.xml"/><Relationship Id="rId5" Type="http://schemas.openxmlformats.org/officeDocument/2006/relationships/slideLayout" Target="../slideLayouts/slideLayout47.xml"/><Relationship Id="rId6" Type="http://schemas.openxmlformats.org/officeDocument/2006/relationships/slideLayout" Target="../slideLayouts/slideLayout48.xml"/><Relationship Id="rId7" Type="http://schemas.openxmlformats.org/officeDocument/2006/relationships/slideLayout" Target="../slideLayouts/slideLayout49.xml"/><Relationship Id="rId8" Type="http://schemas.openxmlformats.org/officeDocument/2006/relationships/slideLayout" Target="../slideLayouts/slideLayout50.xml"/><Relationship Id="rId9" Type="http://schemas.openxmlformats.org/officeDocument/2006/relationships/slideLayout" Target="../slideLayouts/slideLayout51.xml"/><Relationship Id="rId10" Type="http://schemas.openxmlformats.org/officeDocument/2006/relationships/theme" Target="../theme/theme5.xml"/><Relationship Id="rId11" Type="http://schemas.openxmlformats.org/officeDocument/2006/relationships/image" Target="../media/image2.jpeg"/><Relationship Id="rId1" Type="http://schemas.openxmlformats.org/officeDocument/2006/relationships/slideLayout" Target="../slideLayouts/slideLayout43.xml"/><Relationship Id="rId2"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2.xml"/><Relationship Id="rId12" Type="http://schemas.openxmlformats.org/officeDocument/2006/relationships/slideLayout" Target="../slideLayouts/slideLayout63.xml"/><Relationship Id="rId13" Type="http://schemas.openxmlformats.org/officeDocument/2006/relationships/slideLayout" Target="../slideLayouts/slideLayout64.xml"/><Relationship Id="rId14" Type="http://schemas.openxmlformats.org/officeDocument/2006/relationships/slideLayout" Target="../slideLayouts/slideLayout65.xml"/><Relationship Id="rId15" Type="http://schemas.openxmlformats.org/officeDocument/2006/relationships/theme" Target="../theme/theme6.xml"/><Relationship Id="rId16" Type="http://schemas.openxmlformats.org/officeDocument/2006/relationships/image" Target="../media/image6.jpeg"/><Relationship Id="rId1" Type="http://schemas.openxmlformats.org/officeDocument/2006/relationships/slideLayout" Target="../slideLayouts/slideLayout52.xml"/><Relationship Id="rId2" Type="http://schemas.openxmlformats.org/officeDocument/2006/relationships/slideLayout" Target="../slideLayouts/slideLayout53.xml"/><Relationship Id="rId3" Type="http://schemas.openxmlformats.org/officeDocument/2006/relationships/slideLayout" Target="../slideLayouts/slideLayout54.xml"/><Relationship Id="rId4" Type="http://schemas.openxmlformats.org/officeDocument/2006/relationships/slideLayout" Target="../slideLayouts/slideLayout55.xml"/><Relationship Id="rId5" Type="http://schemas.openxmlformats.org/officeDocument/2006/relationships/slideLayout" Target="../slideLayouts/slideLayout56.xml"/><Relationship Id="rId6" Type="http://schemas.openxmlformats.org/officeDocument/2006/relationships/slideLayout" Target="../slideLayouts/slideLayout57.xml"/><Relationship Id="rId7" Type="http://schemas.openxmlformats.org/officeDocument/2006/relationships/slideLayout" Target="../slideLayouts/slideLayout58.xml"/><Relationship Id="rId8" Type="http://schemas.openxmlformats.org/officeDocument/2006/relationships/slideLayout" Target="../slideLayouts/slideLayout59.xml"/><Relationship Id="rId9" Type="http://schemas.openxmlformats.org/officeDocument/2006/relationships/slideLayout" Target="../slideLayouts/slideLayout60.xml"/><Relationship Id="rId10"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7.xml"/><Relationship Id="rId12" Type="http://schemas.openxmlformats.org/officeDocument/2006/relationships/image" Target="../media/image2.jpeg"/><Relationship Id="rId1" Type="http://schemas.openxmlformats.org/officeDocument/2006/relationships/slideLayout" Target="../slideLayouts/slideLayout66.xml"/><Relationship Id="rId2" Type="http://schemas.openxmlformats.org/officeDocument/2006/relationships/slideLayout" Target="../slideLayouts/slideLayout67.xml"/><Relationship Id="rId3" Type="http://schemas.openxmlformats.org/officeDocument/2006/relationships/slideLayout" Target="../slideLayouts/slideLayout68.xml"/><Relationship Id="rId4" Type="http://schemas.openxmlformats.org/officeDocument/2006/relationships/slideLayout" Target="../slideLayouts/slideLayout69.xml"/><Relationship Id="rId5" Type="http://schemas.openxmlformats.org/officeDocument/2006/relationships/slideLayout" Target="../slideLayouts/slideLayout70.xml"/><Relationship Id="rId6" Type="http://schemas.openxmlformats.org/officeDocument/2006/relationships/slideLayout" Target="../slideLayouts/slideLayout71.xml"/><Relationship Id="rId7" Type="http://schemas.openxmlformats.org/officeDocument/2006/relationships/slideLayout" Target="../slideLayouts/slideLayout72.xml"/><Relationship Id="rId8" Type="http://schemas.openxmlformats.org/officeDocument/2006/relationships/slideLayout" Target="../slideLayouts/slideLayout73.xml"/><Relationship Id="rId9" Type="http://schemas.openxmlformats.org/officeDocument/2006/relationships/slideLayout" Target="../slideLayouts/slideLayout74.xml"/><Relationship Id="rId10"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kumimoji="0" lang="pt-B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pPr eaLnBrk="1" latinLnBrk="0" hangingPunct="1"/>
            <a:r>
              <a:rPr kumimoji="0" lang="pt-BR" smtClean="0"/>
              <a:t>Clique para editar o estilo do título mestre</a:t>
            </a:r>
            <a:endParaRPr kumimoji="0" lang="en-US" smtClean="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lang="pt-BR" sz="1100">
                <a:solidFill>
                  <a:schemeClr val="tx2"/>
                </a:solidFill>
              </a:defRPr>
            </a:lvl1pPr>
            <a:extLst/>
          </a:lstStyle>
          <a:p>
            <a:fld id="{8D3816DF-213E-421B-92D3-C068DBB023D6}" type="datetimeFigureOut">
              <a:rPr kumimoji="0" lang="pt-BR">
                <a:solidFill>
                  <a:schemeClr val="tx2"/>
                </a:solidFill>
              </a:rPr>
              <a:pPr/>
              <a:t>07/04/15</a:t>
            </a:fld>
            <a:endParaRPr kumimoji="0" lang="pt-BR" sz="1100">
              <a:solidFill>
                <a:schemeClr val="tx2"/>
              </a:solidFil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lang="pt-BR" sz="1100">
                <a:solidFill>
                  <a:schemeClr val="tx2"/>
                </a:solidFill>
              </a:defRPr>
            </a:lvl1pPr>
            <a:extLst/>
          </a:lstStyle>
          <a:p>
            <a:pPr algn="r"/>
            <a:endParaRPr kumimoji="0" lang="pt-BR" sz="1100">
              <a:solidFill>
                <a:schemeClr val="tx2"/>
              </a:solidFil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lang="pt-BR" sz="1200">
                <a:solidFill>
                  <a:schemeClr val="tx2"/>
                </a:solidFill>
              </a:defRPr>
            </a:lvl1pPr>
            <a:extLst/>
          </a:lstStyle>
          <a:p>
            <a:pPr algn="l"/>
            <a:fld id="{72AC53DF-4216-466D-99A7-94400E6C2A25}" type="slidenum">
              <a:rPr kumimoji="0" lang="pt-BR" sz="1200">
                <a:solidFill>
                  <a:schemeClr val="tx2"/>
                </a:solidFill>
              </a:rPr>
              <a:pPr algn="l"/>
              <a:t>‹#›</a:t>
            </a:fld>
            <a:endParaRPr kumimoji="0" lang="pt-BR" sz="1200">
              <a:solidFill>
                <a:schemeClr val="tx2"/>
              </a:solidFill>
            </a:endParaRPr>
          </a:p>
        </p:txBody>
      </p:sp>
      <p:pic>
        <p:nvPicPr>
          <p:cNvPr id="18" name="Imagem 17" descr="Vostro_NB_1280x864_02.jpg"/>
          <p:cNvPicPr>
            <a:picLocks noChangeAspect="1"/>
          </p:cNvPicPr>
          <p:nvPr/>
        </p:nvPicPr>
        <p:blipFill>
          <a:blip r:embed="rId12" cstate="print"/>
          <a:srcRect t="33230" r="12109" b="58632"/>
          <a:stretch>
            <a:fillRect/>
          </a:stretch>
        </p:blipFill>
        <p:spPr>
          <a:xfrm rot="5400000">
            <a:off x="-3214729" y="3214675"/>
            <a:ext cx="6858024" cy="428627"/>
          </a:xfrm>
          <a:prstGeom prst="rect">
            <a:avLst/>
          </a:prstGeom>
          <a:noFill/>
          <a:ln>
            <a:noFill/>
          </a:ln>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734"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1" latinLnBrk="0" hangingPunct="1">
        <a:spcBef>
          <a:spcPct val="0"/>
        </a:spcBef>
        <a:buNone/>
        <a:defRPr kumimoji="0" lang="pt-B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kumimoji="0" lang="pt-BR"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lang="pt-BR"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lang="pt-BR"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lang="pt-BR"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lang="pt-B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lang="pt-B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9pPr>
      <a:extLst/>
    </p:bodyStyle>
    <p:otherStyle>
      <a:lvl1pPr marL="0" algn="l" rtl="0" eaLnBrk="1" latinLnBrk="0" hangingPunct="1">
        <a:defRPr kumimoji="0" lang="pt-BR" kern="1200">
          <a:solidFill>
            <a:schemeClr val="tx1"/>
          </a:solidFill>
          <a:latin typeface="+mn-lt"/>
          <a:ea typeface="+mn-ea"/>
          <a:cs typeface="+mn-cs"/>
        </a:defRPr>
      </a:lvl1pPr>
      <a:lvl2pPr marL="457200" algn="l" rtl="0" eaLnBrk="1" latinLnBrk="0" hangingPunct="1">
        <a:defRPr kumimoji="0" lang="pt-BR" kern="1200">
          <a:solidFill>
            <a:schemeClr val="tx1"/>
          </a:solidFill>
          <a:latin typeface="+mn-lt"/>
          <a:ea typeface="+mn-ea"/>
          <a:cs typeface="+mn-cs"/>
        </a:defRPr>
      </a:lvl2pPr>
      <a:lvl3pPr marL="914400" algn="l" rtl="0" eaLnBrk="1" latinLnBrk="0" hangingPunct="1">
        <a:defRPr kumimoji="0" lang="pt-BR" kern="1200">
          <a:solidFill>
            <a:schemeClr val="tx1"/>
          </a:solidFill>
          <a:latin typeface="+mn-lt"/>
          <a:ea typeface="+mn-ea"/>
          <a:cs typeface="+mn-cs"/>
        </a:defRPr>
      </a:lvl3pPr>
      <a:lvl4pPr marL="1371600" algn="l" rtl="0" eaLnBrk="1" latinLnBrk="0" hangingPunct="1">
        <a:defRPr kumimoji="0" lang="pt-BR" kern="1200">
          <a:solidFill>
            <a:schemeClr val="tx1"/>
          </a:solidFill>
          <a:latin typeface="+mn-lt"/>
          <a:ea typeface="+mn-ea"/>
          <a:cs typeface="+mn-cs"/>
        </a:defRPr>
      </a:lvl4pPr>
      <a:lvl5pPr marL="1828800" algn="l" rtl="0" eaLnBrk="1" latinLnBrk="0" hangingPunct="1">
        <a:defRPr kumimoji="0" lang="pt-BR" kern="1200">
          <a:solidFill>
            <a:schemeClr val="tx1"/>
          </a:solidFill>
          <a:latin typeface="+mn-lt"/>
          <a:ea typeface="+mn-ea"/>
          <a:cs typeface="+mn-cs"/>
        </a:defRPr>
      </a:lvl5pPr>
      <a:lvl6pPr marL="2286000" algn="l" rtl="0" eaLnBrk="1" latinLnBrk="0" hangingPunct="1">
        <a:defRPr kumimoji="0" lang="pt-BR" kern="1200">
          <a:solidFill>
            <a:schemeClr val="tx1"/>
          </a:solidFill>
          <a:latin typeface="+mn-lt"/>
          <a:ea typeface="+mn-ea"/>
          <a:cs typeface="+mn-cs"/>
        </a:defRPr>
      </a:lvl6pPr>
      <a:lvl7pPr marL="2743200" algn="l" rtl="0" eaLnBrk="1" latinLnBrk="0" hangingPunct="1">
        <a:defRPr kumimoji="0" lang="pt-BR" kern="1200">
          <a:solidFill>
            <a:schemeClr val="tx1"/>
          </a:solidFill>
          <a:latin typeface="+mn-lt"/>
          <a:ea typeface="+mn-ea"/>
          <a:cs typeface="+mn-cs"/>
        </a:defRPr>
      </a:lvl7pPr>
      <a:lvl8pPr marL="3200400" algn="l" rtl="0" eaLnBrk="1" latinLnBrk="0" hangingPunct="1">
        <a:defRPr kumimoji="0" lang="pt-BR" kern="1200">
          <a:solidFill>
            <a:schemeClr val="tx1"/>
          </a:solidFill>
          <a:latin typeface="+mn-lt"/>
          <a:ea typeface="+mn-ea"/>
          <a:cs typeface="+mn-cs"/>
        </a:defRPr>
      </a:lvl8pPr>
      <a:lvl9pPr marL="3657600" algn="l" rtl="0" eaLnBrk="1" latinLnBrk="0" hangingPunct="1">
        <a:defRPr kumimoji="0" lang="pt-BR"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pPr eaLnBrk="1" latinLnBrk="0" hangingPunct="1"/>
            <a:r>
              <a:rPr kumimoji="0" lang="pt-BR" smtClean="0"/>
              <a:t>Clique para editar o estilo do título mestre</a:t>
            </a:r>
            <a:endParaRPr kumimoji="0" lang="en-US" smtClean="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lang="pt-BR" sz="1100">
                <a:solidFill>
                  <a:schemeClr val="tx2"/>
                </a:solidFill>
              </a:defRPr>
            </a:lvl1pPr>
            <a:extLst/>
          </a:lstStyle>
          <a:p>
            <a:fld id="{8D3816DF-213E-421B-92D3-C068DBB023D6}" type="datetimeFigureOut">
              <a:rPr lang="en-US">
                <a:solidFill>
                  <a:srgbClr val="E9E5DC"/>
                </a:solidFill>
                <a:latin typeface="Corbel"/>
              </a:rPr>
              <a:pPr/>
              <a:t>07/04/15</a:t>
            </a:fld>
            <a:endParaRPr>
              <a:solidFill>
                <a:srgbClr val="E9E5DC"/>
              </a:solidFill>
              <a:latin typeface="Corbe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lang="pt-BR" sz="1100">
                <a:solidFill>
                  <a:schemeClr val="tx2"/>
                </a:solidFill>
              </a:defRPr>
            </a:lvl1pPr>
            <a:extLst/>
          </a:lstStyle>
          <a:p>
            <a:endParaRPr>
              <a:solidFill>
                <a:srgbClr val="E9E5DC"/>
              </a:solidFill>
              <a:latin typeface="Corbe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lang="pt-BR" sz="1200">
                <a:solidFill>
                  <a:schemeClr val="tx2"/>
                </a:solidFill>
              </a:defRPr>
            </a:lvl1pPr>
            <a:extLst/>
          </a:lstStyle>
          <a:p>
            <a:fld id="{72AC53DF-4216-466D-99A7-94400E6C2A25}" type="slidenum">
              <a:rPr>
                <a:solidFill>
                  <a:srgbClr val="E9E5DC"/>
                </a:solidFill>
                <a:latin typeface="Corbel"/>
              </a:rPr>
              <a:pPr/>
              <a:t>‹#›</a:t>
            </a:fld>
            <a:endParaRPr>
              <a:solidFill>
                <a:srgbClr val="E9E5DC"/>
              </a:solidFill>
              <a:latin typeface="Corbel"/>
            </a:endParaRPr>
          </a:p>
        </p:txBody>
      </p:sp>
      <p:pic>
        <p:nvPicPr>
          <p:cNvPr id="18" name="Imagem 17" descr="Vostro_NB_1280x864_02.jpg"/>
          <p:cNvPicPr>
            <a:picLocks noChangeAspect="1"/>
          </p:cNvPicPr>
          <p:nvPr/>
        </p:nvPicPr>
        <p:blipFill>
          <a:blip r:embed="rId11"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2604706407"/>
      </p:ext>
    </p:extLst>
  </p:cSld>
  <p:clrMap bg1="dk1" tx1="lt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1" latinLnBrk="0" hangingPunct="1">
        <a:spcBef>
          <a:spcPct val="0"/>
        </a:spcBef>
        <a:buNone/>
        <a:defRPr kumimoji="0" lang="pt-B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kumimoji="0" lang="pt-BR"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lang="pt-BR"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lang="pt-BR"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lang="pt-BR"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lang="pt-B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lang="pt-B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9pPr>
      <a:extLst/>
    </p:bodyStyle>
    <p:otherStyle>
      <a:lvl1pPr marL="0" algn="l" rtl="0" eaLnBrk="1" latinLnBrk="0" hangingPunct="1">
        <a:defRPr kumimoji="0" lang="pt-BR" kern="1200">
          <a:solidFill>
            <a:schemeClr val="tx1"/>
          </a:solidFill>
          <a:latin typeface="+mn-lt"/>
          <a:ea typeface="+mn-ea"/>
          <a:cs typeface="+mn-cs"/>
        </a:defRPr>
      </a:lvl1pPr>
      <a:lvl2pPr marL="457200" algn="l" rtl="0" eaLnBrk="1" latinLnBrk="0" hangingPunct="1">
        <a:defRPr kumimoji="0" lang="pt-BR" kern="1200">
          <a:solidFill>
            <a:schemeClr val="tx1"/>
          </a:solidFill>
          <a:latin typeface="+mn-lt"/>
          <a:ea typeface="+mn-ea"/>
          <a:cs typeface="+mn-cs"/>
        </a:defRPr>
      </a:lvl2pPr>
      <a:lvl3pPr marL="914400" algn="l" rtl="0" eaLnBrk="1" latinLnBrk="0" hangingPunct="1">
        <a:defRPr kumimoji="0" lang="pt-BR" kern="1200">
          <a:solidFill>
            <a:schemeClr val="tx1"/>
          </a:solidFill>
          <a:latin typeface="+mn-lt"/>
          <a:ea typeface="+mn-ea"/>
          <a:cs typeface="+mn-cs"/>
        </a:defRPr>
      </a:lvl3pPr>
      <a:lvl4pPr marL="1371600" algn="l" rtl="0" eaLnBrk="1" latinLnBrk="0" hangingPunct="1">
        <a:defRPr kumimoji="0" lang="pt-BR" kern="1200">
          <a:solidFill>
            <a:schemeClr val="tx1"/>
          </a:solidFill>
          <a:latin typeface="+mn-lt"/>
          <a:ea typeface="+mn-ea"/>
          <a:cs typeface="+mn-cs"/>
        </a:defRPr>
      </a:lvl4pPr>
      <a:lvl5pPr marL="1828800" algn="l" rtl="0" eaLnBrk="1" latinLnBrk="0" hangingPunct="1">
        <a:defRPr kumimoji="0" lang="pt-BR" kern="1200">
          <a:solidFill>
            <a:schemeClr val="tx1"/>
          </a:solidFill>
          <a:latin typeface="+mn-lt"/>
          <a:ea typeface="+mn-ea"/>
          <a:cs typeface="+mn-cs"/>
        </a:defRPr>
      </a:lvl5pPr>
      <a:lvl6pPr marL="2286000" algn="l" rtl="0" eaLnBrk="1" latinLnBrk="0" hangingPunct="1">
        <a:defRPr kumimoji="0" lang="pt-BR" kern="1200">
          <a:solidFill>
            <a:schemeClr val="tx1"/>
          </a:solidFill>
          <a:latin typeface="+mn-lt"/>
          <a:ea typeface="+mn-ea"/>
          <a:cs typeface="+mn-cs"/>
        </a:defRPr>
      </a:lvl6pPr>
      <a:lvl7pPr marL="2743200" algn="l" rtl="0" eaLnBrk="1" latinLnBrk="0" hangingPunct="1">
        <a:defRPr kumimoji="0" lang="pt-BR" kern="1200">
          <a:solidFill>
            <a:schemeClr val="tx1"/>
          </a:solidFill>
          <a:latin typeface="+mn-lt"/>
          <a:ea typeface="+mn-ea"/>
          <a:cs typeface="+mn-cs"/>
        </a:defRPr>
      </a:lvl7pPr>
      <a:lvl8pPr marL="3200400" algn="l" rtl="0" eaLnBrk="1" latinLnBrk="0" hangingPunct="1">
        <a:defRPr kumimoji="0" lang="pt-BR" kern="1200">
          <a:solidFill>
            <a:schemeClr val="tx1"/>
          </a:solidFill>
          <a:latin typeface="+mn-lt"/>
          <a:ea typeface="+mn-ea"/>
          <a:cs typeface="+mn-cs"/>
        </a:defRPr>
      </a:lvl8pPr>
      <a:lvl9pPr marL="3657600" algn="l" rtl="0" eaLnBrk="1" latinLnBrk="0" hangingPunct="1">
        <a:defRPr kumimoji="0" lang="pt-BR"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spaço Reservado para Número de Slide 5"/>
          <p:cNvSpPr>
            <a:spLocks noGrp="1"/>
          </p:cNvSpPr>
          <p:nvPr>
            <p:ph type="sldNum" sz="quarter" idx="4"/>
          </p:nvPr>
        </p:nvSpPr>
        <p:spPr>
          <a:xfrm>
            <a:off x="4143375" y="6356350"/>
            <a:ext cx="714375"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62B42F3C-A43F-0240-B8CC-401C869A98E3}" type="slidenum">
              <a:rPr smtClean="0">
                <a:ea typeface="ＭＳ Ｐゴシック" charset="0"/>
                <a:cs typeface="Arial" charset="0"/>
              </a:rPr>
              <a:pPr fontAlgn="base">
                <a:spcBef>
                  <a:spcPct val="0"/>
                </a:spcBef>
                <a:spcAft>
                  <a:spcPct val="0"/>
                </a:spcAft>
              </a:pPr>
              <a:t>‹#›</a:t>
            </a:fld>
            <a:endParaRPr smtClean="0">
              <a:ea typeface="ＭＳ Ｐゴシック" charset="0"/>
              <a:cs typeface="Arial" charset="0"/>
            </a:endParaRPr>
          </a:p>
        </p:txBody>
      </p:sp>
      <p:pic>
        <p:nvPicPr>
          <p:cNvPr id="1027"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Imagem 11" descr="evolução-da-malha.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57188" y="6143625"/>
            <a:ext cx="17145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Imagem 12" descr="Logo ANS_CMYK correto.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7000875" y="6143625"/>
            <a:ext cx="1714500"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6925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hdr="0" ftr="0" dt="0"/>
  <p:txStyles>
    <p:titleStyle>
      <a:lvl1pPr algn="ctr" rtl="0" eaLnBrk="0" fontAlgn="base" hangingPunct="0">
        <a:spcBef>
          <a:spcPct val="0"/>
        </a:spcBef>
        <a:spcAft>
          <a:spcPct val="0"/>
        </a:spcAft>
        <a:defRPr sz="4400">
          <a:solidFill>
            <a:schemeClr val="tx1"/>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Calibri" pitchFamily="34" charset="0"/>
          <a:ea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ＭＳ Ｐゴシック" charset="0"/>
        </a:defRPr>
      </a:lvl5pPr>
      <a:lvl6pPr marL="457200" algn="ctr" rtl="0" eaLnBrk="0" fontAlgn="base" hangingPunct="0">
        <a:spcBef>
          <a:spcPct val="0"/>
        </a:spcBef>
        <a:spcAft>
          <a:spcPct val="0"/>
        </a:spcAft>
        <a:defRPr sz="4400">
          <a:solidFill>
            <a:schemeClr val="tx1"/>
          </a:solidFill>
          <a:latin typeface="Calibri" pitchFamily="34" charset="0"/>
        </a:defRPr>
      </a:lvl6pPr>
      <a:lvl7pPr marL="914400" algn="ctr" rtl="0" eaLnBrk="0" fontAlgn="base" hangingPunct="0">
        <a:spcBef>
          <a:spcPct val="0"/>
        </a:spcBef>
        <a:spcAft>
          <a:spcPct val="0"/>
        </a:spcAft>
        <a:defRPr sz="4400">
          <a:solidFill>
            <a:schemeClr val="tx1"/>
          </a:solidFill>
          <a:latin typeface="Calibri" pitchFamily="34" charset="0"/>
        </a:defRPr>
      </a:lvl7pPr>
      <a:lvl8pPr marL="1371600" algn="ctr" rtl="0" eaLnBrk="0" fontAlgn="base" hangingPunct="0">
        <a:spcBef>
          <a:spcPct val="0"/>
        </a:spcBef>
        <a:spcAft>
          <a:spcPct val="0"/>
        </a:spcAft>
        <a:defRPr sz="4400">
          <a:solidFill>
            <a:schemeClr val="tx1"/>
          </a:solidFill>
          <a:latin typeface="Calibri" pitchFamily="34" charset="0"/>
        </a:defRPr>
      </a:lvl8pPr>
      <a:lvl9pPr marL="1828800" algn="ctr" rtl="0" eaLnBrk="0" fontAlgn="base" hangingPunct="0">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fr-F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7A1218FB-C6C9-1E40-9195-CDAB3325D413}" type="datetimeFigureOut">
              <a:rPr lang="fr-FR" smtClean="0">
                <a:ea typeface="ＭＳ Ｐゴシック" charset="0"/>
                <a:cs typeface="Arial" charset="0"/>
              </a:rPr>
              <a:pPr fontAlgn="base">
                <a:spcBef>
                  <a:spcPct val="0"/>
                </a:spcBef>
                <a:spcAft>
                  <a:spcPct val="0"/>
                </a:spcAft>
              </a:pPr>
              <a:t>07/04/15</a:t>
            </a:fld>
            <a:endParaRPr lang="fr-FR" smtClean="0">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fr-FR">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E0771D1E-4148-7F43-B16C-C129685F334E}" type="slidenum">
              <a:rPr lang="fr-FR" smtClean="0">
                <a:ea typeface="ＭＳ Ｐゴシック" charset="0"/>
                <a:cs typeface="Arial" charset="0"/>
              </a:rPr>
              <a:pPr fontAlgn="base">
                <a:spcBef>
                  <a:spcPct val="0"/>
                </a:spcBef>
                <a:spcAft>
                  <a:spcPct val="0"/>
                </a:spcAft>
              </a:pPr>
              <a:t>‹#›</a:t>
            </a:fld>
            <a:endParaRPr lang="fr-FR" smtClean="0">
              <a:ea typeface="ＭＳ Ｐゴシック" charset="0"/>
              <a:cs typeface="Arial" charset="0"/>
            </a:endParaRPr>
          </a:p>
        </p:txBody>
      </p:sp>
    </p:spTree>
    <p:extLst>
      <p:ext uri="{BB962C8B-B14F-4D97-AF65-F5344CB8AC3E}">
        <p14:creationId xmlns:p14="http://schemas.microsoft.com/office/powerpoint/2010/main" val="352625261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pPr eaLnBrk="1" latinLnBrk="0" hangingPunct="1"/>
            <a:r>
              <a:rPr kumimoji="0" lang="pt-BR" smtClean="0"/>
              <a:t>Clique para editar o estilo do título mestre</a:t>
            </a:r>
            <a:endParaRPr kumimoji="0" lang="en-US" smtClean="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lang="pt-BR" sz="1100">
                <a:solidFill>
                  <a:schemeClr val="tx2"/>
                </a:solidFill>
              </a:defRPr>
            </a:lvl1pPr>
            <a:extLst/>
          </a:lstStyle>
          <a:p>
            <a:fld id="{8D3816DF-213E-421B-92D3-C068DBB023D6}" type="datetimeFigureOut">
              <a:rPr lang="en-US">
                <a:solidFill>
                  <a:srgbClr val="E9E5DC"/>
                </a:solidFill>
                <a:latin typeface="Corbel"/>
              </a:rPr>
              <a:pPr/>
              <a:t>07/04/15</a:t>
            </a:fld>
            <a:endParaRPr>
              <a:solidFill>
                <a:srgbClr val="E9E5DC"/>
              </a:solidFill>
              <a:latin typeface="Corbe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lang="pt-BR" sz="1100">
                <a:solidFill>
                  <a:schemeClr val="tx2"/>
                </a:solidFill>
              </a:defRPr>
            </a:lvl1pPr>
            <a:extLst/>
          </a:lstStyle>
          <a:p>
            <a:endParaRPr>
              <a:solidFill>
                <a:srgbClr val="E9E5DC"/>
              </a:solidFill>
              <a:latin typeface="Corbe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lang="pt-BR" sz="1200">
                <a:solidFill>
                  <a:schemeClr val="tx2"/>
                </a:solidFill>
              </a:defRPr>
            </a:lvl1pPr>
            <a:extLst/>
          </a:lstStyle>
          <a:p>
            <a:fld id="{72AC53DF-4216-466D-99A7-94400E6C2A25}" type="slidenum">
              <a:rPr>
                <a:solidFill>
                  <a:srgbClr val="E9E5DC"/>
                </a:solidFill>
                <a:latin typeface="Corbel"/>
              </a:rPr>
              <a:pPr/>
              <a:t>‹#›</a:t>
            </a:fld>
            <a:endParaRPr>
              <a:solidFill>
                <a:srgbClr val="E9E5DC"/>
              </a:solidFill>
              <a:latin typeface="Corbel"/>
            </a:endParaRPr>
          </a:p>
        </p:txBody>
      </p:sp>
      <p:pic>
        <p:nvPicPr>
          <p:cNvPr id="18" name="Imagem 17" descr="Vostro_NB_1280x864_02.jpg"/>
          <p:cNvPicPr>
            <a:picLocks noChangeAspect="1"/>
          </p:cNvPicPr>
          <p:nvPr/>
        </p:nvPicPr>
        <p:blipFill>
          <a:blip r:embed="rId11"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306209808"/>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1" latinLnBrk="0" hangingPunct="1">
        <a:spcBef>
          <a:spcPct val="0"/>
        </a:spcBef>
        <a:buNone/>
        <a:defRPr kumimoji="0" lang="pt-B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kumimoji="0" lang="pt-BR"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lang="pt-BR"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lang="pt-BR"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lang="pt-BR"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lang="pt-B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lang="pt-B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9pPr>
      <a:extLst/>
    </p:bodyStyle>
    <p:otherStyle>
      <a:lvl1pPr marL="0" algn="l" rtl="0" eaLnBrk="1" latinLnBrk="0" hangingPunct="1">
        <a:defRPr kumimoji="0" lang="pt-BR" kern="1200">
          <a:solidFill>
            <a:schemeClr val="tx1"/>
          </a:solidFill>
          <a:latin typeface="+mn-lt"/>
          <a:ea typeface="+mn-ea"/>
          <a:cs typeface="+mn-cs"/>
        </a:defRPr>
      </a:lvl1pPr>
      <a:lvl2pPr marL="457200" algn="l" rtl="0" eaLnBrk="1" latinLnBrk="0" hangingPunct="1">
        <a:defRPr kumimoji="0" lang="pt-BR" kern="1200">
          <a:solidFill>
            <a:schemeClr val="tx1"/>
          </a:solidFill>
          <a:latin typeface="+mn-lt"/>
          <a:ea typeface="+mn-ea"/>
          <a:cs typeface="+mn-cs"/>
        </a:defRPr>
      </a:lvl2pPr>
      <a:lvl3pPr marL="914400" algn="l" rtl="0" eaLnBrk="1" latinLnBrk="0" hangingPunct="1">
        <a:defRPr kumimoji="0" lang="pt-BR" kern="1200">
          <a:solidFill>
            <a:schemeClr val="tx1"/>
          </a:solidFill>
          <a:latin typeface="+mn-lt"/>
          <a:ea typeface="+mn-ea"/>
          <a:cs typeface="+mn-cs"/>
        </a:defRPr>
      </a:lvl3pPr>
      <a:lvl4pPr marL="1371600" algn="l" rtl="0" eaLnBrk="1" latinLnBrk="0" hangingPunct="1">
        <a:defRPr kumimoji="0" lang="pt-BR" kern="1200">
          <a:solidFill>
            <a:schemeClr val="tx1"/>
          </a:solidFill>
          <a:latin typeface="+mn-lt"/>
          <a:ea typeface="+mn-ea"/>
          <a:cs typeface="+mn-cs"/>
        </a:defRPr>
      </a:lvl4pPr>
      <a:lvl5pPr marL="1828800" algn="l" rtl="0" eaLnBrk="1" latinLnBrk="0" hangingPunct="1">
        <a:defRPr kumimoji="0" lang="pt-BR" kern="1200">
          <a:solidFill>
            <a:schemeClr val="tx1"/>
          </a:solidFill>
          <a:latin typeface="+mn-lt"/>
          <a:ea typeface="+mn-ea"/>
          <a:cs typeface="+mn-cs"/>
        </a:defRPr>
      </a:lvl5pPr>
      <a:lvl6pPr marL="2286000" algn="l" rtl="0" eaLnBrk="1" latinLnBrk="0" hangingPunct="1">
        <a:defRPr kumimoji="0" lang="pt-BR" kern="1200">
          <a:solidFill>
            <a:schemeClr val="tx1"/>
          </a:solidFill>
          <a:latin typeface="+mn-lt"/>
          <a:ea typeface="+mn-ea"/>
          <a:cs typeface="+mn-cs"/>
        </a:defRPr>
      </a:lvl6pPr>
      <a:lvl7pPr marL="2743200" algn="l" rtl="0" eaLnBrk="1" latinLnBrk="0" hangingPunct="1">
        <a:defRPr kumimoji="0" lang="pt-BR" kern="1200">
          <a:solidFill>
            <a:schemeClr val="tx1"/>
          </a:solidFill>
          <a:latin typeface="+mn-lt"/>
          <a:ea typeface="+mn-ea"/>
          <a:cs typeface="+mn-cs"/>
        </a:defRPr>
      </a:lvl7pPr>
      <a:lvl8pPr marL="3200400" algn="l" rtl="0" eaLnBrk="1" latinLnBrk="0" hangingPunct="1">
        <a:defRPr kumimoji="0" lang="pt-BR" kern="1200">
          <a:solidFill>
            <a:schemeClr val="tx1"/>
          </a:solidFill>
          <a:latin typeface="+mn-lt"/>
          <a:ea typeface="+mn-ea"/>
          <a:cs typeface="+mn-cs"/>
        </a:defRPr>
      </a:lvl8pPr>
      <a:lvl9pPr marL="3657600" algn="l" rtl="0" eaLnBrk="1" latinLnBrk="0" hangingPunct="1">
        <a:defRPr kumimoji="0" lang="pt-BR"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Calibri" charset="0"/>
              </a:defRPr>
            </a:lvl1pPr>
          </a:lstStyle>
          <a:p>
            <a:pPr defTabSz="457200" fontAlgn="base">
              <a:spcBef>
                <a:spcPct val="0"/>
              </a:spcBef>
              <a:spcAft>
                <a:spcPct val="0"/>
              </a:spcAft>
            </a:pPr>
            <a:fld id="{3395EAB9-F252-8E40-B50E-8B6A46F509A7}" type="slidenum">
              <a:rPr lang="en-US" smtClean="0">
                <a:solidFill>
                  <a:prstClr val="white"/>
                </a:solidFill>
                <a:ea typeface="ＭＳ Ｐゴシック" charset="0"/>
                <a:cs typeface="ＭＳ Ｐゴシック" charset="0"/>
              </a:rPr>
              <a:pPr defTabSz="457200" fontAlgn="base">
                <a:spcBef>
                  <a:spcPct val="0"/>
                </a:spcBef>
                <a:spcAft>
                  <a:spcPct val="0"/>
                </a:spcAft>
              </a:pPr>
              <a:t>‹#›</a:t>
            </a:fld>
            <a:endParaRPr lang="en-US" smtClean="0">
              <a:solidFill>
                <a:prstClr val="white"/>
              </a:solidFill>
              <a:ea typeface="ＭＳ Ｐゴシック" charset="0"/>
              <a:cs typeface="ＭＳ Ｐゴシック" charset="0"/>
            </a:endParaRPr>
          </a:p>
        </p:txBody>
      </p:sp>
      <p:pic>
        <p:nvPicPr>
          <p:cNvPr id="1029" name="Picture 7" descr="footer_PPT"/>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5972175"/>
            <a:ext cx="9144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84497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457200" rtl="0" eaLnBrk="0" fontAlgn="base" hangingPunct="0">
        <a:spcBef>
          <a:spcPct val="0"/>
        </a:spcBef>
        <a:spcAft>
          <a:spcPct val="0"/>
        </a:spcAft>
        <a:defRPr sz="3600" b="1" kern="1200">
          <a:solidFill>
            <a:schemeClr val="accent2"/>
          </a:solidFill>
          <a:latin typeface="Arial"/>
          <a:ea typeface="ＭＳ Ｐゴシック" charset="-128"/>
          <a:cs typeface="Arial"/>
        </a:defRPr>
      </a:lvl1pPr>
      <a:lvl2pPr algn="l" defTabSz="457200" rtl="0" eaLnBrk="0" fontAlgn="base" hangingPunct="0">
        <a:spcBef>
          <a:spcPct val="0"/>
        </a:spcBef>
        <a:spcAft>
          <a:spcPct val="0"/>
        </a:spcAft>
        <a:defRPr sz="3600" b="1">
          <a:solidFill>
            <a:schemeClr val="accent2"/>
          </a:solidFill>
          <a:latin typeface="Arial" charset="0"/>
          <a:ea typeface="ＭＳ Ｐゴシック" charset="-128"/>
          <a:cs typeface="Arial" charset="0"/>
        </a:defRPr>
      </a:lvl2pPr>
      <a:lvl3pPr algn="l" defTabSz="457200" rtl="0" eaLnBrk="0" fontAlgn="base" hangingPunct="0">
        <a:spcBef>
          <a:spcPct val="0"/>
        </a:spcBef>
        <a:spcAft>
          <a:spcPct val="0"/>
        </a:spcAft>
        <a:defRPr sz="3600" b="1">
          <a:solidFill>
            <a:schemeClr val="accent2"/>
          </a:solidFill>
          <a:latin typeface="Arial" charset="0"/>
          <a:ea typeface="ＭＳ Ｐゴシック" charset="-128"/>
          <a:cs typeface="Arial" charset="0"/>
        </a:defRPr>
      </a:lvl3pPr>
      <a:lvl4pPr algn="l" defTabSz="457200" rtl="0" eaLnBrk="0" fontAlgn="base" hangingPunct="0">
        <a:spcBef>
          <a:spcPct val="0"/>
        </a:spcBef>
        <a:spcAft>
          <a:spcPct val="0"/>
        </a:spcAft>
        <a:defRPr sz="3600" b="1">
          <a:solidFill>
            <a:schemeClr val="accent2"/>
          </a:solidFill>
          <a:latin typeface="Arial" charset="0"/>
          <a:ea typeface="ＭＳ Ｐゴシック" charset="-128"/>
          <a:cs typeface="Arial" charset="0"/>
        </a:defRPr>
      </a:lvl4pPr>
      <a:lvl5pPr algn="l" defTabSz="457200" rtl="0" eaLnBrk="0" fontAlgn="base" hangingPunct="0">
        <a:spcBef>
          <a:spcPct val="0"/>
        </a:spcBef>
        <a:spcAft>
          <a:spcPct val="0"/>
        </a:spcAft>
        <a:defRPr sz="3600" b="1">
          <a:solidFill>
            <a:schemeClr val="accent2"/>
          </a:solidFill>
          <a:latin typeface="Arial" charset="0"/>
          <a:ea typeface="ＭＳ Ｐゴシック" charset="-128"/>
          <a:cs typeface="Arial" charset="0"/>
        </a:defRPr>
      </a:lvl5pPr>
      <a:lvl6pPr marL="457200" algn="ctr" defTabSz="457200" rtl="0" fontAlgn="base">
        <a:spcBef>
          <a:spcPct val="0"/>
        </a:spcBef>
        <a:spcAft>
          <a:spcPct val="0"/>
        </a:spcAft>
        <a:defRPr sz="4400" b="1">
          <a:solidFill>
            <a:schemeClr val="tx2"/>
          </a:solidFill>
          <a:latin typeface="Arial" charset="0"/>
          <a:ea typeface="ＭＳ Ｐゴシック" charset="-128"/>
        </a:defRPr>
      </a:lvl6pPr>
      <a:lvl7pPr marL="914400" algn="ctr" defTabSz="457200" rtl="0" fontAlgn="base">
        <a:spcBef>
          <a:spcPct val="0"/>
        </a:spcBef>
        <a:spcAft>
          <a:spcPct val="0"/>
        </a:spcAft>
        <a:defRPr sz="4400" b="1">
          <a:solidFill>
            <a:schemeClr val="tx2"/>
          </a:solidFill>
          <a:latin typeface="Arial" charset="0"/>
          <a:ea typeface="ＭＳ Ｐゴシック" charset="-128"/>
        </a:defRPr>
      </a:lvl7pPr>
      <a:lvl8pPr marL="1371600" algn="ctr" defTabSz="457200" rtl="0" fontAlgn="base">
        <a:spcBef>
          <a:spcPct val="0"/>
        </a:spcBef>
        <a:spcAft>
          <a:spcPct val="0"/>
        </a:spcAft>
        <a:defRPr sz="4400" b="1">
          <a:solidFill>
            <a:schemeClr val="tx2"/>
          </a:solidFill>
          <a:latin typeface="Arial" charset="0"/>
          <a:ea typeface="ＭＳ Ｐゴシック" charset="-128"/>
        </a:defRPr>
      </a:lvl8pPr>
      <a:lvl9pPr marL="1828800" algn="ctr" defTabSz="457200" rtl="0" fontAlgn="base">
        <a:spcBef>
          <a:spcPct val="0"/>
        </a:spcBef>
        <a:spcAft>
          <a:spcPct val="0"/>
        </a:spcAft>
        <a:defRPr sz="4400" b="1">
          <a:solidFill>
            <a:schemeClr val="tx2"/>
          </a:solidFill>
          <a:latin typeface="Arial" charset="0"/>
          <a:ea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Arial"/>
          <a:ea typeface="ＭＳ Ｐゴシック" charset="-128"/>
          <a:cs typeface="Arial"/>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ＭＳ Ｐゴシック" charset="-128"/>
          <a:cs typeface="Arial"/>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ＭＳ Ｐゴシック" charset="-128"/>
          <a:cs typeface="Arial"/>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ＭＳ Ｐゴシック"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8" name="Rectangle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9" name="Rectangle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0" name="Rectangle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1" name="Rectangle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2" name="Rectangle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5" name="Rectangle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6" name="Rectangle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17" name="Rectangle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a:solidFill>
                <a:prstClr val="white"/>
              </a:solidFill>
              <a:latin typeface="Corbel"/>
            </a:endParaRPr>
          </a:p>
        </p:txBody>
      </p:sp>
      <p:sp>
        <p:nvSpPr>
          <p:cNvPr id="22" name="Title Placeholder 21"/>
          <p:cNvSpPr>
            <a:spLocks noGrp="1"/>
          </p:cNvSpPr>
          <p:nvPr>
            <p:ph type="title"/>
          </p:nvPr>
        </p:nvSpPr>
        <p:spPr>
          <a:xfrm>
            <a:off x="914400" y="512064"/>
            <a:ext cx="7772400" cy="914400"/>
          </a:xfrm>
          <a:prstGeom prst="rect">
            <a:avLst/>
          </a:prstGeom>
        </p:spPr>
        <p:txBody>
          <a:bodyPr vert="horz" anchor="t">
            <a:noAutofit/>
          </a:bodyPr>
          <a:lstStyle>
            <a:extLst/>
          </a:lstStyle>
          <a:p>
            <a:pPr eaLnBrk="1" latinLnBrk="0" hangingPunct="1"/>
            <a:r>
              <a:rPr kumimoji="0" lang="pt-BR" smtClean="0"/>
              <a:t>Clique para editar o estilo do título mestre</a:t>
            </a:r>
            <a:endParaRPr kumimoji="0" lang="en-US" smtClean="0"/>
          </a:p>
        </p:txBody>
      </p:sp>
      <p:sp>
        <p:nvSpPr>
          <p:cNvPr id="13" name="Text Placeholder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pt-BR" smtClean="0"/>
              <a:t>Clique para editar os estilos do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14" name="Date Placeholder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lang="pt-BR" sz="1100">
                <a:solidFill>
                  <a:schemeClr val="tx2"/>
                </a:solidFill>
              </a:defRPr>
            </a:lvl1pPr>
            <a:extLst/>
          </a:lstStyle>
          <a:p>
            <a:fld id="{8D3816DF-213E-421B-92D3-C068DBB023D6}" type="datetimeFigureOut">
              <a:rPr lang="en-US">
                <a:solidFill>
                  <a:srgbClr val="E9E5DC"/>
                </a:solidFill>
                <a:latin typeface="Corbel"/>
              </a:rPr>
              <a:pPr/>
              <a:t>07/04/15</a:t>
            </a:fld>
            <a:endParaRPr>
              <a:solidFill>
                <a:srgbClr val="E9E5DC"/>
              </a:solidFill>
              <a:latin typeface="Corbel"/>
            </a:endParaRPr>
          </a:p>
        </p:txBody>
      </p:sp>
      <p:sp>
        <p:nvSpPr>
          <p:cNvPr id="3" name="Footer Placeholder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lang="pt-BR" sz="1100">
                <a:solidFill>
                  <a:schemeClr val="tx2"/>
                </a:solidFill>
              </a:defRPr>
            </a:lvl1pPr>
            <a:extLst/>
          </a:lstStyle>
          <a:p>
            <a:endParaRPr>
              <a:solidFill>
                <a:srgbClr val="E9E5DC"/>
              </a:solidFill>
              <a:latin typeface="Corbel"/>
            </a:endParaRPr>
          </a:p>
        </p:txBody>
      </p:sp>
      <p:sp>
        <p:nvSpPr>
          <p:cNvPr id="23" name="Slide Number Placeholder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lang="pt-BR" sz="1200">
                <a:solidFill>
                  <a:schemeClr val="tx2"/>
                </a:solidFill>
              </a:defRPr>
            </a:lvl1pPr>
            <a:extLst/>
          </a:lstStyle>
          <a:p>
            <a:fld id="{72AC53DF-4216-466D-99A7-94400E6C2A25}" type="slidenum">
              <a:rPr>
                <a:solidFill>
                  <a:srgbClr val="E9E5DC"/>
                </a:solidFill>
                <a:latin typeface="Corbel"/>
              </a:rPr>
              <a:pPr/>
              <a:t>‹#›</a:t>
            </a:fld>
            <a:endParaRPr>
              <a:solidFill>
                <a:srgbClr val="E9E5DC"/>
              </a:solidFill>
              <a:latin typeface="Corbel"/>
            </a:endParaRPr>
          </a:p>
        </p:txBody>
      </p:sp>
      <p:pic>
        <p:nvPicPr>
          <p:cNvPr id="18" name="Imagem 17" descr="Vostro_NB_1280x864_02.jpg"/>
          <p:cNvPicPr>
            <a:picLocks noChangeAspect="1"/>
          </p:cNvPicPr>
          <p:nvPr/>
        </p:nvPicPr>
        <p:blipFill>
          <a:blip r:embed="rId12" cstate="print"/>
          <a:srcRect t="33230" r="12109" b="58632"/>
          <a:stretch>
            <a:fillRect/>
          </a:stretch>
        </p:blipFill>
        <p:spPr>
          <a:xfrm rot="5400000">
            <a:off x="-3214729" y="3214675"/>
            <a:ext cx="6858024" cy="428627"/>
          </a:xfrm>
          <a:prstGeom prst="rect">
            <a:avLst/>
          </a:prstGeom>
          <a:noFill/>
          <a:ln>
            <a:noFill/>
          </a:ln>
        </p:spPr>
      </p:pic>
    </p:spTree>
    <p:extLst>
      <p:ext uri="{BB962C8B-B14F-4D97-AF65-F5344CB8AC3E}">
        <p14:creationId xmlns:p14="http://schemas.microsoft.com/office/powerpoint/2010/main" val="3113688071"/>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rtl="0" eaLnBrk="1" latinLnBrk="0" hangingPunct="1">
        <a:spcBef>
          <a:spcPct val="0"/>
        </a:spcBef>
        <a:buNone/>
        <a:defRPr kumimoji="0" lang="pt-B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p:titleStyle>
    <p:bodyStyle>
      <a:lvl1pPr marL="411480" indent="-342900" algn="l" rtl="0" eaLnBrk="1" latinLnBrk="0" hangingPunct="1">
        <a:spcBef>
          <a:spcPts val="700"/>
        </a:spcBef>
        <a:buSzPct val="95000"/>
        <a:buFont typeface="Wingdings"/>
        <a:buChar char=""/>
        <a:defRPr kumimoji="0" lang="pt-BR"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lang="pt-BR"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lang="pt-BR"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lang="pt-BR"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lang="pt-B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lang="pt-B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9pPr>
      <a:extLst/>
    </p:bodyStyle>
    <p:otherStyle>
      <a:lvl1pPr marL="0" algn="l" rtl="0" eaLnBrk="1" latinLnBrk="0" hangingPunct="1">
        <a:defRPr kumimoji="0" lang="pt-BR" kern="1200">
          <a:solidFill>
            <a:schemeClr val="tx1"/>
          </a:solidFill>
          <a:latin typeface="+mn-lt"/>
          <a:ea typeface="+mn-ea"/>
          <a:cs typeface="+mn-cs"/>
        </a:defRPr>
      </a:lvl1pPr>
      <a:lvl2pPr marL="457200" algn="l" rtl="0" eaLnBrk="1" latinLnBrk="0" hangingPunct="1">
        <a:defRPr kumimoji="0" lang="pt-BR" kern="1200">
          <a:solidFill>
            <a:schemeClr val="tx1"/>
          </a:solidFill>
          <a:latin typeface="+mn-lt"/>
          <a:ea typeface="+mn-ea"/>
          <a:cs typeface="+mn-cs"/>
        </a:defRPr>
      </a:lvl2pPr>
      <a:lvl3pPr marL="914400" algn="l" rtl="0" eaLnBrk="1" latinLnBrk="0" hangingPunct="1">
        <a:defRPr kumimoji="0" lang="pt-BR" kern="1200">
          <a:solidFill>
            <a:schemeClr val="tx1"/>
          </a:solidFill>
          <a:latin typeface="+mn-lt"/>
          <a:ea typeface="+mn-ea"/>
          <a:cs typeface="+mn-cs"/>
        </a:defRPr>
      </a:lvl3pPr>
      <a:lvl4pPr marL="1371600" algn="l" rtl="0" eaLnBrk="1" latinLnBrk="0" hangingPunct="1">
        <a:defRPr kumimoji="0" lang="pt-BR" kern="1200">
          <a:solidFill>
            <a:schemeClr val="tx1"/>
          </a:solidFill>
          <a:latin typeface="+mn-lt"/>
          <a:ea typeface="+mn-ea"/>
          <a:cs typeface="+mn-cs"/>
        </a:defRPr>
      </a:lvl4pPr>
      <a:lvl5pPr marL="1828800" algn="l" rtl="0" eaLnBrk="1" latinLnBrk="0" hangingPunct="1">
        <a:defRPr kumimoji="0" lang="pt-BR" kern="1200">
          <a:solidFill>
            <a:schemeClr val="tx1"/>
          </a:solidFill>
          <a:latin typeface="+mn-lt"/>
          <a:ea typeface="+mn-ea"/>
          <a:cs typeface="+mn-cs"/>
        </a:defRPr>
      </a:lvl5pPr>
      <a:lvl6pPr marL="2286000" algn="l" rtl="0" eaLnBrk="1" latinLnBrk="0" hangingPunct="1">
        <a:defRPr kumimoji="0" lang="pt-BR" kern="1200">
          <a:solidFill>
            <a:schemeClr val="tx1"/>
          </a:solidFill>
          <a:latin typeface="+mn-lt"/>
          <a:ea typeface="+mn-ea"/>
          <a:cs typeface="+mn-cs"/>
        </a:defRPr>
      </a:lvl6pPr>
      <a:lvl7pPr marL="2743200" algn="l" rtl="0" eaLnBrk="1" latinLnBrk="0" hangingPunct="1">
        <a:defRPr kumimoji="0" lang="pt-BR" kern="1200">
          <a:solidFill>
            <a:schemeClr val="tx1"/>
          </a:solidFill>
          <a:latin typeface="+mn-lt"/>
          <a:ea typeface="+mn-ea"/>
          <a:cs typeface="+mn-cs"/>
        </a:defRPr>
      </a:lvl7pPr>
      <a:lvl8pPr marL="3200400" algn="l" rtl="0" eaLnBrk="1" latinLnBrk="0" hangingPunct="1">
        <a:defRPr kumimoji="0" lang="pt-BR" kern="1200">
          <a:solidFill>
            <a:schemeClr val="tx1"/>
          </a:solidFill>
          <a:latin typeface="+mn-lt"/>
          <a:ea typeface="+mn-ea"/>
          <a:cs typeface="+mn-cs"/>
        </a:defRPr>
      </a:lvl8pPr>
      <a:lvl9pPr marL="3657600" algn="l" rtl="0" eaLnBrk="1" latinLnBrk="0" hangingPunct="1">
        <a:defRPr kumimoji="0" lang="pt-BR"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 Id="rId3" Type="http://schemas.openxmlformats.org/officeDocument/2006/relationships/image" Target="../media/image19.jpeg"/></Relationships>
</file>

<file path=ppt/slides/_rels/slide100.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1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jpeg"/><Relationship Id="rId5" Type="http://schemas.openxmlformats.org/officeDocument/2006/relationships/image" Target="../media/image124.png"/><Relationship Id="rId6" Type="http://schemas.openxmlformats.org/officeDocument/2006/relationships/image" Target="../media/image125.jpeg"/><Relationship Id="rId7" Type="http://schemas.openxmlformats.org/officeDocument/2006/relationships/image" Target="../media/image126.jpe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5.xml"/><Relationship Id="rId3" Type="http://schemas.openxmlformats.org/officeDocument/2006/relationships/image" Target="../media/image129.png"/></Relationships>
</file>

<file path=ppt/slides/_rels/slide109.xml.rels><?xml version="1.0" encoding="UTF-8" standalone="yes"?>
<Relationships xmlns="http://schemas.openxmlformats.org/package/2006/relationships"><Relationship Id="rId3" Type="http://schemas.openxmlformats.org/officeDocument/2006/relationships/image" Target="../media/image130.jpeg"/><Relationship Id="rId4" Type="http://schemas.openxmlformats.org/officeDocument/2006/relationships/image" Target="../media/image129.png"/><Relationship Id="rId1" Type="http://schemas.openxmlformats.org/officeDocument/2006/relationships/slideLayout" Target="../slideLayouts/slideLayout53.xml"/><Relationship Id="rId2" Type="http://schemas.openxmlformats.org/officeDocument/2006/relationships/notesSlide" Target="../notesSlides/notesSlide4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4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4.xml"/><Relationship Id="rId2" Type="http://schemas.openxmlformats.org/officeDocument/2006/relationships/notesSlide" Target="../notesSlides/notesSlide48.xml"/><Relationship Id="rId3" Type="http://schemas.openxmlformats.org/officeDocument/2006/relationships/image" Target="../media/image13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49.xml"/><Relationship Id="rId3" Type="http://schemas.openxmlformats.org/officeDocument/2006/relationships/image" Target="../media/image13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3.xml"/><Relationship Id="rId2" Type="http://schemas.openxmlformats.org/officeDocument/2006/relationships/notesSlide" Target="../notesSlides/notesSlide50.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1" Type="http://schemas.openxmlformats.org/officeDocument/2006/relationships/slideLayout" Target="../slideLayouts/slideLayout7.xml"/><Relationship Id="rId2" Type="http://schemas.openxmlformats.org/officeDocument/2006/relationships/notesSlide" Target="../notesSlides/notesSlide51.xml"/></Relationships>
</file>

<file path=ppt/slides/_rels/slide115.xml.rels><?xml version="1.0" encoding="UTF-8" standalone="yes"?>
<Relationships xmlns="http://schemas.openxmlformats.org/package/2006/relationships"><Relationship Id="rId3" Type="http://schemas.openxmlformats.org/officeDocument/2006/relationships/image" Target="../media/image133.png"/><Relationship Id="rId4" Type="http://schemas.openxmlformats.org/officeDocument/2006/relationships/image" Target="../media/image136.png"/><Relationship Id="rId1" Type="http://schemas.openxmlformats.org/officeDocument/2006/relationships/slideLayout" Target="../slideLayouts/slideLayout7.xml"/><Relationship Id="rId2" Type="http://schemas.openxmlformats.org/officeDocument/2006/relationships/notesSlide" Target="../notesSlides/notesSlide5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3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9.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microsoft.com/office/2007/relationships/hdphoto" Target="../media/hdphoto1.wdp"/></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s>
</file>

<file path=ppt/slides/_rels/slide121.xml.rels><?xml version="1.0" encoding="UTF-8" standalone="yes"?>
<Relationships xmlns="http://schemas.openxmlformats.org/package/2006/relationships"><Relationship Id="rId3" Type="http://schemas.openxmlformats.org/officeDocument/2006/relationships/package" Target="../embeddings/Microsoft_Word_Document3.docx"/><Relationship Id="rId4" Type="http://schemas.openxmlformats.org/officeDocument/2006/relationships/image" Target="../media/image142.png"/><Relationship Id="rId5" Type="http://schemas.openxmlformats.org/officeDocument/2006/relationships/image" Target="../media/image143.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4.png"/></Relationships>
</file>

<file path=ppt/slides/_rels/slide1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67.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png"/><Relationship Id="rId3" Type="http://schemas.openxmlformats.org/officeDocument/2006/relationships/image" Target="../media/image5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3.png"/><Relationship Id="rId3" Type="http://schemas.openxmlformats.org/officeDocument/2006/relationships/image" Target="../media/image5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57.png"/><Relationship Id="rId3"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image" Target="../media/image6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3.png"/><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chart" Target="../charts/char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44.xml"/><Relationship Id="rId2"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microsoft.com/office/2007/relationships/media" Target="file://localhost/Users/Educosta/Desktop/Rol%20ANS%202015%20-%202016/TRC-D%20/dcm.mov" TargetMode="External"/><Relationship Id="rId4" Type="http://schemas.openxmlformats.org/officeDocument/2006/relationships/video" Target="file://localhost/Users/Educosta/Desktop/Rol%20ANS%202015%20-%202016/TRC-D%20/dcm.mov" TargetMode="External"/><Relationship Id="rId5" Type="http://schemas.openxmlformats.org/officeDocument/2006/relationships/slideLayout" Target="../slideLayouts/slideLayout7.xml"/><Relationship Id="rId6" Type="http://schemas.openxmlformats.org/officeDocument/2006/relationships/image" Target="../media/image13.png"/><Relationship Id="rId7" Type="http://schemas.openxmlformats.org/officeDocument/2006/relationships/image" Target="../media/image14.png"/><Relationship Id="rId1" Type="http://schemas.microsoft.com/office/2007/relationships/media" Target="file://localhost/Users/Educosta/Desktop/Rol%20ANS%202015%20-%202016/TRC-D%20/norm.mov" TargetMode="External"/><Relationship Id="rId2" Type="http://schemas.openxmlformats.org/officeDocument/2006/relationships/video" Target="file://localhost/Users/Educosta/Desktop/Rol%20ANS%202015%20-%202016/TRC-D%20/norm.mov"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image" Target="../media/image7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75.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63.xml.rels><?xml version="1.0" encoding="UTF-8" standalone="yes"?>
<Relationships xmlns="http://schemas.openxmlformats.org/package/2006/relationships"><Relationship Id="rId3" Type="http://schemas.openxmlformats.org/officeDocument/2006/relationships/hyperlink" Target="D:%5Chtmldata%5Cimages%5Cimg00001.htm" TargetMode="External"/><Relationship Id="rId4" Type="http://schemas.openxmlformats.org/officeDocument/2006/relationships/image" Target="../media/image76.jpeg"/><Relationship Id="rId5" Type="http://schemas.openxmlformats.org/officeDocument/2006/relationships/hyperlink" Target="D:%5Chtmldata%5Cimages%5Cimg00002.htm" TargetMode="External"/><Relationship Id="rId6" Type="http://schemas.openxmlformats.org/officeDocument/2006/relationships/image" Target="../media/image77.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4" Type="http://schemas.openxmlformats.org/officeDocument/2006/relationships/image" Target="../media/image79.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90.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9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jpeg"/></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9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95.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96.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97.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9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0.xml"/><Relationship Id="rId3" Type="http://schemas.openxmlformats.org/officeDocument/2006/relationships/image" Target="../media/image100.wmf"/></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png"/><Relationship Id="rId3" Type="http://schemas.openxmlformats.org/officeDocument/2006/relationships/image" Target="../media/image102.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0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04.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0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96.xml.rels><?xml version="1.0" encoding="UTF-8" standalone="yes"?>
<Relationships xmlns="http://schemas.openxmlformats.org/package/2006/relationships"><Relationship Id="rId3" Type="http://schemas.openxmlformats.org/officeDocument/2006/relationships/image" Target="../media/image108.jpeg"/><Relationship Id="rId4" Type="http://schemas.openxmlformats.org/officeDocument/2006/relationships/image" Target="../media/image109.jpe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97.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png"/><Relationship Id="rId5" Type="http://schemas.openxmlformats.org/officeDocument/2006/relationships/image" Target="../media/image113.png"/><Relationship Id="rId1" Type="http://schemas.openxmlformats.org/officeDocument/2006/relationships/slideLayout" Target="../slideLayouts/slideLayout7.xml"/><Relationship Id="rId2" Type="http://schemas.openxmlformats.org/officeDocument/2006/relationships/image" Target="../media/image110.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114.wmf"/></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wmf"/><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4844"/>
            <a:ext cx="6125843" cy="1216092"/>
          </a:xfrm>
          <a:prstGeom prst="rect">
            <a:avLst/>
          </a:prstGeom>
        </p:spPr>
      </p:pic>
      <p:pic>
        <p:nvPicPr>
          <p:cNvPr id="8" name="Picture 7"/>
          <p:cNvPicPr>
            <a:picLocks noChangeAspect="1"/>
          </p:cNvPicPr>
          <p:nvPr/>
        </p:nvPicPr>
        <p:blipFill>
          <a:blip r:embed="rId3"/>
          <a:stretch>
            <a:fillRect/>
          </a:stretch>
        </p:blipFill>
        <p:spPr>
          <a:xfrm>
            <a:off x="3189807" y="174981"/>
            <a:ext cx="1196920" cy="647700"/>
          </a:xfrm>
          <a:prstGeom prst="rect">
            <a:avLst/>
          </a:prstGeom>
        </p:spPr>
      </p:pic>
      <p:sp>
        <p:nvSpPr>
          <p:cNvPr id="10" name="Content Placeholder 9"/>
          <p:cNvSpPr>
            <a:spLocks noGrp="1"/>
          </p:cNvSpPr>
          <p:nvPr>
            <p:ph idx="1"/>
          </p:nvPr>
        </p:nvSpPr>
        <p:spPr>
          <a:xfrm>
            <a:off x="914400" y="2072220"/>
            <a:ext cx="7772400" cy="3108359"/>
          </a:xfrm>
        </p:spPr>
        <p:txBody>
          <a:bodyPr>
            <a:normAutofit fontScale="92500" lnSpcReduction="20000"/>
          </a:bodyPr>
          <a:lstStyle/>
          <a:p>
            <a:r>
              <a:rPr lang="en-US" b="1" dirty="0" err="1" smtClean="0">
                <a:solidFill>
                  <a:srgbClr val="000000"/>
                </a:solidFill>
                <a:latin typeface="Calibri"/>
                <a:cs typeface="Calibri"/>
              </a:rPr>
              <a:t>Reunião</a:t>
            </a:r>
            <a:r>
              <a:rPr lang="en-US" b="1" dirty="0" smtClean="0">
                <a:solidFill>
                  <a:srgbClr val="000000"/>
                </a:solidFill>
                <a:latin typeface="Calibri"/>
                <a:cs typeface="Calibri"/>
              </a:rPr>
              <a:t> ANS COSAUDE – 07/04/2015</a:t>
            </a:r>
          </a:p>
          <a:p>
            <a:endParaRPr lang="en-US" b="1" dirty="0">
              <a:solidFill>
                <a:srgbClr val="000000"/>
              </a:solidFill>
              <a:latin typeface="Calibri"/>
              <a:cs typeface="Calibri"/>
            </a:endParaRPr>
          </a:p>
          <a:p>
            <a:r>
              <a:rPr lang="en-US" b="1" dirty="0" err="1" smtClean="0">
                <a:solidFill>
                  <a:srgbClr val="000000"/>
                </a:solidFill>
                <a:latin typeface="Calibri"/>
                <a:cs typeface="Calibri"/>
              </a:rPr>
              <a:t>Inclusão</a:t>
            </a:r>
            <a:r>
              <a:rPr lang="en-US" b="1" dirty="0" smtClean="0">
                <a:solidFill>
                  <a:srgbClr val="000000"/>
                </a:solidFill>
                <a:latin typeface="Calibri"/>
                <a:cs typeface="Calibri"/>
              </a:rPr>
              <a:t> no </a:t>
            </a:r>
            <a:r>
              <a:rPr lang="en-US" b="1" dirty="0" err="1" smtClean="0">
                <a:solidFill>
                  <a:srgbClr val="000000"/>
                </a:solidFill>
                <a:latin typeface="Calibri"/>
                <a:cs typeface="Calibri"/>
              </a:rPr>
              <a:t>Rol</a:t>
            </a:r>
            <a:r>
              <a:rPr lang="en-US" b="1" dirty="0" smtClean="0">
                <a:solidFill>
                  <a:srgbClr val="000000"/>
                </a:solidFill>
                <a:latin typeface="Calibri"/>
                <a:cs typeface="Calibri"/>
              </a:rPr>
              <a:t> ANS 2016 :</a:t>
            </a:r>
          </a:p>
          <a:p>
            <a:pPr lvl="1"/>
            <a:r>
              <a:rPr lang="en-US" b="1" dirty="0">
                <a:solidFill>
                  <a:srgbClr val="000000"/>
                </a:solidFill>
                <a:latin typeface="Calibri"/>
                <a:cs typeface="Calibri"/>
              </a:rPr>
              <a:t>a)  </a:t>
            </a:r>
            <a:r>
              <a:rPr lang="en-US" b="1" dirty="0" err="1" smtClean="0">
                <a:solidFill>
                  <a:srgbClr val="000000"/>
                </a:solidFill>
                <a:latin typeface="Calibri"/>
                <a:cs typeface="Calibri"/>
              </a:rPr>
              <a:t>Implante</a:t>
            </a:r>
            <a:r>
              <a:rPr lang="en-US" b="1" dirty="0" smtClean="0">
                <a:solidFill>
                  <a:srgbClr val="000000"/>
                </a:solidFill>
                <a:latin typeface="Calibri"/>
                <a:cs typeface="Calibri"/>
              </a:rPr>
              <a:t> </a:t>
            </a:r>
            <a:r>
              <a:rPr lang="en-US" b="1" dirty="0">
                <a:solidFill>
                  <a:srgbClr val="000000"/>
                </a:solidFill>
                <a:latin typeface="Calibri"/>
                <a:cs typeface="Calibri"/>
              </a:rPr>
              <a:t>de Cardiodesfibrilador </a:t>
            </a:r>
            <a:r>
              <a:rPr lang="en-US" b="1" dirty="0" err="1">
                <a:solidFill>
                  <a:srgbClr val="000000"/>
                </a:solidFill>
                <a:latin typeface="Calibri"/>
                <a:cs typeface="Calibri"/>
              </a:rPr>
              <a:t>Multissítio</a:t>
            </a:r>
            <a:r>
              <a:rPr lang="en-US" b="1" dirty="0">
                <a:solidFill>
                  <a:srgbClr val="000000"/>
                </a:solidFill>
                <a:latin typeface="Calibri"/>
                <a:cs typeface="Calibri"/>
              </a:rPr>
              <a:t> – TRC-D (</a:t>
            </a:r>
            <a:r>
              <a:rPr lang="en-US" b="1" dirty="0" err="1">
                <a:solidFill>
                  <a:srgbClr val="000000"/>
                </a:solidFill>
                <a:latin typeface="Calibri"/>
                <a:cs typeface="Calibri"/>
              </a:rPr>
              <a:t>Gerador</a:t>
            </a:r>
            <a:r>
              <a:rPr lang="en-US" b="1" dirty="0">
                <a:solidFill>
                  <a:srgbClr val="000000"/>
                </a:solidFill>
                <a:latin typeface="Calibri"/>
                <a:cs typeface="Calibri"/>
              </a:rPr>
              <a:t> e </a:t>
            </a:r>
            <a:r>
              <a:rPr lang="en-US" b="1" dirty="0" err="1">
                <a:solidFill>
                  <a:srgbClr val="000000"/>
                </a:solidFill>
                <a:latin typeface="Calibri"/>
                <a:cs typeface="Calibri"/>
              </a:rPr>
              <a:t>Eletrodos</a:t>
            </a:r>
            <a:r>
              <a:rPr lang="en-US" b="1" dirty="0" smtClean="0">
                <a:solidFill>
                  <a:srgbClr val="000000"/>
                </a:solidFill>
                <a:latin typeface="Calibri"/>
                <a:cs typeface="Calibri"/>
              </a:rPr>
              <a:t>) </a:t>
            </a:r>
            <a:r>
              <a:rPr lang="en-US" dirty="0" smtClean="0">
                <a:solidFill>
                  <a:srgbClr val="000000"/>
                </a:solidFill>
                <a:latin typeface="Calibri"/>
                <a:cs typeface="Calibri"/>
              </a:rPr>
              <a:t>– CBHPM </a:t>
            </a:r>
            <a:r>
              <a:rPr lang="en-US" dirty="0">
                <a:solidFill>
                  <a:srgbClr val="000000"/>
                </a:solidFill>
                <a:latin typeface="Calibri"/>
                <a:cs typeface="Calibri"/>
              </a:rPr>
              <a:t>3.09.04.16-</a:t>
            </a:r>
            <a:r>
              <a:rPr lang="en-US" dirty="0" smtClean="0">
                <a:solidFill>
                  <a:srgbClr val="000000"/>
                </a:solidFill>
                <a:latin typeface="Calibri"/>
                <a:cs typeface="Calibri"/>
              </a:rPr>
              <a:t>1</a:t>
            </a:r>
            <a:endParaRPr lang="en-US" dirty="0">
              <a:solidFill>
                <a:srgbClr val="000000"/>
              </a:solidFill>
              <a:latin typeface="Calibri"/>
              <a:cs typeface="Calibri"/>
            </a:endParaRPr>
          </a:p>
          <a:p>
            <a:pPr lvl="1"/>
            <a:endParaRPr lang="en-US" b="1" dirty="0">
              <a:solidFill>
                <a:srgbClr val="000000"/>
              </a:solidFill>
              <a:latin typeface="Calibri"/>
              <a:cs typeface="Calibri"/>
            </a:endParaRPr>
          </a:p>
          <a:p>
            <a:pPr lvl="1"/>
            <a:r>
              <a:rPr lang="en-US" b="1" dirty="0">
                <a:solidFill>
                  <a:srgbClr val="000000"/>
                </a:solidFill>
                <a:latin typeface="Calibri"/>
                <a:cs typeface="Calibri"/>
              </a:rPr>
              <a:t>b)  </a:t>
            </a:r>
            <a:r>
              <a:rPr lang="en-US" b="1" dirty="0" err="1">
                <a:solidFill>
                  <a:srgbClr val="000000"/>
                </a:solidFill>
                <a:latin typeface="Calibri"/>
                <a:cs typeface="Calibri"/>
              </a:rPr>
              <a:t>Implante</a:t>
            </a:r>
            <a:r>
              <a:rPr lang="en-US" b="1" dirty="0">
                <a:solidFill>
                  <a:srgbClr val="000000"/>
                </a:solidFill>
                <a:latin typeface="Calibri"/>
                <a:cs typeface="Calibri"/>
              </a:rPr>
              <a:t> de Monitor de </a:t>
            </a:r>
            <a:r>
              <a:rPr lang="en-US" b="1" dirty="0" err="1">
                <a:solidFill>
                  <a:srgbClr val="000000"/>
                </a:solidFill>
                <a:latin typeface="Calibri"/>
                <a:cs typeface="Calibri"/>
              </a:rPr>
              <a:t>Eventos</a:t>
            </a:r>
            <a:r>
              <a:rPr lang="en-US" b="1" dirty="0">
                <a:solidFill>
                  <a:srgbClr val="000000"/>
                </a:solidFill>
                <a:latin typeface="Calibri"/>
                <a:cs typeface="Calibri"/>
              </a:rPr>
              <a:t> -  (</a:t>
            </a:r>
            <a:r>
              <a:rPr lang="en-US" b="1" dirty="0" err="1">
                <a:solidFill>
                  <a:srgbClr val="000000"/>
                </a:solidFill>
                <a:latin typeface="Calibri"/>
                <a:cs typeface="Calibri"/>
              </a:rPr>
              <a:t>Looper</a:t>
            </a:r>
            <a:r>
              <a:rPr lang="en-US" b="1" dirty="0">
                <a:solidFill>
                  <a:srgbClr val="000000"/>
                </a:solidFill>
                <a:latin typeface="Calibri"/>
                <a:cs typeface="Calibri"/>
              </a:rPr>
              <a:t> </a:t>
            </a:r>
            <a:r>
              <a:rPr lang="en-US" b="1" dirty="0" err="1">
                <a:solidFill>
                  <a:srgbClr val="000000"/>
                </a:solidFill>
                <a:latin typeface="Calibri"/>
                <a:cs typeface="Calibri"/>
              </a:rPr>
              <a:t>Implantável</a:t>
            </a:r>
            <a:r>
              <a:rPr lang="en-US" b="1" dirty="0" smtClean="0">
                <a:solidFill>
                  <a:srgbClr val="000000"/>
                </a:solidFill>
                <a:latin typeface="Calibri"/>
                <a:cs typeface="Calibri"/>
              </a:rPr>
              <a:t>) – </a:t>
            </a:r>
            <a:r>
              <a:rPr lang="en-US" dirty="0" smtClean="0">
                <a:solidFill>
                  <a:srgbClr val="000000"/>
                </a:solidFill>
                <a:latin typeface="Calibri"/>
                <a:cs typeface="Calibri"/>
              </a:rPr>
              <a:t>CBHPM</a:t>
            </a:r>
            <a:r>
              <a:rPr lang="en-US" b="1" dirty="0" smtClean="0">
                <a:solidFill>
                  <a:srgbClr val="000000"/>
                </a:solidFill>
                <a:latin typeface="Calibri"/>
                <a:cs typeface="Calibri"/>
              </a:rPr>
              <a:t> </a:t>
            </a:r>
            <a:r>
              <a:rPr lang="en-US" dirty="0">
                <a:solidFill>
                  <a:srgbClr val="000000"/>
                </a:solidFill>
                <a:latin typeface="Calibri"/>
                <a:cs typeface="Calibri"/>
              </a:rPr>
              <a:t>3.09.04.17-0</a:t>
            </a:r>
            <a:endParaRPr lang="en-US" b="1" dirty="0" smtClean="0">
              <a:solidFill>
                <a:srgbClr val="000000"/>
              </a:solidFill>
              <a:latin typeface="Calibri"/>
              <a:cs typeface="Calibri"/>
            </a:endParaRPr>
          </a:p>
          <a:p>
            <a:pPr marL="68580" indent="0">
              <a:buNone/>
            </a:pPr>
            <a:endParaRPr lang="en-US" b="1" dirty="0">
              <a:solidFill>
                <a:srgbClr val="000000"/>
              </a:solidFill>
              <a:latin typeface="Calibri"/>
              <a:cs typeface="Calibri"/>
            </a:endParaRPr>
          </a:p>
        </p:txBody>
      </p:sp>
      <p:sp>
        <p:nvSpPr>
          <p:cNvPr id="11" name="TextBox 10"/>
          <p:cNvSpPr txBox="1"/>
          <p:nvPr/>
        </p:nvSpPr>
        <p:spPr>
          <a:xfrm>
            <a:off x="1086085" y="5581642"/>
            <a:ext cx="7600715" cy="1200329"/>
          </a:xfrm>
          <a:prstGeom prst="rect">
            <a:avLst/>
          </a:prstGeom>
          <a:noFill/>
        </p:spPr>
        <p:txBody>
          <a:bodyPr wrap="square" rtlCol="0">
            <a:spAutoFit/>
          </a:bodyPr>
          <a:lstStyle/>
          <a:p>
            <a:pPr algn="ctr"/>
            <a:r>
              <a:rPr lang="en-US" dirty="0" smtClean="0">
                <a:solidFill>
                  <a:srgbClr val="000000"/>
                </a:solidFill>
                <a:latin typeface="Calibri"/>
                <a:cs typeface="Calibri"/>
              </a:rPr>
              <a:t>Eduardo R. B. Costa </a:t>
            </a:r>
          </a:p>
          <a:p>
            <a:pPr algn="ctr"/>
            <a:r>
              <a:rPr lang="en-US" dirty="0" err="1" smtClean="0">
                <a:solidFill>
                  <a:srgbClr val="000000"/>
                </a:solidFill>
                <a:latin typeface="Calibri"/>
                <a:cs typeface="Calibri"/>
              </a:rPr>
              <a:t>Departamento</a:t>
            </a:r>
            <a:r>
              <a:rPr lang="en-US" dirty="0" smtClean="0">
                <a:solidFill>
                  <a:srgbClr val="000000"/>
                </a:solidFill>
                <a:latin typeface="Calibri"/>
                <a:cs typeface="Calibri"/>
              </a:rPr>
              <a:t> de</a:t>
            </a:r>
            <a:r>
              <a:rPr lang="en-US" dirty="0">
                <a:solidFill>
                  <a:srgbClr val="000000"/>
                </a:solidFill>
                <a:latin typeface="Calibri"/>
                <a:cs typeface="Calibri"/>
              </a:rPr>
              <a:t> </a:t>
            </a:r>
            <a:r>
              <a:rPr lang="en-US" dirty="0" err="1" smtClean="0">
                <a:solidFill>
                  <a:srgbClr val="000000"/>
                </a:solidFill>
                <a:latin typeface="Calibri"/>
                <a:cs typeface="Calibri"/>
              </a:rPr>
              <a:t>Estimulação</a:t>
            </a:r>
            <a:r>
              <a:rPr lang="en-US" dirty="0">
                <a:solidFill>
                  <a:srgbClr val="000000"/>
                </a:solidFill>
                <a:latin typeface="Calibri"/>
                <a:cs typeface="Calibri"/>
              </a:rPr>
              <a:t> </a:t>
            </a:r>
            <a:r>
              <a:rPr lang="en-US" dirty="0" err="1" smtClean="0">
                <a:solidFill>
                  <a:srgbClr val="000000"/>
                </a:solidFill>
                <a:latin typeface="Calibri"/>
                <a:cs typeface="Calibri"/>
              </a:rPr>
              <a:t>Cardíaca</a:t>
            </a:r>
            <a:r>
              <a:rPr lang="en-US" dirty="0">
                <a:solidFill>
                  <a:srgbClr val="000000"/>
                </a:solidFill>
                <a:latin typeface="Calibri"/>
                <a:cs typeface="Calibri"/>
              </a:rPr>
              <a:t> </a:t>
            </a:r>
            <a:r>
              <a:rPr lang="en-US" dirty="0" smtClean="0">
                <a:solidFill>
                  <a:srgbClr val="000000"/>
                </a:solidFill>
                <a:latin typeface="Calibri"/>
                <a:cs typeface="Calibri"/>
              </a:rPr>
              <a:t>Artificial</a:t>
            </a:r>
            <a:r>
              <a:rPr lang="en-US" dirty="0">
                <a:solidFill>
                  <a:srgbClr val="000000"/>
                </a:solidFill>
                <a:latin typeface="Calibri"/>
                <a:cs typeface="Calibri"/>
              </a:rPr>
              <a:t> </a:t>
            </a:r>
            <a:r>
              <a:rPr lang="en-US" dirty="0" smtClean="0">
                <a:solidFill>
                  <a:srgbClr val="000000"/>
                </a:solidFill>
                <a:latin typeface="Calibri"/>
                <a:cs typeface="Calibri"/>
              </a:rPr>
              <a:t>da</a:t>
            </a:r>
            <a:r>
              <a:rPr lang="en-US" dirty="0">
                <a:solidFill>
                  <a:srgbClr val="000000"/>
                </a:solidFill>
                <a:latin typeface="Calibri"/>
                <a:cs typeface="Calibri"/>
              </a:rPr>
              <a:t> </a:t>
            </a:r>
            <a:r>
              <a:rPr lang="en-US" dirty="0" err="1" smtClean="0">
                <a:solidFill>
                  <a:srgbClr val="000000"/>
                </a:solidFill>
                <a:latin typeface="Calibri"/>
                <a:cs typeface="Calibri"/>
              </a:rPr>
              <a:t>Sociedade</a:t>
            </a:r>
            <a:r>
              <a:rPr lang="en-US" dirty="0">
                <a:solidFill>
                  <a:srgbClr val="000000"/>
                </a:solidFill>
                <a:latin typeface="Calibri"/>
                <a:cs typeface="Calibri"/>
              </a:rPr>
              <a:t> </a:t>
            </a:r>
            <a:r>
              <a:rPr lang="en-US" dirty="0" err="1" smtClean="0">
                <a:solidFill>
                  <a:srgbClr val="000000"/>
                </a:solidFill>
                <a:latin typeface="Calibri"/>
                <a:cs typeface="Calibri"/>
              </a:rPr>
              <a:t>Brasileira</a:t>
            </a:r>
            <a:r>
              <a:rPr lang="en-US" dirty="0">
                <a:solidFill>
                  <a:srgbClr val="000000"/>
                </a:solidFill>
                <a:latin typeface="Calibri"/>
                <a:cs typeface="Calibri"/>
              </a:rPr>
              <a:t> </a:t>
            </a:r>
            <a:r>
              <a:rPr lang="en-US" dirty="0" smtClean="0">
                <a:solidFill>
                  <a:srgbClr val="000000"/>
                </a:solidFill>
                <a:latin typeface="Calibri"/>
                <a:cs typeface="Calibri"/>
              </a:rPr>
              <a:t>de </a:t>
            </a:r>
            <a:r>
              <a:rPr lang="en-US" dirty="0" err="1" smtClean="0">
                <a:solidFill>
                  <a:srgbClr val="000000"/>
                </a:solidFill>
                <a:latin typeface="Calibri"/>
                <a:cs typeface="Calibri"/>
              </a:rPr>
              <a:t>Cirurgia</a:t>
            </a:r>
            <a:r>
              <a:rPr lang="en-US" dirty="0">
                <a:solidFill>
                  <a:srgbClr val="000000"/>
                </a:solidFill>
                <a:latin typeface="Calibri"/>
                <a:cs typeface="Calibri"/>
              </a:rPr>
              <a:t> </a:t>
            </a:r>
            <a:r>
              <a:rPr lang="en-US" dirty="0" smtClean="0">
                <a:solidFill>
                  <a:srgbClr val="000000"/>
                </a:solidFill>
                <a:latin typeface="Calibri"/>
                <a:cs typeface="Calibri"/>
              </a:rPr>
              <a:t>Cardiovascular – DECA</a:t>
            </a:r>
            <a:r>
              <a:rPr lang="en-US" dirty="0">
                <a:solidFill>
                  <a:srgbClr val="000000"/>
                </a:solidFill>
                <a:latin typeface="Calibri"/>
                <a:cs typeface="Calibri"/>
              </a:rPr>
              <a:t> </a:t>
            </a:r>
            <a:r>
              <a:rPr lang="en-US" dirty="0" smtClean="0">
                <a:solidFill>
                  <a:srgbClr val="000000"/>
                </a:solidFill>
                <a:latin typeface="Calibri"/>
                <a:cs typeface="Calibri"/>
              </a:rPr>
              <a:t>SBCCV</a:t>
            </a:r>
          </a:p>
          <a:p>
            <a:pPr algn="ctr"/>
            <a:r>
              <a:rPr lang="en-US" dirty="0" err="1" smtClean="0">
                <a:solidFill>
                  <a:srgbClr val="000000"/>
                </a:solidFill>
                <a:latin typeface="Calibri"/>
                <a:cs typeface="Calibri"/>
              </a:rPr>
              <a:t>educosta.cardiol@uol.com.br</a:t>
            </a:r>
            <a:endParaRPr lang="en-US" dirty="0">
              <a:solidFill>
                <a:srgbClr val="000000"/>
              </a:solidFill>
              <a:latin typeface="Calibri"/>
              <a:cs typeface="Calibri"/>
            </a:endParaRPr>
          </a:p>
        </p:txBody>
      </p:sp>
      <p:pic>
        <p:nvPicPr>
          <p:cNvPr id="2" name="Picture 1"/>
          <p:cNvPicPr>
            <a:picLocks noChangeAspect="1"/>
          </p:cNvPicPr>
          <p:nvPr/>
        </p:nvPicPr>
        <p:blipFill rotWithShape="1">
          <a:blip r:embed="rId4"/>
          <a:srcRect r="46835"/>
          <a:stretch/>
        </p:blipFill>
        <p:spPr>
          <a:xfrm>
            <a:off x="6125844" y="174981"/>
            <a:ext cx="2560956" cy="549584"/>
          </a:xfrm>
          <a:prstGeom prst="rect">
            <a:avLst/>
          </a:prstGeom>
        </p:spPr>
      </p:pic>
    </p:spTree>
    <p:extLst>
      <p:ext uri="{BB962C8B-B14F-4D97-AF65-F5344CB8AC3E}">
        <p14:creationId xmlns:p14="http://schemas.microsoft.com/office/powerpoint/2010/main" val="248312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a:t>AFS, 61 </a:t>
            </a:r>
            <a:r>
              <a:rPr lang="en-US" sz="2400" dirty="0" err="1"/>
              <a:t>anos</a:t>
            </a:r>
            <a:r>
              <a:rPr lang="en-US" sz="2400" dirty="0"/>
              <a:t>, </a:t>
            </a:r>
            <a:r>
              <a:rPr lang="en-US" sz="2400" dirty="0" err="1"/>
              <a:t>Masc</a:t>
            </a:r>
            <a:r>
              <a:rPr lang="en-US" sz="2400" dirty="0"/>
              <a:t>, MCD </a:t>
            </a:r>
            <a:r>
              <a:rPr lang="en-US" sz="2400" dirty="0" err="1"/>
              <a:t>Idiopática</a:t>
            </a:r>
            <a:r>
              <a:rPr lang="en-US" sz="2400" dirty="0"/>
              <a:t>, ICC</a:t>
            </a:r>
          </a:p>
        </p:txBody>
      </p:sp>
      <p:sp>
        <p:nvSpPr>
          <p:cNvPr id="6" name="Text Placeholder 5"/>
          <p:cNvSpPr>
            <a:spLocks noGrp="1"/>
          </p:cNvSpPr>
          <p:nvPr>
            <p:ph type="body" idx="1"/>
          </p:nvPr>
        </p:nvSpPr>
        <p:spPr>
          <a:xfrm>
            <a:off x="741253" y="1492222"/>
            <a:ext cx="4040188" cy="639762"/>
          </a:xfrm>
        </p:spPr>
        <p:txBody>
          <a:bodyPr/>
          <a:lstStyle/>
          <a:p>
            <a:r>
              <a:rPr lang="en-US" dirty="0" err="1" smtClean="0"/>
              <a:t>Pré</a:t>
            </a:r>
            <a:r>
              <a:rPr lang="en-US" dirty="0" smtClean="0"/>
              <a:t> TRC – FEVE: 24%</a:t>
            </a:r>
            <a:endParaRPr lang="en-US" dirty="0"/>
          </a:p>
        </p:txBody>
      </p:sp>
      <p:pic>
        <p:nvPicPr>
          <p:cNvPr id="4" name="Content Placeholder 3" descr="IMG_4064.JPG"/>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8205" r="9557"/>
          <a:stretch/>
        </p:blipFill>
        <p:spPr>
          <a:xfrm>
            <a:off x="112061" y="2174875"/>
            <a:ext cx="4201991" cy="3406282"/>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sz="quarter" idx="3"/>
          </p:nvPr>
        </p:nvSpPr>
        <p:spPr/>
        <p:txBody>
          <a:bodyPr/>
          <a:lstStyle/>
          <a:p>
            <a:r>
              <a:rPr lang="en-US" dirty="0" err="1" smtClean="0"/>
              <a:t>Pós</a:t>
            </a:r>
            <a:r>
              <a:rPr lang="en-US" dirty="0" smtClean="0"/>
              <a:t> TRC – FEVE: 65%</a:t>
            </a:r>
          </a:p>
        </p:txBody>
      </p:sp>
      <p:pic>
        <p:nvPicPr>
          <p:cNvPr id="5" name="Picture 4" descr="IMG_4065.JPG"/>
          <p:cNvPicPr>
            <a:picLocks noChangeAspect="1"/>
          </p:cNvPicPr>
          <p:nvPr/>
        </p:nvPicPr>
        <p:blipFill rotWithShape="1">
          <a:blip r:embed="rId3" cstate="print">
            <a:extLst>
              <a:ext uri="{28A0092B-C50C-407E-A947-70E740481C1C}">
                <a14:useLocalDpi xmlns:a14="http://schemas.microsoft.com/office/drawing/2010/main" val="0"/>
              </a:ext>
            </a:extLst>
          </a:blip>
          <a:srcRect l="5719" r="8502"/>
          <a:stretch/>
        </p:blipFill>
        <p:spPr>
          <a:xfrm>
            <a:off x="4688746" y="2203528"/>
            <a:ext cx="4277257" cy="332420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107737" y="5782235"/>
            <a:ext cx="2868724" cy="646331"/>
          </a:xfrm>
          <a:prstGeom prst="rect">
            <a:avLst/>
          </a:prstGeom>
          <a:effectLst>
            <a:outerShdw blurRad="152400" dist="317500" dir="5400000" sx="90000" sy="-19000" rotWithShape="0">
              <a:prstClr val="black">
                <a:alpha val="15000"/>
              </a:prstClr>
            </a:outerShdw>
          </a:effectLst>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err="1" smtClean="0">
                <a:solidFill>
                  <a:srgbClr val="FFFFFF"/>
                </a:solidFill>
                <a:latin typeface="Arial"/>
                <a:ea typeface="ＭＳ Ｐゴシック"/>
              </a:rPr>
              <a:t>Hiper</a:t>
            </a:r>
            <a:r>
              <a:rPr lang="en-US" dirty="0" smtClean="0">
                <a:solidFill>
                  <a:srgbClr val="FFFFFF"/>
                </a:solidFill>
                <a:latin typeface="Arial"/>
                <a:ea typeface="ＭＳ Ｐゴシック"/>
              </a:rPr>
              <a:t>-responder: 10-30%</a:t>
            </a:r>
          </a:p>
          <a:p>
            <a:r>
              <a:rPr lang="en-US" dirty="0" smtClean="0">
                <a:solidFill>
                  <a:srgbClr val="FFFFFF"/>
                </a:solidFill>
                <a:latin typeface="Arial"/>
                <a:ea typeface="ＭＳ Ｐゴシック"/>
              </a:rPr>
              <a:t>Non-Responder: 15-30%</a:t>
            </a:r>
            <a:endParaRPr lang="en-US" dirty="0">
              <a:solidFill>
                <a:srgbClr val="FFFFFF"/>
              </a:solidFill>
              <a:latin typeface="Arial"/>
              <a:ea typeface="ＭＳ Ｐゴシック"/>
            </a:endParaRPr>
          </a:p>
        </p:txBody>
      </p:sp>
    </p:spTree>
    <p:extLst>
      <p:ext uri="{BB962C8B-B14F-4D97-AF65-F5344CB8AC3E}">
        <p14:creationId xmlns:p14="http://schemas.microsoft.com/office/powerpoint/2010/main" val="290914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59257" y="244634"/>
            <a:ext cx="5972143" cy="1741669"/>
          </a:xfrm>
          <a:prstGeom prst="rect">
            <a:avLst/>
          </a:prstGeom>
        </p:spPr>
      </p:pic>
      <p:pic>
        <p:nvPicPr>
          <p:cNvPr id="3" name="Picture 2"/>
          <p:cNvPicPr>
            <a:picLocks noChangeAspect="1"/>
          </p:cNvPicPr>
          <p:nvPr/>
        </p:nvPicPr>
        <p:blipFill>
          <a:blip r:embed="rId4"/>
          <a:stretch>
            <a:fillRect/>
          </a:stretch>
        </p:blipFill>
        <p:spPr>
          <a:xfrm>
            <a:off x="1459258" y="2287394"/>
            <a:ext cx="6018030" cy="3630309"/>
          </a:xfrm>
          <a:prstGeom prst="rect">
            <a:avLst/>
          </a:prstGeom>
        </p:spPr>
      </p:pic>
      <p:sp>
        <p:nvSpPr>
          <p:cNvPr id="4" name="TextBox 3"/>
          <p:cNvSpPr txBox="1"/>
          <p:nvPr/>
        </p:nvSpPr>
        <p:spPr>
          <a:xfrm>
            <a:off x="918790" y="6363197"/>
            <a:ext cx="6809866" cy="276999"/>
          </a:xfrm>
          <a:prstGeom prst="rect">
            <a:avLst/>
          </a:prstGeom>
          <a:noFill/>
        </p:spPr>
        <p:txBody>
          <a:bodyPr wrap="square" rtlCol="0">
            <a:spAutoFit/>
          </a:bodyPr>
          <a:lstStyle/>
          <a:p>
            <a:r>
              <a:rPr lang="en-US" sz="1200" i="1" dirty="0" err="1" smtClean="0">
                <a:latin typeface="Calibri"/>
                <a:cs typeface="Calibri"/>
              </a:rPr>
              <a:t>Krahn</a:t>
            </a:r>
            <a:r>
              <a:rPr lang="en-US" sz="1200" i="1" dirty="0" smtClean="0">
                <a:latin typeface="Calibri"/>
                <a:cs typeface="Calibri"/>
              </a:rPr>
              <a:t> AD et al. </a:t>
            </a:r>
            <a:r>
              <a:rPr lang="sv-SE" sz="1200" i="1" dirty="0" smtClean="0">
                <a:latin typeface="Calibri"/>
                <a:cs typeface="Calibri"/>
              </a:rPr>
              <a:t>J </a:t>
            </a:r>
            <a:r>
              <a:rPr lang="sv-SE" sz="1200" i="1" dirty="0" err="1">
                <a:latin typeface="Calibri"/>
                <a:cs typeface="Calibri"/>
              </a:rPr>
              <a:t>Am</a:t>
            </a:r>
            <a:r>
              <a:rPr lang="sv-SE" sz="1200" i="1" dirty="0">
                <a:latin typeface="Calibri"/>
                <a:cs typeface="Calibri"/>
              </a:rPr>
              <a:t> Coll </a:t>
            </a:r>
            <a:r>
              <a:rPr lang="sv-SE" sz="1200" i="1" dirty="0" err="1">
                <a:latin typeface="Calibri"/>
                <a:cs typeface="Calibri"/>
              </a:rPr>
              <a:t>Cardiol</a:t>
            </a:r>
            <a:r>
              <a:rPr lang="sv-SE" sz="1200" i="1" dirty="0">
                <a:latin typeface="Calibri"/>
                <a:cs typeface="Calibri"/>
              </a:rPr>
              <a:t> 2003;42</a:t>
            </a:r>
            <a:r>
              <a:rPr lang="sv-SE" sz="1200" i="1" dirty="0" smtClean="0">
                <a:latin typeface="Calibri"/>
                <a:cs typeface="Calibri"/>
              </a:rPr>
              <a:t>:495</a:t>
            </a:r>
            <a:r>
              <a:rPr lang="sv-SE" sz="1200" i="1" dirty="0">
                <a:latin typeface="Calibri"/>
                <a:cs typeface="Calibri"/>
              </a:rPr>
              <a:t>–501</a:t>
            </a:r>
            <a:endParaRPr lang="en-US" sz="1200" i="1" dirty="0">
              <a:latin typeface="Calibri"/>
              <a:cs typeface="Calibri"/>
            </a:endParaRPr>
          </a:p>
        </p:txBody>
      </p:sp>
      <p:sp>
        <p:nvSpPr>
          <p:cNvPr id="5" name="TextBox 4"/>
          <p:cNvSpPr txBox="1"/>
          <p:nvPr/>
        </p:nvSpPr>
        <p:spPr>
          <a:xfrm>
            <a:off x="7477288" y="2891134"/>
            <a:ext cx="1666712" cy="1200329"/>
          </a:xfrm>
          <a:prstGeom prst="rect">
            <a:avLst/>
          </a:prstGeom>
          <a:noFill/>
        </p:spPr>
        <p:txBody>
          <a:bodyPr wrap="square" rtlCol="0">
            <a:spAutoFit/>
          </a:bodyPr>
          <a:lstStyle/>
          <a:p>
            <a:r>
              <a:rPr lang="en-US" dirty="0" smtClean="0"/>
              <a:t>Conventional:</a:t>
            </a:r>
          </a:p>
          <a:p>
            <a:r>
              <a:rPr lang="en-US" dirty="0" smtClean="0"/>
              <a:t>Tilt-Test</a:t>
            </a:r>
          </a:p>
          <a:p>
            <a:r>
              <a:rPr lang="en-US" dirty="0" smtClean="0"/>
              <a:t>EEF</a:t>
            </a:r>
          </a:p>
          <a:p>
            <a:r>
              <a:rPr lang="en-US" dirty="0" err="1" smtClean="0"/>
              <a:t>Looper</a:t>
            </a:r>
            <a:r>
              <a:rPr lang="en-US" dirty="0" smtClean="0"/>
              <a:t> </a:t>
            </a:r>
            <a:r>
              <a:rPr lang="en-US" dirty="0" err="1" smtClean="0"/>
              <a:t>Externo</a:t>
            </a:r>
            <a:endParaRPr lang="en-US" dirty="0"/>
          </a:p>
        </p:txBody>
      </p:sp>
    </p:spTree>
    <p:extLst>
      <p:ext uri="{BB962C8B-B14F-4D97-AF65-F5344CB8AC3E}">
        <p14:creationId xmlns:p14="http://schemas.microsoft.com/office/powerpoint/2010/main" val="1224301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4" name="Text Box 30"/>
          <p:cNvSpPr txBox="1">
            <a:spLocks noChangeArrowheads="1"/>
          </p:cNvSpPr>
          <p:nvPr/>
        </p:nvSpPr>
        <p:spPr bwMode="auto">
          <a:xfrm>
            <a:off x="4643438" y="5229225"/>
            <a:ext cx="3241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sz="1400"/>
          </a:p>
        </p:txBody>
      </p:sp>
      <p:sp>
        <p:nvSpPr>
          <p:cNvPr id="95263" name="Rectangle 31"/>
          <p:cNvSpPr>
            <a:spLocks noChangeArrowheads="1"/>
          </p:cNvSpPr>
          <p:nvPr/>
        </p:nvSpPr>
        <p:spPr bwMode="auto">
          <a:xfrm>
            <a:off x="971550" y="392113"/>
            <a:ext cx="7488238" cy="733425"/>
          </a:xfrm>
          <a:prstGeom prst="rect">
            <a:avLst/>
          </a:prstGeom>
          <a:noFill/>
          <a:ln w="12700">
            <a:noFill/>
            <a:miter lim="800000"/>
            <a:headEnd/>
            <a:tailEnd/>
          </a:ln>
          <a:effectLst/>
        </p:spPr>
        <p:txBody>
          <a:bodyPr lIns="90487" tIns="44450" rIns="90487" bIns="44450"/>
          <a:lstStyle/>
          <a:p>
            <a:r>
              <a:rPr lang="en-US" sz="2400" b="1" dirty="0" err="1">
                <a:solidFill>
                  <a:schemeClr val="tx2"/>
                </a:solidFill>
                <a:effectLst>
                  <a:outerShdw blurRad="38100" dist="38100" dir="2700000" algn="tl">
                    <a:srgbClr val="000000"/>
                  </a:outerShdw>
                </a:effectLst>
              </a:rPr>
              <a:t>Radomized</a:t>
            </a:r>
            <a:r>
              <a:rPr lang="en-US" sz="2400" b="1" dirty="0">
                <a:solidFill>
                  <a:schemeClr val="tx2"/>
                </a:solidFill>
                <a:effectLst>
                  <a:outerShdw blurRad="38100" dist="38100" dir="2700000" algn="tl">
                    <a:srgbClr val="000000"/>
                  </a:outerShdw>
                </a:effectLst>
              </a:rPr>
              <a:t> Assessment of Syncope Trial: Conventional vs a Prolonged Monitoring </a:t>
            </a:r>
            <a:r>
              <a:rPr lang="en-US" sz="2400" b="1" dirty="0" err="1">
                <a:solidFill>
                  <a:schemeClr val="tx2"/>
                </a:solidFill>
                <a:effectLst>
                  <a:outerShdw blurRad="38100" dist="38100" dir="2700000" algn="tl">
                    <a:srgbClr val="000000"/>
                  </a:outerShdw>
                </a:effectLst>
              </a:rPr>
              <a:t>Stategy</a:t>
            </a:r>
            <a:r>
              <a:rPr lang="en-US" sz="2400" b="1" dirty="0">
                <a:solidFill>
                  <a:schemeClr val="tx2"/>
                </a:solidFill>
                <a:effectLst>
                  <a:outerShdw blurRad="38100" dist="38100" dir="2700000" algn="tl">
                    <a:srgbClr val="000000"/>
                  </a:outerShdw>
                </a:effectLst>
              </a:rPr>
              <a:t> (RAST)</a:t>
            </a:r>
          </a:p>
        </p:txBody>
      </p:sp>
      <p:sp>
        <p:nvSpPr>
          <p:cNvPr id="28" name="Text Box 27"/>
          <p:cNvSpPr txBox="1">
            <a:spLocks noChangeArrowheads="1"/>
          </p:cNvSpPr>
          <p:nvPr/>
        </p:nvSpPr>
        <p:spPr bwMode="auto">
          <a:xfrm>
            <a:off x="638175" y="6280150"/>
            <a:ext cx="510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1200" i="1" dirty="0" err="1"/>
              <a:t>Krahn</a:t>
            </a:r>
            <a:r>
              <a:rPr lang="en-US" sz="1200" i="1" dirty="0"/>
              <a:t> A, Klein GJ, </a:t>
            </a:r>
            <a:r>
              <a:rPr lang="en-US" sz="1200" i="1" dirty="0" err="1"/>
              <a:t>Skanes</a:t>
            </a:r>
            <a:r>
              <a:rPr lang="en-US" sz="1200" i="1" dirty="0"/>
              <a:t> Y.  Circulation 2001; 104:46-51.</a:t>
            </a:r>
          </a:p>
          <a:p>
            <a:pPr>
              <a:spcBef>
                <a:spcPct val="50000"/>
              </a:spcBef>
            </a:pPr>
            <a:r>
              <a:rPr lang="en-US" sz="1200" i="1" dirty="0" err="1"/>
              <a:t>Krahn</a:t>
            </a:r>
            <a:r>
              <a:rPr lang="en-US" sz="1200" i="1" dirty="0"/>
              <a:t>, Klein GJ, Raymond Y et at. JACC 2003;42:495-501</a:t>
            </a:r>
          </a:p>
        </p:txBody>
      </p:sp>
      <p:pic>
        <p:nvPicPr>
          <p:cNvPr id="29" name="Picture 5" descr="Screen shot 2012-12-30 at 6.58.3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7151" y="1578548"/>
            <a:ext cx="6667961" cy="4654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112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882" name="AutoShape 6"/>
          <p:cNvSpPr>
            <a:spLocks noChangeArrowheads="1"/>
          </p:cNvSpPr>
          <p:nvPr/>
        </p:nvSpPr>
        <p:spPr bwMode="auto">
          <a:xfrm>
            <a:off x="3187700" y="1689100"/>
            <a:ext cx="2536825" cy="636588"/>
          </a:xfrm>
          <a:prstGeom prst="roundRect">
            <a:avLst>
              <a:gd name="adj" fmla="val 16667"/>
            </a:avLst>
          </a:prstGeom>
          <a:gradFill rotWithShape="0">
            <a:gsLst>
              <a:gs pos="0">
                <a:srgbClr val="FEEF96"/>
              </a:gs>
              <a:gs pos="100000">
                <a:srgbClr val="FFD939"/>
              </a:gs>
            </a:gsLst>
            <a:lin ang="5400000" scaled="1"/>
          </a:gradFill>
          <a:ln w="28575">
            <a:solidFill>
              <a:srgbClr val="FE9B03"/>
            </a:solidFill>
            <a:round/>
            <a:headEnd/>
            <a:tailEnd/>
          </a:ln>
        </p:spPr>
        <p:txBody>
          <a:bodyPr>
            <a:spAutoFit/>
          </a:bodyPr>
          <a:lstStyle/>
          <a:p>
            <a:pPr algn="ctr" eaLnBrk="0" hangingPunct="0">
              <a:lnSpc>
                <a:spcPct val="70000"/>
              </a:lnSpc>
              <a:spcBef>
                <a:spcPct val="50000"/>
              </a:spcBef>
            </a:pPr>
            <a:r>
              <a:rPr lang="en-US" sz="1600" b="1">
                <a:solidFill>
                  <a:schemeClr val="bg1"/>
                </a:solidFill>
              </a:rPr>
              <a:t>SOI</a:t>
            </a:r>
          </a:p>
          <a:p>
            <a:pPr algn="ctr" eaLnBrk="0" hangingPunct="0">
              <a:lnSpc>
                <a:spcPct val="70000"/>
              </a:lnSpc>
              <a:spcBef>
                <a:spcPct val="50000"/>
              </a:spcBef>
            </a:pPr>
            <a:r>
              <a:rPr lang="en-US" sz="1600" b="1">
                <a:solidFill>
                  <a:schemeClr val="bg1"/>
                </a:solidFill>
              </a:rPr>
              <a:t>n=60</a:t>
            </a:r>
          </a:p>
        </p:txBody>
      </p:sp>
      <p:sp>
        <p:nvSpPr>
          <p:cNvPr id="122883" name="AutoShape 7"/>
          <p:cNvSpPr>
            <a:spLocks noChangeArrowheads="1"/>
          </p:cNvSpPr>
          <p:nvPr/>
        </p:nvSpPr>
        <p:spPr bwMode="auto">
          <a:xfrm>
            <a:off x="263525" y="2708275"/>
            <a:ext cx="4368800" cy="987425"/>
          </a:xfrm>
          <a:prstGeom prst="roundRect">
            <a:avLst>
              <a:gd name="adj" fmla="val 16667"/>
            </a:avLst>
          </a:prstGeom>
          <a:gradFill rotWithShape="0">
            <a:gsLst>
              <a:gs pos="0">
                <a:srgbClr val="FEEF96"/>
              </a:gs>
              <a:gs pos="100000">
                <a:srgbClr val="FFD939"/>
              </a:gs>
            </a:gsLst>
            <a:lin ang="5400000" scaled="1"/>
          </a:gradFill>
          <a:ln w="28575">
            <a:solidFill>
              <a:srgbClr val="FE9B03"/>
            </a:solidFill>
            <a:round/>
            <a:headEnd/>
            <a:tailEnd/>
          </a:ln>
        </p:spPr>
        <p:txBody>
          <a:bodyPr>
            <a:spAutoFit/>
          </a:bodyPr>
          <a:lstStyle/>
          <a:p>
            <a:pPr algn="ctr" eaLnBrk="0" hangingPunct="0">
              <a:lnSpc>
                <a:spcPct val="70000"/>
              </a:lnSpc>
              <a:spcBef>
                <a:spcPct val="50000"/>
              </a:spcBef>
            </a:pPr>
            <a:r>
              <a:rPr lang="en-US" sz="1600" b="1">
                <a:solidFill>
                  <a:schemeClr val="bg1"/>
                </a:solidFill>
              </a:rPr>
              <a:t>13/30</a:t>
            </a:r>
          </a:p>
          <a:p>
            <a:pPr algn="ctr" eaLnBrk="0" hangingPunct="0">
              <a:lnSpc>
                <a:spcPct val="70000"/>
              </a:lnSpc>
              <a:spcBef>
                <a:spcPct val="50000"/>
              </a:spcBef>
            </a:pPr>
            <a:r>
              <a:rPr lang="en-US" sz="1600" b="1">
                <a:solidFill>
                  <a:schemeClr val="bg1"/>
                </a:solidFill>
              </a:rPr>
              <a:t>Sem Diagnóstico Após Monitorização</a:t>
            </a:r>
          </a:p>
          <a:p>
            <a:pPr algn="ctr" eaLnBrk="0" hangingPunct="0">
              <a:lnSpc>
                <a:spcPct val="80000"/>
              </a:lnSpc>
              <a:spcBef>
                <a:spcPct val="50000"/>
              </a:spcBef>
            </a:pPr>
            <a:r>
              <a:rPr lang="en-US" sz="1600" b="1">
                <a:solidFill>
                  <a:schemeClr val="bg1"/>
                </a:solidFill>
              </a:rPr>
              <a:t>6 aceitaram crossover para Convencional</a:t>
            </a:r>
          </a:p>
        </p:txBody>
      </p:sp>
      <p:sp>
        <p:nvSpPr>
          <p:cNvPr id="122884" name="AutoShape 8"/>
          <p:cNvSpPr>
            <a:spLocks noChangeArrowheads="1"/>
          </p:cNvSpPr>
          <p:nvPr/>
        </p:nvSpPr>
        <p:spPr bwMode="auto">
          <a:xfrm>
            <a:off x="4987925" y="2708275"/>
            <a:ext cx="3900488" cy="987425"/>
          </a:xfrm>
          <a:prstGeom prst="roundRect">
            <a:avLst>
              <a:gd name="adj" fmla="val 16667"/>
            </a:avLst>
          </a:prstGeom>
          <a:gradFill rotWithShape="0">
            <a:gsLst>
              <a:gs pos="0">
                <a:srgbClr val="FEEF96"/>
              </a:gs>
              <a:gs pos="100000">
                <a:srgbClr val="FFD939"/>
              </a:gs>
            </a:gsLst>
            <a:lin ang="5400000" scaled="1"/>
          </a:gradFill>
          <a:ln w="28575">
            <a:solidFill>
              <a:srgbClr val="FE9B03"/>
            </a:solidFill>
            <a:round/>
            <a:headEnd/>
            <a:tailEnd/>
          </a:ln>
        </p:spPr>
        <p:txBody>
          <a:bodyPr>
            <a:spAutoFit/>
          </a:bodyPr>
          <a:lstStyle/>
          <a:p>
            <a:pPr algn="ctr" eaLnBrk="0" hangingPunct="0">
              <a:lnSpc>
                <a:spcPct val="70000"/>
              </a:lnSpc>
              <a:spcBef>
                <a:spcPct val="50000"/>
              </a:spcBef>
            </a:pPr>
            <a:r>
              <a:rPr lang="en-US" sz="1600" b="1" dirty="0">
                <a:solidFill>
                  <a:schemeClr val="bg1"/>
                </a:solidFill>
              </a:rPr>
              <a:t>24/30</a:t>
            </a:r>
          </a:p>
          <a:p>
            <a:pPr algn="ctr" eaLnBrk="0" hangingPunct="0">
              <a:lnSpc>
                <a:spcPct val="70000"/>
              </a:lnSpc>
              <a:spcBef>
                <a:spcPct val="50000"/>
              </a:spcBef>
            </a:pPr>
            <a:r>
              <a:rPr lang="en-US" sz="1600" b="1" dirty="0" err="1">
                <a:solidFill>
                  <a:schemeClr val="bg1"/>
                </a:solidFill>
              </a:rPr>
              <a:t>Sem</a:t>
            </a:r>
            <a:r>
              <a:rPr lang="en-US" sz="1600" b="1" dirty="0">
                <a:solidFill>
                  <a:schemeClr val="bg1"/>
                </a:solidFill>
              </a:rPr>
              <a:t> </a:t>
            </a:r>
            <a:r>
              <a:rPr lang="en-US" sz="1600" b="1" dirty="0" err="1">
                <a:solidFill>
                  <a:schemeClr val="bg1"/>
                </a:solidFill>
              </a:rPr>
              <a:t>Diagnóstico</a:t>
            </a:r>
            <a:r>
              <a:rPr lang="en-US" sz="1600" b="1" dirty="0">
                <a:solidFill>
                  <a:schemeClr val="bg1"/>
                </a:solidFill>
              </a:rPr>
              <a:t> </a:t>
            </a:r>
            <a:r>
              <a:rPr lang="en-US" sz="1600" b="1" dirty="0" err="1">
                <a:solidFill>
                  <a:schemeClr val="bg1"/>
                </a:solidFill>
              </a:rPr>
              <a:t>Após</a:t>
            </a:r>
            <a:r>
              <a:rPr lang="en-US" sz="1600" b="1" dirty="0">
                <a:solidFill>
                  <a:schemeClr val="bg1"/>
                </a:solidFill>
              </a:rPr>
              <a:t> </a:t>
            </a:r>
            <a:r>
              <a:rPr lang="en-US" sz="1600" b="1" dirty="0" err="1">
                <a:solidFill>
                  <a:schemeClr val="bg1"/>
                </a:solidFill>
              </a:rPr>
              <a:t>Convenc</a:t>
            </a:r>
            <a:r>
              <a:rPr lang="en-US" sz="1600" b="1" dirty="0">
                <a:solidFill>
                  <a:schemeClr val="bg1"/>
                </a:solidFill>
              </a:rPr>
              <a:t>.</a:t>
            </a:r>
          </a:p>
          <a:p>
            <a:pPr algn="ctr" eaLnBrk="0" hangingPunct="0">
              <a:lnSpc>
                <a:spcPct val="80000"/>
              </a:lnSpc>
              <a:spcBef>
                <a:spcPct val="50000"/>
              </a:spcBef>
            </a:pPr>
            <a:r>
              <a:rPr lang="en-US" sz="1600" b="1" dirty="0">
                <a:solidFill>
                  <a:schemeClr val="bg1"/>
                </a:solidFill>
              </a:rPr>
              <a:t>21 </a:t>
            </a:r>
            <a:r>
              <a:rPr lang="en-US" sz="1600" b="1" dirty="0" err="1">
                <a:solidFill>
                  <a:schemeClr val="bg1"/>
                </a:solidFill>
              </a:rPr>
              <a:t>aceitaram</a:t>
            </a:r>
            <a:r>
              <a:rPr lang="en-US" sz="1600" b="1" dirty="0">
                <a:solidFill>
                  <a:schemeClr val="bg1"/>
                </a:solidFill>
              </a:rPr>
              <a:t> crossover </a:t>
            </a:r>
            <a:r>
              <a:rPr lang="en-US" sz="1600" b="1" dirty="0" err="1">
                <a:solidFill>
                  <a:schemeClr val="bg1"/>
                </a:solidFill>
              </a:rPr>
              <a:t>para</a:t>
            </a:r>
            <a:r>
              <a:rPr lang="en-US" sz="1600" b="1" dirty="0">
                <a:solidFill>
                  <a:schemeClr val="bg1"/>
                </a:solidFill>
              </a:rPr>
              <a:t> </a:t>
            </a:r>
            <a:r>
              <a:rPr lang="en-US" sz="1600" b="1" dirty="0" err="1">
                <a:solidFill>
                  <a:schemeClr val="bg1"/>
                </a:solidFill>
              </a:rPr>
              <a:t>Looper</a:t>
            </a:r>
            <a:endParaRPr lang="en-US" sz="1600" b="1" dirty="0">
              <a:solidFill>
                <a:schemeClr val="bg1"/>
              </a:solidFill>
            </a:endParaRPr>
          </a:p>
        </p:txBody>
      </p:sp>
      <p:sp>
        <p:nvSpPr>
          <p:cNvPr id="122885" name="AutoShape 9"/>
          <p:cNvSpPr>
            <a:spLocks noChangeArrowheads="1"/>
          </p:cNvSpPr>
          <p:nvPr/>
        </p:nvSpPr>
        <p:spPr bwMode="auto">
          <a:xfrm>
            <a:off x="176213" y="4305300"/>
            <a:ext cx="1497012" cy="636588"/>
          </a:xfrm>
          <a:prstGeom prst="roundRect">
            <a:avLst>
              <a:gd name="adj" fmla="val 16667"/>
            </a:avLst>
          </a:prstGeom>
          <a:gradFill rotWithShape="0">
            <a:gsLst>
              <a:gs pos="0">
                <a:srgbClr val="FEEF96"/>
              </a:gs>
              <a:gs pos="100000">
                <a:srgbClr val="FFD939"/>
              </a:gs>
            </a:gsLst>
            <a:lin ang="5400000" scaled="1"/>
          </a:gradFill>
          <a:ln w="28575">
            <a:solidFill>
              <a:srgbClr val="FE9B03"/>
            </a:solidFill>
            <a:round/>
            <a:headEnd/>
            <a:tailEnd/>
          </a:ln>
        </p:spPr>
        <p:txBody>
          <a:bodyPr>
            <a:spAutoFit/>
          </a:bodyPr>
          <a:lstStyle/>
          <a:p>
            <a:pPr algn="ctr" eaLnBrk="0" hangingPunct="0">
              <a:lnSpc>
                <a:spcPct val="70000"/>
              </a:lnSpc>
              <a:spcBef>
                <a:spcPct val="50000"/>
              </a:spcBef>
            </a:pPr>
            <a:r>
              <a:rPr lang="en-US" sz="1600" b="1">
                <a:solidFill>
                  <a:schemeClr val="bg1"/>
                </a:solidFill>
              </a:rPr>
              <a:t>Diagnóst.</a:t>
            </a:r>
          </a:p>
          <a:p>
            <a:pPr algn="ctr" eaLnBrk="0" hangingPunct="0">
              <a:lnSpc>
                <a:spcPct val="70000"/>
              </a:lnSpc>
              <a:spcBef>
                <a:spcPct val="50000"/>
              </a:spcBef>
            </a:pPr>
            <a:r>
              <a:rPr lang="en-US" sz="1600" b="1">
                <a:solidFill>
                  <a:schemeClr val="bg1"/>
                </a:solidFill>
              </a:rPr>
              <a:t>n=1</a:t>
            </a:r>
          </a:p>
        </p:txBody>
      </p:sp>
      <p:sp>
        <p:nvSpPr>
          <p:cNvPr id="122886" name="AutoShape 10"/>
          <p:cNvSpPr>
            <a:spLocks noChangeArrowheads="1"/>
          </p:cNvSpPr>
          <p:nvPr/>
        </p:nvSpPr>
        <p:spPr bwMode="auto">
          <a:xfrm>
            <a:off x="1776413" y="4305300"/>
            <a:ext cx="1801812" cy="636588"/>
          </a:xfrm>
          <a:prstGeom prst="roundRect">
            <a:avLst>
              <a:gd name="adj" fmla="val 16667"/>
            </a:avLst>
          </a:prstGeom>
          <a:gradFill rotWithShape="0">
            <a:gsLst>
              <a:gs pos="0">
                <a:srgbClr val="FEEF96"/>
              </a:gs>
              <a:gs pos="100000">
                <a:srgbClr val="FFD939"/>
              </a:gs>
            </a:gsLst>
            <a:lin ang="5400000" scaled="1"/>
          </a:gradFill>
          <a:ln w="28575">
            <a:solidFill>
              <a:srgbClr val="FE9B03"/>
            </a:solidFill>
            <a:round/>
            <a:headEnd/>
            <a:tailEnd/>
          </a:ln>
        </p:spPr>
        <p:txBody>
          <a:bodyPr>
            <a:spAutoFit/>
          </a:bodyPr>
          <a:lstStyle/>
          <a:p>
            <a:pPr algn="ctr" eaLnBrk="0" hangingPunct="0">
              <a:lnSpc>
                <a:spcPct val="70000"/>
              </a:lnSpc>
              <a:spcBef>
                <a:spcPct val="50000"/>
              </a:spcBef>
            </a:pPr>
            <a:r>
              <a:rPr lang="en-US" sz="1600" b="1">
                <a:solidFill>
                  <a:schemeClr val="bg1"/>
                </a:solidFill>
              </a:rPr>
              <a:t>S/ Diagn.</a:t>
            </a:r>
          </a:p>
          <a:p>
            <a:pPr algn="ctr" eaLnBrk="0" hangingPunct="0">
              <a:lnSpc>
                <a:spcPct val="70000"/>
              </a:lnSpc>
              <a:spcBef>
                <a:spcPct val="50000"/>
              </a:spcBef>
            </a:pPr>
            <a:r>
              <a:rPr lang="en-US" sz="1600" b="1">
                <a:solidFill>
                  <a:schemeClr val="bg1"/>
                </a:solidFill>
              </a:rPr>
              <a:t>n=5</a:t>
            </a:r>
          </a:p>
        </p:txBody>
      </p:sp>
      <p:sp>
        <p:nvSpPr>
          <p:cNvPr id="122887" name="AutoShape 11"/>
          <p:cNvSpPr>
            <a:spLocks noChangeArrowheads="1"/>
          </p:cNvSpPr>
          <p:nvPr/>
        </p:nvSpPr>
        <p:spPr bwMode="auto">
          <a:xfrm>
            <a:off x="3681413" y="4305300"/>
            <a:ext cx="1725612" cy="636588"/>
          </a:xfrm>
          <a:prstGeom prst="roundRect">
            <a:avLst>
              <a:gd name="adj" fmla="val 16667"/>
            </a:avLst>
          </a:prstGeom>
          <a:gradFill rotWithShape="0">
            <a:gsLst>
              <a:gs pos="0">
                <a:srgbClr val="FEEF96"/>
              </a:gs>
              <a:gs pos="100000">
                <a:srgbClr val="FFD939"/>
              </a:gs>
            </a:gsLst>
            <a:lin ang="5400000" scaled="1"/>
          </a:gradFill>
          <a:ln w="28575">
            <a:solidFill>
              <a:srgbClr val="FE9B03"/>
            </a:solidFill>
            <a:round/>
            <a:headEnd/>
            <a:tailEnd/>
          </a:ln>
        </p:spPr>
        <p:txBody>
          <a:bodyPr>
            <a:spAutoFit/>
          </a:bodyPr>
          <a:lstStyle/>
          <a:p>
            <a:pPr algn="ctr" eaLnBrk="0" hangingPunct="0">
              <a:lnSpc>
                <a:spcPct val="70000"/>
              </a:lnSpc>
              <a:spcBef>
                <a:spcPct val="50000"/>
              </a:spcBef>
            </a:pPr>
            <a:r>
              <a:rPr lang="en-US" sz="1600" b="1">
                <a:solidFill>
                  <a:schemeClr val="bg1"/>
                </a:solidFill>
              </a:rPr>
              <a:t>Diagnóst.</a:t>
            </a:r>
          </a:p>
          <a:p>
            <a:pPr algn="ctr" eaLnBrk="0" hangingPunct="0">
              <a:lnSpc>
                <a:spcPct val="70000"/>
              </a:lnSpc>
              <a:spcBef>
                <a:spcPct val="50000"/>
              </a:spcBef>
            </a:pPr>
            <a:r>
              <a:rPr lang="en-US" sz="1600" b="1">
                <a:solidFill>
                  <a:schemeClr val="bg1"/>
                </a:solidFill>
              </a:rPr>
              <a:t>n=8</a:t>
            </a:r>
          </a:p>
        </p:txBody>
      </p:sp>
      <p:sp>
        <p:nvSpPr>
          <p:cNvPr id="122888" name="AutoShape 12"/>
          <p:cNvSpPr>
            <a:spLocks noChangeArrowheads="1"/>
          </p:cNvSpPr>
          <p:nvPr/>
        </p:nvSpPr>
        <p:spPr bwMode="auto">
          <a:xfrm>
            <a:off x="5546725" y="4343400"/>
            <a:ext cx="1801813" cy="636588"/>
          </a:xfrm>
          <a:prstGeom prst="roundRect">
            <a:avLst>
              <a:gd name="adj" fmla="val 16667"/>
            </a:avLst>
          </a:prstGeom>
          <a:gradFill rotWithShape="0">
            <a:gsLst>
              <a:gs pos="0">
                <a:srgbClr val="FEEF96"/>
              </a:gs>
              <a:gs pos="100000">
                <a:srgbClr val="FFD939"/>
              </a:gs>
            </a:gsLst>
            <a:lin ang="5400000" scaled="1"/>
          </a:gradFill>
          <a:ln w="28575">
            <a:solidFill>
              <a:srgbClr val="FE9B03"/>
            </a:solidFill>
            <a:round/>
            <a:headEnd/>
            <a:tailEnd/>
          </a:ln>
        </p:spPr>
        <p:txBody>
          <a:bodyPr>
            <a:spAutoFit/>
          </a:bodyPr>
          <a:lstStyle/>
          <a:p>
            <a:pPr algn="ctr" eaLnBrk="0" hangingPunct="0">
              <a:lnSpc>
                <a:spcPct val="70000"/>
              </a:lnSpc>
              <a:spcBef>
                <a:spcPct val="50000"/>
              </a:spcBef>
            </a:pPr>
            <a:r>
              <a:rPr lang="en-US" sz="1600" b="1">
                <a:solidFill>
                  <a:schemeClr val="bg1"/>
                </a:solidFill>
              </a:rPr>
              <a:t>Sem Diagn.</a:t>
            </a:r>
          </a:p>
          <a:p>
            <a:pPr algn="ctr" eaLnBrk="0" hangingPunct="0">
              <a:lnSpc>
                <a:spcPct val="70000"/>
              </a:lnSpc>
              <a:spcBef>
                <a:spcPct val="50000"/>
              </a:spcBef>
            </a:pPr>
            <a:r>
              <a:rPr lang="en-US" sz="1600" b="1">
                <a:solidFill>
                  <a:schemeClr val="bg1"/>
                </a:solidFill>
              </a:rPr>
              <a:t>n=5</a:t>
            </a:r>
          </a:p>
        </p:txBody>
      </p:sp>
      <p:sp>
        <p:nvSpPr>
          <p:cNvPr id="122889" name="AutoShape 13"/>
          <p:cNvSpPr>
            <a:spLocks noChangeArrowheads="1"/>
          </p:cNvSpPr>
          <p:nvPr/>
        </p:nvSpPr>
        <p:spPr bwMode="auto">
          <a:xfrm>
            <a:off x="7454900" y="4343400"/>
            <a:ext cx="1725613" cy="636588"/>
          </a:xfrm>
          <a:prstGeom prst="roundRect">
            <a:avLst>
              <a:gd name="adj" fmla="val 16667"/>
            </a:avLst>
          </a:prstGeom>
          <a:gradFill rotWithShape="0">
            <a:gsLst>
              <a:gs pos="0">
                <a:srgbClr val="FEEF96"/>
              </a:gs>
              <a:gs pos="100000">
                <a:srgbClr val="FFD939"/>
              </a:gs>
            </a:gsLst>
            <a:lin ang="5400000" scaled="1"/>
          </a:gradFill>
          <a:ln w="28575">
            <a:solidFill>
              <a:srgbClr val="FE9B03"/>
            </a:solidFill>
            <a:round/>
            <a:headEnd/>
            <a:tailEnd/>
          </a:ln>
        </p:spPr>
        <p:txBody>
          <a:bodyPr>
            <a:spAutoFit/>
          </a:bodyPr>
          <a:lstStyle/>
          <a:p>
            <a:pPr algn="ctr" eaLnBrk="0" hangingPunct="0">
              <a:lnSpc>
                <a:spcPct val="70000"/>
              </a:lnSpc>
              <a:spcBef>
                <a:spcPct val="50000"/>
              </a:spcBef>
            </a:pPr>
            <a:r>
              <a:rPr lang="en-US" sz="1600" b="1">
                <a:solidFill>
                  <a:schemeClr val="bg1"/>
                </a:solidFill>
              </a:rPr>
              <a:t>Em Acomp.</a:t>
            </a:r>
          </a:p>
          <a:p>
            <a:pPr algn="ctr" eaLnBrk="0" hangingPunct="0">
              <a:lnSpc>
                <a:spcPct val="70000"/>
              </a:lnSpc>
              <a:spcBef>
                <a:spcPct val="50000"/>
              </a:spcBef>
            </a:pPr>
            <a:r>
              <a:rPr lang="en-US" sz="1600" b="1">
                <a:solidFill>
                  <a:schemeClr val="bg1"/>
                </a:solidFill>
              </a:rPr>
              <a:t>n=8</a:t>
            </a:r>
          </a:p>
        </p:txBody>
      </p:sp>
      <p:sp>
        <p:nvSpPr>
          <p:cNvPr id="122890" name="Line 14"/>
          <p:cNvSpPr>
            <a:spLocks noChangeShapeType="1"/>
          </p:cNvSpPr>
          <p:nvPr/>
        </p:nvSpPr>
        <p:spPr bwMode="auto">
          <a:xfrm>
            <a:off x="2228850" y="2555875"/>
            <a:ext cx="4648200" cy="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1" name="Line 15"/>
          <p:cNvSpPr>
            <a:spLocks noChangeShapeType="1"/>
          </p:cNvSpPr>
          <p:nvPr/>
        </p:nvSpPr>
        <p:spPr bwMode="auto">
          <a:xfrm>
            <a:off x="4514850" y="2327275"/>
            <a:ext cx="0" cy="2286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2" name="Line 16"/>
          <p:cNvSpPr>
            <a:spLocks noChangeShapeType="1"/>
          </p:cNvSpPr>
          <p:nvPr/>
        </p:nvSpPr>
        <p:spPr bwMode="auto">
          <a:xfrm>
            <a:off x="2228850" y="2555875"/>
            <a:ext cx="0" cy="1524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3" name="Line 17"/>
          <p:cNvSpPr>
            <a:spLocks noChangeShapeType="1"/>
          </p:cNvSpPr>
          <p:nvPr/>
        </p:nvSpPr>
        <p:spPr bwMode="auto">
          <a:xfrm>
            <a:off x="6877050" y="2555875"/>
            <a:ext cx="0" cy="1524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4" name="Line 18"/>
          <p:cNvSpPr>
            <a:spLocks noChangeShapeType="1"/>
          </p:cNvSpPr>
          <p:nvPr/>
        </p:nvSpPr>
        <p:spPr bwMode="auto">
          <a:xfrm>
            <a:off x="962025" y="3949700"/>
            <a:ext cx="1905000" cy="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5" name="Line 19"/>
          <p:cNvSpPr>
            <a:spLocks noChangeShapeType="1"/>
          </p:cNvSpPr>
          <p:nvPr/>
        </p:nvSpPr>
        <p:spPr bwMode="auto">
          <a:xfrm flipV="1">
            <a:off x="1800225" y="3644900"/>
            <a:ext cx="0" cy="3048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6" name="Line 20"/>
          <p:cNvSpPr>
            <a:spLocks noChangeShapeType="1"/>
          </p:cNvSpPr>
          <p:nvPr/>
        </p:nvSpPr>
        <p:spPr bwMode="auto">
          <a:xfrm>
            <a:off x="962025" y="3949700"/>
            <a:ext cx="0" cy="3810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7" name="Line 21"/>
          <p:cNvSpPr>
            <a:spLocks noChangeShapeType="1"/>
          </p:cNvSpPr>
          <p:nvPr/>
        </p:nvSpPr>
        <p:spPr bwMode="auto">
          <a:xfrm>
            <a:off x="2867025" y="3949700"/>
            <a:ext cx="0" cy="3810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8" name="Line 22"/>
          <p:cNvSpPr>
            <a:spLocks noChangeShapeType="1"/>
          </p:cNvSpPr>
          <p:nvPr/>
        </p:nvSpPr>
        <p:spPr bwMode="auto">
          <a:xfrm>
            <a:off x="4467225" y="3949700"/>
            <a:ext cx="3962400" cy="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899" name="Line 23"/>
          <p:cNvSpPr>
            <a:spLocks noChangeShapeType="1"/>
          </p:cNvSpPr>
          <p:nvPr/>
        </p:nvSpPr>
        <p:spPr bwMode="auto">
          <a:xfrm>
            <a:off x="4467225" y="3949700"/>
            <a:ext cx="0" cy="3810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00" name="Line 24"/>
          <p:cNvSpPr>
            <a:spLocks noChangeShapeType="1"/>
          </p:cNvSpPr>
          <p:nvPr/>
        </p:nvSpPr>
        <p:spPr bwMode="auto">
          <a:xfrm>
            <a:off x="6296025" y="3949700"/>
            <a:ext cx="0" cy="3810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01" name="Line 25"/>
          <p:cNvSpPr>
            <a:spLocks noChangeShapeType="1"/>
          </p:cNvSpPr>
          <p:nvPr/>
        </p:nvSpPr>
        <p:spPr bwMode="auto">
          <a:xfrm>
            <a:off x="6296025" y="3644900"/>
            <a:ext cx="0" cy="3048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02" name="Line 26"/>
          <p:cNvSpPr>
            <a:spLocks noChangeShapeType="1"/>
          </p:cNvSpPr>
          <p:nvPr/>
        </p:nvSpPr>
        <p:spPr bwMode="auto">
          <a:xfrm>
            <a:off x="8429625" y="3949700"/>
            <a:ext cx="0" cy="381000"/>
          </a:xfrm>
          <a:prstGeom prst="line">
            <a:avLst/>
          </a:prstGeom>
          <a:noFill/>
          <a:ln w="28575">
            <a:solidFill>
              <a:srgbClr val="FE9B03"/>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903" name="Text Box 27"/>
          <p:cNvSpPr txBox="1">
            <a:spLocks noChangeArrowheads="1"/>
          </p:cNvSpPr>
          <p:nvPr/>
        </p:nvSpPr>
        <p:spPr bwMode="auto">
          <a:xfrm>
            <a:off x="1403350" y="5378450"/>
            <a:ext cx="3024188" cy="64293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pt-BR" sz="1400"/>
              <a:t>17% vs 62%, P=0,069</a:t>
            </a:r>
          </a:p>
          <a:p>
            <a:pPr eaLnBrk="1" hangingPunct="1">
              <a:spcBef>
                <a:spcPct val="50000"/>
              </a:spcBef>
            </a:pPr>
            <a:r>
              <a:rPr lang="pt-BR" sz="1400"/>
              <a:t>Total: 55% vs 19%, P=0,0014</a:t>
            </a:r>
          </a:p>
        </p:txBody>
      </p:sp>
      <p:sp>
        <p:nvSpPr>
          <p:cNvPr id="122904" name="Text Box 30"/>
          <p:cNvSpPr txBox="1">
            <a:spLocks noChangeArrowheads="1"/>
          </p:cNvSpPr>
          <p:nvPr/>
        </p:nvSpPr>
        <p:spPr bwMode="auto">
          <a:xfrm>
            <a:off x="4643438" y="5229225"/>
            <a:ext cx="32416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endParaRPr lang="en-US" sz="1400"/>
          </a:p>
        </p:txBody>
      </p:sp>
      <p:sp>
        <p:nvSpPr>
          <p:cNvPr id="95263" name="Rectangle 31"/>
          <p:cNvSpPr>
            <a:spLocks noChangeArrowheads="1"/>
          </p:cNvSpPr>
          <p:nvPr/>
        </p:nvSpPr>
        <p:spPr bwMode="auto">
          <a:xfrm>
            <a:off x="971550" y="392113"/>
            <a:ext cx="7488238" cy="733425"/>
          </a:xfrm>
          <a:prstGeom prst="rect">
            <a:avLst/>
          </a:prstGeom>
          <a:noFill/>
          <a:ln w="12700">
            <a:noFill/>
            <a:miter lim="800000"/>
            <a:headEnd/>
            <a:tailEnd/>
          </a:ln>
          <a:effectLst/>
        </p:spPr>
        <p:txBody>
          <a:bodyPr lIns="90487" tIns="44450" rIns="90487" bIns="44450"/>
          <a:lstStyle/>
          <a:p>
            <a:r>
              <a:rPr lang="en-US" sz="2400" b="1" dirty="0" err="1">
                <a:solidFill>
                  <a:schemeClr val="tx2"/>
                </a:solidFill>
                <a:effectLst>
                  <a:outerShdw blurRad="38100" dist="38100" dir="2700000" algn="tl">
                    <a:srgbClr val="000000"/>
                  </a:outerShdw>
                </a:effectLst>
              </a:rPr>
              <a:t>Radomized</a:t>
            </a:r>
            <a:r>
              <a:rPr lang="en-US" sz="2400" b="1" dirty="0">
                <a:solidFill>
                  <a:schemeClr val="tx2"/>
                </a:solidFill>
                <a:effectLst>
                  <a:outerShdw blurRad="38100" dist="38100" dir="2700000" algn="tl">
                    <a:srgbClr val="000000"/>
                  </a:outerShdw>
                </a:effectLst>
              </a:rPr>
              <a:t> Assessment of Syncope Trial: Conventional vs a Prolonged Monitoring </a:t>
            </a:r>
            <a:r>
              <a:rPr lang="en-US" sz="2400" b="1" dirty="0" err="1">
                <a:solidFill>
                  <a:schemeClr val="tx2"/>
                </a:solidFill>
                <a:effectLst>
                  <a:outerShdw blurRad="38100" dist="38100" dir="2700000" algn="tl">
                    <a:srgbClr val="000000"/>
                  </a:outerShdw>
                </a:effectLst>
              </a:rPr>
              <a:t>Stategy</a:t>
            </a:r>
            <a:r>
              <a:rPr lang="en-US" sz="2400" b="1" dirty="0">
                <a:solidFill>
                  <a:schemeClr val="tx2"/>
                </a:solidFill>
                <a:effectLst>
                  <a:outerShdw blurRad="38100" dist="38100" dir="2700000" algn="tl">
                    <a:srgbClr val="000000"/>
                  </a:outerShdw>
                </a:effectLst>
              </a:rPr>
              <a:t> (RAST)</a:t>
            </a:r>
          </a:p>
        </p:txBody>
      </p:sp>
      <p:sp>
        <p:nvSpPr>
          <p:cNvPr id="122907" name="Text Box 33"/>
          <p:cNvSpPr txBox="1">
            <a:spLocks noChangeArrowheads="1"/>
          </p:cNvSpPr>
          <p:nvPr/>
        </p:nvSpPr>
        <p:spPr bwMode="auto">
          <a:xfrm>
            <a:off x="4643438" y="5373688"/>
            <a:ext cx="3241675" cy="515937"/>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lnSpc>
                <a:spcPct val="70000"/>
              </a:lnSpc>
              <a:spcBef>
                <a:spcPct val="50000"/>
              </a:spcBef>
            </a:pPr>
            <a:r>
              <a:rPr lang="pt-BR" sz="1400"/>
              <a:t>Custo por diagnóstico (total):</a:t>
            </a:r>
          </a:p>
          <a:p>
            <a:pPr eaLnBrk="1" hangingPunct="1">
              <a:lnSpc>
                <a:spcPct val="70000"/>
              </a:lnSpc>
              <a:spcBef>
                <a:spcPct val="50000"/>
              </a:spcBef>
            </a:pPr>
            <a:r>
              <a:rPr lang="pt-BR" sz="1400"/>
              <a:t>$ 5875 vs $ 7891, p=0.002</a:t>
            </a:r>
          </a:p>
        </p:txBody>
      </p:sp>
      <p:sp>
        <p:nvSpPr>
          <p:cNvPr id="28" name="Text Box 27"/>
          <p:cNvSpPr txBox="1">
            <a:spLocks noChangeArrowheads="1"/>
          </p:cNvSpPr>
          <p:nvPr/>
        </p:nvSpPr>
        <p:spPr bwMode="auto">
          <a:xfrm>
            <a:off x="638175" y="6280150"/>
            <a:ext cx="5105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50000"/>
              </a:spcBef>
            </a:pPr>
            <a:r>
              <a:rPr lang="en-US" sz="1200" i="1" dirty="0" err="1"/>
              <a:t>Krahn</a:t>
            </a:r>
            <a:r>
              <a:rPr lang="en-US" sz="1200" i="1" dirty="0"/>
              <a:t> A, Klein GJ, </a:t>
            </a:r>
            <a:r>
              <a:rPr lang="en-US" sz="1200" i="1" dirty="0" err="1"/>
              <a:t>Skanes</a:t>
            </a:r>
            <a:r>
              <a:rPr lang="en-US" sz="1200" i="1" dirty="0"/>
              <a:t> Y.  Circulation 2001; 104:46-51.</a:t>
            </a:r>
          </a:p>
          <a:p>
            <a:pPr>
              <a:spcBef>
                <a:spcPct val="50000"/>
              </a:spcBef>
            </a:pPr>
            <a:r>
              <a:rPr lang="en-US" sz="1200" i="1" dirty="0" err="1"/>
              <a:t>Krahn</a:t>
            </a:r>
            <a:r>
              <a:rPr lang="en-US" sz="1200" i="1" dirty="0"/>
              <a:t>, Klein GJ, Raymond Y et at. JACC 2003;42:495-501</a:t>
            </a:r>
          </a:p>
        </p:txBody>
      </p:sp>
    </p:spTree>
    <p:extLst>
      <p:ext uri="{BB962C8B-B14F-4D97-AF65-F5344CB8AC3E}">
        <p14:creationId xmlns:p14="http://schemas.microsoft.com/office/powerpoint/2010/main" val="25975129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5443" y="281114"/>
            <a:ext cx="5931608" cy="1644651"/>
          </a:xfrm>
          <a:prstGeom prst="rect">
            <a:avLst/>
          </a:prstGeom>
        </p:spPr>
      </p:pic>
      <p:sp>
        <p:nvSpPr>
          <p:cNvPr id="4" name="Content Placeholder 3"/>
          <p:cNvSpPr>
            <a:spLocks noGrp="1"/>
          </p:cNvSpPr>
          <p:nvPr>
            <p:ph idx="1"/>
          </p:nvPr>
        </p:nvSpPr>
        <p:spPr>
          <a:xfrm>
            <a:off x="914400" y="2256164"/>
            <a:ext cx="7772400" cy="4485312"/>
          </a:xfrm>
        </p:spPr>
        <p:txBody>
          <a:bodyPr>
            <a:normAutofit fontScale="55000" lnSpcReduction="20000"/>
          </a:bodyPr>
          <a:lstStyle/>
          <a:p>
            <a:r>
              <a:rPr lang="en-US" dirty="0" err="1" smtClean="0">
                <a:latin typeface="Calibri"/>
                <a:cs typeface="Calibri"/>
              </a:rPr>
              <a:t>Estudo</a:t>
            </a:r>
            <a:r>
              <a:rPr lang="en-US" dirty="0" smtClean="0">
                <a:latin typeface="Calibri"/>
                <a:cs typeface="Calibri"/>
              </a:rPr>
              <a:t> </a:t>
            </a:r>
            <a:r>
              <a:rPr lang="en-US" dirty="0" err="1" smtClean="0">
                <a:latin typeface="Calibri"/>
                <a:cs typeface="Calibri"/>
              </a:rPr>
              <a:t>multicêntrico</a:t>
            </a:r>
            <a:r>
              <a:rPr lang="en-US" dirty="0" smtClean="0">
                <a:latin typeface="Calibri"/>
                <a:cs typeface="Calibri"/>
              </a:rPr>
              <a:t> (29), </a:t>
            </a:r>
            <a:r>
              <a:rPr lang="en-US" dirty="0" err="1" smtClean="0">
                <a:latin typeface="Calibri"/>
                <a:cs typeface="Calibri"/>
              </a:rPr>
              <a:t>randomizado</a:t>
            </a:r>
            <a:r>
              <a:rPr lang="en-US" dirty="0" smtClean="0">
                <a:latin typeface="Calibri"/>
                <a:cs typeface="Calibri"/>
              </a:rPr>
              <a:t>, placebo-</a:t>
            </a:r>
            <a:r>
              <a:rPr lang="en-US" dirty="0" err="1" smtClean="0">
                <a:latin typeface="Calibri"/>
                <a:cs typeface="Calibri"/>
              </a:rPr>
              <a:t>controlado</a:t>
            </a:r>
            <a:endParaRPr lang="en-US" dirty="0" smtClean="0">
              <a:latin typeface="Calibri"/>
              <a:cs typeface="Calibri"/>
            </a:endParaRPr>
          </a:p>
          <a:p>
            <a:endParaRPr lang="en-US" dirty="0" smtClean="0">
              <a:latin typeface="Calibri"/>
              <a:cs typeface="Calibri"/>
            </a:endParaRPr>
          </a:p>
          <a:p>
            <a:r>
              <a:rPr lang="en-US" dirty="0" smtClean="0">
                <a:latin typeface="Calibri"/>
                <a:cs typeface="Calibri"/>
              </a:rPr>
              <a:t>511 </a:t>
            </a:r>
            <a:r>
              <a:rPr lang="en-US" dirty="0" err="1" smtClean="0">
                <a:latin typeface="Calibri"/>
                <a:cs typeface="Calibri"/>
              </a:rPr>
              <a:t>pacientes</a:t>
            </a:r>
            <a:r>
              <a:rPr lang="en-US" dirty="0" smtClean="0">
                <a:latin typeface="Calibri"/>
                <a:cs typeface="Calibri"/>
              </a:rPr>
              <a:t> com </a:t>
            </a:r>
            <a:r>
              <a:rPr lang="en-US" dirty="0" err="1" smtClean="0">
                <a:latin typeface="Calibri"/>
                <a:cs typeface="Calibri"/>
              </a:rPr>
              <a:t>síncopes</a:t>
            </a:r>
            <a:r>
              <a:rPr lang="en-US" dirty="0" smtClean="0">
                <a:latin typeface="Calibri"/>
                <a:cs typeface="Calibri"/>
              </a:rPr>
              <a:t> </a:t>
            </a:r>
            <a:r>
              <a:rPr lang="en-US" dirty="0" err="1" smtClean="0">
                <a:latin typeface="Calibri"/>
                <a:cs typeface="Calibri"/>
              </a:rPr>
              <a:t>recorrentes</a:t>
            </a:r>
            <a:r>
              <a:rPr lang="en-US" dirty="0" smtClean="0">
                <a:latin typeface="Calibri"/>
                <a:cs typeface="Calibri"/>
              </a:rPr>
              <a:t> (3), </a:t>
            </a:r>
            <a:r>
              <a:rPr lang="en-US" dirty="0" err="1" smtClean="0">
                <a:latin typeface="Calibri"/>
                <a:cs typeface="Calibri"/>
              </a:rPr>
              <a:t>acima</a:t>
            </a:r>
            <a:r>
              <a:rPr lang="en-US" dirty="0" smtClean="0">
                <a:latin typeface="Calibri"/>
                <a:cs typeface="Calibri"/>
              </a:rPr>
              <a:t> de 40 </a:t>
            </a:r>
            <a:r>
              <a:rPr lang="en-US" dirty="0" err="1" smtClean="0">
                <a:latin typeface="Calibri"/>
                <a:cs typeface="Calibri"/>
              </a:rPr>
              <a:t>anos</a:t>
            </a:r>
            <a:r>
              <a:rPr lang="en-US" dirty="0" smtClean="0">
                <a:latin typeface="Calibri"/>
                <a:cs typeface="Calibri"/>
              </a:rPr>
              <a:t>, </a:t>
            </a:r>
            <a:r>
              <a:rPr lang="en-US" dirty="0" err="1" smtClean="0">
                <a:latin typeface="Calibri"/>
                <a:cs typeface="Calibri"/>
              </a:rPr>
              <a:t>receberam</a:t>
            </a:r>
            <a:r>
              <a:rPr lang="en-US" dirty="0" smtClean="0">
                <a:latin typeface="Calibri"/>
                <a:cs typeface="Calibri"/>
              </a:rPr>
              <a:t> ILR</a:t>
            </a:r>
          </a:p>
          <a:p>
            <a:endParaRPr lang="en-US" dirty="0" smtClean="0">
              <a:latin typeface="Calibri"/>
              <a:cs typeface="Calibri"/>
            </a:endParaRPr>
          </a:p>
          <a:p>
            <a:r>
              <a:rPr lang="en-US" dirty="0" err="1" smtClean="0">
                <a:latin typeface="Calibri"/>
                <a:cs typeface="Calibri"/>
              </a:rPr>
              <a:t>Em</a:t>
            </a:r>
            <a:r>
              <a:rPr lang="en-US" dirty="0" smtClean="0">
                <a:latin typeface="Calibri"/>
                <a:cs typeface="Calibri"/>
              </a:rPr>
              <a:t> 12 </a:t>
            </a:r>
            <a:r>
              <a:rPr lang="en-US" dirty="0" err="1" smtClean="0">
                <a:latin typeface="Calibri"/>
                <a:cs typeface="Calibri"/>
              </a:rPr>
              <a:t>meses</a:t>
            </a:r>
            <a:r>
              <a:rPr lang="en-US" dirty="0" smtClean="0">
                <a:latin typeface="Calibri"/>
                <a:cs typeface="Calibri"/>
              </a:rPr>
              <a:t>, 89 </a:t>
            </a:r>
            <a:r>
              <a:rPr lang="en-US" dirty="0" err="1" smtClean="0">
                <a:latin typeface="Calibri"/>
                <a:cs typeface="Calibri"/>
              </a:rPr>
              <a:t>tiveram</a:t>
            </a:r>
            <a:r>
              <a:rPr lang="en-US" dirty="0" smtClean="0">
                <a:latin typeface="Calibri"/>
                <a:cs typeface="Calibri"/>
              </a:rPr>
              <a:t> </a:t>
            </a:r>
            <a:r>
              <a:rPr lang="en-US" dirty="0" err="1" smtClean="0">
                <a:latin typeface="Calibri"/>
                <a:cs typeface="Calibri"/>
              </a:rPr>
              <a:t>registro</a:t>
            </a:r>
            <a:r>
              <a:rPr lang="en-US" dirty="0" smtClean="0">
                <a:latin typeface="Calibri"/>
                <a:cs typeface="Calibri"/>
              </a:rPr>
              <a:t> de </a:t>
            </a:r>
            <a:r>
              <a:rPr lang="en-US" dirty="0" err="1" smtClean="0">
                <a:latin typeface="Calibri"/>
                <a:cs typeface="Calibri"/>
              </a:rPr>
              <a:t>síncope</a:t>
            </a:r>
            <a:r>
              <a:rPr lang="en-US" dirty="0" smtClean="0">
                <a:latin typeface="Calibri"/>
                <a:cs typeface="Calibri"/>
              </a:rPr>
              <a:t> </a:t>
            </a:r>
            <a:r>
              <a:rPr lang="en-US" dirty="0" err="1" smtClean="0">
                <a:latin typeface="Calibri"/>
                <a:cs typeface="Calibri"/>
              </a:rPr>
              <a:t>associado</a:t>
            </a:r>
            <a:r>
              <a:rPr lang="en-US" dirty="0" smtClean="0">
                <a:latin typeface="Calibri"/>
                <a:cs typeface="Calibri"/>
              </a:rPr>
              <a:t> a assistolia (&gt; 3 </a:t>
            </a:r>
            <a:r>
              <a:rPr lang="en-US" dirty="0" err="1" smtClean="0">
                <a:latin typeface="Calibri"/>
                <a:cs typeface="Calibri"/>
              </a:rPr>
              <a:t>seg</a:t>
            </a:r>
            <a:r>
              <a:rPr lang="en-US" dirty="0" smtClean="0">
                <a:latin typeface="Calibri"/>
                <a:cs typeface="Calibri"/>
              </a:rPr>
              <a:t>) </a:t>
            </a:r>
            <a:r>
              <a:rPr lang="en-US" dirty="0" err="1" smtClean="0">
                <a:latin typeface="Calibri"/>
                <a:cs typeface="Calibri"/>
              </a:rPr>
              <a:t>ou</a:t>
            </a:r>
            <a:r>
              <a:rPr lang="en-US" dirty="0" smtClean="0">
                <a:latin typeface="Calibri"/>
                <a:cs typeface="Calibri"/>
              </a:rPr>
              <a:t> assistolia </a:t>
            </a:r>
            <a:r>
              <a:rPr lang="en-US" dirty="0" err="1" smtClean="0">
                <a:latin typeface="Calibri"/>
                <a:cs typeface="Calibri"/>
              </a:rPr>
              <a:t>assintomática</a:t>
            </a:r>
            <a:r>
              <a:rPr lang="en-US" dirty="0" smtClean="0">
                <a:latin typeface="Calibri"/>
                <a:cs typeface="Calibri"/>
              </a:rPr>
              <a:t> (&lt; 6 </a:t>
            </a:r>
            <a:r>
              <a:rPr lang="en-US" dirty="0" err="1" smtClean="0">
                <a:latin typeface="Calibri"/>
                <a:cs typeface="Calibri"/>
              </a:rPr>
              <a:t>seg</a:t>
            </a:r>
            <a:r>
              <a:rPr lang="en-US" dirty="0" smtClean="0">
                <a:latin typeface="Calibri"/>
                <a:cs typeface="Calibri"/>
              </a:rPr>
              <a:t>) e </a:t>
            </a:r>
            <a:r>
              <a:rPr lang="en-US" dirty="0" err="1" smtClean="0">
                <a:latin typeface="Calibri"/>
                <a:cs typeface="Calibri"/>
              </a:rPr>
              <a:t>receberam</a:t>
            </a:r>
            <a:r>
              <a:rPr lang="en-US" dirty="0" smtClean="0">
                <a:latin typeface="Calibri"/>
                <a:cs typeface="Calibri"/>
              </a:rPr>
              <a:t> </a:t>
            </a:r>
            <a:r>
              <a:rPr lang="en-US" dirty="0" err="1" smtClean="0">
                <a:latin typeface="Calibri"/>
                <a:cs typeface="Calibri"/>
              </a:rPr>
              <a:t>indicação</a:t>
            </a:r>
            <a:r>
              <a:rPr lang="en-US" dirty="0" smtClean="0">
                <a:latin typeface="Calibri"/>
                <a:cs typeface="Calibri"/>
              </a:rPr>
              <a:t> </a:t>
            </a:r>
            <a:r>
              <a:rPr lang="en-US" dirty="0" err="1" smtClean="0">
                <a:latin typeface="Calibri"/>
                <a:cs typeface="Calibri"/>
              </a:rPr>
              <a:t>para</a:t>
            </a:r>
            <a:r>
              <a:rPr lang="en-US" dirty="0" smtClean="0">
                <a:latin typeface="Calibri"/>
                <a:cs typeface="Calibri"/>
              </a:rPr>
              <a:t> </a:t>
            </a:r>
            <a:r>
              <a:rPr lang="en-US" dirty="0" err="1" smtClean="0">
                <a:latin typeface="Calibri"/>
                <a:cs typeface="Calibri"/>
              </a:rPr>
              <a:t>implante</a:t>
            </a:r>
            <a:r>
              <a:rPr lang="en-US" dirty="0" smtClean="0">
                <a:latin typeface="Calibri"/>
                <a:cs typeface="Calibri"/>
              </a:rPr>
              <a:t> de MP</a:t>
            </a:r>
          </a:p>
          <a:p>
            <a:endParaRPr lang="en-US" dirty="0" smtClean="0">
              <a:latin typeface="Calibri"/>
              <a:cs typeface="Calibri"/>
            </a:endParaRPr>
          </a:p>
          <a:p>
            <a:r>
              <a:rPr lang="en-US" dirty="0" err="1" smtClean="0">
                <a:latin typeface="Calibri"/>
                <a:cs typeface="Calibri"/>
              </a:rPr>
              <a:t>Randomizados</a:t>
            </a:r>
            <a:r>
              <a:rPr lang="en-US" dirty="0" smtClean="0">
                <a:latin typeface="Calibri"/>
                <a:cs typeface="Calibri"/>
              </a:rPr>
              <a:t> </a:t>
            </a:r>
            <a:r>
              <a:rPr lang="en-US" dirty="0" err="1" smtClean="0">
                <a:latin typeface="Calibri"/>
                <a:cs typeface="Calibri"/>
              </a:rPr>
              <a:t>em</a:t>
            </a:r>
            <a:r>
              <a:rPr lang="en-US" dirty="0" smtClean="0">
                <a:latin typeface="Calibri"/>
                <a:cs typeface="Calibri"/>
              </a:rPr>
              <a:t> 2 </a:t>
            </a:r>
            <a:r>
              <a:rPr lang="en-US" dirty="0" err="1" smtClean="0">
                <a:latin typeface="Calibri"/>
                <a:cs typeface="Calibri"/>
              </a:rPr>
              <a:t>grupos</a:t>
            </a:r>
            <a:r>
              <a:rPr lang="en-US" dirty="0" smtClean="0">
                <a:latin typeface="Calibri"/>
                <a:cs typeface="Calibri"/>
              </a:rPr>
              <a:t>: MP ON e MP OFF</a:t>
            </a:r>
          </a:p>
          <a:p>
            <a:endParaRPr lang="en-US" dirty="0" smtClean="0">
              <a:latin typeface="Calibri"/>
              <a:cs typeface="Calibri"/>
            </a:endParaRPr>
          </a:p>
          <a:p>
            <a:r>
              <a:rPr lang="en-US" dirty="0" err="1" smtClean="0">
                <a:latin typeface="Calibri"/>
                <a:cs typeface="Calibri"/>
              </a:rPr>
              <a:t>Recorrência</a:t>
            </a:r>
            <a:r>
              <a:rPr lang="en-US" dirty="0" smtClean="0">
                <a:latin typeface="Calibri"/>
                <a:cs typeface="Calibri"/>
              </a:rPr>
              <a:t> de </a:t>
            </a:r>
            <a:r>
              <a:rPr lang="en-US" dirty="0" err="1" smtClean="0">
                <a:latin typeface="Calibri"/>
                <a:cs typeface="Calibri"/>
              </a:rPr>
              <a:t>síncope</a:t>
            </a:r>
            <a:r>
              <a:rPr lang="en-US" dirty="0" smtClean="0">
                <a:latin typeface="Calibri"/>
                <a:cs typeface="Calibri"/>
              </a:rPr>
              <a:t> </a:t>
            </a:r>
            <a:r>
              <a:rPr lang="en-US" dirty="0" err="1" smtClean="0">
                <a:latin typeface="Calibri"/>
                <a:cs typeface="Calibri"/>
              </a:rPr>
              <a:t>em</a:t>
            </a:r>
            <a:r>
              <a:rPr lang="en-US" dirty="0" smtClean="0">
                <a:latin typeface="Calibri"/>
                <a:cs typeface="Calibri"/>
              </a:rPr>
              <a:t> 25</a:t>
            </a:r>
            <a:r>
              <a:rPr lang="en-US" dirty="0">
                <a:latin typeface="Calibri"/>
                <a:cs typeface="Calibri"/>
              </a:rPr>
              <a:t>% (95% CI, 13–45) </a:t>
            </a:r>
            <a:r>
              <a:rPr lang="en-US" dirty="0" smtClean="0">
                <a:latin typeface="Calibri"/>
                <a:cs typeface="Calibri"/>
              </a:rPr>
              <a:t> no </a:t>
            </a:r>
            <a:r>
              <a:rPr lang="en-US" dirty="0" err="1" smtClean="0">
                <a:latin typeface="Calibri"/>
                <a:cs typeface="Calibri"/>
              </a:rPr>
              <a:t>grupo</a:t>
            </a:r>
            <a:r>
              <a:rPr lang="en-US" dirty="0" smtClean="0">
                <a:latin typeface="Calibri"/>
                <a:cs typeface="Calibri"/>
              </a:rPr>
              <a:t> MP ON e de </a:t>
            </a:r>
            <a:r>
              <a:rPr lang="en-US" dirty="0">
                <a:latin typeface="Calibri"/>
                <a:cs typeface="Calibri"/>
              </a:rPr>
              <a:t>57% (95% CI, 40–74) </a:t>
            </a:r>
            <a:r>
              <a:rPr lang="en-US" dirty="0" smtClean="0">
                <a:latin typeface="Calibri"/>
                <a:cs typeface="Calibri"/>
              </a:rPr>
              <a:t> no </a:t>
            </a:r>
            <a:r>
              <a:rPr lang="en-US" dirty="0" err="1" smtClean="0">
                <a:latin typeface="Calibri"/>
                <a:cs typeface="Calibri"/>
              </a:rPr>
              <a:t>grupo</a:t>
            </a:r>
            <a:r>
              <a:rPr lang="en-US" dirty="0" smtClean="0">
                <a:latin typeface="Calibri"/>
                <a:cs typeface="Calibri"/>
              </a:rPr>
              <a:t> MP OFF, p=0,039</a:t>
            </a:r>
          </a:p>
          <a:p>
            <a:endParaRPr lang="en-US" dirty="0" smtClean="0">
              <a:latin typeface="Calibri"/>
              <a:cs typeface="Calibri"/>
            </a:endParaRPr>
          </a:p>
          <a:p>
            <a:r>
              <a:rPr lang="en-US" dirty="0" smtClean="0">
                <a:latin typeface="Calibri"/>
                <a:cs typeface="Calibri"/>
              </a:rPr>
              <a:t>A </a:t>
            </a:r>
            <a:r>
              <a:rPr lang="en-US" dirty="0" err="1" smtClean="0">
                <a:latin typeface="Calibri"/>
                <a:cs typeface="Calibri"/>
              </a:rPr>
              <a:t>estratégia</a:t>
            </a:r>
            <a:r>
              <a:rPr lang="en-US" dirty="0" smtClean="0">
                <a:latin typeface="Calibri"/>
                <a:cs typeface="Calibri"/>
              </a:rPr>
              <a:t> </a:t>
            </a:r>
            <a:r>
              <a:rPr lang="en-US" dirty="0" err="1" smtClean="0">
                <a:latin typeface="Calibri"/>
                <a:cs typeface="Calibri"/>
              </a:rPr>
              <a:t>invasiva</a:t>
            </a:r>
            <a:r>
              <a:rPr lang="en-US" dirty="0" smtClean="0">
                <a:latin typeface="Calibri"/>
                <a:cs typeface="Calibri"/>
              </a:rPr>
              <a:t> </a:t>
            </a:r>
            <a:r>
              <a:rPr lang="en-US" dirty="0" err="1" smtClean="0">
                <a:latin typeface="Calibri"/>
                <a:cs typeface="Calibri"/>
              </a:rPr>
              <a:t>reduziu</a:t>
            </a:r>
            <a:r>
              <a:rPr lang="en-US" dirty="0" smtClean="0">
                <a:latin typeface="Calibri"/>
                <a:cs typeface="Calibri"/>
              </a:rPr>
              <a:t> </a:t>
            </a:r>
            <a:r>
              <a:rPr lang="en-US" dirty="0" err="1" smtClean="0">
                <a:latin typeface="Calibri"/>
                <a:cs typeface="Calibri"/>
              </a:rPr>
              <a:t>em</a:t>
            </a:r>
            <a:r>
              <a:rPr lang="en-US" dirty="0" smtClean="0">
                <a:latin typeface="Calibri"/>
                <a:cs typeface="Calibri"/>
              </a:rPr>
              <a:t> 32% o </a:t>
            </a:r>
            <a:r>
              <a:rPr lang="en-US" dirty="0" err="1" smtClean="0">
                <a:latin typeface="Calibri"/>
                <a:cs typeface="Calibri"/>
              </a:rPr>
              <a:t>risco</a:t>
            </a:r>
            <a:r>
              <a:rPr lang="en-US" dirty="0" smtClean="0">
                <a:latin typeface="Calibri"/>
                <a:cs typeface="Calibri"/>
              </a:rPr>
              <a:t> </a:t>
            </a:r>
            <a:r>
              <a:rPr lang="en-US" dirty="0" err="1" smtClean="0">
                <a:latin typeface="Calibri"/>
                <a:cs typeface="Calibri"/>
              </a:rPr>
              <a:t>absoluto</a:t>
            </a:r>
            <a:r>
              <a:rPr lang="en-US" dirty="0">
                <a:latin typeface="Calibri"/>
                <a:cs typeface="Calibri"/>
              </a:rPr>
              <a:t> </a:t>
            </a:r>
            <a:r>
              <a:rPr lang="en-US" dirty="0" smtClean="0">
                <a:latin typeface="Calibri"/>
                <a:cs typeface="Calibri"/>
              </a:rPr>
              <a:t>e de </a:t>
            </a:r>
            <a:r>
              <a:rPr lang="en-US" dirty="0">
                <a:latin typeface="Calibri"/>
                <a:cs typeface="Calibri"/>
              </a:rPr>
              <a:t>57% o </a:t>
            </a:r>
            <a:r>
              <a:rPr lang="en-US" dirty="0" err="1">
                <a:latin typeface="Calibri"/>
                <a:cs typeface="Calibri"/>
              </a:rPr>
              <a:t>risco</a:t>
            </a:r>
            <a:r>
              <a:rPr lang="en-US" dirty="0">
                <a:latin typeface="Calibri"/>
                <a:cs typeface="Calibri"/>
              </a:rPr>
              <a:t> </a:t>
            </a:r>
            <a:r>
              <a:rPr lang="en-US" dirty="0" err="1" smtClean="0">
                <a:latin typeface="Calibri"/>
                <a:cs typeface="Calibri"/>
              </a:rPr>
              <a:t>relativo</a:t>
            </a:r>
            <a:r>
              <a:rPr lang="en-US" dirty="0">
                <a:latin typeface="Calibri"/>
                <a:cs typeface="Calibri"/>
              </a:rPr>
              <a:t> </a:t>
            </a:r>
            <a:r>
              <a:rPr lang="en-US" dirty="0" smtClean="0">
                <a:latin typeface="Calibri"/>
                <a:cs typeface="Calibri"/>
              </a:rPr>
              <a:t>de </a:t>
            </a:r>
            <a:r>
              <a:rPr lang="en-US" dirty="0" err="1" smtClean="0">
                <a:latin typeface="Calibri"/>
                <a:cs typeface="Calibri"/>
              </a:rPr>
              <a:t>recorrência</a:t>
            </a:r>
            <a:r>
              <a:rPr lang="en-US" dirty="0" smtClean="0">
                <a:latin typeface="Calibri"/>
                <a:cs typeface="Calibri"/>
              </a:rPr>
              <a:t> da </a:t>
            </a:r>
            <a:r>
              <a:rPr lang="en-US" dirty="0" err="1" smtClean="0">
                <a:latin typeface="Calibri"/>
                <a:cs typeface="Calibri"/>
              </a:rPr>
              <a:t>síncope</a:t>
            </a:r>
            <a:endParaRPr lang="en-US" dirty="0" smtClean="0">
              <a:latin typeface="Calibri"/>
              <a:cs typeface="Calibri"/>
            </a:endParaRPr>
          </a:p>
          <a:p>
            <a:endParaRPr lang="en-US" dirty="0" smtClean="0">
              <a:latin typeface="Calibri"/>
              <a:cs typeface="Calibri"/>
            </a:endParaRPr>
          </a:p>
        </p:txBody>
      </p:sp>
      <p:sp>
        <p:nvSpPr>
          <p:cNvPr id="5" name="TextBox 4"/>
          <p:cNvSpPr txBox="1"/>
          <p:nvPr/>
        </p:nvSpPr>
        <p:spPr>
          <a:xfrm>
            <a:off x="1229547" y="6457767"/>
            <a:ext cx="4053491" cy="276999"/>
          </a:xfrm>
          <a:prstGeom prst="rect">
            <a:avLst/>
          </a:prstGeom>
          <a:noFill/>
        </p:spPr>
        <p:txBody>
          <a:bodyPr wrap="square" rtlCol="0">
            <a:spAutoFit/>
          </a:bodyPr>
          <a:lstStyle/>
          <a:p>
            <a:r>
              <a:rPr lang="en-US" sz="1200" i="1" dirty="0">
                <a:latin typeface="Calibri"/>
                <a:cs typeface="Calibri"/>
              </a:rPr>
              <a:t> </a:t>
            </a:r>
            <a:r>
              <a:rPr lang="en-US" sz="1200" i="1" dirty="0" err="1" smtClean="0">
                <a:latin typeface="Calibri"/>
                <a:cs typeface="Calibri"/>
              </a:rPr>
              <a:t>Brignole</a:t>
            </a:r>
            <a:r>
              <a:rPr lang="en-US" sz="1200" i="1" dirty="0" smtClean="0">
                <a:latin typeface="Calibri"/>
                <a:cs typeface="Calibri"/>
              </a:rPr>
              <a:t> M et al. Circulation</a:t>
            </a:r>
            <a:r>
              <a:rPr lang="en-US" sz="1200" i="1" dirty="0">
                <a:latin typeface="Calibri"/>
                <a:cs typeface="Calibri"/>
              </a:rPr>
              <a:t>. 2012;125:2566-2571</a:t>
            </a:r>
          </a:p>
        </p:txBody>
      </p:sp>
    </p:spTree>
    <p:extLst>
      <p:ext uri="{BB962C8B-B14F-4D97-AF65-F5344CB8AC3E}">
        <p14:creationId xmlns:p14="http://schemas.microsoft.com/office/powerpoint/2010/main" val="41012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75443" y="281114"/>
            <a:ext cx="5931608" cy="1644651"/>
          </a:xfrm>
          <a:prstGeom prst="rect">
            <a:avLst/>
          </a:prstGeom>
        </p:spPr>
      </p:pic>
      <p:sp>
        <p:nvSpPr>
          <p:cNvPr id="5" name="TextBox 4"/>
          <p:cNvSpPr txBox="1"/>
          <p:nvPr/>
        </p:nvSpPr>
        <p:spPr>
          <a:xfrm>
            <a:off x="1229547" y="6457767"/>
            <a:ext cx="4053491" cy="276999"/>
          </a:xfrm>
          <a:prstGeom prst="rect">
            <a:avLst/>
          </a:prstGeom>
          <a:noFill/>
        </p:spPr>
        <p:txBody>
          <a:bodyPr wrap="square" rtlCol="0">
            <a:spAutoFit/>
          </a:bodyPr>
          <a:lstStyle/>
          <a:p>
            <a:r>
              <a:rPr lang="en-US" sz="1200" i="1" dirty="0">
                <a:latin typeface="Calibri"/>
                <a:cs typeface="Calibri"/>
              </a:rPr>
              <a:t> </a:t>
            </a:r>
            <a:r>
              <a:rPr lang="en-US" sz="1200" i="1" dirty="0" err="1" smtClean="0">
                <a:latin typeface="Calibri"/>
                <a:cs typeface="Calibri"/>
              </a:rPr>
              <a:t>Brignole</a:t>
            </a:r>
            <a:r>
              <a:rPr lang="en-US" sz="1200" i="1" dirty="0" smtClean="0">
                <a:latin typeface="Calibri"/>
                <a:cs typeface="Calibri"/>
              </a:rPr>
              <a:t> M et al. Circulation</a:t>
            </a:r>
            <a:r>
              <a:rPr lang="en-US" sz="1200" i="1" dirty="0">
                <a:latin typeface="Calibri"/>
                <a:cs typeface="Calibri"/>
              </a:rPr>
              <a:t>. 2012;125:2566-2571</a:t>
            </a:r>
          </a:p>
        </p:txBody>
      </p:sp>
      <p:pic>
        <p:nvPicPr>
          <p:cNvPr id="6" name="Picture 5"/>
          <p:cNvPicPr>
            <a:picLocks noChangeAspect="1"/>
          </p:cNvPicPr>
          <p:nvPr/>
        </p:nvPicPr>
        <p:blipFill>
          <a:blip r:embed="rId4"/>
          <a:stretch>
            <a:fillRect/>
          </a:stretch>
        </p:blipFill>
        <p:spPr>
          <a:xfrm>
            <a:off x="1675443" y="2175104"/>
            <a:ext cx="5936741" cy="4254539"/>
          </a:xfrm>
          <a:prstGeom prst="rect">
            <a:avLst/>
          </a:prstGeom>
        </p:spPr>
      </p:pic>
    </p:spTree>
    <p:extLst>
      <p:ext uri="{BB962C8B-B14F-4D97-AF65-F5344CB8AC3E}">
        <p14:creationId xmlns:p14="http://schemas.microsoft.com/office/powerpoint/2010/main" val="211213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9090" name="Rectangle 29"/>
          <p:cNvSpPr>
            <a:spLocks noChangeArrowheads="1"/>
          </p:cNvSpPr>
          <p:nvPr/>
        </p:nvSpPr>
        <p:spPr bwMode="auto">
          <a:xfrm>
            <a:off x="4695825" y="1825625"/>
            <a:ext cx="4311650" cy="4362450"/>
          </a:xfrm>
          <a:prstGeom prst="rect">
            <a:avLst/>
          </a:prstGeom>
          <a:gradFill rotWithShape="1">
            <a:gsLst>
              <a:gs pos="0">
                <a:schemeClr val="tx2"/>
              </a:gs>
              <a:gs pos="100000">
                <a:schemeClr val="bg1"/>
              </a:gs>
            </a:gsLst>
            <a:lin ang="5400000" scaled="1"/>
          </a:gradFill>
          <a:ln w="9525">
            <a:solidFill>
              <a:schemeClr val="tx1"/>
            </a:solidFill>
            <a:miter lim="800000"/>
            <a:headEnd/>
            <a:tailEnd/>
          </a:ln>
        </p:spPr>
        <p:txBody>
          <a:bodyPr wrap="none" anchor="ctr"/>
          <a:lstStyle/>
          <a:p>
            <a:pPr eaLnBrk="0" hangingPunct="0"/>
            <a:endParaRPr lang="en-US">
              <a:cs typeface="ＭＳ Ｐゴシック" charset="0"/>
            </a:endParaRPr>
          </a:p>
        </p:txBody>
      </p:sp>
      <p:sp>
        <p:nvSpPr>
          <p:cNvPr id="89091" name="Rectangle 27"/>
          <p:cNvSpPr>
            <a:spLocks noChangeArrowheads="1"/>
          </p:cNvSpPr>
          <p:nvPr/>
        </p:nvSpPr>
        <p:spPr bwMode="auto">
          <a:xfrm>
            <a:off x="157163" y="1817688"/>
            <a:ext cx="4206875" cy="4375150"/>
          </a:xfrm>
          <a:prstGeom prst="rect">
            <a:avLst/>
          </a:prstGeom>
          <a:gradFill rotWithShape="1">
            <a:gsLst>
              <a:gs pos="0">
                <a:schemeClr val="tx2"/>
              </a:gs>
              <a:gs pos="100000">
                <a:schemeClr val="bg1"/>
              </a:gs>
            </a:gsLst>
            <a:lin ang="5400000" scaled="1"/>
          </a:gradFill>
          <a:ln w="9525">
            <a:solidFill>
              <a:schemeClr val="tx1"/>
            </a:solidFill>
            <a:miter lim="800000"/>
            <a:headEnd/>
            <a:tailEnd/>
          </a:ln>
        </p:spPr>
        <p:txBody>
          <a:bodyPr wrap="none" anchor="ctr"/>
          <a:lstStyle/>
          <a:p>
            <a:pPr eaLnBrk="0" hangingPunct="0"/>
            <a:endParaRPr lang="en-US">
              <a:cs typeface="ＭＳ Ｐゴシック" charset="0"/>
            </a:endParaRPr>
          </a:p>
        </p:txBody>
      </p:sp>
      <p:sp>
        <p:nvSpPr>
          <p:cNvPr id="77836" name="Rectangle 12"/>
          <p:cNvSpPr>
            <a:spLocks noGrp="1" noRot="1" noChangeArrowheads="1"/>
          </p:cNvSpPr>
          <p:nvPr>
            <p:ph type="title"/>
          </p:nvPr>
        </p:nvSpPr>
        <p:spPr>
          <a:xfrm>
            <a:off x="0" y="777875"/>
            <a:ext cx="9144000" cy="658813"/>
          </a:xfrm>
          <a:effectLst>
            <a:outerShdw blurRad="63500" dist="38099" dir="2700000" algn="ctr" rotWithShape="0">
              <a:schemeClr val="bg2">
                <a:alpha val="74997"/>
              </a:schemeClr>
            </a:outerShdw>
          </a:effectLst>
        </p:spPr>
        <p:txBody>
          <a:bodyPr/>
          <a:lstStyle/>
          <a:p>
            <a:pPr algn="ctr" eaLnBrk="1" hangingPunct="1">
              <a:defRPr/>
            </a:pPr>
            <a:r>
              <a:rPr lang="en-US" sz="4000" dirty="0" smtClean="0">
                <a:solidFill>
                  <a:srgbClr val="F5FF59"/>
                </a:solidFill>
                <a:effectLst>
                  <a:outerShdw blurRad="38100" dist="38100" dir="2700000" algn="tl">
                    <a:srgbClr val="000000"/>
                  </a:outerShdw>
                </a:effectLst>
              </a:rPr>
              <a:t>Symptom-Rhythm Correlation:</a:t>
            </a:r>
            <a:br>
              <a:rPr lang="en-US" sz="4000" dirty="0" smtClean="0">
                <a:solidFill>
                  <a:srgbClr val="F5FF59"/>
                </a:solidFill>
                <a:effectLst>
                  <a:outerShdw blurRad="38100" dist="38100" dir="2700000" algn="tl">
                    <a:srgbClr val="000000"/>
                  </a:outerShdw>
                </a:effectLst>
              </a:rPr>
            </a:br>
            <a:r>
              <a:rPr lang="en-US" sz="3200" dirty="0" smtClean="0">
                <a:solidFill>
                  <a:srgbClr val="FFFFFF"/>
                </a:solidFill>
                <a:effectLst>
                  <a:outerShdw blurRad="38100" dist="38100" dir="2700000" algn="tl">
                    <a:srgbClr val="000000"/>
                  </a:outerShdw>
                </a:effectLst>
              </a:rPr>
              <a:t>ILR Syncope Cases with </a:t>
            </a:r>
            <a:br>
              <a:rPr lang="en-US" sz="3200" dirty="0" smtClean="0">
                <a:solidFill>
                  <a:srgbClr val="FFFFFF"/>
                </a:solidFill>
                <a:effectLst>
                  <a:outerShdw blurRad="38100" dist="38100" dir="2700000" algn="tl">
                    <a:srgbClr val="000000"/>
                  </a:outerShdw>
                </a:effectLst>
              </a:rPr>
            </a:br>
            <a:r>
              <a:rPr lang="en-US" sz="3200" dirty="0" smtClean="0">
                <a:solidFill>
                  <a:srgbClr val="FFFFFF"/>
                </a:solidFill>
                <a:effectLst>
                  <a:outerShdw blurRad="38100" dist="38100" dir="2700000" algn="tl">
                    <a:srgbClr val="000000"/>
                  </a:outerShdw>
                </a:effectLst>
              </a:rPr>
              <a:t>Brady- and </a:t>
            </a:r>
            <a:r>
              <a:rPr lang="en-US" sz="3200" dirty="0" err="1" smtClean="0">
                <a:solidFill>
                  <a:srgbClr val="FFFFFF"/>
                </a:solidFill>
                <a:effectLst>
                  <a:outerShdw blurRad="38100" dist="38100" dir="2700000" algn="tl">
                    <a:srgbClr val="000000"/>
                  </a:outerShdw>
                </a:effectLst>
              </a:rPr>
              <a:t>Tachyarrhythmias</a:t>
            </a:r>
            <a:r>
              <a:rPr lang="en-US" sz="3600" dirty="0" smtClean="0">
                <a:solidFill>
                  <a:srgbClr val="F5FF59"/>
                </a:solidFill>
                <a:effectLst>
                  <a:outerShdw blurRad="38100" dist="38100" dir="2700000" algn="tl">
                    <a:srgbClr val="000000"/>
                  </a:outerShdw>
                </a:effectLst>
              </a:rPr>
              <a:t/>
            </a:r>
            <a:br>
              <a:rPr lang="en-US" sz="3600" dirty="0" smtClean="0">
                <a:solidFill>
                  <a:srgbClr val="F5FF59"/>
                </a:solidFill>
                <a:effectLst>
                  <a:outerShdw blurRad="38100" dist="38100" dir="2700000" algn="tl">
                    <a:srgbClr val="000000"/>
                  </a:outerShdw>
                </a:effectLst>
              </a:rPr>
            </a:br>
            <a:endParaRPr lang="en-US" dirty="0" smtClean="0"/>
          </a:p>
        </p:txBody>
      </p:sp>
      <p:sp>
        <p:nvSpPr>
          <p:cNvPr id="89093" name="Rectangle 4"/>
          <p:cNvSpPr>
            <a:spLocks noChangeArrowheads="1"/>
          </p:cNvSpPr>
          <p:nvPr/>
        </p:nvSpPr>
        <p:spPr bwMode="auto">
          <a:xfrm>
            <a:off x="4865688" y="5140325"/>
            <a:ext cx="4043362"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800" b="1">
                <a:solidFill>
                  <a:schemeClr val="bg2"/>
                </a:solidFill>
                <a:cs typeface="ＭＳ Ｐゴシック" charset="0"/>
              </a:rPr>
              <a:t>Case: 65 year old man with syncope accompanied by brief retrograde amnesia.</a:t>
            </a:r>
          </a:p>
        </p:txBody>
      </p:sp>
      <p:sp>
        <p:nvSpPr>
          <p:cNvPr id="89094" name="Rectangle 6"/>
          <p:cNvSpPr>
            <a:spLocks noChangeArrowheads="1"/>
          </p:cNvSpPr>
          <p:nvPr/>
        </p:nvSpPr>
        <p:spPr bwMode="auto">
          <a:xfrm>
            <a:off x="1588" y="2178050"/>
            <a:ext cx="4568825"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pPr eaLnBrk="0" hangingPunct="0"/>
            <a:endParaRPr lang="en-US">
              <a:cs typeface="ＭＳ Ｐゴシック" charset="0"/>
            </a:endParaRPr>
          </a:p>
        </p:txBody>
      </p:sp>
      <p:sp>
        <p:nvSpPr>
          <p:cNvPr id="88071" name="Text Box 9"/>
          <p:cNvSpPr txBox="1">
            <a:spLocks noChangeArrowheads="1"/>
          </p:cNvSpPr>
          <p:nvPr/>
        </p:nvSpPr>
        <p:spPr bwMode="auto">
          <a:xfrm>
            <a:off x="327025" y="6448425"/>
            <a:ext cx="327660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eaLnBrk="0" hangingPunct="0">
              <a:spcBef>
                <a:spcPct val="50000"/>
              </a:spcBef>
              <a:defRPr/>
            </a:pPr>
            <a:r>
              <a:rPr lang="en-US" sz="1050" dirty="0">
                <a:cs typeface="+mn-cs"/>
              </a:rPr>
              <a:t>*</a:t>
            </a:r>
            <a:r>
              <a:rPr lang="en-US" sz="1050" b="1" dirty="0">
                <a:solidFill>
                  <a:srgbClr val="FFFFFF"/>
                </a:solidFill>
                <a:cs typeface="+mn-cs"/>
              </a:rPr>
              <a:t>Medtronic data on file</a:t>
            </a:r>
          </a:p>
        </p:txBody>
      </p:sp>
      <p:pic>
        <p:nvPicPr>
          <p:cNvPr id="89096"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850" y="1917700"/>
            <a:ext cx="4184650" cy="31019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097" name="Picture 23" descr="1c"/>
          <p:cNvPicPr>
            <a:picLocks noChangeAspect="1" noChangeArrowheads="1"/>
          </p:cNvPicPr>
          <p:nvPr/>
        </p:nvPicPr>
        <p:blipFill>
          <a:blip r:embed="rId4">
            <a:extLst>
              <a:ext uri="{28A0092B-C50C-407E-A947-70E740481C1C}">
                <a14:useLocalDpi xmlns:a14="http://schemas.microsoft.com/office/drawing/2010/main" val="0"/>
              </a:ext>
            </a:extLst>
          </a:blip>
          <a:srcRect r="6299"/>
          <a:stretch>
            <a:fillRect/>
          </a:stretch>
        </p:blipFill>
        <p:spPr bwMode="auto">
          <a:xfrm>
            <a:off x="8294688" y="3990975"/>
            <a:ext cx="65722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8" name="Rectangle 3"/>
          <p:cNvSpPr>
            <a:spLocks noChangeArrowheads="1"/>
          </p:cNvSpPr>
          <p:nvPr/>
        </p:nvSpPr>
        <p:spPr bwMode="auto">
          <a:xfrm>
            <a:off x="314325" y="5129213"/>
            <a:ext cx="4008438"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eaLnBrk="0" hangingPunct="0"/>
            <a:r>
              <a:rPr lang="en-US" sz="1800" b="1">
                <a:solidFill>
                  <a:schemeClr val="bg2"/>
                </a:solidFill>
                <a:cs typeface="ＭＳ Ｐゴシック" charset="0"/>
              </a:rPr>
              <a:t>Case: 56 year old woman with refractory syncope accompanied with </a:t>
            </a:r>
            <a:r>
              <a:rPr lang="ja-JP" altLang="en-US" sz="1800" b="1">
                <a:solidFill>
                  <a:schemeClr val="bg2"/>
                </a:solidFill>
                <a:cs typeface="ＭＳ Ｐゴシック" charset="0"/>
              </a:rPr>
              <a:t>‘</a:t>
            </a:r>
            <a:r>
              <a:rPr lang="en-US" sz="1800" b="1">
                <a:solidFill>
                  <a:schemeClr val="bg2"/>
                </a:solidFill>
                <a:cs typeface="ＭＳ Ｐゴシック" charset="0"/>
              </a:rPr>
              <a:t>seizures</a:t>
            </a:r>
            <a:r>
              <a:rPr lang="ja-JP" altLang="en-US" sz="1800" b="1">
                <a:solidFill>
                  <a:schemeClr val="bg2"/>
                </a:solidFill>
                <a:cs typeface="ＭＳ Ｐゴシック" charset="0"/>
              </a:rPr>
              <a:t>’</a:t>
            </a:r>
            <a:r>
              <a:rPr lang="en-US" sz="1800" b="1">
                <a:solidFill>
                  <a:schemeClr val="bg2"/>
                </a:solidFill>
                <a:cs typeface="ＭＳ Ｐゴシック" charset="0"/>
              </a:rPr>
              <a:t>.</a:t>
            </a:r>
            <a:r>
              <a:rPr lang="en-US" sz="1800" b="1">
                <a:solidFill>
                  <a:srgbClr val="FFFFFF"/>
                </a:solidFill>
                <a:cs typeface="ＭＳ Ｐゴシック" charset="0"/>
              </a:rPr>
              <a:t> </a:t>
            </a:r>
          </a:p>
        </p:txBody>
      </p:sp>
      <p:pic>
        <p:nvPicPr>
          <p:cNvPr id="8909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275" y="1936750"/>
            <a:ext cx="3968750" cy="2657475"/>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9100" name="Picture 21" descr="1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5063" y="3582988"/>
            <a:ext cx="89058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101" name="Oval 28"/>
          <p:cNvSpPr>
            <a:spLocks noChangeArrowheads="1"/>
          </p:cNvSpPr>
          <p:nvPr/>
        </p:nvSpPr>
        <p:spPr bwMode="auto">
          <a:xfrm>
            <a:off x="3594100" y="3090863"/>
            <a:ext cx="787400" cy="711200"/>
          </a:xfrm>
          <a:prstGeom prst="ellipse">
            <a:avLst/>
          </a:prstGeom>
          <a:solidFill>
            <a:srgbClr val="FFFFFF"/>
          </a:solidFill>
          <a:ln w="9525">
            <a:solidFill>
              <a:schemeClr val="tx1"/>
            </a:solidFill>
            <a:round/>
            <a:headEnd/>
            <a:tailEnd/>
          </a:ln>
        </p:spPr>
        <p:txBody>
          <a:bodyPr wrap="none" anchor="ctr"/>
          <a:lstStyle/>
          <a:p>
            <a:pPr eaLnBrk="0" hangingPunct="0"/>
            <a:endParaRPr lang="en-US">
              <a:cs typeface="ＭＳ Ｐゴシック" charset="0"/>
            </a:endParaRPr>
          </a:p>
        </p:txBody>
      </p:sp>
      <p:pic>
        <p:nvPicPr>
          <p:cNvPr id="89102" name="Picture 22" descr="1b"/>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516"/>
          <a:stretch>
            <a:fillRect/>
          </a:stretch>
        </p:blipFill>
        <p:spPr bwMode="auto">
          <a:xfrm>
            <a:off x="3568700" y="3076575"/>
            <a:ext cx="84137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5121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0" y="0"/>
            <a:ext cx="7854696" cy="6858000"/>
          </a:xfrm>
          <a:prstGeom prst="rect">
            <a:avLst/>
          </a:prstGeom>
        </p:spPr>
      </p:pic>
    </p:spTree>
    <p:extLst>
      <p:ext uri="{BB962C8B-B14F-4D97-AF65-F5344CB8AC3E}">
        <p14:creationId xmlns:p14="http://schemas.microsoft.com/office/powerpoint/2010/main" val="354162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98135" y="300808"/>
            <a:ext cx="5099668" cy="6016156"/>
          </a:xfrm>
          <a:prstGeom prst="rect">
            <a:avLst/>
          </a:prstGeom>
        </p:spPr>
      </p:pic>
      <p:sp>
        <p:nvSpPr>
          <p:cNvPr id="3" name="TextBox 2"/>
          <p:cNvSpPr txBox="1"/>
          <p:nvPr/>
        </p:nvSpPr>
        <p:spPr>
          <a:xfrm>
            <a:off x="735196" y="6534214"/>
            <a:ext cx="5714478" cy="276999"/>
          </a:xfrm>
          <a:prstGeom prst="rect">
            <a:avLst/>
          </a:prstGeom>
          <a:noFill/>
        </p:spPr>
        <p:txBody>
          <a:bodyPr wrap="square" rtlCol="0">
            <a:spAutoFit/>
          </a:bodyPr>
          <a:lstStyle/>
          <a:p>
            <a:r>
              <a:rPr lang="en-US" sz="1200" i="1" dirty="0" smtClean="0">
                <a:latin typeface="Calibri"/>
                <a:cs typeface="Calibri"/>
              </a:rPr>
              <a:t>Davis S et al. </a:t>
            </a:r>
            <a:r>
              <a:rPr lang="en-US" sz="1200" i="1" dirty="0" err="1" smtClean="0">
                <a:latin typeface="Calibri"/>
                <a:cs typeface="Calibri"/>
              </a:rPr>
              <a:t>Europace</a:t>
            </a:r>
            <a:r>
              <a:rPr lang="en-US" sz="1200" i="1" dirty="0" smtClean="0">
                <a:latin typeface="Calibri"/>
                <a:cs typeface="Calibri"/>
              </a:rPr>
              <a:t> </a:t>
            </a:r>
            <a:r>
              <a:rPr lang="en-US" sz="1200" i="1" dirty="0">
                <a:latin typeface="Calibri"/>
                <a:cs typeface="Calibri"/>
              </a:rPr>
              <a:t>(2012) 14, 402–409</a:t>
            </a:r>
          </a:p>
        </p:txBody>
      </p:sp>
    </p:spTree>
    <p:extLst>
      <p:ext uri="{BB962C8B-B14F-4D97-AF65-F5344CB8AC3E}">
        <p14:creationId xmlns:p14="http://schemas.microsoft.com/office/powerpoint/2010/main" val="65727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Rectangle 3"/>
          <p:cNvSpPr>
            <a:spLocks noGrp="1" noChangeArrowheads="1"/>
          </p:cNvSpPr>
          <p:nvPr>
            <p:ph type="body" idx="1"/>
          </p:nvPr>
        </p:nvSpPr>
        <p:spPr>
          <a:xfrm>
            <a:off x="551781" y="3836832"/>
            <a:ext cx="8229600" cy="8439343"/>
          </a:xfrm>
        </p:spPr>
        <p:txBody>
          <a:bodyPr/>
          <a:lstStyle/>
          <a:p>
            <a:pPr>
              <a:lnSpc>
                <a:spcPct val="80000"/>
              </a:lnSpc>
            </a:pPr>
            <a:r>
              <a:rPr lang="en-US" sz="2400" dirty="0">
                <a:latin typeface="Arial" charset="0"/>
                <a:ea typeface="ＭＳ Ｐゴシック" charset="0"/>
                <a:cs typeface="Arial" charset="0"/>
              </a:rPr>
              <a:t>650 </a:t>
            </a:r>
            <a:r>
              <a:rPr lang="en-US" sz="2400" dirty="0" err="1" smtClean="0">
                <a:latin typeface="Arial" charset="0"/>
                <a:ea typeface="ＭＳ Ｐゴシック" charset="0"/>
                <a:cs typeface="Arial" charset="0"/>
              </a:rPr>
              <a:t>pacientes</a:t>
            </a:r>
            <a:r>
              <a:rPr lang="en-US" sz="2400" dirty="0" smtClean="0">
                <a:latin typeface="Arial" charset="0"/>
                <a:ea typeface="ＭＳ Ｐゴシック" charset="0"/>
                <a:cs typeface="Arial" charset="0"/>
              </a:rPr>
              <a:t> (</a:t>
            </a:r>
            <a:r>
              <a:rPr lang="en-US" sz="2400" dirty="0">
                <a:latin typeface="Arial" charset="0"/>
                <a:ea typeface="ＭＳ Ｐゴシック" charset="0"/>
                <a:cs typeface="Arial" charset="0"/>
              </a:rPr>
              <a:t>2006-2008)</a:t>
            </a:r>
          </a:p>
          <a:p>
            <a:pPr>
              <a:lnSpc>
                <a:spcPct val="80000"/>
              </a:lnSpc>
            </a:pPr>
            <a:endParaRPr lang="en-US" sz="2400" dirty="0">
              <a:latin typeface="Arial" charset="0"/>
              <a:ea typeface="ＭＳ Ｐゴシック" charset="0"/>
              <a:cs typeface="Arial" charset="0"/>
            </a:endParaRPr>
          </a:p>
          <a:p>
            <a:pPr>
              <a:lnSpc>
                <a:spcPct val="80000"/>
              </a:lnSpc>
            </a:pPr>
            <a:r>
              <a:rPr lang="en-US" sz="2400" dirty="0">
                <a:latin typeface="Arial" charset="0"/>
                <a:ea typeface="ＭＳ Ｐゴシック" charset="0"/>
                <a:cs typeface="Arial" charset="0"/>
              </a:rPr>
              <a:t>570 </a:t>
            </a:r>
            <a:r>
              <a:rPr lang="en-US" sz="2400" dirty="0" smtClean="0">
                <a:latin typeface="Arial" charset="0"/>
                <a:ea typeface="ＭＳ Ｐゴシック" charset="0"/>
                <a:cs typeface="Arial" charset="0"/>
              </a:rPr>
              <a:t>no </a:t>
            </a:r>
            <a:r>
              <a:rPr lang="en-US" sz="2400" dirty="0" err="1" smtClean="0">
                <a:latin typeface="Arial" charset="0"/>
                <a:ea typeface="ＭＳ Ｐゴシック" charset="0"/>
                <a:cs typeface="Arial" charset="0"/>
              </a:rPr>
              <a:t>seguimento</a:t>
            </a:r>
            <a:endParaRPr lang="en-US" sz="2400" dirty="0">
              <a:latin typeface="Arial" charset="0"/>
              <a:ea typeface="ＭＳ Ｐゴシック" charset="0"/>
              <a:cs typeface="Arial" charset="0"/>
            </a:endParaRPr>
          </a:p>
          <a:p>
            <a:pPr>
              <a:lnSpc>
                <a:spcPct val="80000"/>
              </a:lnSpc>
            </a:pPr>
            <a:endParaRPr lang="en-US" sz="2400" dirty="0">
              <a:latin typeface="Arial" charset="0"/>
              <a:ea typeface="ＭＳ Ｐゴシック" charset="0"/>
              <a:cs typeface="Arial" charset="0"/>
            </a:endParaRPr>
          </a:p>
          <a:p>
            <a:pPr>
              <a:lnSpc>
                <a:spcPct val="80000"/>
              </a:lnSpc>
            </a:pPr>
            <a:r>
              <a:rPr lang="en-US" sz="2400" dirty="0" err="1" smtClean="0">
                <a:latin typeface="Arial" charset="0"/>
                <a:ea typeface="ＭＳ Ｐゴシック" charset="0"/>
                <a:cs typeface="Arial" charset="0"/>
              </a:rPr>
              <a:t>Período</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médio</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após</a:t>
            </a:r>
            <a:r>
              <a:rPr lang="en-US" sz="2400" dirty="0" smtClean="0">
                <a:latin typeface="Arial" charset="0"/>
                <a:ea typeface="ＭＳ Ｐゴシック" charset="0"/>
                <a:cs typeface="Arial" charset="0"/>
              </a:rPr>
              <a:t> o </a:t>
            </a:r>
            <a:r>
              <a:rPr lang="en-US" sz="2400" dirty="0" err="1" smtClean="0">
                <a:latin typeface="Arial" charset="0"/>
                <a:ea typeface="ＭＳ Ｐゴシック" charset="0"/>
                <a:cs typeface="Arial" charset="0"/>
              </a:rPr>
              <a:t>implante</a:t>
            </a:r>
            <a:r>
              <a:rPr lang="en-US" sz="2400" dirty="0" smtClean="0">
                <a:latin typeface="Arial" charset="0"/>
                <a:ea typeface="ＭＳ Ｐゴシック" charset="0"/>
                <a:cs typeface="Arial" charset="0"/>
              </a:rPr>
              <a:t> do </a:t>
            </a:r>
            <a:r>
              <a:rPr lang="en-US" sz="2400" dirty="0" err="1" smtClean="0">
                <a:latin typeface="Arial" charset="0"/>
                <a:ea typeface="ＭＳ Ｐゴシック" charset="0"/>
                <a:cs typeface="Arial" charset="0"/>
              </a:rPr>
              <a:t>Looper</a:t>
            </a:r>
            <a:r>
              <a:rPr lang="en-US" sz="2400" dirty="0" smtClean="0">
                <a:latin typeface="Arial" charset="0"/>
                <a:ea typeface="ＭＳ Ｐゴシック" charset="0"/>
                <a:cs typeface="Arial" charset="0"/>
              </a:rPr>
              <a:t>: 10</a:t>
            </a:r>
            <a:r>
              <a:rPr lang="en-US" sz="2400" dirty="0">
                <a:latin typeface="Arial" charset="0"/>
                <a:ea typeface="ＭＳ Ｐゴシック" charset="0"/>
                <a:cs typeface="Arial" charset="0"/>
              </a:rPr>
              <a:t>±6 </a:t>
            </a:r>
            <a:r>
              <a:rPr lang="en-US" sz="2400" dirty="0" err="1" smtClean="0">
                <a:latin typeface="Arial" charset="0"/>
                <a:ea typeface="ＭＳ Ｐゴシック" charset="0"/>
                <a:cs typeface="Arial" charset="0"/>
              </a:rPr>
              <a:t>meses</a:t>
            </a:r>
            <a:endParaRPr lang="en-US" sz="2400" dirty="0">
              <a:latin typeface="Arial" charset="0"/>
              <a:ea typeface="ＭＳ Ｐゴシック" charset="0"/>
              <a:cs typeface="Arial" charset="0"/>
            </a:endParaRPr>
          </a:p>
        </p:txBody>
      </p:sp>
      <p:pic>
        <p:nvPicPr>
          <p:cNvPr id="2" name="Picture 1"/>
          <p:cNvPicPr>
            <a:picLocks noChangeAspect="1"/>
          </p:cNvPicPr>
          <p:nvPr/>
        </p:nvPicPr>
        <p:blipFill>
          <a:blip r:embed="rId3"/>
          <a:stretch>
            <a:fillRect/>
          </a:stretch>
        </p:blipFill>
        <p:spPr>
          <a:xfrm>
            <a:off x="0" y="293264"/>
            <a:ext cx="9144000" cy="2911064"/>
          </a:xfrm>
          <a:prstGeom prst="rect">
            <a:avLst/>
          </a:prstGeom>
        </p:spPr>
      </p:pic>
    </p:spTree>
    <p:extLst>
      <p:ext uri="{BB962C8B-B14F-4D97-AF65-F5344CB8AC3E}">
        <p14:creationId xmlns:p14="http://schemas.microsoft.com/office/powerpoint/2010/main" val="401636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00062" y="1276350"/>
            <a:ext cx="8229600" cy="1143000"/>
          </a:xfrm>
        </p:spPr>
        <p:txBody>
          <a:bodyPr/>
          <a:lstStyle/>
          <a:p>
            <a:r>
              <a:rPr lang="en-US" sz="2000" dirty="0" err="1" smtClean="0">
                <a:solidFill>
                  <a:schemeClr val="accent2"/>
                </a:solidFill>
                <a:latin typeface="Arial" charset="0"/>
                <a:ea typeface="ＭＳ Ｐゴシック" charset="0"/>
                <a:cs typeface="Arial" charset="0"/>
              </a:rPr>
              <a:t>Médicos</a:t>
            </a:r>
            <a:r>
              <a:rPr lang="en-US" sz="2000" dirty="0" smtClean="0">
                <a:solidFill>
                  <a:schemeClr val="accent2"/>
                </a:solidFill>
                <a:latin typeface="Arial" charset="0"/>
                <a:ea typeface="ＭＳ Ｐゴシック" charset="0"/>
                <a:cs typeface="Arial" charset="0"/>
              </a:rPr>
              <a:t> </a:t>
            </a:r>
            <a:r>
              <a:rPr lang="en-US" sz="2000" dirty="0" err="1" smtClean="0">
                <a:solidFill>
                  <a:schemeClr val="accent2"/>
                </a:solidFill>
                <a:latin typeface="Arial" charset="0"/>
                <a:ea typeface="ＭＳ Ｐゴシック" charset="0"/>
                <a:cs typeface="Arial" charset="0"/>
              </a:rPr>
              <a:t>Consultados</a:t>
            </a:r>
            <a:r>
              <a:rPr lang="en-US" sz="2000" dirty="0" smtClean="0">
                <a:solidFill>
                  <a:schemeClr val="accent2"/>
                </a:solidFill>
                <a:latin typeface="Arial" charset="0"/>
                <a:ea typeface="ＭＳ Ｐゴシック" charset="0"/>
                <a:cs typeface="Arial" charset="0"/>
              </a:rPr>
              <a:t> Antes do </a:t>
            </a:r>
            <a:r>
              <a:rPr lang="en-US" sz="2000" dirty="0" err="1" smtClean="0">
                <a:solidFill>
                  <a:schemeClr val="accent2"/>
                </a:solidFill>
                <a:latin typeface="Arial" charset="0"/>
                <a:ea typeface="ＭＳ Ｐゴシック" charset="0"/>
                <a:cs typeface="Arial" charset="0"/>
              </a:rPr>
              <a:t>Implante</a:t>
            </a:r>
            <a:r>
              <a:rPr lang="en-US" sz="2000" dirty="0" smtClean="0">
                <a:solidFill>
                  <a:schemeClr val="accent2"/>
                </a:solidFill>
                <a:latin typeface="Arial" charset="0"/>
                <a:ea typeface="ＭＳ Ｐゴシック" charset="0"/>
                <a:cs typeface="Arial" charset="0"/>
              </a:rPr>
              <a:t> – </a:t>
            </a:r>
            <a:r>
              <a:rPr lang="en-US" sz="2000" dirty="0" err="1" smtClean="0">
                <a:solidFill>
                  <a:schemeClr val="accent2"/>
                </a:solidFill>
                <a:latin typeface="Arial" charset="0"/>
                <a:ea typeface="ＭＳ Ｐゴシック" charset="0"/>
                <a:cs typeface="Arial" charset="0"/>
              </a:rPr>
              <a:t>Por</a:t>
            </a:r>
            <a:r>
              <a:rPr lang="en-US" sz="2000" dirty="0" smtClean="0">
                <a:solidFill>
                  <a:schemeClr val="accent2"/>
                </a:solidFill>
                <a:latin typeface="Arial" charset="0"/>
                <a:ea typeface="ＭＳ Ｐゴシック" charset="0"/>
                <a:cs typeface="Arial" charset="0"/>
              </a:rPr>
              <a:t> </a:t>
            </a:r>
            <a:r>
              <a:rPr lang="en-US" sz="2000" dirty="0" err="1" smtClean="0">
                <a:solidFill>
                  <a:schemeClr val="accent2"/>
                </a:solidFill>
                <a:latin typeface="Arial" charset="0"/>
                <a:ea typeface="ＭＳ Ｐゴシック" charset="0"/>
                <a:cs typeface="Arial" charset="0"/>
              </a:rPr>
              <a:t>Especialidade</a:t>
            </a:r>
            <a:endParaRPr lang="en-US" sz="1400" dirty="0">
              <a:solidFill>
                <a:schemeClr val="accent2"/>
              </a:solidFill>
              <a:latin typeface="Arial" charset="0"/>
              <a:ea typeface="ＭＳ Ｐゴシック" charset="0"/>
              <a:cs typeface="Arial" charset="0"/>
            </a:endParaRPr>
          </a:p>
        </p:txBody>
      </p:sp>
      <p:pic>
        <p:nvPicPr>
          <p:cNvPr id="27651" name="Picture 4" descr="http://europace.oxfordjournals.org/content/early/2010/11/18/europace.euq418/F1.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757" y="2224541"/>
            <a:ext cx="619601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
          <p:cNvSpPr>
            <a:spLocks noChangeArrowheads="1"/>
          </p:cNvSpPr>
          <p:nvPr/>
        </p:nvSpPr>
        <p:spPr bwMode="auto">
          <a:xfrm>
            <a:off x="457200" y="5874170"/>
            <a:ext cx="8286750" cy="651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457200" fontAlgn="base">
              <a:lnSpc>
                <a:spcPct val="90000"/>
              </a:lnSpc>
              <a:spcBef>
                <a:spcPct val="0"/>
              </a:spcBef>
              <a:spcAft>
                <a:spcPct val="0"/>
              </a:spcAft>
            </a:pPr>
            <a:r>
              <a:rPr lang="en-GB" sz="2000" dirty="0" err="1" smtClean="0">
                <a:solidFill>
                  <a:prstClr val="black"/>
                </a:solidFill>
                <a:latin typeface="Arial" charset="0"/>
                <a:ea typeface="ＭＳ Ｐゴシック" charset="0"/>
                <a:cs typeface="ＭＳ Ｐゴシック" charset="0"/>
              </a:rPr>
              <a:t>Média</a:t>
            </a:r>
            <a:r>
              <a:rPr lang="en-GB" sz="2000" dirty="0" smtClean="0">
                <a:solidFill>
                  <a:prstClr val="black"/>
                </a:solidFill>
                <a:latin typeface="Arial" charset="0"/>
                <a:ea typeface="ＭＳ Ｐゴシック" charset="0"/>
                <a:cs typeface="ＭＳ Ｐゴシック" charset="0"/>
              </a:rPr>
              <a:t> de 3 </a:t>
            </a:r>
            <a:r>
              <a:rPr lang="en-GB" sz="2000" dirty="0" err="1" smtClean="0">
                <a:solidFill>
                  <a:prstClr val="black"/>
                </a:solidFill>
                <a:latin typeface="Arial" charset="0"/>
                <a:ea typeface="ＭＳ Ｐゴシック" charset="0"/>
                <a:cs typeface="ＭＳ Ｐゴシック" charset="0"/>
              </a:rPr>
              <a:t>especialistas</a:t>
            </a:r>
            <a:r>
              <a:rPr lang="en-GB" sz="2000" dirty="0" smtClean="0">
                <a:solidFill>
                  <a:prstClr val="black"/>
                </a:solidFill>
                <a:latin typeface="Arial" charset="0"/>
                <a:ea typeface="ＭＳ Ｐゴシック" charset="0"/>
                <a:cs typeface="ＭＳ Ｐゴシック" charset="0"/>
              </a:rPr>
              <a:t> </a:t>
            </a:r>
            <a:r>
              <a:rPr lang="en-GB" sz="2000" dirty="0" err="1" smtClean="0">
                <a:solidFill>
                  <a:prstClr val="black"/>
                </a:solidFill>
                <a:latin typeface="Arial" charset="0"/>
                <a:ea typeface="ＭＳ Ｐゴシック" charset="0"/>
                <a:cs typeface="ＭＳ Ｐゴシック" charset="0"/>
              </a:rPr>
              <a:t>consultados</a:t>
            </a:r>
            <a:r>
              <a:rPr lang="en-GB" sz="2000" dirty="0" smtClean="0">
                <a:solidFill>
                  <a:prstClr val="black"/>
                </a:solidFill>
                <a:latin typeface="Arial" charset="0"/>
                <a:ea typeface="ＭＳ Ｐゴシック" charset="0"/>
                <a:cs typeface="ＭＳ Ｐゴシック" charset="0"/>
              </a:rPr>
              <a:t> </a:t>
            </a:r>
            <a:r>
              <a:rPr lang="en-GB" sz="2000" dirty="0" err="1" smtClean="0">
                <a:solidFill>
                  <a:prstClr val="black"/>
                </a:solidFill>
                <a:latin typeface="Arial" charset="0"/>
                <a:ea typeface="ＭＳ Ｐゴシック" charset="0"/>
                <a:cs typeface="ＭＳ Ｐゴシック" charset="0"/>
              </a:rPr>
              <a:t>previamente</a:t>
            </a:r>
            <a:r>
              <a:rPr lang="en-GB" sz="2000" dirty="0" smtClean="0">
                <a:solidFill>
                  <a:prstClr val="black"/>
                </a:solidFill>
                <a:latin typeface="Arial" charset="0"/>
                <a:ea typeface="ＭＳ Ｐゴシック" charset="0"/>
                <a:cs typeface="ＭＳ Ｐゴシック" charset="0"/>
              </a:rPr>
              <a:t> </a:t>
            </a:r>
            <a:r>
              <a:rPr lang="en-GB" sz="2000" dirty="0" err="1" smtClean="0">
                <a:solidFill>
                  <a:prstClr val="black"/>
                </a:solidFill>
                <a:latin typeface="Arial" charset="0"/>
                <a:ea typeface="ＭＳ Ｐゴシック" charset="0"/>
                <a:cs typeface="ＭＳ Ｐゴシック" charset="0"/>
              </a:rPr>
              <a:t>para</a:t>
            </a:r>
            <a:r>
              <a:rPr lang="en-GB" sz="2000" dirty="0" smtClean="0">
                <a:solidFill>
                  <a:prstClr val="black"/>
                </a:solidFill>
                <a:latin typeface="Arial" charset="0"/>
                <a:ea typeface="ＭＳ Ｐゴシック" charset="0"/>
                <a:cs typeface="ＭＳ Ｐゴシック" charset="0"/>
              </a:rPr>
              <a:t> o </a:t>
            </a:r>
            <a:r>
              <a:rPr lang="en-GB" sz="2000" dirty="0" err="1" smtClean="0">
                <a:solidFill>
                  <a:prstClr val="black"/>
                </a:solidFill>
                <a:latin typeface="Arial" charset="0"/>
                <a:ea typeface="ＭＳ Ｐゴシック" charset="0"/>
                <a:cs typeface="ＭＳ Ｐゴシック" charset="0"/>
              </a:rPr>
              <a:t>diagnóstico</a:t>
            </a:r>
            <a:r>
              <a:rPr lang="en-GB" sz="2000" dirty="0" smtClean="0">
                <a:solidFill>
                  <a:prstClr val="black"/>
                </a:solidFill>
                <a:latin typeface="Arial" charset="0"/>
                <a:ea typeface="ＭＳ Ｐゴシック" charset="0"/>
                <a:cs typeface="ＭＳ Ｐゴシック" charset="0"/>
              </a:rPr>
              <a:t> da </a:t>
            </a:r>
            <a:r>
              <a:rPr lang="en-GB" sz="2000" dirty="0" err="1" smtClean="0">
                <a:solidFill>
                  <a:prstClr val="black"/>
                </a:solidFill>
                <a:latin typeface="Arial" charset="0"/>
                <a:ea typeface="ＭＳ Ｐゴシック" charset="0"/>
                <a:cs typeface="ＭＳ Ｐゴシック" charset="0"/>
              </a:rPr>
              <a:t>Síncope</a:t>
            </a:r>
            <a:r>
              <a:rPr lang="en-GB" sz="2000" dirty="0" smtClean="0">
                <a:solidFill>
                  <a:prstClr val="black"/>
                </a:solidFill>
                <a:latin typeface="Arial" charset="0"/>
                <a:ea typeface="ＭＳ Ｐゴシック" charset="0"/>
                <a:cs typeface="ＭＳ Ｐゴシック" charset="0"/>
              </a:rPr>
              <a:t>!!!</a:t>
            </a:r>
          </a:p>
        </p:txBody>
      </p:sp>
      <p:sp>
        <p:nvSpPr>
          <p:cNvPr id="27654" name="AutoShape 6"/>
          <p:cNvSpPr>
            <a:spLocks noChangeArrowheads="1"/>
          </p:cNvSpPr>
          <p:nvPr/>
        </p:nvSpPr>
        <p:spPr bwMode="auto">
          <a:xfrm>
            <a:off x="428163" y="5762301"/>
            <a:ext cx="8313870" cy="776839"/>
          </a:xfrm>
          <a:prstGeom prst="roundRect">
            <a:avLst>
              <a:gd name="adj" fmla="val 16667"/>
            </a:avLst>
          </a:prstGeom>
          <a:noFill/>
          <a:ln w="28575">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pic>
        <p:nvPicPr>
          <p:cNvPr id="6" name="Picture 5"/>
          <p:cNvPicPr>
            <a:picLocks noChangeAspect="1"/>
          </p:cNvPicPr>
          <p:nvPr/>
        </p:nvPicPr>
        <p:blipFill>
          <a:blip r:embed="rId4"/>
          <a:stretch>
            <a:fillRect/>
          </a:stretch>
        </p:blipFill>
        <p:spPr>
          <a:xfrm>
            <a:off x="2229420" y="144654"/>
            <a:ext cx="4080515" cy="1299064"/>
          </a:xfrm>
          <a:prstGeom prst="rect">
            <a:avLst/>
          </a:prstGeom>
        </p:spPr>
      </p:pic>
    </p:spTree>
    <p:extLst>
      <p:ext uri="{BB962C8B-B14F-4D97-AF65-F5344CB8AC3E}">
        <p14:creationId xmlns:p14="http://schemas.microsoft.com/office/powerpoint/2010/main" val="30782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5600" y="0"/>
            <a:ext cx="5891575" cy="6858000"/>
          </a:xfrm>
          <a:prstGeom prst="rect">
            <a:avLst/>
          </a:prstGeom>
        </p:spPr>
      </p:pic>
    </p:spTree>
    <p:extLst>
      <p:ext uri="{BB962C8B-B14F-4D97-AF65-F5344CB8AC3E}">
        <p14:creationId xmlns:p14="http://schemas.microsoft.com/office/powerpoint/2010/main" val="250686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244475" y="554038"/>
            <a:ext cx="3848100" cy="1973262"/>
          </a:xfrm>
        </p:spPr>
        <p:txBody>
          <a:bodyPr/>
          <a:lstStyle/>
          <a:p>
            <a:r>
              <a:rPr lang="en-US" sz="3200" dirty="0" err="1" smtClean="0">
                <a:latin typeface="Arial" charset="0"/>
                <a:ea typeface="ＭＳ Ｐゴシック" charset="0"/>
                <a:cs typeface="Arial" charset="0"/>
              </a:rPr>
              <a:t>Métodos</a:t>
            </a:r>
            <a:r>
              <a:rPr lang="en-US" sz="3200" dirty="0" smtClean="0">
                <a:latin typeface="Arial" charset="0"/>
                <a:ea typeface="ＭＳ Ｐゴシック" charset="0"/>
                <a:cs typeface="Arial" charset="0"/>
              </a:rPr>
              <a:t> </a:t>
            </a:r>
            <a:r>
              <a:rPr lang="en-US" sz="3200" dirty="0" err="1" smtClean="0">
                <a:latin typeface="Arial" charset="0"/>
                <a:ea typeface="ＭＳ Ｐゴシック" charset="0"/>
                <a:cs typeface="Arial" charset="0"/>
              </a:rPr>
              <a:t>Diagnósticos</a:t>
            </a:r>
            <a:r>
              <a:rPr lang="en-US" sz="3200" dirty="0" smtClean="0">
                <a:latin typeface="Arial" charset="0"/>
                <a:ea typeface="ＭＳ Ｐゴシック" charset="0"/>
                <a:cs typeface="Arial" charset="0"/>
              </a:rPr>
              <a:t> </a:t>
            </a:r>
            <a:r>
              <a:rPr lang="en-US" sz="3200" dirty="0" err="1" smtClean="0">
                <a:latin typeface="Arial" charset="0"/>
                <a:ea typeface="ＭＳ Ｐゴシック" charset="0"/>
                <a:cs typeface="Arial" charset="0"/>
              </a:rPr>
              <a:t>Utilizados</a:t>
            </a:r>
            <a:r>
              <a:rPr lang="en-US" sz="3200" dirty="0" smtClean="0">
                <a:latin typeface="Arial" charset="0"/>
                <a:ea typeface="ＭＳ Ｐゴシック" charset="0"/>
                <a:cs typeface="Arial" charset="0"/>
              </a:rPr>
              <a:t> Antes do ILR</a:t>
            </a:r>
            <a:endParaRPr lang="en-US" sz="3200" dirty="0">
              <a:latin typeface="Arial" charset="0"/>
              <a:ea typeface="ＭＳ Ｐゴシック" charset="0"/>
              <a:cs typeface="Arial" charset="0"/>
            </a:endParaRPr>
          </a:p>
        </p:txBody>
      </p:sp>
      <p:graphicFrame>
        <p:nvGraphicFramePr>
          <p:cNvPr id="28763" name="Group 91"/>
          <p:cNvGraphicFramePr>
            <a:graphicFrameLocks noGrp="1"/>
          </p:cNvGraphicFramePr>
          <p:nvPr>
            <p:ph idx="1"/>
          </p:nvPr>
        </p:nvGraphicFramePr>
        <p:xfrm>
          <a:off x="4152900" y="396875"/>
          <a:ext cx="4772025" cy="6050597"/>
        </p:xfrm>
        <a:graphic>
          <a:graphicData uri="http://schemas.openxmlformats.org/drawingml/2006/table">
            <a:tbl>
              <a:tblPr/>
              <a:tblGrid>
                <a:gridCol w="3444875"/>
                <a:gridCol w="1327150"/>
              </a:tblGrid>
              <a:tr h="3175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Total recruitment </a:t>
                      </a:r>
                    </a:p>
                  </a:txBody>
                  <a:tcPr horzOverflow="overflow">
                    <a:lnL w="12700" cap="flat" cmpd="sng" algn="ctr">
                      <a:solidFill>
                        <a:schemeClr val="hlink"/>
                      </a:solidFill>
                      <a:prstDash val="solid"/>
                      <a:round/>
                      <a:headEnd type="none" w="med" len="med"/>
                      <a:tailEnd type="none" w="med" len="med"/>
                    </a:lnL>
                    <a:lnR>
                      <a:noFill/>
                    </a:lnR>
                    <a:lnT w="12700" cap="flat" cmpd="sng" algn="ctr">
                      <a:solidFill>
                        <a:schemeClr val="hlink"/>
                      </a:solidFill>
                      <a:prstDash val="solid"/>
                      <a:round/>
                      <a:headEnd type="none" w="med" len="med"/>
                      <a:tailEnd type="none" w="med" len="med"/>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570 (100%)</a:t>
                      </a:r>
                    </a:p>
                  </a:txBody>
                  <a:tcPr horzOverflow="overflow">
                    <a:lnL>
                      <a:noFill/>
                    </a:lnL>
                    <a:lnR w="12700" cap="flat" cmpd="sng" algn="ctr">
                      <a:solidFill>
                        <a:schemeClr val="hlink"/>
                      </a:solidFill>
                      <a:prstDash val="solid"/>
                      <a:round/>
                      <a:headEnd type="none" w="med" len="med"/>
                      <a:tailEnd type="none" w="med" len="med"/>
                    </a:lnR>
                    <a:lnT w="12700" cap="flat" cmpd="sng" algn="ctr">
                      <a:solidFill>
                        <a:schemeClr val="hlink"/>
                      </a:solidFill>
                      <a:prstDash val="solid"/>
                      <a:round/>
                      <a:headEnd type="none" w="med" len="med"/>
                      <a:tailEnd type="none" w="med" len="med"/>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Standard ECG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556 (98%)</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Echocardiography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490 (86%)</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Basic laboratory tests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488 (86%)</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Ambulatory ECG monitoring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382 (67%)</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In-hospital ECG monitoring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311 (55%)</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381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Exercise testing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297 (52%)</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51752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Orthostatic blood pressure measurements</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275 (48%)</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MRI / CT scan*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1" i="0" u="none" strike="noStrike" cap="none" normalizeH="0" baseline="0">
                          <a:ln>
                            <a:noFill/>
                          </a:ln>
                          <a:solidFill>
                            <a:schemeClr val="tx1"/>
                          </a:solidFill>
                          <a:effectLst/>
                          <a:latin typeface="Arial" charset="0"/>
                          <a:ea typeface="ＭＳ Ｐゴシック" charset="0"/>
                          <a:cs typeface="Arial" charset="0"/>
                        </a:rPr>
                        <a:t>267 (47%)</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Neurological or psychiatric evaluation</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270 (47%)</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EEG</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222 (39%)</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Carotid sinus massage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205 (36%)</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Tilt test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201 (35%)</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Electrophysiology testing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144 (25%)</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Coronary angiography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133 (23%)</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External loop recording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67 (12%)</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ATP test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15 (3%)</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Other tests </a:t>
                      </a:r>
                    </a:p>
                  </a:txBody>
                  <a:tcPr horzOverflow="overflow">
                    <a:lnL w="12700" cap="flat" cmpd="sng" algn="ctr">
                      <a:solidFill>
                        <a:schemeClr val="hlink"/>
                      </a:solidFill>
                      <a:prstDash val="solid"/>
                      <a:round/>
                      <a:headEnd type="none" w="med" len="med"/>
                      <a:tailEnd type="none" w="med" len="med"/>
                    </a:lnL>
                    <a:lnR>
                      <a:noFill/>
                    </a:lnR>
                    <a:lnT>
                      <a:noFill/>
                    </a:lnT>
                    <a:lnB>
                      <a:noFill/>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52 (9%)</a:t>
                      </a:r>
                    </a:p>
                  </a:txBody>
                  <a:tcPr horzOverflow="overflow">
                    <a:lnL>
                      <a:noFill/>
                    </a:lnL>
                    <a:lnR w="12700" cap="flat" cmpd="sng" algn="ctr">
                      <a:solidFill>
                        <a:schemeClr val="hlink"/>
                      </a:solidFill>
                      <a:prstDash val="solid"/>
                      <a:round/>
                      <a:headEnd type="none" w="med" len="med"/>
                      <a:tailEnd type="none" w="med" len="med"/>
                    </a:lnR>
                    <a:lnT>
                      <a:noFill/>
                    </a:lnT>
                    <a:lnB>
                      <a:noFill/>
                    </a:lnB>
                    <a:lnTlToBr>
                      <a:noFill/>
                    </a:lnTlToBr>
                    <a:lnBlToTr>
                      <a:noFill/>
                    </a:lnBlToTr>
                    <a:solidFill>
                      <a:schemeClr val="bg1"/>
                    </a:solidFill>
                  </a:tcPr>
                </a:tc>
              </a:tr>
              <a:tr h="30480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No tests performed</a:t>
                      </a:r>
                    </a:p>
                  </a:txBody>
                  <a:tcPr horzOverflow="overflow">
                    <a:lnL w="12700" cap="flat" cmpd="sng" algn="ctr">
                      <a:solidFill>
                        <a:schemeClr val="hlink"/>
                      </a:solidFill>
                      <a:prstDash val="solid"/>
                      <a:round/>
                      <a:headEnd type="none" w="med" len="med"/>
                      <a:tailEnd type="none" w="med" len="med"/>
                    </a:lnL>
                    <a:lnR>
                      <a:noFill/>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400" b="0" i="0" u="none" strike="noStrike" cap="none" normalizeH="0" baseline="0">
                          <a:ln>
                            <a:noFill/>
                          </a:ln>
                          <a:solidFill>
                            <a:schemeClr val="tx1"/>
                          </a:solidFill>
                          <a:effectLst/>
                          <a:latin typeface="Arial" charset="0"/>
                          <a:ea typeface="ＭＳ Ｐゴシック" charset="0"/>
                          <a:cs typeface="Arial" charset="0"/>
                        </a:rPr>
                        <a:t>1 (0%)</a:t>
                      </a:r>
                    </a:p>
                  </a:txBody>
                  <a:tcPr horzOverflow="overflow">
                    <a:lnL>
                      <a:noFill/>
                    </a:lnL>
                    <a:lnR w="12700" cap="flat" cmpd="sng" algn="ctr">
                      <a:solidFill>
                        <a:schemeClr val="hlink"/>
                      </a:solidFill>
                      <a:prstDash val="solid"/>
                      <a:round/>
                      <a:headEnd type="none" w="med" len="med"/>
                      <a:tailEnd type="none" w="med" len="med"/>
                    </a:lnR>
                    <a:lnT>
                      <a:noFill/>
                    </a:lnT>
                    <a:lnB w="12700" cap="flat" cmpd="sng" algn="ctr">
                      <a:solidFill>
                        <a:schemeClr val="hlink"/>
                      </a:solidFill>
                      <a:prstDash val="solid"/>
                      <a:round/>
                      <a:headEnd type="none" w="med" len="med"/>
                      <a:tailEnd type="none" w="med" len="med"/>
                    </a:lnB>
                    <a:lnTlToBr>
                      <a:noFill/>
                    </a:lnTlToBr>
                    <a:lnBlToTr>
                      <a:noFill/>
                    </a:lnBlToTr>
                    <a:solidFill>
                      <a:schemeClr val="bg1"/>
                    </a:solidFill>
                  </a:tcPr>
                </a:tc>
              </a:tr>
            </a:tbl>
          </a:graphicData>
        </a:graphic>
      </p:graphicFrame>
      <p:sp>
        <p:nvSpPr>
          <p:cNvPr id="498823" name="Rectangle 135"/>
          <p:cNvSpPr>
            <a:spLocks noChangeArrowheads="1"/>
          </p:cNvSpPr>
          <p:nvPr/>
        </p:nvSpPr>
        <p:spPr bwMode="auto">
          <a:xfrm>
            <a:off x="250825" y="3208607"/>
            <a:ext cx="374015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defTabSz="457200" eaLnBrk="0" fontAlgn="base" hangingPunct="0">
              <a:spcBef>
                <a:spcPct val="0"/>
              </a:spcBef>
              <a:spcAft>
                <a:spcPct val="0"/>
              </a:spcAft>
              <a:buFont typeface="Arial" charset="0"/>
              <a:buNone/>
            </a:pPr>
            <a:r>
              <a:rPr lang="en-GB" sz="2000" dirty="0" smtClean="0">
                <a:solidFill>
                  <a:prstClr val="black"/>
                </a:solidFill>
                <a:latin typeface="Arial" charset="0"/>
                <a:ea typeface="ＭＳ Ｐゴシック" charset="0"/>
                <a:cs typeface="ＭＳ Ｐゴシック" charset="0"/>
              </a:rPr>
              <a:t>O </a:t>
            </a:r>
            <a:r>
              <a:rPr lang="en-GB" sz="2000" dirty="0" err="1" smtClean="0">
                <a:solidFill>
                  <a:prstClr val="black"/>
                </a:solidFill>
                <a:latin typeface="Arial" charset="0"/>
                <a:ea typeface="ＭＳ Ｐゴシック" charset="0"/>
                <a:cs typeface="ＭＳ Ｐゴシック" charset="0"/>
              </a:rPr>
              <a:t>Número</a:t>
            </a:r>
            <a:r>
              <a:rPr lang="en-GB" sz="2000" dirty="0" smtClean="0">
                <a:solidFill>
                  <a:prstClr val="black"/>
                </a:solidFill>
                <a:latin typeface="Arial" charset="0"/>
                <a:ea typeface="ＭＳ Ｐゴシック" charset="0"/>
                <a:cs typeface="ＭＳ Ｐゴシック" charset="0"/>
              </a:rPr>
              <a:t> </a:t>
            </a:r>
            <a:r>
              <a:rPr lang="en-GB" sz="2000" dirty="0" err="1" smtClean="0">
                <a:solidFill>
                  <a:prstClr val="black"/>
                </a:solidFill>
                <a:latin typeface="Arial" charset="0"/>
                <a:ea typeface="ＭＳ Ｐゴシック" charset="0"/>
                <a:cs typeface="ＭＳ Ｐゴシック" charset="0"/>
              </a:rPr>
              <a:t>médio</a:t>
            </a:r>
            <a:r>
              <a:rPr lang="en-GB" sz="2000" dirty="0" smtClean="0">
                <a:solidFill>
                  <a:prstClr val="black"/>
                </a:solidFill>
                <a:latin typeface="Arial" charset="0"/>
                <a:ea typeface="ＭＳ Ｐゴシック" charset="0"/>
                <a:cs typeface="ＭＳ Ｐゴシック" charset="0"/>
              </a:rPr>
              <a:t> de </a:t>
            </a:r>
            <a:r>
              <a:rPr lang="en-GB" sz="2000" dirty="0" err="1" smtClean="0">
                <a:solidFill>
                  <a:prstClr val="black"/>
                </a:solidFill>
                <a:latin typeface="Arial" charset="0"/>
                <a:ea typeface="ＭＳ Ｐゴシック" charset="0"/>
                <a:cs typeface="ＭＳ Ｐゴシック" charset="0"/>
              </a:rPr>
              <a:t>exames</a:t>
            </a:r>
            <a:r>
              <a:rPr lang="en-GB" sz="2000" dirty="0" smtClean="0">
                <a:solidFill>
                  <a:prstClr val="black"/>
                </a:solidFill>
                <a:latin typeface="Arial" charset="0"/>
                <a:ea typeface="ＭＳ Ｐゴシック" charset="0"/>
                <a:cs typeface="ＭＳ Ｐゴシック" charset="0"/>
              </a:rPr>
              <a:t> </a:t>
            </a:r>
            <a:r>
              <a:rPr lang="en-GB" sz="2000" dirty="0" err="1" smtClean="0">
                <a:solidFill>
                  <a:prstClr val="black"/>
                </a:solidFill>
                <a:latin typeface="Arial" charset="0"/>
                <a:ea typeface="ＭＳ Ｐゴシック" charset="0"/>
                <a:cs typeface="ＭＳ Ｐゴシック" charset="0"/>
              </a:rPr>
              <a:t>realizados</a:t>
            </a:r>
            <a:r>
              <a:rPr lang="en-GB" sz="2000" dirty="0" smtClean="0">
                <a:solidFill>
                  <a:prstClr val="black"/>
                </a:solidFill>
                <a:latin typeface="Arial" charset="0"/>
                <a:ea typeface="ＭＳ Ｐゴシック" charset="0"/>
                <a:cs typeface="ＭＳ Ｐゴシック" charset="0"/>
              </a:rPr>
              <a:t> </a:t>
            </a:r>
            <a:r>
              <a:rPr lang="en-GB" sz="2000" dirty="0" err="1" smtClean="0">
                <a:solidFill>
                  <a:prstClr val="black"/>
                </a:solidFill>
                <a:latin typeface="Arial" charset="0"/>
                <a:ea typeface="ＭＳ Ｐゴシック" charset="0"/>
                <a:cs typeface="ＭＳ Ｐゴシック" charset="0"/>
              </a:rPr>
              <a:t>por</a:t>
            </a:r>
            <a:r>
              <a:rPr lang="en-GB" sz="2000" dirty="0" smtClean="0">
                <a:solidFill>
                  <a:prstClr val="black"/>
                </a:solidFill>
                <a:latin typeface="Arial" charset="0"/>
                <a:ea typeface="ＭＳ Ｐゴシック" charset="0"/>
                <a:cs typeface="ＭＳ Ｐゴシック" charset="0"/>
              </a:rPr>
              <a:t> </a:t>
            </a:r>
            <a:r>
              <a:rPr lang="en-GB" sz="2000" dirty="0" err="1" smtClean="0">
                <a:solidFill>
                  <a:prstClr val="black"/>
                </a:solidFill>
                <a:latin typeface="Arial" charset="0"/>
                <a:ea typeface="ＭＳ Ｐゴシック" charset="0"/>
                <a:cs typeface="ＭＳ Ｐゴシック" charset="0"/>
              </a:rPr>
              <a:t>paciente</a:t>
            </a:r>
            <a:r>
              <a:rPr lang="en-GB" sz="2000" dirty="0" smtClean="0">
                <a:solidFill>
                  <a:prstClr val="black"/>
                </a:solidFill>
                <a:latin typeface="Arial" charset="0"/>
                <a:ea typeface="ＭＳ Ｐゴシック" charset="0"/>
                <a:cs typeface="ＭＳ Ｐゴシック" charset="0"/>
              </a:rPr>
              <a:t> </a:t>
            </a:r>
            <a:r>
              <a:rPr lang="en-GB" sz="2000" dirty="0" err="1" smtClean="0">
                <a:solidFill>
                  <a:prstClr val="black"/>
                </a:solidFill>
                <a:latin typeface="Arial" charset="0"/>
                <a:ea typeface="ＭＳ Ｐゴシック" charset="0"/>
                <a:cs typeface="ＭＳ Ｐゴシック" charset="0"/>
              </a:rPr>
              <a:t>foi</a:t>
            </a:r>
            <a:r>
              <a:rPr lang="en-GB" sz="2000" dirty="0" smtClean="0">
                <a:solidFill>
                  <a:prstClr val="black"/>
                </a:solidFill>
                <a:latin typeface="Arial" charset="0"/>
                <a:ea typeface="ＭＳ Ｐゴシック" charset="0"/>
                <a:cs typeface="ＭＳ Ｐゴシック" charset="0"/>
              </a:rPr>
              <a:t> de 13 !!!! </a:t>
            </a:r>
            <a:r>
              <a:rPr lang="en-GB" sz="1400" dirty="0" smtClean="0">
                <a:solidFill>
                  <a:prstClr val="black"/>
                </a:solidFill>
                <a:latin typeface="Arial" charset="0"/>
                <a:ea typeface="ＭＳ Ｐゴシック" charset="0"/>
                <a:cs typeface="ＭＳ Ｐゴシック" charset="0"/>
              </a:rPr>
              <a:t>(</a:t>
            </a:r>
            <a:r>
              <a:rPr lang="en-GB" sz="1400" dirty="0" err="1" smtClean="0">
                <a:solidFill>
                  <a:prstClr val="black"/>
                </a:solidFill>
                <a:latin typeface="Arial" charset="0"/>
                <a:ea typeface="ＭＳ Ｐゴシック" charset="0"/>
                <a:cs typeface="ＭＳ Ｐゴシック" charset="0"/>
              </a:rPr>
              <a:t>interquartie</a:t>
            </a:r>
            <a:r>
              <a:rPr lang="en-GB" sz="1400" dirty="0" smtClean="0">
                <a:solidFill>
                  <a:prstClr val="black"/>
                </a:solidFill>
                <a:latin typeface="Arial" charset="0"/>
                <a:ea typeface="ＭＳ Ｐゴシック" charset="0"/>
                <a:cs typeface="ＭＳ Ｐゴシック" charset="0"/>
              </a:rPr>
              <a:t> range 9 - 20)</a:t>
            </a:r>
          </a:p>
          <a:p>
            <a:pPr defTabSz="457200" eaLnBrk="0" fontAlgn="base" hangingPunct="0">
              <a:spcBef>
                <a:spcPct val="0"/>
              </a:spcBef>
              <a:spcAft>
                <a:spcPct val="0"/>
              </a:spcAft>
              <a:buFontTx/>
              <a:buChar char="•"/>
            </a:pPr>
            <a:endParaRPr lang="en-US" sz="2000" dirty="0" smtClean="0">
              <a:solidFill>
                <a:prstClr val="black"/>
              </a:solidFill>
              <a:latin typeface="Arial" charset="0"/>
              <a:ea typeface="ＭＳ Ｐゴシック" charset="0"/>
              <a:cs typeface="ＭＳ Ｐゴシック" charset="0"/>
            </a:endParaRPr>
          </a:p>
        </p:txBody>
      </p:sp>
      <p:sp>
        <p:nvSpPr>
          <p:cNvPr id="2" name="Rectangle 1"/>
          <p:cNvSpPr>
            <a:spLocks noChangeArrowheads="1"/>
          </p:cNvSpPr>
          <p:nvPr/>
        </p:nvSpPr>
        <p:spPr bwMode="auto">
          <a:xfrm>
            <a:off x="4095750" y="3087688"/>
            <a:ext cx="4683125" cy="327025"/>
          </a:xfrm>
          <a:prstGeom prst="rect">
            <a:avLst/>
          </a:prstGeom>
          <a:noFill/>
          <a:ln w="25400">
            <a:solidFill>
              <a:srgbClr val="FF0000"/>
            </a:solidFill>
            <a:miter lim="800000"/>
            <a:headEnd/>
            <a:tailEnd/>
          </a:ln>
          <a:effectLst>
            <a:outerShdw blurRad="400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57200" fontAlgn="base">
              <a:spcBef>
                <a:spcPct val="0"/>
              </a:spcBef>
              <a:spcAft>
                <a:spcPct val="0"/>
              </a:spcAft>
              <a:defRPr/>
            </a:pPr>
            <a:endParaRPr lang="en-CA">
              <a:solidFill>
                <a:prstClr val="white"/>
              </a:solidFill>
              <a:latin typeface="Calibri"/>
              <a:ea typeface="ＭＳ Ｐゴシック" charset="0"/>
              <a:cs typeface="ＭＳ Ｐゴシック" charset="0"/>
            </a:endParaRPr>
          </a:p>
        </p:txBody>
      </p:sp>
      <p:sp>
        <p:nvSpPr>
          <p:cNvPr id="28765" name="AutoShape 93"/>
          <p:cNvSpPr>
            <a:spLocks noChangeArrowheads="1"/>
          </p:cNvSpPr>
          <p:nvPr/>
        </p:nvSpPr>
        <p:spPr bwMode="auto">
          <a:xfrm>
            <a:off x="249238" y="3040063"/>
            <a:ext cx="3646487" cy="1393825"/>
          </a:xfrm>
          <a:prstGeom prst="roundRect">
            <a:avLst>
              <a:gd name="adj" fmla="val 16667"/>
            </a:avLst>
          </a:prstGeom>
          <a:noFill/>
          <a:ln w="28575">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base">
              <a:spcBef>
                <a:spcPct val="0"/>
              </a:spcBef>
              <a:spcAft>
                <a:spcPct val="0"/>
              </a:spcAft>
            </a:pPr>
            <a:endParaRPr lang="en-US" smtClean="0">
              <a:solidFill>
                <a:srgbClr val="E37F1C"/>
              </a:solidFill>
              <a:latin typeface="Arial" charset="0"/>
              <a:ea typeface="ＭＳ Ｐゴシック" charset="0"/>
              <a:cs typeface="ＭＳ Ｐゴシック" charset="0"/>
            </a:endParaRPr>
          </a:p>
        </p:txBody>
      </p:sp>
      <p:sp>
        <p:nvSpPr>
          <p:cNvPr id="28766" name="Rectangle 94"/>
          <p:cNvSpPr>
            <a:spLocks noChangeArrowheads="1"/>
          </p:cNvSpPr>
          <p:nvPr/>
        </p:nvSpPr>
        <p:spPr bwMode="auto">
          <a:xfrm>
            <a:off x="273050" y="4841875"/>
            <a:ext cx="3717925" cy="1585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fontAlgn="base">
              <a:spcBef>
                <a:spcPct val="0"/>
              </a:spcBef>
              <a:spcAft>
                <a:spcPct val="0"/>
              </a:spcAft>
            </a:pPr>
            <a:endParaRPr lang="en-US" sz="1200" i="1" dirty="0" smtClean="0">
              <a:solidFill>
                <a:prstClr val="black"/>
              </a:solidFill>
              <a:latin typeface="Arial" charset="0"/>
              <a:ea typeface="ＭＳ Ｐゴシック" charset="0"/>
              <a:cs typeface="ＭＳ Ｐゴシック" charset="0"/>
            </a:endParaRPr>
          </a:p>
          <a:p>
            <a:pPr fontAlgn="base">
              <a:spcBef>
                <a:spcPct val="0"/>
              </a:spcBef>
              <a:spcAft>
                <a:spcPct val="0"/>
              </a:spcAft>
            </a:pPr>
            <a:r>
              <a:rPr lang="ja-JP" altLang="en-US" sz="1200" i="1" dirty="0" smtClean="0">
                <a:solidFill>
                  <a:prstClr val="black"/>
                </a:solidFill>
                <a:latin typeface="Arial" charset="0"/>
                <a:ea typeface="ＭＳ Ｐゴシック" charset="0"/>
                <a:cs typeface="ＭＳ Ｐゴシック" charset="0"/>
              </a:rPr>
              <a:t>”</a:t>
            </a:r>
            <a:r>
              <a:rPr lang="en-US" sz="1100" i="1" dirty="0" smtClean="0">
                <a:solidFill>
                  <a:prstClr val="black"/>
                </a:solidFill>
                <a:latin typeface="Arial" charset="0"/>
                <a:ea typeface="ＭＳ Ｐゴシック" charset="0"/>
                <a:cs typeface="ＭＳ Ｐゴシック" charset="0"/>
              </a:rPr>
              <a:t>No studies evaluated the use of brain imaging for syncope.</a:t>
            </a:r>
          </a:p>
          <a:p>
            <a:pPr fontAlgn="base">
              <a:spcBef>
                <a:spcPct val="0"/>
              </a:spcBef>
              <a:spcAft>
                <a:spcPct val="0"/>
              </a:spcAft>
            </a:pPr>
            <a:r>
              <a:rPr lang="en-US" sz="1100" i="1" dirty="0" smtClean="0">
                <a:solidFill>
                  <a:prstClr val="black"/>
                </a:solidFill>
                <a:latin typeface="Arial" charset="0"/>
                <a:ea typeface="ＭＳ Ｐゴシック" charset="0"/>
                <a:cs typeface="ＭＳ Ｐゴシック" charset="0"/>
              </a:rPr>
              <a:t>CT or MRI in uncomplicated syncope should be avoided.</a:t>
            </a:r>
            <a:r>
              <a:rPr lang="ja-JP" altLang="en-US" sz="1100" i="1" dirty="0" smtClean="0">
                <a:solidFill>
                  <a:prstClr val="black"/>
                </a:solidFill>
                <a:latin typeface="Arial" charset="0"/>
                <a:ea typeface="ＭＳ Ｐゴシック" charset="0"/>
                <a:cs typeface="ＭＳ Ｐゴシック" charset="0"/>
              </a:rPr>
              <a:t>”</a:t>
            </a:r>
            <a:endParaRPr lang="en-US" sz="1100" i="1" dirty="0" smtClean="0">
              <a:solidFill>
                <a:prstClr val="black"/>
              </a:solidFill>
              <a:latin typeface="Arial" charset="0"/>
              <a:ea typeface="ＭＳ Ｐゴシック" charset="0"/>
              <a:cs typeface="ＭＳ Ｐゴシック" charset="0"/>
            </a:endParaRPr>
          </a:p>
          <a:p>
            <a:pPr fontAlgn="base">
              <a:spcBef>
                <a:spcPct val="0"/>
              </a:spcBef>
              <a:spcAft>
                <a:spcPct val="0"/>
              </a:spcAft>
            </a:pPr>
            <a:endParaRPr lang="de-AT" sz="1000" dirty="0" smtClean="0">
              <a:solidFill>
                <a:prstClr val="black"/>
              </a:solidFill>
              <a:latin typeface="Arial" charset="0"/>
              <a:ea typeface="ＭＳ Ｐゴシック" charset="0"/>
              <a:cs typeface="ＭＳ Ｐゴシック" charset="0"/>
            </a:endParaRPr>
          </a:p>
          <a:p>
            <a:pPr fontAlgn="base">
              <a:spcBef>
                <a:spcPct val="0"/>
              </a:spcBef>
              <a:spcAft>
                <a:spcPct val="0"/>
              </a:spcAft>
            </a:pPr>
            <a:r>
              <a:rPr lang="de-AT" sz="1000" dirty="0" smtClean="0">
                <a:solidFill>
                  <a:prstClr val="black"/>
                </a:solidFill>
                <a:latin typeface="Arial" charset="0"/>
                <a:ea typeface="ＭＳ Ｐゴシック" charset="0"/>
                <a:cs typeface="ＭＳ Ｐゴシック" charset="0"/>
              </a:rPr>
              <a:t>ESC Guidelines 2009: </a:t>
            </a:r>
            <a:r>
              <a:rPr lang="en-CA" sz="1000" dirty="0" err="1" smtClean="0">
                <a:solidFill>
                  <a:prstClr val="black"/>
                </a:solidFill>
                <a:latin typeface="Arial" charset="0"/>
                <a:ea typeface="ＭＳ Ｐゴシック" charset="0"/>
                <a:cs typeface="ＭＳ Ｐゴシック" charset="0"/>
              </a:rPr>
              <a:t>Moya</a:t>
            </a:r>
            <a:r>
              <a:rPr lang="en-CA" sz="1000" dirty="0" smtClean="0">
                <a:solidFill>
                  <a:prstClr val="black"/>
                </a:solidFill>
                <a:latin typeface="Arial" charset="0"/>
                <a:ea typeface="ＭＳ Ｐゴシック" charset="0"/>
                <a:cs typeface="ＭＳ Ｐゴシック" charset="0"/>
              </a:rPr>
              <a:t> A et al. </a:t>
            </a:r>
            <a:r>
              <a:rPr lang="en-CA" sz="1000" dirty="0" err="1" smtClean="0">
                <a:solidFill>
                  <a:prstClr val="black"/>
                </a:solidFill>
                <a:latin typeface="Arial" charset="0"/>
                <a:ea typeface="ＭＳ Ｐゴシック" charset="0"/>
                <a:cs typeface="ＭＳ Ｐゴシック" charset="0"/>
              </a:rPr>
              <a:t>Eur</a:t>
            </a:r>
            <a:r>
              <a:rPr lang="en-CA" sz="1000" dirty="0" smtClean="0">
                <a:solidFill>
                  <a:prstClr val="black"/>
                </a:solidFill>
                <a:latin typeface="Arial" charset="0"/>
                <a:ea typeface="ＭＳ Ｐゴシック" charset="0"/>
                <a:cs typeface="ＭＳ Ｐゴシック" charset="0"/>
              </a:rPr>
              <a:t> Heart J 2009; </a:t>
            </a:r>
            <a:r>
              <a:rPr lang="en-CA" sz="1000" dirty="0" err="1" smtClean="0">
                <a:solidFill>
                  <a:prstClr val="black"/>
                </a:solidFill>
                <a:latin typeface="Arial" charset="0"/>
                <a:ea typeface="ＭＳ Ｐゴシック" charset="0"/>
                <a:cs typeface="ＭＳ Ｐゴシック" charset="0"/>
              </a:rPr>
              <a:t>doi</a:t>
            </a:r>
            <a:r>
              <a:rPr lang="en-CA" sz="1000" dirty="0" smtClean="0">
                <a:solidFill>
                  <a:prstClr val="black"/>
                </a:solidFill>
                <a:latin typeface="Arial" charset="0"/>
                <a:ea typeface="ＭＳ Ｐゴシック" charset="0"/>
                <a:cs typeface="ＭＳ Ｐゴシック" charset="0"/>
              </a:rPr>
              <a:t> 10.1093/</a:t>
            </a:r>
            <a:r>
              <a:rPr lang="en-CA" sz="1000" dirty="0" err="1" smtClean="0">
                <a:solidFill>
                  <a:prstClr val="black"/>
                </a:solidFill>
                <a:latin typeface="Arial" charset="0"/>
                <a:ea typeface="ＭＳ Ｐゴシック" charset="0"/>
                <a:cs typeface="ＭＳ Ｐゴシック" charset="0"/>
              </a:rPr>
              <a:t>eurheartj</a:t>
            </a:r>
            <a:r>
              <a:rPr lang="en-CA" sz="1000" dirty="0" smtClean="0">
                <a:solidFill>
                  <a:prstClr val="black"/>
                </a:solidFill>
                <a:latin typeface="Arial" charset="0"/>
                <a:ea typeface="ＭＳ Ｐゴシック" charset="0"/>
                <a:cs typeface="ＭＳ Ｐゴシック" charset="0"/>
              </a:rPr>
              <a:t>/ehp298. </a:t>
            </a:r>
          </a:p>
          <a:p>
            <a:pPr fontAlgn="base">
              <a:spcBef>
                <a:spcPct val="0"/>
              </a:spcBef>
              <a:spcAft>
                <a:spcPct val="0"/>
              </a:spcAft>
            </a:pPr>
            <a:endParaRPr lang="en-US" sz="1000" dirty="0" smtClean="0">
              <a:solidFill>
                <a:prstClr val="black"/>
              </a:solidFill>
              <a:latin typeface="Arial" charset="0"/>
              <a:ea typeface="ＭＳ Ｐゴシック" charset="0"/>
              <a:cs typeface="ＭＳ Ｐゴシック" charset="0"/>
            </a:endParaRPr>
          </a:p>
        </p:txBody>
      </p:sp>
      <p:sp>
        <p:nvSpPr>
          <p:cNvPr id="28767" name="Rectangle 95"/>
          <p:cNvSpPr>
            <a:spLocks noChangeArrowheads="1"/>
          </p:cNvSpPr>
          <p:nvPr/>
        </p:nvSpPr>
        <p:spPr bwMode="auto">
          <a:xfrm>
            <a:off x="303213" y="5029200"/>
            <a:ext cx="3797300" cy="807108"/>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28768" name="Line 96"/>
          <p:cNvSpPr>
            <a:spLocks noChangeShapeType="1"/>
          </p:cNvSpPr>
          <p:nvPr/>
        </p:nvSpPr>
        <p:spPr bwMode="auto">
          <a:xfrm flipV="1">
            <a:off x="4097338" y="3429000"/>
            <a:ext cx="0" cy="1600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defTabSz="4572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90948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88"/>
            <a:ext cx="8686800" cy="1143001"/>
          </a:xfrm>
        </p:spPr>
        <p:txBody>
          <a:bodyPr/>
          <a:lstStyle/>
          <a:p>
            <a:r>
              <a:rPr lang="en-US" dirty="0" err="1" smtClean="0">
                <a:latin typeface="Arial" charset="0"/>
                <a:ea typeface="ＭＳ Ｐゴシック" charset="0"/>
                <a:cs typeface="Arial" charset="0"/>
              </a:rPr>
              <a:t>Poder</a:t>
            </a:r>
            <a:r>
              <a:rPr lang="en-US" dirty="0" smtClean="0">
                <a:latin typeface="Arial" charset="0"/>
                <a:ea typeface="ＭＳ Ｐゴシック" charset="0"/>
                <a:cs typeface="Arial" charset="0"/>
              </a:rPr>
              <a:t> </a:t>
            </a:r>
            <a:r>
              <a:rPr lang="en-US" dirty="0" err="1" smtClean="0">
                <a:latin typeface="Arial" charset="0"/>
                <a:ea typeface="ＭＳ Ｐゴシック" charset="0"/>
                <a:cs typeface="Arial" charset="0"/>
              </a:rPr>
              <a:t>Diagnóstico</a:t>
            </a:r>
            <a:r>
              <a:rPr lang="en-US" dirty="0" smtClean="0">
                <a:latin typeface="Arial" charset="0"/>
                <a:ea typeface="ＭＳ Ｐゴシック" charset="0"/>
                <a:cs typeface="Arial" charset="0"/>
              </a:rPr>
              <a:t> do ILR</a:t>
            </a:r>
            <a:endParaRPr lang="en-US" dirty="0">
              <a:latin typeface="Arial" charset="0"/>
              <a:ea typeface="ＭＳ Ｐゴシック" charset="0"/>
              <a:cs typeface="Arial" charset="0"/>
            </a:endParaRPr>
          </a:p>
        </p:txBody>
      </p:sp>
      <p:pic>
        <p:nvPicPr>
          <p:cNvPr id="29700" name="Picture 2" descr="http://europace.oxfordjournals.org/content/early/2010/11/18/europace.euq418/F2.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 y="1665288"/>
            <a:ext cx="5789613" cy="409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968375" y="1131888"/>
            <a:ext cx="7645400" cy="584776"/>
          </a:xfrm>
          <a:prstGeom prst="rect">
            <a:avLst/>
          </a:prstGeom>
        </p:spPr>
        <p:txBody>
          <a:bodyPr>
            <a:spAutoFit/>
          </a:bodyPr>
          <a:lstStyle/>
          <a:p>
            <a:pPr defTabSz="457200" fontAlgn="base">
              <a:spcBef>
                <a:spcPct val="0"/>
              </a:spcBef>
              <a:spcAft>
                <a:spcPct val="0"/>
              </a:spcAft>
              <a:tabLst>
                <a:tab pos="1079500" algn="l"/>
              </a:tabLst>
            </a:pPr>
            <a:r>
              <a:rPr lang="en-CA" sz="1600" b="1" dirty="0" err="1" smtClean="0">
                <a:solidFill>
                  <a:srgbClr val="336699"/>
                </a:solidFill>
                <a:latin typeface="Arial" charset="0"/>
                <a:ea typeface="ＭＳ Ｐゴシック" charset="0"/>
                <a:cs typeface="ＭＳ Ｐゴシック" charset="0"/>
              </a:rPr>
              <a:t>Linha</a:t>
            </a:r>
            <a:r>
              <a:rPr lang="en-CA" sz="1600" b="1" dirty="0" smtClean="0">
                <a:solidFill>
                  <a:srgbClr val="336699"/>
                </a:solidFill>
                <a:latin typeface="Arial" charset="0"/>
                <a:ea typeface="ＭＳ Ｐゴシック" charset="0"/>
                <a:cs typeface="ＭＳ Ｐゴシック" charset="0"/>
              </a:rPr>
              <a:t> Azul:	</a:t>
            </a:r>
            <a:r>
              <a:rPr lang="en-CA" sz="1600" dirty="0" smtClean="0">
                <a:solidFill>
                  <a:prstClr val="black"/>
                </a:solidFill>
                <a:latin typeface="Arial" charset="0"/>
                <a:ea typeface="ＭＳ Ｐゴシック" charset="0"/>
                <a:cs typeface="ＭＳ Ｐゴシック" charset="0"/>
              </a:rPr>
              <a:t>Tempo </a:t>
            </a:r>
            <a:r>
              <a:rPr lang="en-CA" sz="1600" dirty="0" err="1" smtClean="0">
                <a:solidFill>
                  <a:prstClr val="black"/>
                </a:solidFill>
                <a:latin typeface="Arial" charset="0"/>
                <a:ea typeface="ＭＳ Ｐゴシック" charset="0"/>
                <a:cs typeface="ＭＳ Ｐゴシック" charset="0"/>
              </a:rPr>
              <a:t>até</a:t>
            </a:r>
            <a:r>
              <a:rPr lang="en-CA" sz="1600" dirty="0" smtClean="0">
                <a:solidFill>
                  <a:prstClr val="black"/>
                </a:solidFill>
                <a:latin typeface="Arial" charset="0"/>
                <a:ea typeface="ＭＳ Ｐゴシック" charset="0"/>
                <a:cs typeface="ＭＳ Ｐゴシック" charset="0"/>
              </a:rPr>
              <a:t> o </a:t>
            </a:r>
            <a:r>
              <a:rPr lang="en-CA" sz="1600" dirty="0" err="1" smtClean="0">
                <a:solidFill>
                  <a:prstClr val="black"/>
                </a:solidFill>
                <a:latin typeface="Arial" charset="0"/>
                <a:ea typeface="ＭＳ Ｐゴシック" charset="0"/>
                <a:cs typeface="ＭＳ Ｐゴシック" charset="0"/>
              </a:rPr>
              <a:t>episódio</a:t>
            </a:r>
            <a:r>
              <a:rPr lang="en-CA" sz="1600" dirty="0" smtClean="0">
                <a:solidFill>
                  <a:prstClr val="black"/>
                </a:solidFill>
                <a:latin typeface="Arial" charset="0"/>
                <a:ea typeface="ＭＳ Ｐゴシック" charset="0"/>
                <a:cs typeface="ＭＳ Ｐゴシック" charset="0"/>
              </a:rPr>
              <a:t> </a:t>
            </a:r>
            <a:r>
              <a:rPr lang="en-CA" sz="1600" dirty="0" err="1" smtClean="0">
                <a:solidFill>
                  <a:prstClr val="black"/>
                </a:solidFill>
                <a:latin typeface="Arial" charset="0"/>
                <a:ea typeface="ＭＳ Ｐゴシック" charset="0"/>
                <a:cs typeface="ＭＳ Ｐゴシック" charset="0"/>
              </a:rPr>
              <a:t>sincopal</a:t>
            </a:r>
            <a:endParaRPr lang="en-CA" sz="1600" dirty="0" smtClean="0">
              <a:solidFill>
                <a:prstClr val="black"/>
              </a:solidFill>
              <a:latin typeface="Arial" charset="0"/>
              <a:ea typeface="ＭＳ Ｐゴシック" charset="0"/>
              <a:cs typeface="ＭＳ Ｐゴシック" charset="0"/>
            </a:endParaRPr>
          </a:p>
          <a:p>
            <a:pPr defTabSz="457200" fontAlgn="base">
              <a:spcBef>
                <a:spcPct val="0"/>
              </a:spcBef>
              <a:spcAft>
                <a:spcPct val="0"/>
              </a:spcAft>
              <a:tabLst>
                <a:tab pos="1079500" algn="l"/>
              </a:tabLst>
            </a:pPr>
            <a:r>
              <a:rPr lang="en-CA" sz="1600" b="1" dirty="0" err="1" smtClean="0">
                <a:solidFill>
                  <a:srgbClr val="FF0000"/>
                </a:solidFill>
                <a:latin typeface="Arial" charset="0"/>
                <a:ea typeface="ＭＳ Ｐゴシック" charset="0"/>
                <a:cs typeface="ＭＳ Ｐゴシック" charset="0"/>
              </a:rPr>
              <a:t>Linha</a:t>
            </a:r>
            <a:r>
              <a:rPr lang="en-CA" sz="1600" b="1" dirty="0" smtClean="0">
                <a:solidFill>
                  <a:srgbClr val="FF0000"/>
                </a:solidFill>
                <a:latin typeface="Arial" charset="0"/>
                <a:ea typeface="ＭＳ Ｐゴシック" charset="0"/>
                <a:cs typeface="ＭＳ Ｐゴシック" charset="0"/>
              </a:rPr>
              <a:t> </a:t>
            </a:r>
            <a:r>
              <a:rPr lang="en-CA" sz="1600" b="1" dirty="0" err="1" smtClean="0">
                <a:solidFill>
                  <a:srgbClr val="FF0000"/>
                </a:solidFill>
                <a:latin typeface="Arial" charset="0"/>
                <a:ea typeface="ＭＳ Ｐゴシック" charset="0"/>
                <a:cs typeface="ＭＳ Ｐゴシック" charset="0"/>
              </a:rPr>
              <a:t>Vermelha</a:t>
            </a:r>
            <a:r>
              <a:rPr lang="en-CA" sz="1600" b="1" dirty="0" smtClean="0">
                <a:solidFill>
                  <a:srgbClr val="FF0000"/>
                </a:solidFill>
                <a:latin typeface="Arial" charset="0"/>
                <a:ea typeface="ＭＳ Ｐゴシック" charset="0"/>
                <a:cs typeface="ＭＳ Ｐゴシック" charset="0"/>
              </a:rPr>
              <a:t>:</a:t>
            </a:r>
            <a:r>
              <a:rPr lang="en-CA" sz="1600" dirty="0" smtClean="0">
                <a:solidFill>
                  <a:srgbClr val="FF0000"/>
                </a:solidFill>
                <a:latin typeface="Arial" charset="0"/>
                <a:ea typeface="ＭＳ Ｐゴシック" charset="0"/>
                <a:cs typeface="ＭＳ Ｐゴシック" charset="0"/>
              </a:rPr>
              <a:t> 	</a:t>
            </a:r>
            <a:r>
              <a:rPr lang="en-CA" sz="1600" dirty="0" smtClean="0">
                <a:solidFill>
                  <a:schemeClr val="tx1">
                    <a:lumMod val="95000"/>
                    <a:lumOff val="5000"/>
                  </a:schemeClr>
                </a:solidFill>
                <a:latin typeface="Arial" charset="0"/>
                <a:ea typeface="ＭＳ Ｐゴシック" charset="0"/>
                <a:cs typeface="ＭＳ Ｐゴシック" charset="0"/>
              </a:rPr>
              <a:t>Tempo </a:t>
            </a:r>
            <a:r>
              <a:rPr lang="en-CA" sz="1600" dirty="0" err="1" smtClean="0">
                <a:solidFill>
                  <a:schemeClr val="tx1">
                    <a:lumMod val="95000"/>
                    <a:lumOff val="5000"/>
                  </a:schemeClr>
                </a:solidFill>
                <a:latin typeface="Arial" charset="0"/>
                <a:ea typeface="ＭＳ Ｐゴシック" charset="0"/>
                <a:cs typeface="ＭＳ Ｐゴシック" charset="0"/>
              </a:rPr>
              <a:t>até</a:t>
            </a:r>
            <a:r>
              <a:rPr lang="en-CA" sz="1600" dirty="0" smtClean="0">
                <a:solidFill>
                  <a:schemeClr val="tx1">
                    <a:lumMod val="95000"/>
                    <a:lumOff val="5000"/>
                  </a:schemeClr>
                </a:solidFill>
                <a:latin typeface="Arial" charset="0"/>
                <a:ea typeface="ＭＳ Ｐゴシック" charset="0"/>
                <a:cs typeface="ＭＳ Ｐゴシック" charset="0"/>
              </a:rPr>
              <a:t> o </a:t>
            </a:r>
            <a:r>
              <a:rPr lang="en-CA" sz="1600" dirty="0" err="1" smtClean="0">
                <a:solidFill>
                  <a:schemeClr val="tx1">
                    <a:lumMod val="95000"/>
                    <a:lumOff val="5000"/>
                  </a:schemeClr>
                </a:solidFill>
                <a:latin typeface="Arial" charset="0"/>
                <a:ea typeface="ＭＳ Ｐゴシック" charset="0"/>
                <a:cs typeface="ＭＳ Ｐゴシック" charset="0"/>
              </a:rPr>
              <a:t>episódio</a:t>
            </a:r>
            <a:r>
              <a:rPr lang="en-CA" sz="1600" dirty="0" smtClean="0">
                <a:solidFill>
                  <a:schemeClr val="tx1">
                    <a:lumMod val="95000"/>
                    <a:lumOff val="5000"/>
                  </a:schemeClr>
                </a:solidFill>
                <a:latin typeface="Arial" charset="0"/>
                <a:ea typeface="ＭＳ Ｐゴシック" charset="0"/>
                <a:cs typeface="ＭＳ Ｐゴシック" charset="0"/>
              </a:rPr>
              <a:t> </a:t>
            </a:r>
            <a:r>
              <a:rPr lang="en-CA" sz="1600" dirty="0" err="1" smtClean="0">
                <a:solidFill>
                  <a:schemeClr val="tx1">
                    <a:lumMod val="95000"/>
                    <a:lumOff val="5000"/>
                  </a:schemeClr>
                </a:solidFill>
                <a:latin typeface="Arial" charset="0"/>
                <a:ea typeface="ＭＳ Ｐゴシック" charset="0"/>
                <a:cs typeface="ＭＳ Ｐゴシック" charset="0"/>
              </a:rPr>
              <a:t>sincopal</a:t>
            </a:r>
            <a:r>
              <a:rPr lang="en-CA" sz="1600" dirty="0" smtClean="0">
                <a:solidFill>
                  <a:schemeClr val="tx1">
                    <a:lumMod val="95000"/>
                    <a:lumOff val="5000"/>
                  </a:schemeClr>
                </a:solidFill>
                <a:latin typeface="Arial" charset="0"/>
                <a:ea typeface="ＭＳ Ｐゴシック" charset="0"/>
                <a:cs typeface="ＭＳ Ｐゴシック" charset="0"/>
              </a:rPr>
              <a:t> </a:t>
            </a:r>
            <a:r>
              <a:rPr lang="en-CA" sz="1600" dirty="0" err="1" smtClean="0">
                <a:solidFill>
                  <a:schemeClr val="tx1">
                    <a:lumMod val="95000"/>
                    <a:lumOff val="5000"/>
                  </a:schemeClr>
                </a:solidFill>
                <a:latin typeface="Arial" charset="0"/>
                <a:ea typeface="ＭＳ Ｐゴシック" charset="0"/>
                <a:cs typeface="ＭＳ Ｐゴシック" charset="0"/>
              </a:rPr>
              <a:t>onde</a:t>
            </a:r>
            <a:r>
              <a:rPr lang="en-CA" sz="1600" dirty="0" smtClean="0">
                <a:solidFill>
                  <a:schemeClr val="tx1">
                    <a:lumMod val="95000"/>
                    <a:lumOff val="5000"/>
                  </a:schemeClr>
                </a:solidFill>
                <a:latin typeface="Arial" charset="0"/>
                <a:ea typeface="ＭＳ Ｐゴシック" charset="0"/>
                <a:cs typeface="ＭＳ Ｐゴシック" charset="0"/>
              </a:rPr>
              <a:t> o IRL fez o </a:t>
            </a:r>
            <a:r>
              <a:rPr lang="en-CA" sz="1600" dirty="0" err="1" smtClean="0">
                <a:solidFill>
                  <a:schemeClr val="tx1">
                    <a:lumMod val="95000"/>
                    <a:lumOff val="5000"/>
                  </a:schemeClr>
                </a:solidFill>
                <a:latin typeface="Arial" charset="0"/>
                <a:ea typeface="ＭＳ Ｐゴシック" charset="0"/>
                <a:cs typeface="ＭＳ Ｐゴシック" charset="0"/>
              </a:rPr>
              <a:t>diagnóstico</a:t>
            </a:r>
            <a:endParaRPr lang="en-CA" sz="1600" dirty="0" smtClean="0">
              <a:solidFill>
                <a:schemeClr val="tx1">
                  <a:lumMod val="95000"/>
                  <a:lumOff val="5000"/>
                </a:schemeClr>
              </a:solidFill>
              <a:latin typeface="Arial" charset="0"/>
              <a:ea typeface="ＭＳ Ｐゴシック" charset="0"/>
              <a:cs typeface="ＭＳ Ｐゴシック" charset="0"/>
            </a:endParaRPr>
          </a:p>
        </p:txBody>
      </p:sp>
      <p:sp>
        <p:nvSpPr>
          <p:cNvPr id="500751" name="Rectangle 15"/>
          <p:cNvSpPr>
            <a:spLocks noGrp="1" noChangeArrowheads="1"/>
          </p:cNvSpPr>
          <p:nvPr>
            <p:ph type="body" sz="half" idx="1"/>
          </p:nvPr>
        </p:nvSpPr>
        <p:spPr>
          <a:xfrm>
            <a:off x="5627688" y="2097088"/>
            <a:ext cx="3373437" cy="3776662"/>
          </a:xfrm>
          <a:solidFill>
            <a:schemeClr val="bg1"/>
          </a:solidFill>
        </p:spPr>
        <p:txBody>
          <a:bodyPr/>
          <a:lstStyle/>
          <a:p>
            <a:pPr marL="179388" indent="-179388">
              <a:spcBef>
                <a:spcPct val="0"/>
              </a:spcBef>
            </a:pPr>
            <a:r>
              <a:rPr lang="en-US" sz="1800" dirty="0" smtClean="0">
                <a:latin typeface="Arial" charset="0"/>
                <a:ea typeface="ＭＳ Ｐゴシック" charset="0"/>
                <a:cs typeface="Arial" charset="0"/>
              </a:rPr>
              <a:t>Durante o </a:t>
            </a:r>
            <a:r>
              <a:rPr lang="en-US" sz="1800" dirty="0" err="1" smtClean="0">
                <a:latin typeface="Arial" charset="0"/>
                <a:ea typeface="ＭＳ Ｐゴシック" charset="0"/>
                <a:cs typeface="Arial" charset="0"/>
              </a:rPr>
              <a:t>seguimento</a:t>
            </a:r>
            <a:r>
              <a:rPr lang="en-US" sz="1800" dirty="0" smtClean="0">
                <a:latin typeface="Arial" charset="0"/>
                <a:ea typeface="ＭＳ Ｐゴシック" charset="0"/>
                <a:cs typeface="Arial" charset="0"/>
              </a:rPr>
              <a:t>, 36% dos </a:t>
            </a:r>
            <a:r>
              <a:rPr lang="en-US" sz="1800" dirty="0" err="1" smtClean="0">
                <a:latin typeface="Arial" charset="0"/>
                <a:ea typeface="ＭＳ Ｐゴシック" charset="0"/>
                <a:cs typeface="Arial" charset="0"/>
              </a:rPr>
              <a:t>pacientes</a:t>
            </a:r>
            <a:r>
              <a:rPr lang="en-US" sz="1800" dirty="0" smtClean="0">
                <a:latin typeface="Arial" charset="0"/>
                <a:ea typeface="ＭＳ Ｐゴシック" charset="0"/>
                <a:cs typeface="Arial" charset="0"/>
              </a:rPr>
              <a:t> (218) </a:t>
            </a:r>
            <a:r>
              <a:rPr lang="en-US" sz="1800" dirty="0" err="1" smtClean="0">
                <a:latin typeface="Arial" charset="0"/>
                <a:ea typeface="ＭＳ Ｐゴシック" charset="0"/>
                <a:cs typeface="Arial" charset="0"/>
              </a:rPr>
              <a:t>tiveram</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recorrência</a:t>
            </a:r>
            <a:r>
              <a:rPr lang="en-US" sz="1800" dirty="0" smtClean="0">
                <a:latin typeface="Arial" charset="0"/>
                <a:ea typeface="ＭＳ Ｐゴシック" charset="0"/>
                <a:cs typeface="Arial" charset="0"/>
              </a:rPr>
              <a:t> da </a:t>
            </a:r>
            <a:r>
              <a:rPr lang="en-US" sz="1800" dirty="0" err="1" smtClean="0">
                <a:latin typeface="Arial" charset="0"/>
                <a:ea typeface="ＭＳ Ｐゴシック" charset="0"/>
                <a:cs typeface="Arial" charset="0"/>
              </a:rPr>
              <a:t>síncope</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em</a:t>
            </a:r>
            <a:r>
              <a:rPr lang="en-US" sz="1800" dirty="0" smtClean="0">
                <a:latin typeface="Arial" charset="0"/>
                <a:ea typeface="ＭＳ Ｐゴシック" charset="0"/>
                <a:cs typeface="Arial" charset="0"/>
              </a:rPr>
              <a:t> 12 </a:t>
            </a:r>
            <a:r>
              <a:rPr lang="en-US" sz="1800" dirty="0" err="1" smtClean="0">
                <a:latin typeface="Arial" charset="0"/>
                <a:ea typeface="ＭＳ Ｐゴシック" charset="0"/>
                <a:cs typeface="Arial" charset="0"/>
              </a:rPr>
              <a:t>meses</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linha</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azul</a:t>
            </a:r>
            <a:r>
              <a:rPr lang="en-US" sz="1800" dirty="0" smtClean="0">
                <a:latin typeface="Arial" charset="0"/>
                <a:ea typeface="ＭＳ Ｐゴシック" charset="0"/>
                <a:cs typeface="Arial" charset="0"/>
              </a:rPr>
              <a:t>)</a:t>
            </a:r>
            <a:r>
              <a:rPr lang="en-US" sz="1800" dirty="0">
                <a:latin typeface="Arial" charset="0"/>
                <a:ea typeface="ＭＳ Ｐゴシック" charset="0"/>
                <a:cs typeface="Arial" charset="0"/>
              </a:rPr>
              <a:t>.</a:t>
            </a:r>
          </a:p>
          <a:p>
            <a:pPr marL="179388" indent="-179388">
              <a:spcBef>
                <a:spcPct val="0"/>
              </a:spcBef>
              <a:buFont typeface="Arial" charset="0"/>
              <a:buNone/>
            </a:pPr>
            <a:endParaRPr lang="en-GB" sz="1800" dirty="0">
              <a:latin typeface="Arial" charset="0"/>
              <a:ea typeface="ＭＳ Ｐゴシック" charset="0"/>
              <a:cs typeface="Arial" charset="0"/>
            </a:endParaRPr>
          </a:p>
          <a:p>
            <a:pPr marL="179388" indent="-179388">
              <a:spcBef>
                <a:spcPct val="0"/>
              </a:spcBef>
            </a:pPr>
            <a:r>
              <a:rPr lang="en-US" sz="1800" dirty="0" smtClean="0">
                <a:latin typeface="Arial" charset="0"/>
                <a:ea typeface="ＭＳ Ｐゴシック" charset="0"/>
                <a:cs typeface="Arial" charset="0"/>
              </a:rPr>
              <a:t>A </a:t>
            </a:r>
            <a:r>
              <a:rPr lang="en-US" sz="1800" dirty="0" err="1" smtClean="0">
                <a:latin typeface="Arial" charset="0"/>
                <a:ea typeface="ＭＳ Ｐゴシック" charset="0"/>
                <a:cs typeface="Arial" charset="0"/>
              </a:rPr>
              <a:t>maioria</a:t>
            </a:r>
            <a:r>
              <a:rPr lang="en-US" sz="1800" dirty="0" smtClean="0">
                <a:latin typeface="Arial" charset="0"/>
                <a:ea typeface="ＭＳ Ｐゴシック" charset="0"/>
                <a:cs typeface="Arial" charset="0"/>
              </a:rPr>
              <a:t> dos </a:t>
            </a:r>
            <a:r>
              <a:rPr lang="en-US" sz="1800" dirty="0" err="1" smtClean="0">
                <a:latin typeface="Arial" charset="0"/>
                <a:ea typeface="ＭＳ Ｐゴシック" charset="0"/>
                <a:cs typeface="Arial" charset="0"/>
              </a:rPr>
              <a:t>pacientes</a:t>
            </a:r>
            <a:r>
              <a:rPr lang="en-US" sz="1800" dirty="0" smtClean="0">
                <a:latin typeface="Arial" charset="0"/>
                <a:ea typeface="ＭＳ Ｐゴシック" charset="0"/>
                <a:cs typeface="Arial" charset="0"/>
              </a:rPr>
              <a:t> (70%) </a:t>
            </a:r>
            <a:r>
              <a:rPr lang="en-US" sz="1800" dirty="0" err="1" smtClean="0">
                <a:latin typeface="Arial" charset="0"/>
                <a:ea typeface="ＭＳ Ｐゴシック" charset="0"/>
                <a:cs typeface="Arial" charset="0"/>
              </a:rPr>
              <a:t>tiveram</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que</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ser</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hospitalizados</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pelo</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menos</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uma</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vez</a:t>
            </a:r>
            <a:r>
              <a:rPr lang="en-US" sz="1800" dirty="0" smtClean="0">
                <a:latin typeface="Arial" charset="0"/>
                <a:ea typeface="ＭＳ Ｐゴシック" charset="0"/>
                <a:cs typeface="Arial" charset="0"/>
              </a:rPr>
              <a:t> e 1/3 </a:t>
            </a:r>
            <a:r>
              <a:rPr lang="en-US" sz="1800" dirty="0" err="1" smtClean="0">
                <a:latin typeface="Arial" charset="0"/>
                <a:ea typeface="ＭＳ Ｐゴシック" charset="0"/>
                <a:cs typeface="Arial" charset="0"/>
              </a:rPr>
              <a:t>teve</a:t>
            </a:r>
            <a:r>
              <a:rPr lang="en-US" sz="1800" dirty="0" smtClean="0">
                <a:latin typeface="Arial" charset="0"/>
                <a:ea typeface="ＭＳ Ｐゴシック" charset="0"/>
                <a:cs typeface="Arial" charset="0"/>
              </a:rPr>
              <a:t> trauma </a:t>
            </a:r>
            <a:r>
              <a:rPr lang="en-US" sz="1800" dirty="0" err="1" smtClean="0">
                <a:latin typeface="Arial" charset="0"/>
                <a:ea typeface="ＭＳ Ｐゴシック" charset="0"/>
                <a:cs typeface="Arial" charset="0"/>
              </a:rPr>
              <a:t>significante</a:t>
            </a:r>
            <a:r>
              <a:rPr lang="en-US" sz="1800" dirty="0" smtClean="0">
                <a:latin typeface="Arial" charset="0"/>
                <a:ea typeface="ＭＳ Ｐゴシック" charset="0"/>
                <a:cs typeface="Arial" charset="0"/>
              </a:rPr>
              <a:t> </a:t>
            </a:r>
            <a:r>
              <a:rPr lang="en-US" sz="1800" dirty="0" err="1" smtClean="0">
                <a:latin typeface="Arial" charset="0"/>
                <a:ea typeface="ＭＳ Ｐゴシック" charset="0"/>
                <a:cs typeface="Arial" charset="0"/>
              </a:rPr>
              <a:t>associado</a:t>
            </a:r>
            <a:r>
              <a:rPr lang="en-US" sz="1800" dirty="0" smtClean="0">
                <a:latin typeface="Arial" charset="0"/>
                <a:ea typeface="ＭＳ Ｐゴシック" charset="0"/>
                <a:cs typeface="Arial" charset="0"/>
              </a:rPr>
              <a:t> a </a:t>
            </a:r>
            <a:r>
              <a:rPr lang="en-US" sz="1800" dirty="0" err="1" smtClean="0">
                <a:latin typeface="Arial" charset="0"/>
                <a:ea typeface="ＭＳ Ｐゴシック" charset="0"/>
                <a:cs typeface="Arial" charset="0"/>
              </a:rPr>
              <a:t>síncope</a:t>
            </a:r>
            <a:endParaRPr lang="en-US" sz="1800" dirty="0" smtClean="0">
              <a:latin typeface="Arial" charset="0"/>
              <a:ea typeface="ＭＳ Ｐゴシック" charset="0"/>
              <a:cs typeface="Arial" charset="0"/>
            </a:endParaRPr>
          </a:p>
        </p:txBody>
      </p:sp>
      <p:sp>
        <p:nvSpPr>
          <p:cNvPr id="29703" name="Rectangle 7"/>
          <p:cNvSpPr>
            <a:spLocks noChangeArrowheads="1"/>
          </p:cNvSpPr>
          <p:nvPr/>
        </p:nvSpPr>
        <p:spPr bwMode="auto">
          <a:xfrm>
            <a:off x="914400" y="3678238"/>
            <a:ext cx="2208213" cy="1177925"/>
          </a:xfrm>
          <a:prstGeom prst="rect">
            <a:avLst/>
          </a:prstGeom>
          <a:gradFill rotWithShape="1">
            <a:gsLst>
              <a:gs pos="0">
                <a:schemeClr val="accent2">
                  <a:alpha val="39999"/>
                </a:schemeClr>
              </a:gs>
              <a:gs pos="100000">
                <a:schemeClr val="accent2">
                  <a:alpha val="39999"/>
                </a:schemeClr>
              </a:gs>
            </a:gsLst>
            <a:lin ang="5400000" scaled="1"/>
          </a:gradFill>
          <a:ln>
            <a:noFill/>
          </a:ln>
          <a:effectLst/>
          <a:extLs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
        <p:nvSpPr>
          <p:cNvPr id="29704" name="AutoShape 8"/>
          <p:cNvSpPr>
            <a:spLocks noChangeArrowheads="1"/>
          </p:cNvSpPr>
          <p:nvPr/>
        </p:nvSpPr>
        <p:spPr bwMode="auto">
          <a:xfrm>
            <a:off x="5656263" y="2030413"/>
            <a:ext cx="3246437" cy="3475037"/>
          </a:xfrm>
          <a:prstGeom prst="roundRect">
            <a:avLst>
              <a:gd name="adj" fmla="val 8940"/>
            </a:avLst>
          </a:prstGeom>
          <a:noFill/>
          <a:ln w="28575">
            <a:solidFill>
              <a:schemeClr val="accent2"/>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6848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457200" y="114300"/>
            <a:ext cx="8229600" cy="1143000"/>
          </a:xfrm>
        </p:spPr>
        <p:txBody>
          <a:bodyPr>
            <a:normAutofit fontScale="90000"/>
          </a:bodyPr>
          <a:lstStyle/>
          <a:p>
            <a:r>
              <a:rPr lang="en-US" dirty="0" err="1" smtClean="0">
                <a:solidFill>
                  <a:schemeClr val="accent2"/>
                </a:solidFill>
                <a:latin typeface="Arial" charset="0"/>
                <a:ea typeface="ＭＳ Ｐゴシック" charset="0"/>
                <a:cs typeface="Arial" charset="0"/>
              </a:rPr>
              <a:t>Tratamento</a:t>
            </a:r>
            <a:r>
              <a:rPr lang="en-US" dirty="0" smtClean="0">
                <a:solidFill>
                  <a:schemeClr val="accent2"/>
                </a:solidFill>
                <a:latin typeface="Arial" charset="0"/>
                <a:ea typeface="ＭＳ Ｐゴシック" charset="0"/>
                <a:cs typeface="Arial" charset="0"/>
              </a:rPr>
              <a:t> dos </a:t>
            </a:r>
            <a:r>
              <a:rPr lang="en-US" dirty="0" err="1" smtClean="0">
                <a:solidFill>
                  <a:schemeClr val="accent2"/>
                </a:solidFill>
                <a:latin typeface="Arial" charset="0"/>
                <a:ea typeface="ＭＳ Ｐゴシック" charset="0"/>
                <a:cs typeface="Arial" charset="0"/>
              </a:rPr>
              <a:t>Pacientes</a:t>
            </a:r>
            <a:r>
              <a:rPr lang="en-US" dirty="0" smtClean="0">
                <a:solidFill>
                  <a:schemeClr val="accent2"/>
                </a:solidFill>
                <a:latin typeface="Arial" charset="0"/>
                <a:ea typeface="ＭＳ Ｐゴシック" charset="0"/>
                <a:cs typeface="Arial" charset="0"/>
              </a:rPr>
              <a:t> com </a:t>
            </a:r>
            <a:r>
              <a:rPr lang="en-US" dirty="0" err="1" smtClean="0">
                <a:solidFill>
                  <a:schemeClr val="accent2"/>
                </a:solidFill>
                <a:latin typeface="Arial" charset="0"/>
                <a:ea typeface="ＭＳ Ｐゴシック" charset="0"/>
                <a:cs typeface="Arial" charset="0"/>
              </a:rPr>
              <a:t>Síncope</a:t>
            </a:r>
            <a:endParaRPr lang="en-US" dirty="0">
              <a:solidFill>
                <a:schemeClr val="accent2"/>
              </a:solidFill>
              <a:latin typeface="Arial" charset="0"/>
              <a:ea typeface="ＭＳ Ｐゴシック" charset="0"/>
              <a:cs typeface="Arial" charset="0"/>
            </a:endParaRPr>
          </a:p>
        </p:txBody>
      </p:sp>
      <p:sp>
        <p:nvSpPr>
          <p:cNvPr id="32771" name="Rectangle 3"/>
          <p:cNvSpPr>
            <a:spLocks noGrp="1" noChangeArrowheads="1"/>
          </p:cNvSpPr>
          <p:nvPr>
            <p:ph type="body" idx="1"/>
          </p:nvPr>
        </p:nvSpPr>
        <p:spPr>
          <a:xfrm>
            <a:off x="1257300" y="5270500"/>
            <a:ext cx="6540500" cy="666750"/>
          </a:xfrm>
        </p:spPr>
        <p:txBody>
          <a:bodyPr/>
          <a:lstStyle/>
          <a:p>
            <a:pPr marL="0" indent="0">
              <a:lnSpc>
                <a:spcPct val="90000"/>
              </a:lnSpc>
              <a:buFont typeface="Arial" charset="0"/>
              <a:buNone/>
            </a:pPr>
            <a:r>
              <a:rPr lang="en-GB" sz="1800" dirty="0" smtClean="0">
                <a:latin typeface="Arial" charset="0"/>
                <a:ea typeface="ＭＳ Ｐゴシック" charset="0"/>
                <a:cs typeface="Arial" charset="0"/>
              </a:rPr>
              <a:t>Dos 170 </a:t>
            </a:r>
            <a:r>
              <a:rPr lang="en-GB" sz="1800" dirty="0" err="1" smtClean="0">
                <a:latin typeface="Arial" charset="0"/>
                <a:ea typeface="ＭＳ Ｐゴシック" charset="0"/>
                <a:cs typeface="Arial" charset="0"/>
              </a:rPr>
              <a:t>diagnósticos</a:t>
            </a:r>
            <a:r>
              <a:rPr lang="en-GB" sz="1800" dirty="0" smtClean="0">
                <a:latin typeface="Arial" charset="0"/>
                <a:ea typeface="ＭＳ Ｐゴシック" charset="0"/>
                <a:cs typeface="Arial" charset="0"/>
              </a:rPr>
              <a:t> de </a:t>
            </a:r>
            <a:r>
              <a:rPr lang="en-GB" sz="1800" dirty="0" err="1" smtClean="0">
                <a:latin typeface="Arial" charset="0"/>
                <a:ea typeface="ＭＳ Ｐゴシック" charset="0"/>
                <a:cs typeface="Arial" charset="0"/>
              </a:rPr>
              <a:t>síncope</a:t>
            </a:r>
            <a:r>
              <a:rPr lang="en-GB" sz="1800" dirty="0" smtClean="0">
                <a:latin typeface="Arial" charset="0"/>
                <a:ea typeface="ＭＳ Ｐゴシック" charset="0"/>
                <a:cs typeface="Arial" charset="0"/>
              </a:rPr>
              <a:t> </a:t>
            </a:r>
            <a:r>
              <a:rPr lang="en-GB" sz="1800" dirty="0" err="1" smtClean="0">
                <a:latin typeface="Arial" charset="0"/>
                <a:ea typeface="ＭＳ Ｐゴシック" charset="0"/>
                <a:cs typeface="Arial" charset="0"/>
              </a:rPr>
              <a:t>pelo</a:t>
            </a:r>
            <a:r>
              <a:rPr lang="en-GB" sz="1800" dirty="0" smtClean="0">
                <a:latin typeface="Arial" charset="0"/>
                <a:ea typeface="ＭＳ Ｐゴシック" charset="0"/>
                <a:cs typeface="Arial" charset="0"/>
              </a:rPr>
              <a:t> ILR, 75% </a:t>
            </a:r>
            <a:r>
              <a:rPr lang="en-GB" sz="1800" dirty="0" err="1" smtClean="0">
                <a:latin typeface="Arial" charset="0"/>
                <a:ea typeface="ＭＳ Ｐゴシック" charset="0"/>
                <a:cs typeface="Arial" charset="0"/>
              </a:rPr>
              <a:t>eram</a:t>
            </a:r>
            <a:r>
              <a:rPr lang="en-GB" sz="1800" dirty="0" smtClean="0">
                <a:latin typeface="Arial" charset="0"/>
                <a:ea typeface="ＭＳ Ｐゴシック" charset="0"/>
                <a:cs typeface="Arial" charset="0"/>
              </a:rPr>
              <a:t> </a:t>
            </a:r>
            <a:r>
              <a:rPr lang="en-GB" sz="1800" dirty="0" err="1" smtClean="0">
                <a:latin typeface="Arial" charset="0"/>
                <a:ea typeface="ＭＳ Ｐゴシック" charset="0"/>
                <a:cs typeface="Arial" charset="0"/>
              </a:rPr>
              <a:t>cardíacas</a:t>
            </a:r>
            <a:r>
              <a:rPr lang="en-GB" sz="1800" dirty="0" smtClean="0">
                <a:latin typeface="Arial" charset="0"/>
                <a:ea typeface="ＭＳ Ｐゴシック" charset="0"/>
                <a:cs typeface="Arial" charset="0"/>
              </a:rPr>
              <a:t> (59% de </a:t>
            </a:r>
            <a:r>
              <a:rPr lang="en-GB" sz="1800" dirty="0" err="1" smtClean="0">
                <a:latin typeface="Arial" charset="0"/>
                <a:ea typeface="ＭＳ Ｐゴシック" charset="0"/>
                <a:cs typeface="Arial" charset="0"/>
              </a:rPr>
              <a:t>todos</a:t>
            </a:r>
            <a:r>
              <a:rPr lang="en-GB" sz="1800" dirty="0" smtClean="0">
                <a:latin typeface="Arial" charset="0"/>
                <a:ea typeface="ＭＳ Ｐゴシック" charset="0"/>
                <a:cs typeface="Arial" charset="0"/>
              </a:rPr>
              <a:t> </a:t>
            </a:r>
            <a:r>
              <a:rPr lang="en-GB" sz="1800" dirty="0" err="1" smtClean="0">
                <a:latin typeface="Arial" charset="0"/>
                <a:ea typeface="ＭＳ Ｐゴシック" charset="0"/>
                <a:cs typeface="Arial" charset="0"/>
              </a:rPr>
              <a:t>os</a:t>
            </a:r>
            <a:r>
              <a:rPr lang="en-GB" sz="1800" dirty="0" smtClean="0">
                <a:latin typeface="Arial" charset="0"/>
                <a:ea typeface="ＭＳ Ｐゴシック" charset="0"/>
                <a:cs typeface="Arial" charset="0"/>
              </a:rPr>
              <a:t> </a:t>
            </a:r>
            <a:r>
              <a:rPr lang="en-GB" sz="1800" dirty="0" err="1" smtClean="0">
                <a:latin typeface="Arial" charset="0"/>
                <a:ea typeface="ＭＳ Ｐゴシック" charset="0"/>
                <a:cs typeface="Arial" charset="0"/>
              </a:rPr>
              <a:t>episódios</a:t>
            </a:r>
            <a:r>
              <a:rPr lang="en-GB" sz="1800" dirty="0" smtClean="0">
                <a:latin typeface="Arial" charset="0"/>
                <a:ea typeface="ＭＳ Ｐゴシック" charset="0"/>
                <a:cs typeface="Arial" charset="0"/>
              </a:rPr>
              <a:t> de </a:t>
            </a:r>
            <a:r>
              <a:rPr lang="en-GB" sz="1800" dirty="0" err="1" smtClean="0">
                <a:latin typeface="Arial" charset="0"/>
                <a:ea typeface="ＭＳ Ｐゴシック" charset="0"/>
                <a:cs typeface="Arial" charset="0"/>
              </a:rPr>
              <a:t>síncope</a:t>
            </a:r>
            <a:r>
              <a:rPr lang="en-GB" sz="1800" dirty="0" smtClean="0">
                <a:latin typeface="Arial" charset="0"/>
                <a:ea typeface="ＭＳ Ｐゴシック" charset="0"/>
                <a:cs typeface="Arial" charset="0"/>
              </a:rPr>
              <a:t> </a:t>
            </a:r>
            <a:r>
              <a:rPr lang="en-GB" sz="1800" dirty="0" err="1" smtClean="0">
                <a:latin typeface="Arial" charset="0"/>
                <a:ea typeface="ＭＳ Ｐゴシック" charset="0"/>
                <a:cs typeface="Arial" charset="0"/>
              </a:rPr>
              <a:t>recorrentes</a:t>
            </a:r>
            <a:r>
              <a:rPr lang="en-GB" sz="1800" dirty="0" smtClean="0">
                <a:latin typeface="Arial" charset="0"/>
                <a:ea typeface="ＭＳ Ｐゴシック" charset="0"/>
                <a:cs typeface="Arial" charset="0"/>
              </a:rPr>
              <a:t>).</a:t>
            </a:r>
            <a:endParaRPr lang="en-GB" sz="1800" dirty="0">
              <a:latin typeface="Arial" charset="0"/>
              <a:ea typeface="ＭＳ Ｐゴシック" charset="0"/>
              <a:cs typeface="Arial" charset="0"/>
            </a:endParaRPr>
          </a:p>
        </p:txBody>
      </p:sp>
      <p:pic>
        <p:nvPicPr>
          <p:cNvPr id="32772" name="Picture 2" descr="http://europace.oxfordjournals.org/content/early/2010/11/18/europace.euq418/F4.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103313"/>
            <a:ext cx="7951787"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4" name="AutoShape 6"/>
          <p:cNvSpPr>
            <a:spLocks noChangeArrowheads="1"/>
          </p:cNvSpPr>
          <p:nvPr/>
        </p:nvSpPr>
        <p:spPr bwMode="auto">
          <a:xfrm>
            <a:off x="1214848" y="5324540"/>
            <a:ext cx="6019800" cy="903558"/>
          </a:xfrm>
          <a:prstGeom prst="roundRect">
            <a:avLst>
              <a:gd name="adj" fmla="val 16667"/>
            </a:avLst>
          </a:prstGeom>
          <a:noFill/>
          <a:ln w="2857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defTabSz="457200" fontAlgn="base">
              <a:spcBef>
                <a:spcPct val="0"/>
              </a:spcBef>
              <a:spcAft>
                <a:spcPct val="0"/>
              </a:spcAft>
            </a:pPr>
            <a:endParaRPr lang="en-US" smtClean="0">
              <a:solidFill>
                <a:prstClr val="black"/>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585368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100354" name="Rectangle 2"/>
          <p:cNvSpPr>
            <a:spLocks noGrp="1"/>
          </p:cNvSpPr>
          <p:nvPr>
            <p:ph type="title"/>
          </p:nvPr>
        </p:nvSpPr>
        <p:spPr/>
        <p:txBody>
          <a:bodyPr/>
          <a:lstStyle/>
          <a:p>
            <a:r>
              <a:rPr lang="en-US" dirty="0" err="1" smtClean="0">
                <a:solidFill>
                  <a:schemeClr val="accent2"/>
                </a:solidFill>
                <a:latin typeface="Arial" charset="0"/>
                <a:ea typeface="ＭＳ Ｐゴシック" charset="0"/>
                <a:cs typeface="Arial" charset="0"/>
              </a:rPr>
              <a:t>Estatística</a:t>
            </a:r>
            <a:r>
              <a:rPr lang="en-US" dirty="0" smtClean="0">
                <a:solidFill>
                  <a:schemeClr val="accent2"/>
                </a:solidFill>
                <a:latin typeface="Arial" charset="0"/>
                <a:ea typeface="ＭＳ Ｐゴシック" charset="0"/>
                <a:cs typeface="Arial" charset="0"/>
              </a:rPr>
              <a:t> dos </a:t>
            </a:r>
            <a:r>
              <a:rPr lang="en-US" dirty="0" err="1" smtClean="0">
                <a:solidFill>
                  <a:schemeClr val="accent2"/>
                </a:solidFill>
                <a:latin typeface="Arial" charset="0"/>
                <a:ea typeface="ＭＳ Ｐゴシック" charset="0"/>
                <a:cs typeface="Arial" charset="0"/>
              </a:rPr>
              <a:t>Tratamentos</a:t>
            </a:r>
            <a:r>
              <a:rPr lang="en-US" dirty="0" smtClean="0">
                <a:solidFill>
                  <a:schemeClr val="accent2"/>
                </a:solidFill>
                <a:latin typeface="Arial" charset="0"/>
                <a:ea typeface="ＭＳ Ｐゴシック" charset="0"/>
                <a:cs typeface="Arial" charset="0"/>
              </a:rPr>
              <a:t/>
            </a:r>
            <a:br>
              <a:rPr lang="en-US" dirty="0" smtClean="0">
                <a:solidFill>
                  <a:schemeClr val="accent2"/>
                </a:solidFill>
                <a:latin typeface="Arial" charset="0"/>
                <a:ea typeface="ＭＳ Ｐゴシック" charset="0"/>
                <a:cs typeface="Arial" charset="0"/>
              </a:rPr>
            </a:br>
            <a:endParaRPr lang="en-US" dirty="0">
              <a:solidFill>
                <a:schemeClr val="accent2"/>
              </a:solidFill>
              <a:latin typeface="Arial" charset="0"/>
              <a:ea typeface="ＭＳ Ｐゴシック" charset="0"/>
              <a:cs typeface="Arial" charset="0"/>
            </a:endParaRPr>
          </a:p>
        </p:txBody>
      </p:sp>
      <p:sp>
        <p:nvSpPr>
          <p:cNvPr id="100355" name="Rectangle 3"/>
          <p:cNvSpPr>
            <a:spLocks noGrp="1"/>
          </p:cNvSpPr>
          <p:nvPr>
            <p:ph type="body" idx="1"/>
          </p:nvPr>
        </p:nvSpPr>
        <p:spPr/>
        <p:txBody>
          <a:bodyPr/>
          <a:lstStyle/>
          <a:p>
            <a:pPr>
              <a:buFont typeface="Arial" charset="0"/>
              <a:buNone/>
              <a:tabLst>
                <a:tab pos="6819900" algn="r"/>
              </a:tabLst>
            </a:pPr>
            <a:r>
              <a:rPr lang="en-US" dirty="0">
                <a:latin typeface="Arial" charset="0"/>
                <a:ea typeface="ＭＳ Ｐゴシック" charset="0"/>
                <a:cs typeface="Arial" charset="0"/>
              </a:rPr>
              <a:t>170 </a:t>
            </a:r>
            <a:r>
              <a:rPr lang="en-US" dirty="0" err="1" smtClean="0">
                <a:latin typeface="Arial" charset="0"/>
                <a:ea typeface="ＭＳ Ｐゴシック" charset="0"/>
                <a:cs typeface="Arial" charset="0"/>
              </a:rPr>
              <a:t>Diagnósticos</a:t>
            </a:r>
            <a:r>
              <a:rPr lang="en-US" dirty="0" smtClean="0">
                <a:latin typeface="Arial" charset="0"/>
                <a:ea typeface="ＭＳ Ｐゴシック" charset="0"/>
                <a:cs typeface="Arial" charset="0"/>
              </a:rPr>
              <a:t> </a:t>
            </a:r>
            <a:r>
              <a:rPr lang="en-US" dirty="0" err="1" smtClean="0">
                <a:latin typeface="Arial" charset="0"/>
                <a:ea typeface="ＭＳ Ｐゴシック" charset="0"/>
                <a:cs typeface="Arial" charset="0"/>
              </a:rPr>
              <a:t>pelo</a:t>
            </a:r>
            <a:r>
              <a:rPr lang="en-US" dirty="0" smtClean="0">
                <a:latin typeface="Arial" charset="0"/>
                <a:ea typeface="ＭＳ Ｐゴシック" charset="0"/>
                <a:cs typeface="Arial" charset="0"/>
              </a:rPr>
              <a:t> ILR (78%)</a:t>
            </a:r>
            <a:endParaRPr lang="en-US" dirty="0">
              <a:latin typeface="Arial" charset="0"/>
              <a:ea typeface="ＭＳ Ｐゴシック" charset="0"/>
              <a:cs typeface="Arial" charset="0"/>
            </a:endParaRPr>
          </a:p>
          <a:p>
            <a:pPr>
              <a:tabLst>
                <a:tab pos="6819900" algn="r"/>
              </a:tabLst>
            </a:pPr>
            <a:endParaRPr lang="en-US" sz="2400" dirty="0" smtClean="0">
              <a:latin typeface="Arial" charset="0"/>
              <a:ea typeface="ＭＳ Ｐゴシック" charset="0"/>
              <a:cs typeface="Arial" charset="0"/>
            </a:endParaRPr>
          </a:p>
          <a:p>
            <a:pPr>
              <a:tabLst>
                <a:tab pos="6819900" algn="r"/>
              </a:tabLst>
            </a:pPr>
            <a:r>
              <a:rPr lang="en-US" sz="2400" dirty="0" err="1" smtClean="0">
                <a:latin typeface="Arial" charset="0"/>
                <a:ea typeface="ＭＳ Ｐゴシック" charset="0"/>
                <a:cs typeface="Arial" charset="0"/>
              </a:rPr>
              <a:t>Implantes</a:t>
            </a:r>
            <a:r>
              <a:rPr lang="en-US" sz="2400" dirty="0" smtClean="0">
                <a:latin typeface="Arial" charset="0"/>
                <a:ea typeface="ＭＳ Ｐゴシック" charset="0"/>
                <a:cs typeface="Arial" charset="0"/>
              </a:rPr>
              <a:t> de Marcapassos (</a:t>
            </a:r>
            <a:r>
              <a:rPr lang="en-US" sz="2400" dirty="0">
                <a:latin typeface="Arial" charset="0"/>
                <a:ea typeface="ＭＳ Ｐゴシック" charset="0"/>
                <a:cs typeface="Arial" charset="0"/>
              </a:rPr>
              <a:t>86)	51%</a:t>
            </a:r>
          </a:p>
          <a:p>
            <a:pPr>
              <a:tabLst>
                <a:tab pos="6819900" algn="r"/>
              </a:tabLst>
            </a:pPr>
            <a:r>
              <a:rPr lang="en-US" sz="2400" dirty="0" err="1" smtClean="0">
                <a:latin typeface="Arial" charset="0"/>
                <a:ea typeface="ＭＳ Ｐゴシック" charset="0"/>
                <a:cs typeface="Arial" charset="0"/>
              </a:rPr>
              <a:t>Drogas</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antiarrítmicas</a:t>
            </a:r>
            <a:r>
              <a:rPr lang="en-US" sz="2400" dirty="0">
                <a:latin typeface="Arial" charset="0"/>
                <a:ea typeface="ＭＳ Ｐゴシック" charset="0"/>
                <a:cs typeface="Arial" charset="0"/>
              </a:rPr>
              <a:t>	7%</a:t>
            </a:r>
          </a:p>
          <a:p>
            <a:pPr>
              <a:tabLst>
                <a:tab pos="6819900" algn="r"/>
              </a:tabLst>
            </a:pPr>
            <a:r>
              <a:rPr lang="en-US" sz="2400" dirty="0" err="1" smtClean="0">
                <a:latin typeface="Arial" charset="0"/>
                <a:ea typeface="ＭＳ Ｐゴシック" charset="0"/>
                <a:cs typeface="Arial" charset="0"/>
              </a:rPr>
              <a:t>Implantes</a:t>
            </a:r>
            <a:r>
              <a:rPr lang="en-US" sz="2400" dirty="0" smtClean="0">
                <a:latin typeface="Arial" charset="0"/>
                <a:ea typeface="ＭＳ Ｐゴシック" charset="0"/>
                <a:cs typeface="Arial" charset="0"/>
              </a:rPr>
              <a:t> de CDI (</a:t>
            </a:r>
            <a:r>
              <a:rPr lang="en-US" sz="2400" dirty="0">
                <a:latin typeface="Arial" charset="0"/>
                <a:ea typeface="ＭＳ Ｐゴシック" charset="0"/>
                <a:cs typeface="Arial" charset="0"/>
              </a:rPr>
              <a:t>10)	6%</a:t>
            </a:r>
          </a:p>
          <a:p>
            <a:pPr>
              <a:tabLst>
                <a:tab pos="6819900" algn="r"/>
              </a:tabLst>
            </a:pPr>
            <a:r>
              <a:rPr lang="en-US" sz="2400" dirty="0" err="1" smtClean="0">
                <a:latin typeface="Arial" charset="0"/>
                <a:ea typeface="ＭＳ Ｐゴシック" charset="0"/>
                <a:cs typeface="Arial" charset="0"/>
              </a:rPr>
              <a:t>Ablação</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por</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cateter</a:t>
            </a:r>
            <a:r>
              <a:rPr lang="en-US" sz="2400" dirty="0">
                <a:latin typeface="Arial" charset="0"/>
                <a:ea typeface="ＭＳ Ｐゴシック" charset="0"/>
                <a:cs typeface="Arial" charset="0"/>
              </a:rPr>
              <a:t>	5%</a:t>
            </a:r>
          </a:p>
          <a:p>
            <a:pPr>
              <a:tabLst>
                <a:tab pos="6819900" algn="r"/>
              </a:tabLst>
            </a:pPr>
            <a:r>
              <a:rPr lang="en-US" sz="2400" dirty="0" err="1" smtClean="0">
                <a:latin typeface="Arial" charset="0"/>
                <a:ea typeface="ＭＳ Ｐゴシック" charset="0"/>
                <a:cs typeface="Arial" charset="0"/>
              </a:rPr>
              <a:t>Sem</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tratamento</a:t>
            </a:r>
            <a:r>
              <a:rPr lang="en-US" sz="2400" dirty="0" smtClean="0">
                <a:latin typeface="Arial" charset="0"/>
                <a:ea typeface="ＭＳ Ｐゴシック" charset="0"/>
                <a:cs typeface="Arial" charset="0"/>
              </a:rPr>
              <a:t> </a:t>
            </a:r>
            <a:r>
              <a:rPr lang="en-US" sz="2400" dirty="0" err="1" smtClean="0">
                <a:latin typeface="Arial" charset="0"/>
                <a:ea typeface="ＭＳ Ｐゴシック" charset="0"/>
                <a:cs typeface="Arial" charset="0"/>
              </a:rPr>
              <a:t>específico</a:t>
            </a:r>
            <a:r>
              <a:rPr lang="en-US" sz="2400" dirty="0">
                <a:latin typeface="Arial" charset="0"/>
                <a:ea typeface="ＭＳ Ｐゴシック" charset="0"/>
                <a:cs typeface="Arial" charset="0"/>
              </a:rPr>
              <a:t>	18%</a:t>
            </a:r>
          </a:p>
          <a:p>
            <a:pPr>
              <a:tabLst>
                <a:tab pos="6819900" algn="r"/>
              </a:tabLst>
            </a:pPr>
            <a:r>
              <a:rPr lang="en-US" sz="2400" dirty="0">
                <a:latin typeface="Arial" charset="0"/>
                <a:ea typeface="ＭＳ Ｐゴシック" charset="0"/>
                <a:cs typeface="Arial" charset="0"/>
              </a:rPr>
              <a:t>Etc.</a:t>
            </a:r>
          </a:p>
          <a:p>
            <a:pPr>
              <a:tabLst>
                <a:tab pos="6819900" algn="r"/>
              </a:tabLst>
            </a:pPr>
            <a:endParaRPr lang="en-US" sz="2400" dirty="0">
              <a:latin typeface="Arial" charset="0"/>
              <a:ea typeface="ＭＳ Ｐゴシック" charset="0"/>
              <a:cs typeface="Arial" charset="0"/>
            </a:endParaRPr>
          </a:p>
          <a:p>
            <a:pPr>
              <a:tabLst>
                <a:tab pos="6819900" algn="r"/>
              </a:tabLst>
            </a:pPr>
            <a:endParaRPr lang="en-US" sz="2400" dirty="0">
              <a:latin typeface="Arial" charset="0"/>
              <a:ea typeface="ＭＳ Ｐゴシック" charset="0"/>
              <a:cs typeface="Arial" charset="0"/>
            </a:endParaRPr>
          </a:p>
        </p:txBody>
      </p:sp>
    </p:spTree>
    <p:extLst>
      <p:ext uri="{BB962C8B-B14F-4D97-AF65-F5344CB8AC3E}">
        <p14:creationId xmlns:p14="http://schemas.microsoft.com/office/powerpoint/2010/main" val="1196169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2678" y="200538"/>
            <a:ext cx="4561557" cy="1532654"/>
          </a:xfrm>
          <a:prstGeom prst="rect">
            <a:avLst/>
          </a:prstGeom>
        </p:spPr>
      </p:pic>
      <p:pic>
        <p:nvPicPr>
          <p:cNvPr id="5" name="Picture 4"/>
          <p:cNvPicPr>
            <a:picLocks noChangeAspect="1"/>
          </p:cNvPicPr>
          <p:nvPr/>
        </p:nvPicPr>
        <p:blipFill>
          <a:blip r:embed="rId4"/>
          <a:stretch>
            <a:fillRect/>
          </a:stretch>
        </p:blipFill>
        <p:spPr>
          <a:xfrm>
            <a:off x="568866" y="1816752"/>
            <a:ext cx="3607624" cy="484028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5"/>
          <a:stretch>
            <a:fillRect/>
          </a:stretch>
        </p:blipFill>
        <p:spPr>
          <a:xfrm>
            <a:off x="4630969" y="1816752"/>
            <a:ext cx="3778301" cy="48191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9511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372678" y="200538"/>
            <a:ext cx="4561557" cy="1532654"/>
          </a:xfrm>
          <a:prstGeom prst="rect">
            <a:avLst/>
          </a:prstGeom>
        </p:spPr>
      </p:pic>
      <p:pic>
        <p:nvPicPr>
          <p:cNvPr id="2" name="Picture 1"/>
          <p:cNvPicPr>
            <a:picLocks noChangeAspect="1"/>
          </p:cNvPicPr>
          <p:nvPr/>
        </p:nvPicPr>
        <p:blipFill>
          <a:blip r:embed="rId4"/>
          <a:stretch>
            <a:fillRect/>
          </a:stretch>
        </p:blipFill>
        <p:spPr>
          <a:xfrm>
            <a:off x="2092303" y="83560"/>
            <a:ext cx="4841932" cy="66511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88269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85323" y="408280"/>
            <a:ext cx="7452214" cy="1564889"/>
          </a:xfrm>
          <a:prstGeom prst="rect">
            <a:avLst/>
          </a:prstGeom>
        </p:spPr>
      </p:pic>
      <p:sp>
        <p:nvSpPr>
          <p:cNvPr id="4" name="TextBox 3"/>
          <p:cNvSpPr txBox="1"/>
          <p:nvPr/>
        </p:nvSpPr>
        <p:spPr>
          <a:xfrm>
            <a:off x="985831" y="6484089"/>
            <a:ext cx="7084616" cy="276999"/>
          </a:xfrm>
          <a:prstGeom prst="rect">
            <a:avLst/>
          </a:prstGeom>
          <a:noFill/>
        </p:spPr>
        <p:txBody>
          <a:bodyPr wrap="square" rtlCol="0">
            <a:spAutoFit/>
          </a:bodyPr>
          <a:lstStyle/>
          <a:p>
            <a:r>
              <a:rPr lang="en-US" sz="1200" i="1" dirty="0" smtClean="0">
                <a:latin typeface="Calibri"/>
                <a:cs typeface="Calibri"/>
              </a:rPr>
              <a:t>Cooper PN el al. Ann </a:t>
            </a:r>
            <a:r>
              <a:rPr lang="en-US" sz="1200" i="1" dirty="0">
                <a:latin typeface="Calibri"/>
                <a:cs typeface="Calibri"/>
              </a:rPr>
              <a:t>Intern Med. 2011;155:543-549</a:t>
            </a:r>
          </a:p>
        </p:txBody>
      </p:sp>
      <p:sp>
        <p:nvSpPr>
          <p:cNvPr id="6" name="Content Placeholder 5"/>
          <p:cNvSpPr>
            <a:spLocks noGrp="1"/>
          </p:cNvSpPr>
          <p:nvPr>
            <p:ph idx="1"/>
          </p:nvPr>
        </p:nvSpPr>
        <p:spPr>
          <a:xfrm>
            <a:off x="914400" y="2272770"/>
            <a:ext cx="7772400" cy="4082790"/>
          </a:xfrm>
        </p:spPr>
        <p:txBody>
          <a:bodyPr>
            <a:normAutofit/>
          </a:bodyPr>
          <a:lstStyle/>
          <a:p>
            <a:r>
              <a:rPr lang="en-US" sz="2800" dirty="0" smtClean="0"/>
              <a:t>Guidelines da National </a:t>
            </a:r>
            <a:r>
              <a:rPr lang="en-US" sz="2800" dirty="0"/>
              <a:t>Clinical Guideline Centre </a:t>
            </a:r>
            <a:r>
              <a:rPr lang="en-US" sz="2800" dirty="0" err="1" smtClean="0"/>
              <a:t>utilizando</a:t>
            </a:r>
            <a:r>
              <a:rPr lang="en-US" sz="2800" dirty="0" smtClean="0"/>
              <a:t>-se da </a:t>
            </a:r>
            <a:r>
              <a:rPr lang="en-US" sz="2800" dirty="0" err="1" smtClean="0"/>
              <a:t>metodologia</a:t>
            </a:r>
            <a:r>
              <a:rPr lang="en-US" sz="2800" dirty="0" smtClean="0"/>
              <a:t> da National</a:t>
            </a:r>
            <a:r>
              <a:rPr lang="en-US" sz="2800" dirty="0"/>
              <a:t> </a:t>
            </a:r>
            <a:r>
              <a:rPr lang="en-US" sz="2800" dirty="0" smtClean="0"/>
              <a:t>Institute </a:t>
            </a:r>
            <a:r>
              <a:rPr lang="en-US" sz="2800" dirty="0"/>
              <a:t>for Health and Clinical </a:t>
            </a:r>
            <a:r>
              <a:rPr lang="en-US" sz="2800" dirty="0" smtClean="0"/>
              <a:t>Excellence – </a:t>
            </a:r>
            <a:r>
              <a:rPr lang="en-US" sz="2800" dirty="0"/>
              <a:t>United Kingdom National Health </a:t>
            </a:r>
            <a:r>
              <a:rPr lang="en-US" sz="2800" dirty="0" smtClean="0"/>
              <a:t>Service</a:t>
            </a:r>
          </a:p>
          <a:p>
            <a:pPr marL="68580" indent="0">
              <a:buNone/>
            </a:pPr>
            <a:endParaRPr lang="en-US" sz="2800" dirty="0" smtClean="0"/>
          </a:p>
          <a:p>
            <a:r>
              <a:rPr lang="en-US" sz="2800" dirty="0" err="1" smtClean="0"/>
              <a:t>Objetivo</a:t>
            </a:r>
            <a:r>
              <a:rPr lang="en-US" sz="2800" dirty="0" smtClean="0"/>
              <a:t>: </a:t>
            </a:r>
            <a:r>
              <a:rPr lang="en-US" sz="2800" dirty="0" err="1" smtClean="0"/>
              <a:t>traçar</a:t>
            </a:r>
            <a:r>
              <a:rPr lang="en-US" sz="2800" dirty="0" smtClean="0"/>
              <a:t> </a:t>
            </a:r>
            <a:r>
              <a:rPr lang="en-US" sz="2800" dirty="0" err="1" smtClean="0"/>
              <a:t>diretriz</a:t>
            </a:r>
            <a:r>
              <a:rPr lang="en-US" sz="2800" dirty="0" smtClean="0"/>
              <a:t> </a:t>
            </a:r>
            <a:r>
              <a:rPr lang="en-US" sz="2800" dirty="0" err="1" smtClean="0"/>
              <a:t>para</a:t>
            </a:r>
            <a:r>
              <a:rPr lang="en-US" sz="2800" dirty="0" smtClean="0"/>
              <a:t> a </a:t>
            </a:r>
            <a:r>
              <a:rPr lang="en-US" sz="2800" dirty="0" err="1" smtClean="0"/>
              <a:t>conduta</a:t>
            </a:r>
            <a:r>
              <a:rPr lang="en-US" sz="2800" dirty="0" smtClean="0"/>
              <a:t> de </a:t>
            </a:r>
            <a:r>
              <a:rPr lang="en-US" sz="2800" dirty="0" err="1" smtClean="0"/>
              <a:t>pacientes</a:t>
            </a:r>
            <a:r>
              <a:rPr lang="en-US" sz="2800" dirty="0" smtClean="0"/>
              <a:t> com </a:t>
            </a:r>
            <a:r>
              <a:rPr lang="en-US" sz="2800" dirty="0" err="1" smtClean="0"/>
              <a:t>TLoC</a:t>
            </a:r>
            <a:r>
              <a:rPr lang="en-US" sz="2800" dirty="0" smtClean="0"/>
              <a:t>, </a:t>
            </a:r>
            <a:r>
              <a:rPr lang="en-US" sz="2800" dirty="0" err="1" smtClean="0"/>
              <a:t>baseados</a:t>
            </a:r>
            <a:r>
              <a:rPr lang="en-US" sz="2800" dirty="0" smtClean="0"/>
              <a:t> </a:t>
            </a:r>
            <a:r>
              <a:rPr lang="en-US" sz="2800" dirty="0" err="1" smtClean="0"/>
              <a:t>em</a:t>
            </a:r>
            <a:r>
              <a:rPr lang="en-US" sz="2800" dirty="0" smtClean="0"/>
              <a:t> </a:t>
            </a:r>
            <a:r>
              <a:rPr lang="en-US" sz="2800" dirty="0" err="1" smtClean="0"/>
              <a:t>modelo</a:t>
            </a:r>
            <a:r>
              <a:rPr lang="en-US" sz="2800" dirty="0" smtClean="0"/>
              <a:t> </a:t>
            </a:r>
            <a:r>
              <a:rPr lang="en-US" sz="2800" dirty="0" err="1" smtClean="0"/>
              <a:t>econômico</a:t>
            </a:r>
            <a:r>
              <a:rPr lang="en-US" sz="2800" dirty="0" smtClean="0"/>
              <a:t> </a:t>
            </a:r>
            <a:r>
              <a:rPr lang="en-US" sz="2800" dirty="0" err="1" smtClean="0"/>
              <a:t>cientificamente</a:t>
            </a:r>
            <a:r>
              <a:rPr lang="en-US" sz="2800" dirty="0" smtClean="0"/>
              <a:t> </a:t>
            </a:r>
            <a:r>
              <a:rPr lang="en-US" sz="2800" dirty="0" err="1" smtClean="0"/>
              <a:t>embasado</a:t>
            </a:r>
            <a:endParaRPr lang="en-US" sz="2800" dirty="0"/>
          </a:p>
        </p:txBody>
      </p:sp>
    </p:spTree>
    <p:extLst>
      <p:ext uri="{BB962C8B-B14F-4D97-AF65-F5344CB8AC3E}">
        <p14:creationId xmlns:p14="http://schemas.microsoft.com/office/powerpoint/2010/main" val="42693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67026" y="348612"/>
            <a:ext cx="6769750" cy="6074888"/>
          </a:xfrm>
          <a:prstGeom prst="rect">
            <a:avLst/>
          </a:prstGeom>
        </p:spPr>
      </p:pic>
      <p:sp>
        <p:nvSpPr>
          <p:cNvPr id="4" name="TextBox 3"/>
          <p:cNvSpPr txBox="1"/>
          <p:nvPr/>
        </p:nvSpPr>
        <p:spPr>
          <a:xfrm>
            <a:off x="985831" y="6484089"/>
            <a:ext cx="7084616" cy="276999"/>
          </a:xfrm>
          <a:prstGeom prst="rect">
            <a:avLst/>
          </a:prstGeom>
          <a:noFill/>
        </p:spPr>
        <p:txBody>
          <a:bodyPr wrap="square" rtlCol="0">
            <a:spAutoFit/>
          </a:bodyPr>
          <a:lstStyle/>
          <a:p>
            <a:r>
              <a:rPr lang="en-US" sz="1200" i="1" dirty="0" smtClean="0">
                <a:latin typeface="Calibri"/>
                <a:cs typeface="Calibri"/>
              </a:rPr>
              <a:t>Cooper PN el al. Ann </a:t>
            </a:r>
            <a:r>
              <a:rPr lang="en-US" sz="1200" i="1" dirty="0">
                <a:latin typeface="Calibri"/>
                <a:cs typeface="Calibri"/>
              </a:rPr>
              <a:t>Intern Med. 2011;155:543-549</a:t>
            </a:r>
          </a:p>
        </p:txBody>
      </p:sp>
    </p:spTree>
    <p:extLst>
      <p:ext uri="{BB962C8B-B14F-4D97-AF65-F5344CB8AC3E}">
        <p14:creationId xmlns:p14="http://schemas.microsoft.com/office/powerpoint/2010/main" val="289181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23900"/>
            <a:ext cx="9144000" cy="5385937"/>
          </a:xfrm>
          <a:prstGeom prst="rect">
            <a:avLst/>
          </a:prstGeom>
        </p:spPr>
      </p:pic>
      <p:sp>
        <p:nvSpPr>
          <p:cNvPr id="3" name="TextBox 2"/>
          <p:cNvSpPr txBox="1"/>
          <p:nvPr/>
        </p:nvSpPr>
        <p:spPr>
          <a:xfrm>
            <a:off x="985831" y="6484089"/>
            <a:ext cx="7084616" cy="276999"/>
          </a:xfrm>
          <a:prstGeom prst="rect">
            <a:avLst/>
          </a:prstGeom>
          <a:noFill/>
        </p:spPr>
        <p:txBody>
          <a:bodyPr wrap="square" rtlCol="0">
            <a:spAutoFit/>
          </a:bodyPr>
          <a:lstStyle/>
          <a:p>
            <a:r>
              <a:rPr lang="en-US" sz="1200" i="1" dirty="0" smtClean="0">
                <a:latin typeface="Calibri"/>
                <a:cs typeface="Calibri"/>
              </a:rPr>
              <a:t>Cooper PN el al. Ann </a:t>
            </a:r>
            <a:r>
              <a:rPr lang="en-US" sz="1200" i="1" dirty="0">
                <a:latin typeface="Calibri"/>
                <a:cs typeface="Calibri"/>
              </a:rPr>
              <a:t>Intern Med. 2011;155:543-549</a:t>
            </a:r>
          </a:p>
        </p:txBody>
      </p:sp>
    </p:spTree>
    <p:extLst>
      <p:ext uri="{BB962C8B-B14F-4D97-AF65-F5344CB8AC3E}">
        <p14:creationId xmlns:p14="http://schemas.microsoft.com/office/powerpoint/2010/main" val="2454895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800" y="0"/>
            <a:ext cx="8521236" cy="6858000"/>
          </a:xfrm>
          <a:prstGeom prst="rect">
            <a:avLst/>
          </a:prstGeom>
        </p:spPr>
      </p:pic>
    </p:spTree>
    <p:extLst>
      <p:ext uri="{BB962C8B-B14F-4D97-AF65-F5344CB8AC3E}">
        <p14:creationId xmlns:p14="http://schemas.microsoft.com/office/powerpoint/2010/main" val="214552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63174" y="1249089"/>
            <a:ext cx="8053294" cy="533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ixaDeTexto 2"/>
          <p:cNvSpPr txBox="1"/>
          <p:nvPr/>
        </p:nvSpPr>
        <p:spPr>
          <a:xfrm>
            <a:off x="611560" y="6536377"/>
            <a:ext cx="4680520" cy="276999"/>
          </a:xfrm>
          <a:prstGeom prst="rect">
            <a:avLst/>
          </a:prstGeom>
          <a:noFill/>
        </p:spPr>
        <p:txBody>
          <a:bodyPr wrap="square" rtlCol="0">
            <a:spAutoFit/>
          </a:bodyPr>
          <a:lstStyle/>
          <a:p>
            <a:r>
              <a:rPr sz="1200" i="1" dirty="0">
                <a:solidFill>
                  <a:prstClr val="white"/>
                </a:solidFill>
                <a:latin typeface="Corbel"/>
              </a:rPr>
              <a:t>JAMA</a:t>
            </a:r>
            <a:r>
              <a:rPr sz="1200" dirty="0">
                <a:solidFill>
                  <a:prstClr val="white"/>
                </a:solidFill>
                <a:latin typeface="Corbel"/>
              </a:rPr>
              <a:t>. 2007;297(22):2502-2514</a:t>
            </a:r>
          </a:p>
        </p:txBody>
      </p:sp>
      <p:sp>
        <p:nvSpPr>
          <p:cNvPr id="2" name="Título 1"/>
          <p:cNvSpPr>
            <a:spLocks noGrp="1"/>
          </p:cNvSpPr>
          <p:nvPr>
            <p:ph type="title"/>
          </p:nvPr>
        </p:nvSpPr>
        <p:spPr/>
        <p:txBody>
          <a:bodyPr/>
          <a:lstStyle/>
          <a:p>
            <a:r>
              <a:rPr lang="pt-BR" dirty="0" smtClean="0"/>
              <a:t>A TRC Reduz a Mortalidade Total</a:t>
            </a:r>
            <a:endParaRPr lang="pt-BR" dirty="0"/>
          </a:p>
        </p:txBody>
      </p:sp>
      <p:sp>
        <p:nvSpPr>
          <p:cNvPr id="6" name="Elipse 10"/>
          <p:cNvSpPr/>
          <p:nvPr/>
        </p:nvSpPr>
        <p:spPr>
          <a:xfrm>
            <a:off x="4453498" y="3617624"/>
            <a:ext cx="1209195" cy="360040"/>
          </a:xfrm>
          <a:prstGeom prst="ellipse">
            <a:avLst/>
          </a:prstGeom>
          <a:noFill/>
          <a:ln w="381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orbel"/>
            </a:endParaRPr>
          </a:p>
        </p:txBody>
      </p:sp>
      <p:sp>
        <p:nvSpPr>
          <p:cNvPr id="7" name="Elipse 10"/>
          <p:cNvSpPr/>
          <p:nvPr/>
        </p:nvSpPr>
        <p:spPr>
          <a:xfrm>
            <a:off x="4561075" y="5488239"/>
            <a:ext cx="1209195" cy="360040"/>
          </a:xfrm>
          <a:prstGeom prst="ellipse">
            <a:avLst/>
          </a:prstGeom>
          <a:noFill/>
          <a:ln w="38100">
            <a:solidFill>
              <a:srgbClr val="C0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orbel"/>
            </a:endParaRPr>
          </a:p>
        </p:txBody>
      </p:sp>
    </p:spTree>
    <p:extLst>
      <p:ext uri="{BB962C8B-B14F-4D97-AF65-F5344CB8AC3E}">
        <p14:creationId xmlns:p14="http://schemas.microsoft.com/office/powerpoint/2010/main" val="7800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62200" y="0"/>
            <a:ext cx="4134956" cy="6417237"/>
          </a:xfrm>
          <a:prstGeom prst="rect">
            <a:avLst/>
          </a:prstGeom>
        </p:spPr>
      </p:pic>
      <p:sp>
        <p:nvSpPr>
          <p:cNvPr id="6"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Tree>
    <p:extLst>
      <p:ext uri="{BB962C8B-B14F-4D97-AF65-F5344CB8AC3E}">
        <p14:creationId xmlns:p14="http://schemas.microsoft.com/office/powerpoint/2010/main" val="125515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8940762"/>
              </p:ext>
            </p:extLst>
          </p:nvPr>
        </p:nvGraphicFramePr>
        <p:xfrm>
          <a:off x="2009989" y="2624859"/>
          <a:ext cx="4840410" cy="3937769"/>
        </p:xfrm>
        <a:graphic>
          <a:graphicData uri="http://schemas.openxmlformats.org/presentationml/2006/ole">
            <mc:AlternateContent xmlns:mc="http://schemas.openxmlformats.org/markup-compatibility/2006">
              <mc:Choice xmlns:v="urn:schemas-microsoft-com:vml" Requires="v">
                <p:oleObj spid="_x0000_s149714" name="Document" r:id="rId3" imgW="5448300" imgH="4432300" progId="Word.Document.12">
                  <p:embed/>
                </p:oleObj>
              </mc:Choice>
              <mc:Fallback>
                <p:oleObj name="Document" r:id="rId3" imgW="5448300" imgH="4432300" progId="Word.Document.12">
                  <p:embed/>
                  <p:pic>
                    <p:nvPicPr>
                      <p:cNvPr id="0" name=""/>
                      <p:cNvPicPr/>
                      <p:nvPr/>
                    </p:nvPicPr>
                    <p:blipFill>
                      <a:blip r:embed="rId4"/>
                      <a:stretch>
                        <a:fillRect/>
                      </a:stretch>
                    </p:blipFill>
                    <p:spPr>
                      <a:xfrm>
                        <a:off x="2009989" y="2624859"/>
                        <a:ext cx="4840410" cy="3937769"/>
                      </a:xfrm>
                      <a:prstGeom prst="rect">
                        <a:avLst/>
                      </a:prstGeom>
                    </p:spPr>
                  </p:pic>
                </p:oleObj>
              </mc:Fallback>
            </mc:AlternateContent>
          </a:graphicData>
        </a:graphic>
      </p:graphicFrame>
      <p:pic>
        <p:nvPicPr>
          <p:cNvPr id="3" name="Picture 2"/>
          <p:cNvPicPr>
            <a:picLocks noChangeAspect="1"/>
          </p:cNvPicPr>
          <p:nvPr/>
        </p:nvPicPr>
        <p:blipFill>
          <a:blip r:embed="rId5"/>
          <a:stretch>
            <a:fillRect/>
          </a:stretch>
        </p:blipFill>
        <p:spPr>
          <a:xfrm>
            <a:off x="932303" y="68996"/>
            <a:ext cx="7188191" cy="2528843"/>
          </a:xfrm>
          <a:prstGeom prst="rect">
            <a:avLst/>
          </a:prstGeom>
        </p:spPr>
      </p:pic>
      <p:sp>
        <p:nvSpPr>
          <p:cNvPr id="4" name="Retângulo 3"/>
          <p:cNvSpPr/>
          <p:nvPr/>
        </p:nvSpPr>
        <p:spPr>
          <a:xfrm>
            <a:off x="90264" y="6536377"/>
            <a:ext cx="9090248" cy="276999"/>
          </a:xfrm>
          <a:prstGeom prst="rect">
            <a:avLst/>
          </a:prstGeom>
        </p:spPr>
        <p:txBody>
          <a:bodyPr wrap="square">
            <a:spAutoFit/>
          </a:bodyPr>
          <a:lstStyle/>
          <a:p>
            <a:r>
              <a:rPr lang="en-US" sz="1200" i="1" dirty="0" smtClean="0">
                <a:latin typeface="Calibri" pitchFamily="34" charset="0"/>
                <a:cs typeface="Calibri" pitchFamily="34" charset="0"/>
              </a:rPr>
              <a:t>Mod. de </a:t>
            </a:r>
            <a:r>
              <a:rPr lang="en-US" sz="1200" i="1" dirty="0" err="1" smtClean="0">
                <a:latin typeface="Calibri" pitchFamily="34" charset="0"/>
                <a:cs typeface="Calibri" pitchFamily="34" charset="0"/>
              </a:rPr>
              <a:t>Moya</a:t>
            </a:r>
            <a:r>
              <a:rPr lang="en-US" sz="1200" i="1" dirty="0" smtClean="0">
                <a:latin typeface="Calibri" pitchFamily="34" charset="0"/>
                <a:cs typeface="Calibri" pitchFamily="34" charset="0"/>
              </a:rPr>
              <a:t> 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Tree>
    <p:extLst>
      <p:ext uri="{BB962C8B-B14F-4D97-AF65-F5344CB8AC3E}">
        <p14:creationId xmlns:p14="http://schemas.microsoft.com/office/powerpoint/2010/main" val="80674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1060"/>
            <a:ext cx="7772400" cy="675498"/>
          </a:xfrm>
        </p:spPr>
        <p:txBody>
          <a:bodyPr/>
          <a:lstStyle/>
          <a:p>
            <a:r>
              <a:rPr lang="en-US" sz="3200" dirty="0" err="1" smtClean="0"/>
              <a:t>Proposta</a:t>
            </a:r>
            <a:r>
              <a:rPr lang="en-US" sz="3200" dirty="0" smtClean="0"/>
              <a:t> de </a:t>
            </a:r>
            <a:r>
              <a:rPr lang="en-US" sz="3200" dirty="0" err="1" smtClean="0"/>
              <a:t>Fluxograma</a:t>
            </a:r>
            <a:endParaRPr lang="en-US" sz="3200" dirty="0"/>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094443" y="756558"/>
            <a:ext cx="7592357" cy="5971409"/>
          </a:xfrm>
          <a:prstGeom prst="rect">
            <a:avLst/>
          </a:prstGeom>
          <a:solidFill>
            <a:srgbClr val="F2F2F2"/>
          </a:solidFill>
        </p:spPr>
      </p:pic>
    </p:spTree>
    <p:extLst>
      <p:ext uri="{BB962C8B-B14F-4D97-AF65-F5344CB8AC3E}">
        <p14:creationId xmlns:p14="http://schemas.microsoft.com/office/powerpoint/2010/main" val="47385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4844"/>
            <a:ext cx="6125843" cy="1216092"/>
          </a:xfrm>
          <a:prstGeom prst="rect">
            <a:avLst/>
          </a:prstGeom>
        </p:spPr>
      </p:pic>
      <p:pic>
        <p:nvPicPr>
          <p:cNvPr id="8" name="Picture 7"/>
          <p:cNvPicPr>
            <a:picLocks noChangeAspect="1"/>
          </p:cNvPicPr>
          <p:nvPr/>
        </p:nvPicPr>
        <p:blipFill>
          <a:blip r:embed="rId3"/>
          <a:stretch>
            <a:fillRect/>
          </a:stretch>
        </p:blipFill>
        <p:spPr>
          <a:xfrm>
            <a:off x="3189807" y="174981"/>
            <a:ext cx="1196920" cy="647700"/>
          </a:xfrm>
          <a:prstGeom prst="rect">
            <a:avLst/>
          </a:prstGeom>
        </p:spPr>
      </p:pic>
      <p:sp>
        <p:nvSpPr>
          <p:cNvPr id="10" name="Content Placeholder 9"/>
          <p:cNvSpPr>
            <a:spLocks noGrp="1"/>
          </p:cNvSpPr>
          <p:nvPr>
            <p:ph idx="1"/>
          </p:nvPr>
        </p:nvSpPr>
        <p:spPr>
          <a:xfrm>
            <a:off x="914400" y="2072220"/>
            <a:ext cx="7772400" cy="3108359"/>
          </a:xfrm>
        </p:spPr>
        <p:txBody>
          <a:bodyPr>
            <a:normAutofit fontScale="92500" lnSpcReduction="20000"/>
          </a:bodyPr>
          <a:lstStyle/>
          <a:p>
            <a:r>
              <a:rPr lang="en-US" b="1" dirty="0" err="1" smtClean="0">
                <a:solidFill>
                  <a:srgbClr val="000000"/>
                </a:solidFill>
                <a:latin typeface="Calibri"/>
                <a:cs typeface="Calibri"/>
              </a:rPr>
              <a:t>Reunião</a:t>
            </a:r>
            <a:r>
              <a:rPr lang="en-US" b="1" dirty="0" smtClean="0">
                <a:solidFill>
                  <a:srgbClr val="000000"/>
                </a:solidFill>
                <a:latin typeface="Calibri"/>
                <a:cs typeface="Calibri"/>
              </a:rPr>
              <a:t> ANS COSAUDE – 07/04/2015</a:t>
            </a:r>
          </a:p>
          <a:p>
            <a:endParaRPr lang="en-US" b="1" dirty="0">
              <a:solidFill>
                <a:srgbClr val="000000"/>
              </a:solidFill>
              <a:latin typeface="Calibri"/>
              <a:cs typeface="Calibri"/>
            </a:endParaRPr>
          </a:p>
          <a:p>
            <a:r>
              <a:rPr lang="en-US" b="1" dirty="0" err="1" smtClean="0">
                <a:solidFill>
                  <a:srgbClr val="000000"/>
                </a:solidFill>
                <a:latin typeface="Calibri"/>
                <a:cs typeface="Calibri"/>
              </a:rPr>
              <a:t>Inclusão</a:t>
            </a:r>
            <a:r>
              <a:rPr lang="en-US" b="1" dirty="0" smtClean="0">
                <a:solidFill>
                  <a:srgbClr val="000000"/>
                </a:solidFill>
                <a:latin typeface="Calibri"/>
                <a:cs typeface="Calibri"/>
              </a:rPr>
              <a:t> no </a:t>
            </a:r>
            <a:r>
              <a:rPr lang="en-US" b="1" dirty="0" err="1" smtClean="0">
                <a:solidFill>
                  <a:srgbClr val="000000"/>
                </a:solidFill>
                <a:latin typeface="Calibri"/>
                <a:cs typeface="Calibri"/>
              </a:rPr>
              <a:t>Rol</a:t>
            </a:r>
            <a:r>
              <a:rPr lang="en-US" b="1" dirty="0" smtClean="0">
                <a:solidFill>
                  <a:srgbClr val="000000"/>
                </a:solidFill>
                <a:latin typeface="Calibri"/>
                <a:cs typeface="Calibri"/>
              </a:rPr>
              <a:t> ANS 2016 :</a:t>
            </a:r>
          </a:p>
          <a:p>
            <a:pPr lvl="1"/>
            <a:r>
              <a:rPr lang="en-US" b="1" dirty="0">
                <a:solidFill>
                  <a:srgbClr val="000000"/>
                </a:solidFill>
                <a:latin typeface="Calibri"/>
                <a:cs typeface="Calibri"/>
              </a:rPr>
              <a:t>a)  </a:t>
            </a:r>
            <a:r>
              <a:rPr lang="en-US" b="1" dirty="0" err="1" smtClean="0">
                <a:solidFill>
                  <a:srgbClr val="000000"/>
                </a:solidFill>
                <a:latin typeface="Calibri"/>
                <a:cs typeface="Calibri"/>
              </a:rPr>
              <a:t>Implante</a:t>
            </a:r>
            <a:r>
              <a:rPr lang="en-US" b="1" dirty="0" smtClean="0">
                <a:solidFill>
                  <a:srgbClr val="000000"/>
                </a:solidFill>
                <a:latin typeface="Calibri"/>
                <a:cs typeface="Calibri"/>
              </a:rPr>
              <a:t> </a:t>
            </a:r>
            <a:r>
              <a:rPr lang="en-US" b="1" dirty="0">
                <a:solidFill>
                  <a:srgbClr val="000000"/>
                </a:solidFill>
                <a:latin typeface="Calibri"/>
                <a:cs typeface="Calibri"/>
              </a:rPr>
              <a:t>de Cardiodesfibrilador </a:t>
            </a:r>
            <a:r>
              <a:rPr lang="en-US" b="1" dirty="0" err="1">
                <a:solidFill>
                  <a:srgbClr val="000000"/>
                </a:solidFill>
                <a:latin typeface="Calibri"/>
                <a:cs typeface="Calibri"/>
              </a:rPr>
              <a:t>Multissítio</a:t>
            </a:r>
            <a:r>
              <a:rPr lang="en-US" b="1" dirty="0">
                <a:solidFill>
                  <a:srgbClr val="000000"/>
                </a:solidFill>
                <a:latin typeface="Calibri"/>
                <a:cs typeface="Calibri"/>
              </a:rPr>
              <a:t> – TRC-D (</a:t>
            </a:r>
            <a:r>
              <a:rPr lang="en-US" b="1" dirty="0" err="1">
                <a:solidFill>
                  <a:srgbClr val="000000"/>
                </a:solidFill>
                <a:latin typeface="Calibri"/>
                <a:cs typeface="Calibri"/>
              </a:rPr>
              <a:t>Gerador</a:t>
            </a:r>
            <a:r>
              <a:rPr lang="en-US" b="1" dirty="0">
                <a:solidFill>
                  <a:srgbClr val="000000"/>
                </a:solidFill>
                <a:latin typeface="Calibri"/>
                <a:cs typeface="Calibri"/>
              </a:rPr>
              <a:t> e </a:t>
            </a:r>
            <a:r>
              <a:rPr lang="en-US" b="1" dirty="0" err="1">
                <a:solidFill>
                  <a:srgbClr val="000000"/>
                </a:solidFill>
                <a:latin typeface="Calibri"/>
                <a:cs typeface="Calibri"/>
              </a:rPr>
              <a:t>Eletrodos</a:t>
            </a:r>
            <a:r>
              <a:rPr lang="en-US" b="1" dirty="0" smtClean="0">
                <a:solidFill>
                  <a:srgbClr val="000000"/>
                </a:solidFill>
                <a:latin typeface="Calibri"/>
                <a:cs typeface="Calibri"/>
              </a:rPr>
              <a:t>) </a:t>
            </a:r>
            <a:r>
              <a:rPr lang="en-US" dirty="0" smtClean="0">
                <a:solidFill>
                  <a:srgbClr val="000000"/>
                </a:solidFill>
                <a:latin typeface="Calibri"/>
                <a:cs typeface="Calibri"/>
              </a:rPr>
              <a:t>– CBHPM </a:t>
            </a:r>
            <a:r>
              <a:rPr lang="en-US" dirty="0">
                <a:solidFill>
                  <a:srgbClr val="000000"/>
                </a:solidFill>
                <a:latin typeface="Calibri"/>
                <a:cs typeface="Calibri"/>
              </a:rPr>
              <a:t>3.09.04.16-</a:t>
            </a:r>
            <a:r>
              <a:rPr lang="en-US" dirty="0" smtClean="0">
                <a:solidFill>
                  <a:srgbClr val="000000"/>
                </a:solidFill>
                <a:latin typeface="Calibri"/>
                <a:cs typeface="Calibri"/>
              </a:rPr>
              <a:t>1</a:t>
            </a:r>
            <a:endParaRPr lang="en-US" dirty="0">
              <a:solidFill>
                <a:srgbClr val="000000"/>
              </a:solidFill>
              <a:latin typeface="Calibri"/>
              <a:cs typeface="Calibri"/>
            </a:endParaRPr>
          </a:p>
          <a:p>
            <a:pPr lvl="1"/>
            <a:endParaRPr lang="en-US" b="1" dirty="0">
              <a:solidFill>
                <a:srgbClr val="000000"/>
              </a:solidFill>
              <a:latin typeface="Calibri"/>
              <a:cs typeface="Calibri"/>
            </a:endParaRPr>
          </a:p>
          <a:p>
            <a:pPr lvl="1"/>
            <a:r>
              <a:rPr lang="en-US" b="1" dirty="0">
                <a:solidFill>
                  <a:srgbClr val="000000"/>
                </a:solidFill>
                <a:latin typeface="Calibri"/>
                <a:cs typeface="Calibri"/>
              </a:rPr>
              <a:t>b)  </a:t>
            </a:r>
            <a:r>
              <a:rPr lang="en-US" b="1" dirty="0" err="1">
                <a:solidFill>
                  <a:srgbClr val="000000"/>
                </a:solidFill>
                <a:latin typeface="Calibri"/>
                <a:cs typeface="Calibri"/>
              </a:rPr>
              <a:t>Implante</a:t>
            </a:r>
            <a:r>
              <a:rPr lang="en-US" b="1" dirty="0">
                <a:solidFill>
                  <a:srgbClr val="000000"/>
                </a:solidFill>
                <a:latin typeface="Calibri"/>
                <a:cs typeface="Calibri"/>
              </a:rPr>
              <a:t> de Monitor de </a:t>
            </a:r>
            <a:r>
              <a:rPr lang="en-US" b="1" dirty="0" err="1">
                <a:solidFill>
                  <a:srgbClr val="000000"/>
                </a:solidFill>
                <a:latin typeface="Calibri"/>
                <a:cs typeface="Calibri"/>
              </a:rPr>
              <a:t>Eventos</a:t>
            </a:r>
            <a:r>
              <a:rPr lang="en-US" b="1" dirty="0">
                <a:solidFill>
                  <a:srgbClr val="000000"/>
                </a:solidFill>
                <a:latin typeface="Calibri"/>
                <a:cs typeface="Calibri"/>
              </a:rPr>
              <a:t> -  (</a:t>
            </a:r>
            <a:r>
              <a:rPr lang="en-US" b="1" dirty="0" err="1">
                <a:solidFill>
                  <a:srgbClr val="000000"/>
                </a:solidFill>
                <a:latin typeface="Calibri"/>
                <a:cs typeface="Calibri"/>
              </a:rPr>
              <a:t>Looper</a:t>
            </a:r>
            <a:r>
              <a:rPr lang="en-US" b="1" dirty="0">
                <a:solidFill>
                  <a:srgbClr val="000000"/>
                </a:solidFill>
                <a:latin typeface="Calibri"/>
                <a:cs typeface="Calibri"/>
              </a:rPr>
              <a:t> </a:t>
            </a:r>
            <a:r>
              <a:rPr lang="en-US" b="1" dirty="0" err="1">
                <a:solidFill>
                  <a:srgbClr val="000000"/>
                </a:solidFill>
                <a:latin typeface="Calibri"/>
                <a:cs typeface="Calibri"/>
              </a:rPr>
              <a:t>Implantável</a:t>
            </a:r>
            <a:r>
              <a:rPr lang="en-US" b="1" dirty="0" smtClean="0">
                <a:solidFill>
                  <a:srgbClr val="000000"/>
                </a:solidFill>
                <a:latin typeface="Calibri"/>
                <a:cs typeface="Calibri"/>
              </a:rPr>
              <a:t>) – </a:t>
            </a:r>
            <a:r>
              <a:rPr lang="en-US" dirty="0" smtClean="0">
                <a:solidFill>
                  <a:srgbClr val="000000"/>
                </a:solidFill>
                <a:latin typeface="Calibri"/>
                <a:cs typeface="Calibri"/>
              </a:rPr>
              <a:t>CBHPM</a:t>
            </a:r>
            <a:r>
              <a:rPr lang="en-US" b="1" dirty="0" smtClean="0">
                <a:solidFill>
                  <a:srgbClr val="000000"/>
                </a:solidFill>
                <a:latin typeface="Calibri"/>
                <a:cs typeface="Calibri"/>
              </a:rPr>
              <a:t> </a:t>
            </a:r>
            <a:r>
              <a:rPr lang="en-US" dirty="0">
                <a:solidFill>
                  <a:srgbClr val="000000"/>
                </a:solidFill>
                <a:latin typeface="Calibri"/>
                <a:cs typeface="Calibri"/>
              </a:rPr>
              <a:t>3.09.04.17-0</a:t>
            </a:r>
            <a:endParaRPr lang="en-US" b="1" dirty="0" smtClean="0">
              <a:solidFill>
                <a:srgbClr val="000000"/>
              </a:solidFill>
              <a:latin typeface="Calibri"/>
              <a:cs typeface="Calibri"/>
            </a:endParaRPr>
          </a:p>
          <a:p>
            <a:pPr marL="68580" indent="0">
              <a:buNone/>
            </a:pPr>
            <a:endParaRPr lang="en-US" b="1" dirty="0">
              <a:solidFill>
                <a:srgbClr val="000000"/>
              </a:solidFill>
              <a:latin typeface="Calibri"/>
              <a:cs typeface="Calibri"/>
            </a:endParaRPr>
          </a:p>
        </p:txBody>
      </p:sp>
      <p:sp>
        <p:nvSpPr>
          <p:cNvPr id="11" name="TextBox 10"/>
          <p:cNvSpPr txBox="1"/>
          <p:nvPr/>
        </p:nvSpPr>
        <p:spPr>
          <a:xfrm>
            <a:off x="1086085" y="5581642"/>
            <a:ext cx="7600715" cy="1200329"/>
          </a:xfrm>
          <a:prstGeom prst="rect">
            <a:avLst/>
          </a:prstGeom>
          <a:noFill/>
        </p:spPr>
        <p:txBody>
          <a:bodyPr wrap="square" rtlCol="0">
            <a:spAutoFit/>
          </a:bodyPr>
          <a:lstStyle/>
          <a:p>
            <a:pPr algn="ctr"/>
            <a:r>
              <a:rPr lang="en-US" dirty="0" smtClean="0">
                <a:solidFill>
                  <a:srgbClr val="000000"/>
                </a:solidFill>
                <a:latin typeface="Calibri"/>
                <a:cs typeface="Calibri"/>
              </a:rPr>
              <a:t>Eduardo R. B. Costa </a:t>
            </a:r>
          </a:p>
          <a:p>
            <a:pPr algn="ctr"/>
            <a:r>
              <a:rPr lang="en-US" dirty="0" err="1" smtClean="0">
                <a:solidFill>
                  <a:srgbClr val="000000"/>
                </a:solidFill>
                <a:latin typeface="Calibri"/>
                <a:cs typeface="Calibri"/>
              </a:rPr>
              <a:t>Departamento</a:t>
            </a:r>
            <a:r>
              <a:rPr lang="en-US" dirty="0" smtClean="0">
                <a:solidFill>
                  <a:srgbClr val="000000"/>
                </a:solidFill>
                <a:latin typeface="Calibri"/>
                <a:cs typeface="Calibri"/>
              </a:rPr>
              <a:t> de</a:t>
            </a:r>
            <a:r>
              <a:rPr lang="en-US" dirty="0">
                <a:solidFill>
                  <a:srgbClr val="000000"/>
                </a:solidFill>
                <a:latin typeface="Calibri"/>
                <a:cs typeface="Calibri"/>
              </a:rPr>
              <a:t> </a:t>
            </a:r>
            <a:r>
              <a:rPr lang="en-US" dirty="0" err="1" smtClean="0">
                <a:solidFill>
                  <a:srgbClr val="000000"/>
                </a:solidFill>
                <a:latin typeface="Calibri"/>
                <a:cs typeface="Calibri"/>
              </a:rPr>
              <a:t>Estimulação</a:t>
            </a:r>
            <a:r>
              <a:rPr lang="en-US" dirty="0">
                <a:solidFill>
                  <a:srgbClr val="000000"/>
                </a:solidFill>
                <a:latin typeface="Calibri"/>
                <a:cs typeface="Calibri"/>
              </a:rPr>
              <a:t> </a:t>
            </a:r>
            <a:r>
              <a:rPr lang="en-US" dirty="0" err="1" smtClean="0">
                <a:solidFill>
                  <a:srgbClr val="000000"/>
                </a:solidFill>
                <a:latin typeface="Calibri"/>
                <a:cs typeface="Calibri"/>
              </a:rPr>
              <a:t>Cardíaca</a:t>
            </a:r>
            <a:r>
              <a:rPr lang="en-US" dirty="0">
                <a:solidFill>
                  <a:srgbClr val="000000"/>
                </a:solidFill>
                <a:latin typeface="Calibri"/>
                <a:cs typeface="Calibri"/>
              </a:rPr>
              <a:t> </a:t>
            </a:r>
            <a:r>
              <a:rPr lang="en-US" dirty="0" smtClean="0">
                <a:solidFill>
                  <a:srgbClr val="000000"/>
                </a:solidFill>
                <a:latin typeface="Calibri"/>
                <a:cs typeface="Calibri"/>
              </a:rPr>
              <a:t>Artificial</a:t>
            </a:r>
            <a:r>
              <a:rPr lang="en-US" dirty="0">
                <a:solidFill>
                  <a:srgbClr val="000000"/>
                </a:solidFill>
                <a:latin typeface="Calibri"/>
                <a:cs typeface="Calibri"/>
              </a:rPr>
              <a:t> </a:t>
            </a:r>
            <a:r>
              <a:rPr lang="en-US" dirty="0" smtClean="0">
                <a:solidFill>
                  <a:srgbClr val="000000"/>
                </a:solidFill>
                <a:latin typeface="Calibri"/>
                <a:cs typeface="Calibri"/>
              </a:rPr>
              <a:t>da</a:t>
            </a:r>
            <a:r>
              <a:rPr lang="en-US" dirty="0">
                <a:solidFill>
                  <a:srgbClr val="000000"/>
                </a:solidFill>
                <a:latin typeface="Calibri"/>
                <a:cs typeface="Calibri"/>
              </a:rPr>
              <a:t> </a:t>
            </a:r>
            <a:r>
              <a:rPr lang="en-US" dirty="0" err="1" smtClean="0">
                <a:solidFill>
                  <a:srgbClr val="000000"/>
                </a:solidFill>
                <a:latin typeface="Calibri"/>
                <a:cs typeface="Calibri"/>
              </a:rPr>
              <a:t>Sociedade</a:t>
            </a:r>
            <a:r>
              <a:rPr lang="en-US" dirty="0">
                <a:solidFill>
                  <a:srgbClr val="000000"/>
                </a:solidFill>
                <a:latin typeface="Calibri"/>
                <a:cs typeface="Calibri"/>
              </a:rPr>
              <a:t> </a:t>
            </a:r>
            <a:r>
              <a:rPr lang="en-US" dirty="0" err="1" smtClean="0">
                <a:solidFill>
                  <a:srgbClr val="000000"/>
                </a:solidFill>
                <a:latin typeface="Calibri"/>
                <a:cs typeface="Calibri"/>
              </a:rPr>
              <a:t>Brasileira</a:t>
            </a:r>
            <a:r>
              <a:rPr lang="en-US" dirty="0">
                <a:solidFill>
                  <a:srgbClr val="000000"/>
                </a:solidFill>
                <a:latin typeface="Calibri"/>
                <a:cs typeface="Calibri"/>
              </a:rPr>
              <a:t> </a:t>
            </a:r>
            <a:r>
              <a:rPr lang="en-US" dirty="0" smtClean="0">
                <a:solidFill>
                  <a:srgbClr val="000000"/>
                </a:solidFill>
                <a:latin typeface="Calibri"/>
                <a:cs typeface="Calibri"/>
              </a:rPr>
              <a:t>de </a:t>
            </a:r>
            <a:r>
              <a:rPr lang="en-US" dirty="0" err="1" smtClean="0">
                <a:solidFill>
                  <a:srgbClr val="000000"/>
                </a:solidFill>
                <a:latin typeface="Calibri"/>
                <a:cs typeface="Calibri"/>
              </a:rPr>
              <a:t>Cirurgia</a:t>
            </a:r>
            <a:r>
              <a:rPr lang="en-US" dirty="0">
                <a:solidFill>
                  <a:srgbClr val="000000"/>
                </a:solidFill>
                <a:latin typeface="Calibri"/>
                <a:cs typeface="Calibri"/>
              </a:rPr>
              <a:t> </a:t>
            </a:r>
            <a:r>
              <a:rPr lang="en-US" dirty="0" smtClean="0">
                <a:solidFill>
                  <a:srgbClr val="000000"/>
                </a:solidFill>
                <a:latin typeface="Calibri"/>
                <a:cs typeface="Calibri"/>
              </a:rPr>
              <a:t>Cardiovascular – DECA</a:t>
            </a:r>
            <a:r>
              <a:rPr lang="en-US" dirty="0">
                <a:solidFill>
                  <a:srgbClr val="000000"/>
                </a:solidFill>
                <a:latin typeface="Calibri"/>
                <a:cs typeface="Calibri"/>
              </a:rPr>
              <a:t> </a:t>
            </a:r>
            <a:r>
              <a:rPr lang="en-US" dirty="0" smtClean="0">
                <a:solidFill>
                  <a:srgbClr val="000000"/>
                </a:solidFill>
                <a:latin typeface="Calibri"/>
                <a:cs typeface="Calibri"/>
              </a:rPr>
              <a:t>SBCCV</a:t>
            </a:r>
          </a:p>
          <a:p>
            <a:pPr algn="ctr"/>
            <a:r>
              <a:rPr lang="en-US" dirty="0" err="1" smtClean="0">
                <a:solidFill>
                  <a:srgbClr val="000000"/>
                </a:solidFill>
                <a:latin typeface="Calibri"/>
                <a:cs typeface="Calibri"/>
              </a:rPr>
              <a:t>educosta.cardiol@uol.com.br</a:t>
            </a:r>
            <a:endParaRPr lang="en-US" dirty="0">
              <a:solidFill>
                <a:srgbClr val="000000"/>
              </a:solidFill>
              <a:latin typeface="Calibri"/>
              <a:cs typeface="Calibri"/>
            </a:endParaRPr>
          </a:p>
        </p:txBody>
      </p:sp>
      <p:pic>
        <p:nvPicPr>
          <p:cNvPr id="2" name="Picture 1"/>
          <p:cNvPicPr>
            <a:picLocks noChangeAspect="1"/>
          </p:cNvPicPr>
          <p:nvPr/>
        </p:nvPicPr>
        <p:blipFill rotWithShape="1">
          <a:blip r:embed="rId4"/>
          <a:srcRect r="46835"/>
          <a:stretch/>
        </p:blipFill>
        <p:spPr>
          <a:xfrm>
            <a:off x="6125844" y="174981"/>
            <a:ext cx="2560956" cy="549584"/>
          </a:xfrm>
          <a:prstGeom prst="rect">
            <a:avLst/>
          </a:prstGeom>
        </p:spPr>
      </p:pic>
    </p:spTree>
    <p:extLst>
      <p:ext uri="{BB962C8B-B14F-4D97-AF65-F5344CB8AC3E}">
        <p14:creationId xmlns:p14="http://schemas.microsoft.com/office/powerpoint/2010/main" val="387420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914400" y="314510"/>
            <a:ext cx="7772400" cy="914400"/>
          </a:xfrm>
        </p:spPr>
        <p:txBody>
          <a:bodyPr/>
          <a:lstStyle/>
          <a:p>
            <a:pPr algn="ctr"/>
            <a:r>
              <a:rPr lang="pt-BR" sz="3200" dirty="0">
                <a:effectLst/>
              </a:rPr>
              <a:t>Terapia  de  Ressincronização  </a:t>
            </a:r>
            <a:r>
              <a:rPr lang="pt-BR" sz="3200" dirty="0" smtClean="0">
                <a:effectLst/>
              </a:rPr>
              <a:t>Ventricular – TRC</a:t>
            </a:r>
            <a:br>
              <a:rPr lang="pt-BR" sz="3200" dirty="0" smtClean="0">
                <a:effectLst/>
              </a:rPr>
            </a:br>
            <a:r>
              <a:rPr lang="pt-BR" sz="3200" dirty="0" smtClean="0">
                <a:effectLst/>
              </a:rPr>
              <a:t>Marcapasso Multisítio</a:t>
            </a:r>
            <a:endParaRPr lang="pt-BR" sz="3200" dirty="0">
              <a:effectLst/>
            </a:endParaRPr>
          </a:p>
        </p:txBody>
      </p:sp>
      <p:sp>
        <p:nvSpPr>
          <p:cNvPr id="5" name="Espaço Reservado para Conteúdo 4"/>
          <p:cNvSpPr>
            <a:spLocks noGrp="1"/>
          </p:cNvSpPr>
          <p:nvPr>
            <p:ph idx="1"/>
          </p:nvPr>
        </p:nvSpPr>
        <p:spPr>
          <a:xfrm>
            <a:off x="914400" y="1882337"/>
            <a:ext cx="7772400" cy="4572000"/>
          </a:xfrm>
        </p:spPr>
        <p:txBody>
          <a:bodyPr/>
          <a:lstStyle/>
          <a:p>
            <a:r>
              <a:rPr lang="pt-BR" dirty="0" smtClean="0"/>
              <a:t>Melhora a função cardíaca</a:t>
            </a:r>
          </a:p>
          <a:p>
            <a:r>
              <a:rPr lang="pt-BR" dirty="0" smtClean="0"/>
              <a:t>Reduz internações por ICC</a:t>
            </a:r>
          </a:p>
          <a:p>
            <a:r>
              <a:rPr lang="pt-BR" dirty="0" smtClean="0"/>
              <a:t>Melhora a qualidade de vida</a:t>
            </a:r>
          </a:p>
          <a:p>
            <a:r>
              <a:rPr lang="pt-BR" dirty="0" smtClean="0"/>
              <a:t>Promove ação anti-arrítmica, com redução de arritmias ventriculares</a:t>
            </a:r>
          </a:p>
          <a:p>
            <a:r>
              <a:rPr lang="pt-BR" dirty="0" smtClean="0"/>
              <a:t>Aumenta a sobrevida</a:t>
            </a:r>
          </a:p>
          <a:p>
            <a:pPr marL="68580" indent="0">
              <a:buNone/>
            </a:pPr>
            <a:endParaRPr lang="pt-BR" dirty="0" smtClean="0"/>
          </a:p>
          <a:p>
            <a:r>
              <a:rPr lang="pt-BR" b="1" dirty="0" smtClean="0">
                <a:solidFill>
                  <a:schemeClr val="tx2"/>
                </a:solidFill>
              </a:rPr>
              <a:t>Indicação Classe </a:t>
            </a:r>
            <a:r>
              <a:rPr lang="pt-BR" b="1" dirty="0" err="1" smtClean="0">
                <a:solidFill>
                  <a:schemeClr val="tx2"/>
                </a:solidFill>
              </a:rPr>
              <a:t>I</a:t>
            </a:r>
            <a:r>
              <a:rPr lang="pt-BR" b="1" dirty="0" smtClean="0">
                <a:solidFill>
                  <a:schemeClr val="tx2"/>
                </a:solidFill>
              </a:rPr>
              <a:t> / Nível de Evidência A</a:t>
            </a:r>
          </a:p>
          <a:p>
            <a:endParaRPr lang="pt-BR" dirty="0"/>
          </a:p>
        </p:txBody>
      </p:sp>
      <p:sp>
        <p:nvSpPr>
          <p:cNvPr id="6" name="CaixaDeTexto 5"/>
          <p:cNvSpPr txBox="1"/>
          <p:nvPr/>
        </p:nvSpPr>
        <p:spPr>
          <a:xfrm>
            <a:off x="755576" y="6453336"/>
            <a:ext cx="7128792" cy="276999"/>
          </a:xfrm>
          <a:prstGeom prst="rect">
            <a:avLst/>
          </a:prstGeom>
          <a:noFill/>
        </p:spPr>
        <p:txBody>
          <a:bodyPr wrap="square" lIns="91390" tIns="45697" rIns="91390" bIns="45697" rtlCol="0">
            <a:spAutoFit/>
          </a:bodyPr>
          <a:lstStyle/>
          <a:p>
            <a:r>
              <a:rPr lang="pt-BR" sz="1200" i="1" dirty="0" err="1">
                <a:latin typeface="Calibri" pitchFamily="34" charset="0"/>
              </a:rPr>
              <a:t>Ermis</a:t>
            </a:r>
            <a:r>
              <a:rPr lang="pt-BR" sz="1200" i="1" dirty="0">
                <a:latin typeface="Calibri" pitchFamily="34" charset="0"/>
              </a:rPr>
              <a:t> C, </a:t>
            </a:r>
            <a:r>
              <a:rPr lang="pt-BR" sz="1200" i="1" dirty="0" err="1">
                <a:latin typeface="Calibri" pitchFamily="34" charset="0"/>
              </a:rPr>
              <a:t>Benditt</a:t>
            </a:r>
            <a:r>
              <a:rPr lang="pt-BR" sz="1200" i="1" dirty="0">
                <a:latin typeface="Calibri" pitchFamily="34" charset="0"/>
              </a:rPr>
              <a:t> DG. </a:t>
            </a:r>
            <a:r>
              <a:rPr lang="pt-BR" sz="1200" i="1" dirty="0" err="1">
                <a:latin typeface="Calibri" pitchFamily="34" charset="0"/>
              </a:rPr>
              <a:t>Europace</a:t>
            </a:r>
            <a:r>
              <a:rPr lang="pt-BR" sz="1200" i="1" dirty="0">
                <a:latin typeface="Calibri" pitchFamily="34" charset="0"/>
              </a:rPr>
              <a:t> 2006; 8: 499–501</a:t>
            </a:r>
          </a:p>
        </p:txBody>
      </p:sp>
      <p:pic>
        <p:nvPicPr>
          <p:cNvPr id="7" name="Picture 18" descr="Contak TR"/>
          <p:cNvPicPr>
            <a:picLocks noChangeAspect="1" noChangeArrowheads="1"/>
          </p:cNvPicPr>
          <p:nvPr/>
        </p:nvPicPr>
        <p:blipFill>
          <a:blip r:embed="rId2" cstate="print"/>
          <a:srcRect l="20807" t="21368" r="19333" b="19124"/>
          <a:stretch>
            <a:fillRect/>
          </a:stretch>
        </p:blipFill>
        <p:spPr bwMode="auto">
          <a:xfrm>
            <a:off x="7640392" y="1340773"/>
            <a:ext cx="1108075" cy="1406525"/>
          </a:xfrm>
          <a:prstGeom prst="rect">
            <a:avLst/>
          </a:prstGeom>
          <a:noFill/>
          <a:ln w="28575">
            <a:solidFill>
              <a:schemeClr val="accent2"/>
            </a:solidFill>
            <a:miter lim="800000"/>
            <a:headEnd/>
            <a:tailEnd/>
          </a:ln>
        </p:spPr>
      </p:pic>
    </p:spTree>
    <p:extLst>
      <p:ext uri="{BB962C8B-B14F-4D97-AF65-F5344CB8AC3E}">
        <p14:creationId xmlns:p14="http://schemas.microsoft.com/office/powerpoint/2010/main" val="42707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6632"/>
            <a:ext cx="9144000" cy="2315785"/>
          </a:xfrm>
          <a:prstGeom prst="rect">
            <a:avLst/>
          </a:prstGeom>
        </p:spPr>
      </p:pic>
      <p:pic>
        <p:nvPicPr>
          <p:cNvPr id="3" name="Picture 2"/>
          <p:cNvPicPr>
            <a:picLocks noChangeAspect="1"/>
          </p:cNvPicPr>
          <p:nvPr/>
        </p:nvPicPr>
        <p:blipFill>
          <a:blip r:embed="rId3"/>
          <a:stretch>
            <a:fillRect/>
          </a:stretch>
        </p:blipFill>
        <p:spPr>
          <a:xfrm>
            <a:off x="36512" y="3014238"/>
            <a:ext cx="9144000" cy="2863034"/>
          </a:xfrm>
          <a:prstGeom prst="rect">
            <a:avLst/>
          </a:prstGeom>
        </p:spPr>
      </p:pic>
    </p:spTree>
    <p:extLst>
      <p:ext uri="{BB962C8B-B14F-4D97-AF65-F5344CB8AC3E}">
        <p14:creationId xmlns:p14="http://schemas.microsoft.com/office/powerpoint/2010/main" val="2080293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6632"/>
            <a:ext cx="9144000" cy="2315785"/>
          </a:xfrm>
          <a:prstGeom prst="rect">
            <a:avLst/>
          </a:prstGeom>
        </p:spPr>
      </p:pic>
      <p:pic>
        <p:nvPicPr>
          <p:cNvPr id="4" name="Picture 3"/>
          <p:cNvPicPr>
            <a:picLocks noChangeAspect="1"/>
          </p:cNvPicPr>
          <p:nvPr/>
        </p:nvPicPr>
        <p:blipFill>
          <a:blip r:embed="rId3"/>
          <a:stretch>
            <a:fillRect/>
          </a:stretch>
        </p:blipFill>
        <p:spPr>
          <a:xfrm>
            <a:off x="0" y="2996952"/>
            <a:ext cx="9144000" cy="3122773"/>
          </a:xfrm>
          <a:prstGeom prst="rect">
            <a:avLst/>
          </a:prstGeom>
        </p:spPr>
      </p:pic>
    </p:spTree>
    <p:extLst>
      <p:ext uri="{BB962C8B-B14F-4D97-AF65-F5344CB8AC3E}">
        <p14:creationId xmlns:p14="http://schemas.microsoft.com/office/powerpoint/2010/main" val="72582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52600" y="339872"/>
            <a:ext cx="7772400" cy="914400"/>
          </a:xfrm>
          <a:prstGeom prst="rect">
            <a:avLst/>
          </a:prstGeom>
        </p:spPr>
        <p:txBody>
          <a:bodyPr>
            <a:normAutofit/>
          </a:bodyPr>
          <a:lstStyle>
            <a:lvl1pPr algn="l" rtl="0" eaLnBrk="1" latinLnBrk="0" hangingPunct="1">
              <a:spcBef>
                <a:spcPct val="0"/>
              </a:spcBef>
              <a:buNone/>
              <a:defRPr kumimoji="0" lang="pt-B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r>
              <a:rPr lang="pt-BR" sz="2800" dirty="0" smtClean="0">
                <a:latin typeface="Calibri"/>
                <a:cs typeface="Calibri"/>
              </a:rPr>
              <a:t>DUT -- ROL ANS 2014</a:t>
            </a:r>
            <a:endParaRPr lang="pt-BR" sz="2800" dirty="0">
              <a:latin typeface="Calibri"/>
              <a:cs typeface="Calibri"/>
            </a:endParaRPr>
          </a:p>
        </p:txBody>
      </p:sp>
      <p:pic>
        <p:nvPicPr>
          <p:cNvPr id="3" name="Picture 2"/>
          <p:cNvPicPr>
            <a:picLocks noChangeAspect="1"/>
          </p:cNvPicPr>
          <p:nvPr/>
        </p:nvPicPr>
        <p:blipFill>
          <a:blip r:embed="rId2"/>
          <a:stretch>
            <a:fillRect/>
          </a:stretch>
        </p:blipFill>
        <p:spPr>
          <a:xfrm>
            <a:off x="690559" y="1254272"/>
            <a:ext cx="7617566" cy="4985435"/>
          </a:xfrm>
          <a:prstGeom prst="rect">
            <a:avLst/>
          </a:prstGeom>
        </p:spPr>
      </p:pic>
    </p:spTree>
    <p:extLst>
      <p:ext uri="{BB962C8B-B14F-4D97-AF65-F5344CB8AC3E}">
        <p14:creationId xmlns:p14="http://schemas.microsoft.com/office/powerpoint/2010/main" val="273851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CARE HF – Objetivos  Primários</a:t>
            </a:r>
            <a:endParaRPr lang="pt-BR" dirty="0"/>
          </a:p>
        </p:txBody>
      </p:sp>
      <p:pic>
        <p:nvPicPr>
          <p:cNvPr id="4" name="Picture 2"/>
          <p:cNvPicPr>
            <a:picLocks noChangeAspect="1" noChangeArrowheads="1"/>
          </p:cNvPicPr>
          <p:nvPr/>
        </p:nvPicPr>
        <p:blipFill>
          <a:blip r:embed="rId2" cstate="print">
            <a:lum bright="10000" contrast="10000"/>
          </a:blip>
          <a:srcRect/>
          <a:stretch>
            <a:fillRect/>
          </a:stretch>
        </p:blipFill>
        <p:spPr bwMode="auto">
          <a:xfrm>
            <a:off x="1331640" y="1556792"/>
            <a:ext cx="6455667" cy="5184576"/>
          </a:xfrm>
          <a:prstGeom prst="rect">
            <a:avLst/>
          </a:prstGeom>
          <a:noFill/>
          <a:ln w="9525">
            <a:noFill/>
            <a:miter lim="800000"/>
            <a:headEnd/>
            <a:tailEnd/>
          </a:ln>
        </p:spPr>
      </p:pic>
    </p:spTree>
    <p:extLst>
      <p:ext uri="{BB962C8B-B14F-4D97-AF65-F5344CB8AC3E}">
        <p14:creationId xmlns:p14="http://schemas.microsoft.com/office/powerpoint/2010/main" val="205226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CARE HF – Objetivos  Secundários</a:t>
            </a:r>
            <a:endParaRPr lang="pt-BR" dirty="0"/>
          </a:p>
        </p:txBody>
      </p:sp>
      <p:pic>
        <p:nvPicPr>
          <p:cNvPr id="4" name="Picture 2"/>
          <p:cNvPicPr>
            <a:picLocks noChangeAspect="1" noChangeArrowheads="1"/>
          </p:cNvPicPr>
          <p:nvPr/>
        </p:nvPicPr>
        <p:blipFill>
          <a:blip r:embed="rId2" cstate="print">
            <a:lum bright="10000" contrast="10000"/>
          </a:blip>
          <a:srcRect/>
          <a:stretch>
            <a:fillRect/>
          </a:stretch>
        </p:blipFill>
        <p:spPr bwMode="auto">
          <a:xfrm>
            <a:off x="1336203" y="1556792"/>
            <a:ext cx="6471594" cy="5082182"/>
          </a:xfrm>
          <a:prstGeom prst="rect">
            <a:avLst/>
          </a:prstGeom>
          <a:noFill/>
          <a:ln w="9525">
            <a:noFill/>
            <a:miter lim="800000"/>
            <a:headEnd/>
            <a:tailEnd/>
          </a:ln>
        </p:spPr>
      </p:pic>
    </p:spTree>
    <p:extLst>
      <p:ext uri="{BB962C8B-B14F-4D97-AF65-F5344CB8AC3E}">
        <p14:creationId xmlns:p14="http://schemas.microsoft.com/office/powerpoint/2010/main" val="309159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pPr algn="ctr"/>
            <a:r>
              <a:rPr lang="pt-BR" dirty="0" smtClean="0"/>
              <a:t>CARE  HF -  Mortalidade</a:t>
            </a:r>
            <a:endParaRPr lang="pt-BR" dirty="0"/>
          </a:p>
        </p:txBody>
      </p:sp>
      <p:graphicFrame>
        <p:nvGraphicFramePr>
          <p:cNvPr id="5" name="Espaço Reservado para Conteúdo 4"/>
          <p:cNvGraphicFramePr>
            <a:graphicFrameLocks noGrp="1"/>
          </p:cNvGraphicFramePr>
          <p:nvPr>
            <p:ph idx="1"/>
          </p:nvPr>
        </p:nvGraphicFramePr>
        <p:xfrm>
          <a:off x="914400" y="1784350"/>
          <a:ext cx="7772400" cy="4572000"/>
        </p:xfrm>
        <a:graphic>
          <a:graphicData uri="http://schemas.openxmlformats.org/drawingml/2006/chart">
            <c:chart xmlns:c="http://schemas.openxmlformats.org/drawingml/2006/chart" xmlns:r="http://schemas.openxmlformats.org/officeDocument/2006/relationships" r:id="rId2"/>
          </a:graphicData>
        </a:graphic>
      </p:graphicFrame>
      <p:grpSp>
        <p:nvGrpSpPr>
          <p:cNvPr id="16" name="Grupo 15"/>
          <p:cNvGrpSpPr/>
          <p:nvPr/>
        </p:nvGrpSpPr>
        <p:grpSpPr>
          <a:xfrm>
            <a:off x="3131840" y="1628800"/>
            <a:ext cx="2232248" cy="1368152"/>
            <a:chOff x="3131840" y="1628800"/>
            <a:chExt cx="2232248" cy="1368152"/>
          </a:xfrm>
        </p:grpSpPr>
        <p:cxnSp>
          <p:nvCxnSpPr>
            <p:cNvPr id="10" name="Conector reto 9"/>
            <p:cNvCxnSpPr/>
            <p:nvPr/>
          </p:nvCxnSpPr>
          <p:spPr>
            <a:xfrm rot="5400000" flipH="1" flipV="1">
              <a:off x="2879812" y="1880828"/>
              <a:ext cx="504056"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to 11"/>
            <p:cNvCxnSpPr/>
            <p:nvPr/>
          </p:nvCxnSpPr>
          <p:spPr>
            <a:xfrm>
              <a:off x="3131840" y="1628800"/>
              <a:ext cx="2232248"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rot="5400000" flipH="1" flipV="1">
              <a:off x="4680012" y="2312876"/>
              <a:ext cx="136815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 name="CaixaDeTexto 16"/>
          <p:cNvSpPr txBox="1"/>
          <p:nvPr/>
        </p:nvSpPr>
        <p:spPr>
          <a:xfrm>
            <a:off x="3995936" y="1268760"/>
            <a:ext cx="1080120" cy="369332"/>
          </a:xfrm>
          <a:prstGeom prst="rect">
            <a:avLst/>
          </a:prstGeom>
          <a:noFill/>
        </p:spPr>
        <p:txBody>
          <a:bodyPr wrap="square" rtlCol="0">
            <a:spAutoFit/>
          </a:bodyPr>
          <a:lstStyle/>
          <a:p>
            <a:r>
              <a:rPr lang="pt-BR" dirty="0" smtClean="0"/>
              <a:t>P&lt;0,001</a:t>
            </a:r>
            <a:endParaRPr lang="pt-BR" dirty="0"/>
          </a:p>
        </p:txBody>
      </p:sp>
      <p:sp>
        <p:nvSpPr>
          <p:cNvPr id="18" name="Text Box 29"/>
          <p:cNvSpPr txBox="1">
            <a:spLocks noChangeArrowheads="1"/>
          </p:cNvSpPr>
          <p:nvPr/>
        </p:nvSpPr>
        <p:spPr bwMode="auto">
          <a:xfrm>
            <a:off x="323850" y="6467475"/>
            <a:ext cx="5543550" cy="274638"/>
          </a:xfrm>
          <a:prstGeom prst="rect">
            <a:avLst/>
          </a:prstGeom>
          <a:noFill/>
          <a:ln w="9525">
            <a:noFill/>
            <a:miter lim="800000"/>
            <a:headEnd/>
            <a:tailEnd/>
          </a:ln>
          <a:effectLst/>
        </p:spPr>
        <p:txBody>
          <a:bodyPr>
            <a:spAutoFit/>
          </a:bodyPr>
          <a:lstStyle/>
          <a:p>
            <a:pPr fontAlgn="base">
              <a:spcBef>
                <a:spcPct val="50000"/>
              </a:spcBef>
              <a:spcAft>
                <a:spcPct val="0"/>
              </a:spcAft>
            </a:pPr>
            <a:r>
              <a:rPr sz="1200" i="1" dirty="0" smtClean="0">
                <a:solidFill>
                  <a:srgbClr val="FFFFFF"/>
                </a:solidFill>
                <a:effectLst>
                  <a:outerShdw blurRad="38100" dist="38100" dir="2700000" algn="tl">
                    <a:srgbClr val="000000">
                      <a:alpha val="43137"/>
                    </a:srgbClr>
                  </a:outerShdw>
                </a:effectLst>
                <a:latin typeface="Corbel" pitchFamily="34" charset="0"/>
              </a:rPr>
              <a:t>Bristow et al. NEJM 2004 May 20:350(21), 2140-2150</a:t>
            </a:r>
          </a:p>
        </p:txBody>
      </p:sp>
      <p:sp>
        <p:nvSpPr>
          <p:cNvPr id="11" name="CaixaDeTexto 10"/>
          <p:cNvSpPr txBox="1"/>
          <p:nvPr/>
        </p:nvSpPr>
        <p:spPr>
          <a:xfrm>
            <a:off x="5004048" y="3429000"/>
            <a:ext cx="792088" cy="461665"/>
          </a:xfrm>
          <a:prstGeom prst="rect">
            <a:avLst/>
          </a:prstGeom>
          <a:noFill/>
        </p:spPr>
        <p:txBody>
          <a:bodyPr wrap="square" rtlCol="0">
            <a:spAutoFit/>
          </a:bodyPr>
          <a:lstStyle/>
          <a:p>
            <a:r>
              <a:rPr lang="pt-BR" sz="2400" dirty="0" smtClean="0">
                <a:effectLst>
                  <a:outerShdw blurRad="38100" dist="38100" dir="2700000" algn="tl">
                    <a:srgbClr val="000000">
                      <a:alpha val="43137"/>
                    </a:srgbClr>
                  </a:outerShdw>
                </a:effectLst>
              </a:rPr>
              <a:t>35%</a:t>
            </a:r>
            <a:endParaRPr lang="pt-BR"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810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4844"/>
            <a:ext cx="6125843" cy="1216092"/>
          </a:xfrm>
          <a:prstGeom prst="rect">
            <a:avLst/>
          </a:prstGeom>
        </p:spPr>
      </p:pic>
      <p:pic>
        <p:nvPicPr>
          <p:cNvPr id="8" name="Picture 7"/>
          <p:cNvPicPr>
            <a:picLocks noChangeAspect="1"/>
          </p:cNvPicPr>
          <p:nvPr/>
        </p:nvPicPr>
        <p:blipFill>
          <a:blip r:embed="rId3"/>
          <a:stretch>
            <a:fillRect/>
          </a:stretch>
        </p:blipFill>
        <p:spPr>
          <a:xfrm>
            <a:off x="3189807" y="174981"/>
            <a:ext cx="1196920" cy="647700"/>
          </a:xfrm>
          <a:prstGeom prst="rect">
            <a:avLst/>
          </a:prstGeom>
        </p:spPr>
      </p:pic>
      <p:sp>
        <p:nvSpPr>
          <p:cNvPr id="10" name="Content Placeholder 9"/>
          <p:cNvSpPr>
            <a:spLocks noGrp="1"/>
          </p:cNvSpPr>
          <p:nvPr>
            <p:ph idx="1"/>
          </p:nvPr>
        </p:nvSpPr>
        <p:spPr>
          <a:xfrm>
            <a:off x="914400" y="2072220"/>
            <a:ext cx="7772400" cy="3108359"/>
          </a:xfrm>
        </p:spPr>
        <p:txBody>
          <a:bodyPr>
            <a:normAutofit fontScale="92500" lnSpcReduction="20000"/>
          </a:bodyPr>
          <a:lstStyle/>
          <a:p>
            <a:r>
              <a:rPr lang="en-US" b="1" dirty="0" err="1" smtClean="0">
                <a:solidFill>
                  <a:srgbClr val="000000"/>
                </a:solidFill>
                <a:latin typeface="Calibri"/>
                <a:cs typeface="Calibri"/>
              </a:rPr>
              <a:t>Reunião</a:t>
            </a:r>
            <a:r>
              <a:rPr lang="en-US" b="1" dirty="0" smtClean="0">
                <a:solidFill>
                  <a:srgbClr val="000000"/>
                </a:solidFill>
                <a:latin typeface="Calibri"/>
                <a:cs typeface="Calibri"/>
              </a:rPr>
              <a:t> ANS COSAUDE – 07/04/2015</a:t>
            </a:r>
          </a:p>
          <a:p>
            <a:endParaRPr lang="en-US" b="1" dirty="0">
              <a:solidFill>
                <a:srgbClr val="000000"/>
              </a:solidFill>
              <a:latin typeface="Calibri"/>
              <a:cs typeface="Calibri"/>
            </a:endParaRPr>
          </a:p>
          <a:p>
            <a:r>
              <a:rPr lang="en-US" b="1" dirty="0" err="1" smtClean="0">
                <a:solidFill>
                  <a:srgbClr val="000000"/>
                </a:solidFill>
                <a:latin typeface="Calibri"/>
                <a:cs typeface="Calibri"/>
              </a:rPr>
              <a:t>Inclusão</a:t>
            </a:r>
            <a:r>
              <a:rPr lang="en-US" b="1" dirty="0" smtClean="0">
                <a:solidFill>
                  <a:srgbClr val="000000"/>
                </a:solidFill>
                <a:latin typeface="Calibri"/>
                <a:cs typeface="Calibri"/>
              </a:rPr>
              <a:t> no </a:t>
            </a:r>
            <a:r>
              <a:rPr lang="en-US" b="1" dirty="0" err="1" smtClean="0">
                <a:solidFill>
                  <a:srgbClr val="000000"/>
                </a:solidFill>
                <a:latin typeface="Calibri"/>
                <a:cs typeface="Calibri"/>
              </a:rPr>
              <a:t>Rol</a:t>
            </a:r>
            <a:r>
              <a:rPr lang="en-US" b="1" dirty="0" smtClean="0">
                <a:solidFill>
                  <a:srgbClr val="000000"/>
                </a:solidFill>
                <a:latin typeface="Calibri"/>
                <a:cs typeface="Calibri"/>
              </a:rPr>
              <a:t> ANS 2016 :</a:t>
            </a:r>
          </a:p>
          <a:p>
            <a:pPr lvl="1"/>
            <a:r>
              <a:rPr lang="en-US" b="1" dirty="0">
                <a:solidFill>
                  <a:srgbClr val="000000"/>
                </a:solidFill>
                <a:latin typeface="Calibri"/>
                <a:cs typeface="Calibri"/>
              </a:rPr>
              <a:t>a)  </a:t>
            </a:r>
            <a:r>
              <a:rPr lang="en-US" b="1" dirty="0" err="1" smtClean="0">
                <a:solidFill>
                  <a:srgbClr val="000000"/>
                </a:solidFill>
                <a:latin typeface="Calibri"/>
                <a:cs typeface="Calibri"/>
              </a:rPr>
              <a:t>Implante</a:t>
            </a:r>
            <a:r>
              <a:rPr lang="en-US" b="1" dirty="0" smtClean="0">
                <a:solidFill>
                  <a:srgbClr val="000000"/>
                </a:solidFill>
                <a:latin typeface="Calibri"/>
                <a:cs typeface="Calibri"/>
              </a:rPr>
              <a:t> </a:t>
            </a:r>
            <a:r>
              <a:rPr lang="en-US" b="1" dirty="0">
                <a:solidFill>
                  <a:srgbClr val="000000"/>
                </a:solidFill>
                <a:latin typeface="Calibri"/>
                <a:cs typeface="Calibri"/>
              </a:rPr>
              <a:t>de Cardiodesfibrilador </a:t>
            </a:r>
            <a:r>
              <a:rPr lang="en-US" b="1" dirty="0" err="1">
                <a:solidFill>
                  <a:srgbClr val="000000"/>
                </a:solidFill>
                <a:latin typeface="Calibri"/>
                <a:cs typeface="Calibri"/>
              </a:rPr>
              <a:t>Multissítio</a:t>
            </a:r>
            <a:r>
              <a:rPr lang="en-US" b="1" dirty="0">
                <a:solidFill>
                  <a:srgbClr val="000000"/>
                </a:solidFill>
                <a:latin typeface="Calibri"/>
                <a:cs typeface="Calibri"/>
              </a:rPr>
              <a:t> – TRC-D (</a:t>
            </a:r>
            <a:r>
              <a:rPr lang="en-US" b="1" dirty="0" err="1">
                <a:solidFill>
                  <a:srgbClr val="000000"/>
                </a:solidFill>
                <a:latin typeface="Calibri"/>
                <a:cs typeface="Calibri"/>
              </a:rPr>
              <a:t>Gerador</a:t>
            </a:r>
            <a:r>
              <a:rPr lang="en-US" b="1" dirty="0">
                <a:solidFill>
                  <a:srgbClr val="000000"/>
                </a:solidFill>
                <a:latin typeface="Calibri"/>
                <a:cs typeface="Calibri"/>
              </a:rPr>
              <a:t> e </a:t>
            </a:r>
            <a:r>
              <a:rPr lang="en-US" b="1" dirty="0" err="1">
                <a:solidFill>
                  <a:srgbClr val="000000"/>
                </a:solidFill>
                <a:latin typeface="Calibri"/>
                <a:cs typeface="Calibri"/>
              </a:rPr>
              <a:t>Eletrodos</a:t>
            </a:r>
            <a:r>
              <a:rPr lang="en-US" b="1" dirty="0" smtClean="0">
                <a:solidFill>
                  <a:srgbClr val="000000"/>
                </a:solidFill>
                <a:latin typeface="Calibri"/>
                <a:cs typeface="Calibri"/>
              </a:rPr>
              <a:t>) </a:t>
            </a:r>
            <a:r>
              <a:rPr lang="en-US" dirty="0" smtClean="0">
                <a:solidFill>
                  <a:srgbClr val="000000"/>
                </a:solidFill>
                <a:latin typeface="Calibri"/>
                <a:cs typeface="Calibri"/>
              </a:rPr>
              <a:t>– CBHPM </a:t>
            </a:r>
            <a:r>
              <a:rPr lang="en-US" dirty="0">
                <a:solidFill>
                  <a:srgbClr val="000000"/>
                </a:solidFill>
                <a:latin typeface="Calibri"/>
                <a:cs typeface="Calibri"/>
              </a:rPr>
              <a:t>3.09.04.16-</a:t>
            </a:r>
            <a:r>
              <a:rPr lang="en-US" dirty="0" smtClean="0">
                <a:solidFill>
                  <a:srgbClr val="000000"/>
                </a:solidFill>
                <a:latin typeface="Calibri"/>
                <a:cs typeface="Calibri"/>
              </a:rPr>
              <a:t>1</a:t>
            </a:r>
            <a:endParaRPr lang="en-US" dirty="0">
              <a:solidFill>
                <a:srgbClr val="000000"/>
              </a:solidFill>
              <a:latin typeface="Calibri"/>
              <a:cs typeface="Calibri"/>
            </a:endParaRPr>
          </a:p>
          <a:p>
            <a:pPr lvl="1"/>
            <a:endParaRPr lang="en-US" b="1" dirty="0">
              <a:solidFill>
                <a:srgbClr val="000000"/>
              </a:solidFill>
              <a:latin typeface="Calibri"/>
              <a:cs typeface="Calibri"/>
            </a:endParaRPr>
          </a:p>
          <a:p>
            <a:pPr lvl="1"/>
            <a:r>
              <a:rPr lang="en-US" b="1" dirty="0">
                <a:solidFill>
                  <a:schemeClr val="tx1">
                    <a:lumMod val="85000"/>
                  </a:schemeClr>
                </a:solidFill>
                <a:latin typeface="Calibri"/>
                <a:cs typeface="Calibri"/>
              </a:rPr>
              <a:t>b)  </a:t>
            </a:r>
            <a:r>
              <a:rPr lang="en-US" b="1" dirty="0" err="1">
                <a:solidFill>
                  <a:schemeClr val="tx1">
                    <a:lumMod val="85000"/>
                  </a:schemeClr>
                </a:solidFill>
                <a:latin typeface="Calibri"/>
                <a:cs typeface="Calibri"/>
              </a:rPr>
              <a:t>Implante</a:t>
            </a:r>
            <a:r>
              <a:rPr lang="en-US" b="1" dirty="0">
                <a:solidFill>
                  <a:schemeClr val="tx1">
                    <a:lumMod val="85000"/>
                  </a:schemeClr>
                </a:solidFill>
                <a:latin typeface="Calibri"/>
                <a:cs typeface="Calibri"/>
              </a:rPr>
              <a:t> de Monitor de </a:t>
            </a:r>
            <a:r>
              <a:rPr lang="en-US" b="1" dirty="0" err="1">
                <a:solidFill>
                  <a:schemeClr val="tx1">
                    <a:lumMod val="85000"/>
                  </a:schemeClr>
                </a:solidFill>
                <a:latin typeface="Calibri"/>
                <a:cs typeface="Calibri"/>
              </a:rPr>
              <a:t>Eventos</a:t>
            </a:r>
            <a:r>
              <a:rPr lang="en-US" b="1" dirty="0">
                <a:solidFill>
                  <a:schemeClr val="tx1">
                    <a:lumMod val="85000"/>
                  </a:schemeClr>
                </a:solidFill>
                <a:latin typeface="Calibri"/>
                <a:cs typeface="Calibri"/>
              </a:rPr>
              <a:t> -  (</a:t>
            </a:r>
            <a:r>
              <a:rPr lang="en-US" b="1" dirty="0" err="1">
                <a:solidFill>
                  <a:schemeClr val="tx1">
                    <a:lumMod val="85000"/>
                  </a:schemeClr>
                </a:solidFill>
                <a:latin typeface="Calibri"/>
                <a:cs typeface="Calibri"/>
              </a:rPr>
              <a:t>Looper</a:t>
            </a:r>
            <a:r>
              <a:rPr lang="en-US" b="1" dirty="0">
                <a:solidFill>
                  <a:schemeClr val="tx1">
                    <a:lumMod val="85000"/>
                  </a:schemeClr>
                </a:solidFill>
                <a:latin typeface="Calibri"/>
                <a:cs typeface="Calibri"/>
              </a:rPr>
              <a:t> </a:t>
            </a:r>
            <a:r>
              <a:rPr lang="en-US" b="1" dirty="0" err="1">
                <a:solidFill>
                  <a:schemeClr val="tx1">
                    <a:lumMod val="85000"/>
                  </a:schemeClr>
                </a:solidFill>
                <a:latin typeface="Calibri"/>
                <a:cs typeface="Calibri"/>
              </a:rPr>
              <a:t>Implantável</a:t>
            </a:r>
            <a:r>
              <a:rPr lang="en-US" b="1" dirty="0" smtClean="0">
                <a:solidFill>
                  <a:schemeClr val="tx1">
                    <a:lumMod val="85000"/>
                  </a:schemeClr>
                </a:solidFill>
                <a:latin typeface="Calibri"/>
                <a:cs typeface="Calibri"/>
              </a:rPr>
              <a:t>) – </a:t>
            </a:r>
            <a:r>
              <a:rPr lang="en-US" dirty="0" smtClean="0">
                <a:solidFill>
                  <a:schemeClr val="tx1">
                    <a:lumMod val="85000"/>
                  </a:schemeClr>
                </a:solidFill>
                <a:latin typeface="Calibri"/>
                <a:cs typeface="Calibri"/>
              </a:rPr>
              <a:t>CBHPM</a:t>
            </a:r>
            <a:r>
              <a:rPr lang="en-US" b="1" dirty="0" smtClean="0">
                <a:solidFill>
                  <a:schemeClr val="tx1">
                    <a:lumMod val="85000"/>
                  </a:schemeClr>
                </a:solidFill>
                <a:latin typeface="Calibri"/>
                <a:cs typeface="Calibri"/>
              </a:rPr>
              <a:t> </a:t>
            </a:r>
            <a:r>
              <a:rPr lang="en-US" dirty="0">
                <a:solidFill>
                  <a:schemeClr val="tx1">
                    <a:lumMod val="85000"/>
                  </a:schemeClr>
                </a:solidFill>
                <a:latin typeface="Calibri"/>
                <a:cs typeface="Calibri"/>
              </a:rPr>
              <a:t>3.09.04.17-0</a:t>
            </a:r>
            <a:endParaRPr lang="en-US" b="1" dirty="0" smtClean="0">
              <a:solidFill>
                <a:schemeClr val="tx1">
                  <a:lumMod val="85000"/>
                </a:schemeClr>
              </a:solidFill>
              <a:latin typeface="Calibri"/>
              <a:cs typeface="Calibri"/>
            </a:endParaRPr>
          </a:p>
          <a:p>
            <a:pPr marL="68580" indent="0">
              <a:buNone/>
            </a:pPr>
            <a:endParaRPr lang="en-US" b="1" dirty="0">
              <a:solidFill>
                <a:srgbClr val="000000"/>
              </a:solidFill>
              <a:latin typeface="Calibri"/>
              <a:cs typeface="Calibri"/>
            </a:endParaRPr>
          </a:p>
        </p:txBody>
      </p:sp>
      <p:sp>
        <p:nvSpPr>
          <p:cNvPr id="11" name="TextBox 10"/>
          <p:cNvSpPr txBox="1"/>
          <p:nvPr/>
        </p:nvSpPr>
        <p:spPr>
          <a:xfrm>
            <a:off x="1086085" y="5581642"/>
            <a:ext cx="7600715" cy="1200329"/>
          </a:xfrm>
          <a:prstGeom prst="rect">
            <a:avLst/>
          </a:prstGeom>
          <a:noFill/>
        </p:spPr>
        <p:txBody>
          <a:bodyPr wrap="square" rtlCol="0">
            <a:spAutoFit/>
          </a:bodyPr>
          <a:lstStyle/>
          <a:p>
            <a:pPr algn="ctr"/>
            <a:r>
              <a:rPr lang="en-US" dirty="0" smtClean="0">
                <a:solidFill>
                  <a:srgbClr val="000000"/>
                </a:solidFill>
                <a:latin typeface="Calibri"/>
                <a:cs typeface="Calibri"/>
              </a:rPr>
              <a:t>Eduardo R. B. Costa </a:t>
            </a:r>
          </a:p>
          <a:p>
            <a:pPr algn="ctr"/>
            <a:r>
              <a:rPr lang="en-US" dirty="0" err="1" smtClean="0">
                <a:solidFill>
                  <a:srgbClr val="000000"/>
                </a:solidFill>
                <a:latin typeface="Calibri"/>
                <a:cs typeface="Calibri"/>
              </a:rPr>
              <a:t>Departamento</a:t>
            </a:r>
            <a:r>
              <a:rPr lang="en-US" dirty="0" smtClean="0">
                <a:solidFill>
                  <a:srgbClr val="000000"/>
                </a:solidFill>
                <a:latin typeface="Calibri"/>
                <a:cs typeface="Calibri"/>
              </a:rPr>
              <a:t> de</a:t>
            </a:r>
            <a:r>
              <a:rPr lang="en-US" dirty="0">
                <a:solidFill>
                  <a:srgbClr val="000000"/>
                </a:solidFill>
                <a:latin typeface="Calibri"/>
                <a:cs typeface="Calibri"/>
              </a:rPr>
              <a:t> </a:t>
            </a:r>
            <a:r>
              <a:rPr lang="en-US" dirty="0" err="1" smtClean="0">
                <a:solidFill>
                  <a:srgbClr val="000000"/>
                </a:solidFill>
                <a:latin typeface="Calibri"/>
                <a:cs typeface="Calibri"/>
              </a:rPr>
              <a:t>Estimulação</a:t>
            </a:r>
            <a:r>
              <a:rPr lang="en-US" dirty="0">
                <a:solidFill>
                  <a:srgbClr val="000000"/>
                </a:solidFill>
                <a:latin typeface="Calibri"/>
                <a:cs typeface="Calibri"/>
              </a:rPr>
              <a:t> </a:t>
            </a:r>
            <a:r>
              <a:rPr lang="en-US" dirty="0" err="1" smtClean="0">
                <a:solidFill>
                  <a:srgbClr val="000000"/>
                </a:solidFill>
                <a:latin typeface="Calibri"/>
                <a:cs typeface="Calibri"/>
              </a:rPr>
              <a:t>Cardíaca</a:t>
            </a:r>
            <a:r>
              <a:rPr lang="en-US" dirty="0">
                <a:solidFill>
                  <a:srgbClr val="000000"/>
                </a:solidFill>
                <a:latin typeface="Calibri"/>
                <a:cs typeface="Calibri"/>
              </a:rPr>
              <a:t> </a:t>
            </a:r>
            <a:r>
              <a:rPr lang="en-US" dirty="0" smtClean="0">
                <a:solidFill>
                  <a:srgbClr val="000000"/>
                </a:solidFill>
                <a:latin typeface="Calibri"/>
                <a:cs typeface="Calibri"/>
              </a:rPr>
              <a:t>Artificial</a:t>
            </a:r>
            <a:r>
              <a:rPr lang="en-US" dirty="0">
                <a:solidFill>
                  <a:srgbClr val="000000"/>
                </a:solidFill>
                <a:latin typeface="Calibri"/>
                <a:cs typeface="Calibri"/>
              </a:rPr>
              <a:t> </a:t>
            </a:r>
            <a:r>
              <a:rPr lang="en-US" dirty="0" smtClean="0">
                <a:solidFill>
                  <a:srgbClr val="000000"/>
                </a:solidFill>
                <a:latin typeface="Calibri"/>
                <a:cs typeface="Calibri"/>
              </a:rPr>
              <a:t>da</a:t>
            </a:r>
            <a:r>
              <a:rPr lang="en-US" dirty="0">
                <a:solidFill>
                  <a:srgbClr val="000000"/>
                </a:solidFill>
                <a:latin typeface="Calibri"/>
                <a:cs typeface="Calibri"/>
              </a:rPr>
              <a:t> </a:t>
            </a:r>
            <a:r>
              <a:rPr lang="en-US" dirty="0" err="1" smtClean="0">
                <a:solidFill>
                  <a:srgbClr val="000000"/>
                </a:solidFill>
                <a:latin typeface="Calibri"/>
                <a:cs typeface="Calibri"/>
              </a:rPr>
              <a:t>Sociedade</a:t>
            </a:r>
            <a:r>
              <a:rPr lang="en-US" dirty="0">
                <a:solidFill>
                  <a:srgbClr val="000000"/>
                </a:solidFill>
                <a:latin typeface="Calibri"/>
                <a:cs typeface="Calibri"/>
              </a:rPr>
              <a:t> </a:t>
            </a:r>
            <a:r>
              <a:rPr lang="en-US" dirty="0" err="1" smtClean="0">
                <a:solidFill>
                  <a:srgbClr val="000000"/>
                </a:solidFill>
                <a:latin typeface="Calibri"/>
                <a:cs typeface="Calibri"/>
              </a:rPr>
              <a:t>Brasileira</a:t>
            </a:r>
            <a:r>
              <a:rPr lang="en-US" dirty="0">
                <a:solidFill>
                  <a:srgbClr val="000000"/>
                </a:solidFill>
                <a:latin typeface="Calibri"/>
                <a:cs typeface="Calibri"/>
              </a:rPr>
              <a:t> </a:t>
            </a:r>
            <a:r>
              <a:rPr lang="en-US" dirty="0" smtClean="0">
                <a:solidFill>
                  <a:srgbClr val="000000"/>
                </a:solidFill>
                <a:latin typeface="Calibri"/>
                <a:cs typeface="Calibri"/>
              </a:rPr>
              <a:t>de </a:t>
            </a:r>
            <a:r>
              <a:rPr lang="en-US" dirty="0" err="1" smtClean="0">
                <a:solidFill>
                  <a:srgbClr val="000000"/>
                </a:solidFill>
                <a:latin typeface="Calibri"/>
                <a:cs typeface="Calibri"/>
              </a:rPr>
              <a:t>Cirurgia</a:t>
            </a:r>
            <a:r>
              <a:rPr lang="en-US" dirty="0">
                <a:solidFill>
                  <a:srgbClr val="000000"/>
                </a:solidFill>
                <a:latin typeface="Calibri"/>
                <a:cs typeface="Calibri"/>
              </a:rPr>
              <a:t> </a:t>
            </a:r>
            <a:r>
              <a:rPr lang="en-US" dirty="0" smtClean="0">
                <a:solidFill>
                  <a:srgbClr val="000000"/>
                </a:solidFill>
                <a:latin typeface="Calibri"/>
                <a:cs typeface="Calibri"/>
              </a:rPr>
              <a:t>Cardiovascular – DECA</a:t>
            </a:r>
            <a:r>
              <a:rPr lang="en-US" dirty="0">
                <a:solidFill>
                  <a:srgbClr val="000000"/>
                </a:solidFill>
                <a:latin typeface="Calibri"/>
                <a:cs typeface="Calibri"/>
              </a:rPr>
              <a:t> </a:t>
            </a:r>
            <a:r>
              <a:rPr lang="en-US" dirty="0" smtClean="0">
                <a:solidFill>
                  <a:srgbClr val="000000"/>
                </a:solidFill>
                <a:latin typeface="Calibri"/>
                <a:cs typeface="Calibri"/>
              </a:rPr>
              <a:t>SBCCV</a:t>
            </a:r>
          </a:p>
          <a:p>
            <a:pPr algn="ctr"/>
            <a:r>
              <a:rPr lang="en-US" dirty="0" err="1" smtClean="0">
                <a:solidFill>
                  <a:srgbClr val="000000"/>
                </a:solidFill>
                <a:latin typeface="Calibri"/>
                <a:cs typeface="Calibri"/>
              </a:rPr>
              <a:t>educosta.cardiol@uol.com.br</a:t>
            </a:r>
            <a:endParaRPr lang="en-US" dirty="0">
              <a:solidFill>
                <a:srgbClr val="000000"/>
              </a:solidFill>
              <a:latin typeface="Calibri"/>
              <a:cs typeface="Calibri"/>
            </a:endParaRPr>
          </a:p>
        </p:txBody>
      </p:sp>
      <p:pic>
        <p:nvPicPr>
          <p:cNvPr id="2" name="Picture 1"/>
          <p:cNvPicPr>
            <a:picLocks noChangeAspect="1"/>
          </p:cNvPicPr>
          <p:nvPr/>
        </p:nvPicPr>
        <p:blipFill rotWithShape="1">
          <a:blip r:embed="rId4"/>
          <a:srcRect r="46835"/>
          <a:stretch/>
        </p:blipFill>
        <p:spPr>
          <a:xfrm>
            <a:off x="6125844" y="174981"/>
            <a:ext cx="2560956" cy="549584"/>
          </a:xfrm>
          <a:prstGeom prst="rect">
            <a:avLst/>
          </a:prstGeom>
        </p:spPr>
      </p:pic>
    </p:spTree>
    <p:extLst>
      <p:ext uri="{BB962C8B-B14F-4D97-AF65-F5344CB8AC3E}">
        <p14:creationId xmlns:p14="http://schemas.microsoft.com/office/powerpoint/2010/main" val="3240760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07504" y="1196752"/>
            <a:ext cx="8892480" cy="4936699"/>
          </a:xfrm>
          <a:prstGeom prst="rect">
            <a:avLst/>
          </a:prstGeom>
          <a:noFill/>
          <a:ln w="9525">
            <a:noFill/>
            <a:miter lim="800000"/>
            <a:headEnd/>
            <a:tailEnd/>
          </a:ln>
        </p:spPr>
      </p:pic>
      <p:sp>
        <p:nvSpPr>
          <p:cNvPr id="5" name="CaixaDeTexto 4"/>
          <p:cNvSpPr txBox="1"/>
          <p:nvPr/>
        </p:nvSpPr>
        <p:spPr>
          <a:xfrm>
            <a:off x="144016" y="6536377"/>
            <a:ext cx="7812360" cy="276999"/>
          </a:xfrm>
          <a:prstGeom prst="rect">
            <a:avLst/>
          </a:prstGeom>
          <a:noFill/>
        </p:spPr>
        <p:txBody>
          <a:bodyPr wrap="square" rtlCol="0">
            <a:spAutoFit/>
          </a:bodyPr>
          <a:lstStyle/>
          <a:p>
            <a:r>
              <a:rPr lang="pt-BR" sz="1200" i="1" dirty="0" err="1" smtClean="0">
                <a:effectLst>
                  <a:outerShdw blurRad="38100" dist="38100" dir="2700000" algn="tl">
                    <a:srgbClr val="000000">
                      <a:alpha val="43137"/>
                    </a:srgbClr>
                  </a:outerShdw>
                </a:effectLst>
                <a:latin typeface="Calibri" pitchFamily="34" charset="0"/>
              </a:rPr>
              <a:t>McAlister</a:t>
            </a:r>
            <a:r>
              <a:rPr lang="pt-BR" sz="1200" i="1" dirty="0" smtClean="0">
                <a:effectLst>
                  <a:outerShdw blurRad="38100" dist="38100" dir="2700000" algn="tl">
                    <a:srgbClr val="000000">
                      <a:alpha val="43137"/>
                    </a:srgbClr>
                  </a:outerShdw>
                </a:effectLst>
                <a:latin typeface="Calibri" pitchFamily="34" charset="0"/>
              </a:rPr>
              <a:t>  FA </a:t>
            </a:r>
            <a:r>
              <a:rPr lang="pt-BR" sz="1200" i="1" dirty="0" err="1" smtClean="0">
                <a:effectLst>
                  <a:outerShdw blurRad="38100" dist="38100" dir="2700000" algn="tl">
                    <a:srgbClr val="000000">
                      <a:alpha val="43137"/>
                    </a:srgbClr>
                  </a:outerShdw>
                </a:effectLst>
                <a:latin typeface="Calibri" pitchFamily="34" charset="0"/>
              </a:rPr>
              <a:t>et</a:t>
            </a:r>
            <a:r>
              <a:rPr lang="pt-BR" sz="1200" i="1" dirty="0" smtClean="0">
                <a:effectLst>
                  <a:outerShdw blurRad="38100" dist="38100" dir="2700000" algn="tl">
                    <a:srgbClr val="000000">
                      <a:alpha val="43137"/>
                    </a:srgbClr>
                  </a:outerShdw>
                </a:effectLst>
                <a:latin typeface="Calibri" pitchFamily="34" charset="0"/>
              </a:rPr>
              <a:t> al. </a:t>
            </a:r>
            <a:r>
              <a:rPr lang="en-US" sz="1200" i="1" dirty="0" err="1" smtClean="0">
                <a:effectLst>
                  <a:outerShdw blurRad="38100" dist="38100" dir="2700000" algn="tl">
                    <a:srgbClr val="000000">
                      <a:alpha val="43137"/>
                    </a:srgbClr>
                  </a:outerShdw>
                </a:effectLst>
                <a:latin typeface="Calibri" pitchFamily="34" charset="0"/>
              </a:rPr>
              <a:t>Evid</a:t>
            </a:r>
            <a:r>
              <a:rPr lang="en-US" sz="1200" i="1" dirty="0" smtClean="0">
                <a:effectLst>
                  <a:outerShdw blurRad="38100" dist="38100" dir="2700000" algn="tl">
                    <a:srgbClr val="000000">
                      <a:alpha val="43137"/>
                    </a:srgbClr>
                  </a:outerShdw>
                </a:effectLst>
                <a:latin typeface="Calibri" pitchFamily="34" charset="0"/>
              </a:rPr>
              <a:t> Rep </a:t>
            </a:r>
            <a:r>
              <a:rPr lang="en-US" sz="1200" i="1" dirty="0" err="1" smtClean="0">
                <a:effectLst>
                  <a:outerShdw blurRad="38100" dist="38100" dir="2700000" algn="tl">
                    <a:srgbClr val="000000">
                      <a:alpha val="43137"/>
                    </a:srgbClr>
                  </a:outerShdw>
                </a:effectLst>
                <a:latin typeface="Calibri" pitchFamily="34" charset="0"/>
              </a:rPr>
              <a:t>Technol</a:t>
            </a:r>
            <a:r>
              <a:rPr lang="en-US" sz="1200" i="1" dirty="0" smtClean="0">
                <a:effectLst>
                  <a:outerShdw blurRad="38100" dist="38100" dir="2700000" algn="tl">
                    <a:srgbClr val="000000">
                      <a:alpha val="43137"/>
                    </a:srgbClr>
                  </a:outerShdw>
                </a:effectLst>
                <a:latin typeface="Calibri" pitchFamily="34" charset="0"/>
              </a:rPr>
              <a:t> Assess (Full Rep) 2007;152:1-199.</a:t>
            </a:r>
            <a:endParaRPr lang="pt-BR" sz="1200" i="1" dirty="0">
              <a:effectLst>
                <a:outerShdw blurRad="38100" dist="38100" dir="2700000" algn="tl">
                  <a:srgbClr val="000000">
                    <a:alpha val="43137"/>
                  </a:srgbClr>
                </a:outerShdw>
              </a:effectLst>
              <a:latin typeface="Calibri" pitchFamily="34" charset="0"/>
            </a:endParaRPr>
          </a:p>
        </p:txBody>
      </p:sp>
      <p:cxnSp>
        <p:nvCxnSpPr>
          <p:cNvPr id="6" name="Conector reto 5"/>
          <p:cNvCxnSpPr/>
          <p:nvPr/>
        </p:nvCxnSpPr>
        <p:spPr>
          <a:xfrm>
            <a:off x="7092280" y="4149080"/>
            <a:ext cx="1728192" cy="0"/>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Elipse 7"/>
          <p:cNvSpPr/>
          <p:nvPr/>
        </p:nvSpPr>
        <p:spPr>
          <a:xfrm>
            <a:off x="5724128" y="3933056"/>
            <a:ext cx="504056" cy="216024"/>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34408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25760" y="548680"/>
            <a:ext cx="8892480" cy="6002061"/>
          </a:xfrm>
          <a:prstGeom prst="rect">
            <a:avLst/>
          </a:prstGeom>
          <a:noFill/>
          <a:ln w="9525">
            <a:noFill/>
            <a:miter lim="800000"/>
            <a:headEnd/>
            <a:tailEnd/>
          </a:ln>
        </p:spPr>
      </p:pic>
      <p:sp>
        <p:nvSpPr>
          <p:cNvPr id="3" name="CaixaDeTexto 2"/>
          <p:cNvSpPr txBox="1"/>
          <p:nvPr/>
        </p:nvSpPr>
        <p:spPr>
          <a:xfrm>
            <a:off x="144016" y="6536377"/>
            <a:ext cx="7812360" cy="276999"/>
          </a:xfrm>
          <a:prstGeom prst="rect">
            <a:avLst/>
          </a:prstGeom>
          <a:noFill/>
        </p:spPr>
        <p:txBody>
          <a:bodyPr wrap="square" rtlCol="0">
            <a:spAutoFit/>
          </a:bodyPr>
          <a:lstStyle/>
          <a:p>
            <a:r>
              <a:rPr lang="pt-BR" sz="1200" i="1" dirty="0" err="1" smtClean="0">
                <a:effectLst>
                  <a:outerShdw blurRad="38100" dist="38100" dir="2700000" algn="tl">
                    <a:srgbClr val="000000">
                      <a:alpha val="43137"/>
                    </a:srgbClr>
                  </a:outerShdw>
                </a:effectLst>
                <a:latin typeface="Calibri" pitchFamily="34" charset="0"/>
              </a:rPr>
              <a:t>McAlister</a:t>
            </a:r>
            <a:r>
              <a:rPr lang="pt-BR" sz="1200" i="1" dirty="0" smtClean="0">
                <a:effectLst>
                  <a:outerShdw blurRad="38100" dist="38100" dir="2700000" algn="tl">
                    <a:srgbClr val="000000">
                      <a:alpha val="43137"/>
                    </a:srgbClr>
                  </a:outerShdw>
                </a:effectLst>
                <a:latin typeface="Calibri" pitchFamily="34" charset="0"/>
              </a:rPr>
              <a:t>  FA </a:t>
            </a:r>
            <a:r>
              <a:rPr lang="pt-BR" sz="1200" i="1" dirty="0" err="1" smtClean="0">
                <a:effectLst>
                  <a:outerShdw blurRad="38100" dist="38100" dir="2700000" algn="tl">
                    <a:srgbClr val="000000">
                      <a:alpha val="43137"/>
                    </a:srgbClr>
                  </a:outerShdw>
                </a:effectLst>
                <a:latin typeface="Calibri" pitchFamily="34" charset="0"/>
              </a:rPr>
              <a:t>et</a:t>
            </a:r>
            <a:r>
              <a:rPr lang="pt-BR" sz="1200" i="1" dirty="0" smtClean="0">
                <a:effectLst>
                  <a:outerShdw blurRad="38100" dist="38100" dir="2700000" algn="tl">
                    <a:srgbClr val="000000">
                      <a:alpha val="43137"/>
                    </a:srgbClr>
                  </a:outerShdw>
                </a:effectLst>
                <a:latin typeface="Calibri" pitchFamily="34" charset="0"/>
              </a:rPr>
              <a:t> al. </a:t>
            </a:r>
            <a:r>
              <a:rPr lang="en-US" sz="1200" i="1" dirty="0" err="1" smtClean="0">
                <a:effectLst>
                  <a:outerShdw blurRad="38100" dist="38100" dir="2700000" algn="tl">
                    <a:srgbClr val="000000">
                      <a:alpha val="43137"/>
                    </a:srgbClr>
                  </a:outerShdw>
                </a:effectLst>
                <a:latin typeface="Calibri" pitchFamily="34" charset="0"/>
              </a:rPr>
              <a:t>Evid</a:t>
            </a:r>
            <a:r>
              <a:rPr lang="en-US" sz="1200" i="1" dirty="0" smtClean="0">
                <a:effectLst>
                  <a:outerShdw blurRad="38100" dist="38100" dir="2700000" algn="tl">
                    <a:srgbClr val="000000">
                      <a:alpha val="43137"/>
                    </a:srgbClr>
                  </a:outerShdw>
                </a:effectLst>
                <a:latin typeface="Calibri" pitchFamily="34" charset="0"/>
              </a:rPr>
              <a:t> Rep </a:t>
            </a:r>
            <a:r>
              <a:rPr lang="en-US" sz="1200" i="1" dirty="0" err="1" smtClean="0">
                <a:effectLst>
                  <a:outerShdw blurRad="38100" dist="38100" dir="2700000" algn="tl">
                    <a:srgbClr val="000000">
                      <a:alpha val="43137"/>
                    </a:srgbClr>
                  </a:outerShdw>
                </a:effectLst>
                <a:latin typeface="Calibri" pitchFamily="34" charset="0"/>
              </a:rPr>
              <a:t>Technol</a:t>
            </a:r>
            <a:r>
              <a:rPr lang="en-US" sz="1200" i="1" dirty="0" smtClean="0">
                <a:effectLst>
                  <a:outerShdw blurRad="38100" dist="38100" dir="2700000" algn="tl">
                    <a:srgbClr val="000000">
                      <a:alpha val="43137"/>
                    </a:srgbClr>
                  </a:outerShdw>
                </a:effectLst>
                <a:latin typeface="Calibri" pitchFamily="34" charset="0"/>
              </a:rPr>
              <a:t> Assess (Full Rep) 2007;152:1-199.</a:t>
            </a:r>
            <a:endParaRPr lang="pt-BR" sz="1200" i="1" dirty="0">
              <a:effectLst>
                <a:outerShdw blurRad="38100" dist="38100" dir="2700000" algn="tl">
                  <a:srgbClr val="000000">
                    <a:alpha val="43137"/>
                  </a:srgbClr>
                </a:outerShdw>
              </a:effectLst>
              <a:latin typeface="Calibri" pitchFamily="34" charset="0"/>
            </a:endParaRPr>
          </a:p>
        </p:txBody>
      </p:sp>
      <p:cxnSp>
        <p:nvCxnSpPr>
          <p:cNvPr id="7" name="Conector reto 6"/>
          <p:cNvCxnSpPr/>
          <p:nvPr/>
        </p:nvCxnSpPr>
        <p:spPr>
          <a:xfrm>
            <a:off x="7020272" y="3573016"/>
            <a:ext cx="1728192" cy="0"/>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Elipse 7"/>
          <p:cNvSpPr/>
          <p:nvPr/>
        </p:nvSpPr>
        <p:spPr>
          <a:xfrm>
            <a:off x="5508104" y="3356992"/>
            <a:ext cx="504056" cy="216024"/>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526055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err="1" smtClean="0"/>
              <a:t>Cardio-Desfibriladores</a:t>
            </a:r>
            <a:endParaRPr lang="pt-BR" dirty="0"/>
          </a:p>
        </p:txBody>
      </p:sp>
      <p:sp>
        <p:nvSpPr>
          <p:cNvPr id="3" name="Espaço Reservado para Conteúdo 2"/>
          <p:cNvSpPr>
            <a:spLocks noGrp="1"/>
          </p:cNvSpPr>
          <p:nvPr>
            <p:ph idx="1"/>
          </p:nvPr>
        </p:nvSpPr>
        <p:spPr>
          <a:xfrm>
            <a:off x="914400" y="1783562"/>
            <a:ext cx="7206094" cy="4572000"/>
          </a:xfrm>
        </p:spPr>
        <p:txBody>
          <a:bodyPr>
            <a:normAutofit/>
          </a:bodyPr>
          <a:lstStyle/>
          <a:p>
            <a:r>
              <a:rPr lang="pt-BR" sz="2400" dirty="0" smtClean="0"/>
              <a:t>Extremamente eficientes no tratamento de arritmias ventriculares malignas</a:t>
            </a:r>
          </a:p>
          <a:p>
            <a:r>
              <a:rPr lang="pt-BR" sz="2400" dirty="0" smtClean="0"/>
              <a:t>Reduzem a mortalidade súbita</a:t>
            </a:r>
          </a:p>
          <a:p>
            <a:r>
              <a:rPr lang="pt-BR" sz="2400" dirty="0" smtClean="0"/>
              <a:t>Reduzem a mortalidade total</a:t>
            </a:r>
          </a:p>
          <a:p>
            <a:r>
              <a:rPr lang="pt-BR" sz="2400" dirty="0" smtClean="0"/>
              <a:t>Indicados na prevenção secundária de TV/FV</a:t>
            </a:r>
          </a:p>
          <a:p>
            <a:r>
              <a:rPr lang="pt-BR" sz="2400" dirty="0" smtClean="0"/>
              <a:t>Indicados </a:t>
            </a:r>
            <a:r>
              <a:rPr lang="pt-BR" sz="2400" dirty="0"/>
              <a:t>na prevenção primária de pacientes de alto risco de MS </a:t>
            </a:r>
            <a:r>
              <a:rPr lang="pt-BR" sz="2400" dirty="0" smtClean="0"/>
              <a:t>arrítmica</a:t>
            </a:r>
          </a:p>
          <a:p>
            <a:r>
              <a:rPr lang="pt-BR" sz="2400" dirty="0" smtClean="0"/>
              <a:t>A maioria dos pacientes candidatos à TRC também são candidatos ao implante de CDI para prevenção primária</a:t>
            </a:r>
            <a:endParaRPr lang="pt-BR" sz="2400" dirty="0"/>
          </a:p>
        </p:txBody>
      </p:sp>
      <p:pic>
        <p:nvPicPr>
          <p:cNvPr id="4" name="Picture 24" descr="Contak CD"/>
          <p:cNvPicPr>
            <a:picLocks noChangeAspect="1" noChangeArrowheads="1"/>
          </p:cNvPicPr>
          <p:nvPr/>
        </p:nvPicPr>
        <p:blipFill>
          <a:blip r:embed="rId2" cstate="print"/>
          <a:srcRect l="22966" t="22194" r="26767" b="28584"/>
          <a:stretch>
            <a:fillRect/>
          </a:stretch>
        </p:blipFill>
        <p:spPr bwMode="auto">
          <a:xfrm>
            <a:off x="7740357" y="404666"/>
            <a:ext cx="931283" cy="1158751"/>
          </a:xfrm>
          <a:prstGeom prst="rect">
            <a:avLst/>
          </a:prstGeom>
          <a:noFill/>
          <a:ln w="28575">
            <a:solidFill>
              <a:schemeClr val="accent2"/>
            </a:solidFill>
            <a:miter lim="800000"/>
            <a:headEnd/>
            <a:tailEnd/>
          </a:ln>
        </p:spPr>
      </p:pic>
    </p:spTree>
    <p:extLst>
      <p:ext uri="{BB962C8B-B14F-4D97-AF65-F5344CB8AC3E}">
        <p14:creationId xmlns:p14="http://schemas.microsoft.com/office/powerpoint/2010/main" val="204415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C:\Arquivos de programas\PhotoDeluxe 2.0BP\HOLD\Morte Súbita I - 1.jpg"/>
          <p:cNvPicPr>
            <a:picLocks noChangeAspect="1" noChangeArrowheads="1"/>
          </p:cNvPicPr>
          <p:nvPr/>
        </p:nvPicPr>
        <p:blipFill>
          <a:blip r:embed="rId3">
            <a:lum bright="-48000" contrast="72000"/>
            <a:extLst>
              <a:ext uri="{28A0092B-C50C-407E-A947-70E740481C1C}">
                <a14:useLocalDpi xmlns:a14="http://schemas.microsoft.com/office/drawing/2010/main" val="0"/>
              </a:ext>
            </a:extLst>
          </a:blip>
          <a:srcRect/>
          <a:stretch>
            <a:fillRect/>
          </a:stretch>
        </p:blipFill>
        <p:spPr bwMode="auto">
          <a:xfrm>
            <a:off x="71438" y="1357313"/>
            <a:ext cx="9004300" cy="380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8"/>
          <p:cNvSpPr txBox="1">
            <a:spLocks noChangeArrowheads="1"/>
          </p:cNvSpPr>
          <p:nvPr/>
        </p:nvSpPr>
        <p:spPr bwMode="auto">
          <a:xfrm>
            <a:off x="533400" y="5410200"/>
            <a:ext cx="6705600" cy="830263"/>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fontAlgn="base" hangingPunct="0">
              <a:spcBef>
                <a:spcPct val="50000"/>
              </a:spcBef>
              <a:spcAft>
                <a:spcPct val="0"/>
              </a:spcAft>
            </a:pPr>
            <a:r>
              <a:rPr sz="2400" smtClean="0">
                <a:solidFill>
                  <a:srgbClr val="FFFFFF"/>
                </a:solidFill>
                <a:effectLst>
                  <a:outerShdw blurRad="38100" dist="38100" dir="2700000" algn="tl">
                    <a:srgbClr val="000000"/>
                  </a:outerShdw>
                </a:effectLst>
              </a:rPr>
              <a:t>M.T, masc, 65 anos, cardiopatia isquêmica crônica, CF II NYHA</a:t>
            </a:r>
          </a:p>
        </p:txBody>
      </p:sp>
    </p:spTree>
    <p:extLst>
      <p:ext uri="{BB962C8B-B14F-4D97-AF65-F5344CB8AC3E}">
        <p14:creationId xmlns:p14="http://schemas.microsoft.com/office/powerpoint/2010/main" val="514453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Arquivos de programas\PhotoDeluxe 2.0BP\HOLD\Morte Súbita I - 2.jpg"/>
          <p:cNvPicPr>
            <a:picLocks noChangeAspect="1" noChangeArrowheads="1"/>
          </p:cNvPicPr>
          <p:nvPr/>
        </p:nvPicPr>
        <p:blipFill>
          <a:blip r:embed="rId3">
            <a:lum bright="-48000" contrast="72000"/>
            <a:extLst>
              <a:ext uri="{28A0092B-C50C-407E-A947-70E740481C1C}">
                <a14:useLocalDpi xmlns:a14="http://schemas.microsoft.com/office/drawing/2010/main" val="0"/>
              </a:ext>
            </a:extLst>
          </a:blip>
          <a:srcRect/>
          <a:stretch>
            <a:fillRect/>
          </a:stretch>
        </p:blipFill>
        <p:spPr bwMode="auto">
          <a:xfrm>
            <a:off x="285750" y="0"/>
            <a:ext cx="8396288" cy="349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C:\Arquivos de programas\PhotoDeluxe 2.0BP\HOLD\Morte Súbita I - 3.jpg"/>
          <p:cNvPicPr>
            <a:picLocks noChangeAspect="1" noChangeArrowheads="1"/>
          </p:cNvPicPr>
          <p:nvPr/>
        </p:nvPicPr>
        <p:blipFill>
          <a:blip r:embed="rId4">
            <a:lum bright="-48000" contrast="72000"/>
            <a:extLst>
              <a:ext uri="{28A0092B-C50C-407E-A947-70E740481C1C}">
                <a14:useLocalDpi xmlns:a14="http://schemas.microsoft.com/office/drawing/2010/main" val="0"/>
              </a:ext>
            </a:extLst>
          </a:blip>
          <a:srcRect/>
          <a:stretch>
            <a:fillRect/>
          </a:stretch>
        </p:blipFill>
        <p:spPr bwMode="auto">
          <a:xfrm>
            <a:off x="285750" y="3505200"/>
            <a:ext cx="8458200" cy="327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025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Traçado Contínuo"/>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116784" y="1944773"/>
            <a:ext cx="8945563" cy="324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533400" y="5410200"/>
            <a:ext cx="6705600" cy="461963"/>
          </a:xfrm>
          <a:prstGeom prst="rect">
            <a:avLst/>
          </a:prstGeom>
          <a:noFill/>
          <a:ln w="9525">
            <a:noFill/>
            <a:miter lim="800000"/>
            <a:headEnd/>
            <a:tailEnd/>
          </a:ln>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0" fontAlgn="base" hangingPunct="0">
              <a:spcBef>
                <a:spcPct val="50000"/>
              </a:spcBef>
              <a:spcAft>
                <a:spcPct val="0"/>
              </a:spcAft>
            </a:pPr>
            <a:r>
              <a:rPr sz="2400" smtClean="0">
                <a:solidFill>
                  <a:srgbClr val="FFFFFF"/>
                </a:solidFill>
                <a:effectLst>
                  <a:outerShdw blurRad="38100" dist="38100" dir="2700000" algn="tl">
                    <a:srgbClr val="000000"/>
                  </a:outerShdw>
                </a:effectLst>
              </a:rPr>
              <a:t>J.C., masc, 70 anos, insuf. aórtica, CF II NYHA</a:t>
            </a:r>
          </a:p>
        </p:txBody>
      </p:sp>
    </p:spTree>
    <p:extLst>
      <p:ext uri="{BB962C8B-B14F-4D97-AF65-F5344CB8AC3E}">
        <p14:creationId xmlns:p14="http://schemas.microsoft.com/office/powerpoint/2010/main" val="500360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DI - Teste de Desfibrilação"/>
          <p:cNvPicPr>
            <a:picLocks noChangeAspect="1" noChangeArrowheads="1"/>
          </p:cNvPicPr>
          <p:nvPr/>
        </p:nvPicPr>
        <p:blipFill>
          <a:blip r:embed="rId2">
            <a:lum bright="-12000" contrast="30000"/>
            <a:extLst>
              <a:ext uri="{28A0092B-C50C-407E-A947-70E740481C1C}">
                <a14:useLocalDpi xmlns:a14="http://schemas.microsoft.com/office/drawing/2010/main" val="0"/>
              </a:ext>
            </a:extLst>
          </a:blip>
          <a:srcRect/>
          <a:stretch>
            <a:fillRect/>
          </a:stretch>
        </p:blipFill>
        <p:spPr bwMode="auto">
          <a:xfrm>
            <a:off x="505601" y="2582335"/>
            <a:ext cx="8313841" cy="35388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55222" y="1092121"/>
            <a:ext cx="8791222" cy="4572000"/>
          </a:xfrm>
        </p:spPr>
        <p:txBody>
          <a:bodyPr/>
          <a:lstStyle/>
          <a:p>
            <a:r>
              <a:rPr lang="en-US" dirty="0" smtClean="0"/>
              <a:t>O CDI </a:t>
            </a:r>
            <a:r>
              <a:rPr lang="en-US" dirty="0" err="1" smtClean="0"/>
              <a:t>é</a:t>
            </a:r>
            <a:r>
              <a:rPr lang="en-US" dirty="0" smtClean="0"/>
              <a:t> a </a:t>
            </a:r>
            <a:r>
              <a:rPr lang="en-US" dirty="0" err="1" smtClean="0"/>
              <a:t>única</a:t>
            </a:r>
            <a:r>
              <a:rPr lang="en-US" dirty="0" smtClean="0"/>
              <a:t> forma </a:t>
            </a:r>
            <a:r>
              <a:rPr lang="en-US" dirty="0" err="1" smtClean="0"/>
              <a:t>eficiente</a:t>
            </a:r>
            <a:r>
              <a:rPr lang="en-US" dirty="0" smtClean="0"/>
              <a:t> de </a:t>
            </a:r>
            <a:r>
              <a:rPr lang="en-US" dirty="0" err="1" smtClean="0"/>
              <a:t>prevenção</a:t>
            </a:r>
            <a:r>
              <a:rPr lang="en-US" dirty="0" smtClean="0"/>
              <a:t> da </a:t>
            </a:r>
            <a:r>
              <a:rPr lang="en-US" dirty="0" err="1" smtClean="0"/>
              <a:t>Morte</a:t>
            </a:r>
            <a:r>
              <a:rPr lang="en-US" dirty="0" smtClean="0"/>
              <a:t> </a:t>
            </a:r>
            <a:r>
              <a:rPr lang="en-US" dirty="0" err="1" smtClean="0"/>
              <a:t>Súbita</a:t>
            </a:r>
            <a:endParaRPr lang="en-US" dirty="0"/>
          </a:p>
        </p:txBody>
      </p:sp>
    </p:spTree>
    <p:extLst>
      <p:ext uri="{BB962C8B-B14F-4D97-AF65-F5344CB8AC3E}">
        <p14:creationId xmlns:p14="http://schemas.microsoft.com/office/powerpoint/2010/main" val="388191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6848" y="143635"/>
            <a:ext cx="6215748" cy="2758207"/>
          </a:xfrm>
          <a:prstGeom prst="rect">
            <a:avLst/>
          </a:prstGeom>
        </p:spPr>
      </p:pic>
      <p:pic>
        <p:nvPicPr>
          <p:cNvPr id="7" name="Picture 6"/>
          <p:cNvPicPr>
            <a:picLocks noChangeAspect="1"/>
          </p:cNvPicPr>
          <p:nvPr/>
        </p:nvPicPr>
        <p:blipFill>
          <a:blip r:embed="rId3"/>
          <a:stretch>
            <a:fillRect/>
          </a:stretch>
        </p:blipFill>
        <p:spPr>
          <a:xfrm>
            <a:off x="618233" y="3143354"/>
            <a:ext cx="7853230" cy="3402068"/>
          </a:xfrm>
          <a:prstGeom prst="rect">
            <a:avLst/>
          </a:prstGeom>
        </p:spPr>
      </p:pic>
      <p:cxnSp>
        <p:nvCxnSpPr>
          <p:cNvPr id="5" name="Conector reto 6"/>
          <p:cNvCxnSpPr/>
          <p:nvPr/>
        </p:nvCxnSpPr>
        <p:spPr>
          <a:xfrm>
            <a:off x="4553420" y="5545472"/>
            <a:ext cx="1276528" cy="0"/>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Elipse 7"/>
          <p:cNvSpPr/>
          <p:nvPr/>
        </p:nvSpPr>
        <p:spPr>
          <a:xfrm>
            <a:off x="6502704" y="5255379"/>
            <a:ext cx="617928" cy="317113"/>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1055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86848" y="143635"/>
            <a:ext cx="6215748" cy="2758207"/>
          </a:xfrm>
          <a:prstGeom prst="rect">
            <a:avLst/>
          </a:prstGeom>
        </p:spPr>
      </p:pic>
      <p:pic>
        <p:nvPicPr>
          <p:cNvPr id="2" name="Picture 1"/>
          <p:cNvPicPr>
            <a:picLocks noChangeAspect="1"/>
          </p:cNvPicPr>
          <p:nvPr/>
        </p:nvPicPr>
        <p:blipFill>
          <a:blip r:embed="rId3"/>
          <a:stretch>
            <a:fillRect/>
          </a:stretch>
        </p:blipFill>
        <p:spPr>
          <a:xfrm>
            <a:off x="350888" y="3560280"/>
            <a:ext cx="8392095" cy="2605765"/>
          </a:xfrm>
          <a:prstGeom prst="rect">
            <a:avLst/>
          </a:prstGeom>
        </p:spPr>
      </p:pic>
      <p:cxnSp>
        <p:nvCxnSpPr>
          <p:cNvPr id="5" name="Conector reto 6"/>
          <p:cNvCxnSpPr/>
          <p:nvPr/>
        </p:nvCxnSpPr>
        <p:spPr>
          <a:xfrm>
            <a:off x="4553420" y="5099642"/>
            <a:ext cx="1276528" cy="0"/>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Elipse 7"/>
          <p:cNvSpPr/>
          <p:nvPr/>
        </p:nvSpPr>
        <p:spPr>
          <a:xfrm>
            <a:off x="5884776" y="4809549"/>
            <a:ext cx="617928" cy="317113"/>
          </a:xfrm>
          <a:prstGeom prst="ellipse">
            <a:avLst/>
          </a:prstGeom>
          <a:no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3401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52600" y="339872"/>
            <a:ext cx="7772400" cy="914400"/>
          </a:xfrm>
          <a:prstGeom prst="rect">
            <a:avLst/>
          </a:prstGeom>
        </p:spPr>
        <p:txBody>
          <a:bodyPr>
            <a:normAutofit/>
          </a:bodyPr>
          <a:lstStyle>
            <a:lvl1pPr algn="l" rtl="0" eaLnBrk="1" latinLnBrk="0" hangingPunct="1">
              <a:spcBef>
                <a:spcPct val="0"/>
              </a:spcBef>
              <a:buNone/>
              <a:defRPr kumimoji="0" lang="pt-B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r>
              <a:rPr lang="pt-BR" sz="2800" dirty="0" smtClean="0">
                <a:latin typeface="Calibri"/>
                <a:cs typeface="Calibri"/>
              </a:rPr>
              <a:t>DUT -- ROL ANS 2014</a:t>
            </a:r>
            <a:endParaRPr lang="pt-BR" sz="2800" dirty="0">
              <a:latin typeface="Calibri"/>
              <a:cs typeface="Calibri"/>
            </a:endParaRPr>
          </a:p>
        </p:txBody>
      </p:sp>
      <p:pic>
        <p:nvPicPr>
          <p:cNvPr id="2" name="Picture 1"/>
          <p:cNvPicPr>
            <a:picLocks noChangeAspect="1"/>
          </p:cNvPicPr>
          <p:nvPr/>
        </p:nvPicPr>
        <p:blipFill>
          <a:blip r:embed="rId2"/>
          <a:stretch>
            <a:fillRect/>
          </a:stretch>
        </p:blipFill>
        <p:spPr>
          <a:xfrm>
            <a:off x="1452600" y="885710"/>
            <a:ext cx="5264418" cy="5604557"/>
          </a:xfrm>
          <a:prstGeom prst="rect">
            <a:avLst/>
          </a:prstGeom>
        </p:spPr>
      </p:pic>
      <p:pic>
        <p:nvPicPr>
          <p:cNvPr id="8" name="Picture 7"/>
          <p:cNvPicPr>
            <a:picLocks noChangeAspect="1"/>
          </p:cNvPicPr>
          <p:nvPr/>
        </p:nvPicPr>
        <p:blipFill>
          <a:blip r:embed="rId3"/>
          <a:stretch>
            <a:fillRect/>
          </a:stretch>
        </p:blipFill>
        <p:spPr>
          <a:xfrm>
            <a:off x="1452600" y="6448334"/>
            <a:ext cx="5264418" cy="154382"/>
          </a:xfrm>
          <a:prstGeom prst="rect">
            <a:avLst/>
          </a:prstGeom>
        </p:spPr>
      </p:pic>
    </p:spTree>
    <p:extLst>
      <p:ext uri="{BB962C8B-B14F-4D97-AF65-F5344CB8AC3E}">
        <p14:creationId xmlns:p14="http://schemas.microsoft.com/office/powerpoint/2010/main" val="100890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ço Reservado para Número de Slide 1"/>
          <p:cNvSpPr>
            <a:spLocks noGrp="1"/>
          </p:cNvSpPr>
          <p:nvPr>
            <p:ph type="sldNum" sz="quarter" idx="10"/>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D9D6A45-A7C9-C94E-9950-5753EEFDFE45}" type="slidenum">
              <a:rPr lang="pt-BR">
                <a:solidFill>
                  <a:srgbClr val="898989"/>
                </a:solidFill>
                <a:latin typeface="Calibri" charset="0"/>
              </a:rPr>
              <a:pPr eaLnBrk="1" hangingPunct="1"/>
              <a:t>3</a:t>
            </a:fld>
            <a:endParaRPr lang="pt-BR">
              <a:solidFill>
                <a:srgbClr val="898989"/>
              </a:solidFill>
              <a:latin typeface="Calibri" charset="0"/>
            </a:endParaRPr>
          </a:p>
        </p:txBody>
      </p:sp>
      <p:sp>
        <p:nvSpPr>
          <p:cNvPr id="26627" name="Rectangle 3"/>
          <p:cNvSpPr>
            <a:spLocks noChangeArrowheads="1"/>
          </p:cNvSpPr>
          <p:nvPr/>
        </p:nvSpPr>
        <p:spPr bwMode="auto">
          <a:xfrm>
            <a:off x="-76200" y="152400"/>
            <a:ext cx="9144000" cy="828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marL="342900" indent="-342900" algn="ctr" eaLnBrk="0" fontAlgn="base" hangingPunct="0">
              <a:lnSpc>
                <a:spcPct val="130000"/>
              </a:lnSpc>
              <a:spcBef>
                <a:spcPct val="0"/>
              </a:spcBef>
              <a:spcAft>
                <a:spcPct val="50000"/>
              </a:spcAft>
              <a:buClr>
                <a:srgbClr val="80A000"/>
              </a:buClr>
            </a:pPr>
            <a:r>
              <a:rPr lang="en-US" sz="4000" b="1" smtClean="0">
                <a:solidFill>
                  <a:srgbClr val="006E89"/>
                </a:solidFill>
                <a:latin typeface="Calibri" charset="0"/>
                <a:ea typeface="ＭＳ Ｐゴシック" charset="0"/>
                <a:cs typeface="Arial" charset="0"/>
              </a:rPr>
              <a:t>GT FormSus/Procedimentos e DUT</a:t>
            </a:r>
          </a:p>
        </p:txBody>
      </p:sp>
      <p:sp>
        <p:nvSpPr>
          <p:cNvPr id="2" name="CaixaDeTexto 1"/>
          <p:cNvSpPr txBox="1"/>
          <p:nvPr/>
        </p:nvSpPr>
        <p:spPr>
          <a:xfrm>
            <a:off x="119063" y="981075"/>
            <a:ext cx="8888412" cy="5354638"/>
          </a:xfrm>
          <a:prstGeom prst="rect">
            <a:avLst/>
          </a:prstGeom>
          <a:noFill/>
        </p:spPr>
        <p:txBody>
          <a:bodyPr>
            <a:spAutoFit/>
          </a:bodyPr>
          <a:lstStyle>
            <a:lvl1pPr marL="285750" indent="-285750"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fontAlgn="base" hangingPunct="1">
              <a:lnSpc>
                <a:spcPct val="150000"/>
              </a:lnSpc>
              <a:spcBef>
                <a:spcPct val="20000"/>
              </a:spcBef>
              <a:spcAft>
                <a:spcPct val="0"/>
              </a:spcAft>
              <a:buFont typeface="Wingdings" charset="0"/>
              <a:buChar char="Ø"/>
            </a:pPr>
            <a:r>
              <a:rPr sz="2400" b="1" dirty="0" smtClean="0">
                <a:solidFill>
                  <a:srgbClr val="006E89"/>
                </a:solidFill>
                <a:latin typeface="Calibri" charset="0"/>
              </a:rPr>
              <a:t>Propostas:</a:t>
            </a:r>
          </a:p>
          <a:p>
            <a:pPr eaLnBrk="1" fontAlgn="base" hangingPunct="1">
              <a:lnSpc>
                <a:spcPct val="150000"/>
              </a:lnSpc>
              <a:spcBef>
                <a:spcPct val="20000"/>
              </a:spcBef>
              <a:spcAft>
                <a:spcPct val="0"/>
              </a:spcAft>
              <a:buFont typeface="Wingdings" charset="0"/>
              <a:buChar char="Ø"/>
            </a:pPr>
            <a:r>
              <a:rPr b="1" dirty="0" smtClean="0">
                <a:solidFill>
                  <a:srgbClr val="006E89"/>
                </a:solidFill>
                <a:latin typeface="Calibri" charset="0"/>
              </a:rPr>
              <a:t>Construção de metodologia para critérios de priorização:</a:t>
            </a:r>
          </a:p>
          <a:p>
            <a:pPr lvl="1"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ea typeface="ＭＳ Ｐゴシック" charset="0"/>
              </a:rPr>
              <a:t>Segurança e Eficácia</a:t>
            </a:r>
          </a:p>
          <a:p>
            <a:pPr lvl="1"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ea typeface="ＭＳ Ｐゴシック" charset="0"/>
              </a:rPr>
              <a:t>Eficácia Clínica</a:t>
            </a:r>
          </a:p>
          <a:p>
            <a:pPr lvl="1"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ea typeface="ＭＳ Ｐゴシック" charset="0"/>
              </a:rPr>
              <a:t>Nível de Evidência e Grau de Recomendação</a:t>
            </a:r>
          </a:p>
          <a:p>
            <a:pPr lvl="1"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ea typeface="ＭＳ Ｐゴシック" charset="0"/>
              </a:rPr>
              <a:t>Força do Desfecho medido (Desfecho Duro ou intermediário)</a:t>
            </a:r>
          </a:p>
          <a:p>
            <a:pPr lvl="1"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ea typeface="ＭＳ Ｐゴシック" charset="0"/>
              </a:rPr>
              <a:t>Relevância Clínica</a:t>
            </a:r>
          </a:p>
          <a:p>
            <a:pPr lvl="1"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ea typeface="ＭＳ Ｐゴシック" charset="0"/>
              </a:rPr>
              <a:t>Prevalência</a:t>
            </a:r>
          </a:p>
          <a:p>
            <a:pPr lvl="1"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ea typeface="ＭＳ Ｐゴシック" charset="0"/>
              </a:rPr>
              <a:t>Custo-Efetividade</a:t>
            </a:r>
          </a:p>
          <a:p>
            <a:pPr eaLnBrk="1" fontAlgn="base" hangingPunct="1">
              <a:lnSpc>
                <a:spcPct val="150000"/>
              </a:lnSpc>
              <a:spcBef>
                <a:spcPct val="20000"/>
              </a:spcBef>
              <a:spcAft>
                <a:spcPct val="0"/>
              </a:spcAft>
              <a:buFont typeface="Wingdings" charset="0"/>
              <a:buChar char="Ø"/>
            </a:pPr>
            <a:r>
              <a:rPr b="1" dirty="0" smtClean="0">
                <a:solidFill>
                  <a:srgbClr val="006E89"/>
                </a:solidFill>
                <a:latin typeface="Calibri" charset="0"/>
              </a:rPr>
              <a:t>Agenda:</a:t>
            </a:r>
          </a:p>
          <a:p>
            <a:pPr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rPr>
              <a:t>17/03 – Tarde</a:t>
            </a:r>
          </a:p>
          <a:p>
            <a:pPr eaLnBrk="1" fontAlgn="base" hangingPunct="1">
              <a:lnSpc>
                <a:spcPct val="150000"/>
              </a:lnSpc>
              <a:spcBef>
                <a:spcPct val="20000"/>
              </a:spcBef>
              <a:spcAft>
                <a:spcPct val="0"/>
              </a:spcAft>
              <a:buFont typeface="Wingdings" charset="0"/>
              <a:buChar char="Ø"/>
            </a:pPr>
            <a:r>
              <a:rPr sz="1600" b="1" dirty="0" smtClean="0">
                <a:solidFill>
                  <a:srgbClr val="006E89"/>
                </a:solidFill>
                <a:latin typeface="Calibri" charset="0"/>
              </a:rPr>
              <a:t>24/03 – Dia todo</a:t>
            </a:r>
          </a:p>
        </p:txBody>
      </p:sp>
    </p:spTree>
    <p:extLst>
      <p:ext uri="{BB962C8B-B14F-4D97-AF65-F5344CB8AC3E}">
        <p14:creationId xmlns:p14="http://schemas.microsoft.com/office/powerpoint/2010/main" val="974748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a:spLocks noGrp="1"/>
          </p:cNvSpPr>
          <p:nvPr>
            <p:ph type="title"/>
          </p:nvPr>
        </p:nvSpPr>
        <p:spPr>
          <a:xfrm>
            <a:off x="2195736" y="4293096"/>
            <a:ext cx="4392488" cy="1109963"/>
          </a:xfrm>
        </p:spPr>
        <p:txBody>
          <a:bodyPr/>
          <a:lstStyle/>
          <a:p>
            <a:r>
              <a:rPr lang="pt-BR" dirty="0" smtClean="0"/>
              <a:t>TRC-p  + D = </a:t>
            </a:r>
            <a:r>
              <a:rPr lang="pt-BR" dirty="0" err="1" smtClean="0"/>
              <a:t>trc</a:t>
            </a:r>
            <a:r>
              <a:rPr lang="pt-BR" dirty="0" smtClean="0"/>
              <a:t>-d</a:t>
            </a:r>
            <a:endParaRPr lang="pt-BR" dirty="0"/>
          </a:p>
        </p:txBody>
      </p:sp>
      <p:sp>
        <p:nvSpPr>
          <p:cNvPr id="9" name="Espaço Reservado para Conteúdo 2"/>
          <p:cNvSpPr txBox="1">
            <a:spLocks/>
          </p:cNvSpPr>
          <p:nvPr/>
        </p:nvSpPr>
        <p:spPr>
          <a:xfrm>
            <a:off x="539552" y="2757405"/>
            <a:ext cx="8604448" cy="3598155"/>
          </a:xfrm>
          <a:prstGeom prst="rect">
            <a:avLst/>
          </a:prstGeom>
        </p:spPr>
        <p:txBody>
          <a:bodyPr vert="horz" anchor="t">
            <a:normAutofit/>
          </a:bodyPr>
          <a:lstStyle/>
          <a:p>
            <a:pPr marL="374904" marR="0" lvl="0" indent="-342900" defTabSz="914400" rtl="0" eaLnBrk="1" fontAlgn="auto" latinLnBrk="0" hangingPunct="1">
              <a:lnSpc>
                <a:spcPct val="100000"/>
              </a:lnSpc>
              <a:spcBef>
                <a:spcPts val="700"/>
              </a:spcBef>
              <a:spcAft>
                <a:spcPts val="0"/>
              </a:spcAft>
              <a:buClrTx/>
              <a:buSzPct val="95000"/>
              <a:buFont typeface="Wingdings"/>
              <a:buNone/>
              <a:tabLst/>
              <a:defRPr/>
            </a:pPr>
            <a:r>
              <a:rPr kumimoji="0" lang="pt-BR" sz="2800" b="0" i="0" u="none" strike="noStrike" kern="1200" cap="none" spc="0" normalizeH="0" baseline="0" noProof="0" dirty="0" smtClean="0">
                <a:ln>
                  <a:noFill/>
                </a:ln>
                <a:solidFill>
                  <a:schemeClr val="tx2"/>
                </a:solidFill>
                <a:effectLst>
                  <a:outerShdw blurRad="38100" dist="38100" dir="2700000" algn="tl">
                    <a:srgbClr val="000000">
                      <a:alpha val="43137"/>
                    </a:srgbClr>
                  </a:outerShdw>
                </a:effectLst>
                <a:uLnTx/>
                <a:uFillTx/>
                <a:latin typeface="Calibri"/>
                <a:ea typeface="+mn-ea"/>
                <a:cs typeface="Calibri"/>
              </a:rPr>
              <a:t>Procurar obter os benefícios da ressincronização (TRC-P)  com a proteção dos  desfibriladores (D)</a:t>
            </a:r>
          </a:p>
        </p:txBody>
      </p:sp>
    </p:spTree>
    <p:extLst>
      <p:ext uri="{BB962C8B-B14F-4D97-AF65-F5344CB8AC3E}">
        <p14:creationId xmlns:p14="http://schemas.microsoft.com/office/powerpoint/2010/main" val="91103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936959" y="6186196"/>
            <a:ext cx="7196315" cy="599693"/>
          </a:xfrm>
          <a:prstGeom prst="rect">
            <a:avLst/>
          </a:prstGeom>
        </p:spPr>
      </p:pic>
      <p:pic>
        <p:nvPicPr>
          <p:cNvPr id="4" name="Picture 3"/>
          <p:cNvPicPr>
            <a:picLocks noChangeAspect="1"/>
          </p:cNvPicPr>
          <p:nvPr/>
        </p:nvPicPr>
        <p:blipFill>
          <a:blip r:embed="rId3"/>
          <a:stretch>
            <a:fillRect/>
          </a:stretch>
        </p:blipFill>
        <p:spPr>
          <a:xfrm>
            <a:off x="935704" y="975482"/>
            <a:ext cx="7185794" cy="5239423"/>
          </a:xfrm>
          <a:prstGeom prst="rect">
            <a:avLst/>
          </a:prstGeom>
        </p:spPr>
      </p:pic>
      <p:sp>
        <p:nvSpPr>
          <p:cNvPr id="6" name="Title 1"/>
          <p:cNvSpPr txBox="1">
            <a:spLocks/>
          </p:cNvSpPr>
          <p:nvPr/>
        </p:nvSpPr>
        <p:spPr>
          <a:xfrm>
            <a:off x="1452600" y="339872"/>
            <a:ext cx="7772400" cy="914400"/>
          </a:xfrm>
          <a:prstGeom prst="rect">
            <a:avLst/>
          </a:prstGeom>
        </p:spPr>
        <p:txBody>
          <a:bodyPr>
            <a:normAutofit/>
          </a:bodyPr>
          <a:lstStyle>
            <a:lvl1pPr algn="l" rtl="0" eaLnBrk="1" latinLnBrk="0" hangingPunct="1">
              <a:spcBef>
                <a:spcPct val="0"/>
              </a:spcBef>
              <a:buNone/>
              <a:defRPr kumimoji="0" lang="pt-B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r>
              <a:rPr lang="pt-BR" sz="2800" dirty="0" smtClean="0">
                <a:latin typeface="Calibri"/>
                <a:cs typeface="Calibri"/>
              </a:rPr>
              <a:t>DUT -- ROL ANS 2014</a:t>
            </a:r>
            <a:endParaRPr lang="pt-BR" sz="2800" dirty="0">
              <a:latin typeface="Calibri"/>
              <a:cs typeface="Calibri"/>
            </a:endParaRPr>
          </a:p>
        </p:txBody>
      </p:sp>
    </p:spTree>
    <p:extLst>
      <p:ext uri="{BB962C8B-B14F-4D97-AF65-F5344CB8AC3E}">
        <p14:creationId xmlns:p14="http://schemas.microsoft.com/office/powerpoint/2010/main" val="358435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1452600" y="339872"/>
            <a:ext cx="7772400" cy="914400"/>
          </a:xfrm>
          <a:prstGeom prst="rect">
            <a:avLst/>
          </a:prstGeom>
        </p:spPr>
        <p:txBody>
          <a:bodyPr>
            <a:normAutofit/>
          </a:bodyPr>
          <a:lstStyle>
            <a:lvl1pPr algn="l" rtl="0" eaLnBrk="1" latinLnBrk="0" hangingPunct="1">
              <a:spcBef>
                <a:spcPct val="0"/>
              </a:spcBef>
              <a:buNone/>
              <a:defRPr kumimoji="0" lang="pt-BR" sz="4000" kern="1200" spc="-150" baseline="0">
                <a:solidFill>
                  <a:schemeClr val="tx2">
                    <a:satMod val="200000"/>
                  </a:schemeClr>
                </a:solidFill>
                <a:effectLst>
                  <a:outerShdw blurRad="50800" dist="50800" dir="2700000" algn="tl" rotWithShape="0">
                    <a:srgbClr val="000000">
                      <a:alpha val="43137"/>
                    </a:srgbClr>
                  </a:outerShdw>
                </a:effectLst>
                <a:latin typeface="+mj-lt"/>
                <a:ea typeface="+mj-ea"/>
                <a:cs typeface="+mj-cs"/>
              </a:defRPr>
            </a:lvl1pPr>
            <a:extLst/>
          </a:lstStyle>
          <a:p>
            <a:r>
              <a:rPr lang="pt-BR" sz="2800" dirty="0" smtClean="0">
                <a:latin typeface="Calibri"/>
                <a:cs typeface="Calibri"/>
              </a:rPr>
              <a:t>DUT -- ROL ANS 2014</a:t>
            </a:r>
            <a:endParaRPr lang="pt-BR" sz="2800" dirty="0">
              <a:latin typeface="Calibri"/>
              <a:cs typeface="Calibri"/>
            </a:endParaRPr>
          </a:p>
        </p:txBody>
      </p:sp>
      <p:pic>
        <p:nvPicPr>
          <p:cNvPr id="2" name="Picture 1"/>
          <p:cNvPicPr>
            <a:picLocks noChangeAspect="1"/>
          </p:cNvPicPr>
          <p:nvPr/>
        </p:nvPicPr>
        <p:blipFill>
          <a:blip r:embed="rId2"/>
          <a:stretch>
            <a:fillRect/>
          </a:stretch>
        </p:blipFill>
        <p:spPr>
          <a:xfrm>
            <a:off x="1961069" y="902422"/>
            <a:ext cx="4730783" cy="5036443"/>
          </a:xfrm>
          <a:prstGeom prst="rect">
            <a:avLst/>
          </a:prstGeom>
        </p:spPr>
      </p:pic>
      <p:pic>
        <p:nvPicPr>
          <p:cNvPr id="3" name="Picture 2"/>
          <p:cNvPicPr>
            <a:picLocks noChangeAspect="1"/>
          </p:cNvPicPr>
          <p:nvPr/>
        </p:nvPicPr>
        <p:blipFill>
          <a:blip r:embed="rId3"/>
          <a:stretch>
            <a:fillRect/>
          </a:stretch>
        </p:blipFill>
        <p:spPr>
          <a:xfrm>
            <a:off x="1961069" y="5905442"/>
            <a:ext cx="4730783" cy="1012748"/>
          </a:xfrm>
          <a:prstGeom prst="rect">
            <a:avLst/>
          </a:prstGeom>
        </p:spPr>
      </p:pic>
    </p:spTree>
    <p:extLst>
      <p:ext uri="{BB962C8B-B14F-4D97-AF65-F5344CB8AC3E}">
        <p14:creationId xmlns:p14="http://schemas.microsoft.com/office/powerpoint/2010/main" val="741519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latin typeface="Calibri"/>
                <a:cs typeface="Calibri"/>
              </a:rPr>
              <a:t>Problemas</a:t>
            </a:r>
            <a:r>
              <a:rPr lang="en-US" dirty="0" smtClean="0">
                <a:latin typeface="Calibri"/>
                <a:cs typeface="Calibri"/>
              </a:rPr>
              <a:t> com a DUT ANS 2014</a:t>
            </a:r>
            <a:endParaRPr lang="en-US" dirty="0">
              <a:latin typeface="Calibri"/>
              <a:cs typeface="Calibri"/>
            </a:endParaRPr>
          </a:p>
        </p:txBody>
      </p:sp>
      <p:sp>
        <p:nvSpPr>
          <p:cNvPr id="4" name="Content Placeholder 3"/>
          <p:cNvSpPr>
            <a:spLocks noGrp="1"/>
          </p:cNvSpPr>
          <p:nvPr>
            <p:ph idx="1"/>
          </p:nvPr>
        </p:nvSpPr>
        <p:spPr>
          <a:xfrm>
            <a:off x="484561" y="1415895"/>
            <a:ext cx="8521589" cy="5419117"/>
          </a:xfrm>
        </p:spPr>
        <p:txBody>
          <a:bodyPr>
            <a:normAutofit fontScale="55000" lnSpcReduction="20000"/>
          </a:bodyPr>
          <a:lstStyle/>
          <a:p>
            <a:pPr>
              <a:lnSpc>
                <a:spcPct val="170000"/>
              </a:lnSpc>
            </a:pPr>
            <a:r>
              <a:rPr lang="en-US" dirty="0" err="1" smtClean="0"/>
              <a:t>Não</a:t>
            </a:r>
            <a:r>
              <a:rPr lang="en-US" dirty="0" smtClean="0"/>
              <a:t> </a:t>
            </a:r>
            <a:r>
              <a:rPr lang="en-US" dirty="0" err="1" smtClean="0"/>
              <a:t>baseada</a:t>
            </a:r>
            <a:r>
              <a:rPr lang="en-US" dirty="0" smtClean="0"/>
              <a:t> </a:t>
            </a:r>
            <a:r>
              <a:rPr lang="en-US" dirty="0" err="1" smtClean="0"/>
              <a:t>em</a:t>
            </a:r>
            <a:r>
              <a:rPr lang="en-US" dirty="0" smtClean="0"/>
              <a:t> </a:t>
            </a:r>
            <a:r>
              <a:rPr lang="en-US" dirty="0" err="1" smtClean="0"/>
              <a:t>qualquer</a:t>
            </a:r>
            <a:r>
              <a:rPr lang="en-US" dirty="0" smtClean="0"/>
              <a:t> dado </a:t>
            </a:r>
            <a:r>
              <a:rPr lang="en-US" dirty="0" err="1" smtClean="0"/>
              <a:t>científico</a:t>
            </a:r>
            <a:endParaRPr lang="en-US" dirty="0" smtClean="0"/>
          </a:p>
          <a:p>
            <a:pPr>
              <a:lnSpc>
                <a:spcPct val="170000"/>
              </a:lnSpc>
            </a:pPr>
            <a:r>
              <a:rPr lang="en-US" dirty="0" err="1" smtClean="0"/>
              <a:t>Predispõe</a:t>
            </a:r>
            <a:r>
              <a:rPr lang="en-US" dirty="0" smtClean="0"/>
              <a:t>, </a:t>
            </a:r>
            <a:r>
              <a:rPr lang="en-US" dirty="0" err="1" smtClean="0"/>
              <a:t>através</a:t>
            </a:r>
            <a:r>
              <a:rPr lang="en-US" dirty="0" smtClean="0"/>
              <a:t> de </a:t>
            </a:r>
            <a:r>
              <a:rPr lang="en-US" dirty="0" err="1" smtClean="0"/>
              <a:t>legislação</a:t>
            </a:r>
            <a:r>
              <a:rPr lang="en-US" dirty="0" smtClean="0"/>
              <a:t> </a:t>
            </a:r>
            <a:r>
              <a:rPr lang="en-US" dirty="0" err="1" smtClean="0"/>
              <a:t>oficial</a:t>
            </a:r>
            <a:r>
              <a:rPr lang="en-US" dirty="0" smtClean="0"/>
              <a:t>, o </a:t>
            </a:r>
            <a:r>
              <a:rPr lang="en-US" dirty="0" err="1" smtClean="0"/>
              <a:t>número</a:t>
            </a:r>
            <a:r>
              <a:rPr lang="en-US" dirty="0" smtClean="0"/>
              <a:t> de </a:t>
            </a:r>
            <a:r>
              <a:rPr lang="en-US" dirty="0" err="1" smtClean="0"/>
              <a:t>mortes</a:t>
            </a:r>
            <a:r>
              <a:rPr lang="en-US" dirty="0" smtClean="0"/>
              <a:t> </a:t>
            </a:r>
            <a:r>
              <a:rPr lang="en-US" dirty="0" err="1" smtClean="0"/>
              <a:t>súbitas</a:t>
            </a:r>
            <a:r>
              <a:rPr lang="en-US" dirty="0" smtClean="0"/>
              <a:t> </a:t>
            </a:r>
            <a:r>
              <a:rPr lang="en-US" dirty="0" err="1" smtClean="0"/>
              <a:t>cardíacas</a:t>
            </a:r>
            <a:endParaRPr lang="en-US" dirty="0"/>
          </a:p>
          <a:p>
            <a:pPr>
              <a:lnSpc>
                <a:spcPct val="170000"/>
              </a:lnSpc>
            </a:pPr>
            <a:r>
              <a:rPr lang="en-US" dirty="0" err="1" smtClean="0"/>
              <a:t>Aumenta</a:t>
            </a:r>
            <a:r>
              <a:rPr lang="en-US" dirty="0" smtClean="0"/>
              <a:t> as </a:t>
            </a:r>
            <a:r>
              <a:rPr lang="en-US" dirty="0" err="1" smtClean="0"/>
              <a:t>reoperações</a:t>
            </a:r>
            <a:r>
              <a:rPr lang="en-US" dirty="0" smtClean="0"/>
              <a:t> </a:t>
            </a:r>
            <a:r>
              <a:rPr lang="en-US" dirty="0" err="1" smtClean="0"/>
              <a:t>desnecessárias</a:t>
            </a:r>
            <a:endParaRPr lang="en-US" dirty="0"/>
          </a:p>
          <a:p>
            <a:pPr>
              <a:lnSpc>
                <a:spcPct val="170000"/>
              </a:lnSpc>
            </a:pPr>
            <a:r>
              <a:rPr lang="en-US" dirty="0" err="1" smtClean="0"/>
              <a:t>Aumenta</a:t>
            </a:r>
            <a:r>
              <a:rPr lang="en-US" dirty="0" smtClean="0"/>
              <a:t> as </a:t>
            </a:r>
            <a:r>
              <a:rPr lang="en-US" dirty="0" err="1" smtClean="0"/>
              <a:t>complicações</a:t>
            </a:r>
            <a:r>
              <a:rPr lang="en-US" dirty="0" smtClean="0"/>
              <a:t> </a:t>
            </a:r>
            <a:r>
              <a:rPr lang="en-US" dirty="0" err="1" smtClean="0"/>
              <a:t>cardiovasculares</a:t>
            </a:r>
            <a:endParaRPr lang="en-US" dirty="0"/>
          </a:p>
          <a:p>
            <a:pPr>
              <a:lnSpc>
                <a:spcPct val="170000"/>
              </a:lnSpc>
            </a:pPr>
            <a:r>
              <a:rPr lang="en-US" dirty="0" err="1" smtClean="0"/>
              <a:t>Aumenta</a:t>
            </a:r>
            <a:r>
              <a:rPr lang="en-US" dirty="0" smtClean="0"/>
              <a:t> </a:t>
            </a:r>
            <a:r>
              <a:rPr lang="en-US" dirty="0" err="1" smtClean="0"/>
              <a:t>os</a:t>
            </a:r>
            <a:r>
              <a:rPr lang="en-US" dirty="0" smtClean="0"/>
              <a:t> </a:t>
            </a:r>
            <a:r>
              <a:rPr lang="en-US" dirty="0" err="1" smtClean="0"/>
              <a:t>custos</a:t>
            </a:r>
            <a:r>
              <a:rPr lang="en-US" dirty="0"/>
              <a:t> </a:t>
            </a:r>
            <a:r>
              <a:rPr lang="en-US" dirty="0" smtClean="0"/>
              <a:t>das </a:t>
            </a:r>
            <a:r>
              <a:rPr lang="en-US" dirty="0" err="1" smtClean="0"/>
              <a:t>reitervenções</a:t>
            </a:r>
            <a:endParaRPr lang="en-US" dirty="0"/>
          </a:p>
          <a:p>
            <a:pPr>
              <a:lnSpc>
                <a:spcPct val="170000"/>
              </a:lnSpc>
            </a:pPr>
            <a:r>
              <a:rPr lang="en-US" dirty="0" err="1"/>
              <a:t>Não</a:t>
            </a:r>
            <a:r>
              <a:rPr lang="en-US" dirty="0"/>
              <a:t> </a:t>
            </a:r>
            <a:r>
              <a:rPr lang="en-US" dirty="0" err="1"/>
              <a:t>contempla</a:t>
            </a:r>
            <a:r>
              <a:rPr lang="en-US" dirty="0"/>
              <a:t> </a:t>
            </a:r>
            <a:r>
              <a:rPr lang="en-US" dirty="0" err="1"/>
              <a:t>os</a:t>
            </a:r>
            <a:r>
              <a:rPr lang="en-US" dirty="0"/>
              <a:t> </a:t>
            </a:r>
            <a:r>
              <a:rPr lang="en-US" dirty="0" err="1"/>
              <a:t>pacientes</a:t>
            </a:r>
            <a:r>
              <a:rPr lang="en-US" dirty="0"/>
              <a:t> com </a:t>
            </a:r>
            <a:r>
              <a:rPr lang="en-US" dirty="0" err="1"/>
              <a:t>indicações</a:t>
            </a:r>
            <a:r>
              <a:rPr lang="en-US" dirty="0"/>
              <a:t> </a:t>
            </a:r>
            <a:r>
              <a:rPr lang="en-US" dirty="0" err="1"/>
              <a:t>em</a:t>
            </a:r>
            <a:r>
              <a:rPr lang="en-US" dirty="0"/>
              <a:t> </a:t>
            </a:r>
            <a:r>
              <a:rPr lang="en-US" dirty="0" err="1"/>
              <a:t>comum</a:t>
            </a:r>
            <a:r>
              <a:rPr lang="en-US" dirty="0"/>
              <a:t> ( TRC + CDI)</a:t>
            </a:r>
          </a:p>
          <a:p>
            <a:pPr>
              <a:lnSpc>
                <a:spcPct val="170000"/>
              </a:lnSpc>
            </a:pPr>
            <a:r>
              <a:rPr lang="en-US" dirty="0" smtClean="0"/>
              <a:t>O </a:t>
            </a:r>
            <a:r>
              <a:rPr lang="en-US" dirty="0" err="1" smtClean="0"/>
              <a:t>que</a:t>
            </a:r>
            <a:r>
              <a:rPr lang="en-US" dirty="0" smtClean="0"/>
              <a:t> </a:t>
            </a:r>
            <a:r>
              <a:rPr lang="en-US" dirty="0" err="1" smtClean="0"/>
              <a:t>fazer</a:t>
            </a:r>
            <a:r>
              <a:rPr lang="en-US" dirty="0" smtClean="0"/>
              <a:t> com </a:t>
            </a:r>
            <a:r>
              <a:rPr lang="en-US" dirty="0" err="1" smtClean="0"/>
              <a:t>paciente</a:t>
            </a:r>
            <a:r>
              <a:rPr lang="en-US" dirty="0" smtClean="0"/>
              <a:t> com ICC / </a:t>
            </a:r>
            <a:r>
              <a:rPr lang="en-US" dirty="0" err="1" smtClean="0"/>
              <a:t>Dissincronismo</a:t>
            </a:r>
            <a:r>
              <a:rPr lang="en-US" dirty="0" smtClean="0"/>
              <a:t>  e </a:t>
            </a:r>
            <a:r>
              <a:rPr lang="en-US" dirty="0" err="1" smtClean="0"/>
              <a:t>Taq</a:t>
            </a:r>
            <a:r>
              <a:rPr lang="en-US" dirty="0" smtClean="0"/>
              <a:t>. Ventricular / FV??? </a:t>
            </a:r>
            <a:r>
              <a:rPr lang="en-US" dirty="0" err="1" smtClean="0"/>
              <a:t>Implantam</a:t>
            </a:r>
            <a:r>
              <a:rPr lang="en-US" dirty="0" smtClean="0"/>
              <a:t>-se 2 </a:t>
            </a:r>
            <a:r>
              <a:rPr lang="en-US" dirty="0" err="1" smtClean="0"/>
              <a:t>dispositivos</a:t>
            </a:r>
            <a:r>
              <a:rPr lang="en-US" dirty="0" smtClean="0"/>
              <a:t>??</a:t>
            </a:r>
          </a:p>
          <a:p>
            <a:pPr>
              <a:lnSpc>
                <a:spcPct val="170000"/>
              </a:lnSpc>
            </a:pPr>
            <a:r>
              <a:rPr lang="en-US" dirty="0" err="1" smtClean="0"/>
              <a:t>Incentiva</a:t>
            </a:r>
            <a:r>
              <a:rPr lang="en-US" dirty="0" smtClean="0"/>
              <a:t> </a:t>
            </a:r>
            <a:r>
              <a:rPr lang="en-US" dirty="0"/>
              <a:t>a </a:t>
            </a:r>
            <a:r>
              <a:rPr lang="en-US" dirty="0" err="1"/>
              <a:t>judicialização</a:t>
            </a:r>
            <a:r>
              <a:rPr lang="en-US" dirty="0"/>
              <a:t> da </a:t>
            </a:r>
            <a:r>
              <a:rPr lang="en-US" dirty="0" err="1" smtClean="0"/>
              <a:t>Medicina</a:t>
            </a:r>
            <a:endParaRPr lang="en-US" dirty="0" smtClean="0"/>
          </a:p>
          <a:p>
            <a:pPr>
              <a:lnSpc>
                <a:spcPct val="170000"/>
              </a:lnSpc>
            </a:pPr>
            <a:r>
              <a:rPr lang="en-US" dirty="0" err="1" smtClean="0"/>
              <a:t>Dá</a:t>
            </a:r>
            <a:r>
              <a:rPr lang="en-US" dirty="0" smtClean="0"/>
              <a:t> </a:t>
            </a:r>
            <a:r>
              <a:rPr lang="en-US" dirty="0" err="1" smtClean="0"/>
              <a:t>à</a:t>
            </a:r>
            <a:r>
              <a:rPr lang="en-US" dirty="0" smtClean="0"/>
              <a:t> </a:t>
            </a:r>
            <a:r>
              <a:rPr lang="en-US" dirty="0" err="1" smtClean="0"/>
              <a:t>ao</a:t>
            </a:r>
            <a:r>
              <a:rPr lang="en-US" dirty="0" smtClean="0"/>
              <a:t> </a:t>
            </a:r>
            <a:r>
              <a:rPr lang="en-US" dirty="0" err="1" smtClean="0"/>
              <a:t>Sistema</a:t>
            </a:r>
            <a:r>
              <a:rPr lang="en-US" dirty="0" smtClean="0"/>
              <a:t> de “</a:t>
            </a:r>
            <a:r>
              <a:rPr lang="en-US" dirty="0" err="1" smtClean="0"/>
              <a:t>Saúde</a:t>
            </a:r>
            <a:r>
              <a:rPr lang="en-US" dirty="0" smtClean="0"/>
              <a:t> </a:t>
            </a:r>
            <a:r>
              <a:rPr lang="en-US" dirty="0" err="1" smtClean="0"/>
              <a:t>Complementar</a:t>
            </a:r>
            <a:r>
              <a:rPr lang="en-US" dirty="0" smtClean="0"/>
              <a:t>” </a:t>
            </a:r>
            <a:r>
              <a:rPr lang="en-US" dirty="0" err="1" smtClean="0"/>
              <a:t>uma</a:t>
            </a:r>
            <a:r>
              <a:rPr lang="en-US" dirty="0" smtClean="0"/>
              <a:t> </a:t>
            </a:r>
            <a:r>
              <a:rPr lang="en-US" dirty="0" err="1" smtClean="0"/>
              <a:t>cobertura</a:t>
            </a:r>
            <a:r>
              <a:rPr lang="en-US" dirty="0" smtClean="0"/>
              <a:t> </a:t>
            </a:r>
            <a:r>
              <a:rPr lang="en-US" dirty="0" err="1" smtClean="0"/>
              <a:t>obrigatória</a:t>
            </a:r>
            <a:r>
              <a:rPr lang="en-US" dirty="0" smtClean="0"/>
              <a:t> </a:t>
            </a:r>
            <a:r>
              <a:rPr lang="en-US" dirty="0" err="1" smtClean="0"/>
              <a:t>menor</a:t>
            </a:r>
            <a:r>
              <a:rPr lang="en-US" dirty="0" smtClean="0"/>
              <a:t> do </a:t>
            </a:r>
            <a:r>
              <a:rPr lang="en-US" dirty="0" err="1" smtClean="0"/>
              <a:t>que</a:t>
            </a:r>
            <a:r>
              <a:rPr lang="en-US" dirty="0" smtClean="0"/>
              <a:t> a do </a:t>
            </a:r>
            <a:r>
              <a:rPr lang="en-US" dirty="0" err="1" smtClean="0"/>
              <a:t>próprio</a:t>
            </a:r>
            <a:r>
              <a:rPr lang="en-US" dirty="0" smtClean="0"/>
              <a:t> SUS</a:t>
            </a:r>
          </a:p>
          <a:p>
            <a:pPr>
              <a:lnSpc>
                <a:spcPct val="170000"/>
              </a:lnSpc>
            </a:pPr>
            <a:endParaRPr lang="en-US" dirty="0" smtClean="0"/>
          </a:p>
        </p:txBody>
      </p:sp>
    </p:spTree>
    <p:extLst>
      <p:ext uri="{BB962C8B-B14F-4D97-AF65-F5344CB8AC3E}">
        <p14:creationId xmlns:p14="http://schemas.microsoft.com/office/powerpoint/2010/main" val="164009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467544" y="6464369"/>
            <a:ext cx="3960440" cy="276999"/>
          </a:xfrm>
          <a:prstGeom prst="rect">
            <a:avLst/>
          </a:prstGeom>
          <a:noFill/>
        </p:spPr>
        <p:txBody>
          <a:bodyPr wrap="square" rtlCol="0">
            <a:spAutoFit/>
          </a:bodyPr>
          <a:lstStyle/>
          <a:p>
            <a:r>
              <a:rPr lang="pt-BR" sz="1200" i="1" dirty="0" err="1" smtClean="0">
                <a:effectLst>
                  <a:outerShdw blurRad="38100" dist="38100" dir="2700000" algn="tl">
                    <a:srgbClr val="000000">
                      <a:alpha val="43137"/>
                    </a:srgbClr>
                  </a:outerShdw>
                </a:effectLst>
                <a:latin typeface="Calibri" pitchFamily="34" charset="0"/>
              </a:rPr>
              <a:t>Poole</a:t>
            </a:r>
            <a:r>
              <a:rPr lang="pt-BR" sz="1200" i="1" dirty="0" smtClean="0">
                <a:effectLst>
                  <a:outerShdw blurRad="38100" dist="38100" dir="2700000" algn="tl">
                    <a:srgbClr val="000000">
                      <a:alpha val="43137"/>
                    </a:srgbClr>
                  </a:outerShdw>
                </a:effectLst>
                <a:latin typeface="Calibri" pitchFamily="34" charset="0"/>
              </a:rPr>
              <a:t> JE </a:t>
            </a:r>
            <a:r>
              <a:rPr lang="pt-BR" sz="1200" i="1" dirty="0" err="1" smtClean="0">
                <a:effectLst>
                  <a:outerShdw blurRad="38100" dist="38100" dir="2700000" algn="tl">
                    <a:srgbClr val="000000">
                      <a:alpha val="43137"/>
                    </a:srgbClr>
                  </a:outerShdw>
                </a:effectLst>
                <a:latin typeface="Calibri" pitchFamily="34" charset="0"/>
              </a:rPr>
              <a:t>et</a:t>
            </a:r>
            <a:r>
              <a:rPr lang="pt-BR" sz="1200" i="1" dirty="0" smtClean="0">
                <a:effectLst>
                  <a:outerShdw blurRad="38100" dist="38100" dir="2700000" algn="tl">
                    <a:srgbClr val="000000">
                      <a:alpha val="43137"/>
                    </a:srgbClr>
                  </a:outerShdw>
                </a:effectLst>
                <a:latin typeface="Calibri" pitchFamily="34" charset="0"/>
              </a:rPr>
              <a:t> al. </a:t>
            </a:r>
            <a:r>
              <a:rPr lang="pt-BR" sz="1200" i="1" dirty="0" err="1" smtClean="0">
                <a:effectLst>
                  <a:outerShdw blurRad="38100" dist="38100" dir="2700000" algn="tl">
                    <a:srgbClr val="000000">
                      <a:alpha val="43137"/>
                    </a:srgbClr>
                  </a:outerShdw>
                </a:effectLst>
                <a:latin typeface="Calibri" pitchFamily="34" charset="0"/>
              </a:rPr>
              <a:t>Circulation</a:t>
            </a:r>
            <a:r>
              <a:rPr lang="pt-BR" sz="1200" i="1" dirty="0" smtClean="0">
                <a:effectLst>
                  <a:outerShdw blurRad="38100" dist="38100" dir="2700000" algn="tl">
                    <a:srgbClr val="000000">
                      <a:alpha val="43137"/>
                    </a:srgbClr>
                  </a:outerShdw>
                </a:effectLst>
                <a:latin typeface="Calibri" pitchFamily="34" charset="0"/>
              </a:rPr>
              <a:t>. 2010;122:1553-1561</a:t>
            </a:r>
            <a:endParaRPr lang="pt-BR" sz="1200" i="1" dirty="0">
              <a:effectLst>
                <a:outerShdw blurRad="38100" dist="38100" dir="2700000" algn="tl">
                  <a:srgbClr val="000000">
                    <a:alpha val="43137"/>
                  </a:srgbClr>
                </a:outerShdw>
              </a:effectLst>
              <a:latin typeface="Calibri" pitchFamily="34" charset="0"/>
            </a:endParaRPr>
          </a:p>
        </p:txBody>
      </p:sp>
      <p:pic>
        <p:nvPicPr>
          <p:cNvPr id="62466" name="Picture 2"/>
          <p:cNvPicPr>
            <a:picLocks noChangeAspect="1" noChangeArrowheads="1"/>
          </p:cNvPicPr>
          <p:nvPr/>
        </p:nvPicPr>
        <p:blipFill>
          <a:blip r:embed="rId3" cstate="print"/>
          <a:srcRect/>
          <a:stretch>
            <a:fillRect/>
          </a:stretch>
        </p:blipFill>
        <p:spPr bwMode="auto">
          <a:xfrm>
            <a:off x="251520" y="139311"/>
            <a:ext cx="8684901" cy="2353585"/>
          </a:xfrm>
          <a:prstGeom prst="rect">
            <a:avLst/>
          </a:prstGeom>
          <a:noFill/>
          <a:ln w="9525">
            <a:noFill/>
            <a:miter lim="800000"/>
            <a:headEnd/>
            <a:tailEnd/>
          </a:ln>
        </p:spPr>
      </p:pic>
      <p:sp>
        <p:nvSpPr>
          <p:cNvPr id="5" name="Espaço Reservado para Conteúdo 4"/>
          <p:cNvSpPr>
            <a:spLocks noGrp="1"/>
          </p:cNvSpPr>
          <p:nvPr>
            <p:ph idx="1"/>
          </p:nvPr>
        </p:nvSpPr>
        <p:spPr>
          <a:xfrm>
            <a:off x="914400" y="2708920"/>
            <a:ext cx="7772400" cy="3646640"/>
          </a:xfrm>
        </p:spPr>
        <p:txBody>
          <a:bodyPr>
            <a:normAutofit fontScale="85000" lnSpcReduction="20000"/>
          </a:bodyPr>
          <a:lstStyle/>
          <a:p>
            <a:r>
              <a:rPr lang="pt-BR" dirty="0" smtClean="0"/>
              <a:t>REPLACE Registry</a:t>
            </a:r>
          </a:p>
          <a:p>
            <a:pPr marL="68580" indent="0">
              <a:buNone/>
            </a:pPr>
            <a:endParaRPr lang="pt-BR" dirty="0" smtClean="0"/>
          </a:p>
          <a:p>
            <a:pPr lvl="1"/>
            <a:r>
              <a:rPr lang="pt-BR" dirty="0" smtClean="0">
                <a:latin typeface="Calibri"/>
                <a:cs typeface="Calibri"/>
              </a:rPr>
              <a:t>Registro prospectivo de complicações relativas a </a:t>
            </a:r>
            <a:r>
              <a:rPr lang="pt-BR" dirty="0" err="1" smtClean="0">
                <a:latin typeface="Calibri"/>
                <a:cs typeface="Calibri"/>
              </a:rPr>
              <a:t>reintervenções</a:t>
            </a:r>
            <a:r>
              <a:rPr lang="pt-BR" dirty="0" smtClean="0">
                <a:latin typeface="Calibri"/>
                <a:cs typeface="Calibri"/>
              </a:rPr>
              <a:t> (trocas) em pacientes com MPs / </a:t>
            </a:r>
            <a:r>
              <a:rPr lang="pt-BR" dirty="0" err="1" smtClean="0">
                <a:latin typeface="Calibri"/>
                <a:cs typeface="Calibri"/>
              </a:rPr>
              <a:t>CDIs</a:t>
            </a:r>
            <a:endParaRPr lang="pt-BR" dirty="0" smtClean="0">
              <a:latin typeface="Calibri"/>
              <a:cs typeface="Calibri"/>
            </a:endParaRPr>
          </a:p>
          <a:p>
            <a:pPr lvl="1"/>
            <a:r>
              <a:rPr lang="pt-BR" dirty="0" smtClean="0">
                <a:latin typeface="Calibri"/>
                <a:cs typeface="Calibri"/>
              </a:rPr>
              <a:t>Análise de complicações imediatas ou após 6 meses</a:t>
            </a:r>
          </a:p>
          <a:p>
            <a:pPr lvl="1"/>
            <a:r>
              <a:rPr lang="pt-BR" dirty="0" smtClean="0">
                <a:latin typeface="Calibri"/>
                <a:cs typeface="Calibri"/>
              </a:rPr>
              <a:t>72 centros acadêmicos / privados nos EUA</a:t>
            </a:r>
          </a:p>
          <a:p>
            <a:pPr lvl="1"/>
            <a:r>
              <a:rPr lang="pt-BR" dirty="0" smtClean="0">
                <a:latin typeface="Calibri"/>
                <a:cs typeface="Calibri"/>
              </a:rPr>
              <a:t>1031 </a:t>
            </a:r>
            <a:r>
              <a:rPr lang="pt-BR" dirty="0" err="1" smtClean="0">
                <a:latin typeface="Calibri"/>
                <a:cs typeface="Calibri"/>
              </a:rPr>
              <a:t>pts</a:t>
            </a:r>
            <a:r>
              <a:rPr lang="pt-BR" dirty="0" smtClean="0">
                <a:latin typeface="Calibri"/>
                <a:cs typeface="Calibri"/>
              </a:rPr>
              <a:t> no grupo sem necessidade de colocação de eletrodo adicional (grupo 1)</a:t>
            </a:r>
          </a:p>
          <a:p>
            <a:pPr lvl="1"/>
            <a:r>
              <a:rPr lang="pt-BR" dirty="0" smtClean="0">
                <a:latin typeface="Calibri"/>
                <a:cs typeface="Calibri"/>
              </a:rPr>
              <a:t>713 </a:t>
            </a:r>
            <a:r>
              <a:rPr lang="pt-BR" dirty="0" err="1" smtClean="0">
                <a:latin typeface="Calibri"/>
                <a:cs typeface="Calibri"/>
              </a:rPr>
              <a:t>pts</a:t>
            </a:r>
            <a:r>
              <a:rPr lang="pt-BR" dirty="0" smtClean="0">
                <a:latin typeface="Calibri"/>
                <a:cs typeface="Calibri"/>
              </a:rPr>
              <a:t> no grupo com necessidade de colocação de eletrodo adicional (upgrade, grupo 2)</a:t>
            </a:r>
          </a:p>
          <a:p>
            <a:pPr lvl="1"/>
            <a:r>
              <a:rPr lang="pt-BR" dirty="0" smtClean="0">
                <a:latin typeface="Calibri"/>
                <a:cs typeface="Calibri"/>
              </a:rPr>
              <a:t>Taxa de complicações: 4,0%  </a:t>
            </a:r>
            <a:r>
              <a:rPr lang="pt-BR" dirty="0" err="1" smtClean="0">
                <a:latin typeface="Calibri"/>
                <a:cs typeface="Calibri"/>
              </a:rPr>
              <a:t>vs</a:t>
            </a:r>
            <a:r>
              <a:rPr lang="pt-BR" dirty="0" smtClean="0">
                <a:latin typeface="Calibri"/>
                <a:cs typeface="Calibri"/>
              </a:rPr>
              <a:t> 15,3% entre os grupos</a:t>
            </a:r>
            <a:endParaRPr lang="pt-BR" dirty="0">
              <a:latin typeface="Calibri"/>
              <a:cs typeface="Calibri"/>
            </a:endParaRPr>
          </a:p>
        </p:txBody>
      </p:sp>
    </p:spTree>
    <p:extLst>
      <p:ext uri="{BB962C8B-B14F-4D97-AF65-F5344CB8AC3E}">
        <p14:creationId xmlns:p14="http://schemas.microsoft.com/office/powerpoint/2010/main" val="1516706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512064"/>
            <a:ext cx="7772400" cy="914400"/>
          </a:xfrm>
        </p:spPr>
        <p:txBody>
          <a:bodyPr/>
          <a:lstStyle/>
          <a:p>
            <a:pPr algn="ctr"/>
            <a:r>
              <a:rPr lang="pt-BR" dirty="0" smtClean="0"/>
              <a:t>REPLACE Registry</a:t>
            </a:r>
            <a:endParaRPr lang="pt-BR" dirty="0"/>
          </a:p>
        </p:txBody>
      </p:sp>
      <p:pic>
        <p:nvPicPr>
          <p:cNvPr id="63490" name="Picture 2"/>
          <p:cNvPicPr>
            <a:picLocks noChangeAspect="1" noChangeArrowheads="1"/>
          </p:cNvPicPr>
          <p:nvPr/>
        </p:nvPicPr>
        <p:blipFill>
          <a:blip r:embed="rId2" cstate="print"/>
          <a:srcRect/>
          <a:stretch>
            <a:fillRect/>
          </a:stretch>
        </p:blipFill>
        <p:spPr bwMode="auto">
          <a:xfrm>
            <a:off x="2277219" y="1402935"/>
            <a:ext cx="4599037" cy="5050401"/>
          </a:xfrm>
          <a:prstGeom prst="rect">
            <a:avLst/>
          </a:prstGeom>
          <a:noFill/>
          <a:ln w="9525">
            <a:noFill/>
            <a:miter lim="800000"/>
            <a:headEnd/>
            <a:tailEnd/>
          </a:ln>
        </p:spPr>
      </p:pic>
      <p:sp>
        <p:nvSpPr>
          <p:cNvPr id="5" name="CaixaDeTexto 4"/>
          <p:cNvSpPr txBox="1"/>
          <p:nvPr/>
        </p:nvSpPr>
        <p:spPr>
          <a:xfrm>
            <a:off x="467544" y="6464369"/>
            <a:ext cx="3960440" cy="276999"/>
          </a:xfrm>
          <a:prstGeom prst="rect">
            <a:avLst/>
          </a:prstGeom>
          <a:noFill/>
        </p:spPr>
        <p:txBody>
          <a:bodyPr wrap="square" rtlCol="0">
            <a:spAutoFit/>
          </a:bodyPr>
          <a:lstStyle/>
          <a:p>
            <a:r>
              <a:rPr lang="pt-BR" sz="1200" i="1" dirty="0" err="1" smtClean="0">
                <a:effectLst>
                  <a:outerShdw blurRad="38100" dist="38100" dir="2700000" algn="tl">
                    <a:srgbClr val="000000">
                      <a:alpha val="43137"/>
                    </a:srgbClr>
                  </a:outerShdw>
                </a:effectLst>
                <a:latin typeface="Calibri" pitchFamily="34" charset="0"/>
              </a:rPr>
              <a:t>Poole</a:t>
            </a:r>
            <a:r>
              <a:rPr lang="pt-BR" sz="1200" i="1" dirty="0" smtClean="0">
                <a:effectLst>
                  <a:outerShdw blurRad="38100" dist="38100" dir="2700000" algn="tl">
                    <a:srgbClr val="000000">
                      <a:alpha val="43137"/>
                    </a:srgbClr>
                  </a:outerShdw>
                </a:effectLst>
                <a:latin typeface="Calibri" pitchFamily="34" charset="0"/>
              </a:rPr>
              <a:t> JE </a:t>
            </a:r>
            <a:r>
              <a:rPr lang="pt-BR" sz="1200" i="1" dirty="0" err="1" smtClean="0">
                <a:effectLst>
                  <a:outerShdw blurRad="38100" dist="38100" dir="2700000" algn="tl">
                    <a:srgbClr val="000000">
                      <a:alpha val="43137"/>
                    </a:srgbClr>
                  </a:outerShdw>
                </a:effectLst>
                <a:latin typeface="Calibri" pitchFamily="34" charset="0"/>
              </a:rPr>
              <a:t>et</a:t>
            </a:r>
            <a:r>
              <a:rPr lang="pt-BR" sz="1200" i="1" dirty="0" smtClean="0">
                <a:effectLst>
                  <a:outerShdw blurRad="38100" dist="38100" dir="2700000" algn="tl">
                    <a:srgbClr val="000000">
                      <a:alpha val="43137"/>
                    </a:srgbClr>
                  </a:outerShdw>
                </a:effectLst>
                <a:latin typeface="Calibri" pitchFamily="34" charset="0"/>
              </a:rPr>
              <a:t> al. </a:t>
            </a:r>
            <a:r>
              <a:rPr lang="pt-BR" sz="1200" i="1" dirty="0" err="1" smtClean="0">
                <a:effectLst>
                  <a:outerShdw blurRad="38100" dist="38100" dir="2700000" algn="tl">
                    <a:srgbClr val="000000">
                      <a:alpha val="43137"/>
                    </a:srgbClr>
                  </a:outerShdw>
                </a:effectLst>
                <a:latin typeface="Calibri" pitchFamily="34" charset="0"/>
              </a:rPr>
              <a:t>Circulation</a:t>
            </a:r>
            <a:r>
              <a:rPr lang="pt-BR" sz="1200" i="1" dirty="0" smtClean="0">
                <a:effectLst>
                  <a:outerShdw blurRad="38100" dist="38100" dir="2700000" algn="tl">
                    <a:srgbClr val="000000">
                      <a:alpha val="43137"/>
                    </a:srgbClr>
                  </a:outerShdw>
                </a:effectLst>
                <a:latin typeface="Calibri" pitchFamily="34" charset="0"/>
              </a:rPr>
              <a:t>. 2010;122:1553-1561</a:t>
            </a:r>
            <a:endParaRPr lang="pt-BR" sz="1200" i="1" dirty="0">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val="236890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512064"/>
            <a:ext cx="7772400" cy="914400"/>
          </a:xfrm>
        </p:spPr>
        <p:txBody>
          <a:bodyPr/>
          <a:lstStyle/>
          <a:p>
            <a:pPr algn="ctr"/>
            <a:r>
              <a:rPr lang="pt-BR" dirty="0" smtClean="0"/>
              <a:t>REPLACE Registry</a:t>
            </a:r>
            <a:endParaRPr lang="pt-BR" dirty="0"/>
          </a:p>
        </p:txBody>
      </p:sp>
      <p:sp>
        <p:nvSpPr>
          <p:cNvPr id="5" name="CaixaDeTexto 4"/>
          <p:cNvSpPr txBox="1"/>
          <p:nvPr/>
        </p:nvSpPr>
        <p:spPr>
          <a:xfrm>
            <a:off x="467544" y="6464369"/>
            <a:ext cx="3960440" cy="276999"/>
          </a:xfrm>
          <a:prstGeom prst="rect">
            <a:avLst/>
          </a:prstGeom>
          <a:noFill/>
        </p:spPr>
        <p:txBody>
          <a:bodyPr wrap="square" rtlCol="0">
            <a:spAutoFit/>
          </a:bodyPr>
          <a:lstStyle/>
          <a:p>
            <a:r>
              <a:rPr lang="pt-BR" sz="1200" i="1" dirty="0" err="1" smtClean="0">
                <a:effectLst>
                  <a:outerShdw blurRad="38100" dist="38100" dir="2700000" algn="tl">
                    <a:srgbClr val="000000">
                      <a:alpha val="43137"/>
                    </a:srgbClr>
                  </a:outerShdw>
                </a:effectLst>
                <a:latin typeface="Calibri" pitchFamily="34" charset="0"/>
              </a:rPr>
              <a:t>Poole</a:t>
            </a:r>
            <a:r>
              <a:rPr lang="pt-BR" sz="1200" i="1" dirty="0" smtClean="0">
                <a:effectLst>
                  <a:outerShdw blurRad="38100" dist="38100" dir="2700000" algn="tl">
                    <a:srgbClr val="000000">
                      <a:alpha val="43137"/>
                    </a:srgbClr>
                  </a:outerShdw>
                </a:effectLst>
                <a:latin typeface="Calibri" pitchFamily="34" charset="0"/>
              </a:rPr>
              <a:t> JE </a:t>
            </a:r>
            <a:r>
              <a:rPr lang="pt-BR" sz="1200" i="1" dirty="0" err="1" smtClean="0">
                <a:effectLst>
                  <a:outerShdw blurRad="38100" dist="38100" dir="2700000" algn="tl">
                    <a:srgbClr val="000000">
                      <a:alpha val="43137"/>
                    </a:srgbClr>
                  </a:outerShdw>
                </a:effectLst>
                <a:latin typeface="Calibri" pitchFamily="34" charset="0"/>
              </a:rPr>
              <a:t>et</a:t>
            </a:r>
            <a:r>
              <a:rPr lang="pt-BR" sz="1200" i="1" dirty="0" smtClean="0">
                <a:effectLst>
                  <a:outerShdw blurRad="38100" dist="38100" dir="2700000" algn="tl">
                    <a:srgbClr val="000000">
                      <a:alpha val="43137"/>
                    </a:srgbClr>
                  </a:outerShdw>
                </a:effectLst>
                <a:latin typeface="Calibri" pitchFamily="34" charset="0"/>
              </a:rPr>
              <a:t> al. </a:t>
            </a:r>
            <a:r>
              <a:rPr lang="pt-BR" sz="1200" i="1" dirty="0" err="1" smtClean="0">
                <a:effectLst>
                  <a:outerShdw blurRad="38100" dist="38100" dir="2700000" algn="tl">
                    <a:srgbClr val="000000">
                      <a:alpha val="43137"/>
                    </a:srgbClr>
                  </a:outerShdw>
                </a:effectLst>
                <a:latin typeface="Calibri" pitchFamily="34" charset="0"/>
              </a:rPr>
              <a:t>Circulation</a:t>
            </a:r>
            <a:r>
              <a:rPr lang="pt-BR" sz="1200" i="1" dirty="0" smtClean="0">
                <a:effectLst>
                  <a:outerShdw blurRad="38100" dist="38100" dir="2700000" algn="tl">
                    <a:srgbClr val="000000">
                      <a:alpha val="43137"/>
                    </a:srgbClr>
                  </a:outerShdw>
                </a:effectLst>
                <a:latin typeface="Calibri" pitchFamily="34" charset="0"/>
              </a:rPr>
              <a:t>. 2010;122:1553-1561</a:t>
            </a:r>
            <a:endParaRPr lang="pt-BR" sz="1200" i="1" dirty="0">
              <a:effectLst>
                <a:outerShdw blurRad="38100" dist="38100" dir="2700000" algn="tl">
                  <a:srgbClr val="000000">
                    <a:alpha val="43137"/>
                  </a:srgbClr>
                </a:outerShdw>
              </a:effectLst>
              <a:latin typeface="Calibri" pitchFamily="34" charset="0"/>
            </a:endParaRPr>
          </a:p>
        </p:txBody>
      </p:sp>
      <p:pic>
        <p:nvPicPr>
          <p:cNvPr id="64514" name="Picture 2"/>
          <p:cNvPicPr>
            <a:picLocks noChangeAspect="1" noChangeArrowheads="1"/>
          </p:cNvPicPr>
          <p:nvPr/>
        </p:nvPicPr>
        <p:blipFill>
          <a:blip r:embed="rId2" cstate="print"/>
          <a:srcRect/>
          <a:stretch>
            <a:fillRect/>
          </a:stretch>
        </p:blipFill>
        <p:spPr bwMode="auto">
          <a:xfrm>
            <a:off x="1591618" y="1628800"/>
            <a:ext cx="5932710" cy="4428535"/>
          </a:xfrm>
          <a:prstGeom prst="rect">
            <a:avLst/>
          </a:prstGeom>
          <a:noFill/>
          <a:ln w="9525">
            <a:noFill/>
            <a:miter lim="800000"/>
            <a:headEnd/>
            <a:tailEnd/>
          </a:ln>
        </p:spPr>
      </p:pic>
    </p:spTree>
    <p:extLst>
      <p:ext uri="{BB962C8B-B14F-4D97-AF65-F5344CB8AC3E}">
        <p14:creationId xmlns:p14="http://schemas.microsoft.com/office/powerpoint/2010/main" val="341771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36974" y="206450"/>
            <a:ext cx="6132203" cy="2265820"/>
          </a:xfrm>
          <a:prstGeom prst="rect">
            <a:avLst/>
          </a:prstGeom>
        </p:spPr>
      </p:pic>
      <p:sp>
        <p:nvSpPr>
          <p:cNvPr id="5" name="TextBox 4"/>
          <p:cNvSpPr txBox="1"/>
          <p:nvPr/>
        </p:nvSpPr>
        <p:spPr>
          <a:xfrm>
            <a:off x="334179" y="6534214"/>
            <a:ext cx="4895738" cy="276999"/>
          </a:xfrm>
          <a:prstGeom prst="rect">
            <a:avLst/>
          </a:prstGeom>
          <a:noFill/>
        </p:spPr>
        <p:txBody>
          <a:bodyPr wrap="square" rtlCol="0">
            <a:spAutoFit/>
          </a:bodyPr>
          <a:lstStyle/>
          <a:p>
            <a:r>
              <a:rPr lang="en-US" sz="1200" i="1" dirty="0" err="1" smtClean="0">
                <a:latin typeface="Calibri"/>
                <a:cs typeface="Calibri"/>
              </a:rPr>
              <a:t>Palmisano</a:t>
            </a:r>
            <a:r>
              <a:rPr lang="en-US" sz="1200" i="1" dirty="0" smtClean="0">
                <a:latin typeface="Calibri"/>
                <a:cs typeface="Calibri"/>
              </a:rPr>
              <a:t> P et al. </a:t>
            </a:r>
            <a:r>
              <a:rPr lang="en-US" sz="1200" i="1" dirty="0" err="1" smtClean="0">
                <a:latin typeface="Calibri"/>
                <a:cs typeface="Calibri"/>
              </a:rPr>
              <a:t>Europace</a:t>
            </a:r>
            <a:r>
              <a:rPr lang="en-US" sz="1200" i="1" dirty="0" smtClean="0">
                <a:latin typeface="Calibri"/>
                <a:cs typeface="Calibri"/>
              </a:rPr>
              <a:t> </a:t>
            </a:r>
            <a:r>
              <a:rPr lang="en-US" sz="1200" i="1" dirty="0">
                <a:latin typeface="Calibri"/>
                <a:cs typeface="Calibri"/>
              </a:rPr>
              <a:t>(2013) 15, 531–540</a:t>
            </a:r>
          </a:p>
        </p:txBody>
      </p:sp>
      <p:sp>
        <p:nvSpPr>
          <p:cNvPr id="6" name="Content Placeholder 5"/>
          <p:cNvSpPr>
            <a:spLocks noGrp="1"/>
          </p:cNvSpPr>
          <p:nvPr>
            <p:ph idx="1"/>
          </p:nvPr>
        </p:nvSpPr>
        <p:spPr>
          <a:xfrm>
            <a:off x="914400" y="2623712"/>
            <a:ext cx="8041624" cy="3731848"/>
          </a:xfrm>
        </p:spPr>
        <p:txBody>
          <a:bodyPr>
            <a:normAutofit lnSpcReduction="10000"/>
          </a:bodyPr>
          <a:lstStyle/>
          <a:p>
            <a:r>
              <a:rPr lang="en-US" dirty="0" smtClean="0">
                <a:latin typeface="Calibri"/>
                <a:cs typeface="Calibri"/>
              </a:rPr>
              <a:t>2671 </a:t>
            </a:r>
            <a:r>
              <a:rPr lang="en-US" dirty="0" err="1" smtClean="0">
                <a:latin typeface="Calibri"/>
                <a:cs typeface="Calibri"/>
              </a:rPr>
              <a:t>procedimentos</a:t>
            </a:r>
            <a:endParaRPr lang="en-US" dirty="0" smtClean="0">
              <a:latin typeface="Calibri"/>
              <a:cs typeface="Calibri"/>
            </a:endParaRPr>
          </a:p>
          <a:p>
            <a:r>
              <a:rPr lang="en-US" dirty="0" smtClean="0">
                <a:latin typeface="Calibri"/>
                <a:cs typeface="Calibri"/>
              </a:rPr>
              <a:t>CRT: </a:t>
            </a:r>
            <a:r>
              <a:rPr lang="en-US" dirty="0" err="1" smtClean="0">
                <a:latin typeface="Calibri"/>
                <a:cs typeface="Calibri"/>
              </a:rPr>
              <a:t>maior</a:t>
            </a:r>
            <a:r>
              <a:rPr lang="en-US" dirty="0" smtClean="0">
                <a:latin typeface="Calibri"/>
                <a:cs typeface="Calibri"/>
              </a:rPr>
              <a:t> </a:t>
            </a:r>
            <a:r>
              <a:rPr lang="en-US" dirty="0" err="1" smtClean="0">
                <a:latin typeface="Calibri"/>
                <a:cs typeface="Calibri"/>
              </a:rPr>
              <a:t>risco</a:t>
            </a:r>
            <a:r>
              <a:rPr lang="en-US" dirty="0" smtClean="0">
                <a:latin typeface="Calibri"/>
                <a:cs typeface="Calibri"/>
              </a:rPr>
              <a:t> de </a:t>
            </a:r>
            <a:r>
              <a:rPr lang="en-US" dirty="0" err="1" smtClean="0">
                <a:latin typeface="Calibri"/>
                <a:cs typeface="Calibri"/>
              </a:rPr>
              <a:t>complicações</a:t>
            </a:r>
            <a:r>
              <a:rPr lang="en-US" dirty="0" smtClean="0">
                <a:latin typeface="Calibri"/>
                <a:cs typeface="Calibri"/>
              </a:rPr>
              <a:t>: odds ratio 6,6, p&lt;0,001)</a:t>
            </a:r>
          </a:p>
          <a:p>
            <a:r>
              <a:rPr lang="en-US" dirty="0" err="1" smtClean="0">
                <a:latin typeface="Calibri"/>
                <a:cs typeface="Calibri"/>
              </a:rPr>
              <a:t>Pacientes</a:t>
            </a:r>
            <a:r>
              <a:rPr lang="en-US" dirty="0" smtClean="0">
                <a:latin typeface="Calibri"/>
                <a:cs typeface="Calibri"/>
              </a:rPr>
              <a:t> com </a:t>
            </a:r>
            <a:r>
              <a:rPr lang="en-US" dirty="0" err="1" smtClean="0">
                <a:latin typeface="Calibri"/>
                <a:cs typeface="Calibri"/>
              </a:rPr>
              <a:t>complicações</a:t>
            </a:r>
            <a:r>
              <a:rPr lang="en-US" dirty="0" smtClean="0">
                <a:latin typeface="Calibri"/>
                <a:cs typeface="Calibri"/>
              </a:rPr>
              <a:t> </a:t>
            </a:r>
            <a:r>
              <a:rPr lang="en-US" dirty="0" err="1" smtClean="0">
                <a:latin typeface="Calibri"/>
                <a:cs typeface="Calibri"/>
              </a:rPr>
              <a:t>têm</a:t>
            </a:r>
            <a:r>
              <a:rPr lang="en-US" dirty="0" smtClean="0">
                <a:latin typeface="Calibri"/>
                <a:cs typeface="Calibri"/>
              </a:rPr>
              <a:t>:</a:t>
            </a:r>
          </a:p>
          <a:p>
            <a:pPr lvl="1"/>
            <a:r>
              <a:rPr lang="en-US" dirty="0" err="1" smtClean="0">
                <a:latin typeface="Calibri"/>
                <a:cs typeface="Calibri"/>
              </a:rPr>
              <a:t>Maior</a:t>
            </a:r>
            <a:r>
              <a:rPr lang="en-US" dirty="0" smtClean="0">
                <a:latin typeface="Calibri"/>
                <a:cs typeface="Calibri"/>
              </a:rPr>
              <a:t> taxa de </a:t>
            </a:r>
            <a:r>
              <a:rPr lang="en-US" dirty="0" err="1" smtClean="0">
                <a:latin typeface="Calibri"/>
                <a:cs typeface="Calibri"/>
              </a:rPr>
              <a:t>hospitalização</a:t>
            </a:r>
            <a:r>
              <a:rPr lang="en-US" dirty="0" smtClean="0">
                <a:latin typeface="Calibri"/>
                <a:cs typeface="Calibri"/>
              </a:rPr>
              <a:t>: 2,3 ± 0,6 vs 1,0  </a:t>
            </a:r>
            <a:r>
              <a:rPr lang="en-US" dirty="0">
                <a:latin typeface="Calibri"/>
                <a:cs typeface="Calibri"/>
              </a:rPr>
              <a:t>± </a:t>
            </a:r>
            <a:r>
              <a:rPr lang="en-US" dirty="0" smtClean="0">
                <a:latin typeface="Calibri"/>
                <a:cs typeface="Calibri"/>
              </a:rPr>
              <a:t> 0,1, p&lt;0,001)</a:t>
            </a:r>
          </a:p>
          <a:p>
            <a:pPr lvl="1"/>
            <a:r>
              <a:rPr lang="en-US" dirty="0" err="1" smtClean="0">
                <a:latin typeface="Calibri"/>
                <a:cs typeface="Calibri"/>
              </a:rPr>
              <a:t>Maior</a:t>
            </a:r>
            <a:r>
              <a:rPr lang="en-US" dirty="0" smtClean="0">
                <a:latin typeface="Calibri"/>
                <a:cs typeface="Calibri"/>
              </a:rPr>
              <a:t> </a:t>
            </a:r>
            <a:r>
              <a:rPr lang="en-US" dirty="0" err="1" smtClean="0">
                <a:latin typeface="Calibri"/>
                <a:cs typeface="Calibri"/>
              </a:rPr>
              <a:t>duração</a:t>
            </a:r>
            <a:r>
              <a:rPr lang="en-US" dirty="0" smtClean="0">
                <a:latin typeface="Calibri"/>
                <a:cs typeface="Calibri"/>
              </a:rPr>
              <a:t> de </a:t>
            </a:r>
            <a:r>
              <a:rPr lang="en-US" dirty="0" err="1" smtClean="0">
                <a:latin typeface="Calibri"/>
                <a:cs typeface="Calibri"/>
              </a:rPr>
              <a:t>internação</a:t>
            </a:r>
            <a:r>
              <a:rPr lang="en-US" dirty="0" smtClean="0">
                <a:latin typeface="Calibri"/>
                <a:cs typeface="Calibri"/>
              </a:rPr>
              <a:t>: 15,7 </a:t>
            </a:r>
            <a:r>
              <a:rPr lang="en-US" dirty="0">
                <a:latin typeface="Calibri"/>
                <a:cs typeface="Calibri"/>
              </a:rPr>
              <a:t>± </a:t>
            </a:r>
            <a:r>
              <a:rPr lang="en-US" dirty="0" smtClean="0">
                <a:latin typeface="Calibri"/>
                <a:cs typeface="Calibri"/>
              </a:rPr>
              <a:t> 25,1 vs 3,6 </a:t>
            </a:r>
            <a:r>
              <a:rPr lang="en-US" dirty="0">
                <a:latin typeface="Calibri"/>
                <a:cs typeface="Calibri"/>
              </a:rPr>
              <a:t>± </a:t>
            </a:r>
            <a:r>
              <a:rPr lang="en-US" dirty="0" smtClean="0">
                <a:latin typeface="Calibri"/>
                <a:cs typeface="Calibri"/>
              </a:rPr>
              <a:t> 1,1, p&lt;0,001)</a:t>
            </a:r>
            <a:endParaRPr lang="en-US" dirty="0">
              <a:latin typeface="Calibri"/>
              <a:cs typeface="Calibri"/>
            </a:endParaRPr>
          </a:p>
        </p:txBody>
      </p:sp>
    </p:spTree>
    <p:extLst>
      <p:ext uri="{BB962C8B-B14F-4D97-AF65-F5344CB8AC3E}">
        <p14:creationId xmlns:p14="http://schemas.microsoft.com/office/powerpoint/2010/main" val="249717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39035" y="2591391"/>
            <a:ext cx="4795453" cy="3870243"/>
          </a:xfrm>
          <a:prstGeom prst="rect">
            <a:avLst/>
          </a:prstGeom>
        </p:spPr>
      </p:pic>
      <p:pic>
        <p:nvPicPr>
          <p:cNvPr id="4" name="Picture 3"/>
          <p:cNvPicPr>
            <a:picLocks noChangeAspect="1"/>
          </p:cNvPicPr>
          <p:nvPr/>
        </p:nvPicPr>
        <p:blipFill>
          <a:blip r:embed="rId4"/>
          <a:stretch>
            <a:fillRect/>
          </a:stretch>
        </p:blipFill>
        <p:spPr>
          <a:xfrm>
            <a:off x="1436974" y="206450"/>
            <a:ext cx="6132203" cy="2265820"/>
          </a:xfrm>
          <a:prstGeom prst="rect">
            <a:avLst/>
          </a:prstGeom>
        </p:spPr>
      </p:pic>
      <p:sp>
        <p:nvSpPr>
          <p:cNvPr id="5" name="TextBox 4"/>
          <p:cNvSpPr txBox="1"/>
          <p:nvPr/>
        </p:nvSpPr>
        <p:spPr>
          <a:xfrm>
            <a:off x="334179" y="6534214"/>
            <a:ext cx="4895738" cy="276999"/>
          </a:xfrm>
          <a:prstGeom prst="rect">
            <a:avLst/>
          </a:prstGeom>
          <a:noFill/>
        </p:spPr>
        <p:txBody>
          <a:bodyPr wrap="square" rtlCol="0">
            <a:spAutoFit/>
          </a:bodyPr>
          <a:lstStyle/>
          <a:p>
            <a:r>
              <a:rPr lang="en-US" sz="1200" i="1" dirty="0" err="1" smtClean="0">
                <a:latin typeface="Calibri"/>
                <a:cs typeface="Calibri"/>
              </a:rPr>
              <a:t>Palmisano</a:t>
            </a:r>
            <a:r>
              <a:rPr lang="en-US" sz="1200" i="1" dirty="0" smtClean="0">
                <a:latin typeface="Calibri"/>
                <a:cs typeface="Calibri"/>
              </a:rPr>
              <a:t> P et al. </a:t>
            </a:r>
            <a:r>
              <a:rPr lang="en-US" sz="1200" i="1" dirty="0" err="1" smtClean="0">
                <a:latin typeface="Calibri"/>
                <a:cs typeface="Calibri"/>
              </a:rPr>
              <a:t>Europace</a:t>
            </a:r>
            <a:r>
              <a:rPr lang="en-US" sz="1200" i="1" dirty="0" smtClean="0">
                <a:latin typeface="Calibri"/>
                <a:cs typeface="Calibri"/>
              </a:rPr>
              <a:t> </a:t>
            </a:r>
            <a:r>
              <a:rPr lang="en-US" sz="1200" i="1" dirty="0">
                <a:latin typeface="Calibri"/>
                <a:cs typeface="Calibri"/>
              </a:rPr>
              <a:t>(2013) 15, 531–540</a:t>
            </a:r>
          </a:p>
        </p:txBody>
      </p:sp>
    </p:spTree>
    <p:extLst>
      <p:ext uri="{BB962C8B-B14F-4D97-AF65-F5344CB8AC3E}">
        <p14:creationId xmlns:p14="http://schemas.microsoft.com/office/powerpoint/2010/main" val="264601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36974" y="206450"/>
            <a:ext cx="6132203" cy="2265820"/>
          </a:xfrm>
          <a:prstGeom prst="rect">
            <a:avLst/>
          </a:prstGeom>
        </p:spPr>
      </p:pic>
      <p:sp>
        <p:nvSpPr>
          <p:cNvPr id="5" name="TextBox 4"/>
          <p:cNvSpPr txBox="1"/>
          <p:nvPr/>
        </p:nvSpPr>
        <p:spPr>
          <a:xfrm>
            <a:off x="334179" y="6534214"/>
            <a:ext cx="4895738" cy="276999"/>
          </a:xfrm>
          <a:prstGeom prst="rect">
            <a:avLst/>
          </a:prstGeom>
          <a:noFill/>
        </p:spPr>
        <p:txBody>
          <a:bodyPr wrap="square" rtlCol="0">
            <a:spAutoFit/>
          </a:bodyPr>
          <a:lstStyle/>
          <a:p>
            <a:r>
              <a:rPr lang="en-US" sz="1200" i="1" dirty="0" err="1" smtClean="0">
                <a:latin typeface="Calibri"/>
                <a:cs typeface="Calibri"/>
              </a:rPr>
              <a:t>Palmisano</a:t>
            </a:r>
            <a:r>
              <a:rPr lang="en-US" sz="1200" i="1" dirty="0" smtClean="0">
                <a:latin typeface="Calibri"/>
                <a:cs typeface="Calibri"/>
              </a:rPr>
              <a:t> P et al. </a:t>
            </a:r>
            <a:r>
              <a:rPr lang="en-US" sz="1200" i="1" dirty="0" err="1" smtClean="0">
                <a:latin typeface="Calibri"/>
                <a:cs typeface="Calibri"/>
              </a:rPr>
              <a:t>Europace</a:t>
            </a:r>
            <a:r>
              <a:rPr lang="en-US" sz="1200" i="1" dirty="0" smtClean="0">
                <a:latin typeface="Calibri"/>
                <a:cs typeface="Calibri"/>
              </a:rPr>
              <a:t> </a:t>
            </a:r>
            <a:r>
              <a:rPr lang="en-US" sz="1200" i="1" dirty="0">
                <a:latin typeface="Calibri"/>
                <a:cs typeface="Calibri"/>
              </a:rPr>
              <a:t>(2013) 15, 531–540</a:t>
            </a:r>
          </a:p>
        </p:txBody>
      </p:sp>
      <p:pic>
        <p:nvPicPr>
          <p:cNvPr id="3" name="Picture 2"/>
          <p:cNvPicPr>
            <a:picLocks noChangeAspect="1"/>
          </p:cNvPicPr>
          <p:nvPr/>
        </p:nvPicPr>
        <p:blipFill>
          <a:blip r:embed="rId4"/>
          <a:stretch>
            <a:fillRect/>
          </a:stretch>
        </p:blipFill>
        <p:spPr>
          <a:xfrm>
            <a:off x="2272042" y="2607002"/>
            <a:ext cx="4686073" cy="3810232"/>
          </a:xfrm>
          <a:prstGeom prst="rect">
            <a:avLst/>
          </a:prstGeom>
        </p:spPr>
      </p:pic>
    </p:spTree>
    <p:extLst>
      <p:ext uri="{BB962C8B-B14F-4D97-AF65-F5344CB8AC3E}">
        <p14:creationId xmlns:p14="http://schemas.microsoft.com/office/powerpoint/2010/main" val="175102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228070" y="2003013"/>
            <a:ext cx="13509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spAutoFit/>
          </a:bodyPr>
          <a:lstStyle/>
          <a:p>
            <a:pPr eaLnBrk="0" fontAlgn="base" hangingPunct="0">
              <a:spcBef>
                <a:spcPct val="0"/>
              </a:spcBef>
              <a:spcAft>
                <a:spcPct val="0"/>
              </a:spcAft>
            </a:pPr>
            <a:r>
              <a:rPr lang="en-US" sz="2000" b="1" dirty="0" err="1">
                <a:solidFill>
                  <a:srgbClr val="FFFFFF"/>
                </a:solidFill>
                <a:effectLst>
                  <a:outerShdw blurRad="38100" dist="38100" dir="2700000" algn="tl">
                    <a:srgbClr val="000000"/>
                  </a:outerShdw>
                </a:effectLst>
                <a:latin typeface="Arial" charset="0"/>
                <a:ea typeface="ＭＳ Ｐゴシック" charset="0"/>
              </a:rPr>
              <a:t>Nó</a:t>
            </a:r>
            <a:r>
              <a:rPr lang="en-US" sz="2000" b="1" dirty="0">
                <a:solidFill>
                  <a:srgbClr val="FFFFFF"/>
                </a:solidFill>
                <a:effectLst>
                  <a:outerShdw blurRad="38100" dist="38100" dir="2700000" algn="tl">
                    <a:srgbClr val="000000"/>
                  </a:outerShdw>
                </a:effectLst>
                <a:latin typeface="Arial" charset="0"/>
                <a:ea typeface="ＭＳ Ｐゴシック" charset="0"/>
              </a:rPr>
              <a:t> </a:t>
            </a:r>
            <a:r>
              <a:rPr lang="en-US" sz="2000" b="1" dirty="0" err="1">
                <a:solidFill>
                  <a:srgbClr val="FFFFFF"/>
                </a:solidFill>
                <a:effectLst>
                  <a:outerShdw blurRad="38100" dist="38100" dir="2700000" algn="tl">
                    <a:srgbClr val="000000"/>
                  </a:outerShdw>
                </a:effectLst>
                <a:latin typeface="Arial" charset="0"/>
                <a:ea typeface="ＭＳ Ｐゴシック" charset="0"/>
              </a:rPr>
              <a:t>Sinusal</a:t>
            </a:r>
            <a:endParaRPr lang="en-US" sz="2000" b="1" dirty="0">
              <a:solidFill>
                <a:srgbClr val="FFFFFF"/>
              </a:solidFill>
              <a:effectLst>
                <a:outerShdw blurRad="38100" dist="38100" dir="2700000" algn="tl">
                  <a:srgbClr val="000000"/>
                </a:outerShdw>
              </a:effectLst>
              <a:latin typeface="Arial" charset="0"/>
              <a:ea typeface="ＭＳ Ｐゴシック" charset="0"/>
            </a:endParaRPr>
          </a:p>
        </p:txBody>
      </p:sp>
      <p:sp>
        <p:nvSpPr>
          <p:cNvPr id="3075" name="Text Box 3"/>
          <p:cNvSpPr txBox="1">
            <a:spLocks noChangeArrowheads="1"/>
          </p:cNvSpPr>
          <p:nvPr/>
        </p:nvSpPr>
        <p:spPr bwMode="auto">
          <a:xfrm>
            <a:off x="1199491" y="3792121"/>
            <a:ext cx="1228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spAutoFit/>
          </a:bodyPr>
          <a:lstStyle/>
          <a:p>
            <a:pPr eaLnBrk="0" fontAlgn="base" hangingPunct="0">
              <a:spcBef>
                <a:spcPct val="0"/>
              </a:spcBef>
              <a:spcAft>
                <a:spcPct val="0"/>
              </a:spcAft>
            </a:pPr>
            <a:r>
              <a:rPr lang="en-US" sz="2000" b="1" dirty="0" err="1">
                <a:solidFill>
                  <a:srgbClr val="FFFFFF"/>
                </a:solidFill>
                <a:effectLst>
                  <a:outerShdw blurRad="38100" dist="38100" dir="2700000" algn="tl">
                    <a:srgbClr val="000000"/>
                  </a:outerShdw>
                </a:effectLst>
                <a:latin typeface="Arial" charset="0"/>
                <a:ea typeface="ＭＳ Ｐゴシック" charset="0"/>
              </a:rPr>
              <a:t>Nó</a:t>
            </a:r>
            <a:r>
              <a:rPr lang="en-US" sz="2000" b="1" dirty="0">
                <a:solidFill>
                  <a:srgbClr val="FFFFFF"/>
                </a:solidFill>
                <a:effectLst>
                  <a:outerShdw blurRad="38100" dist="38100" dir="2700000" algn="tl">
                    <a:srgbClr val="000000"/>
                  </a:outerShdw>
                </a:effectLst>
                <a:latin typeface="Arial" charset="0"/>
                <a:ea typeface="ＭＳ Ｐゴシック" charset="0"/>
              </a:rPr>
              <a:t> AV</a:t>
            </a:r>
          </a:p>
        </p:txBody>
      </p:sp>
      <p:sp>
        <p:nvSpPr>
          <p:cNvPr id="3076" name="Rectangle 4"/>
          <p:cNvSpPr>
            <a:spLocks noChangeArrowheads="1"/>
          </p:cNvSpPr>
          <p:nvPr/>
        </p:nvSpPr>
        <p:spPr bwMode="auto">
          <a:xfrm>
            <a:off x="257180" y="5883276"/>
            <a:ext cx="8886825" cy="5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spAutoFit/>
          </a:bodyPr>
          <a:lstStyle/>
          <a:p>
            <a:pPr eaLnBrk="0" fontAlgn="base" hangingPunct="0">
              <a:spcBef>
                <a:spcPct val="0"/>
              </a:spcBef>
              <a:spcAft>
                <a:spcPct val="0"/>
              </a:spcAft>
            </a:pPr>
            <a:r>
              <a:rPr lang="en-US" sz="1400" b="1">
                <a:solidFill>
                  <a:srgbClr val="FFFFFF"/>
                </a:solidFill>
                <a:effectLst>
                  <a:outerShdw blurRad="38100" dist="38100" dir="2700000" algn="tl">
                    <a:srgbClr val="000000"/>
                  </a:outerShdw>
                </a:effectLst>
                <a:latin typeface="Arial" charset="0"/>
                <a:ea typeface="ＭＳ Ｐゴシック" charset="0"/>
              </a:rPr>
              <a:t>Kass D.  New dimensions in device-based therapy for heart failure–mechanisms of stimulation for heart failure.  Heart Failure Society of America 2000.</a:t>
            </a:r>
          </a:p>
        </p:txBody>
      </p:sp>
      <p:grpSp>
        <p:nvGrpSpPr>
          <p:cNvPr id="3077" name="Group 5"/>
          <p:cNvGrpSpPr>
            <a:grpSpLocks/>
          </p:cNvGrpSpPr>
          <p:nvPr/>
        </p:nvGrpSpPr>
        <p:grpSpPr bwMode="auto">
          <a:xfrm rot="1867681">
            <a:off x="2173288" y="2252668"/>
            <a:ext cx="3155950" cy="2789237"/>
            <a:chOff x="783" y="1516"/>
            <a:chExt cx="2261" cy="2158"/>
          </a:xfrm>
        </p:grpSpPr>
        <p:grpSp>
          <p:nvGrpSpPr>
            <p:cNvPr id="3078" name="Group 6"/>
            <p:cNvGrpSpPr>
              <a:grpSpLocks/>
            </p:cNvGrpSpPr>
            <p:nvPr/>
          </p:nvGrpSpPr>
          <p:grpSpPr bwMode="auto">
            <a:xfrm>
              <a:off x="783" y="1516"/>
              <a:ext cx="2261" cy="2158"/>
              <a:chOff x="783" y="1516"/>
              <a:chExt cx="2261" cy="2158"/>
            </a:xfrm>
          </p:grpSpPr>
          <p:grpSp>
            <p:nvGrpSpPr>
              <p:cNvPr id="3079" name="Group 7"/>
              <p:cNvGrpSpPr>
                <a:grpSpLocks/>
              </p:cNvGrpSpPr>
              <p:nvPr/>
            </p:nvGrpSpPr>
            <p:grpSpPr bwMode="auto">
              <a:xfrm>
                <a:off x="783" y="1516"/>
                <a:ext cx="2261" cy="2158"/>
                <a:chOff x="783" y="1516"/>
                <a:chExt cx="2261" cy="2158"/>
              </a:xfrm>
            </p:grpSpPr>
            <p:grpSp>
              <p:nvGrpSpPr>
                <p:cNvPr id="3080" name="Group 8"/>
                <p:cNvGrpSpPr>
                  <a:grpSpLocks/>
                </p:cNvGrpSpPr>
                <p:nvPr/>
              </p:nvGrpSpPr>
              <p:grpSpPr bwMode="auto">
                <a:xfrm>
                  <a:off x="783" y="1516"/>
                  <a:ext cx="2261" cy="2158"/>
                  <a:chOff x="783" y="1516"/>
                  <a:chExt cx="2261" cy="2158"/>
                </a:xfrm>
              </p:grpSpPr>
              <p:sp>
                <p:nvSpPr>
                  <p:cNvPr id="3081" name="Freeform 9"/>
                  <p:cNvSpPr>
                    <a:spLocks/>
                  </p:cNvSpPr>
                  <p:nvPr/>
                </p:nvSpPr>
                <p:spPr bwMode="auto">
                  <a:xfrm>
                    <a:off x="783" y="1516"/>
                    <a:ext cx="2261" cy="2158"/>
                  </a:xfrm>
                  <a:custGeom>
                    <a:avLst/>
                    <a:gdLst>
                      <a:gd name="T0" fmla="*/ 722 w 2261"/>
                      <a:gd name="T1" fmla="*/ 349 h 2158"/>
                      <a:gd name="T2" fmla="*/ 835 w 2261"/>
                      <a:gd name="T3" fmla="*/ 199 h 2158"/>
                      <a:gd name="T4" fmla="*/ 943 w 2261"/>
                      <a:gd name="T5" fmla="*/ 100 h 2158"/>
                      <a:gd name="T6" fmla="*/ 1062 w 2261"/>
                      <a:gd name="T7" fmla="*/ 28 h 2158"/>
                      <a:gd name="T8" fmla="*/ 1194 w 2261"/>
                      <a:gd name="T9" fmla="*/ 0 h 2158"/>
                      <a:gd name="T10" fmla="*/ 1323 w 2261"/>
                      <a:gd name="T11" fmla="*/ 19 h 2158"/>
                      <a:gd name="T12" fmla="*/ 1428 w 2261"/>
                      <a:gd name="T13" fmla="*/ 61 h 2158"/>
                      <a:gd name="T14" fmla="*/ 1539 w 2261"/>
                      <a:gd name="T15" fmla="*/ 119 h 2158"/>
                      <a:gd name="T16" fmla="*/ 1638 w 2261"/>
                      <a:gd name="T17" fmla="*/ 217 h 2158"/>
                      <a:gd name="T18" fmla="*/ 1687 w 2261"/>
                      <a:gd name="T19" fmla="*/ 323 h 2158"/>
                      <a:gd name="T20" fmla="*/ 1710 w 2261"/>
                      <a:gd name="T21" fmla="*/ 417 h 2158"/>
                      <a:gd name="T22" fmla="*/ 1774 w 2261"/>
                      <a:gd name="T23" fmla="*/ 487 h 2158"/>
                      <a:gd name="T24" fmla="*/ 1846 w 2261"/>
                      <a:gd name="T25" fmla="*/ 537 h 2158"/>
                      <a:gd name="T26" fmla="*/ 1902 w 2261"/>
                      <a:gd name="T27" fmla="*/ 621 h 2158"/>
                      <a:gd name="T28" fmla="*/ 1981 w 2261"/>
                      <a:gd name="T29" fmla="*/ 717 h 2158"/>
                      <a:gd name="T30" fmla="*/ 2064 w 2261"/>
                      <a:gd name="T31" fmla="*/ 853 h 2158"/>
                      <a:gd name="T32" fmla="*/ 2119 w 2261"/>
                      <a:gd name="T33" fmla="*/ 1004 h 2158"/>
                      <a:gd name="T34" fmla="*/ 2161 w 2261"/>
                      <a:gd name="T35" fmla="*/ 1181 h 2158"/>
                      <a:gd name="T36" fmla="*/ 2198 w 2261"/>
                      <a:gd name="T37" fmla="*/ 1344 h 2158"/>
                      <a:gd name="T38" fmla="*/ 2233 w 2261"/>
                      <a:gd name="T39" fmla="*/ 1500 h 2158"/>
                      <a:gd name="T40" fmla="*/ 2253 w 2261"/>
                      <a:gd name="T41" fmla="*/ 1689 h 2158"/>
                      <a:gd name="T42" fmla="*/ 2250 w 2261"/>
                      <a:gd name="T43" fmla="*/ 1846 h 2158"/>
                      <a:gd name="T44" fmla="*/ 2237 w 2261"/>
                      <a:gd name="T45" fmla="*/ 1950 h 2158"/>
                      <a:gd name="T46" fmla="*/ 2184 w 2261"/>
                      <a:gd name="T47" fmla="*/ 2035 h 2158"/>
                      <a:gd name="T48" fmla="*/ 2076 w 2261"/>
                      <a:gd name="T49" fmla="*/ 2099 h 2158"/>
                      <a:gd name="T50" fmla="*/ 1928 w 2261"/>
                      <a:gd name="T51" fmla="*/ 2127 h 2158"/>
                      <a:gd name="T52" fmla="*/ 1773 w 2261"/>
                      <a:gd name="T53" fmla="*/ 2142 h 2158"/>
                      <a:gd name="T54" fmla="*/ 1594 w 2261"/>
                      <a:gd name="T55" fmla="*/ 2158 h 2158"/>
                      <a:gd name="T56" fmla="*/ 1442 w 2261"/>
                      <a:gd name="T57" fmla="*/ 2150 h 2158"/>
                      <a:gd name="T58" fmla="*/ 1319 w 2261"/>
                      <a:gd name="T59" fmla="*/ 2136 h 2158"/>
                      <a:gd name="T60" fmla="*/ 1190 w 2261"/>
                      <a:gd name="T61" fmla="*/ 2097 h 2158"/>
                      <a:gd name="T62" fmla="*/ 1048 w 2261"/>
                      <a:gd name="T63" fmla="*/ 2044 h 2158"/>
                      <a:gd name="T64" fmla="*/ 915 w 2261"/>
                      <a:gd name="T65" fmla="*/ 1984 h 2158"/>
                      <a:gd name="T66" fmla="*/ 787 w 2261"/>
                      <a:gd name="T67" fmla="*/ 1915 h 2158"/>
                      <a:gd name="T68" fmla="*/ 663 w 2261"/>
                      <a:gd name="T69" fmla="*/ 1824 h 2158"/>
                      <a:gd name="T70" fmla="*/ 564 w 2261"/>
                      <a:gd name="T71" fmla="*/ 1737 h 2158"/>
                      <a:gd name="T72" fmla="*/ 467 w 2261"/>
                      <a:gd name="T73" fmla="*/ 1599 h 2158"/>
                      <a:gd name="T74" fmla="*/ 396 w 2261"/>
                      <a:gd name="T75" fmla="*/ 1491 h 2158"/>
                      <a:gd name="T76" fmla="*/ 335 w 2261"/>
                      <a:gd name="T77" fmla="*/ 1427 h 2158"/>
                      <a:gd name="T78" fmla="*/ 250 w 2261"/>
                      <a:gd name="T79" fmla="*/ 1392 h 2158"/>
                      <a:gd name="T80" fmla="*/ 145 w 2261"/>
                      <a:gd name="T81" fmla="*/ 1317 h 2158"/>
                      <a:gd name="T82" fmla="*/ 72 w 2261"/>
                      <a:gd name="T83" fmla="*/ 1212 h 2158"/>
                      <a:gd name="T84" fmla="*/ 16 w 2261"/>
                      <a:gd name="T85" fmla="*/ 1103 h 2158"/>
                      <a:gd name="T86" fmla="*/ 0 w 2261"/>
                      <a:gd name="T87" fmla="*/ 970 h 2158"/>
                      <a:gd name="T88" fmla="*/ 16 w 2261"/>
                      <a:gd name="T89" fmla="*/ 847 h 2158"/>
                      <a:gd name="T90" fmla="*/ 64 w 2261"/>
                      <a:gd name="T91" fmla="*/ 708 h 2158"/>
                      <a:gd name="T92" fmla="*/ 141 w 2261"/>
                      <a:gd name="T93" fmla="*/ 580 h 2158"/>
                      <a:gd name="T94" fmla="*/ 221 w 2261"/>
                      <a:gd name="T95" fmla="*/ 493 h 2158"/>
                      <a:gd name="T96" fmla="*/ 326 w 2261"/>
                      <a:gd name="T97" fmla="*/ 428 h 2158"/>
                      <a:gd name="T98" fmla="*/ 474 w 2261"/>
                      <a:gd name="T99" fmla="*/ 399 h 2158"/>
                      <a:gd name="T100" fmla="*/ 614 w 2261"/>
                      <a:gd name="T101" fmla="*/ 409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1" h="2158">
                        <a:moveTo>
                          <a:pt x="657" y="400"/>
                        </a:moveTo>
                        <a:lnTo>
                          <a:pt x="722" y="349"/>
                        </a:lnTo>
                        <a:lnTo>
                          <a:pt x="779" y="275"/>
                        </a:lnTo>
                        <a:lnTo>
                          <a:pt x="835" y="199"/>
                        </a:lnTo>
                        <a:lnTo>
                          <a:pt x="886" y="150"/>
                        </a:lnTo>
                        <a:lnTo>
                          <a:pt x="943" y="100"/>
                        </a:lnTo>
                        <a:lnTo>
                          <a:pt x="1012" y="57"/>
                        </a:lnTo>
                        <a:lnTo>
                          <a:pt x="1062" y="28"/>
                        </a:lnTo>
                        <a:lnTo>
                          <a:pt x="1125" y="13"/>
                        </a:lnTo>
                        <a:lnTo>
                          <a:pt x="1194" y="0"/>
                        </a:lnTo>
                        <a:lnTo>
                          <a:pt x="1265" y="9"/>
                        </a:lnTo>
                        <a:lnTo>
                          <a:pt x="1323" y="19"/>
                        </a:lnTo>
                        <a:lnTo>
                          <a:pt x="1370" y="32"/>
                        </a:lnTo>
                        <a:lnTo>
                          <a:pt x="1428" y="61"/>
                        </a:lnTo>
                        <a:lnTo>
                          <a:pt x="1489" y="92"/>
                        </a:lnTo>
                        <a:lnTo>
                          <a:pt x="1539" y="119"/>
                        </a:lnTo>
                        <a:lnTo>
                          <a:pt x="1595" y="164"/>
                        </a:lnTo>
                        <a:lnTo>
                          <a:pt x="1638" y="217"/>
                        </a:lnTo>
                        <a:lnTo>
                          <a:pt x="1673" y="282"/>
                        </a:lnTo>
                        <a:lnTo>
                          <a:pt x="1687" y="323"/>
                        </a:lnTo>
                        <a:lnTo>
                          <a:pt x="1690" y="374"/>
                        </a:lnTo>
                        <a:lnTo>
                          <a:pt x="1710" y="417"/>
                        </a:lnTo>
                        <a:lnTo>
                          <a:pt x="1738" y="458"/>
                        </a:lnTo>
                        <a:lnTo>
                          <a:pt x="1774" y="487"/>
                        </a:lnTo>
                        <a:lnTo>
                          <a:pt x="1819" y="511"/>
                        </a:lnTo>
                        <a:lnTo>
                          <a:pt x="1846" y="537"/>
                        </a:lnTo>
                        <a:lnTo>
                          <a:pt x="1867" y="573"/>
                        </a:lnTo>
                        <a:lnTo>
                          <a:pt x="1902" y="621"/>
                        </a:lnTo>
                        <a:lnTo>
                          <a:pt x="1939" y="669"/>
                        </a:lnTo>
                        <a:lnTo>
                          <a:pt x="1981" y="717"/>
                        </a:lnTo>
                        <a:lnTo>
                          <a:pt x="2021" y="765"/>
                        </a:lnTo>
                        <a:lnTo>
                          <a:pt x="2064" y="853"/>
                        </a:lnTo>
                        <a:lnTo>
                          <a:pt x="2097" y="938"/>
                        </a:lnTo>
                        <a:lnTo>
                          <a:pt x="2119" y="1004"/>
                        </a:lnTo>
                        <a:lnTo>
                          <a:pt x="2137" y="1091"/>
                        </a:lnTo>
                        <a:lnTo>
                          <a:pt x="2161" y="1181"/>
                        </a:lnTo>
                        <a:lnTo>
                          <a:pt x="2181" y="1264"/>
                        </a:lnTo>
                        <a:lnTo>
                          <a:pt x="2198" y="1344"/>
                        </a:lnTo>
                        <a:lnTo>
                          <a:pt x="2214" y="1426"/>
                        </a:lnTo>
                        <a:lnTo>
                          <a:pt x="2233" y="1500"/>
                        </a:lnTo>
                        <a:lnTo>
                          <a:pt x="2242" y="1592"/>
                        </a:lnTo>
                        <a:lnTo>
                          <a:pt x="2253" y="1689"/>
                        </a:lnTo>
                        <a:lnTo>
                          <a:pt x="2261" y="1778"/>
                        </a:lnTo>
                        <a:lnTo>
                          <a:pt x="2250" y="1846"/>
                        </a:lnTo>
                        <a:lnTo>
                          <a:pt x="2242" y="1902"/>
                        </a:lnTo>
                        <a:lnTo>
                          <a:pt x="2237" y="1950"/>
                        </a:lnTo>
                        <a:lnTo>
                          <a:pt x="2218" y="1992"/>
                        </a:lnTo>
                        <a:lnTo>
                          <a:pt x="2184" y="2035"/>
                        </a:lnTo>
                        <a:lnTo>
                          <a:pt x="2136" y="2076"/>
                        </a:lnTo>
                        <a:lnTo>
                          <a:pt x="2076" y="2099"/>
                        </a:lnTo>
                        <a:lnTo>
                          <a:pt x="2009" y="2115"/>
                        </a:lnTo>
                        <a:lnTo>
                          <a:pt x="1928" y="2127"/>
                        </a:lnTo>
                        <a:lnTo>
                          <a:pt x="1855" y="2137"/>
                        </a:lnTo>
                        <a:lnTo>
                          <a:pt x="1773" y="2142"/>
                        </a:lnTo>
                        <a:lnTo>
                          <a:pt x="1677" y="2150"/>
                        </a:lnTo>
                        <a:lnTo>
                          <a:pt x="1594" y="2158"/>
                        </a:lnTo>
                        <a:lnTo>
                          <a:pt x="1517" y="2158"/>
                        </a:lnTo>
                        <a:lnTo>
                          <a:pt x="1442" y="2150"/>
                        </a:lnTo>
                        <a:lnTo>
                          <a:pt x="1373" y="2142"/>
                        </a:lnTo>
                        <a:lnTo>
                          <a:pt x="1319" y="2136"/>
                        </a:lnTo>
                        <a:lnTo>
                          <a:pt x="1261" y="2118"/>
                        </a:lnTo>
                        <a:lnTo>
                          <a:pt x="1190" y="2097"/>
                        </a:lnTo>
                        <a:lnTo>
                          <a:pt x="1110" y="2070"/>
                        </a:lnTo>
                        <a:lnTo>
                          <a:pt x="1048" y="2044"/>
                        </a:lnTo>
                        <a:lnTo>
                          <a:pt x="975" y="2014"/>
                        </a:lnTo>
                        <a:lnTo>
                          <a:pt x="915" y="1984"/>
                        </a:lnTo>
                        <a:lnTo>
                          <a:pt x="853" y="1951"/>
                        </a:lnTo>
                        <a:lnTo>
                          <a:pt x="787" y="1915"/>
                        </a:lnTo>
                        <a:lnTo>
                          <a:pt x="725" y="1874"/>
                        </a:lnTo>
                        <a:lnTo>
                          <a:pt x="663" y="1824"/>
                        </a:lnTo>
                        <a:lnTo>
                          <a:pt x="606" y="1776"/>
                        </a:lnTo>
                        <a:lnTo>
                          <a:pt x="564" y="1737"/>
                        </a:lnTo>
                        <a:lnTo>
                          <a:pt x="510" y="1660"/>
                        </a:lnTo>
                        <a:lnTo>
                          <a:pt x="467" y="1599"/>
                        </a:lnTo>
                        <a:lnTo>
                          <a:pt x="423" y="1531"/>
                        </a:lnTo>
                        <a:lnTo>
                          <a:pt x="396" y="1491"/>
                        </a:lnTo>
                        <a:lnTo>
                          <a:pt x="376" y="1439"/>
                        </a:lnTo>
                        <a:lnTo>
                          <a:pt x="335" y="1427"/>
                        </a:lnTo>
                        <a:lnTo>
                          <a:pt x="291" y="1413"/>
                        </a:lnTo>
                        <a:lnTo>
                          <a:pt x="250" y="1392"/>
                        </a:lnTo>
                        <a:lnTo>
                          <a:pt x="198" y="1357"/>
                        </a:lnTo>
                        <a:lnTo>
                          <a:pt x="145" y="1317"/>
                        </a:lnTo>
                        <a:lnTo>
                          <a:pt x="112" y="1269"/>
                        </a:lnTo>
                        <a:lnTo>
                          <a:pt x="72" y="1212"/>
                        </a:lnTo>
                        <a:lnTo>
                          <a:pt x="43" y="1160"/>
                        </a:lnTo>
                        <a:lnTo>
                          <a:pt x="16" y="1103"/>
                        </a:lnTo>
                        <a:lnTo>
                          <a:pt x="5" y="1047"/>
                        </a:lnTo>
                        <a:lnTo>
                          <a:pt x="0" y="970"/>
                        </a:lnTo>
                        <a:lnTo>
                          <a:pt x="4" y="909"/>
                        </a:lnTo>
                        <a:lnTo>
                          <a:pt x="16" y="847"/>
                        </a:lnTo>
                        <a:lnTo>
                          <a:pt x="35" y="777"/>
                        </a:lnTo>
                        <a:lnTo>
                          <a:pt x="64" y="708"/>
                        </a:lnTo>
                        <a:lnTo>
                          <a:pt x="99" y="640"/>
                        </a:lnTo>
                        <a:lnTo>
                          <a:pt x="141" y="580"/>
                        </a:lnTo>
                        <a:lnTo>
                          <a:pt x="176" y="537"/>
                        </a:lnTo>
                        <a:lnTo>
                          <a:pt x="221" y="493"/>
                        </a:lnTo>
                        <a:lnTo>
                          <a:pt x="273" y="454"/>
                        </a:lnTo>
                        <a:lnTo>
                          <a:pt x="326" y="428"/>
                        </a:lnTo>
                        <a:lnTo>
                          <a:pt x="392" y="410"/>
                        </a:lnTo>
                        <a:lnTo>
                          <a:pt x="474" y="399"/>
                        </a:lnTo>
                        <a:lnTo>
                          <a:pt x="547" y="400"/>
                        </a:lnTo>
                        <a:lnTo>
                          <a:pt x="614" y="409"/>
                        </a:lnTo>
                        <a:lnTo>
                          <a:pt x="657" y="40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082" name="Freeform 10"/>
                  <p:cNvSpPr>
                    <a:spLocks/>
                  </p:cNvSpPr>
                  <p:nvPr/>
                </p:nvSpPr>
                <p:spPr bwMode="auto">
                  <a:xfrm>
                    <a:off x="1250" y="2053"/>
                    <a:ext cx="1794" cy="1621"/>
                  </a:xfrm>
                  <a:custGeom>
                    <a:avLst/>
                    <a:gdLst>
                      <a:gd name="T0" fmla="*/ 1374 w 1794"/>
                      <a:gd name="T1" fmla="*/ 35 h 1621"/>
                      <a:gd name="T2" fmla="*/ 1400 w 1794"/>
                      <a:gd name="T3" fmla="*/ 38 h 1621"/>
                      <a:gd name="T4" fmla="*/ 1472 w 1794"/>
                      <a:gd name="T5" fmla="*/ 134 h 1621"/>
                      <a:gd name="T6" fmla="*/ 1554 w 1794"/>
                      <a:gd name="T7" fmla="*/ 230 h 1621"/>
                      <a:gd name="T8" fmla="*/ 1630 w 1794"/>
                      <a:gd name="T9" fmla="*/ 403 h 1621"/>
                      <a:gd name="T10" fmla="*/ 1670 w 1794"/>
                      <a:gd name="T11" fmla="*/ 554 h 1621"/>
                      <a:gd name="T12" fmla="*/ 1714 w 1794"/>
                      <a:gd name="T13" fmla="*/ 727 h 1621"/>
                      <a:gd name="T14" fmla="*/ 1747 w 1794"/>
                      <a:gd name="T15" fmla="*/ 889 h 1621"/>
                      <a:gd name="T16" fmla="*/ 1775 w 1794"/>
                      <a:gd name="T17" fmla="*/ 1055 h 1621"/>
                      <a:gd name="T18" fmla="*/ 1794 w 1794"/>
                      <a:gd name="T19" fmla="*/ 1241 h 1621"/>
                      <a:gd name="T20" fmla="*/ 1775 w 1794"/>
                      <a:gd name="T21" fmla="*/ 1365 h 1621"/>
                      <a:gd name="T22" fmla="*/ 1751 w 1794"/>
                      <a:gd name="T23" fmla="*/ 1455 h 1621"/>
                      <a:gd name="T24" fmla="*/ 1669 w 1794"/>
                      <a:gd name="T25" fmla="*/ 1539 h 1621"/>
                      <a:gd name="T26" fmla="*/ 1542 w 1794"/>
                      <a:gd name="T27" fmla="*/ 1578 h 1621"/>
                      <a:gd name="T28" fmla="*/ 1388 w 1794"/>
                      <a:gd name="T29" fmla="*/ 1600 h 1621"/>
                      <a:gd name="T30" fmla="*/ 1210 w 1794"/>
                      <a:gd name="T31" fmla="*/ 1613 h 1621"/>
                      <a:gd name="T32" fmla="*/ 1050 w 1794"/>
                      <a:gd name="T33" fmla="*/ 1621 h 1621"/>
                      <a:gd name="T34" fmla="*/ 906 w 1794"/>
                      <a:gd name="T35" fmla="*/ 1605 h 1621"/>
                      <a:gd name="T36" fmla="*/ 794 w 1794"/>
                      <a:gd name="T37" fmla="*/ 1581 h 1621"/>
                      <a:gd name="T38" fmla="*/ 643 w 1794"/>
                      <a:gd name="T39" fmla="*/ 1533 h 1621"/>
                      <a:gd name="T40" fmla="*/ 508 w 1794"/>
                      <a:gd name="T41" fmla="*/ 1477 h 1621"/>
                      <a:gd name="T42" fmla="*/ 387 w 1794"/>
                      <a:gd name="T43" fmla="*/ 1414 h 1621"/>
                      <a:gd name="T44" fmla="*/ 259 w 1794"/>
                      <a:gd name="T45" fmla="*/ 1337 h 1621"/>
                      <a:gd name="T46" fmla="*/ 140 w 1794"/>
                      <a:gd name="T47" fmla="*/ 1239 h 1621"/>
                      <a:gd name="T48" fmla="*/ 43 w 1794"/>
                      <a:gd name="T49" fmla="*/ 1124 h 1621"/>
                      <a:gd name="T50" fmla="*/ 38 w 1794"/>
                      <a:gd name="T51" fmla="*/ 1078 h 1621"/>
                      <a:gd name="T52" fmla="*/ 111 w 1794"/>
                      <a:gd name="T53" fmla="*/ 1161 h 1621"/>
                      <a:gd name="T54" fmla="*/ 208 w 1794"/>
                      <a:gd name="T55" fmla="*/ 1247 h 1621"/>
                      <a:gd name="T56" fmla="*/ 312 w 1794"/>
                      <a:gd name="T57" fmla="*/ 1322 h 1621"/>
                      <a:gd name="T58" fmla="*/ 419 w 1794"/>
                      <a:gd name="T59" fmla="*/ 1383 h 1621"/>
                      <a:gd name="T60" fmla="*/ 535 w 1794"/>
                      <a:gd name="T61" fmla="*/ 1437 h 1621"/>
                      <a:gd name="T62" fmla="*/ 636 w 1794"/>
                      <a:gd name="T63" fmla="*/ 1485 h 1621"/>
                      <a:gd name="T64" fmla="*/ 748 w 1794"/>
                      <a:gd name="T65" fmla="*/ 1529 h 1621"/>
                      <a:gd name="T66" fmla="*/ 870 w 1794"/>
                      <a:gd name="T67" fmla="*/ 1551 h 1621"/>
                      <a:gd name="T68" fmla="*/ 998 w 1794"/>
                      <a:gd name="T69" fmla="*/ 1568 h 1621"/>
                      <a:gd name="T70" fmla="*/ 1113 w 1794"/>
                      <a:gd name="T71" fmla="*/ 1570 h 1621"/>
                      <a:gd name="T72" fmla="*/ 1223 w 1794"/>
                      <a:gd name="T73" fmla="*/ 1565 h 1621"/>
                      <a:gd name="T74" fmla="*/ 1334 w 1794"/>
                      <a:gd name="T75" fmla="*/ 1555 h 1621"/>
                      <a:gd name="T76" fmla="*/ 1448 w 1794"/>
                      <a:gd name="T77" fmla="*/ 1538 h 1621"/>
                      <a:gd name="T78" fmla="*/ 1533 w 1794"/>
                      <a:gd name="T79" fmla="*/ 1513 h 1621"/>
                      <a:gd name="T80" fmla="*/ 1603 w 1794"/>
                      <a:gd name="T81" fmla="*/ 1465 h 1621"/>
                      <a:gd name="T82" fmla="*/ 1648 w 1794"/>
                      <a:gd name="T83" fmla="*/ 1389 h 1621"/>
                      <a:gd name="T84" fmla="*/ 1687 w 1794"/>
                      <a:gd name="T85" fmla="*/ 1306 h 1621"/>
                      <a:gd name="T86" fmla="*/ 1716 w 1794"/>
                      <a:gd name="T87" fmla="*/ 1229 h 1621"/>
                      <a:gd name="T88" fmla="*/ 1704 w 1794"/>
                      <a:gd name="T89" fmla="*/ 1063 h 1621"/>
                      <a:gd name="T90" fmla="*/ 1696 w 1794"/>
                      <a:gd name="T91" fmla="*/ 914 h 1621"/>
                      <a:gd name="T92" fmla="*/ 1669 w 1794"/>
                      <a:gd name="T93" fmla="*/ 791 h 1621"/>
                      <a:gd name="T94" fmla="*/ 1640 w 1794"/>
                      <a:gd name="T95" fmla="*/ 679 h 1621"/>
                      <a:gd name="T96" fmla="*/ 1608 w 1794"/>
                      <a:gd name="T97" fmla="*/ 548 h 1621"/>
                      <a:gd name="T98" fmla="*/ 1585 w 1794"/>
                      <a:gd name="T99" fmla="*/ 423 h 1621"/>
                      <a:gd name="T100" fmla="*/ 1527 w 1794"/>
                      <a:gd name="T101" fmla="*/ 329 h 1621"/>
                      <a:gd name="T102" fmla="*/ 1466 w 1794"/>
                      <a:gd name="T103" fmla="*/ 211 h 1621"/>
                      <a:gd name="T104" fmla="*/ 1410 w 1794"/>
                      <a:gd name="T105" fmla="*/ 119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94" h="1621">
                        <a:moveTo>
                          <a:pt x="1386" y="75"/>
                        </a:moveTo>
                        <a:lnTo>
                          <a:pt x="1374" y="35"/>
                        </a:lnTo>
                        <a:lnTo>
                          <a:pt x="1379" y="0"/>
                        </a:lnTo>
                        <a:lnTo>
                          <a:pt x="1400" y="38"/>
                        </a:lnTo>
                        <a:lnTo>
                          <a:pt x="1435" y="86"/>
                        </a:lnTo>
                        <a:lnTo>
                          <a:pt x="1472" y="134"/>
                        </a:lnTo>
                        <a:lnTo>
                          <a:pt x="1514" y="182"/>
                        </a:lnTo>
                        <a:lnTo>
                          <a:pt x="1554" y="230"/>
                        </a:lnTo>
                        <a:lnTo>
                          <a:pt x="1597" y="317"/>
                        </a:lnTo>
                        <a:lnTo>
                          <a:pt x="1630" y="403"/>
                        </a:lnTo>
                        <a:lnTo>
                          <a:pt x="1652" y="467"/>
                        </a:lnTo>
                        <a:lnTo>
                          <a:pt x="1670" y="554"/>
                        </a:lnTo>
                        <a:lnTo>
                          <a:pt x="1694" y="644"/>
                        </a:lnTo>
                        <a:lnTo>
                          <a:pt x="1714" y="727"/>
                        </a:lnTo>
                        <a:lnTo>
                          <a:pt x="1731" y="807"/>
                        </a:lnTo>
                        <a:lnTo>
                          <a:pt x="1747" y="889"/>
                        </a:lnTo>
                        <a:lnTo>
                          <a:pt x="1766" y="963"/>
                        </a:lnTo>
                        <a:lnTo>
                          <a:pt x="1775" y="1055"/>
                        </a:lnTo>
                        <a:lnTo>
                          <a:pt x="1786" y="1154"/>
                        </a:lnTo>
                        <a:lnTo>
                          <a:pt x="1794" y="1241"/>
                        </a:lnTo>
                        <a:lnTo>
                          <a:pt x="1783" y="1309"/>
                        </a:lnTo>
                        <a:lnTo>
                          <a:pt x="1775" y="1365"/>
                        </a:lnTo>
                        <a:lnTo>
                          <a:pt x="1770" y="1413"/>
                        </a:lnTo>
                        <a:lnTo>
                          <a:pt x="1751" y="1455"/>
                        </a:lnTo>
                        <a:lnTo>
                          <a:pt x="1717" y="1498"/>
                        </a:lnTo>
                        <a:lnTo>
                          <a:pt x="1669" y="1539"/>
                        </a:lnTo>
                        <a:lnTo>
                          <a:pt x="1609" y="1562"/>
                        </a:lnTo>
                        <a:lnTo>
                          <a:pt x="1542" y="1578"/>
                        </a:lnTo>
                        <a:lnTo>
                          <a:pt x="1461" y="1590"/>
                        </a:lnTo>
                        <a:lnTo>
                          <a:pt x="1388" y="1600"/>
                        </a:lnTo>
                        <a:lnTo>
                          <a:pt x="1307" y="1605"/>
                        </a:lnTo>
                        <a:lnTo>
                          <a:pt x="1210" y="1613"/>
                        </a:lnTo>
                        <a:lnTo>
                          <a:pt x="1127" y="1621"/>
                        </a:lnTo>
                        <a:lnTo>
                          <a:pt x="1050" y="1621"/>
                        </a:lnTo>
                        <a:lnTo>
                          <a:pt x="975" y="1613"/>
                        </a:lnTo>
                        <a:lnTo>
                          <a:pt x="906" y="1605"/>
                        </a:lnTo>
                        <a:lnTo>
                          <a:pt x="852" y="1599"/>
                        </a:lnTo>
                        <a:lnTo>
                          <a:pt x="794" y="1581"/>
                        </a:lnTo>
                        <a:lnTo>
                          <a:pt x="723" y="1560"/>
                        </a:lnTo>
                        <a:lnTo>
                          <a:pt x="643" y="1533"/>
                        </a:lnTo>
                        <a:lnTo>
                          <a:pt x="581" y="1507"/>
                        </a:lnTo>
                        <a:lnTo>
                          <a:pt x="508" y="1477"/>
                        </a:lnTo>
                        <a:lnTo>
                          <a:pt x="449" y="1447"/>
                        </a:lnTo>
                        <a:lnTo>
                          <a:pt x="387" y="1414"/>
                        </a:lnTo>
                        <a:lnTo>
                          <a:pt x="321" y="1378"/>
                        </a:lnTo>
                        <a:lnTo>
                          <a:pt x="259" y="1337"/>
                        </a:lnTo>
                        <a:lnTo>
                          <a:pt x="197" y="1287"/>
                        </a:lnTo>
                        <a:lnTo>
                          <a:pt x="140" y="1239"/>
                        </a:lnTo>
                        <a:lnTo>
                          <a:pt x="97" y="1202"/>
                        </a:lnTo>
                        <a:lnTo>
                          <a:pt x="43" y="1124"/>
                        </a:lnTo>
                        <a:lnTo>
                          <a:pt x="0" y="1062"/>
                        </a:lnTo>
                        <a:lnTo>
                          <a:pt x="38" y="1078"/>
                        </a:lnTo>
                        <a:lnTo>
                          <a:pt x="72" y="1108"/>
                        </a:lnTo>
                        <a:lnTo>
                          <a:pt x="111" y="1161"/>
                        </a:lnTo>
                        <a:lnTo>
                          <a:pt x="161" y="1210"/>
                        </a:lnTo>
                        <a:lnTo>
                          <a:pt x="208" y="1247"/>
                        </a:lnTo>
                        <a:lnTo>
                          <a:pt x="262" y="1287"/>
                        </a:lnTo>
                        <a:lnTo>
                          <a:pt x="312" y="1322"/>
                        </a:lnTo>
                        <a:lnTo>
                          <a:pt x="367" y="1362"/>
                        </a:lnTo>
                        <a:lnTo>
                          <a:pt x="419" y="1383"/>
                        </a:lnTo>
                        <a:lnTo>
                          <a:pt x="483" y="1420"/>
                        </a:lnTo>
                        <a:lnTo>
                          <a:pt x="535" y="1437"/>
                        </a:lnTo>
                        <a:lnTo>
                          <a:pt x="584" y="1465"/>
                        </a:lnTo>
                        <a:lnTo>
                          <a:pt x="636" y="1485"/>
                        </a:lnTo>
                        <a:lnTo>
                          <a:pt x="685" y="1500"/>
                        </a:lnTo>
                        <a:lnTo>
                          <a:pt x="748" y="1529"/>
                        </a:lnTo>
                        <a:lnTo>
                          <a:pt x="808" y="1539"/>
                        </a:lnTo>
                        <a:lnTo>
                          <a:pt x="870" y="1551"/>
                        </a:lnTo>
                        <a:lnTo>
                          <a:pt x="933" y="1560"/>
                        </a:lnTo>
                        <a:lnTo>
                          <a:pt x="998" y="1568"/>
                        </a:lnTo>
                        <a:lnTo>
                          <a:pt x="1061" y="1573"/>
                        </a:lnTo>
                        <a:lnTo>
                          <a:pt x="1113" y="1570"/>
                        </a:lnTo>
                        <a:lnTo>
                          <a:pt x="1171" y="1568"/>
                        </a:lnTo>
                        <a:lnTo>
                          <a:pt x="1223" y="1565"/>
                        </a:lnTo>
                        <a:lnTo>
                          <a:pt x="1279" y="1560"/>
                        </a:lnTo>
                        <a:lnTo>
                          <a:pt x="1334" y="1555"/>
                        </a:lnTo>
                        <a:lnTo>
                          <a:pt x="1387" y="1546"/>
                        </a:lnTo>
                        <a:lnTo>
                          <a:pt x="1448" y="1538"/>
                        </a:lnTo>
                        <a:lnTo>
                          <a:pt x="1503" y="1533"/>
                        </a:lnTo>
                        <a:lnTo>
                          <a:pt x="1533" y="1513"/>
                        </a:lnTo>
                        <a:lnTo>
                          <a:pt x="1569" y="1485"/>
                        </a:lnTo>
                        <a:lnTo>
                          <a:pt x="1603" y="1465"/>
                        </a:lnTo>
                        <a:lnTo>
                          <a:pt x="1627" y="1430"/>
                        </a:lnTo>
                        <a:lnTo>
                          <a:pt x="1648" y="1389"/>
                        </a:lnTo>
                        <a:lnTo>
                          <a:pt x="1667" y="1350"/>
                        </a:lnTo>
                        <a:lnTo>
                          <a:pt x="1687" y="1306"/>
                        </a:lnTo>
                        <a:lnTo>
                          <a:pt x="1700" y="1260"/>
                        </a:lnTo>
                        <a:lnTo>
                          <a:pt x="1716" y="1229"/>
                        </a:lnTo>
                        <a:lnTo>
                          <a:pt x="1709" y="1148"/>
                        </a:lnTo>
                        <a:lnTo>
                          <a:pt x="1704" y="1063"/>
                        </a:lnTo>
                        <a:lnTo>
                          <a:pt x="1700" y="982"/>
                        </a:lnTo>
                        <a:lnTo>
                          <a:pt x="1696" y="914"/>
                        </a:lnTo>
                        <a:lnTo>
                          <a:pt x="1683" y="857"/>
                        </a:lnTo>
                        <a:lnTo>
                          <a:pt x="1669" y="791"/>
                        </a:lnTo>
                        <a:lnTo>
                          <a:pt x="1651" y="732"/>
                        </a:lnTo>
                        <a:lnTo>
                          <a:pt x="1640" y="679"/>
                        </a:lnTo>
                        <a:lnTo>
                          <a:pt x="1627" y="618"/>
                        </a:lnTo>
                        <a:lnTo>
                          <a:pt x="1608" y="548"/>
                        </a:lnTo>
                        <a:lnTo>
                          <a:pt x="1592" y="477"/>
                        </a:lnTo>
                        <a:lnTo>
                          <a:pt x="1585" y="423"/>
                        </a:lnTo>
                        <a:lnTo>
                          <a:pt x="1555" y="372"/>
                        </a:lnTo>
                        <a:lnTo>
                          <a:pt x="1527" y="329"/>
                        </a:lnTo>
                        <a:lnTo>
                          <a:pt x="1499" y="272"/>
                        </a:lnTo>
                        <a:lnTo>
                          <a:pt x="1466" y="211"/>
                        </a:lnTo>
                        <a:lnTo>
                          <a:pt x="1440" y="160"/>
                        </a:lnTo>
                        <a:lnTo>
                          <a:pt x="1410" y="119"/>
                        </a:lnTo>
                        <a:lnTo>
                          <a:pt x="1386" y="75"/>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sp>
              <p:nvSpPr>
                <p:cNvPr id="3083" name="Freeform 11"/>
                <p:cNvSpPr>
                  <a:spLocks/>
                </p:cNvSpPr>
                <p:nvPr/>
              </p:nvSpPr>
              <p:spPr bwMode="auto">
                <a:xfrm>
                  <a:off x="1970" y="2705"/>
                  <a:ext cx="643" cy="692"/>
                </a:xfrm>
                <a:custGeom>
                  <a:avLst/>
                  <a:gdLst>
                    <a:gd name="T0" fmla="*/ 28 w 643"/>
                    <a:gd name="T1" fmla="*/ 0 h 692"/>
                    <a:gd name="T2" fmla="*/ 75 w 643"/>
                    <a:gd name="T3" fmla="*/ 35 h 692"/>
                    <a:gd name="T4" fmla="*/ 117 w 643"/>
                    <a:gd name="T5" fmla="*/ 78 h 692"/>
                    <a:gd name="T6" fmla="*/ 160 w 643"/>
                    <a:gd name="T7" fmla="*/ 126 h 692"/>
                    <a:gd name="T8" fmla="*/ 207 w 643"/>
                    <a:gd name="T9" fmla="*/ 184 h 692"/>
                    <a:gd name="T10" fmla="*/ 260 w 643"/>
                    <a:gd name="T11" fmla="*/ 246 h 692"/>
                    <a:gd name="T12" fmla="*/ 321 w 643"/>
                    <a:gd name="T13" fmla="*/ 314 h 692"/>
                    <a:gd name="T14" fmla="*/ 381 w 643"/>
                    <a:gd name="T15" fmla="*/ 388 h 692"/>
                    <a:gd name="T16" fmla="*/ 426 w 643"/>
                    <a:gd name="T17" fmla="*/ 445 h 692"/>
                    <a:gd name="T18" fmla="*/ 463 w 643"/>
                    <a:gd name="T19" fmla="*/ 481 h 692"/>
                    <a:gd name="T20" fmla="*/ 501 w 643"/>
                    <a:gd name="T21" fmla="*/ 516 h 692"/>
                    <a:gd name="T22" fmla="*/ 544 w 643"/>
                    <a:gd name="T23" fmla="*/ 548 h 692"/>
                    <a:gd name="T24" fmla="*/ 585 w 643"/>
                    <a:gd name="T25" fmla="*/ 585 h 692"/>
                    <a:gd name="T26" fmla="*/ 618 w 643"/>
                    <a:gd name="T27" fmla="*/ 615 h 692"/>
                    <a:gd name="T28" fmla="*/ 637 w 643"/>
                    <a:gd name="T29" fmla="*/ 637 h 692"/>
                    <a:gd name="T30" fmla="*/ 643 w 643"/>
                    <a:gd name="T31" fmla="*/ 662 h 692"/>
                    <a:gd name="T32" fmla="*/ 639 w 643"/>
                    <a:gd name="T33" fmla="*/ 679 h 692"/>
                    <a:gd name="T34" fmla="*/ 627 w 643"/>
                    <a:gd name="T35" fmla="*/ 689 h 692"/>
                    <a:gd name="T36" fmla="*/ 609 w 643"/>
                    <a:gd name="T37" fmla="*/ 692 h 692"/>
                    <a:gd name="T38" fmla="*/ 585 w 643"/>
                    <a:gd name="T39" fmla="*/ 683 h 692"/>
                    <a:gd name="T40" fmla="*/ 550 w 643"/>
                    <a:gd name="T41" fmla="*/ 657 h 692"/>
                    <a:gd name="T42" fmla="*/ 513 w 643"/>
                    <a:gd name="T43" fmla="*/ 635 h 692"/>
                    <a:gd name="T44" fmla="*/ 481 w 643"/>
                    <a:gd name="T45" fmla="*/ 618 h 692"/>
                    <a:gd name="T46" fmla="*/ 442 w 643"/>
                    <a:gd name="T47" fmla="*/ 583 h 692"/>
                    <a:gd name="T48" fmla="*/ 406 w 643"/>
                    <a:gd name="T49" fmla="*/ 553 h 692"/>
                    <a:gd name="T50" fmla="*/ 361 w 643"/>
                    <a:gd name="T51" fmla="*/ 512 h 692"/>
                    <a:gd name="T52" fmla="*/ 321 w 643"/>
                    <a:gd name="T53" fmla="*/ 477 h 692"/>
                    <a:gd name="T54" fmla="*/ 273 w 643"/>
                    <a:gd name="T55" fmla="*/ 436 h 692"/>
                    <a:gd name="T56" fmla="*/ 236 w 643"/>
                    <a:gd name="T57" fmla="*/ 398 h 692"/>
                    <a:gd name="T58" fmla="*/ 203 w 643"/>
                    <a:gd name="T59" fmla="*/ 358 h 692"/>
                    <a:gd name="T60" fmla="*/ 171 w 643"/>
                    <a:gd name="T61" fmla="*/ 324 h 692"/>
                    <a:gd name="T62" fmla="*/ 152 w 643"/>
                    <a:gd name="T63" fmla="*/ 295 h 692"/>
                    <a:gd name="T64" fmla="*/ 121 w 643"/>
                    <a:gd name="T65" fmla="*/ 250 h 692"/>
                    <a:gd name="T66" fmla="*/ 93 w 643"/>
                    <a:gd name="T67" fmla="*/ 202 h 692"/>
                    <a:gd name="T68" fmla="*/ 65 w 643"/>
                    <a:gd name="T69" fmla="*/ 155 h 692"/>
                    <a:gd name="T70" fmla="*/ 40 w 643"/>
                    <a:gd name="T71" fmla="*/ 112 h 692"/>
                    <a:gd name="T72" fmla="*/ 20 w 643"/>
                    <a:gd name="T73" fmla="*/ 74 h 692"/>
                    <a:gd name="T74" fmla="*/ 5 w 643"/>
                    <a:gd name="T75" fmla="*/ 43 h 692"/>
                    <a:gd name="T76" fmla="*/ 0 w 643"/>
                    <a:gd name="T77" fmla="*/ 21 h 692"/>
                    <a:gd name="T78" fmla="*/ 5 w 643"/>
                    <a:gd name="T79" fmla="*/ 7 h 692"/>
                    <a:gd name="T80" fmla="*/ 28 w 643"/>
                    <a:gd name="T81"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3" h="692">
                      <a:moveTo>
                        <a:pt x="28" y="0"/>
                      </a:moveTo>
                      <a:lnTo>
                        <a:pt x="75" y="35"/>
                      </a:lnTo>
                      <a:lnTo>
                        <a:pt x="117" y="78"/>
                      </a:lnTo>
                      <a:lnTo>
                        <a:pt x="160" y="126"/>
                      </a:lnTo>
                      <a:lnTo>
                        <a:pt x="207" y="184"/>
                      </a:lnTo>
                      <a:lnTo>
                        <a:pt x="260" y="246"/>
                      </a:lnTo>
                      <a:lnTo>
                        <a:pt x="321" y="314"/>
                      </a:lnTo>
                      <a:lnTo>
                        <a:pt x="381" y="388"/>
                      </a:lnTo>
                      <a:lnTo>
                        <a:pt x="426" y="445"/>
                      </a:lnTo>
                      <a:lnTo>
                        <a:pt x="463" y="481"/>
                      </a:lnTo>
                      <a:lnTo>
                        <a:pt x="501" y="516"/>
                      </a:lnTo>
                      <a:lnTo>
                        <a:pt x="544" y="548"/>
                      </a:lnTo>
                      <a:lnTo>
                        <a:pt x="585" y="585"/>
                      </a:lnTo>
                      <a:lnTo>
                        <a:pt x="618" y="615"/>
                      </a:lnTo>
                      <a:lnTo>
                        <a:pt x="637" y="637"/>
                      </a:lnTo>
                      <a:lnTo>
                        <a:pt x="643" y="662"/>
                      </a:lnTo>
                      <a:lnTo>
                        <a:pt x="639" y="679"/>
                      </a:lnTo>
                      <a:lnTo>
                        <a:pt x="627" y="689"/>
                      </a:lnTo>
                      <a:lnTo>
                        <a:pt x="609" y="692"/>
                      </a:lnTo>
                      <a:lnTo>
                        <a:pt x="585" y="683"/>
                      </a:lnTo>
                      <a:lnTo>
                        <a:pt x="550" y="657"/>
                      </a:lnTo>
                      <a:lnTo>
                        <a:pt x="513" y="635"/>
                      </a:lnTo>
                      <a:lnTo>
                        <a:pt x="481" y="618"/>
                      </a:lnTo>
                      <a:lnTo>
                        <a:pt x="442" y="583"/>
                      </a:lnTo>
                      <a:lnTo>
                        <a:pt x="406" y="553"/>
                      </a:lnTo>
                      <a:lnTo>
                        <a:pt x="361" y="512"/>
                      </a:lnTo>
                      <a:lnTo>
                        <a:pt x="321" y="477"/>
                      </a:lnTo>
                      <a:lnTo>
                        <a:pt x="273" y="436"/>
                      </a:lnTo>
                      <a:lnTo>
                        <a:pt x="236" y="398"/>
                      </a:lnTo>
                      <a:lnTo>
                        <a:pt x="203" y="358"/>
                      </a:lnTo>
                      <a:lnTo>
                        <a:pt x="171" y="324"/>
                      </a:lnTo>
                      <a:lnTo>
                        <a:pt x="152" y="295"/>
                      </a:lnTo>
                      <a:lnTo>
                        <a:pt x="121" y="250"/>
                      </a:lnTo>
                      <a:lnTo>
                        <a:pt x="93" y="202"/>
                      </a:lnTo>
                      <a:lnTo>
                        <a:pt x="65" y="155"/>
                      </a:lnTo>
                      <a:lnTo>
                        <a:pt x="40" y="112"/>
                      </a:lnTo>
                      <a:lnTo>
                        <a:pt x="20" y="74"/>
                      </a:lnTo>
                      <a:lnTo>
                        <a:pt x="5" y="43"/>
                      </a:lnTo>
                      <a:lnTo>
                        <a:pt x="0" y="21"/>
                      </a:lnTo>
                      <a:lnTo>
                        <a:pt x="5" y="7"/>
                      </a:lnTo>
                      <a:lnTo>
                        <a:pt x="28" y="0"/>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sp>
            <p:nvSpPr>
              <p:cNvPr id="3084" name="Freeform 12"/>
              <p:cNvSpPr>
                <a:spLocks/>
              </p:cNvSpPr>
              <p:nvPr/>
            </p:nvSpPr>
            <p:spPr bwMode="auto">
              <a:xfrm>
                <a:off x="2316" y="3116"/>
                <a:ext cx="557" cy="462"/>
              </a:xfrm>
              <a:custGeom>
                <a:avLst/>
                <a:gdLst>
                  <a:gd name="T0" fmla="*/ 557 w 557"/>
                  <a:gd name="T1" fmla="*/ 0 h 462"/>
                  <a:gd name="T2" fmla="*/ 557 w 557"/>
                  <a:gd name="T3" fmla="*/ 63 h 462"/>
                  <a:gd name="T4" fmla="*/ 555 w 557"/>
                  <a:gd name="T5" fmla="*/ 142 h 462"/>
                  <a:gd name="T6" fmla="*/ 547 w 557"/>
                  <a:gd name="T7" fmla="*/ 210 h 462"/>
                  <a:gd name="T8" fmla="*/ 531 w 557"/>
                  <a:gd name="T9" fmla="*/ 267 h 462"/>
                  <a:gd name="T10" fmla="*/ 506 w 557"/>
                  <a:gd name="T11" fmla="*/ 306 h 462"/>
                  <a:gd name="T12" fmla="*/ 473 w 557"/>
                  <a:gd name="T13" fmla="*/ 338 h 462"/>
                  <a:gd name="T14" fmla="*/ 429 w 557"/>
                  <a:gd name="T15" fmla="*/ 370 h 462"/>
                  <a:gd name="T16" fmla="*/ 383 w 557"/>
                  <a:gd name="T17" fmla="*/ 396 h 462"/>
                  <a:gd name="T18" fmla="*/ 316 w 557"/>
                  <a:gd name="T19" fmla="*/ 427 h 462"/>
                  <a:gd name="T20" fmla="*/ 255 w 557"/>
                  <a:gd name="T21" fmla="*/ 444 h 462"/>
                  <a:gd name="T22" fmla="*/ 186 w 557"/>
                  <a:gd name="T23" fmla="*/ 454 h 462"/>
                  <a:gd name="T24" fmla="*/ 126 w 557"/>
                  <a:gd name="T25" fmla="*/ 462 h 462"/>
                  <a:gd name="T26" fmla="*/ 62 w 557"/>
                  <a:gd name="T27" fmla="*/ 459 h 462"/>
                  <a:gd name="T28" fmla="*/ 0 w 557"/>
                  <a:gd name="T29" fmla="*/ 4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62">
                    <a:moveTo>
                      <a:pt x="557" y="0"/>
                    </a:moveTo>
                    <a:lnTo>
                      <a:pt x="557" y="63"/>
                    </a:lnTo>
                    <a:lnTo>
                      <a:pt x="555" y="142"/>
                    </a:lnTo>
                    <a:lnTo>
                      <a:pt x="547" y="210"/>
                    </a:lnTo>
                    <a:lnTo>
                      <a:pt x="531" y="267"/>
                    </a:lnTo>
                    <a:lnTo>
                      <a:pt x="506" y="306"/>
                    </a:lnTo>
                    <a:lnTo>
                      <a:pt x="473" y="338"/>
                    </a:lnTo>
                    <a:lnTo>
                      <a:pt x="429" y="370"/>
                    </a:lnTo>
                    <a:lnTo>
                      <a:pt x="383" y="396"/>
                    </a:lnTo>
                    <a:lnTo>
                      <a:pt x="316" y="427"/>
                    </a:lnTo>
                    <a:lnTo>
                      <a:pt x="255" y="444"/>
                    </a:lnTo>
                    <a:lnTo>
                      <a:pt x="186" y="454"/>
                    </a:lnTo>
                    <a:lnTo>
                      <a:pt x="126" y="462"/>
                    </a:lnTo>
                    <a:lnTo>
                      <a:pt x="62" y="459"/>
                    </a:lnTo>
                    <a:lnTo>
                      <a:pt x="0" y="454"/>
                    </a:lnTo>
                  </a:path>
                </a:pathLst>
              </a:custGeom>
              <a:noFill/>
              <a:ln w="17463">
                <a:solidFill>
                  <a:srgbClr val="FF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nvGrpSpPr>
            <p:cNvPr id="3085" name="Group 13"/>
            <p:cNvGrpSpPr>
              <a:grpSpLocks/>
            </p:cNvGrpSpPr>
            <p:nvPr/>
          </p:nvGrpSpPr>
          <p:grpSpPr bwMode="auto">
            <a:xfrm>
              <a:off x="850" y="1581"/>
              <a:ext cx="1930" cy="1927"/>
              <a:chOff x="850" y="1581"/>
              <a:chExt cx="1930" cy="1927"/>
            </a:xfrm>
          </p:grpSpPr>
          <p:grpSp>
            <p:nvGrpSpPr>
              <p:cNvPr id="3086" name="Group 14"/>
              <p:cNvGrpSpPr>
                <a:grpSpLocks/>
              </p:cNvGrpSpPr>
              <p:nvPr/>
            </p:nvGrpSpPr>
            <p:grpSpPr bwMode="auto">
              <a:xfrm>
                <a:off x="1541" y="1581"/>
                <a:ext cx="1239" cy="1725"/>
                <a:chOff x="1541" y="1581"/>
                <a:chExt cx="1239" cy="1725"/>
              </a:xfrm>
            </p:grpSpPr>
            <p:grpSp>
              <p:nvGrpSpPr>
                <p:cNvPr id="3087" name="Group 15"/>
                <p:cNvGrpSpPr>
                  <a:grpSpLocks/>
                </p:cNvGrpSpPr>
                <p:nvPr/>
              </p:nvGrpSpPr>
              <p:grpSpPr bwMode="auto">
                <a:xfrm>
                  <a:off x="1541" y="1581"/>
                  <a:ext cx="1239" cy="1725"/>
                  <a:chOff x="1541" y="1581"/>
                  <a:chExt cx="1239" cy="1725"/>
                </a:xfrm>
              </p:grpSpPr>
              <p:grpSp>
                <p:nvGrpSpPr>
                  <p:cNvPr id="3088" name="Group 16"/>
                  <p:cNvGrpSpPr>
                    <a:grpSpLocks/>
                  </p:cNvGrpSpPr>
                  <p:nvPr/>
                </p:nvGrpSpPr>
                <p:grpSpPr bwMode="auto">
                  <a:xfrm>
                    <a:off x="1541" y="1581"/>
                    <a:ext cx="1239" cy="1725"/>
                    <a:chOff x="1541" y="1581"/>
                    <a:chExt cx="1239" cy="1725"/>
                  </a:xfrm>
                </p:grpSpPr>
                <p:grpSp>
                  <p:nvGrpSpPr>
                    <p:cNvPr id="3089" name="Group 17"/>
                    <p:cNvGrpSpPr>
                      <a:grpSpLocks/>
                    </p:cNvGrpSpPr>
                    <p:nvPr/>
                  </p:nvGrpSpPr>
                  <p:grpSpPr bwMode="auto">
                    <a:xfrm>
                      <a:off x="1541" y="1581"/>
                      <a:ext cx="1239" cy="1725"/>
                      <a:chOff x="1541" y="1581"/>
                      <a:chExt cx="1239" cy="1725"/>
                    </a:xfrm>
                  </p:grpSpPr>
                  <p:grpSp>
                    <p:nvGrpSpPr>
                      <p:cNvPr id="3090" name="Group 18"/>
                      <p:cNvGrpSpPr>
                        <a:grpSpLocks/>
                      </p:cNvGrpSpPr>
                      <p:nvPr/>
                    </p:nvGrpSpPr>
                    <p:grpSpPr bwMode="auto">
                      <a:xfrm>
                        <a:off x="1541" y="1581"/>
                        <a:ext cx="1239" cy="1725"/>
                        <a:chOff x="1541" y="1581"/>
                        <a:chExt cx="1239" cy="1725"/>
                      </a:xfrm>
                    </p:grpSpPr>
                    <p:sp>
                      <p:nvSpPr>
                        <p:cNvPr id="3091" name="Freeform 19"/>
                        <p:cNvSpPr>
                          <a:spLocks/>
                        </p:cNvSpPr>
                        <p:nvPr/>
                      </p:nvSpPr>
                      <p:spPr bwMode="auto">
                        <a:xfrm>
                          <a:off x="1543" y="1581"/>
                          <a:ext cx="1237" cy="1725"/>
                        </a:xfrm>
                        <a:custGeom>
                          <a:avLst/>
                          <a:gdLst>
                            <a:gd name="T0" fmla="*/ 27 w 1237"/>
                            <a:gd name="T1" fmla="*/ 323 h 1725"/>
                            <a:gd name="T2" fmla="*/ 77 w 1237"/>
                            <a:gd name="T3" fmla="*/ 254 h 1725"/>
                            <a:gd name="T4" fmla="*/ 145 w 1237"/>
                            <a:gd name="T5" fmla="*/ 165 h 1725"/>
                            <a:gd name="T6" fmla="*/ 215 w 1237"/>
                            <a:gd name="T7" fmla="*/ 89 h 1725"/>
                            <a:gd name="T8" fmla="*/ 304 w 1237"/>
                            <a:gd name="T9" fmla="*/ 31 h 1725"/>
                            <a:gd name="T10" fmla="*/ 427 w 1237"/>
                            <a:gd name="T11" fmla="*/ 2 h 1725"/>
                            <a:gd name="T12" fmla="*/ 544 w 1237"/>
                            <a:gd name="T13" fmla="*/ 9 h 1725"/>
                            <a:gd name="T14" fmla="*/ 657 w 1237"/>
                            <a:gd name="T15" fmla="*/ 45 h 1725"/>
                            <a:gd name="T16" fmla="*/ 745 w 1237"/>
                            <a:gd name="T17" fmla="*/ 105 h 1725"/>
                            <a:gd name="T18" fmla="*/ 811 w 1237"/>
                            <a:gd name="T19" fmla="*/ 192 h 1725"/>
                            <a:gd name="T20" fmla="*/ 851 w 1237"/>
                            <a:gd name="T21" fmla="*/ 293 h 1725"/>
                            <a:gd name="T22" fmla="*/ 861 w 1237"/>
                            <a:gd name="T23" fmla="*/ 384 h 1725"/>
                            <a:gd name="T24" fmla="*/ 822 w 1237"/>
                            <a:gd name="T25" fmla="*/ 482 h 1725"/>
                            <a:gd name="T26" fmla="*/ 783 w 1237"/>
                            <a:gd name="T27" fmla="*/ 581 h 1725"/>
                            <a:gd name="T28" fmla="*/ 760 w 1237"/>
                            <a:gd name="T29" fmla="*/ 661 h 1725"/>
                            <a:gd name="T30" fmla="*/ 777 w 1237"/>
                            <a:gd name="T31" fmla="*/ 675 h 1725"/>
                            <a:gd name="T32" fmla="*/ 807 w 1237"/>
                            <a:gd name="T33" fmla="*/ 623 h 1725"/>
                            <a:gd name="T34" fmla="*/ 862 w 1237"/>
                            <a:gd name="T35" fmla="*/ 515 h 1725"/>
                            <a:gd name="T36" fmla="*/ 901 w 1237"/>
                            <a:gd name="T37" fmla="*/ 467 h 1725"/>
                            <a:gd name="T38" fmla="*/ 936 w 1237"/>
                            <a:gd name="T39" fmla="*/ 498 h 1725"/>
                            <a:gd name="T40" fmla="*/ 979 w 1237"/>
                            <a:gd name="T41" fmla="*/ 582 h 1725"/>
                            <a:gd name="T42" fmla="*/ 1014 w 1237"/>
                            <a:gd name="T43" fmla="*/ 665 h 1725"/>
                            <a:gd name="T44" fmla="*/ 1064 w 1237"/>
                            <a:gd name="T45" fmla="*/ 744 h 1725"/>
                            <a:gd name="T46" fmla="*/ 1082 w 1237"/>
                            <a:gd name="T47" fmla="*/ 825 h 1725"/>
                            <a:gd name="T48" fmla="*/ 1063 w 1237"/>
                            <a:gd name="T49" fmla="*/ 936 h 1725"/>
                            <a:gd name="T50" fmla="*/ 1102 w 1237"/>
                            <a:gd name="T51" fmla="*/ 1006 h 1725"/>
                            <a:gd name="T52" fmla="*/ 1156 w 1237"/>
                            <a:gd name="T53" fmla="*/ 1121 h 1725"/>
                            <a:gd name="T54" fmla="*/ 1200 w 1237"/>
                            <a:gd name="T55" fmla="*/ 1223 h 1725"/>
                            <a:gd name="T56" fmla="*/ 1222 w 1237"/>
                            <a:gd name="T57" fmla="*/ 1335 h 1725"/>
                            <a:gd name="T58" fmla="*/ 1230 w 1237"/>
                            <a:gd name="T59" fmla="*/ 1452 h 1725"/>
                            <a:gd name="T60" fmla="*/ 1237 w 1237"/>
                            <a:gd name="T61" fmla="*/ 1636 h 1725"/>
                            <a:gd name="T62" fmla="*/ 1218 w 1237"/>
                            <a:gd name="T63" fmla="*/ 1711 h 1725"/>
                            <a:gd name="T64" fmla="*/ 1151 w 1237"/>
                            <a:gd name="T65" fmla="*/ 1714 h 1725"/>
                            <a:gd name="T66" fmla="*/ 1062 w 1237"/>
                            <a:gd name="T67" fmla="*/ 1656 h 1725"/>
                            <a:gd name="T68" fmla="*/ 950 w 1237"/>
                            <a:gd name="T69" fmla="*/ 1566 h 1725"/>
                            <a:gd name="T70" fmla="*/ 818 w 1237"/>
                            <a:gd name="T71" fmla="*/ 1422 h 1725"/>
                            <a:gd name="T72" fmla="*/ 686 w 1237"/>
                            <a:gd name="T73" fmla="*/ 1260 h 1725"/>
                            <a:gd name="T74" fmla="*/ 508 w 1237"/>
                            <a:gd name="T75" fmla="*/ 1070 h 1725"/>
                            <a:gd name="T76" fmla="*/ 384 w 1237"/>
                            <a:gd name="T77" fmla="*/ 940 h 1725"/>
                            <a:gd name="T78" fmla="*/ 356 w 1237"/>
                            <a:gd name="T79" fmla="*/ 862 h 1725"/>
                            <a:gd name="T80" fmla="*/ 403 w 1237"/>
                            <a:gd name="T81" fmla="*/ 818 h 1725"/>
                            <a:gd name="T82" fmla="*/ 478 w 1237"/>
                            <a:gd name="T83" fmla="*/ 764 h 1725"/>
                            <a:gd name="T84" fmla="*/ 556 w 1237"/>
                            <a:gd name="T85" fmla="*/ 734 h 1725"/>
                            <a:gd name="T86" fmla="*/ 605 w 1237"/>
                            <a:gd name="T87" fmla="*/ 708 h 1725"/>
                            <a:gd name="T88" fmla="*/ 556 w 1237"/>
                            <a:gd name="T89" fmla="*/ 699 h 1725"/>
                            <a:gd name="T90" fmla="*/ 448 w 1237"/>
                            <a:gd name="T91" fmla="*/ 724 h 1725"/>
                            <a:gd name="T92" fmla="*/ 385 w 1237"/>
                            <a:gd name="T93" fmla="*/ 769 h 1725"/>
                            <a:gd name="T94" fmla="*/ 306 w 1237"/>
                            <a:gd name="T95" fmla="*/ 805 h 1725"/>
                            <a:gd name="T96" fmla="*/ 240 w 1237"/>
                            <a:gd name="T97" fmla="*/ 790 h 1725"/>
                            <a:gd name="T98" fmla="*/ 186 w 1237"/>
                            <a:gd name="T99" fmla="*/ 742 h 1725"/>
                            <a:gd name="T100" fmla="*/ 129 w 1237"/>
                            <a:gd name="T101" fmla="*/ 664 h 1725"/>
                            <a:gd name="T102" fmla="*/ 58 w 1237"/>
                            <a:gd name="T103" fmla="*/ 582 h 1725"/>
                            <a:gd name="T104" fmla="*/ 24 w 1237"/>
                            <a:gd name="T105" fmla="*/ 514 h 1725"/>
                            <a:gd name="T106" fmla="*/ 0 w 1237"/>
                            <a:gd name="T107" fmla="*/ 409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7" h="1725">
                              <a:moveTo>
                                <a:pt x="2" y="383"/>
                              </a:moveTo>
                              <a:lnTo>
                                <a:pt x="13" y="352"/>
                              </a:lnTo>
                              <a:lnTo>
                                <a:pt x="27" y="323"/>
                              </a:lnTo>
                              <a:lnTo>
                                <a:pt x="42" y="293"/>
                              </a:lnTo>
                              <a:lnTo>
                                <a:pt x="59" y="271"/>
                              </a:lnTo>
                              <a:lnTo>
                                <a:pt x="77" y="254"/>
                              </a:lnTo>
                              <a:lnTo>
                                <a:pt x="98" y="227"/>
                              </a:lnTo>
                              <a:lnTo>
                                <a:pt x="125" y="195"/>
                              </a:lnTo>
                              <a:lnTo>
                                <a:pt x="145" y="165"/>
                              </a:lnTo>
                              <a:lnTo>
                                <a:pt x="165" y="137"/>
                              </a:lnTo>
                              <a:lnTo>
                                <a:pt x="188" y="114"/>
                              </a:lnTo>
                              <a:lnTo>
                                <a:pt x="215" y="89"/>
                              </a:lnTo>
                              <a:lnTo>
                                <a:pt x="242" y="67"/>
                              </a:lnTo>
                              <a:lnTo>
                                <a:pt x="271" y="48"/>
                              </a:lnTo>
                              <a:lnTo>
                                <a:pt x="304" y="31"/>
                              </a:lnTo>
                              <a:lnTo>
                                <a:pt x="341" y="16"/>
                              </a:lnTo>
                              <a:lnTo>
                                <a:pt x="380" y="6"/>
                              </a:lnTo>
                              <a:lnTo>
                                <a:pt x="427" y="2"/>
                              </a:lnTo>
                              <a:lnTo>
                                <a:pt x="471" y="0"/>
                              </a:lnTo>
                              <a:lnTo>
                                <a:pt x="508" y="3"/>
                              </a:lnTo>
                              <a:lnTo>
                                <a:pt x="544" y="9"/>
                              </a:lnTo>
                              <a:lnTo>
                                <a:pt x="578" y="16"/>
                              </a:lnTo>
                              <a:lnTo>
                                <a:pt x="621" y="28"/>
                              </a:lnTo>
                              <a:lnTo>
                                <a:pt x="657" y="45"/>
                              </a:lnTo>
                              <a:lnTo>
                                <a:pt x="687" y="61"/>
                              </a:lnTo>
                              <a:lnTo>
                                <a:pt x="719" y="80"/>
                              </a:lnTo>
                              <a:lnTo>
                                <a:pt x="745" y="105"/>
                              </a:lnTo>
                              <a:lnTo>
                                <a:pt x="769" y="133"/>
                              </a:lnTo>
                              <a:lnTo>
                                <a:pt x="789" y="159"/>
                              </a:lnTo>
                              <a:lnTo>
                                <a:pt x="811" y="192"/>
                              </a:lnTo>
                              <a:lnTo>
                                <a:pt x="831" y="224"/>
                              </a:lnTo>
                              <a:lnTo>
                                <a:pt x="843" y="255"/>
                              </a:lnTo>
                              <a:lnTo>
                                <a:pt x="851" y="293"/>
                              </a:lnTo>
                              <a:lnTo>
                                <a:pt x="858" y="328"/>
                              </a:lnTo>
                              <a:lnTo>
                                <a:pt x="862" y="355"/>
                              </a:lnTo>
                              <a:lnTo>
                                <a:pt x="861" y="384"/>
                              </a:lnTo>
                              <a:lnTo>
                                <a:pt x="854" y="406"/>
                              </a:lnTo>
                              <a:lnTo>
                                <a:pt x="841" y="440"/>
                              </a:lnTo>
                              <a:lnTo>
                                <a:pt x="822" y="482"/>
                              </a:lnTo>
                              <a:lnTo>
                                <a:pt x="806" y="518"/>
                              </a:lnTo>
                              <a:lnTo>
                                <a:pt x="792" y="549"/>
                              </a:lnTo>
                              <a:lnTo>
                                <a:pt x="783" y="581"/>
                              </a:lnTo>
                              <a:lnTo>
                                <a:pt x="772" y="614"/>
                              </a:lnTo>
                              <a:lnTo>
                                <a:pt x="764" y="645"/>
                              </a:lnTo>
                              <a:lnTo>
                                <a:pt x="760" y="661"/>
                              </a:lnTo>
                              <a:lnTo>
                                <a:pt x="761" y="671"/>
                              </a:lnTo>
                              <a:lnTo>
                                <a:pt x="768" y="675"/>
                              </a:lnTo>
                              <a:lnTo>
                                <a:pt x="777" y="675"/>
                              </a:lnTo>
                              <a:lnTo>
                                <a:pt x="785" y="667"/>
                              </a:lnTo>
                              <a:lnTo>
                                <a:pt x="795" y="652"/>
                              </a:lnTo>
                              <a:lnTo>
                                <a:pt x="807" y="623"/>
                              </a:lnTo>
                              <a:lnTo>
                                <a:pt x="823" y="584"/>
                              </a:lnTo>
                              <a:lnTo>
                                <a:pt x="843" y="547"/>
                              </a:lnTo>
                              <a:lnTo>
                                <a:pt x="862" y="515"/>
                              </a:lnTo>
                              <a:lnTo>
                                <a:pt x="880" y="488"/>
                              </a:lnTo>
                              <a:lnTo>
                                <a:pt x="890" y="475"/>
                              </a:lnTo>
                              <a:lnTo>
                                <a:pt x="901" y="467"/>
                              </a:lnTo>
                              <a:lnTo>
                                <a:pt x="915" y="465"/>
                              </a:lnTo>
                              <a:lnTo>
                                <a:pt x="924" y="473"/>
                              </a:lnTo>
                              <a:lnTo>
                                <a:pt x="936" y="498"/>
                              </a:lnTo>
                              <a:lnTo>
                                <a:pt x="948" y="521"/>
                              </a:lnTo>
                              <a:lnTo>
                                <a:pt x="963" y="552"/>
                              </a:lnTo>
                              <a:lnTo>
                                <a:pt x="979" y="582"/>
                              </a:lnTo>
                              <a:lnTo>
                                <a:pt x="992" y="609"/>
                              </a:lnTo>
                              <a:lnTo>
                                <a:pt x="1002" y="639"/>
                              </a:lnTo>
                              <a:lnTo>
                                <a:pt x="1014" y="665"/>
                              </a:lnTo>
                              <a:lnTo>
                                <a:pt x="1025" y="697"/>
                              </a:lnTo>
                              <a:lnTo>
                                <a:pt x="1044" y="718"/>
                              </a:lnTo>
                              <a:lnTo>
                                <a:pt x="1064" y="744"/>
                              </a:lnTo>
                              <a:lnTo>
                                <a:pt x="1081" y="769"/>
                              </a:lnTo>
                              <a:lnTo>
                                <a:pt x="1085" y="796"/>
                              </a:lnTo>
                              <a:lnTo>
                                <a:pt x="1082" y="825"/>
                              </a:lnTo>
                              <a:lnTo>
                                <a:pt x="1076" y="863"/>
                              </a:lnTo>
                              <a:lnTo>
                                <a:pt x="1070" y="898"/>
                              </a:lnTo>
                              <a:lnTo>
                                <a:pt x="1063" y="936"/>
                              </a:lnTo>
                              <a:lnTo>
                                <a:pt x="1076" y="958"/>
                              </a:lnTo>
                              <a:lnTo>
                                <a:pt x="1090" y="981"/>
                              </a:lnTo>
                              <a:lnTo>
                                <a:pt x="1102" y="1006"/>
                              </a:lnTo>
                              <a:lnTo>
                                <a:pt x="1116" y="1035"/>
                              </a:lnTo>
                              <a:lnTo>
                                <a:pt x="1137" y="1081"/>
                              </a:lnTo>
                              <a:lnTo>
                                <a:pt x="1156" y="1121"/>
                              </a:lnTo>
                              <a:lnTo>
                                <a:pt x="1176" y="1160"/>
                              </a:lnTo>
                              <a:lnTo>
                                <a:pt x="1192" y="1196"/>
                              </a:lnTo>
                              <a:lnTo>
                                <a:pt x="1200" y="1223"/>
                              </a:lnTo>
                              <a:lnTo>
                                <a:pt x="1209" y="1260"/>
                              </a:lnTo>
                              <a:lnTo>
                                <a:pt x="1215" y="1303"/>
                              </a:lnTo>
                              <a:lnTo>
                                <a:pt x="1222" y="1335"/>
                              </a:lnTo>
                              <a:lnTo>
                                <a:pt x="1229" y="1378"/>
                              </a:lnTo>
                              <a:lnTo>
                                <a:pt x="1231" y="1422"/>
                              </a:lnTo>
                              <a:lnTo>
                                <a:pt x="1230" y="1452"/>
                              </a:lnTo>
                              <a:lnTo>
                                <a:pt x="1230" y="1486"/>
                              </a:lnTo>
                              <a:lnTo>
                                <a:pt x="1231" y="1556"/>
                              </a:lnTo>
                              <a:lnTo>
                                <a:pt x="1237" y="1636"/>
                              </a:lnTo>
                              <a:lnTo>
                                <a:pt x="1235" y="1674"/>
                              </a:lnTo>
                              <a:lnTo>
                                <a:pt x="1231" y="1697"/>
                              </a:lnTo>
                              <a:lnTo>
                                <a:pt x="1218" y="1711"/>
                              </a:lnTo>
                              <a:lnTo>
                                <a:pt x="1194" y="1723"/>
                              </a:lnTo>
                              <a:lnTo>
                                <a:pt x="1169" y="1725"/>
                              </a:lnTo>
                              <a:lnTo>
                                <a:pt x="1151" y="1714"/>
                              </a:lnTo>
                              <a:lnTo>
                                <a:pt x="1136" y="1701"/>
                              </a:lnTo>
                              <a:lnTo>
                                <a:pt x="1098" y="1677"/>
                              </a:lnTo>
                              <a:lnTo>
                                <a:pt x="1062" y="1656"/>
                              </a:lnTo>
                              <a:lnTo>
                                <a:pt x="1027" y="1639"/>
                              </a:lnTo>
                              <a:lnTo>
                                <a:pt x="998" y="1612"/>
                              </a:lnTo>
                              <a:lnTo>
                                <a:pt x="950" y="1566"/>
                              </a:lnTo>
                              <a:lnTo>
                                <a:pt x="905" y="1516"/>
                              </a:lnTo>
                              <a:lnTo>
                                <a:pt x="861" y="1473"/>
                              </a:lnTo>
                              <a:lnTo>
                                <a:pt x="818" y="1422"/>
                              </a:lnTo>
                              <a:lnTo>
                                <a:pt x="767" y="1354"/>
                              </a:lnTo>
                              <a:lnTo>
                                <a:pt x="729" y="1303"/>
                              </a:lnTo>
                              <a:lnTo>
                                <a:pt x="686" y="1260"/>
                              </a:lnTo>
                              <a:lnTo>
                                <a:pt x="633" y="1202"/>
                              </a:lnTo>
                              <a:lnTo>
                                <a:pt x="581" y="1144"/>
                              </a:lnTo>
                              <a:lnTo>
                                <a:pt x="508" y="1070"/>
                              </a:lnTo>
                              <a:lnTo>
                                <a:pt x="440" y="1009"/>
                              </a:lnTo>
                              <a:lnTo>
                                <a:pt x="408" y="971"/>
                              </a:lnTo>
                              <a:lnTo>
                                <a:pt x="384" y="940"/>
                              </a:lnTo>
                              <a:lnTo>
                                <a:pt x="369" y="913"/>
                              </a:lnTo>
                              <a:lnTo>
                                <a:pt x="357" y="879"/>
                              </a:lnTo>
                              <a:lnTo>
                                <a:pt x="356" y="862"/>
                              </a:lnTo>
                              <a:lnTo>
                                <a:pt x="362" y="850"/>
                              </a:lnTo>
                              <a:lnTo>
                                <a:pt x="378" y="837"/>
                              </a:lnTo>
                              <a:lnTo>
                                <a:pt x="403" y="818"/>
                              </a:lnTo>
                              <a:lnTo>
                                <a:pt x="431" y="798"/>
                              </a:lnTo>
                              <a:lnTo>
                                <a:pt x="457" y="777"/>
                              </a:lnTo>
                              <a:lnTo>
                                <a:pt x="478" y="764"/>
                              </a:lnTo>
                              <a:lnTo>
                                <a:pt x="502" y="754"/>
                              </a:lnTo>
                              <a:lnTo>
                                <a:pt x="529" y="744"/>
                              </a:lnTo>
                              <a:lnTo>
                                <a:pt x="556" y="734"/>
                              </a:lnTo>
                              <a:lnTo>
                                <a:pt x="583" y="724"/>
                              </a:lnTo>
                              <a:lnTo>
                                <a:pt x="602" y="716"/>
                              </a:lnTo>
                              <a:lnTo>
                                <a:pt x="605" y="708"/>
                              </a:lnTo>
                              <a:lnTo>
                                <a:pt x="598" y="697"/>
                              </a:lnTo>
                              <a:lnTo>
                                <a:pt x="586" y="694"/>
                              </a:lnTo>
                              <a:lnTo>
                                <a:pt x="556" y="699"/>
                              </a:lnTo>
                              <a:lnTo>
                                <a:pt x="524" y="705"/>
                              </a:lnTo>
                              <a:lnTo>
                                <a:pt x="486" y="713"/>
                              </a:lnTo>
                              <a:lnTo>
                                <a:pt x="448" y="724"/>
                              </a:lnTo>
                              <a:lnTo>
                                <a:pt x="431" y="731"/>
                              </a:lnTo>
                              <a:lnTo>
                                <a:pt x="409" y="748"/>
                              </a:lnTo>
                              <a:lnTo>
                                <a:pt x="385" y="769"/>
                              </a:lnTo>
                              <a:lnTo>
                                <a:pt x="353" y="798"/>
                              </a:lnTo>
                              <a:lnTo>
                                <a:pt x="334" y="802"/>
                              </a:lnTo>
                              <a:lnTo>
                                <a:pt x="306" y="805"/>
                              </a:lnTo>
                              <a:lnTo>
                                <a:pt x="277" y="806"/>
                              </a:lnTo>
                              <a:lnTo>
                                <a:pt x="260" y="801"/>
                              </a:lnTo>
                              <a:lnTo>
                                <a:pt x="240" y="790"/>
                              </a:lnTo>
                              <a:lnTo>
                                <a:pt x="214" y="779"/>
                              </a:lnTo>
                              <a:lnTo>
                                <a:pt x="201" y="766"/>
                              </a:lnTo>
                              <a:lnTo>
                                <a:pt x="186" y="742"/>
                              </a:lnTo>
                              <a:lnTo>
                                <a:pt x="170" y="716"/>
                              </a:lnTo>
                              <a:lnTo>
                                <a:pt x="156" y="694"/>
                              </a:lnTo>
                              <a:lnTo>
                                <a:pt x="129" y="664"/>
                              </a:lnTo>
                              <a:lnTo>
                                <a:pt x="109" y="638"/>
                              </a:lnTo>
                              <a:lnTo>
                                <a:pt x="81" y="607"/>
                              </a:lnTo>
                              <a:lnTo>
                                <a:pt x="58" y="582"/>
                              </a:lnTo>
                              <a:lnTo>
                                <a:pt x="43" y="565"/>
                              </a:lnTo>
                              <a:lnTo>
                                <a:pt x="35" y="545"/>
                              </a:lnTo>
                              <a:lnTo>
                                <a:pt x="24" y="514"/>
                              </a:lnTo>
                              <a:lnTo>
                                <a:pt x="12" y="481"/>
                              </a:lnTo>
                              <a:lnTo>
                                <a:pt x="5" y="446"/>
                              </a:lnTo>
                              <a:lnTo>
                                <a:pt x="0" y="409"/>
                              </a:lnTo>
                              <a:lnTo>
                                <a:pt x="2" y="383"/>
                              </a:ln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nvGrpSpPr>
                        <p:cNvPr id="3092" name="Group 20"/>
                        <p:cNvGrpSpPr>
                          <a:grpSpLocks/>
                        </p:cNvGrpSpPr>
                        <p:nvPr/>
                      </p:nvGrpSpPr>
                      <p:grpSpPr bwMode="auto">
                        <a:xfrm>
                          <a:off x="1541" y="1581"/>
                          <a:ext cx="1239" cy="1723"/>
                          <a:chOff x="1541" y="1581"/>
                          <a:chExt cx="1239" cy="1723"/>
                        </a:xfrm>
                      </p:grpSpPr>
                      <p:sp>
                        <p:nvSpPr>
                          <p:cNvPr id="3093" name="Freeform 21"/>
                          <p:cNvSpPr>
                            <a:spLocks/>
                          </p:cNvSpPr>
                          <p:nvPr/>
                        </p:nvSpPr>
                        <p:spPr bwMode="auto">
                          <a:xfrm>
                            <a:off x="1900" y="2046"/>
                            <a:ext cx="880" cy="1258"/>
                          </a:xfrm>
                          <a:custGeom>
                            <a:avLst/>
                            <a:gdLst>
                              <a:gd name="T0" fmla="*/ 500 w 880"/>
                              <a:gd name="T1" fmla="*/ 96 h 1258"/>
                              <a:gd name="T2" fmla="*/ 486 w 880"/>
                              <a:gd name="T3" fmla="*/ 82 h 1258"/>
                              <a:gd name="T4" fmla="*/ 533 w 880"/>
                              <a:gd name="T5" fmla="*/ 10 h 1258"/>
                              <a:gd name="T6" fmla="*/ 567 w 880"/>
                              <a:gd name="T7" fmla="*/ 8 h 1258"/>
                              <a:gd name="T8" fmla="*/ 608 w 880"/>
                              <a:gd name="T9" fmla="*/ 87 h 1258"/>
                              <a:gd name="T10" fmla="*/ 647 w 880"/>
                              <a:gd name="T11" fmla="*/ 174 h 1258"/>
                              <a:gd name="T12" fmla="*/ 687 w 880"/>
                              <a:gd name="T13" fmla="*/ 253 h 1258"/>
                              <a:gd name="T14" fmla="*/ 728 w 880"/>
                              <a:gd name="T15" fmla="*/ 330 h 1258"/>
                              <a:gd name="T16" fmla="*/ 713 w 880"/>
                              <a:gd name="T17" fmla="*/ 432 h 1258"/>
                              <a:gd name="T18" fmla="*/ 733 w 880"/>
                              <a:gd name="T19" fmla="*/ 515 h 1258"/>
                              <a:gd name="T20" fmla="*/ 780 w 880"/>
                              <a:gd name="T21" fmla="*/ 615 h 1258"/>
                              <a:gd name="T22" fmla="*/ 835 w 880"/>
                              <a:gd name="T23" fmla="*/ 730 h 1258"/>
                              <a:gd name="T24" fmla="*/ 858 w 880"/>
                              <a:gd name="T25" fmla="*/ 838 h 1258"/>
                              <a:gd name="T26" fmla="*/ 874 w 880"/>
                              <a:gd name="T27" fmla="*/ 955 h 1258"/>
                              <a:gd name="T28" fmla="*/ 874 w 880"/>
                              <a:gd name="T29" fmla="*/ 1089 h 1258"/>
                              <a:gd name="T30" fmla="*/ 874 w 880"/>
                              <a:gd name="T31" fmla="*/ 1230 h 1258"/>
                              <a:gd name="T32" fmla="*/ 812 w 880"/>
                              <a:gd name="T33" fmla="*/ 1258 h 1258"/>
                              <a:gd name="T34" fmla="*/ 741 w 880"/>
                              <a:gd name="T35" fmla="*/ 1210 h 1258"/>
                              <a:gd name="T36" fmla="*/ 643 w 880"/>
                              <a:gd name="T37" fmla="*/ 1146 h 1258"/>
                              <a:gd name="T38" fmla="*/ 504 w 880"/>
                              <a:gd name="T39" fmla="*/ 1006 h 1258"/>
                              <a:gd name="T40" fmla="*/ 372 w 880"/>
                              <a:gd name="T41" fmla="*/ 838 h 1258"/>
                              <a:gd name="T42" fmla="*/ 224 w 880"/>
                              <a:gd name="T43" fmla="*/ 678 h 1258"/>
                              <a:gd name="T44" fmla="*/ 52 w 880"/>
                              <a:gd name="T45" fmla="*/ 504 h 1258"/>
                              <a:gd name="T46" fmla="*/ 1 w 880"/>
                              <a:gd name="T47" fmla="*/ 413 h 1258"/>
                              <a:gd name="T48" fmla="*/ 23 w 880"/>
                              <a:gd name="T49" fmla="*/ 371 h 1258"/>
                              <a:gd name="T50" fmla="*/ 101 w 880"/>
                              <a:gd name="T51" fmla="*/ 312 h 1258"/>
                              <a:gd name="T52" fmla="*/ 94 w 880"/>
                              <a:gd name="T53" fmla="*/ 366 h 1258"/>
                              <a:gd name="T54" fmla="*/ 73 w 880"/>
                              <a:gd name="T55" fmla="*/ 436 h 1258"/>
                              <a:gd name="T56" fmla="*/ 120 w 880"/>
                              <a:gd name="T57" fmla="*/ 519 h 1258"/>
                              <a:gd name="T58" fmla="*/ 220 w 880"/>
                              <a:gd name="T59" fmla="*/ 618 h 1258"/>
                              <a:gd name="T60" fmla="*/ 315 w 880"/>
                              <a:gd name="T61" fmla="*/ 702 h 1258"/>
                              <a:gd name="T62" fmla="*/ 404 w 880"/>
                              <a:gd name="T63" fmla="*/ 792 h 1258"/>
                              <a:gd name="T64" fmla="*/ 472 w 880"/>
                              <a:gd name="T65" fmla="*/ 890 h 1258"/>
                              <a:gd name="T66" fmla="*/ 554 w 880"/>
                              <a:gd name="T67" fmla="*/ 989 h 1258"/>
                              <a:gd name="T68" fmla="*/ 653 w 880"/>
                              <a:gd name="T69" fmla="*/ 1078 h 1258"/>
                              <a:gd name="T70" fmla="*/ 719 w 880"/>
                              <a:gd name="T71" fmla="*/ 1123 h 1258"/>
                              <a:gd name="T72" fmla="*/ 783 w 880"/>
                              <a:gd name="T73" fmla="*/ 1137 h 1258"/>
                              <a:gd name="T74" fmla="*/ 816 w 880"/>
                              <a:gd name="T75" fmla="*/ 1105 h 1258"/>
                              <a:gd name="T76" fmla="*/ 814 w 880"/>
                              <a:gd name="T77" fmla="*/ 998 h 1258"/>
                              <a:gd name="T78" fmla="*/ 800 w 880"/>
                              <a:gd name="T79" fmla="*/ 875 h 1258"/>
                              <a:gd name="T80" fmla="*/ 772 w 880"/>
                              <a:gd name="T81" fmla="*/ 765 h 1258"/>
                              <a:gd name="T82" fmla="*/ 744 w 880"/>
                              <a:gd name="T83" fmla="*/ 682 h 1258"/>
                              <a:gd name="T84" fmla="*/ 699 w 880"/>
                              <a:gd name="T85" fmla="*/ 592 h 1258"/>
                              <a:gd name="T86" fmla="*/ 648 w 880"/>
                              <a:gd name="T87" fmla="*/ 491 h 1258"/>
                              <a:gd name="T88" fmla="*/ 641 w 880"/>
                              <a:gd name="T89" fmla="*/ 443 h 1258"/>
                              <a:gd name="T90" fmla="*/ 660 w 880"/>
                              <a:gd name="T91" fmla="*/ 359 h 1258"/>
                              <a:gd name="T92" fmla="*/ 641 w 880"/>
                              <a:gd name="T93" fmla="*/ 277 h 1258"/>
                              <a:gd name="T94" fmla="*/ 591 w 880"/>
                              <a:gd name="T95" fmla="*/ 145 h 1258"/>
                              <a:gd name="T96" fmla="*/ 551 w 880"/>
                              <a:gd name="T97" fmla="*/ 74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0" h="1258">
                                <a:moveTo>
                                  <a:pt x="538" y="75"/>
                                </a:moveTo>
                                <a:lnTo>
                                  <a:pt x="520" y="81"/>
                                </a:lnTo>
                                <a:lnTo>
                                  <a:pt x="500" y="96"/>
                                </a:lnTo>
                                <a:lnTo>
                                  <a:pt x="481" y="109"/>
                                </a:lnTo>
                                <a:lnTo>
                                  <a:pt x="466" y="119"/>
                                </a:lnTo>
                                <a:lnTo>
                                  <a:pt x="486" y="82"/>
                                </a:lnTo>
                                <a:lnTo>
                                  <a:pt x="505" y="50"/>
                                </a:lnTo>
                                <a:lnTo>
                                  <a:pt x="523" y="23"/>
                                </a:lnTo>
                                <a:lnTo>
                                  <a:pt x="533" y="10"/>
                                </a:lnTo>
                                <a:lnTo>
                                  <a:pt x="544" y="2"/>
                                </a:lnTo>
                                <a:lnTo>
                                  <a:pt x="558" y="0"/>
                                </a:lnTo>
                                <a:lnTo>
                                  <a:pt x="567" y="8"/>
                                </a:lnTo>
                                <a:lnTo>
                                  <a:pt x="581" y="33"/>
                                </a:lnTo>
                                <a:lnTo>
                                  <a:pt x="593" y="56"/>
                                </a:lnTo>
                                <a:lnTo>
                                  <a:pt x="608" y="87"/>
                                </a:lnTo>
                                <a:lnTo>
                                  <a:pt x="624" y="117"/>
                                </a:lnTo>
                                <a:lnTo>
                                  <a:pt x="636" y="144"/>
                                </a:lnTo>
                                <a:lnTo>
                                  <a:pt x="647" y="174"/>
                                </a:lnTo>
                                <a:lnTo>
                                  <a:pt x="659" y="200"/>
                                </a:lnTo>
                                <a:lnTo>
                                  <a:pt x="668" y="232"/>
                                </a:lnTo>
                                <a:lnTo>
                                  <a:pt x="687" y="253"/>
                                </a:lnTo>
                                <a:lnTo>
                                  <a:pt x="707" y="279"/>
                                </a:lnTo>
                                <a:lnTo>
                                  <a:pt x="724" y="304"/>
                                </a:lnTo>
                                <a:lnTo>
                                  <a:pt x="728" y="330"/>
                                </a:lnTo>
                                <a:lnTo>
                                  <a:pt x="725" y="359"/>
                                </a:lnTo>
                                <a:lnTo>
                                  <a:pt x="719" y="397"/>
                                </a:lnTo>
                                <a:lnTo>
                                  <a:pt x="713" y="432"/>
                                </a:lnTo>
                                <a:lnTo>
                                  <a:pt x="706" y="469"/>
                                </a:lnTo>
                                <a:lnTo>
                                  <a:pt x="719" y="491"/>
                                </a:lnTo>
                                <a:lnTo>
                                  <a:pt x="733" y="515"/>
                                </a:lnTo>
                                <a:lnTo>
                                  <a:pt x="745" y="539"/>
                                </a:lnTo>
                                <a:lnTo>
                                  <a:pt x="759" y="568"/>
                                </a:lnTo>
                                <a:lnTo>
                                  <a:pt x="780" y="615"/>
                                </a:lnTo>
                                <a:lnTo>
                                  <a:pt x="799" y="654"/>
                                </a:lnTo>
                                <a:lnTo>
                                  <a:pt x="819" y="694"/>
                                </a:lnTo>
                                <a:lnTo>
                                  <a:pt x="835" y="730"/>
                                </a:lnTo>
                                <a:lnTo>
                                  <a:pt x="843" y="756"/>
                                </a:lnTo>
                                <a:lnTo>
                                  <a:pt x="852" y="794"/>
                                </a:lnTo>
                                <a:lnTo>
                                  <a:pt x="858" y="838"/>
                                </a:lnTo>
                                <a:lnTo>
                                  <a:pt x="865" y="870"/>
                                </a:lnTo>
                                <a:lnTo>
                                  <a:pt x="872" y="913"/>
                                </a:lnTo>
                                <a:lnTo>
                                  <a:pt x="874" y="955"/>
                                </a:lnTo>
                                <a:lnTo>
                                  <a:pt x="873" y="986"/>
                                </a:lnTo>
                                <a:lnTo>
                                  <a:pt x="873" y="1019"/>
                                </a:lnTo>
                                <a:lnTo>
                                  <a:pt x="874" y="1089"/>
                                </a:lnTo>
                                <a:lnTo>
                                  <a:pt x="880" y="1169"/>
                                </a:lnTo>
                                <a:lnTo>
                                  <a:pt x="878" y="1207"/>
                                </a:lnTo>
                                <a:lnTo>
                                  <a:pt x="874" y="1230"/>
                                </a:lnTo>
                                <a:lnTo>
                                  <a:pt x="861" y="1245"/>
                                </a:lnTo>
                                <a:lnTo>
                                  <a:pt x="837" y="1257"/>
                                </a:lnTo>
                                <a:lnTo>
                                  <a:pt x="812" y="1258"/>
                                </a:lnTo>
                                <a:lnTo>
                                  <a:pt x="794" y="1248"/>
                                </a:lnTo>
                                <a:lnTo>
                                  <a:pt x="779" y="1235"/>
                                </a:lnTo>
                                <a:lnTo>
                                  <a:pt x="741" y="1210"/>
                                </a:lnTo>
                                <a:lnTo>
                                  <a:pt x="705" y="1190"/>
                                </a:lnTo>
                                <a:lnTo>
                                  <a:pt x="670" y="1172"/>
                                </a:lnTo>
                                <a:lnTo>
                                  <a:pt x="643" y="1146"/>
                                </a:lnTo>
                                <a:lnTo>
                                  <a:pt x="594" y="1099"/>
                                </a:lnTo>
                                <a:lnTo>
                                  <a:pt x="548" y="1050"/>
                                </a:lnTo>
                                <a:lnTo>
                                  <a:pt x="504" y="1006"/>
                                </a:lnTo>
                                <a:lnTo>
                                  <a:pt x="461" y="955"/>
                                </a:lnTo>
                                <a:lnTo>
                                  <a:pt x="410" y="889"/>
                                </a:lnTo>
                                <a:lnTo>
                                  <a:pt x="372" y="838"/>
                                </a:lnTo>
                                <a:lnTo>
                                  <a:pt x="329" y="794"/>
                                </a:lnTo>
                                <a:lnTo>
                                  <a:pt x="276" y="736"/>
                                </a:lnTo>
                                <a:lnTo>
                                  <a:pt x="224" y="678"/>
                                </a:lnTo>
                                <a:lnTo>
                                  <a:pt x="152" y="603"/>
                                </a:lnTo>
                                <a:lnTo>
                                  <a:pt x="85" y="542"/>
                                </a:lnTo>
                                <a:lnTo>
                                  <a:pt x="52" y="504"/>
                                </a:lnTo>
                                <a:lnTo>
                                  <a:pt x="28" y="474"/>
                                </a:lnTo>
                                <a:lnTo>
                                  <a:pt x="13" y="446"/>
                                </a:lnTo>
                                <a:lnTo>
                                  <a:pt x="1" y="413"/>
                                </a:lnTo>
                                <a:lnTo>
                                  <a:pt x="0" y="395"/>
                                </a:lnTo>
                                <a:lnTo>
                                  <a:pt x="7" y="384"/>
                                </a:lnTo>
                                <a:lnTo>
                                  <a:pt x="23" y="371"/>
                                </a:lnTo>
                                <a:lnTo>
                                  <a:pt x="47" y="352"/>
                                </a:lnTo>
                                <a:lnTo>
                                  <a:pt x="75" y="331"/>
                                </a:lnTo>
                                <a:lnTo>
                                  <a:pt x="101" y="312"/>
                                </a:lnTo>
                                <a:lnTo>
                                  <a:pt x="122" y="299"/>
                                </a:lnTo>
                                <a:lnTo>
                                  <a:pt x="108" y="336"/>
                                </a:lnTo>
                                <a:lnTo>
                                  <a:pt x="94" y="366"/>
                                </a:lnTo>
                                <a:lnTo>
                                  <a:pt x="79" y="397"/>
                                </a:lnTo>
                                <a:lnTo>
                                  <a:pt x="71" y="419"/>
                                </a:lnTo>
                                <a:lnTo>
                                  <a:pt x="73" y="436"/>
                                </a:lnTo>
                                <a:lnTo>
                                  <a:pt x="82" y="461"/>
                                </a:lnTo>
                                <a:lnTo>
                                  <a:pt x="97" y="491"/>
                                </a:lnTo>
                                <a:lnTo>
                                  <a:pt x="120" y="519"/>
                                </a:lnTo>
                                <a:lnTo>
                                  <a:pt x="144" y="552"/>
                                </a:lnTo>
                                <a:lnTo>
                                  <a:pt x="182" y="583"/>
                                </a:lnTo>
                                <a:lnTo>
                                  <a:pt x="220" y="618"/>
                                </a:lnTo>
                                <a:lnTo>
                                  <a:pt x="251" y="646"/>
                                </a:lnTo>
                                <a:lnTo>
                                  <a:pt x="283" y="673"/>
                                </a:lnTo>
                                <a:lnTo>
                                  <a:pt x="315" y="702"/>
                                </a:lnTo>
                                <a:lnTo>
                                  <a:pt x="348" y="731"/>
                                </a:lnTo>
                                <a:lnTo>
                                  <a:pt x="374" y="766"/>
                                </a:lnTo>
                                <a:lnTo>
                                  <a:pt x="404" y="792"/>
                                </a:lnTo>
                                <a:lnTo>
                                  <a:pt x="424" y="819"/>
                                </a:lnTo>
                                <a:lnTo>
                                  <a:pt x="450" y="855"/>
                                </a:lnTo>
                                <a:lnTo>
                                  <a:pt x="472" y="890"/>
                                </a:lnTo>
                                <a:lnTo>
                                  <a:pt x="497" y="929"/>
                                </a:lnTo>
                                <a:lnTo>
                                  <a:pt x="523" y="961"/>
                                </a:lnTo>
                                <a:lnTo>
                                  <a:pt x="554" y="989"/>
                                </a:lnTo>
                                <a:lnTo>
                                  <a:pt x="597" y="1027"/>
                                </a:lnTo>
                                <a:lnTo>
                                  <a:pt x="626" y="1053"/>
                                </a:lnTo>
                                <a:lnTo>
                                  <a:pt x="653" y="1078"/>
                                </a:lnTo>
                                <a:lnTo>
                                  <a:pt x="671" y="1101"/>
                                </a:lnTo>
                                <a:lnTo>
                                  <a:pt x="695" y="1110"/>
                                </a:lnTo>
                                <a:lnTo>
                                  <a:pt x="719" y="1123"/>
                                </a:lnTo>
                                <a:lnTo>
                                  <a:pt x="744" y="1131"/>
                                </a:lnTo>
                                <a:lnTo>
                                  <a:pt x="767" y="1139"/>
                                </a:lnTo>
                                <a:lnTo>
                                  <a:pt x="783" y="1137"/>
                                </a:lnTo>
                                <a:lnTo>
                                  <a:pt x="796" y="1131"/>
                                </a:lnTo>
                                <a:lnTo>
                                  <a:pt x="808" y="1123"/>
                                </a:lnTo>
                                <a:lnTo>
                                  <a:pt x="816" y="1105"/>
                                </a:lnTo>
                                <a:lnTo>
                                  <a:pt x="821" y="1086"/>
                                </a:lnTo>
                                <a:lnTo>
                                  <a:pt x="816" y="1047"/>
                                </a:lnTo>
                                <a:lnTo>
                                  <a:pt x="814" y="998"/>
                                </a:lnTo>
                                <a:lnTo>
                                  <a:pt x="808" y="954"/>
                                </a:lnTo>
                                <a:lnTo>
                                  <a:pt x="804" y="907"/>
                                </a:lnTo>
                                <a:lnTo>
                                  <a:pt x="800" y="875"/>
                                </a:lnTo>
                                <a:lnTo>
                                  <a:pt x="792" y="843"/>
                                </a:lnTo>
                                <a:lnTo>
                                  <a:pt x="784" y="803"/>
                                </a:lnTo>
                                <a:lnTo>
                                  <a:pt x="772" y="765"/>
                                </a:lnTo>
                                <a:lnTo>
                                  <a:pt x="768" y="739"/>
                                </a:lnTo>
                                <a:lnTo>
                                  <a:pt x="760" y="711"/>
                                </a:lnTo>
                                <a:lnTo>
                                  <a:pt x="744" y="682"/>
                                </a:lnTo>
                                <a:lnTo>
                                  <a:pt x="732" y="651"/>
                                </a:lnTo>
                                <a:lnTo>
                                  <a:pt x="715" y="624"/>
                                </a:lnTo>
                                <a:lnTo>
                                  <a:pt x="699" y="592"/>
                                </a:lnTo>
                                <a:lnTo>
                                  <a:pt x="684" y="560"/>
                                </a:lnTo>
                                <a:lnTo>
                                  <a:pt x="667" y="525"/>
                                </a:lnTo>
                                <a:lnTo>
                                  <a:pt x="648" y="491"/>
                                </a:lnTo>
                                <a:lnTo>
                                  <a:pt x="639" y="474"/>
                                </a:lnTo>
                                <a:lnTo>
                                  <a:pt x="636" y="461"/>
                                </a:lnTo>
                                <a:lnTo>
                                  <a:pt x="641" y="443"/>
                                </a:lnTo>
                                <a:lnTo>
                                  <a:pt x="648" y="413"/>
                                </a:lnTo>
                                <a:lnTo>
                                  <a:pt x="656" y="378"/>
                                </a:lnTo>
                                <a:lnTo>
                                  <a:pt x="660" y="359"/>
                                </a:lnTo>
                                <a:lnTo>
                                  <a:pt x="667" y="343"/>
                                </a:lnTo>
                                <a:lnTo>
                                  <a:pt x="655" y="314"/>
                                </a:lnTo>
                                <a:lnTo>
                                  <a:pt x="641" y="277"/>
                                </a:lnTo>
                                <a:lnTo>
                                  <a:pt x="626" y="234"/>
                                </a:lnTo>
                                <a:lnTo>
                                  <a:pt x="610" y="192"/>
                                </a:lnTo>
                                <a:lnTo>
                                  <a:pt x="591" y="145"/>
                                </a:lnTo>
                                <a:lnTo>
                                  <a:pt x="577" y="110"/>
                                </a:lnTo>
                                <a:lnTo>
                                  <a:pt x="563" y="81"/>
                                </a:lnTo>
                                <a:lnTo>
                                  <a:pt x="551" y="74"/>
                                </a:lnTo>
                                <a:lnTo>
                                  <a:pt x="538" y="75"/>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094" name="Freeform 22"/>
                          <p:cNvSpPr>
                            <a:spLocks/>
                          </p:cNvSpPr>
                          <p:nvPr/>
                        </p:nvSpPr>
                        <p:spPr bwMode="auto">
                          <a:xfrm>
                            <a:off x="1541" y="1581"/>
                            <a:ext cx="862" cy="805"/>
                          </a:xfrm>
                          <a:custGeom>
                            <a:avLst/>
                            <a:gdLst>
                              <a:gd name="T0" fmla="*/ 14 w 862"/>
                              <a:gd name="T1" fmla="*/ 351 h 805"/>
                              <a:gd name="T2" fmla="*/ 42 w 862"/>
                              <a:gd name="T3" fmla="*/ 291 h 805"/>
                              <a:gd name="T4" fmla="*/ 77 w 862"/>
                              <a:gd name="T5" fmla="*/ 252 h 805"/>
                              <a:gd name="T6" fmla="*/ 126 w 862"/>
                              <a:gd name="T7" fmla="*/ 195 h 805"/>
                              <a:gd name="T8" fmla="*/ 166 w 862"/>
                              <a:gd name="T9" fmla="*/ 137 h 805"/>
                              <a:gd name="T10" fmla="*/ 216 w 862"/>
                              <a:gd name="T11" fmla="*/ 89 h 805"/>
                              <a:gd name="T12" fmla="*/ 270 w 862"/>
                              <a:gd name="T13" fmla="*/ 48 h 805"/>
                              <a:gd name="T14" fmla="*/ 341 w 862"/>
                              <a:gd name="T15" fmla="*/ 16 h 805"/>
                              <a:gd name="T16" fmla="*/ 428 w 862"/>
                              <a:gd name="T17" fmla="*/ 2 h 805"/>
                              <a:gd name="T18" fmla="*/ 508 w 862"/>
                              <a:gd name="T19" fmla="*/ 3 h 805"/>
                              <a:gd name="T20" fmla="*/ 579 w 862"/>
                              <a:gd name="T21" fmla="*/ 16 h 805"/>
                              <a:gd name="T22" fmla="*/ 657 w 862"/>
                              <a:gd name="T23" fmla="*/ 45 h 805"/>
                              <a:gd name="T24" fmla="*/ 719 w 862"/>
                              <a:gd name="T25" fmla="*/ 80 h 805"/>
                              <a:gd name="T26" fmla="*/ 769 w 862"/>
                              <a:gd name="T27" fmla="*/ 133 h 805"/>
                              <a:gd name="T28" fmla="*/ 810 w 862"/>
                              <a:gd name="T29" fmla="*/ 192 h 805"/>
                              <a:gd name="T30" fmla="*/ 843 w 862"/>
                              <a:gd name="T31" fmla="*/ 254 h 805"/>
                              <a:gd name="T32" fmla="*/ 857 w 862"/>
                              <a:gd name="T33" fmla="*/ 326 h 805"/>
                              <a:gd name="T34" fmla="*/ 836 w 862"/>
                              <a:gd name="T35" fmla="*/ 296 h 805"/>
                              <a:gd name="T36" fmla="*/ 805 w 862"/>
                              <a:gd name="T37" fmla="*/ 230 h 805"/>
                              <a:gd name="T38" fmla="*/ 773 w 862"/>
                              <a:gd name="T39" fmla="*/ 178 h 805"/>
                              <a:gd name="T40" fmla="*/ 728 w 862"/>
                              <a:gd name="T41" fmla="*/ 127 h 805"/>
                              <a:gd name="T42" fmla="*/ 688 w 862"/>
                              <a:gd name="T43" fmla="*/ 94 h 805"/>
                              <a:gd name="T44" fmla="*/ 640 w 862"/>
                              <a:gd name="T45" fmla="*/ 73 h 805"/>
                              <a:gd name="T46" fmla="*/ 587 w 862"/>
                              <a:gd name="T47" fmla="*/ 54 h 805"/>
                              <a:gd name="T48" fmla="*/ 523 w 862"/>
                              <a:gd name="T49" fmla="*/ 38 h 805"/>
                              <a:gd name="T50" fmla="*/ 460 w 862"/>
                              <a:gd name="T51" fmla="*/ 32 h 805"/>
                              <a:gd name="T52" fmla="*/ 402 w 862"/>
                              <a:gd name="T53" fmla="*/ 41 h 805"/>
                              <a:gd name="T54" fmla="*/ 343 w 862"/>
                              <a:gd name="T55" fmla="*/ 57 h 805"/>
                              <a:gd name="T56" fmla="*/ 283 w 862"/>
                              <a:gd name="T57" fmla="*/ 88 h 805"/>
                              <a:gd name="T58" fmla="*/ 242 w 862"/>
                              <a:gd name="T59" fmla="*/ 117 h 805"/>
                              <a:gd name="T60" fmla="*/ 185 w 862"/>
                              <a:gd name="T61" fmla="*/ 171 h 805"/>
                              <a:gd name="T62" fmla="*/ 132 w 862"/>
                              <a:gd name="T63" fmla="*/ 233 h 805"/>
                              <a:gd name="T64" fmla="*/ 85 w 862"/>
                              <a:gd name="T65" fmla="*/ 300 h 805"/>
                              <a:gd name="T66" fmla="*/ 68 w 862"/>
                              <a:gd name="T67" fmla="*/ 347 h 805"/>
                              <a:gd name="T68" fmla="*/ 49 w 862"/>
                              <a:gd name="T69" fmla="*/ 389 h 805"/>
                              <a:gd name="T70" fmla="*/ 54 w 862"/>
                              <a:gd name="T71" fmla="*/ 456 h 805"/>
                              <a:gd name="T72" fmla="*/ 73 w 862"/>
                              <a:gd name="T73" fmla="*/ 505 h 805"/>
                              <a:gd name="T74" fmla="*/ 96 w 862"/>
                              <a:gd name="T75" fmla="*/ 558 h 805"/>
                              <a:gd name="T76" fmla="*/ 149 w 862"/>
                              <a:gd name="T77" fmla="*/ 623 h 805"/>
                              <a:gd name="T78" fmla="*/ 197 w 862"/>
                              <a:gd name="T79" fmla="*/ 687 h 805"/>
                              <a:gd name="T80" fmla="*/ 232 w 862"/>
                              <a:gd name="T81" fmla="*/ 734 h 805"/>
                              <a:gd name="T82" fmla="*/ 256 w 862"/>
                              <a:gd name="T83" fmla="*/ 757 h 805"/>
                              <a:gd name="T84" fmla="*/ 297 w 862"/>
                              <a:gd name="T85" fmla="*/ 767 h 805"/>
                              <a:gd name="T86" fmla="*/ 337 w 862"/>
                              <a:gd name="T87" fmla="*/ 785 h 805"/>
                              <a:gd name="T88" fmla="*/ 335 w 862"/>
                              <a:gd name="T89" fmla="*/ 801 h 805"/>
                              <a:gd name="T90" fmla="*/ 277 w 862"/>
                              <a:gd name="T91" fmla="*/ 805 h 805"/>
                              <a:gd name="T92" fmla="*/ 239 w 862"/>
                              <a:gd name="T93" fmla="*/ 789 h 805"/>
                              <a:gd name="T94" fmla="*/ 201 w 862"/>
                              <a:gd name="T95" fmla="*/ 764 h 805"/>
                              <a:gd name="T96" fmla="*/ 170 w 862"/>
                              <a:gd name="T97" fmla="*/ 715 h 805"/>
                              <a:gd name="T98" fmla="*/ 130 w 862"/>
                              <a:gd name="T99" fmla="*/ 662 h 805"/>
                              <a:gd name="T100" fmla="*/ 81 w 862"/>
                              <a:gd name="T101" fmla="*/ 606 h 805"/>
                              <a:gd name="T102" fmla="*/ 44 w 862"/>
                              <a:gd name="T103" fmla="*/ 565 h 805"/>
                              <a:gd name="T104" fmla="*/ 25 w 862"/>
                              <a:gd name="T105" fmla="*/ 514 h 805"/>
                              <a:gd name="T106" fmla="*/ 6 w 862"/>
                              <a:gd name="T107" fmla="*/ 446 h 805"/>
                              <a:gd name="T108" fmla="*/ 3 w 862"/>
                              <a:gd name="T109" fmla="*/ 382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05">
                                <a:moveTo>
                                  <a:pt x="3" y="382"/>
                                </a:moveTo>
                                <a:lnTo>
                                  <a:pt x="14" y="351"/>
                                </a:lnTo>
                                <a:lnTo>
                                  <a:pt x="27" y="322"/>
                                </a:lnTo>
                                <a:lnTo>
                                  <a:pt x="42" y="291"/>
                                </a:lnTo>
                                <a:lnTo>
                                  <a:pt x="60" y="270"/>
                                </a:lnTo>
                                <a:lnTo>
                                  <a:pt x="77" y="252"/>
                                </a:lnTo>
                                <a:lnTo>
                                  <a:pt x="99" y="226"/>
                                </a:lnTo>
                                <a:lnTo>
                                  <a:pt x="126" y="195"/>
                                </a:lnTo>
                                <a:lnTo>
                                  <a:pt x="146" y="165"/>
                                </a:lnTo>
                                <a:lnTo>
                                  <a:pt x="166" y="137"/>
                                </a:lnTo>
                                <a:lnTo>
                                  <a:pt x="189" y="114"/>
                                </a:lnTo>
                                <a:lnTo>
                                  <a:pt x="216" y="89"/>
                                </a:lnTo>
                                <a:lnTo>
                                  <a:pt x="242" y="67"/>
                                </a:lnTo>
                                <a:lnTo>
                                  <a:pt x="270" y="48"/>
                                </a:lnTo>
                                <a:lnTo>
                                  <a:pt x="304" y="31"/>
                                </a:lnTo>
                                <a:lnTo>
                                  <a:pt x="341" y="16"/>
                                </a:lnTo>
                                <a:lnTo>
                                  <a:pt x="380" y="6"/>
                                </a:lnTo>
                                <a:lnTo>
                                  <a:pt x="428" y="2"/>
                                </a:lnTo>
                                <a:lnTo>
                                  <a:pt x="472" y="0"/>
                                </a:lnTo>
                                <a:lnTo>
                                  <a:pt x="508" y="3"/>
                                </a:lnTo>
                                <a:lnTo>
                                  <a:pt x="545" y="9"/>
                                </a:lnTo>
                                <a:lnTo>
                                  <a:pt x="579" y="16"/>
                                </a:lnTo>
                                <a:lnTo>
                                  <a:pt x="622" y="28"/>
                                </a:lnTo>
                                <a:lnTo>
                                  <a:pt x="657" y="45"/>
                                </a:lnTo>
                                <a:lnTo>
                                  <a:pt x="686" y="61"/>
                                </a:lnTo>
                                <a:lnTo>
                                  <a:pt x="719" y="80"/>
                                </a:lnTo>
                                <a:lnTo>
                                  <a:pt x="744" y="105"/>
                                </a:lnTo>
                                <a:lnTo>
                                  <a:pt x="769" y="133"/>
                                </a:lnTo>
                                <a:lnTo>
                                  <a:pt x="789" y="159"/>
                                </a:lnTo>
                                <a:lnTo>
                                  <a:pt x="810" y="192"/>
                                </a:lnTo>
                                <a:lnTo>
                                  <a:pt x="831" y="223"/>
                                </a:lnTo>
                                <a:lnTo>
                                  <a:pt x="843" y="254"/>
                                </a:lnTo>
                                <a:lnTo>
                                  <a:pt x="851" y="291"/>
                                </a:lnTo>
                                <a:lnTo>
                                  <a:pt x="857" y="326"/>
                                </a:lnTo>
                                <a:lnTo>
                                  <a:pt x="862" y="354"/>
                                </a:lnTo>
                                <a:lnTo>
                                  <a:pt x="836" y="296"/>
                                </a:lnTo>
                                <a:lnTo>
                                  <a:pt x="821" y="267"/>
                                </a:lnTo>
                                <a:lnTo>
                                  <a:pt x="805" y="230"/>
                                </a:lnTo>
                                <a:lnTo>
                                  <a:pt x="790" y="203"/>
                                </a:lnTo>
                                <a:lnTo>
                                  <a:pt x="773" y="178"/>
                                </a:lnTo>
                                <a:lnTo>
                                  <a:pt x="752" y="150"/>
                                </a:lnTo>
                                <a:lnTo>
                                  <a:pt x="728" y="127"/>
                                </a:lnTo>
                                <a:lnTo>
                                  <a:pt x="708" y="107"/>
                                </a:lnTo>
                                <a:lnTo>
                                  <a:pt x="688" y="94"/>
                                </a:lnTo>
                                <a:lnTo>
                                  <a:pt x="663" y="85"/>
                                </a:lnTo>
                                <a:lnTo>
                                  <a:pt x="640" y="73"/>
                                </a:lnTo>
                                <a:lnTo>
                                  <a:pt x="612" y="61"/>
                                </a:lnTo>
                                <a:lnTo>
                                  <a:pt x="587" y="54"/>
                                </a:lnTo>
                                <a:lnTo>
                                  <a:pt x="557" y="45"/>
                                </a:lnTo>
                                <a:lnTo>
                                  <a:pt x="523" y="38"/>
                                </a:lnTo>
                                <a:lnTo>
                                  <a:pt x="490" y="35"/>
                                </a:lnTo>
                                <a:lnTo>
                                  <a:pt x="460" y="32"/>
                                </a:lnTo>
                                <a:lnTo>
                                  <a:pt x="437" y="35"/>
                                </a:lnTo>
                                <a:lnTo>
                                  <a:pt x="402" y="41"/>
                                </a:lnTo>
                                <a:lnTo>
                                  <a:pt x="370" y="50"/>
                                </a:lnTo>
                                <a:lnTo>
                                  <a:pt x="343" y="57"/>
                                </a:lnTo>
                                <a:lnTo>
                                  <a:pt x="317" y="70"/>
                                </a:lnTo>
                                <a:lnTo>
                                  <a:pt x="283" y="88"/>
                                </a:lnTo>
                                <a:lnTo>
                                  <a:pt x="263" y="98"/>
                                </a:lnTo>
                                <a:lnTo>
                                  <a:pt x="242" y="117"/>
                                </a:lnTo>
                                <a:lnTo>
                                  <a:pt x="213" y="142"/>
                                </a:lnTo>
                                <a:lnTo>
                                  <a:pt x="185" y="171"/>
                                </a:lnTo>
                                <a:lnTo>
                                  <a:pt x="157" y="201"/>
                                </a:lnTo>
                                <a:lnTo>
                                  <a:pt x="132" y="233"/>
                                </a:lnTo>
                                <a:lnTo>
                                  <a:pt x="108" y="268"/>
                                </a:lnTo>
                                <a:lnTo>
                                  <a:pt x="85" y="300"/>
                                </a:lnTo>
                                <a:lnTo>
                                  <a:pt x="75" y="320"/>
                                </a:lnTo>
                                <a:lnTo>
                                  <a:pt x="68" y="347"/>
                                </a:lnTo>
                                <a:lnTo>
                                  <a:pt x="57" y="371"/>
                                </a:lnTo>
                                <a:lnTo>
                                  <a:pt x="49" y="389"/>
                                </a:lnTo>
                                <a:lnTo>
                                  <a:pt x="53" y="424"/>
                                </a:lnTo>
                                <a:lnTo>
                                  <a:pt x="54" y="456"/>
                                </a:lnTo>
                                <a:lnTo>
                                  <a:pt x="62" y="478"/>
                                </a:lnTo>
                                <a:lnTo>
                                  <a:pt x="73" y="505"/>
                                </a:lnTo>
                                <a:lnTo>
                                  <a:pt x="84" y="533"/>
                                </a:lnTo>
                                <a:lnTo>
                                  <a:pt x="96" y="558"/>
                                </a:lnTo>
                                <a:lnTo>
                                  <a:pt x="120" y="590"/>
                                </a:lnTo>
                                <a:lnTo>
                                  <a:pt x="149" y="623"/>
                                </a:lnTo>
                                <a:lnTo>
                                  <a:pt x="176" y="658"/>
                                </a:lnTo>
                                <a:lnTo>
                                  <a:pt x="197" y="687"/>
                                </a:lnTo>
                                <a:lnTo>
                                  <a:pt x="216" y="713"/>
                                </a:lnTo>
                                <a:lnTo>
                                  <a:pt x="232" y="734"/>
                                </a:lnTo>
                                <a:lnTo>
                                  <a:pt x="243" y="751"/>
                                </a:lnTo>
                                <a:lnTo>
                                  <a:pt x="256" y="757"/>
                                </a:lnTo>
                                <a:lnTo>
                                  <a:pt x="275" y="761"/>
                                </a:lnTo>
                                <a:lnTo>
                                  <a:pt x="297" y="767"/>
                                </a:lnTo>
                                <a:lnTo>
                                  <a:pt x="320" y="774"/>
                                </a:lnTo>
                                <a:lnTo>
                                  <a:pt x="337" y="785"/>
                                </a:lnTo>
                                <a:lnTo>
                                  <a:pt x="353" y="796"/>
                                </a:lnTo>
                                <a:lnTo>
                                  <a:pt x="335" y="801"/>
                                </a:lnTo>
                                <a:lnTo>
                                  <a:pt x="305" y="804"/>
                                </a:lnTo>
                                <a:lnTo>
                                  <a:pt x="277" y="805"/>
                                </a:lnTo>
                                <a:lnTo>
                                  <a:pt x="259" y="799"/>
                                </a:lnTo>
                                <a:lnTo>
                                  <a:pt x="239" y="789"/>
                                </a:lnTo>
                                <a:lnTo>
                                  <a:pt x="215" y="777"/>
                                </a:lnTo>
                                <a:lnTo>
                                  <a:pt x="201" y="764"/>
                                </a:lnTo>
                                <a:lnTo>
                                  <a:pt x="186" y="741"/>
                                </a:lnTo>
                                <a:lnTo>
                                  <a:pt x="170" y="715"/>
                                </a:lnTo>
                                <a:lnTo>
                                  <a:pt x="157" y="693"/>
                                </a:lnTo>
                                <a:lnTo>
                                  <a:pt x="130" y="662"/>
                                </a:lnTo>
                                <a:lnTo>
                                  <a:pt x="110" y="636"/>
                                </a:lnTo>
                                <a:lnTo>
                                  <a:pt x="81" y="606"/>
                                </a:lnTo>
                                <a:lnTo>
                                  <a:pt x="58" y="582"/>
                                </a:lnTo>
                                <a:lnTo>
                                  <a:pt x="44" y="565"/>
                                </a:lnTo>
                                <a:lnTo>
                                  <a:pt x="35" y="545"/>
                                </a:lnTo>
                                <a:lnTo>
                                  <a:pt x="25" y="514"/>
                                </a:lnTo>
                                <a:lnTo>
                                  <a:pt x="13" y="481"/>
                                </a:lnTo>
                                <a:lnTo>
                                  <a:pt x="6" y="446"/>
                                </a:lnTo>
                                <a:lnTo>
                                  <a:pt x="0" y="408"/>
                                </a:lnTo>
                                <a:lnTo>
                                  <a:pt x="3" y="382"/>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sp>
                    <p:nvSpPr>
                      <p:cNvPr id="3095" name="Freeform 23"/>
                      <p:cNvSpPr>
                        <a:spLocks/>
                      </p:cNvSpPr>
                      <p:nvPr/>
                    </p:nvSpPr>
                    <p:spPr bwMode="auto">
                      <a:xfrm>
                        <a:off x="2134" y="2303"/>
                        <a:ext cx="515" cy="712"/>
                      </a:xfrm>
                      <a:custGeom>
                        <a:avLst/>
                        <a:gdLst>
                          <a:gd name="T0" fmla="*/ 136 w 515"/>
                          <a:gd name="T1" fmla="*/ 92 h 712"/>
                          <a:gd name="T2" fmla="*/ 174 w 515"/>
                          <a:gd name="T3" fmla="*/ 70 h 712"/>
                          <a:gd name="T4" fmla="*/ 201 w 515"/>
                          <a:gd name="T5" fmla="*/ 45 h 712"/>
                          <a:gd name="T6" fmla="*/ 235 w 515"/>
                          <a:gd name="T7" fmla="*/ 18 h 712"/>
                          <a:gd name="T8" fmla="*/ 262 w 515"/>
                          <a:gd name="T9" fmla="*/ 4 h 712"/>
                          <a:gd name="T10" fmla="*/ 286 w 515"/>
                          <a:gd name="T11" fmla="*/ 0 h 712"/>
                          <a:gd name="T12" fmla="*/ 302 w 515"/>
                          <a:gd name="T13" fmla="*/ 4 h 712"/>
                          <a:gd name="T14" fmla="*/ 318 w 515"/>
                          <a:gd name="T15" fmla="*/ 19 h 712"/>
                          <a:gd name="T16" fmla="*/ 329 w 515"/>
                          <a:gd name="T17" fmla="*/ 45 h 712"/>
                          <a:gd name="T18" fmla="*/ 341 w 515"/>
                          <a:gd name="T19" fmla="*/ 89 h 712"/>
                          <a:gd name="T20" fmla="*/ 345 w 515"/>
                          <a:gd name="T21" fmla="*/ 135 h 712"/>
                          <a:gd name="T22" fmla="*/ 347 w 515"/>
                          <a:gd name="T23" fmla="*/ 186 h 712"/>
                          <a:gd name="T24" fmla="*/ 355 w 515"/>
                          <a:gd name="T25" fmla="*/ 234 h 712"/>
                          <a:gd name="T26" fmla="*/ 374 w 515"/>
                          <a:gd name="T27" fmla="*/ 281 h 712"/>
                          <a:gd name="T28" fmla="*/ 397 w 515"/>
                          <a:gd name="T29" fmla="*/ 338 h 712"/>
                          <a:gd name="T30" fmla="*/ 421 w 515"/>
                          <a:gd name="T31" fmla="*/ 394 h 712"/>
                          <a:gd name="T32" fmla="*/ 449 w 515"/>
                          <a:gd name="T33" fmla="*/ 453 h 712"/>
                          <a:gd name="T34" fmla="*/ 481 w 515"/>
                          <a:gd name="T35" fmla="*/ 522 h 712"/>
                          <a:gd name="T36" fmla="*/ 506 w 515"/>
                          <a:gd name="T37" fmla="*/ 581 h 712"/>
                          <a:gd name="T38" fmla="*/ 515 w 515"/>
                          <a:gd name="T39" fmla="*/ 617 h 712"/>
                          <a:gd name="T40" fmla="*/ 515 w 515"/>
                          <a:gd name="T41" fmla="*/ 650 h 712"/>
                          <a:gd name="T42" fmla="*/ 507 w 515"/>
                          <a:gd name="T43" fmla="*/ 681 h 712"/>
                          <a:gd name="T44" fmla="*/ 490 w 515"/>
                          <a:gd name="T45" fmla="*/ 701 h 712"/>
                          <a:gd name="T46" fmla="*/ 461 w 515"/>
                          <a:gd name="T47" fmla="*/ 712 h 712"/>
                          <a:gd name="T48" fmla="*/ 430 w 515"/>
                          <a:gd name="T49" fmla="*/ 707 h 712"/>
                          <a:gd name="T50" fmla="*/ 394 w 515"/>
                          <a:gd name="T51" fmla="*/ 696 h 712"/>
                          <a:gd name="T52" fmla="*/ 361 w 515"/>
                          <a:gd name="T53" fmla="*/ 665 h 712"/>
                          <a:gd name="T54" fmla="*/ 329 w 515"/>
                          <a:gd name="T55" fmla="*/ 633 h 712"/>
                          <a:gd name="T56" fmla="*/ 299 w 515"/>
                          <a:gd name="T57" fmla="*/ 591 h 712"/>
                          <a:gd name="T58" fmla="*/ 262 w 515"/>
                          <a:gd name="T59" fmla="*/ 537 h 712"/>
                          <a:gd name="T60" fmla="*/ 233 w 515"/>
                          <a:gd name="T61" fmla="*/ 492 h 712"/>
                          <a:gd name="T62" fmla="*/ 189 w 515"/>
                          <a:gd name="T63" fmla="*/ 451 h 712"/>
                          <a:gd name="T64" fmla="*/ 149 w 515"/>
                          <a:gd name="T65" fmla="*/ 409 h 712"/>
                          <a:gd name="T66" fmla="*/ 118 w 515"/>
                          <a:gd name="T67" fmla="*/ 368 h 712"/>
                          <a:gd name="T68" fmla="*/ 85 w 515"/>
                          <a:gd name="T69" fmla="*/ 316 h 712"/>
                          <a:gd name="T70" fmla="*/ 46 w 515"/>
                          <a:gd name="T71" fmla="*/ 265 h 712"/>
                          <a:gd name="T72" fmla="*/ 21 w 515"/>
                          <a:gd name="T73" fmla="*/ 231 h 712"/>
                          <a:gd name="T74" fmla="*/ 4 w 515"/>
                          <a:gd name="T75" fmla="*/ 204 h 712"/>
                          <a:gd name="T76" fmla="*/ 0 w 515"/>
                          <a:gd name="T77" fmla="*/ 178 h 712"/>
                          <a:gd name="T78" fmla="*/ 6 w 515"/>
                          <a:gd name="T79" fmla="*/ 146 h 712"/>
                          <a:gd name="T80" fmla="*/ 22 w 515"/>
                          <a:gd name="T81" fmla="*/ 124 h 712"/>
                          <a:gd name="T82" fmla="*/ 45 w 515"/>
                          <a:gd name="T83" fmla="*/ 114 h 712"/>
                          <a:gd name="T84" fmla="*/ 73 w 515"/>
                          <a:gd name="T85" fmla="*/ 106 h 712"/>
                          <a:gd name="T86" fmla="*/ 105 w 515"/>
                          <a:gd name="T87" fmla="*/ 98 h 712"/>
                          <a:gd name="T88" fmla="*/ 136 w 515"/>
                          <a:gd name="T89" fmla="*/ 9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5" h="712">
                            <a:moveTo>
                              <a:pt x="136" y="92"/>
                            </a:moveTo>
                            <a:lnTo>
                              <a:pt x="174" y="70"/>
                            </a:lnTo>
                            <a:lnTo>
                              <a:pt x="201" y="45"/>
                            </a:lnTo>
                            <a:lnTo>
                              <a:pt x="235" y="18"/>
                            </a:lnTo>
                            <a:lnTo>
                              <a:pt x="262" y="4"/>
                            </a:lnTo>
                            <a:lnTo>
                              <a:pt x="286" y="0"/>
                            </a:lnTo>
                            <a:lnTo>
                              <a:pt x="302" y="4"/>
                            </a:lnTo>
                            <a:lnTo>
                              <a:pt x="318" y="19"/>
                            </a:lnTo>
                            <a:lnTo>
                              <a:pt x="329" y="45"/>
                            </a:lnTo>
                            <a:lnTo>
                              <a:pt x="341" y="89"/>
                            </a:lnTo>
                            <a:lnTo>
                              <a:pt x="345" y="135"/>
                            </a:lnTo>
                            <a:lnTo>
                              <a:pt x="347" y="186"/>
                            </a:lnTo>
                            <a:lnTo>
                              <a:pt x="355" y="234"/>
                            </a:lnTo>
                            <a:lnTo>
                              <a:pt x="374" y="281"/>
                            </a:lnTo>
                            <a:lnTo>
                              <a:pt x="397" y="338"/>
                            </a:lnTo>
                            <a:lnTo>
                              <a:pt x="421" y="394"/>
                            </a:lnTo>
                            <a:lnTo>
                              <a:pt x="449" y="453"/>
                            </a:lnTo>
                            <a:lnTo>
                              <a:pt x="481" y="522"/>
                            </a:lnTo>
                            <a:lnTo>
                              <a:pt x="506" y="581"/>
                            </a:lnTo>
                            <a:lnTo>
                              <a:pt x="515" y="617"/>
                            </a:lnTo>
                            <a:lnTo>
                              <a:pt x="515" y="650"/>
                            </a:lnTo>
                            <a:lnTo>
                              <a:pt x="507" y="681"/>
                            </a:lnTo>
                            <a:lnTo>
                              <a:pt x="490" y="701"/>
                            </a:lnTo>
                            <a:lnTo>
                              <a:pt x="461" y="712"/>
                            </a:lnTo>
                            <a:lnTo>
                              <a:pt x="430" y="707"/>
                            </a:lnTo>
                            <a:lnTo>
                              <a:pt x="394" y="696"/>
                            </a:lnTo>
                            <a:lnTo>
                              <a:pt x="361" y="665"/>
                            </a:lnTo>
                            <a:lnTo>
                              <a:pt x="329" y="633"/>
                            </a:lnTo>
                            <a:lnTo>
                              <a:pt x="299" y="591"/>
                            </a:lnTo>
                            <a:lnTo>
                              <a:pt x="262" y="537"/>
                            </a:lnTo>
                            <a:lnTo>
                              <a:pt x="233" y="492"/>
                            </a:lnTo>
                            <a:lnTo>
                              <a:pt x="189" y="451"/>
                            </a:lnTo>
                            <a:lnTo>
                              <a:pt x="149" y="409"/>
                            </a:lnTo>
                            <a:lnTo>
                              <a:pt x="118" y="368"/>
                            </a:lnTo>
                            <a:lnTo>
                              <a:pt x="85" y="316"/>
                            </a:lnTo>
                            <a:lnTo>
                              <a:pt x="46" y="265"/>
                            </a:lnTo>
                            <a:lnTo>
                              <a:pt x="21" y="231"/>
                            </a:lnTo>
                            <a:lnTo>
                              <a:pt x="4" y="204"/>
                            </a:lnTo>
                            <a:lnTo>
                              <a:pt x="0" y="178"/>
                            </a:lnTo>
                            <a:lnTo>
                              <a:pt x="6" y="146"/>
                            </a:lnTo>
                            <a:lnTo>
                              <a:pt x="22" y="124"/>
                            </a:lnTo>
                            <a:lnTo>
                              <a:pt x="45" y="114"/>
                            </a:lnTo>
                            <a:lnTo>
                              <a:pt x="73" y="106"/>
                            </a:lnTo>
                            <a:lnTo>
                              <a:pt x="105" y="98"/>
                            </a:lnTo>
                            <a:lnTo>
                              <a:pt x="136" y="9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nvGrpSpPr>
                    <p:cNvPr id="3096" name="Group 24"/>
                    <p:cNvGrpSpPr>
                      <a:grpSpLocks/>
                    </p:cNvGrpSpPr>
                    <p:nvPr/>
                  </p:nvGrpSpPr>
                  <p:grpSpPr bwMode="auto">
                    <a:xfrm>
                      <a:off x="1624" y="1660"/>
                      <a:ext cx="712" cy="666"/>
                      <a:chOff x="1624" y="1660"/>
                      <a:chExt cx="712" cy="666"/>
                    </a:xfrm>
                  </p:grpSpPr>
                  <p:sp>
                    <p:nvSpPr>
                      <p:cNvPr id="3097" name="Freeform 25"/>
                      <p:cNvSpPr>
                        <a:spLocks/>
                      </p:cNvSpPr>
                      <p:nvPr/>
                    </p:nvSpPr>
                    <p:spPr bwMode="auto">
                      <a:xfrm>
                        <a:off x="1624" y="1660"/>
                        <a:ext cx="712" cy="666"/>
                      </a:xfrm>
                      <a:custGeom>
                        <a:avLst/>
                        <a:gdLst>
                          <a:gd name="T0" fmla="*/ 9 w 712"/>
                          <a:gd name="T1" fmla="*/ 289 h 666"/>
                          <a:gd name="T2" fmla="*/ 32 w 712"/>
                          <a:gd name="T3" fmla="*/ 240 h 666"/>
                          <a:gd name="T4" fmla="*/ 62 w 712"/>
                          <a:gd name="T5" fmla="*/ 208 h 666"/>
                          <a:gd name="T6" fmla="*/ 103 w 712"/>
                          <a:gd name="T7" fmla="*/ 161 h 666"/>
                          <a:gd name="T8" fmla="*/ 136 w 712"/>
                          <a:gd name="T9" fmla="*/ 112 h 666"/>
                          <a:gd name="T10" fmla="*/ 177 w 712"/>
                          <a:gd name="T11" fmla="*/ 73 h 666"/>
                          <a:gd name="T12" fmla="*/ 222 w 712"/>
                          <a:gd name="T13" fmla="*/ 38 h 666"/>
                          <a:gd name="T14" fmla="*/ 281 w 712"/>
                          <a:gd name="T15" fmla="*/ 12 h 666"/>
                          <a:gd name="T16" fmla="*/ 353 w 712"/>
                          <a:gd name="T17" fmla="*/ 0 h 666"/>
                          <a:gd name="T18" fmla="*/ 420 w 712"/>
                          <a:gd name="T19" fmla="*/ 1 h 666"/>
                          <a:gd name="T20" fmla="*/ 478 w 712"/>
                          <a:gd name="T21" fmla="*/ 12 h 666"/>
                          <a:gd name="T22" fmla="*/ 543 w 712"/>
                          <a:gd name="T23" fmla="*/ 35 h 666"/>
                          <a:gd name="T24" fmla="*/ 594 w 712"/>
                          <a:gd name="T25" fmla="*/ 64 h 666"/>
                          <a:gd name="T26" fmla="*/ 636 w 712"/>
                          <a:gd name="T27" fmla="*/ 109 h 666"/>
                          <a:gd name="T28" fmla="*/ 671 w 712"/>
                          <a:gd name="T29" fmla="*/ 159 h 666"/>
                          <a:gd name="T30" fmla="*/ 698 w 712"/>
                          <a:gd name="T31" fmla="*/ 209 h 666"/>
                          <a:gd name="T32" fmla="*/ 710 w 712"/>
                          <a:gd name="T33" fmla="*/ 269 h 666"/>
                          <a:gd name="T34" fmla="*/ 712 w 712"/>
                          <a:gd name="T35" fmla="*/ 317 h 666"/>
                          <a:gd name="T36" fmla="*/ 695 w 712"/>
                          <a:gd name="T37" fmla="*/ 364 h 666"/>
                          <a:gd name="T38" fmla="*/ 667 w 712"/>
                          <a:gd name="T39" fmla="*/ 429 h 666"/>
                          <a:gd name="T40" fmla="*/ 646 w 712"/>
                          <a:gd name="T41" fmla="*/ 482 h 666"/>
                          <a:gd name="T42" fmla="*/ 632 w 712"/>
                          <a:gd name="T43" fmla="*/ 532 h 666"/>
                          <a:gd name="T44" fmla="*/ 626 w 712"/>
                          <a:gd name="T45" fmla="*/ 566 h 666"/>
                          <a:gd name="T46" fmla="*/ 512 w 712"/>
                          <a:gd name="T47" fmla="*/ 626 h 666"/>
                          <a:gd name="T48" fmla="*/ 505 w 712"/>
                          <a:gd name="T49" fmla="*/ 591 h 666"/>
                          <a:gd name="T50" fmla="*/ 485 w 712"/>
                          <a:gd name="T51" fmla="*/ 573 h 666"/>
                          <a:gd name="T52" fmla="*/ 434 w 712"/>
                          <a:gd name="T53" fmla="*/ 582 h 666"/>
                          <a:gd name="T54" fmla="*/ 372 w 712"/>
                          <a:gd name="T55" fmla="*/ 598 h 666"/>
                          <a:gd name="T56" fmla="*/ 339 w 712"/>
                          <a:gd name="T57" fmla="*/ 618 h 666"/>
                          <a:gd name="T58" fmla="*/ 292 w 712"/>
                          <a:gd name="T59" fmla="*/ 659 h 666"/>
                          <a:gd name="T60" fmla="*/ 252 w 712"/>
                          <a:gd name="T61" fmla="*/ 666 h 666"/>
                          <a:gd name="T62" fmla="*/ 214 w 712"/>
                          <a:gd name="T63" fmla="*/ 662 h 666"/>
                          <a:gd name="T64" fmla="*/ 176 w 712"/>
                          <a:gd name="T65" fmla="*/ 645 h 666"/>
                          <a:gd name="T66" fmla="*/ 153 w 712"/>
                          <a:gd name="T67" fmla="*/ 614 h 666"/>
                          <a:gd name="T68" fmla="*/ 129 w 712"/>
                          <a:gd name="T69" fmla="*/ 573 h 666"/>
                          <a:gd name="T70" fmla="*/ 90 w 712"/>
                          <a:gd name="T71" fmla="*/ 527 h 666"/>
                          <a:gd name="T72" fmla="*/ 45 w 712"/>
                          <a:gd name="T73" fmla="*/ 482 h 666"/>
                          <a:gd name="T74" fmla="*/ 27 w 712"/>
                          <a:gd name="T75" fmla="*/ 452 h 666"/>
                          <a:gd name="T76" fmla="*/ 8 w 712"/>
                          <a:gd name="T77" fmla="*/ 397 h 666"/>
                          <a:gd name="T78" fmla="*/ 0 w 712"/>
                          <a:gd name="T79" fmla="*/ 33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2" h="666">
                            <a:moveTo>
                              <a:pt x="1" y="316"/>
                            </a:moveTo>
                            <a:lnTo>
                              <a:pt x="9" y="289"/>
                            </a:lnTo>
                            <a:lnTo>
                              <a:pt x="20" y="266"/>
                            </a:lnTo>
                            <a:lnTo>
                              <a:pt x="32" y="240"/>
                            </a:lnTo>
                            <a:lnTo>
                              <a:pt x="47" y="223"/>
                            </a:lnTo>
                            <a:lnTo>
                              <a:pt x="62" y="208"/>
                            </a:lnTo>
                            <a:lnTo>
                              <a:pt x="80" y="186"/>
                            </a:lnTo>
                            <a:lnTo>
                              <a:pt x="103" y="161"/>
                            </a:lnTo>
                            <a:lnTo>
                              <a:pt x="120" y="135"/>
                            </a:lnTo>
                            <a:lnTo>
                              <a:pt x="136" y="112"/>
                            </a:lnTo>
                            <a:lnTo>
                              <a:pt x="156" y="93"/>
                            </a:lnTo>
                            <a:lnTo>
                              <a:pt x="177" y="73"/>
                            </a:lnTo>
                            <a:lnTo>
                              <a:pt x="199" y="54"/>
                            </a:lnTo>
                            <a:lnTo>
                              <a:pt x="222" y="38"/>
                            </a:lnTo>
                            <a:lnTo>
                              <a:pt x="250" y="23"/>
                            </a:lnTo>
                            <a:lnTo>
                              <a:pt x="281" y="12"/>
                            </a:lnTo>
                            <a:lnTo>
                              <a:pt x="314" y="4"/>
                            </a:lnTo>
                            <a:lnTo>
                              <a:pt x="353" y="0"/>
                            </a:lnTo>
                            <a:lnTo>
                              <a:pt x="390" y="0"/>
                            </a:lnTo>
                            <a:lnTo>
                              <a:pt x="420" y="1"/>
                            </a:lnTo>
                            <a:lnTo>
                              <a:pt x="450" y="6"/>
                            </a:lnTo>
                            <a:lnTo>
                              <a:pt x="478" y="12"/>
                            </a:lnTo>
                            <a:lnTo>
                              <a:pt x="514" y="20"/>
                            </a:lnTo>
                            <a:lnTo>
                              <a:pt x="543" y="35"/>
                            </a:lnTo>
                            <a:lnTo>
                              <a:pt x="567" y="48"/>
                            </a:lnTo>
                            <a:lnTo>
                              <a:pt x="594" y="64"/>
                            </a:lnTo>
                            <a:lnTo>
                              <a:pt x="615" y="86"/>
                            </a:lnTo>
                            <a:lnTo>
                              <a:pt x="636" y="109"/>
                            </a:lnTo>
                            <a:lnTo>
                              <a:pt x="653" y="131"/>
                            </a:lnTo>
                            <a:lnTo>
                              <a:pt x="671" y="159"/>
                            </a:lnTo>
                            <a:lnTo>
                              <a:pt x="687" y="183"/>
                            </a:lnTo>
                            <a:lnTo>
                              <a:pt x="698" y="209"/>
                            </a:lnTo>
                            <a:lnTo>
                              <a:pt x="704" y="240"/>
                            </a:lnTo>
                            <a:lnTo>
                              <a:pt x="710" y="269"/>
                            </a:lnTo>
                            <a:lnTo>
                              <a:pt x="712" y="292"/>
                            </a:lnTo>
                            <a:lnTo>
                              <a:pt x="712" y="317"/>
                            </a:lnTo>
                            <a:lnTo>
                              <a:pt x="706" y="335"/>
                            </a:lnTo>
                            <a:lnTo>
                              <a:pt x="695" y="364"/>
                            </a:lnTo>
                            <a:lnTo>
                              <a:pt x="679" y="399"/>
                            </a:lnTo>
                            <a:lnTo>
                              <a:pt x="667" y="429"/>
                            </a:lnTo>
                            <a:lnTo>
                              <a:pt x="655" y="454"/>
                            </a:lnTo>
                            <a:lnTo>
                              <a:pt x="646" y="482"/>
                            </a:lnTo>
                            <a:lnTo>
                              <a:pt x="638" y="508"/>
                            </a:lnTo>
                            <a:lnTo>
                              <a:pt x="632" y="532"/>
                            </a:lnTo>
                            <a:lnTo>
                              <a:pt x="628" y="546"/>
                            </a:lnTo>
                            <a:lnTo>
                              <a:pt x="626" y="566"/>
                            </a:lnTo>
                            <a:lnTo>
                              <a:pt x="625" y="596"/>
                            </a:lnTo>
                            <a:lnTo>
                              <a:pt x="512" y="626"/>
                            </a:lnTo>
                            <a:lnTo>
                              <a:pt x="509" y="605"/>
                            </a:lnTo>
                            <a:lnTo>
                              <a:pt x="505" y="591"/>
                            </a:lnTo>
                            <a:lnTo>
                              <a:pt x="498" y="580"/>
                            </a:lnTo>
                            <a:lnTo>
                              <a:pt x="485" y="573"/>
                            </a:lnTo>
                            <a:lnTo>
                              <a:pt x="460" y="578"/>
                            </a:lnTo>
                            <a:lnTo>
                              <a:pt x="434" y="582"/>
                            </a:lnTo>
                            <a:lnTo>
                              <a:pt x="403" y="589"/>
                            </a:lnTo>
                            <a:lnTo>
                              <a:pt x="372" y="598"/>
                            </a:lnTo>
                            <a:lnTo>
                              <a:pt x="357" y="604"/>
                            </a:lnTo>
                            <a:lnTo>
                              <a:pt x="339" y="618"/>
                            </a:lnTo>
                            <a:lnTo>
                              <a:pt x="319" y="636"/>
                            </a:lnTo>
                            <a:lnTo>
                              <a:pt x="292" y="659"/>
                            </a:lnTo>
                            <a:lnTo>
                              <a:pt x="276" y="663"/>
                            </a:lnTo>
                            <a:lnTo>
                              <a:pt x="252" y="666"/>
                            </a:lnTo>
                            <a:lnTo>
                              <a:pt x="227" y="666"/>
                            </a:lnTo>
                            <a:lnTo>
                              <a:pt x="214" y="662"/>
                            </a:lnTo>
                            <a:lnTo>
                              <a:pt x="196" y="653"/>
                            </a:lnTo>
                            <a:lnTo>
                              <a:pt x="176" y="645"/>
                            </a:lnTo>
                            <a:lnTo>
                              <a:pt x="165" y="633"/>
                            </a:lnTo>
                            <a:lnTo>
                              <a:pt x="153" y="614"/>
                            </a:lnTo>
                            <a:lnTo>
                              <a:pt x="140" y="592"/>
                            </a:lnTo>
                            <a:lnTo>
                              <a:pt x="129" y="573"/>
                            </a:lnTo>
                            <a:lnTo>
                              <a:pt x="106" y="548"/>
                            </a:lnTo>
                            <a:lnTo>
                              <a:pt x="90" y="527"/>
                            </a:lnTo>
                            <a:lnTo>
                              <a:pt x="64" y="502"/>
                            </a:lnTo>
                            <a:lnTo>
                              <a:pt x="45" y="482"/>
                            </a:lnTo>
                            <a:lnTo>
                              <a:pt x="33" y="467"/>
                            </a:lnTo>
                            <a:lnTo>
                              <a:pt x="27" y="452"/>
                            </a:lnTo>
                            <a:lnTo>
                              <a:pt x="17" y="426"/>
                            </a:lnTo>
                            <a:lnTo>
                              <a:pt x="8" y="397"/>
                            </a:lnTo>
                            <a:lnTo>
                              <a:pt x="2" y="368"/>
                            </a:lnTo>
                            <a:lnTo>
                              <a:pt x="0" y="338"/>
                            </a:lnTo>
                            <a:lnTo>
                              <a:pt x="1" y="316"/>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098" name="Freeform 26"/>
                      <p:cNvSpPr>
                        <a:spLocks/>
                      </p:cNvSpPr>
                      <p:nvPr/>
                    </p:nvSpPr>
                    <p:spPr bwMode="auto">
                      <a:xfrm>
                        <a:off x="1671" y="1711"/>
                        <a:ext cx="648" cy="607"/>
                      </a:xfrm>
                      <a:custGeom>
                        <a:avLst/>
                        <a:gdLst>
                          <a:gd name="T0" fmla="*/ 9 w 648"/>
                          <a:gd name="T1" fmla="*/ 265 h 607"/>
                          <a:gd name="T2" fmla="*/ 29 w 648"/>
                          <a:gd name="T3" fmla="*/ 220 h 607"/>
                          <a:gd name="T4" fmla="*/ 56 w 648"/>
                          <a:gd name="T5" fmla="*/ 190 h 607"/>
                          <a:gd name="T6" fmla="*/ 94 w 648"/>
                          <a:gd name="T7" fmla="*/ 148 h 607"/>
                          <a:gd name="T8" fmla="*/ 124 w 648"/>
                          <a:gd name="T9" fmla="*/ 103 h 607"/>
                          <a:gd name="T10" fmla="*/ 161 w 648"/>
                          <a:gd name="T11" fmla="*/ 67 h 607"/>
                          <a:gd name="T12" fmla="*/ 202 w 648"/>
                          <a:gd name="T13" fmla="*/ 35 h 607"/>
                          <a:gd name="T14" fmla="*/ 256 w 648"/>
                          <a:gd name="T15" fmla="*/ 12 h 607"/>
                          <a:gd name="T16" fmla="*/ 322 w 648"/>
                          <a:gd name="T17" fmla="*/ 0 h 607"/>
                          <a:gd name="T18" fmla="*/ 382 w 648"/>
                          <a:gd name="T19" fmla="*/ 0 h 607"/>
                          <a:gd name="T20" fmla="*/ 435 w 648"/>
                          <a:gd name="T21" fmla="*/ 12 h 607"/>
                          <a:gd name="T22" fmla="*/ 494 w 648"/>
                          <a:gd name="T23" fmla="*/ 32 h 607"/>
                          <a:gd name="T24" fmla="*/ 540 w 648"/>
                          <a:gd name="T25" fmla="*/ 60 h 607"/>
                          <a:gd name="T26" fmla="*/ 579 w 648"/>
                          <a:gd name="T27" fmla="*/ 100 h 607"/>
                          <a:gd name="T28" fmla="*/ 610 w 648"/>
                          <a:gd name="T29" fmla="*/ 145 h 607"/>
                          <a:gd name="T30" fmla="*/ 634 w 648"/>
                          <a:gd name="T31" fmla="*/ 192 h 607"/>
                          <a:gd name="T32" fmla="*/ 647 w 648"/>
                          <a:gd name="T33" fmla="*/ 246 h 607"/>
                          <a:gd name="T34" fmla="*/ 648 w 648"/>
                          <a:gd name="T35" fmla="*/ 289 h 607"/>
                          <a:gd name="T36" fmla="*/ 633 w 648"/>
                          <a:gd name="T37" fmla="*/ 332 h 607"/>
                          <a:gd name="T38" fmla="*/ 608 w 648"/>
                          <a:gd name="T39" fmla="*/ 391 h 607"/>
                          <a:gd name="T40" fmla="*/ 589 w 648"/>
                          <a:gd name="T41" fmla="*/ 439 h 607"/>
                          <a:gd name="T42" fmla="*/ 575 w 648"/>
                          <a:gd name="T43" fmla="*/ 486 h 607"/>
                          <a:gd name="T44" fmla="*/ 570 w 648"/>
                          <a:gd name="T45" fmla="*/ 516 h 607"/>
                          <a:gd name="T46" fmla="*/ 466 w 648"/>
                          <a:gd name="T47" fmla="*/ 570 h 607"/>
                          <a:gd name="T48" fmla="*/ 459 w 648"/>
                          <a:gd name="T49" fmla="*/ 538 h 607"/>
                          <a:gd name="T50" fmla="*/ 442 w 648"/>
                          <a:gd name="T51" fmla="*/ 522 h 607"/>
                          <a:gd name="T52" fmla="*/ 395 w 648"/>
                          <a:gd name="T53" fmla="*/ 531 h 607"/>
                          <a:gd name="T54" fmla="*/ 338 w 648"/>
                          <a:gd name="T55" fmla="*/ 545 h 607"/>
                          <a:gd name="T56" fmla="*/ 310 w 648"/>
                          <a:gd name="T57" fmla="*/ 563 h 607"/>
                          <a:gd name="T58" fmla="*/ 267 w 648"/>
                          <a:gd name="T59" fmla="*/ 601 h 607"/>
                          <a:gd name="T60" fmla="*/ 229 w 648"/>
                          <a:gd name="T61" fmla="*/ 607 h 607"/>
                          <a:gd name="T62" fmla="*/ 195 w 648"/>
                          <a:gd name="T63" fmla="*/ 604 h 607"/>
                          <a:gd name="T64" fmla="*/ 161 w 648"/>
                          <a:gd name="T65" fmla="*/ 588 h 607"/>
                          <a:gd name="T66" fmla="*/ 140 w 648"/>
                          <a:gd name="T67" fmla="*/ 560 h 607"/>
                          <a:gd name="T68" fmla="*/ 118 w 648"/>
                          <a:gd name="T69" fmla="*/ 522 h 607"/>
                          <a:gd name="T70" fmla="*/ 82 w 648"/>
                          <a:gd name="T71" fmla="*/ 480 h 607"/>
                          <a:gd name="T72" fmla="*/ 42 w 648"/>
                          <a:gd name="T73" fmla="*/ 439 h 607"/>
                          <a:gd name="T74" fmla="*/ 25 w 648"/>
                          <a:gd name="T75" fmla="*/ 412 h 607"/>
                          <a:gd name="T76" fmla="*/ 8 w 648"/>
                          <a:gd name="T77" fmla="*/ 362 h 607"/>
                          <a:gd name="T78" fmla="*/ 0 w 648"/>
                          <a:gd name="T79" fmla="*/ 308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8" h="607">
                            <a:moveTo>
                              <a:pt x="0" y="288"/>
                            </a:moveTo>
                            <a:lnTo>
                              <a:pt x="9" y="265"/>
                            </a:lnTo>
                            <a:lnTo>
                              <a:pt x="19" y="243"/>
                            </a:lnTo>
                            <a:lnTo>
                              <a:pt x="29" y="220"/>
                            </a:lnTo>
                            <a:lnTo>
                              <a:pt x="43" y="204"/>
                            </a:lnTo>
                            <a:lnTo>
                              <a:pt x="56" y="190"/>
                            </a:lnTo>
                            <a:lnTo>
                              <a:pt x="74" y="170"/>
                            </a:lnTo>
                            <a:lnTo>
                              <a:pt x="94" y="148"/>
                            </a:lnTo>
                            <a:lnTo>
                              <a:pt x="109" y="124"/>
                            </a:lnTo>
                            <a:lnTo>
                              <a:pt x="124" y="103"/>
                            </a:lnTo>
                            <a:lnTo>
                              <a:pt x="143" y="86"/>
                            </a:lnTo>
                            <a:lnTo>
                              <a:pt x="161" y="67"/>
                            </a:lnTo>
                            <a:lnTo>
                              <a:pt x="182" y="49"/>
                            </a:lnTo>
                            <a:lnTo>
                              <a:pt x="202" y="35"/>
                            </a:lnTo>
                            <a:lnTo>
                              <a:pt x="229" y="22"/>
                            </a:lnTo>
                            <a:lnTo>
                              <a:pt x="256" y="12"/>
                            </a:lnTo>
                            <a:lnTo>
                              <a:pt x="285" y="3"/>
                            </a:lnTo>
                            <a:lnTo>
                              <a:pt x="322" y="0"/>
                            </a:lnTo>
                            <a:lnTo>
                              <a:pt x="356" y="0"/>
                            </a:lnTo>
                            <a:lnTo>
                              <a:pt x="382" y="0"/>
                            </a:lnTo>
                            <a:lnTo>
                              <a:pt x="409" y="4"/>
                            </a:lnTo>
                            <a:lnTo>
                              <a:pt x="435" y="12"/>
                            </a:lnTo>
                            <a:lnTo>
                              <a:pt x="469" y="19"/>
                            </a:lnTo>
                            <a:lnTo>
                              <a:pt x="494" y="32"/>
                            </a:lnTo>
                            <a:lnTo>
                              <a:pt x="516" y="44"/>
                            </a:lnTo>
                            <a:lnTo>
                              <a:pt x="540" y="60"/>
                            </a:lnTo>
                            <a:lnTo>
                              <a:pt x="560" y="78"/>
                            </a:lnTo>
                            <a:lnTo>
                              <a:pt x="579" y="100"/>
                            </a:lnTo>
                            <a:lnTo>
                              <a:pt x="594" y="119"/>
                            </a:lnTo>
                            <a:lnTo>
                              <a:pt x="610" y="145"/>
                            </a:lnTo>
                            <a:lnTo>
                              <a:pt x="625" y="167"/>
                            </a:lnTo>
                            <a:lnTo>
                              <a:pt x="634" y="192"/>
                            </a:lnTo>
                            <a:lnTo>
                              <a:pt x="641" y="220"/>
                            </a:lnTo>
                            <a:lnTo>
                              <a:pt x="647" y="246"/>
                            </a:lnTo>
                            <a:lnTo>
                              <a:pt x="648" y="266"/>
                            </a:lnTo>
                            <a:lnTo>
                              <a:pt x="648" y="289"/>
                            </a:lnTo>
                            <a:lnTo>
                              <a:pt x="643" y="305"/>
                            </a:lnTo>
                            <a:lnTo>
                              <a:pt x="633" y="332"/>
                            </a:lnTo>
                            <a:lnTo>
                              <a:pt x="618" y="364"/>
                            </a:lnTo>
                            <a:lnTo>
                              <a:pt x="608" y="391"/>
                            </a:lnTo>
                            <a:lnTo>
                              <a:pt x="595" y="415"/>
                            </a:lnTo>
                            <a:lnTo>
                              <a:pt x="589" y="439"/>
                            </a:lnTo>
                            <a:lnTo>
                              <a:pt x="581" y="463"/>
                            </a:lnTo>
                            <a:lnTo>
                              <a:pt x="575" y="486"/>
                            </a:lnTo>
                            <a:lnTo>
                              <a:pt x="571" y="497"/>
                            </a:lnTo>
                            <a:lnTo>
                              <a:pt x="570" y="516"/>
                            </a:lnTo>
                            <a:lnTo>
                              <a:pt x="568" y="544"/>
                            </a:lnTo>
                            <a:lnTo>
                              <a:pt x="466" y="570"/>
                            </a:lnTo>
                            <a:lnTo>
                              <a:pt x="463" y="551"/>
                            </a:lnTo>
                            <a:lnTo>
                              <a:pt x="459" y="538"/>
                            </a:lnTo>
                            <a:lnTo>
                              <a:pt x="454" y="529"/>
                            </a:lnTo>
                            <a:lnTo>
                              <a:pt x="442" y="522"/>
                            </a:lnTo>
                            <a:lnTo>
                              <a:pt x="419" y="527"/>
                            </a:lnTo>
                            <a:lnTo>
                              <a:pt x="395" y="531"/>
                            </a:lnTo>
                            <a:lnTo>
                              <a:pt x="365" y="537"/>
                            </a:lnTo>
                            <a:lnTo>
                              <a:pt x="338" y="545"/>
                            </a:lnTo>
                            <a:lnTo>
                              <a:pt x="325" y="550"/>
                            </a:lnTo>
                            <a:lnTo>
                              <a:pt x="310" y="563"/>
                            </a:lnTo>
                            <a:lnTo>
                              <a:pt x="291" y="579"/>
                            </a:lnTo>
                            <a:lnTo>
                              <a:pt x="267" y="601"/>
                            </a:lnTo>
                            <a:lnTo>
                              <a:pt x="252" y="605"/>
                            </a:lnTo>
                            <a:lnTo>
                              <a:pt x="229" y="607"/>
                            </a:lnTo>
                            <a:lnTo>
                              <a:pt x="207" y="607"/>
                            </a:lnTo>
                            <a:lnTo>
                              <a:pt x="195" y="604"/>
                            </a:lnTo>
                            <a:lnTo>
                              <a:pt x="179" y="595"/>
                            </a:lnTo>
                            <a:lnTo>
                              <a:pt x="161" y="588"/>
                            </a:lnTo>
                            <a:lnTo>
                              <a:pt x="151" y="578"/>
                            </a:lnTo>
                            <a:lnTo>
                              <a:pt x="140" y="560"/>
                            </a:lnTo>
                            <a:lnTo>
                              <a:pt x="128" y="540"/>
                            </a:lnTo>
                            <a:lnTo>
                              <a:pt x="118" y="522"/>
                            </a:lnTo>
                            <a:lnTo>
                              <a:pt x="97" y="500"/>
                            </a:lnTo>
                            <a:lnTo>
                              <a:pt x="82" y="480"/>
                            </a:lnTo>
                            <a:lnTo>
                              <a:pt x="59" y="458"/>
                            </a:lnTo>
                            <a:lnTo>
                              <a:pt x="42" y="439"/>
                            </a:lnTo>
                            <a:lnTo>
                              <a:pt x="31" y="426"/>
                            </a:lnTo>
                            <a:lnTo>
                              <a:pt x="25" y="412"/>
                            </a:lnTo>
                            <a:lnTo>
                              <a:pt x="16" y="388"/>
                            </a:lnTo>
                            <a:lnTo>
                              <a:pt x="8" y="362"/>
                            </a:lnTo>
                            <a:lnTo>
                              <a:pt x="2" y="336"/>
                            </a:lnTo>
                            <a:lnTo>
                              <a:pt x="0" y="308"/>
                            </a:lnTo>
                            <a:lnTo>
                              <a:pt x="0" y="28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099" name="Freeform 27"/>
                      <p:cNvSpPr>
                        <a:spLocks/>
                      </p:cNvSpPr>
                      <p:nvPr/>
                    </p:nvSpPr>
                    <p:spPr bwMode="auto">
                      <a:xfrm>
                        <a:off x="1718" y="1755"/>
                        <a:ext cx="581" cy="544"/>
                      </a:xfrm>
                      <a:custGeom>
                        <a:avLst/>
                        <a:gdLst>
                          <a:gd name="T0" fmla="*/ 8 w 581"/>
                          <a:gd name="T1" fmla="*/ 237 h 544"/>
                          <a:gd name="T2" fmla="*/ 26 w 581"/>
                          <a:gd name="T3" fmla="*/ 196 h 544"/>
                          <a:gd name="T4" fmla="*/ 50 w 581"/>
                          <a:gd name="T5" fmla="*/ 170 h 544"/>
                          <a:gd name="T6" fmla="*/ 83 w 581"/>
                          <a:gd name="T7" fmla="*/ 132 h 544"/>
                          <a:gd name="T8" fmla="*/ 110 w 581"/>
                          <a:gd name="T9" fmla="*/ 91 h 544"/>
                          <a:gd name="T10" fmla="*/ 145 w 581"/>
                          <a:gd name="T11" fmla="*/ 59 h 544"/>
                          <a:gd name="T12" fmla="*/ 181 w 581"/>
                          <a:gd name="T13" fmla="*/ 30 h 544"/>
                          <a:gd name="T14" fmla="*/ 229 w 581"/>
                          <a:gd name="T15" fmla="*/ 10 h 544"/>
                          <a:gd name="T16" fmla="*/ 288 w 581"/>
                          <a:gd name="T17" fmla="*/ 0 h 544"/>
                          <a:gd name="T18" fmla="*/ 344 w 581"/>
                          <a:gd name="T19" fmla="*/ 0 h 544"/>
                          <a:gd name="T20" fmla="*/ 391 w 581"/>
                          <a:gd name="T21" fmla="*/ 10 h 544"/>
                          <a:gd name="T22" fmla="*/ 443 w 581"/>
                          <a:gd name="T23" fmla="*/ 27 h 544"/>
                          <a:gd name="T24" fmla="*/ 485 w 581"/>
                          <a:gd name="T25" fmla="*/ 52 h 544"/>
                          <a:gd name="T26" fmla="*/ 520 w 581"/>
                          <a:gd name="T27" fmla="*/ 90 h 544"/>
                          <a:gd name="T28" fmla="*/ 547 w 581"/>
                          <a:gd name="T29" fmla="*/ 129 h 544"/>
                          <a:gd name="T30" fmla="*/ 570 w 581"/>
                          <a:gd name="T31" fmla="*/ 171 h 544"/>
                          <a:gd name="T32" fmla="*/ 581 w 581"/>
                          <a:gd name="T33" fmla="*/ 219 h 544"/>
                          <a:gd name="T34" fmla="*/ 581 w 581"/>
                          <a:gd name="T35" fmla="*/ 259 h 544"/>
                          <a:gd name="T36" fmla="*/ 569 w 581"/>
                          <a:gd name="T37" fmla="*/ 298 h 544"/>
                          <a:gd name="T38" fmla="*/ 546 w 581"/>
                          <a:gd name="T39" fmla="*/ 350 h 544"/>
                          <a:gd name="T40" fmla="*/ 528 w 581"/>
                          <a:gd name="T41" fmla="*/ 394 h 544"/>
                          <a:gd name="T42" fmla="*/ 516 w 581"/>
                          <a:gd name="T43" fmla="*/ 436 h 544"/>
                          <a:gd name="T44" fmla="*/ 511 w 581"/>
                          <a:gd name="T45" fmla="*/ 464 h 544"/>
                          <a:gd name="T46" fmla="*/ 418 w 581"/>
                          <a:gd name="T47" fmla="*/ 512 h 544"/>
                          <a:gd name="T48" fmla="*/ 412 w 581"/>
                          <a:gd name="T49" fmla="*/ 483 h 544"/>
                          <a:gd name="T50" fmla="*/ 396 w 581"/>
                          <a:gd name="T51" fmla="*/ 468 h 544"/>
                          <a:gd name="T52" fmla="*/ 354 w 581"/>
                          <a:gd name="T53" fmla="*/ 477 h 544"/>
                          <a:gd name="T54" fmla="*/ 303 w 581"/>
                          <a:gd name="T55" fmla="*/ 490 h 544"/>
                          <a:gd name="T56" fmla="*/ 278 w 581"/>
                          <a:gd name="T57" fmla="*/ 504 h 544"/>
                          <a:gd name="T58" fmla="*/ 238 w 581"/>
                          <a:gd name="T59" fmla="*/ 539 h 544"/>
                          <a:gd name="T60" fmla="*/ 205 w 581"/>
                          <a:gd name="T61" fmla="*/ 544 h 544"/>
                          <a:gd name="T62" fmla="*/ 175 w 581"/>
                          <a:gd name="T63" fmla="*/ 542 h 544"/>
                          <a:gd name="T64" fmla="*/ 144 w 581"/>
                          <a:gd name="T65" fmla="*/ 528 h 544"/>
                          <a:gd name="T66" fmla="*/ 125 w 581"/>
                          <a:gd name="T67" fmla="*/ 503 h 544"/>
                          <a:gd name="T68" fmla="*/ 106 w 581"/>
                          <a:gd name="T69" fmla="*/ 468 h 544"/>
                          <a:gd name="T70" fmla="*/ 73 w 581"/>
                          <a:gd name="T71" fmla="*/ 430 h 544"/>
                          <a:gd name="T72" fmla="*/ 36 w 581"/>
                          <a:gd name="T73" fmla="*/ 394 h 544"/>
                          <a:gd name="T74" fmla="*/ 23 w 581"/>
                          <a:gd name="T75" fmla="*/ 369 h 544"/>
                          <a:gd name="T76" fmla="*/ 7 w 581"/>
                          <a:gd name="T77" fmla="*/ 324 h 544"/>
                          <a:gd name="T78" fmla="*/ 0 w 581"/>
                          <a:gd name="T79" fmla="*/ 27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1" h="544">
                            <a:moveTo>
                              <a:pt x="0" y="259"/>
                            </a:moveTo>
                            <a:lnTo>
                              <a:pt x="8" y="237"/>
                            </a:lnTo>
                            <a:lnTo>
                              <a:pt x="16" y="218"/>
                            </a:lnTo>
                            <a:lnTo>
                              <a:pt x="26" y="196"/>
                            </a:lnTo>
                            <a:lnTo>
                              <a:pt x="38" y="181"/>
                            </a:lnTo>
                            <a:lnTo>
                              <a:pt x="50" y="170"/>
                            </a:lnTo>
                            <a:lnTo>
                              <a:pt x="66" y="152"/>
                            </a:lnTo>
                            <a:lnTo>
                              <a:pt x="83" y="132"/>
                            </a:lnTo>
                            <a:lnTo>
                              <a:pt x="97" y="110"/>
                            </a:lnTo>
                            <a:lnTo>
                              <a:pt x="110" y="91"/>
                            </a:lnTo>
                            <a:lnTo>
                              <a:pt x="128" y="77"/>
                            </a:lnTo>
                            <a:lnTo>
                              <a:pt x="145" y="59"/>
                            </a:lnTo>
                            <a:lnTo>
                              <a:pt x="163" y="43"/>
                            </a:lnTo>
                            <a:lnTo>
                              <a:pt x="181" y="30"/>
                            </a:lnTo>
                            <a:lnTo>
                              <a:pt x="205" y="18"/>
                            </a:lnTo>
                            <a:lnTo>
                              <a:pt x="229" y="10"/>
                            </a:lnTo>
                            <a:lnTo>
                              <a:pt x="256" y="1"/>
                            </a:lnTo>
                            <a:lnTo>
                              <a:pt x="288" y="0"/>
                            </a:lnTo>
                            <a:lnTo>
                              <a:pt x="318" y="0"/>
                            </a:lnTo>
                            <a:lnTo>
                              <a:pt x="344" y="0"/>
                            </a:lnTo>
                            <a:lnTo>
                              <a:pt x="368" y="2"/>
                            </a:lnTo>
                            <a:lnTo>
                              <a:pt x="391" y="10"/>
                            </a:lnTo>
                            <a:lnTo>
                              <a:pt x="420" y="16"/>
                            </a:lnTo>
                            <a:lnTo>
                              <a:pt x="443" y="27"/>
                            </a:lnTo>
                            <a:lnTo>
                              <a:pt x="462" y="37"/>
                            </a:lnTo>
                            <a:lnTo>
                              <a:pt x="485" y="52"/>
                            </a:lnTo>
                            <a:lnTo>
                              <a:pt x="503" y="69"/>
                            </a:lnTo>
                            <a:lnTo>
                              <a:pt x="520" y="90"/>
                            </a:lnTo>
                            <a:lnTo>
                              <a:pt x="534" y="106"/>
                            </a:lnTo>
                            <a:lnTo>
                              <a:pt x="547" y="129"/>
                            </a:lnTo>
                            <a:lnTo>
                              <a:pt x="561" y="149"/>
                            </a:lnTo>
                            <a:lnTo>
                              <a:pt x="570" y="171"/>
                            </a:lnTo>
                            <a:lnTo>
                              <a:pt x="575" y="196"/>
                            </a:lnTo>
                            <a:lnTo>
                              <a:pt x="581" y="219"/>
                            </a:lnTo>
                            <a:lnTo>
                              <a:pt x="581" y="238"/>
                            </a:lnTo>
                            <a:lnTo>
                              <a:pt x="581" y="259"/>
                            </a:lnTo>
                            <a:lnTo>
                              <a:pt x="577" y="273"/>
                            </a:lnTo>
                            <a:lnTo>
                              <a:pt x="569" y="298"/>
                            </a:lnTo>
                            <a:lnTo>
                              <a:pt x="555" y="325"/>
                            </a:lnTo>
                            <a:lnTo>
                              <a:pt x="546" y="350"/>
                            </a:lnTo>
                            <a:lnTo>
                              <a:pt x="534" y="372"/>
                            </a:lnTo>
                            <a:lnTo>
                              <a:pt x="528" y="394"/>
                            </a:lnTo>
                            <a:lnTo>
                              <a:pt x="521" y="414"/>
                            </a:lnTo>
                            <a:lnTo>
                              <a:pt x="516" y="436"/>
                            </a:lnTo>
                            <a:lnTo>
                              <a:pt x="512" y="446"/>
                            </a:lnTo>
                            <a:lnTo>
                              <a:pt x="511" y="464"/>
                            </a:lnTo>
                            <a:lnTo>
                              <a:pt x="509" y="488"/>
                            </a:lnTo>
                            <a:lnTo>
                              <a:pt x="418" y="512"/>
                            </a:lnTo>
                            <a:lnTo>
                              <a:pt x="415" y="494"/>
                            </a:lnTo>
                            <a:lnTo>
                              <a:pt x="412" y="483"/>
                            </a:lnTo>
                            <a:lnTo>
                              <a:pt x="407" y="475"/>
                            </a:lnTo>
                            <a:lnTo>
                              <a:pt x="396" y="468"/>
                            </a:lnTo>
                            <a:lnTo>
                              <a:pt x="376" y="472"/>
                            </a:lnTo>
                            <a:lnTo>
                              <a:pt x="354" y="477"/>
                            </a:lnTo>
                            <a:lnTo>
                              <a:pt x="327" y="481"/>
                            </a:lnTo>
                            <a:lnTo>
                              <a:pt x="303" y="490"/>
                            </a:lnTo>
                            <a:lnTo>
                              <a:pt x="291" y="493"/>
                            </a:lnTo>
                            <a:lnTo>
                              <a:pt x="278" y="504"/>
                            </a:lnTo>
                            <a:lnTo>
                              <a:pt x="261" y="519"/>
                            </a:lnTo>
                            <a:lnTo>
                              <a:pt x="238" y="539"/>
                            </a:lnTo>
                            <a:lnTo>
                              <a:pt x="225" y="544"/>
                            </a:lnTo>
                            <a:lnTo>
                              <a:pt x="205" y="544"/>
                            </a:lnTo>
                            <a:lnTo>
                              <a:pt x="186" y="544"/>
                            </a:lnTo>
                            <a:lnTo>
                              <a:pt x="175" y="542"/>
                            </a:lnTo>
                            <a:lnTo>
                              <a:pt x="160" y="534"/>
                            </a:lnTo>
                            <a:lnTo>
                              <a:pt x="144" y="528"/>
                            </a:lnTo>
                            <a:lnTo>
                              <a:pt x="135" y="517"/>
                            </a:lnTo>
                            <a:lnTo>
                              <a:pt x="125" y="503"/>
                            </a:lnTo>
                            <a:lnTo>
                              <a:pt x="114" y="484"/>
                            </a:lnTo>
                            <a:lnTo>
                              <a:pt x="106" y="468"/>
                            </a:lnTo>
                            <a:lnTo>
                              <a:pt x="86" y="449"/>
                            </a:lnTo>
                            <a:lnTo>
                              <a:pt x="73" y="430"/>
                            </a:lnTo>
                            <a:lnTo>
                              <a:pt x="52" y="411"/>
                            </a:lnTo>
                            <a:lnTo>
                              <a:pt x="36" y="394"/>
                            </a:lnTo>
                            <a:lnTo>
                              <a:pt x="27" y="382"/>
                            </a:lnTo>
                            <a:lnTo>
                              <a:pt x="23" y="369"/>
                            </a:lnTo>
                            <a:lnTo>
                              <a:pt x="13" y="349"/>
                            </a:lnTo>
                            <a:lnTo>
                              <a:pt x="7" y="324"/>
                            </a:lnTo>
                            <a:lnTo>
                              <a:pt x="1" y="301"/>
                            </a:lnTo>
                            <a:lnTo>
                              <a:pt x="0" y="276"/>
                            </a:lnTo>
                            <a:lnTo>
                              <a:pt x="0" y="259"/>
                            </a:lnTo>
                            <a:close/>
                          </a:path>
                        </a:pathLst>
                      </a:custGeom>
                      <a:solidFill>
                        <a:srgbClr val="E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00" name="Freeform 28"/>
                      <p:cNvSpPr>
                        <a:spLocks/>
                      </p:cNvSpPr>
                      <p:nvPr/>
                    </p:nvSpPr>
                    <p:spPr bwMode="auto">
                      <a:xfrm>
                        <a:off x="1758" y="1795"/>
                        <a:ext cx="523" cy="491"/>
                      </a:xfrm>
                      <a:custGeom>
                        <a:avLst/>
                        <a:gdLst>
                          <a:gd name="T0" fmla="*/ 7 w 523"/>
                          <a:gd name="T1" fmla="*/ 214 h 491"/>
                          <a:gd name="T2" fmla="*/ 23 w 523"/>
                          <a:gd name="T3" fmla="*/ 178 h 491"/>
                          <a:gd name="T4" fmla="*/ 45 w 523"/>
                          <a:gd name="T5" fmla="*/ 153 h 491"/>
                          <a:gd name="T6" fmla="*/ 74 w 523"/>
                          <a:gd name="T7" fmla="*/ 120 h 491"/>
                          <a:gd name="T8" fmla="*/ 100 w 523"/>
                          <a:gd name="T9" fmla="*/ 82 h 491"/>
                          <a:gd name="T10" fmla="*/ 131 w 523"/>
                          <a:gd name="T11" fmla="*/ 54 h 491"/>
                          <a:gd name="T12" fmla="*/ 162 w 523"/>
                          <a:gd name="T13" fmla="*/ 26 h 491"/>
                          <a:gd name="T14" fmla="*/ 207 w 523"/>
                          <a:gd name="T15" fmla="*/ 9 h 491"/>
                          <a:gd name="T16" fmla="*/ 260 w 523"/>
                          <a:gd name="T17" fmla="*/ 0 h 491"/>
                          <a:gd name="T18" fmla="*/ 310 w 523"/>
                          <a:gd name="T19" fmla="*/ 0 h 491"/>
                          <a:gd name="T20" fmla="*/ 352 w 523"/>
                          <a:gd name="T21" fmla="*/ 9 h 491"/>
                          <a:gd name="T22" fmla="*/ 399 w 523"/>
                          <a:gd name="T23" fmla="*/ 25 h 491"/>
                          <a:gd name="T24" fmla="*/ 437 w 523"/>
                          <a:gd name="T25" fmla="*/ 47 h 491"/>
                          <a:gd name="T26" fmla="*/ 469 w 523"/>
                          <a:gd name="T27" fmla="*/ 82 h 491"/>
                          <a:gd name="T28" fmla="*/ 494 w 523"/>
                          <a:gd name="T29" fmla="*/ 117 h 491"/>
                          <a:gd name="T30" fmla="*/ 514 w 523"/>
                          <a:gd name="T31" fmla="*/ 154 h 491"/>
                          <a:gd name="T32" fmla="*/ 523 w 523"/>
                          <a:gd name="T33" fmla="*/ 198 h 491"/>
                          <a:gd name="T34" fmla="*/ 523 w 523"/>
                          <a:gd name="T35" fmla="*/ 233 h 491"/>
                          <a:gd name="T36" fmla="*/ 512 w 523"/>
                          <a:gd name="T37" fmla="*/ 269 h 491"/>
                          <a:gd name="T38" fmla="*/ 492 w 523"/>
                          <a:gd name="T39" fmla="*/ 316 h 491"/>
                          <a:gd name="T40" fmla="*/ 476 w 523"/>
                          <a:gd name="T41" fmla="*/ 355 h 491"/>
                          <a:gd name="T42" fmla="*/ 465 w 523"/>
                          <a:gd name="T43" fmla="*/ 395 h 491"/>
                          <a:gd name="T44" fmla="*/ 461 w 523"/>
                          <a:gd name="T45" fmla="*/ 419 h 491"/>
                          <a:gd name="T46" fmla="*/ 376 w 523"/>
                          <a:gd name="T47" fmla="*/ 463 h 491"/>
                          <a:gd name="T48" fmla="*/ 372 w 523"/>
                          <a:gd name="T49" fmla="*/ 437 h 491"/>
                          <a:gd name="T50" fmla="*/ 357 w 523"/>
                          <a:gd name="T51" fmla="*/ 422 h 491"/>
                          <a:gd name="T52" fmla="*/ 320 w 523"/>
                          <a:gd name="T53" fmla="*/ 431 h 491"/>
                          <a:gd name="T54" fmla="*/ 273 w 523"/>
                          <a:gd name="T55" fmla="*/ 443 h 491"/>
                          <a:gd name="T56" fmla="*/ 250 w 523"/>
                          <a:gd name="T57" fmla="*/ 456 h 491"/>
                          <a:gd name="T58" fmla="*/ 215 w 523"/>
                          <a:gd name="T59" fmla="*/ 488 h 491"/>
                          <a:gd name="T60" fmla="*/ 185 w 523"/>
                          <a:gd name="T61" fmla="*/ 491 h 491"/>
                          <a:gd name="T62" fmla="*/ 158 w 523"/>
                          <a:gd name="T63" fmla="*/ 491 h 491"/>
                          <a:gd name="T64" fmla="*/ 130 w 523"/>
                          <a:gd name="T65" fmla="*/ 477 h 491"/>
                          <a:gd name="T66" fmla="*/ 112 w 523"/>
                          <a:gd name="T67" fmla="*/ 454 h 491"/>
                          <a:gd name="T68" fmla="*/ 96 w 523"/>
                          <a:gd name="T69" fmla="*/ 422 h 491"/>
                          <a:gd name="T70" fmla="*/ 65 w 523"/>
                          <a:gd name="T71" fmla="*/ 389 h 491"/>
                          <a:gd name="T72" fmla="*/ 33 w 523"/>
                          <a:gd name="T73" fmla="*/ 355 h 491"/>
                          <a:gd name="T74" fmla="*/ 21 w 523"/>
                          <a:gd name="T75" fmla="*/ 333 h 491"/>
                          <a:gd name="T76" fmla="*/ 6 w 523"/>
                          <a:gd name="T77" fmla="*/ 293 h 491"/>
                          <a:gd name="T78" fmla="*/ 0 w 523"/>
                          <a:gd name="T79" fmla="*/ 24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3" h="491">
                            <a:moveTo>
                              <a:pt x="0" y="233"/>
                            </a:moveTo>
                            <a:lnTo>
                              <a:pt x="7" y="214"/>
                            </a:lnTo>
                            <a:lnTo>
                              <a:pt x="14" y="197"/>
                            </a:lnTo>
                            <a:lnTo>
                              <a:pt x="23" y="178"/>
                            </a:lnTo>
                            <a:lnTo>
                              <a:pt x="34" y="163"/>
                            </a:lnTo>
                            <a:lnTo>
                              <a:pt x="45" y="153"/>
                            </a:lnTo>
                            <a:lnTo>
                              <a:pt x="60" y="137"/>
                            </a:lnTo>
                            <a:lnTo>
                              <a:pt x="74" y="120"/>
                            </a:lnTo>
                            <a:lnTo>
                              <a:pt x="88" y="99"/>
                            </a:lnTo>
                            <a:lnTo>
                              <a:pt x="100" y="82"/>
                            </a:lnTo>
                            <a:lnTo>
                              <a:pt x="115" y="69"/>
                            </a:lnTo>
                            <a:lnTo>
                              <a:pt x="131" y="54"/>
                            </a:lnTo>
                            <a:lnTo>
                              <a:pt x="147" y="40"/>
                            </a:lnTo>
                            <a:lnTo>
                              <a:pt x="162" y="26"/>
                            </a:lnTo>
                            <a:lnTo>
                              <a:pt x="185" y="16"/>
                            </a:lnTo>
                            <a:lnTo>
                              <a:pt x="207" y="9"/>
                            </a:lnTo>
                            <a:lnTo>
                              <a:pt x="231" y="0"/>
                            </a:lnTo>
                            <a:lnTo>
                              <a:pt x="260" y="0"/>
                            </a:lnTo>
                            <a:lnTo>
                              <a:pt x="286" y="0"/>
                            </a:lnTo>
                            <a:lnTo>
                              <a:pt x="310" y="0"/>
                            </a:lnTo>
                            <a:lnTo>
                              <a:pt x="332" y="2"/>
                            </a:lnTo>
                            <a:lnTo>
                              <a:pt x="352" y="9"/>
                            </a:lnTo>
                            <a:lnTo>
                              <a:pt x="379" y="13"/>
                            </a:lnTo>
                            <a:lnTo>
                              <a:pt x="399" y="25"/>
                            </a:lnTo>
                            <a:lnTo>
                              <a:pt x="417" y="34"/>
                            </a:lnTo>
                            <a:lnTo>
                              <a:pt x="437" y="47"/>
                            </a:lnTo>
                            <a:lnTo>
                              <a:pt x="453" y="63"/>
                            </a:lnTo>
                            <a:lnTo>
                              <a:pt x="469" y="82"/>
                            </a:lnTo>
                            <a:lnTo>
                              <a:pt x="481" y="96"/>
                            </a:lnTo>
                            <a:lnTo>
                              <a:pt x="494" y="117"/>
                            </a:lnTo>
                            <a:lnTo>
                              <a:pt x="506" y="136"/>
                            </a:lnTo>
                            <a:lnTo>
                              <a:pt x="514" y="154"/>
                            </a:lnTo>
                            <a:lnTo>
                              <a:pt x="519" y="178"/>
                            </a:lnTo>
                            <a:lnTo>
                              <a:pt x="523" y="198"/>
                            </a:lnTo>
                            <a:lnTo>
                              <a:pt x="523" y="216"/>
                            </a:lnTo>
                            <a:lnTo>
                              <a:pt x="523" y="233"/>
                            </a:lnTo>
                            <a:lnTo>
                              <a:pt x="521" y="246"/>
                            </a:lnTo>
                            <a:lnTo>
                              <a:pt x="512" y="269"/>
                            </a:lnTo>
                            <a:lnTo>
                              <a:pt x="500" y="294"/>
                            </a:lnTo>
                            <a:lnTo>
                              <a:pt x="492" y="316"/>
                            </a:lnTo>
                            <a:lnTo>
                              <a:pt x="481" y="336"/>
                            </a:lnTo>
                            <a:lnTo>
                              <a:pt x="476" y="355"/>
                            </a:lnTo>
                            <a:lnTo>
                              <a:pt x="471" y="374"/>
                            </a:lnTo>
                            <a:lnTo>
                              <a:pt x="465" y="395"/>
                            </a:lnTo>
                            <a:lnTo>
                              <a:pt x="461" y="403"/>
                            </a:lnTo>
                            <a:lnTo>
                              <a:pt x="461" y="419"/>
                            </a:lnTo>
                            <a:lnTo>
                              <a:pt x="460" y="441"/>
                            </a:lnTo>
                            <a:lnTo>
                              <a:pt x="376" y="463"/>
                            </a:lnTo>
                            <a:lnTo>
                              <a:pt x="374" y="447"/>
                            </a:lnTo>
                            <a:lnTo>
                              <a:pt x="372" y="437"/>
                            </a:lnTo>
                            <a:lnTo>
                              <a:pt x="367" y="429"/>
                            </a:lnTo>
                            <a:lnTo>
                              <a:pt x="357" y="422"/>
                            </a:lnTo>
                            <a:lnTo>
                              <a:pt x="339" y="427"/>
                            </a:lnTo>
                            <a:lnTo>
                              <a:pt x="320" y="431"/>
                            </a:lnTo>
                            <a:lnTo>
                              <a:pt x="295" y="435"/>
                            </a:lnTo>
                            <a:lnTo>
                              <a:pt x="273" y="443"/>
                            </a:lnTo>
                            <a:lnTo>
                              <a:pt x="262" y="445"/>
                            </a:lnTo>
                            <a:lnTo>
                              <a:pt x="250" y="456"/>
                            </a:lnTo>
                            <a:lnTo>
                              <a:pt x="236" y="469"/>
                            </a:lnTo>
                            <a:lnTo>
                              <a:pt x="215" y="488"/>
                            </a:lnTo>
                            <a:lnTo>
                              <a:pt x="202" y="491"/>
                            </a:lnTo>
                            <a:lnTo>
                              <a:pt x="185" y="491"/>
                            </a:lnTo>
                            <a:lnTo>
                              <a:pt x="167" y="491"/>
                            </a:lnTo>
                            <a:lnTo>
                              <a:pt x="158" y="491"/>
                            </a:lnTo>
                            <a:lnTo>
                              <a:pt x="145" y="482"/>
                            </a:lnTo>
                            <a:lnTo>
                              <a:pt x="130" y="477"/>
                            </a:lnTo>
                            <a:lnTo>
                              <a:pt x="122" y="467"/>
                            </a:lnTo>
                            <a:lnTo>
                              <a:pt x="112" y="454"/>
                            </a:lnTo>
                            <a:lnTo>
                              <a:pt x="103" y="437"/>
                            </a:lnTo>
                            <a:lnTo>
                              <a:pt x="96" y="422"/>
                            </a:lnTo>
                            <a:lnTo>
                              <a:pt x="77" y="406"/>
                            </a:lnTo>
                            <a:lnTo>
                              <a:pt x="65" y="389"/>
                            </a:lnTo>
                            <a:lnTo>
                              <a:pt x="48" y="371"/>
                            </a:lnTo>
                            <a:lnTo>
                              <a:pt x="33" y="355"/>
                            </a:lnTo>
                            <a:lnTo>
                              <a:pt x="25" y="345"/>
                            </a:lnTo>
                            <a:lnTo>
                              <a:pt x="21" y="333"/>
                            </a:lnTo>
                            <a:lnTo>
                              <a:pt x="12" y="315"/>
                            </a:lnTo>
                            <a:lnTo>
                              <a:pt x="6" y="293"/>
                            </a:lnTo>
                            <a:lnTo>
                              <a:pt x="0" y="272"/>
                            </a:lnTo>
                            <a:lnTo>
                              <a:pt x="0" y="249"/>
                            </a:lnTo>
                            <a:lnTo>
                              <a:pt x="0" y="23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3101" name="Group 29"/>
                  <p:cNvGrpSpPr>
                    <a:grpSpLocks/>
                  </p:cNvGrpSpPr>
                  <p:nvPr/>
                </p:nvGrpSpPr>
                <p:grpSpPr bwMode="auto">
                  <a:xfrm>
                    <a:off x="1866" y="1645"/>
                    <a:ext cx="481" cy="248"/>
                    <a:chOff x="1866" y="1645"/>
                    <a:chExt cx="481" cy="248"/>
                  </a:xfrm>
                </p:grpSpPr>
                <p:sp>
                  <p:nvSpPr>
                    <p:cNvPr id="3102" name="Freeform 30"/>
                    <p:cNvSpPr>
                      <a:spLocks/>
                    </p:cNvSpPr>
                    <p:nvPr/>
                  </p:nvSpPr>
                  <p:spPr bwMode="auto">
                    <a:xfrm>
                      <a:off x="1866" y="1658"/>
                      <a:ext cx="116" cy="70"/>
                    </a:xfrm>
                    <a:custGeom>
                      <a:avLst/>
                      <a:gdLst>
                        <a:gd name="T0" fmla="*/ 49 w 116"/>
                        <a:gd name="T1" fmla="*/ 3 h 70"/>
                        <a:gd name="T2" fmla="*/ 63 w 116"/>
                        <a:gd name="T3" fmla="*/ 0 h 70"/>
                        <a:gd name="T4" fmla="*/ 78 w 116"/>
                        <a:gd name="T5" fmla="*/ 0 h 70"/>
                        <a:gd name="T6" fmla="*/ 89 w 116"/>
                        <a:gd name="T7" fmla="*/ 2 h 70"/>
                        <a:gd name="T8" fmla="*/ 104 w 116"/>
                        <a:gd name="T9" fmla="*/ 9 h 70"/>
                        <a:gd name="T10" fmla="*/ 112 w 116"/>
                        <a:gd name="T11" fmla="*/ 15 h 70"/>
                        <a:gd name="T12" fmla="*/ 116 w 116"/>
                        <a:gd name="T13" fmla="*/ 27 h 70"/>
                        <a:gd name="T14" fmla="*/ 112 w 116"/>
                        <a:gd name="T15" fmla="*/ 41 h 70"/>
                        <a:gd name="T16" fmla="*/ 104 w 116"/>
                        <a:gd name="T17" fmla="*/ 53 h 70"/>
                        <a:gd name="T18" fmla="*/ 92 w 116"/>
                        <a:gd name="T19" fmla="*/ 59 h 70"/>
                        <a:gd name="T20" fmla="*/ 80 w 116"/>
                        <a:gd name="T21" fmla="*/ 65 h 70"/>
                        <a:gd name="T22" fmla="*/ 63 w 116"/>
                        <a:gd name="T23" fmla="*/ 67 h 70"/>
                        <a:gd name="T24" fmla="*/ 47 w 116"/>
                        <a:gd name="T25" fmla="*/ 70 h 70"/>
                        <a:gd name="T26" fmla="*/ 30 w 116"/>
                        <a:gd name="T27" fmla="*/ 70 h 70"/>
                        <a:gd name="T28" fmla="*/ 15 w 116"/>
                        <a:gd name="T29" fmla="*/ 67 h 70"/>
                        <a:gd name="T30" fmla="*/ 4 w 116"/>
                        <a:gd name="T31" fmla="*/ 60 h 70"/>
                        <a:gd name="T32" fmla="*/ 0 w 116"/>
                        <a:gd name="T33" fmla="*/ 50 h 70"/>
                        <a:gd name="T34" fmla="*/ 2 w 116"/>
                        <a:gd name="T35" fmla="*/ 35 h 70"/>
                        <a:gd name="T36" fmla="*/ 8 w 116"/>
                        <a:gd name="T37" fmla="*/ 22 h 70"/>
                        <a:gd name="T38" fmla="*/ 20 w 116"/>
                        <a:gd name="T39" fmla="*/ 14 h 70"/>
                        <a:gd name="T40" fmla="*/ 33 w 116"/>
                        <a:gd name="T41" fmla="*/ 8 h 70"/>
                        <a:gd name="T42" fmla="*/ 49 w 116"/>
                        <a:gd name="T43"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70">
                          <a:moveTo>
                            <a:pt x="49" y="3"/>
                          </a:moveTo>
                          <a:lnTo>
                            <a:pt x="63" y="0"/>
                          </a:lnTo>
                          <a:lnTo>
                            <a:pt x="78" y="0"/>
                          </a:lnTo>
                          <a:lnTo>
                            <a:pt x="89" y="2"/>
                          </a:lnTo>
                          <a:lnTo>
                            <a:pt x="104" y="9"/>
                          </a:lnTo>
                          <a:lnTo>
                            <a:pt x="112" y="15"/>
                          </a:lnTo>
                          <a:lnTo>
                            <a:pt x="116" y="27"/>
                          </a:lnTo>
                          <a:lnTo>
                            <a:pt x="112" y="41"/>
                          </a:lnTo>
                          <a:lnTo>
                            <a:pt x="104" y="53"/>
                          </a:lnTo>
                          <a:lnTo>
                            <a:pt x="92" y="59"/>
                          </a:lnTo>
                          <a:lnTo>
                            <a:pt x="80" y="65"/>
                          </a:lnTo>
                          <a:lnTo>
                            <a:pt x="63" y="67"/>
                          </a:lnTo>
                          <a:lnTo>
                            <a:pt x="47" y="70"/>
                          </a:lnTo>
                          <a:lnTo>
                            <a:pt x="30" y="70"/>
                          </a:lnTo>
                          <a:lnTo>
                            <a:pt x="15" y="67"/>
                          </a:lnTo>
                          <a:lnTo>
                            <a:pt x="4" y="60"/>
                          </a:lnTo>
                          <a:lnTo>
                            <a:pt x="0" y="50"/>
                          </a:lnTo>
                          <a:lnTo>
                            <a:pt x="2" y="35"/>
                          </a:lnTo>
                          <a:lnTo>
                            <a:pt x="8" y="22"/>
                          </a:lnTo>
                          <a:lnTo>
                            <a:pt x="20" y="14"/>
                          </a:lnTo>
                          <a:lnTo>
                            <a:pt x="33" y="8"/>
                          </a:lnTo>
                          <a:lnTo>
                            <a:pt x="49" y="3"/>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03" name="Freeform 31"/>
                    <p:cNvSpPr>
                      <a:spLocks/>
                    </p:cNvSpPr>
                    <p:nvPr/>
                  </p:nvSpPr>
                  <p:spPr bwMode="auto">
                    <a:xfrm>
                      <a:off x="2020" y="1645"/>
                      <a:ext cx="114" cy="70"/>
                    </a:xfrm>
                    <a:custGeom>
                      <a:avLst/>
                      <a:gdLst>
                        <a:gd name="T0" fmla="*/ 47 w 114"/>
                        <a:gd name="T1" fmla="*/ 67 h 70"/>
                        <a:gd name="T2" fmla="*/ 62 w 114"/>
                        <a:gd name="T3" fmla="*/ 70 h 70"/>
                        <a:gd name="T4" fmla="*/ 77 w 114"/>
                        <a:gd name="T5" fmla="*/ 70 h 70"/>
                        <a:gd name="T6" fmla="*/ 87 w 114"/>
                        <a:gd name="T7" fmla="*/ 69 h 70"/>
                        <a:gd name="T8" fmla="*/ 102 w 114"/>
                        <a:gd name="T9" fmla="*/ 62 h 70"/>
                        <a:gd name="T10" fmla="*/ 110 w 114"/>
                        <a:gd name="T11" fmla="*/ 54 h 70"/>
                        <a:gd name="T12" fmla="*/ 114 w 114"/>
                        <a:gd name="T13" fmla="*/ 43 h 70"/>
                        <a:gd name="T14" fmla="*/ 110 w 114"/>
                        <a:gd name="T15" fmla="*/ 28 h 70"/>
                        <a:gd name="T16" fmla="*/ 102 w 114"/>
                        <a:gd name="T17" fmla="*/ 18 h 70"/>
                        <a:gd name="T18" fmla="*/ 90 w 114"/>
                        <a:gd name="T19" fmla="*/ 12 h 70"/>
                        <a:gd name="T20" fmla="*/ 78 w 114"/>
                        <a:gd name="T21" fmla="*/ 6 h 70"/>
                        <a:gd name="T22" fmla="*/ 62 w 114"/>
                        <a:gd name="T23" fmla="*/ 3 h 70"/>
                        <a:gd name="T24" fmla="*/ 46 w 114"/>
                        <a:gd name="T25" fmla="*/ 0 h 70"/>
                        <a:gd name="T26" fmla="*/ 28 w 114"/>
                        <a:gd name="T27" fmla="*/ 0 h 70"/>
                        <a:gd name="T28" fmla="*/ 13 w 114"/>
                        <a:gd name="T29" fmla="*/ 3 h 70"/>
                        <a:gd name="T30" fmla="*/ 4 w 114"/>
                        <a:gd name="T31" fmla="*/ 11 h 70"/>
                        <a:gd name="T32" fmla="*/ 0 w 114"/>
                        <a:gd name="T33" fmla="*/ 21 h 70"/>
                        <a:gd name="T34" fmla="*/ 1 w 114"/>
                        <a:gd name="T35" fmla="*/ 34 h 70"/>
                        <a:gd name="T36" fmla="*/ 8 w 114"/>
                        <a:gd name="T37" fmla="*/ 47 h 70"/>
                        <a:gd name="T38" fmla="*/ 19 w 114"/>
                        <a:gd name="T39" fmla="*/ 56 h 70"/>
                        <a:gd name="T40" fmla="*/ 31 w 114"/>
                        <a:gd name="T41" fmla="*/ 63 h 70"/>
                        <a:gd name="T42" fmla="*/ 47 w 114"/>
                        <a:gd name="T43"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70">
                          <a:moveTo>
                            <a:pt x="47" y="67"/>
                          </a:moveTo>
                          <a:lnTo>
                            <a:pt x="62" y="70"/>
                          </a:lnTo>
                          <a:lnTo>
                            <a:pt x="77" y="70"/>
                          </a:lnTo>
                          <a:lnTo>
                            <a:pt x="87" y="69"/>
                          </a:lnTo>
                          <a:lnTo>
                            <a:pt x="102" y="62"/>
                          </a:lnTo>
                          <a:lnTo>
                            <a:pt x="110" y="54"/>
                          </a:lnTo>
                          <a:lnTo>
                            <a:pt x="114" y="43"/>
                          </a:lnTo>
                          <a:lnTo>
                            <a:pt x="110" y="28"/>
                          </a:lnTo>
                          <a:lnTo>
                            <a:pt x="102" y="18"/>
                          </a:lnTo>
                          <a:lnTo>
                            <a:pt x="90" y="12"/>
                          </a:lnTo>
                          <a:lnTo>
                            <a:pt x="78" y="6"/>
                          </a:lnTo>
                          <a:lnTo>
                            <a:pt x="62" y="3"/>
                          </a:lnTo>
                          <a:lnTo>
                            <a:pt x="46" y="0"/>
                          </a:lnTo>
                          <a:lnTo>
                            <a:pt x="28" y="0"/>
                          </a:lnTo>
                          <a:lnTo>
                            <a:pt x="13" y="3"/>
                          </a:lnTo>
                          <a:lnTo>
                            <a:pt x="4" y="11"/>
                          </a:lnTo>
                          <a:lnTo>
                            <a:pt x="0" y="21"/>
                          </a:lnTo>
                          <a:lnTo>
                            <a:pt x="1" y="34"/>
                          </a:lnTo>
                          <a:lnTo>
                            <a:pt x="8" y="47"/>
                          </a:lnTo>
                          <a:lnTo>
                            <a:pt x="19" y="56"/>
                          </a:lnTo>
                          <a:lnTo>
                            <a:pt x="31" y="63"/>
                          </a:lnTo>
                          <a:lnTo>
                            <a:pt x="47" y="67"/>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04" name="Freeform 32"/>
                    <p:cNvSpPr>
                      <a:spLocks/>
                    </p:cNvSpPr>
                    <p:nvPr/>
                  </p:nvSpPr>
                  <p:spPr bwMode="auto">
                    <a:xfrm>
                      <a:off x="2169" y="1698"/>
                      <a:ext cx="89" cy="80"/>
                    </a:xfrm>
                    <a:custGeom>
                      <a:avLst/>
                      <a:gdLst>
                        <a:gd name="T0" fmla="*/ 45 w 89"/>
                        <a:gd name="T1" fmla="*/ 75 h 80"/>
                        <a:gd name="T2" fmla="*/ 60 w 89"/>
                        <a:gd name="T3" fmla="*/ 80 h 80"/>
                        <a:gd name="T4" fmla="*/ 69 w 89"/>
                        <a:gd name="T5" fmla="*/ 80 h 80"/>
                        <a:gd name="T6" fmla="*/ 80 w 89"/>
                        <a:gd name="T7" fmla="*/ 77 h 80"/>
                        <a:gd name="T8" fmla="*/ 85 w 89"/>
                        <a:gd name="T9" fmla="*/ 68 h 80"/>
                        <a:gd name="T10" fmla="*/ 89 w 89"/>
                        <a:gd name="T11" fmla="*/ 57 h 80"/>
                        <a:gd name="T12" fmla="*/ 87 w 89"/>
                        <a:gd name="T13" fmla="*/ 43 h 80"/>
                        <a:gd name="T14" fmla="*/ 79 w 89"/>
                        <a:gd name="T15" fmla="*/ 27 h 80"/>
                        <a:gd name="T16" fmla="*/ 68 w 89"/>
                        <a:gd name="T17" fmla="*/ 16 h 80"/>
                        <a:gd name="T18" fmla="*/ 54 w 89"/>
                        <a:gd name="T19" fmla="*/ 7 h 80"/>
                        <a:gd name="T20" fmla="*/ 38 w 89"/>
                        <a:gd name="T21" fmla="*/ 1 h 80"/>
                        <a:gd name="T22" fmla="*/ 26 w 89"/>
                        <a:gd name="T23" fmla="*/ 0 h 80"/>
                        <a:gd name="T24" fmla="*/ 15 w 89"/>
                        <a:gd name="T25" fmla="*/ 3 h 80"/>
                        <a:gd name="T26" fmla="*/ 4 w 89"/>
                        <a:gd name="T27" fmla="*/ 10 h 80"/>
                        <a:gd name="T28" fmla="*/ 0 w 89"/>
                        <a:gd name="T29" fmla="*/ 20 h 80"/>
                        <a:gd name="T30" fmla="*/ 2 w 89"/>
                        <a:gd name="T31" fmla="*/ 35 h 80"/>
                        <a:gd name="T32" fmla="*/ 8 w 89"/>
                        <a:gd name="T33" fmla="*/ 48 h 80"/>
                        <a:gd name="T34" fmla="*/ 21 w 89"/>
                        <a:gd name="T35" fmla="*/ 58 h 80"/>
                        <a:gd name="T36" fmla="*/ 33 w 89"/>
                        <a:gd name="T37" fmla="*/ 67 h 80"/>
                        <a:gd name="T38" fmla="*/ 45 w 89"/>
                        <a:gd name="T39" fmla="*/ 7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80">
                          <a:moveTo>
                            <a:pt x="45" y="75"/>
                          </a:moveTo>
                          <a:lnTo>
                            <a:pt x="60" y="80"/>
                          </a:lnTo>
                          <a:lnTo>
                            <a:pt x="69" y="80"/>
                          </a:lnTo>
                          <a:lnTo>
                            <a:pt x="80" y="77"/>
                          </a:lnTo>
                          <a:lnTo>
                            <a:pt x="85" y="68"/>
                          </a:lnTo>
                          <a:lnTo>
                            <a:pt x="89" y="57"/>
                          </a:lnTo>
                          <a:lnTo>
                            <a:pt x="87" y="43"/>
                          </a:lnTo>
                          <a:lnTo>
                            <a:pt x="79" y="27"/>
                          </a:lnTo>
                          <a:lnTo>
                            <a:pt x="68" y="16"/>
                          </a:lnTo>
                          <a:lnTo>
                            <a:pt x="54" y="7"/>
                          </a:lnTo>
                          <a:lnTo>
                            <a:pt x="38" y="1"/>
                          </a:lnTo>
                          <a:lnTo>
                            <a:pt x="26" y="0"/>
                          </a:lnTo>
                          <a:lnTo>
                            <a:pt x="15" y="3"/>
                          </a:lnTo>
                          <a:lnTo>
                            <a:pt x="4" y="10"/>
                          </a:lnTo>
                          <a:lnTo>
                            <a:pt x="0" y="20"/>
                          </a:lnTo>
                          <a:lnTo>
                            <a:pt x="2" y="35"/>
                          </a:lnTo>
                          <a:lnTo>
                            <a:pt x="8" y="48"/>
                          </a:lnTo>
                          <a:lnTo>
                            <a:pt x="21" y="58"/>
                          </a:lnTo>
                          <a:lnTo>
                            <a:pt x="33" y="67"/>
                          </a:lnTo>
                          <a:lnTo>
                            <a:pt x="45" y="75"/>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05" name="Freeform 33"/>
                    <p:cNvSpPr>
                      <a:spLocks/>
                    </p:cNvSpPr>
                    <p:nvPr/>
                  </p:nvSpPr>
                  <p:spPr bwMode="auto">
                    <a:xfrm>
                      <a:off x="2272" y="1800"/>
                      <a:ext cx="75" cy="93"/>
                    </a:xfrm>
                    <a:custGeom>
                      <a:avLst/>
                      <a:gdLst>
                        <a:gd name="T0" fmla="*/ 31 w 75"/>
                        <a:gd name="T1" fmla="*/ 87 h 93"/>
                        <a:gd name="T2" fmla="*/ 46 w 75"/>
                        <a:gd name="T3" fmla="*/ 93 h 93"/>
                        <a:gd name="T4" fmla="*/ 59 w 75"/>
                        <a:gd name="T5" fmla="*/ 91 h 93"/>
                        <a:gd name="T6" fmla="*/ 69 w 75"/>
                        <a:gd name="T7" fmla="*/ 84 h 93"/>
                        <a:gd name="T8" fmla="*/ 75 w 75"/>
                        <a:gd name="T9" fmla="*/ 68 h 93"/>
                        <a:gd name="T10" fmla="*/ 73 w 75"/>
                        <a:gd name="T11" fmla="*/ 48 h 93"/>
                        <a:gd name="T12" fmla="*/ 69 w 75"/>
                        <a:gd name="T13" fmla="*/ 33 h 93"/>
                        <a:gd name="T14" fmla="*/ 60 w 75"/>
                        <a:gd name="T15" fmla="*/ 20 h 93"/>
                        <a:gd name="T16" fmla="*/ 52 w 75"/>
                        <a:gd name="T17" fmla="*/ 8 h 93"/>
                        <a:gd name="T18" fmla="*/ 38 w 75"/>
                        <a:gd name="T19" fmla="*/ 1 h 93"/>
                        <a:gd name="T20" fmla="*/ 27 w 75"/>
                        <a:gd name="T21" fmla="*/ 0 h 93"/>
                        <a:gd name="T22" fmla="*/ 15 w 75"/>
                        <a:gd name="T23" fmla="*/ 3 h 93"/>
                        <a:gd name="T24" fmla="*/ 4 w 75"/>
                        <a:gd name="T25" fmla="*/ 10 h 93"/>
                        <a:gd name="T26" fmla="*/ 0 w 75"/>
                        <a:gd name="T27" fmla="*/ 21 h 93"/>
                        <a:gd name="T28" fmla="*/ 1 w 75"/>
                        <a:gd name="T29" fmla="*/ 35 h 93"/>
                        <a:gd name="T30" fmla="*/ 4 w 75"/>
                        <a:gd name="T31" fmla="*/ 48 h 93"/>
                        <a:gd name="T32" fmla="*/ 12 w 75"/>
                        <a:gd name="T33" fmla="*/ 62 h 93"/>
                        <a:gd name="T34" fmla="*/ 21 w 75"/>
                        <a:gd name="T35" fmla="*/ 75 h 93"/>
                        <a:gd name="T36" fmla="*/ 31 w 75"/>
                        <a:gd name="T37" fmla="*/ 8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93">
                          <a:moveTo>
                            <a:pt x="31" y="87"/>
                          </a:moveTo>
                          <a:lnTo>
                            <a:pt x="46" y="93"/>
                          </a:lnTo>
                          <a:lnTo>
                            <a:pt x="59" y="91"/>
                          </a:lnTo>
                          <a:lnTo>
                            <a:pt x="69" y="84"/>
                          </a:lnTo>
                          <a:lnTo>
                            <a:pt x="75" y="68"/>
                          </a:lnTo>
                          <a:lnTo>
                            <a:pt x="73" y="48"/>
                          </a:lnTo>
                          <a:lnTo>
                            <a:pt x="69" y="33"/>
                          </a:lnTo>
                          <a:lnTo>
                            <a:pt x="60" y="20"/>
                          </a:lnTo>
                          <a:lnTo>
                            <a:pt x="52" y="8"/>
                          </a:lnTo>
                          <a:lnTo>
                            <a:pt x="38" y="1"/>
                          </a:lnTo>
                          <a:lnTo>
                            <a:pt x="27" y="0"/>
                          </a:lnTo>
                          <a:lnTo>
                            <a:pt x="15" y="3"/>
                          </a:lnTo>
                          <a:lnTo>
                            <a:pt x="4" y="10"/>
                          </a:lnTo>
                          <a:lnTo>
                            <a:pt x="0" y="21"/>
                          </a:lnTo>
                          <a:lnTo>
                            <a:pt x="1" y="35"/>
                          </a:lnTo>
                          <a:lnTo>
                            <a:pt x="4" y="48"/>
                          </a:lnTo>
                          <a:lnTo>
                            <a:pt x="12" y="62"/>
                          </a:lnTo>
                          <a:lnTo>
                            <a:pt x="21" y="75"/>
                          </a:lnTo>
                          <a:lnTo>
                            <a:pt x="31" y="87"/>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3106" name="Group 34"/>
                <p:cNvGrpSpPr>
                  <a:grpSpLocks/>
                </p:cNvGrpSpPr>
                <p:nvPr/>
              </p:nvGrpSpPr>
              <p:grpSpPr bwMode="auto">
                <a:xfrm>
                  <a:off x="2027" y="2008"/>
                  <a:ext cx="544" cy="945"/>
                  <a:chOff x="2027" y="2008"/>
                  <a:chExt cx="544" cy="945"/>
                </a:xfrm>
              </p:grpSpPr>
              <p:sp>
                <p:nvSpPr>
                  <p:cNvPr id="3107" name="Freeform 35"/>
                  <p:cNvSpPr>
                    <a:spLocks/>
                  </p:cNvSpPr>
                  <p:nvPr/>
                </p:nvSpPr>
                <p:spPr bwMode="auto">
                  <a:xfrm>
                    <a:off x="2250" y="2018"/>
                    <a:ext cx="321" cy="592"/>
                  </a:xfrm>
                  <a:custGeom>
                    <a:avLst/>
                    <a:gdLst>
                      <a:gd name="T0" fmla="*/ 37 w 321"/>
                      <a:gd name="T1" fmla="*/ 0 h 592"/>
                      <a:gd name="T2" fmla="*/ 24 w 321"/>
                      <a:gd name="T3" fmla="*/ 41 h 592"/>
                      <a:gd name="T4" fmla="*/ 11 w 321"/>
                      <a:gd name="T5" fmla="*/ 93 h 592"/>
                      <a:gd name="T6" fmla="*/ 4 w 321"/>
                      <a:gd name="T7" fmla="*/ 150 h 592"/>
                      <a:gd name="T8" fmla="*/ 2 w 321"/>
                      <a:gd name="T9" fmla="*/ 201 h 592"/>
                      <a:gd name="T10" fmla="*/ 8 w 321"/>
                      <a:gd name="T11" fmla="*/ 243 h 592"/>
                      <a:gd name="T12" fmla="*/ 22 w 321"/>
                      <a:gd name="T13" fmla="*/ 279 h 592"/>
                      <a:gd name="T14" fmla="*/ 42 w 321"/>
                      <a:gd name="T15" fmla="*/ 316 h 592"/>
                      <a:gd name="T16" fmla="*/ 73 w 321"/>
                      <a:gd name="T17" fmla="*/ 359 h 592"/>
                      <a:gd name="T18" fmla="*/ 112 w 321"/>
                      <a:gd name="T19" fmla="*/ 399 h 592"/>
                      <a:gd name="T20" fmla="*/ 205 w 321"/>
                      <a:gd name="T21" fmla="*/ 479 h 592"/>
                      <a:gd name="T22" fmla="*/ 243 w 321"/>
                      <a:gd name="T23" fmla="*/ 496 h 592"/>
                      <a:gd name="T24" fmla="*/ 256 w 321"/>
                      <a:gd name="T25" fmla="*/ 531 h 592"/>
                      <a:gd name="T26" fmla="*/ 256 w 321"/>
                      <a:gd name="T27" fmla="*/ 529 h 592"/>
                      <a:gd name="T28" fmla="*/ 305 w 321"/>
                      <a:gd name="T29" fmla="*/ 592 h 592"/>
                      <a:gd name="T30" fmla="*/ 299 w 321"/>
                      <a:gd name="T31" fmla="*/ 548 h 592"/>
                      <a:gd name="T32" fmla="*/ 272 w 321"/>
                      <a:gd name="T33" fmla="*/ 515 h 592"/>
                      <a:gd name="T34" fmla="*/ 250 w 321"/>
                      <a:gd name="T35" fmla="*/ 487 h 592"/>
                      <a:gd name="T36" fmla="*/ 178 w 321"/>
                      <a:gd name="T37" fmla="*/ 426 h 592"/>
                      <a:gd name="T38" fmla="*/ 119 w 321"/>
                      <a:gd name="T39" fmla="*/ 390 h 592"/>
                      <a:gd name="T40" fmla="*/ 88 w 321"/>
                      <a:gd name="T41" fmla="*/ 342 h 592"/>
                      <a:gd name="T42" fmla="*/ 89 w 321"/>
                      <a:gd name="T43" fmla="*/ 343 h 592"/>
                      <a:gd name="T44" fmla="*/ 50 w 321"/>
                      <a:gd name="T45" fmla="*/ 308 h 592"/>
                      <a:gd name="T46" fmla="*/ 39 w 321"/>
                      <a:gd name="T47" fmla="*/ 268 h 592"/>
                      <a:gd name="T48" fmla="*/ 41 w 321"/>
                      <a:gd name="T49" fmla="*/ 269 h 592"/>
                      <a:gd name="T50" fmla="*/ 18 w 321"/>
                      <a:gd name="T51" fmla="*/ 238 h 592"/>
                      <a:gd name="T52" fmla="*/ 22 w 321"/>
                      <a:gd name="T53" fmla="*/ 196 h 592"/>
                      <a:gd name="T54" fmla="*/ 22 w 321"/>
                      <a:gd name="T55" fmla="*/ 199 h 592"/>
                      <a:gd name="T56" fmla="*/ 15 w 321"/>
                      <a:gd name="T57" fmla="*/ 150 h 592"/>
                      <a:gd name="T58" fmla="*/ 33 w 321"/>
                      <a:gd name="T59" fmla="*/ 96 h 592"/>
                      <a:gd name="T60" fmla="*/ 33 w 321"/>
                      <a:gd name="T61" fmla="*/ 97 h 592"/>
                      <a:gd name="T62" fmla="*/ 34 w 321"/>
                      <a:gd name="T63" fmla="*/ 44 h 592"/>
                      <a:gd name="T64" fmla="*/ 57 w 321"/>
                      <a:gd name="T65" fmla="*/ 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592">
                        <a:moveTo>
                          <a:pt x="57" y="7"/>
                        </a:moveTo>
                        <a:lnTo>
                          <a:pt x="37" y="0"/>
                        </a:lnTo>
                        <a:lnTo>
                          <a:pt x="24" y="41"/>
                        </a:lnTo>
                        <a:lnTo>
                          <a:pt x="24" y="41"/>
                        </a:lnTo>
                        <a:lnTo>
                          <a:pt x="12" y="92"/>
                        </a:lnTo>
                        <a:lnTo>
                          <a:pt x="11" y="93"/>
                        </a:lnTo>
                        <a:lnTo>
                          <a:pt x="4" y="148"/>
                        </a:lnTo>
                        <a:lnTo>
                          <a:pt x="4" y="150"/>
                        </a:lnTo>
                        <a:lnTo>
                          <a:pt x="0" y="198"/>
                        </a:lnTo>
                        <a:lnTo>
                          <a:pt x="2" y="201"/>
                        </a:lnTo>
                        <a:lnTo>
                          <a:pt x="8" y="241"/>
                        </a:lnTo>
                        <a:lnTo>
                          <a:pt x="8" y="243"/>
                        </a:lnTo>
                        <a:lnTo>
                          <a:pt x="20" y="278"/>
                        </a:lnTo>
                        <a:lnTo>
                          <a:pt x="22" y="279"/>
                        </a:lnTo>
                        <a:lnTo>
                          <a:pt x="42" y="314"/>
                        </a:lnTo>
                        <a:lnTo>
                          <a:pt x="42" y="316"/>
                        </a:lnTo>
                        <a:lnTo>
                          <a:pt x="72" y="358"/>
                        </a:lnTo>
                        <a:lnTo>
                          <a:pt x="73" y="359"/>
                        </a:lnTo>
                        <a:lnTo>
                          <a:pt x="112" y="399"/>
                        </a:lnTo>
                        <a:lnTo>
                          <a:pt x="112" y="399"/>
                        </a:lnTo>
                        <a:lnTo>
                          <a:pt x="165" y="444"/>
                        </a:lnTo>
                        <a:lnTo>
                          <a:pt x="205" y="479"/>
                        </a:lnTo>
                        <a:lnTo>
                          <a:pt x="236" y="505"/>
                        </a:lnTo>
                        <a:lnTo>
                          <a:pt x="243" y="496"/>
                        </a:lnTo>
                        <a:lnTo>
                          <a:pt x="235" y="505"/>
                        </a:lnTo>
                        <a:lnTo>
                          <a:pt x="256" y="531"/>
                        </a:lnTo>
                        <a:lnTo>
                          <a:pt x="264" y="522"/>
                        </a:lnTo>
                        <a:lnTo>
                          <a:pt x="256" y="529"/>
                        </a:lnTo>
                        <a:lnTo>
                          <a:pt x="283" y="563"/>
                        </a:lnTo>
                        <a:lnTo>
                          <a:pt x="305" y="592"/>
                        </a:lnTo>
                        <a:lnTo>
                          <a:pt x="321" y="578"/>
                        </a:lnTo>
                        <a:lnTo>
                          <a:pt x="299" y="548"/>
                        </a:lnTo>
                        <a:lnTo>
                          <a:pt x="272" y="515"/>
                        </a:lnTo>
                        <a:lnTo>
                          <a:pt x="272" y="515"/>
                        </a:lnTo>
                        <a:lnTo>
                          <a:pt x="251" y="489"/>
                        </a:lnTo>
                        <a:lnTo>
                          <a:pt x="250" y="487"/>
                        </a:lnTo>
                        <a:lnTo>
                          <a:pt x="219" y="461"/>
                        </a:lnTo>
                        <a:lnTo>
                          <a:pt x="178" y="426"/>
                        </a:lnTo>
                        <a:lnTo>
                          <a:pt x="126" y="381"/>
                        </a:lnTo>
                        <a:lnTo>
                          <a:pt x="119" y="390"/>
                        </a:lnTo>
                        <a:lnTo>
                          <a:pt x="127" y="381"/>
                        </a:lnTo>
                        <a:lnTo>
                          <a:pt x="88" y="342"/>
                        </a:lnTo>
                        <a:lnTo>
                          <a:pt x="80" y="351"/>
                        </a:lnTo>
                        <a:lnTo>
                          <a:pt x="89" y="343"/>
                        </a:lnTo>
                        <a:lnTo>
                          <a:pt x="60" y="301"/>
                        </a:lnTo>
                        <a:lnTo>
                          <a:pt x="50" y="308"/>
                        </a:lnTo>
                        <a:lnTo>
                          <a:pt x="60" y="303"/>
                        </a:lnTo>
                        <a:lnTo>
                          <a:pt x="39" y="268"/>
                        </a:lnTo>
                        <a:lnTo>
                          <a:pt x="30" y="273"/>
                        </a:lnTo>
                        <a:lnTo>
                          <a:pt x="41" y="269"/>
                        </a:lnTo>
                        <a:lnTo>
                          <a:pt x="29" y="234"/>
                        </a:lnTo>
                        <a:lnTo>
                          <a:pt x="18" y="238"/>
                        </a:lnTo>
                        <a:lnTo>
                          <a:pt x="29" y="237"/>
                        </a:lnTo>
                        <a:lnTo>
                          <a:pt x="22" y="196"/>
                        </a:lnTo>
                        <a:lnTo>
                          <a:pt x="11" y="198"/>
                        </a:lnTo>
                        <a:lnTo>
                          <a:pt x="22" y="199"/>
                        </a:lnTo>
                        <a:lnTo>
                          <a:pt x="26" y="151"/>
                        </a:lnTo>
                        <a:lnTo>
                          <a:pt x="15" y="150"/>
                        </a:lnTo>
                        <a:lnTo>
                          <a:pt x="26" y="151"/>
                        </a:lnTo>
                        <a:lnTo>
                          <a:pt x="33" y="96"/>
                        </a:lnTo>
                        <a:lnTo>
                          <a:pt x="22" y="94"/>
                        </a:lnTo>
                        <a:lnTo>
                          <a:pt x="33" y="97"/>
                        </a:lnTo>
                        <a:lnTo>
                          <a:pt x="45" y="46"/>
                        </a:lnTo>
                        <a:lnTo>
                          <a:pt x="34" y="44"/>
                        </a:lnTo>
                        <a:lnTo>
                          <a:pt x="45" y="48"/>
                        </a:lnTo>
                        <a:lnTo>
                          <a:pt x="57" y="7"/>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08" name="Freeform 36"/>
                  <p:cNvSpPr>
                    <a:spLocks/>
                  </p:cNvSpPr>
                  <p:nvPr/>
                </p:nvSpPr>
                <p:spPr bwMode="auto">
                  <a:xfrm>
                    <a:off x="2027" y="2203"/>
                    <a:ext cx="296" cy="577"/>
                  </a:xfrm>
                  <a:custGeom>
                    <a:avLst/>
                    <a:gdLst>
                      <a:gd name="T0" fmla="*/ 0 w 296"/>
                      <a:gd name="T1" fmla="*/ 23 h 577"/>
                      <a:gd name="T2" fmla="*/ 32 w 296"/>
                      <a:gd name="T3" fmla="*/ 17 h 577"/>
                      <a:gd name="T4" fmla="*/ 62 w 296"/>
                      <a:gd name="T5" fmla="*/ 36 h 577"/>
                      <a:gd name="T6" fmla="*/ 60 w 296"/>
                      <a:gd name="T7" fmla="*/ 36 h 577"/>
                      <a:gd name="T8" fmla="*/ 97 w 296"/>
                      <a:gd name="T9" fmla="*/ 37 h 577"/>
                      <a:gd name="T10" fmla="*/ 119 w 296"/>
                      <a:gd name="T11" fmla="*/ 62 h 577"/>
                      <a:gd name="T12" fmla="*/ 118 w 296"/>
                      <a:gd name="T13" fmla="*/ 62 h 577"/>
                      <a:gd name="T14" fmla="*/ 148 w 296"/>
                      <a:gd name="T15" fmla="*/ 69 h 577"/>
                      <a:gd name="T16" fmla="*/ 161 w 296"/>
                      <a:gd name="T17" fmla="*/ 110 h 577"/>
                      <a:gd name="T18" fmla="*/ 161 w 296"/>
                      <a:gd name="T19" fmla="*/ 109 h 577"/>
                      <a:gd name="T20" fmla="*/ 188 w 296"/>
                      <a:gd name="T21" fmla="*/ 135 h 577"/>
                      <a:gd name="T22" fmla="*/ 192 w 296"/>
                      <a:gd name="T23" fmla="*/ 177 h 577"/>
                      <a:gd name="T24" fmla="*/ 192 w 296"/>
                      <a:gd name="T25" fmla="*/ 177 h 577"/>
                      <a:gd name="T26" fmla="*/ 214 w 296"/>
                      <a:gd name="T27" fmla="*/ 218 h 577"/>
                      <a:gd name="T28" fmla="*/ 216 w 296"/>
                      <a:gd name="T29" fmla="*/ 272 h 577"/>
                      <a:gd name="T30" fmla="*/ 215 w 296"/>
                      <a:gd name="T31" fmla="*/ 270 h 577"/>
                      <a:gd name="T32" fmla="*/ 223 w 296"/>
                      <a:gd name="T33" fmla="*/ 404 h 577"/>
                      <a:gd name="T34" fmla="*/ 229 w 296"/>
                      <a:gd name="T35" fmla="*/ 459 h 577"/>
                      <a:gd name="T36" fmla="*/ 239 w 296"/>
                      <a:gd name="T37" fmla="*/ 509 h 577"/>
                      <a:gd name="T38" fmla="*/ 257 w 296"/>
                      <a:gd name="T39" fmla="*/ 547 h 577"/>
                      <a:gd name="T40" fmla="*/ 285 w 296"/>
                      <a:gd name="T41" fmla="*/ 566 h 577"/>
                      <a:gd name="T42" fmla="*/ 285 w 296"/>
                      <a:gd name="T43" fmla="*/ 554 h 577"/>
                      <a:gd name="T44" fmla="*/ 277 w 296"/>
                      <a:gd name="T45" fmla="*/ 557 h 577"/>
                      <a:gd name="T46" fmla="*/ 274 w 296"/>
                      <a:gd name="T47" fmla="*/ 566 h 577"/>
                      <a:gd name="T48" fmla="*/ 291 w 296"/>
                      <a:gd name="T49" fmla="*/ 555 h 577"/>
                      <a:gd name="T50" fmla="*/ 278 w 296"/>
                      <a:gd name="T51" fmla="*/ 574 h 577"/>
                      <a:gd name="T52" fmla="*/ 281 w 296"/>
                      <a:gd name="T53" fmla="*/ 576 h 577"/>
                      <a:gd name="T54" fmla="*/ 289 w 296"/>
                      <a:gd name="T55" fmla="*/ 576 h 577"/>
                      <a:gd name="T56" fmla="*/ 295 w 296"/>
                      <a:gd name="T57" fmla="*/ 570 h 577"/>
                      <a:gd name="T58" fmla="*/ 295 w 296"/>
                      <a:gd name="T59" fmla="*/ 561 h 577"/>
                      <a:gd name="T60" fmla="*/ 273 w 296"/>
                      <a:gd name="T61" fmla="*/ 532 h 577"/>
                      <a:gd name="T62" fmla="*/ 274 w 296"/>
                      <a:gd name="T63" fmla="*/ 535 h 577"/>
                      <a:gd name="T64" fmla="*/ 249 w 296"/>
                      <a:gd name="T65" fmla="*/ 503 h 577"/>
                      <a:gd name="T66" fmla="*/ 249 w 296"/>
                      <a:gd name="T67" fmla="*/ 454 h 577"/>
                      <a:gd name="T68" fmla="*/ 249 w 296"/>
                      <a:gd name="T69" fmla="*/ 457 h 577"/>
                      <a:gd name="T70" fmla="*/ 241 w 296"/>
                      <a:gd name="T71" fmla="*/ 326 h 577"/>
                      <a:gd name="T72" fmla="*/ 237 w 296"/>
                      <a:gd name="T73" fmla="*/ 266 h 577"/>
                      <a:gd name="T74" fmla="*/ 225 w 296"/>
                      <a:gd name="T75" fmla="*/ 215 h 577"/>
                      <a:gd name="T76" fmla="*/ 212 w 296"/>
                      <a:gd name="T77" fmla="*/ 168 h 577"/>
                      <a:gd name="T78" fmla="*/ 198 w 296"/>
                      <a:gd name="T79" fmla="*/ 129 h 577"/>
                      <a:gd name="T80" fmla="*/ 179 w 296"/>
                      <a:gd name="T81" fmla="*/ 97 h 577"/>
                      <a:gd name="T82" fmla="*/ 156 w 296"/>
                      <a:gd name="T83" fmla="*/ 61 h 577"/>
                      <a:gd name="T84" fmla="*/ 130 w 296"/>
                      <a:gd name="T85" fmla="*/ 43 h 577"/>
                      <a:gd name="T86" fmla="*/ 102 w 296"/>
                      <a:gd name="T87" fmla="*/ 27 h 577"/>
                      <a:gd name="T88" fmla="*/ 67 w 296"/>
                      <a:gd name="T89" fmla="*/ 14 h 577"/>
                      <a:gd name="T90" fmla="*/ 35 w 296"/>
                      <a:gd name="T91" fmla="*/ 7 h 577"/>
                      <a:gd name="T92" fmla="*/ 4 w 296"/>
                      <a:gd name="T93"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6" h="577">
                        <a:moveTo>
                          <a:pt x="4" y="0"/>
                        </a:moveTo>
                        <a:lnTo>
                          <a:pt x="0" y="23"/>
                        </a:lnTo>
                        <a:lnTo>
                          <a:pt x="31" y="29"/>
                        </a:lnTo>
                        <a:lnTo>
                          <a:pt x="32" y="17"/>
                        </a:lnTo>
                        <a:lnTo>
                          <a:pt x="31" y="29"/>
                        </a:lnTo>
                        <a:lnTo>
                          <a:pt x="62" y="36"/>
                        </a:lnTo>
                        <a:lnTo>
                          <a:pt x="63" y="24"/>
                        </a:lnTo>
                        <a:lnTo>
                          <a:pt x="60" y="36"/>
                        </a:lnTo>
                        <a:lnTo>
                          <a:pt x="94" y="49"/>
                        </a:lnTo>
                        <a:lnTo>
                          <a:pt x="97" y="37"/>
                        </a:lnTo>
                        <a:lnTo>
                          <a:pt x="93" y="48"/>
                        </a:lnTo>
                        <a:lnTo>
                          <a:pt x="119" y="62"/>
                        </a:lnTo>
                        <a:lnTo>
                          <a:pt x="124" y="52"/>
                        </a:lnTo>
                        <a:lnTo>
                          <a:pt x="118" y="62"/>
                        </a:lnTo>
                        <a:lnTo>
                          <a:pt x="142" y="80"/>
                        </a:lnTo>
                        <a:lnTo>
                          <a:pt x="148" y="69"/>
                        </a:lnTo>
                        <a:lnTo>
                          <a:pt x="140" y="77"/>
                        </a:lnTo>
                        <a:lnTo>
                          <a:pt x="161" y="110"/>
                        </a:lnTo>
                        <a:lnTo>
                          <a:pt x="169" y="103"/>
                        </a:lnTo>
                        <a:lnTo>
                          <a:pt x="161" y="109"/>
                        </a:lnTo>
                        <a:lnTo>
                          <a:pt x="180" y="141"/>
                        </a:lnTo>
                        <a:lnTo>
                          <a:pt x="188" y="135"/>
                        </a:lnTo>
                        <a:lnTo>
                          <a:pt x="179" y="139"/>
                        </a:lnTo>
                        <a:lnTo>
                          <a:pt x="192" y="177"/>
                        </a:lnTo>
                        <a:lnTo>
                          <a:pt x="202" y="173"/>
                        </a:lnTo>
                        <a:lnTo>
                          <a:pt x="192" y="177"/>
                        </a:lnTo>
                        <a:lnTo>
                          <a:pt x="204" y="222"/>
                        </a:lnTo>
                        <a:lnTo>
                          <a:pt x="214" y="218"/>
                        </a:lnTo>
                        <a:lnTo>
                          <a:pt x="204" y="221"/>
                        </a:lnTo>
                        <a:lnTo>
                          <a:pt x="216" y="272"/>
                        </a:lnTo>
                        <a:lnTo>
                          <a:pt x="226" y="269"/>
                        </a:lnTo>
                        <a:lnTo>
                          <a:pt x="215" y="270"/>
                        </a:lnTo>
                        <a:lnTo>
                          <a:pt x="219" y="327"/>
                        </a:lnTo>
                        <a:lnTo>
                          <a:pt x="223" y="404"/>
                        </a:lnTo>
                        <a:lnTo>
                          <a:pt x="227" y="458"/>
                        </a:lnTo>
                        <a:lnTo>
                          <a:pt x="229" y="459"/>
                        </a:lnTo>
                        <a:lnTo>
                          <a:pt x="239" y="506"/>
                        </a:lnTo>
                        <a:lnTo>
                          <a:pt x="239" y="509"/>
                        </a:lnTo>
                        <a:lnTo>
                          <a:pt x="256" y="545"/>
                        </a:lnTo>
                        <a:lnTo>
                          <a:pt x="257" y="547"/>
                        </a:lnTo>
                        <a:lnTo>
                          <a:pt x="277" y="573"/>
                        </a:lnTo>
                        <a:lnTo>
                          <a:pt x="285" y="566"/>
                        </a:lnTo>
                        <a:lnTo>
                          <a:pt x="289" y="555"/>
                        </a:lnTo>
                        <a:lnTo>
                          <a:pt x="285" y="554"/>
                        </a:lnTo>
                        <a:lnTo>
                          <a:pt x="281" y="555"/>
                        </a:lnTo>
                        <a:lnTo>
                          <a:pt x="277" y="557"/>
                        </a:lnTo>
                        <a:lnTo>
                          <a:pt x="276" y="561"/>
                        </a:lnTo>
                        <a:lnTo>
                          <a:pt x="274" y="566"/>
                        </a:lnTo>
                        <a:lnTo>
                          <a:pt x="276" y="570"/>
                        </a:lnTo>
                        <a:lnTo>
                          <a:pt x="291" y="555"/>
                        </a:lnTo>
                        <a:lnTo>
                          <a:pt x="288" y="554"/>
                        </a:lnTo>
                        <a:lnTo>
                          <a:pt x="278" y="574"/>
                        </a:lnTo>
                        <a:lnTo>
                          <a:pt x="281" y="576"/>
                        </a:lnTo>
                        <a:lnTo>
                          <a:pt x="281" y="576"/>
                        </a:lnTo>
                        <a:lnTo>
                          <a:pt x="285" y="577"/>
                        </a:lnTo>
                        <a:lnTo>
                          <a:pt x="289" y="576"/>
                        </a:lnTo>
                        <a:lnTo>
                          <a:pt x="293" y="574"/>
                        </a:lnTo>
                        <a:lnTo>
                          <a:pt x="295" y="570"/>
                        </a:lnTo>
                        <a:lnTo>
                          <a:pt x="296" y="566"/>
                        </a:lnTo>
                        <a:lnTo>
                          <a:pt x="295" y="561"/>
                        </a:lnTo>
                        <a:lnTo>
                          <a:pt x="293" y="558"/>
                        </a:lnTo>
                        <a:lnTo>
                          <a:pt x="273" y="532"/>
                        </a:lnTo>
                        <a:lnTo>
                          <a:pt x="265" y="539"/>
                        </a:lnTo>
                        <a:lnTo>
                          <a:pt x="274" y="535"/>
                        </a:lnTo>
                        <a:lnTo>
                          <a:pt x="258" y="499"/>
                        </a:lnTo>
                        <a:lnTo>
                          <a:pt x="249" y="503"/>
                        </a:lnTo>
                        <a:lnTo>
                          <a:pt x="260" y="500"/>
                        </a:lnTo>
                        <a:lnTo>
                          <a:pt x="249" y="454"/>
                        </a:lnTo>
                        <a:lnTo>
                          <a:pt x="238" y="457"/>
                        </a:lnTo>
                        <a:lnTo>
                          <a:pt x="249" y="457"/>
                        </a:lnTo>
                        <a:lnTo>
                          <a:pt x="245" y="403"/>
                        </a:lnTo>
                        <a:lnTo>
                          <a:pt x="241" y="326"/>
                        </a:lnTo>
                        <a:lnTo>
                          <a:pt x="237" y="269"/>
                        </a:lnTo>
                        <a:lnTo>
                          <a:pt x="237" y="266"/>
                        </a:lnTo>
                        <a:lnTo>
                          <a:pt x="225" y="215"/>
                        </a:lnTo>
                        <a:lnTo>
                          <a:pt x="225" y="215"/>
                        </a:lnTo>
                        <a:lnTo>
                          <a:pt x="212" y="170"/>
                        </a:lnTo>
                        <a:lnTo>
                          <a:pt x="212" y="168"/>
                        </a:lnTo>
                        <a:lnTo>
                          <a:pt x="199" y="131"/>
                        </a:lnTo>
                        <a:lnTo>
                          <a:pt x="198" y="129"/>
                        </a:lnTo>
                        <a:lnTo>
                          <a:pt x="179" y="97"/>
                        </a:lnTo>
                        <a:lnTo>
                          <a:pt x="179" y="97"/>
                        </a:lnTo>
                        <a:lnTo>
                          <a:pt x="157" y="64"/>
                        </a:lnTo>
                        <a:lnTo>
                          <a:pt x="156" y="61"/>
                        </a:lnTo>
                        <a:lnTo>
                          <a:pt x="154" y="61"/>
                        </a:lnTo>
                        <a:lnTo>
                          <a:pt x="130" y="43"/>
                        </a:lnTo>
                        <a:lnTo>
                          <a:pt x="129" y="42"/>
                        </a:lnTo>
                        <a:lnTo>
                          <a:pt x="102" y="27"/>
                        </a:lnTo>
                        <a:lnTo>
                          <a:pt x="101" y="27"/>
                        </a:lnTo>
                        <a:lnTo>
                          <a:pt x="67" y="14"/>
                        </a:lnTo>
                        <a:lnTo>
                          <a:pt x="66" y="14"/>
                        </a:lnTo>
                        <a:lnTo>
                          <a:pt x="35" y="7"/>
                        </a:lnTo>
                        <a:lnTo>
                          <a:pt x="35" y="5"/>
                        </a:lnTo>
                        <a:lnTo>
                          <a:pt x="4" y="0"/>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09" name="Freeform 37"/>
                  <p:cNvSpPr>
                    <a:spLocks/>
                  </p:cNvSpPr>
                  <p:nvPr/>
                </p:nvSpPr>
                <p:spPr bwMode="auto">
                  <a:xfrm>
                    <a:off x="2029" y="2008"/>
                    <a:ext cx="504" cy="945"/>
                  </a:xfrm>
                  <a:custGeom>
                    <a:avLst/>
                    <a:gdLst>
                      <a:gd name="T0" fmla="*/ 0 w 504"/>
                      <a:gd name="T1" fmla="*/ 16 h 945"/>
                      <a:gd name="T2" fmla="*/ 34 w 504"/>
                      <a:gd name="T3" fmla="*/ 51 h 945"/>
                      <a:gd name="T4" fmla="*/ 85 w 504"/>
                      <a:gd name="T5" fmla="*/ 86 h 945"/>
                      <a:gd name="T6" fmla="*/ 109 w 504"/>
                      <a:gd name="T7" fmla="*/ 135 h 945"/>
                      <a:gd name="T8" fmla="*/ 109 w 504"/>
                      <a:gd name="T9" fmla="*/ 135 h 945"/>
                      <a:gd name="T10" fmla="*/ 148 w 504"/>
                      <a:gd name="T11" fmla="*/ 177 h 945"/>
                      <a:gd name="T12" fmla="*/ 173 w 504"/>
                      <a:gd name="T13" fmla="*/ 238 h 945"/>
                      <a:gd name="T14" fmla="*/ 171 w 504"/>
                      <a:gd name="T15" fmla="*/ 238 h 945"/>
                      <a:gd name="T16" fmla="*/ 229 w 504"/>
                      <a:gd name="T17" fmla="*/ 347 h 945"/>
                      <a:gd name="T18" fmla="*/ 229 w 504"/>
                      <a:gd name="T19" fmla="*/ 347 h 945"/>
                      <a:gd name="T20" fmla="*/ 278 w 504"/>
                      <a:gd name="T21" fmla="*/ 457 h 945"/>
                      <a:gd name="T22" fmla="*/ 278 w 504"/>
                      <a:gd name="T23" fmla="*/ 455 h 945"/>
                      <a:gd name="T24" fmla="*/ 310 w 504"/>
                      <a:gd name="T25" fmla="*/ 513 h 945"/>
                      <a:gd name="T26" fmla="*/ 322 w 504"/>
                      <a:gd name="T27" fmla="*/ 590 h 945"/>
                      <a:gd name="T28" fmla="*/ 341 w 504"/>
                      <a:gd name="T29" fmla="*/ 652 h 945"/>
                      <a:gd name="T30" fmla="*/ 382 w 504"/>
                      <a:gd name="T31" fmla="*/ 766 h 945"/>
                      <a:gd name="T32" fmla="*/ 409 w 504"/>
                      <a:gd name="T33" fmla="*/ 830 h 945"/>
                      <a:gd name="T34" fmla="*/ 444 w 504"/>
                      <a:gd name="T35" fmla="*/ 887 h 945"/>
                      <a:gd name="T36" fmla="*/ 488 w 504"/>
                      <a:gd name="T37" fmla="*/ 945 h 945"/>
                      <a:gd name="T38" fmla="*/ 460 w 504"/>
                      <a:gd name="T39" fmla="*/ 873 h 945"/>
                      <a:gd name="T40" fmla="*/ 461 w 504"/>
                      <a:gd name="T41" fmla="*/ 874 h 945"/>
                      <a:gd name="T42" fmla="*/ 418 w 504"/>
                      <a:gd name="T43" fmla="*/ 825 h 945"/>
                      <a:gd name="T44" fmla="*/ 400 w 504"/>
                      <a:gd name="T45" fmla="*/ 758 h 945"/>
                      <a:gd name="T46" fmla="*/ 402 w 504"/>
                      <a:gd name="T47" fmla="*/ 758 h 945"/>
                      <a:gd name="T48" fmla="*/ 361 w 504"/>
                      <a:gd name="T49" fmla="*/ 643 h 945"/>
                      <a:gd name="T50" fmla="*/ 361 w 504"/>
                      <a:gd name="T51" fmla="*/ 644 h 945"/>
                      <a:gd name="T52" fmla="*/ 321 w 504"/>
                      <a:gd name="T53" fmla="*/ 510 h 945"/>
                      <a:gd name="T54" fmla="*/ 298 w 504"/>
                      <a:gd name="T55" fmla="*/ 446 h 945"/>
                      <a:gd name="T56" fmla="*/ 272 w 504"/>
                      <a:gd name="T57" fmla="*/ 388 h 945"/>
                      <a:gd name="T58" fmla="*/ 248 w 504"/>
                      <a:gd name="T59" fmla="*/ 336 h 945"/>
                      <a:gd name="T60" fmla="*/ 190 w 504"/>
                      <a:gd name="T61" fmla="*/ 227 h 945"/>
                      <a:gd name="T62" fmla="*/ 158 w 504"/>
                      <a:gd name="T63" fmla="*/ 171 h 945"/>
                      <a:gd name="T64" fmla="*/ 127 w 504"/>
                      <a:gd name="T65" fmla="*/ 122 h 945"/>
                      <a:gd name="T66" fmla="*/ 93 w 504"/>
                      <a:gd name="T67" fmla="*/ 78 h 945"/>
                      <a:gd name="T68" fmla="*/ 49 w 504"/>
                      <a:gd name="T69" fmla="*/ 33 h 945"/>
                      <a:gd name="T70" fmla="*/ 49 w 504"/>
                      <a:gd name="T71" fmla="*/ 35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4" h="945">
                        <a:moveTo>
                          <a:pt x="15" y="0"/>
                        </a:moveTo>
                        <a:lnTo>
                          <a:pt x="0" y="16"/>
                        </a:lnTo>
                        <a:lnTo>
                          <a:pt x="34" y="51"/>
                        </a:lnTo>
                        <a:lnTo>
                          <a:pt x="34" y="51"/>
                        </a:lnTo>
                        <a:lnTo>
                          <a:pt x="78" y="94"/>
                        </a:lnTo>
                        <a:lnTo>
                          <a:pt x="85" y="86"/>
                        </a:lnTo>
                        <a:lnTo>
                          <a:pt x="77" y="93"/>
                        </a:lnTo>
                        <a:lnTo>
                          <a:pt x="109" y="135"/>
                        </a:lnTo>
                        <a:lnTo>
                          <a:pt x="117" y="128"/>
                        </a:lnTo>
                        <a:lnTo>
                          <a:pt x="109" y="135"/>
                        </a:lnTo>
                        <a:lnTo>
                          <a:pt x="140" y="184"/>
                        </a:lnTo>
                        <a:lnTo>
                          <a:pt x="148" y="177"/>
                        </a:lnTo>
                        <a:lnTo>
                          <a:pt x="140" y="183"/>
                        </a:lnTo>
                        <a:lnTo>
                          <a:pt x="173" y="238"/>
                        </a:lnTo>
                        <a:lnTo>
                          <a:pt x="181" y="232"/>
                        </a:lnTo>
                        <a:lnTo>
                          <a:pt x="171" y="238"/>
                        </a:lnTo>
                        <a:lnTo>
                          <a:pt x="200" y="291"/>
                        </a:lnTo>
                        <a:lnTo>
                          <a:pt x="229" y="347"/>
                        </a:lnTo>
                        <a:lnTo>
                          <a:pt x="239" y="342"/>
                        </a:lnTo>
                        <a:lnTo>
                          <a:pt x="229" y="347"/>
                        </a:lnTo>
                        <a:lnTo>
                          <a:pt x="254" y="398"/>
                        </a:lnTo>
                        <a:lnTo>
                          <a:pt x="278" y="457"/>
                        </a:lnTo>
                        <a:lnTo>
                          <a:pt x="287" y="451"/>
                        </a:lnTo>
                        <a:lnTo>
                          <a:pt x="278" y="455"/>
                        </a:lnTo>
                        <a:lnTo>
                          <a:pt x="301" y="518"/>
                        </a:lnTo>
                        <a:lnTo>
                          <a:pt x="310" y="513"/>
                        </a:lnTo>
                        <a:lnTo>
                          <a:pt x="301" y="518"/>
                        </a:lnTo>
                        <a:lnTo>
                          <a:pt x="322" y="590"/>
                        </a:lnTo>
                        <a:lnTo>
                          <a:pt x="341" y="652"/>
                        </a:lnTo>
                        <a:lnTo>
                          <a:pt x="341" y="652"/>
                        </a:lnTo>
                        <a:lnTo>
                          <a:pt x="363" y="714"/>
                        </a:lnTo>
                        <a:lnTo>
                          <a:pt x="382" y="766"/>
                        </a:lnTo>
                        <a:lnTo>
                          <a:pt x="382" y="768"/>
                        </a:lnTo>
                        <a:lnTo>
                          <a:pt x="409" y="830"/>
                        </a:lnTo>
                        <a:lnTo>
                          <a:pt x="410" y="832"/>
                        </a:lnTo>
                        <a:lnTo>
                          <a:pt x="444" y="887"/>
                        </a:lnTo>
                        <a:lnTo>
                          <a:pt x="444" y="887"/>
                        </a:lnTo>
                        <a:lnTo>
                          <a:pt x="488" y="945"/>
                        </a:lnTo>
                        <a:lnTo>
                          <a:pt x="504" y="931"/>
                        </a:lnTo>
                        <a:lnTo>
                          <a:pt x="460" y="873"/>
                        </a:lnTo>
                        <a:lnTo>
                          <a:pt x="452" y="880"/>
                        </a:lnTo>
                        <a:lnTo>
                          <a:pt x="461" y="874"/>
                        </a:lnTo>
                        <a:lnTo>
                          <a:pt x="427" y="819"/>
                        </a:lnTo>
                        <a:lnTo>
                          <a:pt x="418" y="825"/>
                        </a:lnTo>
                        <a:lnTo>
                          <a:pt x="427" y="820"/>
                        </a:lnTo>
                        <a:lnTo>
                          <a:pt x="400" y="758"/>
                        </a:lnTo>
                        <a:lnTo>
                          <a:pt x="391" y="762"/>
                        </a:lnTo>
                        <a:lnTo>
                          <a:pt x="402" y="758"/>
                        </a:lnTo>
                        <a:lnTo>
                          <a:pt x="383" y="705"/>
                        </a:lnTo>
                        <a:lnTo>
                          <a:pt x="361" y="643"/>
                        </a:lnTo>
                        <a:lnTo>
                          <a:pt x="351" y="647"/>
                        </a:lnTo>
                        <a:lnTo>
                          <a:pt x="361" y="644"/>
                        </a:lnTo>
                        <a:lnTo>
                          <a:pt x="343" y="583"/>
                        </a:lnTo>
                        <a:lnTo>
                          <a:pt x="321" y="510"/>
                        </a:lnTo>
                        <a:lnTo>
                          <a:pt x="321" y="509"/>
                        </a:lnTo>
                        <a:lnTo>
                          <a:pt x="298" y="446"/>
                        </a:lnTo>
                        <a:lnTo>
                          <a:pt x="297" y="446"/>
                        </a:lnTo>
                        <a:lnTo>
                          <a:pt x="272" y="388"/>
                        </a:lnTo>
                        <a:lnTo>
                          <a:pt x="248" y="337"/>
                        </a:lnTo>
                        <a:lnTo>
                          <a:pt x="248" y="336"/>
                        </a:lnTo>
                        <a:lnTo>
                          <a:pt x="219" y="279"/>
                        </a:lnTo>
                        <a:lnTo>
                          <a:pt x="190" y="227"/>
                        </a:lnTo>
                        <a:lnTo>
                          <a:pt x="190" y="227"/>
                        </a:lnTo>
                        <a:lnTo>
                          <a:pt x="158" y="171"/>
                        </a:lnTo>
                        <a:lnTo>
                          <a:pt x="158" y="171"/>
                        </a:lnTo>
                        <a:lnTo>
                          <a:pt x="127" y="122"/>
                        </a:lnTo>
                        <a:lnTo>
                          <a:pt x="126" y="120"/>
                        </a:lnTo>
                        <a:lnTo>
                          <a:pt x="93" y="78"/>
                        </a:lnTo>
                        <a:lnTo>
                          <a:pt x="93" y="77"/>
                        </a:lnTo>
                        <a:lnTo>
                          <a:pt x="49" y="33"/>
                        </a:lnTo>
                        <a:lnTo>
                          <a:pt x="41" y="42"/>
                        </a:lnTo>
                        <a:lnTo>
                          <a:pt x="49" y="35"/>
                        </a:lnTo>
                        <a:lnTo>
                          <a:pt x="15" y="0"/>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3110" name="Group 38"/>
              <p:cNvGrpSpPr>
                <a:grpSpLocks/>
              </p:cNvGrpSpPr>
              <p:nvPr/>
            </p:nvGrpSpPr>
            <p:grpSpPr bwMode="auto">
              <a:xfrm>
                <a:off x="850" y="1982"/>
                <a:ext cx="1613" cy="1526"/>
                <a:chOff x="850" y="1982"/>
                <a:chExt cx="1613" cy="1526"/>
              </a:xfrm>
            </p:grpSpPr>
            <p:grpSp>
              <p:nvGrpSpPr>
                <p:cNvPr id="3111" name="Group 39"/>
                <p:cNvGrpSpPr>
                  <a:grpSpLocks/>
                </p:cNvGrpSpPr>
                <p:nvPr/>
              </p:nvGrpSpPr>
              <p:grpSpPr bwMode="auto">
                <a:xfrm>
                  <a:off x="850" y="1982"/>
                  <a:ext cx="1613" cy="1526"/>
                  <a:chOff x="850" y="1982"/>
                  <a:chExt cx="1613" cy="1526"/>
                </a:xfrm>
              </p:grpSpPr>
              <p:grpSp>
                <p:nvGrpSpPr>
                  <p:cNvPr id="3112" name="Group 40"/>
                  <p:cNvGrpSpPr>
                    <a:grpSpLocks/>
                  </p:cNvGrpSpPr>
                  <p:nvPr/>
                </p:nvGrpSpPr>
                <p:grpSpPr bwMode="auto">
                  <a:xfrm>
                    <a:off x="850" y="1982"/>
                    <a:ext cx="1613" cy="1526"/>
                    <a:chOff x="850" y="1982"/>
                    <a:chExt cx="1613" cy="1526"/>
                  </a:xfrm>
                </p:grpSpPr>
                <p:grpSp>
                  <p:nvGrpSpPr>
                    <p:cNvPr id="3113" name="Group 41"/>
                    <p:cNvGrpSpPr>
                      <a:grpSpLocks/>
                    </p:cNvGrpSpPr>
                    <p:nvPr/>
                  </p:nvGrpSpPr>
                  <p:grpSpPr bwMode="auto">
                    <a:xfrm>
                      <a:off x="850" y="1982"/>
                      <a:ext cx="1613" cy="1526"/>
                      <a:chOff x="850" y="1982"/>
                      <a:chExt cx="1613" cy="1526"/>
                    </a:xfrm>
                  </p:grpSpPr>
                  <p:grpSp>
                    <p:nvGrpSpPr>
                      <p:cNvPr id="3114" name="Group 42"/>
                      <p:cNvGrpSpPr>
                        <a:grpSpLocks/>
                      </p:cNvGrpSpPr>
                      <p:nvPr/>
                    </p:nvGrpSpPr>
                    <p:grpSpPr bwMode="auto">
                      <a:xfrm>
                        <a:off x="850" y="1982"/>
                        <a:ext cx="1613" cy="1526"/>
                        <a:chOff x="850" y="1982"/>
                        <a:chExt cx="1613" cy="1526"/>
                      </a:xfrm>
                    </p:grpSpPr>
                    <p:sp>
                      <p:nvSpPr>
                        <p:cNvPr id="3115" name="Freeform 43"/>
                        <p:cNvSpPr>
                          <a:spLocks/>
                        </p:cNvSpPr>
                        <p:nvPr/>
                      </p:nvSpPr>
                      <p:spPr bwMode="auto">
                        <a:xfrm>
                          <a:off x="850" y="1982"/>
                          <a:ext cx="1613" cy="1526"/>
                        </a:xfrm>
                        <a:custGeom>
                          <a:avLst/>
                          <a:gdLst>
                            <a:gd name="T0" fmla="*/ 167 w 1613"/>
                            <a:gd name="T1" fmla="*/ 85 h 1526"/>
                            <a:gd name="T2" fmla="*/ 255 w 1613"/>
                            <a:gd name="T3" fmla="*/ 26 h 1526"/>
                            <a:gd name="T4" fmla="*/ 354 w 1613"/>
                            <a:gd name="T5" fmla="*/ 2 h 1526"/>
                            <a:gd name="T6" fmla="*/ 484 w 1613"/>
                            <a:gd name="T7" fmla="*/ 7 h 1526"/>
                            <a:gd name="T8" fmla="*/ 606 w 1613"/>
                            <a:gd name="T9" fmla="*/ 59 h 1526"/>
                            <a:gd name="T10" fmla="*/ 674 w 1613"/>
                            <a:gd name="T11" fmla="*/ 168 h 1526"/>
                            <a:gd name="T12" fmla="*/ 747 w 1613"/>
                            <a:gd name="T13" fmla="*/ 273 h 1526"/>
                            <a:gd name="T14" fmla="*/ 827 w 1613"/>
                            <a:gd name="T15" fmla="*/ 369 h 1526"/>
                            <a:gd name="T16" fmla="*/ 850 w 1613"/>
                            <a:gd name="T17" fmla="*/ 462 h 1526"/>
                            <a:gd name="T18" fmla="*/ 834 w 1613"/>
                            <a:gd name="T19" fmla="*/ 525 h 1526"/>
                            <a:gd name="T20" fmla="*/ 786 w 1613"/>
                            <a:gd name="T21" fmla="*/ 602 h 1526"/>
                            <a:gd name="T22" fmla="*/ 720 w 1613"/>
                            <a:gd name="T23" fmla="*/ 694 h 1526"/>
                            <a:gd name="T24" fmla="*/ 683 w 1613"/>
                            <a:gd name="T25" fmla="*/ 763 h 1526"/>
                            <a:gd name="T26" fmla="*/ 689 w 1613"/>
                            <a:gd name="T27" fmla="*/ 792 h 1526"/>
                            <a:gd name="T28" fmla="*/ 714 w 1613"/>
                            <a:gd name="T29" fmla="*/ 795 h 1526"/>
                            <a:gd name="T30" fmla="*/ 744 w 1613"/>
                            <a:gd name="T31" fmla="*/ 755 h 1526"/>
                            <a:gd name="T32" fmla="*/ 802 w 1613"/>
                            <a:gd name="T33" fmla="*/ 666 h 1526"/>
                            <a:gd name="T34" fmla="*/ 860 w 1613"/>
                            <a:gd name="T35" fmla="*/ 592 h 1526"/>
                            <a:gd name="T36" fmla="*/ 906 w 1613"/>
                            <a:gd name="T37" fmla="*/ 549 h 1526"/>
                            <a:gd name="T38" fmla="*/ 941 w 1613"/>
                            <a:gd name="T39" fmla="*/ 552 h 1526"/>
                            <a:gd name="T40" fmla="*/ 970 w 1613"/>
                            <a:gd name="T41" fmla="*/ 597 h 1526"/>
                            <a:gd name="T42" fmla="*/ 1028 w 1613"/>
                            <a:gd name="T43" fmla="*/ 737 h 1526"/>
                            <a:gd name="T44" fmla="*/ 1086 w 1613"/>
                            <a:gd name="T45" fmla="*/ 871 h 1526"/>
                            <a:gd name="T46" fmla="*/ 1189 w 1613"/>
                            <a:gd name="T47" fmla="*/ 1041 h 1526"/>
                            <a:gd name="T48" fmla="*/ 1295 w 1613"/>
                            <a:gd name="T49" fmla="*/ 1190 h 1526"/>
                            <a:gd name="T50" fmla="*/ 1408 w 1613"/>
                            <a:gd name="T51" fmla="*/ 1290 h 1526"/>
                            <a:gd name="T52" fmla="*/ 1515 w 1613"/>
                            <a:gd name="T53" fmla="*/ 1379 h 1526"/>
                            <a:gd name="T54" fmla="*/ 1598 w 1613"/>
                            <a:gd name="T55" fmla="*/ 1449 h 1526"/>
                            <a:gd name="T56" fmla="*/ 1613 w 1613"/>
                            <a:gd name="T57" fmla="*/ 1482 h 1526"/>
                            <a:gd name="T58" fmla="*/ 1593 w 1613"/>
                            <a:gd name="T59" fmla="*/ 1513 h 1526"/>
                            <a:gd name="T60" fmla="*/ 1531 w 1613"/>
                            <a:gd name="T61" fmla="*/ 1524 h 1526"/>
                            <a:gd name="T62" fmla="*/ 1399 w 1613"/>
                            <a:gd name="T63" fmla="*/ 1518 h 1526"/>
                            <a:gd name="T64" fmla="*/ 1253 w 1613"/>
                            <a:gd name="T65" fmla="*/ 1498 h 1526"/>
                            <a:gd name="T66" fmla="*/ 1088 w 1613"/>
                            <a:gd name="T67" fmla="*/ 1454 h 1526"/>
                            <a:gd name="T68" fmla="*/ 968 w 1613"/>
                            <a:gd name="T69" fmla="*/ 1392 h 1526"/>
                            <a:gd name="T70" fmla="*/ 794 w 1613"/>
                            <a:gd name="T71" fmla="*/ 1306 h 1526"/>
                            <a:gd name="T72" fmla="*/ 654 w 1613"/>
                            <a:gd name="T73" fmla="*/ 1214 h 1526"/>
                            <a:gd name="T74" fmla="*/ 545 w 1613"/>
                            <a:gd name="T75" fmla="*/ 1129 h 1526"/>
                            <a:gd name="T76" fmla="*/ 447 w 1613"/>
                            <a:gd name="T77" fmla="*/ 1021 h 1526"/>
                            <a:gd name="T78" fmla="*/ 403 w 1613"/>
                            <a:gd name="T79" fmla="*/ 957 h 1526"/>
                            <a:gd name="T80" fmla="*/ 418 w 1613"/>
                            <a:gd name="T81" fmla="*/ 909 h 1526"/>
                            <a:gd name="T82" fmla="*/ 472 w 1613"/>
                            <a:gd name="T83" fmla="*/ 880 h 1526"/>
                            <a:gd name="T84" fmla="*/ 554 w 1613"/>
                            <a:gd name="T85" fmla="*/ 881 h 1526"/>
                            <a:gd name="T86" fmla="*/ 615 w 1613"/>
                            <a:gd name="T87" fmla="*/ 900 h 1526"/>
                            <a:gd name="T88" fmla="*/ 639 w 1613"/>
                            <a:gd name="T89" fmla="*/ 899 h 1526"/>
                            <a:gd name="T90" fmla="*/ 643 w 1613"/>
                            <a:gd name="T91" fmla="*/ 874 h 1526"/>
                            <a:gd name="T92" fmla="*/ 598 w 1613"/>
                            <a:gd name="T93" fmla="*/ 840 h 1526"/>
                            <a:gd name="T94" fmla="*/ 520 w 1613"/>
                            <a:gd name="T95" fmla="*/ 827 h 1526"/>
                            <a:gd name="T96" fmla="*/ 431 w 1613"/>
                            <a:gd name="T97" fmla="*/ 849 h 1526"/>
                            <a:gd name="T98" fmla="*/ 328 w 1613"/>
                            <a:gd name="T99" fmla="*/ 884 h 1526"/>
                            <a:gd name="T100" fmla="*/ 257 w 1613"/>
                            <a:gd name="T101" fmla="*/ 886 h 1526"/>
                            <a:gd name="T102" fmla="*/ 187 w 1613"/>
                            <a:gd name="T103" fmla="*/ 854 h 1526"/>
                            <a:gd name="T104" fmla="*/ 132 w 1613"/>
                            <a:gd name="T105" fmla="*/ 795 h 1526"/>
                            <a:gd name="T106" fmla="*/ 54 w 1613"/>
                            <a:gd name="T107" fmla="*/ 676 h 1526"/>
                            <a:gd name="T108" fmla="*/ 4 w 1613"/>
                            <a:gd name="T109" fmla="*/ 548 h 1526"/>
                            <a:gd name="T110" fmla="*/ 5 w 1613"/>
                            <a:gd name="T111" fmla="*/ 464 h 1526"/>
                            <a:gd name="T112" fmla="*/ 30 w 1613"/>
                            <a:gd name="T113" fmla="*/ 290 h 1526"/>
                            <a:gd name="T114" fmla="*/ 90 w 1613"/>
                            <a:gd name="T115" fmla="*/ 164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3" h="1526">
                              <a:moveTo>
                                <a:pt x="125" y="122"/>
                              </a:moveTo>
                              <a:lnTo>
                                <a:pt x="167" y="85"/>
                              </a:lnTo>
                              <a:lnTo>
                                <a:pt x="208" y="52"/>
                              </a:lnTo>
                              <a:lnTo>
                                <a:pt x="255" y="26"/>
                              </a:lnTo>
                              <a:lnTo>
                                <a:pt x="309" y="8"/>
                              </a:lnTo>
                              <a:lnTo>
                                <a:pt x="354" y="2"/>
                              </a:lnTo>
                              <a:lnTo>
                                <a:pt x="407" y="0"/>
                              </a:lnTo>
                              <a:lnTo>
                                <a:pt x="484" y="7"/>
                              </a:lnTo>
                              <a:lnTo>
                                <a:pt x="558" y="24"/>
                              </a:lnTo>
                              <a:lnTo>
                                <a:pt x="606" y="59"/>
                              </a:lnTo>
                              <a:lnTo>
                                <a:pt x="643" y="109"/>
                              </a:lnTo>
                              <a:lnTo>
                                <a:pt x="674" y="168"/>
                              </a:lnTo>
                              <a:lnTo>
                                <a:pt x="708" y="225"/>
                              </a:lnTo>
                              <a:lnTo>
                                <a:pt x="747" y="273"/>
                              </a:lnTo>
                              <a:lnTo>
                                <a:pt x="782" y="312"/>
                              </a:lnTo>
                              <a:lnTo>
                                <a:pt x="827" y="369"/>
                              </a:lnTo>
                              <a:lnTo>
                                <a:pt x="846" y="421"/>
                              </a:lnTo>
                              <a:lnTo>
                                <a:pt x="850" y="462"/>
                              </a:lnTo>
                              <a:lnTo>
                                <a:pt x="846" y="485"/>
                              </a:lnTo>
                              <a:lnTo>
                                <a:pt x="834" y="525"/>
                              </a:lnTo>
                              <a:lnTo>
                                <a:pt x="814" y="561"/>
                              </a:lnTo>
                              <a:lnTo>
                                <a:pt x="786" y="602"/>
                              </a:lnTo>
                              <a:lnTo>
                                <a:pt x="751" y="654"/>
                              </a:lnTo>
                              <a:lnTo>
                                <a:pt x="720" y="694"/>
                              </a:lnTo>
                              <a:lnTo>
                                <a:pt x="694" y="737"/>
                              </a:lnTo>
                              <a:lnTo>
                                <a:pt x="683" y="763"/>
                              </a:lnTo>
                              <a:lnTo>
                                <a:pt x="682" y="779"/>
                              </a:lnTo>
                              <a:lnTo>
                                <a:pt x="689" y="792"/>
                              </a:lnTo>
                              <a:lnTo>
                                <a:pt x="702" y="798"/>
                              </a:lnTo>
                              <a:lnTo>
                                <a:pt x="714" y="795"/>
                              </a:lnTo>
                              <a:lnTo>
                                <a:pt x="728" y="782"/>
                              </a:lnTo>
                              <a:lnTo>
                                <a:pt x="744" y="755"/>
                              </a:lnTo>
                              <a:lnTo>
                                <a:pt x="771" y="712"/>
                              </a:lnTo>
                              <a:lnTo>
                                <a:pt x="802" y="666"/>
                              </a:lnTo>
                              <a:lnTo>
                                <a:pt x="832" y="627"/>
                              </a:lnTo>
                              <a:lnTo>
                                <a:pt x="860" y="592"/>
                              </a:lnTo>
                              <a:lnTo>
                                <a:pt x="891" y="560"/>
                              </a:lnTo>
                              <a:lnTo>
                                <a:pt x="906" y="549"/>
                              </a:lnTo>
                              <a:lnTo>
                                <a:pt x="923" y="547"/>
                              </a:lnTo>
                              <a:lnTo>
                                <a:pt x="941" y="552"/>
                              </a:lnTo>
                              <a:lnTo>
                                <a:pt x="951" y="560"/>
                              </a:lnTo>
                              <a:lnTo>
                                <a:pt x="970" y="597"/>
                              </a:lnTo>
                              <a:lnTo>
                                <a:pt x="999" y="662"/>
                              </a:lnTo>
                              <a:lnTo>
                                <a:pt x="1028" y="737"/>
                              </a:lnTo>
                              <a:lnTo>
                                <a:pt x="1058" y="810"/>
                              </a:lnTo>
                              <a:lnTo>
                                <a:pt x="1086" y="871"/>
                              </a:lnTo>
                              <a:lnTo>
                                <a:pt x="1137" y="955"/>
                              </a:lnTo>
                              <a:lnTo>
                                <a:pt x="1189" y="1041"/>
                              </a:lnTo>
                              <a:lnTo>
                                <a:pt x="1244" y="1124"/>
                              </a:lnTo>
                              <a:lnTo>
                                <a:pt x="1295" y="1190"/>
                              </a:lnTo>
                              <a:lnTo>
                                <a:pt x="1353" y="1239"/>
                              </a:lnTo>
                              <a:lnTo>
                                <a:pt x="1408" y="1290"/>
                              </a:lnTo>
                              <a:lnTo>
                                <a:pt x="1460" y="1335"/>
                              </a:lnTo>
                              <a:lnTo>
                                <a:pt x="1515" y="1379"/>
                              </a:lnTo>
                              <a:lnTo>
                                <a:pt x="1583" y="1431"/>
                              </a:lnTo>
                              <a:lnTo>
                                <a:pt x="1598" y="1449"/>
                              </a:lnTo>
                              <a:lnTo>
                                <a:pt x="1612" y="1468"/>
                              </a:lnTo>
                              <a:lnTo>
                                <a:pt x="1613" y="1482"/>
                              </a:lnTo>
                              <a:lnTo>
                                <a:pt x="1606" y="1502"/>
                              </a:lnTo>
                              <a:lnTo>
                                <a:pt x="1593" y="1513"/>
                              </a:lnTo>
                              <a:lnTo>
                                <a:pt x="1573" y="1520"/>
                              </a:lnTo>
                              <a:lnTo>
                                <a:pt x="1531" y="1524"/>
                              </a:lnTo>
                              <a:lnTo>
                                <a:pt x="1482" y="1526"/>
                              </a:lnTo>
                              <a:lnTo>
                                <a:pt x="1399" y="1518"/>
                              </a:lnTo>
                              <a:lnTo>
                                <a:pt x="1322" y="1508"/>
                              </a:lnTo>
                              <a:lnTo>
                                <a:pt x="1253" y="1498"/>
                              </a:lnTo>
                              <a:lnTo>
                                <a:pt x="1170" y="1481"/>
                              </a:lnTo>
                              <a:lnTo>
                                <a:pt x="1088" y="1454"/>
                              </a:lnTo>
                              <a:lnTo>
                                <a:pt x="1026" y="1427"/>
                              </a:lnTo>
                              <a:lnTo>
                                <a:pt x="968" y="1392"/>
                              </a:lnTo>
                              <a:lnTo>
                                <a:pt x="883" y="1353"/>
                              </a:lnTo>
                              <a:lnTo>
                                <a:pt x="794" y="1306"/>
                              </a:lnTo>
                              <a:lnTo>
                                <a:pt x="714" y="1262"/>
                              </a:lnTo>
                              <a:lnTo>
                                <a:pt x="654" y="1214"/>
                              </a:lnTo>
                              <a:lnTo>
                                <a:pt x="597" y="1171"/>
                              </a:lnTo>
                              <a:lnTo>
                                <a:pt x="545" y="1129"/>
                              </a:lnTo>
                              <a:lnTo>
                                <a:pt x="492" y="1067"/>
                              </a:lnTo>
                              <a:lnTo>
                                <a:pt x="447" y="1021"/>
                              </a:lnTo>
                              <a:lnTo>
                                <a:pt x="410" y="977"/>
                              </a:lnTo>
                              <a:lnTo>
                                <a:pt x="403" y="957"/>
                              </a:lnTo>
                              <a:lnTo>
                                <a:pt x="403" y="934"/>
                              </a:lnTo>
                              <a:lnTo>
                                <a:pt x="418" y="909"/>
                              </a:lnTo>
                              <a:lnTo>
                                <a:pt x="441" y="891"/>
                              </a:lnTo>
                              <a:lnTo>
                                <a:pt x="472" y="880"/>
                              </a:lnTo>
                              <a:lnTo>
                                <a:pt x="509" y="874"/>
                              </a:lnTo>
                              <a:lnTo>
                                <a:pt x="554" y="881"/>
                              </a:lnTo>
                              <a:lnTo>
                                <a:pt x="597" y="894"/>
                              </a:lnTo>
                              <a:lnTo>
                                <a:pt x="615" y="900"/>
                              </a:lnTo>
                              <a:lnTo>
                                <a:pt x="629" y="903"/>
                              </a:lnTo>
                              <a:lnTo>
                                <a:pt x="639" y="899"/>
                              </a:lnTo>
                              <a:lnTo>
                                <a:pt x="646" y="887"/>
                              </a:lnTo>
                              <a:lnTo>
                                <a:pt x="643" y="874"/>
                              </a:lnTo>
                              <a:lnTo>
                                <a:pt x="633" y="859"/>
                              </a:lnTo>
                              <a:lnTo>
                                <a:pt x="598" y="840"/>
                              </a:lnTo>
                              <a:lnTo>
                                <a:pt x="559" y="830"/>
                              </a:lnTo>
                              <a:lnTo>
                                <a:pt x="520" y="827"/>
                              </a:lnTo>
                              <a:lnTo>
                                <a:pt x="481" y="835"/>
                              </a:lnTo>
                              <a:lnTo>
                                <a:pt x="431" y="849"/>
                              </a:lnTo>
                              <a:lnTo>
                                <a:pt x="373" y="870"/>
                              </a:lnTo>
                              <a:lnTo>
                                <a:pt x="328" y="884"/>
                              </a:lnTo>
                              <a:lnTo>
                                <a:pt x="293" y="890"/>
                              </a:lnTo>
                              <a:lnTo>
                                <a:pt x="257" y="886"/>
                              </a:lnTo>
                              <a:lnTo>
                                <a:pt x="224" y="874"/>
                              </a:lnTo>
                              <a:lnTo>
                                <a:pt x="187" y="854"/>
                              </a:lnTo>
                              <a:lnTo>
                                <a:pt x="160" y="829"/>
                              </a:lnTo>
                              <a:lnTo>
                                <a:pt x="132" y="795"/>
                              </a:lnTo>
                              <a:lnTo>
                                <a:pt x="94" y="744"/>
                              </a:lnTo>
                              <a:lnTo>
                                <a:pt x="54" y="676"/>
                              </a:lnTo>
                              <a:lnTo>
                                <a:pt x="23" y="611"/>
                              </a:lnTo>
                              <a:lnTo>
                                <a:pt x="4" y="548"/>
                              </a:lnTo>
                              <a:lnTo>
                                <a:pt x="0" y="504"/>
                              </a:lnTo>
                              <a:lnTo>
                                <a:pt x="5" y="464"/>
                              </a:lnTo>
                              <a:lnTo>
                                <a:pt x="18" y="381"/>
                              </a:lnTo>
                              <a:lnTo>
                                <a:pt x="30" y="290"/>
                              </a:lnTo>
                              <a:lnTo>
                                <a:pt x="58" y="216"/>
                              </a:lnTo>
                              <a:lnTo>
                                <a:pt x="90" y="164"/>
                              </a:lnTo>
                              <a:lnTo>
                                <a:pt x="125" y="122"/>
                              </a:ln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nvGrpSpPr>
                        <p:cNvPr id="3116" name="Group 44"/>
                        <p:cNvGrpSpPr>
                          <a:grpSpLocks/>
                        </p:cNvGrpSpPr>
                        <p:nvPr/>
                      </p:nvGrpSpPr>
                      <p:grpSpPr bwMode="auto">
                        <a:xfrm>
                          <a:off x="850" y="1982"/>
                          <a:ext cx="1612" cy="1526"/>
                          <a:chOff x="850" y="1982"/>
                          <a:chExt cx="1612" cy="1526"/>
                        </a:xfrm>
                      </p:grpSpPr>
                      <p:sp>
                        <p:nvSpPr>
                          <p:cNvPr id="3117" name="Freeform 45"/>
                          <p:cNvSpPr>
                            <a:spLocks/>
                          </p:cNvSpPr>
                          <p:nvPr/>
                        </p:nvSpPr>
                        <p:spPr bwMode="auto">
                          <a:xfrm>
                            <a:off x="1250" y="2530"/>
                            <a:ext cx="1212" cy="978"/>
                          </a:xfrm>
                          <a:custGeom>
                            <a:avLst/>
                            <a:gdLst>
                              <a:gd name="T0" fmla="*/ 430 w 1212"/>
                              <a:gd name="T1" fmla="*/ 80 h 978"/>
                              <a:gd name="T2" fmla="*/ 489 w 1212"/>
                              <a:gd name="T3" fmla="*/ 13 h 978"/>
                              <a:gd name="T4" fmla="*/ 522 w 1212"/>
                              <a:gd name="T5" fmla="*/ 0 h 978"/>
                              <a:gd name="T6" fmla="*/ 550 w 1212"/>
                              <a:gd name="T7" fmla="*/ 13 h 978"/>
                              <a:gd name="T8" fmla="*/ 597 w 1212"/>
                              <a:gd name="T9" fmla="*/ 115 h 978"/>
                              <a:gd name="T10" fmla="*/ 657 w 1212"/>
                              <a:gd name="T11" fmla="*/ 262 h 978"/>
                              <a:gd name="T12" fmla="*/ 736 w 1212"/>
                              <a:gd name="T13" fmla="*/ 407 h 978"/>
                              <a:gd name="T14" fmla="*/ 844 w 1212"/>
                              <a:gd name="T15" fmla="*/ 576 h 978"/>
                              <a:gd name="T16" fmla="*/ 952 w 1212"/>
                              <a:gd name="T17" fmla="*/ 693 h 978"/>
                              <a:gd name="T18" fmla="*/ 1058 w 1212"/>
                              <a:gd name="T19" fmla="*/ 787 h 978"/>
                              <a:gd name="T20" fmla="*/ 1182 w 1212"/>
                              <a:gd name="T21" fmla="*/ 883 h 978"/>
                              <a:gd name="T22" fmla="*/ 1210 w 1212"/>
                              <a:gd name="T23" fmla="*/ 920 h 978"/>
                              <a:gd name="T24" fmla="*/ 1205 w 1212"/>
                              <a:gd name="T25" fmla="*/ 954 h 978"/>
                              <a:gd name="T26" fmla="*/ 1171 w 1212"/>
                              <a:gd name="T27" fmla="*/ 972 h 978"/>
                              <a:gd name="T28" fmla="*/ 1081 w 1212"/>
                              <a:gd name="T29" fmla="*/ 978 h 978"/>
                              <a:gd name="T30" fmla="*/ 921 w 1212"/>
                              <a:gd name="T31" fmla="*/ 960 h 978"/>
                              <a:gd name="T32" fmla="*/ 768 w 1212"/>
                              <a:gd name="T33" fmla="*/ 933 h 978"/>
                              <a:gd name="T34" fmla="*/ 624 w 1212"/>
                              <a:gd name="T35" fmla="*/ 879 h 978"/>
                              <a:gd name="T36" fmla="*/ 481 w 1212"/>
                              <a:gd name="T37" fmla="*/ 805 h 978"/>
                              <a:gd name="T38" fmla="*/ 313 w 1212"/>
                              <a:gd name="T39" fmla="*/ 716 h 978"/>
                              <a:gd name="T40" fmla="*/ 197 w 1212"/>
                              <a:gd name="T41" fmla="*/ 624 h 978"/>
                              <a:gd name="T42" fmla="*/ 92 w 1212"/>
                              <a:gd name="T43" fmla="*/ 519 h 978"/>
                              <a:gd name="T44" fmla="*/ 10 w 1212"/>
                              <a:gd name="T45" fmla="*/ 429 h 978"/>
                              <a:gd name="T46" fmla="*/ 4 w 1212"/>
                              <a:gd name="T47" fmla="*/ 386 h 978"/>
                              <a:gd name="T48" fmla="*/ 41 w 1212"/>
                              <a:gd name="T49" fmla="*/ 343 h 978"/>
                              <a:gd name="T50" fmla="*/ 109 w 1212"/>
                              <a:gd name="T51" fmla="*/ 326 h 978"/>
                              <a:gd name="T52" fmla="*/ 173 w 1212"/>
                              <a:gd name="T53" fmla="*/ 336 h 978"/>
                              <a:gd name="T54" fmla="*/ 224 w 1212"/>
                              <a:gd name="T55" fmla="*/ 354 h 978"/>
                              <a:gd name="T56" fmla="*/ 166 w 1212"/>
                              <a:gd name="T57" fmla="*/ 351 h 978"/>
                              <a:gd name="T58" fmla="*/ 118 w 1212"/>
                              <a:gd name="T59" fmla="*/ 356 h 978"/>
                              <a:gd name="T60" fmla="*/ 76 w 1212"/>
                              <a:gd name="T61" fmla="*/ 377 h 978"/>
                              <a:gd name="T62" fmla="*/ 53 w 1212"/>
                              <a:gd name="T63" fmla="*/ 409 h 978"/>
                              <a:gd name="T64" fmla="*/ 61 w 1212"/>
                              <a:gd name="T65" fmla="*/ 429 h 978"/>
                              <a:gd name="T66" fmla="*/ 99 w 1212"/>
                              <a:gd name="T67" fmla="*/ 482 h 978"/>
                              <a:gd name="T68" fmla="*/ 169 w 1212"/>
                              <a:gd name="T69" fmla="*/ 556 h 978"/>
                              <a:gd name="T70" fmla="*/ 255 w 1212"/>
                              <a:gd name="T71" fmla="*/ 631 h 978"/>
                              <a:gd name="T72" fmla="*/ 318 w 1212"/>
                              <a:gd name="T73" fmla="*/ 678 h 978"/>
                              <a:gd name="T74" fmla="*/ 386 w 1212"/>
                              <a:gd name="T75" fmla="*/ 720 h 978"/>
                              <a:gd name="T76" fmla="*/ 441 w 1212"/>
                              <a:gd name="T77" fmla="*/ 738 h 978"/>
                              <a:gd name="T78" fmla="*/ 496 w 1212"/>
                              <a:gd name="T79" fmla="*/ 762 h 978"/>
                              <a:gd name="T80" fmla="*/ 591 w 1212"/>
                              <a:gd name="T81" fmla="*/ 812 h 978"/>
                              <a:gd name="T82" fmla="*/ 675 w 1212"/>
                              <a:gd name="T83" fmla="*/ 857 h 978"/>
                              <a:gd name="T84" fmla="*/ 751 w 1212"/>
                              <a:gd name="T85" fmla="*/ 888 h 978"/>
                              <a:gd name="T86" fmla="*/ 828 w 1212"/>
                              <a:gd name="T87" fmla="*/ 911 h 978"/>
                              <a:gd name="T88" fmla="*/ 914 w 1212"/>
                              <a:gd name="T89" fmla="*/ 921 h 978"/>
                              <a:gd name="T90" fmla="*/ 1007 w 1212"/>
                              <a:gd name="T91" fmla="*/ 930 h 978"/>
                              <a:gd name="T92" fmla="*/ 1042 w 1212"/>
                              <a:gd name="T93" fmla="*/ 918 h 978"/>
                              <a:gd name="T94" fmla="*/ 1058 w 1212"/>
                              <a:gd name="T95" fmla="*/ 882 h 978"/>
                              <a:gd name="T96" fmla="*/ 1038 w 1212"/>
                              <a:gd name="T97" fmla="*/ 837 h 978"/>
                              <a:gd name="T98" fmla="*/ 975 w 1212"/>
                              <a:gd name="T99" fmla="*/ 767 h 978"/>
                              <a:gd name="T100" fmla="*/ 907 w 1212"/>
                              <a:gd name="T101" fmla="*/ 713 h 978"/>
                              <a:gd name="T102" fmla="*/ 837 w 1212"/>
                              <a:gd name="T103" fmla="*/ 655 h 978"/>
                              <a:gd name="T104" fmla="*/ 787 w 1212"/>
                              <a:gd name="T105" fmla="*/ 585 h 978"/>
                              <a:gd name="T106" fmla="*/ 740 w 1212"/>
                              <a:gd name="T107" fmla="*/ 505 h 978"/>
                              <a:gd name="T108" fmla="*/ 693 w 1212"/>
                              <a:gd name="T109" fmla="*/ 425 h 978"/>
                              <a:gd name="T110" fmla="*/ 650 w 1212"/>
                              <a:gd name="T111" fmla="*/ 340 h 978"/>
                              <a:gd name="T112" fmla="*/ 611 w 1212"/>
                              <a:gd name="T113" fmla="*/ 258 h 978"/>
                              <a:gd name="T114" fmla="*/ 574 w 1212"/>
                              <a:gd name="T115" fmla="*/ 182 h 978"/>
                              <a:gd name="T116" fmla="*/ 553 w 1212"/>
                              <a:gd name="T117" fmla="*/ 114 h 978"/>
                              <a:gd name="T118" fmla="*/ 529 w 1212"/>
                              <a:gd name="T119" fmla="*/ 84 h 978"/>
                              <a:gd name="T120" fmla="*/ 495 w 1212"/>
                              <a:gd name="T121" fmla="*/ 80 h 978"/>
                              <a:gd name="T122" fmla="*/ 453 w 1212"/>
                              <a:gd name="T123" fmla="*/ 100 h 978"/>
                              <a:gd name="T124" fmla="*/ 401 w 1212"/>
                              <a:gd name="T125" fmla="*/ 11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2" h="978">
                                <a:moveTo>
                                  <a:pt x="401" y="119"/>
                                </a:moveTo>
                                <a:lnTo>
                                  <a:pt x="430" y="80"/>
                                </a:lnTo>
                                <a:lnTo>
                                  <a:pt x="458" y="45"/>
                                </a:lnTo>
                                <a:lnTo>
                                  <a:pt x="489" y="13"/>
                                </a:lnTo>
                                <a:lnTo>
                                  <a:pt x="504" y="3"/>
                                </a:lnTo>
                                <a:lnTo>
                                  <a:pt x="522" y="0"/>
                                </a:lnTo>
                                <a:lnTo>
                                  <a:pt x="539" y="6"/>
                                </a:lnTo>
                                <a:lnTo>
                                  <a:pt x="550" y="13"/>
                                </a:lnTo>
                                <a:lnTo>
                                  <a:pt x="569" y="51"/>
                                </a:lnTo>
                                <a:lnTo>
                                  <a:pt x="597" y="115"/>
                                </a:lnTo>
                                <a:lnTo>
                                  <a:pt x="627" y="191"/>
                                </a:lnTo>
                                <a:lnTo>
                                  <a:pt x="657" y="262"/>
                                </a:lnTo>
                                <a:lnTo>
                                  <a:pt x="685" y="323"/>
                                </a:lnTo>
                                <a:lnTo>
                                  <a:pt x="736" y="407"/>
                                </a:lnTo>
                                <a:lnTo>
                                  <a:pt x="787" y="493"/>
                                </a:lnTo>
                                <a:lnTo>
                                  <a:pt x="844" y="576"/>
                                </a:lnTo>
                                <a:lnTo>
                                  <a:pt x="895" y="643"/>
                                </a:lnTo>
                                <a:lnTo>
                                  <a:pt x="952" y="693"/>
                                </a:lnTo>
                                <a:lnTo>
                                  <a:pt x="1007" y="742"/>
                                </a:lnTo>
                                <a:lnTo>
                                  <a:pt x="1058" y="787"/>
                                </a:lnTo>
                                <a:lnTo>
                                  <a:pt x="1113" y="831"/>
                                </a:lnTo>
                                <a:lnTo>
                                  <a:pt x="1182" y="883"/>
                                </a:lnTo>
                                <a:lnTo>
                                  <a:pt x="1197" y="901"/>
                                </a:lnTo>
                                <a:lnTo>
                                  <a:pt x="1210" y="920"/>
                                </a:lnTo>
                                <a:lnTo>
                                  <a:pt x="1212" y="934"/>
                                </a:lnTo>
                                <a:lnTo>
                                  <a:pt x="1205" y="954"/>
                                </a:lnTo>
                                <a:lnTo>
                                  <a:pt x="1192" y="965"/>
                                </a:lnTo>
                                <a:lnTo>
                                  <a:pt x="1171" y="972"/>
                                </a:lnTo>
                                <a:lnTo>
                                  <a:pt x="1130" y="976"/>
                                </a:lnTo>
                                <a:lnTo>
                                  <a:pt x="1081" y="978"/>
                                </a:lnTo>
                                <a:lnTo>
                                  <a:pt x="998" y="970"/>
                                </a:lnTo>
                                <a:lnTo>
                                  <a:pt x="921" y="960"/>
                                </a:lnTo>
                                <a:lnTo>
                                  <a:pt x="853" y="950"/>
                                </a:lnTo>
                                <a:lnTo>
                                  <a:pt x="768" y="933"/>
                                </a:lnTo>
                                <a:lnTo>
                                  <a:pt x="686" y="906"/>
                                </a:lnTo>
                                <a:lnTo>
                                  <a:pt x="624" y="879"/>
                                </a:lnTo>
                                <a:lnTo>
                                  <a:pt x="566" y="844"/>
                                </a:lnTo>
                                <a:lnTo>
                                  <a:pt x="481" y="805"/>
                                </a:lnTo>
                                <a:lnTo>
                                  <a:pt x="392" y="758"/>
                                </a:lnTo>
                                <a:lnTo>
                                  <a:pt x="313" y="716"/>
                                </a:lnTo>
                                <a:lnTo>
                                  <a:pt x="254" y="668"/>
                                </a:lnTo>
                                <a:lnTo>
                                  <a:pt x="197" y="624"/>
                                </a:lnTo>
                                <a:lnTo>
                                  <a:pt x="145" y="581"/>
                                </a:lnTo>
                                <a:lnTo>
                                  <a:pt x="92" y="519"/>
                                </a:lnTo>
                                <a:lnTo>
                                  <a:pt x="47" y="473"/>
                                </a:lnTo>
                                <a:lnTo>
                                  <a:pt x="10" y="429"/>
                                </a:lnTo>
                                <a:lnTo>
                                  <a:pt x="0" y="409"/>
                                </a:lnTo>
                                <a:lnTo>
                                  <a:pt x="4" y="386"/>
                                </a:lnTo>
                                <a:lnTo>
                                  <a:pt x="18" y="361"/>
                                </a:lnTo>
                                <a:lnTo>
                                  <a:pt x="41" y="343"/>
                                </a:lnTo>
                                <a:lnTo>
                                  <a:pt x="72" y="332"/>
                                </a:lnTo>
                                <a:lnTo>
                                  <a:pt x="109" y="326"/>
                                </a:lnTo>
                                <a:lnTo>
                                  <a:pt x="146" y="329"/>
                                </a:lnTo>
                                <a:lnTo>
                                  <a:pt x="173" y="336"/>
                                </a:lnTo>
                                <a:lnTo>
                                  <a:pt x="206" y="348"/>
                                </a:lnTo>
                                <a:lnTo>
                                  <a:pt x="224" y="354"/>
                                </a:lnTo>
                                <a:lnTo>
                                  <a:pt x="196" y="354"/>
                                </a:lnTo>
                                <a:lnTo>
                                  <a:pt x="166" y="351"/>
                                </a:lnTo>
                                <a:lnTo>
                                  <a:pt x="142" y="352"/>
                                </a:lnTo>
                                <a:lnTo>
                                  <a:pt x="118" y="356"/>
                                </a:lnTo>
                                <a:lnTo>
                                  <a:pt x="96" y="365"/>
                                </a:lnTo>
                                <a:lnTo>
                                  <a:pt x="76" y="377"/>
                                </a:lnTo>
                                <a:lnTo>
                                  <a:pt x="61" y="394"/>
                                </a:lnTo>
                                <a:lnTo>
                                  <a:pt x="53" y="409"/>
                                </a:lnTo>
                                <a:lnTo>
                                  <a:pt x="54" y="418"/>
                                </a:lnTo>
                                <a:lnTo>
                                  <a:pt x="61" y="429"/>
                                </a:lnTo>
                                <a:lnTo>
                                  <a:pt x="74" y="448"/>
                                </a:lnTo>
                                <a:lnTo>
                                  <a:pt x="99" y="482"/>
                                </a:lnTo>
                                <a:lnTo>
                                  <a:pt x="131" y="522"/>
                                </a:lnTo>
                                <a:lnTo>
                                  <a:pt x="169" y="556"/>
                                </a:lnTo>
                                <a:lnTo>
                                  <a:pt x="211" y="597"/>
                                </a:lnTo>
                                <a:lnTo>
                                  <a:pt x="255" y="631"/>
                                </a:lnTo>
                                <a:lnTo>
                                  <a:pt x="289" y="656"/>
                                </a:lnTo>
                                <a:lnTo>
                                  <a:pt x="318" y="678"/>
                                </a:lnTo>
                                <a:lnTo>
                                  <a:pt x="356" y="700"/>
                                </a:lnTo>
                                <a:lnTo>
                                  <a:pt x="386" y="720"/>
                                </a:lnTo>
                                <a:lnTo>
                                  <a:pt x="415" y="733"/>
                                </a:lnTo>
                                <a:lnTo>
                                  <a:pt x="441" y="738"/>
                                </a:lnTo>
                                <a:lnTo>
                                  <a:pt x="468" y="746"/>
                                </a:lnTo>
                                <a:lnTo>
                                  <a:pt x="496" y="762"/>
                                </a:lnTo>
                                <a:lnTo>
                                  <a:pt x="542" y="787"/>
                                </a:lnTo>
                                <a:lnTo>
                                  <a:pt x="591" y="812"/>
                                </a:lnTo>
                                <a:lnTo>
                                  <a:pt x="634" y="834"/>
                                </a:lnTo>
                                <a:lnTo>
                                  <a:pt x="675" y="857"/>
                                </a:lnTo>
                                <a:lnTo>
                                  <a:pt x="716" y="880"/>
                                </a:lnTo>
                                <a:lnTo>
                                  <a:pt x="751" y="888"/>
                                </a:lnTo>
                                <a:lnTo>
                                  <a:pt x="789" y="899"/>
                                </a:lnTo>
                                <a:lnTo>
                                  <a:pt x="828" y="911"/>
                                </a:lnTo>
                                <a:lnTo>
                                  <a:pt x="865" y="915"/>
                                </a:lnTo>
                                <a:lnTo>
                                  <a:pt x="914" y="921"/>
                                </a:lnTo>
                                <a:lnTo>
                                  <a:pt x="962" y="925"/>
                                </a:lnTo>
                                <a:lnTo>
                                  <a:pt x="1007" y="930"/>
                                </a:lnTo>
                                <a:lnTo>
                                  <a:pt x="1024" y="927"/>
                                </a:lnTo>
                                <a:lnTo>
                                  <a:pt x="1042" y="918"/>
                                </a:lnTo>
                                <a:lnTo>
                                  <a:pt x="1053" y="902"/>
                                </a:lnTo>
                                <a:lnTo>
                                  <a:pt x="1058" y="882"/>
                                </a:lnTo>
                                <a:lnTo>
                                  <a:pt x="1055" y="864"/>
                                </a:lnTo>
                                <a:lnTo>
                                  <a:pt x="1038" y="837"/>
                                </a:lnTo>
                                <a:lnTo>
                                  <a:pt x="1007" y="797"/>
                                </a:lnTo>
                                <a:lnTo>
                                  <a:pt x="975" y="767"/>
                                </a:lnTo>
                                <a:lnTo>
                                  <a:pt x="944" y="738"/>
                                </a:lnTo>
                                <a:lnTo>
                                  <a:pt x="907" y="713"/>
                                </a:lnTo>
                                <a:lnTo>
                                  <a:pt x="871" y="685"/>
                                </a:lnTo>
                                <a:lnTo>
                                  <a:pt x="837" y="655"/>
                                </a:lnTo>
                                <a:lnTo>
                                  <a:pt x="812" y="621"/>
                                </a:lnTo>
                                <a:lnTo>
                                  <a:pt x="787" y="585"/>
                                </a:lnTo>
                                <a:lnTo>
                                  <a:pt x="760" y="540"/>
                                </a:lnTo>
                                <a:lnTo>
                                  <a:pt x="740" y="505"/>
                                </a:lnTo>
                                <a:lnTo>
                                  <a:pt x="719" y="469"/>
                                </a:lnTo>
                                <a:lnTo>
                                  <a:pt x="693" y="425"/>
                                </a:lnTo>
                                <a:lnTo>
                                  <a:pt x="670" y="381"/>
                                </a:lnTo>
                                <a:lnTo>
                                  <a:pt x="650" y="340"/>
                                </a:lnTo>
                                <a:lnTo>
                                  <a:pt x="630" y="300"/>
                                </a:lnTo>
                                <a:lnTo>
                                  <a:pt x="611" y="258"/>
                                </a:lnTo>
                                <a:lnTo>
                                  <a:pt x="592" y="220"/>
                                </a:lnTo>
                                <a:lnTo>
                                  <a:pt x="574" y="182"/>
                                </a:lnTo>
                                <a:lnTo>
                                  <a:pt x="562" y="141"/>
                                </a:lnTo>
                                <a:lnTo>
                                  <a:pt x="553" y="114"/>
                                </a:lnTo>
                                <a:lnTo>
                                  <a:pt x="543" y="98"/>
                                </a:lnTo>
                                <a:lnTo>
                                  <a:pt x="529" y="84"/>
                                </a:lnTo>
                                <a:lnTo>
                                  <a:pt x="512" y="79"/>
                                </a:lnTo>
                                <a:lnTo>
                                  <a:pt x="495" y="80"/>
                                </a:lnTo>
                                <a:lnTo>
                                  <a:pt x="475" y="87"/>
                                </a:lnTo>
                                <a:lnTo>
                                  <a:pt x="453" y="100"/>
                                </a:lnTo>
                                <a:lnTo>
                                  <a:pt x="429" y="111"/>
                                </a:lnTo>
                                <a:lnTo>
                                  <a:pt x="401" y="119"/>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18" name="Freeform 46"/>
                          <p:cNvSpPr>
                            <a:spLocks/>
                          </p:cNvSpPr>
                          <p:nvPr/>
                        </p:nvSpPr>
                        <p:spPr bwMode="auto">
                          <a:xfrm>
                            <a:off x="850" y="1982"/>
                            <a:ext cx="849" cy="888"/>
                          </a:xfrm>
                          <a:custGeom>
                            <a:avLst/>
                            <a:gdLst>
                              <a:gd name="T0" fmla="*/ 167 w 849"/>
                              <a:gd name="T1" fmla="*/ 85 h 888"/>
                              <a:gd name="T2" fmla="*/ 253 w 849"/>
                              <a:gd name="T3" fmla="*/ 26 h 888"/>
                              <a:gd name="T4" fmla="*/ 353 w 849"/>
                              <a:gd name="T5" fmla="*/ 2 h 888"/>
                              <a:gd name="T6" fmla="*/ 484 w 849"/>
                              <a:gd name="T7" fmla="*/ 7 h 888"/>
                              <a:gd name="T8" fmla="*/ 606 w 849"/>
                              <a:gd name="T9" fmla="*/ 59 h 888"/>
                              <a:gd name="T10" fmla="*/ 673 w 849"/>
                              <a:gd name="T11" fmla="*/ 168 h 888"/>
                              <a:gd name="T12" fmla="*/ 745 w 849"/>
                              <a:gd name="T13" fmla="*/ 272 h 888"/>
                              <a:gd name="T14" fmla="*/ 826 w 849"/>
                              <a:gd name="T15" fmla="*/ 368 h 888"/>
                              <a:gd name="T16" fmla="*/ 849 w 849"/>
                              <a:gd name="T17" fmla="*/ 462 h 888"/>
                              <a:gd name="T18" fmla="*/ 833 w 849"/>
                              <a:gd name="T19" fmla="*/ 525 h 888"/>
                              <a:gd name="T20" fmla="*/ 784 w 849"/>
                              <a:gd name="T21" fmla="*/ 602 h 888"/>
                              <a:gd name="T22" fmla="*/ 718 w 849"/>
                              <a:gd name="T23" fmla="*/ 692 h 888"/>
                              <a:gd name="T24" fmla="*/ 749 w 849"/>
                              <a:gd name="T25" fmla="*/ 631 h 888"/>
                              <a:gd name="T26" fmla="*/ 779 w 849"/>
                              <a:gd name="T27" fmla="*/ 577 h 888"/>
                              <a:gd name="T28" fmla="*/ 805 w 849"/>
                              <a:gd name="T29" fmla="*/ 503 h 888"/>
                              <a:gd name="T30" fmla="*/ 817 w 849"/>
                              <a:gd name="T31" fmla="*/ 442 h 888"/>
                              <a:gd name="T32" fmla="*/ 801 w 849"/>
                              <a:gd name="T33" fmla="*/ 395 h 888"/>
                              <a:gd name="T34" fmla="*/ 776 w 849"/>
                              <a:gd name="T35" fmla="*/ 356 h 888"/>
                              <a:gd name="T36" fmla="*/ 740 w 849"/>
                              <a:gd name="T37" fmla="*/ 314 h 888"/>
                              <a:gd name="T38" fmla="*/ 699 w 849"/>
                              <a:gd name="T39" fmla="*/ 257 h 888"/>
                              <a:gd name="T40" fmla="*/ 659 w 849"/>
                              <a:gd name="T41" fmla="*/ 200 h 888"/>
                              <a:gd name="T42" fmla="*/ 628 w 849"/>
                              <a:gd name="T43" fmla="*/ 138 h 888"/>
                              <a:gd name="T44" fmla="*/ 597 w 849"/>
                              <a:gd name="T45" fmla="*/ 96 h 888"/>
                              <a:gd name="T46" fmla="*/ 554 w 849"/>
                              <a:gd name="T47" fmla="*/ 61 h 888"/>
                              <a:gd name="T48" fmla="*/ 507 w 849"/>
                              <a:gd name="T49" fmla="*/ 43 h 888"/>
                              <a:gd name="T50" fmla="*/ 429 w 849"/>
                              <a:gd name="T51" fmla="*/ 40 h 888"/>
                              <a:gd name="T52" fmla="*/ 369 w 849"/>
                              <a:gd name="T53" fmla="*/ 40 h 888"/>
                              <a:gd name="T54" fmla="*/ 311 w 849"/>
                              <a:gd name="T55" fmla="*/ 50 h 888"/>
                              <a:gd name="T56" fmla="*/ 256 w 849"/>
                              <a:gd name="T57" fmla="*/ 69 h 888"/>
                              <a:gd name="T58" fmla="*/ 208 w 849"/>
                              <a:gd name="T59" fmla="*/ 104 h 888"/>
                              <a:gd name="T60" fmla="*/ 156 w 849"/>
                              <a:gd name="T61" fmla="*/ 146 h 888"/>
                              <a:gd name="T62" fmla="*/ 109 w 849"/>
                              <a:gd name="T63" fmla="*/ 203 h 888"/>
                              <a:gd name="T64" fmla="*/ 85 w 849"/>
                              <a:gd name="T65" fmla="*/ 257 h 888"/>
                              <a:gd name="T66" fmla="*/ 62 w 849"/>
                              <a:gd name="T67" fmla="*/ 317 h 888"/>
                              <a:gd name="T68" fmla="*/ 46 w 849"/>
                              <a:gd name="T69" fmla="*/ 389 h 888"/>
                              <a:gd name="T70" fmla="*/ 38 w 849"/>
                              <a:gd name="T71" fmla="*/ 459 h 888"/>
                              <a:gd name="T72" fmla="*/ 41 w 849"/>
                              <a:gd name="T73" fmla="*/ 512 h 888"/>
                              <a:gd name="T74" fmla="*/ 53 w 849"/>
                              <a:gd name="T75" fmla="*/ 579 h 888"/>
                              <a:gd name="T76" fmla="*/ 80 w 849"/>
                              <a:gd name="T77" fmla="*/ 656 h 888"/>
                              <a:gd name="T78" fmla="*/ 105 w 849"/>
                              <a:gd name="T79" fmla="*/ 704 h 888"/>
                              <a:gd name="T80" fmla="*/ 142 w 849"/>
                              <a:gd name="T81" fmla="*/ 759 h 888"/>
                              <a:gd name="T82" fmla="*/ 179 w 849"/>
                              <a:gd name="T83" fmla="*/ 803 h 888"/>
                              <a:gd name="T84" fmla="*/ 224 w 849"/>
                              <a:gd name="T85" fmla="*/ 840 h 888"/>
                              <a:gd name="T86" fmla="*/ 266 w 849"/>
                              <a:gd name="T87" fmla="*/ 861 h 888"/>
                              <a:gd name="T88" fmla="*/ 310 w 849"/>
                              <a:gd name="T89" fmla="*/ 871 h 888"/>
                              <a:gd name="T90" fmla="*/ 372 w 849"/>
                              <a:gd name="T91" fmla="*/ 868 h 888"/>
                              <a:gd name="T92" fmla="*/ 291 w 849"/>
                              <a:gd name="T93" fmla="*/ 888 h 888"/>
                              <a:gd name="T94" fmla="*/ 222 w 849"/>
                              <a:gd name="T95" fmla="*/ 872 h 888"/>
                              <a:gd name="T96" fmla="*/ 160 w 849"/>
                              <a:gd name="T97" fmla="*/ 827 h 888"/>
                              <a:gd name="T98" fmla="*/ 94 w 849"/>
                              <a:gd name="T99" fmla="*/ 743 h 888"/>
                              <a:gd name="T100" fmla="*/ 23 w 849"/>
                              <a:gd name="T101" fmla="*/ 611 h 888"/>
                              <a:gd name="T102" fmla="*/ 0 w 849"/>
                              <a:gd name="T103" fmla="*/ 504 h 888"/>
                              <a:gd name="T104" fmla="*/ 18 w 849"/>
                              <a:gd name="T105" fmla="*/ 381 h 888"/>
                              <a:gd name="T106" fmla="*/ 58 w 849"/>
                              <a:gd name="T107" fmla="*/ 216 h 888"/>
                              <a:gd name="T108" fmla="*/ 125 w 849"/>
                              <a:gd name="T109" fmla="*/ 122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9" h="888">
                                <a:moveTo>
                                  <a:pt x="125" y="122"/>
                                </a:moveTo>
                                <a:lnTo>
                                  <a:pt x="167" y="85"/>
                                </a:lnTo>
                                <a:lnTo>
                                  <a:pt x="208" y="52"/>
                                </a:lnTo>
                                <a:lnTo>
                                  <a:pt x="253" y="26"/>
                                </a:lnTo>
                                <a:lnTo>
                                  <a:pt x="307" y="8"/>
                                </a:lnTo>
                                <a:lnTo>
                                  <a:pt x="353" y="2"/>
                                </a:lnTo>
                                <a:lnTo>
                                  <a:pt x="407" y="0"/>
                                </a:lnTo>
                                <a:lnTo>
                                  <a:pt x="484" y="7"/>
                                </a:lnTo>
                                <a:lnTo>
                                  <a:pt x="558" y="24"/>
                                </a:lnTo>
                                <a:lnTo>
                                  <a:pt x="606" y="59"/>
                                </a:lnTo>
                                <a:lnTo>
                                  <a:pt x="642" y="109"/>
                                </a:lnTo>
                                <a:lnTo>
                                  <a:pt x="673" y="168"/>
                                </a:lnTo>
                                <a:lnTo>
                                  <a:pt x="706" y="224"/>
                                </a:lnTo>
                                <a:lnTo>
                                  <a:pt x="745" y="272"/>
                                </a:lnTo>
                                <a:lnTo>
                                  <a:pt x="780" y="311"/>
                                </a:lnTo>
                                <a:lnTo>
                                  <a:pt x="826" y="368"/>
                                </a:lnTo>
                                <a:lnTo>
                                  <a:pt x="845" y="421"/>
                                </a:lnTo>
                                <a:lnTo>
                                  <a:pt x="849" y="462"/>
                                </a:lnTo>
                                <a:lnTo>
                                  <a:pt x="845" y="485"/>
                                </a:lnTo>
                                <a:lnTo>
                                  <a:pt x="833" y="525"/>
                                </a:lnTo>
                                <a:lnTo>
                                  <a:pt x="813" y="561"/>
                                </a:lnTo>
                                <a:lnTo>
                                  <a:pt x="784" y="602"/>
                                </a:lnTo>
                                <a:lnTo>
                                  <a:pt x="749" y="654"/>
                                </a:lnTo>
                                <a:lnTo>
                                  <a:pt x="718" y="692"/>
                                </a:lnTo>
                                <a:lnTo>
                                  <a:pt x="736" y="656"/>
                                </a:lnTo>
                                <a:lnTo>
                                  <a:pt x="749" y="631"/>
                                </a:lnTo>
                                <a:lnTo>
                                  <a:pt x="767" y="602"/>
                                </a:lnTo>
                                <a:lnTo>
                                  <a:pt x="779" y="577"/>
                                </a:lnTo>
                                <a:lnTo>
                                  <a:pt x="795" y="541"/>
                                </a:lnTo>
                                <a:lnTo>
                                  <a:pt x="805" y="503"/>
                                </a:lnTo>
                                <a:lnTo>
                                  <a:pt x="814" y="464"/>
                                </a:lnTo>
                                <a:lnTo>
                                  <a:pt x="817" y="442"/>
                                </a:lnTo>
                                <a:lnTo>
                                  <a:pt x="811" y="421"/>
                                </a:lnTo>
                                <a:lnTo>
                                  <a:pt x="801" y="395"/>
                                </a:lnTo>
                                <a:lnTo>
                                  <a:pt x="792" y="373"/>
                                </a:lnTo>
                                <a:lnTo>
                                  <a:pt x="776" y="356"/>
                                </a:lnTo>
                                <a:lnTo>
                                  <a:pt x="756" y="337"/>
                                </a:lnTo>
                                <a:lnTo>
                                  <a:pt x="740" y="314"/>
                                </a:lnTo>
                                <a:lnTo>
                                  <a:pt x="720" y="288"/>
                                </a:lnTo>
                                <a:lnTo>
                                  <a:pt x="699" y="257"/>
                                </a:lnTo>
                                <a:lnTo>
                                  <a:pt x="678" y="225"/>
                                </a:lnTo>
                                <a:lnTo>
                                  <a:pt x="659" y="200"/>
                                </a:lnTo>
                                <a:lnTo>
                                  <a:pt x="643" y="170"/>
                                </a:lnTo>
                                <a:lnTo>
                                  <a:pt x="628" y="138"/>
                                </a:lnTo>
                                <a:lnTo>
                                  <a:pt x="616" y="114"/>
                                </a:lnTo>
                                <a:lnTo>
                                  <a:pt x="597" y="96"/>
                                </a:lnTo>
                                <a:lnTo>
                                  <a:pt x="575" y="78"/>
                                </a:lnTo>
                                <a:lnTo>
                                  <a:pt x="554" y="61"/>
                                </a:lnTo>
                                <a:lnTo>
                                  <a:pt x="531" y="49"/>
                                </a:lnTo>
                                <a:lnTo>
                                  <a:pt x="507" y="43"/>
                                </a:lnTo>
                                <a:lnTo>
                                  <a:pt x="468" y="40"/>
                                </a:lnTo>
                                <a:lnTo>
                                  <a:pt x="429" y="40"/>
                                </a:lnTo>
                                <a:lnTo>
                                  <a:pt x="398" y="42"/>
                                </a:lnTo>
                                <a:lnTo>
                                  <a:pt x="369" y="40"/>
                                </a:lnTo>
                                <a:lnTo>
                                  <a:pt x="341" y="43"/>
                                </a:lnTo>
                                <a:lnTo>
                                  <a:pt x="311" y="50"/>
                                </a:lnTo>
                                <a:lnTo>
                                  <a:pt x="283" y="58"/>
                                </a:lnTo>
                                <a:lnTo>
                                  <a:pt x="256" y="69"/>
                                </a:lnTo>
                                <a:lnTo>
                                  <a:pt x="232" y="85"/>
                                </a:lnTo>
                                <a:lnTo>
                                  <a:pt x="208" y="104"/>
                                </a:lnTo>
                                <a:lnTo>
                                  <a:pt x="182" y="123"/>
                                </a:lnTo>
                                <a:lnTo>
                                  <a:pt x="156" y="146"/>
                                </a:lnTo>
                                <a:lnTo>
                                  <a:pt x="131" y="176"/>
                                </a:lnTo>
                                <a:lnTo>
                                  <a:pt x="109" y="203"/>
                                </a:lnTo>
                                <a:lnTo>
                                  <a:pt x="94" y="226"/>
                                </a:lnTo>
                                <a:lnTo>
                                  <a:pt x="85" y="257"/>
                                </a:lnTo>
                                <a:lnTo>
                                  <a:pt x="74" y="286"/>
                                </a:lnTo>
                                <a:lnTo>
                                  <a:pt x="62" y="317"/>
                                </a:lnTo>
                                <a:lnTo>
                                  <a:pt x="49" y="350"/>
                                </a:lnTo>
                                <a:lnTo>
                                  <a:pt x="46" y="389"/>
                                </a:lnTo>
                                <a:lnTo>
                                  <a:pt x="42" y="426"/>
                                </a:lnTo>
                                <a:lnTo>
                                  <a:pt x="38" y="459"/>
                                </a:lnTo>
                                <a:lnTo>
                                  <a:pt x="38" y="483"/>
                                </a:lnTo>
                                <a:lnTo>
                                  <a:pt x="41" y="512"/>
                                </a:lnTo>
                                <a:lnTo>
                                  <a:pt x="47" y="545"/>
                                </a:lnTo>
                                <a:lnTo>
                                  <a:pt x="53" y="579"/>
                                </a:lnTo>
                                <a:lnTo>
                                  <a:pt x="67" y="618"/>
                                </a:lnTo>
                                <a:lnTo>
                                  <a:pt x="80" y="656"/>
                                </a:lnTo>
                                <a:lnTo>
                                  <a:pt x="89" y="676"/>
                                </a:lnTo>
                                <a:lnTo>
                                  <a:pt x="105" y="704"/>
                                </a:lnTo>
                                <a:lnTo>
                                  <a:pt x="125" y="736"/>
                                </a:lnTo>
                                <a:lnTo>
                                  <a:pt x="142" y="759"/>
                                </a:lnTo>
                                <a:lnTo>
                                  <a:pt x="158" y="781"/>
                                </a:lnTo>
                                <a:lnTo>
                                  <a:pt x="179" y="803"/>
                                </a:lnTo>
                                <a:lnTo>
                                  <a:pt x="204" y="824"/>
                                </a:lnTo>
                                <a:lnTo>
                                  <a:pt x="224" y="840"/>
                                </a:lnTo>
                                <a:lnTo>
                                  <a:pt x="241" y="851"/>
                                </a:lnTo>
                                <a:lnTo>
                                  <a:pt x="266" y="861"/>
                                </a:lnTo>
                                <a:lnTo>
                                  <a:pt x="287" y="867"/>
                                </a:lnTo>
                                <a:lnTo>
                                  <a:pt x="310" y="871"/>
                                </a:lnTo>
                                <a:lnTo>
                                  <a:pt x="333" y="872"/>
                                </a:lnTo>
                                <a:lnTo>
                                  <a:pt x="372" y="868"/>
                                </a:lnTo>
                                <a:lnTo>
                                  <a:pt x="326" y="883"/>
                                </a:lnTo>
                                <a:lnTo>
                                  <a:pt x="291" y="888"/>
                                </a:lnTo>
                                <a:lnTo>
                                  <a:pt x="256" y="884"/>
                                </a:lnTo>
                                <a:lnTo>
                                  <a:pt x="222" y="872"/>
                                </a:lnTo>
                                <a:lnTo>
                                  <a:pt x="187" y="852"/>
                                </a:lnTo>
                                <a:lnTo>
                                  <a:pt x="160" y="827"/>
                                </a:lnTo>
                                <a:lnTo>
                                  <a:pt x="132" y="794"/>
                                </a:lnTo>
                                <a:lnTo>
                                  <a:pt x="94" y="743"/>
                                </a:lnTo>
                                <a:lnTo>
                                  <a:pt x="54" y="675"/>
                                </a:lnTo>
                                <a:lnTo>
                                  <a:pt x="23" y="611"/>
                                </a:lnTo>
                                <a:lnTo>
                                  <a:pt x="4" y="548"/>
                                </a:lnTo>
                                <a:lnTo>
                                  <a:pt x="0" y="504"/>
                                </a:lnTo>
                                <a:lnTo>
                                  <a:pt x="5" y="464"/>
                                </a:lnTo>
                                <a:lnTo>
                                  <a:pt x="18" y="381"/>
                                </a:lnTo>
                                <a:lnTo>
                                  <a:pt x="30" y="289"/>
                                </a:lnTo>
                                <a:lnTo>
                                  <a:pt x="58" y="216"/>
                                </a:lnTo>
                                <a:lnTo>
                                  <a:pt x="90" y="164"/>
                                </a:lnTo>
                                <a:lnTo>
                                  <a:pt x="125" y="122"/>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sp>
                    <p:nvSpPr>
                      <p:cNvPr id="3119" name="Freeform 47"/>
                      <p:cNvSpPr>
                        <a:spLocks/>
                      </p:cNvSpPr>
                      <p:nvPr/>
                    </p:nvSpPr>
                    <p:spPr bwMode="auto">
                      <a:xfrm>
                        <a:off x="1527" y="2796"/>
                        <a:ext cx="588" cy="578"/>
                      </a:xfrm>
                      <a:custGeom>
                        <a:avLst/>
                        <a:gdLst>
                          <a:gd name="T0" fmla="*/ 63 w 588"/>
                          <a:gd name="T1" fmla="*/ 77 h 578"/>
                          <a:gd name="T2" fmla="*/ 94 w 588"/>
                          <a:gd name="T3" fmla="*/ 50 h 578"/>
                          <a:gd name="T4" fmla="*/ 125 w 588"/>
                          <a:gd name="T5" fmla="*/ 25 h 578"/>
                          <a:gd name="T6" fmla="*/ 146 w 588"/>
                          <a:gd name="T7" fmla="*/ 10 h 578"/>
                          <a:gd name="T8" fmla="*/ 164 w 588"/>
                          <a:gd name="T9" fmla="*/ 3 h 578"/>
                          <a:gd name="T10" fmla="*/ 183 w 588"/>
                          <a:gd name="T11" fmla="*/ 0 h 578"/>
                          <a:gd name="T12" fmla="*/ 203 w 588"/>
                          <a:gd name="T13" fmla="*/ 2 h 578"/>
                          <a:gd name="T14" fmla="*/ 226 w 588"/>
                          <a:gd name="T15" fmla="*/ 12 h 578"/>
                          <a:gd name="T16" fmla="*/ 257 w 588"/>
                          <a:gd name="T17" fmla="*/ 34 h 578"/>
                          <a:gd name="T18" fmla="*/ 288 w 588"/>
                          <a:gd name="T19" fmla="*/ 61 h 578"/>
                          <a:gd name="T20" fmla="*/ 315 w 588"/>
                          <a:gd name="T21" fmla="*/ 98 h 578"/>
                          <a:gd name="T22" fmla="*/ 338 w 588"/>
                          <a:gd name="T23" fmla="*/ 136 h 578"/>
                          <a:gd name="T24" fmla="*/ 366 w 588"/>
                          <a:gd name="T25" fmla="*/ 189 h 578"/>
                          <a:gd name="T26" fmla="*/ 397 w 588"/>
                          <a:gd name="T27" fmla="*/ 246 h 578"/>
                          <a:gd name="T28" fmla="*/ 423 w 588"/>
                          <a:gd name="T29" fmla="*/ 294 h 578"/>
                          <a:gd name="T30" fmla="*/ 450 w 588"/>
                          <a:gd name="T31" fmla="*/ 341 h 578"/>
                          <a:gd name="T32" fmla="*/ 475 w 588"/>
                          <a:gd name="T33" fmla="*/ 376 h 578"/>
                          <a:gd name="T34" fmla="*/ 502 w 588"/>
                          <a:gd name="T35" fmla="*/ 412 h 578"/>
                          <a:gd name="T36" fmla="*/ 540 w 588"/>
                          <a:gd name="T37" fmla="*/ 444 h 578"/>
                          <a:gd name="T38" fmla="*/ 570 w 588"/>
                          <a:gd name="T39" fmla="*/ 479 h 578"/>
                          <a:gd name="T40" fmla="*/ 586 w 588"/>
                          <a:gd name="T41" fmla="*/ 507 h 578"/>
                          <a:gd name="T42" fmla="*/ 588 w 588"/>
                          <a:gd name="T43" fmla="*/ 531 h 578"/>
                          <a:gd name="T44" fmla="*/ 583 w 588"/>
                          <a:gd name="T45" fmla="*/ 552 h 578"/>
                          <a:gd name="T46" fmla="*/ 571 w 588"/>
                          <a:gd name="T47" fmla="*/ 566 h 578"/>
                          <a:gd name="T48" fmla="*/ 548 w 588"/>
                          <a:gd name="T49" fmla="*/ 575 h 578"/>
                          <a:gd name="T50" fmla="*/ 520 w 588"/>
                          <a:gd name="T51" fmla="*/ 578 h 578"/>
                          <a:gd name="T52" fmla="*/ 493 w 588"/>
                          <a:gd name="T53" fmla="*/ 575 h 578"/>
                          <a:gd name="T54" fmla="*/ 446 w 588"/>
                          <a:gd name="T55" fmla="*/ 563 h 578"/>
                          <a:gd name="T56" fmla="*/ 415 w 588"/>
                          <a:gd name="T57" fmla="*/ 553 h 578"/>
                          <a:gd name="T58" fmla="*/ 378 w 588"/>
                          <a:gd name="T59" fmla="*/ 537 h 578"/>
                          <a:gd name="T60" fmla="*/ 345 w 588"/>
                          <a:gd name="T61" fmla="*/ 518 h 578"/>
                          <a:gd name="T62" fmla="*/ 310 w 588"/>
                          <a:gd name="T63" fmla="*/ 496 h 578"/>
                          <a:gd name="T64" fmla="*/ 268 w 588"/>
                          <a:gd name="T65" fmla="*/ 470 h 578"/>
                          <a:gd name="T66" fmla="*/ 214 w 588"/>
                          <a:gd name="T67" fmla="*/ 438 h 578"/>
                          <a:gd name="T68" fmla="*/ 164 w 588"/>
                          <a:gd name="T69" fmla="*/ 409 h 578"/>
                          <a:gd name="T70" fmla="*/ 124 w 588"/>
                          <a:gd name="T71" fmla="*/ 381 h 578"/>
                          <a:gd name="T72" fmla="*/ 84 w 588"/>
                          <a:gd name="T73" fmla="*/ 352 h 578"/>
                          <a:gd name="T74" fmla="*/ 51 w 588"/>
                          <a:gd name="T75" fmla="*/ 322 h 578"/>
                          <a:gd name="T76" fmla="*/ 28 w 588"/>
                          <a:gd name="T77" fmla="*/ 290 h 578"/>
                          <a:gd name="T78" fmla="*/ 12 w 588"/>
                          <a:gd name="T79" fmla="*/ 259 h 578"/>
                          <a:gd name="T80" fmla="*/ 4 w 588"/>
                          <a:gd name="T81" fmla="*/ 229 h 578"/>
                          <a:gd name="T82" fmla="*/ 0 w 588"/>
                          <a:gd name="T83" fmla="*/ 200 h 578"/>
                          <a:gd name="T84" fmla="*/ 4 w 588"/>
                          <a:gd name="T85" fmla="*/ 178 h 578"/>
                          <a:gd name="T86" fmla="*/ 10 w 588"/>
                          <a:gd name="T87" fmla="*/ 153 h 578"/>
                          <a:gd name="T88" fmla="*/ 24 w 588"/>
                          <a:gd name="T89" fmla="*/ 128 h 578"/>
                          <a:gd name="T90" fmla="*/ 41 w 588"/>
                          <a:gd name="T91" fmla="*/ 104 h 578"/>
                          <a:gd name="T92" fmla="*/ 63 w 588"/>
                          <a:gd name="T93" fmla="*/ 7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8" h="578">
                            <a:moveTo>
                              <a:pt x="63" y="77"/>
                            </a:moveTo>
                            <a:lnTo>
                              <a:pt x="94" y="50"/>
                            </a:lnTo>
                            <a:lnTo>
                              <a:pt x="125" y="25"/>
                            </a:lnTo>
                            <a:lnTo>
                              <a:pt x="146" y="10"/>
                            </a:lnTo>
                            <a:lnTo>
                              <a:pt x="164" y="3"/>
                            </a:lnTo>
                            <a:lnTo>
                              <a:pt x="183" y="0"/>
                            </a:lnTo>
                            <a:lnTo>
                              <a:pt x="203" y="2"/>
                            </a:lnTo>
                            <a:lnTo>
                              <a:pt x="226" y="12"/>
                            </a:lnTo>
                            <a:lnTo>
                              <a:pt x="257" y="34"/>
                            </a:lnTo>
                            <a:lnTo>
                              <a:pt x="288" y="61"/>
                            </a:lnTo>
                            <a:lnTo>
                              <a:pt x="315" y="98"/>
                            </a:lnTo>
                            <a:lnTo>
                              <a:pt x="338" y="136"/>
                            </a:lnTo>
                            <a:lnTo>
                              <a:pt x="366" y="189"/>
                            </a:lnTo>
                            <a:lnTo>
                              <a:pt x="397" y="246"/>
                            </a:lnTo>
                            <a:lnTo>
                              <a:pt x="423" y="294"/>
                            </a:lnTo>
                            <a:lnTo>
                              <a:pt x="450" y="341"/>
                            </a:lnTo>
                            <a:lnTo>
                              <a:pt x="475" y="376"/>
                            </a:lnTo>
                            <a:lnTo>
                              <a:pt x="502" y="412"/>
                            </a:lnTo>
                            <a:lnTo>
                              <a:pt x="540" y="444"/>
                            </a:lnTo>
                            <a:lnTo>
                              <a:pt x="570" y="479"/>
                            </a:lnTo>
                            <a:lnTo>
                              <a:pt x="586" y="507"/>
                            </a:lnTo>
                            <a:lnTo>
                              <a:pt x="588" y="531"/>
                            </a:lnTo>
                            <a:lnTo>
                              <a:pt x="583" y="552"/>
                            </a:lnTo>
                            <a:lnTo>
                              <a:pt x="571" y="566"/>
                            </a:lnTo>
                            <a:lnTo>
                              <a:pt x="548" y="575"/>
                            </a:lnTo>
                            <a:lnTo>
                              <a:pt x="520" y="578"/>
                            </a:lnTo>
                            <a:lnTo>
                              <a:pt x="493" y="575"/>
                            </a:lnTo>
                            <a:lnTo>
                              <a:pt x="446" y="563"/>
                            </a:lnTo>
                            <a:lnTo>
                              <a:pt x="415" y="553"/>
                            </a:lnTo>
                            <a:lnTo>
                              <a:pt x="378" y="537"/>
                            </a:lnTo>
                            <a:lnTo>
                              <a:pt x="345" y="518"/>
                            </a:lnTo>
                            <a:lnTo>
                              <a:pt x="310" y="496"/>
                            </a:lnTo>
                            <a:lnTo>
                              <a:pt x="268" y="470"/>
                            </a:lnTo>
                            <a:lnTo>
                              <a:pt x="214" y="438"/>
                            </a:lnTo>
                            <a:lnTo>
                              <a:pt x="164" y="409"/>
                            </a:lnTo>
                            <a:lnTo>
                              <a:pt x="124" y="381"/>
                            </a:lnTo>
                            <a:lnTo>
                              <a:pt x="84" y="352"/>
                            </a:lnTo>
                            <a:lnTo>
                              <a:pt x="51" y="322"/>
                            </a:lnTo>
                            <a:lnTo>
                              <a:pt x="28" y="290"/>
                            </a:lnTo>
                            <a:lnTo>
                              <a:pt x="12" y="259"/>
                            </a:lnTo>
                            <a:lnTo>
                              <a:pt x="4" y="229"/>
                            </a:lnTo>
                            <a:lnTo>
                              <a:pt x="0" y="200"/>
                            </a:lnTo>
                            <a:lnTo>
                              <a:pt x="4" y="178"/>
                            </a:lnTo>
                            <a:lnTo>
                              <a:pt x="10" y="153"/>
                            </a:lnTo>
                            <a:lnTo>
                              <a:pt x="24" y="128"/>
                            </a:lnTo>
                            <a:lnTo>
                              <a:pt x="41" y="104"/>
                            </a:lnTo>
                            <a:lnTo>
                              <a:pt x="63" y="7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nvGrpSpPr>
                    <p:cNvPr id="3120" name="Group 48"/>
                    <p:cNvGrpSpPr>
                      <a:grpSpLocks/>
                    </p:cNvGrpSpPr>
                    <p:nvPr/>
                  </p:nvGrpSpPr>
                  <p:grpSpPr bwMode="auto">
                    <a:xfrm>
                      <a:off x="923" y="2069"/>
                      <a:ext cx="705" cy="740"/>
                      <a:chOff x="923" y="2069"/>
                      <a:chExt cx="705" cy="740"/>
                    </a:xfrm>
                  </p:grpSpPr>
                  <p:sp>
                    <p:nvSpPr>
                      <p:cNvPr id="3121" name="Freeform 49"/>
                      <p:cNvSpPr>
                        <a:spLocks/>
                      </p:cNvSpPr>
                      <p:nvPr/>
                    </p:nvSpPr>
                    <p:spPr bwMode="auto">
                      <a:xfrm>
                        <a:off x="923" y="2069"/>
                        <a:ext cx="705" cy="740"/>
                      </a:xfrm>
                      <a:custGeom>
                        <a:avLst/>
                        <a:gdLst>
                          <a:gd name="T0" fmla="*/ 104 w 705"/>
                          <a:gd name="T1" fmla="*/ 100 h 740"/>
                          <a:gd name="T2" fmla="*/ 139 w 705"/>
                          <a:gd name="T3" fmla="*/ 70 h 740"/>
                          <a:gd name="T4" fmla="*/ 172 w 705"/>
                          <a:gd name="T5" fmla="*/ 43 h 740"/>
                          <a:gd name="T6" fmla="*/ 210 w 705"/>
                          <a:gd name="T7" fmla="*/ 22 h 740"/>
                          <a:gd name="T8" fmla="*/ 255 w 705"/>
                          <a:gd name="T9" fmla="*/ 7 h 740"/>
                          <a:gd name="T10" fmla="*/ 292 w 705"/>
                          <a:gd name="T11" fmla="*/ 1 h 740"/>
                          <a:gd name="T12" fmla="*/ 338 w 705"/>
                          <a:gd name="T13" fmla="*/ 0 h 740"/>
                          <a:gd name="T14" fmla="*/ 401 w 705"/>
                          <a:gd name="T15" fmla="*/ 6 h 740"/>
                          <a:gd name="T16" fmla="*/ 463 w 705"/>
                          <a:gd name="T17" fmla="*/ 20 h 740"/>
                          <a:gd name="T18" fmla="*/ 504 w 705"/>
                          <a:gd name="T19" fmla="*/ 48 h 740"/>
                          <a:gd name="T20" fmla="*/ 532 w 705"/>
                          <a:gd name="T21" fmla="*/ 89 h 740"/>
                          <a:gd name="T22" fmla="*/ 558 w 705"/>
                          <a:gd name="T23" fmla="*/ 139 h 740"/>
                          <a:gd name="T24" fmla="*/ 586 w 705"/>
                          <a:gd name="T25" fmla="*/ 186 h 740"/>
                          <a:gd name="T26" fmla="*/ 618 w 705"/>
                          <a:gd name="T27" fmla="*/ 225 h 740"/>
                          <a:gd name="T28" fmla="*/ 649 w 705"/>
                          <a:gd name="T29" fmla="*/ 259 h 740"/>
                          <a:gd name="T30" fmla="*/ 687 w 705"/>
                          <a:gd name="T31" fmla="*/ 307 h 740"/>
                          <a:gd name="T32" fmla="*/ 702 w 705"/>
                          <a:gd name="T33" fmla="*/ 352 h 740"/>
                          <a:gd name="T34" fmla="*/ 705 w 705"/>
                          <a:gd name="T35" fmla="*/ 385 h 740"/>
                          <a:gd name="T36" fmla="*/ 702 w 705"/>
                          <a:gd name="T37" fmla="*/ 404 h 740"/>
                          <a:gd name="T38" fmla="*/ 693 w 705"/>
                          <a:gd name="T39" fmla="*/ 438 h 740"/>
                          <a:gd name="T40" fmla="*/ 676 w 705"/>
                          <a:gd name="T41" fmla="*/ 468 h 740"/>
                          <a:gd name="T42" fmla="*/ 652 w 705"/>
                          <a:gd name="T43" fmla="*/ 502 h 740"/>
                          <a:gd name="T44" fmla="*/ 622 w 705"/>
                          <a:gd name="T45" fmla="*/ 545 h 740"/>
                          <a:gd name="T46" fmla="*/ 597 w 705"/>
                          <a:gd name="T47" fmla="*/ 577 h 740"/>
                          <a:gd name="T48" fmla="*/ 575 w 705"/>
                          <a:gd name="T49" fmla="*/ 614 h 740"/>
                          <a:gd name="T50" fmla="*/ 566 w 705"/>
                          <a:gd name="T51" fmla="*/ 636 h 740"/>
                          <a:gd name="T52" fmla="*/ 564 w 705"/>
                          <a:gd name="T53" fmla="*/ 649 h 740"/>
                          <a:gd name="T54" fmla="*/ 571 w 705"/>
                          <a:gd name="T55" fmla="*/ 659 h 740"/>
                          <a:gd name="T56" fmla="*/ 582 w 705"/>
                          <a:gd name="T57" fmla="*/ 665 h 740"/>
                          <a:gd name="T58" fmla="*/ 532 w 705"/>
                          <a:gd name="T59" fmla="*/ 727 h 740"/>
                          <a:gd name="T60" fmla="*/ 527 w 705"/>
                          <a:gd name="T61" fmla="*/ 716 h 740"/>
                          <a:gd name="T62" fmla="*/ 497 w 705"/>
                          <a:gd name="T63" fmla="*/ 700 h 740"/>
                          <a:gd name="T64" fmla="*/ 465 w 705"/>
                          <a:gd name="T65" fmla="*/ 691 h 740"/>
                          <a:gd name="T66" fmla="*/ 432 w 705"/>
                          <a:gd name="T67" fmla="*/ 688 h 740"/>
                          <a:gd name="T68" fmla="*/ 399 w 705"/>
                          <a:gd name="T69" fmla="*/ 695 h 740"/>
                          <a:gd name="T70" fmla="*/ 358 w 705"/>
                          <a:gd name="T71" fmla="*/ 707 h 740"/>
                          <a:gd name="T72" fmla="*/ 308 w 705"/>
                          <a:gd name="T73" fmla="*/ 724 h 740"/>
                          <a:gd name="T74" fmla="*/ 271 w 705"/>
                          <a:gd name="T75" fmla="*/ 736 h 740"/>
                          <a:gd name="T76" fmla="*/ 241 w 705"/>
                          <a:gd name="T77" fmla="*/ 740 h 740"/>
                          <a:gd name="T78" fmla="*/ 213 w 705"/>
                          <a:gd name="T79" fmla="*/ 737 h 740"/>
                          <a:gd name="T80" fmla="*/ 184 w 705"/>
                          <a:gd name="T81" fmla="*/ 727 h 740"/>
                          <a:gd name="T82" fmla="*/ 155 w 705"/>
                          <a:gd name="T83" fmla="*/ 711 h 740"/>
                          <a:gd name="T84" fmla="*/ 133 w 705"/>
                          <a:gd name="T85" fmla="*/ 689 h 740"/>
                          <a:gd name="T86" fmla="*/ 109 w 705"/>
                          <a:gd name="T87" fmla="*/ 662 h 740"/>
                          <a:gd name="T88" fmla="*/ 78 w 705"/>
                          <a:gd name="T89" fmla="*/ 620 h 740"/>
                          <a:gd name="T90" fmla="*/ 44 w 705"/>
                          <a:gd name="T91" fmla="*/ 563 h 740"/>
                          <a:gd name="T92" fmla="*/ 19 w 705"/>
                          <a:gd name="T93" fmla="*/ 509 h 740"/>
                          <a:gd name="T94" fmla="*/ 3 w 705"/>
                          <a:gd name="T95" fmla="*/ 457 h 740"/>
                          <a:gd name="T96" fmla="*/ 0 w 705"/>
                          <a:gd name="T97" fmla="*/ 420 h 740"/>
                          <a:gd name="T98" fmla="*/ 4 w 705"/>
                          <a:gd name="T99" fmla="*/ 387 h 740"/>
                          <a:gd name="T100" fmla="*/ 13 w 705"/>
                          <a:gd name="T101" fmla="*/ 317 h 740"/>
                          <a:gd name="T102" fmla="*/ 24 w 705"/>
                          <a:gd name="T103" fmla="*/ 240 h 740"/>
                          <a:gd name="T104" fmla="*/ 47 w 705"/>
                          <a:gd name="T105" fmla="*/ 180 h 740"/>
                          <a:gd name="T106" fmla="*/ 74 w 705"/>
                          <a:gd name="T107" fmla="*/ 137 h 740"/>
                          <a:gd name="T108" fmla="*/ 104 w 705"/>
                          <a:gd name="T109" fmla="*/ 10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5" h="740">
                            <a:moveTo>
                              <a:pt x="104" y="100"/>
                            </a:moveTo>
                            <a:lnTo>
                              <a:pt x="139" y="70"/>
                            </a:lnTo>
                            <a:lnTo>
                              <a:pt x="172" y="43"/>
                            </a:lnTo>
                            <a:lnTo>
                              <a:pt x="210" y="22"/>
                            </a:lnTo>
                            <a:lnTo>
                              <a:pt x="255" y="7"/>
                            </a:lnTo>
                            <a:lnTo>
                              <a:pt x="292" y="1"/>
                            </a:lnTo>
                            <a:lnTo>
                              <a:pt x="338" y="0"/>
                            </a:lnTo>
                            <a:lnTo>
                              <a:pt x="401" y="6"/>
                            </a:lnTo>
                            <a:lnTo>
                              <a:pt x="463" y="20"/>
                            </a:lnTo>
                            <a:lnTo>
                              <a:pt x="504" y="48"/>
                            </a:lnTo>
                            <a:lnTo>
                              <a:pt x="532" y="89"/>
                            </a:lnTo>
                            <a:lnTo>
                              <a:pt x="558" y="139"/>
                            </a:lnTo>
                            <a:lnTo>
                              <a:pt x="586" y="186"/>
                            </a:lnTo>
                            <a:lnTo>
                              <a:pt x="618" y="225"/>
                            </a:lnTo>
                            <a:lnTo>
                              <a:pt x="649" y="259"/>
                            </a:lnTo>
                            <a:lnTo>
                              <a:pt x="687" y="307"/>
                            </a:lnTo>
                            <a:lnTo>
                              <a:pt x="702" y="352"/>
                            </a:lnTo>
                            <a:lnTo>
                              <a:pt x="705" y="385"/>
                            </a:lnTo>
                            <a:lnTo>
                              <a:pt x="702" y="404"/>
                            </a:lnTo>
                            <a:lnTo>
                              <a:pt x="693" y="438"/>
                            </a:lnTo>
                            <a:lnTo>
                              <a:pt x="676" y="468"/>
                            </a:lnTo>
                            <a:lnTo>
                              <a:pt x="652" y="502"/>
                            </a:lnTo>
                            <a:lnTo>
                              <a:pt x="622" y="545"/>
                            </a:lnTo>
                            <a:lnTo>
                              <a:pt x="597" y="577"/>
                            </a:lnTo>
                            <a:lnTo>
                              <a:pt x="575" y="614"/>
                            </a:lnTo>
                            <a:lnTo>
                              <a:pt x="566" y="636"/>
                            </a:lnTo>
                            <a:lnTo>
                              <a:pt x="564" y="649"/>
                            </a:lnTo>
                            <a:lnTo>
                              <a:pt x="571" y="659"/>
                            </a:lnTo>
                            <a:lnTo>
                              <a:pt x="582" y="665"/>
                            </a:lnTo>
                            <a:lnTo>
                              <a:pt x="532" y="727"/>
                            </a:lnTo>
                            <a:lnTo>
                              <a:pt x="527" y="716"/>
                            </a:lnTo>
                            <a:lnTo>
                              <a:pt x="497" y="700"/>
                            </a:lnTo>
                            <a:lnTo>
                              <a:pt x="465" y="691"/>
                            </a:lnTo>
                            <a:lnTo>
                              <a:pt x="432" y="688"/>
                            </a:lnTo>
                            <a:lnTo>
                              <a:pt x="399" y="695"/>
                            </a:lnTo>
                            <a:lnTo>
                              <a:pt x="358" y="707"/>
                            </a:lnTo>
                            <a:lnTo>
                              <a:pt x="308" y="724"/>
                            </a:lnTo>
                            <a:lnTo>
                              <a:pt x="271" y="736"/>
                            </a:lnTo>
                            <a:lnTo>
                              <a:pt x="241" y="740"/>
                            </a:lnTo>
                            <a:lnTo>
                              <a:pt x="213" y="737"/>
                            </a:lnTo>
                            <a:lnTo>
                              <a:pt x="184" y="727"/>
                            </a:lnTo>
                            <a:lnTo>
                              <a:pt x="155" y="711"/>
                            </a:lnTo>
                            <a:lnTo>
                              <a:pt x="133" y="689"/>
                            </a:lnTo>
                            <a:lnTo>
                              <a:pt x="109" y="662"/>
                            </a:lnTo>
                            <a:lnTo>
                              <a:pt x="78" y="620"/>
                            </a:lnTo>
                            <a:lnTo>
                              <a:pt x="44" y="563"/>
                            </a:lnTo>
                            <a:lnTo>
                              <a:pt x="19" y="509"/>
                            </a:lnTo>
                            <a:lnTo>
                              <a:pt x="3" y="457"/>
                            </a:lnTo>
                            <a:lnTo>
                              <a:pt x="0" y="420"/>
                            </a:lnTo>
                            <a:lnTo>
                              <a:pt x="4" y="387"/>
                            </a:lnTo>
                            <a:lnTo>
                              <a:pt x="13" y="317"/>
                            </a:lnTo>
                            <a:lnTo>
                              <a:pt x="24" y="240"/>
                            </a:lnTo>
                            <a:lnTo>
                              <a:pt x="47" y="180"/>
                            </a:lnTo>
                            <a:lnTo>
                              <a:pt x="74" y="137"/>
                            </a:lnTo>
                            <a:lnTo>
                              <a:pt x="104" y="100"/>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22" name="Freeform 50"/>
                      <p:cNvSpPr>
                        <a:spLocks/>
                      </p:cNvSpPr>
                      <p:nvPr/>
                    </p:nvSpPr>
                    <p:spPr bwMode="auto">
                      <a:xfrm>
                        <a:off x="963" y="2120"/>
                        <a:ext cx="615" cy="647"/>
                      </a:xfrm>
                      <a:custGeom>
                        <a:avLst/>
                        <a:gdLst>
                          <a:gd name="T0" fmla="*/ 91 w 615"/>
                          <a:gd name="T1" fmla="*/ 88 h 647"/>
                          <a:gd name="T2" fmla="*/ 120 w 615"/>
                          <a:gd name="T3" fmla="*/ 61 h 647"/>
                          <a:gd name="T4" fmla="*/ 150 w 615"/>
                          <a:gd name="T5" fmla="*/ 38 h 647"/>
                          <a:gd name="T6" fmla="*/ 184 w 615"/>
                          <a:gd name="T7" fmla="*/ 19 h 647"/>
                          <a:gd name="T8" fmla="*/ 221 w 615"/>
                          <a:gd name="T9" fmla="*/ 6 h 647"/>
                          <a:gd name="T10" fmla="*/ 254 w 615"/>
                          <a:gd name="T11" fmla="*/ 0 h 647"/>
                          <a:gd name="T12" fmla="*/ 294 w 615"/>
                          <a:gd name="T13" fmla="*/ 0 h 647"/>
                          <a:gd name="T14" fmla="*/ 349 w 615"/>
                          <a:gd name="T15" fmla="*/ 4 h 647"/>
                          <a:gd name="T16" fmla="*/ 403 w 615"/>
                          <a:gd name="T17" fmla="*/ 17 h 647"/>
                          <a:gd name="T18" fmla="*/ 440 w 615"/>
                          <a:gd name="T19" fmla="*/ 42 h 647"/>
                          <a:gd name="T20" fmla="*/ 464 w 615"/>
                          <a:gd name="T21" fmla="*/ 78 h 647"/>
                          <a:gd name="T22" fmla="*/ 485 w 615"/>
                          <a:gd name="T23" fmla="*/ 122 h 647"/>
                          <a:gd name="T24" fmla="*/ 511 w 615"/>
                          <a:gd name="T25" fmla="*/ 163 h 647"/>
                          <a:gd name="T26" fmla="*/ 539 w 615"/>
                          <a:gd name="T27" fmla="*/ 198 h 647"/>
                          <a:gd name="T28" fmla="*/ 566 w 615"/>
                          <a:gd name="T29" fmla="*/ 227 h 647"/>
                          <a:gd name="T30" fmla="*/ 599 w 615"/>
                          <a:gd name="T31" fmla="*/ 269 h 647"/>
                          <a:gd name="T32" fmla="*/ 613 w 615"/>
                          <a:gd name="T33" fmla="*/ 308 h 647"/>
                          <a:gd name="T34" fmla="*/ 615 w 615"/>
                          <a:gd name="T35" fmla="*/ 337 h 647"/>
                          <a:gd name="T36" fmla="*/ 613 w 615"/>
                          <a:gd name="T37" fmla="*/ 355 h 647"/>
                          <a:gd name="T38" fmla="*/ 604 w 615"/>
                          <a:gd name="T39" fmla="*/ 384 h 647"/>
                          <a:gd name="T40" fmla="*/ 589 w 615"/>
                          <a:gd name="T41" fmla="*/ 410 h 647"/>
                          <a:gd name="T42" fmla="*/ 569 w 615"/>
                          <a:gd name="T43" fmla="*/ 441 h 647"/>
                          <a:gd name="T44" fmla="*/ 542 w 615"/>
                          <a:gd name="T45" fmla="*/ 477 h 647"/>
                          <a:gd name="T46" fmla="*/ 520 w 615"/>
                          <a:gd name="T47" fmla="*/ 505 h 647"/>
                          <a:gd name="T48" fmla="*/ 502 w 615"/>
                          <a:gd name="T49" fmla="*/ 537 h 647"/>
                          <a:gd name="T50" fmla="*/ 493 w 615"/>
                          <a:gd name="T51" fmla="*/ 556 h 647"/>
                          <a:gd name="T52" fmla="*/ 492 w 615"/>
                          <a:gd name="T53" fmla="*/ 567 h 647"/>
                          <a:gd name="T54" fmla="*/ 498 w 615"/>
                          <a:gd name="T55" fmla="*/ 576 h 647"/>
                          <a:gd name="T56" fmla="*/ 507 w 615"/>
                          <a:gd name="T57" fmla="*/ 582 h 647"/>
                          <a:gd name="T58" fmla="*/ 464 w 615"/>
                          <a:gd name="T59" fmla="*/ 637 h 647"/>
                          <a:gd name="T60" fmla="*/ 458 w 615"/>
                          <a:gd name="T61" fmla="*/ 627 h 647"/>
                          <a:gd name="T62" fmla="*/ 433 w 615"/>
                          <a:gd name="T63" fmla="*/ 612 h 647"/>
                          <a:gd name="T64" fmla="*/ 405 w 615"/>
                          <a:gd name="T65" fmla="*/ 605 h 647"/>
                          <a:gd name="T66" fmla="*/ 376 w 615"/>
                          <a:gd name="T67" fmla="*/ 602 h 647"/>
                          <a:gd name="T68" fmla="*/ 348 w 615"/>
                          <a:gd name="T69" fmla="*/ 608 h 647"/>
                          <a:gd name="T70" fmla="*/ 312 w 615"/>
                          <a:gd name="T71" fmla="*/ 618 h 647"/>
                          <a:gd name="T72" fmla="*/ 268 w 615"/>
                          <a:gd name="T73" fmla="*/ 634 h 647"/>
                          <a:gd name="T74" fmla="*/ 236 w 615"/>
                          <a:gd name="T75" fmla="*/ 644 h 647"/>
                          <a:gd name="T76" fmla="*/ 210 w 615"/>
                          <a:gd name="T77" fmla="*/ 647 h 647"/>
                          <a:gd name="T78" fmla="*/ 185 w 615"/>
                          <a:gd name="T79" fmla="*/ 646 h 647"/>
                          <a:gd name="T80" fmla="*/ 161 w 615"/>
                          <a:gd name="T81" fmla="*/ 637 h 647"/>
                          <a:gd name="T82" fmla="*/ 135 w 615"/>
                          <a:gd name="T83" fmla="*/ 622 h 647"/>
                          <a:gd name="T84" fmla="*/ 116 w 615"/>
                          <a:gd name="T85" fmla="*/ 604 h 647"/>
                          <a:gd name="T86" fmla="*/ 95 w 615"/>
                          <a:gd name="T87" fmla="*/ 579 h 647"/>
                          <a:gd name="T88" fmla="*/ 68 w 615"/>
                          <a:gd name="T89" fmla="*/ 542 h 647"/>
                          <a:gd name="T90" fmla="*/ 38 w 615"/>
                          <a:gd name="T91" fmla="*/ 493 h 647"/>
                          <a:gd name="T92" fmla="*/ 16 w 615"/>
                          <a:gd name="T93" fmla="*/ 445 h 647"/>
                          <a:gd name="T94" fmla="*/ 2 w 615"/>
                          <a:gd name="T95" fmla="*/ 400 h 647"/>
                          <a:gd name="T96" fmla="*/ 0 w 615"/>
                          <a:gd name="T97" fmla="*/ 368 h 647"/>
                          <a:gd name="T98" fmla="*/ 3 w 615"/>
                          <a:gd name="T99" fmla="*/ 339 h 647"/>
                          <a:gd name="T100" fmla="*/ 11 w 615"/>
                          <a:gd name="T101" fmla="*/ 278 h 647"/>
                          <a:gd name="T102" fmla="*/ 20 w 615"/>
                          <a:gd name="T103" fmla="*/ 211 h 647"/>
                          <a:gd name="T104" fmla="*/ 41 w 615"/>
                          <a:gd name="T105" fmla="*/ 158 h 647"/>
                          <a:gd name="T106" fmla="*/ 65 w 615"/>
                          <a:gd name="T107" fmla="*/ 120 h 647"/>
                          <a:gd name="T108" fmla="*/ 91 w 615"/>
                          <a:gd name="T109" fmla="*/ 88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5" h="647">
                            <a:moveTo>
                              <a:pt x="91" y="88"/>
                            </a:moveTo>
                            <a:lnTo>
                              <a:pt x="120" y="61"/>
                            </a:lnTo>
                            <a:lnTo>
                              <a:pt x="150" y="38"/>
                            </a:lnTo>
                            <a:lnTo>
                              <a:pt x="184" y="19"/>
                            </a:lnTo>
                            <a:lnTo>
                              <a:pt x="221" y="6"/>
                            </a:lnTo>
                            <a:lnTo>
                              <a:pt x="254" y="0"/>
                            </a:lnTo>
                            <a:lnTo>
                              <a:pt x="294" y="0"/>
                            </a:lnTo>
                            <a:lnTo>
                              <a:pt x="349" y="4"/>
                            </a:lnTo>
                            <a:lnTo>
                              <a:pt x="403" y="17"/>
                            </a:lnTo>
                            <a:lnTo>
                              <a:pt x="440" y="42"/>
                            </a:lnTo>
                            <a:lnTo>
                              <a:pt x="464" y="78"/>
                            </a:lnTo>
                            <a:lnTo>
                              <a:pt x="485" y="122"/>
                            </a:lnTo>
                            <a:lnTo>
                              <a:pt x="511" y="163"/>
                            </a:lnTo>
                            <a:lnTo>
                              <a:pt x="539" y="198"/>
                            </a:lnTo>
                            <a:lnTo>
                              <a:pt x="566" y="227"/>
                            </a:lnTo>
                            <a:lnTo>
                              <a:pt x="599" y="269"/>
                            </a:lnTo>
                            <a:lnTo>
                              <a:pt x="613" y="308"/>
                            </a:lnTo>
                            <a:lnTo>
                              <a:pt x="615" y="337"/>
                            </a:lnTo>
                            <a:lnTo>
                              <a:pt x="613" y="355"/>
                            </a:lnTo>
                            <a:lnTo>
                              <a:pt x="604" y="384"/>
                            </a:lnTo>
                            <a:lnTo>
                              <a:pt x="589" y="410"/>
                            </a:lnTo>
                            <a:lnTo>
                              <a:pt x="569" y="441"/>
                            </a:lnTo>
                            <a:lnTo>
                              <a:pt x="542" y="477"/>
                            </a:lnTo>
                            <a:lnTo>
                              <a:pt x="520" y="505"/>
                            </a:lnTo>
                            <a:lnTo>
                              <a:pt x="502" y="537"/>
                            </a:lnTo>
                            <a:lnTo>
                              <a:pt x="493" y="556"/>
                            </a:lnTo>
                            <a:lnTo>
                              <a:pt x="492" y="567"/>
                            </a:lnTo>
                            <a:lnTo>
                              <a:pt x="498" y="576"/>
                            </a:lnTo>
                            <a:lnTo>
                              <a:pt x="507" y="582"/>
                            </a:lnTo>
                            <a:lnTo>
                              <a:pt x="464" y="637"/>
                            </a:lnTo>
                            <a:lnTo>
                              <a:pt x="458" y="627"/>
                            </a:lnTo>
                            <a:lnTo>
                              <a:pt x="433" y="612"/>
                            </a:lnTo>
                            <a:lnTo>
                              <a:pt x="405" y="605"/>
                            </a:lnTo>
                            <a:lnTo>
                              <a:pt x="376" y="602"/>
                            </a:lnTo>
                            <a:lnTo>
                              <a:pt x="348" y="608"/>
                            </a:lnTo>
                            <a:lnTo>
                              <a:pt x="312" y="618"/>
                            </a:lnTo>
                            <a:lnTo>
                              <a:pt x="268" y="634"/>
                            </a:lnTo>
                            <a:lnTo>
                              <a:pt x="236" y="644"/>
                            </a:lnTo>
                            <a:lnTo>
                              <a:pt x="210" y="647"/>
                            </a:lnTo>
                            <a:lnTo>
                              <a:pt x="185" y="646"/>
                            </a:lnTo>
                            <a:lnTo>
                              <a:pt x="161" y="637"/>
                            </a:lnTo>
                            <a:lnTo>
                              <a:pt x="135" y="622"/>
                            </a:lnTo>
                            <a:lnTo>
                              <a:pt x="116" y="604"/>
                            </a:lnTo>
                            <a:lnTo>
                              <a:pt x="95" y="579"/>
                            </a:lnTo>
                            <a:lnTo>
                              <a:pt x="68" y="542"/>
                            </a:lnTo>
                            <a:lnTo>
                              <a:pt x="38" y="493"/>
                            </a:lnTo>
                            <a:lnTo>
                              <a:pt x="16" y="445"/>
                            </a:lnTo>
                            <a:lnTo>
                              <a:pt x="2" y="400"/>
                            </a:lnTo>
                            <a:lnTo>
                              <a:pt x="0" y="368"/>
                            </a:lnTo>
                            <a:lnTo>
                              <a:pt x="3" y="339"/>
                            </a:lnTo>
                            <a:lnTo>
                              <a:pt x="11" y="278"/>
                            </a:lnTo>
                            <a:lnTo>
                              <a:pt x="20" y="211"/>
                            </a:lnTo>
                            <a:lnTo>
                              <a:pt x="41" y="158"/>
                            </a:lnTo>
                            <a:lnTo>
                              <a:pt x="65" y="120"/>
                            </a:lnTo>
                            <a:lnTo>
                              <a:pt x="91" y="8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23" name="Freeform 51"/>
                      <p:cNvSpPr>
                        <a:spLocks/>
                      </p:cNvSpPr>
                      <p:nvPr/>
                    </p:nvSpPr>
                    <p:spPr bwMode="auto">
                      <a:xfrm>
                        <a:off x="1012" y="2181"/>
                        <a:ext cx="513" cy="543"/>
                      </a:xfrm>
                      <a:custGeom>
                        <a:avLst/>
                        <a:gdLst>
                          <a:gd name="T0" fmla="*/ 75 w 513"/>
                          <a:gd name="T1" fmla="*/ 74 h 543"/>
                          <a:gd name="T2" fmla="*/ 100 w 513"/>
                          <a:gd name="T3" fmla="*/ 51 h 543"/>
                          <a:gd name="T4" fmla="*/ 125 w 513"/>
                          <a:gd name="T5" fmla="*/ 30 h 543"/>
                          <a:gd name="T6" fmla="*/ 152 w 513"/>
                          <a:gd name="T7" fmla="*/ 14 h 543"/>
                          <a:gd name="T8" fmla="*/ 184 w 513"/>
                          <a:gd name="T9" fmla="*/ 4 h 543"/>
                          <a:gd name="T10" fmla="*/ 211 w 513"/>
                          <a:gd name="T11" fmla="*/ 0 h 543"/>
                          <a:gd name="T12" fmla="*/ 245 w 513"/>
                          <a:gd name="T13" fmla="*/ 0 h 543"/>
                          <a:gd name="T14" fmla="*/ 291 w 513"/>
                          <a:gd name="T15" fmla="*/ 3 h 543"/>
                          <a:gd name="T16" fmla="*/ 337 w 513"/>
                          <a:gd name="T17" fmla="*/ 14 h 543"/>
                          <a:gd name="T18" fmla="*/ 368 w 513"/>
                          <a:gd name="T19" fmla="*/ 35 h 543"/>
                          <a:gd name="T20" fmla="*/ 387 w 513"/>
                          <a:gd name="T21" fmla="*/ 65 h 543"/>
                          <a:gd name="T22" fmla="*/ 405 w 513"/>
                          <a:gd name="T23" fmla="*/ 102 h 543"/>
                          <a:gd name="T24" fmla="*/ 427 w 513"/>
                          <a:gd name="T25" fmla="*/ 137 h 543"/>
                          <a:gd name="T26" fmla="*/ 450 w 513"/>
                          <a:gd name="T27" fmla="*/ 166 h 543"/>
                          <a:gd name="T28" fmla="*/ 473 w 513"/>
                          <a:gd name="T29" fmla="*/ 190 h 543"/>
                          <a:gd name="T30" fmla="*/ 500 w 513"/>
                          <a:gd name="T31" fmla="*/ 225 h 543"/>
                          <a:gd name="T32" fmla="*/ 513 w 513"/>
                          <a:gd name="T33" fmla="*/ 259 h 543"/>
                          <a:gd name="T34" fmla="*/ 513 w 513"/>
                          <a:gd name="T35" fmla="*/ 284 h 543"/>
                          <a:gd name="T36" fmla="*/ 513 w 513"/>
                          <a:gd name="T37" fmla="*/ 298 h 543"/>
                          <a:gd name="T38" fmla="*/ 505 w 513"/>
                          <a:gd name="T39" fmla="*/ 321 h 543"/>
                          <a:gd name="T40" fmla="*/ 492 w 513"/>
                          <a:gd name="T41" fmla="*/ 345 h 543"/>
                          <a:gd name="T42" fmla="*/ 475 w 513"/>
                          <a:gd name="T43" fmla="*/ 369 h 543"/>
                          <a:gd name="T44" fmla="*/ 453 w 513"/>
                          <a:gd name="T45" fmla="*/ 400 h 543"/>
                          <a:gd name="T46" fmla="*/ 435 w 513"/>
                          <a:gd name="T47" fmla="*/ 423 h 543"/>
                          <a:gd name="T48" fmla="*/ 419 w 513"/>
                          <a:gd name="T49" fmla="*/ 449 h 543"/>
                          <a:gd name="T50" fmla="*/ 412 w 513"/>
                          <a:gd name="T51" fmla="*/ 465 h 543"/>
                          <a:gd name="T52" fmla="*/ 411 w 513"/>
                          <a:gd name="T53" fmla="*/ 476 h 543"/>
                          <a:gd name="T54" fmla="*/ 415 w 513"/>
                          <a:gd name="T55" fmla="*/ 483 h 543"/>
                          <a:gd name="T56" fmla="*/ 423 w 513"/>
                          <a:gd name="T57" fmla="*/ 489 h 543"/>
                          <a:gd name="T58" fmla="*/ 387 w 513"/>
                          <a:gd name="T59" fmla="*/ 535 h 543"/>
                          <a:gd name="T60" fmla="*/ 383 w 513"/>
                          <a:gd name="T61" fmla="*/ 527 h 543"/>
                          <a:gd name="T62" fmla="*/ 361 w 513"/>
                          <a:gd name="T63" fmla="*/ 513 h 543"/>
                          <a:gd name="T64" fmla="*/ 338 w 513"/>
                          <a:gd name="T65" fmla="*/ 508 h 543"/>
                          <a:gd name="T66" fmla="*/ 314 w 513"/>
                          <a:gd name="T67" fmla="*/ 505 h 543"/>
                          <a:gd name="T68" fmla="*/ 291 w 513"/>
                          <a:gd name="T69" fmla="*/ 511 h 543"/>
                          <a:gd name="T70" fmla="*/ 260 w 513"/>
                          <a:gd name="T71" fmla="*/ 519 h 543"/>
                          <a:gd name="T72" fmla="*/ 223 w 513"/>
                          <a:gd name="T73" fmla="*/ 532 h 543"/>
                          <a:gd name="T74" fmla="*/ 197 w 513"/>
                          <a:gd name="T75" fmla="*/ 541 h 543"/>
                          <a:gd name="T76" fmla="*/ 175 w 513"/>
                          <a:gd name="T77" fmla="*/ 543 h 543"/>
                          <a:gd name="T78" fmla="*/ 153 w 513"/>
                          <a:gd name="T79" fmla="*/ 543 h 543"/>
                          <a:gd name="T80" fmla="*/ 133 w 513"/>
                          <a:gd name="T81" fmla="*/ 535 h 543"/>
                          <a:gd name="T82" fmla="*/ 112 w 513"/>
                          <a:gd name="T83" fmla="*/ 522 h 543"/>
                          <a:gd name="T84" fmla="*/ 97 w 513"/>
                          <a:gd name="T85" fmla="*/ 506 h 543"/>
                          <a:gd name="T86" fmla="*/ 78 w 513"/>
                          <a:gd name="T87" fmla="*/ 486 h 543"/>
                          <a:gd name="T88" fmla="*/ 55 w 513"/>
                          <a:gd name="T89" fmla="*/ 455 h 543"/>
                          <a:gd name="T90" fmla="*/ 31 w 513"/>
                          <a:gd name="T91" fmla="*/ 413 h 543"/>
                          <a:gd name="T92" fmla="*/ 13 w 513"/>
                          <a:gd name="T93" fmla="*/ 375 h 543"/>
                          <a:gd name="T94" fmla="*/ 0 w 513"/>
                          <a:gd name="T95" fmla="*/ 336 h 543"/>
                          <a:gd name="T96" fmla="*/ 0 w 513"/>
                          <a:gd name="T97" fmla="*/ 308 h 543"/>
                          <a:gd name="T98" fmla="*/ 1 w 513"/>
                          <a:gd name="T99" fmla="*/ 284 h 543"/>
                          <a:gd name="T100" fmla="*/ 8 w 513"/>
                          <a:gd name="T101" fmla="*/ 233 h 543"/>
                          <a:gd name="T102" fmla="*/ 16 w 513"/>
                          <a:gd name="T103" fmla="*/ 176 h 543"/>
                          <a:gd name="T104" fmla="*/ 33 w 513"/>
                          <a:gd name="T105" fmla="*/ 132 h 543"/>
                          <a:gd name="T106" fmla="*/ 54 w 513"/>
                          <a:gd name="T107" fmla="*/ 100 h 543"/>
                          <a:gd name="T108" fmla="*/ 75 w 513"/>
                          <a:gd name="T109" fmla="*/ 7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3" h="543">
                            <a:moveTo>
                              <a:pt x="75" y="74"/>
                            </a:moveTo>
                            <a:lnTo>
                              <a:pt x="100" y="51"/>
                            </a:lnTo>
                            <a:lnTo>
                              <a:pt x="125" y="30"/>
                            </a:lnTo>
                            <a:lnTo>
                              <a:pt x="152" y="14"/>
                            </a:lnTo>
                            <a:lnTo>
                              <a:pt x="184" y="4"/>
                            </a:lnTo>
                            <a:lnTo>
                              <a:pt x="211" y="0"/>
                            </a:lnTo>
                            <a:lnTo>
                              <a:pt x="245" y="0"/>
                            </a:lnTo>
                            <a:lnTo>
                              <a:pt x="291" y="3"/>
                            </a:lnTo>
                            <a:lnTo>
                              <a:pt x="337" y="14"/>
                            </a:lnTo>
                            <a:lnTo>
                              <a:pt x="368" y="35"/>
                            </a:lnTo>
                            <a:lnTo>
                              <a:pt x="387" y="65"/>
                            </a:lnTo>
                            <a:lnTo>
                              <a:pt x="405" y="102"/>
                            </a:lnTo>
                            <a:lnTo>
                              <a:pt x="427" y="137"/>
                            </a:lnTo>
                            <a:lnTo>
                              <a:pt x="450" y="166"/>
                            </a:lnTo>
                            <a:lnTo>
                              <a:pt x="473" y="190"/>
                            </a:lnTo>
                            <a:lnTo>
                              <a:pt x="500" y="225"/>
                            </a:lnTo>
                            <a:lnTo>
                              <a:pt x="513" y="259"/>
                            </a:lnTo>
                            <a:lnTo>
                              <a:pt x="513" y="284"/>
                            </a:lnTo>
                            <a:lnTo>
                              <a:pt x="513" y="298"/>
                            </a:lnTo>
                            <a:lnTo>
                              <a:pt x="505" y="321"/>
                            </a:lnTo>
                            <a:lnTo>
                              <a:pt x="492" y="345"/>
                            </a:lnTo>
                            <a:lnTo>
                              <a:pt x="475" y="369"/>
                            </a:lnTo>
                            <a:lnTo>
                              <a:pt x="453" y="400"/>
                            </a:lnTo>
                            <a:lnTo>
                              <a:pt x="435" y="423"/>
                            </a:lnTo>
                            <a:lnTo>
                              <a:pt x="419" y="449"/>
                            </a:lnTo>
                            <a:lnTo>
                              <a:pt x="412" y="465"/>
                            </a:lnTo>
                            <a:lnTo>
                              <a:pt x="411" y="476"/>
                            </a:lnTo>
                            <a:lnTo>
                              <a:pt x="415" y="483"/>
                            </a:lnTo>
                            <a:lnTo>
                              <a:pt x="423" y="489"/>
                            </a:lnTo>
                            <a:lnTo>
                              <a:pt x="387" y="535"/>
                            </a:lnTo>
                            <a:lnTo>
                              <a:pt x="383" y="527"/>
                            </a:lnTo>
                            <a:lnTo>
                              <a:pt x="361" y="513"/>
                            </a:lnTo>
                            <a:lnTo>
                              <a:pt x="338" y="508"/>
                            </a:lnTo>
                            <a:lnTo>
                              <a:pt x="314" y="505"/>
                            </a:lnTo>
                            <a:lnTo>
                              <a:pt x="291" y="511"/>
                            </a:lnTo>
                            <a:lnTo>
                              <a:pt x="260" y="519"/>
                            </a:lnTo>
                            <a:lnTo>
                              <a:pt x="223" y="532"/>
                            </a:lnTo>
                            <a:lnTo>
                              <a:pt x="197" y="541"/>
                            </a:lnTo>
                            <a:lnTo>
                              <a:pt x="175" y="543"/>
                            </a:lnTo>
                            <a:lnTo>
                              <a:pt x="153" y="543"/>
                            </a:lnTo>
                            <a:lnTo>
                              <a:pt x="133" y="535"/>
                            </a:lnTo>
                            <a:lnTo>
                              <a:pt x="112" y="522"/>
                            </a:lnTo>
                            <a:lnTo>
                              <a:pt x="97" y="506"/>
                            </a:lnTo>
                            <a:lnTo>
                              <a:pt x="78" y="486"/>
                            </a:lnTo>
                            <a:lnTo>
                              <a:pt x="55" y="455"/>
                            </a:lnTo>
                            <a:lnTo>
                              <a:pt x="31" y="413"/>
                            </a:lnTo>
                            <a:lnTo>
                              <a:pt x="13" y="375"/>
                            </a:lnTo>
                            <a:lnTo>
                              <a:pt x="0" y="336"/>
                            </a:lnTo>
                            <a:lnTo>
                              <a:pt x="0" y="308"/>
                            </a:lnTo>
                            <a:lnTo>
                              <a:pt x="1" y="284"/>
                            </a:lnTo>
                            <a:lnTo>
                              <a:pt x="8" y="233"/>
                            </a:lnTo>
                            <a:lnTo>
                              <a:pt x="16" y="176"/>
                            </a:lnTo>
                            <a:lnTo>
                              <a:pt x="33" y="132"/>
                            </a:lnTo>
                            <a:lnTo>
                              <a:pt x="54" y="100"/>
                            </a:lnTo>
                            <a:lnTo>
                              <a:pt x="75" y="74"/>
                            </a:lnTo>
                            <a:close/>
                          </a:path>
                        </a:pathLst>
                      </a:custGeom>
                      <a:solidFill>
                        <a:srgbClr val="E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24" name="Freeform 52"/>
                      <p:cNvSpPr>
                        <a:spLocks/>
                      </p:cNvSpPr>
                      <p:nvPr/>
                    </p:nvSpPr>
                    <p:spPr bwMode="auto">
                      <a:xfrm>
                        <a:off x="1044" y="2233"/>
                        <a:ext cx="470" cy="498"/>
                      </a:xfrm>
                      <a:custGeom>
                        <a:avLst/>
                        <a:gdLst>
                          <a:gd name="T0" fmla="*/ 69 w 470"/>
                          <a:gd name="T1" fmla="*/ 67 h 498"/>
                          <a:gd name="T2" fmla="*/ 92 w 470"/>
                          <a:gd name="T3" fmla="*/ 47 h 498"/>
                          <a:gd name="T4" fmla="*/ 115 w 470"/>
                          <a:gd name="T5" fmla="*/ 28 h 498"/>
                          <a:gd name="T6" fmla="*/ 139 w 470"/>
                          <a:gd name="T7" fmla="*/ 13 h 498"/>
                          <a:gd name="T8" fmla="*/ 169 w 470"/>
                          <a:gd name="T9" fmla="*/ 3 h 498"/>
                          <a:gd name="T10" fmla="*/ 194 w 470"/>
                          <a:gd name="T11" fmla="*/ 0 h 498"/>
                          <a:gd name="T12" fmla="*/ 225 w 470"/>
                          <a:gd name="T13" fmla="*/ 0 h 498"/>
                          <a:gd name="T14" fmla="*/ 267 w 470"/>
                          <a:gd name="T15" fmla="*/ 2 h 498"/>
                          <a:gd name="T16" fmla="*/ 309 w 470"/>
                          <a:gd name="T17" fmla="*/ 13 h 498"/>
                          <a:gd name="T18" fmla="*/ 337 w 470"/>
                          <a:gd name="T19" fmla="*/ 32 h 498"/>
                          <a:gd name="T20" fmla="*/ 355 w 470"/>
                          <a:gd name="T21" fmla="*/ 60 h 498"/>
                          <a:gd name="T22" fmla="*/ 372 w 470"/>
                          <a:gd name="T23" fmla="*/ 93 h 498"/>
                          <a:gd name="T24" fmla="*/ 392 w 470"/>
                          <a:gd name="T25" fmla="*/ 125 h 498"/>
                          <a:gd name="T26" fmla="*/ 412 w 470"/>
                          <a:gd name="T27" fmla="*/ 152 h 498"/>
                          <a:gd name="T28" fmla="*/ 434 w 470"/>
                          <a:gd name="T29" fmla="*/ 175 h 498"/>
                          <a:gd name="T30" fmla="*/ 458 w 470"/>
                          <a:gd name="T31" fmla="*/ 207 h 498"/>
                          <a:gd name="T32" fmla="*/ 470 w 470"/>
                          <a:gd name="T33" fmla="*/ 237 h 498"/>
                          <a:gd name="T34" fmla="*/ 470 w 470"/>
                          <a:gd name="T35" fmla="*/ 261 h 498"/>
                          <a:gd name="T36" fmla="*/ 470 w 470"/>
                          <a:gd name="T37" fmla="*/ 274 h 498"/>
                          <a:gd name="T38" fmla="*/ 464 w 470"/>
                          <a:gd name="T39" fmla="*/ 296 h 498"/>
                          <a:gd name="T40" fmla="*/ 452 w 470"/>
                          <a:gd name="T41" fmla="*/ 317 h 498"/>
                          <a:gd name="T42" fmla="*/ 437 w 470"/>
                          <a:gd name="T43" fmla="*/ 338 h 498"/>
                          <a:gd name="T44" fmla="*/ 415 w 470"/>
                          <a:gd name="T45" fmla="*/ 367 h 498"/>
                          <a:gd name="T46" fmla="*/ 399 w 470"/>
                          <a:gd name="T47" fmla="*/ 389 h 498"/>
                          <a:gd name="T48" fmla="*/ 384 w 470"/>
                          <a:gd name="T49" fmla="*/ 413 h 498"/>
                          <a:gd name="T50" fmla="*/ 379 w 470"/>
                          <a:gd name="T51" fmla="*/ 428 h 498"/>
                          <a:gd name="T52" fmla="*/ 377 w 470"/>
                          <a:gd name="T53" fmla="*/ 437 h 498"/>
                          <a:gd name="T54" fmla="*/ 380 w 470"/>
                          <a:gd name="T55" fmla="*/ 444 h 498"/>
                          <a:gd name="T56" fmla="*/ 388 w 470"/>
                          <a:gd name="T57" fmla="*/ 448 h 498"/>
                          <a:gd name="T58" fmla="*/ 355 w 470"/>
                          <a:gd name="T59" fmla="*/ 492 h 498"/>
                          <a:gd name="T60" fmla="*/ 351 w 470"/>
                          <a:gd name="T61" fmla="*/ 483 h 498"/>
                          <a:gd name="T62" fmla="*/ 332 w 470"/>
                          <a:gd name="T63" fmla="*/ 472 h 498"/>
                          <a:gd name="T64" fmla="*/ 310 w 470"/>
                          <a:gd name="T65" fmla="*/ 466 h 498"/>
                          <a:gd name="T66" fmla="*/ 289 w 470"/>
                          <a:gd name="T67" fmla="*/ 464 h 498"/>
                          <a:gd name="T68" fmla="*/ 267 w 470"/>
                          <a:gd name="T69" fmla="*/ 469 h 498"/>
                          <a:gd name="T70" fmla="*/ 239 w 470"/>
                          <a:gd name="T71" fmla="*/ 477 h 498"/>
                          <a:gd name="T72" fmla="*/ 205 w 470"/>
                          <a:gd name="T73" fmla="*/ 489 h 498"/>
                          <a:gd name="T74" fmla="*/ 179 w 470"/>
                          <a:gd name="T75" fmla="*/ 498 h 498"/>
                          <a:gd name="T76" fmla="*/ 160 w 470"/>
                          <a:gd name="T77" fmla="*/ 498 h 498"/>
                          <a:gd name="T78" fmla="*/ 140 w 470"/>
                          <a:gd name="T79" fmla="*/ 498 h 498"/>
                          <a:gd name="T80" fmla="*/ 121 w 470"/>
                          <a:gd name="T81" fmla="*/ 492 h 498"/>
                          <a:gd name="T82" fmla="*/ 103 w 470"/>
                          <a:gd name="T83" fmla="*/ 480 h 498"/>
                          <a:gd name="T84" fmla="*/ 89 w 470"/>
                          <a:gd name="T85" fmla="*/ 464 h 498"/>
                          <a:gd name="T86" fmla="*/ 72 w 470"/>
                          <a:gd name="T87" fmla="*/ 447 h 498"/>
                          <a:gd name="T88" fmla="*/ 50 w 470"/>
                          <a:gd name="T89" fmla="*/ 418 h 498"/>
                          <a:gd name="T90" fmla="*/ 28 w 470"/>
                          <a:gd name="T91" fmla="*/ 380 h 498"/>
                          <a:gd name="T92" fmla="*/ 12 w 470"/>
                          <a:gd name="T93" fmla="*/ 344 h 498"/>
                          <a:gd name="T94" fmla="*/ 0 w 470"/>
                          <a:gd name="T95" fmla="*/ 309 h 498"/>
                          <a:gd name="T96" fmla="*/ 0 w 470"/>
                          <a:gd name="T97" fmla="*/ 284 h 498"/>
                          <a:gd name="T98" fmla="*/ 0 w 470"/>
                          <a:gd name="T99" fmla="*/ 261 h 498"/>
                          <a:gd name="T100" fmla="*/ 7 w 470"/>
                          <a:gd name="T101" fmla="*/ 214 h 498"/>
                          <a:gd name="T102" fmla="*/ 15 w 470"/>
                          <a:gd name="T103" fmla="*/ 162 h 498"/>
                          <a:gd name="T104" fmla="*/ 30 w 470"/>
                          <a:gd name="T105" fmla="*/ 121 h 498"/>
                          <a:gd name="T106" fmla="*/ 49 w 470"/>
                          <a:gd name="T107" fmla="*/ 92 h 498"/>
                          <a:gd name="T108" fmla="*/ 69 w 470"/>
                          <a:gd name="T109" fmla="*/ 6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0" h="498">
                            <a:moveTo>
                              <a:pt x="69" y="67"/>
                            </a:moveTo>
                            <a:lnTo>
                              <a:pt x="92" y="47"/>
                            </a:lnTo>
                            <a:lnTo>
                              <a:pt x="115" y="28"/>
                            </a:lnTo>
                            <a:lnTo>
                              <a:pt x="139" y="13"/>
                            </a:lnTo>
                            <a:lnTo>
                              <a:pt x="169" y="3"/>
                            </a:lnTo>
                            <a:lnTo>
                              <a:pt x="194" y="0"/>
                            </a:lnTo>
                            <a:lnTo>
                              <a:pt x="225" y="0"/>
                            </a:lnTo>
                            <a:lnTo>
                              <a:pt x="267" y="2"/>
                            </a:lnTo>
                            <a:lnTo>
                              <a:pt x="309" y="13"/>
                            </a:lnTo>
                            <a:lnTo>
                              <a:pt x="337" y="32"/>
                            </a:lnTo>
                            <a:lnTo>
                              <a:pt x="355" y="60"/>
                            </a:lnTo>
                            <a:lnTo>
                              <a:pt x="372" y="93"/>
                            </a:lnTo>
                            <a:lnTo>
                              <a:pt x="392" y="125"/>
                            </a:lnTo>
                            <a:lnTo>
                              <a:pt x="412" y="152"/>
                            </a:lnTo>
                            <a:lnTo>
                              <a:pt x="434" y="175"/>
                            </a:lnTo>
                            <a:lnTo>
                              <a:pt x="458" y="207"/>
                            </a:lnTo>
                            <a:lnTo>
                              <a:pt x="470" y="237"/>
                            </a:lnTo>
                            <a:lnTo>
                              <a:pt x="470" y="261"/>
                            </a:lnTo>
                            <a:lnTo>
                              <a:pt x="470" y="274"/>
                            </a:lnTo>
                            <a:lnTo>
                              <a:pt x="464" y="296"/>
                            </a:lnTo>
                            <a:lnTo>
                              <a:pt x="452" y="317"/>
                            </a:lnTo>
                            <a:lnTo>
                              <a:pt x="437" y="338"/>
                            </a:lnTo>
                            <a:lnTo>
                              <a:pt x="415" y="367"/>
                            </a:lnTo>
                            <a:lnTo>
                              <a:pt x="399" y="389"/>
                            </a:lnTo>
                            <a:lnTo>
                              <a:pt x="384" y="413"/>
                            </a:lnTo>
                            <a:lnTo>
                              <a:pt x="379" y="428"/>
                            </a:lnTo>
                            <a:lnTo>
                              <a:pt x="377" y="437"/>
                            </a:lnTo>
                            <a:lnTo>
                              <a:pt x="380" y="444"/>
                            </a:lnTo>
                            <a:lnTo>
                              <a:pt x="388" y="448"/>
                            </a:lnTo>
                            <a:lnTo>
                              <a:pt x="355" y="492"/>
                            </a:lnTo>
                            <a:lnTo>
                              <a:pt x="351" y="483"/>
                            </a:lnTo>
                            <a:lnTo>
                              <a:pt x="332" y="472"/>
                            </a:lnTo>
                            <a:lnTo>
                              <a:pt x="310" y="466"/>
                            </a:lnTo>
                            <a:lnTo>
                              <a:pt x="289" y="464"/>
                            </a:lnTo>
                            <a:lnTo>
                              <a:pt x="267" y="469"/>
                            </a:lnTo>
                            <a:lnTo>
                              <a:pt x="239" y="477"/>
                            </a:lnTo>
                            <a:lnTo>
                              <a:pt x="205" y="489"/>
                            </a:lnTo>
                            <a:lnTo>
                              <a:pt x="179" y="498"/>
                            </a:lnTo>
                            <a:lnTo>
                              <a:pt x="160" y="498"/>
                            </a:lnTo>
                            <a:lnTo>
                              <a:pt x="140" y="498"/>
                            </a:lnTo>
                            <a:lnTo>
                              <a:pt x="121" y="492"/>
                            </a:lnTo>
                            <a:lnTo>
                              <a:pt x="103" y="480"/>
                            </a:lnTo>
                            <a:lnTo>
                              <a:pt x="89" y="464"/>
                            </a:lnTo>
                            <a:lnTo>
                              <a:pt x="72" y="447"/>
                            </a:lnTo>
                            <a:lnTo>
                              <a:pt x="50" y="418"/>
                            </a:lnTo>
                            <a:lnTo>
                              <a:pt x="28" y="380"/>
                            </a:lnTo>
                            <a:lnTo>
                              <a:pt x="12" y="344"/>
                            </a:lnTo>
                            <a:lnTo>
                              <a:pt x="0" y="309"/>
                            </a:lnTo>
                            <a:lnTo>
                              <a:pt x="0" y="284"/>
                            </a:lnTo>
                            <a:lnTo>
                              <a:pt x="0" y="261"/>
                            </a:lnTo>
                            <a:lnTo>
                              <a:pt x="7" y="214"/>
                            </a:lnTo>
                            <a:lnTo>
                              <a:pt x="15" y="162"/>
                            </a:lnTo>
                            <a:lnTo>
                              <a:pt x="30" y="121"/>
                            </a:lnTo>
                            <a:lnTo>
                              <a:pt x="49" y="92"/>
                            </a:lnTo>
                            <a:lnTo>
                              <a:pt x="69" y="6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3125" name="Group 53"/>
                  <p:cNvGrpSpPr>
                    <a:grpSpLocks/>
                  </p:cNvGrpSpPr>
                  <p:nvPr/>
                </p:nvGrpSpPr>
                <p:grpSpPr bwMode="auto">
                  <a:xfrm>
                    <a:off x="901" y="2120"/>
                    <a:ext cx="235" cy="669"/>
                    <a:chOff x="901" y="2120"/>
                    <a:chExt cx="235" cy="669"/>
                  </a:xfrm>
                </p:grpSpPr>
                <p:grpSp>
                  <p:nvGrpSpPr>
                    <p:cNvPr id="3126" name="Group 54"/>
                    <p:cNvGrpSpPr>
                      <a:grpSpLocks/>
                    </p:cNvGrpSpPr>
                    <p:nvPr/>
                  </p:nvGrpSpPr>
                  <p:grpSpPr bwMode="auto">
                    <a:xfrm>
                      <a:off x="951" y="2120"/>
                      <a:ext cx="134" cy="158"/>
                      <a:chOff x="951" y="2120"/>
                      <a:chExt cx="134" cy="158"/>
                    </a:xfrm>
                  </p:grpSpPr>
                  <p:sp>
                    <p:nvSpPr>
                      <p:cNvPr id="3127" name="Freeform 55"/>
                      <p:cNvSpPr>
                        <a:spLocks/>
                      </p:cNvSpPr>
                      <p:nvPr/>
                    </p:nvSpPr>
                    <p:spPr bwMode="auto">
                      <a:xfrm>
                        <a:off x="951" y="2120"/>
                        <a:ext cx="134" cy="158"/>
                      </a:xfrm>
                      <a:custGeom>
                        <a:avLst/>
                        <a:gdLst>
                          <a:gd name="T0" fmla="*/ 22 w 134"/>
                          <a:gd name="T1" fmla="*/ 49 h 158"/>
                          <a:gd name="T2" fmla="*/ 35 w 134"/>
                          <a:gd name="T3" fmla="*/ 33 h 158"/>
                          <a:gd name="T4" fmla="*/ 49 w 134"/>
                          <a:gd name="T5" fmla="*/ 22 h 158"/>
                          <a:gd name="T6" fmla="*/ 65 w 134"/>
                          <a:gd name="T7" fmla="*/ 11 h 158"/>
                          <a:gd name="T8" fmla="*/ 85 w 134"/>
                          <a:gd name="T9" fmla="*/ 3 h 158"/>
                          <a:gd name="T10" fmla="*/ 100 w 134"/>
                          <a:gd name="T11" fmla="*/ 0 h 158"/>
                          <a:gd name="T12" fmla="*/ 113 w 134"/>
                          <a:gd name="T13" fmla="*/ 4 h 158"/>
                          <a:gd name="T14" fmla="*/ 125 w 134"/>
                          <a:gd name="T15" fmla="*/ 14 h 158"/>
                          <a:gd name="T16" fmla="*/ 131 w 134"/>
                          <a:gd name="T17" fmla="*/ 30 h 158"/>
                          <a:gd name="T18" fmla="*/ 134 w 134"/>
                          <a:gd name="T19" fmla="*/ 46 h 158"/>
                          <a:gd name="T20" fmla="*/ 130 w 134"/>
                          <a:gd name="T21" fmla="*/ 68 h 158"/>
                          <a:gd name="T22" fmla="*/ 121 w 134"/>
                          <a:gd name="T23" fmla="*/ 88 h 158"/>
                          <a:gd name="T24" fmla="*/ 111 w 134"/>
                          <a:gd name="T25" fmla="*/ 106 h 158"/>
                          <a:gd name="T26" fmla="*/ 99 w 134"/>
                          <a:gd name="T27" fmla="*/ 122 h 158"/>
                          <a:gd name="T28" fmla="*/ 84 w 134"/>
                          <a:gd name="T29" fmla="*/ 136 h 158"/>
                          <a:gd name="T30" fmla="*/ 66 w 134"/>
                          <a:gd name="T31" fmla="*/ 150 h 158"/>
                          <a:gd name="T32" fmla="*/ 49 w 134"/>
                          <a:gd name="T33" fmla="*/ 157 h 158"/>
                          <a:gd name="T34" fmla="*/ 32 w 134"/>
                          <a:gd name="T35" fmla="*/ 158 h 158"/>
                          <a:gd name="T36" fmla="*/ 18 w 134"/>
                          <a:gd name="T37" fmla="*/ 152 h 158"/>
                          <a:gd name="T38" fmla="*/ 8 w 134"/>
                          <a:gd name="T39" fmla="*/ 139 h 158"/>
                          <a:gd name="T40" fmla="*/ 1 w 134"/>
                          <a:gd name="T41" fmla="*/ 125 h 158"/>
                          <a:gd name="T42" fmla="*/ 0 w 134"/>
                          <a:gd name="T43" fmla="*/ 106 h 158"/>
                          <a:gd name="T44" fmla="*/ 4 w 134"/>
                          <a:gd name="T45" fmla="*/ 86 h 158"/>
                          <a:gd name="T46" fmla="*/ 10 w 134"/>
                          <a:gd name="T47" fmla="*/ 70 h 158"/>
                          <a:gd name="T48" fmla="*/ 22 w 134"/>
                          <a:gd name="T49" fmla="*/ 4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158">
                            <a:moveTo>
                              <a:pt x="22" y="49"/>
                            </a:moveTo>
                            <a:lnTo>
                              <a:pt x="35" y="33"/>
                            </a:lnTo>
                            <a:lnTo>
                              <a:pt x="49" y="22"/>
                            </a:lnTo>
                            <a:lnTo>
                              <a:pt x="65" y="11"/>
                            </a:lnTo>
                            <a:lnTo>
                              <a:pt x="85" y="3"/>
                            </a:lnTo>
                            <a:lnTo>
                              <a:pt x="100" y="0"/>
                            </a:lnTo>
                            <a:lnTo>
                              <a:pt x="113" y="4"/>
                            </a:lnTo>
                            <a:lnTo>
                              <a:pt x="125" y="14"/>
                            </a:lnTo>
                            <a:lnTo>
                              <a:pt x="131" y="30"/>
                            </a:lnTo>
                            <a:lnTo>
                              <a:pt x="134" y="46"/>
                            </a:lnTo>
                            <a:lnTo>
                              <a:pt x="130" y="68"/>
                            </a:lnTo>
                            <a:lnTo>
                              <a:pt x="121" y="88"/>
                            </a:lnTo>
                            <a:lnTo>
                              <a:pt x="111" y="106"/>
                            </a:lnTo>
                            <a:lnTo>
                              <a:pt x="99" y="122"/>
                            </a:lnTo>
                            <a:lnTo>
                              <a:pt x="84" y="136"/>
                            </a:lnTo>
                            <a:lnTo>
                              <a:pt x="66" y="150"/>
                            </a:lnTo>
                            <a:lnTo>
                              <a:pt x="49" y="157"/>
                            </a:lnTo>
                            <a:lnTo>
                              <a:pt x="32" y="158"/>
                            </a:lnTo>
                            <a:lnTo>
                              <a:pt x="18" y="152"/>
                            </a:lnTo>
                            <a:lnTo>
                              <a:pt x="8" y="139"/>
                            </a:lnTo>
                            <a:lnTo>
                              <a:pt x="1" y="125"/>
                            </a:lnTo>
                            <a:lnTo>
                              <a:pt x="0" y="106"/>
                            </a:lnTo>
                            <a:lnTo>
                              <a:pt x="4" y="86"/>
                            </a:lnTo>
                            <a:lnTo>
                              <a:pt x="10" y="70"/>
                            </a:lnTo>
                            <a:lnTo>
                              <a:pt x="22" y="49"/>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28" name="Freeform 56"/>
                      <p:cNvSpPr>
                        <a:spLocks/>
                      </p:cNvSpPr>
                      <p:nvPr/>
                    </p:nvSpPr>
                    <p:spPr bwMode="auto">
                      <a:xfrm>
                        <a:off x="982" y="2153"/>
                        <a:ext cx="70" cy="87"/>
                      </a:xfrm>
                      <a:custGeom>
                        <a:avLst/>
                        <a:gdLst>
                          <a:gd name="T0" fmla="*/ 11 w 70"/>
                          <a:gd name="T1" fmla="*/ 26 h 87"/>
                          <a:gd name="T2" fmla="*/ 18 w 70"/>
                          <a:gd name="T3" fmla="*/ 19 h 87"/>
                          <a:gd name="T4" fmla="*/ 26 w 70"/>
                          <a:gd name="T5" fmla="*/ 10 h 87"/>
                          <a:gd name="T6" fmla="*/ 34 w 70"/>
                          <a:gd name="T7" fmla="*/ 6 h 87"/>
                          <a:gd name="T8" fmla="*/ 45 w 70"/>
                          <a:gd name="T9" fmla="*/ 2 h 87"/>
                          <a:gd name="T10" fmla="*/ 53 w 70"/>
                          <a:gd name="T11" fmla="*/ 0 h 87"/>
                          <a:gd name="T12" fmla="*/ 59 w 70"/>
                          <a:gd name="T13" fmla="*/ 2 h 87"/>
                          <a:gd name="T14" fmla="*/ 66 w 70"/>
                          <a:gd name="T15" fmla="*/ 7 h 87"/>
                          <a:gd name="T16" fmla="*/ 69 w 70"/>
                          <a:gd name="T17" fmla="*/ 16 h 87"/>
                          <a:gd name="T18" fmla="*/ 70 w 70"/>
                          <a:gd name="T19" fmla="*/ 25 h 87"/>
                          <a:gd name="T20" fmla="*/ 69 w 70"/>
                          <a:gd name="T21" fmla="*/ 38 h 87"/>
                          <a:gd name="T22" fmla="*/ 65 w 70"/>
                          <a:gd name="T23" fmla="*/ 50 h 87"/>
                          <a:gd name="T24" fmla="*/ 59 w 70"/>
                          <a:gd name="T25" fmla="*/ 58 h 87"/>
                          <a:gd name="T26" fmla="*/ 53 w 70"/>
                          <a:gd name="T27" fmla="*/ 67 h 87"/>
                          <a:gd name="T28" fmla="*/ 45 w 70"/>
                          <a:gd name="T29" fmla="*/ 77 h 87"/>
                          <a:gd name="T30" fmla="*/ 35 w 70"/>
                          <a:gd name="T31" fmla="*/ 83 h 87"/>
                          <a:gd name="T32" fmla="*/ 26 w 70"/>
                          <a:gd name="T33" fmla="*/ 87 h 87"/>
                          <a:gd name="T34" fmla="*/ 18 w 70"/>
                          <a:gd name="T35" fmla="*/ 87 h 87"/>
                          <a:gd name="T36" fmla="*/ 10 w 70"/>
                          <a:gd name="T37" fmla="*/ 85 h 87"/>
                          <a:gd name="T38" fmla="*/ 4 w 70"/>
                          <a:gd name="T39" fmla="*/ 77 h 87"/>
                          <a:gd name="T40" fmla="*/ 0 w 70"/>
                          <a:gd name="T41" fmla="*/ 69 h 87"/>
                          <a:gd name="T42" fmla="*/ 0 w 70"/>
                          <a:gd name="T43" fmla="*/ 58 h 87"/>
                          <a:gd name="T44" fmla="*/ 1 w 70"/>
                          <a:gd name="T45" fmla="*/ 48 h 87"/>
                          <a:gd name="T46" fmla="*/ 4 w 70"/>
                          <a:gd name="T47" fmla="*/ 38 h 87"/>
                          <a:gd name="T48" fmla="*/ 11 w 70"/>
                          <a:gd name="T49"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87">
                            <a:moveTo>
                              <a:pt x="11" y="26"/>
                            </a:moveTo>
                            <a:lnTo>
                              <a:pt x="18" y="19"/>
                            </a:lnTo>
                            <a:lnTo>
                              <a:pt x="26" y="10"/>
                            </a:lnTo>
                            <a:lnTo>
                              <a:pt x="34" y="6"/>
                            </a:lnTo>
                            <a:lnTo>
                              <a:pt x="45" y="2"/>
                            </a:lnTo>
                            <a:lnTo>
                              <a:pt x="53" y="0"/>
                            </a:lnTo>
                            <a:lnTo>
                              <a:pt x="59" y="2"/>
                            </a:lnTo>
                            <a:lnTo>
                              <a:pt x="66" y="7"/>
                            </a:lnTo>
                            <a:lnTo>
                              <a:pt x="69" y="16"/>
                            </a:lnTo>
                            <a:lnTo>
                              <a:pt x="70" y="25"/>
                            </a:lnTo>
                            <a:lnTo>
                              <a:pt x="69" y="38"/>
                            </a:lnTo>
                            <a:lnTo>
                              <a:pt x="65" y="50"/>
                            </a:lnTo>
                            <a:lnTo>
                              <a:pt x="59" y="58"/>
                            </a:lnTo>
                            <a:lnTo>
                              <a:pt x="53" y="67"/>
                            </a:lnTo>
                            <a:lnTo>
                              <a:pt x="45" y="77"/>
                            </a:lnTo>
                            <a:lnTo>
                              <a:pt x="35" y="83"/>
                            </a:lnTo>
                            <a:lnTo>
                              <a:pt x="26" y="87"/>
                            </a:lnTo>
                            <a:lnTo>
                              <a:pt x="18" y="87"/>
                            </a:lnTo>
                            <a:lnTo>
                              <a:pt x="10" y="85"/>
                            </a:lnTo>
                            <a:lnTo>
                              <a:pt x="4" y="77"/>
                            </a:lnTo>
                            <a:lnTo>
                              <a:pt x="0" y="69"/>
                            </a:lnTo>
                            <a:lnTo>
                              <a:pt x="0" y="58"/>
                            </a:lnTo>
                            <a:lnTo>
                              <a:pt x="1" y="48"/>
                            </a:lnTo>
                            <a:lnTo>
                              <a:pt x="4" y="38"/>
                            </a:lnTo>
                            <a:lnTo>
                              <a:pt x="11" y="26"/>
                            </a:lnTo>
                            <a:close/>
                          </a:path>
                        </a:pathLst>
                      </a:custGeom>
                      <a:solidFill>
                        <a:srgbClr val="600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sp>
                  <p:nvSpPr>
                    <p:cNvPr id="3129" name="Freeform 57"/>
                    <p:cNvSpPr>
                      <a:spLocks/>
                    </p:cNvSpPr>
                    <p:nvPr/>
                  </p:nvSpPr>
                  <p:spPr bwMode="auto">
                    <a:xfrm>
                      <a:off x="901" y="2443"/>
                      <a:ext cx="134" cy="157"/>
                    </a:xfrm>
                    <a:custGeom>
                      <a:avLst/>
                      <a:gdLst>
                        <a:gd name="T0" fmla="*/ 112 w 134"/>
                        <a:gd name="T1" fmla="*/ 49 h 157"/>
                        <a:gd name="T2" fmla="*/ 99 w 134"/>
                        <a:gd name="T3" fmla="*/ 33 h 157"/>
                        <a:gd name="T4" fmla="*/ 85 w 134"/>
                        <a:gd name="T5" fmla="*/ 22 h 157"/>
                        <a:gd name="T6" fmla="*/ 69 w 134"/>
                        <a:gd name="T7" fmla="*/ 11 h 157"/>
                        <a:gd name="T8" fmla="*/ 49 w 134"/>
                        <a:gd name="T9" fmla="*/ 3 h 157"/>
                        <a:gd name="T10" fmla="*/ 34 w 134"/>
                        <a:gd name="T11" fmla="*/ 0 h 157"/>
                        <a:gd name="T12" fmla="*/ 20 w 134"/>
                        <a:gd name="T13" fmla="*/ 4 h 157"/>
                        <a:gd name="T14" fmla="*/ 8 w 134"/>
                        <a:gd name="T15" fmla="*/ 14 h 157"/>
                        <a:gd name="T16" fmla="*/ 3 w 134"/>
                        <a:gd name="T17" fmla="*/ 30 h 157"/>
                        <a:gd name="T18" fmla="*/ 0 w 134"/>
                        <a:gd name="T19" fmla="*/ 46 h 157"/>
                        <a:gd name="T20" fmla="*/ 4 w 134"/>
                        <a:gd name="T21" fmla="*/ 68 h 157"/>
                        <a:gd name="T22" fmla="*/ 12 w 134"/>
                        <a:gd name="T23" fmla="*/ 88 h 157"/>
                        <a:gd name="T24" fmla="*/ 23 w 134"/>
                        <a:gd name="T25" fmla="*/ 106 h 157"/>
                        <a:gd name="T26" fmla="*/ 35 w 134"/>
                        <a:gd name="T27" fmla="*/ 120 h 157"/>
                        <a:gd name="T28" fmla="*/ 50 w 134"/>
                        <a:gd name="T29" fmla="*/ 135 h 157"/>
                        <a:gd name="T30" fmla="*/ 68 w 134"/>
                        <a:gd name="T31" fmla="*/ 148 h 157"/>
                        <a:gd name="T32" fmla="*/ 85 w 134"/>
                        <a:gd name="T33" fmla="*/ 155 h 157"/>
                        <a:gd name="T34" fmla="*/ 101 w 134"/>
                        <a:gd name="T35" fmla="*/ 157 h 157"/>
                        <a:gd name="T36" fmla="*/ 116 w 134"/>
                        <a:gd name="T37" fmla="*/ 151 h 157"/>
                        <a:gd name="T38" fmla="*/ 126 w 134"/>
                        <a:gd name="T39" fmla="*/ 138 h 157"/>
                        <a:gd name="T40" fmla="*/ 132 w 134"/>
                        <a:gd name="T41" fmla="*/ 123 h 157"/>
                        <a:gd name="T42" fmla="*/ 134 w 134"/>
                        <a:gd name="T43" fmla="*/ 106 h 157"/>
                        <a:gd name="T44" fmla="*/ 130 w 134"/>
                        <a:gd name="T45" fmla="*/ 86 h 157"/>
                        <a:gd name="T46" fmla="*/ 124 w 134"/>
                        <a:gd name="T47" fmla="*/ 70 h 157"/>
                        <a:gd name="T48" fmla="*/ 112 w 134"/>
                        <a:gd name="T49" fmla="*/ 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157">
                          <a:moveTo>
                            <a:pt x="112" y="49"/>
                          </a:moveTo>
                          <a:lnTo>
                            <a:pt x="99" y="33"/>
                          </a:lnTo>
                          <a:lnTo>
                            <a:pt x="85" y="22"/>
                          </a:lnTo>
                          <a:lnTo>
                            <a:pt x="69" y="11"/>
                          </a:lnTo>
                          <a:lnTo>
                            <a:pt x="49" y="3"/>
                          </a:lnTo>
                          <a:lnTo>
                            <a:pt x="34" y="0"/>
                          </a:lnTo>
                          <a:lnTo>
                            <a:pt x="20" y="4"/>
                          </a:lnTo>
                          <a:lnTo>
                            <a:pt x="8" y="14"/>
                          </a:lnTo>
                          <a:lnTo>
                            <a:pt x="3" y="30"/>
                          </a:lnTo>
                          <a:lnTo>
                            <a:pt x="0" y="46"/>
                          </a:lnTo>
                          <a:lnTo>
                            <a:pt x="4" y="68"/>
                          </a:lnTo>
                          <a:lnTo>
                            <a:pt x="12" y="88"/>
                          </a:lnTo>
                          <a:lnTo>
                            <a:pt x="23" y="106"/>
                          </a:lnTo>
                          <a:lnTo>
                            <a:pt x="35" y="120"/>
                          </a:lnTo>
                          <a:lnTo>
                            <a:pt x="50" y="135"/>
                          </a:lnTo>
                          <a:lnTo>
                            <a:pt x="68" y="148"/>
                          </a:lnTo>
                          <a:lnTo>
                            <a:pt x="85" y="155"/>
                          </a:lnTo>
                          <a:lnTo>
                            <a:pt x="101" y="157"/>
                          </a:lnTo>
                          <a:lnTo>
                            <a:pt x="116" y="151"/>
                          </a:lnTo>
                          <a:lnTo>
                            <a:pt x="126" y="138"/>
                          </a:lnTo>
                          <a:lnTo>
                            <a:pt x="132" y="123"/>
                          </a:lnTo>
                          <a:lnTo>
                            <a:pt x="134" y="106"/>
                          </a:lnTo>
                          <a:lnTo>
                            <a:pt x="130" y="86"/>
                          </a:lnTo>
                          <a:lnTo>
                            <a:pt x="124" y="70"/>
                          </a:lnTo>
                          <a:lnTo>
                            <a:pt x="112" y="49"/>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30" name="Freeform 58"/>
                    <p:cNvSpPr>
                      <a:spLocks/>
                    </p:cNvSpPr>
                    <p:nvPr/>
                  </p:nvSpPr>
                  <p:spPr bwMode="auto">
                    <a:xfrm>
                      <a:off x="1016" y="2628"/>
                      <a:ext cx="120" cy="161"/>
                    </a:xfrm>
                    <a:custGeom>
                      <a:avLst/>
                      <a:gdLst>
                        <a:gd name="T0" fmla="*/ 104 w 120"/>
                        <a:gd name="T1" fmla="*/ 52 h 161"/>
                        <a:gd name="T2" fmla="*/ 93 w 120"/>
                        <a:gd name="T3" fmla="*/ 32 h 161"/>
                        <a:gd name="T4" fmla="*/ 82 w 120"/>
                        <a:gd name="T5" fmla="*/ 16 h 161"/>
                        <a:gd name="T6" fmla="*/ 67 w 120"/>
                        <a:gd name="T7" fmla="*/ 5 h 161"/>
                        <a:gd name="T8" fmla="*/ 48 w 120"/>
                        <a:gd name="T9" fmla="*/ 0 h 161"/>
                        <a:gd name="T10" fmla="*/ 35 w 120"/>
                        <a:gd name="T11" fmla="*/ 4 h 161"/>
                        <a:gd name="T12" fmla="*/ 23 w 120"/>
                        <a:gd name="T13" fmla="*/ 14 h 161"/>
                        <a:gd name="T14" fmla="*/ 9 w 120"/>
                        <a:gd name="T15" fmla="*/ 26 h 161"/>
                        <a:gd name="T16" fmla="*/ 3 w 120"/>
                        <a:gd name="T17" fmla="*/ 40 h 161"/>
                        <a:gd name="T18" fmla="*/ 0 w 120"/>
                        <a:gd name="T19" fmla="*/ 53 h 161"/>
                        <a:gd name="T20" fmla="*/ 1 w 120"/>
                        <a:gd name="T21" fmla="*/ 68 h 161"/>
                        <a:gd name="T22" fmla="*/ 4 w 120"/>
                        <a:gd name="T23" fmla="*/ 87 h 161"/>
                        <a:gd name="T24" fmla="*/ 13 w 120"/>
                        <a:gd name="T25" fmla="*/ 109 h 161"/>
                        <a:gd name="T26" fmla="*/ 24 w 120"/>
                        <a:gd name="T27" fmla="*/ 125 h 161"/>
                        <a:gd name="T28" fmla="*/ 36 w 120"/>
                        <a:gd name="T29" fmla="*/ 139 h 161"/>
                        <a:gd name="T30" fmla="*/ 54 w 120"/>
                        <a:gd name="T31" fmla="*/ 152 h 161"/>
                        <a:gd name="T32" fmla="*/ 71 w 120"/>
                        <a:gd name="T33" fmla="*/ 160 h 161"/>
                        <a:gd name="T34" fmla="*/ 89 w 120"/>
                        <a:gd name="T35" fmla="*/ 161 h 161"/>
                        <a:gd name="T36" fmla="*/ 102 w 120"/>
                        <a:gd name="T37" fmla="*/ 155 h 161"/>
                        <a:gd name="T38" fmla="*/ 112 w 120"/>
                        <a:gd name="T39" fmla="*/ 142 h 161"/>
                        <a:gd name="T40" fmla="*/ 118 w 120"/>
                        <a:gd name="T41" fmla="*/ 128 h 161"/>
                        <a:gd name="T42" fmla="*/ 120 w 120"/>
                        <a:gd name="T43" fmla="*/ 109 h 161"/>
                        <a:gd name="T44" fmla="*/ 116 w 120"/>
                        <a:gd name="T45" fmla="*/ 88 h 161"/>
                        <a:gd name="T46" fmla="*/ 112 w 120"/>
                        <a:gd name="T47" fmla="*/ 69 h 161"/>
                        <a:gd name="T48" fmla="*/ 104 w 120"/>
                        <a:gd name="T49"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61">
                          <a:moveTo>
                            <a:pt x="104" y="52"/>
                          </a:moveTo>
                          <a:lnTo>
                            <a:pt x="93" y="32"/>
                          </a:lnTo>
                          <a:lnTo>
                            <a:pt x="82" y="16"/>
                          </a:lnTo>
                          <a:lnTo>
                            <a:pt x="67" y="5"/>
                          </a:lnTo>
                          <a:lnTo>
                            <a:pt x="48" y="0"/>
                          </a:lnTo>
                          <a:lnTo>
                            <a:pt x="35" y="4"/>
                          </a:lnTo>
                          <a:lnTo>
                            <a:pt x="23" y="14"/>
                          </a:lnTo>
                          <a:lnTo>
                            <a:pt x="9" y="26"/>
                          </a:lnTo>
                          <a:lnTo>
                            <a:pt x="3" y="40"/>
                          </a:lnTo>
                          <a:lnTo>
                            <a:pt x="0" y="53"/>
                          </a:lnTo>
                          <a:lnTo>
                            <a:pt x="1" y="68"/>
                          </a:lnTo>
                          <a:lnTo>
                            <a:pt x="4" y="87"/>
                          </a:lnTo>
                          <a:lnTo>
                            <a:pt x="13" y="109"/>
                          </a:lnTo>
                          <a:lnTo>
                            <a:pt x="24" y="125"/>
                          </a:lnTo>
                          <a:lnTo>
                            <a:pt x="36" y="139"/>
                          </a:lnTo>
                          <a:lnTo>
                            <a:pt x="54" y="152"/>
                          </a:lnTo>
                          <a:lnTo>
                            <a:pt x="71" y="160"/>
                          </a:lnTo>
                          <a:lnTo>
                            <a:pt x="89" y="161"/>
                          </a:lnTo>
                          <a:lnTo>
                            <a:pt x="102" y="155"/>
                          </a:lnTo>
                          <a:lnTo>
                            <a:pt x="112" y="142"/>
                          </a:lnTo>
                          <a:lnTo>
                            <a:pt x="118" y="128"/>
                          </a:lnTo>
                          <a:lnTo>
                            <a:pt x="120" y="109"/>
                          </a:lnTo>
                          <a:lnTo>
                            <a:pt x="116" y="88"/>
                          </a:lnTo>
                          <a:lnTo>
                            <a:pt x="112" y="69"/>
                          </a:lnTo>
                          <a:lnTo>
                            <a:pt x="104" y="52"/>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3131" name="Group 59"/>
                <p:cNvGrpSpPr>
                  <a:grpSpLocks/>
                </p:cNvGrpSpPr>
                <p:nvPr/>
              </p:nvGrpSpPr>
              <p:grpSpPr bwMode="auto">
                <a:xfrm>
                  <a:off x="1315" y="2453"/>
                  <a:ext cx="861" cy="867"/>
                  <a:chOff x="1315" y="2453"/>
                  <a:chExt cx="861" cy="867"/>
                </a:xfrm>
              </p:grpSpPr>
              <p:sp>
                <p:nvSpPr>
                  <p:cNvPr id="3132" name="Freeform 60"/>
                  <p:cNvSpPr>
                    <a:spLocks/>
                  </p:cNvSpPr>
                  <p:nvPr/>
                </p:nvSpPr>
                <p:spPr bwMode="auto">
                  <a:xfrm>
                    <a:off x="1505" y="2658"/>
                    <a:ext cx="519" cy="467"/>
                  </a:xfrm>
                  <a:custGeom>
                    <a:avLst/>
                    <a:gdLst>
                      <a:gd name="T0" fmla="*/ 13 w 519"/>
                      <a:gd name="T1" fmla="*/ 0 h 467"/>
                      <a:gd name="T2" fmla="*/ 4 w 519"/>
                      <a:gd name="T3" fmla="*/ 48 h 467"/>
                      <a:gd name="T4" fmla="*/ 1 w 519"/>
                      <a:gd name="T5" fmla="*/ 92 h 467"/>
                      <a:gd name="T6" fmla="*/ 8 w 519"/>
                      <a:gd name="T7" fmla="*/ 137 h 467"/>
                      <a:gd name="T8" fmla="*/ 24 w 519"/>
                      <a:gd name="T9" fmla="*/ 169 h 467"/>
                      <a:gd name="T10" fmla="*/ 27 w 519"/>
                      <a:gd name="T11" fmla="*/ 172 h 467"/>
                      <a:gd name="T12" fmla="*/ 81 w 519"/>
                      <a:gd name="T13" fmla="*/ 220 h 467"/>
                      <a:gd name="T14" fmla="*/ 116 w 519"/>
                      <a:gd name="T15" fmla="*/ 243 h 467"/>
                      <a:gd name="T16" fmla="*/ 166 w 519"/>
                      <a:gd name="T17" fmla="*/ 268 h 467"/>
                      <a:gd name="T18" fmla="*/ 220 w 519"/>
                      <a:gd name="T19" fmla="*/ 288 h 467"/>
                      <a:gd name="T20" fmla="*/ 322 w 519"/>
                      <a:gd name="T21" fmla="*/ 325 h 467"/>
                      <a:gd name="T22" fmla="*/ 321 w 519"/>
                      <a:gd name="T23" fmla="*/ 323 h 467"/>
                      <a:gd name="T24" fmla="*/ 364 w 519"/>
                      <a:gd name="T25" fmla="*/ 333 h 467"/>
                      <a:gd name="T26" fmla="*/ 400 w 519"/>
                      <a:gd name="T27" fmla="*/ 370 h 467"/>
                      <a:gd name="T28" fmla="*/ 400 w 519"/>
                      <a:gd name="T29" fmla="*/ 370 h 467"/>
                      <a:gd name="T30" fmla="*/ 445 w 519"/>
                      <a:gd name="T31" fmla="*/ 389 h 467"/>
                      <a:gd name="T32" fmla="*/ 472 w 519"/>
                      <a:gd name="T33" fmla="*/ 429 h 467"/>
                      <a:gd name="T34" fmla="*/ 470 w 519"/>
                      <a:gd name="T35" fmla="*/ 429 h 467"/>
                      <a:gd name="T36" fmla="*/ 519 w 519"/>
                      <a:gd name="T37" fmla="*/ 451 h 467"/>
                      <a:gd name="T38" fmla="*/ 486 w 519"/>
                      <a:gd name="T39" fmla="*/ 412 h 467"/>
                      <a:gd name="T40" fmla="*/ 451 w 519"/>
                      <a:gd name="T41" fmla="*/ 380 h 467"/>
                      <a:gd name="T42" fmla="*/ 411 w 519"/>
                      <a:gd name="T43" fmla="*/ 349 h 467"/>
                      <a:gd name="T44" fmla="*/ 369 w 519"/>
                      <a:gd name="T45" fmla="*/ 323 h 467"/>
                      <a:gd name="T46" fmla="*/ 329 w 519"/>
                      <a:gd name="T47" fmla="*/ 303 h 467"/>
                      <a:gd name="T48" fmla="*/ 226 w 519"/>
                      <a:gd name="T49" fmla="*/ 266 h 467"/>
                      <a:gd name="T50" fmla="*/ 170 w 519"/>
                      <a:gd name="T51" fmla="*/ 256 h 467"/>
                      <a:gd name="T52" fmla="*/ 127 w 519"/>
                      <a:gd name="T53" fmla="*/ 223 h 467"/>
                      <a:gd name="T54" fmla="*/ 127 w 519"/>
                      <a:gd name="T55" fmla="*/ 223 h 467"/>
                      <a:gd name="T56" fmla="*/ 88 w 519"/>
                      <a:gd name="T57" fmla="*/ 211 h 467"/>
                      <a:gd name="T58" fmla="*/ 61 w 519"/>
                      <a:gd name="T59" fmla="*/ 173 h 467"/>
                      <a:gd name="T60" fmla="*/ 34 w 519"/>
                      <a:gd name="T61" fmla="*/ 163 h 467"/>
                      <a:gd name="T62" fmla="*/ 27 w 519"/>
                      <a:gd name="T63" fmla="*/ 127 h 467"/>
                      <a:gd name="T64" fmla="*/ 28 w 519"/>
                      <a:gd name="T65" fmla="*/ 131 h 467"/>
                      <a:gd name="T66" fmla="*/ 11 w 519"/>
                      <a:gd name="T67" fmla="*/ 89 h 467"/>
                      <a:gd name="T68" fmla="*/ 26 w 519"/>
                      <a:gd name="T69" fmla="*/ 51 h 467"/>
                      <a:gd name="T70" fmla="*/ 26 w 519"/>
                      <a:gd name="T71" fmla="*/ 5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9" h="467">
                        <a:moveTo>
                          <a:pt x="34" y="4"/>
                        </a:moveTo>
                        <a:lnTo>
                          <a:pt x="13" y="0"/>
                        </a:lnTo>
                        <a:lnTo>
                          <a:pt x="5" y="48"/>
                        </a:lnTo>
                        <a:lnTo>
                          <a:pt x="4" y="48"/>
                        </a:lnTo>
                        <a:lnTo>
                          <a:pt x="0" y="87"/>
                        </a:lnTo>
                        <a:lnTo>
                          <a:pt x="1" y="92"/>
                        </a:lnTo>
                        <a:lnTo>
                          <a:pt x="8" y="135"/>
                        </a:lnTo>
                        <a:lnTo>
                          <a:pt x="8" y="137"/>
                        </a:lnTo>
                        <a:lnTo>
                          <a:pt x="8" y="138"/>
                        </a:lnTo>
                        <a:lnTo>
                          <a:pt x="24" y="169"/>
                        </a:lnTo>
                        <a:lnTo>
                          <a:pt x="26" y="172"/>
                        </a:lnTo>
                        <a:lnTo>
                          <a:pt x="27" y="172"/>
                        </a:lnTo>
                        <a:lnTo>
                          <a:pt x="47" y="191"/>
                        </a:lnTo>
                        <a:lnTo>
                          <a:pt x="81" y="220"/>
                        </a:lnTo>
                        <a:lnTo>
                          <a:pt x="82" y="221"/>
                        </a:lnTo>
                        <a:lnTo>
                          <a:pt x="116" y="243"/>
                        </a:lnTo>
                        <a:lnTo>
                          <a:pt x="117" y="244"/>
                        </a:lnTo>
                        <a:lnTo>
                          <a:pt x="166" y="268"/>
                        </a:lnTo>
                        <a:lnTo>
                          <a:pt x="167" y="268"/>
                        </a:lnTo>
                        <a:lnTo>
                          <a:pt x="220" y="288"/>
                        </a:lnTo>
                        <a:lnTo>
                          <a:pt x="270" y="306"/>
                        </a:lnTo>
                        <a:lnTo>
                          <a:pt x="322" y="325"/>
                        </a:lnTo>
                        <a:lnTo>
                          <a:pt x="325" y="313"/>
                        </a:lnTo>
                        <a:lnTo>
                          <a:pt x="321" y="323"/>
                        </a:lnTo>
                        <a:lnTo>
                          <a:pt x="360" y="343"/>
                        </a:lnTo>
                        <a:lnTo>
                          <a:pt x="364" y="333"/>
                        </a:lnTo>
                        <a:lnTo>
                          <a:pt x="358" y="343"/>
                        </a:lnTo>
                        <a:lnTo>
                          <a:pt x="400" y="370"/>
                        </a:lnTo>
                        <a:lnTo>
                          <a:pt x="406" y="359"/>
                        </a:lnTo>
                        <a:lnTo>
                          <a:pt x="400" y="370"/>
                        </a:lnTo>
                        <a:lnTo>
                          <a:pt x="439" y="399"/>
                        </a:lnTo>
                        <a:lnTo>
                          <a:pt x="445" y="389"/>
                        </a:lnTo>
                        <a:lnTo>
                          <a:pt x="438" y="397"/>
                        </a:lnTo>
                        <a:lnTo>
                          <a:pt x="472" y="429"/>
                        </a:lnTo>
                        <a:lnTo>
                          <a:pt x="478" y="421"/>
                        </a:lnTo>
                        <a:lnTo>
                          <a:pt x="470" y="429"/>
                        </a:lnTo>
                        <a:lnTo>
                          <a:pt x="503" y="467"/>
                        </a:lnTo>
                        <a:lnTo>
                          <a:pt x="519" y="451"/>
                        </a:lnTo>
                        <a:lnTo>
                          <a:pt x="486" y="413"/>
                        </a:lnTo>
                        <a:lnTo>
                          <a:pt x="486" y="412"/>
                        </a:lnTo>
                        <a:lnTo>
                          <a:pt x="453" y="380"/>
                        </a:lnTo>
                        <a:lnTo>
                          <a:pt x="451" y="380"/>
                        </a:lnTo>
                        <a:lnTo>
                          <a:pt x="412" y="351"/>
                        </a:lnTo>
                        <a:lnTo>
                          <a:pt x="411" y="349"/>
                        </a:lnTo>
                        <a:lnTo>
                          <a:pt x="369" y="323"/>
                        </a:lnTo>
                        <a:lnTo>
                          <a:pt x="369" y="323"/>
                        </a:lnTo>
                        <a:lnTo>
                          <a:pt x="330" y="303"/>
                        </a:lnTo>
                        <a:lnTo>
                          <a:pt x="329" y="303"/>
                        </a:lnTo>
                        <a:lnTo>
                          <a:pt x="276" y="284"/>
                        </a:lnTo>
                        <a:lnTo>
                          <a:pt x="226" y="266"/>
                        </a:lnTo>
                        <a:lnTo>
                          <a:pt x="174" y="246"/>
                        </a:lnTo>
                        <a:lnTo>
                          <a:pt x="170" y="256"/>
                        </a:lnTo>
                        <a:lnTo>
                          <a:pt x="175" y="246"/>
                        </a:lnTo>
                        <a:lnTo>
                          <a:pt x="127" y="223"/>
                        </a:lnTo>
                        <a:lnTo>
                          <a:pt x="121" y="233"/>
                        </a:lnTo>
                        <a:lnTo>
                          <a:pt x="127" y="223"/>
                        </a:lnTo>
                        <a:lnTo>
                          <a:pt x="93" y="201"/>
                        </a:lnTo>
                        <a:lnTo>
                          <a:pt x="88" y="211"/>
                        </a:lnTo>
                        <a:lnTo>
                          <a:pt x="94" y="202"/>
                        </a:lnTo>
                        <a:lnTo>
                          <a:pt x="61" y="173"/>
                        </a:lnTo>
                        <a:lnTo>
                          <a:pt x="40" y="154"/>
                        </a:lnTo>
                        <a:lnTo>
                          <a:pt x="34" y="163"/>
                        </a:lnTo>
                        <a:lnTo>
                          <a:pt x="43" y="157"/>
                        </a:lnTo>
                        <a:lnTo>
                          <a:pt x="27" y="127"/>
                        </a:lnTo>
                        <a:lnTo>
                          <a:pt x="18" y="132"/>
                        </a:lnTo>
                        <a:lnTo>
                          <a:pt x="28" y="131"/>
                        </a:lnTo>
                        <a:lnTo>
                          <a:pt x="22" y="87"/>
                        </a:lnTo>
                        <a:lnTo>
                          <a:pt x="11" y="89"/>
                        </a:lnTo>
                        <a:lnTo>
                          <a:pt x="22" y="90"/>
                        </a:lnTo>
                        <a:lnTo>
                          <a:pt x="26" y="51"/>
                        </a:lnTo>
                        <a:lnTo>
                          <a:pt x="15" y="50"/>
                        </a:lnTo>
                        <a:lnTo>
                          <a:pt x="26" y="52"/>
                        </a:lnTo>
                        <a:lnTo>
                          <a:pt x="34" y="4"/>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33" name="Freeform 61"/>
                  <p:cNvSpPr>
                    <a:spLocks/>
                  </p:cNvSpPr>
                  <p:nvPr/>
                </p:nvSpPr>
                <p:spPr bwMode="auto">
                  <a:xfrm>
                    <a:off x="1315" y="2738"/>
                    <a:ext cx="592" cy="579"/>
                  </a:xfrm>
                  <a:custGeom>
                    <a:avLst/>
                    <a:gdLst>
                      <a:gd name="T0" fmla="*/ 0 w 592"/>
                      <a:gd name="T1" fmla="*/ 22 h 579"/>
                      <a:gd name="T2" fmla="*/ 47 w 592"/>
                      <a:gd name="T3" fmla="*/ 22 h 579"/>
                      <a:gd name="T4" fmla="*/ 85 w 592"/>
                      <a:gd name="T5" fmla="*/ 47 h 579"/>
                      <a:gd name="T6" fmla="*/ 84 w 592"/>
                      <a:gd name="T7" fmla="*/ 47 h 579"/>
                      <a:gd name="T8" fmla="*/ 128 w 592"/>
                      <a:gd name="T9" fmla="*/ 52 h 579"/>
                      <a:gd name="T10" fmla="*/ 151 w 592"/>
                      <a:gd name="T11" fmla="*/ 82 h 579"/>
                      <a:gd name="T12" fmla="*/ 148 w 592"/>
                      <a:gd name="T13" fmla="*/ 79 h 579"/>
                      <a:gd name="T14" fmla="*/ 181 w 592"/>
                      <a:gd name="T15" fmla="*/ 102 h 579"/>
                      <a:gd name="T16" fmla="*/ 191 w 592"/>
                      <a:gd name="T17" fmla="*/ 147 h 579"/>
                      <a:gd name="T18" fmla="*/ 191 w 592"/>
                      <a:gd name="T19" fmla="*/ 146 h 579"/>
                      <a:gd name="T20" fmla="*/ 213 w 592"/>
                      <a:gd name="T21" fmla="*/ 176 h 579"/>
                      <a:gd name="T22" fmla="*/ 216 w 592"/>
                      <a:gd name="T23" fmla="*/ 224 h 579"/>
                      <a:gd name="T24" fmla="*/ 230 w 592"/>
                      <a:gd name="T25" fmla="*/ 275 h 579"/>
                      <a:gd name="T26" fmla="*/ 249 w 592"/>
                      <a:gd name="T27" fmla="*/ 320 h 579"/>
                      <a:gd name="T28" fmla="*/ 302 w 592"/>
                      <a:gd name="T29" fmla="*/ 405 h 579"/>
                      <a:gd name="T30" fmla="*/ 327 w 592"/>
                      <a:gd name="T31" fmla="*/ 437 h 579"/>
                      <a:gd name="T32" fmla="*/ 365 w 592"/>
                      <a:gd name="T33" fmla="*/ 467 h 579"/>
                      <a:gd name="T34" fmla="*/ 404 w 592"/>
                      <a:gd name="T35" fmla="*/ 495 h 579"/>
                      <a:gd name="T36" fmla="*/ 450 w 592"/>
                      <a:gd name="T37" fmla="*/ 518 h 579"/>
                      <a:gd name="T38" fmla="*/ 501 w 592"/>
                      <a:gd name="T39" fmla="*/ 543 h 579"/>
                      <a:gd name="T40" fmla="*/ 550 w 592"/>
                      <a:gd name="T41" fmla="*/ 550 h 579"/>
                      <a:gd name="T42" fmla="*/ 582 w 592"/>
                      <a:gd name="T43" fmla="*/ 579 h 579"/>
                      <a:gd name="T44" fmla="*/ 555 w 592"/>
                      <a:gd name="T45" fmla="*/ 540 h 579"/>
                      <a:gd name="T46" fmla="*/ 509 w 592"/>
                      <a:gd name="T47" fmla="*/ 521 h 579"/>
                      <a:gd name="T48" fmla="*/ 511 w 592"/>
                      <a:gd name="T49" fmla="*/ 521 h 579"/>
                      <a:gd name="T50" fmla="*/ 415 w 592"/>
                      <a:gd name="T51" fmla="*/ 474 h 579"/>
                      <a:gd name="T52" fmla="*/ 415 w 592"/>
                      <a:gd name="T53" fmla="*/ 476 h 579"/>
                      <a:gd name="T54" fmla="*/ 372 w 592"/>
                      <a:gd name="T55" fmla="*/ 458 h 579"/>
                      <a:gd name="T56" fmla="*/ 342 w 592"/>
                      <a:gd name="T57" fmla="*/ 419 h 579"/>
                      <a:gd name="T58" fmla="*/ 344 w 592"/>
                      <a:gd name="T59" fmla="*/ 421 h 579"/>
                      <a:gd name="T60" fmla="*/ 310 w 592"/>
                      <a:gd name="T61" fmla="*/ 397 h 579"/>
                      <a:gd name="T62" fmla="*/ 291 w 592"/>
                      <a:gd name="T63" fmla="*/ 348 h 579"/>
                      <a:gd name="T64" fmla="*/ 257 w 592"/>
                      <a:gd name="T65" fmla="*/ 313 h 579"/>
                      <a:gd name="T66" fmla="*/ 251 w 592"/>
                      <a:gd name="T67" fmla="*/ 265 h 579"/>
                      <a:gd name="T68" fmla="*/ 251 w 592"/>
                      <a:gd name="T69" fmla="*/ 266 h 579"/>
                      <a:gd name="T70" fmla="*/ 224 w 592"/>
                      <a:gd name="T71" fmla="*/ 173 h 579"/>
                      <a:gd name="T72" fmla="*/ 212 w 592"/>
                      <a:gd name="T73" fmla="*/ 137 h 579"/>
                      <a:gd name="T74" fmla="*/ 190 w 592"/>
                      <a:gd name="T75" fmla="*/ 96 h 579"/>
                      <a:gd name="T76" fmla="*/ 164 w 592"/>
                      <a:gd name="T77" fmla="*/ 64 h 579"/>
                      <a:gd name="T78" fmla="*/ 162 w 592"/>
                      <a:gd name="T79" fmla="*/ 63 h 579"/>
                      <a:gd name="T80" fmla="*/ 132 w 592"/>
                      <a:gd name="T81" fmla="*/ 42 h 579"/>
                      <a:gd name="T82" fmla="*/ 92 w 592"/>
                      <a:gd name="T83" fmla="*/ 25 h 579"/>
                      <a:gd name="T84" fmla="*/ 50 w 592"/>
                      <a:gd name="T85" fmla="*/ 12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2" h="579">
                        <a:moveTo>
                          <a:pt x="5" y="0"/>
                        </a:moveTo>
                        <a:lnTo>
                          <a:pt x="0" y="22"/>
                        </a:lnTo>
                        <a:lnTo>
                          <a:pt x="44" y="34"/>
                        </a:lnTo>
                        <a:lnTo>
                          <a:pt x="47" y="22"/>
                        </a:lnTo>
                        <a:lnTo>
                          <a:pt x="44" y="34"/>
                        </a:lnTo>
                        <a:lnTo>
                          <a:pt x="85" y="47"/>
                        </a:lnTo>
                        <a:lnTo>
                          <a:pt x="88" y="35"/>
                        </a:lnTo>
                        <a:lnTo>
                          <a:pt x="84" y="47"/>
                        </a:lnTo>
                        <a:lnTo>
                          <a:pt x="124" y="64"/>
                        </a:lnTo>
                        <a:lnTo>
                          <a:pt x="128" y="52"/>
                        </a:lnTo>
                        <a:lnTo>
                          <a:pt x="123" y="63"/>
                        </a:lnTo>
                        <a:lnTo>
                          <a:pt x="151" y="82"/>
                        </a:lnTo>
                        <a:lnTo>
                          <a:pt x="156" y="71"/>
                        </a:lnTo>
                        <a:lnTo>
                          <a:pt x="148" y="79"/>
                        </a:lnTo>
                        <a:lnTo>
                          <a:pt x="172" y="109"/>
                        </a:lnTo>
                        <a:lnTo>
                          <a:pt x="181" y="102"/>
                        </a:lnTo>
                        <a:lnTo>
                          <a:pt x="171" y="108"/>
                        </a:lnTo>
                        <a:lnTo>
                          <a:pt x="191" y="147"/>
                        </a:lnTo>
                        <a:lnTo>
                          <a:pt x="201" y="141"/>
                        </a:lnTo>
                        <a:lnTo>
                          <a:pt x="191" y="146"/>
                        </a:lnTo>
                        <a:lnTo>
                          <a:pt x="203" y="181"/>
                        </a:lnTo>
                        <a:lnTo>
                          <a:pt x="213" y="176"/>
                        </a:lnTo>
                        <a:lnTo>
                          <a:pt x="203" y="181"/>
                        </a:lnTo>
                        <a:lnTo>
                          <a:pt x="216" y="224"/>
                        </a:lnTo>
                        <a:lnTo>
                          <a:pt x="230" y="274"/>
                        </a:lnTo>
                        <a:lnTo>
                          <a:pt x="230" y="275"/>
                        </a:lnTo>
                        <a:lnTo>
                          <a:pt x="248" y="319"/>
                        </a:lnTo>
                        <a:lnTo>
                          <a:pt x="249" y="320"/>
                        </a:lnTo>
                        <a:lnTo>
                          <a:pt x="274" y="361"/>
                        </a:lnTo>
                        <a:lnTo>
                          <a:pt x="302" y="405"/>
                        </a:lnTo>
                        <a:lnTo>
                          <a:pt x="302" y="406"/>
                        </a:lnTo>
                        <a:lnTo>
                          <a:pt x="327" y="437"/>
                        </a:lnTo>
                        <a:lnTo>
                          <a:pt x="329" y="437"/>
                        </a:lnTo>
                        <a:lnTo>
                          <a:pt x="365" y="467"/>
                        </a:lnTo>
                        <a:lnTo>
                          <a:pt x="367" y="469"/>
                        </a:lnTo>
                        <a:lnTo>
                          <a:pt x="404" y="495"/>
                        </a:lnTo>
                        <a:lnTo>
                          <a:pt x="406" y="496"/>
                        </a:lnTo>
                        <a:lnTo>
                          <a:pt x="450" y="518"/>
                        </a:lnTo>
                        <a:lnTo>
                          <a:pt x="501" y="543"/>
                        </a:lnTo>
                        <a:lnTo>
                          <a:pt x="501" y="543"/>
                        </a:lnTo>
                        <a:lnTo>
                          <a:pt x="546" y="562"/>
                        </a:lnTo>
                        <a:lnTo>
                          <a:pt x="550" y="550"/>
                        </a:lnTo>
                        <a:lnTo>
                          <a:pt x="546" y="562"/>
                        </a:lnTo>
                        <a:lnTo>
                          <a:pt x="582" y="579"/>
                        </a:lnTo>
                        <a:lnTo>
                          <a:pt x="592" y="557"/>
                        </a:lnTo>
                        <a:lnTo>
                          <a:pt x="555" y="540"/>
                        </a:lnTo>
                        <a:lnTo>
                          <a:pt x="554" y="540"/>
                        </a:lnTo>
                        <a:lnTo>
                          <a:pt x="509" y="521"/>
                        </a:lnTo>
                        <a:lnTo>
                          <a:pt x="505" y="531"/>
                        </a:lnTo>
                        <a:lnTo>
                          <a:pt x="511" y="521"/>
                        </a:lnTo>
                        <a:lnTo>
                          <a:pt x="460" y="496"/>
                        </a:lnTo>
                        <a:lnTo>
                          <a:pt x="415" y="474"/>
                        </a:lnTo>
                        <a:lnTo>
                          <a:pt x="410" y="485"/>
                        </a:lnTo>
                        <a:lnTo>
                          <a:pt x="415" y="476"/>
                        </a:lnTo>
                        <a:lnTo>
                          <a:pt x="377" y="450"/>
                        </a:lnTo>
                        <a:lnTo>
                          <a:pt x="372" y="458"/>
                        </a:lnTo>
                        <a:lnTo>
                          <a:pt x="379" y="450"/>
                        </a:lnTo>
                        <a:lnTo>
                          <a:pt x="342" y="419"/>
                        </a:lnTo>
                        <a:lnTo>
                          <a:pt x="336" y="428"/>
                        </a:lnTo>
                        <a:lnTo>
                          <a:pt x="344" y="421"/>
                        </a:lnTo>
                        <a:lnTo>
                          <a:pt x="318" y="390"/>
                        </a:lnTo>
                        <a:lnTo>
                          <a:pt x="310" y="397"/>
                        </a:lnTo>
                        <a:lnTo>
                          <a:pt x="319" y="391"/>
                        </a:lnTo>
                        <a:lnTo>
                          <a:pt x="291" y="348"/>
                        </a:lnTo>
                        <a:lnTo>
                          <a:pt x="267" y="307"/>
                        </a:lnTo>
                        <a:lnTo>
                          <a:pt x="257" y="313"/>
                        </a:lnTo>
                        <a:lnTo>
                          <a:pt x="268" y="309"/>
                        </a:lnTo>
                        <a:lnTo>
                          <a:pt x="251" y="265"/>
                        </a:lnTo>
                        <a:lnTo>
                          <a:pt x="240" y="269"/>
                        </a:lnTo>
                        <a:lnTo>
                          <a:pt x="251" y="266"/>
                        </a:lnTo>
                        <a:lnTo>
                          <a:pt x="236" y="217"/>
                        </a:lnTo>
                        <a:lnTo>
                          <a:pt x="224" y="173"/>
                        </a:lnTo>
                        <a:lnTo>
                          <a:pt x="224" y="172"/>
                        </a:lnTo>
                        <a:lnTo>
                          <a:pt x="212" y="137"/>
                        </a:lnTo>
                        <a:lnTo>
                          <a:pt x="210" y="135"/>
                        </a:lnTo>
                        <a:lnTo>
                          <a:pt x="190" y="96"/>
                        </a:lnTo>
                        <a:lnTo>
                          <a:pt x="189" y="95"/>
                        </a:lnTo>
                        <a:lnTo>
                          <a:pt x="164" y="64"/>
                        </a:lnTo>
                        <a:lnTo>
                          <a:pt x="164" y="63"/>
                        </a:lnTo>
                        <a:lnTo>
                          <a:pt x="162" y="63"/>
                        </a:lnTo>
                        <a:lnTo>
                          <a:pt x="133" y="44"/>
                        </a:lnTo>
                        <a:lnTo>
                          <a:pt x="132" y="42"/>
                        </a:lnTo>
                        <a:lnTo>
                          <a:pt x="92" y="25"/>
                        </a:lnTo>
                        <a:lnTo>
                          <a:pt x="92" y="25"/>
                        </a:lnTo>
                        <a:lnTo>
                          <a:pt x="51" y="12"/>
                        </a:lnTo>
                        <a:lnTo>
                          <a:pt x="50" y="12"/>
                        </a:lnTo>
                        <a:lnTo>
                          <a:pt x="5" y="0"/>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34" name="Freeform 62"/>
                  <p:cNvSpPr>
                    <a:spLocks/>
                  </p:cNvSpPr>
                  <p:nvPr/>
                </p:nvSpPr>
                <p:spPr bwMode="auto">
                  <a:xfrm>
                    <a:off x="1351" y="2453"/>
                    <a:ext cx="825" cy="867"/>
                  </a:xfrm>
                  <a:custGeom>
                    <a:avLst/>
                    <a:gdLst>
                      <a:gd name="T0" fmla="*/ 0 w 825"/>
                      <a:gd name="T1" fmla="*/ 4 h 867"/>
                      <a:gd name="T2" fmla="*/ 10 w 825"/>
                      <a:gd name="T3" fmla="*/ 62 h 867"/>
                      <a:gd name="T4" fmla="*/ 25 w 825"/>
                      <a:gd name="T5" fmla="*/ 122 h 867"/>
                      <a:gd name="T6" fmla="*/ 46 w 825"/>
                      <a:gd name="T7" fmla="*/ 189 h 867"/>
                      <a:gd name="T8" fmla="*/ 74 w 825"/>
                      <a:gd name="T9" fmla="*/ 240 h 867"/>
                      <a:gd name="T10" fmla="*/ 119 w 825"/>
                      <a:gd name="T11" fmla="*/ 288 h 867"/>
                      <a:gd name="T12" fmla="*/ 139 w 825"/>
                      <a:gd name="T13" fmla="*/ 343 h 867"/>
                      <a:gd name="T14" fmla="*/ 138 w 825"/>
                      <a:gd name="T15" fmla="*/ 343 h 867"/>
                      <a:gd name="T16" fmla="*/ 208 w 825"/>
                      <a:gd name="T17" fmla="*/ 473 h 867"/>
                      <a:gd name="T18" fmla="*/ 234 w 825"/>
                      <a:gd name="T19" fmla="*/ 514 h 867"/>
                      <a:gd name="T20" fmla="*/ 265 w 825"/>
                      <a:gd name="T21" fmla="*/ 554 h 867"/>
                      <a:gd name="T22" fmla="*/ 300 w 825"/>
                      <a:gd name="T23" fmla="*/ 598 h 867"/>
                      <a:gd name="T24" fmla="*/ 345 w 825"/>
                      <a:gd name="T25" fmla="*/ 642 h 867"/>
                      <a:gd name="T26" fmla="*/ 403 w 825"/>
                      <a:gd name="T27" fmla="*/ 694 h 867"/>
                      <a:gd name="T28" fmla="*/ 455 w 825"/>
                      <a:gd name="T29" fmla="*/ 738 h 867"/>
                      <a:gd name="T30" fmla="*/ 512 w 825"/>
                      <a:gd name="T31" fmla="*/ 773 h 867"/>
                      <a:gd name="T32" fmla="*/ 576 w 825"/>
                      <a:gd name="T33" fmla="*/ 805 h 867"/>
                      <a:gd name="T34" fmla="*/ 645 w 825"/>
                      <a:gd name="T35" fmla="*/ 832 h 867"/>
                      <a:gd name="T36" fmla="*/ 700 w 825"/>
                      <a:gd name="T37" fmla="*/ 848 h 867"/>
                      <a:gd name="T38" fmla="*/ 763 w 825"/>
                      <a:gd name="T39" fmla="*/ 861 h 867"/>
                      <a:gd name="T40" fmla="*/ 824 w 825"/>
                      <a:gd name="T41" fmla="*/ 867 h 867"/>
                      <a:gd name="T42" fmla="*/ 766 w 825"/>
                      <a:gd name="T43" fmla="*/ 838 h 867"/>
                      <a:gd name="T44" fmla="*/ 767 w 825"/>
                      <a:gd name="T45" fmla="*/ 839 h 867"/>
                      <a:gd name="T46" fmla="*/ 702 w 825"/>
                      <a:gd name="T47" fmla="*/ 837 h 867"/>
                      <a:gd name="T48" fmla="*/ 651 w 825"/>
                      <a:gd name="T49" fmla="*/ 810 h 867"/>
                      <a:gd name="T50" fmla="*/ 653 w 825"/>
                      <a:gd name="T51" fmla="*/ 810 h 867"/>
                      <a:gd name="T52" fmla="*/ 580 w 825"/>
                      <a:gd name="T53" fmla="*/ 793 h 867"/>
                      <a:gd name="T54" fmla="*/ 523 w 825"/>
                      <a:gd name="T55" fmla="*/ 752 h 867"/>
                      <a:gd name="T56" fmla="*/ 523 w 825"/>
                      <a:gd name="T57" fmla="*/ 752 h 867"/>
                      <a:gd name="T58" fmla="*/ 461 w 825"/>
                      <a:gd name="T59" fmla="*/ 727 h 867"/>
                      <a:gd name="T60" fmla="*/ 417 w 825"/>
                      <a:gd name="T61" fmla="*/ 676 h 867"/>
                      <a:gd name="T62" fmla="*/ 417 w 825"/>
                      <a:gd name="T63" fmla="*/ 676 h 867"/>
                      <a:gd name="T64" fmla="*/ 352 w 825"/>
                      <a:gd name="T65" fmla="*/ 633 h 867"/>
                      <a:gd name="T66" fmla="*/ 316 w 825"/>
                      <a:gd name="T67" fmla="*/ 580 h 867"/>
                      <a:gd name="T68" fmla="*/ 316 w 825"/>
                      <a:gd name="T69" fmla="*/ 582 h 867"/>
                      <a:gd name="T70" fmla="*/ 273 w 825"/>
                      <a:gd name="T71" fmla="*/ 547 h 867"/>
                      <a:gd name="T72" fmla="*/ 250 w 825"/>
                      <a:gd name="T73" fmla="*/ 499 h 867"/>
                      <a:gd name="T74" fmla="*/ 251 w 825"/>
                      <a:gd name="T75" fmla="*/ 500 h 867"/>
                      <a:gd name="T76" fmla="*/ 217 w 825"/>
                      <a:gd name="T77" fmla="*/ 467 h 867"/>
                      <a:gd name="T78" fmla="*/ 189 w 825"/>
                      <a:gd name="T79" fmla="*/ 393 h 867"/>
                      <a:gd name="T80" fmla="*/ 157 w 825"/>
                      <a:gd name="T81" fmla="*/ 332 h 867"/>
                      <a:gd name="T82" fmla="*/ 128 w 825"/>
                      <a:gd name="T83" fmla="*/ 282 h 867"/>
                      <a:gd name="T84" fmla="*/ 83 w 825"/>
                      <a:gd name="T85" fmla="*/ 233 h 867"/>
                      <a:gd name="T86" fmla="*/ 65 w 825"/>
                      <a:gd name="T87" fmla="*/ 177 h 867"/>
                      <a:gd name="T88" fmla="*/ 66 w 825"/>
                      <a:gd name="T89" fmla="*/ 179 h 867"/>
                      <a:gd name="T90" fmla="*/ 34 w 825"/>
                      <a:gd name="T91" fmla="*/ 118 h 867"/>
                      <a:gd name="T92" fmla="*/ 30 w 825"/>
                      <a:gd name="T93" fmla="*/ 57 h 867"/>
                      <a:gd name="T94" fmla="*/ 30 w 825"/>
                      <a:gd name="T95" fmla="*/ 58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5" h="867">
                        <a:moveTo>
                          <a:pt x="21" y="0"/>
                        </a:moveTo>
                        <a:lnTo>
                          <a:pt x="0" y="4"/>
                        </a:lnTo>
                        <a:lnTo>
                          <a:pt x="10" y="62"/>
                        </a:lnTo>
                        <a:lnTo>
                          <a:pt x="10" y="62"/>
                        </a:lnTo>
                        <a:lnTo>
                          <a:pt x="25" y="121"/>
                        </a:lnTo>
                        <a:lnTo>
                          <a:pt x="25" y="122"/>
                        </a:lnTo>
                        <a:lnTo>
                          <a:pt x="46" y="188"/>
                        </a:lnTo>
                        <a:lnTo>
                          <a:pt x="46" y="189"/>
                        </a:lnTo>
                        <a:lnTo>
                          <a:pt x="73" y="239"/>
                        </a:lnTo>
                        <a:lnTo>
                          <a:pt x="74" y="240"/>
                        </a:lnTo>
                        <a:lnTo>
                          <a:pt x="111" y="295"/>
                        </a:lnTo>
                        <a:lnTo>
                          <a:pt x="119" y="288"/>
                        </a:lnTo>
                        <a:lnTo>
                          <a:pt x="111" y="294"/>
                        </a:lnTo>
                        <a:lnTo>
                          <a:pt x="139" y="343"/>
                        </a:lnTo>
                        <a:lnTo>
                          <a:pt x="147" y="337"/>
                        </a:lnTo>
                        <a:lnTo>
                          <a:pt x="138" y="343"/>
                        </a:lnTo>
                        <a:lnTo>
                          <a:pt x="170" y="404"/>
                        </a:lnTo>
                        <a:lnTo>
                          <a:pt x="208" y="473"/>
                        </a:lnTo>
                        <a:lnTo>
                          <a:pt x="209" y="474"/>
                        </a:lnTo>
                        <a:lnTo>
                          <a:pt x="234" y="514"/>
                        </a:lnTo>
                        <a:lnTo>
                          <a:pt x="234" y="514"/>
                        </a:lnTo>
                        <a:lnTo>
                          <a:pt x="265" y="554"/>
                        </a:lnTo>
                        <a:lnTo>
                          <a:pt x="265" y="556"/>
                        </a:lnTo>
                        <a:lnTo>
                          <a:pt x="300" y="598"/>
                        </a:lnTo>
                        <a:lnTo>
                          <a:pt x="301" y="598"/>
                        </a:lnTo>
                        <a:lnTo>
                          <a:pt x="345" y="642"/>
                        </a:lnTo>
                        <a:lnTo>
                          <a:pt x="345" y="642"/>
                        </a:lnTo>
                        <a:lnTo>
                          <a:pt x="403" y="694"/>
                        </a:lnTo>
                        <a:lnTo>
                          <a:pt x="403" y="695"/>
                        </a:lnTo>
                        <a:lnTo>
                          <a:pt x="455" y="738"/>
                        </a:lnTo>
                        <a:lnTo>
                          <a:pt x="456" y="738"/>
                        </a:lnTo>
                        <a:lnTo>
                          <a:pt x="512" y="773"/>
                        </a:lnTo>
                        <a:lnTo>
                          <a:pt x="514" y="774"/>
                        </a:lnTo>
                        <a:lnTo>
                          <a:pt x="576" y="805"/>
                        </a:lnTo>
                        <a:lnTo>
                          <a:pt x="576" y="805"/>
                        </a:lnTo>
                        <a:lnTo>
                          <a:pt x="645" y="832"/>
                        </a:lnTo>
                        <a:lnTo>
                          <a:pt x="646" y="832"/>
                        </a:lnTo>
                        <a:lnTo>
                          <a:pt x="700" y="848"/>
                        </a:lnTo>
                        <a:lnTo>
                          <a:pt x="701" y="848"/>
                        </a:lnTo>
                        <a:lnTo>
                          <a:pt x="763" y="861"/>
                        </a:lnTo>
                        <a:lnTo>
                          <a:pt x="764" y="861"/>
                        </a:lnTo>
                        <a:lnTo>
                          <a:pt x="824" y="867"/>
                        </a:lnTo>
                        <a:lnTo>
                          <a:pt x="825" y="844"/>
                        </a:lnTo>
                        <a:lnTo>
                          <a:pt x="766" y="838"/>
                        </a:lnTo>
                        <a:lnTo>
                          <a:pt x="764" y="850"/>
                        </a:lnTo>
                        <a:lnTo>
                          <a:pt x="767" y="839"/>
                        </a:lnTo>
                        <a:lnTo>
                          <a:pt x="705" y="826"/>
                        </a:lnTo>
                        <a:lnTo>
                          <a:pt x="702" y="837"/>
                        </a:lnTo>
                        <a:lnTo>
                          <a:pt x="705" y="826"/>
                        </a:lnTo>
                        <a:lnTo>
                          <a:pt x="651" y="810"/>
                        </a:lnTo>
                        <a:lnTo>
                          <a:pt x="649" y="821"/>
                        </a:lnTo>
                        <a:lnTo>
                          <a:pt x="653" y="810"/>
                        </a:lnTo>
                        <a:lnTo>
                          <a:pt x="584" y="783"/>
                        </a:lnTo>
                        <a:lnTo>
                          <a:pt x="580" y="793"/>
                        </a:lnTo>
                        <a:lnTo>
                          <a:pt x="585" y="783"/>
                        </a:lnTo>
                        <a:lnTo>
                          <a:pt x="523" y="752"/>
                        </a:lnTo>
                        <a:lnTo>
                          <a:pt x="518" y="762"/>
                        </a:lnTo>
                        <a:lnTo>
                          <a:pt x="523" y="752"/>
                        </a:lnTo>
                        <a:lnTo>
                          <a:pt x="467" y="717"/>
                        </a:lnTo>
                        <a:lnTo>
                          <a:pt x="461" y="727"/>
                        </a:lnTo>
                        <a:lnTo>
                          <a:pt x="468" y="719"/>
                        </a:lnTo>
                        <a:lnTo>
                          <a:pt x="417" y="676"/>
                        </a:lnTo>
                        <a:lnTo>
                          <a:pt x="410" y="685"/>
                        </a:lnTo>
                        <a:lnTo>
                          <a:pt x="417" y="676"/>
                        </a:lnTo>
                        <a:lnTo>
                          <a:pt x="359" y="624"/>
                        </a:lnTo>
                        <a:lnTo>
                          <a:pt x="352" y="633"/>
                        </a:lnTo>
                        <a:lnTo>
                          <a:pt x="360" y="624"/>
                        </a:lnTo>
                        <a:lnTo>
                          <a:pt x="316" y="580"/>
                        </a:lnTo>
                        <a:lnTo>
                          <a:pt x="308" y="589"/>
                        </a:lnTo>
                        <a:lnTo>
                          <a:pt x="316" y="582"/>
                        </a:lnTo>
                        <a:lnTo>
                          <a:pt x="281" y="540"/>
                        </a:lnTo>
                        <a:lnTo>
                          <a:pt x="273" y="547"/>
                        </a:lnTo>
                        <a:lnTo>
                          <a:pt x="281" y="540"/>
                        </a:lnTo>
                        <a:lnTo>
                          <a:pt x="250" y="499"/>
                        </a:lnTo>
                        <a:lnTo>
                          <a:pt x="242" y="506"/>
                        </a:lnTo>
                        <a:lnTo>
                          <a:pt x="251" y="500"/>
                        </a:lnTo>
                        <a:lnTo>
                          <a:pt x="227" y="461"/>
                        </a:lnTo>
                        <a:lnTo>
                          <a:pt x="217" y="467"/>
                        </a:lnTo>
                        <a:lnTo>
                          <a:pt x="227" y="461"/>
                        </a:lnTo>
                        <a:lnTo>
                          <a:pt x="189" y="393"/>
                        </a:lnTo>
                        <a:lnTo>
                          <a:pt x="157" y="332"/>
                        </a:lnTo>
                        <a:lnTo>
                          <a:pt x="157" y="332"/>
                        </a:lnTo>
                        <a:lnTo>
                          <a:pt x="128" y="282"/>
                        </a:lnTo>
                        <a:lnTo>
                          <a:pt x="128" y="282"/>
                        </a:lnTo>
                        <a:lnTo>
                          <a:pt x="92" y="227"/>
                        </a:lnTo>
                        <a:lnTo>
                          <a:pt x="83" y="233"/>
                        </a:lnTo>
                        <a:lnTo>
                          <a:pt x="92" y="227"/>
                        </a:lnTo>
                        <a:lnTo>
                          <a:pt x="65" y="177"/>
                        </a:lnTo>
                        <a:lnTo>
                          <a:pt x="56" y="183"/>
                        </a:lnTo>
                        <a:lnTo>
                          <a:pt x="66" y="179"/>
                        </a:lnTo>
                        <a:lnTo>
                          <a:pt x="45" y="113"/>
                        </a:lnTo>
                        <a:lnTo>
                          <a:pt x="34" y="118"/>
                        </a:lnTo>
                        <a:lnTo>
                          <a:pt x="45" y="115"/>
                        </a:lnTo>
                        <a:lnTo>
                          <a:pt x="30" y="57"/>
                        </a:lnTo>
                        <a:lnTo>
                          <a:pt x="19" y="60"/>
                        </a:lnTo>
                        <a:lnTo>
                          <a:pt x="30" y="58"/>
                        </a:lnTo>
                        <a:lnTo>
                          <a:pt x="21" y="0"/>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grpSp>
      <p:sp>
        <p:nvSpPr>
          <p:cNvPr id="3136" name="Freeform 64"/>
          <p:cNvSpPr>
            <a:spLocks/>
          </p:cNvSpPr>
          <p:nvPr/>
        </p:nvSpPr>
        <p:spPr bwMode="auto">
          <a:xfrm rot="1231645">
            <a:off x="2917825" y="2513013"/>
            <a:ext cx="844550" cy="655637"/>
          </a:xfrm>
          <a:custGeom>
            <a:avLst/>
            <a:gdLst>
              <a:gd name="T0" fmla="*/ 0 w 632"/>
              <a:gd name="T1" fmla="*/ 112 h 368"/>
              <a:gd name="T2" fmla="*/ 72 w 632"/>
              <a:gd name="T3" fmla="*/ 40 h 368"/>
              <a:gd name="T4" fmla="*/ 224 w 632"/>
              <a:gd name="T5" fmla="*/ 0 h 368"/>
              <a:gd name="T6" fmla="*/ 408 w 632"/>
              <a:gd name="T7" fmla="*/ 24 h 368"/>
              <a:gd name="T8" fmla="*/ 560 w 632"/>
              <a:gd name="T9" fmla="*/ 224 h 368"/>
              <a:gd name="T10" fmla="*/ 632 w 632"/>
              <a:gd name="T11" fmla="*/ 368 h 368"/>
            </a:gdLst>
            <a:ahLst/>
            <a:cxnLst>
              <a:cxn ang="0">
                <a:pos x="T0" y="T1"/>
              </a:cxn>
              <a:cxn ang="0">
                <a:pos x="T2" y="T3"/>
              </a:cxn>
              <a:cxn ang="0">
                <a:pos x="T4" y="T5"/>
              </a:cxn>
              <a:cxn ang="0">
                <a:pos x="T6" y="T7"/>
              </a:cxn>
              <a:cxn ang="0">
                <a:pos x="T8" y="T9"/>
              </a:cxn>
              <a:cxn ang="0">
                <a:pos x="T10" y="T11"/>
              </a:cxn>
            </a:cxnLst>
            <a:rect l="0" t="0" r="r" b="b"/>
            <a:pathLst>
              <a:path w="632" h="368">
                <a:moveTo>
                  <a:pt x="0" y="112"/>
                </a:moveTo>
                <a:lnTo>
                  <a:pt x="72" y="40"/>
                </a:lnTo>
                <a:lnTo>
                  <a:pt x="224" y="0"/>
                </a:lnTo>
                <a:lnTo>
                  <a:pt x="408" y="24"/>
                </a:lnTo>
                <a:lnTo>
                  <a:pt x="560" y="224"/>
                </a:lnTo>
                <a:lnTo>
                  <a:pt x="632" y="368"/>
                </a:lnTo>
              </a:path>
            </a:pathLst>
          </a:custGeom>
          <a:noFill/>
          <a:ln w="76200" cap="flat" cmpd="sng">
            <a:solidFill>
              <a:srgbClr val="173073"/>
            </a:solidFill>
            <a:prstDash val="sysDot"/>
            <a:round/>
            <a:headEnd type="none" w="sm" len="sm"/>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90" tIns="45697" rIns="91390" bIns="45697" anchor="ctr"/>
          <a:lstStyle/>
          <a:p>
            <a:pPr fontAlgn="base">
              <a:spcBef>
                <a:spcPct val="0"/>
              </a:spcBef>
              <a:spcAft>
                <a:spcPct val="0"/>
              </a:spcAft>
            </a:pPr>
            <a:endParaRPr lang="en-US" smtClean="0">
              <a:solidFill>
                <a:srgbClr val="000000"/>
              </a:solidFill>
              <a:latin typeface="Arial" charset="0"/>
              <a:ea typeface="ＭＳ Ｐゴシック" charset="0"/>
            </a:endParaRPr>
          </a:p>
        </p:txBody>
      </p:sp>
      <p:grpSp>
        <p:nvGrpSpPr>
          <p:cNvPr id="3137" name="Group 65"/>
          <p:cNvGrpSpPr>
            <a:grpSpLocks/>
          </p:cNvGrpSpPr>
          <p:nvPr/>
        </p:nvGrpSpPr>
        <p:grpSpPr bwMode="auto">
          <a:xfrm rot="848345">
            <a:off x="3021013" y="3505200"/>
            <a:ext cx="1604962" cy="1492250"/>
            <a:chOff x="1269" y="2204"/>
            <a:chExt cx="1101" cy="904"/>
          </a:xfrm>
        </p:grpSpPr>
        <p:grpSp>
          <p:nvGrpSpPr>
            <p:cNvPr id="3138" name="Group 66"/>
            <p:cNvGrpSpPr>
              <a:grpSpLocks/>
            </p:cNvGrpSpPr>
            <p:nvPr/>
          </p:nvGrpSpPr>
          <p:grpSpPr bwMode="auto">
            <a:xfrm rot="1015743">
              <a:off x="1621" y="2671"/>
              <a:ext cx="662" cy="437"/>
              <a:chOff x="2018" y="2978"/>
              <a:chExt cx="752" cy="538"/>
            </a:xfrm>
          </p:grpSpPr>
          <p:grpSp>
            <p:nvGrpSpPr>
              <p:cNvPr id="3139" name="Group 67"/>
              <p:cNvGrpSpPr>
                <a:grpSpLocks/>
              </p:cNvGrpSpPr>
              <p:nvPr/>
            </p:nvGrpSpPr>
            <p:grpSpPr bwMode="auto">
              <a:xfrm>
                <a:off x="2473" y="2978"/>
                <a:ext cx="297" cy="269"/>
                <a:chOff x="2473" y="2978"/>
                <a:chExt cx="297" cy="269"/>
              </a:xfrm>
            </p:grpSpPr>
            <p:sp>
              <p:nvSpPr>
                <p:cNvPr id="3140" name="Freeform 68"/>
                <p:cNvSpPr>
                  <a:spLocks/>
                </p:cNvSpPr>
                <p:nvPr/>
              </p:nvSpPr>
              <p:spPr bwMode="auto">
                <a:xfrm>
                  <a:off x="2598" y="2991"/>
                  <a:ext cx="36" cy="144"/>
                </a:xfrm>
                <a:custGeom>
                  <a:avLst/>
                  <a:gdLst>
                    <a:gd name="T0" fmla="*/ 19 w 36"/>
                    <a:gd name="T1" fmla="*/ 0 h 144"/>
                    <a:gd name="T2" fmla="*/ 28 w 36"/>
                    <a:gd name="T3" fmla="*/ 31 h 144"/>
                    <a:gd name="T4" fmla="*/ 36 w 36"/>
                    <a:gd name="T5" fmla="*/ 73 h 144"/>
                    <a:gd name="T6" fmla="*/ 32 w 36"/>
                    <a:gd name="T7" fmla="*/ 99 h 144"/>
                    <a:gd name="T8" fmla="*/ 15 w 36"/>
                    <a:gd name="T9" fmla="*/ 127 h 144"/>
                    <a:gd name="T10" fmla="*/ 0 w 36"/>
                    <a:gd name="T11" fmla="*/ 144 h 144"/>
                  </a:gdLst>
                  <a:ahLst/>
                  <a:cxnLst>
                    <a:cxn ang="0">
                      <a:pos x="T0" y="T1"/>
                    </a:cxn>
                    <a:cxn ang="0">
                      <a:pos x="T2" y="T3"/>
                    </a:cxn>
                    <a:cxn ang="0">
                      <a:pos x="T4" y="T5"/>
                    </a:cxn>
                    <a:cxn ang="0">
                      <a:pos x="T6" y="T7"/>
                    </a:cxn>
                    <a:cxn ang="0">
                      <a:pos x="T8" y="T9"/>
                    </a:cxn>
                    <a:cxn ang="0">
                      <a:pos x="T10" y="T11"/>
                    </a:cxn>
                  </a:cxnLst>
                  <a:rect l="0" t="0" r="r" b="b"/>
                  <a:pathLst>
                    <a:path w="36" h="144">
                      <a:moveTo>
                        <a:pt x="19" y="0"/>
                      </a:moveTo>
                      <a:lnTo>
                        <a:pt x="28" y="31"/>
                      </a:lnTo>
                      <a:lnTo>
                        <a:pt x="36" y="73"/>
                      </a:lnTo>
                      <a:lnTo>
                        <a:pt x="32" y="99"/>
                      </a:lnTo>
                      <a:lnTo>
                        <a:pt x="15" y="127"/>
                      </a:lnTo>
                      <a:lnTo>
                        <a:pt x="0" y="144"/>
                      </a:lnTo>
                    </a:path>
                  </a:pathLst>
                </a:custGeom>
                <a:noFill/>
                <a:ln w="17463">
                  <a:solidFill>
                    <a:srgbClr val="8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41" name="Freeform 69"/>
                <p:cNvSpPr>
                  <a:spLocks/>
                </p:cNvSpPr>
                <p:nvPr/>
              </p:nvSpPr>
              <p:spPr bwMode="auto">
                <a:xfrm>
                  <a:off x="2473" y="3052"/>
                  <a:ext cx="164" cy="195"/>
                </a:xfrm>
                <a:custGeom>
                  <a:avLst/>
                  <a:gdLst>
                    <a:gd name="T0" fmla="*/ 0 w 164"/>
                    <a:gd name="T1" fmla="*/ 0 h 195"/>
                    <a:gd name="T2" fmla="*/ 40 w 164"/>
                    <a:gd name="T3" fmla="*/ 8 h 195"/>
                    <a:gd name="T4" fmla="*/ 80 w 164"/>
                    <a:gd name="T5" fmla="*/ 16 h 195"/>
                    <a:gd name="T6" fmla="*/ 99 w 164"/>
                    <a:gd name="T7" fmla="*/ 29 h 195"/>
                    <a:gd name="T8" fmla="*/ 117 w 164"/>
                    <a:gd name="T9" fmla="*/ 57 h 195"/>
                    <a:gd name="T10" fmla="*/ 121 w 164"/>
                    <a:gd name="T11" fmla="*/ 88 h 195"/>
                    <a:gd name="T12" fmla="*/ 137 w 164"/>
                    <a:gd name="T13" fmla="*/ 121 h 195"/>
                    <a:gd name="T14" fmla="*/ 152 w 164"/>
                    <a:gd name="T15" fmla="*/ 156 h 195"/>
                    <a:gd name="T16" fmla="*/ 164 w 164"/>
                    <a:gd name="T1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4" h="195">
                      <a:moveTo>
                        <a:pt x="0" y="0"/>
                      </a:moveTo>
                      <a:lnTo>
                        <a:pt x="40" y="8"/>
                      </a:lnTo>
                      <a:lnTo>
                        <a:pt x="80" y="16"/>
                      </a:lnTo>
                      <a:lnTo>
                        <a:pt x="99" y="29"/>
                      </a:lnTo>
                      <a:lnTo>
                        <a:pt x="117" y="57"/>
                      </a:lnTo>
                      <a:lnTo>
                        <a:pt x="121" y="88"/>
                      </a:lnTo>
                      <a:lnTo>
                        <a:pt x="137" y="121"/>
                      </a:lnTo>
                      <a:lnTo>
                        <a:pt x="152" y="156"/>
                      </a:lnTo>
                      <a:lnTo>
                        <a:pt x="164" y="195"/>
                      </a:lnTo>
                    </a:path>
                  </a:pathLst>
                </a:custGeom>
                <a:noFill/>
                <a:ln w="17463">
                  <a:solidFill>
                    <a:srgbClr val="8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42" name="Freeform 70"/>
                <p:cNvSpPr>
                  <a:spLocks/>
                </p:cNvSpPr>
                <p:nvPr/>
              </p:nvSpPr>
              <p:spPr bwMode="auto">
                <a:xfrm>
                  <a:off x="2711" y="2978"/>
                  <a:ext cx="59" cy="230"/>
                </a:xfrm>
                <a:custGeom>
                  <a:avLst/>
                  <a:gdLst>
                    <a:gd name="T0" fmla="*/ 0 w 59"/>
                    <a:gd name="T1" fmla="*/ 114 h 230"/>
                    <a:gd name="T2" fmla="*/ 3 w 59"/>
                    <a:gd name="T3" fmla="*/ 156 h 230"/>
                    <a:gd name="T4" fmla="*/ 8 w 59"/>
                    <a:gd name="T5" fmla="*/ 195 h 230"/>
                    <a:gd name="T6" fmla="*/ 23 w 59"/>
                    <a:gd name="T7" fmla="*/ 214 h 230"/>
                    <a:gd name="T8" fmla="*/ 59 w 59"/>
                    <a:gd name="T9" fmla="*/ 230 h 230"/>
                    <a:gd name="T10" fmla="*/ 59 w 59"/>
                    <a:gd name="T11" fmla="*/ 0 h 230"/>
                  </a:gdLst>
                  <a:ahLst/>
                  <a:cxnLst>
                    <a:cxn ang="0">
                      <a:pos x="T0" y="T1"/>
                    </a:cxn>
                    <a:cxn ang="0">
                      <a:pos x="T2" y="T3"/>
                    </a:cxn>
                    <a:cxn ang="0">
                      <a:pos x="T4" y="T5"/>
                    </a:cxn>
                    <a:cxn ang="0">
                      <a:pos x="T6" y="T7"/>
                    </a:cxn>
                    <a:cxn ang="0">
                      <a:pos x="T8" y="T9"/>
                    </a:cxn>
                    <a:cxn ang="0">
                      <a:pos x="T10" y="T11"/>
                    </a:cxn>
                  </a:cxnLst>
                  <a:rect l="0" t="0" r="r" b="b"/>
                  <a:pathLst>
                    <a:path w="59" h="230">
                      <a:moveTo>
                        <a:pt x="0" y="114"/>
                      </a:moveTo>
                      <a:lnTo>
                        <a:pt x="3" y="156"/>
                      </a:lnTo>
                      <a:lnTo>
                        <a:pt x="8" y="195"/>
                      </a:lnTo>
                      <a:lnTo>
                        <a:pt x="23" y="214"/>
                      </a:lnTo>
                      <a:lnTo>
                        <a:pt x="59" y="230"/>
                      </a:lnTo>
                      <a:lnTo>
                        <a:pt x="59" y="0"/>
                      </a:lnTo>
                    </a:path>
                  </a:pathLst>
                </a:custGeom>
                <a:noFill/>
                <a:ln w="17463">
                  <a:solidFill>
                    <a:srgbClr val="8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nvGrpSpPr>
              <p:cNvPr id="3143" name="Group 71"/>
              <p:cNvGrpSpPr>
                <a:grpSpLocks/>
              </p:cNvGrpSpPr>
              <p:nvPr/>
            </p:nvGrpSpPr>
            <p:grpSpPr bwMode="auto">
              <a:xfrm>
                <a:off x="2018" y="3348"/>
                <a:ext cx="406" cy="168"/>
                <a:chOff x="2018" y="3348"/>
                <a:chExt cx="406" cy="168"/>
              </a:xfrm>
            </p:grpSpPr>
            <p:sp>
              <p:nvSpPr>
                <p:cNvPr id="3144" name="Freeform 72"/>
                <p:cNvSpPr>
                  <a:spLocks/>
                </p:cNvSpPr>
                <p:nvPr/>
              </p:nvSpPr>
              <p:spPr bwMode="auto">
                <a:xfrm>
                  <a:off x="2167" y="3374"/>
                  <a:ext cx="236" cy="33"/>
                </a:xfrm>
                <a:custGeom>
                  <a:avLst/>
                  <a:gdLst>
                    <a:gd name="T0" fmla="*/ 0 w 236"/>
                    <a:gd name="T1" fmla="*/ 0 h 33"/>
                    <a:gd name="T2" fmla="*/ 56 w 236"/>
                    <a:gd name="T3" fmla="*/ 17 h 33"/>
                    <a:gd name="T4" fmla="*/ 105 w 236"/>
                    <a:gd name="T5" fmla="*/ 29 h 33"/>
                    <a:gd name="T6" fmla="*/ 163 w 236"/>
                    <a:gd name="T7" fmla="*/ 33 h 33"/>
                    <a:gd name="T8" fmla="*/ 236 w 236"/>
                    <a:gd name="T9" fmla="*/ 22 h 33"/>
                  </a:gdLst>
                  <a:ahLst/>
                  <a:cxnLst>
                    <a:cxn ang="0">
                      <a:pos x="T0" y="T1"/>
                    </a:cxn>
                    <a:cxn ang="0">
                      <a:pos x="T2" y="T3"/>
                    </a:cxn>
                    <a:cxn ang="0">
                      <a:pos x="T4" y="T5"/>
                    </a:cxn>
                    <a:cxn ang="0">
                      <a:pos x="T6" y="T7"/>
                    </a:cxn>
                    <a:cxn ang="0">
                      <a:pos x="T8" y="T9"/>
                    </a:cxn>
                  </a:cxnLst>
                  <a:rect l="0" t="0" r="r" b="b"/>
                  <a:pathLst>
                    <a:path w="236" h="33">
                      <a:moveTo>
                        <a:pt x="0" y="0"/>
                      </a:moveTo>
                      <a:lnTo>
                        <a:pt x="56" y="17"/>
                      </a:lnTo>
                      <a:lnTo>
                        <a:pt x="105" y="29"/>
                      </a:lnTo>
                      <a:lnTo>
                        <a:pt x="163" y="33"/>
                      </a:lnTo>
                      <a:lnTo>
                        <a:pt x="236" y="22"/>
                      </a:lnTo>
                    </a:path>
                  </a:pathLst>
                </a:custGeom>
                <a:noFill/>
                <a:ln w="17463">
                  <a:solidFill>
                    <a:srgbClr val="8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45" name="Freeform 73"/>
                <p:cNvSpPr>
                  <a:spLocks/>
                </p:cNvSpPr>
                <p:nvPr/>
              </p:nvSpPr>
              <p:spPr bwMode="auto">
                <a:xfrm>
                  <a:off x="2268" y="3348"/>
                  <a:ext cx="46" cy="59"/>
                </a:xfrm>
                <a:custGeom>
                  <a:avLst/>
                  <a:gdLst>
                    <a:gd name="T0" fmla="*/ 0 w 46"/>
                    <a:gd name="T1" fmla="*/ 0 h 59"/>
                    <a:gd name="T2" fmla="*/ 28 w 46"/>
                    <a:gd name="T3" fmla="*/ 29 h 59"/>
                    <a:gd name="T4" fmla="*/ 46 w 46"/>
                    <a:gd name="T5" fmla="*/ 59 h 59"/>
                  </a:gdLst>
                  <a:ahLst/>
                  <a:cxnLst>
                    <a:cxn ang="0">
                      <a:pos x="T0" y="T1"/>
                    </a:cxn>
                    <a:cxn ang="0">
                      <a:pos x="T2" y="T3"/>
                    </a:cxn>
                    <a:cxn ang="0">
                      <a:pos x="T4" y="T5"/>
                    </a:cxn>
                  </a:cxnLst>
                  <a:rect l="0" t="0" r="r" b="b"/>
                  <a:pathLst>
                    <a:path w="46" h="59">
                      <a:moveTo>
                        <a:pt x="0" y="0"/>
                      </a:moveTo>
                      <a:lnTo>
                        <a:pt x="28" y="29"/>
                      </a:lnTo>
                      <a:lnTo>
                        <a:pt x="46" y="59"/>
                      </a:lnTo>
                    </a:path>
                  </a:pathLst>
                </a:custGeom>
                <a:noFill/>
                <a:ln w="17463">
                  <a:solidFill>
                    <a:srgbClr val="8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46" name="Freeform 74"/>
                <p:cNvSpPr>
                  <a:spLocks/>
                </p:cNvSpPr>
                <p:nvPr/>
              </p:nvSpPr>
              <p:spPr bwMode="auto">
                <a:xfrm>
                  <a:off x="2018" y="3467"/>
                  <a:ext cx="290" cy="49"/>
                </a:xfrm>
                <a:custGeom>
                  <a:avLst/>
                  <a:gdLst>
                    <a:gd name="T0" fmla="*/ 0 w 290"/>
                    <a:gd name="T1" fmla="*/ 0 h 49"/>
                    <a:gd name="T2" fmla="*/ 76 w 290"/>
                    <a:gd name="T3" fmla="*/ 13 h 49"/>
                    <a:gd name="T4" fmla="*/ 153 w 290"/>
                    <a:gd name="T5" fmla="*/ 23 h 49"/>
                    <a:gd name="T6" fmla="*/ 221 w 290"/>
                    <a:gd name="T7" fmla="*/ 35 h 49"/>
                    <a:gd name="T8" fmla="*/ 290 w 290"/>
                    <a:gd name="T9" fmla="*/ 49 h 49"/>
                  </a:gdLst>
                  <a:ahLst/>
                  <a:cxnLst>
                    <a:cxn ang="0">
                      <a:pos x="T0" y="T1"/>
                    </a:cxn>
                    <a:cxn ang="0">
                      <a:pos x="T2" y="T3"/>
                    </a:cxn>
                    <a:cxn ang="0">
                      <a:pos x="T4" y="T5"/>
                    </a:cxn>
                    <a:cxn ang="0">
                      <a:pos x="T6" y="T7"/>
                    </a:cxn>
                    <a:cxn ang="0">
                      <a:pos x="T8" y="T9"/>
                    </a:cxn>
                  </a:cxnLst>
                  <a:rect l="0" t="0" r="r" b="b"/>
                  <a:pathLst>
                    <a:path w="290" h="49">
                      <a:moveTo>
                        <a:pt x="0" y="0"/>
                      </a:moveTo>
                      <a:lnTo>
                        <a:pt x="76" y="13"/>
                      </a:lnTo>
                      <a:lnTo>
                        <a:pt x="153" y="23"/>
                      </a:lnTo>
                      <a:lnTo>
                        <a:pt x="221" y="35"/>
                      </a:lnTo>
                      <a:lnTo>
                        <a:pt x="290" y="49"/>
                      </a:lnTo>
                    </a:path>
                  </a:pathLst>
                </a:custGeom>
                <a:noFill/>
                <a:ln w="17463">
                  <a:solidFill>
                    <a:srgbClr val="8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47" name="Freeform 75"/>
                <p:cNvSpPr>
                  <a:spLocks/>
                </p:cNvSpPr>
                <p:nvPr/>
              </p:nvSpPr>
              <p:spPr bwMode="auto">
                <a:xfrm>
                  <a:off x="2272" y="3460"/>
                  <a:ext cx="86" cy="35"/>
                </a:xfrm>
                <a:custGeom>
                  <a:avLst/>
                  <a:gdLst>
                    <a:gd name="T0" fmla="*/ 0 w 86"/>
                    <a:gd name="T1" fmla="*/ 0 h 35"/>
                    <a:gd name="T2" fmla="*/ 40 w 86"/>
                    <a:gd name="T3" fmla="*/ 3 h 35"/>
                    <a:gd name="T4" fmla="*/ 66 w 86"/>
                    <a:gd name="T5" fmla="*/ 11 h 35"/>
                    <a:gd name="T6" fmla="*/ 86 w 86"/>
                    <a:gd name="T7" fmla="*/ 35 h 35"/>
                  </a:gdLst>
                  <a:ahLst/>
                  <a:cxnLst>
                    <a:cxn ang="0">
                      <a:pos x="T0" y="T1"/>
                    </a:cxn>
                    <a:cxn ang="0">
                      <a:pos x="T2" y="T3"/>
                    </a:cxn>
                    <a:cxn ang="0">
                      <a:pos x="T4" y="T5"/>
                    </a:cxn>
                    <a:cxn ang="0">
                      <a:pos x="T6" y="T7"/>
                    </a:cxn>
                  </a:cxnLst>
                  <a:rect l="0" t="0" r="r" b="b"/>
                  <a:pathLst>
                    <a:path w="86" h="35">
                      <a:moveTo>
                        <a:pt x="0" y="0"/>
                      </a:moveTo>
                      <a:lnTo>
                        <a:pt x="40" y="3"/>
                      </a:lnTo>
                      <a:lnTo>
                        <a:pt x="66" y="11"/>
                      </a:lnTo>
                      <a:lnTo>
                        <a:pt x="86" y="35"/>
                      </a:lnTo>
                    </a:path>
                  </a:pathLst>
                </a:custGeom>
                <a:noFill/>
                <a:ln w="17463">
                  <a:solidFill>
                    <a:srgbClr val="808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48" name="Line 76"/>
                <p:cNvSpPr>
                  <a:spLocks noChangeShapeType="1"/>
                </p:cNvSpPr>
                <p:nvPr/>
              </p:nvSpPr>
              <p:spPr bwMode="auto">
                <a:xfrm>
                  <a:off x="2390" y="3444"/>
                  <a:ext cx="34" cy="67"/>
                </a:xfrm>
                <a:prstGeom prst="line">
                  <a:avLst/>
                </a:prstGeom>
                <a:noFill/>
                <a:ln w="17463">
                  <a:solidFill>
                    <a:srgbClr val="808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3149" name="Group 77"/>
            <p:cNvGrpSpPr>
              <a:grpSpLocks/>
            </p:cNvGrpSpPr>
            <p:nvPr/>
          </p:nvGrpSpPr>
          <p:grpSpPr bwMode="auto">
            <a:xfrm rot="1016926">
              <a:off x="1269" y="2204"/>
              <a:ext cx="1101" cy="900"/>
              <a:chOff x="1549" y="2434"/>
              <a:chExt cx="1252" cy="1106"/>
            </a:xfrm>
          </p:grpSpPr>
          <p:grpSp>
            <p:nvGrpSpPr>
              <p:cNvPr id="3150" name="Group 78"/>
              <p:cNvGrpSpPr>
                <a:grpSpLocks/>
              </p:cNvGrpSpPr>
              <p:nvPr/>
            </p:nvGrpSpPr>
            <p:grpSpPr bwMode="auto">
              <a:xfrm>
                <a:off x="1617" y="2481"/>
                <a:ext cx="1184" cy="1059"/>
                <a:chOff x="1617" y="2481"/>
                <a:chExt cx="1184" cy="1059"/>
              </a:xfrm>
            </p:grpSpPr>
            <p:sp>
              <p:nvSpPr>
                <p:cNvPr id="3151" name="Freeform 79"/>
                <p:cNvSpPr>
                  <a:spLocks/>
                </p:cNvSpPr>
                <p:nvPr/>
              </p:nvSpPr>
              <p:spPr bwMode="auto">
                <a:xfrm>
                  <a:off x="1617" y="2481"/>
                  <a:ext cx="1184" cy="848"/>
                </a:xfrm>
                <a:custGeom>
                  <a:avLst/>
                  <a:gdLst>
                    <a:gd name="T0" fmla="*/ 46 w 1184"/>
                    <a:gd name="T1" fmla="*/ 64 h 848"/>
                    <a:gd name="T2" fmla="*/ 96 w 1184"/>
                    <a:gd name="T3" fmla="*/ 78 h 848"/>
                    <a:gd name="T4" fmla="*/ 195 w 1184"/>
                    <a:gd name="T5" fmla="*/ 87 h 848"/>
                    <a:gd name="T6" fmla="*/ 251 w 1184"/>
                    <a:gd name="T7" fmla="*/ 91 h 848"/>
                    <a:gd name="T8" fmla="*/ 284 w 1184"/>
                    <a:gd name="T9" fmla="*/ 103 h 848"/>
                    <a:gd name="T10" fmla="*/ 321 w 1184"/>
                    <a:gd name="T11" fmla="*/ 119 h 848"/>
                    <a:gd name="T12" fmla="*/ 361 w 1184"/>
                    <a:gd name="T13" fmla="*/ 147 h 848"/>
                    <a:gd name="T14" fmla="*/ 400 w 1184"/>
                    <a:gd name="T15" fmla="*/ 183 h 848"/>
                    <a:gd name="T16" fmla="*/ 455 w 1184"/>
                    <a:gd name="T17" fmla="*/ 235 h 848"/>
                    <a:gd name="T18" fmla="*/ 494 w 1184"/>
                    <a:gd name="T19" fmla="*/ 273 h 848"/>
                    <a:gd name="T20" fmla="*/ 626 w 1184"/>
                    <a:gd name="T21" fmla="*/ 416 h 848"/>
                    <a:gd name="T22" fmla="*/ 683 w 1184"/>
                    <a:gd name="T23" fmla="*/ 478 h 848"/>
                    <a:gd name="T24" fmla="*/ 745 w 1184"/>
                    <a:gd name="T25" fmla="*/ 552 h 848"/>
                    <a:gd name="T26" fmla="*/ 811 w 1184"/>
                    <a:gd name="T27" fmla="*/ 631 h 848"/>
                    <a:gd name="T28" fmla="*/ 926 w 1184"/>
                    <a:gd name="T29" fmla="*/ 742 h 848"/>
                    <a:gd name="T30" fmla="*/ 978 w 1184"/>
                    <a:gd name="T31" fmla="*/ 778 h 848"/>
                    <a:gd name="T32" fmla="*/ 1027 w 1184"/>
                    <a:gd name="T33" fmla="*/ 804 h 848"/>
                    <a:gd name="T34" fmla="*/ 1098 w 1184"/>
                    <a:gd name="T35" fmla="*/ 846 h 848"/>
                    <a:gd name="T36" fmla="*/ 1135 w 1184"/>
                    <a:gd name="T37" fmla="*/ 842 h 848"/>
                    <a:gd name="T38" fmla="*/ 1161 w 1184"/>
                    <a:gd name="T39" fmla="*/ 822 h 848"/>
                    <a:gd name="T40" fmla="*/ 1182 w 1184"/>
                    <a:gd name="T41" fmla="*/ 785 h 848"/>
                    <a:gd name="T42" fmla="*/ 1184 w 1184"/>
                    <a:gd name="T43" fmla="*/ 720 h 848"/>
                    <a:gd name="T44" fmla="*/ 1137 w 1184"/>
                    <a:gd name="T45" fmla="*/ 664 h 848"/>
                    <a:gd name="T46" fmla="*/ 1141 w 1184"/>
                    <a:gd name="T47" fmla="*/ 718 h 848"/>
                    <a:gd name="T48" fmla="*/ 1143 w 1184"/>
                    <a:gd name="T49" fmla="*/ 765 h 848"/>
                    <a:gd name="T50" fmla="*/ 1137 w 1184"/>
                    <a:gd name="T51" fmla="*/ 785 h 848"/>
                    <a:gd name="T52" fmla="*/ 1125 w 1184"/>
                    <a:gd name="T53" fmla="*/ 797 h 848"/>
                    <a:gd name="T54" fmla="*/ 1105 w 1184"/>
                    <a:gd name="T55" fmla="*/ 825 h 848"/>
                    <a:gd name="T56" fmla="*/ 1078 w 1184"/>
                    <a:gd name="T57" fmla="*/ 814 h 848"/>
                    <a:gd name="T58" fmla="*/ 1048 w 1184"/>
                    <a:gd name="T59" fmla="*/ 765 h 848"/>
                    <a:gd name="T60" fmla="*/ 1000 w 1184"/>
                    <a:gd name="T61" fmla="*/ 739 h 848"/>
                    <a:gd name="T62" fmla="*/ 954 w 1184"/>
                    <a:gd name="T63" fmla="*/ 707 h 848"/>
                    <a:gd name="T64" fmla="*/ 897 w 1184"/>
                    <a:gd name="T65" fmla="*/ 654 h 848"/>
                    <a:gd name="T66" fmla="*/ 842 w 1184"/>
                    <a:gd name="T67" fmla="*/ 598 h 848"/>
                    <a:gd name="T68" fmla="*/ 776 w 1184"/>
                    <a:gd name="T69" fmla="*/ 522 h 848"/>
                    <a:gd name="T70" fmla="*/ 657 w 1184"/>
                    <a:gd name="T71" fmla="*/ 382 h 848"/>
                    <a:gd name="T72" fmla="*/ 573 w 1184"/>
                    <a:gd name="T73" fmla="*/ 328 h 848"/>
                    <a:gd name="T74" fmla="*/ 524 w 1184"/>
                    <a:gd name="T75" fmla="*/ 240 h 848"/>
                    <a:gd name="T76" fmla="*/ 427 w 1184"/>
                    <a:gd name="T77" fmla="*/ 148 h 848"/>
                    <a:gd name="T78" fmla="*/ 341 w 1184"/>
                    <a:gd name="T79" fmla="*/ 78 h 848"/>
                    <a:gd name="T80" fmla="*/ 298 w 1184"/>
                    <a:gd name="T81" fmla="*/ 59 h 848"/>
                    <a:gd name="T82" fmla="*/ 197 w 1184"/>
                    <a:gd name="T83" fmla="*/ 40 h 848"/>
                    <a:gd name="T84" fmla="*/ 151 w 1184"/>
                    <a:gd name="T85" fmla="*/ 64 h 848"/>
                    <a:gd name="T86" fmla="*/ 98 w 1184"/>
                    <a:gd name="T87" fmla="*/ 55 h 848"/>
                    <a:gd name="T88" fmla="*/ 54 w 1184"/>
                    <a:gd name="T89" fmla="*/ 42 h 8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4" h="848">
                      <a:moveTo>
                        <a:pt x="17" y="0"/>
                      </a:moveTo>
                      <a:lnTo>
                        <a:pt x="0" y="42"/>
                      </a:lnTo>
                      <a:lnTo>
                        <a:pt x="46" y="64"/>
                      </a:lnTo>
                      <a:lnTo>
                        <a:pt x="48" y="64"/>
                      </a:lnTo>
                      <a:lnTo>
                        <a:pt x="93" y="77"/>
                      </a:lnTo>
                      <a:lnTo>
                        <a:pt x="96" y="78"/>
                      </a:lnTo>
                      <a:lnTo>
                        <a:pt x="148" y="87"/>
                      </a:lnTo>
                      <a:lnTo>
                        <a:pt x="151" y="87"/>
                      </a:lnTo>
                      <a:lnTo>
                        <a:pt x="195" y="87"/>
                      </a:lnTo>
                      <a:lnTo>
                        <a:pt x="195" y="64"/>
                      </a:lnTo>
                      <a:lnTo>
                        <a:pt x="194" y="87"/>
                      </a:lnTo>
                      <a:lnTo>
                        <a:pt x="251" y="91"/>
                      </a:lnTo>
                      <a:lnTo>
                        <a:pt x="252" y="68"/>
                      </a:lnTo>
                      <a:lnTo>
                        <a:pt x="245" y="90"/>
                      </a:lnTo>
                      <a:lnTo>
                        <a:pt x="284" y="103"/>
                      </a:lnTo>
                      <a:lnTo>
                        <a:pt x="291" y="81"/>
                      </a:lnTo>
                      <a:lnTo>
                        <a:pt x="283" y="103"/>
                      </a:lnTo>
                      <a:lnTo>
                        <a:pt x="321" y="119"/>
                      </a:lnTo>
                      <a:lnTo>
                        <a:pt x="329" y="97"/>
                      </a:lnTo>
                      <a:lnTo>
                        <a:pt x="318" y="116"/>
                      </a:lnTo>
                      <a:lnTo>
                        <a:pt x="361" y="147"/>
                      </a:lnTo>
                      <a:lnTo>
                        <a:pt x="372" y="128"/>
                      </a:lnTo>
                      <a:lnTo>
                        <a:pt x="358" y="145"/>
                      </a:lnTo>
                      <a:lnTo>
                        <a:pt x="400" y="183"/>
                      </a:lnTo>
                      <a:lnTo>
                        <a:pt x="414" y="165"/>
                      </a:lnTo>
                      <a:lnTo>
                        <a:pt x="400" y="183"/>
                      </a:lnTo>
                      <a:lnTo>
                        <a:pt x="455" y="235"/>
                      </a:lnTo>
                      <a:lnTo>
                        <a:pt x="496" y="275"/>
                      </a:lnTo>
                      <a:lnTo>
                        <a:pt x="509" y="257"/>
                      </a:lnTo>
                      <a:lnTo>
                        <a:pt x="494" y="273"/>
                      </a:lnTo>
                      <a:lnTo>
                        <a:pt x="558" y="344"/>
                      </a:lnTo>
                      <a:lnTo>
                        <a:pt x="558" y="346"/>
                      </a:lnTo>
                      <a:lnTo>
                        <a:pt x="626" y="416"/>
                      </a:lnTo>
                      <a:lnTo>
                        <a:pt x="641" y="398"/>
                      </a:lnTo>
                      <a:lnTo>
                        <a:pt x="626" y="414"/>
                      </a:lnTo>
                      <a:lnTo>
                        <a:pt x="683" y="478"/>
                      </a:lnTo>
                      <a:lnTo>
                        <a:pt x="698" y="462"/>
                      </a:lnTo>
                      <a:lnTo>
                        <a:pt x="683" y="478"/>
                      </a:lnTo>
                      <a:lnTo>
                        <a:pt x="745" y="552"/>
                      </a:lnTo>
                      <a:lnTo>
                        <a:pt x="745" y="552"/>
                      </a:lnTo>
                      <a:lnTo>
                        <a:pt x="811" y="630"/>
                      </a:lnTo>
                      <a:lnTo>
                        <a:pt x="811" y="631"/>
                      </a:lnTo>
                      <a:lnTo>
                        <a:pt x="868" y="688"/>
                      </a:lnTo>
                      <a:lnTo>
                        <a:pt x="869" y="688"/>
                      </a:lnTo>
                      <a:lnTo>
                        <a:pt x="926" y="742"/>
                      </a:lnTo>
                      <a:lnTo>
                        <a:pt x="928" y="745"/>
                      </a:lnTo>
                      <a:lnTo>
                        <a:pt x="977" y="778"/>
                      </a:lnTo>
                      <a:lnTo>
                        <a:pt x="978" y="778"/>
                      </a:lnTo>
                      <a:lnTo>
                        <a:pt x="1028" y="806"/>
                      </a:lnTo>
                      <a:lnTo>
                        <a:pt x="1038" y="785"/>
                      </a:lnTo>
                      <a:lnTo>
                        <a:pt x="1027" y="804"/>
                      </a:lnTo>
                      <a:lnTo>
                        <a:pt x="1067" y="833"/>
                      </a:lnTo>
                      <a:lnTo>
                        <a:pt x="1071" y="836"/>
                      </a:lnTo>
                      <a:lnTo>
                        <a:pt x="1098" y="846"/>
                      </a:lnTo>
                      <a:lnTo>
                        <a:pt x="1105" y="848"/>
                      </a:lnTo>
                      <a:lnTo>
                        <a:pt x="1110" y="848"/>
                      </a:lnTo>
                      <a:lnTo>
                        <a:pt x="1135" y="842"/>
                      </a:lnTo>
                      <a:lnTo>
                        <a:pt x="1137" y="841"/>
                      </a:lnTo>
                      <a:lnTo>
                        <a:pt x="1141" y="838"/>
                      </a:lnTo>
                      <a:lnTo>
                        <a:pt x="1161" y="822"/>
                      </a:lnTo>
                      <a:lnTo>
                        <a:pt x="1164" y="819"/>
                      </a:lnTo>
                      <a:lnTo>
                        <a:pt x="1170" y="813"/>
                      </a:lnTo>
                      <a:lnTo>
                        <a:pt x="1182" y="785"/>
                      </a:lnTo>
                      <a:lnTo>
                        <a:pt x="1182" y="784"/>
                      </a:lnTo>
                      <a:lnTo>
                        <a:pt x="1183" y="777"/>
                      </a:lnTo>
                      <a:lnTo>
                        <a:pt x="1184" y="720"/>
                      </a:lnTo>
                      <a:lnTo>
                        <a:pt x="1184" y="717"/>
                      </a:lnTo>
                      <a:lnTo>
                        <a:pt x="1179" y="660"/>
                      </a:lnTo>
                      <a:lnTo>
                        <a:pt x="1137" y="664"/>
                      </a:lnTo>
                      <a:lnTo>
                        <a:pt x="1143" y="721"/>
                      </a:lnTo>
                      <a:lnTo>
                        <a:pt x="1163" y="718"/>
                      </a:lnTo>
                      <a:lnTo>
                        <a:pt x="1141" y="718"/>
                      </a:lnTo>
                      <a:lnTo>
                        <a:pt x="1140" y="775"/>
                      </a:lnTo>
                      <a:lnTo>
                        <a:pt x="1161" y="775"/>
                      </a:lnTo>
                      <a:lnTo>
                        <a:pt x="1143" y="765"/>
                      </a:lnTo>
                      <a:lnTo>
                        <a:pt x="1130" y="793"/>
                      </a:lnTo>
                      <a:lnTo>
                        <a:pt x="1149" y="803"/>
                      </a:lnTo>
                      <a:lnTo>
                        <a:pt x="1137" y="785"/>
                      </a:lnTo>
                      <a:lnTo>
                        <a:pt x="1117" y="801"/>
                      </a:lnTo>
                      <a:lnTo>
                        <a:pt x="1129" y="819"/>
                      </a:lnTo>
                      <a:lnTo>
                        <a:pt x="1125" y="797"/>
                      </a:lnTo>
                      <a:lnTo>
                        <a:pt x="1101" y="803"/>
                      </a:lnTo>
                      <a:lnTo>
                        <a:pt x="1105" y="801"/>
                      </a:lnTo>
                      <a:lnTo>
                        <a:pt x="1105" y="825"/>
                      </a:lnTo>
                      <a:lnTo>
                        <a:pt x="1113" y="803"/>
                      </a:lnTo>
                      <a:lnTo>
                        <a:pt x="1086" y="793"/>
                      </a:lnTo>
                      <a:lnTo>
                        <a:pt x="1078" y="814"/>
                      </a:lnTo>
                      <a:lnTo>
                        <a:pt x="1090" y="795"/>
                      </a:lnTo>
                      <a:lnTo>
                        <a:pt x="1050" y="766"/>
                      </a:lnTo>
                      <a:lnTo>
                        <a:pt x="1048" y="765"/>
                      </a:lnTo>
                      <a:lnTo>
                        <a:pt x="998" y="737"/>
                      </a:lnTo>
                      <a:lnTo>
                        <a:pt x="988" y="758"/>
                      </a:lnTo>
                      <a:lnTo>
                        <a:pt x="1000" y="739"/>
                      </a:lnTo>
                      <a:lnTo>
                        <a:pt x="951" y="705"/>
                      </a:lnTo>
                      <a:lnTo>
                        <a:pt x="939" y="724"/>
                      </a:lnTo>
                      <a:lnTo>
                        <a:pt x="954" y="707"/>
                      </a:lnTo>
                      <a:lnTo>
                        <a:pt x="897" y="653"/>
                      </a:lnTo>
                      <a:lnTo>
                        <a:pt x="883" y="670"/>
                      </a:lnTo>
                      <a:lnTo>
                        <a:pt x="897" y="654"/>
                      </a:lnTo>
                      <a:lnTo>
                        <a:pt x="841" y="598"/>
                      </a:lnTo>
                      <a:lnTo>
                        <a:pt x="826" y="614"/>
                      </a:lnTo>
                      <a:lnTo>
                        <a:pt x="842" y="598"/>
                      </a:lnTo>
                      <a:lnTo>
                        <a:pt x="776" y="520"/>
                      </a:lnTo>
                      <a:lnTo>
                        <a:pt x="760" y="536"/>
                      </a:lnTo>
                      <a:lnTo>
                        <a:pt x="776" y="522"/>
                      </a:lnTo>
                      <a:lnTo>
                        <a:pt x="714" y="448"/>
                      </a:lnTo>
                      <a:lnTo>
                        <a:pt x="714" y="446"/>
                      </a:lnTo>
                      <a:lnTo>
                        <a:pt x="657" y="382"/>
                      </a:lnTo>
                      <a:lnTo>
                        <a:pt x="656" y="382"/>
                      </a:lnTo>
                      <a:lnTo>
                        <a:pt x="587" y="312"/>
                      </a:lnTo>
                      <a:lnTo>
                        <a:pt x="573" y="328"/>
                      </a:lnTo>
                      <a:lnTo>
                        <a:pt x="589" y="312"/>
                      </a:lnTo>
                      <a:lnTo>
                        <a:pt x="525" y="241"/>
                      </a:lnTo>
                      <a:lnTo>
                        <a:pt x="524" y="240"/>
                      </a:lnTo>
                      <a:lnTo>
                        <a:pt x="484" y="200"/>
                      </a:lnTo>
                      <a:lnTo>
                        <a:pt x="428" y="148"/>
                      </a:lnTo>
                      <a:lnTo>
                        <a:pt x="427" y="148"/>
                      </a:lnTo>
                      <a:lnTo>
                        <a:pt x="385" y="110"/>
                      </a:lnTo>
                      <a:lnTo>
                        <a:pt x="384" y="109"/>
                      </a:lnTo>
                      <a:lnTo>
                        <a:pt x="341" y="78"/>
                      </a:lnTo>
                      <a:lnTo>
                        <a:pt x="337" y="75"/>
                      </a:lnTo>
                      <a:lnTo>
                        <a:pt x="299" y="59"/>
                      </a:lnTo>
                      <a:lnTo>
                        <a:pt x="298" y="59"/>
                      </a:lnTo>
                      <a:lnTo>
                        <a:pt x="259" y="46"/>
                      </a:lnTo>
                      <a:lnTo>
                        <a:pt x="253" y="45"/>
                      </a:lnTo>
                      <a:lnTo>
                        <a:pt x="197" y="40"/>
                      </a:lnTo>
                      <a:lnTo>
                        <a:pt x="195" y="40"/>
                      </a:lnTo>
                      <a:lnTo>
                        <a:pt x="151" y="40"/>
                      </a:lnTo>
                      <a:lnTo>
                        <a:pt x="151" y="64"/>
                      </a:lnTo>
                      <a:lnTo>
                        <a:pt x="155" y="42"/>
                      </a:lnTo>
                      <a:lnTo>
                        <a:pt x="102" y="33"/>
                      </a:lnTo>
                      <a:lnTo>
                        <a:pt x="98" y="55"/>
                      </a:lnTo>
                      <a:lnTo>
                        <a:pt x="104" y="33"/>
                      </a:lnTo>
                      <a:lnTo>
                        <a:pt x="59" y="20"/>
                      </a:lnTo>
                      <a:lnTo>
                        <a:pt x="54" y="42"/>
                      </a:lnTo>
                      <a:lnTo>
                        <a:pt x="63" y="21"/>
                      </a:lnTo>
                      <a:lnTo>
                        <a:pt x="17" y="0"/>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52" name="Freeform 80"/>
                <p:cNvSpPr>
                  <a:spLocks/>
                </p:cNvSpPr>
                <p:nvPr/>
              </p:nvSpPr>
              <p:spPr bwMode="auto">
                <a:xfrm>
                  <a:off x="1789" y="2539"/>
                  <a:ext cx="693" cy="1001"/>
                </a:xfrm>
                <a:custGeom>
                  <a:avLst/>
                  <a:gdLst>
                    <a:gd name="T0" fmla="*/ 0 w 693"/>
                    <a:gd name="T1" fmla="*/ 13 h 1001"/>
                    <a:gd name="T2" fmla="*/ 23 w 693"/>
                    <a:gd name="T3" fmla="*/ 97 h 1001"/>
                    <a:gd name="T4" fmla="*/ 50 w 693"/>
                    <a:gd name="T5" fmla="*/ 180 h 1001"/>
                    <a:gd name="T6" fmla="*/ 74 w 693"/>
                    <a:gd name="T7" fmla="*/ 237 h 1001"/>
                    <a:gd name="T8" fmla="*/ 111 w 693"/>
                    <a:gd name="T9" fmla="*/ 305 h 1001"/>
                    <a:gd name="T10" fmla="*/ 200 w 693"/>
                    <a:gd name="T11" fmla="*/ 444 h 1001"/>
                    <a:gd name="T12" fmla="*/ 244 w 693"/>
                    <a:gd name="T13" fmla="*/ 509 h 1001"/>
                    <a:gd name="T14" fmla="*/ 243 w 693"/>
                    <a:gd name="T15" fmla="*/ 508 h 1001"/>
                    <a:gd name="T16" fmla="*/ 293 w 693"/>
                    <a:gd name="T17" fmla="*/ 583 h 1001"/>
                    <a:gd name="T18" fmla="*/ 328 w 693"/>
                    <a:gd name="T19" fmla="*/ 636 h 1001"/>
                    <a:gd name="T20" fmla="*/ 363 w 693"/>
                    <a:gd name="T21" fmla="*/ 663 h 1001"/>
                    <a:gd name="T22" fmla="*/ 414 w 693"/>
                    <a:gd name="T23" fmla="*/ 673 h 1001"/>
                    <a:gd name="T24" fmla="*/ 430 w 693"/>
                    <a:gd name="T25" fmla="*/ 717 h 1001"/>
                    <a:gd name="T26" fmla="*/ 428 w 693"/>
                    <a:gd name="T27" fmla="*/ 716 h 1001"/>
                    <a:gd name="T28" fmla="*/ 461 w 693"/>
                    <a:gd name="T29" fmla="*/ 755 h 1001"/>
                    <a:gd name="T30" fmla="*/ 503 w 693"/>
                    <a:gd name="T31" fmla="*/ 793 h 1001"/>
                    <a:gd name="T32" fmla="*/ 543 w 693"/>
                    <a:gd name="T33" fmla="*/ 826 h 1001"/>
                    <a:gd name="T34" fmla="*/ 593 w 693"/>
                    <a:gd name="T35" fmla="*/ 835 h 1001"/>
                    <a:gd name="T36" fmla="*/ 619 w 693"/>
                    <a:gd name="T37" fmla="*/ 887 h 1001"/>
                    <a:gd name="T38" fmla="*/ 618 w 693"/>
                    <a:gd name="T39" fmla="*/ 886 h 1001"/>
                    <a:gd name="T40" fmla="*/ 659 w 693"/>
                    <a:gd name="T41" fmla="*/ 896 h 1001"/>
                    <a:gd name="T42" fmla="*/ 653 w 693"/>
                    <a:gd name="T43" fmla="*/ 932 h 1001"/>
                    <a:gd name="T44" fmla="*/ 651 w 693"/>
                    <a:gd name="T45" fmla="*/ 918 h 1001"/>
                    <a:gd name="T46" fmla="*/ 667 w 693"/>
                    <a:gd name="T47" fmla="*/ 954 h 1001"/>
                    <a:gd name="T48" fmla="*/ 647 w 693"/>
                    <a:gd name="T49" fmla="*/ 945 h 1001"/>
                    <a:gd name="T50" fmla="*/ 642 w 693"/>
                    <a:gd name="T51" fmla="*/ 943 h 1001"/>
                    <a:gd name="T52" fmla="*/ 647 w 693"/>
                    <a:gd name="T53" fmla="*/ 941 h 1001"/>
                    <a:gd name="T54" fmla="*/ 612 w 693"/>
                    <a:gd name="T55" fmla="*/ 973 h 1001"/>
                    <a:gd name="T56" fmla="*/ 572 w 693"/>
                    <a:gd name="T57" fmla="*/ 956 h 1001"/>
                    <a:gd name="T58" fmla="*/ 574 w 693"/>
                    <a:gd name="T59" fmla="*/ 954 h 1001"/>
                    <a:gd name="T60" fmla="*/ 527 w 693"/>
                    <a:gd name="T61" fmla="*/ 999 h 1001"/>
                    <a:gd name="T62" fmla="*/ 576 w 693"/>
                    <a:gd name="T63" fmla="*/ 1001 h 1001"/>
                    <a:gd name="T64" fmla="*/ 618 w 693"/>
                    <a:gd name="T65" fmla="*/ 996 h 1001"/>
                    <a:gd name="T66" fmla="*/ 661 w 693"/>
                    <a:gd name="T67" fmla="*/ 983 h 1001"/>
                    <a:gd name="T68" fmla="*/ 682 w 693"/>
                    <a:gd name="T69" fmla="*/ 970 h 1001"/>
                    <a:gd name="T70" fmla="*/ 689 w 693"/>
                    <a:gd name="T71" fmla="*/ 954 h 1001"/>
                    <a:gd name="T72" fmla="*/ 693 w 693"/>
                    <a:gd name="T73" fmla="*/ 924 h 1001"/>
                    <a:gd name="T74" fmla="*/ 692 w 693"/>
                    <a:gd name="T75" fmla="*/ 912 h 1001"/>
                    <a:gd name="T76" fmla="*/ 678 w 693"/>
                    <a:gd name="T77" fmla="*/ 886 h 1001"/>
                    <a:gd name="T78" fmla="*/ 674 w 693"/>
                    <a:gd name="T79" fmla="*/ 880 h 1001"/>
                    <a:gd name="T80" fmla="*/ 646 w 693"/>
                    <a:gd name="T81" fmla="*/ 851 h 1001"/>
                    <a:gd name="T82" fmla="*/ 605 w 693"/>
                    <a:gd name="T83" fmla="*/ 816 h 1001"/>
                    <a:gd name="T84" fmla="*/ 556 w 693"/>
                    <a:gd name="T85" fmla="*/ 807 h 1001"/>
                    <a:gd name="T86" fmla="*/ 529 w 693"/>
                    <a:gd name="T87" fmla="*/ 756 h 1001"/>
                    <a:gd name="T88" fmla="*/ 529 w 693"/>
                    <a:gd name="T89" fmla="*/ 756 h 1001"/>
                    <a:gd name="T90" fmla="*/ 475 w 693"/>
                    <a:gd name="T91" fmla="*/ 737 h 1001"/>
                    <a:gd name="T92" fmla="*/ 460 w 693"/>
                    <a:gd name="T93" fmla="*/ 685 h 1001"/>
                    <a:gd name="T94" fmla="*/ 428 w 693"/>
                    <a:gd name="T95" fmla="*/ 656 h 1001"/>
                    <a:gd name="T96" fmla="*/ 386 w 693"/>
                    <a:gd name="T97" fmla="*/ 625 h 1001"/>
                    <a:gd name="T98" fmla="*/ 387 w 693"/>
                    <a:gd name="T99" fmla="*/ 627 h 1001"/>
                    <a:gd name="T100" fmla="*/ 341 w 693"/>
                    <a:gd name="T101" fmla="*/ 617 h 1001"/>
                    <a:gd name="T102" fmla="*/ 326 w 693"/>
                    <a:gd name="T103" fmla="*/ 556 h 1001"/>
                    <a:gd name="T104" fmla="*/ 326 w 693"/>
                    <a:gd name="T105" fmla="*/ 556 h 1001"/>
                    <a:gd name="T106" fmla="*/ 278 w 693"/>
                    <a:gd name="T107" fmla="*/ 481 h 1001"/>
                    <a:gd name="T108" fmla="*/ 217 w 693"/>
                    <a:gd name="T109" fmla="*/ 430 h 1001"/>
                    <a:gd name="T110" fmla="*/ 194 w 693"/>
                    <a:gd name="T111" fmla="*/ 356 h 1001"/>
                    <a:gd name="T112" fmla="*/ 128 w 693"/>
                    <a:gd name="T113" fmla="*/ 292 h 1001"/>
                    <a:gd name="T114" fmla="*/ 111 w 693"/>
                    <a:gd name="T115" fmla="*/ 214 h 1001"/>
                    <a:gd name="T116" fmla="*/ 112 w 693"/>
                    <a:gd name="T117" fmla="*/ 217 h 1001"/>
                    <a:gd name="T118" fmla="*/ 69 w 693"/>
                    <a:gd name="T119" fmla="*/ 170 h 1001"/>
                    <a:gd name="T120" fmla="*/ 64 w 693"/>
                    <a:gd name="T121" fmla="*/ 83 h 1001"/>
                    <a:gd name="T122" fmla="*/ 64 w 693"/>
                    <a:gd name="T123" fmla="*/ 84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93" h="1001">
                      <a:moveTo>
                        <a:pt x="41" y="0"/>
                      </a:moveTo>
                      <a:lnTo>
                        <a:pt x="0" y="13"/>
                      </a:lnTo>
                      <a:lnTo>
                        <a:pt x="23" y="97"/>
                      </a:lnTo>
                      <a:lnTo>
                        <a:pt x="23" y="97"/>
                      </a:lnTo>
                      <a:lnTo>
                        <a:pt x="49" y="177"/>
                      </a:lnTo>
                      <a:lnTo>
                        <a:pt x="50" y="180"/>
                      </a:lnTo>
                      <a:lnTo>
                        <a:pt x="73" y="235"/>
                      </a:lnTo>
                      <a:lnTo>
                        <a:pt x="74" y="237"/>
                      </a:lnTo>
                      <a:lnTo>
                        <a:pt x="111" y="304"/>
                      </a:lnTo>
                      <a:lnTo>
                        <a:pt x="111" y="305"/>
                      </a:lnTo>
                      <a:lnTo>
                        <a:pt x="159" y="382"/>
                      </a:lnTo>
                      <a:lnTo>
                        <a:pt x="200" y="444"/>
                      </a:lnTo>
                      <a:lnTo>
                        <a:pt x="201" y="445"/>
                      </a:lnTo>
                      <a:lnTo>
                        <a:pt x="244" y="509"/>
                      </a:lnTo>
                      <a:lnTo>
                        <a:pt x="260" y="494"/>
                      </a:lnTo>
                      <a:lnTo>
                        <a:pt x="243" y="508"/>
                      </a:lnTo>
                      <a:lnTo>
                        <a:pt x="291" y="582"/>
                      </a:lnTo>
                      <a:lnTo>
                        <a:pt x="293" y="583"/>
                      </a:lnTo>
                      <a:lnTo>
                        <a:pt x="325" y="631"/>
                      </a:lnTo>
                      <a:lnTo>
                        <a:pt x="328" y="636"/>
                      </a:lnTo>
                      <a:lnTo>
                        <a:pt x="360" y="663"/>
                      </a:lnTo>
                      <a:lnTo>
                        <a:pt x="363" y="663"/>
                      </a:lnTo>
                      <a:lnTo>
                        <a:pt x="403" y="692"/>
                      </a:lnTo>
                      <a:lnTo>
                        <a:pt x="414" y="673"/>
                      </a:lnTo>
                      <a:lnTo>
                        <a:pt x="401" y="691"/>
                      </a:lnTo>
                      <a:lnTo>
                        <a:pt x="430" y="717"/>
                      </a:lnTo>
                      <a:lnTo>
                        <a:pt x="444" y="700"/>
                      </a:lnTo>
                      <a:lnTo>
                        <a:pt x="428" y="716"/>
                      </a:lnTo>
                      <a:lnTo>
                        <a:pt x="459" y="753"/>
                      </a:lnTo>
                      <a:lnTo>
                        <a:pt x="461" y="755"/>
                      </a:lnTo>
                      <a:lnTo>
                        <a:pt x="502" y="791"/>
                      </a:lnTo>
                      <a:lnTo>
                        <a:pt x="503" y="793"/>
                      </a:lnTo>
                      <a:lnTo>
                        <a:pt x="543" y="826"/>
                      </a:lnTo>
                      <a:lnTo>
                        <a:pt x="543" y="826"/>
                      </a:lnTo>
                      <a:lnTo>
                        <a:pt x="581" y="854"/>
                      </a:lnTo>
                      <a:lnTo>
                        <a:pt x="593" y="835"/>
                      </a:lnTo>
                      <a:lnTo>
                        <a:pt x="580" y="854"/>
                      </a:lnTo>
                      <a:lnTo>
                        <a:pt x="619" y="887"/>
                      </a:lnTo>
                      <a:lnTo>
                        <a:pt x="632" y="868"/>
                      </a:lnTo>
                      <a:lnTo>
                        <a:pt x="618" y="886"/>
                      </a:lnTo>
                      <a:lnTo>
                        <a:pt x="644" y="913"/>
                      </a:lnTo>
                      <a:lnTo>
                        <a:pt x="659" y="896"/>
                      </a:lnTo>
                      <a:lnTo>
                        <a:pt x="640" y="908"/>
                      </a:lnTo>
                      <a:lnTo>
                        <a:pt x="653" y="932"/>
                      </a:lnTo>
                      <a:lnTo>
                        <a:pt x="671" y="921"/>
                      </a:lnTo>
                      <a:lnTo>
                        <a:pt x="651" y="918"/>
                      </a:lnTo>
                      <a:lnTo>
                        <a:pt x="647" y="951"/>
                      </a:lnTo>
                      <a:lnTo>
                        <a:pt x="667" y="954"/>
                      </a:lnTo>
                      <a:lnTo>
                        <a:pt x="653" y="938"/>
                      </a:lnTo>
                      <a:lnTo>
                        <a:pt x="647" y="945"/>
                      </a:lnTo>
                      <a:lnTo>
                        <a:pt x="658" y="934"/>
                      </a:lnTo>
                      <a:lnTo>
                        <a:pt x="642" y="943"/>
                      </a:lnTo>
                      <a:lnTo>
                        <a:pt x="651" y="963"/>
                      </a:lnTo>
                      <a:lnTo>
                        <a:pt x="647" y="941"/>
                      </a:lnTo>
                      <a:lnTo>
                        <a:pt x="608" y="951"/>
                      </a:lnTo>
                      <a:lnTo>
                        <a:pt x="612" y="973"/>
                      </a:lnTo>
                      <a:lnTo>
                        <a:pt x="611" y="951"/>
                      </a:lnTo>
                      <a:lnTo>
                        <a:pt x="572" y="956"/>
                      </a:lnTo>
                      <a:lnTo>
                        <a:pt x="573" y="977"/>
                      </a:lnTo>
                      <a:lnTo>
                        <a:pt x="574" y="954"/>
                      </a:lnTo>
                      <a:lnTo>
                        <a:pt x="529" y="953"/>
                      </a:lnTo>
                      <a:lnTo>
                        <a:pt x="527" y="999"/>
                      </a:lnTo>
                      <a:lnTo>
                        <a:pt x="573" y="1001"/>
                      </a:lnTo>
                      <a:lnTo>
                        <a:pt x="576" y="1001"/>
                      </a:lnTo>
                      <a:lnTo>
                        <a:pt x="615" y="996"/>
                      </a:lnTo>
                      <a:lnTo>
                        <a:pt x="618" y="996"/>
                      </a:lnTo>
                      <a:lnTo>
                        <a:pt x="657" y="986"/>
                      </a:lnTo>
                      <a:lnTo>
                        <a:pt x="661" y="983"/>
                      </a:lnTo>
                      <a:lnTo>
                        <a:pt x="677" y="975"/>
                      </a:lnTo>
                      <a:lnTo>
                        <a:pt x="682" y="970"/>
                      </a:lnTo>
                      <a:lnTo>
                        <a:pt x="688" y="963"/>
                      </a:lnTo>
                      <a:lnTo>
                        <a:pt x="689" y="954"/>
                      </a:lnTo>
                      <a:lnTo>
                        <a:pt x="689" y="957"/>
                      </a:lnTo>
                      <a:lnTo>
                        <a:pt x="693" y="924"/>
                      </a:lnTo>
                      <a:lnTo>
                        <a:pt x="693" y="921"/>
                      </a:lnTo>
                      <a:lnTo>
                        <a:pt x="692" y="912"/>
                      </a:lnTo>
                      <a:lnTo>
                        <a:pt x="690" y="911"/>
                      </a:lnTo>
                      <a:lnTo>
                        <a:pt x="678" y="886"/>
                      </a:lnTo>
                      <a:lnTo>
                        <a:pt x="674" y="880"/>
                      </a:lnTo>
                      <a:lnTo>
                        <a:pt x="674" y="880"/>
                      </a:lnTo>
                      <a:lnTo>
                        <a:pt x="647" y="852"/>
                      </a:lnTo>
                      <a:lnTo>
                        <a:pt x="646" y="851"/>
                      </a:lnTo>
                      <a:lnTo>
                        <a:pt x="607" y="817"/>
                      </a:lnTo>
                      <a:lnTo>
                        <a:pt x="605" y="816"/>
                      </a:lnTo>
                      <a:lnTo>
                        <a:pt x="568" y="788"/>
                      </a:lnTo>
                      <a:lnTo>
                        <a:pt x="556" y="807"/>
                      </a:lnTo>
                      <a:lnTo>
                        <a:pt x="569" y="790"/>
                      </a:lnTo>
                      <a:lnTo>
                        <a:pt x="529" y="756"/>
                      </a:lnTo>
                      <a:lnTo>
                        <a:pt x="515" y="774"/>
                      </a:lnTo>
                      <a:lnTo>
                        <a:pt x="529" y="756"/>
                      </a:lnTo>
                      <a:lnTo>
                        <a:pt x="488" y="720"/>
                      </a:lnTo>
                      <a:lnTo>
                        <a:pt x="475" y="737"/>
                      </a:lnTo>
                      <a:lnTo>
                        <a:pt x="491" y="723"/>
                      </a:lnTo>
                      <a:lnTo>
                        <a:pt x="460" y="685"/>
                      </a:lnTo>
                      <a:lnTo>
                        <a:pt x="457" y="682"/>
                      </a:lnTo>
                      <a:lnTo>
                        <a:pt x="428" y="656"/>
                      </a:lnTo>
                      <a:lnTo>
                        <a:pt x="426" y="654"/>
                      </a:lnTo>
                      <a:lnTo>
                        <a:pt x="386" y="625"/>
                      </a:lnTo>
                      <a:lnTo>
                        <a:pt x="374" y="644"/>
                      </a:lnTo>
                      <a:lnTo>
                        <a:pt x="387" y="627"/>
                      </a:lnTo>
                      <a:lnTo>
                        <a:pt x="355" y="599"/>
                      </a:lnTo>
                      <a:lnTo>
                        <a:pt x="341" y="617"/>
                      </a:lnTo>
                      <a:lnTo>
                        <a:pt x="359" y="604"/>
                      </a:lnTo>
                      <a:lnTo>
                        <a:pt x="326" y="556"/>
                      </a:lnTo>
                      <a:lnTo>
                        <a:pt x="309" y="569"/>
                      </a:lnTo>
                      <a:lnTo>
                        <a:pt x="326" y="556"/>
                      </a:lnTo>
                      <a:lnTo>
                        <a:pt x="278" y="481"/>
                      </a:lnTo>
                      <a:lnTo>
                        <a:pt x="278" y="481"/>
                      </a:lnTo>
                      <a:lnTo>
                        <a:pt x="235" y="417"/>
                      </a:lnTo>
                      <a:lnTo>
                        <a:pt x="217" y="430"/>
                      </a:lnTo>
                      <a:lnTo>
                        <a:pt x="235" y="417"/>
                      </a:lnTo>
                      <a:lnTo>
                        <a:pt x="194" y="356"/>
                      </a:lnTo>
                      <a:lnTo>
                        <a:pt x="146" y="279"/>
                      </a:lnTo>
                      <a:lnTo>
                        <a:pt x="128" y="292"/>
                      </a:lnTo>
                      <a:lnTo>
                        <a:pt x="147" y="281"/>
                      </a:lnTo>
                      <a:lnTo>
                        <a:pt x="111" y="214"/>
                      </a:lnTo>
                      <a:lnTo>
                        <a:pt x="92" y="225"/>
                      </a:lnTo>
                      <a:lnTo>
                        <a:pt x="112" y="217"/>
                      </a:lnTo>
                      <a:lnTo>
                        <a:pt x="89" y="161"/>
                      </a:lnTo>
                      <a:lnTo>
                        <a:pt x="69" y="170"/>
                      </a:lnTo>
                      <a:lnTo>
                        <a:pt x="89" y="163"/>
                      </a:lnTo>
                      <a:lnTo>
                        <a:pt x="64" y="83"/>
                      </a:lnTo>
                      <a:lnTo>
                        <a:pt x="43" y="90"/>
                      </a:lnTo>
                      <a:lnTo>
                        <a:pt x="64" y="84"/>
                      </a:lnTo>
                      <a:lnTo>
                        <a:pt x="41" y="0"/>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nvGrpSpPr>
              <p:cNvPr id="3153" name="Group 81"/>
              <p:cNvGrpSpPr>
                <a:grpSpLocks/>
              </p:cNvGrpSpPr>
              <p:nvPr/>
            </p:nvGrpSpPr>
            <p:grpSpPr bwMode="auto">
              <a:xfrm>
                <a:off x="1549" y="2434"/>
                <a:ext cx="102" cy="113"/>
                <a:chOff x="1549" y="2434"/>
                <a:chExt cx="102" cy="113"/>
              </a:xfrm>
            </p:grpSpPr>
            <p:sp>
              <p:nvSpPr>
                <p:cNvPr id="3154" name="Oval 82"/>
                <p:cNvSpPr>
                  <a:spLocks noChangeArrowheads="1"/>
                </p:cNvSpPr>
                <p:nvPr/>
              </p:nvSpPr>
              <p:spPr bwMode="auto">
                <a:xfrm>
                  <a:off x="1549" y="2434"/>
                  <a:ext cx="102" cy="113"/>
                </a:xfrm>
                <a:prstGeom prst="ellipse">
                  <a:avLst/>
                </a:pr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55" name="Oval 83"/>
                <p:cNvSpPr>
                  <a:spLocks noChangeArrowheads="1"/>
                </p:cNvSpPr>
                <p:nvPr/>
              </p:nvSpPr>
              <p:spPr bwMode="auto">
                <a:xfrm>
                  <a:off x="1567" y="2456"/>
                  <a:ext cx="58" cy="68"/>
                </a:xfrm>
                <a:prstGeom prst="ellipse">
                  <a:avLst/>
                </a:prstGeom>
                <a:solidFill>
                  <a:srgbClr val="400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grpSp>
        <p:nvGrpSpPr>
          <p:cNvPr id="3156" name="Group 84"/>
          <p:cNvGrpSpPr>
            <a:grpSpLocks/>
          </p:cNvGrpSpPr>
          <p:nvPr/>
        </p:nvGrpSpPr>
        <p:grpSpPr bwMode="auto">
          <a:xfrm rot="848345">
            <a:off x="2559050" y="3146430"/>
            <a:ext cx="2363788" cy="1725613"/>
            <a:chOff x="1045" y="1953"/>
            <a:chExt cx="1489" cy="1087"/>
          </a:xfrm>
        </p:grpSpPr>
        <p:sp>
          <p:nvSpPr>
            <p:cNvPr id="3157" name="Freeform 85"/>
            <p:cNvSpPr>
              <a:spLocks/>
            </p:cNvSpPr>
            <p:nvPr/>
          </p:nvSpPr>
          <p:spPr bwMode="auto">
            <a:xfrm rot="1017663">
              <a:off x="1692" y="1953"/>
              <a:ext cx="842" cy="1087"/>
            </a:xfrm>
            <a:custGeom>
              <a:avLst/>
              <a:gdLst>
                <a:gd name="T0" fmla="*/ 0 w 1009"/>
                <a:gd name="T1" fmla="*/ 653 h 1491"/>
                <a:gd name="T2" fmla="*/ 412 w 1009"/>
                <a:gd name="T3" fmla="*/ 1022 h 1491"/>
                <a:gd name="T4" fmla="*/ 655 w 1009"/>
                <a:gd name="T5" fmla="*/ 1305 h 1491"/>
                <a:gd name="T6" fmla="*/ 790 w 1009"/>
                <a:gd name="T7" fmla="*/ 1438 h 1491"/>
                <a:gd name="T8" fmla="*/ 983 w 1009"/>
                <a:gd name="T9" fmla="*/ 1447 h 1491"/>
                <a:gd name="T10" fmla="*/ 945 w 1009"/>
                <a:gd name="T11" fmla="*/ 1176 h 1491"/>
                <a:gd name="T12" fmla="*/ 907 w 1009"/>
                <a:gd name="T13" fmla="*/ 816 h 1491"/>
                <a:gd name="T14" fmla="*/ 806 w 1009"/>
                <a:gd name="T15" fmla="*/ 381 h 1491"/>
                <a:gd name="T16" fmla="*/ 554 w 1009"/>
                <a:gd name="T17"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9" h="1491">
                  <a:moveTo>
                    <a:pt x="0" y="653"/>
                  </a:moveTo>
                  <a:cubicBezTo>
                    <a:pt x="69" y="714"/>
                    <a:pt x="303" y="913"/>
                    <a:pt x="412" y="1022"/>
                  </a:cubicBezTo>
                  <a:cubicBezTo>
                    <a:pt x="521" y="1131"/>
                    <a:pt x="592" y="1236"/>
                    <a:pt x="655" y="1305"/>
                  </a:cubicBezTo>
                  <a:cubicBezTo>
                    <a:pt x="718" y="1374"/>
                    <a:pt x="735" y="1414"/>
                    <a:pt x="790" y="1438"/>
                  </a:cubicBezTo>
                  <a:cubicBezTo>
                    <a:pt x="845" y="1462"/>
                    <a:pt x="957" y="1491"/>
                    <a:pt x="983" y="1447"/>
                  </a:cubicBezTo>
                  <a:cubicBezTo>
                    <a:pt x="1009" y="1403"/>
                    <a:pt x="958" y="1281"/>
                    <a:pt x="945" y="1176"/>
                  </a:cubicBezTo>
                  <a:cubicBezTo>
                    <a:pt x="932" y="1071"/>
                    <a:pt x="930" y="948"/>
                    <a:pt x="907" y="816"/>
                  </a:cubicBezTo>
                  <a:cubicBezTo>
                    <a:pt x="884" y="684"/>
                    <a:pt x="865" y="517"/>
                    <a:pt x="806" y="381"/>
                  </a:cubicBezTo>
                  <a:cubicBezTo>
                    <a:pt x="748" y="245"/>
                    <a:pt x="651" y="122"/>
                    <a:pt x="554" y="0"/>
                  </a:cubicBezTo>
                </a:path>
              </a:pathLst>
            </a:custGeom>
            <a:noFill/>
            <a:ln w="76200" cap="flat" cmpd="sng">
              <a:solidFill>
                <a:srgbClr val="173073"/>
              </a:solidFill>
              <a:prstDash val="sysDot"/>
              <a:round/>
              <a:headEnd type="none" w="sm" len="sm"/>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3158" name="Freeform 86"/>
            <p:cNvSpPr>
              <a:spLocks/>
            </p:cNvSpPr>
            <p:nvPr/>
          </p:nvSpPr>
          <p:spPr bwMode="auto">
            <a:xfrm rot="18021449" flipH="1">
              <a:off x="1367" y="2065"/>
              <a:ext cx="584" cy="1227"/>
            </a:xfrm>
            <a:custGeom>
              <a:avLst/>
              <a:gdLst>
                <a:gd name="T0" fmla="*/ 0 w 1009"/>
                <a:gd name="T1" fmla="*/ 653 h 1491"/>
                <a:gd name="T2" fmla="*/ 412 w 1009"/>
                <a:gd name="T3" fmla="*/ 1022 h 1491"/>
                <a:gd name="T4" fmla="*/ 655 w 1009"/>
                <a:gd name="T5" fmla="*/ 1305 h 1491"/>
                <a:gd name="T6" fmla="*/ 790 w 1009"/>
                <a:gd name="T7" fmla="*/ 1438 h 1491"/>
                <a:gd name="T8" fmla="*/ 983 w 1009"/>
                <a:gd name="T9" fmla="*/ 1447 h 1491"/>
                <a:gd name="T10" fmla="*/ 945 w 1009"/>
                <a:gd name="T11" fmla="*/ 1176 h 1491"/>
                <a:gd name="T12" fmla="*/ 907 w 1009"/>
                <a:gd name="T13" fmla="*/ 816 h 1491"/>
                <a:gd name="T14" fmla="*/ 806 w 1009"/>
                <a:gd name="T15" fmla="*/ 381 h 1491"/>
                <a:gd name="T16" fmla="*/ 554 w 1009"/>
                <a:gd name="T17"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9" h="1491">
                  <a:moveTo>
                    <a:pt x="0" y="653"/>
                  </a:moveTo>
                  <a:cubicBezTo>
                    <a:pt x="69" y="714"/>
                    <a:pt x="303" y="913"/>
                    <a:pt x="412" y="1022"/>
                  </a:cubicBezTo>
                  <a:cubicBezTo>
                    <a:pt x="521" y="1131"/>
                    <a:pt x="592" y="1236"/>
                    <a:pt x="655" y="1305"/>
                  </a:cubicBezTo>
                  <a:cubicBezTo>
                    <a:pt x="718" y="1374"/>
                    <a:pt x="735" y="1414"/>
                    <a:pt x="790" y="1438"/>
                  </a:cubicBezTo>
                  <a:cubicBezTo>
                    <a:pt x="845" y="1462"/>
                    <a:pt x="957" y="1491"/>
                    <a:pt x="983" y="1447"/>
                  </a:cubicBezTo>
                  <a:cubicBezTo>
                    <a:pt x="1009" y="1403"/>
                    <a:pt x="958" y="1281"/>
                    <a:pt x="945" y="1176"/>
                  </a:cubicBezTo>
                  <a:cubicBezTo>
                    <a:pt x="932" y="1071"/>
                    <a:pt x="930" y="948"/>
                    <a:pt x="907" y="816"/>
                  </a:cubicBezTo>
                  <a:cubicBezTo>
                    <a:pt x="884" y="684"/>
                    <a:pt x="865" y="517"/>
                    <a:pt x="806" y="381"/>
                  </a:cubicBezTo>
                  <a:cubicBezTo>
                    <a:pt x="748" y="245"/>
                    <a:pt x="651" y="122"/>
                    <a:pt x="554" y="0"/>
                  </a:cubicBezTo>
                </a:path>
              </a:pathLst>
            </a:custGeom>
            <a:noFill/>
            <a:ln w="76200" cap="flat" cmpd="sng">
              <a:solidFill>
                <a:srgbClr val="173073"/>
              </a:solidFill>
              <a:prstDash val="sysDot"/>
              <a:round/>
              <a:headEnd type="none" w="sm" len="sm"/>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endParaRPr>
            </a:p>
          </p:txBody>
        </p:sp>
      </p:grpSp>
      <p:sp>
        <p:nvSpPr>
          <p:cNvPr id="89" name="Line 63"/>
          <p:cNvSpPr>
            <a:spLocks noChangeShapeType="1"/>
          </p:cNvSpPr>
          <p:nvPr/>
        </p:nvSpPr>
        <p:spPr bwMode="auto">
          <a:xfrm rot="1862411" flipV="1">
            <a:off x="2292350" y="2389193"/>
            <a:ext cx="696913" cy="223837"/>
          </a:xfrm>
          <a:prstGeom prst="line">
            <a:avLst/>
          </a:prstGeom>
          <a:noFill/>
          <a:ln w="38100">
            <a:solidFill>
              <a:schemeClr val="bg1"/>
            </a:solidFill>
            <a:round/>
            <a:headEnd type="none" w="sm" len="sm"/>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7" rIns="91390" bIns="45697" anchor="ctr"/>
          <a:lstStyle/>
          <a:p>
            <a:endParaRPr lang="en-US">
              <a:solidFill>
                <a:srgbClr val="000000"/>
              </a:solidFill>
              <a:latin typeface="Arial"/>
              <a:ea typeface="ＭＳ Ｐゴシック"/>
            </a:endParaRPr>
          </a:p>
        </p:txBody>
      </p:sp>
      <p:sp>
        <p:nvSpPr>
          <p:cNvPr id="90" name="Line 66"/>
          <p:cNvSpPr>
            <a:spLocks noChangeShapeType="1"/>
          </p:cNvSpPr>
          <p:nvPr/>
        </p:nvSpPr>
        <p:spPr bwMode="auto">
          <a:xfrm rot="1868947" flipV="1">
            <a:off x="2324105" y="3087693"/>
            <a:ext cx="855663" cy="1292225"/>
          </a:xfrm>
          <a:prstGeom prst="line">
            <a:avLst/>
          </a:prstGeom>
          <a:noFill/>
          <a:ln w="38100">
            <a:solidFill>
              <a:schemeClr val="bg1"/>
            </a:solidFill>
            <a:round/>
            <a:headEnd type="none" w="sm" len="sm"/>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7" rIns="91390" bIns="45697" anchor="ctr"/>
          <a:lstStyle/>
          <a:p>
            <a:endParaRPr lang="en-US">
              <a:solidFill>
                <a:srgbClr val="000000"/>
              </a:solidFill>
              <a:latin typeface="Arial"/>
              <a:ea typeface="ＭＳ Ｐゴシック"/>
            </a:endParaRPr>
          </a:p>
        </p:txBody>
      </p:sp>
      <p:sp>
        <p:nvSpPr>
          <p:cNvPr id="91" name="Rectangle 76"/>
          <p:cNvSpPr>
            <a:spLocks noChangeArrowheads="1"/>
          </p:cNvSpPr>
          <p:nvPr/>
        </p:nvSpPr>
        <p:spPr bwMode="auto">
          <a:xfrm>
            <a:off x="0" y="21907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41" tIns="44427" rIns="90441" bIns="44427" anchor="ctr"/>
          <a:lstStyle/>
          <a:p>
            <a:pPr algn="ctr" fontAlgn="base">
              <a:spcBef>
                <a:spcPct val="0"/>
              </a:spcBef>
              <a:spcAft>
                <a:spcPct val="0"/>
              </a:spcAft>
            </a:pPr>
            <a:r>
              <a:rPr lang="en-US" altLang="ja-JP" sz="3600" b="1" dirty="0" err="1"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Ativação</a:t>
            </a:r>
            <a:r>
              <a:rPr lang="en-US" altLang="ja-JP" sz="3600" b="1" dirty="0" smtClean="0">
                <a:solidFill>
                  <a:srgbClr val="FFFF00"/>
                </a:solidFill>
                <a:effectLst>
                  <a:outerShdw blurRad="38100" dist="38100" dir="2700000" algn="tl">
                    <a:srgbClr val="000000"/>
                  </a:outerShdw>
                </a:effectLst>
                <a:latin typeface="Arial" charset="0"/>
                <a:ea typeface="ＭＳ Ｐゴシック" charset="0"/>
                <a:cs typeface="ＭＳ Ｐゴシック" charset="0"/>
              </a:rPr>
              <a:t> Normal</a:t>
            </a:r>
            <a:endParaRPr lang="en-US" altLang="ja-JP" sz="3600" b="1" dirty="0">
              <a:solidFill>
                <a:srgbClr val="FFFF00"/>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1978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36"/>
                                        </p:tgtEl>
                                        <p:attrNameLst>
                                          <p:attrName>style.visibility</p:attrName>
                                        </p:attrNameLst>
                                      </p:cBhvr>
                                      <p:to>
                                        <p:strVal val="visible"/>
                                      </p:to>
                                    </p:set>
                                    <p:animEffect transition="in" filter="wipe(left)">
                                      <p:cBhvr>
                                        <p:cTn id="7" dur="500"/>
                                        <p:tgtEl>
                                          <p:spTgt spid="3136"/>
                                        </p:tgtEl>
                                      </p:cBhvr>
                                    </p:animEffect>
                                  </p:childTnLst>
                                  <p:subTnLst>
                                    <p:set>
                                      <p:cBhvr override="childStyle">
                                        <p:cTn dur="1" fill="hold" display="0" masterRel="sameClick" afterEffect="1">
                                          <p:stCondLst>
                                            <p:cond evt="end" delay="0">
                                              <p:tn val="5"/>
                                            </p:cond>
                                          </p:stCondLst>
                                        </p:cTn>
                                        <p:tgtEl>
                                          <p:spTgt spid="3136"/>
                                        </p:tgtEl>
                                        <p:attrNameLst>
                                          <p:attrName>style.visibility</p:attrName>
                                        </p:attrNameLst>
                                      </p:cBhvr>
                                      <p:to>
                                        <p:strVal val="hidden"/>
                                      </p:to>
                                    </p:set>
                                  </p:sub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3137"/>
                                        </p:tgtEl>
                                        <p:attrNameLst>
                                          <p:attrName>style.visibility</p:attrName>
                                        </p:attrNameLst>
                                      </p:cBhvr>
                                      <p:to>
                                        <p:strVal val="visible"/>
                                      </p:to>
                                    </p:set>
                                    <p:animEffect transition="in" filter="wipe(up)">
                                      <p:cBhvr>
                                        <p:cTn id="11" dur="500"/>
                                        <p:tgtEl>
                                          <p:spTgt spid="3137"/>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56"/>
                                        </p:tgtEl>
                                        <p:attrNameLst>
                                          <p:attrName>style.visibility</p:attrName>
                                        </p:attrNameLst>
                                      </p:cBhvr>
                                      <p:to>
                                        <p:strVal val="visible"/>
                                      </p:to>
                                    </p:set>
                                    <p:animEffect transition="in" filter="wipe(down)">
                                      <p:cBhvr>
                                        <p:cTn id="15" dur="500"/>
                                        <p:tgtEl>
                                          <p:spTgt spid="3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6"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421904" y="116632"/>
            <a:ext cx="6300192" cy="1971260"/>
          </a:xfrm>
          <a:prstGeom prst="rect">
            <a:avLst/>
          </a:prstGeom>
          <a:noFill/>
          <a:ln w="9525">
            <a:noFill/>
            <a:miter lim="800000"/>
            <a:headEnd/>
            <a:tailEnd/>
          </a:ln>
        </p:spPr>
      </p:pic>
      <p:pic>
        <p:nvPicPr>
          <p:cNvPr id="57346" name="Picture 2"/>
          <p:cNvPicPr>
            <a:picLocks noChangeAspect="1" noChangeArrowheads="1"/>
          </p:cNvPicPr>
          <p:nvPr/>
        </p:nvPicPr>
        <p:blipFill>
          <a:blip r:embed="rId3" cstate="print"/>
          <a:srcRect/>
          <a:stretch>
            <a:fillRect/>
          </a:stretch>
        </p:blipFill>
        <p:spPr bwMode="auto">
          <a:xfrm>
            <a:off x="1575719" y="2420888"/>
            <a:ext cx="6020617" cy="4176464"/>
          </a:xfrm>
          <a:prstGeom prst="rect">
            <a:avLst/>
          </a:prstGeom>
          <a:noFill/>
          <a:ln w="9525">
            <a:noFill/>
            <a:miter lim="800000"/>
            <a:headEnd/>
            <a:tailEnd/>
          </a:ln>
        </p:spPr>
      </p:pic>
    </p:spTree>
    <p:extLst>
      <p:ext uri="{BB962C8B-B14F-4D97-AF65-F5344CB8AC3E}">
        <p14:creationId xmlns:p14="http://schemas.microsoft.com/office/powerpoint/2010/main" val="25011447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4826" y="383604"/>
            <a:ext cx="5263335" cy="2170076"/>
          </a:xfrm>
          <a:prstGeom prst="rect">
            <a:avLst/>
          </a:prstGeom>
        </p:spPr>
      </p:pic>
      <p:sp>
        <p:nvSpPr>
          <p:cNvPr id="5" name="TextBox 4"/>
          <p:cNvSpPr txBox="1"/>
          <p:nvPr/>
        </p:nvSpPr>
        <p:spPr>
          <a:xfrm>
            <a:off x="668360" y="6383813"/>
            <a:ext cx="5513970" cy="276999"/>
          </a:xfrm>
          <a:prstGeom prst="rect">
            <a:avLst/>
          </a:prstGeom>
          <a:noFill/>
        </p:spPr>
        <p:txBody>
          <a:bodyPr wrap="square" rtlCol="0">
            <a:spAutoFit/>
          </a:bodyPr>
          <a:lstStyle/>
          <a:p>
            <a:r>
              <a:rPr lang="en-US" sz="1200" i="1" dirty="0" err="1" smtClean="0">
                <a:latin typeface="Calibri"/>
                <a:cs typeface="Calibri"/>
              </a:rPr>
              <a:t>Parkash</a:t>
            </a:r>
            <a:r>
              <a:rPr lang="en-US" sz="1200" i="1" dirty="0" smtClean="0">
                <a:latin typeface="Calibri"/>
                <a:cs typeface="Calibri"/>
              </a:rPr>
              <a:t> R et al. Canadian </a:t>
            </a:r>
            <a:r>
              <a:rPr lang="en-US" sz="1200" i="1" dirty="0">
                <a:latin typeface="Calibri"/>
                <a:cs typeface="Calibri"/>
              </a:rPr>
              <a:t>Journal of Cardiology 29 (2013) 1346e1360</a:t>
            </a:r>
          </a:p>
        </p:txBody>
      </p:sp>
      <p:pic>
        <p:nvPicPr>
          <p:cNvPr id="6" name="Picture 5"/>
          <p:cNvPicPr>
            <a:picLocks noChangeAspect="1"/>
          </p:cNvPicPr>
          <p:nvPr/>
        </p:nvPicPr>
        <p:blipFill>
          <a:blip r:embed="rId3"/>
          <a:stretch>
            <a:fillRect/>
          </a:stretch>
        </p:blipFill>
        <p:spPr>
          <a:xfrm>
            <a:off x="0" y="2969010"/>
            <a:ext cx="9144000" cy="3331243"/>
          </a:xfrm>
          <a:prstGeom prst="rect">
            <a:avLst/>
          </a:prstGeom>
        </p:spPr>
      </p:pic>
    </p:spTree>
    <p:extLst>
      <p:ext uri="{BB962C8B-B14F-4D97-AF65-F5344CB8AC3E}">
        <p14:creationId xmlns:p14="http://schemas.microsoft.com/office/powerpoint/2010/main" val="244292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04826" y="383604"/>
            <a:ext cx="5263335" cy="2170076"/>
          </a:xfrm>
          <a:prstGeom prst="rect">
            <a:avLst/>
          </a:prstGeom>
        </p:spPr>
      </p:pic>
      <p:sp>
        <p:nvSpPr>
          <p:cNvPr id="5" name="TextBox 4"/>
          <p:cNvSpPr txBox="1"/>
          <p:nvPr/>
        </p:nvSpPr>
        <p:spPr>
          <a:xfrm>
            <a:off x="668360" y="6383813"/>
            <a:ext cx="5513970" cy="276999"/>
          </a:xfrm>
          <a:prstGeom prst="rect">
            <a:avLst/>
          </a:prstGeom>
          <a:noFill/>
        </p:spPr>
        <p:txBody>
          <a:bodyPr wrap="square" rtlCol="0">
            <a:spAutoFit/>
          </a:bodyPr>
          <a:lstStyle/>
          <a:p>
            <a:r>
              <a:rPr lang="en-US" sz="1200" i="1" dirty="0" err="1" smtClean="0">
                <a:latin typeface="Calibri"/>
                <a:cs typeface="Calibri"/>
              </a:rPr>
              <a:t>Parkash</a:t>
            </a:r>
            <a:r>
              <a:rPr lang="en-US" sz="1200" i="1" dirty="0" smtClean="0">
                <a:latin typeface="Calibri"/>
                <a:cs typeface="Calibri"/>
              </a:rPr>
              <a:t> R et al. Canadian </a:t>
            </a:r>
            <a:r>
              <a:rPr lang="en-US" sz="1200" i="1" dirty="0">
                <a:latin typeface="Calibri"/>
                <a:cs typeface="Calibri"/>
              </a:rPr>
              <a:t>Journal of Cardiology 29 (2013) 1346e1360</a:t>
            </a:r>
          </a:p>
        </p:txBody>
      </p:sp>
      <p:pic>
        <p:nvPicPr>
          <p:cNvPr id="2" name="Picture 1"/>
          <p:cNvPicPr>
            <a:picLocks noChangeAspect="1"/>
          </p:cNvPicPr>
          <p:nvPr/>
        </p:nvPicPr>
        <p:blipFill>
          <a:blip r:embed="rId3"/>
          <a:stretch>
            <a:fillRect/>
          </a:stretch>
        </p:blipFill>
        <p:spPr>
          <a:xfrm>
            <a:off x="150381" y="2866993"/>
            <a:ext cx="8822352" cy="3027278"/>
          </a:xfrm>
          <a:prstGeom prst="rect">
            <a:avLst/>
          </a:prstGeom>
        </p:spPr>
      </p:pic>
    </p:spTree>
    <p:extLst>
      <p:ext uri="{BB962C8B-B14F-4D97-AF65-F5344CB8AC3E}">
        <p14:creationId xmlns:p14="http://schemas.microsoft.com/office/powerpoint/2010/main" val="105985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400" y="0"/>
            <a:ext cx="5536958" cy="6858000"/>
          </a:xfrm>
          <a:prstGeom prst="rect">
            <a:avLst/>
          </a:prstGeom>
        </p:spPr>
      </p:pic>
    </p:spTree>
    <p:extLst>
      <p:ext uri="{BB962C8B-B14F-4D97-AF65-F5344CB8AC3E}">
        <p14:creationId xmlns:p14="http://schemas.microsoft.com/office/powerpoint/2010/main" val="389627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53993"/>
            <a:ext cx="9144000" cy="5477309"/>
          </a:xfrm>
          <a:prstGeom prst="rect">
            <a:avLst/>
          </a:prstGeom>
        </p:spPr>
      </p:pic>
      <p:pic>
        <p:nvPicPr>
          <p:cNvPr id="3" name="Picture 2"/>
          <p:cNvPicPr>
            <a:picLocks noChangeAspect="1"/>
          </p:cNvPicPr>
          <p:nvPr/>
        </p:nvPicPr>
        <p:blipFill rotWithShape="1">
          <a:blip r:embed="rId3"/>
          <a:srcRect b="84404"/>
          <a:stretch/>
        </p:blipFill>
        <p:spPr>
          <a:xfrm>
            <a:off x="1803400" y="0"/>
            <a:ext cx="5536958" cy="1069539"/>
          </a:xfrm>
          <a:prstGeom prst="rect">
            <a:avLst/>
          </a:prstGeom>
        </p:spPr>
      </p:pic>
    </p:spTree>
    <p:extLst>
      <p:ext uri="{BB962C8B-B14F-4D97-AF65-F5344CB8AC3E}">
        <p14:creationId xmlns:p14="http://schemas.microsoft.com/office/powerpoint/2010/main" val="251937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715189"/>
            <a:ext cx="9144000" cy="2859063"/>
          </a:xfrm>
          <a:prstGeom prst="rect">
            <a:avLst/>
          </a:prstGeom>
        </p:spPr>
      </p:pic>
      <p:pic>
        <p:nvPicPr>
          <p:cNvPr id="5" name="Picture 4"/>
          <p:cNvPicPr>
            <a:picLocks noChangeAspect="1"/>
          </p:cNvPicPr>
          <p:nvPr/>
        </p:nvPicPr>
        <p:blipFill>
          <a:blip r:embed="rId3"/>
          <a:stretch>
            <a:fillRect/>
          </a:stretch>
        </p:blipFill>
        <p:spPr>
          <a:xfrm>
            <a:off x="2122042" y="222573"/>
            <a:ext cx="4915833" cy="3236717"/>
          </a:xfrm>
          <a:prstGeom prst="rect">
            <a:avLst/>
          </a:prstGeom>
        </p:spPr>
      </p:pic>
      <p:pic>
        <p:nvPicPr>
          <p:cNvPr id="6" name="Picture 5"/>
          <p:cNvPicPr>
            <a:picLocks noChangeAspect="1"/>
          </p:cNvPicPr>
          <p:nvPr/>
        </p:nvPicPr>
        <p:blipFill>
          <a:blip r:embed="rId4"/>
          <a:stretch>
            <a:fillRect/>
          </a:stretch>
        </p:blipFill>
        <p:spPr>
          <a:xfrm>
            <a:off x="952413" y="6620498"/>
            <a:ext cx="3893264" cy="220790"/>
          </a:xfrm>
          <a:prstGeom prst="rect">
            <a:avLst/>
          </a:prstGeom>
        </p:spPr>
      </p:pic>
    </p:spTree>
    <p:extLst>
      <p:ext uri="{BB962C8B-B14F-4D97-AF65-F5344CB8AC3E}">
        <p14:creationId xmlns:p14="http://schemas.microsoft.com/office/powerpoint/2010/main" val="322026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descr="Cardiac_Pacing_2013_Slide_set002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76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5919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500063" y="357188"/>
            <a:ext cx="8415337" cy="1071562"/>
          </a:xfrm>
        </p:spPr>
        <p:txBody>
          <a:bodyPr/>
          <a:lstStyle/>
          <a:p>
            <a:pPr>
              <a:defRPr/>
            </a:pPr>
            <a:r>
              <a:rPr lang="pt-BR" sz="3600" dirty="0" smtClean="0"/>
              <a:t>Número de Implantes de MPs E CDIs por Milhão de Habitante – 2001 World </a:t>
            </a:r>
            <a:r>
              <a:rPr lang="pt-BR" sz="3600" dirty="0" err="1" smtClean="0"/>
              <a:t>Survey</a:t>
            </a:r>
            <a:endParaRPr lang="pt-BR" sz="3600" dirty="0"/>
          </a:p>
        </p:txBody>
      </p:sp>
      <p:graphicFrame>
        <p:nvGraphicFramePr>
          <p:cNvPr id="6" name="Tabela 5"/>
          <p:cNvGraphicFramePr>
            <a:graphicFrameLocks noGrp="1"/>
          </p:cNvGraphicFramePr>
          <p:nvPr/>
        </p:nvGraphicFramePr>
        <p:xfrm>
          <a:off x="428625" y="2000250"/>
          <a:ext cx="8143932" cy="3857654"/>
        </p:xfrm>
        <a:graphic>
          <a:graphicData uri="http://schemas.openxmlformats.org/drawingml/2006/table">
            <a:tbl>
              <a:tblPr firstRow="1" bandRow="1">
                <a:tableStyleId>{2A488322-F2BA-4B5B-9748-0D474271808F}</a:tableStyleId>
              </a:tblPr>
              <a:tblGrid>
                <a:gridCol w="2714644"/>
                <a:gridCol w="2714644"/>
                <a:gridCol w="2714644"/>
              </a:tblGrid>
              <a:tr h="657554">
                <a:tc>
                  <a:txBody>
                    <a:bodyPr/>
                    <a:lstStyle/>
                    <a:p>
                      <a:r>
                        <a:rPr lang="pt-BR" sz="3200" dirty="0" smtClean="0">
                          <a:effectLst>
                            <a:outerShdw blurRad="38100" dist="38100" dir="2700000" algn="tl">
                              <a:srgbClr val="000000">
                                <a:alpha val="43137"/>
                              </a:srgbClr>
                            </a:outerShdw>
                          </a:effectLst>
                        </a:rPr>
                        <a:t>País</a:t>
                      </a:r>
                      <a:endParaRPr lang="pt-BR" sz="3200" dirty="0">
                        <a:effectLst>
                          <a:outerShdw blurRad="38100" dist="38100" dir="2700000" algn="tl">
                            <a:srgbClr val="000000">
                              <a:alpha val="43137"/>
                            </a:srgbClr>
                          </a:outerShdw>
                        </a:effectLst>
                      </a:endParaRPr>
                    </a:p>
                  </a:txBody>
                  <a:tcPr/>
                </a:tc>
                <a:tc>
                  <a:txBody>
                    <a:bodyPr/>
                    <a:lstStyle/>
                    <a:p>
                      <a:r>
                        <a:rPr lang="pt-BR" sz="3200" dirty="0" smtClean="0">
                          <a:effectLst>
                            <a:outerShdw blurRad="38100" dist="38100" dir="2700000" algn="tl">
                              <a:srgbClr val="000000">
                                <a:alpha val="43137"/>
                              </a:srgbClr>
                            </a:outerShdw>
                          </a:effectLst>
                        </a:rPr>
                        <a:t>MP</a:t>
                      </a:r>
                      <a:endParaRPr lang="pt-BR" sz="3200" dirty="0">
                        <a:effectLst>
                          <a:outerShdw blurRad="38100" dist="38100" dir="2700000" algn="tl">
                            <a:srgbClr val="000000">
                              <a:alpha val="43137"/>
                            </a:srgbClr>
                          </a:outerShdw>
                        </a:effectLst>
                      </a:endParaRPr>
                    </a:p>
                  </a:txBody>
                  <a:tcPr/>
                </a:tc>
                <a:tc>
                  <a:txBody>
                    <a:bodyPr/>
                    <a:lstStyle/>
                    <a:p>
                      <a:r>
                        <a:rPr lang="pt-BR" sz="3200" dirty="0" smtClean="0">
                          <a:effectLst>
                            <a:outerShdw blurRad="38100" dist="38100" dir="2700000" algn="tl">
                              <a:srgbClr val="000000">
                                <a:alpha val="43137"/>
                              </a:srgbClr>
                            </a:outerShdw>
                          </a:effectLst>
                        </a:rPr>
                        <a:t>CDI</a:t>
                      </a:r>
                      <a:endParaRPr lang="pt-BR" sz="3200" dirty="0">
                        <a:effectLst>
                          <a:outerShdw blurRad="38100" dist="38100" dir="2700000" algn="tl">
                            <a:srgbClr val="000000">
                              <a:alpha val="43137"/>
                            </a:srgbClr>
                          </a:outerShdw>
                        </a:effectLst>
                      </a:endParaRPr>
                    </a:p>
                  </a:txBody>
                  <a:tcPr/>
                </a:tc>
              </a:tr>
              <a:tr h="533350">
                <a:tc>
                  <a:txBody>
                    <a:bodyPr/>
                    <a:lstStyle/>
                    <a:p>
                      <a:r>
                        <a:rPr lang="pt-BR" sz="2800" b="1" dirty="0" smtClean="0">
                          <a:solidFill>
                            <a:schemeClr val="accent1">
                              <a:lumMod val="75000"/>
                            </a:schemeClr>
                          </a:solidFill>
                          <a:effectLst>
                            <a:outerShdw blurRad="38100" dist="38100" dir="2700000" algn="tl">
                              <a:srgbClr val="000000">
                                <a:alpha val="43137"/>
                              </a:srgbClr>
                            </a:outerShdw>
                          </a:effectLst>
                        </a:rPr>
                        <a:t>EUA</a:t>
                      </a:r>
                      <a:endParaRPr lang="pt-BR" sz="2800" b="1" dirty="0">
                        <a:solidFill>
                          <a:schemeClr val="accent1">
                            <a:lumMod val="75000"/>
                          </a:schemeClr>
                        </a:solidFill>
                        <a:effectLst>
                          <a:outerShdw blurRad="38100" dist="38100" dir="2700000" algn="tl">
                            <a:srgbClr val="000000">
                              <a:alpha val="43137"/>
                            </a:srgbClr>
                          </a:outerShdw>
                        </a:effectLst>
                      </a:endParaRPr>
                    </a:p>
                  </a:txBody>
                  <a:tcPr/>
                </a:tc>
                <a:tc>
                  <a:txBody>
                    <a:bodyPr/>
                    <a:lstStyle/>
                    <a:p>
                      <a:r>
                        <a:rPr lang="pt-BR" sz="2800" b="1" dirty="0" smtClean="0">
                          <a:solidFill>
                            <a:schemeClr val="accent1">
                              <a:lumMod val="75000"/>
                            </a:schemeClr>
                          </a:solidFill>
                        </a:rPr>
                        <a:t>789</a:t>
                      </a:r>
                      <a:endParaRPr lang="pt-BR" sz="2800" b="1" dirty="0">
                        <a:solidFill>
                          <a:schemeClr val="accent1">
                            <a:lumMod val="75000"/>
                          </a:schemeClr>
                        </a:solidFill>
                      </a:endParaRPr>
                    </a:p>
                  </a:txBody>
                  <a:tcPr/>
                </a:tc>
                <a:tc>
                  <a:txBody>
                    <a:bodyPr/>
                    <a:lstStyle/>
                    <a:p>
                      <a:r>
                        <a:rPr lang="pt-BR" sz="2800" b="1" dirty="0" smtClean="0">
                          <a:solidFill>
                            <a:schemeClr val="accent1">
                              <a:lumMod val="75000"/>
                            </a:schemeClr>
                          </a:solidFill>
                        </a:rPr>
                        <a:t>169</a:t>
                      </a:r>
                      <a:endParaRPr lang="pt-BR" sz="2800" b="1" dirty="0">
                        <a:solidFill>
                          <a:schemeClr val="accent1">
                            <a:lumMod val="75000"/>
                          </a:schemeClr>
                        </a:solidFill>
                      </a:endParaRPr>
                    </a:p>
                  </a:txBody>
                  <a:tcPr/>
                </a:tc>
              </a:tr>
              <a:tr h="533350">
                <a:tc>
                  <a:txBody>
                    <a:bodyPr/>
                    <a:lstStyle/>
                    <a:p>
                      <a:r>
                        <a:rPr lang="pt-BR" sz="2800" b="1" dirty="0" smtClean="0">
                          <a:solidFill>
                            <a:schemeClr val="accent1">
                              <a:lumMod val="75000"/>
                            </a:schemeClr>
                          </a:solidFill>
                          <a:effectLst>
                            <a:outerShdw blurRad="38100" dist="38100" dir="2700000" algn="tl">
                              <a:srgbClr val="000000">
                                <a:alpha val="43137"/>
                              </a:srgbClr>
                            </a:outerShdw>
                          </a:effectLst>
                        </a:rPr>
                        <a:t>Bélgica</a:t>
                      </a:r>
                      <a:endParaRPr lang="pt-BR" sz="2800" b="1" dirty="0">
                        <a:solidFill>
                          <a:schemeClr val="accent1">
                            <a:lumMod val="75000"/>
                          </a:schemeClr>
                        </a:solidFill>
                        <a:effectLst>
                          <a:outerShdw blurRad="38100" dist="38100" dir="2700000" algn="tl">
                            <a:srgbClr val="000000">
                              <a:alpha val="43137"/>
                            </a:srgbClr>
                          </a:outerShdw>
                        </a:effectLst>
                      </a:endParaRPr>
                    </a:p>
                  </a:txBody>
                  <a:tcPr/>
                </a:tc>
                <a:tc>
                  <a:txBody>
                    <a:bodyPr/>
                    <a:lstStyle/>
                    <a:p>
                      <a:r>
                        <a:rPr lang="pt-BR" sz="2800" b="1" dirty="0" smtClean="0">
                          <a:solidFill>
                            <a:schemeClr val="accent1">
                              <a:lumMod val="75000"/>
                            </a:schemeClr>
                          </a:solidFill>
                        </a:rPr>
                        <a:t>685</a:t>
                      </a:r>
                      <a:endParaRPr lang="pt-BR" sz="2800" b="1" dirty="0">
                        <a:solidFill>
                          <a:schemeClr val="accent1">
                            <a:lumMod val="75000"/>
                          </a:schemeClr>
                        </a:solidFill>
                      </a:endParaRPr>
                    </a:p>
                  </a:txBody>
                  <a:tcPr/>
                </a:tc>
                <a:tc>
                  <a:txBody>
                    <a:bodyPr/>
                    <a:lstStyle/>
                    <a:p>
                      <a:r>
                        <a:rPr lang="pt-BR" sz="2800" b="1" dirty="0" smtClean="0">
                          <a:solidFill>
                            <a:schemeClr val="accent1">
                              <a:lumMod val="75000"/>
                            </a:schemeClr>
                          </a:solidFill>
                        </a:rPr>
                        <a:t>42</a:t>
                      </a:r>
                      <a:endParaRPr lang="pt-BR" sz="2800" b="1" dirty="0">
                        <a:solidFill>
                          <a:schemeClr val="accent1">
                            <a:lumMod val="75000"/>
                          </a:schemeClr>
                        </a:solidFill>
                      </a:endParaRPr>
                    </a:p>
                  </a:txBody>
                  <a:tcPr/>
                </a:tc>
              </a:tr>
              <a:tr h="533350">
                <a:tc>
                  <a:txBody>
                    <a:bodyPr/>
                    <a:lstStyle/>
                    <a:p>
                      <a:r>
                        <a:rPr lang="pt-BR" sz="2800" b="1" dirty="0" smtClean="0">
                          <a:solidFill>
                            <a:schemeClr val="accent1">
                              <a:lumMod val="75000"/>
                            </a:schemeClr>
                          </a:solidFill>
                          <a:effectLst>
                            <a:outerShdw blurRad="38100" dist="38100" dir="2700000" algn="tl">
                              <a:srgbClr val="000000">
                                <a:alpha val="43137"/>
                              </a:srgbClr>
                            </a:outerShdw>
                          </a:effectLst>
                        </a:rPr>
                        <a:t>França</a:t>
                      </a:r>
                      <a:endParaRPr lang="pt-BR" sz="2800" b="1" dirty="0">
                        <a:solidFill>
                          <a:schemeClr val="accent1">
                            <a:lumMod val="75000"/>
                          </a:schemeClr>
                        </a:solidFill>
                        <a:effectLst>
                          <a:outerShdw blurRad="38100" dist="38100" dir="2700000" algn="tl">
                            <a:srgbClr val="000000">
                              <a:alpha val="43137"/>
                            </a:srgbClr>
                          </a:outerShdw>
                        </a:effectLst>
                      </a:endParaRPr>
                    </a:p>
                  </a:txBody>
                  <a:tcPr/>
                </a:tc>
                <a:tc>
                  <a:txBody>
                    <a:bodyPr/>
                    <a:lstStyle/>
                    <a:p>
                      <a:r>
                        <a:rPr lang="pt-BR" sz="2800" b="1" dirty="0" smtClean="0">
                          <a:solidFill>
                            <a:schemeClr val="accent1">
                              <a:lumMod val="75000"/>
                            </a:schemeClr>
                          </a:solidFill>
                        </a:rPr>
                        <a:t>628</a:t>
                      </a:r>
                      <a:endParaRPr lang="pt-BR" sz="2800" b="1" dirty="0">
                        <a:solidFill>
                          <a:schemeClr val="accent1">
                            <a:lumMod val="75000"/>
                          </a:schemeClr>
                        </a:solidFill>
                      </a:endParaRPr>
                    </a:p>
                  </a:txBody>
                  <a:tcPr/>
                </a:tc>
                <a:tc>
                  <a:txBody>
                    <a:bodyPr/>
                    <a:lstStyle/>
                    <a:p>
                      <a:r>
                        <a:rPr lang="pt-BR" sz="2800" b="1" dirty="0" smtClean="0">
                          <a:solidFill>
                            <a:schemeClr val="accent1">
                              <a:lumMod val="75000"/>
                            </a:schemeClr>
                          </a:solidFill>
                        </a:rPr>
                        <a:t>16</a:t>
                      </a:r>
                      <a:endParaRPr lang="pt-BR" sz="2800" b="1" dirty="0">
                        <a:solidFill>
                          <a:schemeClr val="accent1">
                            <a:lumMod val="75000"/>
                          </a:schemeClr>
                        </a:solidFill>
                      </a:endParaRPr>
                    </a:p>
                  </a:txBody>
                  <a:tcPr/>
                </a:tc>
              </a:tr>
              <a:tr h="533350">
                <a:tc>
                  <a:txBody>
                    <a:bodyPr/>
                    <a:lstStyle/>
                    <a:p>
                      <a:r>
                        <a:rPr lang="pt-BR" sz="2800" b="1" dirty="0" smtClean="0">
                          <a:solidFill>
                            <a:schemeClr val="accent1">
                              <a:lumMod val="75000"/>
                            </a:schemeClr>
                          </a:solidFill>
                          <a:effectLst>
                            <a:outerShdw blurRad="38100" dist="38100" dir="2700000" algn="tl">
                              <a:srgbClr val="000000">
                                <a:alpha val="43137"/>
                              </a:srgbClr>
                            </a:outerShdw>
                          </a:effectLst>
                        </a:rPr>
                        <a:t>Brasil</a:t>
                      </a:r>
                      <a:endParaRPr lang="pt-BR" sz="2800" b="1" dirty="0">
                        <a:solidFill>
                          <a:schemeClr val="accent1">
                            <a:lumMod val="75000"/>
                          </a:schemeClr>
                        </a:solidFill>
                        <a:effectLst>
                          <a:outerShdw blurRad="38100" dist="38100" dir="2700000" algn="tl">
                            <a:srgbClr val="000000">
                              <a:alpha val="43137"/>
                            </a:srgbClr>
                          </a:outerShdw>
                        </a:effectLst>
                      </a:endParaRPr>
                    </a:p>
                  </a:txBody>
                  <a:tcPr/>
                </a:tc>
                <a:tc>
                  <a:txBody>
                    <a:bodyPr/>
                    <a:lstStyle/>
                    <a:p>
                      <a:r>
                        <a:rPr lang="pt-BR" sz="2800" b="1" dirty="0" smtClean="0">
                          <a:solidFill>
                            <a:schemeClr val="accent1">
                              <a:lumMod val="75000"/>
                            </a:schemeClr>
                          </a:solidFill>
                        </a:rPr>
                        <a:t>64*</a:t>
                      </a:r>
                      <a:endParaRPr lang="pt-BR" sz="2800" b="1" dirty="0">
                        <a:solidFill>
                          <a:schemeClr val="accent1">
                            <a:lumMod val="75000"/>
                          </a:schemeClr>
                        </a:solidFill>
                      </a:endParaRPr>
                    </a:p>
                  </a:txBody>
                  <a:tcPr/>
                </a:tc>
                <a:tc>
                  <a:txBody>
                    <a:bodyPr/>
                    <a:lstStyle/>
                    <a:p>
                      <a:r>
                        <a:rPr lang="pt-BR" sz="2800" b="1" dirty="0" smtClean="0">
                          <a:solidFill>
                            <a:schemeClr val="accent1">
                              <a:lumMod val="75000"/>
                            </a:schemeClr>
                          </a:solidFill>
                        </a:rPr>
                        <a:t>5*</a:t>
                      </a:r>
                      <a:endParaRPr lang="pt-BR" sz="2800" b="1" dirty="0">
                        <a:solidFill>
                          <a:schemeClr val="accent1">
                            <a:lumMod val="75000"/>
                          </a:schemeClr>
                        </a:solidFill>
                      </a:endParaRPr>
                    </a:p>
                  </a:txBody>
                  <a:tcPr/>
                </a:tc>
              </a:tr>
              <a:tr h="533350">
                <a:tc>
                  <a:txBody>
                    <a:bodyPr/>
                    <a:lstStyle/>
                    <a:p>
                      <a:r>
                        <a:rPr lang="pt-BR" sz="2800" b="1" dirty="0" smtClean="0">
                          <a:solidFill>
                            <a:schemeClr val="accent1">
                              <a:lumMod val="75000"/>
                            </a:schemeClr>
                          </a:solidFill>
                          <a:effectLst>
                            <a:outerShdw blurRad="38100" dist="38100" dir="2700000" algn="tl">
                              <a:srgbClr val="000000">
                                <a:alpha val="43137"/>
                              </a:srgbClr>
                            </a:outerShdw>
                          </a:effectLst>
                        </a:rPr>
                        <a:t>Argentina</a:t>
                      </a:r>
                      <a:endParaRPr lang="pt-BR" sz="2800" b="1" dirty="0">
                        <a:solidFill>
                          <a:schemeClr val="accent1">
                            <a:lumMod val="75000"/>
                          </a:schemeClr>
                        </a:solidFill>
                        <a:effectLst>
                          <a:outerShdw blurRad="38100" dist="38100" dir="2700000" algn="tl">
                            <a:srgbClr val="000000">
                              <a:alpha val="43137"/>
                            </a:srgbClr>
                          </a:outerShdw>
                        </a:effectLst>
                      </a:endParaRPr>
                    </a:p>
                  </a:txBody>
                  <a:tcPr/>
                </a:tc>
                <a:tc>
                  <a:txBody>
                    <a:bodyPr/>
                    <a:lstStyle/>
                    <a:p>
                      <a:r>
                        <a:rPr lang="pt-BR" sz="2800" b="1" dirty="0" smtClean="0">
                          <a:solidFill>
                            <a:schemeClr val="accent1">
                              <a:lumMod val="75000"/>
                            </a:schemeClr>
                          </a:solidFill>
                        </a:rPr>
                        <a:t>250</a:t>
                      </a:r>
                      <a:endParaRPr lang="pt-BR" sz="2800" b="1" dirty="0">
                        <a:solidFill>
                          <a:schemeClr val="accent1">
                            <a:lumMod val="75000"/>
                          </a:schemeClr>
                        </a:solidFill>
                      </a:endParaRPr>
                    </a:p>
                  </a:txBody>
                  <a:tcPr/>
                </a:tc>
                <a:tc>
                  <a:txBody>
                    <a:bodyPr/>
                    <a:lstStyle/>
                    <a:p>
                      <a:r>
                        <a:rPr lang="pt-BR" sz="2800" b="1" dirty="0" smtClean="0">
                          <a:solidFill>
                            <a:schemeClr val="accent1">
                              <a:lumMod val="75000"/>
                            </a:schemeClr>
                          </a:solidFill>
                        </a:rPr>
                        <a:t>13</a:t>
                      </a:r>
                      <a:endParaRPr lang="pt-BR" sz="2800" b="1" dirty="0">
                        <a:solidFill>
                          <a:schemeClr val="accent1">
                            <a:lumMod val="75000"/>
                          </a:schemeClr>
                        </a:solidFill>
                      </a:endParaRPr>
                    </a:p>
                  </a:txBody>
                  <a:tcPr/>
                </a:tc>
              </a:tr>
              <a:tr h="533350">
                <a:tc>
                  <a:txBody>
                    <a:bodyPr/>
                    <a:lstStyle/>
                    <a:p>
                      <a:r>
                        <a:rPr lang="pt-BR" sz="2800" b="1" dirty="0" smtClean="0">
                          <a:solidFill>
                            <a:schemeClr val="accent1">
                              <a:lumMod val="75000"/>
                            </a:schemeClr>
                          </a:solidFill>
                          <a:effectLst>
                            <a:outerShdw blurRad="38100" dist="38100" dir="2700000" algn="tl">
                              <a:srgbClr val="000000">
                                <a:alpha val="43137"/>
                              </a:srgbClr>
                            </a:outerShdw>
                          </a:effectLst>
                        </a:rPr>
                        <a:t>Uruguai</a:t>
                      </a:r>
                      <a:endParaRPr lang="pt-BR" sz="2800" b="1" dirty="0">
                        <a:solidFill>
                          <a:schemeClr val="accent1">
                            <a:lumMod val="75000"/>
                          </a:schemeClr>
                        </a:solidFill>
                        <a:effectLst>
                          <a:outerShdw blurRad="38100" dist="38100" dir="2700000" algn="tl">
                            <a:srgbClr val="000000">
                              <a:alpha val="43137"/>
                            </a:srgbClr>
                          </a:outerShdw>
                        </a:effectLst>
                      </a:endParaRPr>
                    </a:p>
                  </a:txBody>
                  <a:tcPr/>
                </a:tc>
                <a:tc>
                  <a:txBody>
                    <a:bodyPr/>
                    <a:lstStyle/>
                    <a:p>
                      <a:r>
                        <a:rPr lang="pt-BR" sz="2800" b="1" dirty="0" smtClean="0">
                          <a:solidFill>
                            <a:schemeClr val="accent1">
                              <a:lumMod val="75000"/>
                            </a:schemeClr>
                          </a:solidFill>
                        </a:rPr>
                        <a:t>362</a:t>
                      </a:r>
                      <a:endParaRPr lang="pt-BR" sz="2800" b="1" dirty="0">
                        <a:solidFill>
                          <a:schemeClr val="accent1">
                            <a:lumMod val="75000"/>
                          </a:schemeClr>
                        </a:solidFill>
                      </a:endParaRPr>
                    </a:p>
                  </a:txBody>
                  <a:tcPr/>
                </a:tc>
                <a:tc>
                  <a:txBody>
                    <a:bodyPr/>
                    <a:lstStyle/>
                    <a:p>
                      <a:r>
                        <a:rPr lang="pt-BR" sz="2800" b="1" dirty="0" smtClean="0">
                          <a:solidFill>
                            <a:schemeClr val="accent1">
                              <a:lumMod val="75000"/>
                            </a:schemeClr>
                          </a:solidFill>
                        </a:rPr>
                        <a:t>19</a:t>
                      </a:r>
                      <a:endParaRPr lang="pt-BR" sz="2800" b="1" dirty="0">
                        <a:solidFill>
                          <a:schemeClr val="accent1">
                            <a:lumMod val="75000"/>
                          </a:schemeClr>
                        </a:solidFill>
                      </a:endParaRPr>
                    </a:p>
                  </a:txBody>
                  <a:tcPr/>
                </a:tc>
              </a:tr>
            </a:tbl>
          </a:graphicData>
        </a:graphic>
      </p:graphicFrame>
      <p:sp>
        <p:nvSpPr>
          <p:cNvPr id="50204" name="CaixaDeTexto 6"/>
          <p:cNvSpPr txBox="1">
            <a:spLocks noChangeArrowheads="1"/>
          </p:cNvSpPr>
          <p:nvPr/>
        </p:nvSpPr>
        <p:spPr bwMode="auto">
          <a:xfrm>
            <a:off x="357188" y="5929313"/>
            <a:ext cx="4714875" cy="369887"/>
          </a:xfrm>
          <a:prstGeom prst="rect">
            <a:avLst/>
          </a:prstGeom>
          <a:noFill/>
          <a:ln w="9525">
            <a:noFill/>
            <a:miter lim="800000"/>
            <a:headEnd/>
            <a:tailEnd/>
          </a:ln>
        </p:spPr>
        <p:txBody>
          <a:bodyPr>
            <a:spAutoFit/>
          </a:bodyPr>
          <a:lstStyle/>
          <a:p>
            <a:r>
              <a:rPr lang="pt-BR"/>
              <a:t>* Ref. 2006</a:t>
            </a:r>
          </a:p>
        </p:txBody>
      </p:sp>
      <p:sp>
        <p:nvSpPr>
          <p:cNvPr id="50205" name="CaixaDeTexto 7"/>
          <p:cNvSpPr txBox="1">
            <a:spLocks noChangeArrowheads="1"/>
          </p:cNvSpPr>
          <p:nvPr/>
        </p:nvSpPr>
        <p:spPr bwMode="auto">
          <a:xfrm>
            <a:off x="357188" y="6510338"/>
            <a:ext cx="6357937" cy="276225"/>
          </a:xfrm>
          <a:prstGeom prst="rect">
            <a:avLst/>
          </a:prstGeom>
          <a:noFill/>
          <a:ln w="9525">
            <a:noFill/>
            <a:miter lim="800000"/>
            <a:headEnd/>
            <a:tailEnd/>
          </a:ln>
        </p:spPr>
        <p:txBody>
          <a:bodyPr>
            <a:spAutoFit/>
          </a:bodyPr>
          <a:lstStyle/>
          <a:p>
            <a:r>
              <a:rPr lang="pt-BR" sz="1200"/>
              <a:t>Pachón MJC e Cols. Relampa 2008;21(1):5-12</a:t>
            </a:r>
          </a:p>
        </p:txBody>
      </p:sp>
    </p:spTree>
    <p:extLst>
      <p:ext uri="{BB962C8B-B14F-4D97-AF65-F5344CB8AC3E}">
        <p14:creationId xmlns:p14="http://schemas.microsoft.com/office/powerpoint/2010/main" val="191660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 y="0"/>
            <a:ext cx="9115813" cy="6858000"/>
          </a:xfrm>
          <a:prstGeom prst="rect">
            <a:avLst/>
          </a:prstGeom>
        </p:spPr>
      </p:pic>
    </p:spTree>
    <p:extLst>
      <p:ext uri="{BB962C8B-B14F-4D97-AF65-F5344CB8AC3E}">
        <p14:creationId xmlns:p14="http://schemas.microsoft.com/office/powerpoint/2010/main" val="917405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700" y="0"/>
            <a:ext cx="9107356" cy="6858000"/>
          </a:xfrm>
          <a:prstGeom prst="rect">
            <a:avLst/>
          </a:prstGeom>
        </p:spPr>
      </p:pic>
      <p:sp>
        <p:nvSpPr>
          <p:cNvPr id="5" name="TextBox 4"/>
          <p:cNvSpPr txBox="1"/>
          <p:nvPr/>
        </p:nvSpPr>
        <p:spPr>
          <a:xfrm>
            <a:off x="417726" y="5431253"/>
            <a:ext cx="5380297" cy="369332"/>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r>
              <a:rPr lang="en-US" b="1" dirty="0" smtClean="0">
                <a:solidFill>
                  <a:schemeClr val="tx1"/>
                </a:solidFill>
                <a:latin typeface="Calibri"/>
                <a:cs typeface="Calibri"/>
              </a:rPr>
              <a:t>472 </a:t>
            </a:r>
            <a:r>
              <a:rPr lang="en-US" b="1" dirty="0" err="1" smtClean="0">
                <a:solidFill>
                  <a:schemeClr val="tx1"/>
                </a:solidFill>
                <a:latin typeface="Calibri"/>
                <a:cs typeface="Calibri"/>
              </a:rPr>
              <a:t>unidades</a:t>
            </a:r>
            <a:r>
              <a:rPr lang="en-US" b="1" dirty="0" smtClean="0">
                <a:solidFill>
                  <a:schemeClr val="tx1"/>
                </a:solidFill>
                <a:latin typeface="Calibri"/>
                <a:cs typeface="Calibri"/>
              </a:rPr>
              <a:t>: 2,38 </a:t>
            </a:r>
            <a:r>
              <a:rPr lang="en-US" b="1" dirty="0" err="1" smtClean="0">
                <a:solidFill>
                  <a:schemeClr val="tx1"/>
                </a:solidFill>
                <a:latin typeface="Calibri"/>
                <a:cs typeface="Calibri"/>
              </a:rPr>
              <a:t>unidades</a:t>
            </a:r>
            <a:r>
              <a:rPr lang="en-US" b="1" dirty="0" smtClean="0">
                <a:solidFill>
                  <a:schemeClr val="tx1"/>
                </a:solidFill>
                <a:latin typeface="Calibri"/>
                <a:cs typeface="Calibri"/>
              </a:rPr>
              <a:t> / </a:t>
            </a:r>
            <a:r>
              <a:rPr lang="en-US" b="1" dirty="0" err="1" smtClean="0">
                <a:solidFill>
                  <a:schemeClr val="tx1"/>
                </a:solidFill>
                <a:latin typeface="Calibri"/>
                <a:cs typeface="Calibri"/>
              </a:rPr>
              <a:t>milhão</a:t>
            </a:r>
            <a:r>
              <a:rPr lang="en-US" b="1" dirty="0" smtClean="0">
                <a:solidFill>
                  <a:schemeClr val="tx1"/>
                </a:solidFill>
                <a:latin typeface="Calibri"/>
                <a:cs typeface="Calibri"/>
              </a:rPr>
              <a:t> de </a:t>
            </a:r>
            <a:r>
              <a:rPr lang="en-US" b="1" dirty="0" err="1" smtClean="0">
                <a:solidFill>
                  <a:schemeClr val="tx1"/>
                </a:solidFill>
                <a:latin typeface="Calibri"/>
                <a:cs typeface="Calibri"/>
              </a:rPr>
              <a:t>habitantes</a:t>
            </a:r>
            <a:endParaRPr lang="en-US" b="1" dirty="0" smtClean="0">
              <a:solidFill>
                <a:schemeClr val="tx1"/>
              </a:solidFill>
              <a:latin typeface="Calibri"/>
              <a:cs typeface="Calibri"/>
            </a:endParaRPr>
          </a:p>
        </p:txBody>
      </p:sp>
    </p:spTree>
    <p:extLst>
      <p:ext uri="{BB962C8B-B14F-4D97-AF65-F5344CB8AC3E}">
        <p14:creationId xmlns:p14="http://schemas.microsoft.com/office/powerpoint/2010/main" val="204841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257180" y="5883276"/>
            <a:ext cx="8886825" cy="523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spAutoFit/>
          </a:bodyPr>
          <a:lstStyle/>
          <a:p>
            <a:pPr eaLnBrk="0" fontAlgn="base" hangingPunct="0">
              <a:spcBef>
                <a:spcPct val="0"/>
              </a:spcBef>
              <a:spcAft>
                <a:spcPct val="0"/>
              </a:spcAft>
            </a:pPr>
            <a:r>
              <a:rPr lang="en-US" sz="1400" b="1">
                <a:solidFill>
                  <a:srgbClr val="FFFFFF"/>
                </a:solidFill>
                <a:effectLst>
                  <a:outerShdw blurRad="38100" dist="38100" dir="2700000" algn="tl">
                    <a:srgbClr val="000000"/>
                  </a:outerShdw>
                </a:effectLst>
                <a:latin typeface="Arial" charset="0"/>
                <a:ea typeface="ＭＳ Ｐゴシック" charset="0"/>
              </a:rPr>
              <a:t>Kass D.  New dimensions in device-based therapy for heart failure–mechanisms of stimulation for heart failure.  Heart Failure Society of America 2000.</a:t>
            </a:r>
          </a:p>
        </p:txBody>
      </p:sp>
      <p:grpSp>
        <p:nvGrpSpPr>
          <p:cNvPr id="8197" name="Group 5"/>
          <p:cNvGrpSpPr>
            <a:grpSpLocks/>
          </p:cNvGrpSpPr>
          <p:nvPr/>
        </p:nvGrpSpPr>
        <p:grpSpPr bwMode="auto">
          <a:xfrm rot="1867681">
            <a:off x="2173288" y="2252668"/>
            <a:ext cx="3155950" cy="2789237"/>
            <a:chOff x="783" y="1516"/>
            <a:chExt cx="2261" cy="2158"/>
          </a:xfrm>
        </p:grpSpPr>
        <p:grpSp>
          <p:nvGrpSpPr>
            <p:cNvPr id="8198" name="Group 6"/>
            <p:cNvGrpSpPr>
              <a:grpSpLocks/>
            </p:cNvGrpSpPr>
            <p:nvPr/>
          </p:nvGrpSpPr>
          <p:grpSpPr bwMode="auto">
            <a:xfrm>
              <a:off x="783" y="1516"/>
              <a:ext cx="2261" cy="2158"/>
              <a:chOff x="783" y="1516"/>
              <a:chExt cx="2261" cy="2158"/>
            </a:xfrm>
          </p:grpSpPr>
          <p:grpSp>
            <p:nvGrpSpPr>
              <p:cNvPr id="8199" name="Group 7"/>
              <p:cNvGrpSpPr>
                <a:grpSpLocks/>
              </p:cNvGrpSpPr>
              <p:nvPr/>
            </p:nvGrpSpPr>
            <p:grpSpPr bwMode="auto">
              <a:xfrm>
                <a:off x="783" y="1516"/>
                <a:ext cx="2261" cy="2158"/>
                <a:chOff x="783" y="1516"/>
                <a:chExt cx="2261" cy="2158"/>
              </a:xfrm>
            </p:grpSpPr>
            <p:grpSp>
              <p:nvGrpSpPr>
                <p:cNvPr id="8200" name="Group 8"/>
                <p:cNvGrpSpPr>
                  <a:grpSpLocks/>
                </p:cNvGrpSpPr>
                <p:nvPr/>
              </p:nvGrpSpPr>
              <p:grpSpPr bwMode="auto">
                <a:xfrm>
                  <a:off x="783" y="1516"/>
                  <a:ext cx="2261" cy="2158"/>
                  <a:chOff x="783" y="1516"/>
                  <a:chExt cx="2261" cy="2158"/>
                </a:xfrm>
              </p:grpSpPr>
              <p:sp>
                <p:nvSpPr>
                  <p:cNvPr id="8201" name="Freeform 9"/>
                  <p:cNvSpPr>
                    <a:spLocks/>
                  </p:cNvSpPr>
                  <p:nvPr/>
                </p:nvSpPr>
                <p:spPr bwMode="auto">
                  <a:xfrm>
                    <a:off x="783" y="1516"/>
                    <a:ext cx="2261" cy="2158"/>
                  </a:xfrm>
                  <a:custGeom>
                    <a:avLst/>
                    <a:gdLst>
                      <a:gd name="T0" fmla="*/ 722 w 2261"/>
                      <a:gd name="T1" fmla="*/ 349 h 2158"/>
                      <a:gd name="T2" fmla="*/ 835 w 2261"/>
                      <a:gd name="T3" fmla="*/ 199 h 2158"/>
                      <a:gd name="T4" fmla="*/ 943 w 2261"/>
                      <a:gd name="T5" fmla="*/ 100 h 2158"/>
                      <a:gd name="T6" fmla="*/ 1062 w 2261"/>
                      <a:gd name="T7" fmla="*/ 28 h 2158"/>
                      <a:gd name="T8" fmla="*/ 1194 w 2261"/>
                      <a:gd name="T9" fmla="*/ 0 h 2158"/>
                      <a:gd name="T10" fmla="*/ 1323 w 2261"/>
                      <a:gd name="T11" fmla="*/ 19 h 2158"/>
                      <a:gd name="T12" fmla="*/ 1428 w 2261"/>
                      <a:gd name="T13" fmla="*/ 61 h 2158"/>
                      <a:gd name="T14" fmla="*/ 1539 w 2261"/>
                      <a:gd name="T15" fmla="*/ 119 h 2158"/>
                      <a:gd name="T16" fmla="*/ 1638 w 2261"/>
                      <a:gd name="T17" fmla="*/ 217 h 2158"/>
                      <a:gd name="T18" fmla="*/ 1687 w 2261"/>
                      <a:gd name="T19" fmla="*/ 323 h 2158"/>
                      <a:gd name="T20" fmla="*/ 1710 w 2261"/>
                      <a:gd name="T21" fmla="*/ 417 h 2158"/>
                      <a:gd name="T22" fmla="*/ 1774 w 2261"/>
                      <a:gd name="T23" fmla="*/ 487 h 2158"/>
                      <a:gd name="T24" fmla="*/ 1846 w 2261"/>
                      <a:gd name="T25" fmla="*/ 537 h 2158"/>
                      <a:gd name="T26" fmla="*/ 1902 w 2261"/>
                      <a:gd name="T27" fmla="*/ 621 h 2158"/>
                      <a:gd name="T28" fmla="*/ 1981 w 2261"/>
                      <a:gd name="T29" fmla="*/ 717 h 2158"/>
                      <a:gd name="T30" fmla="*/ 2064 w 2261"/>
                      <a:gd name="T31" fmla="*/ 853 h 2158"/>
                      <a:gd name="T32" fmla="*/ 2119 w 2261"/>
                      <a:gd name="T33" fmla="*/ 1004 h 2158"/>
                      <a:gd name="T34" fmla="*/ 2161 w 2261"/>
                      <a:gd name="T35" fmla="*/ 1181 h 2158"/>
                      <a:gd name="T36" fmla="*/ 2198 w 2261"/>
                      <a:gd name="T37" fmla="*/ 1344 h 2158"/>
                      <a:gd name="T38" fmla="*/ 2233 w 2261"/>
                      <a:gd name="T39" fmla="*/ 1500 h 2158"/>
                      <a:gd name="T40" fmla="*/ 2253 w 2261"/>
                      <a:gd name="T41" fmla="*/ 1689 h 2158"/>
                      <a:gd name="T42" fmla="*/ 2250 w 2261"/>
                      <a:gd name="T43" fmla="*/ 1846 h 2158"/>
                      <a:gd name="T44" fmla="*/ 2237 w 2261"/>
                      <a:gd name="T45" fmla="*/ 1950 h 2158"/>
                      <a:gd name="T46" fmla="*/ 2184 w 2261"/>
                      <a:gd name="T47" fmla="*/ 2035 h 2158"/>
                      <a:gd name="T48" fmla="*/ 2076 w 2261"/>
                      <a:gd name="T49" fmla="*/ 2099 h 2158"/>
                      <a:gd name="T50" fmla="*/ 1928 w 2261"/>
                      <a:gd name="T51" fmla="*/ 2127 h 2158"/>
                      <a:gd name="T52" fmla="*/ 1773 w 2261"/>
                      <a:gd name="T53" fmla="*/ 2142 h 2158"/>
                      <a:gd name="T54" fmla="*/ 1594 w 2261"/>
                      <a:gd name="T55" fmla="*/ 2158 h 2158"/>
                      <a:gd name="T56" fmla="*/ 1442 w 2261"/>
                      <a:gd name="T57" fmla="*/ 2150 h 2158"/>
                      <a:gd name="T58" fmla="*/ 1319 w 2261"/>
                      <a:gd name="T59" fmla="*/ 2136 h 2158"/>
                      <a:gd name="T60" fmla="*/ 1190 w 2261"/>
                      <a:gd name="T61" fmla="*/ 2097 h 2158"/>
                      <a:gd name="T62" fmla="*/ 1048 w 2261"/>
                      <a:gd name="T63" fmla="*/ 2044 h 2158"/>
                      <a:gd name="T64" fmla="*/ 915 w 2261"/>
                      <a:gd name="T65" fmla="*/ 1984 h 2158"/>
                      <a:gd name="T66" fmla="*/ 787 w 2261"/>
                      <a:gd name="T67" fmla="*/ 1915 h 2158"/>
                      <a:gd name="T68" fmla="*/ 663 w 2261"/>
                      <a:gd name="T69" fmla="*/ 1824 h 2158"/>
                      <a:gd name="T70" fmla="*/ 564 w 2261"/>
                      <a:gd name="T71" fmla="*/ 1737 h 2158"/>
                      <a:gd name="T72" fmla="*/ 467 w 2261"/>
                      <a:gd name="T73" fmla="*/ 1599 h 2158"/>
                      <a:gd name="T74" fmla="*/ 396 w 2261"/>
                      <a:gd name="T75" fmla="*/ 1491 h 2158"/>
                      <a:gd name="T76" fmla="*/ 335 w 2261"/>
                      <a:gd name="T77" fmla="*/ 1427 h 2158"/>
                      <a:gd name="T78" fmla="*/ 250 w 2261"/>
                      <a:gd name="T79" fmla="*/ 1392 h 2158"/>
                      <a:gd name="T80" fmla="*/ 145 w 2261"/>
                      <a:gd name="T81" fmla="*/ 1317 h 2158"/>
                      <a:gd name="T82" fmla="*/ 72 w 2261"/>
                      <a:gd name="T83" fmla="*/ 1212 h 2158"/>
                      <a:gd name="T84" fmla="*/ 16 w 2261"/>
                      <a:gd name="T85" fmla="*/ 1103 h 2158"/>
                      <a:gd name="T86" fmla="*/ 0 w 2261"/>
                      <a:gd name="T87" fmla="*/ 970 h 2158"/>
                      <a:gd name="T88" fmla="*/ 16 w 2261"/>
                      <a:gd name="T89" fmla="*/ 847 h 2158"/>
                      <a:gd name="T90" fmla="*/ 64 w 2261"/>
                      <a:gd name="T91" fmla="*/ 708 h 2158"/>
                      <a:gd name="T92" fmla="*/ 141 w 2261"/>
                      <a:gd name="T93" fmla="*/ 580 h 2158"/>
                      <a:gd name="T94" fmla="*/ 221 w 2261"/>
                      <a:gd name="T95" fmla="*/ 493 h 2158"/>
                      <a:gd name="T96" fmla="*/ 326 w 2261"/>
                      <a:gd name="T97" fmla="*/ 428 h 2158"/>
                      <a:gd name="T98" fmla="*/ 474 w 2261"/>
                      <a:gd name="T99" fmla="*/ 399 h 2158"/>
                      <a:gd name="T100" fmla="*/ 614 w 2261"/>
                      <a:gd name="T101" fmla="*/ 409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261" h="2158">
                        <a:moveTo>
                          <a:pt x="657" y="400"/>
                        </a:moveTo>
                        <a:lnTo>
                          <a:pt x="722" y="349"/>
                        </a:lnTo>
                        <a:lnTo>
                          <a:pt x="779" y="275"/>
                        </a:lnTo>
                        <a:lnTo>
                          <a:pt x="835" y="199"/>
                        </a:lnTo>
                        <a:lnTo>
                          <a:pt x="886" y="150"/>
                        </a:lnTo>
                        <a:lnTo>
                          <a:pt x="943" y="100"/>
                        </a:lnTo>
                        <a:lnTo>
                          <a:pt x="1012" y="57"/>
                        </a:lnTo>
                        <a:lnTo>
                          <a:pt x="1062" y="28"/>
                        </a:lnTo>
                        <a:lnTo>
                          <a:pt x="1125" y="13"/>
                        </a:lnTo>
                        <a:lnTo>
                          <a:pt x="1194" y="0"/>
                        </a:lnTo>
                        <a:lnTo>
                          <a:pt x="1265" y="9"/>
                        </a:lnTo>
                        <a:lnTo>
                          <a:pt x="1323" y="19"/>
                        </a:lnTo>
                        <a:lnTo>
                          <a:pt x="1370" y="32"/>
                        </a:lnTo>
                        <a:lnTo>
                          <a:pt x="1428" y="61"/>
                        </a:lnTo>
                        <a:lnTo>
                          <a:pt x="1489" y="92"/>
                        </a:lnTo>
                        <a:lnTo>
                          <a:pt x="1539" y="119"/>
                        </a:lnTo>
                        <a:lnTo>
                          <a:pt x="1595" y="164"/>
                        </a:lnTo>
                        <a:lnTo>
                          <a:pt x="1638" y="217"/>
                        </a:lnTo>
                        <a:lnTo>
                          <a:pt x="1673" y="282"/>
                        </a:lnTo>
                        <a:lnTo>
                          <a:pt x="1687" y="323"/>
                        </a:lnTo>
                        <a:lnTo>
                          <a:pt x="1690" y="374"/>
                        </a:lnTo>
                        <a:lnTo>
                          <a:pt x="1710" y="417"/>
                        </a:lnTo>
                        <a:lnTo>
                          <a:pt x="1738" y="458"/>
                        </a:lnTo>
                        <a:lnTo>
                          <a:pt x="1774" y="487"/>
                        </a:lnTo>
                        <a:lnTo>
                          <a:pt x="1819" y="511"/>
                        </a:lnTo>
                        <a:lnTo>
                          <a:pt x="1846" y="537"/>
                        </a:lnTo>
                        <a:lnTo>
                          <a:pt x="1867" y="573"/>
                        </a:lnTo>
                        <a:lnTo>
                          <a:pt x="1902" y="621"/>
                        </a:lnTo>
                        <a:lnTo>
                          <a:pt x="1939" y="669"/>
                        </a:lnTo>
                        <a:lnTo>
                          <a:pt x="1981" y="717"/>
                        </a:lnTo>
                        <a:lnTo>
                          <a:pt x="2021" y="765"/>
                        </a:lnTo>
                        <a:lnTo>
                          <a:pt x="2064" y="853"/>
                        </a:lnTo>
                        <a:lnTo>
                          <a:pt x="2097" y="938"/>
                        </a:lnTo>
                        <a:lnTo>
                          <a:pt x="2119" y="1004"/>
                        </a:lnTo>
                        <a:lnTo>
                          <a:pt x="2137" y="1091"/>
                        </a:lnTo>
                        <a:lnTo>
                          <a:pt x="2161" y="1181"/>
                        </a:lnTo>
                        <a:lnTo>
                          <a:pt x="2181" y="1264"/>
                        </a:lnTo>
                        <a:lnTo>
                          <a:pt x="2198" y="1344"/>
                        </a:lnTo>
                        <a:lnTo>
                          <a:pt x="2214" y="1426"/>
                        </a:lnTo>
                        <a:lnTo>
                          <a:pt x="2233" y="1500"/>
                        </a:lnTo>
                        <a:lnTo>
                          <a:pt x="2242" y="1592"/>
                        </a:lnTo>
                        <a:lnTo>
                          <a:pt x="2253" y="1689"/>
                        </a:lnTo>
                        <a:lnTo>
                          <a:pt x="2261" y="1778"/>
                        </a:lnTo>
                        <a:lnTo>
                          <a:pt x="2250" y="1846"/>
                        </a:lnTo>
                        <a:lnTo>
                          <a:pt x="2242" y="1902"/>
                        </a:lnTo>
                        <a:lnTo>
                          <a:pt x="2237" y="1950"/>
                        </a:lnTo>
                        <a:lnTo>
                          <a:pt x="2218" y="1992"/>
                        </a:lnTo>
                        <a:lnTo>
                          <a:pt x="2184" y="2035"/>
                        </a:lnTo>
                        <a:lnTo>
                          <a:pt x="2136" y="2076"/>
                        </a:lnTo>
                        <a:lnTo>
                          <a:pt x="2076" y="2099"/>
                        </a:lnTo>
                        <a:lnTo>
                          <a:pt x="2009" y="2115"/>
                        </a:lnTo>
                        <a:lnTo>
                          <a:pt x="1928" y="2127"/>
                        </a:lnTo>
                        <a:lnTo>
                          <a:pt x="1855" y="2137"/>
                        </a:lnTo>
                        <a:lnTo>
                          <a:pt x="1773" y="2142"/>
                        </a:lnTo>
                        <a:lnTo>
                          <a:pt x="1677" y="2150"/>
                        </a:lnTo>
                        <a:lnTo>
                          <a:pt x="1594" y="2158"/>
                        </a:lnTo>
                        <a:lnTo>
                          <a:pt x="1517" y="2158"/>
                        </a:lnTo>
                        <a:lnTo>
                          <a:pt x="1442" y="2150"/>
                        </a:lnTo>
                        <a:lnTo>
                          <a:pt x="1373" y="2142"/>
                        </a:lnTo>
                        <a:lnTo>
                          <a:pt x="1319" y="2136"/>
                        </a:lnTo>
                        <a:lnTo>
                          <a:pt x="1261" y="2118"/>
                        </a:lnTo>
                        <a:lnTo>
                          <a:pt x="1190" y="2097"/>
                        </a:lnTo>
                        <a:lnTo>
                          <a:pt x="1110" y="2070"/>
                        </a:lnTo>
                        <a:lnTo>
                          <a:pt x="1048" y="2044"/>
                        </a:lnTo>
                        <a:lnTo>
                          <a:pt x="975" y="2014"/>
                        </a:lnTo>
                        <a:lnTo>
                          <a:pt x="915" y="1984"/>
                        </a:lnTo>
                        <a:lnTo>
                          <a:pt x="853" y="1951"/>
                        </a:lnTo>
                        <a:lnTo>
                          <a:pt x="787" y="1915"/>
                        </a:lnTo>
                        <a:lnTo>
                          <a:pt x="725" y="1874"/>
                        </a:lnTo>
                        <a:lnTo>
                          <a:pt x="663" y="1824"/>
                        </a:lnTo>
                        <a:lnTo>
                          <a:pt x="606" y="1776"/>
                        </a:lnTo>
                        <a:lnTo>
                          <a:pt x="564" y="1737"/>
                        </a:lnTo>
                        <a:lnTo>
                          <a:pt x="510" y="1660"/>
                        </a:lnTo>
                        <a:lnTo>
                          <a:pt x="467" y="1599"/>
                        </a:lnTo>
                        <a:lnTo>
                          <a:pt x="423" y="1531"/>
                        </a:lnTo>
                        <a:lnTo>
                          <a:pt x="396" y="1491"/>
                        </a:lnTo>
                        <a:lnTo>
                          <a:pt x="376" y="1439"/>
                        </a:lnTo>
                        <a:lnTo>
                          <a:pt x="335" y="1427"/>
                        </a:lnTo>
                        <a:lnTo>
                          <a:pt x="291" y="1413"/>
                        </a:lnTo>
                        <a:lnTo>
                          <a:pt x="250" y="1392"/>
                        </a:lnTo>
                        <a:lnTo>
                          <a:pt x="198" y="1357"/>
                        </a:lnTo>
                        <a:lnTo>
                          <a:pt x="145" y="1317"/>
                        </a:lnTo>
                        <a:lnTo>
                          <a:pt x="112" y="1269"/>
                        </a:lnTo>
                        <a:lnTo>
                          <a:pt x="72" y="1212"/>
                        </a:lnTo>
                        <a:lnTo>
                          <a:pt x="43" y="1160"/>
                        </a:lnTo>
                        <a:lnTo>
                          <a:pt x="16" y="1103"/>
                        </a:lnTo>
                        <a:lnTo>
                          <a:pt x="5" y="1047"/>
                        </a:lnTo>
                        <a:lnTo>
                          <a:pt x="0" y="970"/>
                        </a:lnTo>
                        <a:lnTo>
                          <a:pt x="4" y="909"/>
                        </a:lnTo>
                        <a:lnTo>
                          <a:pt x="16" y="847"/>
                        </a:lnTo>
                        <a:lnTo>
                          <a:pt x="35" y="777"/>
                        </a:lnTo>
                        <a:lnTo>
                          <a:pt x="64" y="708"/>
                        </a:lnTo>
                        <a:lnTo>
                          <a:pt x="99" y="640"/>
                        </a:lnTo>
                        <a:lnTo>
                          <a:pt x="141" y="580"/>
                        </a:lnTo>
                        <a:lnTo>
                          <a:pt x="176" y="537"/>
                        </a:lnTo>
                        <a:lnTo>
                          <a:pt x="221" y="493"/>
                        </a:lnTo>
                        <a:lnTo>
                          <a:pt x="273" y="454"/>
                        </a:lnTo>
                        <a:lnTo>
                          <a:pt x="326" y="428"/>
                        </a:lnTo>
                        <a:lnTo>
                          <a:pt x="392" y="410"/>
                        </a:lnTo>
                        <a:lnTo>
                          <a:pt x="474" y="399"/>
                        </a:lnTo>
                        <a:lnTo>
                          <a:pt x="547" y="400"/>
                        </a:lnTo>
                        <a:lnTo>
                          <a:pt x="614" y="409"/>
                        </a:lnTo>
                        <a:lnTo>
                          <a:pt x="657" y="40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02" name="Freeform 10"/>
                  <p:cNvSpPr>
                    <a:spLocks/>
                  </p:cNvSpPr>
                  <p:nvPr/>
                </p:nvSpPr>
                <p:spPr bwMode="auto">
                  <a:xfrm>
                    <a:off x="1250" y="2053"/>
                    <a:ext cx="1794" cy="1621"/>
                  </a:xfrm>
                  <a:custGeom>
                    <a:avLst/>
                    <a:gdLst>
                      <a:gd name="T0" fmla="*/ 1374 w 1794"/>
                      <a:gd name="T1" fmla="*/ 35 h 1621"/>
                      <a:gd name="T2" fmla="*/ 1400 w 1794"/>
                      <a:gd name="T3" fmla="*/ 38 h 1621"/>
                      <a:gd name="T4" fmla="*/ 1472 w 1794"/>
                      <a:gd name="T5" fmla="*/ 134 h 1621"/>
                      <a:gd name="T6" fmla="*/ 1554 w 1794"/>
                      <a:gd name="T7" fmla="*/ 230 h 1621"/>
                      <a:gd name="T8" fmla="*/ 1630 w 1794"/>
                      <a:gd name="T9" fmla="*/ 403 h 1621"/>
                      <a:gd name="T10" fmla="*/ 1670 w 1794"/>
                      <a:gd name="T11" fmla="*/ 554 h 1621"/>
                      <a:gd name="T12" fmla="*/ 1714 w 1794"/>
                      <a:gd name="T13" fmla="*/ 727 h 1621"/>
                      <a:gd name="T14" fmla="*/ 1747 w 1794"/>
                      <a:gd name="T15" fmla="*/ 889 h 1621"/>
                      <a:gd name="T16" fmla="*/ 1775 w 1794"/>
                      <a:gd name="T17" fmla="*/ 1055 h 1621"/>
                      <a:gd name="T18" fmla="*/ 1794 w 1794"/>
                      <a:gd name="T19" fmla="*/ 1241 h 1621"/>
                      <a:gd name="T20" fmla="*/ 1775 w 1794"/>
                      <a:gd name="T21" fmla="*/ 1365 h 1621"/>
                      <a:gd name="T22" fmla="*/ 1751 w 1794"/>
                      <a:gd name="T23" fmla="*/ 1455 h 1621"/>
                      <a:gd name="T24" fmla="*/ 1669 w 1794"/>
                      <a:gd name="T25" fmla="*/ 1539 h 1621"/>
                      <a:gd name="T26" fmla="*/ 1542 w 1794"/>
                      <a:gd name="T27" fmla="*/ 1578 h 1621"/>
                      <a:gd name="T28" fmla="*/ 1388 w 1794"/>
                      <a:gd name="T29" fmla="*/ 1600 h 1621"/>
                      <a:gd name="T30" fmla="*/ 1210 w 1794"/>
                      <a:gd name="T31" fmla="*/ 1613 h 1621"/>
                      <a:gd name="T32" fmla="*/ 1050 w 1794"/>
                      <a:gd name="T33" fmla="*/ 1621 h 1621"/>
                      <a:gd name="T34" fmla="*/ 906 w 1794"/>
                      <a:gd name="T35" fmla="*/ 1605 h 1621"/>
                      <a:gd name="T36" fmla="*/ 794 w 1794"/>
                      <a:gd name="T37" fmla="*/ 1581 h 1621"/>
                      <a:gd name="T38" fmla="*/ 643 w 1794"/>
                      <a:gd name="T39" fmla="*/ 1533 h 1621"/>
                      <a:gd name="T40" fmla="*/ 508 w 1794"/>
                      <a:gd name="T41" fmla="*/ 1477 h 1621"/>
                      <a:gd name="T42" fmla="*/ 387 w 1794"/>
                      <a:gd name="T43" fmla="*/ 1414 h 1621"/>
                      <a:gd name="T44" fmla="*/ 259 w 1794"/>
                      <a:gd name="T45" fmla="*/ 1337 h 1621"/>
                      <a:gd name="T46" fmla="*/ 140 w 1794"/>
                      <a:gd name="T47" fmla="*/ 1239 h 1621"/>
                      <a:gd name="T48" fmla="*/ 43 w 1794"/>
                      <a:gd name="T49" fmla="*/ 1124 h 1621"/>
                      <a:gd name="T50" fmla="*/ 38 w 1794"/>
                      <a:gd name="T51" fmla="*/ 1078 h 1621"/>
                      <a:gd name="T52" fmla="*/ 111 w 1794"/>
                      <a:gd name="T53" fmla="*/ 1161 h 1621"/>
                      <a:gd name="T54" fmla="*/ 208 w 1794"/>
                      <a:gd name="T55" fmla="*/ 1247 h 1621"/>
                      <a:gd name="T56" fmla="*/ 312 w 1794"/>
                      <a:gd name="T57" fmla="*/ 1322 h 1621"/>
                      <a:gd name="T58" fmla="*/ 419 w 1794"/>
                      <a:gd name="T59" fmla="*/ 1383 h 1621"/>
                      <a:gd name="T60" fmla="*/ 535 w 1794"/>
                      <a:gd name="T61" fmla="*/ 1437 h 1621"/>
                      <a:gd name="T62" fmla="*/ 636 w 1794"/>
                      <a:gd name="T63" fmla="*/ 1485 h 1621"/>
                      <a:gd name="T64" fmla="*/ 748 w 1794"/>
                      <a:gd name="T65" fmla="*/ 1529 h 1621"/>
                      <a:gd name="T66" fmla="*/ 870 w 1794"/>
                      <a:gd name="T67" fmla="*/ 1551 h 1621"/>
                      <a:gd name="T68" fmla="*/ 998 w 1794"/>
                      <a:gd name="T69" fmla="*/ 1568 h 1621"/>
                      <a:gd name="T70" fmla="*/ 1113 w 1794"/>
                      <a:gd name="T71" fmla="*/ 1570 h 1621"/>
                      <a:gd name="T72" fmla="*/ 1223 w 1794"/>
                      <a:gd name="T73" fmla="*/ 1565 h 1621"/>
                      <a:gd name="T74" fmla="*/ 1334 w 1794"/>
                      <a:gd name="T75" fmla="*/ 1555 h 1621"/>
                      <a:gd name="T76" fmla="*/ 1448 w 1794"/>
                      <a:gd name="T77" fmla="*/ 1538 h 1621"/>
                      <a:gd name="T78" fmla="*/ 1533 w 1794"/>
                      <a:gd name="T79" fmla="*/ 1513 h 1621"/>
                      <a:gd name="T80" fmla="*/ 1603 w 1794"/>
                      <a:gd name="T81" fmla="*/ 1465 h 1621"/>
                      <a:gd name="T82" fmla="*/ 1648 w 1794"/>
                      <a:gd name="T83" fmla="*/ 1389 h 1621"/>
                      <a:gd name="T84" fmla="*/ 1687 w 1794"/>
                      <a:gd name="T85" fmla="*/ 1306 h 1621"/>
                      <a:gd name="T86" fmla="*/ 1716 w 1794"/>
                      <a:gd name="T87" fmla="*/ 1229 h 1621"/>
                      <a:gd name="T88" fmla="*/ 1704 w 1794"/>
                      <a:gd name="T89" fmla="*/ 1063 h 1621"/>
                      <a:gd name="T90" fmla="*/ 1696 w 1794"/>
                      <a:gd name="T91" fmla="*/ 914 h 1621"/>
                      <a:gd name="T92" fmla="*/ 1669 w 1794"/>
                      <a:gd name="T93" fmla="*/ 791 h 1621"/>
                      <a:gd name="T94" fmla="*/ 1640 w 1794"/>
                      <a:gd name="T95" fmla="*/ 679 h 1621"/>
                      <a:gd name="T96" fmla="*/ 1608 w 1794"/>
                      <a:gd name="T97" fmla="*/ 548 h 1621"/>
                      <a:gd name="T98" fmla="*/ 1585 w 1794"/>
                      <a:gd name="T99" fmla="*/ 423 h 1621"/>
                      <a:gd name="T100" fmla="*/ 1527 w 1794"/>
                      <a:gd name="T101" fmla="*/ 329 h 1621"/>
                      <a:gd name="T102" fmla="*/ 1466 w 1794"/>
                      <a:gd name="T103" fmla="*/ 211 h 1621"/>
                      <a:gd name="T104" fmla="*/ 1410 w 1794"/>
                      <a:gd name="T105" fmla="*/ 119 h 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94" h="1621">
                        <a:moveTo>
                          <a:pt x="1386" y="75"/>
                        </a:moveTo>
                        <a:lnTo>
                          <a:pt x="1374" y="35"/>
                        </a:lnTo>
                        <a:lnTo>
                          <a:pt x="1379" y="0"/>
                        </a:lnTo>
                        <a:lnTo>
                          <a:pt x="1400" y="38"/>
                        </a:lnTo>
                        <a:lnTo>
                          <a:pt x="1435" y="86"/>
                        </a:lnTo>
                        <a:lnTo>
                          <a:pt x="1472" y="134"/>
                        </a:lnTo>
                        <a:lnTo>
                          <a:pt x="1514" y="182"/>
                        </a:lnTo>
                        <a:lnTo>
                          <a:pt x="1554" y="230"/>
                        </a:lnTo>
                        <a:lnTo>
                          <a:pt x="1597" y="317"/>
                        </a:lnTo>
                        <a:lnTo>
                          <a:pt x="1630" y="403"/>
                        </a:lnTo>
                        <a:lnTo>
                          <a:pt x="1652" y="467"/>
                        </a:lnTo>
                        <a:lnTo>
                          <a:pt x="1670" y="554"/>
                        </a:lnTo>
                        <a:lnTo>
                          <a:pt x="1694" y="644"/>
                        </a:lnTo>
                        <a:lnTo>
                          <a:pt x="1714" y="727"/>
                        </a:lnTo>
                        <a:lnTo>
                          <a:pt x="1731" y="807"/>
                        </a:lnTo>
                        <a:lnTo>
                          <a:pt x="1747" y="889"/>
                        </a:lnTo>
                        <a:lnTo>
                          <a:pt x="1766" y="963"/>
                        </a:lnTo>
                        <a:lnTo>
                          <a:pt x="1775" y="1055"/>
                        </a:lnTo>
                        <a:lnTo>
                          <a:pt x="1786" y="1154"/>
                        </a:lnTo>
                        <a:lnTo>
                          <a:pt x="1794" y="1241"/>
                        </a:lnTo>
                        <a:lnTo>
                          <a:pt x="1783" y="1309"/>
                        </a:lnTo>
                        <a:lnTo>
                          <a:pt x="1775" y="1365"/>
                        </a:lnTo>
                        <a:lnTo>
                          <a:pt x="1770" y="1413"/>
                        </a:lnTo>
                        <a:lnTo>
                          <a:pt x="1751" y="1455"/>
                        </a:lnTo>
                        <a:lnTo>
                          <a:pt x="1717" y="1498"/>
                        </a:lnTo>
                        <a:lnTo>
                          <a:pt x="1669" y="1539"/>
                        </a:lnTo>
                        <a:lnTo>
                          <a:pt x="1609" y="1562"/>
                        </a:lnTo>
                        <a:lnTo>
                          <a:pt x="1542" y="1578"/>
                        </a:lnTo>
                        <a:lnTo>
                          <a:pt x="1461" y="1590"/>
                        </a:lnTo>
                        <a:lnTo>
                          <a:pt x="1388" y="1600"/>
                        </a:lnTo>
                        <a:lnTo>
                          <a:pt x="1307" y="1605"/>
                        </a:lnTo>
                        <a:lnTo>
                          <a:pt x="1210" y="1613"/>
                        </a:lnTo>
                        <a:lnTo>
                          <a:pt x="1127" y="1621"/>
                        </a:lnTo>
                        <a:lnTo>
                          <a:pt x="1050" y="1621"/>
                        </a:lnTo>
                        <a:lnTo>
                          <a:pt x="975" y="1613"/>
                        </a:lnTo>
                        <a:lnTo>
                          <a:pt x="906" y="1605"/>
                        </a:lnTo>
                        <a:lnTo>
                          <a:pt x="852" y="1599"/>
                        </a:lnTo>
                        <a:lnTo>
                          <a:pt x="794" y="1581"/>
                        </a:lnTo>
                        <a:lnTo>
                          <a:pt x="723" y="1560"/>
                        </a:lnTo>
                        <a:lnTo>
                          <a:pt x="643" y="1533"/>
                        </a:lnTo>
                        <a:lnTo>
                          <a:pt x="581" y="1507"/>
                        </a:lnTo>
                        <a:lnTo>
                          <a:pt x="508" y="1477"/>
                        </a:lnTo>
                        <a:lnTo>
                          <a:pt x="449" y="1447"/>
                        </a:lnTo>
                        <a:lnTo>
                          <a:pt x="387" y="1414"/>
                        </a:lnTo>
                        <a:lnTo>
                          <a:pt x="321" y="1378"/>
                        </a:lnTo>
                        <a:lnTo>
                          <a:pt x="259" y="1337"/>
                        </a:lnTo>
                        <a:lnTo>
                          <a:pt x="197" y="1287"/>
                        </a:lnTo>
                        <a:lnTo>
                          <a:pt x="140" y="1239"/>
                        </a:lnTo>
                        <a:lnTo>
                          <a:pt x="97" y="1202"/>
                        </a:lnTo>
                        <a:lnTo>
                          <a:pt x="43" y="1124"/>
                        </a:lnTo>
                        <a:lnTo>
                          <a:pt x="0" y="1062"/>
                        </a:lnTo>
                        <a:lnTo>
                          <a:pt x="38" y="1078"/>
                        </a:lnTo>
                        <a:lnTo>
                          <a:pt x="72" y="1108"/>
                        </a:lnTo>
                        <a:lnTo>
                          <a:pt x="111" y="1161"/>
                        </a:lnTo>
                        <a:lnTo>
                          <a:pt x="161" y="1210"/>
                        </a:lnTo>
                        <a:lnTo>
                          <a:pt x="208" y="1247"/>
                        </a:lnTo>
                        <a:lnTo>
                          <a:pt x="262" y="1287"/>
                        </a:lnTo>
                        <a:lnTo>
                          <a:pt x="312" y="1322"/>
                        </a:lnTo>
                        <a:lnTo>
                          <a:pt x="367" y="1362"/>
                        </a:lnTo>
                        <a:lnTo>
                          <a:pt x="419" y="1383"/>
                        </a:lnTo>
                        <a:lnTo>
                          <a:pt x="483" y="1420"/>
                        </a:lnTo>
                        <a:lnTo>
                          <a:pt x="535" y="1437"/>
                        </a:lnTo>
                        <a:lnTo>
                          <a:pt x="584" y="1465"/>
                        </a:lnTo>
                        <a:lnTo>
                          <a:pt x="636" y="1485"/>
                        </a:lnTo>
                        <a:lnTo>
                          <a:pt x="685" y="1500"/>
                        </a:lnTo>
                        <a:lnTo>
                          <a:pt x="748" y="1529"/>
                        </a:lnTo>
                        <a:lnTo>
                          <a:pt x="808" y="1539"/>
                        </a:lnTo>
                        <a:lnTo>
                          <a:pt x="870" y="1551"/>
                        </a:lnTo>
                        <a:lnTo>
                          <a:pt x="933" y="1560"/>
                        </a:lnTo>
                        <a:lnTo>
                          <a:pt x="998" y="1568"/>
                        </a:lnTo>
                        <a:lnTo>
                          <a:pt x="1061" y="1573"/>
                        </a:lnTo>
                        <a:lnTo>
                          <a:pt x="1113" y="1570"/>
                        </a:lnTo>
                        <a:lnTo>
                          <a:pt x="1171" y="1568"/>
                        </a:lnTo>
                        <a:lnTo>
                          <a:pt x="1223" y="1565"/>
                        </a:lnTo>
                        <a:lnTo>
                          <a:pt x="1279" y="1560"/>
                        </a:lnTo>
                        <a:lnTo>
                          <a:pt x="1334" y="1555"/>
                        </a:lnTo>
                        <a:lnTo>
                          <a:pt x="1387" y="1546"/>
                        </a:lnTo>
                        <a:lnTo>
                          <a:pt x="1448" y="1538"/>
                        </a:lnTo>
                        <a:lnTo>
                          <a:pt x="1503" y="1533"/>
                        </a:lnTo>
                        <a:lnTo>
                          <a:pt x="1533" y="1513"/>
                        </a:lnTo>
                        <a:lnTo>
                          <a:pt x="1569" y="1485"/>
                        </a:lnTo>
                        <a:lnTo>
                          <a:pt x="1603" y="1465"/>
                        </a:lnTo>
                        <a:lnTo>
                          <a:pt x="1627" y="1430"/>
                        </a:lnTo>
                        <a:lnTo>
                          <a:pt x="1648" y="1389"/>
                        </a:lnTo>
                        <a:lnTo>
                          <a:pt x="1667" y="1350"/>
                        </a:lnTo>
                        <a:lnTo>
                          <a:pt x="1687" y="1306"/>
                        </a:lnTo>
                        <a:lnTo>
                          <a:pt x="1700" y="1260"/>
                        </a:lnTo>
                        <a:lnTo>
                          <a:pt x="1716" y="1229"/>
                        </a:lnTo>
                        <a:lnTo>
                          <a:pt x="1709" y="1148"/>
                        </a:lnTo>
                        <a:lnTo>
                          <a:pt x="1704" y="1063"/>
                        </a:lnTo>
                        <a:lnTo>
                          <a:pt x="1700" y="982"/>
                        </a:lnTo>
                        <a:lnTo>
                          <a:pt x="1696" y="914"/>
                        </a:lnTo>
                        <a:lnTo>
                          <a:pt x="1683" y="857"/>
                        </a:lnTo>
                        <a:lnTo>
                          <a:pt x="1669" y="791"/>
                        </a:lnTo>
                        <a:lnTo>
                          <a:pt x="1651" y="732"/>
                        </a:lnTo>
                        <a:lnTo>
                          <a:pt x="1640" y="679"/>
                        </a:lnTo>
                        <a:lnTo>
                          <a:pt x="1627" y="618"/>
                        </a:lnTo>
                        <a:lnTo>
                          <a:pt x="1608" y="548"/>
                        </a:lnTo>
                        <a:lnTo>
                          <a:pt x="1592" y="477"/>
                        </a:lnTo>
                        <a:lnTo>
                          <a:pt x="1585" y="423"/>
                        </a:lnTo>
                        <a:lnTo>
                          <a:pt x="1555" y="372"/>
                        </a:lnTo>
                        <a:lnTo>
                          <a:pt x="1527" y="329"/>
                        </a:lnTo>
                        <a:lnTo>
                          <a:pt x="1499" y="272"/>
                        </a:lnTo>
                        <a:lnTo>
                          <a:pt x="1466" y="211"/>
                        </a:lnTo>
                        <a:lnTo>
                          <a:pt x="1440" y="160"/>
                        </a:lnTo>
                        <a:lnTo>
                          <a:pt x="1410" y="119"/>
                        </a:lnTo>
                        <a:lnTo>
                          <a:pt x="1386" y="75"/>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sp>
              <p:nvSpPr>
                <p:cNvPr id="8203" name="Freeform 11"/>
                <p:cNvSpPr>
                  <a:spLocks/>
                </p:cNvSpPr>
                <p:nvPr/>
              </p:nvSpPr>
              <p:spPr bwMode="auto">
                <a:xfrm>
                  <a:off x="1970" y="2705"/>
                  <a:ext cx="643" cy="692"/>
                </a:xfrm>
                <a:custGeom>
                  <a:avLst/>
                  <a:gdLst>
                    <a:gd name="T0" fmla="*/ 28 w 643"/>
                    <a:gd name="T1" fmla="*/ 0 h 692"/>
                    <a:gd name="T2" fmla="*/ 75 w 643"/>
                    <a:gd name="T3" fmla="*/ 35 h 692"/>
                    <a:gd name="T4" fmla="*/ 117 w 643"/>
                    <a:gd name="T5" fmla="*/ 78 h 692"/>
                    <a:gd name="T6" fmla="*/ 160 w 643"/>
                    <a:gd name="T7" fmla="*/ 126 h 692"/>
                    <a:gd name="T8" fmla="*/ 207 w 643"/>
                    <a:gd name="T9" fmla="*/ 184 h 692"/>
                    <a:gd name="T10" fmla="*/ 260 w 643"/>
                    <a:gd name="T11" fmla="*/ 246 h 692"/>
                    <a:gd name="T12" fmla="*/ 321 w 643"/>
                    <a:gd name="T13" fmla="*/ 314 h 692"/>
                    <a:gd name="T14" fmla="*/ 381 w 643"/>
                    <a:gd name="T15" fmla="*/ 388 h 692"/>
                    <a:gd name="T16" fmla="*/ 426 w 643"/>
                    <a:gd name="T17" fmla="*/ 445 h 692"/>
                    <a:gd name="T18" fmla="*/ 463 w 643"/>
                    <a:gd name="T19" fmla="*/ 481 h 692"/>
                    <a:gd name="T20" fmla="*/ 501 w 643"/>
                    <a:gd name="T21" fmla="*/ 516 h 692"/>
                    <a:gd name="T22" fmla="*/ 544 w 643"/>
                    <a:gd name="T23" fmla="*/ 548 h 692"/>
                    <a:gd name="T24" fmla="*/ 585 w 643"/>
                    <a:gd name="T25" fmla="*/ 585 h 692"/>
                    <a:gd name="T26" fmla="*/ 618 w 643"/>
                    <a:gd name="T27" fmla="*/ 615 h 692"/>
                    <a:gd name="T28" fmla="*/ 637 w 643"/>
                    <a:gd name="T29" fmla="*/ 637 h 692"/>
                    <a:gd name="T30" fmla="*/ 643 w 643"/>
                    <a:gd name="T31" fmla="*/ 662 h 692"/>
                    <a:gd name="T32" fmla="*/ 639 w 643"/>
                    <a:gd name="T33" fmla="*/ 679 h 692"/>
                    <a:gd name="T34" fmla="*/ 627 w 643"/>
                    <a:gd name="T35" fmla="*/ 689 h 692"/>
                    <a:gd name="T36" fmla="*/ 609 w 643"/>
                    <a:gd name="T37" fmla="*/ 692 h 692"/>
                    <a:gd name="T38" fmla="*/ 585 w 643"/>
                    <a:gd name="T39" fmla="*/ 683 h 692"/>
                    <a:gd name="T40" fmla="*/ 550 w 643"/>
                    <a:gd name="T41" fmla="*/ 657 h 692"/>
                    <a:gd name="T42" fmla="*/ 513 w 643"/>
                    <a:gd name="T43" fmla="*/ 635 h 692"/>
                    <a:gd name="T44" fmla="*/ 481 w 643"/>
                    <a:gd name="T45" fmla="*/ 618 h 692"/>
                    <a:gd name="T46" fmla="*/ 442 w 643"/>
                    <a:gd name="T47" fmla="*/ 583 h 692"/>
                    <a:gd name="T48" fmla="*/ 406 w 643"/>
                    <a:gd name="T49" fmla="*/ 553 h 692"/>
                    <a:gd name="T50" fmla="*/ 361 w 643"/>
                    <a:gd name="T51" fmla="*/ 512 h 692"/>
                    <a:gd name="T52" fmla="*/ 321 w 643"/>
                    <a:gd name="T53" fmla="*/ 477 h 692"/>
                    <a:gd name="T54" fmla="*/ 273 w 643"/>
                    <a:gd name="T55" fmla="*/ 436 h 692"/>
                    <a:gd name="T56" fmla="*/ 236 w 643"/>
                    <a:gd name="T57" fmla="*/ 398 h 692"/>
                    <a:gd name="T58" fmla="*/ 203 w 643"/>
                    <a:gd name="T59" fmla="*/ 358 h 692"/>
                    <a:gd name="T60" fmla="*/ 171 w 643"/>
                    <a:gd name="T61" fmla="*/ 324 h 692"/>
                    <a:gd name="T62" fmla="*/ 152 w 643"/>
                    <a:gd name="T63" fmla="*/ 295 h 692"/>
                    <a:gd name="T64" fmla="*/ 121 w 643"/>
                    <a:gd name="T65" fmla="*/ 250 h 692"/>
                    <a:gd name="T66" fmla="*/ 93 w 643"/>
                    <a:gd name="T67" fmla="*/ 202 h 692"/>
                    <a:gd name="T68" fmla="*/ 65 w 643"/>
                    <a:gd name="T69" fmla="*/ 155 h 692"/>
                    <a:gd name="T70" fmla="*/ 40 w 643"/>
                    <a:gd name="T71" fmla="*/ 112 h 692"/>
                    <a:gd name="T72" fmla="*/ 20 w 643"/>
                    <a:gd name="T73" fmla="*/ 74 h 692"/>
                    <a:gd name="T74" fmla="*/ 5 w 643"/>
                    <a:gd name="T75" fmla="*/ 43 h 692"/>
                    <a:gd name="T76" fmla="*/ 0 w 643"/>
                    <a:gd name="T77" fmla="*/ 21 h 692"/>
                    <a:gd name="T78" fmla="*/ 5 w 643"/>
                    <a:gd name="T79" fmla="*/ 7 h 692"/>
                    <a:gd name="T80" fmla="*/ 28 w 643"/>
                    <a:gd name="T81" fmla="*/ 0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3" h="692">
                      <a:moveTo>
                        <a:pt x="28" y="0"/>
                      </a:moveTo>
                      <a:lnTo>
                        <a:pt x="75" y="35"/>
                      </a:lnTo>
                      <a:lnTo>
                        <a:pt x="117" y="78"/>
                      </a:lnTo>
                      <a:lnTo>
                        <a:pt x="160" y="126"/>
                      </a:lnTo>
                      <a:lnTo>
                        <a:pt x="207" y="184"/>
                      </a:lnTo>
                      <a:lnTo>
                        <a:pt x="260" y="246"/>
                      </a:lnTo>
                      <a:lnTo>
                        <a:pt x="321" y="314"/>
                      </a:lnTo>
                      <a:lnTo>
                        <a:pt x="381" y="388"/>
                      </a:lnTo>
                      <a:lnTo>
                        <a:pt x="426" y="445"/>
                      </a:lnTo>
                      <a:lnTo>
                        <a:pt x="463" y="481"/>
                      </a:lnTo>
                      <a:lnTo>
                        <a:pt x="501" y="516"/>
                      </a:lnTo>
                      <a:lnTo>
                        <a:pt x="544" y="548"/>
                      </a:lnTo>
                      <a:lnTo>
                        <a:pt x="585" y="585"/>
                      </a:lnTo>
                      <a:lnTo>
                        <a:pt x="618" y="615"/>
                      </a:lnTo>
                      <a:lnTo>
                        <a:pt x="637" y="637"/>
                      </a:lnTo>
                      <a:lnTo>
                        <a:pt x="643" y="662"/>
                      </a:lnTo>
                      <a:lnTo>
                        <a:pt x="639" y="679"/>
                      </a:lnTo>
                      <a:lnTo>
                        <a:pt x="627" y="689"/>
                      </a:lnTo>
                      <a:lnTo>
                        <a:pt x="609" y="692"/>
                      </a:lnTo>
                      <a:lnTo>
                        <a:pt x="585" y="683"/>
                      </a:lnTo>
                      <a:lnTo>
                        <a:pt x="550" y="657"/>
                      </a:lnTo>
                      <a:lnTo>
                        <a:pt x="513" y="635"/>
                      </a:lnTo>
                      <a:lnTo>
                        <a:pt x="481" y="618"/>
                      </a:lnTo>
                      <a:lnTo>
                        <a:pt x="442" y="583"/>
                      </a:lnTo>
                      <a:lnTo>
                        <a:pt x="406" y="553"/>
                      </a:lnTo>
                      <a:lnTo>
                        <a:pt x="361" y="512"/>
                      </a:lnTo>
                      <a:lnTo>
                        <a:pt x="321" y="477"/>
                      </a:lnTo>
                      <a:lnTo>
                        <a:pt x="273" y="436"/>
                      </a:lnTo>
                      <a:lnTo>
                        <a:pt x="236" y="398"/>
                      </a:lnTo>
                      <a:lnTo>
                        <a:pt x="203" y="358"/>
                      </a:lnTo>
                      <a:lnTo>
                        <a:pt x="171" y="324"/>
                      </a:lnTo>
                      <a:lnTo>
                        <a:pt x="152" y="295"/>
                      </a:lnTo>
                      <a:lnTo>
                        <a:pt x="121" y="250"/>
                      </a:lnTo>
                      <a:lnTo>
                        <a:pt x="93" y="202"/>
                      </a:lnTo>
                      <a:lnTo>
                        <a:pt x="65" y="155"/>
                      </a:lnTo>
                      <a:lnTo>
                        <a:pt x="40" y="112"/>
                      </a:lnTo>
                      <a:lnTo>
                        <a:pt x="20" y="74"/>
                      </a:lnTo>
                      <a:lnTo>
                        <a:pt x="5" y="43"/>
                      </a:lnTo>
                      <a:lnTo>
                        <a:pt x="0" y="21"/>
                      </a:lnTo>
                      <a:lnTo>
                        <a:pt x="5" y="7"/>
                      </a:lnTo>
                      <a:lnTo>
                        <a:pt x="28" y="0"/>
                      </a:lnTo>
                      <a:close/>
                    </a:path>
                  </a:pathLst>
                </a:custGeom>
                <a:solidFill>
                  <a:srgbClr val="FFE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sp>
            <p:nvSpPr>
              <p:cNvPr id="8204" name="Freeform 12"/>
              <p:cNvSpPr>
                <a:spLocks/>
              </p:cNvSpPr>
              <p:nvPr/>
            </p:nvSpPr>
            <p:spPr bwMode="auto">
              <a:xfrm>
                <a:off x="2316" y="3116"/>
                <a:ext cx="557" cy="462"/>
              </a:xfrm>
              <a:custGeom>
                <a:avLst/>
                <a:gdLst>
                  <a:gd name="T0" fmla="*/ 557 w 557"/>
                  <a:gd name="T1" fmla="*/ 0 h 462"/>
                  <a:gd name="T2" fmla="*/ 557 w 557"/>
                  <a:gd name="T3" fmla="*/ 63 h 462"/>
                  <a:gd name="T4" fmla="*/ 555 w 557"/>
                  <a:gd name="T5" fmla="*/ 142 h 462"/>
                  <a:gd name="T6" fmla="*/ 547 w 557"/>
                  <a:gd name="T7" fmla="*/ 210 h 462"/>
                  <a:gd name="T8" fmla="*/ 531 w 557"/>
                  <a:gd name="T9" fmla="*/ 267 h 462"/>
                  <a:gd name="T10" fmla="*/ 506 w 557"/>
                  <a:gd name="T11" fmla="*/ 306 h 462"/>
                  <a:gd name="T12" fmla="*/ 473 w 557"/>
                  <a:gd name="T13" fmla="*/ 338 h 462"/>
                  <a:gd name="T14" fmla="*/ 429 w 557"/>
                  <a:gd name="T15" fmla="*/ 370 h 462"/>
                  <a:gd name="T16" fmla="*/ 383 w 557"/>
                  <a:gd name="T17" fmla="*/ 396 h 462"/>
                  <a:gd name="T18" fmla="*/ 316 w 557"/>
                  <a:gd name="T19" fmla="*/ 427 h 462"/>
                  <a:gd name="T20" fmla="*/ 255 w 557"/>
                  <a:gd name="T21" fmla="*/ 444 h 462"/>
                  <a:gd name="T22" fmla="*/ 186 w 557"/>
                  <a:gd name="T23" fmla="*/ 454 h 462"/>
                  <a:gd name="T24" fmla="*/ 126 w 557"/>
                  <a:gd name="T25" fmla="*/ 462 h 462"/>
                  <a:gd name="T26" fmla="*/ 62 w 557"/>
                  <a:gd name="T27" fmla="*/ 459 h 462"/>
                  <a:gd name="T28" fmla="*/ 0 w 557"/>
                  <a:gd name="T29" fmla="*/ 454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7" h="462">
                    <a:moveTo>
                      <a:pt x="557" y="0"/>
                    </a:moveTo>
                    <a:lnTo>
                      <a:pt x="557" y="63"/>
                    </a:lnTo>
                    <a:lnTo>
                      <a:pt x="555" y="142"/>
                    </a:lnTo>
                    <a:lnTo>
                      <a:pt x="547" y="210"/>
                    </a:lnTo>
                    <a:lnTo>
                      <a:pt x="531" y="267"/>
                    </a:lnTo>
                    <a:lnTo>
                      <a:pt x="506" y="306"/>
                    </a:lnTo>
                    <a:lnTo>
                      <a:pt x="473" y="338"/>
                    </a:lnTo>
                    <a:lnTo>
                      <a:pt x="429" y="370"/>
                    </a:lnTo>
                    <a:lnTo>
                      <a:pt x="383" y="396"/>
                    </a:lnTo>
                    <a:lnTo>
                      <a:pt x="316" y="427"/>
                    </a:lnTo>
                    <a:lnTo>
                      <a:pt x="255" y="444"/>
                    </a:lnTo>
                    <a:lnTo>
                      <a:pt x="186" y="454"/>
                    </a:lnTo>
                    <a:lnTo>
                      <a:pt x="126" y="462"/>
                    </a:lnTo>
                    <a:lnTo>
                      <a:pt x="62" y="459"/>
                    </a:lnTo>
                    <a:lnTo>
                      <a:pt x="0" y="454"/>
                    </a:lnTo>
                  </a:path>
                </a:pathLst>
              </a:custGeom>
              <a:noFill/>
              <a:ln w="17463">
                <a:solidFill>
                  <a:srgbClr val="FF8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nvGrpSpPr>
            <p:cNvPr id="8205" name="Group 13"/>
            <p:cNvGrpSpPr>
              <a:grpSpLocks/>
            </p:cNvGrpSpPr>
            <p:nvPr/>
          </p:nvGrpSpPr>
          <p:grpSpPr bwMode="auto">
            <a:xfrm>
              <a:off x="850" y="1581"/>
              <a:ext cx="1930" cy="1927"/>
              <a:chOff x="850" y="1581"/>
              <a:chExt cx="1930" cy="1927"/>
            </a:xfrm>
          </p:grpSpPr>
          <p:grpSp>
            <p:nvGrpSpPr>
              <p:cNvPr id="8206" name="Group 14"/>
              <p:cNvGrpSpPr>
                <a:grpSpLocks/>
              </p:cNvGrpSpPr>
              <p:nvPr/>
            </p:nvGrpSpPr>
            <p:grpSpPr bwMode="auto">
              <a:xfrm>
                <a:off x="1541" y="1581"/>
                <a:ext cx="1239" cy="1725"/>
                <a:chOff x="1541" y="1581"/>
                <a:chExt cx="1239" cy="1725"/>
              </a:xfrm>
            </p:grpSpPr>
            <p:grpSp>
              <p:nvGrpSpPr>
                <p:cNvPr id="8207" name="Group 15"/>
                <p:cNvGrpSpPr>
                  <a:grpSpLocks/>
                </p:cNvGrpSpPr>
                <p:nvPr/>
              </p:nvGrpSpPr>
              <p:grpSpPr bwMode="auto">
                <a:xfrm>
                  <a:off x="1541" y="1581"/>
                  <a:ext cx="1239" cy="1725"/>
                  <a:chOff x="1541" y="1581"/>
                  <a:chExt cx="1239" cy="1725"/>
                </a:xfrm>
              </p:grpSpPr>
              <p:grpSp>
                <p:nvGrpSpPr>
                  <p:cNvPr id="8208" name="Group 16"/>
                  <p:cNvGrpSpPr>
                    <a:grpSpLocks/>
                  </p:cNvGrpSpPr>
                  <p:nvPr/>
                </p:nvGrpSpPr>
                <p:grpSpPr bwMode="auto">
                  <a:xfrm>
                    <a:off x="1541" y="1581"/>
                    <a:ext cx="1239" cy="1725"/>
                    <a:chOff x="1541" y="1581"/>
                    <a:chExt cx="1239" cy="1725"/>
                  </a:xfrm>
                </p:grpSpPr>
                <p:grpSp>
                  <p:nvGrpSpPr>
                    <p:cNvPr id="8209" name="Group 17"/>
                    <p:cNvGrpSpPr>
                      <a:grpSpLocks/>
                    </p:cNvGrpSpPr>
                    <p:nvPr/>
                  </p:nvGrpSpPr>
                  <p:grpSpPr bwMode="auto">
                    <a:xfrm>
                      <a:off x="1541" y="1581"/>
                      <a:ext cx="1239" cy="1725"/>
                      <a:chOff x="1541" y="1581"/>
                      <a:chExt cx="1239" cy="1725"/>
                    </a:xfrm>
                  </p:grpSpPr>
                  <p:grpSp>
                    <p:nvGrpSpPr>
                      <p:cNvPr id="8210" name="Group 18"/>
                      <p:cNvGrpSpPr>
                        <a:grpSpLocks/>
                      </p:cNvGrpSpPr>
                      <p:nvPr/>
                    </p:nvGrpSpPr>
                    <p:grpSpPr bwMode="auto">
                      <a:xfrm>
                        <a:off x="1541" y="1581"/>
                        <a:ext cx="1239" cy="1725"/>
                        <a:chOff x="1541" y="1581"/>
                        <a:chExt cx="1239" cy="1725"/>
                      </a:xfrm>
                    </p:grpSpPr>
                    <p:sp>
                      <p:nvSpPr>
                        <p:cNvPr id="8211" name="Freeform 19"/>
                        <p:cNvSpPr>
                          <a:spLocks/>
                        </p:cNvSpPr>
                        <p:nvPr/>
                      </p:nvSpPr>
                      <p:spPr bwMode="auto">
                        <a:xfrm>
                          <a:off x="1543" y="1581"/>
                          <a:ext cx="1237" cy="1725"/>
                        </a:xfrm>
                        <a:custGeom>
                          <a:avLst/>
                          <a:gdLst>
                            <a:gd name="T0" fmla="*/ 27 w 1237"/>
                            <a:gd name="T1" fmla="*/ 323 h 1725"/>
                            <a:gd name="T2" fmla="*/ 77 w 1237"/>
                            <a:gd name="T3" fmla="*/ 254 h 1725"/>
                            <a:gd name="T4" fmla="*/ 145 w 1237"/>
                            <a:gd name="T5" fmla="*/ 165 h 1725"/>
                            <a:gd name="T6" fmla="*/ 215 w 1237"/>
                            <a:gd name="T7" fmla="*/ 89 h 1725"/>
                            <a:gd name="T8" fmla="*/ 304 w 1237"/>
                            <a:gd name="T9" fmla="*/ 31 h 1725"/>
                            <a:gd name="T10" fmla="*/ 427 w 1237"/>
                            <a:gd name="T11" fmla="*/ 2 h 1725"/>
                            <a:gd name="T12" fmla="*/ 544 w 1237"/>
                            <a:gd name="T13" fmla="*/ 9 h 1725"/>
                            <a:gd name="T14" fmla="*/ 657 w 1237"/>
                            <a:gd name="T15" fmla="*/ 45 h 1725"/>
                            <a:gd name="T16" fmla="*/ 745 w 1237"/>
                            <a:gd name="T17" fmla="*/ 105 h 1725"/>
                            <a:gd name="T18" fmla="*/ 811 w 1237"/>
                            <a:gd name="T19" fmla="*/ 192 h 1725"/>
                            <a:gd name="T20" fmla="*/ 851 w 1237"/>
                            <a:gd name="T21" fmla="*/ 293 h 1725"/>
                            <a:gd name="T22" fmla="*/ 861 w 1237"/>
                            <a:gd name="T23" fmla="*/ 384 h 1725"/>
                            <a:gd name="T24" fmla="*/ 822 w 1237"/>
                            <a:gd name="T25" fmla="*/ 482 h 1725"/>
                            <a:gd name="T26" fmla="*/ 783 w 1237"/>
                            <a:gd name="T27" fmla="*/ 581 h 1725"/>
                            <a:gd name="T28" fmla="*/ 760 w 1237"/>
                            <a:gd name="T29" fmla="*/ 661 h 1725"/>
                            <a:gd name="T30" fmla="*/ 777 w 1237"/>
                            <a:gd name="T31" fmla="*/ 675 h 1725"/>
                            <a:gd name="T32" fmla="*/ 807 w 1237"/>
                            <a:gd name="T33" fmla="*/ 623 h 1725"/>
                            <a:gd name="T34" fmla="*/ 862 w 1237"/>
                            <a:gd name="T35" fmla="*/ 515 h 1725"/>
                            <a:gd name="T36" fmla="*/ 901 w 1237"/>
                            <a:gd name="T37" fmla="*/ 467 h 1725"/>
                            <a:gd name="T38" fmla="*/ 936 w 1237"/>
                            <a:gd name="T39" fmla="*/ 498 h 1725"/>
                            <a:gd name="T40" fmla="*/ 979 w 1237"/>
                            <a:gd name="T41" fmla="*/ 582 h 1725"/>
                            <a:gd name="T42" fmla="*/ 1014 w 1237"/>
                            <a:gd name="T43" fmla="*/ 665 h 1725"/>
                            <a:gd name="T44" fmla="*/ 1064 w 1237"/>
                            <a:gd name="T45" fmla="*/ 744 h 1725"/>
                            <a:gd name="T46" fmla="*/ 1082 w 1237"/>
                            <a:gd name="T47" fmla="*/ 825 h 1725"/>
                            <a:gd name="T48" fmla="*/ 1063 w 1237"/>
                            <a:gd name="T49" fmla="*/ 936 h 1725"/>
                            <a:gd name="T50" fmla="*/ 1102 w 1237"/>
                            <a:gd name="T51" fmla="*/ 1006 h 1725"/>
                            <a:gd name="T52" fmla="*/ 1156 w 1237"/>
                            <a:gd name="T53" fmla="*/ 1121 h 1725"/>
                            <a:gd name="T54" fmla="*/ 1200 w 1237"/>
                            <a:gd name="T55" fmla="*/ 1223 h 1725"/>
                            <a:gd name="T56" fmla="*/ 1222 w 1237"/>
                            <a:gd name="T57" fmla="*/ 1335 h 1725"/>
                            <a:gd name="T58" fmla="*/ 1230 w 1237"/>
                            <a:gd name="T59" fmla="*/ 1452 h 1725"/>
                            <a:gd name="T60" fmla="*/ 1237 w 1237"/>
                            <a:gd name="T61" fmla="*/ 1636 h 1725"/>
                            <a:gd name="T62" fmla="*/ 1218 w 1237"/>
                            <a:gd name="T63" fmla="*/ 1711 h 1725"/>
                            <a:gd name="T64" fmla="*/ 1151 w 1237"/>
                            <a:gd name="T65" fmla="*/ 1714 h 1725"/>
                            <a:gd name="T66" fmla="*/ 1062 w 1237"/>
                            <a:gd name="T67" fmla="*/ 1656 h 1725"/>
                            <a:gd name="T68" fmla="*/ 950 w 1237"/>
                            <a:gd name="T69" fmla="*/ 1566 h 1725"/>
                            <a:gd name="T70" fmla="*/ 818 w 1237"/>
                            <a:gd name="T71" fmla="*/ 1422 h 1725"/>
                            <a:gd name="T72" fmla="*/ 686 w 1237"/>
                            <a:gd name="T73" fmla="*/ 1260 h 1725"/>
                            <a:gd name="T74" fmla="*/ 508 w 1237"/>
                            <a:gd name="T75" fmla="*/ 1070 h 1725"/>
                            <a:gd name="T76" fmla="*/ 384 w 1237"/>
                            <a:gd name="T77" fmla="*/ 940 h 1725"/>
                            <a:gd name="T78" fmla="*/ 356 w 1237"/>
                            <a:gd name="T79" fmla="*/ 862 h 1725"/>
                            <a:gd name="T80" fmla="*/ 403 w 1237"/>
                            <a:gd name="T81" fmla="*/ 818 h 1725"/>
                            <a:gd name="T82" fmla="*/ 478 w 1237"/>
                            <a:gd name="T83" fmla="*/ 764 h 1725"/>
                            <a:gd name="T84" fmla="*/ 556 w 1237"/>
                            <a:gd name="T85" fmla="*/ 734 h 1725"/>
                            <a:gd name="T86" fmla="*/ 605 w 1237"/>
                            <a:gd name="T87" fmla="*/ 708 h 1725"/>
                            <a:gd name="T88" fmla="*/ 556 w 1237"/>
                            <a:gd name="T89" fmla="*/ 699 h 1725"/>
                            <a:gd name="T90" fmla="*/ 448 w 1237"/>
                            <a:gd name="T91" fmla="*/ 724 h 1725"/>
                            <a:gd name="T92" fmla="*/ 385 w 1237"/>
                            <a:gd name="T93" fmla="*/ 769 h 1725"/>
                            <a:gd name="T94" fmla="*/ 306 w 1237"/>
                            <a:gd name="T95" fmla="*/ 805 h 1725"/>
                            <a:gd name="T96" fmla="*/ 240 w 1237"/>
                            <a:gd name="T97" fmla="*/ 790 h 1725"/>
                            <a:gd name="T98" fmla="*/ 186 w 1237"/>
                            <a:gd name="T99" fmla="*/ 742 h 1725"/>
                            <a:gd name="T100" fmla="*/ 129 w 1237"/>
                            <a:gd name="T101" fmla="*/ 664 h 1725"/>
                            <a:gd name="T102" fmla="*/ 58 w 1237"/>
                            <a:gd name="T103" fmla="*/ 582 h 1725"/>
                            <a:gd name="T104" fmla="*/ 24 w 1237"/>
                            <a:gd name="T105" fmla="*/ 514 h 1725"/>
                            <a:gd name="T106" fmla="*/ 0 w 1237"/>
                            <a:gd name="T107" fmla="*/ 409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37" h="1725">
                              <a:moveTo>
                                <a:pt x="2" y="383"/>
                              </a:moveTo>
                              <a:lnTo>
                                <a:pt x="13" y="352"/>
                              </a:lnTo>
                              <a:lnTo>
                                <a:pt x="27" y="323"/>
                              </a:lnTo>
                              <a:lnTo>
                                <a:pt x="42" y="293"/>
                              </a:lnTo>
                              <a:lnTo>
                                <a:pt x="59" y="271"/>
                              </a:lnTo>
                              <a:lnTo>
                                <a:pt x="77" y="254"/>
                              </a:lnTo>
                              <a:lnTo>
                                <a:pt x="98" y="227"/>
                              </a:lnTo>
                              <a:lnTo>
                                <a:pt x="125" y="195"/>
                              </a:lnTo>
                              <a:lnTo>
                                <a:pt x="145" y="165"/>
                              </a:lnTo>
                              <a:lnTo>
                                <a:pt x="165" y="137"/>
                              </a:lnTo>
                              <a:lnTo>
                                <a:pt x="188" y="114"/>
                              </a:lnTo>
                              <a:lnTo>
                                <a:pt x="215" y="89"/>
                              </a:lnTo>
                              <a:lnTo>
                                <a:pt x="242" y="67"/>
                              </a:lnTo>
                              <a:lnTo>
                                <a:pt x="271" y="48"/>
                              </a:lnTo>
                              <a:lnTo>
                                <a:pt x="304" y="31"/>
                              </a:lnTo>
                              <a:lnTo>
                                <a:pt x="341" y="16"/>
                              </a:lnTo>
                              <a:lnTo>
                                <a:pt x="380" y="6"/>
                              </a:lnTo>
                              <a:lnTo>
                                <a:pt x="427" y="2"/>
                              </a:lnTo>
                              <a:lnTo>
                                <a:pt x="471" y="0"/>
                              </a:lnTo>
                              <a:lnTo>
                                <a:pt x="508" y="3"/>
                              </a:lnTo>
                              <a:lnTo>
                                <a:pt x="544" y="9"/>
                              </a:lnTo>
                              <a:lnTo>
                                <a:pt x="578" y="16"/>
                              </a:lnTo>
                              <a:lnTo>
                                <a:pt x="621" y="28"/>
                              </a:lnTo>
                              <a:lnTo>
                                <a:pt x="657" y="45"/>
                              </a:lnTo>
                              <a:lnTo>
                                <a:pt x="687" y="61"/>
                              </a:lnTo>
                              <a:lnTo>
                                <a:pt x="719" y="80"/>
                              </a:lnTo>
                              <a:lnTo>
                                <a:pt x="745" y="105"/>
                              </a:lnTo>
                              <a:lnTo>
                                <a:pt x="769" y="133"/>
                              </a:lnTo>
                              <a:lnTo>
                                <a:pt x="789" y="159"/>
                              </a:lnTo>
                              <a:lnTo>
                                <a:pt x="811" y="192"/>
                              </a:lnTo>
                              <a:lnTo>
                                <a:pt x="831" y="224"/>
                              </a:lnTo>
                              <a:lnTo>
                                <a:pt x="843" y="255"/>
                              </a:lnTo>
                              <a:lnTo>
                                <a:pt x="851" y="293"/>
                              </a:lnTo>
                              <a:lnTo>
                                <a:pt x="858" y="328"/>
                              </a:lnTo>
                              <a:lnTo>
                                <a:pt x="862" y="355"/>
                              </a:lnTo>
                              <a:lnTo>
                                <a:pt x="861" y="384"/>
                              </a:lnTo>
                              <a:lnTo>
                                <a:pt x="854" y="406"/>
                              </a:lnTo>
                              <a:lnTo>
                                <a:pt x="841" y="440"/>
                              </a:lnTo>
                              <a:lnTo>
                                <a:pt x="822" y="482"/>
                              </a:lnTo>
                              <a:lnTo>
                                <a:pt x="806" y="518"/>
                              </a:lnTo>
                              <a:lnTo>
                                <a:pt x="792" y="549"/>
                              </a:lnTo>
                              <a:lnTo>
                                <a:pt x="783" y="581"/>
                              </a:lnTo>
                              <a:lnTo>
                                <a:pt x="772" y="614"/>
                              </a:lnTo>
                              <a:lnTo>
                                <a:pt x="764" y="645"/>
                              </a:lnTo>
                              <a:lnTo>
                                <a:pt x="760" y="661"/>
                              </a:lnTo>
                              <a:lnTo>
                                <a:pt x="761" y="671"/>
                              </a:lnTo>
                              <a:lnTo>
                                <a:pt x="768" y="675"/>
                              </a:lnTo>
                              <a:lnTo>
                                <a:pt x="777" y="675"/>
                              </a:lnTo>
                              <a:lnTo>
                                <a:pt x="785" y="667"/>
                              </a:lnTo>
                              <a:lnTo>
                                <a:pt x="795" y="652"/>
                              </a:lnTo>
                              <a:lnTo>
                                <a:pt x="807" y="623"/>
                              </a:lnTo>
                              <a:lnTo>
                                <a:pt x="823" y="584"/>
                              </a:lnTo>
                              <a:lnTo>
                                <a:pt x="843" y="547"/>
                              </a:lnTo>
                              <a:lnTo>
                                <a:pt x="862" y="515"/>
                              </a:lnTo>
                              <a:lnTo>
                                <a:pt x="880" y="488"/>
                              </a:lnTo>
                              <a:lnTo>
                                <a:pt x="890" y="475"/>
                              </a:lnTo>
                              <a:lnTo>
                                <a:pt x="901" y="467"/>
                              </a:lnTo>
                              <a:lnTo>
                                <a:pt x="915" y="465"/>
                              </a:lnTo>
                              <a:lnTo>
                                <a:pt x="924" y="473"/>
                              </a:lnTo>
                              <a:lnTo>
                                <a:pt x="936" y="498"/>
                              </a:lnTo>
                              <a:lnTo>
                                <a:pt x="948" y="521"/>
                              </a:lnTo>
                              <a:lnTo>
                                <a:pt x="963" y="552"/>
                              </a:lnTo>
                              <a:lnTo>
                                <a:pt x="979" y="582"/>
                              </a:lnTo>
                              <a:lnTo>
                                <a:pt x="992" y="609"/>
                              </a:lnTo>
                              <a:lnTo>
                                <a:pt x="1002" y="639"/>
                              </a:lnTo>
                              <a:lnTo>
                                <a:pt x="1014" y="665"/>
                              </a:lnTo>
                              <a:lnTo>
                                <a:pt x="1025" y="697"/>
                              </a:lnTo>
                              <a:lnTo>
                                <a:pt x="1044" y="718"/>
                              </a:lnTo>
                              <a:lnTo>
                                <a:pt x="1064" y="744"/>
                              </a:lnTo>
                              <a:lnTo>
                                <a:pt x="1081" y="769"/>
                              </a:lnTo>
                              <a:lnTo>
                                <a:pt x="1085" y="796"/>
                              </a:lnTo>
                              <a:lnTo>
                                <a:pt x="1082" y="825"/>
                              </a:lnTo>
                              <a:lnTo>
                                <a:pt x="1076" y="863"/>
                              </a:lnTo>
                              <a:lnTo>
                                <a:pt x="1070" y="898"/>
                              </a:lnTo>
                              <a:lnTo>
                                <a:pt x="1063" y="936"/>
                              </a:lnTo>
                              <a:lnTo>
                                <a:pt x="1076" y="958"/>
                              </a:lnTo>
                              <a:lnTo>
                                <a:pt x="1090" y="981"/>
                              </a:lnTo>
                              <a:lnTo>
                                <a:pt x="1102" y="1006"/>
                              </a:lnTo>
                              <a:lnTo>
                                <a:pt x="1116" y="1035"/>
                              </a:lnTo>
                              <a:lnTo>
                                <a:pt x="1137" y="1081"/>
                              </a:lnTo>
                              <a:lnTo>
                                <a:pt x="1156" y="1121"/>
                              </a:lnTo>
                              <a:lnTo>
                                <a:pt x="1176" y="1160"/>
                              </a:lnTo>
                              <a:lnTo>
                                <a:pt x="1192" y="1196"/>
                              </a:lnTo>
                              <a:lnTo>
                                <a:pt x="1200" y="1223"/>
                              </a:lnTo>
                              <a:lnTo>
                                <a:pt x="1209" y="1260"/>
                              </a:lnTo>
                              <a:lnTo>
                                <a:pt x="1215" y="1303"/>
                              </a:lnTo>
                              <a:lnTo>
                                <a:pt x="1222" y="1335"/>
                              </a:lnTo>
                              <a:lnTo>
                                <a:pt x="1229" y="1378"/>
                              </a:lnTo>
                              <a:lnTo>
                                <a:pt x="1231" y="1422"/>
                              </a:lnTo>
                              <a:lnTo>
                                <a:pt x="1230" y="1452"/>
                              </a:lnTo>
                              <a:lnTo>
                                <a:pt x="1230" y="1486"/>
                              </a:lnTo>
                              <a:lnTo>
                                <a:pt x="1231" y="1556"/>
                              </a:lnTo>
                              <a:lnTo>
                                <a:pt x="1237" y="1636"/>
                              </a:lnTo>
                              <a:lnTo>
                                <a:pt x="1235" y="1674"/>
                              </a:lnTo>
                              <a:lnTo>
                                <a:pt x="1231" y="1697"/>
                              </a:lnTo>
                              <a:lnTo>
                                <a:pt x="1218" y="1711"/>
                              </a:lnTo>
                              <a:lnTo>
                                <a:pt x="1194" y="1723"/>
                              </a:lnTo>
                              <a:lnTo>
                                <a:pt x="1169" y="1725"/>
                              </a:lnTo>
                              <a:lnTo>
                                <a:pt x="1151" y="1714"/>
                              </a:lnTo>
                              <a:lnTo>
                                <a:pt x="1136" y="1701"/>
                              </a:lnTo>
                              <a:lnTo>
                                <a:pt x="1098" y="1677"/>
                              </a:lnTo>
                              <a:lnTo>
                                <a:pt x="1062" y="1656"/>
                              </a:lnTo>
                              <a:lnTo>
                                <a:pt x="1027" y="1639"/>
                              </a:lnTo>
                              <a:lnTo>
                                <a:pt x="998" y="1612"/>
                              </a:lnTo>
                              <a:lnTo>
                                <a:pt x="950" y="1566"/>
                              </a:lnTo>
                              <a:lnTo>
                                <a:pt x="905" y="1516"/>
                              </a:lnTo>
                              <a:lnTo>
                                <a:pt x="861" y="1473"/>
                              </a:lnTo>
                              <a:lnTo>
                                <a:pt x="818" y="1422"/>
                              </a:lnTo>
                              <a:lnTo>
                                <a:pt x="767" y="1354"/>
                              </a:lnTo>
                              <a:lnTo>
                                <a:pt x="729" y="1303"/>
                              </a:lnTo>
                              <a:lnTo>
                                <a:pt x="686" y="1260"/>
                              </a:lnTo>
                              <a:lnTo>
                                <a:pt x="633" y="1202"/>
                              </a:lnTo>
                              <a:lnTo>
                                <a:pt x="581" y="1144"/>
                              </a:lnTo>
                              <a:lnTo>
                                <a:pt x="508" y="1070"/>
                              </a:lnTo>
                              <a:lnTo>
                                <a:pt x="440" y="1009"/>
                              </a:lnTo>
                              <a:lnTo>
                                <a:pt x="408" y="971"/>
                              </a:lnTo>
                              <a:lnTo>
                                <a:pt x="384" y="940"/>
                              </a:lnTo>
                              <a:lnTo>
                                <a:pt x="369" y="913"/>
                              </a:lnTo>
                              <a:lnTo>
                                <a:pt x="357" y="879"/>
                              </a:lnTo>
                              <a:lnTo>
                                <a:pt x="356" y="862"/>
                              </a:lnTo>
                              <a:lnTo>
                                <a:pt x="362" y="850"/>
                              </a:lnTo>
                              <a:lnTo>
                                <a:pt x="378" y="837"/>
                              </a:lnTo>
                              <a:lnTo>
                                <a:pt x="403" y="818"/>
                              </a:lnTo>
                              <a:lnTo>
                                <a:pt x="431" y="798"/>
                              </a:lnTo>
                              <a:lnTo>
                                <a:pt x="457" y="777"/>
                              </a:lnTo>
                              <a:lnTo>
                                <a:pt x="478" y="764"/>
                              </a:lnTo>
                              <a:lnTo>
                                <a:pt x="502" y="754"/>
                              </a:lnTo>
                              <a:lnTo>
                                <a:pt x="529" y="744"/>
                              </a:lnTo>
                              <a:lnTo>
                                <a:pt x="556" y="734"/>
                              </a:lnTo>
                              <a:lnTo>
                                <a:pt x="583" y="724"/>
                              </a:lnTo>
                              <a:lnTo>
                                <a:pt x="602" y="716"/>
                              </a:lnTo>
                              <a:lnTo>
                                <a:pt x="605" y="708"/>
                              </a:lnTo>
                              <a:lnTo>
                                <a:pt x="598" y="697"/>
                              </a:lnTo>
                              <a:lnTo>
                                <a:pt x="586" y="694"/>
                              </a:lnTo>
                              <a:lnTo>
                                <a:pt x="556" y="699"/>
                              </a:lnTo>
                              <a:lnTo>
                                <a:pt x="524" y="705"/>
                              </a:lnTo>
                              <a:lnTo>
                                <a:pt x="486" y="713"/>
                              </a:lnTo>
                              <a:lnTo>
                                <a:pt x="448" y="724"/>
                              </a:lnTo>
                              <a:lnTo>
                                <a:pt x="431" y="731"/>
                              </a:lnTo>
                              <a:lnTo>
                                <a:pt x="409" y="748"/>
                              </a:lnTo>
                              <a:lnTo>
                                <a:pt x="385" y="769"/>
                              </a:lnTo>
                              <a:lnTo>
                                <a:pt x="353" y="798"/>
                              </a:lnTo>
                              <a:lnTo>
                                <a:pt x="334" y="802"/>
                              </a:lnTo>
                              <a:lnTo>
                                <a:pt x="306" y="805"/>
                              </a:lnTo>
                              <a:lnTo>
                                <a:pt x="277" y="806"/>
                              </a:lnTo>
                              <a:lnTo>
                                <a:pt x="260" y="801"/>
                              </a:lnTo>
                              <a:lnTo>
                                <a:pt x="240" y="790"/>
                              </a:lnTo>
                              <a:lnTo>
                                <a:pt x="214" y="779"/>
                              </a:lnTo>
                              <a:lnTo>
                                <a:pt x="201" y="766"/>
                              </a:lnTo>
                              <a:lnTo>
                                <a:pt x="186" y="742"/>
                              </a:lnTo>
                              <a:lnTo>
                                <a:pt x="170" y="716"/>
                              </a:lnTo>
                              <a:lnTo>
                                <a:pt x="156" y="694"/>
                              </a:lnTo>
                              <a:lnTo>
                                <a:pt x="129" y="664"/>
                              </a:lnTo>
                              <a:lnTo>
                                <a:pt x="109" y="638"/>
                              </a:lnTo>
                              <a:lnTo>
                                <a:pt x="81" y="607"/>
                              </a:lnTo>
                              <a:lnTo>
                                <a:pt x="58" y="582"/>
                              </a:lnTo>
                              <a:lnTo>
                                <a:pt x="43" y="565"/>
                              </a:lnTo>
                              <a:lnTo>
                                <a:pt x="35" y="545"/>
                              </a:lnTo>
                              <a:lnTo>
                                <a:pt x="24" y="514"/>
                              </a:lnTo>
                              <a:lnTo>
                                <a:pt x="12" y="481"/>
                              </a:lnTo>
                              <a:lnTo>
                                <a:pt x="5" y="446"/>
                              </a:lnTo>
                              <a:lnTo>
                                <a:pt x="0" y="409"/>
                              </a:lnTo>
                              <a:lnTo>
                                <a:pt x="2" y="383"/>
                              </a:ln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nvGrpSpPr>
                        <p:cNvPr id="8212" name="Group 20"/>
                        <p:cNvGrpSpPr>
                          <a:grpSpLocks/>
                        </p:cNvGrpSpPr>
                        <p:nvPr/>
                      </p:nvGrpSpPr>
                      <p:grpSpPr bwMode="auto">
                        <a:xfrm>
                          <a:off x="1541" y="1581"/>
                          <a:ext cx="1239" cy="1723"/>
                          <a:chOff x="1541" y="1581"/>
                          <a:chExt cx="1239" cy="1723"/>
                        </a:xfrm>
                      </p:grpSpPr>
                      <p:sp>
                        <p:nvSpPr>
                          <p:cNvPr id="8213" name="Freeform 21"/>
                          <p:cNvSpPr>
                            <a:spLocks/>
                          </p:cNvSpPr>
                          <p:nvPr/>
                        </p:nvSpPr>
                        <p:spPr bwMode="auto">
                          <a:xfrm>
                            <a:off x="1900" y="2046"/>
                            <a:ext cx="880" cy="1258"/>
                          </a:xfrm>
                          <a:custGeom>
                            <a:avLst/>
                            <a:gdLst>
                              <a:gd name="T0" fmla="*/ 500 w 880"/>
                              <a:gd name="T1" fmla="*/ 96 h 1258"/>
                              <a:gd name="T2" fmla="*/ 486 w 880"/>
                              <a:gd name="T3" fmla="*/ 82 h 1258"/>
                              <a:gd name="T4" fmla="*/ 533 w 880"/>
                              <a:gd name="T5" fmla="*/ 10 h 1258"/>
                              <a:gd name="T6" fmla="*/ 567 w 880"/>
                              <a:gd name="T7" fmla="*/ 8 h 1258"/>
                              <a:gd name="T8" fmla="*/ 608 w 880"/>
                              <a:gd name="T9" fmla="*/ 87 h 1258"/>
                              <a:gd name="T10" fmla="*/ 647 w 880"/>
                              <a:gd name="T11" fmla="*/ 174 h 1258"/>
                              <a:gd name="T12" fmla="*/ 687 w 880"/>
                              <a:gd name="T13" fmla="*/ 253 h 1258"/>
                              <a:gd name="T14" fmla="*/ 728 w 880"/>
                              <a:gd name="T15" fmla="*/ 330 h 1258"/>
                              <a:gd name="T16" fmla="*/ 713 w 880"/>
                              <a:gd name="T17" fmla="*/ 432 h 1258"/>
                              <a:gd name="T18" fmla="*/ 733 w 880"/>
                              <a:gd name="T19" fmla="*/ 515 h 1258"/>
                              <a:gd name="T20" fmla="*/ 780 w 880"/>
                              <a:gd name="T21" fmla="*/ 615 h 1258"/>
                              <a:gd name="T22" fmla="*/ 835 w 880"/>
                              <a:gd name="T23" fmla="*/ 730 h 1258"/>
                              <a:gd name="T24" fmla="*/ 858 w 880"/>
                              <a:gd name="T25" fmla="*/ 838 h 1258"/>
                              <a:gd name="T26" fmla="*/ 874 w 880"/>
                              <a:gd name="T27" fmla="*/ 955 h 1258"/>
                              <a:gd name="T28" fmla="*/ 874 w 880"/>
                              <a:gd name="T29" fmla="*/ 1089 h 1258"/>
                              <a:gd name="T30" fmla="*/ 874 w 880"/>
                              <a:gd name="T31" fmla="*/ 1230 h 1258"/>
                              <a:gd name="T32" fmla="*/ 812 w 880"/>
                              <a:gd name="T33" fmla="*/ 1258 h 1258"/>
                              <a:gd name="T34" fmla="*/ 741 w 880"/>
                              <a:gd name="T35" fmla="*/ 1210 h 1258"/>
                              <a:gd name="T36" fmla="*/ 643 w 880"/>
                              <a:gd name="T37" fmla="*/ 1146 h 1258"/>
                              <a:gd name="T38" fmla="*/ 504 w 880"/>
                              <a:gd name="T39" fmla="*/ 1006 h 1258"/>
                              <a:gd name="T40" fmla="*/ 372 w 880"/>
                              <a:gd name="T41" fmla="*/ 838 h 1258"/>
                              <a:gd name="T42" fmla="*/ 224 w 880"/>
                              <a:gd name="T43" fmla="*/ 678 h 1258"/>
                              <a:gd name="T44" fmla="*/ 52 w 880"/>
                              <a:gd name="T45" fmla="*/ 504 h 1258"/>
                              <a:gd name="T46" fmla="*/ 1 w 880"/>
                              <a:gd name="T47" fmla="*/ 413 h 1258"/>
                              <a:gd name="T48" fmla="*/ 23 w 880"/>
                              <a:gd name="T49" fmla="*/ 371 h 1258"/>
                              <a:gd name="T50" fmla="*/ 101 w 880"/>
                              <a:gd name="T51" fmla="*/ 312 h 1258"/>
                              <a:gd name="T52" fmla="*/ 94 w 880"/>
                              <a:gd name="T53" fmla="*/ 366 h 1258"/>
                              <a:gd name="T54" fmla="*/ 73 w 880"/>
                              <a:gd name="T55" fmla="*/ 436 h 1258"/>
                              <a:gd name="T56" fmla="*/ 120 w 880"/>
                              <a:gd name="T57" fmla="*/ 519 h 1258"/>
                              <a:gd name="T58" fmla="*/ 220 w 880"/>
                              <a:gd name="T59" fmla="*/ 618 h 1258"/>
                              <a:gd name="T60" fmla="*/ 315 w 880"/>
                              <a:gd name="T61" fmla="*/ 702 h 1258"/>
                              <a:gd name="T62" fmla="*/ 404 w 880"/>
                              <a:gd name="T63" fmla="*/ 792 h 1258"/>
                              <a:gd name="T64" fmla="*/ 472 w 880"/>
                              <a:gd name="T65" fmla="*/ 890 h 1258"/>
                              <a:gd name="T66" fmla="*/ 554 w 880"/>
                              <a:gd name="T67" fmla="*/ 989 h 1258"/>
                              <a:gd name="T68" fmla="*/ 653 w 880"/>
                              <a:gd name="T69" fmla="*/ 1078 h 1258"/>
                              <a:gd name="T70" fmla="*/ 719 w 880"/>
                              <a:gd name="T71" fmla="*/ 1123 h 1258"/>
                              <a:gd name="T72" fmla="*/ 783 w 880"/>
                              <a:gd name="T73" fmla="*/ 1137 h 1258"/>
                              <a:gd name="T74" fmla="*/ 816 w 880"/>
                              <a:gd name="T75" fmla="*/ 1105 h 1258"/>
                              <a:gd name="T76" fmla="*/ 814 w 880"/>
                              <a:gd name="T77" fmla="*/ 998 h 1258"/>
                              <a:gd name="T78" fmla="*/ 800 w 880"/>
                              <a:gd name="T79" fmla="*/ 875 h 1258"/>
                              <a:gd name="T80" fmla="*/ 772 w 880"/>
                              <a:gd name="T81" fmla="*/ 765 h 1258"/>
                              <a:gd name="T82" fmla="*/ 744 w 880"/>
                              <a:gd name="T83" fmla="*/ 682 h 1258"/>
                              <a:gd name="T84" fmla="*/ 699 w 880"/>
                              <a:gd name="T85" fmla="*/ 592 h 1258"/>
                              <a:gd name="T86" fmla="*/ 648 w 880"/>
                              <a:gd name="T87" fmla="*/ 491 h 1258"/>
                              <a:gd name="T88" fmla="*/ 641 w 880"/>
                              <a:gd name="T89" fmla="*/ 443 h 1258"/>
                              <a:gd name="T90" fmla="*/ 660 w 880"/>
                              <a:gd name="T91" fmla="*/ 359 h 1258"/>
                              <a:gd name="T92" fmla="*/ 641 w 880"/>
                              <a:gd name="T93" fmla="*/ 277 h 1258"/>
                              <a:gd name="T94" fmla="*/ 591 w 880"/>
                              <a:gd name="T95" fmla="*/ 145 h 1258"/>
                              <a:gd name="T96" fmla="*/ 551 w 880"/>
                              <a:gd name="T97" fmla="*/ 74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0" h="1258">
                                <a:moveTo>
                                  <a:pt x="538" y="75"/>
                                </a:moveTo>
                                <a:lnTo>
                                  <a:pt x="520" y="81"/>
                                </a:lnTo>
                                <a:lnTo>
                                  <a:pt x="500" y="96"/>
                                </a:lnTo>
                                <a:lnTo>
                                  <a:pt x="481" y="109"/>
                                </a:lnTo>
                                <a:lnTo>
                                  <a:pt x="466" y="119"/>
                                </a:lnTo>
                                <a:lnTo>
                                  <a:pt x="486" y="82"/>
                                </a:lnTo>
                                <a:lnTo>
                                  <a:pt x="505" y="50"/>
                                </a:lnTo>
                                <a:lnTo>
                                  <a:pt x="523" y="23"/>
                                </a:lnTo>
                                <a:lnTo>
                                  <a:pt x="533" y="10"/>
                                </a:lnTo>
                                <a:lnTo>
                                  <a:pt x="544" y="2"/>
                                </a:lnTo>
                                <a:lnTo>
                                  <a:pt x="558" y="0"/>
                                </a:lnTo>
                                <a:lnTo>
                                  <a:pt x="567" y="8"/>
                                </a:lnTo>
                                <a:lnTo>
                                  <a:pt x="581" y="33"/>
                                </a:lnTo>
                                <a:lnTo>
                                  <a:pt x="593" y="56"/>
                                </a:lnTo>
                                <a:lnTo>
                                  <a:pt x="608" y="87"/>
                                </a:lnTo>
                                <a:lnTo>
                                  <a:pt x="624" y="117"/>
                                </a:lnTo>
                                <a:lnTo>
                                  <a:pt x="636" y="144"/>
                                </a:lnTo>
                                <a:lnTo>
                                  <a:pt x="647" y="174"/>
                                </a:lnTo>
                                <a:lnTo>
                                  <a:pt x="659" y="200"/>
                                </a:lnTo>
                                <a:lnTo>
                                  <a:pt x="668" y="232"/>
                                </a:lnTo>
                                <a:lnTo>
                                  <a:pt x="687" y="253"/>
                                </a:lnTo>
                                <a:lnTo>
                                  <a:pt x="707" y="279"/>
                                </a:lnTo>
                                <a:lnTo>
                                  <a:pt x="724" y="304"/>
                                </a:lnTo>
                                <a:lnTo>
                                  <a:pt x="728" y="330"/>
                                </a:lnTo>
                                <a:lnTo>
                                  <a:pt x="725" y="359"/>
                                </a:lnTo>
                                <a:lnTo>
                                  <a:pt x="719" y="397"/>
                                </a:lnTo>
                                <a:lnTo>
                                  <a:pt x="713" y="432"/>
                                </a:lnTo>
                                <a:lnTo>
                                  <a:pt x="706" y="469"/>
                                </a:lnTo>
                                <a:lnTo>
                                  <a:pt x="719" y="491"/>
                                </a:lnTo>
                                <a:lnTo>
                                  <a:pt x="733" y="515"/>
                                </a:lnTo>
                                <a:lnTo>
                                  <a:pt x="745" y="539"/>
                                </a:lnTo>
                                <a:lnTo>
                                  <a:pt x="759" y="568"/>
                                </a:lnTo>
                                <a:lnTo>
                                  <a:pt x="780" y="615"/>
                                </a:lnTo>
                                <a:lnTo>
                                  <a:pt x="799" y="654"/>
                                </a:lnTo>
                                <a:lnTo>
                                  <a:pt x="819" y="694"/>
                                </a:lnTo>
                                <a:lnTo>
                                  <a:pt x="835" y="730"/>
                                </a:lnTo>
                                <a:lnTo>
                                  <a:pt x="843" y="756"/>
                                </a:lnTo>
                                <a:lnTo>
                                  <a:pt x="852" y="794"/>
                                </a:lnTo>
                                <a:lnTo>
                                  <a:pt x="858" y="838"/>
                                </a:lnTo>
                                <a:lnTo>
                                  <a:pt x="865" y="870"/>
                                </a:lnTo>
                                <a:lnTo>
                                  <a:pt x="872" y="913"/>
                                </a:lnTo>
                                <a:lnTo>
                                  <a:pt x="874" y="955"/>
                                </a:lnTo>
                                <a:lnTo>
                                  <a:pt x="873" y="986"/>
                                </a:lnTo>
                                <a:lnTo>
                                  <a:pt x="873" y="1019"/>
                                </a:lnTo>
                                <a:lnTo>
                                  <a:pt x="874" y="1089"/>
                                </a:lnTo>
                                <a:lnTo>
                                  <a:pt x="880" y="1169"/>
                                </a:lnTo>
                                <a:lnTo>
                                  <a:pt x="878" y="1207"/>
                                </a:lnTo>
                                <a:lnTo>
                                  <a:pt x="874" y="1230"/>
                                </a:lnTo>
                                <a:lnTo>
                                  <a:pt x="861" y="1245"/>
                                </a:lnTo>
                                <a:lnTo>
                                  <a:pt x="837" y="1257"/>
                                </a:lnTo>
                                <a:lnTo>
                                  <a:pt x="812" y="1258"/>
                                </a:lnTo>
                                <a:lnTo>
                                  <a:pt x="794" y="1248"/>
                                </a:lnTo>
                                <a:lnTo>
                                  <a:pt x="779" y="1235"/>
                                </a:lnTo>
                                <a:lnTo>
                                  <a:pt x="741" y="1210"/>
                                </a:lnTo>
                                <a:lnTo>
                                  <a:pt x="705" y="1190"/>
                                </a:lnTo>
                                <a:lnTo>
                                  <a:pt x="670" y="1172"/>
                                </a:lnTo>
                                <a:lnTo>
                                  <a:pt x="643" y="1146"/>
                                </a:lnTo>
                                <a:lnTo>
                                  <a:pt x="594" y="1099"/>
                                </a:lnTo>
                                <a:lnTo>
                                  <a:pt x="548" y="1050"/>
                                </a:lnTo>
                                <a:lnTo>
                                  <a:pt x="504" y="1006"/>
                                </a:lnTo>
                                <a:lnTo>
                                  <a:pt x="461" y="955"/>
                                </a:lnTo>
                                <a:lnTo>
                                  <a:pt x="410" y="889"/>
                                </a:lnTo>
                                <a:lnTo>
                                  <a:pt x="372" y="838"/>
                                </a:lnTo>
                                <a:lnTo>
                                  <a:pt x="329" y="794"/>
                                </a:lnTo>
                                <a:lnTo>
                                  <a:pt x="276" y="736"/>
                                </a:lnTo>
                                <a:lnTo>
                                  <a:pt x="224" y="678"/>
                                </a:lnTo>
                                <a:lnTo>
                                  <a:pt x="152" y="603"/>
                                </a:lnTo>
                                <a:lnTo>
                                  <a:pt x="85" y="542"/>
                                </a:lnTo>
                                <a:lnTo>
                                  <a:pt x="52" y="504"/>
                                </a:lnTo>
                                <a:lnTo>
                                  <a:pt x="28" y="474"/>
                                </a:lnTo>
                                <a:lnTo>
                                  <a:pt x="13" y="446"/>
                                </a:lnTo>
                                <a:lnTo>
                                  <a:pt x="1" y="413"/>
                                </a:lnTo>
                                <a:lnTo>
                                  <a:pt x="0" y="395"/>
                                </a:lnTo>
                                <a:lnTo>
                                  <a:pt x="7" y="384"/>
                                </a:lnTo>
                                <a:lnTo>
                                  <a:pt x="23" y="371"/>
                                </a:lnTo>
                                <a:lnTo>
                                  <a:pt x="47" y="352"/>
                                </a:lnTo>
                                <a:lnTo>
                                  <a:pt x="75" y="331"/>
                                </a:lnTo>
                                <a:lnTo>
                                  <a:pt x="101" y="312"/>
                                </a:lnTo>
                                <a:lnTo>
                                  <a:pt x="122" y="299"/>
                                </a:lnTo>
                                <a:lnTo>
                                  <a:pt x="108" y="336"/>
                                </a:lnTo>
                                <a:lnTo>
                                  <a:pt x="94" y="366"/>
                                </a:lnTo>
                                <a:lnTo>
                                  <a:pt x="79" y="397"/>
                                </a:lnTo>
                                <a:lnTo>
                                  <a:pt x="71" y="419"/>
                                </a:lnTo>
                                <a:lnTo>
                                  <a:pt x="73" y="436"/>
                                </a:lnTo>
                                <a:lnTo>
                                  <a:pt x="82" y="461"/>
                                </a:lnTo>
                                <a:lnTo>
                                  <a:pt x="97" y="491"/>
                                </a:lnTo>
                                <a:lnTo>
                                  <a:pt x="120" y="519"/>
                                </a:lnTo>
                                <a:lnTo>
                                  <a:pt x="144" y="552"/>
                                </a:lnTo>
                                <a:lnTo>
                                  <a:pt x="182" y="583"/>
                                </a:lnTo>
                                <a:lnTo>
                                  <a:pt x="220" y="618"/>
                                </a:lnTo>
                                <a:lnTo>
                                  <a:pt x="251" y="646"/>
                                </a:lnTo>
                                <a:lnTo>
                                  <a:pt x="283" y="673"/>
                                </a:lnTo>
                                <a:lnTo>
                                  <a:pt x="315" y="702"/>
                                </a:lnTo>
                                <a:lnTo>
                                  <a:pt x="348" y="731"/>
                                </a:lnTo>
                                <a:lnTo>
                                  <a:pt x="374" y="766"/>
                                </a:lnTo>
                                <a:lnTo>
                                  <a:pt x="404" y="792"/>
                                </a:lnTo>
                                <a:lnTo>
                                  <a:pt x="424" y="819"/>
                                </a:lnTo>
                                <a:lnTo>
                                  <a:pt x="450" y="855"/>
                                </a:lnTo>
                                <a:lnTo>
                                  <a:pt x="472" y="890"/>
                                </a:lnTo>
                                <a:lnTo>
                                  <a:pt x="497" y="929"/>
                                </a:lnTo>
                                <a:lnTo>
                                  <a:pt x="523" y="961"/>
                                </a:lnTo>
                                <a:lnTo>
                                  <a:pt x="554" y="989"/>
                                </a:lnTo>
                                <a:lnTo>
                                  <a:pt x="597" y="1027"/>
                                </a:lnTo>
                                <a:lnTo>
                                  <a:pt x="626" y="1053"/>
                                </a:lnTo>
                                <a:lnTo>
                                  <a:pt x="653" y="1078"/>
                                </a:lnTo>
                                <a:lnTo>
                                  <a:pt x="671" y="1101"/>
                                </a:lnTo>
                                <a:lnTo>
                                  <a:pt x="695" y="1110"/>
                                </a:lnTo>
                                <a:lnTo>
                                  <a:pt x="719" y="1123"/>
                                </a:lnTo>
                                <a:lnTo>
                                  <a:pt x="744" y="1131"/>
                                </a:lnTo>
                                <a:lnTo>
                                  <a:pt x="767" y="1139"/>
                                </a:lnTo>
                                <a:lnTo>
                                  <a:pt x="783" y="1137"/>
                                </a:lnTo>
                                <a:lnTo>
                                  <a:pt x="796" y="1131"/>
                                </a:lnTo>
                                <a:lnTo>
                                  <a:pt x="808" y="1123"/>
                                </a:lnTo>
                                <a:lnTo>
                                  <a:pt x="816" y="1105"/>
                                </a:lnTo>
                                <a:lnTo>
                                  <a:pt x="821" y="1086"/>
                                </a:lnTo>
                                <a:lnTo>
                                  <a:pt x="816" y="1047"/>
                                </a:lnTo>
                                <a:lnTo>
                                  <a:pt x="814" y="998"/>
                                </a:lnTo>
                                <a:lnTo>
                                  <a:pt x="808" y="954"/>
                                </a:lnTo>
                                <a:lnTo>
                                  <a:pt x="804" y="907"/>
                                </a:lnTo>
                                <a:lnTo>
                                  <a:pt x="800" y="875"/>
                                </a:lnTo>
                                <a:lnTo>
                                  <a:pt x="792" y="843"/>
                                </a:lnTo>
                                <a:lnTo>
                                  <a:pt x="784" y="803"/>
                                </a:lnTo>
                                <a:lnTo>
                                  <a:pt x="772" y="765"/>
                                </a:lnTo>
                                <a:lnTo>
                                  <a:pt x="768" y="739"/>
                                </a:lnTo>
                                <a:lnTo>
                                  <a:pt x="760" y="711"/>
                                </a:lnTo>
                                <a:lnTo>
                                  <a:pt x="744" y="682"/>
                                </a:lnTo>
                                <a:lnTo>
                                  <a:pt x="732" y="651"/>
                                </a:lnTo>
                                <a:lnTo>
                                  <a:pt x="715" y="624"/>
                                </a:lnTo>
                                <a:lnTo>
                                  <a:pt x="699" y="592"/>
                                </a:lnTo>
                                <a:lnTo>
                                  <a:pt x="684" y="560"/>
                                </a:lnTo>
                                <a:lnTo>
                                  <a:pt x="667" y="525"/>
                                </a:lnTo>
                                <a:lnTo>
                                  <a:pt x="648" y="491"/>
                                </a:lnTo>
                                <a:lnTo>
                                  <a:pt x="639" y="474"/>
                                </a:lnTo>
                                <a:lnTo>
                                  <a:pt x="636" y="461"/>
                                </a:lnTo>
                                <a:lnTo>
                                  <a:pt x="641" y="443"/>
                                </a:lnTo>
                                <a:lnTo>
                                  <a:pt x="648" y="413"/>
                                </a:lnTo>
                                <a:lnTo>
                                  <a:pt x="656" y="378"/>
                                </a:lnTo>
                                <a:lnTo>
                                  <a:pt x="660" y="359"/>
                                </a:lnTo>
                                <a:lnTo>
                                  <a:pt x="667" y="343"/>
                                </a:lnTo>
                                <a:lnTo>
                                  <a:pt x="655" y="314"/>
                                </a:lnTo>
                                <a:lnTo>
                                  <a:pt x="641" y="277"/>
                                </a:lnTo>
                                <a:lnTo>
                                  <a:pt x="626" y="234"/>
                                </a:lnTo>
                                <a:lnTo>
                                  <a:pt x="610" y="192"/>
                                </a:lnTo>
                                <a:lnTo>
                                  <a:pt x="591" y="145"/>
                                </a:lnTo>
                                <a:lnTo>
                                  <a:pt x="577" y="110"/>
                                </a:lnTo>
                                <a:lnTo>
                                  <a:pt x="563" y="81"/>
                                </a:lnTo>
                                <a:lnTo>
                                  <a:pt x="551" y="74"/>
                                </a:lnTo>
                                <a:lnTo>
                                  <a:pt x="538" y="75"/>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14" name="Freeform 22"/>
                          <p:cNvSpPr>
                            <a:spLocks/>
                          </p:cNvSpPr>
                          <p:nvPr/>
                        </p:nvSpPr>
                        <p:spPr bwMode="auto">
                          <a:xfrm>
                            <a:off x="1541" y="1581"/>
                            <a:ext cx="862" cy="805"/>
                          </a:xfrm>
                          <a:custGeom>
                            <a:avLst/>
                            <a:gdLst>
                              <a:gd name="T0" fmla="*/ 14 w 862"/>
                              <a:gd name="T1" fmla="*/ 351 h 805"/>
                              <a:gd name="T2" fmla="*/ 42 w 862"/>
                              <a:gd name="T3" fmla="*/ 291 h 805"/>
                              <a:gd name="T4" fmla="*/ 77 w 862"/>
                              <a:gd name="T5" fmla="*/ 252 h 805"/>
                              <a:gd name="T6" fmla="*/ 126 w 862"/>
                              <a:gd name="T7" fmla="*/ 195 h 805"/>
                              <a:gd name="T8" fmla="*/ 166 w 862"/>
                              <a:gd name="T9" fmla="*/ 137 h 805"/>
                              <a:gd name="T10" fmla="*/ 216 w 862"/>
                              <a:gd name="T11" fmla="*/ 89 h 805"/>
                              <a:gd name="T12" fmla="*/ 270 w 862"/>
                              <a:gd name="T13" fmla="*/ 48 h 805"/>
                              <a:gd name="T14" fmla="*/ 341 w 862"/>
                              <a:gd name="T15" fmla="*/ 16 h 805"/>
                              <a:gd name="T16" fmla="*/ 428 w 862"/>
                              <a:gd name="T17" fmla="*/ 2 h 805"/>
                              <a:gd name="T18" fmla="*/ 508 w 862"/>
                              <a:gd name="T19" fmla="*/ 3 h 805"/>
                              <a:gd name="T20" fmla="*/ 579 w 862"/>
                              <a:gd name="T21" fmla="*/ 16 h 805"/>
                              <a:gd name="T22" fmla="*/ 657 w 862"/>
                              <a:gd name="T23" fmla="*/ 45 h 805"/>
                              <a:gd name="T24" fmla="*/ 719 w 862"/>
                              <a:gd name="T25" fmla="*/ 80 h 805"/>
                              <a:gd name="T26" fmla="*/ 769 w 862"/>
                              <a:gd name="T27" fmla="*/ 133 h 805"/>
                              <a:gd name="T28" fmla="*/ 810 w 862"/>
                              <a:gd name="T29" fmla="*/ 192 h 805"/>
                              <a:gd name="T30" fmla="*/ 843 w 862"/>
                              <a:gd name="T31" fmla="*/ 254 h 805"/>
                              <a:gd name="T32" fmla="*/ 857 w 862"/>
                              <a:gd name="T33" fmla="*/ 326 h 805"/>
                              <a:gd name="T34" fmla="*/ 836 w 862"/>
                              <a:gd name="T35" fmla="*/ 296 h 805"/>
                              <a:gd name="T36" fmla="*/ 805 w 862"/>
                              <a:gd name="T37" fmla="*/ 230 h 805"/>
                              <a:gd name="T38" fmla="*/ 773 w 862"/>
                              <a:gd name="T39" fmla="*/ 178 h 805"/>
                              <a:gd name="T40" fmla="*/ 728 w 862"/>
                              <a:gd name="T41" fmla="*/ 127 h 805"/>
                              <a:gd name="T42" fmla="*/ 688 w 862"/>
                              <a:gd name="T43" fmla="*/ 94 h 805"/>
                              <a:gd name="T44" fmla="*/ 640 w 862"/>
                              <a:gd name="T45" fmla="*/ 73 h 805"/>
                              <a:gd name="T46" fmla="*/ 587 w 862"/>
                              <a:gd name="T47" fmla="*/ 54 h 805"/>
                              <a:gd name="T48" fmla="*/ 523 w 862"/>
                              <a:gd name="T49" fmla="*/ 38 h 805"/>
                              <a:gd name="T50" fmla="*/ 460 w 862"/>
                              <a:gd name="T51" fmla="*/ 32 h 805"/>
                              <a:gd name="T52" fmla="*/ 402 w 862"/>
                              <a:gd name="T53" fmla="*/ 41 h 805"/>
                              <a:gd name="T54" fmla="*/ 343 w 862"/>
                              <a:gd name="T55" fmla="*/ 57 h 805"/>
                              <a:gd name="T56" fmla="*/ 283 w 862"/>
                              <a:gd name="T57" fmla="*/ 88 h 805"/>
                              <a:gd name="T58" fmla="*/ 242 w 862"/>
                              <a:gd name="T59" fmla="*/ 117 h 805"/>
                              <a:gd name="T60" fmla="*/ 185 w 862"/>
                              <a:gd name="T61" fmla="*/ 171 h 805"/>
                              <a:gd name="T62" fmla="*/ 132 w 862"/>
                              <a:gd name="T63" fmla="*/ 233 h 805"/>
                              <a:gd name="T64" fmla="*/ 85 w 862"/>
                              <a:gd name="T65" fmla="*/ 300 h 805"/>
                              <a:gd name="T66" fmla="*/ 68 w 862"/>
                              <a:gd name="T67" fmla="*/ 347 h 805"/>
                              <a:gd name="T68" fmla="*/ 49 w 862"/>
                              <a:gd name="T69" fmla="*/ 389 h 805"/>
                              <a:gd name="T70" fmla="*/ 54 w 862"/>
                              <a:gd name="T71" fmla="*/ 456 h 805"/>
                              <a:gd name="T72" fmla="*/ 73 w 862"/>
                              <a:gd name="T73" fmla="*/ 505 h 805"/>
                              <a:gd name="T74" fmla="*/ 96 w 862"/>
                              <a:gd name="T75" fmla="*/ 558 h 805"/>
                              <a:gd name="T76" fmla="*/ 149 w 862"/>
                              <a:gd name="T77" fmla="*/ 623 h 805"/>
                              <a:gd name="T78" fmla="*/ 197 w 862"/>
                              <a:gd name="T79" fmla="*/ 687 h 805"/>
                              <a:gd name="T80" fmla="*/ 232 w 862"/>
                              <a:gd name="T81" fmla="*/ 734 h 805"/>
                              <a:gd name="T82" fmla="*/ 256 w 862"/>
                              <a:gd name="T83" fmla="*/ 757 h 805"/>
                              <a:gd name="T84" fmla="*/ 297 w 862"/>
                              <a:gd name="T85" fmla="*/ 767 h 805"/>
                              <a:gd name="T86" fmla="*/ 337 w 862"/>
                              <a:gd name="T87" fmla="*/ 785 h 805"/>
                              <a:gd name="T88" fmla="*/ 335 w 862"/>
                              <a:gd name="T89" fmla="*/ 801 h 805"/>
                              <a:gd name="T90" fmla="*/ 277 w 862"/>
                              <a:gd name="T91" fmla="*/ 805 h 805"/>
                              <a:gd name="T92" fmla="*/ 239 w 862"/>
                              <a:gd name="T93" fmla="*/ 789 h 805"/>
                              <a:gd name="T94" fmla="*/ 201 w 862"/>
                              <a:gd name="T95" fmla="*/ 764 h 805"/>
                              <a:gd name="T96" fmla="*/ 170 w 862"/>
                              <a:gd name="T97" fmla="*/ 715 h 805"/>
                              <a:gd name="T98" fmla="*/ 130 w 862"/>
                              <a:gd name="T99" fmla="*/ 662 h 805"/>
                              <a:gd name="T100" fmla="*/ 81 w 862"/>
                              <a:gd name="T101" fmla="*/ 606 h 805"/>
                              <a:gd name="T102" fmla="*/ 44 w 862"/>
                              <a:gd name="T103" fmla="*/ 565 h 805"/>
                              <a:gd name="T104" fmla="*/ 25 w 862"/>
                              <a:gd name="T105" fmla="*/ 514 h 805"/>
                              <a:gd name="T106" fmla="*/ 6 w 862"/>
                              <a:gd name="T107" fmla="*/ 446 h 805"/>
                              <a:gd name="T108" fmla="*/ 3 w 862"/>
                              <a:gd name="T109" fmla="*/ 382 h 8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2" h="805">
                                <a:moveTo>
                                  <a:pt x="3" y="382"/>
                                </a:moveTo>
                                <a:lnTo>
                                  <a:pt x="14" y="351"/>
                                </a:lnTo>
                                <a:lnTo>
                                  <a:pt x="27" y="322"/>
                                </a:lnTo>
                                <a:lnTo>
                                  <a:pt x="42" y="291"/>
                                </a:lnTo>
                                <a:lnTo>
                                  <a:pt x="60" y="270"/>
                                </a:lnTo>
                                <a:lnTo>
                                  <a:pt x="77" y="252"/>
                                </a:lnTo>
                                <a:lnTo>
                                  <a:pt x="99" y="226"/>
                                </a:lnTo>
                                <a:lnTo>
                                  <a:pt x="126" y="195"/>
                                </a:lnTo>
                                <a:lnTo>
                                  <a:pt x="146" y="165"/>
                                </a:lnTo>
                                <a:lnTo>
                                  <a:pt x="166" y="137"/>
                                </a:lnTo>
                                <a:lnTo>
                                  <a:pt x="189" y="114"/>
                                </a:lnTo>
                                <a:lnTo>
                                  <a:pt x="216" y="89"/>
                                </a:lnTo>
                                <a:lnTo>
                                  <a:pt x="242" y="67"/>
                                </a:lnTo>
                                <a:lnTo>
                                  <a:pt x="270" y="48"/>
                                </a:lnTo>
                                <a:lnTo>
                                  <a:pt x="304" y="31"/>
                                </a:lnTo>
                                <a:lnTo>
                                  <a:pt x="341" y="16"/>
                                </a:lnTo>
                                <a:lnTo>
                                  <a:pt x="380" y="6"/>
                                </a:lnTo>
                                <a:lnTo>
                                  <a:pt x="428" y="2"/>
                                </a:lnTo>
                                <a:lnTo>
                                  <a:pt x="472" y="0"/>
                                </a:lnTo>
                                <a:lnTo>
                                  <a:pt x="508" y="3"/>
                                </a:lnTo>
                                <a:lnTo>
                                  <a:pt x="545" y="9"/>
                                </a:lnTo>
                                <a:lnTo>
                                  <a:pt x="579" y="16"/>
                                </a:lnTo>
                                <a:lnTo>
                                  <a:pt x="622" y="28"/>
                                </a:lnTo>
                                <a:lnTo>
                                  <a:pt x="657" y="45"/>
                                </a:lnTo>
                                <a:lnTo>
                                  <a:pt x="686" y="61"/>
                                </a:lnTo>
                                <a:lnTo>
                                  <a:pt x="719" y="80"/>
                                </a:lnTo>
                                <a:lnTo>
                                  <a:pt x="744" y="105"/>
                                </a:lnTo>
                                <a:lnTo>
                                  <a:pt x="769" y="133"/>
                                </a:lnTo>
                                <a:lnTo>
                                  <a:pt x="789" y="159"/>
                                </a:lnTo>
                                <a:lnTo>
                                  <a:pt x="810" y="192"/>
                                </a:lnTo>
                                <a:lnTo>
                                  <a:pt x="831" y="223"/>
                                </a:lnTo>
                                <a:lnTo>
                                  <a:pt x="843" y="254"/>
                                </a:lnTo>
                                <a:lnTo>
                                  <a:pt x="851" y="291"/>
                                </a:lnTo>
                                <a:lnTo>
                                  <a:pt x="857" y="326"/>
                                </a:lnTo>
                                <a:lnTo>
                                  <a:pt x="862" y="354"/>
                                </a:lnTo>
                                <a:lnTo>
                                  <a:pt x="836" y="296"/>
                                </a:lnTo>
                                <a:lnTo>
                                  <a:pt x="821" y="267"/>
                                </a:lnTo>
                                <a:lnTo>
                                  <a:pt x="805" y="230"/>
                                </a:lnTo>
                                <a:lnTo>
                                  <a:pt x="790" y="203"/>
                                </a:lnTo>
                                <a:lnTo>
                                  <a:pt x="773" y="178"/>
                                </a:lnTo>
                                <a:lnTo>
                                  <a:pt x="752" y="150"/>
                                </a:lnTo>
                                <a:lnTo>
                                  <a:pt x="728" y="127"/>
                                </a:lnTo>
                                <a:lnTo>
                                  <a:pt x="708" y="107"/>
                                </a:lnTo>
                                <a:lnTo>
                                  <a:pt x="688" y="94"/>
                                </a:lnTo>
                                <a:lnTo>
                                  <a:pt x="663" y="85"/>
                                </a:lnTo>
                                <a:lnTo>
                                  <a:pt x="640" y="73"/>
                                </a:lnTo>
                                <a:lnTo>
                                  <a:pt x="612" y="61"/>
                                </a:lnTo>
                                <a:lnTo>
                                  <a:pt x="587" y="54"/>
                                </a:lnTo>
                                <a:lnTo>
                                  <a:pt x="557" y="45"/>
                                </a:lnTo>
                                <a:lnTo>
                                  <a:pt x="523" y="38"/>
                                </a:lnTo>
                                <a:lnTo>
                                  <a:pt x="490" y="35"/>
                                </a:lnTo>
                                <a:lnTo>
                                  <a:pt x="460" y="32"/>
                                </a:lnTo>
                                <a:lnTo>
                                  <a:pt x="437" y="35"/>
                                </a:lnTo>
                                <a:lnTo>
                                  <a:pt x="402" y="41"/>
                                </a:lnTo>
                                <a:lnTo>
                                  <a:pt x="370" y="50"/>
                                </a:lnTo>
                                <a:lnTo>
                                  <a:pt x="343" y="57"/>
                                </a:lnTo>
                                <a:lnTo>
                                  <a:pt x="317" y="70"/>
                                </a:lnTo>
                                <a:lnTo>
                                  <a:pt x="283" y="88"/>
                                </a:lnTo>
                                <a:lnTo>
                                  <a:pt x="263" y="98"/>
                                </a:lnTo>
                                <a:lnTo>
                                  <a:pt x="242" y="117"/>
                                </a:lnTo>
                                <a:lnTo>
                                  <a:pt x="213" y="142"/>
                                </a:lnTo>
                                <a:lnTo>
                                  <a:pt x="185" y="171"/>
                                </a:lnTo>
                                <a:lnTo>
                                  <a:pt x="157" y="201"/>
                                </a:lnTo>
                                <a:lnTo>
                                  <a:pt x="132" y="233"/>
                                </a:lnTo>
                                <a:lnTo>
                                  <a:pt x="108" y="268"/>
                                </a:lnTo>
                                <a:lnTo>
                                  <a:pt x="85" y="300"/>
                                </a:lnTo>
                                <a:lnTo>
                                  <a:pt x="75" y="320"/>
                                </a:lnTo>
                                <a:lnTo>
                                  <a:pt x="68" y="347"/>
                                </a:lnTo>
                                <a:lnTo>
                                  <a:pt x="57" y="371"/>
                                </a:lnTo>
                                <a:lnTo>
                                  <a:pt x="49" y="389"/>
                                </a:lnTo>
                                <a:lnTo>
                                  <a:pt x="53" y="424"/>
                                </a:lnTo>
                                <a:lnTo>
                                  <a:pt x="54" y="456"/>
                                </a:lnTo>
                                <a:lnTo>
                                  <a:pt x="62" y="478"/>
                                </a:lnTo>
                                <a:lnTo>
                                  <a:pt x="73" y="505"/>
                                </a:lnTo>
                                <a:lnTo>
                                  <a:pt x="84" y="533"/>
                                </a:lnTo>
                                <a:lnTo>
                                  <a:pt x="96" y="558"/>
                                </a:lnTo>
                                <a:lnTo>
                                  <a:pt x="120" y="590"/>
                                </a:lnTo>
                                <a:lnTo>
                                  <a:pt x="149" y="623"/>
                                </a:lnTo>
                                <a:lnTo>
                                  <a:pt x="176" y="658"/>
                                </a:lnTo>
                                <a:lnTo>
                                  <a:pt x="197" y="687"/>
                                </a:lnTo>
                                <a:lnTo>
                                  <a:pt x="216" y="713"/>
                                </a:lnTo>
                                <a:lnTo>
                                  <a:pt x="232" y="734"/>
                                </a:lnTo>
                                <a:lnTo>
                                  <a:pt x="243" y="751"/>
                                </a:lnTo>
                                <a:lnTo>
                                  <a:pt x="256" y="757"/>
                                </a:lnTo>
                                <a:lnTo>
                                  <a:pt x="275" y="761"/>
                                </a:lnTo>
                                <a:lnTo>
                                  <a:pt x="297" y="767"/>
                                </a:lnTo>
                                <a:lnTo>
                                  <a:pt x="320" y="774"/>
                                </a:lnTo>
                                <a:lnTo>
                                  <a:pt x="337" y="785"/>
                                </a:lnTo>
                                <a:lnTo>
                                  <a:pt x="353" y="796"/>
                                </a:lnTo>
                                <a:lnTo>
                                  <a:pt x="335" y="801"/>
                                </a:lnTo>
                                <a:lnTo>
                                  <a:pt x="305" y="804"/>
                                </a:lnTo>
                                <a:lnTo>
                                  <a:pt x="277" y="805"/>
                                </a:lnTo>
                                <a:lnTo>
                                  <a:pt x="259" y="799"/>
                                </a:lnTo>
                                <a:lnTo>
                                  <a:pt x="239" y="789"/>
                                </a:lnTo>
                                <a:lnTo>
                                  <a:pt x="215" y="777"/>
                                </a:lnTo>
                                <a:lnTo>
                                  <a:pt x="201" y="764"/>
                                </a:lnTo>
                                <a:lnTo>
                                  <a:pt x="186" y="741"/>
                                </a:lnTo>
                                <a:lnTo>
                                  <a:pt x="170" y="715"/>
                                </a:lnTo>
                                <a:lnTo>
                                  <a:pt x="157" y="693"/>
                                </a:lnTo>
                                <a:lnTo>
                                  <a:pt x="130" y="662"/>
                                </a:lnTo>
                                <a:lnTo>
                                  <a:pt x="110" y="636"/>
                                </a:lnTo>
                                <a:lnTo>
                                  <a:pt x="81" y="606"/>
                                </a:lnTo>
                                <a:lnTo>
                                  <a:pt x="58" y="582"/>
                                </a:lnTo>
                                <a:lnTo>
                                  <a:pt x="44" y="565"/>
                                </a:lnTo>
                                <a:lnTo>
                                  <a:pt x="35" y="545"/>
                                </a:lnTo>
                                <a:lnTo>
                                  <a:pt x="25" y="514"/>
                                </a:lnTo>
                                <a:lnTo>
                                  <a:pt x="13" y="481"/>
                                </a:lnTo>
                                <a:lnTo>
                                  <a:pt x="6" y="446"/>
                                </a:lnTo>
                                <a:lnTo>
                                  <a:pt x="0" y="408"/>
                                </a:lnTo>
                                <a:lnTo>
                                  <a:pt x="3" y="382"/>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sp>
                    <p:nvSpPr>
                      <p:cNvPr id="8215" name="Freeform 23"/>
                      <p:cNvSpPr>
                        <a:spLocks/>
                      </p:cNvSpPr>
                      <p:nvPr/>
                    </p:nvSpPr>
                    <p:spPr bwMode="auto">
                      <a:xfrm>
                        <a:off x="2134" y="2303"/>
                        <a:ext cx="515" cy="712"/>
                      </a:xfrm>
                      <a:custGeom>
                        <a:avLst/>
                        <a:gdLst>
                          <a:gd name="T0" fmla="*/ 136 w 515"/>
                          <a:gd name="T1" fmla="*/ 92 h 712"/>
                          <a:gd name="T2" fmla="*/ 174 w 515"/>
                          <a:gd name="T3" fmla="*/ 70 h 712"/>
                          <a:gd name="T4" fmla="*/ 201 w 515"/>
                          <a:gd name="T5" fmla="*/ 45 h 712"/>
                          <a:gd name="T6" fmla="*/ 235 w 515"/>
                          <a:gd name="T7" fmla="*/ 18 h 712"/>
                          <a:gd name="T8" fmla="*/ 262 w 515"/>
                          <a:gd name="T9" fmla="*/ 4 h 712"/>
                          <a:gd name="T10" fmla="*/ 286 w 515"/>
                          <a:gd name="T11" fmla="*/ 0 h 712"/>
                          <a:gd name="T12" fmla="*/ 302 w 515"/>
                          <a:gd name="T13" fmla="*/ 4 h 712"/>
                          <a:gd name="T14" fmla="*/ 318 w 515"/>
                          <a:gd name="T15" fmla="*/ 19 h 712"/>
                          <a:gd name="T16" fmla="*/ 329 w 515"/>
                          <a:gd name="T17" fmla="*/ 45 h 712"/>
                          <a:gd name="T18" fmla="*/ 341 w 515"/>
                          <a:gd name="T19" fmla="*/ 89 h 712"/>
                          <a:gd name="T20" fmla="*/ 345 w 515"/>
                          <a:gd name="T21" fmla="*/ 135 h 712"/>
                          <a:gd name="T22" fmla="*/ 347 w 515"/>
                          <a:gd name="T23" fmla="*/ 186 h 712"/>
                          <a:gd name="T24" fmla="*/ 355 w 515"/>
                          <a:gd name="T25" fmla="*/ 234 h 712"/>
                          <a:gd name="T26" fmla="*/ 374 w 515"/>
                          <a:gd name="T27" fmla="*/ 281 h 712"/>
                          <a:gd name="T28" fmla="*/ 397 w 515"/>
                          <a:gd name="T29" fmla="*/ 338 h 712"/>
                          <a:gd name="T30" fmla="*/ 421 w 515"/>
                          <a:gd name="T31" fmla="*/ 394 h 712"/>
                          <a:gd name="T32" fmla="*/ 449 w 515"/>
                          <a:gd name="T33" fmla="*/ 453 h 712"/>
                          <a:gd name="T34" fmla="*/ 481 w 515"/>
                          <a:gd name="T35" fmla="*/ 522 h 712"/>
                          <a:gd name="T36" fmla="*/ 506 w 515"/>
                          <a:gd name="T37" fmla="*/ 581 h 712"/>
                          <a:gd name="T38" fmla="*/ 515 w 515"/>
                          <a:gd name="T39" fmla="*/ 617 h 712"/>
                          <a:gd name="T40" fmla="*/ 515 w 515"/>
                          <a:gd name="T41" fmla="*/ 650 h 712"/>
                          <a:gd name="T42" fmla="*/ 507 w 515"/>
                          <a:gd name="T43" fmla="*/ 681 h 712"/>
                          <a:gd name="T44" fmla="*/ 490 w 515"/>
                          <a:gd name="T45" fmla="*/ 701 h 712"/>
                          <a:gd name="T46" fmla="*/ 461 w 515"/>
                          <a:gd name="T47" fmla="*/ 712 h 712"/>
                          <a:gd name="T48" fmla="*/ 430 w 515"/>
                          <a:gd name="T49" fmla="*/ 707 h 712"/>
                          <a:gd name="T50" fmla="*/ 394 w 515"/>
                          <a:gd name="T51" fmla="*/ 696 h 712"/>
                          <a:gd name="T52" fmla="*/ 361 w 515"/>
                          <a:gd name="T53" fmla="*/ 665 h 712"/>
                          <a:gd name="T54" fmla="*/ 329 w 515"/>
                          <a:gd name="T55" fmla="*/ 633 h 712"/>
                          <a:gd name="T56" fmla="*/ 299 w 515"/>
                          <a:gd name="T57" fmla="*/ 591 h 712"/>
                          <a:gd name="T58" fmla="*/ 262 w 515"/>
                          <a:gd name="T59" fmla="*/ 537 h 712"/>
                          <a:gd name="T60" fmla="*/ 233 w 515"/>
                          <a:gd name="T61" fmla="*/ 492 h 712"/>
                          <a:gd name="T62" fmla="*/ 189 w 515"/>
                          <a:gd name="T63" fmla="*/ 451 h 712"/>
                          <a:gd name="T64" fmla="*/ 149 w 515"/>
                          <a:gd name="T65" fmla="*/ 409 h 712"/>
                          <a:gd name="T66" fmla="*/ 118 w 515"/>
                          <a:gd name="T67" fmla="*/ 368 h 712"/>
                          <a:gd name="T68" fmla="*/ 85 w 515"/>
                          <a:gd name="T69" fmla="*/ 316 h 712"/>
                          <a:gd name="T70" fmla="*/ 46 w 515"/>
                          <a:gd name="T71" fmla="*/ 265 h 712"/>
                          <a:gd name="T72" fmla="*/ 21 w 515"/>
                          <a:gd name="T73" fmla="*/ 231 h 712"/>
                          <a:gd name="T74" fmla="*/ 4 w 515"/>
                          <a:gd name="T75" fmla="*/ 204 h 712"/>
                          <a:gd name="T76" fmla="*/ 0 w 515"/>
                          <a:gd name="T77" fmla="*/ 178 h 712"/>
                          <a:gd name="T78" fmla="*/ 6 w 515"/>
                          <a:gd name="T79" fmla="*/ 146 h 712"/>
                          <a:gd name="T80" fmla="*/ 22 w 515"/>
                          <a:gd name="T81" fmla="*/ 124 h 712"/>
                          <a:gd name="T82" fmla="*/ 45 w 515"/>
                          <a:gd name="T83" fmla="*/ 114 h 712"/>
                          <a:gd name="T84" fmla="*/ 73 w 515"/>
                          <a:gd name="T85" fmla="*/ 106 h 712"/>
                          <a:gd name="T86" fmla="*/ 105 w 515"/>
                          <a:gd name="T87" fmla="*/ 98 h 712"/>
                          <a:gd name="T88" fmla="*/ 136 w 515"/>
                          <a:gd name="T89" fmla="*/ 92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5" h="712">
                            <a:moveTo>
                              <a:pt x="136" y="92"/>
                            </a:moveTo>
                            <a:lnTo>
                              <a:pt x="174" y="70"/>
                            </a:lnTo>
                            <a:lnTo>
                              <a:pt x="201" y="45"/>
                            </a:lnTo>
                            <a:lnTo>
                              <a:pt x="235" y="18"/>
                            </a:lnTo>
                            <a:lnTo>
                              <a:pt x="262" y="4"/>
                            </a:lnTo>
                            <a:lnTo>
                              <a:pt x="286" y="0"/>
                            </a:lnTo>
                            <a:lnTo>
                              <a:pt x="302" y="4"/>
                            </a:lnTo>
                            <a:lnTo>
                              <a:pt x="318" y="19"/>
                            </a:lnTo>
                            <a:lnTo>
                              <a:pt x="329" y="45"/>
                            </a:lnTo>
                            <a:lnTo>
                              <a:pt x="341" y="89"/>
                            </a:lnTo>
                            <a:lnTo>
                              <a:pt x="345" y="135"/>
                            </a:lnTo>
                            <a:lnTo>
                              <a:pt x="347" y="186"/>
                            </a:lnTo>
                            <a:lnTo>
                              <a:pt x="355" y="234"/>
                            </a:lnTo>
                            <a:lnTo>
                              <a:pt x="374" y="281"/>
                            </a:lnTo>
                            <a:lnTo>
                              <a:pt x="397" y="338"/>
                            </a:lnTo>
                            <a:lnTo>
                              <a:pt x="421" y="394"/>
                            </a:lnTo>
                            <a:lnTo>
                              <a:pt x="449" y="453"/>
                            </a:lnTo>
                            <a:lnTo>
                              <a:pt x="481" y="522"/>
                            </a:lnTo>
                            <a:lnTo>
                              <a:pt x="506" y="581"/>
                            </a:lnTo>
                            <a:lnTo>
                              <a:pt x="515" y="617"/>
                            </a:lnTo>
                            <a:lnTo>
                              <a:pt x="515" y="650"/>
                            </a:lnTo>
                            <a:lnTo>
                              <a:pt x="507" y="681"/>
                            </a:lnTo>
                            <a:lnTo>
                              <a:pt x="490" y="701"/>
                            </a:lnTo>
                            <a:lnTo>
                              <a:pt x="461" y="712"/>
                            </a:lnTo>
                            <a:lnTo>
                              <a:pt x="430" y="707"/>
                            </a:lnTo>
                            <a:lnTo>
                              <a:pt x="394" y="696"/>
                            </a:lnTo>
                            <a:lnTo>
                              <a:pt x="361" y="665"/>
                            </a:lnTo>
                            <a:lnTo>
                              <a:pt x="329" y="633"/>
                            </a:lnTo>
                            <a:lnTo>
                              <a:pt x="299" y="591"/>
                            </a:lnTo>
                            <a:lnTo>
                              <a:pt x="262" y="537"/>
                            </a:lnTo>
                            <a:lnTo>
                              <a:pt x="233" y="492"/>
                            </a:lnTo>
                            <a:lnTo>
                              <a:pt x="189" y="451"/>
                            </a:lnTo>
                            <a:lnTo>
                              <a:pt x="149" y="409"/>
                            </a:lnTo>
                            <a:lnTo>
                              <a:pt x="118" y="368"/>
                            </a:lnTo>
                            <a:lnTo>
                              <a:pt x="85" y="316"/>
                            </a:lnTo>
                            <a:lnTo>
                              <a:pt x="46" y="265"/>
                            </a:lnTo>
                            <a:lnTo>
                              <a:pt x="21" y="231"/>
                            </a:lnTo>
                            <a:lnTo>
                              <a:pt x="4" y="204"/>
                            </a:lnTo>
                            <a:lnTo>
                              <a:pt x="0" y="178"/>
                            </a:lnTo>
                            <a:lnTo>
                              <a:pt x="6" y="146"/>
                            </a:lnTo>
                            <a:lnTo>
                              <a:pt x="22" y="124"/>
                            </a:lnTo>
                            <a:lnTo>
                              <a:pt x="45" y="114"/>
                            </a:lnTo>
                            <a:lnTo>
                              <a:pt x="73" y="106"/>
                            </a:lnTo>
                            <a:lnTo>
                              <a:pt x="105" y="98"/>
                            </a:lnTo>
                            <a:lnTo>
                              <a:pt x="136" y="9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nvGrpSpPr>
                    <p:cNvPr id="8216" name="Group 24"/>
                    <p:cNvGrpSpPr>
                      <a:grpSpLocks/>
                    </p:cNvGrpSpPr>
                    <p:nvPr/>
                  </p:nvGrpSpPr>
                  <p:grpSpPr bwMode="auto">
                    <a:xfrm>
                      <a:off x="1624" y="1660"/>
                      <a:ext cx="712" cy="666"/>
                      <a:chOff x="1624" y="1660"/>
                      <a:chExt cx="712" cy="666"/>
                    </a:xfrm>
                  </p:grpSpPr>
                  <p:sp>
                    <p:nvSpPr>
                      <p:cNvPr id="8217" name="Freeform 25"/>
                      <p:cNvSpPr>
                        <a:spLocks/>
                      </p:cNvSpPr>
                      <p:nvPr/>
                    </p:nvSpPr>
                    <p:spPr bwMode="auto">
                      <a:xfrm>
                        <a:off x="1624" y="1660"/>
                        <a:ext cx="712" cy="666"/>
                      </a:xfrm>
                      <a:custGeom>
                        <a:avLst/>
                        <a:gdLst>
                          <a:gd name="T0" fmla="*/ 9 w 712"/>
                          <a:gd name="T1" fmla="*/ 289 h 666"/>
                          <a:gd name="T2" fmla="*/ 32 w 712"/>
                          <a:gd name="T3" fmla="*/ 240 h 666"/>
                          <a:gd name="T4" fmla="*/ 62 w 712"/>
                          <a:gd name="T5" fmla="*/ 208 h 666"/>
                          <a:gd name="T6" fmla="*/ 103 w 712"/>
                          <a:gd name="T7" fmla="*/ 161 h 666"/>
                          <a:gd name="T8" fmla="*/ 136 w 712"/>
                          <a:gd name="T9" fmla="*/ 112 h 666"/>
                          <a:gd name="T10" fmla="*/ 177 w 712"/>
                          <a:gd name="T11" fmla="*/ 73 h 666"/>
                          <a:gd name="T12" fmla="*/ 222 w 712"/>
                          <a:gd name="T13" fmla="*/ 38 h 666"/>
                          <a:gd name="T14" fmla="*/ 281 w 712"/>
                          <a:gd name="T15" fmla="*/ 12 h 666"/>
                          <a:gd name="T16" fmla="*/ 353 w 712"/>
                          <a:gd name="T17" fmla="*/ 0 h 666"/>
                          <a:gd name="T18" fmla="*/ 420 w 712"/>
                          <a:gd name="T19" fmla="*/ 1 h 666"/>
                          <a:gd name="T20" fmla="*/ 478 w 712"/>
                          <a:gd name="T21" fmla="*/ 12 h 666"/>
                          <a:gd name="T22" fmla="*/ 543 w 712"/>
                          <a:gd name="T23" fmla="*/ 35 h 666"/>
                          <a:gd name="T24" fmla="*/ 594 w 712"/>
                          <a:gd name="T25" fmla="*/ 64 h 666"/>
                          <a:gd name="T26" fmla="*/ 636 w 712"/>
                          <a:gd name="T27" fmla="*/ 109 h 666"/>
                          <a:gd name="T28" fmla="*/ 671 w 712"/>
                          <a:gd name="T29" fmla="*/ 159 h 666"/>
                          <a:gd name="T30" fmla="*/ 698 w 712"/>
                          <a:gd name="T31" fmla="*/ 209 h 666"/>
                          <a:gd name="T32" fmla="*/ 710 w 712"/>
                          <a:gd name="T33" fmla="*/ 269 h 666"/>
                          <a:gd name="T34" fmla="*/ 712 w 712"/>
                          <a:gd name="T35" fmla="*/ 317 h 666"/>
                          <a:gd name="T36" fmla="*/ 695 w 712"/>
                          <a:gd name="T37" fmla="*/ 364 h 666"/>
                          <a:gd name="T38" fmla="*/ 667 w 712"/>
                          <a:gd name="T39" fmla="*/ 429 h 666"/>
                          <a:gd name="T40" fmla="*/ 646 w 712"/>
                          <a:gd name="T41" fmla="*/ 482 h 666"/>
                          <a:gd name="T42" fmla="*/ 632 w 712"/>
                          <a:gd name="T43" fmla="*/ 532 h 666"/>
                          <a:gd name="T44" fmla="*/ 626 w 712"/>
                          <a:gd name="T45" fmla="*/ 566 h 666"/>
                          <a:gd name="T46" fmla="*/ 512 w 712"/>
                          <a:gd name="T47" fmla="*/ 626 h 666"/>
                          <a:gd name="T48" fmla="*/ 505 w 712"/>
                          <a:gd name="T49" fmla="*/ 591 h 666"/>
                          <a:gd name="T50" fmla="*/ 485 w 712"/>
                          <a:gd name="T51" fmla="*/ 573 h 666"/>
                          <a:gd name="T52" fmla="*/ 434 w 712"/>
                          <a:gd name="T53" fmla="*/ 582 h 666"/>
                          <a:gd name="T54" fmla="*/ 372 w 712"/>
                          <a:gd name="T55" fmla="*/ 598 h 666"/>
                          <a:gd name="T56" fmla="*/ 339 w 712"/>
                          <a:gd name="T57" fmla="*/ 618 h 666"/>
                          <a:gd name="T58" fmla="*/ 292 w 712"/>
                          <a:gd name="T59" fmla="*/ 659 h 666"/>
                          <a:gd name="T60" fmla="*/ 252 w 712"/>
                          <a:gd name="T61" fmla="*/ 666 h 666"/>
                          <a:gd name="T62" fmla="*/ 214 w 712"/>
                          <a:gd name="T63" fmla="*/ 662 h 666"/>
                          <a:gd name="T64" fmla="*/ 176 w 712"/>
                          <a:gd name="T65" fmla="*/ 645 h 666"/>
                          <a:gd name="T66" fmla="*/ 153 w 712"/>
                          <a:gd name="T67" fmla="*/ 614 h 666"/>
                          <a:gd name="T68" fmla="*/ 129 w 712"/>
                          <a:gd name="T69" fmla="*/ 573 h 666"/>
                          <a:gd name="T70" fmla="*/ 90 w 712"/>
                          <a:gd name="T71" fmla="*/ 527 h 666"/>
                          <a:gd name="T72" fmla="*/ 45 w 712"/>
                          <a:gd name="T73" fmla="*/ 482 h 666"/>
                          <a:gd name="T74" fmla="*/ 27 w 712"/>
                          <a:gd name="T75" fmla="*/ 452 h 666"/>
                          <a:gd name="T76" fmla="*/ 8 w 712"/>
                          <a:gd name="T77" fmla="*/ 397 h 666"/>
                          <a:gd name="T78" fmla="*/ 0 w 712"/>
                          <a:gd name="T79" fmla="*/ 338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12" h="666">
                            <a:moveTo>
                              <a:pt x="1" y="316"/>
                            </a:moveTo>
                            <a:lnTo>
                              <a:pt x="9" y="289"/>
                            </a:lnTo>
                            <a:lnTo>
                              <a:pt x="20" y="266"/>
                            </a:lnTo>
                            <a:lnTo>
                              <a:pt x="32" y="240"/>
                            </a:lnTo>
                            <a:lnTo>
                              <a:pt x="47" y="223"/>
                            </a:lnTo>
                            <a:lnTo>
                              <a:pt x="62" y="208"/>
                            </a:lnTo>
                            <a:lnTo>
                              <a:pt x="80" y="186"/>
                            </a:lnTo>
                            <a:lnTo>
                              <a:pt x="103" y="161"/>
                            </a:lnTo>
                            <a:lnTo>
                              <a:pt x="120" y="135"/>
                            </a:lnTo>
                            <a:lnTo>
                              <a:pt x="136" y="112"/>
                            </a:lnTo>
                            <a:lnTo>
                              <a:pt x="156" y="93"/>
                            </a:lnTo>
                            <a:lnTo>
                              <a:pt x="177" y="73"/>
                            </a:lnTo>
                            <a:lnTo>
                              <a:pt x="199" y="54"/>
                            </a:lnTo>
                            <a:lnTo>
                              <a:pt x="222" y="38"/>
                            </a:lnTo>
                            <a:lnTo>
                              <a:pt x="250" y="23"/>
                            </a:lnTo>
                            <a:lnTo>
                              <a:pt x="281" y="12"/>
                            </a:lnTo>
                            <a:lnTo>
                              <a:pt x="314" y="4"/>
                            </a:lnTo>
                            <a:lnTo>
                              <a:pt x="353" y="0"/>
                            </a:lnTo>
                            <a:lnTo>
                              <a:pt x="390" y="0"/>
                            </a:lnTo>
                            <a:lnTo>
                              <a:pt x="420" y="1"/>
                            </a:lnTo>
                            <a:lnTo>
                              <a:pt x="450" y="6"/>
                            </a:lnTo>
                            <a:lnTo>
                              <a:pt x="478" y="12"/>
                            </a:lnTo>
                            <a:lnTo>
                              <a:pt x="514" y="20"/>
                            </a:lnTo>
                            <a:lnTo>
                              <a:pt x="543" y="35"/>
                            </a:lnTo>
                            <a:lnTo>
                              <a:pt x="567" y="48"/>
                            </a:lnTo>
                            <a:lnTo>
                              <a:pt x="594" y="64"/>
                            </a:lnTo>
                            <a:lnTo>
                              <a:pt x="615" y="86"/>
                            </a:lnTo>
                            <a:lnTo>
                              <a:pt x="636" y="109"/>
                            </a:lnTo>
                            <a:lnTo>
                              <a:pt x="653" y="131"/>
                            </a:lnTo>
                            <a:lnTo>
                              <a:pt x="671" y="159"/>
                            </a:lnTo>
                            <a:lnTo>
                              <a:pt x="687" y="183"/>
                            </a:lnTo>
                            <a:lnTo>
                              <a:pt x="698" y="209"/>
                            </a:lnTo>
                            <a:lnTo>
                              <a:pt x="704" y="240"/>
                            </a:lnTo>
                            <a:lnTo>
                              <a:pt x="710" y="269"/>
                            </a:lnTo>
                            <a:lnTo>
                              <a:pt x="712" y="292"/>
                            </a:lnTo>
                            <a:lnTo>
                              <a:pt x="712" y="317"/>
                            </a:lnTo>
                            <a:lnTo>
                              <a:pt x="706" y="335"/>
                            </a:lnTo>
                            <a:lnTo>
                              <a:pt x="695" y="364"/>
                            </a:lnTo>
                            <a:lnTo>
                              <a:pt x="679" y="399"/>
                            </a:lnTo>
                            <a:lnTo>
                              <a:pt x="667" y="429"/>
                            </a:lnTo>
                            <a:lnTo>
                              <a:pt x="655" y="454"/>
                            </a:lnTo>
                            <a:lnTo>
                              <a:pt x="646" y="482"/>
                            </a:lnTo>
                            <a:lnTo>
                              <a:pt x="638" y="508"/>
                            </a:lnTo>
                            <a:lnTo>
                              <a:pt x="632" y="532"/>
                            </a:lnTo>
                            <a:lnTo>
                              <a:pt x="628" y="546"/>
                            </a:lnTo>
                            <a:lnTo>
                              <a:pt x="626" y="566"/>
                            </a:lnTo>
                            <a:lnTo>
                              <a:pt x="625" y="596"/>
                            </a:lnTo>
                            <a:lnTo>
                              <a:pt x="512" y="626"/>
                            </a:lnTo>
                            <a:lnTo>
                              <a:pt x="509" y="605"/>
                            </a:lnTo>
                            <a:lnTo>
                              <a:pt x="505" y="591"/>
                            </a:lnTo>
                            <a:lnTo>
                              <a:pt x="498" y="580"/>
                            </a:lnTo>
                            <a:lnTo>
                              <a:pt x="485" y="573"/>
                            </a:lnTo>
                            <a:lnTo>
                              <a:pt x="460" y="578"/>
                            </a:lnTo>
                            <a:lnTo>
                              <a:pt x="434" y="582"/>
                            </a:lnTo>
                            <a:lnTo>
                              <a:pt x="403" y="589"/>
                            </a:lnTo>
                            <a:lnTo>
                              <a:pt x="372" y="598"/>
                            </a:lnTo>
                            <a:lnTo>
                              <a:pt x="357" y="604"/>
                            </a:lnTo>
                            <a:lnTo>
                              <a:pt x="339" y="618"/>
                            </a:lnTo>
                            <a:lnTo>
                              <a:pt x="319" y="636"/>
                            </a:lnTo>
                            <a:lnTo>
                              <a:pt x="292" y="659"/>
                            </a:lnTo>
                            <a:lnTo>
                              <a:pt x="276" y="663"/>
                            </a:lnTo>
                            <a:lnTo>
                              <a:pt x="252" y="666"/>
                            </a:lnTo>
                            <a:lnTo>
                              <a:pt x="227" y="666"/>
                            </a:lnTo>
                            <a:lnTo>
                              <a:pt x="214" y="662"/>
                            </a:lnTo>
                            <a:lnTo>
                              <a:pt x="196" y="653"/>
                            </a:lnTo>
                            <a:lnTo>
                              <a:pt x="176" y="645"/>
                            </a:lnTo>
                            <a:lnTo>
                              <a:pt x="165" y="633"/>
                            </a:lnTo>
                            <a:lnTo>
                              <a:pt x="153" y="614"/>
                            </a:lnTo>
                            <a:lnTo>
                              <a:pt x="140" y="592"/>
                            </a:lnTo>
                            <a:lnTo>
                              <a:pt x="129" y="573"/>
                            </a:lnTo>
                            <a:lnTo>
                              <a:pt x="106" y="548"/>
                            </a:lnTo>
                            <a:lnTo>
                              <a:pt x="90" y="527"/>
                            </a:lnTo>
                            <a:lnTo>
                              <a:pt x="64" y="502"/>
                            </a:lnTo>
                            <a:lnTo>
                              <a:pt x="45" y="482"/>
                            </a:lnTo>
                            <a:lnTo>
                              <a:pt x="33" y="467"/>
                            </a:lnTo>
                            <a:lnTo>
                              <a:pt x="27" y="452"/>
                            </a:lnTo>
                            <a:lnTo>
                              <a:pt x="17" y="426"/>
                            </a:lnTo>
                            <a:lnTo>
                              <a:pt x="8" y="397"/>
                            </a:lnTo>
                            <a:lnTo>
                              <a:pt x="2" y="368"/>
                            </a:lnTo>
                            <a:lnTo>
                              <a:pt x="0" y="338"/>
                            </a:lnTo>
                            <a:lnTo>
                              <a:pt x="1" y="316"/>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18" name="Freeform 26"/>
                      <p:cNvSpPr>
                        <a:spLocks/>
                      </p:cNvSpPr>
                      <p:nvPr/>
                    </p:nvSpPr>
                    <p:spPr bwMode="auto">
                      <a:xfrm>
                        <a:off x="1671" y="1711"/>
                        <a:ext cx="648" cy="607"/>
                      </a:xfrm>
                      <a:custGeom>
                        <a:avLst/>
                        <a:gdLst>
                          <a:gd name="T0" fmla="*/ 9 w 648"/>
                          <a:gd name="T1" fmla="*/ 265 h 607"/>
                          <a:gd name="T2" fmla="*/ 29 w 648"/>
                          <a:gd name="T3" fmla="*/ 220 h 607"/>
                          <a:gd name="T4" fmla="*/ 56 w 648"/>
                          <a:gd name="T5" fmla="*/ 190 h 607"/>
                          <a:gd name="T6" fmla="*/ 94 w 648"/>
                          <a:gd name="T7" fmla="*/ 148 h 607"/>
                          <a:gd name="T8" fmla="*/ 124 w 648"/>
                          <a:gd name="T9" fmla="*/ 103 h 607"/>
                          <a:gd name="T10" fmla="*/ 161 w 648"/>
                          <a:gd name="T11" fmla="*/ 67 h 607"/>
                          <a:gd name="T12" fmla="*/ 202 w 648"/>
                          <a:gd name="T13" fmla="*/ 35 h 607"/>
                          <a:gd name="T14" fmla="*/ 256 w 648"/>
                          <a:gd name="T15" fmla="*/ 12 h 607"/>
                          <a:gd name="T16" fmla="*/ 322 w 648"/>
                          <a:gd name="T17" fmla="*/ 0 h 607"/>
                          <a:gd name="T18" fmla="*/ 382 w 648"/>
                          <a:gd name="T19" fmla="*/ 0 h 607"/>
                          <a:gd name="T20" fmla="*/ 435 w 648"/>
                          <a:gd name="T21" fmla="*/ 12 h 607"/>
                          <a:gd name="T22" fmla="*/ 494 w 648"/>
                          <a:gd name="T23" fmla="*/ 32 h 607"/>
                          <a:gd name="T24" fmla="*/ 540 w 648"/>
                          <a:gd name="T25" fmla="*/ 60 h 607"/>
                          <a:gd name="T26" fmla="*/ 579 w 648"/>
                          <a:gd name="T27" fmla="*/ 100 h 607"/>
                          <a:gd name="T28" fmla="*/ 610 w 648"/>
                          <a:gd name="T29" fmla="*/ 145 h 607"/>
                          <a:gd name="T30" fmla="*/ 634 w 648"/>
                          <a:gd name="T31" fmla="*/ 192 h 607"/>
                          <a:gd name="T32" fmla="*/ 647 w 648"/>
                          <a:gd name="T33" fmla="*/ 246 h 607"/>
                          <a:gd name="T34" fmla="*/ 648 w 648"/>
                          <a:gd name="T35" fmla="*/ 289 h 607"/>
                          <a:gd name="T36" fmla="*/ 633 w 648"/>
                          <a:gd name="T37" fmla="*/ 332 h 607"/>
                          <a:gd name="T38" fmla="*/ 608 w 648"/>
                          <a:gd name="T39" fmla="*/ 391 h 607"/>
                          <a:gd name="T40" fmla="*/ 589 w 648"/>
                          <a:gd name="T41" fmla="*/ 439 h 607"/>
                          <a:gd name="T42" fmla="*/ 575 w 648"/>
                          <a:gd name="T43" fmla="*/ 486 h 607"/>
                          <a:gd name="T44" fmla="*/ 570 w 648"/>
                          <a:gd name="T45" fmla="*/ 516 h 607"/>
                          <a:gd name="T46" fmla="*/ 466 w 648"/>
                          <a:gd name="T47" fmla="*/ 570 h 607"/>
                          <a:gd name="T48" fmla="*/ 459 w 648"/>
                          <a:gd name="T49" fmla="*/ 538 h 607"/>
                          <a:gd name="T50" fmla="*/ 442 w 648"/>
                          <a:gd name="T51" fmla="*/ 522 h 607"/>
                          <a:gd name="T52" fmla="*/ 395 w 648"/>
                          <a:gd name="T53" fmla="*/ 531 h 607"/>
                          <a:gd name="T54" fmla="*/ 338 w 648"/>
                          <a:gd name="T55" fmla="*/ 545 h 607"/>
                          <a:gd name="T56" fmla="*/ 310 w 648"/>
                          <a:gd name="T57" fmla="*/ 563 h 607"/>
                          <a:gd name="T58" fmla="*/ 267 w 648"/>
                          <a:gd name="T59" fmla="*/ 601 h 607"/>
                          <a:gd name="T60" fmla="*/ 229 w 648"/>
                          <a:gd name="T61" fmla="*/ 607 h 607"/>
                          <a:gd name="T62" fmla="*/ 195 w 648"/>
                          <a:gd name="T63" fmla="*/ 604 h 607"/>
                          <a:gd name="T64" fmla="*/ 161 w 648"/>
                          <a:gd name="T65" fmla="*/ 588 h 607"/>
                          <a:gd name="T66" fmla="*/ 140 w 648"/>
                          <a:gd name="T67" fmla="*/ 560 h 607"/>
                          <a:gd name="T68" fmla="*/ 118 w 648"/>
                          <a:gd name="T69" fmla="*/ 522 h 607"/>
                          <a:gd name="T70" fmla="*/ 82 w 648"/>
                          <a:gd name="T71" fmla="*/ 480 h 607"/>
                          <a:gd name="T72" fmla="*/ 42 w 648"/>
                          <a:gd name="T73" fmla="*/ 439 h 607"/>
                          <a:gd name="T74" fmla="*/ 25 w 648"/>
                          <a:gd name="T75" fmla="*/ 412 h 607"/>
                          <a:gd name="T76" fmla="*/ 8 w 648"/>
                          <a:gd name="T77" fmla="*/ 362 h 607"/>
                          <a:gd name="T78" fmla="*/ 0 w 648"/>
                          <a:gd name="T79" fmla="*/ 308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48" h="607">
                            <a:moveTo>
                              <a:pt x="0" y="288"/>
                            </a:moveTo>
                            <a:lnTo>
                              <a:pt x="9" y="265"/>
                            </a:lnTo>
                            <a:lnTo>
                              <a:pt x="19" y="243"/>
                            </a:lnTo>
                            <a:lnTo>
                              <a:pt x="29" y="220"/>
                            </a:lnTo>
                            <a:lnTo>
                              <a:pt x="43" y="204"/>
                            </a:lnTo>
                            <a:lnTo>
                              <a:pt x="56" y="190"/>
                            </a:lnTo>
                            <a:lnTo>
                              <a:pt x="74" y="170"/>
                            </a:lnTo>
                            <a:lnTo>
                              <a:pt x="94" y="148"/>
                            </a:lnTo>
                            <a:lnTo>
                              <a:pt x="109" y="124"/>
                            </a:lnTo>
                            <a:lnTo>
                              <a:pt x="124" y="103"/>
                            </a:lnTo>
                            <a:lnTo>
                              <a:pt x="143" y="86"/>
                            </a:lnTo>
                            <a:lnTo>
                              <a:pt x="161" y="67"/>
                            </a:lnTo>
                            <a:lnTo>
                              <a:pt x="182" y="49"/>
                            </a:lnTo>
                            <a:lnTo>
                              <a:pt x="202" y="35"/>
                            </a:lnTo>
                            <a:lnTo>
                              <a:pt x="229" y="22"/>
                            </a:lnTo>
                            <a:lnTo>
                              <a:pt x="256" y="12"/>
                            </a:lnTo>
                            <a:lnTo>
                              <a:pt x="285" y="3"/>
                            </a:lnTo>
                            <a:lnTo>
                              <a:pt x="322" y="0"/>
                            </a:lnTo>
                            <a:lnTo>
                              <a:pt x="356" y="0"/>
                            </a:lnTo>
                            <a:lnTo>
                              <a:pt x="382" y="0"/>
                            </a:lnTo>
                            <a:lnTo>
                              <a:pt x="409" y="4"/>
                            </a:lnTo>
                            <a:lnTo>
                              <a:pt x="435" y="12"/>
                            </a:lnTo>
                            <a:lnTo>
                              <a:pt x="469" y="19"/>
                            </a:lnTo>
                            <a:lnTo>
                              <a:pt x="494" y="32"/>
                            </a:lnTo>
                            <a:lnTo>
                              <a:pt x="516" y="44"/>
                            </a:lnTo>
                            <a:lnTo>
                              <a:pt x="540" y="60"/>
                            </a:lnTo>
                            <a:lnTo>
                              <a:pt x="560" y="78"/>
                            </a:lnTo>
                            <a:lnTo>
                              <a:pt x="579" y="100"/>
                            </a:lnTo>
                            <a:lnTo>
                              <a:pt x="594" y="119"/>
                            </a:lnTo>
                            <a:lnTo>
                              <a:pt x="610" y="145"/>
                            </a:lnTo>
                            <a:lnTo>
                              <a:pt x="625" y="167"/>
                            </a:lnTo>
                            <a:lnTo>
                              <a:pt x="634" y="192"/>
                            </a:lnTo>
                            <a:lnTo>
                              <a:pt x="641" y="220"/>
                            </a:lnTo>
                            <a:lnTo>
                              <a:pt x="647" y="246"/>
                            </a:lnTo>
                            <a:lnTo>
                              <a:pt x="648" y="266"/>
                            </a:lnTo>
                            <a:lnTo>
                              <a:pt x="648" y="289"/>
                            </a:lnTo>
                            <a:lnTo>
                              <a:pt x="643" y="305"/>
                            </a:lnTo>
                            <a:lnTo>
                              <a:pt x="633" y="332"/>
                            </a:lnTo>
                            <a:lnTo>
                              <a:pt x="618" y="364"/>
                            </a:lnTo>
                            <a:lnTo>
                              <a:pt x="608" y="391"/>
                            </a:lnTo>
                            <a:lnTo>
                              <a:pt x="595" y="415"/>
                            </a:lnTo>
                            <a:lnTo>
                              <a:pt x="589" y="439"/>
                            </a:lnTo>
                            <a:lnTo>
                              <a:pt x="581" y="463"/>
                            </a:lnTo>
                            <a:lnTo>
                              <a:pt x="575" y="486"/>
                            </a:lnTo>
                            <a:lnTo>
                              <a:pt x="571" y="497"/>
                            </a:lnTo>
                            <a:lnTo>
                              <a:pt x="570" y="516"/>
                            </a:lnTo>
                            <a:lnTo>
                              <a:pt x="568" y="544"/>
                            </a:lnTo>
                            <a:lnTo>
                              <a:pt x="466" y="570"/>
                            </a:lnTo>
                            <a:lnTo>
                              <a:pt x="463" y="551"/>
                            </a:lnTo>
                            <a:lnTo>
                              <a:pt x="459" y="538"/>
                            </a:lnTo>
                            <a:lnTo>
                              <a:pt x="454" y="529"/>
                            </a:lnTo>
                            <a:lnTo>
                              <a:pt x="442" y="522"/>
                            </a:lnTo>
                            <a:lnTo>
                              <a:pt x="419" y="527"/>
                            </a:lnTo>
                            <a:lnTo>
                              <a:pt x="395" y="531"/>
                            </a:lnTo>
                            <a:lnTo>
                              <a:pt x="365" y="537"/>
                            </a:lnTo>
                            <a:lnTo>
                              <a:pt x="338" y="545"/>
                            </a:lnTo>
                            <a:lnTo>
                              <a:pt x="325" y="550"/>
                            </a:lnTo>
                            <a:lnTo>
                              <a:pt x="310" y="563"/>
                            </a:lnTo>
                            <a:lnTo>
                              <a:pt x="291" y="579"/>
                            </a:lnTo>
                            <a:lnTo>
                              <a:pt x="267" y="601"/>
                            </a:lnTo>
                            <a:lnTo>
                              <a:pt x="252" y="605"/>
                            </a:lnTo>
                            <a:lnTo>
                              <a:pt x="229" y="607"/>
                            </a:lnTo>
                            <a:lnTo>
                              <a:pt x="207" y="607"/>
                            </a:lnTo>
                            <a:lnTo>
                              <a:pt x="195" y="604"/>
                            </a:lnTo>
                            <a:lnTo>
                              <a:pt x="179" y="595"/>
                            </a:lnTo>
                            <a:lnTo>
                              <a:pt x="161" y="588"/>
                            </a:lnTo>
                            <a:lnTo>
                              <a:pt x="151" y="578"/>
                            </a:lnTo>
                            <a:lnTo>
                              <a:pt x="140" y="560"/>
                            </a:lnTo>
                            <a:lnTo>
                              <a:pt x="128" y="540"/>
                            </a:lnTo>
                            <a:lnTo>
                              <a:pt x="118" y="522"/>
                            </a:lnTo>
                            <a:lnTo>
                              <a:pt x="97" y="500"/>
                            </a:lnTo>
                            <a:lnTo>
                              <a:pt x="82" y="480"/>
                            </a:lnTo>
                            <a:lnTo>
                              <a:pt x="59" y="458"/>
                            </a:lnTo>
                            <a:lnTo>
                              <a:pt x="42" y="439"/>
                            </a:lnTo>
                            <a:lnTo>
                              <a:pt x="31" y="426"/>
                            </a:lnTo>
                            <a:lnTo>
                              <a:pt x="25" y="412"/>
                            </a:lnTo>
                            <a:lnTo>
                              <a:pt x="16" y="388"/>
                            </a:lnTo>
                            <a:lnTo>
                              <a:pt x="8" y="362"/>
                            </a:lnTo>
                            <a:lnTo>
                              <a:pt x="2" y="336"/>
                            </a:lnTo>
                            <a:lnTo>
                              <a:pt x="0" y="308"/>
                            </a:lnTo>
                            <a:lnTo>
                              <a:pt x="0" y="28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19" name="Freeform 27"/>
                      <p:cNvSpPr>
                        <a:spLocks/>
                      </p:cNvSpPr>
                      <p:nvPr/>
                    </p:nvSpPr>
                    <p:spPr bwMode="auto">
                      <a:xfrm>
                        <a:off x="1718" y="1755"/>
                        <a:ext cx="581" cy="544"/>
                      </a:xfrm>
                      <a:custGeom>
                        <a:avLst/>
                        <a:gdLst>
                          <a:gd name="T0" fmla="*/ 8 w 581"/>
                          <a:gd name="T1" fmla="*/ 237 h 544"/>
                          <a:gd name="T2" fmla="*/ 26 w 581"/>
                          <a:gd name="T3" fmla="*/ 196 h 544"/>
                          <a:gd name="T4" fmla="*/ 50 w 581"/>
                          <a:gd name="T5" fmla="*/ 170 h 544"/>
                          <a:gd name="T6" fmla="*/ 83 w 581"/>
                          <a:gd name="T7" fmla="*/ 132 h 544"/>
                          <a:gd name="T8" fmla="*/ 110 w 581"/>
                          <a:gd name="T9" fmla="*/ 91 h 544"/>
                          <a:gd name="T10" fmla="*/ 145 w 581"/>
                          <a:gd name="T11" fmla="*/ 59 h 544"/>
                          <a:gd name="T12" fmla="*/ 181 w 581"/>
                          <a:gd name="T13" fmla="*/ 30 h 544"/>
                          <a:gd name="T14" fmla="*/ 229 w 581"/>
                          <a:gd name="T15" fmla="*/ 10 h 544"/>
                          <a:gd name="T16" fmla="*/ 288 w 581"/>
                          <a:gd name="T17" fmla="*/ 0 h 544"/>
                          <a:gd name="T18" fmla="*/ 344 w 581"/>
                          <a:gd name="T19" fmla="*/ 0 h 544"/>
                          <a:gd name="T20" fmla="*/ 391 w 581"/>
                          <a:gd name="T21" fmla="*/ 10 h 544"/>
                          <a:gd name="T22" fmla="*/ 443 w 581"/>
                          <a:gd name="T23" fmla="*/ 27 h 544"/>
                          <a:gd name="T24" fmla="*/ 485 w 581"/>
                          <a:gd name="T25" fmla="*/ 52 h 544"/>
                          <a:gd name="T26" fmla="*/ 520 w 581"/>
                          <a:gd name="T27" fmla="*/ 90 h 544"/>
                          <a:gd name="T28" fmla="*/ 547 w 581"/>
                          <a:gd name="T29" fmla="*/ 129 h 544"/>
                          <a:gd name="T30" fmla="*/ 570 w 581"/>
                          <a:gd name="T31" fmla="*/ 171 h 544"/>
                          <a:gd name="T32" fmla="*/ 581 w 581"/>
                          <a:gd name="T33" fmla="*/ 219 h 544"/>
                          <a:gd name="T34" fmla="*/ 581 w 581"/>
                          <a:gd name="T35" fmla="*/ 259 h 544"/>
                          <a:gd name="T36" fmla="*/ 569 w 581"/>
                          <a:gd name="T37" fmla="*/ 298 h 544"/>
                          <a:gd name="T38" fmla="*/ 546 w 581"/>
                          <a:gd name="T39" fmla="*/ 350 h 544"/>
                          <a:gd name="T40" fmla="*/ 528 w 581"/>
                          <a:gd name="T41" fmla="*/ 394 h 544"/>
                          <a:gd name="T42" fmla="*/ 516 w 581"/>
                          <a:gd name="T43" fmla="*/ 436 h 544"/>
                          <a:gd name="T44" fmla="*/ 511 w 581"/>
                          <a:gd name="T45" fmla="*/ 464 h 544"/>
                          <a:gd name="T46" fmla="*/ 418 w 581"/>
                          <a:gd name="T47" fmla="*/ 512 h 544"/>
                          <a:gd name="T48" fmla="*/ 412 w 581"/>
                          <a:gd name="T49" fmla="*/ 483 h 544"/>
                          <a:gd name="T50" fmla="*/ 396 w 581"/>
                          <a:gd name="T51" fmla="*/ 468 h 544"/>
                          <a:gd name="T52" fmla="*/ 354 w 581"/>
                          <a:gd name="T53" fmla="*/ 477 h 544"/>
                          <a:gd name="T54" fmla="*/ 303 w 581"/>
                          <a:gd name="T55" fmla="*/ 490 h 544"/>
                          <a:gd name="T56" fmla="*/ 278 w 581"/>
                          <a:gd name="T57" fmla="*/ 504 h 544"/>
                          <a:gd name="T58" fmla="*/ 238 w 581"/>
                          <a:gd name="T59" fmla="*/ 539 h 544"/>
                          <a:gd name="T60" fmla="*/ 205 w 581"/>
                          <a:gd name="T61" fmla="*/ 544 h 544"/>
                          <a:gd name="T62" fmla="*/ 175 w 581"/>
                          <a:gd name="T63" fmla="*/ 542 h 544"/>
                          <a:gd name="T64" fmla="*/ 144 w 581"/>
                          <a:gd name="T65" fmla="*/ 528 h 544"/>
                          <a:gd name="T66" fmla="*/ 125 w 581"/>
                          <a:gd name="T67" fmla="*/ 503 h 544"/>
                          <a:gd name="T68" fmla="*/ 106 w 581"/>
                          <a:gd name="T69" fmla="*/ 468 h 544"/>
                          <a:gd name="T70" fmla="*/ 73 w 581"/>
                          <a:gd name="T71" fmla="*/ 430 h 544"/>
                          <a:gd name="T72" fmla="*/ 36 w 581"/>
                          <a:gd name="T73" fmla="*/ 394 h 544"/>
                          <a:gd name="T74" fmla="*/ 23 w 581"/>
                          <a:gd name="T75" fmla="*/ 369 h 544"/>
                          <a:gd name="T76" fmla="*/ 7 w 581"/>
                          <a:gd name="T77" fmla="*/ 324 h 544"/>
                          <a:gd name="T78" fmla="*/ 0 w 581"/>
                          <a:gd name="T79" fmla="*/ 27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1" h="544">
                            <a:moveTo>
                              <a:pt x="0" y="259"/>
                            </a:moveTo>
                            <a:lnTo>
                              <a:pt x="8" y="237"/>
                            </a:lnTo>
                            <a:lnTo>
                              <a:pt x="16" y="218"/>
                            </a:lnTo>
                            <a:lnTo>
                              <a:pt x="26" y="196"/>
                            </a:lnTo>
                            <a:lnTo>
                              <a:pt x="38" y="181"/>
                            </a:lnTo>
                            <a:lnTo>
                              <a:pt x="50" y="170"/>
                            </a:lnTo>
                            <a:lnTo>
                              <a:pt x="66" y="152"/>
                            </a:lnTo>
                            <a:lnTo>
                              <a:pt x="83" y="132"/>
                            </a:lnTo>
                            <a:lnTo>
                              <a:pt x="97" y="110"/>
                            </a:lnTo>
                            <a:lnTo>
                              <a:pt x="110" y="91"/>
                            </a:lnTo>
                            <a:lnTo>
                              <a:pt x="128" y="77"/>
                            </a:lnTo>
                            <a:lnTo>
                              <a:pt x="145" y="59"/>
                            </a:lnTo>
                            <a:lnTo>
                              <a:pt x="163" y="43"/>
                            </a:lnTo>
                            <a:lnTo>
                              <a:pt x="181" y="30"/>
                            </a:lnTo>
                            <a:lnTo>
                              <a:pt x="205" y="18"/>
                            </a:lnTo>
                            <a:lnTo>
                              <a:pt x="229" y="10"/>
                            </a:lnTo>
                            <a:lnTo>
                              <a:pt x="256" y="1"/>
                            </a:lnTo>
                            <a:lnTo>
                              <a:pt x="288" y="0"/>
                            </a:lnTo>
                            <a:lnTo>
                              <a:pt x="318" y="0"/>
                            </a:lnTo>
                            <a:lnTo>
                              <a:pt x="344" y="0"/>
                            </a:lnTo>
                            <a:lnTo>
                              <a:pt x="368" y="2"/>
                            </a:lnTo>
                            <a:lnTo>
                              <a:pt x="391" y="10"/>
                            </a:lnTo>
                            <a:lnTo>
                              <a:pt x="420" y="16"/>
                            </a:lnTo>
                            <a:lnTo>
                              <a:pt x="443" y="27"/>
                            </a:lnTo>
                            <a:lnTo>
                              <a:pt x="462" y="37"/>
                            </a:lnTo>
                            <a:lnTo>
                              <a:pt x="485" y="52"/>
                            </a:lnTo>
                            <a:lnTo>
                              <a:pt x="503" y="69"/>
                            </a:lnTo>
                            <a:lnTo>
                              <a:pt x="520" y="90"/>
                            </a:lnTo>
                            <a:lnTo>
                              <a:pt x="534" y="106"/>
                            </a:lnTo>
                            <a:lnTo>
                              <a:pt x="547" y="129"/>
                            </a:lnTo>
                            <a:lnTo>
                              <a:pt x="561" y="149"/>
                            </a:lnTo>
                            <a:lnTo>
                              <a:pt x="570" y="171"/>
                            </a:lnTo>
                            <a:lnTo>
                              <a:pt x="575" y="196"/>
                            </a:lnTo>
                            <a:lnTo>
                              <a:pt x="581" y="219"/>
                            </a:lnTo>
                            <a:lnTo>
                              <a:pt x="581" y="238"/>
                            </a:lnTo>
                            <a:lnTo>
                              <a:pt x="581" y="259"/>
                            </a:lnTo>
                            <a:lnTo>
                              <a:pt x="577" y="273"/>
                            </a:lnTo>
                            <a:lnTo>
                              <a:pt x="569" y="298"/>
                            </a:lnTo>
                            <a:lnTo>
                              <a:pt x="555" y="325"/>
                            </a:lnTo>
                            <a:lnTo>
                              <a:pt x="546" y="350"/>
                            </a:lnTo>
                            <a:lnTo>
                              <a:pt x="534" y="372"/>
                            </a:lnTo>
                            <a:lnTo>
                              <a:pt x="528" y="394"/>
                            </a:lnTo>
                            <a:lnTo>
                              <a:pt x="521" y="414"/>
                            </a:lnTo>
                            <a:lnTo>
                              <a:pt x="516" y="436"/>
                            </a:lnTo>
                            <a:lnTo>
                              <a:pt x="512" y="446"/>
                            </a:lnTo>
                            <a:lnTo>
                              <a:pt x="511" y="464"/>
                            </a:lnTo>
                            <a:lnTo>
                              <a:pt x="509" y="488"/>
                            </a:lnTo>
                            <a:lnTo>
                              <a:pt x="418" y="512"/>
                            </a:lnTo>
                            <a:lnTo>
                              <a:pt x="415" y="494"/>
                            </a:lnTo>
                            <a:lnTo>
                              <a:pt x="412" y="483"/>
                            </a:lnTo>
                            <a:lnTo>
                              <a:pt x="407" y="475"/>
                            </a:lnTo>
                            <a:lnTo>
                              <a:pt x="396" y="468"/>
                            </a:lnTo>
                            <a:lnTo>
                              <a:pt x="376" y="472"/>
                            </a:lnTo>
                            <a:lnTo>
                              <a:pt x="354" y="477"/>
                            </a:lnTo>
                            <a:lnTo>
                              <a:pt x="327" y="481"/>
                            </a:lnTo>
                            <a:lnTo>
                              <a:pt x="303" y="490"/>
                            </a:lnTo>
                            <a:lnTo>
                              <a:pt x="291" y="493"/>
                            </a:lnTo>
                            <a:lnTo>
                              <a:pt x="278" y="504"/>
                            </a:lnTo>
                            <a:lnTo>
                              <a:pt x="261" y="519"/>
                            </a:lnTo>
                            <a:lnTo>
                              <a:pt x="238" y="539"/>
                            </a:lnTo>
                            <a:lnTo>
                              <a:pt x="225" y="544"/>
                            </a:lnTo>
                            <a:lnTo>
                              <a:pt x="205" y="544"/>
                            </a:lnTo>
                            <a:lnTo>
                              <a:pt x="186" y="544"/>
                            </a:lnTo>
                            <a:lnTo>
                              <a:pt x="175" y="542"/>
                            </a:lnTo>
                            <a:lnTo>
                              <a:pt x="160" y="534"/>
                            </a:lnTo>
                            <a:lnTo>
                              <a:pt x="144" y="528"/>
                            </a:lnTo>
                            <a:lnTo>
                              <a:pt x="135" y="517"/>
                            </a:lnTo>
                            <a:lnTo>
                              <a:pt x="125" y="503"/>
                            </a:lnTo>
                            <a:lnTo>
                              <a:pt x="114" y="484"/>
                            </a:lnTo>
                            <a:lnTo>
                              <a:pt x="106" y="468"/>
                            </a:lnTo>
                            <a:lnTo>
                              <a:pt x="86" y="449"/>
                            </a:lnTo>
                            <a:lnTo>
                              <a:pt x="73" y="430"/>
                            </a:lnTo>
                            <a:lnTo>
                              <a:pt x="52" y="411"/>
                            </a:lnTo>
                            <a:lnTo>
                              <a:pt x="36" y="394"/>
                            </a:lnTo>
                            <a:lnTo>
                              <a:pt x="27" y="382"/>
                            </a:lnTo>
                            <a:lnTo>
                              <a:pt x="23" y="369"/>
                            </a:lnTo>
                            <a:lnTo>
                              <a:pt x="13" y="349"/>
                            </a:lnTo>
                            <a:lnTo>
                              <a:pt x="7" y="324"/>
                            </a:lnTo>
                            <a:lnTo>
                              <a:pt x="1" y="301"/>
                            </a:lnTo>
                            <a:lnTo>
                              <a:pt x="0" y="276"/>
                            </a:lnTo>
                            <a:lnTo>
                              <a:pt x="0" y="259"/>
                            </a:lnTo>
                            <a:close/>
                          </a:path>
                        </a:pathLst>
                      </a:custGeom>
                      <a:solidFill>
                        <a:srgbClr val="E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20" name="Freeform 28"/>
                      <p:cNvSpPr>
                        <a:spLocks/>
                      </p:cNvSpPr>
                      <p:nvPr/>
                    </p:nvSpPr>
                    <p:spPr bwMode="auto">
                      <a:xfrm>
                        <a:off x="1758" y="1795"/>
                        <a:ext cx="523" cy="491"/>
                      </a:xfrm>
                      <a:custGeom>
                        <a:avLst/>
                        <a:gdLst>
                          <a:gd name="T0" fmla="*/ 7 w 523"/>
                          <a:gd name="T1" fmla="*/ 214 h 491"/>
                          <a:gd name="T2" fmla="*/ 23 w 523"/>
                          <a:gd name="T3" fmla="*/ 178 h 491"/>
                          <a:gd name="T4" fmla="*/ 45 w 523"/>
                          <a:gd name="T5" fmla="*/ 153 h 491"/>
                          <a:gd name="T6" fmla="*/ 74 w 523"/>
                          <a:gd name="T7" fmla="*/ 120 h 491"/>
                          <a:gd name="T8" fmla="*/ 100 w 523"/>
                          <a:gd name="T9" fmla="*/ 82 h 491"/>
                          <a:gd name="T10" fmla="*/ 131 w 523"/>
                          <a:gd name="T11" fmla="*/ 54 h 491"/>
                          <a:gd name="T12" fmla="*/ 162 w 523"/>
                          <a:gd name="T13" fmla="*/ 26 h 491"/>
                          <a:gd name="T14" fmla="*/ 207 w 523"/>
                          <a:gd name="T15" fmla="*/ 9 h 491"/>
                          <a:gd name="T16" fmla="*/ 260 w 523"/>
                          <a:gd name="T17" fmla="*/ 0 h 491"/>
                          <a:gd name="T18" fmla="*/ 310 w 523"/>
                          <a:gd name="T19" fmla="*/ 0 h 491"/>
                          <a:gd name="T20" fmla="*/ 352 w 523"/>
                          <a:gd name="T21" fmla="*/ 9 h 491"/>
                          <a:gd name="T22" fmla="*/ 399 w 523"/>
                          <a:gd name="T23" fmla="*/ 25 h 491"/>
                          <a:gd name="T24" fmla="*/ 437 w 523"/>
                          <a:gd name="T25" fmla="*/ 47 h 491"/>
                          <a:gd name="T26" fmla="*/ 469 w 523"/>
                          <a:gd name="T27" fmla="*/ 82 h 491"/>
                          <a:gd name="T28" fmla="*/ 494 w 523"/>
                          <a:gd name="T29" fmla="*/ 117 h 491"/>
                          <a:gd name="T30" fmla="*/ 514 w 523"/>
                          <a:gd name="T31" fmla="*/ 154 h 491"/>
                          <a:gd name="T32" fmla="*/ 523 w 523"/>
                          <a:gd name="T33" fmla="*/ 198 h 491"/>
                          <a:gd name="T34" fmla="*/ 523 w 523"/>
                          <a:gd name="T35" fmla="*/ 233 h 491"/>
                          <a:gd name="T36" fmla="*/ 512 w 523"/>
                          <a:gd name="T37" fmla="*/ 269 h 491"/>
                          <a:gd name="T38" fmla="*/ 492 w 523"/>
                          <a:gd name="T39" fmla="*/ 316 h 491"/>
                          <a:gd name="T40" fmla="*/ 476 w 523"/>
                          <a:gd name="T41" fmla="*/ 355 h 491"/>
                          <a:gd name="T42" fmla="*/ 465 w 523"/>
                          <a:gd name="T43" fmla="*/ 395 h 491"/>
                          <a:gd name="T44" fmla="*/ 461 w 523"/>
                          <a:gd name="T45" fmla="*/ 419 h 491"/>
                          <a:gd name="T46" fmla="*/ 376 w 523"/>
                          <a:gd name="T47" fmla="*/ 463 h 491"/>
                          <a:gd name="T48" fmla="*/ 372 w 523"/>
                          <a:gd name="T49" fmla="*/ 437 h 491"/>
                          <a:gd name="T50" fmla="*/ 357 w 523"/>
                          <a:gd name="T51" fmla="*/ 422 h 491"/>
                          <a:gd name="T52" fmla="*/ 320 w 523"/>
                          <a:gd name="T53" fmla="*/ 431 h 491"/>
                          <a:gd name="T54" fmla="*/ 273 w 523"/>
                          <a:gd name="T55" fmla="*/ 443 h 491"/>
                          <a:gd name="T56" fmla="*/ 250 w 523"/>
                          <a:gd name="T57" fmla="*/ 456 h 491"/>
                          <a:gd name="T58" fmla="*/ 215 w 523"/>
                          <a:gd name="T59" fmla="*/ 488 h 491"/>
                          <a:gd name="T60" fmla="*/ 185 w 523"/>
                          <a:gd name="T61" fmla="*/ 491 h 491"/>
                          <a:gd name="T62" fmla="*/ 158 w 523"/>
                          <a:gd name="T63" fmla="*/ 491 h 491"/>
                          <a:gd name="T64" fmla="*/ 130 w 523"/>
                          <a:gd name="T65" fmla="*/ 477 h 491"/>
                          <a:gd name="T66" fmla="*/ 112 w 523"/>
                          <a:gd name="T67" fmla="*/ 454 h 491"/>
                          <a:gd name="T68" fmla="*/ 96 w 523"/>
                          <a:gd name="T69" fmla="*/ 422 h 491"/>
                          <a:gd name="T70" fmla="*/ 65 w 523"/>
                          <a:gd name="T71" fmla="*/ 389 h 491"/>
                          <a:gd name="T72" fmla="*/ 33 w 523"/>
                          <a:gd name="T73" fmla="*/ 355 h 491"/>
                          <a:gd name="T74" fmla="*/ 21 w 523"/>
                          <a:gd name="T75" fmla="*/ 333 h 491"/>
                          <a:gd name="T76" fmla="*/ 6 w 523"/>
                          <a:gd name="T77" fmla="*/ 293 h 491"/>
                          <a:gd name="T78" fmla="*/ 0 w 523"/>
                          <a:gd name="T79" fmla="*/ 249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3" h="491">
                            <a:moveTo>
                              <a:pt x="0" y="233"/>
                            </a:moveTo>
                            <a:lnTo>
                              <a:pt x="7" y="214"/>
                            </a:lnTo>
                            <a:lnTo>
                              <a:pt x="14" y="197"/>
                            </a:lnTo>
                            <a:lnTo>
                              <a:pt x="23" y="178"/>
                            </a:lnTo>
                            <a:lnTo>
                              <a:pt x="34" y="163"/>
                            </a:lnTo>
                            <a:lnTo>
                              <a:pt x="45" y="153"/>
                            </a:lnTo>
                            <a:lnTo>
                              <a:pt x="60" y="137"/>
                            </a:lnTo>
                            <a:lnTo>
                              <a:pt x="74" y="120"/>
                            </a:lnTo>
                            <a:lnTo>
                              <a:pt x="88" y="99"/>
                            </a:lnTo>
                            <a:lnTo>
                              <a:pt x="100" y="82"/>
                            </a:lnTo>
                            <a:lnTo>
                              <a:pt x="115" y="69"/>
                            </a:lnTo>
                            <a:lnTo>
                              <a:pt x="131" y="54"/>
                            </a:lnTo>
                            <a:lnTo>
                              <a:pt x="147" y="40"/>
                            </a:lnTo>
                            <a:lnTo>
                              <a:pt x="162" y="26"/>
                            </a:lnTo>
                            <a:lnTo>
                              <a:pt x="185" y="16"/>
                            </a:lnTo>
                            <a:lnTo>
                              <a:pt x="207" y="9"/>
                            </a:lnTo>
                            <a:lnTo>
                              <a:pt x="231" y="0"/>
                            </a:lnTo>
                            <a:lnTo>
                              <a:pt x="260" y="0"/>
                            </a:lnTo>
                            <a:lnTo>
                              <a:pt x="286" y="0"/>
                            </a:lnTo>
                            <a:lnTo>
                              <a:pt x="310" y="0"/>
                            </a:lnTo>
                            <a:lnTo>
                              <a:pt x="332" y="2"/>
                            </a:lnTo>
                            <a:lnTo>
                              <a:pt x="352" y="9"/>
                            </a:lnTo>
                            <a:lnTo>
                              <a:pt x="379" y="13"/>
                            </a:lnTo>
                            <a:lnTo>
                              <a:pt x="399" y="25"/>
                            </a:lnTo>
                            <a:lnTo>
                              <a:pt x="417" y="34"/>
                            </a:lnTo>
                            <a:lnTo>
                              <a:pt x="437" y="47"/>
                            </a:lnTo>
                            <a:lnTo>
                              <a:pt x="453" y="63"/>
                            </a:lnTo>
                            <a:lnTo>
                              <a:pt x="469" y="82"/>
                            </a:lnTo>
                            <a:lnTo>
                              <a:pt x="481" y="96"/>
                            </a:lnTo>
                            <a:lnTo>
                              <a:pt x="494" y="117"/>
                            </a:lnTo>
                            <a:lnTo>
                              <a:pt x="506" y="136"/>
                            </a:lnTo>
                            <a:lnTo>
                              <a:pt x="514" y="154"/>
                            </a:lnTo>
                            <a:lnTo>
                              <a:pt x="519" y="178"/>
                            </a:lnTo>
                            <a:lnTo>
                              <a:pt x="523" y="198"/>
                            </a:lnTo>
                            <a:lnTo>
                              <a:pt x="523" y="216"/>
                            </a:lnTo>
                            <a:lnTo>
                              <a:pt x="523" y="233"/>
                            </a:lnTo>
                            <a:lnTo>
                              <a:pt x="521" y="246"/>
                            </a:lnTo>
                            <a:lnTo>
                              <a:pt x="512" y="269"/>
                            </a:lnTo>
                            <a:lnTo>
                              <a:pt x="500" y="294"/>
                            </a:lnTo>
                            <a:lnTo>
                              <a:pt x="492" y="316"/>
                            </a:lnTo>
                            <a:lnTo>
                              <a:pt x="481" y="336"/>
                            </a:lnTo>
                            <a:lnTo>
                              <a:pt x="476" y="355"/>
                            </a:lnTo>
                            <a:lnTo>
                              <a:pt x="471" y="374"/>
                            </a:lnTo>
                            <a:lnTo>
                              <a:pt x="465" y="395"/>
                            </a:lnTo>
                            <a:lnTo>
                              <a:pt x="461" y="403"/>
                            </a:lnTo>
                            <a:lnTo>
                              <a:pt x="461" y="419"/>
                            </a:lnTo>
                            <a:lnTo>
                              <a:pt x="460" y="441"/>
                            </a:lnTo>
                            <a:lnTo>
                              <a:pt x="376" y="463"/>
                            </a:lnTo>
                            <a:lnTo>
                              <a:pt x="374" y="447"/>
                            </a:lnTo>
                            <a:lnTo>
                              <a:pt x="372" y="437"/>
                            </a:lnTo>
                            <a:lnTo>
                              <a:pt x="367" y="429"/>
                            </a:lnTo>
                            <a:lnTo>
                              <a:pt x="357" y="422"/>
                            </a:lnTo>
                            <a:lnTo>
                              <a:pt x="339" y="427"/>
                            </a:lnTo>
                            <a:lnTo>
                              <a:pt x="320" y="431"/>
                            </a:lnTo>
                            <a:lnTo>
                              <a:pt x="295" y="435"/>
                            </a:lnTo>
                            <a:lnTo>
                              <a:pt x="273" y="443"/>
                            </a:lnTo>
                            <a:lnTo>
                              <a:pt x="262" y="445"/>
                            </a:lnTo>
                            <a:lnTo>
                              <a:pt x="250" y="456"/>
                            </a:lnTo>
                            <a:lnTo>
                              <a:pt x="236" y="469"/>
                            </a:lnTo>
                            <a:lnTo>
                              <a:pt x="215" y="488"/>
                            </a:lnTo>
                            <a:lnTo>
                              <a:pt x="202" y="491"/>
                            </a:lnTo>
                            <a:lnTo>
                              <a:pt x="185" y="491"/>
                            </a:lnTo>
                            <a:lnTo>
                              <a:pt x="167" y="491"/>
                            </a:lnTo>
                            <a:lnTo>
                              <a:pt x="158" y="491"/>
                            </a:lnTo>
                            <a:lnTo>
                              <a:pt x="145" y="482"/>
                            </a:lnTo>
                            <a:lnTo>
                              <a:pt x="130" y="477"/>
                            </a:lnTo>
                            <a:lnTo>
                              <a:pt x="122" y="467"/>
                            </a:lnTo>
                            <a:lnTo>
                              <a:pt x="112" y="454"/>
                            </a:lnTo>
                            <a:lnTo>
                              <a:pt x="103" y="437"/>
                            </a:lnTo>
                            <a:lnTo>
                              <a:pt x="96" y="422"/>
                            </a:lnTo>
                            <a:lnTo>
                              <a:pt x="77" y="406"/>
                            </a:lnTo>
                            <a:lnTo>
                              <a:pt x="65" y="389"/>
                            </a:lnTo>
                            <a:lnTo>
                              <a:pt x="48" y="371"/>
                            </a:lnTo>
                            <a:lnTo>
                              <a:pt x="33" y="355"/>
                            </a:lnTo>
                            <a:lnTo>
                              <a:pt x="25" y="345"/>
                            </a:lnTo>
                            <a:lnTo>
                              <a:pt x="21" y="333"/>
                            </a:lnTo>
                            <a:lnTo>
                              <a:pt x="12" y="315"/>
                            </a:lnTo>
                            <a:lnTo>
                              <a:pt x="6" y="293"/>
                            </a:lnTo>
                            <a:lnTo>
                              <a:pt x="0" y="272"/>
                            </a:lnTo>
                            <a:lnTo>
                              <a:pt x="0" y="249"/>
                            </a:lnTo>
                            <a:lnTo>
                              <a:pt x="0" y="23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8221" name="Group 29"/>
                  <p:cNvGrpSpPr>
                    <a:grpSpLocks/>
                  </p:cNvGrpSpPr>
                  <p:nvPr/>
                </p:nvGrpSpPr>
                <p:grpSpPr bwMode="auto">
                  <a:xfrm>
                    <a:off x="1866" y="1645"/>
                    <a:ext cx="481" cy="248"/>
                    <a:chOff x="1866" y="1645"/>
                    <a:chExt cx="481" cy="248"/>
                  </a:xfrm>
                </p:grpSpPr>
                <p:sp>
                  <p:nvSpPr>
                    <p:cNvPr id="8222" name="Freeform 30"/>
                    <p:cNvSpPr>
                      <a:spLocks/>
                    </p:cNvSpPr>
                    <p:nvPr/>
                  </p:nvSpPr>
                  <p:spPr bwMode="auto">
                    <a:xfrm>
                      <a:off x="1866" y="1658"/>
                      <a:ext cx="116" cy="70"/>
                    </a:xfrm>
                    <a:custGeom>
                      <a:avLst/>
                      <a:gdLst>
                        <a:gd name="T0" fmla="*/ 49 w 116"/>
                        <a:gd name="T1" fmla="*/ 3 h 70"/>
                        <a:gd name="T2" fmla="*/ 63 w 116"/>
                        <a:gd name="T3" fmla="*/ 0 h 70"/>
                        <a:gd name="T4" fmla="*/ 78 w 116"/>
                        <a:gd name="T5" fmla="*/ 0 h 70"/>
                        <a:gd name="T6" fmla="*/ 89 w 116"/>
                        <a:gd name="T7" fmla="*/ 2 h 70"/>
                        <a:gd name="T8" fmla="*/ 104 w 116"/>
                        <a:gd name="T9" fmla="*/ 9 h 70"/>
                        <a:gd name="T10" fmla="*/ 112 w 116"/>
                        <a:gd name="T11" fmla="*/ 15 h 70"/>
                        <a:gd name="T12" fmla="*/ 116 w 116"/>
                        <a:gd name="T13" fmla="*/ 27 h 70"/>
                        <a:gd name="T14" fmla="*/ 112 w 116"/>
                        <a:gd name="T15" fmla="*/ 41 h 70"/>
                        <a:gd name="T16" fmla="*/ 104 w 116"/>
                        <a:gd name="T17" fmla="*/ 53 h 70"/>
                        <a:gd name="T18" fmla="*/ 92 w 116"/>
                        <a:gd name="T19" fmla="*/ 59 h 70"/>
                        <a:gd name="T20" fmla="*/ 80 w 116"/>
                        <a:gd name="T21" fmla="*/ 65 h 70"/>
                        <a:gd name="T22" fmla="*/ 63 w 116"/>
                        <a:gd name="T23" fmla="*/ 67 h 70"/>
                        <a:gd name="T24" fmla="*/ 47 w 116"/>
                        <a:gd name="T25" fmla="*/ 70 h 70"/>
                        <a:gd name="T26" fmla="*/ 30 w 116"/>
                        <a:gd name="T27" fmla="*/ 70 h 70"/>
                        <a:gd name="T28" fmla="*/ 15 w 116"/>
                        <a:gd name="T29" fmla="*/ 67 h 70"/>
                        <a:gd name="T30" fmla="*/ 4 w 116"/>
                        <a:gd name="T31" fmla="*/ 60 h 70"/>
                        <a:gd name="T32" fmla="*/ 0 w 116"/>
                        <a:gd name="T33" fmla="*/ 50 h 70"/>
                        <a:gd name="T34" fmla="*/ 2 w 116"/>
                        <a:gd name="T35" fmla="*/ 35 h 70"/>
                        <a:gd name="T36" fmla="*/ 8 w 116"/>
                        <a:gd name="T37" fmla="*/ 22 h 70"/>
                        <a:gd name="T38" fmla="*/ 20 w 116"/>
                        <a:gd name="T39" fmla="*/ 14 h 70"/>
                        <a:gd name="T40" fmla="*/ 33 w 116"/>
                        <a:gd name="T41" fmla="*/ 8 h 70"/>
                        <a:gd name="T42" fmla="*/ 49 w 116"/>
                        <a:gd name="T43" fmla="*/ 3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6" h="70">
                          <a:moveTo>
                            <a:pt x="49" y="3"/>
                          </a:moveTo>
                          <a:lnTo>
                            <a:pt x="63" y="0"/>
                          </a:lnTo>
                          <a:lnTo>
                            <a:pt x="78" y="0"/>
                          </a:lnTo>
                          <a:lnTo>
                            <a:pt x="89" y="2"/>
                          </a:lnTo>
                          <a:lnTo>
                            <a:pt x="104" y="9"/>
                          </a:lnTo>
                          <a:lnTo>
                            <a:pt x="112" y="15"/>
                          </a:lnTo>
                          <a:lnTo>
                            <a:pt x="116" y="27"/>
                          </a:lnTo>
                          <a:lnTo>
                            <a:pt x="112" y="41"/>
                          </a:lnTo>
                          <a:lnTo>
                            <a:pt x="104" y="53"/>
                          </a:lnTo>
                          <a:lnTo>
                            <a:pt x="92" y="59"/>
                          </a:lnTo>
                          <a:lnTo>
                            <a:pt x="80" y="65"/>
                          </a:lnTo>
                          <a:lnTo>
                            <a:pt x="63" y="67"/>
                          </a:lnTo>
                          <a:lnTo>
                            <a:pt x="47" y="70"/>
                          </a:lnTo>
                          <a:lnTo>
                            <a:pt x="30" y="70"/>
                          </a:lnTo>
                          <a:lnTo>
                            <a:pt x="15" y="67"/>
                          </a:lnTo>
                          <a:lnTo>
                            <a:pt x="4" y="60"/>
                          </a:lnTo>
                          <a:lnTo>
                            <a:pt x="0" y="50"/>
                          </a:lnTo>
                          <a:lnTo>
                            <a:pt x="2" y="35"/>
                          </a:lnTo>
                          <a:lnTo>
                            <a:pt x="8" y="22"/>
                          </a:lnTo>
                          <a:lnTo>
                            <a:pt x="20" y="14"/>
                          </a:lnTo>
                          <a:lnTo>
                            <a:pt x="33" y="8"/>
                          </a:lnTo>
                          <a:lnTo>
                            <a:pt x="49" y="3"/>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23" name="Freeform 31"/>
                    <p:cNvSpPr>
                      <a:spLocks/>
                    </p:cNvSpPr>
                    <p:nvPr/>
                  </p:nvSpPr>
                  <p:spPr bwMode="auto">
                    <a:xfrm>
                      <a:off x="2020" y="1645"/>
                      <a:ext cx="114" cy="70"/>
                    </a:xfrm>
                    <a:custGeom>
                      <a:avLst/>
                      <a:gdLst>
                        <a:gd name="T0" fmla="*/ 47 w 114"/>
                        <a:gd name="T1" fmla="*/ 67 h 70"/>
                        <a:gd name="T2" fmla="*/ 62 w 114"/>
                        <a:gd name="T3" fmla="*/ 70 h 70"/>
                        <a:gd name="T4" fmla="*/ 77 w 114"/>
                        <a:gd name="T5" fmla="*/ 70 h 70"/>
                        <a:gd name="T6" fmla="*/ 87 w 114"/>
                        <a:gd name="T7" fmla="*/ 69 h 70"/>
                        <a:gd name="T8" fmla="*/ 102 w 114"/>
                        <a:gd name="T9" fmla="*/ 62 h 70"/>
                        <a:gd name="T10" fmla="*/ 110 w 114"/>
                        <a:gd name="T11" fmla="*/ 54 h 70"/>
                        <a:gd name="T12" fmla="*/ 114 w 114"/>
                        <a:gd name="T13" fmla="*/ 43 h 70"/>
                        <a:gd name="T14" fmla="*/ 110 w 114"/>
                        <a:gd name="T15" fmla="*/ 28 h 70"/>
                        <a:gd name="T16" fmla="*/ 102 w 114"/>
                        <a:gd name="T17" fmla="*/ 18 h 70"/>
                        <a:gd name="T18" fmla="*/ 90 w 114"/>
                        <a:gd name="T19" fmla="*/ 12 h 70"/>
                        <a:gd name="T20" fmla="*/ 78 w 114"/>
                        <a:gd name="T21" fmla="*/ 6 h 70"/>
                        <a:gd name="T22" fmla="*/ 62 w 114"/>
                        <a:gd name="T23" fmla="*/ 3 h 70"/>
                        <a:gd name="T24" fmla="*/ 46 w 114"/>
                        <a:gd name="T25" fmla="*/ 0 h 70"/>
                        <a:gd name="T26" fmla="*/ 28 w 114"/>
                        <a:gd name="T27" fmla="*/ 0 h 70"/>
                        <a:gd name="T28" fmla="*/ 13 w 114"/>
                        <a:gd name="T29" fmla="*/ 3 h 70"/>
                        <a:gd name="T30" fmla="*/ 4 w 114"/>
                        <a:gd name="T31" fmla="*/ 11 h 70"/>
                        <a:gd name="T32" fmla="*/ 0 w 114"/>
                        <a:gd name="T33" fmla="*/ 21 h 70"/>
                        <a:gd name="T34" fmla="*/ 1 w 114"/>
                        <a:gd name="T35" fmla="*/ 34 h 70"/>
                        <a:gd name="T36" fmla="*/ 8 w 114"/>
                        <a:gd name="T37" fmla="*/ 47 h 70"/>
                        <a:gd name="T38" fmla="*/ 19 w 114"/>
                        <a:gd name="T39" fmla="*/ 56 h 70"/>
                        <a:gd name="T40" fmla="*/ 31 w 114"/>
                        <a:gd name="T41" fmla="*/ 63 h 70"/>
                        <a:gd name="T42" fmla="*/ 47 w 114"/>
                        <a:gd name="T43" fmla="*/ 6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70">
                          <a:moveTo>
                            <a:pt x="47" y="67"/>
                          </a:moveTo>
                          <a:lnTo>
                            <a:pt x="62" y="70"/>
                          </a:lnTo>
                          <a:lnTo>
                            <a:pt x="77" y="70"/>
                          </a:lnTo>
                          <a:lnTo>
                            <a:pt x="87" y="69"/>
                          </a:lnTo>
                          <a:lnTo>
                            <a:pt x="102" y="62"/>
                          </a:lnTo>
                          <a:lnTo>
                            <a:pt x="110" y="54"/>
                          </a:lnTo>
                          <a:lnTo>
                            <a:pt x="114" y="43"/>
                          </a:lnTo>
                          <a:lnTo>
                            <a:pt x="110" y="28"/>
                          </a:lnTo>
                          <a:lnTo>
                            <a:pt x="102" y="18"/>
                          </a:lnTo>
                          <a:lnTo>
                            <a:pt x="90" y="12"/>
                          </a:lnTo>
                          <a:lnTo>
                            <a:pt x="78" y="6"/>
                          </a:lnTo>
                          <a:lnTo>
                            <a:pt x="62" y="3"/>
                          </a:lnTo>
                          <a:lnTo>
                            <a:pt x="46" y="0"/>
                          </a:lnTo>
                          <a:lnTo>
                            <a:pt x="28" y="0"/>
                          </a:lnTo>
                          <a:lnTo>
                            <a:pt x="13" y="3"/>
                          </a:lnTo>
                          <a:lnTo>
                            <a:pt x="4" y="11"/>
                          </a:lnTo>
                          <a:lnTo>
                            <a:pt x="0" y="21"/>
                          </a:lnTo>
                          <a:lnTo>
                            <a:pt x="1" y="34"/>
                          </a:lnTo>
                          <a:lnTo>
                            <a:pt x="8" y="47"/>
                          </a:lnTo>
                          <a:lnTo>
                            <a:pt x="19" y="56"/>
                          </a:lnTo>
                          <a:lnTo>
                            <a:pt x="31" y="63"/>
                          </a:lnTo>
                          <a:lnTo>
                            <a:pt x="47" y="67"/>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24" name="Freeform 32"/>
                    <p:cNvSpPr>
                      <a:spLocks/>
                    </p:cNvSpPr>
                    <p:nvPr/>
                  </p:nvSpPr>
                  <p:spPr bwMode="auto">
                    <a:xfrm>
                      <a:off x="2169" y="1698"/>
                      <a:ext cx="89" cy="80"/>
                    </a:xfrm>
                    <a:custGeom>
                      <a:avLst/>
                      <a:gdLst>
                        <a:gd name="T0" fmla="*/ 45 w 89"/>
                        <a:gd name="T1" fmla="*/ 75 h 80"/>
                        <a:gd name="T2" fmla="*/ 60 w 89"/>
                        <a:gd name="T3" fmla="*/ 80 h 80"/>
                        <a:gd name="T4" fmla="*/ 69 w 89"/>
                        <a:gd name="T5" fmla="*/ 80 h 80"/>
                        <a:gd name="T6" fmla="*/ 80 w 89"/>
                        <a:gd name="T7" fmla="*/ 77 h 80"/>
                        <a:gd name="T8" fmla="*/ 85 w 89"/>
                        <a:gd name="T9" fmla="*/ 68 h 80"/>
                        <a:gd name="T10" fmla="*/ 89 w 89"/>
                        <a:gd name="T11" fmla="*/ 57 h 80"/>
                        <a:gd name="T12" fmla="*/ 87 w 89"/>
                        <a:gd name="T13" fmla="*/ 43 h 80"/>
                        <a:gd name="T14" fmla="*/ 79 w 89"/>
                        <a:gd name="T15" fmla="*/ 27 h 80"/>
                        <a:gd name="T16" fmla="*/ 68 w 89"/>
                        <a:gd name="T17" fmla="*/ 16 h 80"/>
                        <a:gd name="T18" fmla="*/ 54 w 89"/>
                        <a:gd name="T19" fmla="*/ 7 h 80"/>
                        <a:gd name="T20" fmla="*/ 38 w 89"/>
                        <a:gd name="T21" fmla="*/ 1 h 80"/>
                        <a:gd name="T22" fmla="*/ 26 w 89"/>
                        <a:gd name="T23" fmla="*/ 0 h 80"/>
                        <a:gd name="T24" fmla="*/ 15 w 89"/>
                        <a:gd name="T25" fmla="*/ 3 h 80"/>
                        <a:gd name="T26" fmla="*/ 4 w 89"/>
                        <a:gd name="T27" fmla="*/ 10 h 80"/>
                        <a:gd name="T28" fmla="*/ 0 w 89"/>
                        <a:gd name="T29" fmla="*/ 20 h 80"/>
                        <a:gd name="T30" fmla="*/ 2 w 89"/>
                        <a:gd name="T31" fmla="*/ 35 h 80"/>
                        <a:gd name="T32" fmla="*/ 8 w 89"/>
                        <a:gd name="T33" fmla="*/ 48 h 80"/>
                        <a:gd name="T34" fmla="*/ 21 w 89"/>
                        <a:gd name="T35" fmla="*/ 58 h 80"/>
                        <a:gd name="T36" fmla="*/ 33 w 89"/>
                        <a:gd name="T37" fmla="*/ 67 h 80"/>
                        <a:gd name="T38" fmla="*/ 45 w 89"/>
                        <a:gd name="T39" fmla="*/ 7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9" h="80">
                          <a:moveTo>
                            <a:pt x="45" y="75"/>
                          </a:moveTo>
                          <a:lnTo>
                            <a:pt x="60" y="80"/>
                          </a:lnTo>
                          <a:lnTo>
                            <a:pt x="69" y="80"/>
                          </a:lnTo>
                          <a:lnTo>
                            <a:pt x="80" y="77"/>
                          </a:lnTo>
                          <a:lnTo>
                            <a:pt x="85" y="68"/>
                          </a:lnTo>
                          <a:lnTo>
                            <a:pt x="89" y="57"/>
                          </a:lnTo>
                          <a:lnTo>
                            <a:pt x="87" y="43"/>
                          </a:lnTo>
                          <a:lnTo>
                            <a:pt x="79" y="27"/>
                          </a:lnTo>
                          <a:lnTo>
                            <a:pt x="68" y="16"/>
                          </a:lnTo>
                          <a:lnTo>
                            <a:pt x="54" y="7"/>
                          </a:lnTo>
                          <a:lnTo>
                            <a:pt x="38" y="1"/>
                          </a:lnTo>
                          <a:lnTo>
                            <a:pt x="26" y="0"/>
                          </a:lnTo>
                          <a:lnTo>
                            <a:pt x="15" y="3"/>
                          </a:lnTo>
                          <a:lnTo>
                            <a:pt x="4" y="10"/>
                          </a:lnTo>
                          <a:lnTo>
                            <a:pt x="0" y="20"/>
                          </a:lnTo>
                          <a:lnTo>
                            <a:pt x="2" y="35"/>
                          </a:lnTo>
                          <a:lnTo>
                            <a:pt x="8" y="48"/>
                          </a:lnTo>
                          <a:lnTo>
                            <a:pt x="21" y="58"/>
                          </a:lnTo>
                          <a:lnTo>
                            <a:pt x="33" y="67"/>
                          </a:lnTo>
                          <a:lnTo>
                            <a:pt x="45" y="75"/>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25" name="Freeform 33"/>
                    <p:cNvSpPr>
                      <a:spLocks/>
                    </p:cNvSpPr>
                    <p:nvPr/>
                  </p:nvSpPr>
                  <p:spPr bwMode="auto">
                    <a:xfrm>
                      <a:off x="2272" y="1800"/>
                      <a:ext cx="75" cy="93"/>
                    </a:xfrm>
                    <a:custGeom>
                      <a:avLst/>
                      <a:gdLst>
                        <a:gd name="T0" fmla="*/ 31 w 75"/>
                        <a:gd name="T1" fmla="*/ 87 h 93"/>
                        <a:gd name="T2" fmla="*/ 46 w 75"/>
                        <a:gd name="T3" fmla="*/ 93 h 93"/>
                        <a:gd name="T4" fmla="*/ 59 w 75"/>
                        <a:gd name="T5" fmla="*/ 91 h 93"/>
                        <a:gd name="T6" fmla="*/ 69 w 75"/>
                        <a:gd name="T7" fmla="*/ 84 h 93"/>
                        <a:gd name="T8" fmla="*/ 75 w 75"/>
                        <a:gd name="T9" fmla="*/ 68 h 93"/>
                        <a:gd name="T10" fmla="*/ 73 w 75"/>
                        <a:gd name="T11" fmla="*/ 48 h 93"/>
                        <a:gd name="T12" fmla="*/ 69 w 75"/>
                        <a:gd name="T13" fmla="*/ 33 h 93"/>
                        <a:gd name="T14" fmla="*/ 60 w 75"/>
                        <a:gd name="T15" fmla="*/ 20 h 93"/>
                        <a:gd name="T16" fmla="*/ 52 w 75"/>
                        <a:gd name="T17" fmla="*/ 8 h 93"/>
                        <a:gd name="T18" fmla="*/ 38 w 75"/>
                        <a:gd name="T19" fmla="*/ 1 h 93"/>
                        <a:gd name="T20" fmla="*/ 27 w 75"/>
                        <a:gd name="T21" fmla="*/ 0 h 93"/>
                        <a:gd name="T22" fmla="*/ 15 w 75"/>
                        <a:gd name="T23" fmla="*/ 3 h 93"/>
                        <a:gd name="T24" fmla="*/ 4 w 75"/>
                        <a:gd name="T25" fmla="*/ 10 h 93"/>
                        <a:gd name="T26" fmla="*/ 0 w 75"/>
                        <a:gd name="T27" fmla="*/ 21 h 93"/>
                        <a:gd name="T28" fmla="*/ 1 w 75"/>
                        <a:gd name="T29" fmla="*/ 35 h 93"/>
                        <a:gd name="T30" fmla="*/ 4 w 75"/>
                        <a:gd name="T31" fmla="*/ 48 h 93"/>
                        <a:gd name="T32" fmla="*/ 12 w 75"/>
                        <a:gd name="T33" fmla="*/ 62 h 93"/>
                        <a:gd name="T34" fmla="*/ 21 w 75"/>
                        <a:gd name="T35" fmla="*/ 75 h 93"/>
                        <a:gd name="T36" fmla="*/ 31 w 75"/>
                        <a:gd name="T37" fmla="*/ 8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93">
                          <a:moveTo>
                            <a:pt x="31" y="87"/>
                          </a:moveTo>
                          <a:lnTo>
                            <a:pt x="46" y="93"/>
                          </a:lnTo>
                          <a:lnTo>
                            <a:pt x="59" y="91"/>
                          </a:lnTo>
                          <a:lnTo>
                            <a:pt x="69" y="84"/>
                          </a:lnTo>
                          <a:lnTo>
                            <a:pt x="75" y="68"/>
                          </a:lnTo>
                          <a:lnTo>
                            <a:pt x="73" y="48"/>
                          </a:lnTo>
                          <a:lnTo>
                            <a:pt x="69" y="33"/>
                          </a:lnTo>
                          <a:lnTo>
                            <a:pt x="60" y="20"/>
                          </a:lnTo>
                          <a:lnTo>
                            <a:pt x="52" y="8"/>
                          </a:lnTo>
                          <a:lnTo>
                            <a:pt x="38" y="1"/>
                          </a:lnTo>
                          <a:lnTo>
                            <a:pt x="27" y="0"/>
                          </a:lnTo>
                          <a:lnTo>
                            <a:pt x="15" y="3"/>
                          </a:lnTo>
                          <a:lnTo>
                            <a:pt x="4" y="10"/>
                          </a:lnTo>
                          <a:lnTo>
                            <a:pt x="0" y="21"/>
                          </a:lnTo>
                          <a:lnTo>
                            <a:pt x="1" y="35"/>
                          </a:lnTo>
                          <a:lnTo>
                            <a:pt x="4" y="48"/>
                          </a:lnTo>
                          <a:lnTo>
                            <a:pt x="12" y="62"/>
                          </a:lnTo>
                          <a:lnTo>
                            <a:pt x="21" y="75"/>
                          </a:lnTo>
                          <a:lnTo>
                            <a:pt x="31" y="87"/>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8226" name="Group 34"/>
                <p:cNvGrpSpPr>
                  <a:grpSpLocks/>
                </p:cNvGrpSpPr>
                <p:nvPr/>
              </p:nvGrpSpPr>
              <p:grpSpPr bwMode="auto">
                <a:xfrm>
                  <a:off x="2027" y="2008"/>
                  <a:ext cx="544" cy="945"/>
                  <a:chOff x="2027" y="2008"/>
                  <a:chExt cx="544" cy="945"/>
                </a:xfrm>
              </p:grpSpPr>
              <p:sp>
                <p:nvSpPr>
                  <p:cNvPr id="8227" name="Freeform 35"/>
                  <p:cNvSpPr>
                    <a:spLocks/>
                  </p:cNvSpPr>
                  <p:nvPr/>
                </p:nvSpPr>
                <p:spPr bwMode="auto">
                  <a:xfrm>
                    <a:off x="2250" y="2018"/>
                    <a:ext cx="321" cy="592"/>
                  </a:xfrm>
                  <a:custGeom>
                    <a:avLst/>
                    <a:gdLst>
                      <a:gd name="T0" fmla="*/ 37 w 321"/>
                      <a:gd name="T1" fmla="*/ 0 h 592"/>
                      <a:gd name="T2" fmla="*/ 24 w 321"/>
                      <a:gd name="T3" fmla="*/ 41 h 592"/>
                      <a:gd name="T4" fmla="*/ 11 w 321"/>
                      <a:gd name="T5" fmla="*/ 93 h 592"/>
                      <a:gd name="T6" fmla="*/ 4 w 321"/>
                      <a:gd name="T7" fmla="*/ 150 h 592"/>
                      <a:gd name="T8" fmla="*/ 2 w 321"/>
                      <a:gd name="T9" fmla="*/ 201 h 592"/>
                      <a:gd name="T10" fmla="*/ 8 w 321"/>
                      <a:gd name="T11" fmla="*/ 243 h 592"/>
                      <a:gd name="T12" fmla="*/ 22 w 321"/>
                      <a:gd name="T13" fmla="*/ 279 h 592"/>
                      <a:gd name="T14" fmla="*/ 42 w 321"/>
                      <a:gd name="T15" fmla="*/ 316 h 592"/>
                      <a:gd name="T16" fmla="*/ 73 w 321"/>
                      <a:gd name="T17" fmla="*/ 359 h 592"/>
                      <a:gd name="T18" fmla="*/ 112 w 321"/>
                      <a:gd name="T19" fmla="*/ 399 h 592"/>
                      <a:gd name="T20" fmla="*/ 205 w 321"/>
                      <a:gd name="T21" fmla="*/ 479 h 592"/>
                      <a:gd name="T22" fmla="*/ 243 w 321"/>
                      <a:gd name="T23" fmla="*/ 496 h 592"/>
                      <a:gd name="T24" fmla="*/ 256 w 321"/>
                      <a:gd name="T25" fmla="*/ 531 h 592"/>
                      <a:gd name="T26" fmla="*/ 256 w 321"/>
                      <a:gd name="T27" fmla="*/ 529 h 592"/>
                      <a:gd name="T28" fmla="*/ 305 w 321"/>
                      <a:gd name="T29" fmla="*/ 592 h 592"/>
                      <a:gd name="T30" fmla="*/ 299 w 321"/>
                      <a:gd name="T31" fmla="*/ 548 h 592"/>
                      <a:gd name="T32" fmla="*/ 272 w 321"/>
                      <a:gd name="T33" fmla="*/ 515 h 592"/>
                      <a:gd name="T34" fmla="*/ 250 w 321"/>
                      <a:gd name="T35" fmla="*/ 487 h 592"/>
                      <a:gd name="T36" fmla="*/ 178 w 321"/>
                      <a:gd name="T37" fmla="*/ 426 h 592"/>
                      <a:gd name="T38" fmla="*/ 119 w 321"/>
                      <a:gd name="T39" fmla="*/ 390 h 592"/>
                      <a:gd name="T40" fmla="*/ 88 w 321"/>
                      <a:gd name="T41" fmla="*/ 342 h 592"/>
                      <a:gd name="T42" fmla="*/ 89 w 321"/>
                      <a:gd name="T43" fmla="*/ 343 h 592"/>
                      <a:gd name="T44" fmla="*/ 50 w 321"/>
                      <a:gd name="T45" fmla="*/ 308 h 592"/>
                      <a:gd name="T46" fmla="*/ 39 w 321"/>
                      <a:gd name="T47" fmla="*/ 268 h 592"/>
                      <a:gd name="T48" fmla="*/ 41 w 321"/>
                      <a:gd name="T49" fmla="*/ 269 h 592"/>
                      <a:gd name="T50" fmla="*/ 18 w 321"/>
                      <a:gd name="T51" fmla="*/ 238 h 592"/>
                      <a:gd name="T52" fmla="*/ 22 w 321"/>
                      <a:gd name="T53" fmla="*/ 196 h 592"/>
                      <a:gd name="T54" fmla="*/ 22 w 321"/>
                      <a:gd name="T55" fmla="*/ 199 h 592"/>
                      <a:gd name="T56" fmla="*/ 15 w 321"/>
                      <a:gd name="T57" fmla="*/ 150 h 592"/>
                      <a:gd name="T58" fmla="*/ 33 w 321"/>
                      <a:gd name="T59" fmla="*/ 96 h 592"/>
                      <a:gd name="T60" fmla="*/ 33 w 321"/>
                      <a:gd name="T61" fmla="*/ 97 h 592"/>
                      <a:gd name="T62" fmla="*/ 34 w 321"/>
                      <a:gd name="T63" fmla="*/ 44 h 592"/>
                      <a:gd name="T64" fmla="*/ 57 w 321"/>
                      <a:gd name="T65" fmla="*/ 7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1" h="592">
                        <a:moveTo>
                          <a:pt x="57" y="7"/>
                        </a:moveTo>
                        <a:lnTo>
                          <a:pt x="37" y="0"/>
                        </a:lnTo>
                        <a:lnTo>
                          <a:pt x="24" y="41"/>
                        </a:lnTo>
                        <a:lnTo>
                          <a:pt x="24" y="41"/>
                        </a:lnTo>
                        <a:lnTo>
                          <a:pt x="12" y="92"/>
                        </a:lnTo>
                        <a:lnTo>
                          <a:pt x="11" y="93"/>
                        </a:lnTo>
                        <a:lnTo>
                          <a:pt x="4" y="148"/>
                        </a:lnTo>
                        <a:lnTo>
                          <a:pt x="4" y="150"/>
                        </a:lnTo>
                        <a:lnTo>
                          <a:pt x="0" y="198"/>
                        </a:lnTo>
                        <a:lnTo>
                          <a:pt x="2" y="201"/>
                        </a:lnTo>
                        <a:lnTo>
                          <a:pt x="8" y="241"/>
                        </a:lnTo>
                        <a:lnTo>
                          <a:pt x="8" y="243"/>
                        </a:lnTo>
                        <a:lnTo>
                          <a:pt x="20" y="278"/>
                        </a:lnTo>
                        <a:lnTo>
                          <a:pt x="22" y="279"/>
                        </a:lnTo>
                        <a:lnTo>
                          <a:pt x="42" y="314"/>
                        </a:lnTo>
                        <a:lnTo>
                          <a:pt x="42" y="316"/>
                        </a:lnTo>
                        <a:lnTo>
                          <a:pt x="72" y="358"/>
                        </a:lnTo>
                        <a:lnTo>
                          <a:pt x="73" y="359"/>
                        </a:lnTo>
                        <a:lnTo>
                          <a:pt x="112" y="399"/>
                        </a:lnTo>
                        <a:lnTo>
                          <a:pt x="112" y="399"/>
                        </a:lnTo>
                        <a:lnTo>
                          <a:pt x="165" y="444"/>
                        </a:lnTo>
                        <a:lnTo>
                          <a:pt x="205" y="479"/>
                        </a:lnTo>
                        <a:lnTo>
                          <a:pt x="236" y="505"/>
                        </a:lnTo>
                        <a:lnTo>
                          <a:pt x="243" y="496"/>
                        </a:lnTo>
                        <a:lnTo>
                          <a:pt x="235" y="505"/>
                        </a:lnTo>
                        <a:lnTo>
                          <a:pt x="256" y="531"/>
                        </a:lnTo>
                        <a:lnTo>
                          <a:pt x="264" y="522"/>
                        </a:lnTo>
                        <a:lnTo>
                          <a:pt x="256" y="529"/>
                        </a:lnTo>
                        <a:lnTo>
                          <a:pt x="283" y="563"/>
                        </a:lnTo>
                        <a:lnTo>
                          <a:pt x="305" y="592"/>
                        </a:lnTo>
                        <a:lnTo>
                          <a:pt x="321" y="578"/>
                        </a:lnTo>
                        <a:lnTo>
                          <a:pt x="299" y="548"/>
                        </a:lnTo>
                        <a:lnTo>
                          <a:pt x="272" y="515"/>
                        </a:lnTo>
                        <a:lnTo>
                          <a:pt x="272" y="515"/>
                        </a:lnTo>
                        <a:lnTo>
                          <a:pt x="251" y="489"/>
                        </a:lnTo>
                        <a:lnTo>
                          <a:pt x="250" y="487"/>
                        </a:lnTo>
                        <a:lnTo>
                          <a:pt x="219" y="461"/>
                        </a:lnTo>
                        <a:lnTo>
                          <a:pt x="178" y="426"/>
                        </a:lnTo>
                        <a:lnTo>
                          <a:pt x="126" y="381"/>
                        </a:lnTo>
                        <a:lnTo>
                          <a:pt x="119" y="390"/>
                        </a:lnTo>
                        <a:lnTo>
                          <a:pt x="127" y="381"/>
                        </a:lnTo>
                        <a:lnTo>
                          <a:pt x="88" y="342"/>
                        </a:lnTo>
                        <a:lnTo>
                          <a:pt x="80" y="351"/>
                        </a:lnTo>
                        <a:lnTo>
                          <a:pt x="89" y="343"/>
                        </a:lnTo>
                        <a:lnTo>
                          <a:pt x="60" y="301"/>
                        </a:lnTo>
                        <a:lnTo>
                          <a:pt x="50" y="308"/>
                        </a:lnTo>
                        <a:lnTo>
                          <a:pt x="60" y="303"/>
                        </a:lnTo>
                        <a:lnTo>
                          <a:pt x="39" y="268"/>
                        </a:lnTo>
                        <a:lnTo>
                          <a:pt x="30" y="273"/>
                        </a:lnTo>
                        <a:lnTo>
                          <a:pt x="41" y="269"/>
                        </a:lnTo>
                        <a:lnTo>
                          <a:pt x="29" y="234"/>
                        </a:lnTo>
                        <a:lnTo>
                          <a:pt x="18" y="238"/>
                        </a:lnTo>
                        <a:lnTo>
                          <a:pt x="29" y="237"/>
                        </a:lnTo>
                        <a:lnTo>
                          <a:pt x="22" y="196"/>
                        </a:lnTo>
                        <a:lnTo>
                          <a:pt x="11" y="198"/>
                        </a:lnTo>
                        <a:lnTo>
                          <a:pt x="22" y="199"/>
                        </a:lnTo>
                        <a:lnTo>
                          <a:pt x="26" y="151"/>
                        </a:lnTo>
                        <a:lnTo>
                          <a:pt x="15" y="150"/>
                        </a:lnTo>
                        <a:lnTo>
                          <a:pt x="26" y="151"/>
                        </a:lnTo>
                        <a:lnTo>
                          <a:pt x="33" y="96"/>
                        </a:lnTo>
                        <a:lnTo>
                          <a:pt x="22" y="94"/>
                        </a:lnTo>
                        <a:lnTo>
                          <a:pt x="33" y="97"/>
                        </a:lnTo>
                        <a:lnTo>
                          <a:pt x="45" y="46"/>
                        </a:lnTo>
                        <a:lnTo>
                          <a:pt x="34" y="44"/>
                        </a:lnTo>
                        <a:lnTo>
                          <a:pt x="45" y="48"/>
                        </a:lnTo>
                        <a:lnTo>
                          <a:pt x="57" y="7"/>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28" name="Freeform 36"/>
                  <p:cNvSpPr>
                    <a:spLocks/>
                  </p:cNvSpPr>
                  <p:nvPr/>
                </p:nvSpPr>
                <p:spPr bwMode="auto">
                  <a:xfrm>
                    <a:off x="2027" y="2203"/>
                    <a:ext cx="296" cy="577"/>
                  </a:xfrm>
                  <a:custGeom>
                    <a:avLst/>
                    <a:gdLst>
                      <a:gd name="T0" fmla="*/ 0 w 296"/>
                      <a:gd name="T1" fmla="*/ 23 h 577"/>
                      <a:gd name="T2" fmla="*/ 32 w 296"/>
                      <a:gd name="T3" fmla="*/ 17 h 577"/>
                      <a:gd name="T4" fmla="*/ 62 w 296"/>
                      <a:gd name="T5" fmla="*/ 36 h 577"/>
                      <a:gd name="T6" fmla="*/ 60 w 296"/>
                      <a:gd name="T7" fmla="*/ 36 h 577"/>
                      <a:gd name="T8" fmla="*/ 97 w 296"/>
                      <a:gd name="T9" fmla="*/ 37 h 577"/>
                      <a:gd name="T10" fmla="*/ 119 w 296"/>
                      <a:gd name="T11" fmla="*/ 62 h 577"/>
                      <a:gd name="T12" fmla="*/ 118 w 296"/>
                      <a:gd name="T13" fmla="*/ 62 h 577"/>
                      <a:gd name="T14" fmla="*/ 148 w 296"/>
                      <a:gd name="T15" fmla="*/ 69 h 577"/>
                      <a:gd name="T16" fmla="*/ 161 w 296"/>
                      <a:gd name="T17" fmla="*/ 110 h 577"/>
                      <a:gd name="T18" fmla="*/ 161 w 296"/>
                      <a:gd name="T19" fmla="*/ 109 h 577"/>
                      <a:gd name="T20" fmla="*/ 188 w 296"/>
                      <a:gd name="T21" fmla="*/ 135 h 577"/>
                      <a:gd name="T22" fmla="*/ 192 w 296"/>
                      <a:gd name="T23" fmla="*/ 177 h 577"/>
                      <a:gd name="T24" fmla="*/ 192 w 296"/>
                      <a:gd name="T25" fmla="*/ 177 h 577"/>
                      <a:gd name="T26" fmla="*/ 214 w 296"/>
                      <a:gd name="T27" fmla="*/ 218 h 577"/>
                      <a:gd name="T28" fmla="*/ 216 w 296"/>
                      <a:gd name="T29" fmla="*/ 272 h 577"/>
                      <a:gd name="T30" fmla="*/ 215 w 296"/>
                      <a:gd name="T31" fmla="*/ 270 h 577"/>
                      <a:gd name="T32" fmla="*/ 223 w 296"/>
                      <a:gd name="T33" fmla="*/ 404 h 577"/>
                      <a:gd name="T34" fmla="*/ 229 w 296"/>
                      <a:gd name="T35" fmla="*/ 459 h 577"/>
                      <a:gd name="T36" fmla="*/ 239 w 296"/>
                      <a:gd name="T37" fmla="*/ 509 h 577"/>
                      <a:gd name="T38" fmla="*/ 257 w 296"/>
                      <a:gd name="T39" fmla="*/ 547 h 577"/>
                      <a:gd name="T40" fmla="*/ 285 w 296"/>
                      <a:gd name="T41" fmla="*/ 566 h 577"/>
                      <a:gd name="T42" fmla="*/ 285 w 296"/>
                      <a:gd name="T43" fmla="*/ 554 h 577"/>
                      <a:gd name="T44" fmla="*/ 277 w 296"/>
                      <a:gd name="T45" fmla="*/ 557 h 577"/>
                      <a:gd name="T46" fmla="*/ 274 w 296"/>
                      <a:gd name="T47" fmla="*/ 566 h 577"/>
                      <a:gd name="T48" fmla="*/ 291 w 296"/>
                      <a:gd name="T49" fmla="*/ 555 h 577"/>
                      <a:gd name="T50" fmla="*/ 278 w 296"/>
                      <a:gd name="T51" fmla="*/ 574 h 577"/>
                      <a:gd name="T52" fmla="*/ 281 w 296"/>
                      <a:gd name="T53" fmla="*/ 576 h 577"/>
                      <a:gd name="T54" fmla="*/ 289 w 296"/>
                      <a:gd name="T55" fmla="*/ 576 h 577"/>
                      <a:gd name="T56" fmla="*/ 295 w 296"/>
                      <a:gd name="T57" fmla="*/ 570 h 577"/>
                      <a:gd name="T58" fmla="*/ 295 w 296"/>
                      <a:gd name="T59" fmla="*/ 561 h 577"/>
                      <a:gd name="T60" fmla="*/ 273 w 296"/>
                      <a:gd name="T61" fmla="*/ 532 h 577"/>
                      <a:gd name="T62" fmla="*/ 274 w 296"/>
                      <a:gd name="T63" fmla="*/ 535 h 577"/>
                      <a:gd name="T64" fmla="*/ 249 w 296"/>
                      <a:gd name="T65" fmla="*/ 503 h 577"/>
                      <a:gd name="T66" fmla="*/ 249 w 296"/>
                      <a:gd name="T67" fmla="*/ 454 h 577"/>
                      <a:gd name="T68" fmla="*/ 249 w 296"/>
                      <a:gd name="T69" fmla="*/ 457 h 577"/>
                      <a:gd name="T70" fmla="*/ 241 w 296"/>
                      <a:gd name="T71" fmla="*/ 326 h 577"/>
                      <a:gd name="T72" fmla="*/ 237 w 296"/>
                      <a:gd name="T73" fmla="*/ 266 h 577"/>
                      <a:gd name="T74" fmla="*/ 225 w 296"/>
                      <a:gd name="T75" fmla="*/ 215 h 577"/>
                      <a:gd name="T76" fmla="*/ 212 w 296"/>
                      <a:gd name="T77" fmla="*/ 168 h 577"/>
                      <a:gd name="T78" fmla="*/ 198 w 296"/>
                      <a:gd name="T79" fmla="*/ 129 h 577"/>
                      <a:gd name="T80" fmla="*/ 179 w 296"/>
                      <a:gd name="T81" fmla="*/ 97 h 577"/>
                      <a:gd name="T82" fmla="*/ 156 w 296"/>
                      <a:gd name="T83" fmla="*/ 61 h 577"/>
                      <a:gd name="T84" fmla="*/ 130 w 296"/>
                      <a:gd name="T85" fmla="*/ 43 h 577"/>
                      <a:gd name="T86" fmla="*/ 102 w 296"/>
                      <a:gd name="T87" fmla="*/ 27 h 577"/>
                      <a:gd name="T88" fmla="*/ 67 w 296"/>
                      <a:gd name="T89" fmla="*/ 14 h 577"/>
                      <a:gd name="T90" fmla="*/ 35 w 296"/>
                      <a:gd name="T91" fmla="*/ 7 h 577"/>
                      <a:gd name="T92" fmla="*/ 4 w 296"/>
                      <a:gd name="T93" fmla="*/ 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6" h="577">
                        <a:moveTo>
                          <a:pt x="4" y="0"/>
                        </a:moveTo>
                        <a:lnTo>
                          <a:pt x="0" y="23"/>
                        </a:lnTo>
                        <a:lnTo>
                          <a:pt x="31" y="29"/>
                        </a:lnTo>
                        <a:lnTo>
                          <a:pt x="32" y="17"/>
                        </a:lnTo>
                        <a:lnTo>
                          <a:pt x="31" y="29"/>
                        </a:lnTo>
                        <a:lnTo>
                          <a:pt x="62" y="36"/>
                        </a:lnTo>
                        <a:lnTo>
                          <a:pt x="63" y="24"/>
                        </a:lnTo>
                        <a:lnTo>
                          <a:pt x="60" y="36"/>
                        </a:lnTo>
                        <a:lnTo>
                          <a:pt x="94" y="49"/>
                        </a:lnTo>
                        <a:lnTo>
                          <a:pt x="97" y="37"/>
                        </a:lnTo>
                        <a:lnTo>
                          <a:pt x="93" y="48"/>
                        </a:lnTo>
                        <a:lnTo>
                          <a:pt x="119" y="62"/>
                        </a:lnTo>
                        <a:lnTo>
                          <a:pt x="124" y="52"/>
                        </a:lnTo>
                        <a:lnTo>
                          <a:pt x="118" y="62"/>
                        </a:lnTo>
                        <a:lnTo>
                          <a:pt x="142" y="80"/>
                        </a:lnTo>
                        <a:lnTo>
                          <a:pt x="148" y="69"/>
                        </a:lnTo>
                        <a:lnTo>
                          <a:pt x="140" y="77"/>
                        </a:lnTo>
                        <a:lnTo>
                          <a:pt x="161" y="110"/>
                        </a:lnTo>
                        <a:lnTo>
                          <a:pt x="169" y="103"/>
                        </a:lnTo>
                        <a:lnTo>
                          <a:pt x="161" y="109"/>
                        </a:lnTo>
                        <a:lnTo>
                          <a:pt x="180" y="141"/>
                        </a:lnTo>
                        <a:lnTo>
                          <a:pt x="188" y="135"/>
                        </a:lnTo>
                        <a:lnTo>
                          <a:pt x="179" y="139"/>
                        </a:lnTo>
                        <a:lnTo>
                          <a:pt x="192" y="177"/>
                        </a:lnTo>
                        <a:lnTo>
                          <a:pt x="202" y="173"/>
                        </a:lnTo>
                        <a:lnTo>
                          <a:pt x="192" y="177"/>
                        </a:lnTo>
                        <a:lnTo>
                          <a:pt x="204" y="222"/>
                        </a:lnTo>
                        <a:lnTo>
                          <a:pt x="214" y="218"/>
                        </a:lnTo>
                        <a:lnTo>
                          <a:pt x="204" y="221"/>
                        </a:lnTo>
                        <a:lnTo>
                          <a:pt x="216" y="272"/>
                        </a:lnTo>
                        <a:lnTo>
                          <a:pt x="226" y="269"/>
                        </a:lnTo>
                        <a:lnTo>
                          <a:pt x="215" y="270"/>
                        </a:lnTo>
                        <a:lnTo>
                          <a:pt x="219" y="327"/>
                        </a:lnTo>
                        <a:lnTo>
                          <a:pt x="223" y="404"/>
                        </a:lnTo>
                        <a:lnTo>
                          <a:pt x="227" y="458"/>
                        </a:lnTo>
                        <a:lnTo>
                          <a:pt x="229" y="459"/>
                        </a:lnTo>
                        <a:lnTo>
                          <a:pt x="239" y="506"/>
                        </a:lnTo>
                        <a:lnTo>
                          <a:pt x="239" y="509"/>
                        </a:lnTo>
                        <a:lnTo>
                          <a:pt x="256" y="545"/>
                        </a:lnTo>
                        <a:lnTo>
                          <a:pt x="257" y="547"/>
                        </a:lnTo>
                        <a:lnTo>
                          <a:pt x="277" y="573"/>
                        </a:lnTo>
                        <a:lnTo>
                          <a:pt x="285" y="566"/>
                        </a:lnTo>
                        <a:lnTo>
                          <a:pt x="289" y="555"/>
                        </a:lnTo>
                        <a:lnTo>
                          <a:pt x="285" y="554"/>
                        </a:lnTo>
                        <a:lnTo>
                          <a:pt x="281" y="555"/>
                        </a:lnTo>
                        <a:lnTo>
                          <a:pt x="277" y="557"/>
                        </a:lnTo>
                        <a:lnTo>
                          <a:pt x="276" y="561"/>
                        </a:lnTo>
                        <a:lnTo>
                          <a:pt x="274" y="566"/>
                        </a:lnTo>
                        <a:lnTo>
                          <a:pt x="276" y="570"/>
                        </a:lnTo>
                        <a:lnTo>
                          <a:pt x="291" y="555"/>
                        </a:lnTo>
                        <a:lnTo>
                          <a:pt x="288" y="554"/>
                        </a:lnTo>
                        <a:lnTo>
                          <a:pt x="278" y="574"/>
                        </a:lnTo>
                        <a:lnTo>
                          <a:pt x="281" y="576"/>
                        </a:lnTo>
                        <a:lnTo>
                          <a:pt x="281" y="576"/>
                        </a:lnTo>
                        <a:lnTo>
                          <a:pt x="285" y="577"/>
                        </a:lnTo>
                        <a:lnTo>
                          <a:pt x="289" y="576"/>
                        </a:lnTo>
                        <a:lnTo>
                          <a:pt x="293" y="574"/>
                        </a:lnTo>
                        <a:lnTo>
                          <a:pt x="295" y="570"/>
                        </a:lnTo>
                        <a:lnTo>
                          <a:pt x="296" y="566"/>
                        </a:lnTo>
                        <a:lnTo>
                          <a:pt x="295" y="561"/>
                        </a:lnTo>
                        <a:lnTo>
                          <a:pt x="293" y="558"/>
                        </a:lnTo>
                        <a:lnTo>
                          <a:pt x="273" y="532"/>
                        </a:lnTo>
                        <a:lnTo>
                          <a:pt x="265" y="539"/>
                        </a:lnTo>
                        <a:lnTo>
                          <a:pt x="274" y="535"/>
                        </a:lnTo>
                        <a:lnTo>
                          <a:pt x="258" y="499"/>
                        </a:lnTo>
                        <a:lnTo>
                          <a:pt x="249" y="503"/>
                        </a:lnTo>
                        <a:lnTo>
                          <a:pt x="260" y="500"/>
                        </a:lnTo>
                        <a:lnTo>
                          <a:pt x="249" y="454"/>
                        </a:lnTo>
                        <a:lnTo>
                          <a:pt x="238" y="457"/>
                        </a:lnTo>
                        <a:lnTo>
                          <a:pt x="249" y="457"/>
                        </a:lnTo>
                        <a:lnTo>
                          <a:pt x="245" y="403"/>
                        </a:lnTo>
                        <a:lnTo>
                          <a:pt x="241" y="326"/>
                        </a:lnTo>
                        <a:lnTo>
                          <a:pt x="237" y="269"/>
                        </a:lnTo>
                        <a:lnTo>
                          <a:pt x="237" y="266"/>
                        </a:lnTo>
                        <a:lnTo>
                          <a:pt x="225" y="215"/>
                        </a:lnTo>
                        <a:lnTo>
                          <a:pt x="225" y="215"/>
                        </a:lnTo>
                        <a:lnTo>
                          <a:pt x="212" y="170"/>
                        </a:lnTo>
                        <a:lnTo>
                          <a:pt x="212" y="168"/>
                        </a:lnTo>
                        <a:lnTo>
                          <a:pt x="199" y="131"/>
                        </a:lnTo>
                        <a:lnTo>
                          <a:pt x="198" y="129"/>
                        </a:lnTo>
                        <a:lnTo>
                          <a:pt x="179" y="97"/>
                        </a:lnTo>
                        <a:lnTo>
                          <a:pt x="179" y="97"/>
                        </a:lnTo>
                        <a:lnTo>
                          <a:pt x="157" y="64"/>
                        </a:lnTo>
                        <a:lnTo>
                          <a:pt x="156" y="61"/>
                        </a:lnTo>
                        <a:lnTo>
                          <a:pt x="154" y="61"/>
                        </a:lnTo>
                        <a:lnTo>
                          <a:pt x="130" y="43"/>
                        </a:lnTo>
                        <a:lnTo>
                          <a:pt x="129" y="42"/>
                        </a:lnTo>
                        <a:lnTo>
                          <a:pt x="102" y="27"/>
                        </a:lnTo>
                        <a:lnTo>
                          <a:pt x="101" y="27"/>
                        </a:lnTo>
                        <a:lnTo>
                          <a:pt x="67" y="14"/>
                        </a:lnTo>
                        <a:lnTo>
                          <a:pt x="66" y="14"/>
                        </a:lnTo>
                        <a:lnTo>
                          <a:pt x="35" y="7"/>
                        </a:lnTo>
                        <a:lnTo>
                          <a:pt x="35" y="5"/>
                        </a:lnTo>
                        <a:lnTo>
                          <a:pt x="4" y="0"/>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29" name="Freeform 37"/>
                  <p:cNvSpPr>
                    <a:spLocks/>
                  </p:cNvSpPr>
                  <p:nvPr/>
                </p:nvSpPr>
                <p:spPr bwMode="auto">
                  <a:xfrm>
                    <a:off x="2029" y="2008"/>
                    <a:ext cx="504" cy="945"/>
                  </a:xfrm>
                  <a:custGeom>
                    <a:avLst/>
                    <a:gdLst>
                      <a:gd name="T0" fmla="*/ 0 w 504"/>
                      <a:gd name="T1" fmla="*/ 16 h 945"/>
                      <a:gd name="T2" fmla="*/ 34 w 504"/>
                      <a:gd name="T3" fmla="*/ 51 h 945"/>
                      <a:gd name="T4" fmla="*/ 85 w 504"/>
                      <a:gd name="T5" fmla="*/ 86 h 945"/>
                      <a:gd name="T6" fmla="*/ 109 w 504"/>
                      <a:gd name="T7" fmla="*/ 135 h 945"/>
                      <a:gd name="T8" fmla="*/ 109 w 504"/>
                      <a:gd name="T9" fmla="*/ 135 h 945"/>
                      <a:gd name="T10" fmla="*/ 148 w 504"/>
                      <a:gd name="T11" fmla="*/ 177 h 945"/>
                      <a:gd name="T12" fmla="*/ 173 w 504"/>
                      <a:gd name="T13" fmla="*/ 238 h 945"/>
                      <a:gd name="T14" fmla="*/ 171 w 504"/>
                      <a:gd name="T15" fmla="*/ 238 h 945"/>
                      <a:gd name="T16" fmla="*/ 229 w 504"/>
                      <a:gd name="T17" fmla="*/ 347 h 945"/>
                      <a:gd name="T18" fmla="*/ 229 w 504"/>
                      <a:gd name="T19" fmla="*/ 347 h 945"/>
                      <a:gd name="T20" fmla="*/ 278 w 504"/>
                      <a:gd name="T21" fmla="*/ 457 h 945"/>
                      <a:gd name="T22" fmla="*/ 278 w 504"/>
                      <a:gd name="T23" fmla="*/ 455 h 945"/>
                      <a:gd name="T24" fmla="*/ 310 w 504"/>
                      <a:gd name="T25" fmla="*/ 513 h 945"/>
                      <a:gd name="T26" fmla="*/ 322 w 504"/>
                      <a:gd name="T27" fmla="*/ 590 h 945"/>
                      <a:gd name="T28" fmla="*/ 341 w 504"/>
                      <a:gd name="T29" fmla="*/ 652 h 945"/>
                      <a:gd name="T30" fmla="*/ 382 w 504"/>
                      <a:gd name="T31" fmla="*/ 766 h 945"/>
                      <a:gd name="T32" fmla="*/ 409 w 504"/>
                      <a:gd name="T33" fmla="*/ 830 h 945"/>
                      <a:gd name="T34" fmla="*/ 444 w 504"/>
                      <a:gd name="T35" fmla="*/ 887 h 945"/>
                      <a:gd name="T36" fmla="*/ 488 w 504"/>
                      <a:gd name="T37" fmla="*/ 945 h 945"/>
                      <a:gd name="T38" fmla="*/ 460 w 504"/>
                      <a:gd name="T39" fmla="*/ 873 h 945"/>
                      <a:gd name="T40" fmla="*/ 461 w 504"/>
                      <a:gd name="T41" fmla="*/ 874 h 945"/>
                      <a:gd name="T42" fmla="*/ 418 w 504"/>
                      <a:gd name="T43" fmla="*/ 825 h 945"/>
                      <a:gd name="T44" fmla="*/ 400 w 504"/>
                      <a:gd name="T45" fmla="*/ 758 h 945"/>
                      <a:gd name="T46" fmla="*/ 402 w 504"/>
                      <a:gd name="T47" fmla="*/ 758 h 945"/>
                      <a:gd name="T48" fmla="*/ 361 w 504"/>
                      <a:gd name="T49" fmla="*/ 643 h 945"/>
                      <a:gd name="T50" fmla="*/ 361 w 504"/>
                      <a:gd name="T51" fmla="*/ 644 h 945"/>
                      <a:gd name="T52" fmla="*/ 321 w 504"/>
                      <a:gd name="T53" fmla="*/ 510 h 945"/>
                      <a:gd name="T54" fmla="*/ 298 w 504"/>
                      <a:gd name="T55" fmla="*/ 446 h 945"/>
                      <a:gd name="T56" fmla="*/ 272 w 504"/>
                      <a:gd name="T57" fmla="*/ 388 h 945"/>
                      <a:gd name="T58" fmla="*/ 248 w 504"/>
                      <a:gd name="T59" fmla="*/ 336 h 945"/>
                      <a:gd name="T60" fmla="*/ 190 w 504"/>
                      <a:gd name="T61" fmla="*/ 227 h 945"/>
                      <a:gd name="T62" fmla="*/ 158 w 504"/>
                      <a:gd name="T63" fmla="*/ 171 h 945"/>
                      <a:gd name="T64" fmla="*/ 127 w 504"/>
                      <a:gd name="T65" fmla="*/ 122 h 945"/>
                      <a:gd name="T66" fmla="*/ 93 w 504"/>
                      <a:gd name="T67" fmla="*/ 78 h 945"/>
                      <a:gd name="T68" fmla="*/ 49 w 504"/>
                      <a:gd name="T69" fmla="*/ 33 h 945"/>
                      <a:gd name="T70" fmla="*/ 49 w 504"/>
                      <a:gd name="T71" fmla="*/ 35 h 9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04" h="945">
                        <a:moveTo>
                          <a:pt x="15" y="0"/>
                        </a:moveTo>
                        <a:lnTo>
                          <a:pt x="0" y="16"/>
                        </a:lnTo>
                        <a:lnTo>
                          <a:pt x="34" y="51"/>
                        </a:lnTo>
                        <a:lnTo>
                          <a:pt x="34" y="51"/>
                        </a:lnTo>
                        <a:lnTo>
                          <a:pt x="78" y="94"/>
                        </a:lnTo>
                        <a:lnTo>
                          <a:pt x="85" y="86"/>
                        </a:lnTo>
                        <a:lnTo>
                          <a:pt x="77" y="93"/>
                        </a:lnTo>
                        <a:lnTo>
                          <a:pt x="109" y="135"/>
                        </a:lnTo>
                        <a:lnTo>
                          <a:pt x="117" y="128"/>
                        </a:lnTo>
                        <a:lnTo>
                          <a:pt x="109" y="135"/>
                        </a:lnTo>
                        <a:lnTo>
                          <a:pt x="140" y="184"/>
                        </a:lnTo>
                        <a:lnTo>
                          <a:pt x="148" y="177"/>
                        </a:lnTo>
                        <a:lnTo>
                          <a:pt x="140" y="183"/>
                        </a:lnTo>
                        <a:lnTo>
                          <a:pt x="173" y="238"/>
                        </a:lnTo>
                        <a:lnTo>
                          <a:pt x="181" y="232"/>
                        </a:lnTo>
                        <a:lnTo>
                          <a:pt x="171" y="238"/>
                        </a:lnTo>
                        <a:lnTo>
                          <a:pt x="200" y="291"/>
                        </a:lnTo>
                        <a:lnTo>
                          <a:pt x="229" y="347"/>
                        </a:lnTo>
                        <a:lnTo>
                          <a:pt x="239" y="342"/>
                        </a:lnTo>
                        <a:lnTo>
                          <a:pt x="229" y="347"/>
                        </a:lnTo>
                        <a:lnTo>
                          <a:pt x="254" y="398"/>
                        </a:lnTo>
                        <a:lnTo>
                          <a:pt x="278" y="457"/>
                        </a:lnTo>
                        <a:lnTo>
                          <a:pt x="287" y="451"/>
                        </a:lnTo>
                        <a:lnTo>
                          <a:pt x="278" y="455"/>
                        </a:lnTo>
                        <a:lnTo>
                          <a:pt x="301" y="518"/>
                        </a:lnTo>
                        <a:lnTo>
                          <a:pt x="310" y="513"/>
                        </a:lnTo>
                        <a:lnTo>
                          <a:pt x="301" y="518"/>
                        </a:lnTo>
                        <a:lnTo>
                          <a:pt x="322" y="590"/>
                        </a:lnTo>
                        <a:lnTo>
                          <a:pt x="341" y="652"/>
                        </a:lnTo>
                        <a:lnTo>
                          <a:pt x="341" y="652"/>
                        </a:lnTo>
                        <a:lnTo>
                          <a:pt x="363" y="714"/>
                        </a:lnTo>
                        <a:lnTo>
                          <a:pt x="382" y="766"/>
                        </a:lnTo>
                        <a:lnTo>
                          <a:pt x="382" y="768"/>
                        </a:lnTo>
                        <a:lnTo>
                          <a:pt x="409" y="830"/>
                        </a:lnTo>
                        <a:lnTo>
                          <a:pt x="410" y="832"/>
                        </a:lnTo>
                        <a:lnTo>
                          <a:pt x="444" y="887"/>
                        </a:lnTo>
                        <a:lnTo>
                          <a:pt x="444" y="887"/>
                        </a:lnTo>
                        <a:lnTo>
                          <a:pt x="488" y="945"/>
                        </a:lnTo>
                        <a:lnTo>
                          <a:pt x="504" y="931"/>
                        </a:lnTo>
                        <a:lnTo>
                          <a:pt x="460" y="873"/>
                        </a:lnTo>
                        <a:lnTo>
                          <a:pt x="452" y="880"/>
                        </a:lnTo>
                        <a:lnTo>
                          <a:pt x="461" y="874"/>
                        </a:lnTo>
                        <a:lnTo>
                          <a:pt x="427" y="819"/>
                        </a:lnTo>
                        <a:lnTo>
                          <a:pt x="418" y="825"/>
                        </a:lnTo>
                        <a:lnTo>
                          <a:pt x="427" y="820"/>
                        </a:lnTo>
                        <a:lnTo>
                          <a:pt x="400" y="758"/>
                        </a:lnTo>
                        <a:lnTo>
                          <a:pt x="391" y="762"/>
                        </a:lnTo>
                        <a:lnTo>
                          <a:pt x="402" y="758"/>
                        </a:lnTo>
                        <a:lnTo>
                          <a:pt x="383" y="705"/>
                        </a:lnTo>
                        <a:lnTo>
                          <a:pt x="361" y="643"/>
                        </a:lnTo>
                        <a:lnTo>
                          <a:pt x="351" y="647"/>
                        </a:lnTo>
                        <a:lnTo>
                          <a:pt x="361" y="644"/>
                        </a:lnTo>
                        <a:lnTo>
                          <a:pt x="343" y="583"/>
                        </a:lnTo>
                        <a:lnTo>
                          <a:pt x="321" y="510"/>
                        </a:lnTo>
                        <a:lnTo>
                          <a:pt x="321" y="509"/>
                        </a:lnTo>
                        <a:lnTo>
                          <a:pt x="298" y="446"/>
                        </a:lnTo>
                        <a:lnTo>
                          <a:pt x="297" y="446"/>
                        </a:lnTo>
                        <a:lnTo>
                          <a:pt x="272" y="388"/>
                        </a:lnTo>
                        <a:lnTo>
                          <a:pt x="248" y="337"/>
                        </a:lnTo>
                        <a:lnTo>
                          <a:pt x="248" y="336"/>
                        </a:lnTo>
                        <a:lnTo>
                          <a:pt x="219" y="279"/>
                        </a:lnTo>
                        <a:lnTo>
                          <a:pt x="190" y="227"/>
                        </a:lnTo>
                        <a:lnTo>
                          <a:pt x="190" y="227"/>
                        </a:lnTo>
                        <a:lnTo>
                          <a:pt x="158" y="171"/>
                        </a:lnTo>
                        <a:lnTo>
                          <a:pt x="158" y="171"/>
                        </a:lnTo>
                        <a:lnTo>
                          <a:pt x="127" y="122"/>
                        </a:lnTo>
                        <a:lnTo>
                          <a:pt x="126" y="120"/>
                        </a:lnTo>
                        <a:lnTo>
                          <a:pt x="93" y="78"/>
                        </a:lnTo>
                        <a:lnTo>
                          <a:pt x="93" y="77"/>
                        </a:lnTo>
                        <a:lnTo>
                          <a:pt x="49" y="33"/>
                        </a:lnTo>
                        <a:lnTo>
                          <a:pt x="41" y="42"/>
                        </a:lnTo>
                        <a:lnTo>
                          <a:pt x="49" y="35"/>
                        </a:lnTo>
                        <a:lnTo>
                          <a:pt x="15" y="0"/>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8230" name="Group 38"/>
              <p:cNvGrpSpPr>
                <a:grpSpLocks/>
              </p:cNvGrpSpPr>
              <p:nvPr/>
            </p:nvGrpSpPr>
            <p:grpSpPr bwMode="auto">
              <a:xfrm>
                <a:off x="850" y="1982"/>
                <a:ext cx="1613" cy="1526"/>
                <a:chOff x="850" y="1982"/>
                <a:chExt cx="1613" cy="1526"/>
              </a:xfrm>
            </p:grpSpPr>
            <p:grpSp>
              <p:nvGrpSpPr>
                <p:cNvPr id="8231" name="Group 39"/>
                <p:cNvGrpSpPr>
                  <a:grpSpLocks/>
                </p:cNvGrpSpPr>
                <p:nvPr/>
              </p:nvGrpSpPr>
              <p:grpSpPr bwMode="auto">
                <a:xfrm>
                  <a:off x="850" y="1982"/>
                  <a:ext cx="1613" cy="1526"/>
                  <a:chOff x="850" y="1982"/>
                  <a:chExt cx="1613" cy="1526"/>
                </a:xfrm>
              </p:grpSpPr>
              <p:grpSp>
                <p:nvGrpSpPr>
                  <p:cNvPr id="8232" name="Group 40"/>
                  <p:cNvGrpSpPr>
                    <a:grpSpLocks/>
                  </p:cNvGrpSpPr>
                  <p:nvPr/>
                </p:nvGrpSpPr>
                <p:grpSpPr bwMode="auto">
                  <a:xfrm>
                    <a:off x="850" y="1982"/>
                    <a:ext cx="1613" cy="1526"/>
                    <a:chOff x="850" y="1982"/>
                    <a:chExt cx="1613" cy="1526"/>
                  </a:xfrm>
                </p:grpSpPr>
                <p:grpSp>
                  <p:nvGrpSpPr>
                    <p:cNvPr id="8233" name="Group 41"/>
                    <p:cNvGrpSpPr>
                      <a:grpSpLocks/>
                    </p:cNvGrpSpPr>
                    <p:nvPr/>
                  </p:nvGrpSpPr>
                  <p:grpSpPr bwMode="auto">
                    <a:xfrm>
                      <a:off x="850" y="1982"/>
                      <a:ext cx="1613" cy="1526"/>
                      <a:chOff x="850" y="1982"/>
                      <a:chExt cx="1613" cy="1526"/>
                    </a:xfrm>
                  </p:grpSpPr>
                  <p:grpSp>
                    <p:nvGrpSpPr>
                      <p:cNvPr id="8234" name="Group 42"/>
                      <p:cNvGrpSpPr>
                        <a:grpSpLocks/>
                      </p:cNvGrpSpPr>
                      <p:nvPr/>
                    </p:nvGrpSpPr>
                    <p:grpSpPr bwMode="auto">
                      <a:xfrm>
                        <a:off x="850" y="1982"/>
                        <a:ext cx="1613" cy="1526"/>
                        <a:chOff x="850" y="1982"/>
                        <a:chExt cx="1613" cy="1526"/>
                      </a:xfrm>
                    </p:grpSpPr>
                    <p:sp>
                      <p:nvSpPr>
                        <p:cNvPr id="8235" name="Freeform 43"/>
                        <p:cNvSpPr>
                          <a:spLocks/>
                        </p:cNvSpPr>
                        <p:nvPr/>
                      </p:nvSpPr>
                      <p:spPr bwMode="auto">
                        <a:xfrm>
                          <a:off x="850" y="1982"/>
                          <a:ext cx="1613" cy="1526"/>
                        </a:xfrm>
                        <a:custGeom>
                          <a:avLst/>
                          <a:gdLst>
                            <a:gd name="T0" fmla="*/ 167 w 1613"/>
                            <a:gd name="T1" fmla="*/ 85 h 1526"/>
                            <a:gd name="T2" fmla="*/ 255 w 1613"/>
                            <a:gd name="T3" fmla="*/ 26 h 1526"/>
                            <a:gd name="T4" fmla="*/ 354 w 1613"/>
                            <a:gd name="T5" fmla="*/ 2 h 1526"/>
                            <a:gd name="T6" fmla="*/ 484 w 1613"/>
                            <a:gd name="T7" fmla="*/ 7 h 1526"/>
                            <a:gd name="T8" fmla="*/ 606 w 1613"/>
                            <a:gd name="T9" fmla="*/ 59 h 1526"/>
                            <a:gd name="T10" fmla="*/ 674 w 1613"/>
                            <a:gd name="T11" fmla="*/ 168 h 1526"/>
                            <a:gd name="T12" fmla="*/ 747 w 1613"/>
                            <a:gd name="T13" fmla="*/ 273 h 1526"/>
                            <a:gd name="T14" fmla="*/ 827 w 1613"/>
                            <a:gd name="T15" fmla="*/ 369 h 1526"/>
                            <a:gd name="T16" fmla="*/ 850 w 1613"/>
                            <a:gd name="T17" fmla="*/ 462 h 1526"/>
                            <a:gd name="T18" fmla="*/ 834 w 1613"/>
                            <a:gd name="T19" fmla="*/ 525 h 1526"/>
                            <a:gd name="T20" fmla="*/ 786 w 1613"/>
                            <a:gd name="T21" fmla="*/ 602 h 1526"/>
                            <a:gd name="T22" fmla="*/ 720 w 1613"/>
                            <a:gd name="T23" fmla="*/ 694 h 1526"/>
                            <a:gd name="T24" fmla="*/ 683 w 1613"/>
                            <a:gd name="T25" fmla="*/ 763 h 1526"/>
                            <a:gd name="T26" fmla="*/ 689 w 1613"/>
                            <a:gd name="T27" fmla="*/ 792 h 1526"/>
                            <a:gd name="T28" fmla="*/ 714 w 1613"/>
                            <a:gd name="T29" fmla="*/ 795 h 1526"/>
                            <a:gd name="T30" fmla="*/ 744 w 1613"/>
                            <a:gd name="T31" fmla="*/ 755 h 1526"/>
                            <a:gd name="T32" fmla="*/ 802 w 1613"/>
                            <a:gd name="T33" fmla="*/ 666 h 1526"/>
                            <a:gd name="T34" fmla="*/ 860 w 1613"/>
                            <a:gd name="T35" fmla="*/ 592 h 1526"/>
                            <a:gd name="T36" fmla="*/ 906 w 1613"/>
                            <a:gd name="T37" fmla="*/ 549 h 1526"/>
                            <a:gd name="T38" fmla="*/ 941 w 1613"/>
                            <a:gd name="T39" fmla="*/ 552 h 1526"/>
                            <a:gd name="T40" fmla="*/ 970 w 1613"/>
                            <a:gd name="T41" fmla="*/ 597 h 1526"/>
                            <a:gd name="T42" fmla="*/ 1028 w 1613"/>
                            <a:gd name="T43" fmla="*/ 737 h 1526"/>
                            <a:gd name="T44" fmla="*/ 1086 w 1613"/>
                            <a:gd name="T45" fmla="*/ 871 h 1526"/>
                            <a:gd name="T46" fmla="*/ 1189 w 1613"/>
                            <a:gd name="T47" fmla="*/ 1041 h 1526"/>
                            <a:gd name="T48" fmla="*/ 1295 w 1613"/>
                            <a:gd name="T49" fmla="*/ 1190 h 1526"/>
                            <a:gd name="T50" fmla="*/ 1408 w 1613"/>
                            <a:gd name="T51" fmla="*/ 1290 h 1526"/>
                            <a:gd name="T52" fmla="*/ 1515 w 1613"/>
                            <a:gd name="T53" fmla="*/ 1379 h 1526"/>
                            <a:gd name="T54" fmla="*/ 1598 w 1613"/>
                            <a:gd name="T55" fmla="*/ 1449 h 1526"/>
                            <a:gd name="T56" fmla="*/ 1613 w 1613"/>
                            <a:gd name="T57" fmla="*/ 1482 h 1526"/>
                            <a:gd name="T58" fmla="*/ 1593 w 1613"/>
                            <a:gd name="T59" fmla="*/ 1513 h 1526"/>
                            <a:gd name="T60" fmla="*/ 1531 w 1613"/>
                            <a:gd name="T61" fmla="*/ 1524 h 1526"/>
                            <a:gd name="T62" fmla="*/ 1399 w 1613"/>
                            <a:gd name="T63" fmla="*/ 1518 h 1526"/>
                            <a:gd name="T64" fmla="*/ 1253 w 1613"/>
                            <a:gd name="T65" fmla="*/ 1498 h 1526"/>
                            <a:gd name="T66" fmla="*/ 1088 w 1613"/>
                            <a:gd name="T67" fmla="*/ 1454 h 1526"/>
                            <a:gd name="T68" fmla="*/ 968 w 1613"/>
                            <a:gd name="T69" fmla="*/ 1392 h 1526"/>
                            <a:gd name="T70" fmla="*/ 794 w 1613"/>
                            <a:gd name="T71" fmla="*/ 1306 h 1526"/>
                            <a:gd name="T72" fmla="*/ 654 w 1613"/>
                            <a:gd name="T73" fmla="*/ 1214 h 1526"/>
                            <a:gd name="T74" fmla="*/ 545 w 1613"/>
                            <a:gd name="T75" fmla="*/ 1129 h 1526"/>
                            <a:gd name="T76" fmla="*/ 447 w 1613"/>
                            <a:gd name="T77" fmla="*/ 1021 h 1526"/>
                            <a:gd name="T78" fmla="*/ 403 w 1613"/>
                            <a:gd name="T79" fmla="*/ 957 h 1526"/>
                            <a:gd name="T80" fmla="*/ 418 w 1613"/>
                            <a:gd name="T81" fmla="*/ 909 h 1526"/>
                            <a:gd name="T82" fmla="*/ 472 w 1613"/>
                            <a:gd name="T83" fmla="*/ 880 h 1526"/>
                            <a:gd name="T84" fmla="*/ 554 w 1613"/>
                            <a:gd name="T85" fmla="*/ 881 h 1526"/>
                            <a:gd name="T86" fmla="*/ 615 w 1613"/>
                            <a:gd name="T87" fmla="*/ 900 h 1526"/>
                            <a:gd name="T88" fmla="*/ 639 w 1613"/>
                            <a:gd name="T89" fmla="*/ 899 h 1526"/>
                            <a:gd name="T90" fmla="*/ 643 w 1613"/>
                            <a:gd name="T91" fmla="*/ 874 h 1526"/>
                            <a:gd name="T92" fmla="*/ 598 w 1613"/>
                            <a:gd name="T93" fmla="*/ 840 h 1526"/>
                            <a:gd name="T94" fmla="*/ 520 w 1613"/>
                            <a:gd name="T95" fmla="*/ 827 h 1526"/>
                            <a:gd name="T96" fmla="*/ 431 w 1613"/>
                            <a:gd name="T97" fmla="*/ 849 h 1526"/>
                            <a:gd name="T98" fmla="*/ 328 w 1613"/>
                            <a:gd name="T99" fmla="*/ 884 h 1526"/>
                            <a:gd name="T100" fmla="*/ 257 w 1613"/>
                            <a:gd name="T101" fmla="*/ 886 h 1526"/>
                            <a:gd name="T102" fmla="*/ 187 w 1613"/>
                            <a:gd name="T103" fmla="*/ 854 h 1526"/>
                            <a:gd name="T104" fmla="*/ 132 w 1613"/>
                            <a:gd name="T105" fmla="*/ 795 h 1526"/>
                            <a:gd name="T106" fmla="*/ 54 w 1613"/>
                            <a:gd name="T107" fmla="*/ 676 h 1526"/>
                            <a:gd name="T108" fmla="*/ 4 w 1613"/>
                            <a:gd name="T109" fmla="*/ 548 h 1526"/>
                            <a:gd name="T110" fmla="*/ 5 w 1613"/>
                            <a:gd name="T111" fmla="*/ 464 h 1526"/>
                            <a:gd name="T112" fmla="*/ 30 w 1613"/>
                            <a:gd name="T113" fmla="*/ 290 h 1526"/>
                            <a:gd name="T114" fmla="*/ 90 w 1613"/>
                            <a:gd name="T115" fmla="*/ 164 h 1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13" h="1526">
                              <a:moveTo>
                                <a:pt x="125" y="122"/>
                              </a:moveTo>
                              <a:lnTo>
                                <a:pt x="167" y="85"/>
                              </a:lnTo>
                              <a:lnTo>
                                <a:pt x="208" y="52"/>
                              </a:lnTo>
                              <a:lnTo>
                                <a:pt x="255" y="26"/>
                              </a:lnTo>
                              <a:lnTo>
                                <a:pt x="309" y="8"/>
                              </a:lnTo>
                              <a:lnTo>
                                <a:pt x="354" y="2"/>
                              </a:lnTo>
                              <a:lnTo>
                                <a:pt x="407" y="0"/>
                              </a:lnTo>
                              <a:lnTo>
                                <a:pt x="484" y="7"/>
                              </a:lnTo>
                              <a:lnTo>
                                <a:pt x="558" y="24"/>
                              </a:lnTo>
                              <a:lnTo>
                                <a:pt x="606" y="59"/>
                              </a:lnTo>
                              <a:lnTo>
                                <a:pt x="643" y="109"/>
                              </a:lnTo>
                              <a:lnTo>
                                <a:pt x="674" y="168"/>
                              </a:lnTo>
                              <a:lnTo>
                                <a:pt x="708" y="225"/>
                              </a:lnTo>
                              <a:lnTo>
                                <a:pt x="747" y="273"/>
                              </a:lnTo>
                              <a:lnTo>
                                <a:pt x="782" y="312"/>
                              </a:lnTo>
                              <a:lnTo>
                                <a:pt x="827" y="369"/>
                              </a:lnTo>
                              <a:lnTo>
                                <a:pt x="846" y="421"/>
                              </a:lnTo>
                              <a:lnTo>
                                <a:pt x="850" y="462"/>
                              </a:lnTo>
                              <a:lnTo>
                                <a:pt x="846" y="485"/>
                              </a:lnTo>
                              <a:lnTo>
                                <a:pt x="834" y="525"/>
                              </a:lnTo>
                              <a:lnTo>
                                <a:pt x="814" y="561"/>
                              </a:lnTo>
                              <a:lnTo>
                                <a:pt x="786" y="602"/>
                              </a:lnTo>
                              <a:lnTo>
                                <a:pt x="751" y="654"/>
                              </a:lnTo>
                              <a:lnTo>
                                <a:pt x="720" y="694"/>
                              </a:lnTo>
                              <a:lnTo>
                                <a:pt x="694" y="737"/>
                              </a:lnTo>
                              <a:lnTo>
                                <a:pt x="683" y="763"/>
                              </a:lnTo>
                              <a:lnTo>
                                <a:pt x="682" y="779"/>
                              </a:lnTo>
                              <a:lnTo>
                                <a:pt x="689" y="792"/>
                              </a:lnTo>
                              <a:lnTo>
                                <a:pt x="702" y="798"/>
                              </a:lnTo>
                              <a:lnTo>
                                <a:pt x="714" y="795"/>
                              </a:lnTo>
                              <a:lnTo>
                                <a:pt x="728" y="782"/>
                              </a:lnTo>
                              <a:lnTo>
                                <a:pt x="744" y="755"/>
                              </a:lnTo>
                              <a:lnTo>
                                <a:pt x="771" y="712"/>
                              </a:lnTo>
                              <a:lnTo>
                                <a:pt x="802" y="666"/>
                              </a:lnTo>
                              <a:lnTo>
                                <a:pt x="832" y="627"/>
                              </a:lnTo>
                              <a:lnTo>
                                <a:pt x="860" y="592"/>
                              </a:lnTo>
                              <a:lnTo>
                                <a:pt x="891" y="560"/>
                              </a:lnTo>
                              <a:lnTo>
                                <a:pt x="906" y="549"/>
                              </a:lnTo>
                              <a:lnTo>
                                <a:pt x="923" y="547"/>
                              </a:lnTo>
                              <a:lnTo>
                                <a:pt x="941" y="552"/>
                              </a:lnTo>
                              <a:lnTo>
                                <a:pt x="951" y="560"/>
                              </a:lnTo>
                              <a:lnTo>
                                <a:pt x="970" y="597"/>
                              </a:lnTo>
                              <a:lnTo>
                                <a:pt x="999" y="662"/>
                              </a:lnTo>
                              <a:lnTo>
                                <a:pt x="1028" y="737"/>
                              </a:lnTo>
                              <a:lnTo>
                                <a:pt x="1058" y="810"/>
                              </a:lnTo>
                              <a:lnTo>
                                <a:pt x="1086" y="871"/>
                              </a:lnTo>
                              <a:lnTo>
                                <a:pt x="1137" y="955"/>
                              </a:lnTo>
                              <a:lnTo>
                                <a:pt x="1189" y="1041"/>
                              </a:lnTo>
                              <a:lnTo>
                                <a:pt x="1244" y="1124"/>
                              </a:lnTo>
                              <a:lnTo>
                                <a:pt x="1295" y="1190"/>
                              </a:lnTo>
                              <a:lnTo>
                                <a:pt x="1353" y="1239"/>
                              </a:lnTo>
                              <a:lnTo>
                                <a:pt x="1408" y="1290"/>
                              </a:lnTo>
                              <a:lnTo>
                                <a:pt x="1460" y="1335"/>
                              </a:lnTo>
                              <a:lnTo>
                                <a:pt x="1515" y="1379"/>
                              </a:lnTo>
                              <a:lnTo>
                                <a:pt x="1583" y="1431"/>
                              </a:lnTo>
                              <a:lnTo>
                                <a:pt x="1598" y="1449"/>
                              </a:lnTo>
                              <a:lnTo>
                                <a:pt x="1612" y="1468"/>
                              </a:lnTo>
                              <a:lnTo>
                                <a:pt x="1613" y="1482"/>
                              </a:lnTo>
                              <a:lnTo>
                                <a:pt x="1606" y="1502"/>
                              </a:lnTo>
                              <a:lnTo>
                                <a:pt x="1593" y="1513"/>
                              </a:lnTo>
                              <a:lnTo>
                                <a:pt x="1573" y="1520"/>
                              </a:lnTo>
                              <a:lnTo>
                                <a:pt x="1531" y="1524"/>
                              </a:lnTo>
                              <a:lnTo>
                                <a:pt x="1482" y="1526"/>
                              </a:lnTo>
                              <a:lnTo>
                                <a:pt x="1399" y="1518"/>
                              </a:lnTo>
                              <a:lnTo>
                                <a:pt x="1322" y="1508"/>
                              </a:lnTo>
                              <a:lnTo>
                                <a:pt x="1253" y="1498"/>
                              </a:lnTo>
                              <a:lnTo>
                                <a:pt x="1170" y="1481"/>
                              </a:lnTo>
                              <a:lnTo>
                                <a:pt x="1088" y="1454"/>
                              </a:lnTo>
                              <a:lnTo>
                                <a:pt x="1026" y="1427"/>
                              </a:lnTo>
                              <a:lnTo>
                                <a:pt x="968" y="1392"/>
                              </a:lnTo>
                              <a:lnTo>
                                <a:pt x="883" y="1353"/>
                              </a:lnTo>
                              <a:lnTo>
                                <a:pt x="794" y="1306"/>
                              </a:lnTo>
                              <a:lnTo>
                                <a:pt x="714" y="1262"/>
                              </a:lnTo>
                              <a:lnTo>
                                <a:pt x="654" y="1214"/>
                              </a:lnTo>
                              <a:lnTo>
                                <a:pt x="597" y="1171"/>
                              </a:lnTo>
                              <a:lnTo>
                                <a:pt x="545" y="1129"/>
                              </a:lnTo>
                              <a:lnTo>
                                <a:pt x="492" y="1067"/>
                              </a:lnTo>
                              <a:lnTo>
                                <a:pt x="447" y="1021"/>
                              </a:lnTo>
                              <a:lnTo>
                                <a:pt x="410" y="977"/>
                              </a:lnTo>
                              <a:lnTo>
                                <a:pt x="403" y="957"/>
                              </a:lnTo>
                              <a:lnTo>
                                <a:pt x="403" y="934"/>
                              </a:lnTo>
                              <a:lnTo>
                                <a:pt x="418" y="909"/>
                              </a:lnTo>
                              <a:lnTo>
                                <a:pt x="441" y="891"/>
                              </a:lnTo>
                              <a:lnTo>
                                <a:pt x="472" y="880"/>
                              </a:lnTo>
                              <a:lnTo>
                                <a:pt x="509" y="874"/>
                              </a:lnTo>
                              <a:lnTo>
                                <a:pt x="554" y="881"/>
                              </a:lnTo>
                              <a:lnTo>
                                <a:pt x="597" y="894"/>
                              </a:lnTo>
                              <a:lnTo>
                                <a:pt x="615" y="900"/>
                              </a:lnTo>
                              <a:lnTo>
                                <a:pt x="629" y="903"/>
                              </a:lnTo>
                              <a:lnTo>
                                <a:pt x="639" y="899"/>
                              </a:lnTo>
                              <a:lnTo>
                                <a:pt x="646" y="887"/>
                              </a:lnTo>
                              <a:lnTo>
                                <a:pt x="643" y="874"/>
                              </a:lnTo>
                              <a:lnTo>
                                <a:pt x="633" y="859"/>
                              </a:lnTo>
                              <a:lnTo>
                                <a:pt x="598" y="840"/>
                              </a:lnTo>
                              <a:lnTo>
                                <a:pt x="559" y="830"/>
                              </a:lnTo>
                              <a:lnTo>
                                <a:pt x="520" y="827"/>
                              </a:lnTo>
                              <a:lnTo>
                                <a:pt x="481" y="835"/>
                              </a:lnTo>
                              <a:lnTo>
                                <a:pt x="431" y="849"/>
                              </a:lnTo>
                              <a:lnTo>
                                <a:pt x="373" y="870"/>
                              </a:lnTo>
                              <a:lnTo>
                                <a:pt x="328" y="884"/>
                              </a:lnTo>
                              <a:lnTo>
                                <a:pt x="293" y="890"/>
                              </a:lnTo>
                              <a:lnTo>
                                <a:pt x="257" y="886"/>
                              </a:lnTo>
                              <a:lnTo>
                                <a:pt x="224" y="874"/>
                              </a:lnTo>
                              <a:lnTo>
                                <a:pt x="187" y="854"/>
                              </a:lnTo>
                              <a:lnTo>
                                <a:pt x="160" y="829"/>
                              </a:lnTo>
                              <a:lnTo>
                                <a:pt x="132" y="795"/>
                              </a:lnTo>
                              <a:lnTo>
                                <a:pt x="94" y="744"/>
                              </a:lnTo>
                              <a:lnTo>
                                <a:pt x="54" y="676"/>
                              </a:lnTo>
                              <a:lnTo>
                                <a:pt x="23" y="611"/>
                              </a:lnTo>
                              <a:lnTo>
                                <a:pt x="4" y="548"/>
                              </a:lnTo>
                              <a:lnTo>
                                <a:pt x="0" y="504"/>
                              </a:lnTo>
                              <a:lnTo>
                                <a:pt x="5" y="464"/>
                              </a:lnTo>
                              <a:lnTo>
                                <a:pt x="18" y="381"/>
                              </a:lnTo>
                              <a:lnTo>
                                <a:pt x="30" y="290"/>
                              </a:lnTo>
                              <a:lnTo>
                                <a:pt x="58" y="216"/>
                              </a:lnTo>
                              <a:lnTo>
                                <a:pt x="90" y="164"/>
                              </a:lnTo>
                              <a:lnTo>
                                <a:pt x="125" y="122"/>
                              </a:lnTo>
                              <a:close/>
                            </a:path>
                          </a:pathLst>
                        </a:custGeom>
                        <a:solidFill>
                          <a:srgbClr val="FF80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nvGrpSpPr>
                        <p:cNvPr id="8236" name="Group 44"/>
                        <p:cNvGrpSpPr>
                          <a:grpSpLocks/>
                        </p:cNvGrpSpPr>
                        <p:nvPr/>
                      </p:nvGrpSpPr>
                      <p:grpSpPr bwMode="auto">
                        <a:xfrm>
                          <a:off x="850" y="1982"/>
                          <a:ext cx="1612" cy="1526"/>
                          <a:chOff x="850" y="1982"/>
                          <a:chExt cx="1612" cy="1526"/>
                        </a:xfrm>
                      </p:grpSpPr>
                      <p:sp>
                        <p:nvSpPr>
                          <p:cNvPr id="8237" name="Freeform 45"/>
                          <p:cNvSpPr>
                            <a:spLocks/>
                          </p:cNvSpPr>
                          <p:nvPr/>
                        </p:nvSpPr>
                        <p:spPr bwMode="auto">
                          <a:xfrm>
                            <a:off x="1250" y="2530"/>
                            <a:ext cx="1212" cy="978"/>
                          </a:xfrm>
                          <a:custGeom>
                            <a:avLst/>
                            <a:gdLst>
                              <a:gd name="T0" fmla="*/ 430 w 1212"/>
                              <a:gd name="T1" fmla="*/ 80 h 978"/>
                              <a:gd name="T2" fmla="*/ 489 w 1212"/>
                              <a:gd name="T3" fmla="*/ 13 h 978"/>
                              <a:gd name="T4" fmla="*/ 522 w 1212"/>
                              <a:gd name="T5" fmla="*/ 0 h 978"/>
                              <a:gd name="T6" fmla="*/ 550 w 1212"/>
                              <a:gd name="T7" fmla="*/ 13 h 978"/>
                              <a:gd name="T8" fmla="*/ 597 w 1212"/>
                              <a:gd name="T9" fmla="*/ 115 h 978"/>
                              <a:gd name="T10" fmla="*/ 657 w 1212"/>
                              <a:gd name="T11" fmla="*/ 262 h 978"/>
                              <a:gd name="T12" fmla="*/ 736 w 1212"/>
                              <a:gd name="T13" fmla="*/ 407 h 978"/>
                              <a:gd name="T14" fmla="*/ 844 w 1212"/>
                              <a:gd name="T15" fmla="*/ 576 h 978"/>
                              <a:gd name="T16" fmla="*/ 952 w 1212"/>
                              <a:gd name="T17" fmla="*/ 693 h 978"/>
                              <a:gd name="T18" fmla="*/ 1058 w 1212"/>
                              <a:gd name="T19" fmla="*/ 787 h 978"/>
                              <a:gd name="T20" fmla="*/ 1182 w 1212"/>
                              <a:gd name="T21" fmla="*/ 883 h 978"/>
                              <a:gd name="T22" fmla="*/ 1210 w 1212"/>
                              <a:gd name="T23" fmla="*/ 920 h 978"/>
                              <a:gd name="T24" fmla="*/ 1205 w 1212"/>
                              <a:gd name="T25" fmla="*/ 954 h 978"/>
                              <a:gd name="T26" fmla="*/ 1171 w 1212"/>
                              <a:gd name="T27" fmla="*/ 972 h 978"/>
                              <a:gd name="T28" fmla="*/ 1081 w 1212"/>
                              <a:gd name="T29" fmla="*/ 978 h 978"/>
                              <a:gd name="T30" fmla="*/ 921 w 1212"/>
                              <a:gd name="T31" fmla="*/ 960 h 978"/>
                              <a:gd name="T32" fmla="*/ 768 w 1212"/>
                              <a:gd name="T33" fmla="*/ 933 h 978"/>
                              <a:gd name="T34" fmla="*/ 624 w 1212"/>
                              <a:gd name="T35" fmla="*/ 879 h 978"/>
                              <a:gd name="T36" fmla="*/ 481 w 1212"/>
                              <a:gd name="T37" fmla="*/ 805 h 978"/>
                              <a:gd name="T38" fmla="*/ 313 w 1212"/>
                              <a:gd name="T39" fmla="*/ 716 h 978"/>
                              <a:gd name="T40" fmla="*/ 197 w 1212"/>
                              <a:gd name="T41" fmla="*/ 624 h 978"/>
                              <a:gd name="T42" fmla="*/ 92 w 1212"/>
                              <a:gd name="T43" fmla="*/ 519 h 978"/>
                              <a:gd name="T44" fmla="*/ 10 w 1212"/>
                              <a:gd name="T45" fmla="*/ 429 h 978"/>
                              <a:gd name="T46" fmla="*/ 4 w 1212"/>
                              <a:gd name="T47" fmla="*/ 386 h 978"/>
                              <a:gd name="T48" fmla="*/ 41 w 1212"/>
                              <a:gd name="T49" fmla="*/ 343 h 978"/>
                              <a:gd name="T50" fmla="*/ 109 w 1212"/>
                              <a:gd name="T51" fmla="*/ 326 h 978"/>
                              <a:gd name="T52" fmla="*/ 173 w 1212"/>
                              <a:gd name="T53" fmla="*/ 336 h 978"/>
                              <a:gd name="T54" fmla="*/ 224 w 1212"/>
                              <a:gd name="T55" fmla="*/ 354 h 978"/>
                              <a:gd name="T56" fmla="*/ 166 w 1212"/>
                              <a:gd name="T57" fmla="*/ 351 h 978"/>
                              <a:gd name="T58" fmla="*/ 118 w 1212"/>
                              <a:gd name="T59" fmla="*/ 356 h 978"/>
                              <a:gd name="T60" fmla="*/ 76 w 1212"/>
                              <a:gd name="T61" fmla="*/ 377 h 978"/>
                              <a:gd name="T62" fmla="*/ 53 w 1212"/>
                              <a:gd name="T63" fmla="*/ 409 h 978"/>
                              <a:gd name="T64" fmla="*/ 61 w 1212"/>
                              <a:gd name="T65" fmla="*/ 429 h 978"/>
                              <a:gd name="T66" fmla="*/ 99 w 1212"/>
                              <a:gd name="T67" fmla="*/ 482 h 978"/>
                              <a:gd name="T68" fmla="*/ 169 w 1212"/>
                              <a:gd name="T69" fmla="*/ 556 h 978"/>
                              <a:gd name="T70" fmla="*/ 255 w 1212"/>
                              <a:gd name="T71" fmla="*/ 631 h 978"/>
                              <a:gd name="T72" fmla="*/ 318 w 1212"/>
                              <a:gd name="T73" fmla="*/ 678 h 978"/>
                              <a:gd name="T74" fmla="*/ 386 w 1212"/>
                              <a:gd name="T75" fmla="*/ 720 h 978"/>
                              <a:gd name="T76" fmla="*/ 441 w 1212"/>
                              <a:gd name="T77" fmla="*/ 738 h 978"/>
                              <a:gd name="T78" fmla="*/ 496 w 1212"/>
                              <a:gd name="T79" fmla="*/ 762 h 978"/>
                              <a:gd name="T80" fmla="*/ 591 w 1212"/>
                              <a:gd name="T81" fmla="*/ 812 h 978"/>
                              <a:gd name="T82" fmla="*/ 675 w 1212"/>
                              <a:gd name="T83" fmla="*/ 857 h 978"/>
                              <a:gd name="T84" fmla="*/ 751 w 1212"/>
                              <a:gd name="T85" fmla="*/ 888 h 978"/>
                              <a:gd name="T86" fmla="*/ 828 w 1212"/>
                              <a:gd name="T87" fmla="*/ 911 h 978"/>
                              <a:gd name="T88" fmla="*/ 914 w 1212"/>
                              <a:gd name="T89" fmla="*/ 921 h 978"/>
                              <a:gd name="T90" fmla="*/ 1007 w 1212"/>
                              <a:gd name="T91" fmla="*/ 930 h 978"/>
                              <a:gd name="T92" fmla="*/ 1042 w 1212"/>
                              <a:gd name="T93" fmla="*/ 918 h 978"/>
                              <a:gd name="T94" fmla="*/ 1058 w 1212"/>
                              <a:gd name="T95" fmla="*/ 882 h 978"/>
                              <a:gd name="T96" fmla="*/ 1038 w 1212"/>
                              <a:gd name="T97" fmla="*/ 837 h 978"/>
                              <a:gd name="T98" fmla="*/ 975 w 1212"/>
                              <a:gd name="T99" fmla="*/ 767 h 978"/>
                              <a:gd name="T100" fmla="*/ 907 w 1212"/>
                              <a:gd name="T101" fmla="*/ 713 h 978"/>
                              <a:gd name="T102" fmla="*/ 837 w 1212"/>
                              <a:gd name="T103" fmla="*/ 655 h 978"/>
                              <a:gd name="T104" fmla="*/ 787 w 1212"/>
                              <a:gd name="T105" fmla="*/ 585 h 978"/>
                              <a:gd name="T106" fmla="*/ 740 w 1212"/>
                              <a:gd name="T107" fmla="*/ 505 h 978"/>
                              <a:gd name="T108" fmla="*/ 693 w 1212"/>
                              <a:gd name="T109" fmla="*/ 425 h 978"/>
                              <a:gd name="T110" fmla="*/ 650 w 1212"/>
                              <a:gd name="T111" fmla="*/ 340 h 978"/>
                              <a:gd name="T112" fmla="*/ 611 w 1212"/>
                              <a:gd name="T113" fmla="*/ 258 h 978"/>
                              <a:gd name="T114" fmla="*/ 574 w 1212"/>
                              <a:gd name="T115" fmla="*/ 182 h 978"/>
                              <a:gd name="T116" fmla="*/ 553 w 1212"/>
                              <a:gd name="T117" fmla="*/ 114 h 978"/>
                              <a:gd name="T118" fmla="*/ 529 w 1212"/>
                              <a:gd name="T119" fmla="*/ 84 h 978"/>
                              <a:gd name="T120" fmla="*/ 495 w 1212"/>
                              <a:gd name="T121" fmla="*/ 80 h 978"/>
                              <a:gd name="T122" fmla="*/ 453 w 1212"/>
                              <a:gd name="T123" fmla="*/ 100 h 978"/>
                              <a:gd name="T124" fmla="*/ 401 w 1212"/>
                              <a:gd name="T125" fmla="*/ 119 h 9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2" h="978">
                                <a:moveTo>
                                  <a:pt x="401" y="119"/>
                                </a:moveTo>
                                <a:lnTo>
                                  <a:pt x="430" y="80"/>
                                </a:lnTo>
                                <a:lnTo>
                                  <a:pt x="458" y="45"/>
                                </a:lnTo>
                                <a:lnTo>
                                  <a:pt x="489" y="13"/>
                                </a:lnTo>
                                <a:lnTo>
                                  <a:pt x="504" y="3"/>
                                </a:lnTo>
                                <a:lnTo>
                                  <a:pt x="522" y="0"/>
                                </a:lnTo>
                                <a:lnTo>
                                  <a:pt x="539" y="6"/>
                                </a:lnTo>
                                <a:lnTo>
                                  <a:pt x="550" y="13"/>
                                </a:lnTo>
                                <a:lnTo>
                                  <a:pt x="569" y="51"/>
                                </a:lnTo>
                                <a:lnTo>
                                  <a:pt x="597" y="115"/>
                                </a:lnTo>
                                <a:lnTo>
                                  <a:pt x="627" y="191"/>
                                </a:lnTo>
                                <a:lnTo>
                                  <a:pt x="657" y="262"/>
                                </a:lnTo>
                                <a:lnTo>
                                  <a:pt x="685" y="323"/>
                                </a:lnTo>
                                <a:lnTo>
                                  <a:pt x="736" y="407"/>
                                </a:lnTo>
                                <a:lnTo>
                                  <a:pt x="787" y="493"/>
                                </a:lnTo>
                                <a:lnTo>
                                  <a:pt x="844" y="576"/>
                                </a:lnTo>
                                <a:lnTo>
                                  <a:pt x="895" y="643"/>
                                </a:lnTo>
                                <a:lnTo>
                                  <a:pt x="952" y="693"/>
                                </a:lnTo>
                                <a:lnTo>
                                  <a:pt x="1007" y="742"/>
                                </a:lnTo>
                                <a:lnTo>
                                  <a:pt x="1058" y="787"/>
                                </a:lnTo>
                                <a:lnTo>
                                  <a:pt x="1113" y="831"/>
                                </a:lnTo>
                                <a:lnTo>
                                  <a:pt x="1182" y="883"/>
                                </a:lnTo>
                                <a:lnTo>
                                  <a:pt x="1197" y="901"/>
                                </a:lnTo>
                                <a:lnTo>
                                  <a:pt x="1210" y="920"/>
                                </a:lnTo>
                                <a:lnTo>
                                  <a:pt x="1212" y="934"/>
                                </a:lnTo>
                                <a:lnTo>
                                  <a:pt x="1205" y="954"/>
                                </a:lnTo>
                                <a:lnTo>
                                  <a:pt x="1192" y="965"/>
                                </a:lnTo>
                                <a:lnTo>
                                  <a:pt x="1171" y="972"/>
                                </a:lnTo>
                                <a:lnTo>
                                  <a:pt x="1130" y="976"/>
                                </a:lnTo>
                                <a:lnTo>
                                  <a:pt x="1081" y="978"/>
                                </a:lnTo>
                                <a:lnTo>
                                  <a:pt x="998" y="970"/>
                                </a:lnTo>
                                <a:lnTo>
                                  <a:pt x="921" y="960"/>
                                </a:lnTo>
                                <a:lnTo>
                                  <a:pt x="853" y="950"/>
                                </a:lnTo>
                                <a:lnTo>
                                  <a:pt x="768" y="933"/>
                                </a:lnTo>
                                <a:lnTo>
                                  <a:pt x="686" y="906"/>
                                </a:lnTo>
                                <a:lnTo>
                                  <a:pt x="624" y="879"/>
                                </a:lnTo>
                                <a:lnTo>
                                  <a:pt x="566" y="844"/>
                                </a:lnTo>
                                <a:lnTo>
                                  <a:pt x="481" y="805"/>
                                </a:lnTo>
                                <a:lnTo>
                                  <a:pt x="392" y="758"/>
                                </a:lnTo>
                                <a:lnTo>
                                  <a:pt x="313" y="716"/>
                                </a:lnTo>
                                <a:lnTo>
                                  <a:pt x="254" y="668"/>
                                </a:lnTo>
                                <a:lnTo>
                                  <a:pt x="197" y="624"/>
                                </a:lnTo>
                                <a:lnTo>
                                  <a:pt x="145" y="581"/>
                                </a:lnTo>
                                <a:lnTo>
                                  <a:pt x="92" y="519"/>
                                </a:lnTo>
                                <a:lnTo>
                                  <a:pt x="47" y="473"/>
                                </a:lnTo>
                                <a:lnTo>
                                  <a:pt x="10" y="429"/>
                                </a:lnTo>
                                <a:lnTo>
                                  <a:pt x="0" y="409"/>
                                </a:lnTo>
                                <a:lnTo>
                                  <a:pt x="4" y="386"/>
                                </a:lnTo>
                                <a:lnTo>
                                  <a:pt x="18" y="361"/>
                                </a:lnTo>
                                <a:lnTo>
                                  <a:pt x="41" y="343"/>
                                </a:lnTo>
                                <a:lnTo>
                                  <a:pt x="72" y="332"/>
                                </a:lnTo>
                                <a:lnTo>
                                  <a:pt x="109" y="326"/>
                                </a:lnTo>
                                <a:lnTo>
                                  <a:pt x="146" y="329"/>
                                </a:lnTo>
                                <a:lnTo>
                                  <a:pt x="173" y="336"/>
                                </a:lnTo>
                                <a:lnTo>
                                  <a:pt x="206" y="348"/>
                                </a:lnTo>
                                <a:lnTo>
                                  <a:pt x="224" y="354"/>
                                </a:lnTo>
                                <a:lnTo>
                                  <a:pt x="196" y="354"/>
                                </a:lnTo>
                                <a:lnTo>
                                  <a:pt x="166" y="351"/>
                                </a:lnTo>
                                <a:lnTo>
                                  <a:pt x="142" y="352"/>
                                </a:lnTo>
                                <a:lnTo>
                                  <a:pt x="118" y="356"/>
                                </a:lnTo>
                                <a:lnTo>
                                  <a:pt x="96" y="365"/>
                                </a:lnTo>
                                <a:lnTo>
                                  <a:pt x="76" y="377"/>
                                </a:lnTo>
                                <a:lnTo>
                                  <a:pt x="61" y="394"/>
                                </a:lnTo>
                                <a:lnTo>
                                  <a:pt x="53" y="409"/>
                                </a:lnTo>
                                <a:lnTo>
                                  <a:pt x="54" y="418"/>
                                </a:lnTo>
                                <a:lnTo>
                                  <a:pt x="61" y="429"/>
                                </a:lnTo>
                                <a:lnTo>
                                  <a:pt x="74" y="448"/>
                                </a:lnTo>
                                <a:lnTo>
                                  <a:pt x="99" y="482"/>
                                </a:lnTo>
                                <a:lnTo>
                                  <a:pt x="131" y="522"/>
                                </a:lnTo>
                                <a:lnTo>
                                  <a:pt x="169" y="556"/>
                                </a:lnTo>
                                <a:lnTo>
                                  <a:pt x="211" y="597"/>
                                </a:lnTo>
                                <a:lnTo>
                                  <a:pt x="255" y="631"/>
                                </a:lnTo>
                                <a:lnTo>
                                  <a:pt x="289" y="656"/>
                                </a:lnTo>
                                <a:lnTo>
                                  <a:pt x="318" y="678"/>
                                </a:lnTo>
                                <a:lnTo>
                                  <a:pt x="356" y="700"/>
                                </a:lnTo>
                                <a:lnTo>
                                  <a:pt x="386" y="720"/>
                                </a:lnTo>
                                <a:lnTo>
                                  <a:pt x="415" y="733"/>
                                </a:lnTo>
                                <a:lnTo>
                                  <a:pt x="441" y="738"/>
                                </a:lnTo>
                                <a:lnTo>
                                  <a:pt x="468" y="746"/>
                                </a:lnTo>
                                <a:lnTo>
                                  <a:pt x="496" y="762"/>
                                </a:lnTo>
                                <a:lnTo>
                                  <a:pt x="542" y="787"/>
                                </a:lnTo>
                                <a:lnTo>
                                  <a:pt x="591" y="812"/>
                                </a:lnTo>
                                <a:lnTo>
                                  <a:pt x="634" y="834"/>
                                </a:lnTo>
                                <a:lnTo>
                                  <a:pt x="675" y="857"/>
                                </a:lnTo>
                                <a:lnTo>
                                  <a:pt x="716" y="880"/>
                                </a:lnTo>
                                <a:lnTo>
                                  <a:pt x="751" y="888"/>
                                </a:lnTo>
                                <a:lnTo>
                                  <a:pt x="789" y="899"/>
                                </a:lnTo>
                                <a:lnTo>
                                  <a:pt x="828" y="911"/>
                                </a:lnTo>
                                <a:lnTo>
                                  <a:pt x="865" y="915"/>
                                </a:lnTo>
                                <a:lnTo>
                                  <a:pt x="914" y="921"/>
                                </a:lnTo>
                                <a:lnTo>
                                  <a:pt x="962" y="925"/>
                                </a:lnTo>
                                <a:lnTo>
                                  <a:pt x="1007" y="930"/>
                                </a:lnTo>
                                <a:lnTo>
                                  <a:pt x="1024" y="927"/>
                                </a:lnTo>
                                <a:lnTo>
                                  <a:pt x="1042" y="918"/>
                                </a:lnTo>
                                <a:lnTo>
                                  <a:pt x="1053" y="902"/>
                                </a:lnTo>
                                <a:lnTo>
                                  <a:pt x="1058" y="882"/>
                                </a:lnTo>
                                <a:lnTo>
                                  <a:pt x="1055" y="864"/>
                                </a:lnTo>
                                <a:lnTo>
                                  <a:pt x="1038" y="837"/>
                                </a:lnTo>
                                <a:lnTo>
                                  <a:pt x="1007" y="797"/>
                                </a:lnTo>
                                <a:lnTo>
                                  <a:pt x="975" y="767"/>
                                </a:lnTo>
                                <a:lnTo>
                                  <a:pt x="944" y="738"/>
                                </a:lnTo>
                                <a:lnTo>
                                  <a:pt x="907" y="713"/>
                                </a:lnTo>
                                <a:lnTo>
                                  <a:pt x="871" y="685"/>
                                </a:lnTo>
                                <a:lnTo>
                                  <a:pt x="837" y="655"/>
                                </a:lnTo>
                                <a:lnTo>
                                  <a:pt x="812" y="621"/>
                                </a:lnTo>
                                <a:lnTo>
                                  <a:pt x="787" y="585"/>
                                </a:lnTo>
                                <a:lnTo>
                                  <a:pt x="760" y="540"/>
                                </a:lnTo>
                                <a:lnTo>
                                  <a:pt x="740" y="505"/>
                                </a:lnTo>
                                <a:lnTo>
                                  <a:pt x="719" y="469"/>
                                </a:lnTo>
                                <a:lnTo>
                                  <a:pt x="693" y="425"/>
                                </a:lnTo>
                                <a:lnTo>
                                  <a:pt x="670" y="381"/>
                                </a:lnTo>
                                <a:lnTo>
                                  <a:pt x="650" y="340"/>
                                </a:lnTo>
                                <a:lnTo>
                                  <a:pt x="630" y="300"/>
                                </a:lnTo>
                                <a:lnTo>
                                  <a:pt x="611" y="258"/>
                                </a:lnTo>
                                <a:lnTo>
                                  <a:pt x="592" y="220"/>
                                </a:lnTo>
                                <a:lnTo>
                                  <a:pt x="574" y="182"/>
                                </a:lnTo>
                                <a:lnTo>
                                  <a:pt x="562" y="141"/>
                                </a:lnTo>
                                <a:lnTo>
                                  <a:pt x="553" y="114"/>
                                </a:lnTo>
                                <a:lnTo>
                                  <a:pt x="543" y="98"/>
                                </a:lnTo>
                                <a:lnTo>
                                  <a:pt x="529" y="84"/>
                                </a:lnTo>
                                <a:lnTo>
                                  <a:pt x="512" y="79"/>
                                </a:lnTo>
                                <a:lnTo>
                                  <a:pt x="495" y="80"/>
                                </a:lnTo>
                                <a:lnTo>
                                  <a:pt x="475" y="87"/>
                                </a:lnTo>
                                <a:lnTo>
                                  <a:pt x="453" y="100"/>
                                </a:lnTo>
                                <a:lnTo>
                                  <a:pt x="429" y="111"/>
                                </a:lnTo>
                                <a:lnTo>
                                  <a:pt x="401" y="119"/>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38" name="Freeform 46"/>
                          <p:cNvSpPr>
                            <a:spLocks/>
                          </p:cNvSpPr>
                          <p:nvPr/>
                        </p:nvSpPr>
                        <p:spPr bwMode="auto">
                          <a:xfrm>
                            <a:off x="850" y="1982"/>
                            <a:ext cx="849" cy="888"/>
                          </a:xfrm>
                          <a:custGeom>
                            <a:avLst/>
                            <a:gdLst>
                              <a:gd name="T0" fmla="*/ 167 w 849"/>
                              <a:gd name="T1" fmla="*/ 85 h 888"/>
                              <a:gd name="T2" fmla="*/ 253 w 849"/>
                              <a:gd name="T3" fmla="*/ 26 h 888"/>
                              <a:gd name="T4" fmla="*/ 353 w 849"/>
                              <a:gd name="T5" fmla="*/ 2 h 888"/>
                              <a:gd name="T6" fmla="*/ 484 w 849"/>
                              <a:gd name="T7" fmla="*/ 7 h 888"/>
                              <a:gd name="T8" fmla="*/ 606 w 849"/>
                              <a:gd name="T9" fmla="*/ 59 h 888"/>
                              <a:gd name="T10" fmla="*/ 673 w 849"/>
                              <a:gd name="T11" fmla="*/ 168 h 888"/>
                              <a:gd name="T12" fmla="*/ 745 w 849"/>
                              <a:gd name="T13" fmla="*/ 272 h 888"/>
                              <a:gd name="T14" fmla="*/ 826 w 849"/>
                              <a:gd name="T15" fmla="*/ 368 h 888"/>
                              <a:gd name="T16" fmla="*/ 849 w 849"/>
                              <a:gd name="T17" fmla="*/ 462 h 888"/>
                              <a:gd name="T18" fmla="*/ 833 w 849"/>
                              <a:gd name="T19" fmla="*/ 525 h 888"/>
                              <a:gd name="T20" fmla="*/ 784 w 849"/>
                              <a:gd name="T21" fmla="*/ 602 h 888"/>
                              <a:gd name="T22" fmla="*/ 718 w 849"/>
                              <a:gd name="T23" fmla="*/ 692 h 888"/>
                              <a:gd name="T24" fmla="*/ 749 w 849"/>
                              <a:gd name="T25" fmla="*/ 631 h 888"/>
                              <a:gd name="T26" fmla="*/ 779 w 849"/>
                              <a:gd name="T27" fmla="*/ 577 h 888"/>
                              <a:gd name="T28" fmla="*/ 805 w 849"/>
                              <a:gd name="T29" fmla="*/ 503 h 888"/>
                              <a:gd name="T30" fmla="*/ 817 w 849"/>
                              <a:gd name="T31" fmla="*/ 442 h 888"/>
                              <a:gd name="T32" fmla="*/ 801 w 849"/>
                              <a:gd name="T33" fmla="*/ 395 h 888"/>
                              <a:gd name="T34" fmla="*/ 776 w 849"/>
                              <a:gd name="T35" fmla="*/ 356 h 888"/>
                              <a:gd name="T36" fmla="*/ 740 w 849"/>
                              <a:gd name="T37" fmla="*/ 314 h 888"/>
                              <a:gd name="T38" fmla="*/ 699 w 849"/>
                              <a:gd name="T39" fmla="*/ 257 h 888"/>
                              <a:gd name="T40" fmla="*/ 659 w 849"/>
                              <a:gd name="T41" fmla="*/ 200 h 888"/>
                              <a:gd name="T42" fmla="*/ 628 w 849"/>
                              <a:gd name="T43" fmla="*/ 138 h 888"/>
                              <a:gd name="T44" fmla="*/ 597 w 849"/>
                              <a:gd name="T45" fmla="*/ 96 h 888"/>
                              <a:gd name="T46" fmla="*/ 554 w 849"/>
                              <a:gd name="T47" fmla="*/ 61 h 888"/>
                              <a:gd name="T48" fmla="*/ 507 w 849"/>
                              <a:gd name="T49" fmla="*/ 43 h 888"/>
                              <a:gd name="T50" fmla="*/ 429 w 849"/>
                              <a:gd name="T51" fmla="*/ 40 h 888"/>
                              <a:gd name="T52" fmla="*/ 369 w 849"/>
                              <a:gd name="T53" fmla="*/ 40 h 888"/>
                              <a:gd name="T54" fmla="*/ 311 w 849"/>
                              <a:gd name="T55" fmla="*/ 50 h 888"/>
                              <a:gd name="T56" fmla="*/ 256 w 849"/>
                              <a:gd name="T57" fmla="*/ 69 h 888"/>
                              <a:gd name="T58" fmla="*/ 208 w 849"/>
                              <a:gd name="T59" fmla="*/ 104 h 888"/>
                              <a:gd name="T60" fmla="*/ 156 w 849"/>
                              <a:gd name="T61" fmla="*/ 146 h 888"/>
                              <a:gd name="T62" fmla="*/ 109 w 849"/>
                              <a:gd name="T63" fmla="*/ 203 h 888"/>
                              <a:gd name="T64" fmla="*/ 85 w 849"/>
                              <a:gd name="T65" fmla="*/ 257 h 888"/>
                              <a:gd name="T66" fmla="*/ 62 w 849"/>
                              <a:gd name="T67" fmla="*/ 317 h 888"/>
                              <a:gd name="T68" fmla="*/ 46 w 849"/>
                              <a:gd name="T69" fmla="*/ 389 h 888"/>
                              <a:gd name="T70" fmla="*/ 38 w 849"/>
                              <a:gd name="T71" fmla="*/ 459 h 888"/>
                              <a:gd name="T72" fmla="*/ 41 w 849"/>
                              <a:gd name="T73" fmla="*/ 512 h 888"/>
                              <a:gd name="T74" fmla="*/ 53 w 849"/>
                              <a:gd name="T75" fmla="*/ 579 h 888"/>
                              <a:gd name="T76" fmla="*/ 80 w 849"/>
                              <a:gd name="T77" fmla="*/ 656 h 888"/>
                              <a:gd name="T78" fmla="*/ 105 w 849"/>
                              <a:gd name="T79" fmla="*/ 704 h 888"/>
                              <a:gd name="T80" fmla="*/ 142 w 849"/>
                              <a:gd name="T81" fmla="*/ 759 h 888"/>
                              <a:gd name="T82" fmla="*/ 179 w 849"/>
                              <a:gd name="T83" fmla="*/ 803 h 888"/>
                              <a:gd name="T84" fmla="*/ 224 w 849"/>
                              <a:gd name="T85" fmla="*/ 840 h 888"/>
                              <a:gd name="T86" fmla="*/ 266 w 849"/>
                              <a:gd name="T87" fmla="*/ 861 h 888"/>
                              <a:gd name="T88" fmla="*/ 310 w 849"/>
                              <a:gd name="T89" fmla="*/ 871 h 888"/>
                              <a:gd name="T90" fmla="*/ 372 w 849"/>
                              <a:gd name="T91" fmla="*/ 868 h 888"/>
                              <a:gd name="T92" fmla="*/ 291 w 849"/>
                              <a:gd name="T93" fmla="*/ 888 h 888"/>
                              <a:gd name="T94" fmla="*/ 222 w 849"/>
                              <a:gd name="T95" fmla="*/ 872 h 888"/>
                              <a:gd name="T96" fmla="*/ 160 w 849"/>
                              <a:gd name="T97" fmla="*/ 827 h 888"/>
                              <a:gd name="T98" fmla="*/ 94 w 849"/>
                              <a:gd name="T99" fmla="*/ 743 h 888"/>
                              <a:gd name="T100" fmla="*/ 23 w 849"/>
                              <a:gd name="T101" fmla="*/ 611 h 888"/>
                              <a:gd name="T102" fmla="*/ 0 w 849"/>
                              <a:gd name="T103" fmla="*/ 504 h 888"/>
                              <a:gd name="T104" fmla="*/ 18 w 849"/>
                              <a:gd name="T105" fmla="*/ 381 h 888"/>
                              <a:gd name="T106" fmla="*/ 58 w 849"/>
                              <a:gd name="T107" fmla="*/ 216 h 888"/>
                              <a:gd name="T108" fmla="*/ 125 w 849"/>
                              <a:gd name="T109" fmla="*/ 122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9" h="888">
                                <a:moveTo>
                                  <a:pt x="125" y="122"/>
                                </a:moveTo>
                                <a:lnTo>
                                  <a:pt x="167" y="85"/>
                                </a:lnTo>
                                <a:lnTo>
                                  <a:pt x="208" y="52"/>
                                </a:lnTo>
                                <a:lnTo>
                                  <a:pt x="253" y="26"/>
                                </a:lnTo>
                                <a:lnTo>
                                  <a:pt x="307" y="8"/>
                                </a:lnTo>
                                <a:lnTo>
                                  <a:pt x="353" y="2"/>
                                </a:lnTo>
                                <a:lnTo>
                                  <a:pt x="407" y="0"/>
                                </a:lnTo>
                                <a:lnTo>
                                  <a:pt x="484" y="7"/>
                                </a:lnTo>
                                <a:lnTo>
                                  <a:pt x="558" y="24"/>
                                </a:lnTo>
                                <a:lnTo>
                                  <a:pt x="606" y="59"/>
                                </a:lnTo>
                                <a:lnTo>
                                  <a:pt x="642" y="109"/>
                                </a:lnTo>
                                <a:lnTo>
                                  <a:pt x="673" y="168"/>
                                </a:lnTo>
                                <a:lnTo>
                                  <a:pt x="706" y="224"/>
                                </a:lnTo>
                                <a:lnTo>
                                  <a:pt x="745" y="272"/>
                                </a:lnTo>
                                <a:lnTo>
                                  <a:pt x="780" y="311"/>
                                </a:lnTo>
                                <a:lnTo>
                                  <a:pt x="826" y="368"/>
                                </a:lnTo>
                                <a:lnTo>
                                  <a:pt x="845" y="421"/>
                                </a:lnTo>
                                <a:lnTo>
                                  <a:pt x="849" y="462"/>
                                </a:lnTo>
                                <a:lnTo>
                                  <a:pt x="845" y="485"/>
                                </a:lnTo>
                                <a:lnTo>
                                  <a:pt x="833" y="525"/>
                                </a:lnTo>
                                <a:lnTo>
                                  <a:pt x="813" y="561"/>
                                </a:lnTo>
                                <a:lnTo>
                                  <a:pt x="784" y="602"/>
                                </a:lnTo>
                                <a:lnTo>
                                  <a:pt x="749" y="654"/>
                                </a:lnTo>
                                <a:lnTo>
                                  <a:pt x="718" y="692"/>
                                </a:lnTo>
                                <a:lnTo>
                                  <a:pt x="736" y="656"/>
                                </a:lnTo>
                                <a:lnTo>
                                  <a:pt x="749" y="631"/>
                                </a:lnTo>
                                <a:lnTo>
                                  <a:pt x="767" y="602"/>
                                </a:lnTo>
                                <a:lnTo>
                                  <a:pt x="779" y="577"/>
                                </a:lnTo>
                                <a:lnTo>
                                  <a:pt x="795" y="541"/>
                                </a:lnTo>
                                <a:lnTo>
                                  <a:pt x="805" y="503"/>
                                </a:lnTo>
                                <a:lnTo>
                                  <a:pt x="814" y="464"/>
                                </a:lnTo>
                                <a:lnTo>
                                  <a:pt x="817" y="442"/>
                                </a:lnTo>
                                <a:lnTo>
                                  <a:pt x="811" y="421"/>
                                </a:lnTo>
                                <a:lnTo>
                                  <a:pt x="801" y="395"/>
                                </a:lnTo>
                                <a:lnTo>
                                  <a:pt x="792" y="373"/>
                                </a:lnTo>
                                <a:lnTo>
                                  <a:pt x="776" y="356"/>
                                </a:lnTo>
                                <a:lnTo>
                                  <a:pt x="756" y="337"/>
                                </a:lnTo>
                                <a:lnTo>
                                  <a:pt x="740" y="314"/>
                                </a:lnTo>
                                <a:lnTo>
                                  <a:pt x="720" y="288"/>
                                </a:lnTo>
                                <a:lnTo>
                                  <a:pt x="699" y="257"/>
                                </a:lnTo>
                                <a:lnTo>
                                  <a:pt x="678" y="225"/>
                                </a:lnTo>
                                <a:lnTo>
                                  <a:pt x="659" y="200"/>
                                </a:lnTo>
                                <a:lnTo>
                                  <a:pt x="643" y="170"/>
                                </a:lnTo>
                                <a:lnTo>
                                  <a:pt x="628" y="138"/>
                                </a:lnTo>
                                <a:lnTo>
                                  <a:pt x="616" y="114"/>
                                </a:lnTo>
                                <a:lnTo>
                                  <a:pt x="597" y="96"/>
                                </a:lnTo>
                                <a:lnTo>
                                  <a:pt x="575" y="78"/>
                                </a:lnTo>
                                <a:lnTo>
                                  <a:pt x="554" y="61"/>
                                </a:lnTo>
                                <a:lnTo>
                                  <a:pt x="531" y="49"/>
                                </a:lnTo>
                                <a:lnTo>
                                  <a:pt x="507" y="43"/>
                                </a:lnTo>
                                <a:lnTo>
                                  <a:pt x="468" y="40"/>
                                </a:lnTo>
                                <a:lnTo>
                                  <a:pt x="429" y="40"/>
                                </a:lnTo>
                                <a:lnTo>
                                  <a:pt x="398" y="42"/>
                                </a:lnTo>
                                <a:lnTo>
                                  <a:pt x="369" y="40"/>
                                </a:lnTo>
                                <a:lnTo>
                                  <a:pt x="341" y="43"/>
                                </a:lnTo>
                                <a:lnTo>
                                  <a:pt x="311" y="50"/>
                                </a:lnTo>
                                <a:lnTo>
                                  <a:pt x="283" y="58"/>
                                </a:lnTo>
                                <a:lnTo>
                                  <a:pt x="256" y="69"/>
                                </a:lnTo>
                                <a:lnTo>
                                  <a:pt x="232" y="85"/>
                                </a:lnTo>
                                <a:lnTo>
                                  <a:pt x="208" y="104"/>
                                </a:lnTo>
                                <a:lnTo>
                                  <a:pt x="182" y="123"/>
                                </a:lnTo>
                                <a:lnTo>
                                  <a:pt x="156" y="146"/>
                                </a:lnTo>
                                <a:lnTo>
                                  <a:pt x="131" y="176"/>
                                </a:lnTo>
                                <a:lnTo>
                                  <a:pt x="109" y="203"/>
                                </a:lnTo>
                                <a:lnTo>
                                  <a:pt x="94" y="226"/>
                                </a:lnTo>
                                <a:lnTo>
                                  <a:pt x="85" y="257"/>
                                </a:lnTo>
                                <a:lnTo>
                                  <a:pt x="74" y="286"/>
                                </a:lnTo>
                                <a:lnTo>
                                  <a:pt x="62" y="317"/>
                                </a:lnTo>
                                <a:lnTo>
                                  <a:pt x="49" y="350"/>
                                </a:lnTo>
                                <a:lnTo>
                                  <a:pt x="46" y="389"/>
                                </a:lnTo>
                                <a:lnTo>
                                  <a:pt x="42" y="426"/>
                                </a:lnTo>
                                <a:lnTo>
                                  <a:pt x="38" y="459"/>
                                </a:lnTo>
                                <a:lnTo>
                                  <a:pt x="38" y="483"/>
                                </a:lnTo>
                                <a:lnTo>
                                  <a:pt x="41" y="512"/>
                                </a:lnTo>
                                <a:lnTo>
                                  <a:pt x="47" y="545"/>
                                </a:lnTo>
                                <a:lnTo>
                                  <a:pt x="53" y="579"/>
                                </a:lnTo>
                                <a:lnTo>
                                  <a:pt x="67" y="618"/>
                                </a:lnTo>
                                <a:lnTo>
                                  <a:pt x="80" y="656"/>
                                </a:lnTo>
                                <a:lnTo>
                                  <a:pt x="89" y="676"/>
                                </a:lnTo>
                                <a:lnTo>
                                  <a:pt x="105" y="704"/>
                                </a:lnTo>
                                <a:lnTo>
                                  <a:pt x="125" y="736"/>
                                </a:lnTo>
                                <a:lnTo>
                                  <a:pt x="142" y="759"/>
                                </a:lnTo>
                                <a:lnTo>
                                  <a:pt x="158" y="781"/>
                                </a:lnTo>
                                <a:lnTo>
                                  <a:pt x="179" y="803"/>
                                </a:lnTo>
                                <a:lnTo>
                                  <a:pt x="204" y="824"/>
                                </a:lnTo>
                                <a:lnTo>
                                  <a:pt x="224" y="840"/>
                                </a:lnTo>
                                <a:lnTo>
                                  <a:pt x="241" y="851"/>
                                </a:lnTo>
                                <a:lnTo>
                                  <a:pt x="266" y="861"/>
                                </a:lnTo>
                                <a:lnTo>
                                  <a:pt x="287" y="867"/>
                                </a:lnTo>
                                <a:lnTo>
                                  <a:pt x="310" y="871"/>
                                </a:lnTo>
                                <a:lnTo>
                                  <a:pt x="333" y="872"/>
                                </a:lnTo>
                                <a:lnTo>
                                  <a:pt x="372" y="868"/>
                                </a:lnTo>
                                <a:lnTo>
                                  <a:pt x="326" y="883"/>
                                </a:lnTo>
                                <a:lnTo>
                                  <a:pt x="291" y="888"/>
                                </a:lnTo>
                                <a:lnTo>
                                  <a:pt x="256" y="884"/>
                                </a:lnTo>
                                <a:lnTo>
                                  <a:pt x="222" y="872"/>
                                </a:lnTo>
                                <a:lnTo>
                                  <a:pt x="187" y="852"/>
                                </a:lnTo>
                                <a:lnTo>
                                  <a:pt x="160" y="827"/>
                                </a:lnTo>
                                <a:lnTo>
                                  <a:pt x="132" y="794"/>
                                </a:lnTo>
                                <a:lnTo>
                                  <a:pt x="94" y="743"/>
                                </a:lnTo>
                                <a:lnTo>
                                  <a:pt x="54" y="675"/>
                                </a:lnTo>
                                <a:lnTo>
                                  <a:pt x="23" y="611"/>
                                </a:lnTo>
                                <a:lnTo>
                                  <a:pt x="4" y="548"/>
                                </a:lnTo>
                                <a:lnTo>
                                  <a:pt x="0" y="504"/>
                                </a:lnTo>
                                <a:lnTo>
                                  <a:pt x="5" y="464"/>
                                </a:lnTo>
                                <a:lnTo>
                                  <a:pt x="18" y="381"/>
                                </a:lnTo>
                                <a:lnTo>
                                  <a:pt x="30" y="289"/>
                                </a:lnTo>
                                <a:lnTo>
                                  <a:pt x="58" y="216"/>
                                </a:lnTo>
                                <a:lnTo>
                                  <a:pt x="90" y="164"/>
                                </a:lnTo>
                                <a:lnTo>
                                  <a:pt x="125" y="122"/>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sp>
                    <p:nvSpPr>
                      <p:cNvPr id="8239" name="Freeform 47"/>
                      <p:cNvSpPr>
                        <a:spLocks/>
                      </p:cNvSpPr>
                      <p:nvPr/>
                    </p:nvSpPr>
                    <p:spPr bwMode="auto">
                      <a:xfrm>
                        <a:off x="1527" y="2796"/>
                        <a:ext cx="588" cy="578"/>
                      </a:xfrm>
                      <a:custGeom>
                        <a:avLst/>
                        <a:gdLst>
                          <a:gd name="T0" fmla="*/ 63 w 588"/>
                          <a:gd name="T1" fmla="*/ 77 h 578"/>
                          <a:gd name="T2" fmla="*/ 94 w 588"/>
                          <a:gd name="T3" fmla="*/ 50 h 578"/>
                          <a:gd name="T4" fmla="*/ 125 w 588"/>
                          <a:gd name="T5" fmla="*/ 25 h 578"/>
                          <a:gd name="T6" fmla="*/ 146 w 588"/>
                          <a:gd name="T7" fmla="*/ 10 h 578"/>
                          <a:gd name="T8" fmla="*/ 164 w 588"/>
                          <a:gd name="T9" fmla="*/ 3 h 578"/>
                          <a:gd name="T10" fmla="*/ 183 w 588"/>
                          <a:gd name="T11" fmla="*/ 0 h 578"/>
                          <a:gd name="T12" fmla="*/ 203 w 588"/>
                          <a:gd name="T13" fmla="*/ 2 h 578"/>
                          <a:gd name="T14" fmla="*/ 226 w 588"/>
                          <a:gd name="T15" fmla="*/ 12 h 578"/>
                          <a:gd name="T16" fmla="*/ 257 w 588"/>
                          <a:gd name="T17" fmla="*/ 34 h 578"/>
                          <a:gd name="T18" fmla="*/ 288 w 588"/>
                          <a:gd name="T19" fmla="*/ 61 h 578"/>
                          <a:gd name="T20" fmla="*/ 315 w 588"/>
                          <a:gd name="T21" fmla="*/ 98 h 578"/>
                          <a:gd name="T22" fmla="*/ 338 w 588"/>
                          <a:gd name="T23" fmla="*/ 136 h 578"/>
                          <a:gd name="T24" fmla="*/ 366 w 588"/>
                          <a:gd name="T25" fmla="*/ 189 h 578"/>
                          <a:gd name="T26" fmla="*/ 397 w 588"/>
                          <a:gd name="T27" fmla="*/ 246 h 578"/>
                          <a:gd name="T28" fmla="*/ 423 w 588"/>
                          <a:gd name="T29" fmla="*/ 294 h 578"/>
                          <a:gd name="T30" fmla="*/ 450 w 588"/>
                          <a:gd name="T31" fmla="*/ 341 h 578"/>
                          <a:gd name="T32" fmla="*/ 475 w 588"/>
                          <a:gd name="T33" fmla="*/ 376 h 578"/>
                          <a:gd name="T34" fmla="*/ 502 w 588"/>
                          <a:gd name="T35" fmla="*/ 412 h 578"/>
                          <a:gd name="T36" fmla="*/ 540 w 588"/>
                          <a:gd name="T37" fmla="*/ 444 h 578"/>
                          <a:gd name="T38" fmla="*/ 570 w 588"/>
                          <a:gd name="T39" fmla="*/ 479 h 578"/>
                          <a:gd name="T40" fmla="*/ 586 w 588"/>
                          <a:gd name="T41" fmla="*/ 507 h 578"/>
                          <a:gd name="T42" fmla="*/ 588 w 588"/>
                          <a:gd name="T43" fmla="*/ 531 h 578"/>
                          <a:gd name="T44" fmla="*/ 583 w 588"/>
                          <a:gd name="T45" fmla="*/ 552 h 578"/>
                          <a:gd name="T46" fmla="*/ 571 w 588"/>
                          <a:gd name="T47" fmla="*/ 566 h 578"/>
                          <a:gd name="T48" fmla="*/ 548 w 588"/>
                          <a:gd name="T49" fmla="*/ 575 h 578"/>
                          <a:gd name="T50" fmla="*/ 520 w 588"/>
                          <a:gd name="T51" fmla="*/ 578 h 578"/>
                          <a:gd name="T52" fmla="*/ 493 w 588"/>
                          <a:gd name="T53" fmla="*/ 575 h 578"/>
                          <a:gd name="T54" fmla="*/ 446 w 588"/>
                          <a:gd name="T55" fmla="*/ 563 h 578"/>
                          <a:gd name="T56" fmla="*/ 415 w 588"/>
                          <a:gd name="T57" fmla="*/ 553 h 578"/>
                          <a:gd name="T58" fmla="*/ 378 w 588"/>
                          <a:gd name="T59" fmla="*/ 537 h 578"/>
                          <a:gd name="T60" fmla="*/ 345 w 588"/>
                          <a:gd name="T61" fmla="*/ 518 h 578"/>
                          <a:gd name="T62" fmla="*/ 310 w 588"/>
                          <a:gd name="T63" fmla="*/ 496 h 578"/>
                          <a:gd name="T64" fmla="*/ 268 w 588"/>
                          <a:gd name="T65" fmla="*/ 470 h 578"/>
                          <a:gd name="T66" fmla="*/ 214 w 588"/>
                          <a:gd name="T67" fmla="*/ 438 h 578"/>
                          <a:gd name="T68" fmla="*/ 164 w 588"/>
                          <a:gd name="T69" fmla="*/ 409 h 578"/>
                          <a:gd name="T70" fmla="*/ 124 w 588"/>
                          <a:gd name="T71" fmla="*/ 381 h 578"/>
                          <a:gd name="T72" fmla="*/ 84 w 588"/>
                          <a:gd name="T73" fmla="*/ 352 h 578"/>
                          <a:gd name="T74" fmla="*/ 51 w 588"/>
                          <a:gd name="T75" fmla="*/ 322 h 578"/>
                          <a:gd name="T76" fmla="*/ 28 w 588"/>
                          <a:gd name="T77" fmla="*/ 290 h 578"/>
                          <a:gd name="T78" fmla="*/ 12 w 588"/>
                          <a:gd name="T79" fmla="*/ 259 h 578"/>
                          <a:gd name="T80" fmla="*/ 4 w 588"/>
                          <a:gd name="T81" fmla="*/ 229 h 578"/>
                          <a:gd name="T82" fmla="*/ 0 w 588"/>
                          <a:gd name="T83" fmla="*/ 200 h 578"/>
                          <a:gd name="T84" fmla="*/ 4 w 588"/>
                          <a:gd name="T85" fmla="*/ 178 h 578"/>
                          <a:gd name="T86" fmla="*/ 10 w 588"/>
                          <a:gd name="T87" fmla="*/ 153 h 578"/>
                          <a:gd name="T88" fmla="*/ 24 w 588"/>
                          <a:gd name="T89" fmla="*/ 128 h 578"/>
                          <a:gd name="T90" fmla="*/ 41 w 588"/>
                          <a:gd name="T91" fmla="*/ 104 h 578"/>
                          <a:gd name="T92" fmla="*/ 63 w 588"/>
                          <a:gd name="T93" fmla="*/ 77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8" h="578">
                            <a:moveTo>
                              <a:pt x="63" y="77"/>
                            </a:moveTo>
                            <a:lnTo>
                              <a:pt x="94" y="50"/>
                            </a:lnTo>
                            <a:lnTo>
                              <a:pt x="125" y="25"/>
                            </a:lnTo>
                            <a:lnTo>
                              <a:pt x="146" y="10"/>
                            </a:lnTo>
                            <a:lnTo>
                              <a:pt x="164" y="3"/>
                            </a:lnTo>
                            <a:lnTo>
                              <a:pt x="183" y="0"/>
                            </a:lnTo>
                            <a:lnTo>
                              <a:pt x="203" y="2"/>
                            </a:lnTo>
                            <a:lnTo>
                              <a:pt x="226" y="12"/>
                            </a:lnTo>
                            <a:lnTo>
                              <a:pt x="257" y="34"/>
                            </a:lnTo>
                            <a:lnTo>
                              <a:pt x="288" y="61"/>
                            </a:lnTo>
                            <a:lnTo>
                              <a:pt x="315" y="98"/>
                            </a:lnTo>
                            <a:lnTo>
                              <a:pt x="338" y="136"/>
                            </a:lnTo>
                            <a:lnTo>
                              <a:pt x="366" y="189"/>
                            </a:lnTo>
                            <a:lnTo>
                              <a:pt x="397" y="246"/>
                            </a:lnTo>
                            <a:lnTo>
                              <a:pt x="423" y="294"/>
                            </a:lnTo>
                            <a:lnTo>
                              <a:pt x="450" y="341"/>
                            </a:lnTo>
                            <a:lnTo>
                              <a:pt x="475" y="376"/>
                            </a:lnTo>
                            <a:lnTo>
                              <a:pt x="502" y="412"/>
                            </a:lnTo>
                            <a:lnTo>
                              <a:pt x="540" y="444"/>
                            </a:lnTo>
                            <a:lnTo>
                              <a:pt x="570" y="479"/>
                            </a:lnTo>
                            <a:lnTo>
                              <a:pt x="586" y="507"/>
                            </a:lnTo>
                            <a:lnTo>
                              <a:pt x="588" y="531"/>
                            </a:lnTo>
                            <a:lnTo>
                              <a:pt x="583" y="552"/>
                            </a:lnTo>
                            <a:lnTo>
                              <a:pt x="571" y="566"/>
                            </a:lnTo>
                            <a:lnTo>
                              <a:pt x="548" y="575"/>
                            </a:lnTo>
                            <a:lnTo>
                              <a:pt x="520" y="578"/>
                            </a:lnTo>
                            <a:lnTo>
                              <a:pt x="493" y="575"/>
                            </a:lnTo>
                            <a:lnTo>
                              <a:pt x="446" y="563"/>
                            </a:lnTo>
                            <a:lnTo>
                              <a:pt x="415" y="553"/>
                            </a:lnTo>
                            <a:lnTo>
                              <a:pt x="378" y="537"/>
                            </a:lnTo>
                            <a:lnTo>
                              <a:pt x="345" y="518"/>
                            </a:lnTo>
                            <a:lnTo>
                              <a:pt x="310" y="496"/>
                            </a:lnTo>
                            <a:lnTo>
                              <a:pt x="268" y="470"/>
                            </a:lnTo>
                            <a:lnTo>
                              <a:pt x="214" y="438"/>
                            </a:lnTo>
                            <a:lnTo>
                              <a:pt x="164" y="409"/>
                            </a:lnTo>
                            <a:lnTo>
                              <a:pt x="124" y="381"/>
                            </a:lnTo>
                            <a:lnTo>
                              <a:pt x="84" y="352"/>
                            </a:lnTo>
                            <a:lnTo>
                              <a:pt x="51" y="322"/>
                            </a:lnTo>
                            <a:lnTo>
                              <a:pt x="28" y="290"/>
                            </a:lnTo>
                            <a:lnTo>
                              <a:pt x="12" y="259"/>
                            </a:lnTo>
                            <a:lnTo>
                              <a:pt x="4" y="229"/>
                            </a:lnTo>
                            <a:lnTo>
                              <a:pt x="0" y="200"/>
                            </a:lnTo>
                            <a:lnTo>
                              <a:pt x="4" y="178"/>
                            </a:lnTo>
                            <a:lnTo>
                              <a:pt x="10" y="153"/>
                            </a:lnTo>
                            <a:lnTo>
                              <a:pt x="24" y="128"/>
                            </a:lnTo>
                            <a:lnTo>
                              <a:pt x="41" y="104"/>
                            </a:lnTo>
                            <a:lnTo>
                              <a:pt x="63" y="7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nvGrpSpPr>
                    <p:cNvPr id="8240" name="Group 48"/>
                    <p:cNvGrpSpPr>
                      <a:grpSpLocks/>
                    </p:cNvGrpSpPr>
                    <p:nvPr/>
                  </p:nvGrpSpPr>
                  <p:grpSpPr bwMode="auto">
                    <a:xfrm>
                      <a:off x="923" y="2069"/>
                      <a:ext cx="705" cy="740"/>
                      <a:chOff x="923" y="2069"/>
                      <a:chExt cx="705" cy="740"/>
                    </a:xfrm>
                  </p:grpSpPr>
                  <p:sp>
                    <p:nvSpPr>
                      <p:cNvPr id="8241" name="Freeform 49"/>
                      <p:cNvSpPr>
                        <a:spLocks/>
                      </p:cNvSpPr>
                      <p:nvPr/>
                    </p:nvSpPr>
                    <p:spPr bwMode="auto">
                      <a:xfrm>
                        <a:off x="923" y="2069"/>
                        <a:ext cx="705" cy="740"/>
                      </a:xfrm>
                      <a:custGeom>
                        <a:avLst/>
                        <a:gdLst>
                          <a:gd name="T0" fmla="*/ 104 w 705"/>
                          <a:gd name="T1" fmla="*/ 100 h 740"/>
                          <a:gd name="T2" fmla="*/ 139 w 705"/>
                          <a:gd name="T3" fmla="*/ 70 h 740"/>
                          <a:gd name="T4" fmla="*/ 172 w 705"/>
                          <a:gd name="T5" fmla="*/ 43 h 740"/>
                          <a:gd name="T6" fmla="*/ 210 w 705"/>
                          <a:gd name="T7" fmla="*/ 22 h 740"/>
                          <a:gd name="T8" fmla="*/ 255 w 705"/>
                          <a:gd name="T9" fmla="*/ 7 h 740"/>
                          <a:gd name="T10" fmla="*/ 292 w 705"/>
                          <a:gd name="T11" fmla="*/ 1 h 740"/>
                          <a:gd name="T12" fmla="*/ 338 w 705"/>
                          <a:gd name="T13" fmla="*/ 0 h 740"/>
                          <a:gd name="T14" fmla="*/ 401 w 705"/>
                          <a:gd name="T15" fmla="*/ 6 h 740"/>
                          <a:gd name="T16" fmla="*/ 463 w 705"/>
                          <a:gd name="T17" fmla="*/ 20 h 740"/>
                          <a:gd name="T18" fmla="*/ 504 w 705"/>
                          <a:gd name="T19" fmla="*/ 48 h 740"/>
                          <a:gd name="T20" fmla="*/ 532 w 705"/>
                          <a:gd name="T21" fmla="*/ 89 h 740"/>
                          <a:gd name="T22" fmla="*/ 558 w 705"/>
                          <a:gd name="T23" fmla="*/ 139 h 740"/>
                          <a:gd name="T24" fmla="*/ 586 w 705"/>
                          <a:gd name="T25" fmla="*/ 186 h 740"/>
                          <a:gd name="T26" fmla="*/ 618 w 705"/>
                          <a:gd name="T27" fmla="*/ 225 h 740"/>
                          <a:gd name="T28" fmla="*/ 649 w 705"/>
                          <a:gd name="T29" fmla="*/ 259 h 740"/>
                          <a:gd name="T30" fmla="*/ 687 w 705"/>
                          <a:gd name="T31" fmla="*/ 307 h 740"/>
                          <a:gd name="T32" fmla="*/ 702 w 705"/>
                          <a:gd name="T33" fmla="*/ 352 h 740"/>
                          <a:gd name="T34" fmla="*/ 705 w 705"/>
                          <a:gd name="T35" fmla="*/ 385 h 740"/>
                          <a:gd name="T36" fmla="*/ 702 w 705"/>
                          <a:gd name="T37" fmla="*/ 404 h 740"/>
                          <a:gd name="T38" fmla="*/ 693 w 705"/>
                          <a:gd name="T39" fmla="*/ 438 h 740"/>
                          <a:gd name="T40" fmla="*/ 676 w 705"/>
                          <a:gd name="T41" fmla="*/ 468 h 740"/>
                          <a:gd name="T42" fmla="*/ 652 w 705"/>
                          <a:gd name="T43" fmla="*/ 502 h 740"/>
                          <a:gd name="T44" fmla="*/ 622 w 705"/>
                          <a:gd name="T45" fmla="*/ 545 h 740"/>
                          <a:gd name="T46" fmla="*/ 597 w 705"/>
                          <a:gd name="T47" fmla="*/ 577 h 740"/>
                          <a:gd name="T48" fmla="*/ 575 w 705"/>
                          <a:gd name="T49" fmla="*/ 614 h 740"/>
                          <a:gd name="T50" fmla="*/ 566 w 705"/>
                          <a:gd name="T51" fmla="*/ 636 h 740"/>
                          <a:gd name="T52" fmla="*/ 564 w 705"/>
                          <a:gd name="T53" fmla="*/ 649 h 740"/>
                          <a:gd name="T54" fmla="*/ 571 w 705"/>
                          <a:gd name="T55" fmla="*/ 659 h 740"/>
                          <a:gd name="T56" fmla="*/ 582 w 705"/>
                          <a:gd name="T57" fmla="*/ 665 h 740"/>
                          <a:gd name="T58" fmla="*/ 532 w 705"/>
                          <a:gd name="T59" fmla="*/ 727 h 740"/>
                          <a:gd name="T60" fmla="*/ 527 w 705"/>
                          <a:gd name="T61" fmla="*/ 716 h 740"/>
                          <a:gd name="T62" fmla="*/ 497 w 705"/>
                          <a:gd name="T63" fmla="*/ 700 h 740"/>
                          <a:gd name="T64" fmla="*/ 465 w 705"/>
                          <a:gd name="T65" fmla="*/ 691 h 740"/>
                          <a:gd name="T66" fmla="*/ 432 w 705"/>
                          <a:gd name="T67" fmla="*/ 688 h 740"/>
                          <a:gd name="T68" fmla="*/ 399 w 705"/>
                          <a:gd name="T69" fmla="*/ 695 h 740"/>
                          <a:gd name="T70" fmla="*/ 358 w 705"/>
                          <a:gd name="T71" fmla="*/ 707 h 740"/>
                          <a:gd name="T72" fmla="*/ 308 w 705"/>
                          <a:gd name="T73" fmla="*/ 724 h 740"/>
                          <a:gd name="T74" fmla="*/ 271 w 705"/>
                          <a:gd name="T75" fmla="*/ 736 h 740"/>
                          <a:gd name="T76" fmla="*/ 241 w 705"/>
                          <a:gd name="T77" fmla="*/ 740 h 740"/>
                          <a:gd name="T78" fmla="*/ 213 w 705"/>
                          <a:gd name="T79" fmla="*/ 737 h 740"/>
                          <a:gd name="T80" fmla="*/ 184 w 705"/>
                          <a:gd name="T81" fmla="*/ 727 h 740"/>
                          <a:gd name="T82" fmla="*/ 155 w 705"/>
                          <a:gd name="T83" fmla="*/ 711 h 740"/>
                          <a:gd name="T84" fmla="*/ 133 w 705"/>
                          <a:gd name="T85" fmla="*/ 689 h 740"/>
                          <a:gd name="T86" fmla="*/ 109 w 705"/>
                          <a:gd name="T87" fmla="*/ 662 h 740"/>
                          <a:gd name="T88" fmla="*/ 78 w 705"/>
                          <a:gd name="T89" fmla="*/ 620 h 740"/>
                          <a:gd name="T90" fmla="*/ 44 w 705"/>
                          <a:gd name="T91" fmla="*/ 563 h 740"/>
                          <a:gd name="T92" fmla="*/ 19 w 705"/>
                          <a:gd name="T93" fmla="*/ 509 h 740"/>
                          <a:gd name="T94" fmla="*/ 3 w 705"/>
                          <a:gd name="T95" fmla="*/ 457 h 740"/>
                          <a:gd name="T96" fmla="*/ 0 w 705"/>
                          <a:gd name="T97" fmla="*/ 420 h 740"/>
                          <a:gd name="T98" fmla="*/ 4 w 705"/>
                          <a:gd name="T99" fmla="*/ 387 h 740"/>
                          <a:gd name="T100" fmla="*/ 13 w 705"/>
                          <a:gd name="T101" fmla="*/ 317 h 740"/>
                          <a:gd name="T102" fmla="*/ 24 w 705"/>
                          <a:gd name="T103" fmla="*/ 240 h 740"/>
                          <a:gd name="T104" fmla="*/ 47 w 705"/>
                          <a:gd name="T105" fmla="*/ 180 h 740"/>
                          <a:gd name="T106" fmla="*/ 74 w 705"/>
                          <a:gd name="T107" fmla="*/ 137 h 740"/>
                          <a:gd name="T108" fmla="*/ 104 w 705"/>
                          <a:gd name="T109" fmla="*/ 10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5" h="740">
                            <a:moveTo>
                              <a:pt x="104" y="100"/>
                            </a:moveTo>
                            <a:lnTo>
                              <a:pt x="139" y="70"/>
                            </a:lnTo>
                            <a:lnTo>
                              <a:pt x="172" y="43"/>
                            </a:lnTo>
                            <a:lnTo>
                              <a:pt x="210" y="22"/>
                            </a:lnTo>
                            <a:lnTo>
                              <a:pt x="255" y="7"/>
                            </a:lnTo>
                            <a:lnTo>
                              <a:pt x="292" y="1"/>
                            </a:lnTo>
                            <a:lnTo>
                              <a:pt x="338" y="0"/>
                            </a:lnTo>
                            <a:lnTo>
                              <a:pt x="401" y="6"/>
                            </a:lnTo>
                            <a:lnTo>
                              <a:pt x="463" y="20"/>
                            </a:lnTo>
                            <a:lnTo>
                              <a:pt x="504" y="48"/>
                            </a:lnTo>
                            <a:lnTo>
                              <a:pt x="532" y="89"/>
                            </a:lnTo>
                            <a:lnTo>
                              <a:pt x="558" y="139"/>
                            </a:lnTo>
                            <a:lnTo>
                              <a:pt x="586" y="186"/>
                            </a:lnTo>
                            <a:lnTo>
                              <a:pt x="618" y="225"/>
                            </a:lnTo>
                            <a:lnTo>
                              <a:pt x="649" y="259"/>
                            </a:lnTo>
                            <a:lnTo>
                              <a:pt x="687" y="307"/>
                            </a:lnTo>
                            <a:lnTo>
                              <a:pt x="702" y="352"/>
                            </a:lnTo>
                            <a:lnTo>
                              <a:pt x="705" y="385"/>
                            </a:lnTo>
                            <a:lnTo>
                              <a:pt x="702" y="404"/>
                            </a:lnTo>
                            <a:lnTo>
                              <a:pt x="693" y="438"/>
                            </a:lnTo>
                            <a:lnTo>
                              <a:pt x="676" y="468"/>
                            </a:lnTo>
                            <a:lnTo>
                              <a:pt x="652" y="502"/>
                            </a:lnTo>
                            <a:lnTo>
                              <a:pt x="622" y="545"/>
                            </a:lnTo>
                            <a:lnTo>
                              <a:pt x="597" y="577"/>
                            </a:lnTo>
                            <a:lnTo>
                              <a:pt x="575" y="614"/>
                            </a:lnTo>
                            <a:lnTo>
                              <a:pt x="566" y="636"/>
                            </a:lnTo>
                            <a:lnTo>
                              <a:pt x="564" y="649"/>
                            </a:lnTo>
                            <a:lnTo>
                              <a:pt x="571" y="659"/>
                            </a:lnTo>
                            <a:lnTo>
                              <a:pt x="582" y="665"/>
                            </a:lnTo>
                            <a:lnTo>
                              <a:pt x="532" y="727"/>
                            </a:lnTo>
                            <a:lnTo>
                              <a:pt x="527" y="716"/>
                            </a:lnTo>
                            <a:lnTo>
                              <a:pt x="497" y="700"/>
                            </a:lnTo>
                            <a:lnTo>
                              <a:pt x="465" y="691"/>
                            </a:lnTo>
                            <a:lnTo>
                              <a:pt x="432" y="688"/>
                            </a:lnTo>
                            <a:lnTo>
                              <a:pt x="399" y="695"/>
                            </a:lnTo>
                            <a:lnTo>
                              <a:pt x="358" y="707"/>
                            </a:lnTo>
                            <a:lnTo>
                              <a:pt x="308" y="724"/>
                            </a:lnTo>
                            <a:lnTo>
                              <a:pt x="271" y="736"/>
                            </a:lnTo>
                            <a:lnTo>
                              <a:pt x="241" y="740"/>
                            </a:lnTo>
                            <a:lnTo>
                              <a:pt x="213" y="737"/>
                            </a:lnTo>
                            <a:lnTo>
                              <a:pt x="184" y="727"/>
                            </a:lnTo>
                            <a:lnTo>
                              <a:pt x="155" y="711"/>
                            </a:lnTo>
                            <a:lnTo>
                              <a:pt x="133" y="689"/>
                            </a:lnTo>
                            <a:lnTo>
                              <a:pt x="109" y="662"/>
                            </a:lnTo>
                            <a:lnTo>
                              <a:pt x="78" y="620"/>
                            </a:lnTo>
                            <a:lnTo>
                              <a:pt x="44" y="563"/>
                            </a:lnTo>
                            <a:lnTo>
                              <a:pt x="19" y="509"/>
                            </a:lnTo>
                            <a:lnTo>
                              <a:pt x="3" y="457"/>
                            </a:lnTo>
                            <a:lnTo>
                              <a:pt x="0" y="420"/>
                            </a:lnTo>
                            <a:lnTo>
                              <a:pt x="4" y="387"/>
                            </a:lnTo>
                            <a:lnTo>
                              <a:pt x="13" y="317"/>
                            </a:lnTo>
                            <a:lnTo>
                              <a:pt x="24" y="240"/>
                            </a:lnTo>
                            <a:lnTo>
                              <a:pt x="47" y="180"/>
                            </a:lnTo>
                            <a:lnTo>
                              <a:pt x="74" y="137"/>
                            </a:lnTo>
                            <a:lnTo>
                              <a:pt x="104" y="100"/>
                            </a:lnTo>
                            <a:close/>
                          </a:path>
                        </a:pathLst>
                      </a:custGeom>
                      <a:solidFill>
                        <a:srgbClr val="FF404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42" name="Freeform 50"/>
                      <p:cNvSpPr>
                        <a:spLocks/>
                      </p:cNvSpPr>
                      <p:nvPr/>
                    </p:nvSpPr>
                    <p:spPr bwMode="auto">
                      <a:xfrm>
                        <a:off x="963" y="2120"/>
                        <a:ext cx="615" cy="647"/>
                      </a:xfrm>
                      <a:custGeom>
                        <a:avLst/>
                        <a:gdLst>
                          <a:gd name="T0" fmla="*/ 91 w 615"/>
                          <a:gd name="T1" fmla="*/ 88 h 647"/>
                          <a:gd name="T2" fmla="*/ 120 w 615"/>
                          <a:gd name="T3" fmla="*/ 61 h 647"/>
                          <a:gd name="T4" fmla="*/ 150 w 615"/>
                          <a:gd name="T5" fmla="*/ 38 h 647"/>
                          <a:gd name="T6" fmla="*/ 184 w 615"/>
                          <a:gd name="T7" fmla="*/ 19 h 647"/>
                          <a:gd name="T8" fmla="*/ 221 w 615"/>
                          <a:gd name="T9" fmla="*/ 6 h 647"/>
                          <a:gd name="T10" fmla="*/ 254 w 615"/>
                          <a:gd name="T11" fmla="*/ 0 h 647"/>
                          <a:gd name="T12" fmla="*/ 294 w 615"/>
                          <a:gd name="T13" fmla="*/ 0 h 647"/>
                          <a:gd name="T14" fmla="*/ 349 w 615"/>
                          <a:gd name="T15" fmla="*/ 4 h 647"/>
                          <a:gd name="T16" fmla="*/ 403 w 615"/>
                          <a:gd name="T17" fmla="*/ 17 h 647"/>
                          <a:gd name="T18" fmla="*/ 440 w 615"/>
                          <a:gd name="T19" fmla="*/ 42 h 647"/>
                          <a:gd name="T20" fmla="*/ 464 w 615"/>
                          <a:gd name="T21" fmla="*/ 78 h 647"/>
                          <a:gd name="T22" fmla="*/ 485 w 615"/>
                          <a:gd name="T23" fmla="*/ 122 h 647"/>
                          <a:gd name="T24" fmla="*/ 511 w 615"/>
                          <a:gd name="T25" fmla="*/ 163 h 647"/>
                          <a:gd name="T26" fmla="*/ 539 w 615"/>
                          <a:gd name="T27" fmla="*/ 198 h 647"/>
                          <a:gd name="T28" fmla="*/ 566 w 615"/>
                          <a:gd name="T29" fmla="*/ 227 h 647"/>
                          <a:gd name="T30" fmla="*/ 599 w 615"/>
                          <a:gd name="T31" fmla="*/ 269 h 647"/>
                          <a:gd name="T32" fmla="*/ 613 w 615"/>
                          <a:gd name="T33" fmla="*/ 308 h 647"/>
                          <a:gd name="T34" fmla="*/ 615 w 615"/>
                          <a:gd name="T35" fmla="*/ 337 h 647"/>
                          <a:gd name="T36" fmla="*/ 613 w 615"/>
                          <a:gd name="T37" fmla="*/ 355 h 647"/>
                          <a:gd name="T38" fmla="*/ 604 w 615"/>
                          <a:gd name="T39" fmla="*/ 384 h 647"/>
                          <a:gd name="T40" fmla="*/ 589 w 615"/>
                          <a:gd name="T41" fmla="*/ 410 h 647"/>
                          <a:gd name="T42" fmla="*/ 569 w 615"/>
                          <a:gd name="T43" fmla="*/ 441 h 647"/>
                          <a:gd name="T44" fmla="*/ 542 w 615"/>
                          <a:gd name="T45" fmla="*/ 477 h 647"/>
                          <a:gd name="T46" fmla="*/ 520 w 615"/>
                          <a:gd name="T47" fmla="*/ 505 h 647"/>
                          <a:gd name="T48" fmla="*/ 502 w 615"/>
                          <a:gd name="T49" fmla="*/ 537 h 647"/>
                          <a:gd name="T50" fmla="*/ 493 w 615"/>
                          <a:gd name="T51" fmla="*/ 556 h 647"/>
                          <a:gd name="T52" fmla="*/ 492 w 615"/>
                          <a:gd name="T53" fmla="*/ 567 h 647"/>
                          <a:gd name="T54" fmla="*/ 498 w 615"/>
                          <a:gd name="T55" fmla="*/ 576 h 647"/>
                          <a:gd name="T56" fmla="*/ 507 w 615"/>
                          <a:gd name="T57" fmla="*/ 582 h 647"/>
                          <a:gd name="T58" fmla="*/ 464 w 615"/>
                          <a:gd name="T59" fmla="*/ 637 h 647"/>
                          <a:gd name="T60" fmla="*/ 458 w 615"/>
                          <a:gd name="T61" fmla="*/ 627 h 647"/>
                          <a:gd name="T62" fmla="*/ 433 w 615"/>
                          <a:gd name="T63" fmla="*/ 612 h 647"/>
                          <a:gd name="T64" fmla="*/ 405 w 615"/>
                          <a:gd name="T65" fmla="*/ 605 h 647"/>
                          <a:gd name="T66" fmla="*/ 376 w 615"/>
                          <a:gd name="T67" fmla="*/ 602 h 647"/>
                          <a:gd name="T68" fmla="*/ 348 w 615"/>
                          <a:gd name="T69" fmla="*/ 608 h 647"/>
                          <a:gd name="T70" fmla="*/ 312 w 615"/>
                          <a:gd name="T71" fmla="*/ 618 h 647"/>
                          <a:gd name="T72" fmla="*/ 268 w 615"/>
                          <a:gd name="T73" fmla="*/ 634 h 647"/>
                          <a:gd name="T74" fmla="*/ 236 w 615"/>
                          <a:gd name="T75" fmla="*/ 644 h 647"/>
                          <a:gd name="T76" fmla="*/ 210 w 615"/>
                          <a:gd name="T77" fmla="*/ 647 h 647"/>
                          <a:gd name="T78" fmla="*/ 185 w 615"/>
                          <a:gd name="T79" fmla="*/ 646 h 647"/>
                          <a:gd name="T80" fmla="*/ 161 w 615"/>
                          <a:gd name="T81" fmla="*/ 637 h 647"/>
                          <a:gd name="T82" fmla="*/ 135 w 615"/>
                          <a:gd name="T83" fmla="*/ 622 h 647"/>
                          <a:gd name="T84" fmla="*/ 116 w 615"/>
                          <a:gd name="T85" fmla="*/ 604 h 647"/>
                          <a:gd name="T86" fmla="*/ 95 w 615"/>
                          <a:gd name="T87" fmla="*/ 579 h 647"/>
                          <a:gd name="T88" fmla="*/ 68 w 615"/>
                          <a:gd name="T89" fmla="*/ 542 h 647"/>
                          <a:gd name="T90" fmla="*/ 38 w 615"/>
                          <a:gd name="T91" fmla="*/ 493 h 647"/>
                          <a:gd name="T92" fmla="*/ 16 w 615"/>
                          <a:gd name="T93" fmla="*/ 445 h 647"/>
                          <a:gd name="T94" fmla="*/ 2 w 615"/>
                          <a:gd name="T95" fmla="*/ 400 h 647"/>
                          <a:gd name="T96" fmla="*/ 0 w 615"/>
                          <a:gd name="T97" fmla="*/ 368 h 647"/>
                          <a:gd name="T98" fmla="*/ 3 w 615"/>
                          <a:gd name="T99" fmla="*/ 339 h 647"/>
                          <a:gd name="T100" fmla="*/ 11 w 615"/>
                          <a:gd name="T101" fmla="*/ 278 h 647"/>
                          <a:gd name="T102" fmla="*/ 20 w 615"/>
                          <a:gd name="T103" fmla="*/ 211 h 647"/>
                          <a:gd name="T104" fmla="*/ 41 w 615"/>
                          <a:gd name="T105" fmla="*/ 158 h 647"/>
                          <a:gd name="T106" fmla="*/ 65 w 615"/>
                          <a:gd name="T107" fmla="*/ 120 h 647"/>
                          <a:gd name="T108" fmla="*/ 91 w 615"/>
                          <a:gd name="T109" fmla="*/ 88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15" h="647">
                            <a:moveTo>
                              <a:pt x="91" y="88"/>
                            </a:moveTo>
                            <a:lnTo>
                              <a:pt x="120" y="61"/>
                            </a:lnTo>
                            <a:lnTo>
                              <a:pt x="150" y="38"/>
                            </a:lnTo>
                            <a:lnTo>
                              <a:pt x="184" y="19"/>
                            </a:lnTo>
                            <a:lnTo>
                              <a:pt x="221" y="6"/>
                            </a:lnTo>
                            <a:lnTo>
                              <a:pt x="254" y="0"/>
                            </a:lnTo>
                            <a:lnTo>
                              <a:pt x="294" y="0"/>
                            </a:lnTo>
                            <a:lnTo>
                              <a:pt x="349" y="4"/>
                            </a:lnTo>
                            <a:lnTo>
                              <a:pt x="403" y="17"/>
                            </a:lnTo>
                            <a:lnTo>
                              <a:pt x="440" y="42"/>
                            </a:lnTo>
                            <a:lnTo>
                              <a:pt x="464" y="78"/>
                            </a:lnTo>
                            <a:lnTo>
                              <a:pt x="485" y="122"/>
                            </a:lnTo>
                            <a:lnTo>
                              <a:pt x="511" y="163"/>
                            </a:lnTo>
                            <a:lnTo>
                              <a:pt x="539" y="198"/>
                            </a:lnTo>
                            <a:lnTo>
                              <a:pt x="566" y="227"/>
                            </a:lnTo>
                            <a:lnTo>
                              <a:pt x="599" y="269"/>
                            </a:lnTo>
                            <a:lnTo>
                              <a:pt x="613" y="308"/>
                            </a:lnTo>
                            <a:lnTo>
                              <a:pt x="615" y="337"/>
                            </a:lnTo>
                            <a:lnTo>
                              <a:pt x="613" y="355"/>
                            </a:lnTo>
                            <a:lnTo>
                              <a:pt x="604" y="384"/>
                            </a:lnTo>
                            <a:lnTo>
                              <a:pt x="589" y="410"/>
                            </a:lnTo>
                            <a:lnTo>
                              <a:pt x="569" y="441"/>
                            </a:lnTo>
                            <a:lnTo>
                              <a:pt x="542" y="477"/>
                            </a:lnTo>
                            <a:lnTo>
                              <a:pt x="520" y="505"/>
                            </a:lnTo>
                            <a:lnTo>
                              <a:pt x="502" y="537"/>
                            </a:lnTo>
                            <a:lnTo>
                              <a:pt x="493" y="556"/>
                            </a:lnTo>
                            <a:lnTo>
                              <a:pt x="492" y="567"/>
                            </a:lnTo>
                            <a:lnTo>
                              <a:pt x="498" y="576"/>
                            </a:lnTo>
                            <a:lnTo>
                              <a:pt x="507" y="582"/>
                            </a:lnTo>
                            <a:lnTo>
                              <a:pt x="464" y="637"/>
                            </a:lnTo>
                            <a:lnTo>
                              <a:pt x="458" y="627"/>
                            </a:lnTo>
                            <a:lnTo>
                              <a:pt x="433" y="612"/>
                            </a:lnTo>
                            <a:lnTo>
                              <a:pt x="405" y="605"/>
                            </a:lnTo>
                            <a:lnTo>
                              <a:pt x="376" y="602"/>
                            </a:lnTo>
                            <a:lnTo>
                              <a:pt x="348" y="608"/>
                            </a:lnTo>
                            <a:lnTo>
                              <a:pt x="312" y="618"/>
                            </a:lnTo>
                            <a:lnTo>
                              <a:pt x="268" y="634"/>
                            </a:lnTo>
                            <a:lnTo>
                              <a:pt x="236" y="644"/>
                            </a:lnTo>
                            <a:lnTo>
                              <a:pt x="210" y="647"/>
                            </a:lnTo>
                            <a:lnTo>
                              <a:pt x="185" y="646"/>
                            </a:lnTo>
                            <a:lnTo>
                              <a:pt x="161" y="637"/>
                            </a:lnTo>
                            <a:lnTo>
                              <a:pt x="135" y="622"/>
                            </a:lnTo>
                            <a:lnTo>
                              <a:pt x="116" y="604"/>
                            </a:lnTo>
                            <a:lnTo>
                              <a:pt x="95" y="579"/>
                            </a:lnTo>
                            <a:lnTo>
                              <a:pt x="68" y="542"/>
                            </a:lnTo>
                            <a:lnTo>
                              <a:pt x="38" y="493"/>
                            </a:lnTo>
                            <a:lnTo>
                              <a:pt x="16" y="445"/>
                            </a:lnTo>
                            <a:lnTo>
                              <a:pt x="2" y="400"/>
                            </a:lnTo>
                            <a:lnTo>
                              <a:pt x="0" y="368"/>
                            </a:lnTo>
                            <a:lnTo>
                              <a:pt x="3" y="339"/>
                            </a:lnTo>
                            <a:lnTo>
                              <a:pt x="11" y="278"/>
                            </a:lnTo>
                            <a:lnTo>
                              <a:pt x="20" y="211"/>
                            </a:lnTo>
                            <a:lnTo>
                              <a:pt x="41" y="158"/>
                            </a:lnTo>
                            <a:lnTo>
                              <a:pt x="65" y="120"/>
                            </a:lnTo>
                            <a:lnTo>
                              <a:pt x="91" y="88"/>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43" name="Freeform 51"/>
                      <p:cNvSpPr>
                        <a:spLocks/>
                      </p:cNvSpPr>
                      <p:nvPr/>
                    </p:nvSpPr>
                    <p:spPr bwMode="auto">
                      <a:xfrm>
                        <a:off x="1012" y="2181"/>
                        <a:ext cx="513" cy="543"/>
                      </a:xfrm>
                      <a:custGeom>
                        <a:avLst/>
                        <a:gdLst>
                          <a:gd name="T0" fmla="*/ 75 w 513"/>
                          <a:gd name="T1" fmla="*/ 74 h 543"/>
                          <a:gd name="T2" fmla="*/ 100 w 513"/>
                          <a:gd name="T3" fmla="*/ 51 h 543"/>
                          <a:gd name="T4" fmla="*/ 125 w 513"/>
                          <a:gd name="T5" fmla="*/ 30 h 543"/>
                          <a:gd name="T6" fmla="*/ 152 w 513"/>
                          <a:gd name="T7" fmla="*/ 14 h 543"/>
                          <a:gd name="T8" fmla="*/ 184 w 513"/>
                          <a:gd name="T9" fmla="*/ 4 h 543"/>
                          <a:gd name="T10" fmla="*/ 211 w 513"/>
                          <a:gd name="T11" fmla="*/ 0 h 543"/>
                          <a:gd name="T12" fmla="*/ 245 w 513"/>
                          <a:gd name="T13" fmla="*/ 0 h 543"/>
                          <a:gd name="T14" fmla="*/ 291 w 513"/>
                          <a:gd name="T15" fmla="*/ 3 h 543"/>
                          <a:gd name="T16" fmla="*/ 337 w 513"/>
                          <a:gd name="T17" fmla="*/ 14 h 543"/>
                          <a:gd name="T18" fmla="*/ 368 w 513"/>
                          <a:gd name="T19" fmla="*/ 35 h 543"/>
                          <a:gd name="T20" fmla="*/ 387 w 513"/>
                          <a:gd name="T21" fmla="*/ 65 h 543"/>
                          <a:gd name="T22" fmla="*/ 405 w 513"/>
                          <a:gd name="T23" fmla="*/ 102 h 543"/>
                          <a:gd name="T24" fmla="*/ 427 w 513"/>
                          <a:gd name="T25" fmla="*/ 137 h 543"/>
                          <a:gd name="T26" fmla="*/ 450 w 513"/>
                          <a:gd name="T27" fmla="*/ 166 h 543"/>
                          <a:gd name="T28" fmla="*/ 473 w 513"/>
                          <a:gd name="T29" fmla="*/ 190 h 543"/>
                          <a:gd name="T30" fmla="*/ 500 w 513"/>
                          <a:gd name="T31" fmla="*/ 225 h 543"/>
                          <a:gd name="T32" fmla="*/ 513 w 513"/>
                          <a:gd name="T33" fmla="*/ 259 h 543"/>
                          <a:gd name="T34" fmla="*/ 513 w 513"/>
                          <a:gd name="T35" fmla="*/ 284 h 543"/>
                          <a:gd name="T36" fmla="*/ 513 w 513"/>
                          <a:gd name="T37" fmla="*/ 298 h 543"/>
                          <a:gd name="T38" fmla="*/ 505 w 513"/>
                          <a:gd name="T39" fmla="*/ 321 h 543"/>
                          <a:gd name="T40" fmla="*/ 492 w 513"/>
                          <a:gd name="T41" fmla="*/ 345 h 543"/>
                          <a:gd name="T42" fmla="*/ 475 w 513"/>
                          <a:gd name="T43" fmla="*/ 369 h 543"/>
                          <a:gd name="T44" fmla="*/ 453 w 513"/>
                          <a:gd name="T45" fmla="*/ 400 h 543"/>
                          <a:gd name="T46" fmla="*/ 435 w 513"/>
                          <a:gd name="T47" fmla="*/ 423 h 543"/>
                          <a:gd name="T48" fmla="*/ 419 w 513"/>
                          <a:gd name="T49" fmla="*/ 449 h 543"/>
                          <a:gd name="T50" fmla="*/ 412 w 513"/>
                          <a:gd name="T51" fmla="*/ 465 h 543"/>
                          <a:gd name="T52" fmla="*/ 411 w 513"/>
                          <a:gd name="T53" fmla="*/ 476 h 543"/>
                          <a:gd name="T54" fmla="*/ 415 w 513"/>
                          <a:gd name="T55" fmla="*/ 483 h 543"/>
                          <a:gd name="T56" fmla="*/ 423 w 513"/>
                          <a:gd name="T57" fmla="*/ 489 h 543"/>
                          <a:gd name="T58" fmla="*/ 387 w 513"/>
                          <a:gd name="T59" fmla="*/ 535 h 543"/>
                          <a:gd name="T60" fmla="*/ 383 w 513"/>
                          <a:gd name="T61" fmla="*/ 527 h 543"/>
                          <a:gd name="T62" fmla="*/ 361 w 513"/>
                          <a:gd name="T63" fmla="*/ 513 h 543"/>
                          <a:gd name="T64" fmla="*/ 338 w 513"/>
                          <a:gd name="T65" fmla="*/ 508 h 543"/>
                          <a:gd name="T66" fmla="*/ 314 w 513"/>
                          <a:gd name="T67" fmla="*/ 505 h 543"/>
                          <a:gd name="T68" fmla="*/ 291 w 513"/>
                          <a:gd name="T69" fmla="*/ 511 h 543"/>
                          <a:gd name="T70" fmla="*/ 260 w 513"/>
                          <a:gd name="T71" fmla="*/ 519 h 543"/>
                          <a:gd name="T72" fmla="*/ 223 w 513"/>
                          <a:gd name="T73" fmla="*/ 532 h 543"/>
                          <a:gd name="T74" fmla="*/ 197 w 513"/>
                          <a:gd name="T75" fmla="*/ 541 h 543"/>
                          <a:gd name="T76" fmla="*/ 175 w 513"/>
                          <a:gd name="T77" fmla="*/ 543 h 543"/>
                          <a:gd name="T78" fmla="*/ 153 w 513"/>
                          <a:gd name="T79" fmla="*/ 543 h 543"/>
                          <a:gd name="T80" fmla="*/ 133 w 513"/>
                          <a:gd name="T81" fmla="*/ 535 h 543"/>
                          <a:gd name="T82" fmla="*/ 112 w 513"/>
                          <a:gd name="T83" fmla="*/ 522 h 543"/>
                          <a:gd name="T84" fmla="*/ 97 w 513"/>
                          <a:gd name="T85" fmla="*/ 506 h 543"/>
                          <a:gd name="T86" fmla="*/ 78 w 513"/>
                          <a:gd name="T87" fmla="*/ 486 h 543"/>
                          <a:gd name="T88" fmla="*/ 55 w 513"/>
                          <a:gd name="T89" fmla="*/ 455 h 543"/>
                          <a:gd name="T90" fmla="*/ 31 w 513"/>
                          <a:gd name="T91" fmla="*/ 413 h 543"/>
                          <a:gd name="T92" fmla="*/ 13 w 513"/>
                          <a:gd name="T93" fmla="*/ 375 h 543"/>
                          <a:gd name="T94" fmla="*/ 0 w 513"/>
                          <a:gd name="T95" fmla="*/ 336 h 543"/>
                          <a:gd name="T96" fmla="*/ 0 w 513"/>
                          <a:gd name="T97" fmla="*/ 308 h 543"/>
                          <a:gd name="T98" fmla="*/ 1 w 513"/>
                          <a:gd name="T99" fmla="*/ 284 h 543"/>
                          <a:gd name="T100" fmla="*/ 8 w 513"/>
                          <a:gd name="T101" fmla="*/ 233 h 543"/>
                          <a:gd name="T102" fmla="*/ 16 w 513"/>
                          <a:gd name="T103" fmla="*/ 176 h 543"/>
                          <a:gd name="T104" fmla="*/ 33 w 513"/>
                          <a:gd name="T105" fmla="*/ 132 h 543"/>
                          <a:gd name="T106" fmla="*/ 54 w 513"/>
                          <a:gd name="T107" fmla="*/ 100 h 543"/>
                          <a:gd name="T108" fmla="*/ 75 w 513"/>
                          <a:gd name="T109" fmla="*/ 74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3" h="543">
                            <a:moveTo>
                              <a:pt x="75" y="74"/>
                            </a:moveTo>
                            <a:lnTo>
                              <a:pt x="100" y="51"/>
                            </a:lnTo>
                            <a:lnTo>
                              <a:pt x="125" y="30"/>
                            </a:lnTo>
                            <a:lnTo>
                              <a:pt x="152" y="14"/>
                            </a:lnTo>
                            <a:lnTo>
                              <a:pt x="184" y="4"/>
                            </a:lnTo>
                            <a:lnTo>
                              <a:pt x="211" y="0"/>
                            </a:lnTo>
                            <a:lnTo>
                              <a:pt x="245" y="0"/>
                            </a:lnTo>
                            <a:lnTo>
                              <a:pt x="291" y="3"/>
                            </a:lnTo>
                            <a:lnTo>
                              <a:pt x="337" y="14"/>
                            </a:lnTo>
                            <a:lnTo>
                              <a:pt x="368" y="35"/>
                            </a:lnTo>
                            <a:lnTo>
                              <a:pt x="387" y="65"/>
                            </a:lnTo>
                            <a:lnTo>
                              <a:pt x="405" y="102"/>
                            </a:lnTo>
                            <a:lnTo>
                              <a:pt x="427" y="137"/>
                            </a:lnTo>
                            <a:lnTo>
                              <a:pt x="450" y="166"/>
                            </a:lnTo>
                            <a:lnTo>
                              <a:pt x="473" y="190"/>
                            </a:lnTo>
                            <a:lnTo>
                              <a:pt x="500" y="225"/>
                            </a:lnTo>
                            <a:lnTo>
                              <a:pt x="513" y="259"/>
                            </a:lnTo>
                            <a:lnTo>
                              <a:pt x="513" y="284"/>
                            </a:lnTo>
                            <a:lnTo>
                              <a:pt x="513" y="298"/>
                            </a:lnTo>
                            <a:lnTo>
                              <a:pt x="505" y="321"/>
                            </a:lnTo>
                            <a:lnTo>
                              <a:pt x="492" y="345"/>
                            </a:lnTo>
                            <a:lnTo>
                              <a:pt x="475" y="369"/>
                            </a:lnTo>
                            <a:lnTo>
                              <a:pt x="453" y="400"/>
                            </a:lnTo>
                            <a:lnTo>
                              <a:pt x="435" y="423"/>
                            </a:lnTo>
                            <a:lnTo>
                              <a:pt x="419" y="449"/>
                            </a:lnTo>
                            <a:lnTo>
                              <a:pt x="412" y="465"/>
                            </a:lnTo>
                            <a:lnTo>
                              <a:pt x="411" y="476"/>
                            </a:lnTo>
                            <a:lnTo>
                              <a:pt x="415" y="483"/>
                            </a:lnTo>
                            <a:lnTo>
                              <a:pt x="423" y="489"/>
                            </a:lnTo>
                            <a:lnTo>
                              <a:pt x="387" y="535"/>
                            </a:lnTo>
                            <a:lnTo>
                              <a:pt x="383" y="527"/>
                            </a:lnTo>
                            <a:lnTo>
                              <a:pt x="361" y="513"/>
                            </a:lnTo>
                            <a:lnTo>
                              <a:pt x="338" y="508"/>
                            </a:lnTo>
                            <a:lnTo>
                              <a:pt x="314" y="505"/>
                            </a:lnTo>
                            <a:lnTo>
                              <a:pt x="291" y="511"/>
                            </a:lnTo>
                            <a:lnTo>
                              <a:pt x="260" y="519"/>
                            </a:lnTo>
                            <a:lnTo>
                              <a:pt x="223" y="532"/>
                            </a:lnTo>
                            <a:lnTo>
                              <a:pt x="197" y="541"/>
                            </a:lnTo>
                            <a:lnTo>
                              <a:pt x="175" y="543"/>
                            </a:lnTo>
                            <a:lnTo>
                              <a:pt x="153" y="543"/>
                            </a:lnTo>
                            <a:lnTo>
                              <a:pt x="133" y="535"/>
                            </a:lnTo>
                            <a:lnTo>
                              <a:pt x="112" y="522"/>
                            </a:lnTo>
                            <a:lnTo>
                              <a:pt x="97" y="506"/>
                            </a:lnTo>
                            <a:lnTo>
                              <a:pt x="78" y="486"/>
                            </a:lnTo>
                            <a:lnTo>
                              <a:pt x="55" y="455"/>
                            </a:lnTo>
                            <a:lnTo>
                              <a:pt x="31" y="413"/>
                            </a:lnTo>
                            <a:lnTo>
                              <a:pt x="13" y="375"/>
                            </a:lnTo>
                            <a:lnTo>
                              <a:pt x="0" y="336"/>
                            </a:lnTo>
                            <a:lnTo>
                              <a:pt x="0" y="308"/>
                            </a:lnTo>
                            <a:lnTo>
                              <a:pt x="1" y="284"/>
                            </a:lnTo>
                            <a:lnTo>
                              <a:pt x="8" y="233"/>
                            </a:lnTo>
                            <a:lnTo>
                              <a:pt x="16" y="176"/>
                            </a:lnTo>
                            <a:lnTo>
                              <a:pt x="33" y="132"/>
                            </a:lnTo>
                            <a:lnTo>
                              <a:pt x="54" y="100"/>
                            </a:lnTo>
                            <a:lnTo>
                              <a:pt x="75" y="74"/>
                            </a:lnTo>
                            <a:close/>
                          </a:path>
                        </a:pathLst>
                      </a:custGeom>
                      <a:solidFill>
                        <a:srgbClr val="E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44" name="Freeform 52"/>
                      <p:cNvSpPr>
                        <a:spLocks/>
                      </p:cNvSpPr>
                      <p:nvPr/>
                    </p:nvSpPr>
                    <p:spPr bwMode="auto">
                      <a:xfrm>
                        <a:off x="1044" y="2233"/>
                        <a:ext cx="470" cy="498"/>
                      </a:xfrm>
                      <a:custGeom>
                        <a:avLst/>
                        <a:gdLst>
                          <a:gd name="T0" fmla="*/ 69 w 470"/>
                          <a:gd name="T1" fmla="*/ 67 h 498"/>
                          <a:gd name="T2" fmla="*/ 92 w 470"/>
                          <a:gd name="T3" fmla="*/ 47 h 498"/>
                          <a:gd name="T4" fmla="*/ 115 w 470"/>
                          <a:gd name="T5" fmla="*/ 28 h 498"/>
                          <a:gd name="T6" fmla="*/ 139 w 470"/>
                          <a:gd name="T7" fmla="*/ 13 h 498"/>
                          <a:gd name="T8" fmla="*/ 169 w 470"/>
                          <a:gd name="T9" fmla="*/ 3 h 498"/>
                          <a:gd name="T10" fmla="*/ 194 w 470"/>
                          <a:gd name="T11" fmla="*/ 0 h 498"/>
                          <a:gd name="T12" fmla="*/ 225 w 470"/>
                          <a:gd name="T13" fmla="*/ 0 h 498"/>
                          <a:gd name="T14" fmla="*/ 267 w 470"/>
                          <a:gd name="T15" fmla="*/ 2 h 498"/>
                          <a:gd name="T16" fmla="*/ 309 w 470"/>
                          <a:gd name="T17" fmla="*/ 13 h 498"/>
                          <a:gd name="T18" fmla="*/ 337 w 470"/>
                          <a:gd name="T19" fmla="*/ 32 h 498"/>
                          <a:gd name="T20" fmla="*/ 355 w 470"/>
                          <a:gd name="T21" fmla="*/ 60 h 498"/>
                          <a:gd name="T22" fmla="*/ 372 w 470"/>
                          <a:gd name="T23" fmla="*/ 93 h 498"/>
                          <a:gd name="T24" fmla="*/ 392 w 470"/>
                          <a:gd name="T25" fmla="*/ 125 h 498"/>
                          <a:gd name="T26" fmla="*/ 412 w 470"/>
                          <a:gd name="T27" fmla="*/ 152 h 498"/>
                          <a:gd name="T28" fmla="*/ 434 w 470"/>
                          <a:gd name="T29" fmla="*/ 175 h 498"/>
                          <a:gd name="T30" fmla="*/ 458 w 470"/>
                          <a:gd name="T31" fmla="*/ 207 h 498"/>
                          <a:gd name="T32" fmla="*/ 470 w 470"/>
                          <a:gd name="T33" fmla="*/ 237 h 498"/>
                          <a:gd name="T34" fmla="*/ 470 w 470"/>
                          <a:gd name="T35" fmla="*/ 261 h 498"/>
                          <a:gd name="T36" fmla="*/ 470 w 470"/>
                          <a:gd name="T37" fmla="*/ 274 h 498"/>
                          <a:gd name="T38" fmla="*/ 464 w 470"/>
                          <a:gd name="T39" fmla="*/ 296 h 498"/>
                          <a:gd name="T40" fmla="*/ 452 w 470"/>
                          <a:gd name="T41" fmla="*/ 317 h 498"/>
                          <a:gd name="T42" fmla="*/ 437 w 470"/>
                          <a:gd name="T43" fmla="*/ 338 h 498"/>
                          <a:gd name="T44" fmla="*/ 415 w 470"/>
                          <a:gd name="T45" fmla="*/ 367 h 498"/>
                          <a:gd name="T46" fmla="*/ 399 w 470"/>
                          <a:gd name="T47" fmla="*/ 389 h 498"/>
                          <a:gd name="T48" fmla="*/ 384 w 470"/>
                          <a:gd name="T49" fmla="*/ 413 h 498"/>
                          <a:gd name="T50" fmla="*/ 379 w 470"/>
                          <a:gd name="T51" fmla="*/ 428 h 498"/>
                          <a:gd name="T52" fmla="*/ 377 w 470"/>
                          <a:gd name="T53" fmla="*/ 437 h 498"/>
                          <a:gd name="T54" fmla="*/ 380 w 470"/>
                          <a:gd name="T55" fmla="*/ 444 h 498"/>
                          <a:gd name="T56" fmla="*/ 388 w 470"/>
                          <a:gd name="T57" fmla="*/ 448 h 498"/>
                          <a:gd name="T58" fmla="*/ 355 w 470"/>
                          <a:gd name="T59" fmla="*/ 492 h 498"/>
                          <a:gd name="T60" fmla="*/ 351 w 470"/>
                          <a:gd name="T61" fmla="*/ 483 h 498"/>
                          <a:gd name="T62" fmla="*/ 332 w 470"/>
                          <a:gd name="T63" fmla="*/ 472 h 498"/>
                          <a:gd name="T64" fmla="*/ 310 w 470"/>
                          <a:gd name="T65" fmla="*/ 466 h 498"/>
                          <a:gd name="T66" fmla="*/ 289 w 470"/>
                          <a:gd name="T67" fmla="*/ 464 h 498"/>
                          <a:gd name="T68" fmla="*/ 267 w 470"/>
                          <a:gd name="T69" fmla="*/ 469 h 498"/>
                          <a:gd name="T70" fmla="*/ 239 w 470"/>
                          <a:gd name="T71" fmla="*/ 477 h 498"/>
                          <a:gd name="T72" fmla="*/ 205 w 470"/>
                          <a:gd name="T73" fmla="*/ 489 h 498"/>
                          <a:gd name="T74" fmla="*/ 179 w 470"/>
                          <a:gd name="T75" fmla="*/ 498 h 498"/>
                          <a:gd name="T76" fmla="*/ 160 w 470"/>
                          <a:gd name="T77" fmla="*/ 498 h 498"/>
                          <a:gd name="T78" fmla="*/ 140 w 470"/>
                          <a:gd name="T79" fmla="*/ 498 h 498"/>
                          <a:gd name="T80" fmla="*/ 121 w 470"/>
                          <a:gd name="T81" fmla="*/ 492 h 498"/>
                          <a:gd name="T82" fmla="*/ 103 w 470"/>
                          <a:gd name="T83" fmla="*/ 480 h 498"/>
                          <a:gd name="T84" fmla="*/ 89 w 470"/>
                          <a:gd name="T85" fmla="*/ 464 h 498"/>
                          <a:gd name="T86" fmla="*/ 72 w 470"/>
                          <a:gd name="T87" fmla="*/ 447 h 498"/>
                          <a:gd name="T88" fmla="*/ 50 w 470"/>
                          <a:gd name="T89" fmla="*/ 418 h 498"/>
                          <a:gd name="T90" fmla="*/ 28 w 470"/>
                          <a:gd name="T91" fmla="*/ 380 h 498"/>
                          <a:gd name="T92" fmla="*/ 12 w 470"/>
                          <a:gd name="T93" fmla="*/ 344 h 498"/>
                          <a:gd name="T94" fmla="*/ 0 w 470"/>
                          <a:gd name="T95" fmla="*/ 309 h 498"/>
                          <a:gd name="T96" fmla="*/ 0 w 470"/>
                          <a:gd name="T97" fmla="*/ 284 h 498"/>
                          <a:gd name="T98" fmla="*/ 0 w 470"/>
                          <a:gd name="T99" fmla="*/ 261 h 498"/>
                          <a:gd name="T100" fmla="*/ 7 w 470"/>
                          <a:gd name="T101" fmla="*/ 214 h 498"/>
                          <a:gd name="T102" fmla="*/ 15 w 470"/>
                          <a:gd name="T103" fmla="*/ 162 h 498"/>
                          <a:gd name="T104" fmla="*/ 30 w 470"/>
                          <a:gd name="T105" fmla="*/ 121 h 498"/>
                          <a:gd name="T106" fmla="*/ 49 w 470"/>
                          <a:gd name="T107" fmla="*/ 92 h 498"/>
                          <a:gd name="T108" fmla="*/ 69 w 470"/>
                          <a:gd name="T109" fmla="*/ 6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0" h="498">
                            <a:moveTo>
                              <a:pt x="69" y="67"/>
                            </a:moveTo>
                            <a:lnTo>
                              <a:pt x="92" y="47"/>
                            </a:lnTo>
                            <a:lnTo>
                              <a:pt x="115" y="28"/>
                            </a:lnTo>
                            <a:lnTo>
                              <a:pt x="139" y="13"/>
                            </a:lnTo>
                            <a:lnTo>
                              <a:pt x="169" y="3"/>
                            </a:lnTo>
                            <a:lnTo>
                              <a:pt x="194" y="0"/>
                            </a:lnTo>
                            <a:lnTo>
                              <a:pt x="225" y="0"/>
                            </a:lnTo>
                            <a:lnTo>
                              <a:pt x="267" y="2"/>
                            </a:lnTo>
                            <a:lnTo>
                              <a:pt x="309" y="13"/>
                            </a:lnTo>
                            <a:lnTo>
                              <a:pt x="337" y="32"/>
                            </a:lnTo>
                            <a:lnTo>
                              <a:pt x="355" y="60"/>
                            </a:lnTo>
                            <a:lnTo>
                              <a:pt x="372" y="93"/>
                            </a:lnTo>
                            <a:lnTo>
                              <a:pt x="392" y="125"/>
                            </a:lnTo>
                            <a:lnTo>
                              <a:pt x="412" y="152"/>
                            </a:lnTo>
                            <a:lnTo>
                              <a:pt x="434" y="175"/>
                            </a:lnTo>
                            <a:lnTo>
                              <a:pt x="458" y="207"/>
                            </a:lnTo>
                            <a:lnTo>
                              <a:pt x="470" y="237"/>
                            </a:lnTo>
                            <a:lnTo>
                              <a:pt x="470" y="261"/>
                            </a:lnTo>
                            <a:lnTo>
                              <a:pt x="470" y="274"/>
                            </a:lnTo>
                            <a:lnTo>
                              <a:pt x="464" y="296"/>
                            </a:lnTo>
                            <a:lnTo>
                              <a:pt x="452" y="317"/>
                            </a:lnTo>
                            <a:lnTo>
                              <a:pt x="437" y="338"/>
                            </a:lnTo>
                            <a:lnTo>
                              <a:pt x="415" y="367"/>
                            </a:lnTo>
                            <a:lnTo>
                              <a:pt x="399" y="389"/>
                            </a:lnTo>
                            <a:lnTo>
                              <a:pt x="384" y="413"/>
                            </a:lnTo>
                            <a:lnTo>
                              <a:pt x="379" y="428"/>
                            </a:lnTo>
                            <a:lnTo>
                              <a:pt x="377" y="437"/>
                            </a:lnTo>
                            <a:lnTo>
                              <a:pt x="380" y="444"/>
                            </a:lnTo>
                            <a:lnTo>
                              <a:pt x="388" y="448"/>
                            </a:lnTo>
                            <a:lnTo>
                              <a:pt x="355" y="492"/>
                            </a:lnTo>
                            <a:lnTo>
                              <a:pt x="351" y="483"/>
                            </a:lnTo>
                            <a:lnTo>
                              <a:pt x="332" y="472"/>
                            </a:lnTo>
                            <a:lnTo>
                              <a:pt x="310" y="466"/>
                            </a:lnTo>
                            <a:lnTo>
                              <a:pt x="289" y="464"/>
                            </a:lnTo>
                            <a:lnTo>
                              <a:pt x="267" y="469"/>
                            </a:lnTo>
                            <a:lnTo>
                              <a:pt x="239" y="477"/>
                            </a:lnTo>
                            <a:lnTo>
                              <a:pt x="205" y="489"/>
                            </a:lnTo>
                            <a:lnTo>
                              <a:pt x="179" y="498"/>
                            </a:lnTo>
                            <a:lnTo>
                              <a:pt x="160" y="498"/>
                            </a:lnTo>
                            <a:lnTo>
                              <a:pt x="140" y="498"/>
                            </a:lnTo>
                            <a:lnTo>
                              <a:pt x="121" y="492"/>
                            </a:lnTo>
                            <a:lnTo>
                              <a:pt x="103" y="480"/>
                            </a:lnTo>
                            <a:lnTo>
                              <a:pt x="89" y="464"/>
                            </a:lnTo>
                            <a:lnTo>
                              <a:pt x="72" y="447"/>
                            </a:lnTo>
                            <a:lnTo>
                              <a:pt x="50" y="418"/>
                            </a:lnTo>
                            <a:lnTo>
                              <a:pt x="28" y="380"/>
                            </a:lnTo>
                            <a:lnTo>
                              <a:pt x="12" y="344"/>
                            </a:lnTo>
                            <a:lnTo>
                              <a:pt x="0" y="309"/>
                            </a:lnTo>
                            <a:lnTo>
                              <a:pt x="0" y="284"/>
                            </a:lnTo>
                            <a:lnTo>
                              <a:pt x="0" y="261"/>
                            </a:lnTo>
                            <a:lnTo>
                              <a:pt x="7" y="214"/>
                            </a:lnTo>
                            <a:lnTo>
                              <a:pt x="15" y="162"/>
                            </a:lnTo>
                            <a:lnTo>
                              <a:pt x="30" y="121"/>
                            </a:lnTo>
                            <a:lnTo>
                              <a:pt x="49" y="92"/>
                            </a:lnTo>
                            <a:lnTo>
                              <a:pt x="69" y="6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8245" name="Group 53"/>
                  <p:cNvGrpSpPr>
                    <a:grpSpLocks/>
                  </p:cNvGrpSpPr>
                  <p:nvPr/>
                </p:nvGrpSpPr>
                <p:grpSpPr bwMode="auto">
                  <a:xfrm>
                    <a:off x="901" y="2120"/>
                    <a:ext cx="235" cy="669"/>
                    <a:chOff x="901" y="2120"/>
                    <a:chExt cx="235" cy="669"/>
                  </a:xfrm>
                </p:grpSpPr>
                <p:grpSp>
                  <p:nvGrpSpPr>
                    <p:cNvPr id="8246" name="Group 54"/>
                    <p:cNvGrpSpPr>
                      <a:grpSpLocks/>
                    </p:cNvGrpSpPr>
                    <p:nvPr/>
                  </p:nvGrpSpPr>
                  <p:grpSpPr bwMode="auto">
                    <a:xfrm>
                      <a:off x="951" y="2120"/>
                      <a:ext cx="134" cy="158"/>
                      <a:chOff x="951" y="2120"/>
                      <a:chExt cx="134" cy="158"/>
                    </a:xfrm>
                  </p:grpSpPr>
                  <p:sp>
                    <p:nvSpPr>
                      <p:cNvPr id="8247" name="Freeform 55"/>
                      <p:cNvSpPr>
                        <a:spLocks/>
                      </p:cNvSpPr>
                      <p:nvPr/>
                    </p:nvSpPr>
                    <p:spPr bwMode="auto">
                      <a:xfrm>
                        <a:off x="951" y="2120"/>
                        <a:ext cx="134" cy="158"/>
                      </a:xfrm>
                      <a:custGeom>
                        <a:avLst/>
                        <a:gdLst>
                          <a:gd name="T0" fmla="*/ 22 w 134"/>
                          <a:gd name="T1" fmla="*/ 49 h 158"/>
                          <a:gd name="T2" fmla="*/ 35 w 134"/>
                          <a:gd name="T3" fmla="*/ 33 h 158"/>
                          <a:gd name="T4" fmla="*/ 49 w 134"/>
                          <a:gd name="T5" fmla="*/ 22 h 158"/>
                          <a:gd name="T6" fmla="*/ 65 w 134"/>
                          <a:gd name="T7" fmla="*/ 11 h 158"/>
                          <a:gd name="T8" fmla="*/ 85 w 134"/>
                          <a:gd name="T9" fmla="*/ 3 h 158"/>
                          <a:gd name="T10" fmla="*/ 100 w 134"/>
                          <a:gd name="T11" fmla="*/ 0 h 158"/>
                          <a:gd name="T12" fmla="*/ 113 w 134"/>
                          <a:gd name="T13" fmla="*/ 4 h 158"/>
                          <a:gd name="T14" fmla="*/ 125 w 134"/>
                          <a:gd name="T15" fmla="*/ 14 h 158"/>
                          <a:gd name="T16" fmla="*/ 131 w 134"/>
                          <a:gd name="T17" fmla="*/ 30 h 158"/>
                          <a:gd name="T18" fmla="*/ 134 w 134"/>
                          <a:gd name="T19" fmla="*/ 46 h 158"/>
                          <a:gd name="T20" fmla="*/ 130 w 134"/>
                          <a:gd name="T21" fmla="*/ 68 h 158"/>
                          <a:gd name="T22" fmla="*/ 121 w 134"/>
                          <a:gd name="T23" fmla="*/ 88 h 158"/>
                          <a:gd name="T24" fmla="*/ 111 w 134"/>
                          <a:gd name="T25" fmla="*/ 106 h 158"/>
                          <a:gd name="T26" fmla="*/ 99 w 134"/>
                          <a:gd name="T27" fmla="*/ 122 h 158"/>
                          <a:gd name="T28" fmla="*/ 84 w 134"/>
                          <a:gd name="T29" fmla="*/ 136 h 158"/>
                          <a:gd name="T30" fmla="*/ 66 w 134"/>
                          <a:gd name="T31" fmla="*/ 150 h 158"/>
                          <a:gd name="T32" fmla="*/ 49 w 134"/>
                          <a:gd name="T33" fmla="*/ 157 h 158"/>
                          <a:gd name="T34" fmla="*/ 32 w 134"/>
                          <a:gd name="T35" fmla="*/ 158 h 158"/>
                          <a:gd name="T36" fmla="*/ 18 w 134"/>
                          <a:gd name="T37" fmla="*/ 152 h 158"/>
                          <a:gd name="T38" fmla="*/ 8 w 134"/>
                          <a:gd name="T39" fmla="*/ 139 h 158"/>
                          <a:gd name="T40" fmla="*/ 1 w 134"/>
                          <a:gd name="T41" fmla="*/ 125 h 158"/>
                          <a:gd name="T42" fmla="*/ 0 w 134"/>
                          <a:gd name="T43" fmla="*/ 106 h 158"/>
                          <a:gd name="T44" fmla="*/ 4 w 134"/>
                          <a:gd name="T45" fmla="*/ 86 h 158"/>
                          <a:gd name="T46" fmla="*/ 10 w 134"/>
                          <a:gd name="T47" fmla="*/ 70 h 158"/>
                          <a:gd name="T48" fmla="*/ 22 w 134"/>
                          <a:gd name="T49" fmla="*/ 4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158">
                            <a:moveTo>
                              <a:pt x="22" y="49"/>
                            </a:moveTo>
                            <a:lnTo>
                              <a:pt x="35" y="33"/>
                            </a:lnTo>
                            <a:lnTo>
                              <a:pt x="49" y="22"/>
                            </a:lnTo>
                            <a:lnTo>
                              <a:pt x="65" y="11"/>
                            </a:lnTo>
                            <a:lnTo>
                              <a:pt x="85" y="3"/>
                            </a:lnTo>
                            <a:lnTo>
                              <a:pt x="100" y="0"/>
                            </a:lnTo>
                            <a:lnTo>
                              <a:pt x="113" y="4"/>
                            </a:lnTo>
                            <a:lnTo>
                              <a:pt x="125" y="14"/>
                            </a:lnTo>
                            <a:lnTo>
                              <a:pt x="131" y="30"/>
                            </a:lnTo>
                            <a:lnTo>
                              <a:pt x="134" y="46"/>
                            </a:lnTo>
                            <a:lnTo>
                              <a:pt x="130" y="68"/>
                            </a:lnTo>
                            <a:lnTo>
                              <a:pt x="121" y="88"/>
                            </a:lnTo>
                            <a:lnTo>
                              <a:pt x="111" y="106"/>
                            </a:lnTo>
                            <a:lnTo>
                              <a:pt x="99" y="122"/>
                            </a:lnTo>
                            <a:lnTo>
                              <a:pt x="84" y="136"/>
                            </a:lnTo>
                            <a:lnTo>
                              <a:pt x="66" y="150"/>
                            </a:lnTo>
                            <a:lnTo>
                              <a:pt x="49" y="157"/>
                            </a:lnTo>
                            <a:lnTo>
                              <a:pt x="32" y="158"/>
                            </a:lnTo>
                            <a:lnTo>
                              <a:pt x="18" y="152"/>
                            </a:lnTo>
                            <a:lnTo>
                              <a:pt x="8" y="139"/>
                            </a:lnTo>
                            <a:lnTo>
                              <a:pt x="1" y="125"/>
                            </a:lnTo>
                            <a:lnTo>
                              <a:pt x="0" y="106"/>
                            </a:lnTo>
                            <a:lnTo>
                              <a:pt x="4" y="86"/>
                            </a:lnTo>
                            <a:lnTo>
                              <a:pt x="10" y="70"/>
                            </a:lnTo>
                            <a:lnTo>
                              <a:pt x="22" y="49"/>
                            </a:lnTo>
                            <a:close/>
                          </a:path>
                        </a:pathLst>
                      </a:custGeom>
                      <a:solidFill>
                        <a:srgbClr val="8080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48" name="Freeform 56"/>
                      <p:cNvSpPr>
                        <a:spLocks/>
                      </p:cNvSpPr>
                      <p:nvPr/>
                    </p:nvSpPr>
                    <p:spPr bwMode="auto">
                      <a:xfrm>
                        <a:off x="982" y="2153"/>
                        <a:ext cx="70" cy="87"/>
                      </a:xfrm>
                      <a:custGeom>
                        <a:avLst/>
                        <a:gdLst>
                          <a:gd name="T0" fmla="*/ 11 w 70"/>
                          <a:gd name="T1" fmla="*/ 26 h 87"/>
                          <a:gd name="T2" fmla="*/ 18 w 70"/>
                          <a:gd name="T3" fmla="*/ 19 h 87"/>
                          <a:gd name="T4" fmla="*/ 26 w 70"/>
                          <a:gd name="T5" fmla="*/ 10 h 87"/>
                          <a:gd name="T6" fmla="*/ 34 w 70"/>
                          <a:gd name="T7" fmla="*/ 6 h 87"/>
                          <a:gd name="T8" fmla="*/ 45 w 70"/>
                          <a:gd name="T9" fmla="*/ 2 h 87"/>
                          <a:gd name="T10" fmla="*/ 53 w 70"/>
                          <a:gd name="T11" fmla="*/ 0 h 87"/>
                          <a:gd name="T12" fmla="*/ 59 w 70"/>
                          <a:gd name="T13" fmla="*/ 2 h 87"/>
                          <a:gd name="T14" fmla="*/ 66 w 70"/>
                          <a:gd name="T15" fmla="*/ 7 h 87"/>
                          <a:gd name="T16" fmla="*/ 69 w 70"/>
                          <a:gd name="T17" fmla="*/ 16 h 87"/>
                          <a:gd name="T18" fmla="*/ 70 w 70"/>
                          <a:gd name="T19" fmla="*/ 25 h 87"/>
                          <a:gd name="T20" fmla="*/ 69 w 70"/>
                          <a:gd name="T21" fmla="*/ 38 h 87"/>
                          <a:gd name="T22" fmla="*/ 65 w 70"/>
                          <a:gd name="T23" fmla="*/ 50 h 87"/>
                          <a:gd name="T24" fmla="*/ 59 w 70"/>
                          <a:gd name="T25" fmla="*/ 58 h 87"/>
                          <a:gd name="T26" fmla="*/ 53 w 70"/>
                          <a:gd name="T27" fmla="*/ 67 h 87"/>
                          <a:gd name="T28" fmla="*/ 45 w 70"/>
                          <a:gd name="T29" fmla="*/ 77 h 87"/>
                          <a:gd name="T30" fmla="*/ 35 w 70"/>
                          <a:gd name="T31" fmla="*/ 83 h 87"/>
                          <a:gd name="T32" fmla="*/ 26 w 70"/>
                          <a:gd name="T33" fmla="*/ 87 h 87"/>
                          <a:gd name="T34" fmla="*/ 18 w 70"/>
                          <a:gd name="T35" fmla="*/ 87 h 87"/>
                          <a:gd name="T36" fmla="*/ 10 w 70"/>
                          <a:gd name="T37" fmla="*/ 85 h 87"/>
                          <a:gd name="T38" fmla="*/ 4 w 70"/>
                          <a:gd name="T39" fmla="*/ 77 h 87"/>
                          <a:gd name="T40" fmla="*/ 0 w 70"/>
                          <a:gd name="T41" fmla="*/ 69 h 87"/>
                          <a:gd name="T42" fmla="*/ 0 w 70"/>
                          <a:gd name="T43" fmla="*/ 58 h 87"/>
                          <a:gd name="T44" fmla="*/ 1 w 70"/>
                          <a:gd name="T45" fmla="*/ 48 h 87"/>
                          <a:gd name="T46" fmla="*/ 4 w 70"/>
                          <a:gd name="T47" fmla="*/ 38 h 87"/>
                          <a:gd name="T48" fmla="*/ 11 w 70"/>
                          <a:gd name="T49" fmla="*/ 2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0" h="87">
                            <a:moveTo>
                              <a:pt x="11" y="26"/>
                            </a:moveTo>
                            <a:lnTo>
                              <a:pt x="18" y="19"/>
                            </a:lnTo>
                            <a:lnTo>
                              <a:pt x="26" y="10"/>
                            </a:lnTo>
                            <a:lnTo>
                              <a:pt x="34" y="6"/>
                            </a:lnTo>
                            <a:lnTo>
                              <a:pt x="45" y="2"/>
                            </a:lnTo>
                            <a:lnTo>
                              <a:pt x="53" y="0"/>
                            </a:lnTo>
                            <a:lnTo>
                              <a:pt x="59" y="2"/>
                            </a:lnTo>
                            <a:lnTo>
                              <a:pt x="66" y="7"/>
                            </a:lnTo>
                            <a:lnTo>
                              <a:pt x="69" y="16"/>
                            </a:lnTo>
                            <a:lnTo>
                              <a:pt x="70" y="25"/>
                            </a:lnTo>
                            <a:lnTo>
                              <a:pt x="69" y="38"/>
                            </a:lnTo>
                            <a:lnTo>
                              <a:pt x="65" y="50"/>
                            </a:lnTo>
                            <a:lnTo>
                              <a:pt x="59" y="58"/>
                            </a:lnTo>
                            <a:lnTo>
                              <a:pt x="53" y="67"/>
                            </a:lnTo>
                            <a:lnTo>
                              <a:pt x="45" y="77"/>
                            </a:lnTo>
                            <a:lnTo>
                              <a:pt x="35" y="83"/>
                            </a:lnTo>
                            <a:lnTo>
                              <a:pt x="26" y="87"/>
                            </a:lnTo>
                            <a:lnTo>
                              <a:pt x="18" y="87"/>
                            </a:lnTo>
                            <a:lnTo>
                              <a:pt x="10" y="85"/>
                            </a:lnTo>
                            <a:lnTo>
                              <a:pt x="4" y="77"/>
                            </a:lnTo>
                            <a:lnTo>
                              <a:pt x="0" y="69"/>
                            </a:lnTo>
                            <a:lnTo>
                              <a:pt x="0" y="58"/>
                            </a:lnTo>
                            <a:lnTo>
                              <a:pt x="1" y="48"/>
                            </a:lnTo>
                            <a:lnTo>
                              <a:pt x="4" y="38"/>
                            </a:lnTo>
                            <a:lnTo>
                              <a:pt x="11" y="26"/>
                            </a:lnTo>
                            <a:close/>
                          </a:path>
                        </a:pathLst>
                      </a:custGeom>
                      <a:solidFill>
                        <a:srgbClr val="6000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sp>
                  <p:nvSpPr>
                    <p:cNvPr id="8249" name="Freeform 57"/>
                    <p:cNvSpPr>
                      <a:spLocks/>
                    </p:cNvSpPr>
                    <p:nvPr/>
                  </p:nvSpPr>
                  <p:spPr bwMode="auto">
                    <a:xfrm>
                      <a:off x="901" y="2443"/>
                      <a:ext cx="134" cy="157"/>
                    </a:xfrm>
                    <a:custGeom>
                      <a:avLst/>
                      <a:gdLst>
                        <a:gd name="T0" fmla="*/ 112 w 134"/>
                        <a:gd name="T1" fmla="*/ 49 h 157"/>
                        <a:gd name="T2" fmla="*/ 99 w 134"/>
                        <a:gd name="T3" fmla="*/ 33 h 157"/>
                        <a:gd name="T4" fmla="*/ 85 w 134"/>
                        <a:gd name="T5" fmla="*/ 22 h 157"/>
                        <a:gd name="T6" fmla="*/ 69 w 134"/>
                        <a:gd name="T7" fmla="*/ 11 h 157"/>
                        <a:gd name="T8" fmla="*/ 49 w 134"/>
                        <a:gd name="T9" fmla="*/ 3 h 157"/>
                        <a:gd name="T10" fmla="*/ 34 w 134"/>
                        <a:gd name="T11" fmla="*/ 0 h 157"/>
                        <a:gd name="T12" fmla="*/ 20 w 134"/>
                        <a:gd name="T13" fmla="*/ 4 h 157"/>
                        <a:gd name="T14" fmla="*/ 8 w 134"/>
                        <a:gd name="T15" fmla="*/ 14 h 157"/>
                        <a:gd name="T16" fmla="*/ 3 w 134"/>
                        <a:gd name="T17" fmla="*/ 30 h 157"/>
                        <a:gd name="T18" fmla="*/ 0 w 134"/>
                        <a:gd name="T19" fmla="*/ 46 h 157"/>
                        <a:gd name="T20" fmla="*/ 4 w 134"/>
                        <a:gd name="T21" fmla="*/ 68 h 157"/>
                        <a:gd name="T22" fmla="*/ 12 w 134"/>
                        <a:gd name="T23" fmla="*/ 88 h 157"/>
                        <a:gd name="T24" fmla="*/ 23 w 134"/>
                        <a:gd name="T25" fmla="*/ 106 h 157"/>
                        <a:gd name="T26" fmla="*/ 35 w 134"/>
                        <a:gd name="T27" fmla="*/ 120 h 157"/>
                        <a:gd name="T28" fmla="*/ 50 w 134"/>
                        <a:gd name="T29" fmla="*/ 135 h 157"/>
                        <a:gd name="T30" fmla="*/ 68 w 134"/>
                        <a:gd name="T31" fmla="*/ 148 h 157"/>
                        <a:gd name="T32" fmla="*/ 85 w 134"/>
                        <a:gd name="T33" fmla="*/ 155 h 157"/>
                        <a:gd name="T34" fmla="*/ 101 w 134"/>
                        <a:gd name="T35" fmla="*/ 157 h 157"/>
                        <a:gd name="T36" fmla="*/ 116 w 134"/>
                        <a:gd name="T37" fmla="*/ 151 h 157"/>
                        <a:gd name="T38" fmla="*/ 126 w 134"/>
                        <a:gd name="T39" fmla="*/ 138 h 157"/>
                        <a:gd name="T40" fmla="*/ 132 w 134"/>
                        <a:gd name="T41" fmla="*/ 123 h 157"/>
                        <a:gd name="T42" fmla="*/ 134 w 134"/>
                        <a:gd name="T43" fmla="*/ 106 h 157"/>
                        <a:gd name="T44" fmla="*/ 130 w 134"/>
                        <a:gd name="T45" fmla="*/ 86 h 157"/>
                        <a:gd name="T46" fmla="*/ 124 w 134"/>
                        <a:gd name="T47" fmla="*/ 70 h 157"/>
                        <a:gd name="T48" fmla="*/ 112 w 134"/>
                        <a:gd name="T49" fmla="*/ 4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4" h="157">
                          <a:moveTo>
                            <a:pt x="112" y="49"/>
                          </a:moveTo>
                          <a:lnTo>
                            <a:pt x="99" y="33"/>
                          </a:lnTo>
                          <a:lnTo>
                            <a:pt x="85" y="22"/>
                          </a:lnTo>
                          <a:lnTo>
                            <a:pt x="69" y="11"/>
                          </a:lnTo>
                          <a:lnTo>
                            <a:pt x="49" y="3"/>
                          </a:lnTo>
                          <a:lnTo>
                            <a:pt x="34" y="0"/>
                          </a:lnTo>
                          <a:lnTo>
                            <a:pt x="20" y="4"/>
                          </a:lnTo>
                          <a:lnTo>
                            <a:pt x="8" y="14"/>
                          </a:lnTo>
                          <a:lnTo>
                            <a:pt x="3" y="30"/>
                          </a:lnTo>
                          <a:lnTo>
                            <a:pt x="0" y="46"/>
                          </a:lnTo>
                          <a:lnTo>
                            <a:pt x="4" y="68"/>
                          </a:lnTo>
                          <a:lnTo>
                            <a:pt x="12" y="88"/>
                          </a:lnTo>
                          <a:lnTo>
                            <a:pt x="23" y="106"/>
                          </a:lnTo>
                          <a:lnTo>
                            <a:pt x="35" y="120"/>
                          </a:lnTo>
                          <a:lnTo>
                            <a:pt x="50" y="135"/>
                          </a:lnTo>
                          <a:lnTo>
                            <a:pt x="68" y="148"/>
                          </a:lnTo>
                          <a:lnTo>
                            <a:pt x="85" y="155"/>
                          </a:lnTo>
                          <a:lnTo>
                            <a:pt x="101" y="157"/>
                          </a:lnTo>
                          <a:lnTo>
                            <a:pt x="116" y="151"/>
                          </a:lnTo>
                          <a:lnTo>
                            <a:pt x="126" y="138"/>
                          </a:lnTo>
                          <a:lnTo>
                            <a:pt x="132" y="123"/>
                          </a:lnTo>
                          <a:lnTo>
                            <a:pt x="134" y="106"/>
                          </a:lnTo>
                          <a:lnTo>
                            <a:pt x="130" y="86"/>
                          </a:lnTo>
                          <a:lnTo>
                            <a:pt x="124" y="70"/>
                          </a:lnTo>
                          <a:lnTo>
                            <a:pt x="112" y="49"/>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50" name="Freeform 58"/>
                    <p:cNvSpPr>
                      <a:spLocks/>
                    </p:cNvSpPr>
                    <p:nvPr/>
                  </p:nvSpPr>
                  <p:spPr bwMode="auto">
                    <a:xfrm>
                      <a:off x="1016" y="2628"/>
                      <a:ext cx="120" cy="161"/>
                    </a:xfrm>
                    <a:custGeom>
                      <a:avLst/>
                      <a:gdLst>
                        <a:gd name="T0" fmla="*/ 104 w 120"/>
                        <a:gd name="T1" fmla="*/ 52 h 161"/>
                        <a:gd name="T2" fmla="*/ 93 w 120"/>
                        <a:gd name="T3" fmla="*/ 32 h 161"/>
                        <a:gd name="T4" fmla="*/ 82 w 120"/>
                        <a:gd name="T5" fmla="*/ 16 h 161"/>
                        <a:gd name="T6" fmla="*/ 67 w 120"/>
                        <a:gd name="T7" fmla="*/ 5 h 161"/>
                        <a:gd name="T8" fmla="*/ 48 w 120"/>
                        <a:gd name="T9" fmla="*/ 0 h 161"/>
                        <a:gd name="T10" fmla="*/ 35 w 120"/>
                        <a:gd name="T11" fmla="*/ 4 h 161"/>
                        <a:gd name="T12" fmla="*/ 23 w 120"/>
                        <a:gd name="T13" fmla="*/ 14 h 161"/>
                        <a:gd name="T14" fmla="*/ 9 w 120"/>
                        <a:gd name="T15" fmla="*/ 26 h 161"/>
                        <a:gd name="T16" fmla="*/ 3 w 120"/>
                        <a:gd name="T17" fmla="*/ 40 h 161"/>
                        <a:gd name="T18" fmla="*/ 0 w 120"/>
                        <a:gd name="T19" fmla="*/ 53 h 161"/>
                        <a:gd name="T20" fmla="*/ 1 w 120"/>
                        <a:gd name="T21" fmla="*/ 68 h 161"/>
                        <a:gd name="T22" fmla="*/ 4 w 120"/>
                        <a:gd name="T23" fmla="*/ 87 h 161"/>
                        <a:gd name="T24" fmla="*/ 13 w 120"/>
                        <a:gd name="T25" fmla="*/ 109 h 161"/>
                        <a:gd name="T26" fmla="*/ 24 w 120"/>
                        <a:gd name="T27" fmla="*/ 125 h 161"/>
                        <a:gd name="T28" fmla="*/ 36 w 120"/>
                        <a:gd name="T29" fmla="*/ 139 h 161"/>
                        <a:gd name="T30" fmla="*/ 54 w 120"/>
                        <a:gd name="T31" fmla="*/ 152 h 161"/>
                        <a:gd name="T32" fmla="*/ 71 w 120"/>
                        <a:gd name="T33" fmla="*/ 160 h 161"/>
                        <a:gd name="T34" fmla="*/ 89 w 120"/>
                        <a:gd name="T35" fmla="*/ 161 h 161"/>
                        <a:gd name="T36" fmla="*/ 102 w 120"/>
                        <a:gd name="T37" fmla="*/ 155 h 161"/>
                        <a:gd name="T38" fmla="*/ 112 w 120"/>
                        <a:gd name="T39" fmla="*/ 142 h 161"/>
                        <a:gd name="T40" fmla="*/ 118 w 120"/>
                        <a:gd name="T41" fmla="*/ 128 h 161"/>
                        <a:gd name="T42" fmla="*/ 120 w 120"/>
                        <a:gd name="T43" fmla="*/ 109 h 161"/>
                        <a:gd name="T44" fmla="*/ 116 w 120"/>
                        <a:gd name="T45" fmla="*/ 88 h 161"/>
                        <a:gd name="T46" fmla="*/ 112 w 120"/>
                        <a:gd name="T47" fmla="*/ 69 h 161"/>
                        <a:gd name="T48" fmla="*/ 104 w 120"/>
                        <a:gd name="T49" fmla="*/ 5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0" h="161">
                          <a:moveTo>
                            <a:pt x="104" y="52"/>
                          </a:moveTo>
                          <a:lnTo>
                            <a:pt x="93" y="32"/>
                          </a:lnTo>
                          <a:lnTo>
                            <a:pt x="82" y="16"/>
                          </a:lnTo>
                          <a:lnTo>
                            <a:pt x="67" y="5"/>
                          </a:lnTo>
                          <a:lnTo>
                            <a:pt x="48" y="0"/>
                          </a:lnTo>
                          <a:lnTo>
                            <a:pt x="35" y="4"/>
                          </a:lnTo>
                          <a:lnTo>
                            <a:pt x="23" y="14"/>
                          </a:lnTo>
                          <a:lnTo>
                            <a:pt x="9" y="26"/>
                          </a:lnTo>
                          <a:lnTo>
                            <a:pt x="3" y="40"/>
                          </a:lnTo>
                          <a:lnTo>
                            <a:pt x="0" y="53"/>
                          </a:lnTo>
                          <a:lnTo>
                            <a:pt x="1" y="68"/>
                          </a:lnTo>
                          <a:lnTo>
                            <a:pt x="4" y="87"/>
                          </a:lnTo>
                          <a:lnTo>
                            <a:pt x="13" y="109"/>
                          </a:lnTo>
                          <a:lnTo>
                            <a:pt x="24" y="125"/>
                          </a:lnTo>
                          <a:lnTo>
                            <a:pt x="36" y="139"/>
                          </a:lnTo>
                          <a:lnTo>
                            <a:pt x="54" y="152"/>
                          </a:lnTo>
                          <a:lnTo>
                            <a:pt x="71" y="160"/>
                          </a:lnTo>
                          <a:lnTo>
                            <a:pt x="89" y="161"/>
                          </a:lnTo>
                          <a:lnTo>
                            <a:pt x="102" y="155"/>
                          </a:lnTo>
                          <a:lnTo>
                            <a:pt x="112" y="142"/>
                          </a:lnTo>
                          <a:lnTo>
                            <a:pt x="118" y="128"/>
                          </a:lnTo>
                          <a:lnTo>
                            <a:pt x="120" y="109"/>
                          </a:lnTo>
                          <a:lnTo>
                            <a:pt x="116" y="88"/>
                          </a:lnTo>
                          <a:lnTo>
                            <a:pt x="112" y="69"/>
                          </a:lnTo>
                          <a:lnTo>
                            <a:pt x="104" y="52"/>
                          </a:lnTo>
                          <a:close/>
                        </a:path>
                      </a:pathLst>
                    </a:custGeom>
                    <a:solidFill>
                      <a:srgbClr val="A000A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nvGrpSpPr>
                <p:cNvPr id="8251" name="Group 59"/>
                <p:cNvGrpSpPr>
                  <a:grpSpLocks/>
                </p:cNvGrpSpPr>
                <p:nvPr/>
              </p:nvGrpSpPr>
              <p:grpSpPr bwMode="auto">
                <a:xfrm>
                  <a:off x="1315" y="2453"/>
                  <a:ext cx="861" cy="867"/>
                  <a:chOff x="1315" y="2453"/>
                  <a:chExt cx="861" cy="867"/>
                </a:xfrm>
              </p:grpSpPr>
              <p:sp>
                <p:nvSpPr>
                  <p:cNvPr id="8252" name="Freeform 60"/>
                  <p:cNvSpPr>
                    <a:spLocks/>
                  </p:cNvSpPr>
                  <p:nvPr/>
                </p:nvSpPr>
                <p:spPr bwMode="auto">
                  <a:xfrm>
                    <a:off x="1505" y="2658"/>
                    <a:ext cx="519" cy="467"/>
                  </a:xfrm>
                  <a:custGeom>
                    <a:avLst/>
                    <a:gdLst>
                      <a:gd name="T0" fmla="*/ 13 w 519"/>
                      <a:gd name="T1" fmla="*/ 0 h 467"/>
                      <a:gd name="T2" fmla="*/ 4 w 519"/>
                      <a:gd name="T3" fmla="*/ 48 h 467"/>
                      <a:gd name="T4" fmla="*/ 1 w 519"/>
                      <a:gd name="T5" fmla="*/ 92 h 467"/>
                      <a:gd name="T6" fmla="*/ 8 w 519"/>
                      <a:gd name="T7" fmla="*/ 137 h 467"/>
                      <a:gd name="T8" fmla="*/ 24 w 519"/>
                      <a:gd name="T9" fmla="*/ 169 h 467"/>
                      <a:gd name="T10" fmla="*/ 27 w 519"/>
                      <a:gd name="T11" fmla="*/ 172 h 467"/>
                      <a:gd name="T12" fmla="*/ 81 w 519"/>
                      <a:gd name="T13" fmla="*/ 220 h 467"/>
                      <a:gd name="T14" fmla="*/ 116 w 519"/>
                      <a:gd name="T15" fmla="*/ 243 h 467"/>
                      <a:gd name="T16" fmla="*/ 166 w 519"/>
                      <a:gd name="T17" fmla="*/ 268 h 467"/>
                      <a:gd name="T18" fmla="*/ 220 w 519"/>
                      <a:gd name="T19" fmla="*/ 288 h 467"/>
                      <a:gd name="T20" fmla="*/ 322 w 519"/>
                      <a:gd name="T21" fmla="*/ 325 h 467"/>
                      <a:gd name="T22" fmla="*/ 321 w 519"/>
                      <a:gd name="T23" fmla="*/ 323 h 467"/>
                      <a:gd name="T24" fmla="*/ 364 w 519"/>
                      <a:gd name="T25" fmla="*/ 333 h 467"/>
                      <a:gd name="T26" fmla="*/ 400 w 519"/>
                      <a:gd name="T27" fmla="*/ 370 h 467"/>
                      <a:gd name="T28" fmla="*/ 400 w 519"/>
                      <a:gd name="T29" fmla="*/ 370 h 467"/>
                      <a:gd name="T30" fmla="*/ 445 w 519"/>
                      <a:gd name="T31" fmla="*/ 389 h 467"/>
                      <a:gd name="T32" fmla="*/ 472 w 519"/>
                      <a:gd name="T33" fmla="*/ 429 h 467"/>
                      <a:gd name="T34" fmla="*/ 470 w 519"/>
                      <a:gd name="T35" fmla="*/ 429 h 467"/>
                      <a:gd name="T36" fmla="*/ 519 w 519"/>
                      <a:gd name="T37" fmla="*/ 451 h 467"/>
                      <a:gd name="T38" fmla="*/ 486 w 519"/>
                      <a:gd name="T39" fmla="*/ 412 h 467"/>
                      <a:gd name="T40" fmla="*/ 451 w 519"/>
                      <a:gd name="T41" fmla="*/ 380 h 467"/>
                      <a:gd name="T42" fmla="*/ 411 w 519"/>
                      <a:gd name="T43" fmla="*/ 349 h 467"/>
                      <a:gd name="T44" fmla="*/ 369 w 519"/>
                      <a:gd name="T45" fmla="*/ 323 h 467"/>
                      <a:gd name="T46" fmla="*/ 329 w 519"/>
                      <a:gd name="T47" fmla="*/ 303 h 467"/>
                      <a:gd name="T48" fmla="*/ 226 w 519"/>
                      <a:gd name="T49" fmla="*/ 266 h 467"/>
                      <a:gd name="T50" fmla="*/ 170 w 519"/>
                      <a:gd name="T51" fmla="*/ 256 h 467"/>
                      <a:gd name="T52" fmla="*/ 127 w 519"/>
                      <a:gd name="T53" fmla="*/ 223 h 467"/>
                      <a:gd name="T54" fmla="*/ 127 w 519"/>
                      <a:gd name="T55" fmla="*/ 223 h 467"/>
                      <a:gd name="T56" fmla="*/ 88 w 519"/>
                      <a:gd name="T57" fmla="*/ 211 h 467"/>
                      <a:gd name="T58" fmla="*/ 61 w 519"/>
                      <a:gd name="T59" fmla="*/ 173 h 467"/>
                      <a:gd name="T60" fmla="*/ 34 w 519"/>
                      <a:gd name="T61" fmla="*/ 163 h 467"/>
                      <a:gd name="T62" fmla="*/ 27 w 519"/>
                      <a:gd name="T63" fmla="*/ 127 h 467"/>
                      <a:gd name="T64" fmla="*/ 28 w 519"/>
                      <a:gd name="T65" fmla="*/ 131 h 467"/>
                      <a:gd name="T66" fmla="*/ 11 w 519"/>
                      <a:gd name="T67" fmla="*/ 89 h 467"/>
                      <a:gd name="T68" fmla="*/ 26 w 519"/>
                      <a:gd name="T69" fmla="*/ 51 h 467"/>
                      <a:gd name="T70" fmla="*/ 26 w 519"/>
                      <a:gd name="T71" fmla="*/ 5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9" h="467">
                        <a:moveTo>
                          <a:pt x="34" y="4"/>
                        </a:moveTo>
                        <a:lnTo>
                          <a:pt x="13" y="0"/>
                        </a:lnTo>
                        <a:lnTo>
                          <a:pt x="5" y="48"/>
                        </a:lnTo>
                        <a:lnTo>
                          <a:pt x="4" y="48"/>
                        </a:lnTo>
                        <a:lnTo>
                          <a:pt x="0" y="87"/>
                        </a:lnTo>
                        <a:lnTo>
                          <a:pt x="1" y="92"/>
                        </a:lnTo>
                        <a:lnTo>
                          <a:pt x="8" y="135"/>
                        </a:lnTo>
                        <a:lnTo>
                          <a:pt x="8" y="137"/>
                        </a:lnTo>
                        <a:lnTo>
                          <a:pt x="8" y="138"/>
                        </a:lnTo>
                        <a:lnTo>
                          <a:pt x="24" y="169"/>
                        </a:lnTo>
                        <a:lnTo>
                          <a:pt x="26" y="172"/>
                        </a:lnTo>
                        <a:lnTo>
                          <a:pt x="27" y="172"/>
                        </a:lnTo>
                        <a:lnTo>
                          <a:pt x="47" y="191"/>
                        </a:lnTo>
                        <a:lnTo>
                          <a:pt x="81" y="220"/>
                        </a:lnTo>
                        <a:lnTo>
                          <a:pt x="82" y="221"/>
                        </a:lnTo>
                        <a:lnTo>
                          <a:pt x="116" y="243"/>
                        </a:lnTo>
                        <a:lnTo>
                          <a:pt x="117" y="244"/>
                        </a:lnTo>
                        <a:lnTo>
                          <a:pt x="166" y="268"/>
                        </a:lnTo>
                        <a:lnTo>
                          <a:pt x="167" y="268"/>
                        </a:lnTo>
                        <a:lnTo>
                          <a:pt x="220" y="288"/>
                        </a:lnTo>
                        <a:lnTo>
                          <a:pt x="270" y="306"/>
                        </a:lnTo>
                        <a:lnTo>
                          <a:pt x="322" y="325"/>
                        </a:lnTo>
                        <a:lnTo>
                          <a:pt x="325" y="313"/>
                        </a:lnTo>
                        <a:lnTo>
                          <a:pt x="321" y="323"/>
                        </a:lnTo>
                        <a:lnTo>
                          <a:pt x="360" y="343"/>
                        </a:lnTo>
                        <a:lnTo>
                          <a:pt x="364" y="333"/>
                        </a:lnTo>
                        <a:lnTo>
                          <a:pt x="358" y="343"/>
                        </a:lnTo>
                        <a:lnTo>
                          <a:pt x="400" y="370"/>
                        </a:lnTo>
                        <a:lnTo>
                          <a:pt x="406" y="359"/>
                        </a:lnTo>
                        <a:lnTo>
                          <a:pt x="400" y="370"/>
                        </a:lnTo>
                        <a:lnTo>
                          <a:pt x="439" y="399"/>
                        </a:lnTo>
                        <a:lnTo>
                          <a:pt x="445" y="389"/>
                        </a:lnTo>
                        <a:lnTo>
                          <a:pt x="438" y="397"/>
                        </a:lnTo>
                        <a:lnTo>
                          <a:pt x="472" y="429"/>
                        </a:lnTo>
                        <a:lnTo>
                          <a:pt x="478" y="421"/>
                        </a:lnTo>
                        <a:lnTo>
                          <a:pt x="470" y="429"/>
                        </a:lnTo>
                        <a:lnTo>
                          <a:pt x="503" y="467"/>
                        </a:lnTo>
                        <a:lnTo>
                          <a:pt x="519" y="451"/>
                        </a:lnTo>
                        <a:lnTo>
                          <a:pt x="486" y="413"/>
                        </a:lnTo>
                        <a:lnTo>
                          <a:pt x="486" y="412"/>
                        </a:lnTo>
                        <a:lnTo>
                          <a:pt x="453" y="380"/>
                        </a:lnTo>
                        <a:lnTo>
                          <a:pt x="451" y="380"/>
                        </a:lnTo>
                        <a:lnTo>
                          <a:pt x="412" y="351"/>
                        </a:lnTo>
                        <a:lnTo>
                          <a:pt x="411" y="349"/>
                        </a:lnTo>
                        <a:lnTo>
                          <a:pt x="369" y="323"/>
                        </a:lnTo>
                        <a:lnTo>
                          <a:pt x="369" y="323"/>
                        </a:lnTo>
                        <a:lnTo>
                          <a:pt x="330" y="303"/>
                        </a:lnTo>
                        <a:lnTo>
                          <a:pt x="329" y="303"/>
                        </a:lnTo>
                        <a:lnTo>
                          <a:pt x="276" y="284"/>
                        </a:lnTo>
                        <a:lnTo>
                          <a:pt x="226" y="266"/>
                        </a:lnTo>
                        <a:lnTo>
                          <a:pt x="174" y="246"/>
                        </a:lnTo>
                        <a:lnTo>
                          <a:pt x="170" y="256"/>
                        </a:lnTo>
                        <a:lnTo>
                          <a:pt x="175" y="246"/>
                        </a:lnTo>
                        <a:lnTo>
                          <a:pt x="127" y="223"/>
                        </a:lnTo>
                        <a:lnTo>
                          <a:pt x="121" y="233"/>
                        </a:lnTo>
                        <a:lnTo>
                          <a:pt x="127" y="223"/>
                        </a:lnTo>
                        <a:lnTo>
                          <a:pt x="93" y="201"/>
                        </a:lnTo>
                        <a:lnTo>
                          <a:pt x="88" y="211"/>
                        </a:lnTo>
                        <a:lnTo>
                          <a:pt x="94" y="202"/>
                        </a:lnTo>
                        <a:lnTo>
                          <a:pt x="61" y="173"/>
                        </a:lnTo>
                        <a:lnTo>
                          <a:pt x="40" y="154"/>
                        </a:lnTo>
                        <a:lnTo>
                          <a:pt x="34" y="163"/>
                        </a:lnTo>
                        <a:lnTo>
                          <a:pt x="43" y="157"/>
                        </a:lnTo>
                        <a:lnTo>
                          <a:pt x="27" y="127"/>
                        </a:lnTo>
                        <a:lnTo>
                          <a:pt x="18" y="132"/>
                        </a:lnTo>
                        <a:lnTo>
                          <a:pt x="28" y="131"/>
                        </a:lnTo>
                        <a:lnTo>
                          <a:pt x="22" y="87"/>
                        </a:lnTo>
                        <a:lnTo>
                          <a:pt x="11" y="89"/>
                        </a:lnTo>
                        <a:lnTo>
                          <a:pt x="22" y="90"/>
                        </a:lnTo>
                        <a:lnTo>
                          <a:pt x="26" y="51"/>
                        </a:lnTo>
                        <a:lnTo>
                          <a:pt x="15" y="50"/>
                        </a:lnTo>
                        <a:lnTo>
                          <a:pt x="26" y="52"/>
                        </a:lnTo>
                        <a:lnTo>
                          <a:pt x="34" y="4"/>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53" name="Freeform 61"/>
                  <p:cNvSpPr>
                    <a:spLocks/>
                  </p:cNvSpPr>
                  <p:nvPr/>
                </p:nvSpPr>
                <p:spPr bwMode="auto">
                  <a:xfrm>
                    <a:off x="1315" y="2738"/>
                    <a:ext cx="592" cy="579"/>
                  </a:xfrm>
                  <a:custGeom>
                    <a:avLst/>
                    <a:gdLst>
                      <a:gd name="T0" fmla="*/ 0 w 592"/>
                      <a:gd name="T1" fmla="*/ 22 h 579"/>
                      <a:gd name="T2" fmla="*/ 47 w 592"/>
                      <a:gd name="T3" fmla="*/ 22 h 579"/>
                      <a:gd name="T4" fmla="*/ 85 w 592"/>
                      <a:gd name="T5" fmla="*/ 47 h 579"/>
                      <a:gd name="T6" fmla="*/ 84 w 592"/>
                      <a:gd name="T7" fmla="*/ 47 h 579"/>
                      <a:gd name="T8" fmla="*/ 128 w 592"/>
                      <a:gd name="T9" fmla="*/ 52 h 579"/>
                      <a:gd name="T10" fmla="*/ 151 w 592"/>
                      <a:gd name="T11" fmla="*/ 82 h 579"/>
                      <a:gd name="T12" fmla="*/ 148 w 592"/>
                      <a:gd name="T13" fmla="*/ 79 h 579"/>
                      <a:gd name="T14" fmla="*/ 181 w 592"/>
                      <a:gd name="T15" fmla="*/ 102 h 579"/>
                      <a:gd name="T16" fmla="*/ 191 w 592"/>
                      <a:gd name="T17" fmla="*/ 147 h 579"/>
                      <a:gd name="T18" fmla="*/ 191 w 592"/>
                      <a:gd name="T19" fmla="*/ 146 h 579"/>
                      <a:gd name="T20" fmla="*/ 213 w 592"/>
                      <a:gd name="T21" fmla="*/ 176 h 579"/>
                      <a:gd name="T22" fmla="*/ 216 w 592"/>
                      <a:gd name="T23" fmla="*/ 224 h 579"/>
                      <a:gd name="T24" fmla="*/ 230 w 592"/>
                      <a:gd name="T25" fmla="*/ 275 h 579"/>
                      <a:gd name="T26" fmla="*/ 249 w 592"/>
                      <a:gd name="T27" fmla="*/ 320 h 579"/>
                      <a:gd name="T28" fmla="*/ 302 w 592"/>
                      <a:gd name="T29" fmla="*/ 405 h 579"/>
                      <a:gd name="T30" fmla="*/ 327 w 592"/>
                      <a:gd name="T31" fmla="*/ 437 h 579"/>
                      <a:gd name="T32" fmla="*/ 365 w 592"/>
                      <a:gd name="T33" fmla="*/ 467 h 579"/>
                      <a:gd name="T34" fmla="*/ 404 w 592"/>
                      <a:gd name="T35" fmla="*/ 495 h 579"/>
                      <a:gd name="T36" fmla="*/ 450 w 592"/>
                      <a:gd name="T37" fmla="*/ 518 h 579"/>
                      <a:gd name="T38" fmla="*/ 501 w 592"/>
                      <a:gd name="T39" fmla="*/ 543 h 579"/>
                      <a:gd name="T40" fmla="*/ 550 w 592"/>
                      <a:gd name="T41" fmla="*/ 550 h 579"/>
                      <a:gd name="T42" fmla="*/ 582 w 592"/>
                      <a:gd name="T43" fmla="*/ 579 h 579"/>
                      <a:gd name="T44" fmla="*/ 555 w 592"/>
                      <a:gd name="T45" fmla="*/ 540 h 579"/>
                      <a:gd name="T46" fmla="*/ 509 w 592"/>
                      <a:gd name="T47" fmla="*/ 521 h 579"/>
                      <a:gd name="T48" fmla="*/ 511 w 592"/>
                      <a:gd name="T49" fmla="*/ 521 h 579"/>
                      <a:gd name="T50" fmla="*/ 415 w 592"/>
                      <a:gd name="T51" fmla="*/ 474 h 579"/>
                      <a:gd name="T52" fmla="*/ 415 w 592"/>
                      <a:gd name="T53" fmla="*/ 476 h 579"/>
                      <a:gd name="T54" fmla="*/ 372 w 592"/>
                      <a:gd name="T55" fmla="*/ 458 h 579"/>
                      <a:gd name="T56" fmla="*/ 342 w 592"/>
                      <a:gd name="T57" fmla="*/ 419 h 579"/>
                      <a:gd name="T58" fmla="*/ 344 w 592"/>
                      <a:gd name="T59" fmla="*/ 421 h 579"/>
                      <a:gd name="T60" fmla="*/ 310 w 592"/>
                      <a:gd name="T61" fmla="*/ 397 h 579"/>
                      <a:gd name="T62" fmla="*/ 291 w 592"/>
                      <a:gd name="T63" fmla="*/ 348 h 579"/>
                      <a:gd name="T64" fmla="*/ 257 w 592"/>
                      <a:gd name="T65" fmla="*/ 313 h 579"/>
                      <a:gd name="T66" fmla="*/ 251 w 592"/>
                      <a:gd name="T67" fmla="*/ 265 h 579"/>
                      <a:gd name="T68" fmla="*/ 251 w 592"/>
                      <a:gd name="T69" fmla="*/ 266 h 579"/>
                      <a:gd name="T70" fmla="*/ 224 w 592"/>
                      <a:gd name="T71" fmla="*/ 173 h 579"/>
                      <a:gd name="T72" fmla="*/ 212 w 592"/>
                      <a:gd name="T73" fmla="*/ 137 h 579"/>
                      <a:gd name="T74" fmla="*/ 190 w 592"/>
                      <a:gd name="T75" fmla="*/ 96 h 579"/>
                      <a:gd name="T76" fmla="*/ 164 w 592"/>
                      <a:gd name="T77" fmla="*/ 64 h 579"/>
                      <a:gd name="T78" fmla="*/ 162 w 592"/>
                      <a:gd name="T79" fmla="*/ 63 h 579"/>
                      <a:gd name="T80" fmla="*/ 132 w 592"/>
                      <a:gd name="T81" fmla="*/ 42 h 579"/>
                      <a:gd name="T82" fmla="*/ 92 w 592"/>
                      <a:gd name="T83" fmla="*/ 25 h 579"/>
                      <a:gd name="T84" fmla="*/ 50 w 592"/>
                      <a:gd name="T85" fmla="*/ 12 h 5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92" h="579">
                        <a:moveTo>
                          <a:pt x="5" y="0"/>
                        </a:moveTo>
                        <a:lnTo>
                          <a:pt x="0" y="22"/>
                        </a:lnTo>
                        <a:lnTo>
                          <a:pt x="44" y="34"/>
                        </a:lnTo>
                        <a:lnTo>
                          <a:pt x="47" y="22"/>
                        </a:lnTo>
                        <a:lnTo>
                          <a:pt x="44" y="34"/>
                        </a:lnTo>
                        <a:lnTo>
                          <a:pt x="85" y="47"/>
                        </a:lnTo>
                        <a:lnTo>
                          <a:pt x="88" y="35"/>
                        </a:lnTo>
                        <a:lnTo>
                          <a:pt x="84" y="47"/>
                        </a:lnTo>
                        <a:lnTo>
                          <a:pt x="124" y="64"/>
                        </a:lnTo>
                        <a:lnTo>
                          <a:pt x="128" y="52"/>
                        </a:lnTo>
                        <a:lnTo>
                          <a:pt x="123" y="63"/>
                        </a:lnTo>
                        <a:lnTo>
                          <a:pt x="151" y="82"/>
                        </a:lnTo>
                        <a:lnTo>
                          <a:pt x="156" y="71"/>
                        </a:lnTo>
                        <a:lnTo>
                          <a:pt x="148" y="79"/>
                        </a:lnTo>
                        <a:lnTo>
                          <a:pt x="172" y="109"/>
                        </a:lnTo>
                        <a:lnTo>
                          <a:pt x="181" y="102"/>
                        </a:lnTo>
                        <a:lnTo>
                          <a:pt x="171" y="108"/>
                        </a:lnTo>
                        <a:lnTo>
                          <a:pt x="191" y="147"/>
                        </a:lnTo>
                        <a:lnTo>
                          <a:pt x="201" y="141"/>
                        </a:lnTo>
                        <a:lnTo>
                          <a:pt x="191" y="146"/>
                        </a:lnTo>
                        <a:lnTo>
                          <a:pt x="203" y="181"/>
                        </a:lnTo>
                        <a:lnTo>
                          <a:pt x="213" y="176"/>
                        </a:lnTo>
                        <a:lnTo>
                          <a:pt x="203" y="181"/>
                        </a:lnTo>
                        <a:lnTo>
                          <a:pt x="216" y="224"/>
                        </a:lnTo>
                        <a:lnTo>
                          <a:pt x="230" y="274"/>
                        </a:lnTo>
                        <a:lnTo>
                          <a:pt x="230" y="275"/>
                        </a:lnTo>
                        <a:lnTo>
                          <a:pt x="248" y="319"/>
                        </a:lnTo>
                        <a:lnTo>
                          <a:pt x="249" y="320"/>
                        </a:lnTo>
                        <a:lnTo>
                          <a:pt x="274" y="361"/>
                        </a:lnTo>
                        <a:lnTo>
                          <a:pt x="302" y="405"/>
                        </a:lnTo>
                        <a:lnTo>
                          <a:pt x="302" y="406"/>
                        </a:lnTo>
                        <a:lnTo>
                          <a:pt x="327" y="437"/>
                        </a:lnTo>
                        <a:lnTo>
                          <a:pt x="329" y="437"/>
                        </a:lnTo>
                        <a:lnTo>
                          <a:pt x="365" y="467"/>
                        </a:lnTo>
                        <a:lnTo>
                          <a:pt x="367" y="469"/>
                        </a:lnTo>
                        <a:lnTo>
                          <a:pt x="404" y="495"/>
                        </a:lnTo>
                        <a:lnTo>
                          <a:pt x="406" y="496"/>
                        </a:lnTo>
                        <a:lnTo>
                          <a:pt x="450" y="518"/>
                        </a:lnTo>
                        <a:lnTo>
                          <a:pt x="501" y="543"/>
                        </a:lnTo>
                        <a:lnTo>
                          <a:pt x="501" y="543"/>
                        </a:lnTo>
                        <a:lnTo>
                          <a:pt x="546" y="562"/>
                        </a:lnTo>
                        <a:lnTo>
                          <a:pt x="550" y="550"/>
                        </a:lnTo>
                        <a:lnTo>
                          <a:pt x="546" y="562"/>
                        </a:lnTo>
                        <a:lnTo>
                          <a:pt x="582" y="579"/>
                        </a:lnTo>
                        <a:lnTo>
                          <a:pt x="592" y="557"/>
                        </a:lnTo>
                        <a:lnTo>
                          <a:pt x="555" y="540"/>
                        </a:lnTo>
                        <a:lnTo>
                          <a:pt x="554" y="540"/>
                        </a:lnTo>
                        <a:lnTo>
                          <a:pt x="509" y="521"/>
                        </a:lnTo>
                        <a:lnTo>
                          <a:pt x="505" y="531"/>
                        </a:lnTo>
                        <a:lnTo>
                          <a:pt x="511" y="521"/>
                        </a:lnTo>
                        <a:lnTo>
                          <a:pt x="460" y="496"/>
                        </a:lnTo>
                        <a:lnTo>
                          <a:pt x="415" y="474"/>
                        </a:lnTo>
                        <a:lnTo>
                          <a:pt x="410" y="485"/>
                        </a:lnTo>
                        <a:lnTo>
                          <a:pt x="415" y="476"/>
                        </a:lnTo>
                        <a:lnTo>
                          <a:pt x="377" y="450"/>
                        </a:lnTo>
                        <a:lnTo>
                          <a:pt x="372" y="458"/>
                        </a:lnTo>
                        <a:lnTo>
                          <a:pt x="379" y="450"/>
                        </a:lnTo>
                        <a:lnTo>
                          <a:pt x="342" y="419"/>
                        </a:lnTo>
                        <a:lnTo>
                          <a:pt x="336" y="428"/>
                        </a:lnTo>
                        <a:lnTo>
                          <a:pt x="344" y="421"/>
                        </a:lnTo>
                        <a:lnTo>
                          <a:pt x="318" y="390"/>
                        </a:lnTo>
                        <a:lnTo>
                          <a:pt x="310" y="397"/>
                        </a:lnTo>
                        <a:lnTo>
                          <a:pt x="319" y="391"/>
                        </a:lnTo>
                        <a:lnTo>
                          <a:pt x="291" y="348"/>
                        </a:lnTo>
                        <a:lnTo>
                          <a:pt x="267" y="307"/>
                        </a:lnTo>
                        <a:lnTo>
                          <a:pt x="257" y="313"/>
                        </a:lnTo>
                        <a:lnTo>
                          <a:pt x="268" y="309"/>
                        </a:lnTo>
                        <a:lnTo>
                          <a:pt x="251" y="265"/>
                        </a:lnTo>
                        <a:lnTo>
                          <a:pt x="240" y="269"/>
                        </a:lnTo>
                        <a:lnTo>
                          <a:pt x="251" y="266"/>
                        </a:lnTo>
                        <a:lnTo>
                          <a:pt x="236" y="217"/>
                        </a:lnTo>
                        <a:lnTo>
                          <a:pt x="224" y="173"/>
                        </a:lnTo>
                        <a:lnTo>
                          <a:pt x="224" y="172"/>
                        </a:lnTo>
                        <a:lnTo>
                          <a:pt x="212" y="137"/>
                        </a:lnTo>
                        <a:lnTo>
                          <a:pt x="210" y="135"/>
                        </a:lnTo>
                        <a:lnTo>
                          <a:pt x="190" y="96"/>
                        </a:lnTo>
                        <a:lnTo>
                          <a:pt x="189" y="95"/>
                        </a:lnTo>
                        <a:lnTo>
                          <a:pt x="164" y="64"/>
                        </a:lnTo>
                        <a:lnTo>
                          <a:pt x="164" y="63"/>
                        </a:lnTo>
                        <a:lnTo>
                          <a:pt x="162" y="63"/>
                        </a:lnTo>
                        <a:lnTo>
                          <a:pt x="133" y="44"/>
                        </a:lnTo>
                        <a:lnTo>
                          <a:pt x="132" y="42"/>
                        </a:lnTo>
                        <a:lnTo>
                          <a:pt x="92" y="25"/>
                        </a:lnTo>
                        <a:lnTo>
                          <a:pt x="92" y="25"/>
                        </a:lnTo>
                        <a:lnTo>
                          <a:pt x="51" y="12"/>
                        </a:lnTo>
                        <a:lnTo>
                          <a:pt x="50" y="12"/>
                        </a:lnTo>
                        <a:lnTo>
                          <a:pt x="5" y="0"/>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54" name="Freeform 62"/>
                  <p:cNvSpPr>
                    <a:spLocks/>
                  </p:cNvSpPr>
                  <p:nvPr/>
                </p:nvSpPr>
                <p:spPr bwMode="auto">
                  <a:xfrm>
                    <a:off x="1351" y="2453"/>
                    <a:ext cx="825" cy="867"/>
                  </a:xfrm>
                  <a:custGeom>
                    <a:avLst/>
                    <a:gdLst>
                      <a:gd name="T0" fmla="*/ 0 w 825"/>
                      <a:gd name="T1" fmla="*/ 4 h 867"/>
                      <a:gd name="T2" fmla="*/ 10 w 825"/>
                      <a:gd name="T3" fmla="*/ 62 h 867"/>
                      <a:gd name="T4" fmla="*/ 25 w 825"/>
                      <a:gd name="T5" fmla="*/ 122 h 867"/>
                      <a:gd name="T6" fmla="*/ 46 w 825"/>
                      <a:gd name="T7" fmla="*/ 189 h 867"/>
                      <a:gd name="T8" fmla="*/ 74 w 825"/>
                      <a:gd name="T9" fmla="*/ 240 h 867"/>
                      <a:gd name="T10" fmla="*/ 119 w 825"/>
                      <a:gd name="T11" fmla="*/ 288 h 867"/>
                      <a:gd name="T12" fmla="*/ 139 w 825"/>
                      <a:gd name="T13" fmla="*/ 343 h 867"/>
                      <a:gd name="T14" fmla="*/ 138 w 825"/>
                      <a:gd name="T15" fmla="*/ 343 h 867"/>
                      <a:gd name="T16" fmla="*/ 208 w 825"/>
                      <a:gd name="T17" fmla="*/ 473 h 867"/>
                      <a:gd name="T18" fmla="*/ 234 w 825"/>
                      <a:gd name="T19" fmla="*/ 514 h 867"/>
                      <a:gd name="T20" fmla="*/ 265 w 825"/>
                      <a:gd name="T21" fmla="*/ 554 h 867"/>
                      <a:gd name="T22" fmla="*/ 300 w 825"/>
                      <a:gd name="T23" fmla="*/ 598 h 867"/>
                      <a:gd name="T24" fmla="*/ 345 w 825"/>
                      <a:gd name="T25" fmla="*/ 642 h 867"/>
                      <a:gd name="T26" fmla="*/ 403 w 825"/>
                      <a:gd name="T27" fmla="*/ 694 h 867"/>
                      <a:gd name="T28" fmla="*/ 455 w 825"/>
                      <a:gd name="T29" fmla="*/ 738 h 867"/>
                      <a:gd name="T30" fmla="*/ 512 w 825"/>
                      <a:gd name="T31" fmla="*/ 773 h 867"/>
                      <a:gd name="T32" fmla="*/ 576 w 825"/>
                      <a:gd name="T33" fmla="*/ 805 h 867"/>
                      <a:gd name="T34" fmla="*/ 645 w 825"/>
                      <a:gd name="T35" fmla="*/ 832 h 867"/>
                      <a:gd name="T36" fmla="*/ 700 w 825"/>
                      <a:gd name="T37" fmla="*/ 848 h 867"/>
                      <a:gd name="T38" fmla="*/ 763 w 825"/>
                      <a:gd name="T39" fmla="*/ 861 h 867"/>
                      <a:gd name="T40" fmla="*/ 824 w 825"/>
                      <a:gd name="T41" fmla="*/ 867 h 867"/>
                      <a:gd name="T42" fmla="*/ 766 w 825"/>
                      <a:gd name="T43" fmla="*/ 838 h 867"/>
                      <a:gd name="T44" fmla="*/ 767 w 825"/>
                      <a:gd name="T45" fmla="*/ 839 h 867"/>
                      <a:gd name="T46" fmla="*/ 702 w 825"/>
                      <a:gd name="T47" fmla="*/ 837 h 867"/>
                      <a:gd name="T48" fmla="*/ 651 w 825"/>
                      <a:gd name="T49" fmla="*/ 810 h 867"/>
                      <a:gd name="T50" fmla="*/ 653 w 825"/>
                      <a:gd name="T51" fmla="*/ 810 h 867"/>
                      <a:gd name="T52" fmla="*/ 580 w 825"/>
                      <a:gd name="T53" fmla="*/ 793 h 867"/>
                      <a:gd name="T54" fmla="*/ 523 w 825"/>
                      <a:gd name="T55" fmla="*/ 752 h 867"/>
                      <a:gd name="T56" fmla="*/ 523 w 825"/>
                      <a:gd name="T57" fmla="*/ 752 h 867"/>
                      <a:gd name="T58" fmla="*/ 461 w 825"/>
                      <a:gd name="T59" fmla="*/ 727 h 867"/>
                      <a:gd name="T60" fmla="*/ 417 w 825"/>
                      <a:gd name="T61" fmla="*/ 676 h 867"/>
                      <a:gd name="T62" fmla="*/ 417 w 825"/>
                      <a:gd name="T63" fmla="*/ 676 h 867"/>
                      <a:gd name="T64" fmla="*/ 352 w 825"/>
                      <a:gd name="T65" fmla="*/ 633 h 867"/>
                      <a:gd name="T66" fmla="*/ 316 w 825"/>
                      <a:gd name="T67" fmla="*/ 580 h 867"/>
                      <a:gd name="T68" fmla="*/ 316 w 825"/>
                      <a:gd name="T69" fmla="*/ 582 h 867"/>
                      <a:gd name="T70" fmla="*/ 273 w 825"/>
                      <a:gd name="T71" fmla="*/ 547 h 867"/>
                      <a:gd name="T72" fmla="*/ 250 w 825"/>
                      <a:gd name="T73" fmla="*/ 499 h 867"/>
                      <a:gd name="T74" fmla="*/ 251 w 825"/>
                      <a:gd name="T75" fmla="*/ 500 h 867"/>
                      <a:gd name="T76" fmla="*/ 217 w 825"/>
                      <a:gd name="T77" fmla="*/ 467 h 867"/>
                      <a:gd name="T78" fmla="*/ 189 w 825"/>
                      <a:gd name="T79" fmla="*/ 393 h 867"/>
                      <a:gd name="T80" fmla="*/ 157 w 825"/>
                      <a:gd name="T81" fmla="*/ 332 h 867"/>
                      <a:gd name="T82" fmla="*/ 128 w 825"/>
                      <a:gd name="T83" fmla="*/ 282 h 867"/>
                      <a:gd name="T84" fmla="*/ 83 w 825"/>
                      <a:gd name="T85" fmla="*/ 233 h 867"/>
                      <a:gd name="T86" fmla="*/ 65 w 825"/>
                      <a:gd name="T87" fmla="*/ 177 h 867"/>
                      <a:gd name="T88" fmla="*/ 66 w 825"/>
                      <a:gd name="T89" fmla="*/ 179 h 867"/>
                      <a:gd name="T90" fmla="*/ 34 w 825"/>
                      <a:gd name="T91" fmla="*/ 118 h 867"/>
                      <a:gd name="T92" fmla="*/ 30 w 825"/>
                      <a:gd name="T93" fmla="*/ 57 h 867"/>
                      <a:gd name="T94" fmla="*/ 30 w 825"/>
                      <a:gd name="T95" fmla="*/ 58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25" h="867">
                        <a:moveTo>
                          <a:pt x="21" y="0"/>
                        </a:moveTo>
                        <a:lnTo>
                          <a:pt x="0" y="4"/>
                        </a:lnTo>
                        <a:lnTo>
                          <a:pt x="10" y="62"/>
                        </a:lnTo>
                        <a:lnTo>
                          <a:pt x="10" y="62"/>
                        </a:lnTo>
                        <a:lnTo>
                          <a:pt x="25" y="121"/>
                        </a:lnTo>
                        <a:lnTo>
                          <a:pt x="25" y="122"/>
                        </a:lnTo>
                        <a:lnTo>
                          <a:pt x="46" y="188"/>
                        </a:lnTo>
                        <a:lnTo>
                          <a:pt x="46" y="189"/>
                        </a:lnTo>
                        <a:lnTo>
                          <a:pt x="73" y="239"/>
                        </a:lnTo>
                        <a:lnTo>
                          <a:pt x="74" y="240"/>
                        </a:lnTo>
                        <a:lnTo>
                          <a:pt x="111" y="295"/>
                        </a:lnTo>
                        <a:lnTo>
                          <a:pt x="119" y="288"/>
                        </a:lnTo>
                        <a:lnTo>
                          <a:pt x="111" y="294"/>
                        </a:lnTo>
                        <a:lnTo>
                          <a:pt x="139" y="343"/>
                        </a:lnTo>
                        <a:lnTo>
                          <a:pt x="147" y="337"/>
                        </a:lnTo>
                        <a:lnTo>
                          <a:pt x="138" y="343"/>
                        </a:lnTo>
                        <a:lnTo>
                          <a:pt x="170" y="404"/>
                        </a:lnTo>
                        <a:lnTo>
                          <a:pt x="208" y="473"/>
                        </a:lnTo>
                        <a:lnTo>
                          <a:pt x="209" y="474"/>
                        </a:lnTo>
                        <a:lnTo>
                          <a:pt x="234" y="514"/>
                        </a:lnTo>
                        <a:lnTo>
                          <a:pt x="234" y="514"/>
                        </a:lnTo>
                        <a:lnTo>
                          <a:pt x="265" y="554"/>
                        </a:lnTo>
                        <a:lnTo>
                          <a:pt x="265" y="556"/>
                        </a:lnTo>
                        <a:lnTo>
                          <a:pt x="300" y="598"/>
                        </a:lnTo>
                        <a:lnTo>
                          <a:pt x="301" y="598"/>
                        </a:lnTo>
                        <a:lnTo>
                          <a:pt x="345" y="642"/>
                        </a:lnTo>
                        <a:lnTo>
                          <a:pt x="345" y="642"/>
                        </a:lnTo>
                        <a:lnTo>
                          <a:pt x="403" y="694"/>
                        </a:lnTo>
                        <a:lnTo>
                          <a:pt x="403" y="695"/>
                        </a:lnTo>
                        <a:lnTo>
                          <a:pt x="455" y="738"/>
                        </a:lnTo>
                        <a:lnTo>
                          <a:pt x="456" y="738"/>
                        </a:lnTo>
                        <a:lnTo>
                          <a:pt x="512" y="773"/>
                        </a:lnTo>
                        <a:lnTo>
                          <a:pt x="514" y="774"/>
                        </a:lnTo>
                        <a:lnTo>
                          <a:pt x="576" y="805"/>
                        </a:lnTo>
                        <a:lnTo>
                          <a:pt x="576" y="805"/>
                        </a:lnTo>
                        <a:lnTo>
                          <a:pt x="645" y="832"/>
                        </a:lnTo>
                        <a:lnTo>
                          <a:pt x="646" y="832"/>
                        </a:lnTo>
                        <a:lnTo>
                          <a:pt x="700" y="848"/>
                        </a:lnTo>
                        <a:lnTo>
                          <a:pt x="701" y="848"/>
                        </a:lnTo>
                        <a:lnTo>
                          <a:pt x="763" y="861"/>
                        </a:lnTo>
                        <a:lnTo>
                          <a:pt x="764" y="861"/>
                        </a:lnTo>
                        <a:lnTo>
                          <a:pt x="824" y="867"/>
                        </a:lnTo>
                        <a:lnTo>
                          <a:pt x="825" y="844"/>
                        </a:lnTo>
                        <a:lnTo>
                          <a:pt x="766" y="838"/>
                        </a:lnTo>
                        <a:lnTo>
                          <a:pt x="764" y="850"/>
                        </a:lnTo>
                        <a:lnTo>
                          <a:pt x="767" y="839"/>
                        </a:lnTo>
                        <a:lnTo>
                          <a:pt x="705" y="826"/>
                        </a:lnTo>
                        <a:lnTo>
                          <a:pt x="702" y="837"/>
                        </a:lnTo>
                        <a:lnTo>
                          <a:pt x="705" y="826"/>
                        </a:lnTo>
                        <a:lnTo>
                          <a:pt x="651" y="810"/>
                        </a:lnTo>
                        <a:lnTo>
                          <a:pt x="649" y="821"/>
                        </a:lnTo>
                        <a:lnTo>
                          <a:pt x="653" y="810"/>
                        </a:lnTo>
                        <a:lnTo>
                          <a:pt x="584" y="783"/>
                        </a:lnTo>
                        <a:lnTo>
                          <a:pt x="580" y="793"/>
                        </a:lnTo>
                        <a:lnTo>
                          <a:pt x="585" y="783"/>
                        </a:lnTo>
                        <a:lnTo>
                          <a:pt x="523" y="752"/>
                        </a:lnTo>
                        <a:lnTo>
                          <a:pt x="518" y="762"/>
                        </a:lnTo>
                        <a:lnTo>
                          <a:pt x="523" y="752"/>
                        </a:lnTo>
                        <a:lnTo>
                          <a:pt x="467" y="717"/>
                        </a:lnTo>
                        <a:lnTo>
                          <a:pt x="461" y="727"/>
                        </a:lnTo>
                        <a:lnTo>
                          <a:pt x="468" y="719"/>
                        </a:lnTo>
                        <a:lnTo>
                          <a:pt x="417" y="676"/>
                        </a:lnTo>
                        <a:lnTo>
                          <a:pt x="410" y="685"/>
                        </a:lnTo>
                        <a:lnTo>
                          <a:pt x="417" y="676"/>
                        </a:lnTo>
                        <a:lnTo>
                          <a:pt x="359" y="624"/>
                        </a:lnTo>
                        <a:lnTo>
                          <a:pt x="352" y="633"/>
                        </a:lnTo>
                        <a:lnTo>
                          <a:pt x="360" y="624"/>
                        </a:lnTo>
                        <a:lnTo>
                          <a:pt x="316" y="580"/>
                        </a:lnTo>
                        <a:lnTo>
                          <a:pt x="308" y="589"/>
                        </a:lnTo>
                        <a:lnTo>
                          <a:pt x="316" y="582"/>
                        </a:lnTo>
                        <a:lnTo>
                          <a:pt x="281" y="540"/>
                        </a:lnTo>
                        <a:lnTo>
                          <a:pt x="273" y="547"/>
                        </a:lnTo>
                        <a:lnTo>
                          <a:pt x="281" y="540"/>
                        </a:lnTo>
                        <a:lnTo>
                          <a:pt x="250" y="499"/>
                        </a:lnTo>
                        <a:lnTo>
                          <a:pt x="242" y="506"/>
                        </a:lnTo>
                        <a:lnTo>
                          <a:pt x="251" y="500"/>
                        </a:lnTo>
                        <a:lnTo>
                          <a:pt x="227" y="461"/>
                        </a:lnTo>
                        <a:lnTo>
                          <a:pt x="217" y="467"/>
                        </a:lnTo>
                        <a:lnTo>
                          <a:pt x="227" y="461"/>
                        </a:lnTo>
                        <a:lnTo>
                          <a:pt x="189" y="393"/>
                        </a:lnTo>
                        <a:lnTo>
                          <a:pt x="157" y="332"/>
                        </a:lnTo>
                        <a:lnTo>
                          <a:pt x="157" y="332"/>
                        </a:lnTo>
                        <a:lnTo>
                          <a:pt x="128" y="282"/>
                        </a:lnTo>
                        <a:lnTo>
                          <a:pt x="128" y="282"/>
                        </a:lnTo>
                        <a:lnTo>
                          <a:pt x="92" y="227"/>
                        </a:lnTo>
                        <a:lnTo>
                          <a:pt x="83" y="233"/>
                        </a:lnTo>
                        <a:lnTo>
                          <a:pt x="92" y="227"/>
                        </a:lnTo>
                        <a:lnTo>
                          <a:pt x="65" y="177"/>
                        </a:lnTo>
                        <a:lnTo>
                          <a:pt x="56" y="183"/>
                        </a:lnTo>
                        <a:lnTo>
                          <a:pt x="66" y="179"/>
                        </a:lnTo>
                        <a:lnTo>
                          <a:pt x="45" y="113"/>
                        </a:lnTo>
                        <a:lnTo>
                          <a:pt x="34" y="118"/>
                        </a:lnTo>
                        <a:lnTo>
                          <a:pt x="45" y="115"/>
                        </a:lnTo>
                        <a:lnTo>
                          <a:pt x="30" y="57"/>
                        </a:lnTo>
                        <a:lnTo>
                          <a:pt x="19" y="60"/>
                        </a:lnTo>
                        <a:lnTo>
                          <a:pt x="30" y="58"/>
                        </a:lnTo>
                        <a:lnTo>
                          <a:pt x="21" y="0"/>
                        </a:lnTo>
                        <a:close/>
                      </a:path>
                    </a:pathLst>
                  </a:custGeom>
                  <a:solidFill>
                    <a:srgbClr val="FF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grpSp>
        </p:grpSp>
      </p:grpSp>
      <p:sp>
        <p:nvSpPr>
          <p:cNvPr id="8255" name="Line 63"/>
          <p:cNvSpPr>
            <a:spLocks noChangeShapeType="1"/>
          </p:cNvSpPr>
          <p:nvPr/>
        </p:nvSpPr>
        <p:spPr bwMode="auto">
          <a:xfrm rot="1862411" flipV="1">
            <a:off x="2292350" y="2389193"/>
            <a:ext cx="696913" cy="223837"/>
          </a:xfrm>
          <a:prstGeom prst="line">
            <a:avLst/>
          </a:prstGeom>
          <a:noFill/>
          <a:ln w="38100">
            <a:solidFill>
              <a:schemeClr val="bg1"/>
            </a:solidFill>
            <a:round/>
            <a:headEnd type="none" w="sm" len="sm"/>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7" rIns="91390" bIns="45697" anchor="ct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56" name="Freeform 64"/>
          <p:cNvSpPr>
            <a:spLocks/>
          </p:cNvSpPr>
          <p:nvPr/>
        </p:nvSpPr>
        <p:spPr bwMode="auto">
          <a:xfrm rot="1231645">
            <a:off x="2917825" y="2513013"/>
            <a:ext cx="844550" cy="655637"/>
          </a:xfrm>
          <a:custGeom>
            <a:avLst/>
            <a:gdLst>
              <a:gd name="T0" fmla="*/ 0 w 632"/>
              <a:gd name="T1" fmla="*/ 112 h 368"/>
              <a:gd name="T2" fmla="*/ 72 w 632"/>
              <a:gd name="T3" fmla="*/ 40 h 368"/>
              <a:gd name="T4" fmla="*/ 224 w 632"/>
              <a:gd name="T5" fmla="*/ 0 h 368"/>
              <a:gd name="T6" fmla="*/ 408 w 632"/>
              <a:gd name="T7" fmla="*/ 24 h 368"/>
              <a:gd name="T8" fmla="*/ 560 w 632"/>
              <a:gd name="T9" fmla="*/ 224 h 368"/>
              <a:gd name="T10" fmla="*/ 632 w 632"/>
              <a:gd name="T11" fmla="*/ 368 h 368"/>
            </a:gdLst>
            <a:ahLst/>
            <a:cxnLst>
              <a:cxn ang="0">
                <a:pos x="T0" y="T1"/>
              </a:cxn>
              <a:cxn ang="0">
                <a:pos x="T2" y="T3"/>
              </a:cxn>
              <a:cxn ang="0">
                <a:pos x="T4" y="T5"/>
              </a:cxn>
              <a:cxn ang="0">
                <a:pos x="T6" y="T7"/>
              </a:cxn>
              <a:cxn ang="0">
                <a:pos x="T8" y="T9"/>
              </a:cxn>
              <a:cxn ang="0">
                <a:pos x="T10" y="T11"/>
              </a:cxn>
            </a:cxnLst>
            <a:rect l="0" t="0" r="r" b="b"/>
            <a:pathLst>
              <a:path w="632" h="368">
                <a:moveTo>
                  <a:pt x="0" y="112"/>
                </a:moveTo>
                <a:lnTo>
                  <a:pt x="72" y="40"/>
                </a:lnTo>
                <a:lnTo>
                  <a:pt x="224" y="0"/>
                </a:lnTo>
                <a:lnTo>
                  <a:pt x="408" y="24"/>
                </a:lnTo>
                <a:lnTo>
                  <a:pt x="560" y="224"/>
                </a:lnTo>
                <a:lnTo>
                  <a:pt x="632" y="368"/>
                </a:lnTo>
              </a:path>
            </a:pathLst>
          </a:custGeom>
          <a:noFill/>
          <a:ln w="76200" cap="flat" cmpd="sng">
            <a:solidFill>
              <a:srgbClr val="173073"/>
            </a:solidFill>
            <a:prstDash val="sysDot"/>
            <a:round/>
            <a:headEnd type="none" w="sm" len="sm"/>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5921" dir="2700000" algn="ctr" rotWithShape="0">
                    <a:schemeClr val="bg2"/>
                  </a:outerShdw>
                </a:effectLst>
              </a14:hiddenEffects>
            </a:ext>
          </a:extLst>
        </p:spPr>
        <p:txBody>
          <a:bodyPr wrap="none" lIns="91390" tIns="45697" rIns="91390" bIns="45697" anchor="ct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57" name="Freeform 65"/>
          <p:cNvSpPr>
            <a:spLocks/>
          </p:cNvSpPr>
          <p:nvPr/>
        </p:nvSpPr>
        <p:spPr bwMode="auto">
          <a:xfrm rot="18869795" flipH="1">
            <a:off x="3004344" y="3264698"/>
            <a:ext cx="927100" cy="1947862"/>
          </a:xfrm>
          <a:custGeom>
            <a:avLst/>
            <a:gdLst>
              <a:gd name="T0" fmla="*/ 0 w 1009"/>
              <a:gd name="T1" fmla="*/ 653 h 1491"/>
              <a:gd name="T2" fmla="*/ 412 w 1009"/>
              <a:gd name="T3" fmla="*/ 1022 h 1491"/>
              <a:gd name="T4" fmla="*/ 655 w 1009"/>
              <a:gd name="T5" fmla="*/ 1305 h 1491"/>
              <a:gd name="T6" fmla="*/ 790 w 1009"/>
              <a:gd name="T7" fmla="*/ 1438 h 1491"/>
              <a:gd name="T8" fmla="*/ 983 w 1009"/>
              <a:gd name="T9" fmla="*/ 1447 h 1491"/>
              <a:gd name="T10" fmla="*/ 945 w 1009"/>
              <a:gd name="T11" fmla="*/ 1176 h 1491"/>
              <a:gd name="T12" fmla="*/ 907 w 1009"/>
              <a:gd name="T13" fmla="*/ 816 h 1491"/>
              <a:gd name="T14" fmla="*/ 806 w 1009"/>
              <a:gd name="T15" fmla="*/ 381 h 1491"/>
              <a:gd name="T16" fmla="*/ 554 w 1009"/>
              <a:gd name="T17" fmla="*/ 0 h 1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9" h="1491">
                <a:moveTo>
                  <a:pt x="0" y="653"/>
                </a:moveTo>
                <a:cubicBezTo>
                  <a:pt x="69" y="714"/>
                  <a:pt x="303" y="913"/>
                  <a:pt x="412" y="1022"/>
                </a:cubicBezTo>
                <a:cubicBezTo>
                  <a:pt x="521" y="1131"/>
                  <a:pt x="592" y="1236"/>
                  <a:pt x="655" y="1305"/>
                </a:cubicBezTo>
                <a:cubicBezTo>
                  <a:pt x="718" y="1374"/>
                  <a:pt x="735" y="1414"/>
                  <a:pt x="790" y="1438"/>
                </a:cubicBezTo>
                <a:cubicBezTo>
                  <a:pt x="845" y="1462"/>
                  <a:pt x="957" y="1491"/>
                  <a:pt x="983" y="1447"/>
                </a:cubicBezTo>
                <a:cubicBezTo>
                  <a:pt x="1009" y="1403"/>
                  <a:pt x="958" y="1281"/>
                  <a:pt x="945" y="1176"/>
                </a:cubicBezTo>
                <a:cubicBezTo>
                  <a:pt x="932" y="1071"/>
                  <a:pt x="930" y="948"/>
                  <a:pt x="907" y="816"/>
                </a:cubicBezTo>
                <a:cubicBezTo>
                  <a:pt x="884" y="684"/>
                  <a:pt x="865" y="517"/>
                  <a:pt x="806" y="381"/>
                </a:cubicBezTo>
                <a:cubicBezTo>
                  <a:pt x="748" y="245"/>
                  <a:pt x="651" y="122"/>
                  <a:pt x="554" y="0"/>
                </a:cubicBezTo>
              </a:path>
            </a:pathLst>
          </a:custGeom>
          <a:noFill/>
          <a:ln w="76200" cap="flat" cmpd="sng">
            <a:solidFill>
              <a:srgbClr val="003399"/>
            </a:solidFill>
            <a:prstDash val="sysDot"/>
            <a:round/>
            <a:headEnd type="none" w="sm" len="sm"/>
            <a:tailEnd type="triangle" w="sm"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7" rIns="91390" bIns="45697" anchor="ct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58" name="Line 66"/>
          <p:cNvSpPr>
            <a:spLocks noChangeShapeType="1"/>
          </p:cNvSpPr>
          <p:nvPr/>
        </p:nvSpPr>
        <p:spPr bwMode="auto">
          <a:xfrm rot="1868947" flipV="1">
            <a:off x="2324105" y="3087693"/>
            <a:ext cx="855663" cy="1292225"/>
          </a:xfrm>
          <a:prstGeom prst="line">
            <a:avLst/>
          </a:prstGeom>
          <a:noFill/>
          <a:ln w="38100">
            <a:solidFill>
              <a:schemeClr val="bg1"/>
            </a:solidFill>
            <a:round/>
            <a:headEnd type="none" w="sm" len="sm"/>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7" rIns="91390" bIns="45697" anchor="ct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59" name="Line 67"/>
          <p:cNvSpPr>
            <a:spLocks noChangeShapeType="1"/>
          </p:cNvSpPr>
          <p:nvPr/>
        </p:nvSpPr>
        <p:spPr bwMode="auto">
          <a:xfrm flipV="1">
            <a:off x="3937000" y="4305300"/>
            <a:ext cx="266700" cy="38100"/>
          </a:xfrm>
          <a:prstGeom prst="line">
            <a:avLst/>
          </a:prstGeom>
          <a:noFill/>
          <a:ln w="38100">
            <a:solidFill>
              <a:srgbClr val="FF0000"/>
            </a:solidFill>
            <a:round/>
            <a:headEnd/>
            <a:tailEnd/>
          </a:ln>
          <a:effectLst>
            <a:glow rad="101600">
              <a:schemeClr val="accent4">
                <a:satMod val="175000"/>
                <a:alpha val="40000"/>
              </a:schemeClr>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lIns="91390" tIns="45697" rIns="91390" bIns="45697"/>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60" name="Line 68"/>
          <p:cNvSpPr>
            <a:spLocks noChangeShapeType="1"/>
          </p:cNvSpPr>
          <p:nvPr/>
        </p:nvSpPr>
        <p:spPr bwMode="auto">
          <a:xfrm flipV="1">
            <a:off x="3937000" y="4406900"/>
            <a:ext cx="266700" cy="38100"/>
          </a:xfrm>
          <a:prstGeom prst="line">
            <a:avLst/>
          </a:prstGeom>
          <a:noFill/>
          <a:ln w="38100">
            <a:solidFill>
              <a:srgbClr val="FF0000"/>
            </a:solidFill>
            <a:round/>
            <a:headEnd/>
            <a:tailEnd/>
          </a:ln>
          <a:effectLst>
            <a:glow rad="101600">
              <a:schemeClr val="accent4">
                <a:satMod val="175000"/>
                <a:alpha val="40000"/>
              </a:schemeClr>
            </a:glow>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lIns="91390" tIns="45697" rIns="91390" bIns="45697"/>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61" name="Text Box 69"/>
          <p:cNvSpPr txBox="1">
            <a:spLocks noChangeArrowheads="1"/>
          </p:cNvSpPr>
          <p:nvPr/>
        </p:nvSpPr>
        <p:spPr bwMode="auto">
          <a:xfrm>
            <a:off x="5556255" y="3933830"/>
            <a:ext cx="24098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spAutoFit/>
          </a:bodyPr>
          <a:lstStyle/>
          <a:p>
            <a:pPr eaLnBrk="0" fontAlgn="base" hangingPunct="0">
              <a:spcBef>
                <a:spcPct val="0"/>
              </a:spcBef>
              <a:spcAft>
                <a:spcPct val="0"/>
              </a:spcAft>
            </a:pPr>
            <a:r>
              <a:rPr lang="en-US" sz="2000" b="1" dirty="0">
                <a:solidFill>
                  <a:srgbClr val="FFFFFF"/>
                </a:solidFill>
                <a:effectLst>
                  <a:outerShdw blurRad="38100" dist="38100" dir="2700000" algn="tl">
                    <a:srgbClr val="000000"/>
                  </a:outerShdw>
                </a:effectLst>
                <a:latin typeface="Arial" charset="0"/>
                <a:ea typeface="ＭＳ Ｐゴシック" charset="0"/>
              </a:rPr>
              <a:t>BRE</a:t>
            </a:r>
          </a:p>
        </p:txBody>
      </p:sp>
      <p:sp>
        <p:nvSpPr>
          <p:cNvPr id="8262" name="Line 70"/>
          <p:cNvSpPr>
            <a:spLocks noChangeShapeType="1"/>
          </p:cNvSpPr>
          <p:nvPr/>
        </p:nvSpPr>
        <p:spPr bwMode="auto">
          <a:xfrm flipV="1">
            <a:off x="4140200" y="4114800"/>
            <a:ext cx="1447800" cy="254000"/>
          </a:xfrm>
          <a:prstGeom prst="line">
            <a:avLst/>
          </a:prstGeom>
          <a:noFill/>
          <a:ln w="38100">
            <a:solidFill>
              <a:schemeClr val="bg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lstStyle/>
          <a:p>
            <a:pPr fontAlgn="base">
              <a:spcBef>
                <a:spcPct val="0"/>
              </a:spcBef>
              <a:spcAft>
                <a:spcPct val="0"/>
              </a:spcAft>
            </a:pPr>
            <a:endParaRPr lang="en-US" smtClean="0">
              <a:solidFill>
                <a:srgbClr val="000000"/>
              </a:solidFill>
              <a:latin typeface="Arial" charset="0"/>
              <a:ea typeface="ＭＳ Ｐゴシック" charset="0"/>
            </a:endParaRPr>
          </a:p>
        </p:txBody>
      </p:sp>
      <p:grpSp>
        <p:nvGrpSpPr>
          <p:cNvPr id="8263" name="Group 71"/>
          <p:cNvGrpSpPr>
            <a:grpSpLocks/>
          </p:cNvGrpSpPr>
          <p:nvPr/>
        </p:nvGrpSpPr>
        <p:grpSpPr bwMode="auto">
          <a:xfrm>
            <a:off x="3505200" y="3316290"/>
            <a:ext cx="525463" cy="1774825"/>
            <a:chOff x="2192" y="2044"/>
            <a:chExt cx="331" cy="1118"/>
          </a:xfrm>
        </p:grpSpPr>
        <p:sp>
          <p:nvSpPr>
            <p:cNvPr id="8264" name="Oval 72"/>
            <p:cNvSpPr>
              <a:spLocks noChangeArrowheads="1"/>
            </p:cNvSpPr>
            <p:nvPr/>
          </p:nvSpPr>
          <p:spPr bwMode="auto">
            <a:xfrm>
              <a:off x="2192" y="2044"/>
              <a:ext cx="60" cy="64"/>
            </a:xfrm>
            <a:prstGeom prst="ellipse">
              <a:avLst/>
            </a:prstGeom>
            <a:noFill/>
            <a:ln w="28575">
              <a:solidFill>
                <a:srgbClr val="00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65" name="Freeform 73"/>
            <p:cNvSpPr>
              <a:spLocks/>
            </p:cNvSpPr>
            <p:nvPr/>
          </p:nvSpPr>
          <p:spPr bwMode="auto">
            <a:xfrm>
              <a:off x="2232" y="2100"/>
              <a:ext cx="291" cy="627"/>
            </a:xfrm>
            <a:custGeom>
              <a:avLst/>
              <a:gdLst>
                <a:gd name="T0" fmla="*/ 0 w 291"/>
                <a:gd name="T1" fmla="*/ 0 h 627"/>
                <a:gd name="T2" fmla="*/ 66 w 291"/>
                <a:gd name="T3" fmla="*/ 72 h 627"/>
                <a:gd name="T4" fmla="*/ 144 w 291"/>
                <a:gd name="T5" fmla="*/ 126 h 627"/>
                <a:gd name="T6" fmla="*/ 195 w 291"/>
                <a:gd name="T7" fmla="*/ 198 h 627"/>
                <a:gd name="T8" fmla="*/ 243 w 291"/>
                <a:gd name="T9" fmla="*/ 357 h 627"/>
                <a:gd name="T10" fmla="*/ 282 w 291"/>
                <a:gd name="T11" fmla="*/ 537 h 627"/>
                <a:gd name="T12" fmla="*/ 291 w 291"/>
                <a:gd name="T13" fmla="*/ 627 h 627"/>
              </a:gdLst>
              <a:ahLst/>
              <a:cxnLst>
                <a:cxn ang="0">
                  <a:pos x="T0" y="T1"/>
                </a:cxn>
                <a:cxn ang="0">
                  <a:pos x="T2" y="T3"/>
                </a:cxn>
                <a:cxn ang="0">
                  <a:pos x="T4" y="T5"/>
                </a:cxn>
                <a:cxn ang="0">
                  <a:pos x="T6" y="T7"/>
                </a:cxn>
                <a:cxn ang="0">
                  <a:pos x="T8" y="T9"/>
                </a:cxn>
                <a:cxn ang="0">
                  <a:pos x="T10" y="T11"/>
                </a:cxn>
                <a:cxn ang="0">
                  <a:pos x="T12" y="T13"/>
                </a:cxn>
              </a:cxnLst>
              <a:rect l="0" t="0" r="r" b="b"/>
              <a:pathLst>
                <a:path w="291" h="627">
                  <a:moveTo>
                    <a:pt x="0" y="0"/>
                  </a:moveTo>
                  <a:lnTo>
                    <a:pt x="66" y="72"/>
                  </a:lnTo>
                  <a:lnTo>
                    <a:pt x="144" y="126"/>
                  </a:lnTo>
                  <a:lnTo>
                    <a:pt x="195" y="198"/>
                  </a:lnTo>
                  <a:lnTo>
                    <a:pt x="243" y="357"/>
                  </a:lnTo>
                  <a:lnTo>
                    <a:pt x="282" y="537"/>
                  </a:lnTo>
                  <a:lnTo>
                    <a:pt x="291" y="627"/>
                  </a:lnTo>
                </a:path>
              </a:pathLst>
            </a:custGeom>
            <a:noFill/>
            <a:ln w="76200" cmpd="sng">
              <a:solidFill>
                <a:srgbClr val="00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66" name="Freeform 74"/>
            <p:cNvSpPr>
              <a:spLocks/>
            </p:cNvSpPr>
            <p:nvPr/>
          </p:nvSpPr>
          <p:spPr bwMode="auto">
            <a:xfrm>
              <a:off x="2280" y="2202"/>
              <a:ext cx="114" cy="960"/>
            </a:xfrm>
            <a:custGeom>
              <a:avLst/>
              <a:gdLst>
                <a:gd name="T0" fmla="*/ 63 w 114"/>
                <a:gd name="T1" fmla="*/ 0 h 960"/>
                <a:gd name="T2" fmla="*/ 39 w 114"/>
                <a:gd name="T3" fmla="*/ 96 h 960"/>
                <a:gd name="T4" fmla="*/ 15 w 114"/>
                <a:gd name="T5" fmla="*/ 237 h 960"/>
                <a:gd name="T6" fmla="*/ 21 w 114"/>
                <a:gd name="T7" fmla="*/ 453 h 960"/>
                <a:gd name="T8" fmla="*/ 27 w 114"/>
                <a:gd name="T9" fmla="*/ 591 h 960"/>
                <a:gd name="T10" fmla="*/ 57 w 114"/>
                <a:gd name="T11" fmla="*/ 690 h 960"/>
                <a:gd name="T12" fmla="*/ 75 w 114"/>
                <a:gd name="T13" fmla="*/ 768 h 960"/>
                <a:gd name="T14" fmla="*/ 114 w 114"/>
                <a:gd name="T15" fmla="*/ 891 h 960"/>
                <a:gd name="T16" fmla="*/ 111 w 114"/>
                <a:gd name="T17" fmla="*/ 942 h 960"/>
                <a:gd name="T18" fmla="*/ 75 w 114"/>
                <a:gd name="T19" fmla="*/ 960 h 960"/>
                <a:gd name="T20" fmla="*/ 0 w 114"/>
                <a:gd name="T21" fmla="*/ 921 h 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4" h="960">
                  <a:moveTo>
                    <a:pt x="63" y="0"/>
                  </a:moveTo>
                  <a:lnTo>
                    <a:pt x="39" y="96"/>
                  </a:lnTo>
                  <a:lnTo>
                    <a:pt x="15" y="237"/>
                  </a:lnTo>
                  <a:lnTo>
                    <a:pt x="21" y="453"/>
                  </a:lnTo>
                  <a:lnTo>
                    <a:pt x="27" y="591"/>
                  </a:lnTo>
                  <a:lnTo>
                    <a:pt x="57" y="690"/>
                  </a:lnTo>
                  <a:lnTo>
                    <a:pt x="75" y="768"/>
                  </a:lnTo>
                  <a:lnTo>
                    <a:pt x="114" y="891"/>
                  </a:lnTo>
                  <a:lnTo>
                    <a:pt x="111" y="942"/>
                  </a:lnTo>
                  <a:lnTo>
                    <a:pt x="75" y="960"/>
                  </a:lnTo>
                  <a:lnTo>
                    <a:pt x="0" y="921"/>
                  </a:lnTo>
                </a:path>
              </a:pathLst>
            </a:custGeom>
            <a:noFill/>
            <a:ln w="76200" cmpd="sng">
              <a:solidFill>
                <a:srgbClr val="0099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smtClean="0">
                <a:solidFill>
                  <a:srgbClr val="000000"/>
                </a:solidFill>
                <a:latin typeface="Arial" charset="0"/>
                <a:ea typeface="ＭＳ Ｐゴシック" charset="0"/>
              </a:endParaRPr>
            </a:p>
          </p:txBody>
        </p:sp>
      </p:grpSp>
      <p:sp>
        <p:nvSpPr>
          <p:cNvPr id="8267" name="Freeform 75"/>
          <p:cNvSpPr>
            <a:spLocks/>
          </p:cNvSpPr>
          <p:nvPr/>
        </p:nvSpPr>
        <p:spPr bwMode="auto">
          <a:xfrm>
            <a:off x="4014793" y="3538538"/>
            <a:ext cx="790575" cy="1600200"/>
          </a:xfrm>
          <a:custGeom>
            <a:avLst/>
            <a:gdLst>
              <a:gd name="T0" fmla="*/ 0 w 498"/>
              <a:gd name="T1" fmla="*/ 576 h 1008"/>
              <a:gd name="T2" fmla="*/ 15 w 498"/>
              <a:gd name="T3" fmla="*/ 708 h 1008"/>
              <a:gd name="T4" fmla="*/ 45 w 498"/>
              <a:gd name="T5" fmla="*/ 825 h 1008"/>
              <a:gd name="T6" fmla="*/ 90 w 498"/>
              <a:gd name="T7" fmla="*/ 942 h 1008"/>
              <a:gd name="T8" fmla="*/ 153 w 498"/>
              <a:gd name="T9" fmla="*/ 1008 h 1008"/>
              <a:gd name="T10" fmla="*/ 240 w 498"/>
              <a:gd name="T11" fmla="*/ 1002 h 1008"/>
              <a:gd name="T12" fmla="*/ 294 w 498"/>
              <a:gd name="T13" fmla="*/ 843 h 1008"/>
              <a:gd name="T14" fmla="*/ 345 w 498"/>
              <a:gd name="T15" fmla="*/ 714 h 1008"/>
              <a:gd name="T16" fmla="*/ 432 w 498"/>
              <a:gd name="T17" fmla="*/ 558 h 1008"/>
              <a:gd name="T18" fmla="*/ 492 w 498"/>
              <a:gd name="T19" fmla="*/ 330 h 1008"/>
              <a:gd name="T20" fmla="*/ 498 w 498"/>
              <a:gd name="T21" fmla="*/ 255 h 1008"/>
              <a:gd name="T22" fmla="*/ 468 w 498"/>
              <a:gd name="T23" fmla="*/ 0 h 1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8" h="1008">
                <a:moveTo>
                  <a:pt x="0" y="576"/>
                </a:moveTo>
                <a:lnTo>
                  <a:pt x="15" y="708"/>
                </a:lnTo>
                <a:lnTo>
                  <a:pt x="45" y="825"/>
                </a:lnTo>
                <a:lnTo>
                  <a:pt x="90" y="942"/>
                </a:lnTo>
                <a:lnTo>
                  <a:pt x="153" y="1008"/>
                </a:lnTo>
                <a:lnTo>
                  <a:pt x="240" y="1002"/>
                </a:lnTo>
                <a:lnTo>
                  <a:pt x="294" y="843"/>
                </a:lnTo>
                <a:lnTo>
                  <a:pt x="345" y="714"/>
                </a:lnTo>
                <a:lnTo>
                  <a:pt x="432" y="558"/>
                </a:lnTo>
                <a:lnTo>
                  <a:pt x="492" y="330"/>
                </a:lnTo>
                <a:lnTo>
                  <a:pt x="498" y="255"/>
                </a:lnTo>
                <a:lnTo>
                  <a:pt x="468" y="0"/>
                </a:lnTo>
              </a:path>
            </a:pathLst>
          </a:custGeom>
          <a:noFill/>
          <a:ln w="76200" cap="flat" cmpd="sng">
            <a:solidFill>
              <a:srgbClr val="0033CC"/>
            </a:solidFill>
            <a:prstDash val="sysDot"/>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lstStyle/>
          <a:p>
            <a:pPr fontAlgn="base">
              <a:spcBef>
                <a:spcPct val="0"/>
              </a:spcBef>
              <a:spcAft>
                <a:spcPct val="0"/>
              </a:spcAft>
            </a:pPr>
            <a:endParaRPr lang="en-US" smtClean="0">
              <a:solidFill>
                <a:srgbClr val="000000"/>
              </a:solidFill>
              <a:latin typeface="Arial" charset="0"/>
              <a:ea typeface="ＭＳ Ｐゴシック" charset="0"/>
            </a:endParaRPr>
          </a:p>
        </p:txBody>
      </p:sp>
      <p:sp>
        <p:nvSpPr>
          <p:cNvPr id="8268" name="Rectangle 76"/>
          <p:cNvSpPr>
            <a:spLocks noChangeArrowheads="1"/>
          </p:cNvSpPr>
          <p:nvPr/>
        </p:nvSpPr>
        <p:spPr bwMode="auto">
          <a:xfrm>
            <a:off x="0" y="219075"/>
            <a:ext cx="9144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41" tIns="44427" rIns="90441" bIns="44427" anchor="ctr"/>
          <a:lstStyle/>
          <a:p>
            <a:pPr algn="ctr" fontAlgn="base">
              <a:spcBef>
                <a:spcPct val="0"/>
              </a:spcBef>
              <a:spcAft>
                <a:spcPct val="0"/>
              </a:spcAft>
            </a:pPr>
            <a:r>
              <a:rPr lang="en-US" altLang="ja-JP" sz="3600" b="1" dirty="0" err="1">
                <a:solidFill>
                  <a:srgbClr val="FFFF00"/>
                </a:solidFill>
                <a:effectLst>
                  <a:outerShdw blurRad="38100" dist="38100" dir="2700000" algn="tl">
                    <a:srgbClr val="000000"/>
                  </a:outerShdw>
                </a:effectLst>
                <a:latin typeface="Arial" charset="0"/>
                <a:ea typeface="ＭＳ Ｐゴシック" charset="0"/>
                <a:cs typeface="ＭＳ Ｐゴシック" charset="0"/>
              </a:rPr>
              <a:t>Bloqueio</a:t>
            </a:r>
            <a:r>
              <a:rPr lang="en-US" altLang="ja-JP" sz="3600" b="1" dirty="0">
                <a:solidFill>
                  <a:srgbClr val="FFFF00"/>
                </a:solidFill>
                <a:effectLst>
                  <a:outerShdw blurRad="38100" dist="38100" dir="2700000" algn="tl">
                    <a:srgbClr val="000000"/>
                  </a:outerShdw>
                </a:effectLst>
                <a:latin typeface="Arial" charset="0"/>
                <a:ea typeface="ＭＳ Ｐゴシック" charset="0"/>
                <a:cs typeface="ＭＳ Ｐゴシック" charset="0"/>
              </a:rPr>
              <a:t> do </a:t>
            </a:r>
            <a:r>
              <a:rPr lang="en-US" altLang="ja-JP" sz="3600" b="1" dirty="0" err="1">
                <a:solidFill>
                  <a:srgbClr val="FFFF00"/>
                </a:solidFill>
                <a:effectLst>
                  <a:outerShdw blurRad="38100" dist="38100" dir="2700000" algn="tl">
                    <a:srgbClr val="000000"/>
                  </a:outerShdw>
                </a:effectLst>
                <a:latin typeface="Arial" charset="0"/>
                <a:ea typeface="ＭＳ Ｐゴシック" charset="0"/>
                <a:cs typeface="ＭＳ Ｐゴシック" charset="0"/>
              </a:rPr>
              <a:t>Ramo</a:t>
            </a:r>
            <a:r>
              <a:rPr lang="en-US" altLang="ja-JP" sz="3600" b="1" dirty="0">
                <a:solidFill>
                  <a:srgbClr val="FFFF00"/>
                </a:solidFill>
                <a:effectLst>
                  <a:outerShdw blurRad="38100" dist="38100" dir="2700000" algn="tl">
                    <a:srgbClr val="000000"/>
                  </a:outerShdw>
                </a:effectLst>
                <a:latin typeface="Arial" charset="0"/>
                <a:ea typeface="ＭＳ Ｐゴシック" charset="0"/>
                <a:cs typeface="ＭＳ Ｐゴシック" charset="0"/>
              </a:rPr>
              <a:t> </a:t>
            </a:r>
            <a:r>
              <a:rPr lang="en-US" altLang="ja-JP" sz="3600" b="1" dirty="0" err="1">
                <a:solidFill>
                  <a:srgbClr val="FFFF00"/>
                </a:solidFill>
                <a:effectLst>
                  <a:outerShdw blurRad="38100" dist="38100" dir="2700000" algn="tl">
                    <a:srgbClr val="000000"/>
                  </a:outerShdw>
                </a:effectLst>
                <a:latin typeface="Arial" charset="0"/>
                <a:ea typeface="ＭＳ Ｐゴシック" charset="0"/>
                <a:cs typeface="ＭＳ Ｐゴシック" charset="0"/>
              </a:rPr>
              <a:t>Esquerdo</a:t>
            </a:r>
            <a:endParaRPr lang="en-US" altLang="ja-JP" sz="3600" b="1" dirty="0">
              <a:solidFill>
                <a:srgbClr val="FFFF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9" name="Text Box 2"/>
          <p:cNvSpPr txBox="1">
            <a:spLocks noChangeArrowheads="1"/>
          </p:cNvSpPr>
          <p:nvPr/>
        </p:nvSpPr>
        <p:spPr bwMode="auto">
          <a:xfrm>
            <a:off x="1220010" y="2005769"/>
            <a:ext cx="13509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spAutoFit/>
          </a:bodyPr>
          <a:lstStyle/>
          <a:p>
            <a:pPr eaLnBrk="0" fontAlgn="base" hangingPunct="0">
              <a:spcBef>
                <a:spcPct val="0"/>
              </a:spcBef>
              <a:spcAft>
                <a:spcPct val="0"/>
              </a:spcAft>
            </a:pPr>
            <a:r>
              <a:rPr lang="en-US" sz="2000" b="1" dirty="0" err="1">
                <a:solidFill>
                  <a:srgbClr val="FFFFFF"/>
                </a:solidFill>
                <a:effectLst>
                  <a:outerShdw blurRad="38100" dist="38100" dir="2700000" algn="tl">
                    <a:srgbClr val="000000"/>
                  </a:outerShdw>
                </a:effectLst>
                <a:latin typeface="Arial" charset="0"/>
                <a:ea typeface="ＭＳ Ｐゴシック" charset="0"/>
              </a:rPr>
              <a:t>Nó</a:t>
            </a:r>
            <a:r>
              <a:rPr lang="en-US" sz="2000" b="1" dirty="0">
                <a:solidFill>
                  <a:srgbClr val="FFFFFF"/>
                </a:solidFill>
                <a:effectLst>
                  <a:outerShdw blurRad="38100" dist="38100" dir="2700000" algn="tl">
                    <a:srgbClr val="000000"/>
                  </a:outerShdw>
                </a:effectLst>
                <a:latin typeface="Arial" charset="0"/>
                <a:ea typeface="ＭＳ Ｐゴシック" charset="0"/>
              </a:rPr>
              <a:t> </a:t>
            </a:r>
            <a:r>
              <a:rPr lang="en-US" sz="2000" b="1" dirty="0" err="1">
                <a:solidFill>
                  <a:srgbClr val="FFFFFF"/>
                </a:solidFill>
                <a:effectLst>
                  <a:outerShdw blurRad="38100" dist="38100" dir="2700000" algn="tl">
                    <a:srgbClr val="000000"/>
                  </a:outerShdw>
                </a:effectLst>
                <a:latin typeface="Arial" charset="0"/>
                <a:ea typeface="ＭＳ Ｐゴシック" charset="0"/>
              </a:rPr>
              <a:t>Sinusal</a:t>
            </a:r>
            <a:endParaRPr lang="en-US" sz="2000" b="1" dirty="0">
              <a:solidFill>
                <a:srgbClr val="FFFFFF"/>
              </a:solidFill>
              <a:effectLst>
                <a:outerShdw blurRad="38100" dist="38100" dir="2700000" algn="tl">
                  <a:srgbClr val="000000"/>
                </a:outerShdw>
              </a:effectLst>
              <a:latin typeface="Arial" charset="0"/>
              <a:ea typeface="ＭＳ Ｐゴシック" charset="0"/>
            </a:endParaRPr>
          </a:p>
        </p:txBody>
      </p:sp>
      <p:sp>
        <p:nvSpPr>
          <p:cNvPr id="80" name="Text Box 3"/>
          <p:cNvSpPr txBox="1">
            <a:spLocks noChangeArrowheads="1"/>
          </p:cNvSpPr>
          <p:nvPr/>
        </p:nvSpPr>
        <p:spPr bwMode="auto">
          <a:xfrm>
            <a:off x="1191430" y="3794877"/>
            <a:ext cx="122872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spAutoFit/>
          </a:bodyPr>
          <a:lstStyle/>
          <a:p>
            <a:pPr eaLnBrk="0" fontAlgn="base" hangingPunct="0">
              <a:spcBef>
                <a:spcPct val="0"/>
              </a:spcBef>
              <a:spcAft>
                <a:spcPct val="0"/>
              </a:spcAft>
            </a:pPr>
            <a:r>
              <a:rPr lang="en-US" sz="2000" b="1" dirty="0" err="1">
                <a:solidFill>
                  <a:srgbClr val="FFFFFF"/>
                </a:solidFill>
                <a:effectLst>
                  <a:outerShdw blurRad="38100" dist="38100" dir="2700000" algn="tl">
                    <a:srgbClr val="000000"/>
                  </a:outerShdw>
                </a:effectLst>
                <a:latin typeface="Arial" charset="0"/>
                <a:ea typeface="ＭＳ Ｐゴシック" charset="0"/>
              </a:rPr>
              <a:t>Nó</a:t>
            </a:r>
            <a:r>
              <a:rPr lang="en-US" sz="2000" b="1" dirty="0">
                <a:solidFill>
                  <a:srgbClr val="FFFFFF"/>
                </a:solidFill>
                <a:effectLst>
                  <a:outerShdw blurRad="38100" dist="38100" dir="2700000" algn="tl">
                    <a:srgbClr val="000000"/>
                  </a:outerShdw>
                </a:effectLst>
                <a:latin typeface="Arial" charset="0"/>
                <a:ea typeface="ＭＳ Ｐゴシック" charset="0"/>
              </a:rPr>
              <a:t> AV</a:t>
            </a:r>
          </a:p>
        </p:txBody>
      </p:sp>
    </p:spTree>
    <p:extLst>
      <p:ext uri="{BB962C8B-B14F-4D97-AF65-F5344CB8AC3E}">
        <p14:creationId xmlns:p14="http://schemas.microsoft.com/office/powerpoint/2010/main" val="425643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256"/>
                                        </p:tgtEl>
                                        <p:attrNameLst>
                                          <p:attrName>style.visibility</p:attrName>
                                        </p:attrNameLst>
                                      </p:cBhvr>
                                      <p:to>
                                        <p:strVal val="visible"/>
                                      </p:to>
                                    </p:set>
                                    <p:animEffect transition="in" filter="wipe(left)">
                                      <p:cBhvr>
                                        <p:cTn id="7" dur="500"/>
                                        <p:tgtEl>
                                          <p:spTgt spid="8256"/>
                                        </p:tgtEl>
                                      </p:cBhvr>
                                    </p:animEffect>
                                  </p:childTnLst>
                                  <p:subTnLst>
                                    <p:set>
                                      <p:cBhvr override="childStyle">
                                        <p:cTn dur="1" fill="hold" display="0" masterRel="sameClick" afterEffect="1">
                                          <p:stCondLst>
                                            <p:cond evt="end" delay="0">
                                              <p:tn val="5"/>
                                            </p:cond>
                                          </p:stCondLst>
                                        </p:cTn>
                                        <p:tgtEl>
                                          <p:spTgt spid="8256"/>
                                        </p:tgtEl>
                                        <p:attrNameLst>
                                          <p:attrName>style.visibility</p:attrName>
                                        </p:attrNameLst>
                                      </p:cBhvr>
                                      <p:to>
                                        <p:strVal val="hidden"/>
                                      </p:to>
                                    </p:set>
                                  </p:sub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8263"/>
                                        </p:tgtEl>
                                        <p:attrNameLst>
                                          <p:attrName>style.visibility</p:attrName>
                                        </p:attrNameLst>
                                      </p:cBhvr>
                                      <p:to>
                                        <p:strVal val="visible"/>
                                      </p:to>
                                    </p:set>
                                    <p:animEffect transition="in" filter="wipe(up)">
                                      <p:cBhvr>
                                        <p:cTn id="11" dur="500"/>
                                        <p:tgtEl>
                                          <p:spTgt spid="8263"/>
                                        </p:tgtEl>
                                      </p:cBhvr>
                                    </p:animEffect>
                                  </p:childTnLst>
                                </p:cTn>
                              </p:par>
                            </p:childTnLst>
                          </p:cTn>
                        </p:par>
                        <p:par>
                          <p:cTn id="12" fill="hold" nodeType="afterGroup">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257"/>
                                        </p:tgtEl>
                                        <p:attrNameLst>
                                          <p:attrName>style.visibility</p:attrName>
                                        </p:attrNameLst>
                                      </p:cBhvr>
                                      <p:to>
                                        <p:strVal val="visible"/>
                                      </p:to>
                                    </p:set>
                                    <p:animEffect transition="in" filter="wipe(down)">
                                      <p:cBhvr>
                                        <p:cTn id="15" dur="500"/>
                                        <p:tgtEl>
                                          <p:spTgt spid="8257"/>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8267"/>
                                        </p:tgtEl>
                                        <p:attrNameLst>
                                          <p:attrName>style.visibility</p:attrName>
                                        </p:attrNameLst>
                                      </p:cBhvr>
                                      <p:to>
                                        <p:strVal val="visible"/>
                                      </p:to>
                                    </p:set>
                                    <p:animEffect transition="in" filter="wipe(left)">
                                      <p:cBhvr>
                                        <p:cTn id="19" dur="500"/>
                                        <p:tgtEl>
                                          <p:spTgt spid="8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56" grpId="0" animBg="1"/>
      <p:bldP spid="8257" grpId="0" animBg="1"/>
      <p:bldP spid="8267"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22042" y="222573"/>
            <a:ext cx="4915833" cy="3236717"/>
          </a:xfrm>
          <a:prstGeom prst="rect">
            <a:avLst/>
          </a:prstGeom>
        </p:spPr>
      </p:pic>
      <p:pic>
        <p:nvPicPr>
          <p:cNvPr id="2" name="Picture 1"/>
          <p:cNvPicPr>
            <a:picLocks noChangeAspect="1"/>
          </p:cNvPicPr>
          <p:nvPr/>
        </p:nvPicPr>
        <p:blipFill>
          <a:blip r:embed="rId3"/>
          <a:stretch>
            <a:fillRect/>
          </a:stretch>
        </p:blipFill>
        <p:spPr>
          <a:xfrm>
            <a:off x="0" y="3942296"/>
            <a:ext cx="9144000" cy="2431063"/>
          </a:xfrm>
          <a:prstGeom prst="rect">
            <a:avLst/>
          </a:prstGeom>
        </p:spPr>
      </p:pic>
      <p:pic>
        <p:nvPicPr>
          <p:cNvPr id="6" name="Picture 5"/>
          <p:cNvPicPr>
            <a:picLocks noChangeAspect="1"/>
          </p:cNvPicPr>
          <p:nvPr/>
        </p:nvPicPr>
        <p:blipFill>
          <a:blip r:embed="rId4"/>
          <a:stretch>
            <a:fillRect/>
          </a:stretch>
        </p:blipFill>
        <p:spPr>
          <a:xfrm>
            <a:off x="952413" y="6620498"/>
            <a:ext cx="3893264" cy="220790"/>
          </a:xfrm>
          <a:prstGeom prst="rect">
            <a:avLst/>
          </a:prstGeom>
        </p:spPr>
      </p:pic>
    </p:spTree>
    <p:extLst>
      <p:ext uri="{BB962C8B-B14F-4D97-AF65-F5344CB8AC3E}">
        <p14:creationId xmlns:p14="http://schemas.microsoft.com/office/powerpoint/2010/main" val="3918787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22042" y="222573"/>
            <a:ext cx="4915833" cy="3236717"/>
          </a:xfrm>
          <a:prstGeom prst="rect">
            <a:avLst/>
          </a:prstGeom>
        </p:spPr>
      </p:pic>
      <p:pic>
        <p:nvPicPr>
          <p:cNvPr id="3" name="Picture 2"/>
          <p:cNvPicPr>
            <a:picLocks noChangeAspect="1"/>
          </p:cNvPicPr>
          <p:nvPr/>
        </p:nvPicPr>
        <p:blipFill>
          <a:blip r:embed="rId3"/>
          <a:stretch>
            <a:fillRect/>
          </a:stretch>
        </p:blipFill>
        <p:spPr>
          <a:xfrm>
            <a:off x="952413" y="3869374"/>
            <a:ext cx="6867399" cy="2683164"/>
          </a:xfrm>
          <a:prstGeom prst="rect">
            <a:avLst/>
          </a:prstGeom>
        </p:spPr>
      </p:pic>
      <p:pic>
        <p:nvPicPr>
          <p:cNvPr id="4" name="Picture 3"/>
          <p:cNvPicPr>
            <a:picLocks noChangeAspect="1"/>
          </p:cNvPicPr>
          <p:nvPr/>
        </p:nvPicPr>
        <p:blipFill>
          <a:blip r:embed="rId4"/>
          <a:stretch>
            <a:fillRect/>
          </a:stretch>
        </p:blipFill>
        <p:spPr>
          <a:xfrm>
            <a:off x="952413" y="6620498"/>
            <a:ext cx="3893264" cy="220790"/>
          </a:xfrm>
          <a:prstGeom prst="rect">
            <a:avLst/>
          </a:prstGeom>
        </p:spPr>
      </p:pic>
    </p:spTree>
    <p:extLst>
      <p:ext uri="{BB962C8B-B14F-4D97-AF65-F5344CB8AC3E}">
        <p14:creationId xmlns:p14="http://schemas.microsoft.com/office/powerpoint/2010/main" val="2344882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4800" y="0"/>
            <a:ext cx="8529095" cy="6858000"/>
          </a:xfrm>
          <a:prstGeom prst="rect">
            <a:avLst/>
          </a:prstGeom>
        </p:spPr>
      </p:pic>
    </p:spTree>
    <p:extLst>
      <p:ext uri="{BB962C8B-B14F-4D97-AF65-F5344CB8AC3E}">
        <p14:creationId xmlns:p14="http://schemas.microsoft.com/office/powerpoint/2010/main" val="3572252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0"/>
            <a:ext cx="7609974" cy="6858000"/>
          </a:xfrm>
          <a:prstGeom prst="rect">
            <a:avLst/>
          </a:prstGeom>
        </p:spPr>
      </p:pic>
    </p:spTree>
    <p:extLst>
      <p:ext uri="{BB962C8B-B14F-4D97-AF65-F5344CB8AC3E}">
        <p14:creationId xmlns:p14="http://schemas.microsoft.com/office/powerpoint/2010/main" val="4277358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92300"/>
            <a:ext cx="9144000" cy="3059814"/>
          </a:xfrm>
          <a:prstGeom prst="rect">
            <a:avLst/>
          </a:prstGeom>
        </p:spPr>
      </p:pic>
    </p:spTree>
    <p:extLst>
      <p:ext uri="{BB962C8B-B14F-4D97-AF65-F5344CB8AC3E}">
        <p14:creationId xmlns:p14="http://schemas.microsoft.com/office/powerpoint/2010/main" val="26813866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5"/>
          <p:cNvGrpSpPr>
            <a:grpSpLocks/>
          </p:cNvGrpSpPr>
          <p:nvPr/>
        </p:nvGrpSpPr>
        <p:grpSpPr bwMode="auto">
          <a:xfrm>
            <a:off x="428625" y="71438"/>
            <a:ext cx="6099175" cy="6713537"/>
            <a:chOff x="428596" y="71438"/>
            <a:chExt cx="6099850" cy="6713187"/>
          </a:xfrm>
        </p:grpSpPr>
        <p:pic>
          <p:nvPicPr>
            <p:cNvPr id="25605" name="Picture 2"/>
            <p:cNvPicPr>
              <a:picLocks noChangeAspect="1" noChangeArrowheads="1"/>
            </p:cNvPicPr>
            <p:nvPr/>
          </p:nvPicPr>
          <p:blipFill>
            <a:blip r:embed="rId3" cstate="print"/>
            <a:srcRect/>
            <a:stretch>
              <a:fillRect/>
            </a:stretch>
          </p:blipFill>
          <p:spPr bwMode="auto">
            <a:xfrm>
              <a:off x="428596" y="71438"/>
              <a:ext cx="6099850" cy="2357430"/>
            </a:xfrm>
            <a:prstGeom prst="rect">
              <a:avLst/>
            </a:prstGeom>
            <a:noFill/>
            <a:ln w="9525">
              <a:noFill/>
              <a:miter lim="800000"/>
              <a:headEnd/>
              <a:tailEnd/>
            </a:ln>
          </p:spPr>
        </p:pic>
        <p:pic>
          <p:nvPicPr>
            <p:cNvPr id="25606" name="Picture 3"/>
            <p:cNvPicPr>
              <a:picLocks noChangeAspect="1" noChangeArrowheads="1"/>
            </p:cNvPicPr>
            <p:nvPr/>
          </p:nvPicPr>
          <p:blipFill>
            <a:blip r:embed="rId4" cstate="print"/>
            <a:srcRect/>
            <a:stretch>
              <a:fillRect/>
            </a:stretch>
          </p:blipFill>
          <p:spPr bwMode="auto">
            <a:xfrm>
              <a:off x="428596" y="2428868"/>
              <a:ext cx="3714776" cy="4355757"/>
            </a:xfrm>
            <a:prstGeom prst="rect">
              <a:avLst/>
            </a:prstGeom>
            <a:noFill/>
            <a:ln w="9525">
              <a:noFill/>
              <a:miter lim="800000"/>
              <a:headEnd/>
              <a:tailEnd/>
            </a:ln>
          </p:spPr>
        </p:pic>
      </p:grpSp>
      <p:pic>
        <p:nvPicPr>
          <p:cNvPr id="50181" name="Picture 5"/>
          <p:cNvPicPr>
            <a:picLocks noChangeAspect="1" noChangeArrowheads="1"/>
          </p:cNvPicPr>
          <p:nvPr/>
        </p:nvPicPr>
        <p:blipFill>
          <a:blip r:embed="rId5" cstate="print"/>
          <a:srcRect/>
          <a:stretch>
            <a:fillRect/>
          </a:stretch>
        </p:blipFill>
        <p:spPr bwMode="auto">
          <a:xfrm>
            <a:off x="4143375" y="3619500"/>
            <a:ext cx="4929188" cy="381000"/>
          </a:xfrm>
          <a:prstGeom prst="rect">
            <a:avLst/>
          </a:prstGeom>
          <a:solidFill>
            <a:srgbClr val="FFFF00"/>
          </a:solidFill>
          <a:ln w="9525">
            <a:noFill/>
            <a:miter lim="800000"/>
            <a:headEnd/>
            <a:tailEnd/>
          </a:ln>
        </p:spPr>
      </p:pic>
      <p:cxnSp>
        <p:nvCxnSpPr>
          <p:cNvPr id="7" name="Conector reto 6"/>
          <p:cNvCxnSpPr/>
          <p:nvPr/>
        </p:nvCxnSpPr>
        <p:spPr>
          <a:xfrm>
            <a:off x="1619672" y="3933056"/>
            <a:ext cx="2448272" cy="0"/>
          </a:xfrm>
          <a:prstGeom prst="line">
            <a:avLst/>
          </a:prstGeom>
          <a:ln w="28575">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73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500"/>
                                  </p:stCondLst>
                                  <p:childTnLst>
                                    <p:set>
                                      <p:cBhvr>
                                        <p:cTn id="6" dur="1" fill="hold">
                                          <p:stCondLst>
                                            <p:cond delay="0"/>
                                          </p:stCondLst>
                                        </p:cTn>
                                        <p:tgtEl>
                                          <p:spTgt spid="50181"/>
                                        </p:tgtEl>
                                        <p:attrNameLst>
                                          <p:attrName>style.visibility</p:attrName>
                                        </p:attrNameLst>
                                      </p:cBhvr>
                                      <p:to>
                                        <p:strVal val="visible"/>
                                      </p:to>
                                    </p:set>
                                    <p:animEffect transition="in" filter="strips(upRight)">
                                      <p:cBhvr>
                                        <p:cTn id="7" dur="500"/>
                                        <p:tgtEl>
                                          <p:spTgt spid="50181"/>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08000"/>
            <a:ext cx="9144000" cy="5824425"/>
          </a:xfrm>
          <a:prstGeom prst="rect">
            <a:avLst/>
          </a:prstGeom>
        </p:spPr>
      </p:pic>
    </p:spTree>
    <p:extLst>
      <p:ext uri="{BB962C8B-B14F-4D97-AF65-F5344CB8AC3E}">
        <p14:creationId xmlns:p14="http://schemas.microsoft.com/office/powerpoint/2010/main" val="385917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34688" y="2101088"/>
            <a:ext cx="8152112" cy="5074440"/>
          </a:xfrm>
        </p:spPr>
        <p:txBody>
          <a:bodyPr>
            <a:normAutofit fontScale="55000" lnSpcReduction="20000"/>
          </a:bodyPr>
          <a:lstStyle/>
          <a:p>
            <a:pPr marL="68580" indent="0">
              <a:buNone/>
            </a:pPr>
            <a:r>
              <a:rPr lang="en-US" dirty="0" smtClean="0">
                <a:solidFill>
                  <a:srgbClr val="000000"/>
                </a:solidFill>
              </a:rPr>
              <a:t>1</a:t>
            </a:r>
            <a:r>
              <a:rPr lang="en-US" dirty="0">
                <a:solidFill>
                  <a:srgbClr val="000000"/>
                </a:solidFill>
              </a:rPr>
              <a:t>. </a:t>
            </a:r>
            <a:r>
              <a:rPr lang="en-US" dirty="0" err="1">
                <a:solidFill>
                  <a:srgbClr val="000000"/>
                </a:solidFill>
              </a:rPr>
              <a:t>Cobertura</a:t>
            </a:r>
            <a:r>
              <a:rPr lang="en-US" dirty="0">
                <a:solidFill>
                  <a:srgbClr val="000000"/>
                </a:solidFill>
              </a:rPr>
              <a:t> </a:t>
            </a:r>
            <a:r>
              <a:rPr lang="en-US" dirty="0" err="1" smtClean="0">
                <a:solidFill>
                  <a:srgbClr val="000000"/>
                </a:solidFill>
              </a:rPr>
              <a:t>obrigatória</a:t>
            </a:r>
            <a:r>
              <a:rPr lang="en-US" dirty="0" smtClean="0">
                <a:solidFill>
                  <a:srgbClr val="000000"/>
                </a:solidFill>
              </a:rPr>
              <a:t> </a:t>
            </a:r>
            <a:r>
              <a:rPr lang="en-US" dirty="0" err="1">
                <a:solidFill>
                  <a:srgbClr val="000000"/>
                </a:solidFill>
              </a:rPr>
              <a:t>para</a:t>
            </a:r>
            <a:r>
              <a:rPr lang="en-US" dirty="0">
                <a:solidFill>
                  <a:srgbClr val="000000"/>
                </a:solidFill>
              </a:rPr>
              <a:t> </a:t>
            </a:r>
            <a:r>
              <a:rPr lang="en-US" dirty="0" err="1">
                <a:solidFill>
                  <a:srgbClr val="000000"/>
                </a:solidFill>
              </a:rPr>
              <a:t>pacientes</a:t>
            </a:r>
            <a:r>
              <a:rPr lang="en-US" dirty="0">
                <a:solidFill>
                  <a:srgbClr val="000000"/>
                </a:solidFill>
              </a:rPr>
              <a:t> com FEVE ≤35%, </a:t>
            </a:r>
            <a:r>
              <a:rPr lang="en-US" dirty="0" err="1">
                <a:solidFill>
                  <a:srgbClr val="000000"/>
                </a:solidFill>
              </a:rPr>
              <a:t>ritmo</a:t>
            </a:r>
            <a:r>
              <a:rPr lang="en-US" dirty="0">
                <a:solidFill>
                  <a:srgbClr val="000000"/>
                </a:solidFill>
              </a:rPr>
              <a:t> </a:t>
            </a:r>
            <a:r>
              <a:rPr lang="en-US" dirty="0" err="1">
                <a:solidFill>
                  <a:srgbClr val="000000"/>
                </a:solidFill>
              </a:rPr>
              <a:t>sinusal</a:t>
            </a:r>
            <a:r>
              <a:rPr lang="en-US" dirty="0">
                <a:solidFill>
                  <a:srgbClr val="000000"/>
                </a:solidFill>
              </a:rPr>
              <a:t>, </a:t>
            </a:r>
            <a:r>
              <a:rPr lang="en-US" dirty="0" smtClean="0">
                <a:solidFill>
                  <a:srgbClr val="000000"/>
                </a:solidFill>
              </a:rPr>
              <a:t>com </a:t>
            </a:r>
            <a:r>
              <a:rPr lang="en-US" dirty="0" err="1" smtClean="0">
                <a:solidFill>
                  <a:srgbClr val="000000"/>
                </a:solidFill>
              </a:rPr>
              <a:t>expectativa</a:t>
            </a:r>
            <a:r>
              <a:rPr lang="en-US" dirty="0" smtClean="0">
                <a:solidFill>
                  <a:srgbClr val="000000"/>
                </a:solidFill>
              </a:rPr>
              <a:t> </a:t>
            </a:r>
            <a:r>
              <a:rPr lang="en-US" dirty="0">
                <a:solidFill>
                  <a:srgbClr val="000000"/>
                </a:solidFill>
              </a:rPr>
              <a:t>de </a:t>
            </a:r>
            <a:r>
              <a:rPr lang="en-US" dirty="0" err="1">
                <a:solidFill>
                  <a:srgbClr val="000000"/>
                </a:solidFill>
              </a:rPr>
              <a:t>vida</a:t>
            </a:r>
            <a:r>
              <a:rPr lang="en-US" dirty="0">
                <a:solidFill>
                  <a:srgbClr val="000000"/>
                </a:solidFill>
              </a:rPr>
              <a:t> de </a:t>
            </a:r>
            <a:r>
              <a:rPr lang="en-US" dirty="0" err="1">
                <a:solidFill>
                  <a:srgbClr val="000000"/>
                </a:solidFill>
              </a:rPr>
              <a:t>pelo</a:t>
            </a:r>
            <a:r>
              <a:rPr lang="en-US" dirty="0">
                <a:solidFill>
                  <a:srgbClr val="000000"/>
                </a:solidFill>
              </a:rPr>
              <a:t> </a:t>
            </a:r>
            <a:r>
              <a:rPr lang="en-US" dirty="0" err="1">
                <a:solidFill>
                  <a:srgbClr val="000000"/>
                </a:solidFill>
              </a:rPr>
              <a:t>menos</a:t>
            </a:r>
            <a:r>
              <a:rPr lang="en-US" dirty="0">
                <a:solidFill>
                  <a:srgbClr val="000000"/>
                </a:solidFill>
              </a:rPr>
              <a:t> 1 </a:t>
            </a:r>
            <a:r>
              <a:rPr lang="en-US" dirty="0" err="1">
                <a:solidFill>
                  <a:srgbClr val="000000"/>
                </a:solidFill>
              </a:rPr>
              <a:t>ano</a:t>
            </a:r>
            <a:r>
              <a:rPr lang="en-US" dirty="0">
                <a:solidFill>
                  <a:srgbClr val="000000"/>
                </a:solidFill>
              </a:rPr>
              <a:t>, </a:t>
            </a:r>
            <a:r>
              <a:rPr lang="en-US" dirty="0" err="1">
                <a:solidFill>
                  <a:srgbClr val="000000"/>
                </a:solidFill>
              </a:rPr>
              <a:t>em</a:t>
            </a:r>
            <a:r>
              <a:rPr lang="en-US" dirty="0">
                <a:solidFill>
                  <a:srgbClr val="000000"/>
                </a:solidFill>
              </a:rPr>
              <a:t> </a:t>
            </a:r>
            <a:r>
              <a:rPr lang="en-US" dirty="0" err="1">
                <a:solidFill>
                  <a:srgbClr val="000000"/>
                </a:solidFill>
              </a:rPr>
              <a:t>tratamento</a:t>
            </a:r>
            <a:r>
              <a:rPr lang="en-US" dirty="0">
                <a:solidFill>
                  <a:srgbClr val="000000"/>
                </a:solidFill>
              </a:rPr>
              <a:t> </a:t>
            </a:r>
            <a:r>
              <a:rPr lang="en-US" dirty="0" err="1" smtClean="0">
                <a:solidFill>
                  <a:srgbClr val="000000"/>
                </a:solidFill>
              </a:rPr>
              <a:t>clínico</a:t>
            </a:r>
            <a:r>
              <a:rPr lang="en-US" dirty="0" smtClean="0">
                <a:solidFill>
                  <a:srgbClr val="000000"/>
                </a:solidFill>
              </a:rPr>
              <a:t> </a:t>
            </a:r>
            <a:r>
              <a:rPr lang="en-US" dirty="0" err="1">
                <a:solidFill>
                  <a:srgbClr val="000000"/>
                </a:solidFill>
              </a:rPr>
              <a:t>otimizado</a:t>
            </a:r>
            <a:r>
              <a:rPr lang="en-US" dirty="0">
                <a:solidFill>
                  <a:srgbClr val="000000"/>
                </a:solidFill>
              </a:rPr>
              <a:t>, </a:t>
            </a:r>
            <a:r>
              <a:rPr lang="en-US" dirty="0" err="1" smtClean="0">
                <a:solidFill>
                  <a:srgbClr val="000000"/>
                </a:solidFill>
              </a:rPr>
              <a:t>quando</a:t>
            </a:r>
            <a:r>
              <a:rPr lang="en-US" dirty="0">
                <a:solidFill>
                  <a:srgbClr val="000000"/>
                </a:solidFill>
              </a:rPr>
              <a:t> </a:t>
            </a:r>
            <a:r>
              <a:rPr lang="en-US" dirty="0" err="1" smtClean="0">
                <a:solidFill>
                  <a:srgbClr val="000000"/>
                </a:solidFill>
              </a:rPr>
              <a:t>preenchido</a:t>
            </a:r>
            <a:r>
              <a:rPr lang="en-US" dirty="0" smtClean="0">
                <a:solidFill>
                  <a:srgbClr val="000000"/>
                </a:solidFill>
              </a:rPr>
              <a:t> </a:t>
            </a:r>
            <a:r>
              <a:rPr lang="en-US" dirty="0" err="1">
                <a:solidFill>
                  <a:srgbClr val="000000"/>
                </a:solidFill>
              </a:rPr>
              <a:t>pelo</a:t>
            </a:r>
            <a:r>
              <a:rPr lang="en-US" dirty="0">
                <a:solidFill>
                  <a:srgbClr val="000000"/>
                </a:solidFill>
              </a:rPr>
              <a:t> </a:t>
            </a:r>
            <a:r>
              <a:rPr lang="en-US" dirty="0" err="1">
                <a:solidFill>
                  <a:srgbClr val="000000"/>
                </a:solidFill>
              </a:rPr>
              <a:t>menos</a:t>
            </a:r>
            <a:r>
              <a:rPr lang="en-US" dirty="0">
                <a:solidFill>
                  <a:srgbClr val="000000"/>
                </a:solidFill>
              </a:rPr>
              <a:t> um dos </a:t>
            </a:r>
            <a:r>
              <a:rPr lang="en-US" dirty="0" err="1">
                <a:solidFill>
                  <a:srgbClr val="000000"/>
                </a:solidFill>
              </a:rPr>
              <a:t>seguintes</a:t>
            </a:r>
            <a:r>
              <a:rPr lang="en-US" dirty="0">
                <a:solidFill>
                  <a:srgbClr val="000000"/>
                </a:solidFill>
              </a:rPr>
              <a:t> </a:t>
            </a:r>
            <a:r>
              <a:rPr lang="en-US" dirty="0" err="1" smtClean="0">
                <a:solidFill>
                  <a:srgbClr val="000000"/>
                </a:solidFill>
              </a:rPr>
              <a:t>critérios</a:t>
            </a:r>
            <a:r>
              <a:rPr lang="en-US" dirty="0" smtClean="0">
                <a:solidFill>
                  <a:srgbClr val="000000"/>
                </a:solidFill>
              </a:rPr>
              <a:t>:</a:t>
            </a:r>
            <a:endParaRPr lang="en-US" dirty="0">
              <a:solidFill>
                <a:srgbClr val="000000"/>
              </a:solidFill>
            </a:endParaRPr>
          </a:p>
          <a:p>
            <a:pPr marL="397764" lvl="1" indent="0">
              <a:buNone/>
            </a:pPr>
            <a:r>
              <a:rPr lang="en-US" dirty="0">
                <a:solidFill>
                  <a:srgbClr val="000000"/>
                </a:solidFill>
              </a:rPr>
              <a:t>a. CF II, III </a:t>
            </a:r>
            <a:r>
              <a:rPr lang="en-US" dirty="0" err="1">
                <a:solidFill>
                  <a:srgbClr val="000000"/>
                </a:solidFill>
              </a:rPr>
              <a:t>ou</a:t>
            </a:r>
            <a:r>
              <a:rPr lang="en-US" dirty="0">
                <a:solidFill>
                  <a:srgbClr val="000000"/>
                </a:solidFill>
              </a:rPr>
              <a:t> IV </a:t>
            </a:r>
            <a:r>
              <a:rPr lang="en-US" dirty="0" err="1">
                <a:solidFill>
                  <a:srgbClr val="000000"/>
                </a:solidFill>
              </a:rPr>
              <a:t>ambulatorial</a:t>
            </a:r>
            <a:r>
              <a:rPr lang="en-US" dirty="0">
                <a:solidFill>
                  <a:srgbClr val="000000"/>
                </a:solidFill>
              </a:rPr>
              <a:t>, com BRE </a:t>
            </a:r>
            <a:r>
              <a:rPr lang="en-US" dirty="0" err="1">
                <a:solidFill>
                  <a:srgbClr val="000000"/>
                </a:solidFill>
              </a:rPr>
              <a:t>completo</a:t>
            </a:r>
            <a:r>
              <a:rPr lang="en-US" dirty="0">
                <a:solidFill>
                  <a:srgbClr val="000000"/>
                </a:solidFill>
              </a:rPr>
              <a:t> e QRS≥120 </a:t>
            </a:r>
            <a:r>
              <a:rPr lang="en-US" dirty="0" err="1">
                <a:solidFill>
                  <a:srgbClr val="000000"/>
                </a:solidFill>
              </a:rPr>
              <a:t>ms</a:t>
            </a:r>
            <a:r>
              <a:rPr lang="en-US" dirty="0">
                <a:solidFill>
                  <a:srgbClr val="000000"/>
                </a:solidFill>
              </a:rPr>
              <a:t>;</a:t>
            </a:r>
          </a:p>
          <a:p>
            <a:pPr marL="397764" lvl="1" indent="0">
              <a:buNone/>
            </a:pPr>
            <a:r>
              <a:rPr lang="en-US" dirty="0">
                <a:solidFill>
                  <a:srgbClr val="000000"/>
                </a:solidFill>
              </a:rPr>
              <a:t>b. CF III </a:t>
            </a:r>
            <a:r>
              <a:rPr lang="en-US" dirty="0" err="1">
                <a:solidFill>
                  <a:srgbClr val="000000"/>
                </a:solidFill>
              </a:rPr>
              <a:t>ou</a:t>
            </a:r>
            <a:r>
              <a:rPr lang="en-US" dirty="0">
                <a:solidFill>
                  <a:srgbClr val="000000"/>
                </a:solidFill>
              </a:rPr>
              <a:t> IV </a:t>
            </a:r>
            <a:r>
              <a:rPr lang="en-US" dirty="0" err="1">
                <a:solidFill>
                  <a:srgbClr val="000000"/>
                </a:solidFill>
              </a:rPr>
              <a:t>ambulatorial</a:t>
            </a:r>
            <a:r>
              <a:rPr lang="en-US" dirty="0">
                <a:solidFill>
                  <a:srgbClr val="000000"/>
                </a:solidFill>
              </a:rPr>
              <a:t>, </a:t>
            </a:r>
            <a:r>
              <a:rPr lang="en-US" dirty="0" err="1">
                <a:solidFill>
                  <a:srgbClr val="000000"/>
                </a:solidFill>
              </a:rPr>
              <a:t>sem</a:t>
            </a:r>
            <a:r>
              <a:rPr lang="en-US" dirty="0">
                <a:solidFill>
                  <a:srgbClr val="000000"/>
                </a:solidFill>
              </a:rPr>
              <a:t> </a:t>
            </a:r>
            <a:r>
              <a:rPr lang="en-US" dirty="0" err="1" smtClean="0">
                <a:solidFill>
                  <a:srgbClr val="000000"/>
                </a:solidFill>
              </a:rPr>
              <a:t>padrão</a:t>
            </a:r>
            <a:r>
              <a:rPr lang="en-US" dirty="0" smtClean="0">
                <a:solidFill>
                  <a:srgbClr val="000000"/>
                </a:solidFill>
              </a:rPr>
              <a:t> </a:t>
            </a:r>
            <a:r>
              <a:rPr lang="en-US" dirty="0">
                <a:solidFill>
                  <a:srgbClr val="000000"/>
                </a:solidFill>
              </a:rPr>
              <a:t>de BRE, mas com QRS≥150 </a:t>
            </a:r>
            <a:r>
              <a:rPr lang="en-US" dirty="0" err="1">
                <a:solidFill>
                  <a:srgbClr val="000000"/>
                </a:solidFill>
              </a:rPr>
              <a:t>ms</a:t>
            </a:r>
            <a:r>
              <a:rPr lang="en-US" dirty="0" smtClean="0">
                <a:solidFill>
                  <a:srgbClr val="000000"/>
                </a:solidFill>
              </a:rPr>
              <a:t>;</a:t>
            </a:r>
          </a:p>
          <a:p>
            <a:pPr marL="397764" lvl="1" indent="0">
              <a:buNone/>
            </a:pPr>
            <a:endParaRPr lang="en-US" dirty="0">
              <a:solidFill>
                <a:srgbClr val="000000"/>
              </a:solidFill>
            </a:endParaRPr>
          </a:p>
          <a:p>
            <a:pPr marL="68580" indent="0">
              <a:buNone/>
            </a:pPr>
            <a:r>
              <a:rPr lang="en-US" dirty="0">
                <a:solidFill>
                  <a:srgbClr val="000000"/>
                </a:solidFill>
              </a:rPr>
              <a:t>2. </a:t>
            </a:r>
            <a:r>
              <a:rPr lang="en-US" dirty="0" err="1">
                <a:solidFill>
                  <a:srgbClr val="000000"/>
                </a:solidFill>
              </a:rPr>
              <a:t>Cobertura</a:t>
            </a:r>
            <a:r>
              <a:rPr lang="en-US" dirty="0">
                <a:solidFill>
                  <a:srgbClr val="000000"/>
                </a:solidFill>
              </a:rPr>
              <a:t> </a:t>
            </a:r>
            <a:r>
              <a:rPr lang="en-US" dirty="0" err="1">
                <a:solidFill>
                  <a:srgbClr val="000000"/>
                </a:solidFill>
              </a:rPr>
              <a:t>obrigatória</a:t>
            </a:r>
            <a:r>
              <a:rPr lang="en-US" dirty="0">
                <a:solidFill>
                  <a:srgbClr val="000000"/>
                </a:solidFill>
              </a:rPr>
              <a:t> </a:t>
            </a:r>
            <a:r>
              <a:rPr lang="en-US" dirty="0" err="1" smtClean="0">
                <a:solidFill>
                  <a:srgbClr val="000000"/>
                </a:solidFill>
              </a:rPr>
              <a:t>para</a:t>
            </a:r>
            <a:r>
              <a:rPr lang="en-US" dirty="0" smtClean="0">
                <a:solidFill>
                  <a:srgbClr val="000000"/>
                </a:solidFill>
              </a:rPr>
              <a:t> </a:t>
            </a:r>
            <a:r>
              <a:rPr lang="en-US" dirty="0" err="1">
                <a:solidFill>
                  <a:srgbClr val="000000"/>
                </a:solidFill>
              </a:rPr>
              <a:t>pacientes</a:t>
            </a:r>
            <a:r>
              <a:rPr lang="en-US" dirty="0">
                <a:solidFill>
                  <a:srgbClr val="000000"/>
                </a:solidFill>
              </a:rPr>
              <a:t> com FA </a:t>
            </a:r>
            <a:r>
              <a:rPr lang="en-US" dirty="0" err="1">
                <a:solidFill>
                  <a:srgbClr val="000000"/>
                </a:solidFill>
              </a:rPr>
              <a:t>permanente</a:t>
            </a:r>
            <a:r>
              <a:rPr lang="en-US" dirty="0">
                <a:solidFill>
                  <a:srgbClr val="000000"/>
                </a:solidFill>
              </a:rPr>
              <a:t>, FEVE ≤35%, CFIII </a:t>
            </a:r>
            <a:r>
              <a:rPr lang="en-US" dirty="0" err="1" smtClean="0">
                <a:solidFill>
                  <a:srgbClr val="000000"/>
                </a:solidFill>
              </a:rPr>
              <a:t>ou</a:t>
            </a:r>
            <a:r>
              <a:rPr lang="en-US" dirty="0">
                <a:solidFill>
                  <a:srgbClr val="000000"/>
                </a:solidFill>
              </a:rPr>
              <a:t> </a:t>
            </a:r>
            <a:r>
              <a:rPr lang="en-US" dirty="0" smtClean="0">
                <a:solidFill>
                  <a:srgbClr val="000000"/>
                </a:solidFill>
              </a:rPr>
              <a:t>IV </a:t>
            </a:r>
            <a:r>
              <a:rPr lang="en-US" dirty="0" err="1">
                <a:solidFill>
                  <a:srgbClr val="000000"/>
                </a:solidFill>
              </a:rPr>
              <a:t>ambulatorial</a:t>
            </a:r>
            <a:r>
              <a:rPr lang="en-US" dirty="0">
                <a:solidFill>
                  <a:srgbClr val="000000"/>
                </a:solidFill>
              </a:rPr>
              <a:t>, </a:t>
            </a:r>
            <a:r>
              <a:rPr lang="en-US" dirty="0" err="1" smtClean="0">
                <a:solidFill>
                  <a:srgbClr val="000000"/>
                </a:solidFill>
              </a:rPr>
              <a:t>em</a:t>
            </a:r>
            <a:r>
              <a:rPr lang="en-US" dirty="0" smtClean="0">
                <a:solidFill>
                  <a:srgbClr val="000000"/>
                </a:solidFill>
              </a:rPr>
              <a:t> </a:t>
            </a:r>
            <a:r>
              <a:rPr lang="en-US" dirty="0" err="1" smtClean="0">
                <a:solidFill>
                  <a:srgbClr val="000000"/>
                </a:solidFill>
              </a:rPr>
              <a:t>tratamento</a:t>
            </a:r>
            <a:r>
              <a:rPr lang="en-US" dirty="0" smtClean="0">
                <a:solidFill>
                  <a:srgbClr val="000000"/>
                </a:solidFill>
              </a:rPr>
              <a:t> </a:t>
            </a:r>
            <a:r>
              <a:rPr lang="en-US" dirty="0" err="1" smtClean="0">
                <a:solidFill>
                  <a:srgbClr val="000000"/>
                </a:solidFill>
              </a:rPr>
              <a:t>clínico</a:t>
            </a:r>
            <a:r>
              <a:rPr lang="en-US" dirty="0" smtClean="0">
                <a:solidFill>
                  <a:srgbClr val="000000"/>
                </a:solidFill>
              </a:rPr>
              <a:t> </a:t>
            </a:r>
            <a:r>
              <a:rPr lang="en-US" dirty="0" err="1" smtClean="0">
                <a:solidFill>
                  <a:srgbClr val="000000"/>
                </a:solidFill>
              </a:rPr>
              <a:t>otimizado</a:t>
            </a:r>
            <a:r>
              <a:rPr lang="en-US" dirty="0" smtClean="0">
                <a:solidFill>
                  <a:srgbClr val="000000"/>
                </a:solidFill>
              </a:rPr>
              <a:t>, com </a:t>
            </a:r>
            <a:r>
              <a:rPr lang="en-US" dirty="0" err="1" smtClean="0">
                <a:solidFill>
                  <a:srgbClr val="000000"/>
                </a:solidFill>
              </a:rPr>
              <a:t>expectativa</a:t>
            </a:r>
            <a:r>
              <a:rPr lang="en-US" dirty="0" smtClean="0">
                <a:solidFill>
                  <a:srgbClr val="000000"/>
                </a:solidFill>
              </a:rPr>
              <a:t> de </a:t>
            </a:r>
            <a:r>
              <a:rPr lang="en-US" dirty="0" err="1" smtClean="0">
                <a:solidFill>
                  <a:srgbClr val="000000"/>
                </a:solidFill>
              </a:rPr>
              <a:t>vida</a:t>
            </a:r>
            <a:r>
              <a:rPr lang="en-US" dirty="0" smtClean="0">
                <a:solidFill>
                  <a:srgbClr val="000000"/>
                </a:solidFill>
              </a:rPr>
              <a:t> de </a:t>
            </a:r>
            <a:r>
              <a:rPr lang="en-US" dirty="0" err="1" smtClean="0">
                <a:solidFill>
                  <a:srgbClr val="000000"/>
                </a:solidFill>
              </a:rPr>
              <a:t>pelo</a:t>
            </a:r>
            <a:r>
              <a:rPr lang="en-US" dirty="0" smtClean="0">
                <a:solidFill>
                  <a:srgbClr val="000000"/>
                </a:solidFill>
              </a:rPr>
              <a:t> </a:t>
            </a:r>
            <a:r>
              <a:rPr lang="en-US" dirty="0" err="1" smtClean="0">
                <a:solidFill>
                  <a:srgbClr val="000000"/>
                </a:solidFill>
              </a:rPr>
              <a:t>menos</a:t>
            </a:r>
            <a:r>
              <a:rPr lang="en-US" dirty="0" smtClean="0">
                <a:solidFill>
                  <a:srgbClr val="000000"/>
                </a:solidFill>
              </a:rPr>
              <a:t> 1 </a:t>
            </a:r>
            <a:r>
              <a:rPr lang="en-US" dirty="0" err="1" smtClean="0">
                <a:solidFill>
                  <a:srgbClr val="000000"/>
                </a:solidFill>
              </a:rPr>
              <a:t>ano</a:t>
            </a:r>
            <a:r>
              <a:rPr lang="en-US" dirty="0" smtClean="0">
                <a:solidFill>
                  <a:srgbClr val="000000"/>
                </a:solidFill>
              </a:rPr>
              <a:t>, </a:t>
            </a:r>
            <a:r>
              <a:rPr lang="en-US" dirty="0" err="1" smtClean="0">
                <a:solidFill>
                  <a:srgbClr val="000000"/>
                </a:solidFill>
              </a:rPr>
              <a:t>dependentes</a:t>
            </a:r>
            <a:r>
              <a:rPr lang="en-US" dirty="0" smtClean="0">
                <a:solidFill>
                  <a:srgbClr val="000000"/>
                </a:solidFill>
              </a:rPr>
              <a:t> de marcapasso </a:t>
            </a:r>
            <a:r>
              <a:rPr lang="en-US" dirty="0" err="1" smtClean="0">
                <a:solidFill>
                  <a:srgbClr val="000000"/>
                </a:solidFill>
              </a:rPr>
              <a:t>convencional</a:t>
            </a:r>
            <a:r>
              <a:rPr lang="en-US" dirty="0" smtClean="0">
                <a:solidFill>
                  <a:srgbClr val="000000"/>
                </a:solidFill>
              </a:rPr>
              <a:t> (</a:t>
            </a:r>
            <a:r>
              <a:rPr lang="en-US" dirty="0" err="1" smtClean="0">
                <a:solidFill>
                  <a:srgbClr val="000000"/>
                </a:solidFill>
              </a:rPr>
              <a:t>controle</a:t>
            </a:r>
            <a:r>
              <a:rPr lang="en-US" dirty="0" smtClean="0">
                <a:solidFill>
                  <a:srgbClr val="000000"/>
                </a:solidFill>
              </a:rPr>
              <a:t> do </a:t>
            </a:r>
            <a:r>
              <a:rPr lang="en-US" dirty="0" err="1" smtClean="0">
                <a:solidFill>
                  <a:srgbClr val="000000"/>
                </a:solidFill>
              </a:rPr>
              <a:t>ritmo</a:t>
            </a:r>
            <a:r>
              <a:rPr lang="en-US" dirty="0" smtClean="0">
                <a:solidFill>
                  <a:srgbClr val="000000"/>
                </a:solidFill>
              </a:rPr>
              <a:t> ≥ 95%) </a:t>
            </a:r>
            <a:r>
              <a:rPr lang="en-US" dirty="0" err="1" smtClean="0">
                <a:solidFill>
                  <a:srgbClr val="000000"/>
                </a:solidFill>
              </a:rPr>
              <a:t>por</a:t>
            </a:r>
            <a:r>
              <a:rPr lang="en-US" dirty="0" smtClean="0">
                <a:solidFill>
                  <a:srgbClr val="000000"/>
                </a:solidFill>
              </a:rPr>
              <a:t> </a:t>
            </a:r>
            <a:r>
              <a:rPr lang="en-US" dirty="0" err="1" smtClean="0">
                <a:solidFill>
                  <a:srgbClr val="000000"/>
                </a:solidFill>
              </a:rPr>
              <a:t>ablação</a:t>
            </a:r>
            <a:r>
              <a:rPr lang="en-US" dirty="0" smtClean="0">
                <a:solidFill>
                  <a:srgbClr val="000000"/>
                </a:solidFill>
              </a:rPr>
              <a:t> do </a:t>
            </a:r>
            <a:r>
              <a:rPr lang="en-US" dirty="0" err="1" smtClean="0">
                <a:solidFill>
                  <a:srgbClr val="000000"/>
                </a:solidFill>
              </a:rPr>
              <a:t>nodo</a:t>
            </a:r>
            <a:r>
              <a:rPr lang="en-US" dirty="0" smtClean="0">
                <a:solidFill>
                  <a:srgbClr val="000000"/>
                </a:solidFill>
              </a:rPr>
              <a:t> AV </a:t>
            </a:r>
            <a:r>
              <a:rPr lang="en-US" dirty="0" err="1" smtClean="0">
                <a:solidFill>
                  <a:srgbClr val="000000"/>
                </a:solidFill>
              </a:rPr>
              <a:t>ou</a:t>
            </a:r>
            <a:r>
              <a:rPr lang="en-US" dirty="0" smtClean="0">
                <a:solidFill>
                  <a:srgbClr val="000000"/>
                </a:solidFill>
              </a:rPr>
              <a:t> </a:t>
            </a:r>
            <a:r>
              <a:rPr lang="en-US" dirty="0" err="1" smtClean="0">
                <a:solidFill>
                  <a:srgbClr val="000000"/>
                </a:solidFill>
              </a:rPr>
              <a:t>controle</a:t>
            </a:r>
            <a:r>
              <a:rPr lang="en-US" dirty="0" smtClean="0">
                <a:solidFill>
                  <a:srgbClr val="000000"/>
                </a:solidFill>
              </a:rPr>
              <a:t> </a:t>
            </a:r>
            <a:r>
              <a:rPr lang="en-US" dirty="0" err="1" smtClean="0">
                <a:solidFill>
                  <a:srgbClr val="000000"/>
                </a:solidFill>
              </a:rPr>
              <a:t>farmacológico</a:t>
            </a:r>
            <a:r>
              <a:rPr lang="en-US" dirty="0" smtClean="0">
                <a:solidFill>
                  <a:srgbClr val="000000"/>
                </a:solidFill>
              </a:rPr>
              <a:t> do </a:t>
            </a:r>
            <a:r>
              <a:rPr lang="en-US" dirty="0" err="1" smtClean="0">
                <a:solidFill>
                  <a:srgbClr val="000000"/>
                </a:solidFill>
              </a:rPr>
              <a:t>ritmo</a:t>
            </a:r>
            <a:r>
              <a:rPr lang="en-US" dirty="0" smtClean="0">
                <a:solidFill>
                  <a:srgbClr val="000000"/>
                </a:solidFill>
              </a:rPr>
              <a:t>.</a:t>
            </a:r>
          </a:p>
          <a:p>
            <a:pPr marL="68580" indent="0">
              <a:buNone/>
            </a:pPr>
            <a:endParaRPr lang="en-US" dirty="0" smtClean="0">
              <a:solidFill>
                <a:srgbClr val="000000"/>
              </a:solidFill>
            </a:endParaRPr>
          </a:p>
          <a:p>
            <a:pPr marL="68580" indent="0">
              <a:buNone/>
            </a:pPr>
            <a:r>
              <a:rPr lang="en-US" dirty="0" smtClean="0">
                <a:solidFill>
                  <a:srgbClr val="000000"/>
                </a:solidFill>
              </a:rPr>
              <a:t>3. </a:t>
            </a:r>
            <a:r>
              <a:rPr lang="en-US" dirty="0" err="1" smtClean="0">
                <a:solidFill>
                  <a:srgbClr val="000000"/>
                </a:solidFill>
              </a:rPr>
              <a:t>Cobertura</a:t>
            </a:r>
            <a:r>
              <a:rPr lang="en-US" dirty="0" smtClean="0">
                <a:solidFill>
                  <a:srgbClr val="000000"/>
                </a:solidFill>
              </a:rPr>
              <a:t> </a:t>
            </a:r>
            <a:r>
              <a:rPr lang="en-US" dirty="0" err="1">
                <a:solidFill>
                  <a:srgbClr val="000000"/>
                </a:solidFill>
              </a:rPr>
              <a:t>obrigatória</a:t>
            </a:r>
            <a:r>
              <a:rPr lang="en-US" dirty="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pacientes</a:t>
            </a:r>
            <a:r>
              <a:rPr lang="en-US" dirty="0" smtClean="0">
                <a:solidFill>
                  <a:srgbClr val="000000"/>
                </a:solidFill>
              </a:rPr>
              <a:t> com FEVE ≤35%, com </a:t>
            </a:r>
            <a:r>
              <a:rPr lang="en-US" dirty="0" err="1" smtClean="0">
                <a:solidFill>
                  <a:srgbClr val="000000"/>
                </a:solidFill>
              </a:rPr>
              <a:t>indicação</a:t>
            </a:r>
            <a:r>
              <a:rPr lang="en-US" dirty="0" smtClean="0">
                <a:solidFill>
                  <a:srgbClr val="000000"/>
                </a:solidFill>
              </a:rPr>
              <a:t> formal de </a:t>
            </a:r>
            <a:r>
              <a:rPr lang="en-US" dirty="0" err="1" smtClean="0">
                <a:solidFill>
                  <a:srgbClr val="000000"/>
                </a:solidFill>
              </a:rPr>
              <a:t>implante</a:t>
            </a:r>
            <a:r>
              <a:rPr lang="en-US" dirty="0" smtClean="0">
                <a:solidFill>
                  <a:srgbClr val="000000"/>
                </a:solidFill>
              </a:rPr>
              <a:t> </a:t>
            </a:r>
            <a:r>
              <a:rPr lang="en-US" dirty="0" err="1">
                <a:solidFill>
                  <a:srgbClr val="000000"/>
                </a:solidFill>
              </a:rPr>
              <a:t>ou</a:t>
            </a:r>
            <a:r>
              <a:rPr lang="en-US" dirty="0">
                <a:solidFill>
                  <a:srgbClr val="000000"/>
                </a:solidFill>
              </a:rPr>
              <a:t> </a:t>
            </a:r>
            <a:r>
              <a:rPr lang="en-US" dirty="0" err="1">
                <a:solidFill>
                  <a:srgbClr val="000000"/>
                </a:solidFill>
              </a:rPr>
              <a:t>troca</a:t>
            </a:r>
            <a:r>
              <a:rPr lang="en-US" dirty="0">
                <a:solidFill>
                  <a:srgbClr val="000000"/>
                </a:solidFill>
              </a:rPr>
              <a:t> de marcapasso </a:t>
            </a:r>
            <a:r>
              <a:rPr lang="en-US" dirty="0" err="1">
                <a:solidFill>
                  <a:srgbClr val="000000"/>
                </a:solidFill>
              </a:rPr>
              <a:t>para</a:t>
            </a:r>
            <a:r>
              <a:rPr lang="en-US" dirty="0">
                <a:solidFill>
                  <a:srgbClr val="000000"/>
                </a:solidFill>
              </a:rPr>
              <a:t> </a:t>
            </a:r>
            <a:r>
              <a:rPr lang="en-US" dirty="0" err="1">
                <a:solidFill>
                  <a:srgbClr val="000000"/>
                </a:solidFill>
              </a:rPr>
              <a:t>controle</a:t>
            </a:r>
            <a:r>
              <a:rPr lang="en-US" dirty="0">
                <a:solidFill>
                  <a:srgbClr val="000000"/>
                </a:solidFill>
              </a:rPr>
              <a:t> de </a:t>
            </a:r>
            <a:r>
              <a:rPr lang="en-US" dirty="0" err="1">
                <a:solidFill>
                  <a:srgbClr val="000000"/>
                </a:solidFill>
              </a:rPr>
              <a:t>pelo</a:t>
            </a:r>
            <a:r>
              <a:rPr lang="en-US" dirty="0">
                <a:solidFill>
                  <a:srgbClr val="000000"/>
                </a:solidFill>
              </a:rPr>
              <a:t> </a:t>
            </a:r>
            <a:r>
              <a:rPr lang="en-US" dirty="0" err="1">
                <a:solidFill>
                  <a:srgbClr val="000000"/>
                </a:solidFill>
              </a:rPr>
              <a:t>menos</a:t>
            </a:r>
            <a:r>
              <a:rPr lang="en-US" dirty="0">
                <a:solidFill>
                  <a:srgbClr val="000000"/>
                </a:solidFill>
              </a:rPr>
              <a:t> 40% do </a:t>
            </a:r>
            <a:r>
              <a:rPr lang="en-US" dirty="0" err="1">
                <a:solidFill>
                  <a:srgbClr val="000000"/>
                </a:solidFill>
              </a:rPr>
              <a:t>ritmo</a:t>
            </a:r>
            <a:r>
              <a:rPr lang="en-US" dirty="0">
                <a:solidFill>
                  <a:srgbClr val="000000"/>
                </a:solidFill>
              </a:rPr>
              <a:t>, </a:t>
            </a:r>
            <a:r>
              <a:rPr lang="en-US" dirty="0" smtClean="0">
                <a:solidFill>
                  <a:srgbClr val="000000"/>
                </a:solidFill>
              </a:rPr>
              <a:t>com </a:t>
            </a:r>
            <a:r>
              <a:rPr lang="en-US" dirty="0" err="1" smtClean="0">
                <a:solidFill>
                  <a:srgbClr val="000000"/>
                </a:solidFill>
              </a:rPr>
              <a:t>expectativa</a:t>
            </a:r>
            <a:r>
              <a:rPr lang="en-US" dirty="0" smtClean="0">
                <a:solidFill>
                  <a:srgbClr val="000000"/>
                </a:solidFill>
              </a:rPr>
              <a:t> </a:t>
            </a:r>
            <a:r>
              <a:rPr lang="en-US" dirty="0">
                <a:solidFill>
                  <a:srgbClr val="000000"/>
                </a:solidFill>
              </a:rPr>
              <a:t>de </a:t>
            </a:r>
            <a:r>
              <a:rPr lang="en-US" dirty="0" err="1">
                <a:solidFill>
                  <a:srgbClr val="000000"/>
                </a:solidFill>
              </a:rPr>
              <a:t>vida</a:t>
            </a:r>
            <a:r>
              <a:rPr lang="en-US" dirty="0">
                <a:solidFill>
                  <a:srgbClr val="000000"/>
                </a:solidFill>
              </a:rPr>
              <a:t> de </a:t>
            </a:r>
            <a:r>
              <a:rPr lang="en-US" dirty="0" err="1">
                <a:solidFill>
                  <a:srgbClr val="000000"/>
                </a:solidFill>
              </a:rPr>
              <a:t>pelo</a:t>
            </a:r>
            <a:r>
              <a:rPr lang="en-US" dirty="0">
                <a:solidFill>
                  <a:srgbClr val="000000"/>
                </a:solidFill>
              </a:rPr>
              <a:t> </a:t>
            </a:r>
            <a:r>
              <a:rPr lang="en-US" dirty="0" err="1">
                <a:solidFill>
                  <a:srgbClr val="000000"/>
                </a:solidFill>
              </a:rPr>
              <a:t>menos</a:t>
            </a:r>
            <a:r>
              <a:rPr lang="en-US" dirty="0">
                <a:solidFill>
                  <a:srgbClr val="000000"/>
                </a:solidFill>
              </a:rPr>
              <a:t> 1 </a:t>
            </a:r>
            <a:r>
              <a:rPr lang="en-US" dirty="0" err="1">
                <a:solidFill>
                  <a:srgbClr val="000000"/>
                </a:solidFill>
              </a:rPr>
              <a:t>ano</a:t>
            </a:r>
            <a:r>
              <a:rPr lang="en-US" dirty="0">
                <a:solidFill>
                  <a:srgbClr val="000000"/>
                </a:solidFill>
              </a:rPr>
              <a:t> e </a:t>
            </a:r>
            <a:r>
              <a:rPr lang="en-US" dirty="0" err="1">
                <a:solidFill>
                  <a:srgbClr val="000000"/>
                </a:solidFill>
              </a:rPr>
              <a:t>Classe</a:t>
            </a:r>
            <a:r>
              <a:rPr lang="en-US" dirty="0">
                <a:solidFill>
                  <a:srgbClr val="000000"/>
                </a:solidFill>
              </a:rPr>
              <a:t> </a:t>
            </a:r>
            <a:r>
              <a:rPr lang="en-US" dirty="0" err="1">
                <a:solidFill>
                  <a:srgbClr val="000000"/>
                </a:solidFill>
              </a:rPr>
              <a:t>Funcional</a:t>
            </a:r>
            <a:r>
              <a:rPr lang="en-US" dirty="0">
                <a:solidFill>
                  <a:srgbClr val="000000"/>
                </a:solidFill>
              </a:rPr>
              <a:t> III </a:t>
            </a:r>
            <a:r>
              <a:rPr lang="en-US" dirty="0" err="1">
                <a:solidFill>
                  <a:srgbClr val="000000"/>
                </a:solidFill>
              </a:rPr>
              <a:t>ou</a:t>
            </a:r>
            <a:r>
              <a:rPr lang="en-US" dirty="0">
                <a:solidFill>
                  <a:srgbClr val="000000"/>
                </a:solidFill>
              </a:rPr>
              <a:t> IV </a:t>
            </a:r>
            <a:r>
              <a:rPr lang="en-US" dirty="0" err="1">
                <a:solidFill>
                  <a:srgbClr val="000000"/>
                </a:solidFill>
              </a:rPr>
              <a:t>em</a:t>
            </a:r>
            <a:r>
              <a:rPr lang="en-US" dirty="0">
                <a:solidFill>
                  <a:srgbClr val="000000"/>
                </a:solidFill>
              </a:rPr>
              <a:t> </a:t>
            </a:r>
            <a:r>
              <a:rPr lang="en-US" dirty="0" err="1" smtClean="0">
                <a:solidFill>
                  <a:srgbClr val="000000"/>
                </a:solidFill>
              </a:rPr>
              <a:t>tratamento</a:t>
            </a:r>
            <a:r>
              <a:rPr lang="en-US" dirty="0" smtClean="0">
                <a:solidFill>
                  <a:srgbClr val="000000"/>
                </a:solidFill>
              </a:rPr>
              <a:t> </a:t>
            </a:r>
            <a:r>
              <a:rPr lang="en-US" dirty="0" err="1" smtClean="0">
                <a:solidFill>
                  <a:srgbClr val="000000"/>
                </a:solidFill>
              </a:rPr>
              <a:t>clínico</a:t>
            </a:r>
            <a:r>
              <a:rPr lang="en-US" dirty="0" smtClean="0">
                <a:solidFill>
                  <a:srgbClr val="000000"/>
                </a:solidFill>
              </a:rPr>
              <a:t> </a:t>
            </a:r>
            <a:r>
              <a:rPr lang="en-US" dirty="0" err="1">
                <a:solidFill>
                  <a:srgbClr val="000000"/>
                </a:solidFill>
              </a:rPr>
              <a:t>otimizado</a:t>
            </a:r>
            <a:r>
              <a:rPr lang="en-US" dirty="0" smtClean="0">
                <a:solidFill>
                  <a:srgbClr val="000000"/>
                </a:solidFill>
              </a:rPr>
              <a:t>.</a:t>
            </a:r>
          </a:p>
          <a:p>
            <a:pPr marL="68580" indent="0">
              <a:buNone/>
            </a:pPr>
            <a:endParaRPr lang="en-US" dirty="0">
              <a:solidFill>
                <a:srgbClr val="000000"/>
              </a:solidFill>
            </a:endParaRPr>
          </a:p>
          <a:p>
            <a:pPr marL="68580" indent="0">
              <a:buNone/>
            </a:pPr>
            <a:r>
              <a:rPr lang="en-US" dirty="0" smtClean="0">
                <a:solidFill>
                  <a:srgbClr val="000000"/>
                </a:solidFill>
              </a:rPr>
              <a:t>4. </a:t>
            </a:r>
            <a:r>
              <a:rPr lang="en-US" dirty="0" err="1" smtClean="0">
                <a:solidFill>
                  <a:srgbClr val="000000"/>
                </a:solidFill>
              </a:rPr>
              <a:t>Cobertura</a:t>
            </a:r>
            <a:r>
              <a:rPr lang="en-US" dirty="0" smtClean="0">
                <a:solidFill>
                  <a:srgbClr val="000000"/>
                </a:solidFill>
              </a:rPr>
              <a:t> </a:t>
            </a:r>
            <a:r>
              <a:rPr lang="en-US" dirty="0" err="1" smtClean="0">
                <a:solidFill>
                  <a:srgbClr val="000000"/>
                </a:solidFill>
              </a:rPr>
              <a:t>obrigatória</a:t>
            </a:r>
            <a:r>
              <a:rPr lang="en-US" dirty="0" smtClean="0">
                <a:solidFill>
                  <a:srgbClr val="000000"/>
                </a:solidFill>
              </a:rPr>
              <a:t> </a:t>
            </a:r>
            <a:r>
              <a:rPr lang="en-US" dirty="0" err="1" smtClean="0">
                <a:solidFill>
                  <a:srgbClr val="000000"/>
                </a:solidFill>
              </a:rPr>
              <a:t>para</a:t>
            </a:r>
            <a:r>
              <a:rPr lang="en-US" dirty="0" smtClean="0">
                <a:solidFill>
                  <a:srgbClr val="000000"/>
                </a:solidFill>
              </a:rPr>
              <a:t> </a:t>
            </a:r>
            <a:r>
              <a:rPr lang="en-US" dirty="0" err="1" smtClean="0">
                <a:solidFill>
                  <a:srgbClr val="000000"/>
                </a:solidFill>
              </a:rPr>
              <a:t>quaisquer</a:t>
            </a:r>
            <a:r>
              <a:rPr lang="en-US" dirty="0" smtClean="0">
                <a:solidFill>
                  <a:srgbClr val="000000"/>
                </a:solidFill>
              </a:rPr>
              <a:t> </a:t>
            </a:r>
            <a:r>
              <a:rPr lang="en-US" dirty="0" err="1" smtClean="0">
                <a:solidFill>
                  <a:srgbClr val="000000"/>
                </a:solidFill>
              </a:rPr>
              <a:t>uma</a:t>
            </a:r>
            <a:r>
              <a:rPr lang="en-US" dirty="0" smtClean="0">
                <a:solidFill>
                  <a:srgbClr val="000000"/>
                </a:solidFill>
              </a:rPr>
              <a:t> das </a:t>
            </a:r>
            <a:r>
              <a:rPr lang="en-US" dirty="0" err="1" smtClean="0">
                <a:solidFill>
                  <a:srgbClr val="000000"/>
                </a:solidFill>
              </a:rPr>
              <a:t>condições</a:t>
            </a:r>
            <a:r>
              <a:rPr lang="en-US" dirty="0" smtClean="0">
                <a:solidFill>
                  <a:srgbClr val="000000"/>
                </a:solidFill>
              </a:rPr>
              <a:t> </a:t>
            </a:r>
            <a:r>
              <a:rPr lang="en-US" dirty="0" err="1" smtClean="0">
                <a:solidFill>
                  <a:srgbClr val="000000"/>
                </a:solidFill>
              </a:rPr>
              <a:t>listadas</a:t>
            </a:r>
            <a:r>
              <a:rPr lang="en-US" dirty="0" smtClean="0">
                <a:solidFill>
                  <a:srgbClr val="000000"/>
                </a:solidFill>
              </a:rPr>
              <a:t> </a:t>
            </a:r>
            <a:r>
              <a:rPr lang="en-US" dirty="0" err="1" smtClean="0">
                <a:solidFill>
                  <a:srgbClr val="000000"/>
                </a:solidFill>
              </a:rPr>
              <a:t>acima</a:t>
            </a:r>
            <a:r>
              <a:rPr lang="en-US" dirty="0">
                <a:solidFill>
                  <a:srgbClr val="000000"/>
                </a:solidFill>
              </a:rPr>
              <a:t> </a:t>
            </a:r>
            <a:r>
              <a:rPr lang="en-US" dirty="0" err="1" smtClean="0">
                <a:solidFill>
                  <a:srgbClr val="000000"/>
                </a:solidFill>
              </a:rPr>
              <a:t>para</a:t>
            </a:r>
            <a:r>
              <a:rPr lang="en-US" dirty="0" smtClean="0">
                <a:solidFill>
                  <a:srgbClr val="000000"/>
                </a:solidFill>
              </a:rPr>
              <a:t> a </a:t>
            </a:r>
            <a:r>
              <a:rPr lang="en-US" dirty="0" err="1" smtClean="0">
                <a:solidFill>
                  <a:srgbClr val="000000"/>
                </a:solidFill>
              </a:rPr>
              <a:t>Terapia</a:t>
            </a:r>
            <a:r>
              <a:rPr lang="en-US" dirty="0" smtClean="0">
                <a:solidFill>
                  <a:srgbClr val="000000"/>
                </a:solidFill>
              </a:rPr>
              <a:t> de Ressincronização </a:t>
            </a:r>
            <a:r>
              <a:rPr lang="en-US" dirty="0" err="1" smtClean="0">
                <a:solidFill>
                  <a:srgbClr val="000000"/>
                </a:solidFill>
              </a:rPr>
              <a:t>Cardíaca</a:t>
            </a:r>
            <a:r>
              <a:rPr lang="en-US" dirty="0" smtClean="0">
                <a:solidFill>
                  <a:srgbClr val="000000"/>
                </a:solidFill>
              </a:rPr>
              <a:t>, </a:t>
            </a:r>
            <a:r>
              <a:rPr lang="en-US" dirty="0" err="1" smtClean="0">
                <a:solidFill>
                  <a:srgbClr val="000000"/>
                </a:solidFill>
              </a:rPr>
              <a:t>quando</a:t>
            </a:r>
            <a:r>
              <a:rPr lang="en-US" dirty="0" smtClean="0">
                <a:solidFill>
                  <a:srgbClr val="000000"/>
                </a:solidFill>
              </a:rPr>
              <a:t> se </a:t>
            </a:r>
            <a:r>
              <a:rPr lang="en-US" dirty="0" err="1" smtClean="0">
                <a:solidFill>
                  <a:srgbClr val="000000"/>
                </a:solidFill>
              </a:rPr>
              <a:t>objetiva</a:t>
            </a:r>
            <a:r>
              <a:rPr lang="en-US" dirty="0" smtClean="0">
                <a:solidFill>
                  <a:srgbClr val="000000"/>
                </a:solidFill>
              </a:rPr>
              <a:t> a </a:t>
            </a:r>
            <a:r>
              <a:rPr lang="en-US" dirty="0" err="1" smtClean="0">
                <a:solidFill>
                  <a:srgbClr val="000000"/>
                </a:solidFill>
              </a:rPr>
              <a:t>prevenção</a:t>
            </a:r>
            <a:r>
              <a:rPr lang="en-US" dirty="0" smtClean="0">
                <a:solidFill>
                  <a:srgbClr val="000000"/>
                </a:solidFill>
              </a:rPr>
              <a:t> </a:t>
            </a:r>
            <a:r>
              <a:rPr lang="en-US" dirty="0" err="1" smtClean="0">
                <a:solidFill>
                  <a:srgbClr val="000000"/>
                </a:solidFill>
              </a:rPr>
              <a:t>primária</a:t>
            </a:r>
            <a:r>
              <a:rPr lang="en-US" dirty="0" smtClean="0">
                <a:solidFill>
                  <a:srgbClr val="000000"/>
                </a:solidFill>
              </a:rPr>
              <a:t> </a:t>
            </a:r>
            <a:r>
              <a:rPr lang="en-US" dirty="0" err="1" smtClean="0">
                <a:solidFill>
                  <a:srgbClr val="000000"/>
                </a:solidFill>
              </a:rPr>
              <a:t>ou</a:t>
            </a:r>
            <a:r>
              <a:rPr lang="en-US" dirty="0" smtClean="0">
                <a:solidFill>
                  <a:srgbClr val="000000"/>
                </a:solidFill>
              </a:rPr>
              <a:t> </a:t>
            </a:r>
            <a:r>
              <a:rPr lang="en-US" dirty="0" err="1" smtClean="0">
                <a:solidFill>
                  <a:srgbClr val="000000"/>
                </a:solidFill>
              </a:rPr>
              <a:t>secundária</a:t>
            </a:r>
            <a:r>
              <a:rPr lang="en-US" dirty="0" smtClean="0">
                <a:solidFill>
                  <a:srgbClr val="000000"/>
                </a:solidFill>
              </a:rPr>
              <a:t> da </a:t>
            </a:r>
            <a:r>
              <a:rPr lang="en-US" dirty="0" err="1" smtClean="0">
                <a:solidFill>
                  <a:srgbClr val="000000"/>
                </a:solidFill>
              </a:rPr>
              <a:t>morte</a:t>
            </a:r>
            <a:r>
              <a:rPr lang="en-US" dirty="0" smtClean="0">
                <a:solidFill>
                  <a:srgbClr val="000000"/>
                </a:solidFill>
              </a:rPr>
              <a:t> </a:t>
            </a:r>
            <a:r>
              <a:rPr lang="en-US" dirty="0" err="1" smtClean="0">
                <a:solidFill>
                  <a:srgbClr val="000000"/>
                </a:solidFill>
              </a:rPr>
              <a:t>súbita</a:t>
            </a:r>
            <a:r>
              <a:rPr lang="en-US" dirty="0" smtClean="0">
                <a:solidFill>
                  <a:srgbClr val="000000"/>
                </a:solidFill>
              </a:rPr>
              <a:t> </a:t>
            </a:r>
            <a:r>
              <a:rPr lang="en-US" dirty="0" err="1" smtClean="0">
                <a:solidFill>
                  <a:srgbClr val="000000"/>
                </a:solidFill>
              </a:rPr>
              <a:t>cardíaca</a:t>
            </a:r>
            <a:r>
              <a:rPr lang="en-US" dirty="0" smtClean="0">
                <a:solidFill>
                  <a:srgbClr val="000000"/>
                </a:solidFill>
              </a:rPr>
              <a:t> </a:t>
            </a:r>
            <a:r>
              <a:rPr lang="en-US" dirty="0" err="1" smtClean="0">
                <a:solidFill>
                  <a:srgbClr val="000000"/>
                </a:solidFill>
              </a:rPr>
              <a:t>arrítmica</a:t>
            </a:r>
            <a:r>
              <a:rPr lang="en-US" dirty="0" smtClean="0">
                <a:solidFill>
                  <a:srgbClr val="000000"/>
                </a:solidFill>
              </a:rPr>
              <a:t> </a:t>
            </a:r>
            <a:r>
              <a:rPr lang="en-US" dirty="0" err="1" smtClean="0">
                <a:solidFill>
                  <a:srgbClr val="000000"/>
                </a:solidFill>
              </a:rPr>
              <a:t>em</a:t>
            </a:r>
            <a:r>
              <a:rPr lang="en-US" dirty="0" smtClean="0">
                <a:solidFill>
                  <a:srgbClr val="000000"/>
                </a:solidFill>
              </a:rPr>
              <a:t> </a:t>
            </a:r>
            <a:r>
              <a:rPr lang="en-US" dirty="0" err="1" smtClean="0">
                <a:solidFill>
                  <a:srgbClr val="000000"/>
                </a:solidFill>
              </a:rPr>
              <a:t>paciente</a:t>
            </a:r>
            <a:r>
              <a:rPr lang="en-US" dirty="0" smtClean="0">
                <a:solidFill>
                  <a:srgbClr val="000000"/>
                </a:solidFill>
              </a:rPr>
              <a:t> </a:t>
            </a:r>
            <a:r>
              <a:rPr lang="en-US" dirty="0">
                <a:solidFill>
                  <a:srgbClr val="000000"/>
                </a:solidFill>
              </a:rPr>
              <a:t>com </a:t>
            </a:r>
            <a:r>
              <a:rPr lang="en-US" dirty="0" err="1">
                <a:solidFill>
                  <a:srgbClr val="000000"/>
                </a:solidFill>
              </a:rPr>
              <a:t>expectativa</a:t>
            </a:r>
            <a:r>
              <a:rPr lang="en-US" dirty="0">
                <a:solidFill>
                  <a:srgbClr val="000000"/>
                </a:solidFill>
              </a:rPr>
              <a:t> de </a:t>
            </a:r>
            <a:r>
              <a:rPr lang="en-US" dirty="0" err="1">
                <a:solidFill>
                  <a:srgbClr val="000000"/>
                </a:solidFill>
              </a:rPr>
              <a:t>vida</a:t>
            </a:r>
            <a:r>
              <a:rPr lang="en-US" dirty="0">
                <a:solidFill>
                  <a:srgbClr val="000000"/>
                </a:solidFill>
              </a:rPr>
              <a:t> de </a:t>
            </a:r>
            <a:r>
              <a:rPr lang="en-US" dirty="0" err="1">
                <a:solidFill>
                  <a:srgbClr val="000000"/>
                </a:solidFill>
              </a:rPr>
              <a:t>pelo</a:t>
            </a:r>
            <a:r>
              <a:rPr lang="en-US" dirty="0">
                <a:solidFill>
                  <a:srgbClr val="000000"/>
                </a:solidFill>
              </a:rPr>
              <a:t> </a:t>
            </a:r>
            <a:r>
              <a:rPr lang="en-US" dirty="0" err="1">
                <a:solidFill>
                  <a:srgbClr val="000000"/>
                </a:solidFill>
              </a:rPr>
              <a:t>menos</a:t>
            </a:r>
            <a:r>
              <a:rPr lang="en-US" dirty="0">
                <a:solidFill>
                  <a:srgbClr val="000000"/>
                </a:solidFill>
              </a:rPr>
              <a:t> 1 </a:t>
            </a:r>
            <a:r>
              <a:rPr lang="en-US" dirty="0" err="1" smtClean="0">
                <a:solidFill>
                  <a:srgbClr val="000000"/>
                </a:solidFill>
              </a:rPr>
              <a:t>ano</a:t>
            </a:r>
            <a:r>
              <a:rPr lang="en-US" dirty="0" smtClean="0">
                <a:solidFill>
                  <a:srgbClr val="000000"/>
                </a:solidFill>
              </a:rPr>
              <a:t>.</a:t>
            </a:r>
            <a:endParaRPr lang="en-US" dirty="0">
              <a:solidFill>
                <a:srgbClr val="000000"/>
              </a:solidFill>
            </a:endParaRPr>
          </a:p>
        </p:txBody>
      </p:sp>
      <p:sp>
        <p:nvSpPr>
          <p:cNvPr id="5" name="Rectangle 4"/>
          <p:cNvSpPr/>
          <p:nvPr/>
        </p:nvSpPr>
        <p:spPr>
          <a:xfrm>
            <a:off x="-233926" y="1270091"/>
            <a:ext cx="9841600" cy="830997"/>
          </a:xfrm>
          <a:prstGeom prst="rect">
            <a:avLst/>
          </a:prstGeom>
        </p:spPr>
        <p:txBody>
          <a:bodyPr wrap="square">
            <a:spAutoFit/>
          </a:bodyPr>
          <a:lstStyle/>
          <a:p>
            <a:pPr algn="ctr"/>
            <a:r>
              <a:rPr lang="en-US" sz="2800" b="1" dirty="0" err="1">
                <a:solidFill>
                  <a:prstClr val="black"/>
                </a:solidFill>
                <a:latin typeface="Corbel"/>
              </a:rPr>
              <a:t>Implante</a:t>
            </a:r>
            <a:r>
              <a:rPr lang="en-US" sz="2800" b="1" dirty="0">
                <a:solidFill>
                  <a:prstClr val="black"/>
                </a:solidFill>
                <a:latin typeface="Corbel"/>
              </a:rPr>
              <a:t> de Cardiodesfibrilador </a:t>
            </a:r>
            <a:r>
              <a:rPr lang="en-US" sz="2800" b="1" dirty="0" err="1">
                <a:solidFill>
                  <a:prstClr val="black"/>
                </a:solidFill>
                <a:latin typeface="Corbel"/>
              </a:rPr>
              <a:t>Multissítio</a:t>
            </a:r>
            <a:r>
              <a:rPr lang="en-US" sz="2800" b="1" dirty="0">
                <a:solidFill>
                  <a:prstClr val="black"/>
                </a:solidFill>
                <a:latin typeface="Corbel"/>
              </a:rPr>
              <a:t> – TRC-D</a:t>
            </a:r>
          </a:p>
          <a:p>
            <a:pPr marL="397764" lvl="1" algn="ctr"/>
            <a:r>
              <a:rPr lang="en-US" sz="2000" b="1" dirty="0" smtClean="0">
                <a:solidFill>
                  <a:prstClr val="black"/>
                </a:solidFill>
                <a:latin typeface="Corbel"/>
              </a:rPr>
              <a:t>PROPOSTA DUT ANS AMB </a:t>
            </a:r>
            <a:r>
              <a:rPr lang="en-US" sz="2000" b="1" dirty="0">
                <a:solidFill>
                  <a:prstClr val="black"/>
                </a:solidFill>
                <a:latin typeface="Corbel"/>
              </a:rPr>
              <a:t>CBHPM</a:t>
            </a:r>
          </a:p>
        </p:txBody>
      </p:sp>
      <p:pic>
        <p:nvPicPr>
          <p:cNvPr id="6" name="Picture 5"/>
          <p:cNvPicPr>
            <a:picLocks noChangeAspect="1"/>
          </p:cNvPicPr>
          <p:nvPr/>
        </p:nvPicPr>
        <p:blipFill>
          <a:blip r:embed="rId3"/>
          <a:stretch>
            <a:fillRect/>
          </a:stretch>
        </p:blipFill>
        <p:spPr>
          <a:xfrm>
            <a:off x="-92034" y="108080"/>
            <a:ext cx="6533219" cy="1296965"/>
          </a:xfrm>
          <a:prstGeom prst="rect">
            <a:avLst/>
          </a:prstGeom>
        </p:spPr>
      </p:pic>
      <p:pic>
        <p:nvPicPr>
          <p:cNvPr id="7" name="Picture 6"/>
          <p:cNvPicPr>
            <a:picLocks noChangeAspect="1"/>
          </p:cNvPicPr>
          <p:nvPr/>
        </p:nvPicPr>
        <p:blipFill>
          <a:blip r:embed="rId4"/>
          <a:stretch>
            <a:fillRect/>
          </a:stretch>
        </p:blipFill>
        <p:spPr>
          <a:xfrm>
            <a:off x="3479315" y="241774"/>
            <a:ext cx="1219757" cy="660058"/>
          </a:xfrm>
          <a:prstGeom prst="rect">
            <a:avLst/>
          </a:prstGeom>
        </p:spPr>
      </p:pic>
      <p:pic>
        <p:nvPicPr>
          <p:cNvPr id="8" name="Picture 7"/>
          <p:cNvPicPr>
            <a:picLocks noChangeAspect="1"/>
          </p:cNvPicPr>
          <p:nvPr/>
        </p:nvPicPr>
        <p:blipFill rotWithShape="1">
          <a:blip r:embed="rId5"/>
          <a:srcRect r="48170"/>
          <a:stretch/>
        </p:blipFill>
        <p:spPr>
          <a:xfrm>
            <a:off x="6259145" y="113088"/>
            <a:ext cx="2630432" cy="579045"/>
          </a:xfrm>
          <a:prstGeom prst="rect">
            <a:avLst/>
          </a:prstGeom>
        </p:spPr>
      </p:pic>
    </p:spTree>
    <p:extLst>
      <p:ext uri="{BB962C8B-B14F-4D97-AF65-F5344CB8AC3E}">
        <p14:creationId xmlns:p14="http://schemas.microsoft.com/office/powerpoint/2010/main" val="1009687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r>
              <a:rPr lang="pt-BR" b="1" dirty="0" smtClean="0">
                <a:solidFill>
                  <a:srgbClr val="00FF00"/>
                </a:solidFill>
              </a:rPr>
              <a:t>TRC-D</a:t>
            </a:r>
            <a:r>
              <a:rPr lang="pt-BR" dirty="0" smtClean="0"/>
              <a:t>  ou </a:t>
            </a:r>
            <a:r>
              <a:rPr lang="pt-BR" dirty="0" smtClean="0">
                <a:solidFill>
                  <a:srgbClr val="FF0000"/>
                </a:solidFill>
              </a:rPr>
              <a:t>TRC-P </a:t>
            </a:r>
            <a:r>
              <a:rPr lang="pt-BR" dirty="0" smtClean="0"/>
              <a:t>???</a:t>
            </a:r>
            <a:endParaRPr lang="pt-BR" dirty="0"/>
          </a:p>
        </p:txBody>
      </p:sp>
      <p:graphicFrame>
        <p:nvGraphicFramePr>
          <p:cNvPr id="7" name="Espaço Reservado para Conteúdo 6"/>
          <p:cNvGraphicFramePr>
            <a:graphicFrameLocks noGrp="1"/>
          </p:cNvGraphicFramePr>
          <p:nvPr>
            <p:ph idx="1"/>
          </p:nvPr>
        </p:nvGraphicFramePr>
        <p:xfrm>
          <a:off x="685800" y="2060848"/>
          <a:ext cx="7772400" cy="4572000"/>
        </p:xfrm>
        <a:graphic>
          <a:graphicData uri="http://schemas.openxmlformats.org/drawingml/2006/chart">
            <c:chart xmlns:c="http://schemas.openxmlformats.org/drawingml/2006/chart" xmlns:r="http://schemas.openxmlformats.org/officeDocument/2006/relationships" r:id="rId3"/>
          </a:graphicData>
        </a:graphic>
      </p:graphicFrame>
      <p:sp>
        <p:nvSpPr>
          <p:cNvPr id="3" name="Triângulo retângulo 2"/>
          <p:cNvSpPr/>
          <p:nvPr/>
        </p:nvSpPr>
        <p:spPr>
          <a:xfrm>
            <a:off x="1619673" y="3068960"/>
            <a:ext cx="6768752" cy="2304256"/>
          </a:xfrm>
          <a:prstGeom prst="rtTriangle">
            <a:avLst/>
          </a:prstGeom>
          <a:gradFill flip="none" rotWithShape="1">
            <a:gsLst>
              <a:gs pos="51000">
                <a:srgbClr val="0AAE02"/>
              </a:gs>
              <a:gs pos="12000">
                <a:srgbClr val="FF0000"/>
              </a:gs>
              <a:gs pos="38000">
                <a:srgbClr val="FFFF00"/>
              </a:gs>
            </a:gsLst>
            <a:path path="rect">
              <a:fillToRect l="100000" t="100000"/>
            </a:path>
            <a:tileRect r="-100000" b="-100000"/>
          </a:gra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lIns="91390" tIns="45697" rIns="91390" bIns="45697" rtlCol="0" anchor="ctr"/>
          <a:lstStyle/>
          <a:p>
            <a:pPr algn="ctr"/>
            <a:endParaRPr>
              <a:solidFill>
                <a:prstClr val="white"/>
              </a:solidFill>
              <a:latin typeface="Corbel"/>
            </a:endParaRPr>
          </a:p>
        </p:txBody>
      </p:sp>
      <p:grpSp>
        <p:nvGrpSpPr>
          <p:cNvPr id="32" name="Grupo 31"/>
          <p:cNvGrpSpPr/>
          <p:nvPr/>
        </p:nvGrpSpPr>
        <p:grpSpPr>
          <a:xfrm>
            <a:off x="1547664" y="6093296"/>
            <a:ext cx="6624736" cy="692696"/>
            <a:chOff x="1547664" y="6093296"/>
            <a:chExt cx="6624736" cy="692696"/>
          </a:xfrm>
        </p:grpSpPr>
        <p:sp>
          <p:nvSpPr>
            <p:cNvPr id="6" name="Seta para a direita 5"/>
            <p:cNvSpPr/>
            <p:nvPr/>
          </p:nvSpPr>
          <p:spPr>
            <a:xfrm>
              <a:off x="1547664" y="6093296"/>
              <a:ext cx="6624736" cy="692696"/>
            </a:xfrm>
            <a:prstGeom prst="rightArrow">
              <a:avLst/>
            </a:prstGeom>
            <a:gradFill flip="none" rotWithShape="1">
              <a:gsLst>
                <a:gs pos="43000">
                  <a:srgbClr val="0AAE02"/>
                </a:gs>
                <a:gs pos="58000">
                  <a:srgbClr val="FFFF00"/>
                </a:gs>
                <a:gs pos="92000">
                  <a:srgbClr val="FF0000"/>
                </a:gs>
              </a:gsLst>
              <a:lin ang="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orbel"/>
              </a:endParaRPr>
            </a:p>
          </p:txBody>
        </p:sp>
        <p:sp>
          <p:nvSpPr>
            <p:cNvPr id="21" name="CaixaDeTexto 20"/>
            <p:cNvSpPr txBox="1"/>
            <p:nvPr/>
          </p:nvSpPr>
          <p:spPr>
            <a:xfrm>
              <a:off x="4283968" y="6237312"/>
              <a:ext cx="3312368" cy="523220"/>
            </a:xfrm>
            <a:prstGeom prst="rect">
              <a:avLst/>
            </a:prstGeom>
            <a:noFill/>
          </p:spPr>
          <p:txBody>
            <a:bodyPr wrap="square" rtlCol="0">
              <a:spAutoFit/>
            </a:bodyPr>
            <a:lstStyle/>
            <a:p>
              <a:r>
                <a:rPr sz="2800" b="1" dirty="0">
                  <a:solidFill>
                    <a:prstClr val="black"/>
                  </a:solidFill>
                  <a:effectLst>
                    <a:outerShdw blurRad="38100" dist="38100" dir="2700000" algn="tl">
                      <a:srgbClr val="000000">
                        <a:alpha val="43137"/>
                      </a:srgbClr>
                    </a:outerShdw>
                  </a:effectLst>
                  <a:latin typeface="Corbel"/>
                </a:rPr>
                <a:t>IDADE</a:t>
              </a:r>
            </a:p>
          </p:txBody>
        </p:sp>
      </p:grpSp>
      <p:grpSp>
        <p:nvGrpSpPr>
          <p:cNvPr id="31" name="Grupo 30"/>
          <p:cNvGrpSpPr/>
          <p:nvPr/>
        </p:nvGrpSpPr>
        <p:grpSpPr>
          <a:xfrm>
            <a:off x="1691680" y="2204864"/>
            <a:ext cx="6480720" cy="1520552"/>
            <a:chOff x="1691680" y="2204864"/>
            <a:chExt cx="6480720" cy="1520552"/>
          </a:xfrm>
        </p:grpSpPr>
        <p:sp>
          <p:nvSpPr>
            <p:cNvPr id="14" name="Triângulo retângulo 13"/>
            <p:cNvSpPr/>
            <p:nvPr/>
          </p:nvSpPr>
          <p:spPr>
            <a:xfrm flipH="1" flipV="1">
              <a:off x="1691680" y="2204864"/>
              <a:ext cx="6480720" cy="1520552"/>
            </a:xfrm>
            <a:prstGeom prst="rtTriangle">
              <a:avLst/>
            </a:prstGeom>
            <a:gradFill flip="none" rotWithShape="1">
              <a:gsLst>
                <a:gs pos="54000">
                  <a:srgbClr val="0AAE02"/>
                </a:gs>
                <a:gs pos="70000">
                  <a:srgbClr val="FFFF00"/>
                </a:gs>
                <a:gs pos="100000">
                  <a:srgbClr val="FF0000"/>
                </a:gs>
              </a:gsLst>
              <a:path path="rect">
                <a:fillToRect l="100000" t="100000"/>
              </a:path>
              <a:tileRect r="-100000" b="-100000"/>
            </a:gra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Corbel"/>
              </a:endParaRPr>
            </a:p>
          </p:txBody>
        </p:sp>
        <p:sp>
          <p:nvSpPr>
            <p:cNvPr id="22" name="CaixaDeTexto 21"/>
            <p:cNvSpPr txBox="1"/>
            <p:nvPr/>
          </p:nvSpPr>
          <p:spPr>
            <a:xfrm>
              <a:off x="4067944" y="2204864"/>
              <a:ext cx="3384376" cy="954107"/>
            </a:xfrm>
            <a:prstGeom prst="rect">
              <a:avLst/>
            </a:prstGeom>
            <a:noFill/>
          </p:spPr>
          <p:txBody>
            <a:bodyPr wrap="square" rtlCol="0">
              <a:spAutoFit/>
            </a:bodyPr>
            <a:lstStyle/>
            <a:p>
              <a:r>
                <a:rPr sz="2800" b="1" dirty="0">
                  <a:solidFill>
                    <a:prstClr val="black"/>
                  </a:solidFill>
                  <a:effectLst>
                    <a:outerShdw blurRad="38100" dist="38100" dir="2700000" algn="tl">
                      <a:srgbClr val="000000">
                        <a:alpha val="43137"/>
                      </a:srgbClr>
                    </a:outerShdw>
                  </a:effectLst>
                  <a:latin typeface="Corbel"/>
                </a:rPr>
                <a:t>COMORBIDADES / </a:t>
              </a:r>
            </a:p>
            <a:p>
              <a:r>
                <a:rPr sz="2800" b="1" dirty="0">
                  <a:solidFill>
                    <a:prstClr val="black"/>
                  </a:solidFill>
                  <a:effectLst>
                    <a:outerShdw blurRad="38100" dist="38100" dir="2700000" algn="tl">
                      <a:srgbClr val="000000">
                        <a:alpha val="43137"/>
                      </a:srgbClr>
                    </a:outerShdw>
                  </a:effectLst>
                  <a:latin typeface="Corbel"/>
                </a:rPr>
                <a:t>                     CF  ICC</a:t>
              </a:r>
            </a:p>
          </p:txBody>
        </p:sp>
      </p:grpSp>
      <p:sp>
        <p:nvSpPr>
          <p:cNvPr id="28" name="CaixaDeTexto 27"/>
          <p:cNvSpPr txBox="1"/>
          <p:nvPr/>
        </p:nvSpPr>
        <p:spPr>
          <a:xfrm>
            <a:off x="2843808" y="1412781"/>
            <a:ext cx="2376264" cy="461665"/>
          </a:xfrm>
          <a:prstGeom prst="rect">
            <a:avLst/>
          </a:prstGeom>
          <a:noFill/>
        </p:spPr>
        <p:txBody>
          <a:bodyPr wrap="square" lIns="91390" tIns="45697" rIns="91390" bIns="45697" rtlCol="0">
            <a:spAutoFit/>
          </a:bodyPr>
          <a:lstStyle/>
          <a:p>
            <a:r>
              <a:rPr sz="2400" b="1" dirty="0">
                <a:solidFill>
                  <a:prstClr val="white"/>
                </a:solidFill>
                <a:effectLst>
                  <a:outerShdw blurRad="38100" dist="38100" dir="2700000" algn="tl">
                    <a:srgbClr val="000000">
                      <a:alpha val="43137"/>
                    </a:srgbClr>
                  </a:outerShdw>
                </a:effectLst>
                <a:latin typeface="Corbel"/>
              </a:rPr>
              <a:t>TRC-D</a:t>
            </a:r>
          </a:p>
        </p:txBody>
      </p:sp>
      <p:sp>
        <p:nvSpPr>
          <p:cNvPr id="29" name="CaixaDeTexto 28"/>
          <p:cNvSpPr txBox="1"/>
          <p:nvPr/>
        </p:nvSpPr>
        <p:spPr>
          <a:xfrm>
            <a:off x="6948264" y="1455170"/>
            <a:ext cx="2376264" cy="461665"/>
          </a:xfrm>
          <a:prstGeom prst="rect">
            <a:avLst/>
          </a:prstGeom>
          <a:noFill/>
        </p:spPr>
        <p:txBody>
          <a:bodyPr wrap="square" lIns="91390" tIns="45697" rIns="91390" bIns="45697" rtlCol="0">
            <a:spAutoFit/>
          </a:bodyPr>
          <a:lstStyle/>
          <a:p>
            <a:r>
              <a:rPr sz="2400" b="1" dirty="0">
                <a:solidFill>
                  <a:prstClr val="white"/>
                </a:solidFill>
                <a:effectLst>
                  <a:outerShdw blurRad="38100" dist="38100" dir="2700000" algn="tl">
                    <a:srgbClr val="000000">
                      <a:alpha val="43137"/>
                    </a:srgbClr>
                  </a:outerShdw>
                </a:effectLst>
                <a:latin typeface="Corbel"/>
              </a:rPr>
              <a:t>TRC-P</a:t>
            </a:r>
          </a:p>
        </p:txBody>
      </p:sp>
      <p:sp>
        <p:nvSpPr>
          <p:cNvPr id="30" name="CaixaDeTexto 29"/>
          <p:cNvSpPr txBox="1"/>
          <p:nvPr/>
        </p:nvSpPr>
        <p:spPr>
          <a:xfrm>
            <a:off x="5292080" y="1196752"/>
            <a:ext cx="2376264" cy="830997"/>
          </a:xfrm>
          <a:prstGeom prst="rect">
            <a:avLst/>
          </a:prstGeom>
          <a:noFill/>
        </p:spPr>
        <p:txBody>
          <a:bodyPr wrap="square" lIns="91390" tIns="45697" rIns="91390" bIns="45697" rtlCol="0">
            <a:spAutoFit/>
          </a:bodyPr>
          <a:lstStyle/>
          <a:p>
            <a:r>
              <a:rPr sz="2400" b="1" dirty="0">
                <a:solidFill>
                  <a:prstClr val="white"/>
                </a:solidFill>
                <a:effectLst>
                  <a:outerShdw blurRad="38100" dist="38100" dir="2700000" algn="tl">
                    <a:srgbClr val="000000">
                      <a:alpha val="43137"/>
                    </a:srgbClr>
                  </a:outerShdw>
                </a:effectLst>
                <a:latin typeface="Corbel"/>
              </a:rPr>
              <a:t>TRC-D ?</a:t>
            </a:r>
          </a:p>
          <a:p>
            <a:r>
              <a:rPr sz="2400" b="1" dirty="0">
                <a:solidFill>
                  <a:prstClr val="white"/>
                </a:solidFill>
                <a:effectLst>
                  <a:outerShdw blurRad="38100" dist="38100" dir="2700000" algn="tl">
                    <a:srgbClr val="000000">
                      <a:alpha val="43137"/>
                    </a:srgbClr>
                  </a:outerShdw>
                </a:effectLst>
                <a:latin typeface="Corbel"/>
              </a:rPr>
              <a:t>TRC-P?</a:t>
            </a:r>
          </a:p>
        </p:txBody>
      </p:sp>
      <p:cxnSp>
        <p:nvCxnSpPr>
          <p:cNvPr id="9" name="Conector reto 8"/>
          <p:cNvCxnSpPr/>
          <p:nvPr/>
        </p:nvCxnSpPr>
        <p:spPr>
          <a:xfrm rot="16200000" flipH="1">
            <a:off x="2210197" y="3991372"/>
            <a:ext cx="5661248" cy="72008"/>
          </a:xfrm>
          <a:prstGeom prst="line">
            <a:avLst/>
          </a:prstGeom>
          <a:ln w="57150">
            <a:solidFill>
              <a:srgbClr val="FF0000"/>
            </a:solidFill>
            <a:headEnd type="arrow"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rot="16200000" flipH="1">
            <a:off x="3973624" y="4027382"/>
            <a:ext cx="5733254" cy="72007"/>
          </a:xfrm>
          <a:prstGeom prst="line">
            <a:avLst/>
          </a:prstGeom>
          <a:ln w="57150">
            <a:solidFill>
              <a:srgbClr val="FF0000"/>
            </a:solidFill>
            <a:headEnd type="arrow" w="med" len="med"/>
            <a:tailEnd type="arrow"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14909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upRigh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trips(upRight)">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strips(upRight)">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p:bldP spid="29" grpId="0"/>
      <p:bldP spid="30"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24844"/>
            <a:ext cx="6125843" cy="1216092"/>
          </a:xfrm>
          <a:prstGeom prst="rect">
            <a:avLst/>
          </a:prstGeom>
        </p:spPr>
      </p:pic>
      <p:pic>
        <p:nvPicPr>
          <p:cNvPr id="8" name="Picture 7"/>
          <p:cNvPicPr>
            <a:picLocks noChangeAspect="1"/>
          </p:cNvPicPr>
          <p:nvPr/>
        </p:nvPicPr>
        <p:blipFill>
          <a:blip r:embed="rId3"/>
          <a:stretch>
            <a:fillRect/>
          </a:stretch>
        </p:blipFill>
        <p:spPr>
          <a:xfrm>
            <a:off x="3189807" y="174981"/>
            <a:ext cx="1196920" cy="647700"/>
          </a:xfrm>
          <a:prstGeom prst="rect">
            <a:avLst/>
          </a:prstGeom>
        </p:spPr>
      </p:pic>
      <p:sp>
        <p:nvSpPr>
          <p:cNvPr id="10" name="Content Placeholder 9"/>
          <p:cNvSpPr>
            <a:spLocks noGrp="1"/>
          </p:cNvSpPr>
          <p:nvPr>
            <p:ph idx="1"/>
          </p:nvPr>
        </p:nvSpPr>
        <p:spPr>
          <a:xfrm>
            <a:off x="914400" y="2072220"/>
            <a:ext cx="7772400" cy="3108359"/>
          </a:xfrm>
        </p:spPr>
        <p:txBody>
          <a:bodyPr>
            <a:normAutofit fontScale="92500" lnSpcReduction="20000"/>
          </a:bodyPr>
          <a:lstStyle/>
          <a:p>
            <a:r>
              <a:rPr lang="en-US" b="1" dirty="0" err="1" smtClean="0">
                <a:solidFill>
                  <a:srgbClr val="000000"/>
                </a:solidFill>
                <a:latin typeface="Calibri"/>
                <a:cs typeface="Calibri"/>
              </a:rPr>
              <a:t>Reunião</a:t>
            </a:r>
            <a:r>
              <a:rPr lang="en-US" b="1" dirty="0" smtClean="0">
                <a:solidFill>
                  <a:srgbClr val="000000"/>
                </a:solidFill>
                <a:latin typeface="Calibri"/>
                <a:cs typeface="Calibri"/>
              </a:rPr>
              <a:t> ANS COSAUDE – 07/04/2015</a:t>
            </a:r>
          </a:p>
          <a:p>
            <a:endParaRPr lang="en-US" b="1" dirty="0">
              <a:solidFill>
                <a:srgbClr val="000000"/>
              </a:solidFill>
              <a:latin typeface="Calibri"/>
              <a:cs typeface="Calibri"/>
            </a:endParaRPr>
          </a:p>
          <a:p>
            <a:r>
              <a:rPr lang="en-US" b="1" dirty="0" err="1" smtClean="0">
                <a:solidFill>
                  <a:srgbClr val="000000"/>
                </a:solidFill>
                <a:latin typeface="Calibri"/>
                <a:cs typeface="Calibri"/>
              </a:rPr>
              <a:t>Inclusão</a:t>
            </a:r>
            <a:r>
              <a:rPr lang="en-US" b="1" dirty="0" smtClean="0">
                <a:solidFill>
                  <a:srgbClr val="000000"/>
                </a:solidFill>
                <a:latin typeface="Calibri"/>
                <a:cs typeface="Calibri"/>
              </a:rPr>
              <a:t> no </a:t>
            </a:r>
            <a:r>
              <a:rPr lang="en-US" b="1" dirty="0" err="1" smtClean="0">
                <a:solidFill>
                  <a:srgbClr val="000000"/>
                </a:solidFill>
                <a:latin typeface="Calibri"/>
                <a:cs typeface="Calibri"/>
              </a:rPr>
              <a:t>Rol</a:t>
            </a:r>
            <a:r>
              <a:rPr lang="en-US" b="1" dirty="0" smtClean="0">
                <a:solidFill>
                  <a:srgbClr val="000000"/>
                </a:solidFill>
                <a:latin typeface="Calibri"/>
                <a:cs typeface="Calibri"/>
              </a:rPr>
              <a:t> ANS 2016 :</a:t>
            </a:r>
          </a:p>
          <a:p>
            <a:pPr lvl="1"/>
            <a:r>
              <a:rPr lang="en-US" b="1" dirty="0">
                <a:solidFill>
                  <a:schemeClr val="tx1">
                    <a:lumMod val="85000"/>
                  </a:schemeClr>
                </a:solidFill>
                <a:latin typeface="Calibri"/>
                <a:cs typeface="Calibri"/>
              </a:rPr>
              <a:t>a)  </a:t>
            </a:r>
            <a:r>
              <a:rPr lang="en-US" b="1" dirty="0" err="1" smtClean="0">
                <a:solidFill>
                  <a:schemeClr val="tx1">
                    <a:lumMod val="85000"/>
                  </a:schemeClr>
                </a:solidFill>
                <a:latin typeface="Calibri"/>
                <a:cs typeface="Calibri"/>
              </a:rPr>
              <a:t>Implante</a:t>
            </a:r>
            <a:r>
              <a:rPr lang="en-US" b="1" dirty="0" smtClean="0">
                <a:solidFill>
                  <a:schemeClr val="tx1">
                    <a:lumMod val="85000"/>
                  </a:schemeClr>
                </a:solidFill>
                <a:latin typeface="Calibri"/>
                <a:cs typeface="Calibri"/>
              </a:rPr>
              <a:t> </a:t>
            </a:r>
            <a:r>
              <a:rPr lang="en-US" b="1" dirty="0">
                <a:solidFill>
                  <a:schemeClr val="tx1">
                    <a:lumMod val="85000"/>
                  </a:schemeClr>
                </a:solidFill>
                <a:latin typeface="Calibri"/>
                <a:cs typeface="Calibri"/>
              </a:rPr>
              <a:t>de Cardiodesfibrilador </a:t>
            </a:r>
            <a:r>
              <a:rPr lang="en-US" b="1" dirty="0" err="1">
                <a:solidFill>
                  <a:schemeClr val="tx1">
                    <a:lumMod val="85000"/>
                  </a:schemeClr>
                </a:solidFill>
                <a:latin typeface="Calibri"/>
                <a:cs typeface="Calibri"/>
              </a:rPr>
              <a:t>Multissítio</a:t>
            </a:r>
            <a:r>
              <a:rPr lang="en-US" b="1" dirty="0">
                <a:solidFill>
                  <a:schemeClr val="tx1">
                    <a:lumMod val="85000"/>
                  </a:schemeClr>
                </a:solidFill>
                <a:latin typeface="Calibri"/>
                <a:cs typeface="Calibri"/>
              </a:rPr>
              <a:t> – TRC-D (</a:t>
            </a:r>
            <a:r>
              <a:rPr lang="en-US" b="1" dirty="0" err="1">
                <a:solidFill>
                  <a:schemeClr val="tx1">
                    <a:lumMod val="85000"/>
                  </a:schemeClr>
                </a:solidFill>
                <a:latin typeface="Calibri"/>
                <a:cs typeface="Calibri"/>
              </a:rPr>
              <a:t>Gerador</a:t>
            </a:r>
            <a:r>
              <a:rPr lang="en-US" b="1" dirty="0">
                <a:solidFill>
                  <a:schemeClr val="tx1">
                    <a:lumMod val="85000"/>
                  </a:schemeClr>
                </a:solidFill>
                <a:latin typeface="Calibri"/>
                <a:cs typeface="Calibri"/>
              </a:rPr>
              <a:t> e </a:t>
            </a:r>
            <a:r>
              <a:rPr lang="en-US" b="1" dirty="0" err="1">
                <a:solidFill>
                  <a:schemeClr val="tx1">
                    <a:lumMod val="85000"/>
                  </a:schemeClr>
                </a:solidFill>
                <a:latin typeface="Calibri"/>
                <a:cs typeface="Calibri"/>
              </a:rPr>
              <a:t>Eletrodos</a:t>
            </a:r>
            <a:r>
              <a:rPr lang="en-US" b="1" dirty="0" smtClean="0">
                <a:solidFill>
                  <a:schemeClr val="tx1">
                    <a:lumMod val="85000"/>
                  </a:schemeClr>
                </a:solidFill>
                <a:latin typeface="Calibri"/>
                <a:cs typeface="Calibri"/>
              </a:rPr>
              <a:t>) </a:t>
            </a:r>
            <a:r>
              <a:rPr lang="en-US" dirty="0" smtClean="0">
                <a:solidFill>
                  <a:schemeClr val="tx1">
                    <a:lumMod val="85000"/>
                  </a:schemeClr>
                </a:solidFill>
                <a:latin typeface="Calibri"/>
                <a:cs typeface="Calibri"/>
              </a:rPr>
              <a:t>– CBHPM </a:t>
            </a:r>
            <a:r>
              <a:rPr lang="en-US" dirty="0">
                <a:solidFill>
                  <a:schemeClr val="tx1">
                    <a:lumMod val="85000"/>
                  </a:schemeClr>
                </a:solidFill>
                <a:latin typeface="Calibri"/>
                <a:cs typeface="Calibri"/>
              </a:rPr>
              <a:t>3.09.04.16-</a:t>
            </a:r>
            <a:r>
              <a:rPr lang="en-US" dirty="0" smtClean="0">
                <a:solidFill>
                  <a:schemeClr val="tx1">
                    <a:lumMod val="85000"/>
                  </a:schemeClr>
                </a:solidFill>
                <a:latin typeface="Calibri"/>
                <a:cs typeface="Calibri"/>
              </a:rPr>
              <a:t>1</a:t>
            </a:r>
            <a:endParaRPr lang="en-US" dirty="0">
              <a:solidFill>
                <a:schemeClr val="tx1">
                  <a:lumMod val="85000"/>
                </a:schemeClr>
              </a:solidFill>
              <a:latin typeface="Calibri"/>
              <a:cs typeface="Calibri"/>
            </a:endParaRPr>
          </a:p>
          <a:p>
            <a:pPr lvl="1"/>
            <a:endParaRPr lang="en-US" b="1" dirty="0">
              <a:solidFill>
                <a:srgbClr val="000000"/>
              </a:solidFill>
              <a:latin typeface="Calibri"/>
              <a:cs typeface="Calibri"/>
            </a:endParaRPr>
          </a:p>
          <a:p>
            <a:pPr lvl="1"/>
            <a:r>
              <a:rPr lang="en-US" b="1" dirty="0">
                <a:solidFill>
                  <a:srgbClr val="000000"/>
                </a:solidFill>
                <a:latin typeface="Calibri"/>
                <a:cs typeface="Calibri"/>
              </a:rPr>
              <a:t>b)  </a:t>
            </a:r>
            <a:r>
              <a:rPr lang="en-US" b="1" dirty="0" err="1">
                <a:solidFill>
                  <a:srgbClr val="000000"/>
                </a:solidFill>
                <a:latin typeface="Calibri"/>
                <a:cs typeface="Calibri"/>
              </a:rPr>
              <a:t>Implante</a:t>
            </a:r>
            <a:r>
              <a:rPr lang="en-US" b="1" dirty="0">
                <a:solidFill>
                  <a:srgbClr val="000000"/>
                </a:solidFill>
                <a:latin typeface="Calibri"/>
                <a:cs typeface="Calibri"/>
              </a:rPr>
              <a:t> de Monitor de </a:t>
            </a:r>
            <a:r>
              <a:rPr lang="en-US" b="1" dirty="0" err="1">
                <a:solidFill>
                  <a:srgbClr val="000000"/>
                </a:solidFill>
                <a:latin typeface="Calibri"/>
                <a:cs typeface="Calibri"/>
              </a:rPr>
              <a:t>Eventos</a:t>
            </a:r>
            <a:r>
              <a:rPr lang="en-US" b="1" dirty="0">
                <a:solidFill>
                  <a:srgbClr val="000000"/>
                </a:solidFill>
                <a:latin typeface="Calibri"/>
                <a:cs typeface="Calibri"/>
              </a:rPr>
              <a:t> -  (</a:t>
            </a:r>
            <a:r>
              <a:rPr lang="en-US" b="1" dirty="0" err="1">
                <a:solidFill>
                  <a:srgbClr val="000000"/>
                </a:solidFill>
                <a:latin typeface="Calibri"/>
                <a:cs typeface="Calibri"/>
              </a:rPr>
              <a:t>Looper</a:t>
            </a:r>
            <a:r>
              <a:rPr lang="en-US" b="1" dirty="0">
                <a:solidFill>
                  <a:srgbClr val="000000"/>
                </a:solidFill>
                <a:latin typeface="Calibri"/>
                <a:cs typeface="Calibri"/>
              </a:rPr>
              <a:t> </a:t>
            </a:r>
            <a:r>
              <a:rPr lang="en-US" b="1" dirty="0" err="1">
                <a:solidFill>
                  <a:srgbClr val="000000"/>
                </a:solidFill>
                <a:latin typeface="Calibri"/>
                <a:cs typeface="Calibri"/>
              </a:rPr>
              <a:t>Implantável</a:t>
            </a:r>
            <a:r>
              <a:rPr lang="en-US" b="1" dirty="0" smtClean="0">
                <a:solidFill>
                  <a:srgbClr val="000000"/>
                </a:solidFill>
                <a:latin typeface="Calibri"/>
                <a:cs typeface="Calibri"/>
              </a:rPr>
              <a:t>) – </a:t>
            </a:r>
            <a:r>
              <a:rPr lang="en-US" dirty="0" smtClean="0">
                <a:solidFill>
                  <a:srgbClr val="000000"/>
                </a:solidFill>
                <a:latin typeface="Calibri"/>
                <a:cs typeface="Calibri"/>
              </a:rPr>
              <a:t>CBHPM</a:t>
            </a:r>
            <a:r>
              <a:rPr lang="en-US" b="1" dirty="0" smtClean="0">
                <a:solidFill>
                  <a:srgbClr val="000000"/>
                </a:solidFill>
                <a:latin typeface="Calibri"/>
                <a:cs typeface="Calibri"/>
              </a:rPr>
              <a:t> </a:t>
            </a:r>
            <a:r>
              <a:rPr lang="en-US" dirty="0">
                <a:solidFill>
                  <a:srgbClr val="000000"/>
                </a:solidFill>
                <a:latin typeface="Calibri"/>
                <a:cs typeface="Calibri"/>
              </a:rPr>
              <a:t>3.09.04.17-0</a:t>
            </a:r>
            <a:endParaRPr lang="en-US" b="1" dirty="0" smtClean="0">
              <a:solidFill>
                <a:srgbClr val="000000"/>
              </a:solidFill>
              <a:latin typeface="Calibri"/>
              <a:cs typeface="Calibri"/>
            </a:endParaRPr>
          </a:p>
          <a:p>
            <a:pPr marL="68580" indent="0">
              <a:buNone/>
            </a:pPr>
            <a:endParaRPr lang="en-US" b="1" dirty="0">
              <a:solidFill>
                <a:srgbClr val="000000"/>
              </a:solidFill>
              <a:latin typeface="Calibri"/>
              <a:cs typeface="Calibri"/>
            </a:endParaRPr>
          </a:p>
        </p:txBody>
      </p:sp>
      <p:sp>
        <p:nvSpPr>
          <p:cNvPr id="11" name="TextBox 10"/>
          <p:cNvSpPr txBox="1"/>
          <p:nvPr/>
        </p:nvSpPr>
        <p:spPr>
          <a:xfrm>
            <a:off x="1086085" y="5581642"/>
            <a:ext cx="7600715" cy="1200329"/>
          </a:xfrm>
          <a:prstGeom prst="rect">
            <a:avLst/>
          </a:prstGeom>
          <a:noFill/>
        </p:spPr>
        <p:txBody>
          <a:bodyPr wrap="square" rtlCol="0">
            <a:spAutoFit/>
          </a:bodyPr>
          <a:lstStyle/>
          <a:p>
            <a:pPr algn="ctr"/>
            <a:r>
              <a:rPr lang="en-US" dirty="0" smtClean="0">
                <a:solidFill>
                  <a:srgbClr val="000000"/>
                </a:solidFill>
                <a:latin typeface="Calibri"/>
                <a:cs typeface="Calibri"/>
              </a:rPr>
              <a:t>Eduardo R. B. Costa </a:t>
            </a:r>
          </a:p>
          <a:p>
            <a:pPr algn="ctr"/>
            <a:r>
              <a:rPr lang="en-US" dirty="0" err="1" smtClean="0">
                <a:solidFill>
                  <a:srgbClr val="000000"/>
                </a:solidFill>
                <a:latin typeface="Calibri"/>
                <a:cs typeface="Calibri"/>
              </a:rPr>
              <a:t>Departamento</a:t>
            </a:r>
            <a:r>
              <a:rPr lang="en-US" dirty="0" smtClean="0">
                <a:solidFill>
                  <a:srgbClr val="000000"/>
                </a:solidFill>
                <a:latin typeface="Calibri"/>
                <a:cs typeface="Calibri"/>
              </a:rPr>
              <a:t> de</a:t>
            </a:r>
            <a:r>
              <a:rPr lang="en-US" dirty="0">
                <a:solidFill>
                  <a:srgbClr val="000000"/>
                </a:solidFill>
                <a:latin typeface="Calibri"/>
                <a:cs typeface="Calibri"/>
              </a:rPr>
              <a:t> </a:t>
            </a:r>
            <a:r>
              <a:rPr lang="en-US" dirty="0" err="1" smtClean="0">
                <a:solidFill>
                  <a:srgbClr val="000000"/>
                </a:solidFill>
                <a:latin typeface="Calibri"/>
                <a:cs typeface="Calibri"/>
              </a:rPr>
              <a:t>Estimulação</a:t>
            </a:r>
            <a:r>
              <a:rPr lang="en-US" dirty="0">
                <a:solidFill>
                  <a:srgbClr val="000000"/>
                </a:solidFill>
                <a:latin typeface="Calibri"/>
                <a:cs typeface="Calibri"/>
              </a:rPr>
              <a:t> </a:t>
            </a:r>
            <a:r>
              <a:rPr lang="en-US" dirty="0" err="1" smtClean="0">
                <a:solidFill>
                  <a:srgbClr val="000000"/>
                </a:solidFill>
                <a:latin typeface="Calibri"/>
                <a:cs typeface="Calibri"/>
              </a:rPr>
              <a:t>Cardíaca</a:t>
            </a:r>
            <a:r>
              <a:rPr lang="en-US" dirty="0">
                <a:solidFill>
                  <a:srgbClr val="000000"/>
                </a:solidFill>
                <a:latin typeface="Calibri"/>
                <a:cs typeface="Calibri"/>
              </a:rPr>
              <a:t> </a:t>
            </a:r>
            <a:r>
              <a:rPr lang="en-US" dirty="0" smtClean="0">
                <a:solidFill>
                  <a:srgbClr val="000000"/>
                </a:solidFill>
                <a:latin typeface="Calibri"/>
                <a:cs typeface="Calibri"/>
              </a:rPr>
              <a:t>Artificial</a:t>
            </a:r>
            <a:r>
              <a:rPr lang="en-US" dirty="0">
                <a:solidFill>
                  <a:srgbClr val="000000"/>
                </a:solidFill>
                <a:latin typeface="Calibri"/>
                <a:cs typeface="Calibri"/>
              </a:rPr>
              <a:t> </a:t>
            </a:r>
            <a:r>
              <a:rPr lang="en-US" dirty="0" smtClean="0">
                <a:solidFill>
                  <a:srgbClr val="000000"/>
                </a:solidFill>
                <a:latin typeface="Calibri"/>
                <a:cs typeface="Calibri"/>
              </a:rPr>
              <a:t>da</a:t>
            </a:r>
            <a:r>
              <a:rPr lang="en-US" dirty="0">
                <a:solidFill>
                  <a:srgbClr val="000000"/>
                </a:solidFill>
                <a:latin typeface="Calibri"/>
                <a:cs typeface="Calibri"/>
              </a:rPr>
              <a:t> </a:t>
            </a:r>
            <a:r>
              <a:rPr lang="en-US" dirty="0" err="1" smtClean="0">
                <a:solidFill>
                  <a:srgbClr val="000000"/>
                </a:solidFill>
                <a:latin typeface="Calibri"/>
                <a:cs typeface="Calibri"/>
              </a:rPr>
              <a:t>Sociedade</a:t>
            </a:r>
            <a:r>
              <a:rPr lang="en-US" dirty="0">
                <a:solidFill>
                  <a:srgbClr val="000000"/>
                </a:solidFill>
                <a:latin typeface="Calibri"/>
                <a:cs typeface="Calibri"/>
              </a:rPr>
              <a:t> </a:t>
            </a:r>
            <a:r>
              <a:rPr lang="en-US" dirty="0" err="1" smtClean="0">
                <a:solidFill>
                  <a:srgbClr val="000000"/>
                </a:solidFill>
                <a:latin typeface="Calibri"/>
                <a:cs typeface="Calibri"/>
              </a:rPr>
              <a:t>Brasileira</a:t>
            </a:r>
            <a:r>
              <a:rPr lang="en-US" dirty="0">
                <a:solidFill>
                  <a:srgbClr val="000000"/>
                </a:solidFill>
                <a:latin typeface="Calibri"/>
                <a:cs typeface="Calibri"/>
              </a:rPr>
              <a:t> </a:t>
            </a:r>
            <a:r>
              <a:rPr lang="en-US" dirty="0" smtClean="0">
                <a:solidFill>
                  <a:srgbClr val="000000"/>
                </a:solidFill>
                <a:latin typeface="Calibri"/>
                <a:cs typeface="Calibri"/>
              </a:rPr>
              <a:t>de </a:t>
            </a:r>
            <a:r>
              <a:rPr lang="en-US" dirty="0" err="1" smtClean="0">
                <a:solidFill>
                  <a:srgbClr val="000000"/>
                </a:solidFill>
                <a:latin typeface="Calibri"/>
                <a:cs typeface="Calibri"/>
              </a:rPr>
              <a:t>Cirurgia</a:t>
            </a:r>
            <a:r>
              <a:rPr lang="en-US" dirty="0">
                <a:solidFill>
                  <a:srgbClr val="000000"/>
                </a:solidFill>
                <a:latin typeface="Calibri"/>
                <a:cs typeface="Calibri"/>
              </a:rPr>
              <a:t> </a:t>
            </a:r>
            <a:r>
              <a:rPr lang="en-US" dirty="0" smtClean="0">
                <a:solidFill>
                  <a:srgbClr val="000000"/>
                </a:solidFill>
                <a:latin typeface="Calibri"/>
                <a:cs typeface="Calibri"/>
              </a:rPr>
              <a:t>Cardiovascular – DECA</a:t>
            </a:r>
            <a:r>
              <a:rPr lang="en-US" dirty="0">
                <a:solidFill>
                  <a:srgbClr val="000000"/>
                </a:solidFill>
                <a:latin typeface="Calibri"/>
                <a:cs typeface="Calibri"/>
              </a:rPr>
              <a:t> </a:t>
            </a:r>
            <a:r>
              <a:rPr lang="en-US" dirty="0" smtClean="0">
                <a:solidFill>
                  <a:srgbClr val="000000"/>
                </a:solidFill>
                <a:latin typeface="Calibri"/>
                <a:cs typeface="Calibri"/>
              </a:rPr>
              <a:t>SBCCV</a:t>
            </a:r>
          </a:p>
          <a:p>
            <a:pPr algn="ctr"/>
            <a:r>
              <a:rPr lang="en-US" dirty="0" err="1" smtClean="0">
                <a:solidFill>
                  <a:srgbClr val="000000"/>
                </a:solidFill>
                <a:latin typeface="Calibri"/>
                <a:cs typeface="Calibri"/>
              </a:rPr>
              <a:t>educosta.cardiol@uol.com.br</a:t>
            </a:r>
            <a:endParaRPr lang="en-US" dirty="0">
              <a:solidFill>
                <a:srgbClr val="000000"/>
              </a:solidFill>
              <a:latin typeface="Calibri"/>
              <a:cs typeface="Calibri"/>
            </a:endParaRPr>
          </a:p>
        </p:txBody>
      </p:sp>
      <p:pic>
        <p:nvPicPr>
          <p:cNvPr id="2" name="Picture 1"/>
          <p:cNvPicPr>
            <a:picLocks noChangeAspect="1"/>
          </p:cNvPicPr>
          <p:nvPr/>
        </p:nvPicPr>
        <p:blipFill rotWithShape="1">
          <a:blip r:embed="rId4"/>
          <a:srcRect r="46835"/>
          <a:stretch/>
        </p:blipFill>
        <p:spPr>
          <a:xfrm>
            <a:off x="6125844" y="174981"/>
            <a:ext cx="2560956" cy="549584"/>
          </a:xfrm>
          <a:prstGeom prst="rect">
            <a:avLst/>
          </a:prstGeom>
        </p:spPr>
      </p:pic>
    </p:spTree>
    <p:extLst>
      <p:ext uri="{BB962C8B-B14F-4D97-AF65-F5344CB8AC3E}">
        <p14:creationId xmlns:p14="http://schemas.microsoft.com/office/powerpoint/2010/main" val="150098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2"/>
          <p:cNvSpPr>
            <a:spLocks noChangeArrowheads="1"/>
          </p:cNvSpPr>
          <p:nvPr/>
        </p:nvSpPr>
        <p:spPr bwMode="auto">
          <a:xfrm>
            <a:off x="254000" y="215900"/>
            <a:ext cx="85185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55" tIns="46988" rIns="95655" bIns="46988" anchor="b"/>
          <a:lstStyle/>
          <a:p>
            <a:r>
              <a:rPr kumimoji="1" lang="en-US" sz="3600" b="1" dirty="0" err="1">
                <a:solidFill>
                  <a:prstClr val="white"/>
                </a:solidFill>
                <a:effectLst>
                  <a:outerShdw blurRad="38100" dist="38100" dir="2700000" algn="tl">
                    <a:srgbClr val="000000"/>
                  </a:outerShdw>
                </a:effectLst>
                <a:latin typeface="Corbel"/>
                <a:ea typeface="ＭＳ Ｐゴシック"/>
              </a:rPr>
              <a:t>Consequências</a:t>
            </a:r>
            <a:r>
              <a:rPr kumimoji="1" lang="en-US" sz="3600" b="1" dirty="0">
                <a:solidFill>
                  <a:prstClr val="white"/>
                </a:solidFill>
                <a:effectLst>
                  <a:outerShdw blurRad="38100" dist="38100" dir="2700000" algn="tl">
                    <a:srgbClr val="000000"/>
                  </a:outerShdw>
                </a:effectLst>
                <a:latin typeface="Corbel"/>
                <a:ea typeface="ＭＳ Ｐゴシック"/>
              </a:rPr>
              <a:t> </a:t>
            </a:r>
            <a:r>
              <a:rPr kumimoji="1" lang="en-US" sz="3600" b="1" dirty="0" err="1">
                <a:solidFill>
                  <a:prstClr val="white"/>
                </a:solidFill>
                <a:effectLst>
                  <a:outerShdw blurRad="38100" dist="38100" dir="2700000" algn="tl">
                    <a:srgbClr val="000000"/>
                  </a:outerShdw>
                </a:effectLst>
                <a:latin typeface="Corbel"/>
                <a:ea typeface="ＭＳ Ｐゴシック"/>
              </a:rPr>
              <a:t>Clínicas</a:t>
            </a:r>
            <a:r>
              <a:rPr kumimoji="1" lang="en-US" sz="3600" b="1" dirty="0">
                <a:solidFill>
                  <a:prstClr val="white"/>
                </a:solidFill>
                <a:effectLst>
                  <a:outerShdw blurRad="38100" dist="38100" dir="2700000" algn="tl">
                    <a:srgbClr val="000000"/>
                  </a:outerShdw>
                </a:effectLst>
                <a:latin typeface="Corbel"/>
                <a:ea typeface="ＭＳ Ｐゴシック"/>
              </a:rPr>
              <a:t> do </a:t>
            </a:r>
            <a:r>
              <a:rPr kumimoji="1" lang="en-US" sz="3600" b="1" dirty="0" err="1">
                <a:solidFill>
                  <a:prstClr val="white"/>
                </a:solidFill>
                <a:effectLst>
                  <a:outerShdw blurRad="38100" dist="38100" dir="2700000" algn="tl">
                    <a:srgbClr val="000000"/>
                  </a:outerShdw>
                </a:effectLst>
                <a:latin typeface="Corbel"/>
                <a:ea typeface="ＭＳ Ｐゴシック"/>
              </a:rPr>
              <a:t>Dissincronismo</a:t>
            </a:r>
            <a:r>
              <a:rPr kumimoji="1" lang="en-US" sz="3600" b="1" dirty="0">
                <a:solidFill>
                  <a:prstClr val="white"/>
                </a:solidFill>
                <a:effectLst>
                  <a:outerShdw blurRad="38100" dist="38100" dir="2700000" algn="tl">
                    <a:srgbClr val="000000"/>
                  </a:outerShdw>
                </a:effectLst>
                <a:latin typeface="Corbel"/>
                <a:ea typeface="ＭＳ Ｐゴシック"/>
              </a:rPr>
              <a:t> Ventricular</a:t>
            </a:r>
          </a:p>
        </p:txBody>
      </p:sp>
      <p:sp>
        <p:nvSpPr>
          <p:cNvPr id="372739" name="Rectangle 3"/>
          <p:cNvSpPr>
            <a:spLocks noChangeArrowheads="1"/>
          </p:cNvSpPr>
          <p:nvPr/>
        </p:nvSpPr>
        <p:spPr bwMode="auto">
          <a:xfrm>
            <a:off x="6283325" y="1436688"/>
            <a:ext cx="2860675" cy="3998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655" tIns="46988" rIns="95655" bIns="46988"/>
          <a:lstStyle/>
          <a:p>
            <a:pPr marL="231775" indent="-231775" defTabSz="966788">
              <a:lnSpc>
                <a:spcPct val="90000"/>
              </a:lnSpc>
              <a:spcBef>
                <a:spcPct val="20000"/>
              </a:spcBef>
              <a:buClr>
                <a:srgbClr val="96A9A9"/>
              </a:buClr>
              <a:buFont typeface="Wingdings" pitchFamily="2" charset="2"/>
              <a:buChar char="ü"/>
            </a:pPr>
            <a:r>
              <a:rPr kumimoji="1" lang="en-US" sz="2600" dirty="0" err="1">
                <a:solidFill>
                  <a:prstClr val="white"/>
                </a:solidFill>
                <a:effectLst>
                  <a:outerShdw blurRad="38100" dist="38100" dir="2700000" algn="tl">
                    <a:srgbClr val="000000"/>
                  </a:outerShdw>
                </a:effectLst>
                <a:latin typeface="Corbel"/>
                <a:ea typeface="ＭＳ Ｐゴシック"/>
              </a:rPr>
              <a:t>Movimento</a:t>
            </a:r>
            <a:r>
              <a:rPr kumimoji="1" lang="en-US" sz="2600" dirty="0">
                <a:solidFill>
                  <a:prstClr val="white"/>
                </a:solidFill>
                <a:effectLst>
                  <a:outerShdw blurRad="38100" dist="38100" dir="2700000" algn="tl">
                    <a:srgbClr val="000000"/>
                  </a:outerShdw>
                </a:effectLst>
                <a:latin typeface="Corbel"/>
                <a:ea typeface="ＭＳ Ｐゴシック"/>
              </a:rPr>
              <a:t> </a:t>
            </a:r>
            <a:r>
              <a:rPr kumimoji="1" lang="en-US" sz="2600" dirty="0" err="1">
                <a:solidFill>
                  <a:prstClr val="white"/>
                </a:solidFill>
                <a:effectLst>
                  <a:outerShdw blurRad="38100" dist="38100" dir="2700000" algn="tl">
                    <a:srgbClr val="000000"/>
                  </a:outerShdw>
                </a:effectLst>
                <a:latin typeface="Corbel"/>
                <a:ea typeface="ＭＳ Ｐゴシック"/>
              </a:rPr>
              <a:t>Paradoxal</a:t>
            </a:r>
            <a:r>
              <a:rPr kumimoji="1" lang="en-US" sz="2600" dirty="0">
                <a:solidFill>
                  <a:prstClr val="white"/>
                </a:solidFill>
                <a:effectLst>
                  <a:outerShdw blurRad="38100" dist="38100" dir="2700000" algn="tl">
                    <a:srgbClr val="000000"/>
                  </a:outerShdw>
                </a:effectLst>
                <a:latin typeface="Corbel"/>
                <a:ea typeface="ＭＳ Ｐゴシック"/>
              </a:rPr>
              <a:t> do </a:t>
            </a:r>
            <a:r>
              <a:rPr kumimoji="1" lang="en-US" sz="2600" dirty="0" err="1">
                <a:solidFill>
                  <a:prstClr val="white"/>
                </a:solidFill>
                <a:effectLst>
                  <a:outerShdw blurRad="38100" dist="38100" dir="2700000" algn="tl">
                    <a:srgbClr val="000000"/>
                  </a:outerShdw>
                </a:effectLst>
                <a:latin typeface="Corbel"/>
                <a:ea typeface="ＭＳ Ｐゴシック"/>
              </a:rPr>
              <a:t>Septo</a:t>
            </a:r>
            <a:r>
              <a:rPr kumimoji="1" lang="en-US" sz="2600" dirty="0">
                <a:solidFill>
                  <a:prstClr val="white"/>
                </a:solidFill>
                <a:effectLst>
                  <a:outerShdw blurRad="38100" dist="38100" dir="2700000" algn="tl">
                    <a:srgbClr val="000000"/>
                  </a:outerShdw>
                </a:effectLst>
                <a:latin typeface="Corbel"/>
                <a:ea typeface="ＭＳ Ｐゴシック"/>
              </a:rPr>
              <a:t> IV </a:t>
            </a:r>
            <a:r>
              <a:rPr kumimoji="1" lang="en-US" sz="2600" baseline="30000" dirty="0">
                <a:solidFill>
                  <a:prstClr val="white"/>
                </a:solidFill>
                <a:effectLst>
                  <a:outerShdw blurRad="38100" dist="38100" dir="2700000" algn="tl">
                    <a:srgbClr val="000000"/>
                  </a:outerShdw>
                </a:effectLst>
                <a:latin typeface="Corbel"/>
                <a:ea typeface="ＭＳ Ｐゴシック"/>
              </a:rPr>
              <a:t>1</a:t>
            </a:r>
          </a:p>
          <a:p>
            <a:pPr marL="231775" indent="-231775" defTabSz="966788">
              <a:lnSpc>
                <a:spcPct val="90000"/>
              </a:lnSpc>
              <a:spcBef>
                <a:spcPct val="20000"/>
              </a:spcBef>
              <a:buClr>
                <a:srgbClr val="96A9A9"/>
              </a:buClr>
              <a:buFont typeface="Wingdings" pitchFamily="2" charset="2"/>
              <a:buChar char="ü"/>
            </a:pPr>
            <a:r>
              <a:rPr kumimoji="1" lang="en-US" sz="2600" dirty="0">
                <a:solidFill>
                  <a:prstClr val="white"/>
                </a:solidFill>
                <a:effectLst>
                  <a:outerShdw blurRad="38100" dist="38100" dir="2700000" algn="tl">
                    <a:srgbClr val="000000"/>
                  </a:outerShdw>
                </a:effectLst>
                <a:latin typeface="Book Antiqua" pitchFamily="18" charset="0"/>
                <a:ea typeface="ＭＳ Ｐゴシック"/>
              </a:rPr>
              <a:t> </a:t>
            </a:r>
            <a:r>
              <a:rPr kumimoji="1" lang="en-US" sz="2600" dirty="0" smtClean="0">
                <a:solidFill>
                  <a:prstClr val="white"/>
                </a:solidFill>
                <a:effectLst>
                  <a:outerShdw blurRad="38100" dist="38100" dir="2700000" algn="tl">
                    <a:srgbClr val="000000"/>
                  </a:outerShdw>
                </a:effectLst>
                <a:latin typeface="Book Antiqua" pitchFamily="18" charset="0"/>
                <a:ea typeface="ＭＳ Ｐゴシック"/>
              </a:rPr>
              <a:t>↓ </a:t>
            </a:r>
            <a:r>
              <a:rPr kumimoji="1" lang="en-US" sz="2600" dirty="0" smtClean="0">
                <a:solidFill>
                  <a:prstClr val="white"/>
                </a:solidFill>
                <a:effectLst>
                  <a:outerShdw blurRad="38100" dist="38100" dir="2700000" algn="tl">
                    <a:srgbClr val="000000"/>
                  </a:outerShdw>
                </a:effectLst>
                <a:latin typeface="Corbel"/>
                <a:ea typeface="ＭＳ Ｐゴシック"/>
              </a:rPr>
              <a:t>da  </a:t>
            </a:r>
            <a:r>
              <a:rPr kumimoji="1" lang="en-US" sz="2600" dirty="0" err="1">
                <a:solidFill>
                  <a:prstClr val="white"/>
                </a:solidFill>
                <a:effectLst>
                  <a:outerShdw blurRad="38100" dist="38100" dir="2700000" algn="tl">
                    <a:srgbClr val="000000"/>
                  </a:outerShdw>
                </a:effectLst>
                <a:latin typeface="Corbel"/>
                <a:ea typeface="ＭＳ Ｐゴシック"/>
              </a:rPr>
              <a:t>dP</a:t>
            </a:r>
            <a:r>
              <a:rPr kumimoji="1" lang="en-US" sz="2600" dirty="0">
                <a:solidFill>
                  <a:prstClr val="white"/>
                </a:solidFill>
                <a:effectLst>
                  <a:outerShdw blurRad="38100" dist="38100" dir="2700000" algn="tl">
                    <a:srgbClr val="000000"/>
                  </a:outerShdw>
                </a:effectLst>
                <a:latin typeface="Corbel"/>
                <a:ea typeface="ＭＳ Ｐゴシック"/>
              </a:rPr>
              <a:t>/</a:t>
            </a:r>
            <a:r>
              <a:rPr kumimoji="1" lang="en-US" sz="2600" dirty="0" err="1">
                <a:solidFill>
                  <a:prstClr val="white"/>
                </a:solidFill>
                <a:effectLst>
                  <a:outerShdw blurRad="38100" dist="38100" dir="2700000" algn="tl">
                    <a:srgbClr val="000000"/>
                  </a:outerShdw>
                </a:effectLst>
                <a:latin typeface="Corbel"/>
                <a:ea typeface="ＭＳ Ｐゴシック"/>
              </a:rPr>
              <a:t>dt</a:t>
            </a:r>
            <a:r>
              <a:rPr kumimoji="1" lang="en-US" sz="2600" dirty="0">
                <a:solidFill>
                  <a:prstClr val="white"/>
                </a:solidFill>
                <a:effectLst>
                  <a:outerShdw blurRad="38100" dist="38100" dir="2700000" algn="tl">
                    <a:srgbClr val="000000"/>
                  </a:outerShdw>
                </a:effectLst>
                <a:latin typeface="Corbel"/>
                <a:ea typeface="ＭＳ Ｐゴシック"/>
              </a:rPr>
              <a:t> </a:t>
            </a:r>
            <a:r>
              <a:rPr kumimoji="1" lang="en-US" sz="2600" baseline="30000" dirty="0">
                <a:solidFill>
                  <a:prstClr val="white"/>
                </a:solidFill>
                <a:effectLst>
                  <a:outerShdw blurRad="38100" dist="38100" dir="2700000" algn="tl">
                    <a:srgbClr val="000000"/>
                  </a:outerShdw>
                </a:effectLst>
                <a:latin typeface="Corbel"/>
                <a:ea typeface="ＭＳ Ｐゴシック"/>
              </a:rPr>
              <a:t>3,4</a:t>
            </a:r>
            <a:endParaRPr kumimoji="1" lang="en-US" sz="2600" dirty="0">
              <a:solidFill>
                <a:prstClr val="white"/>
              </a:solidFill>
              <a:effectLst>
                <a:outerShdw blurRad="38100" dist="38100" dir="2700000" algn="tl">
                  <a:srgbClr val="000000"/>
                </a:outerShdw>
              </a:effectLst>
              <a:latin typeface="Corbel"/>
              <a:ea typeface="ＭＳ Ｐゴシック"/>
            </a:endParaRPr>
          </a:p>
          <a:p>
            <a:pPr marL="231775" indent="-231775" defTabSz="966788">
              <a:lnSpc>
                <a:spcPct val="90000"/>
              </a:lnSpc>
              <a:spcBef>
                <a:spcPct val="20000"/>
              </a:spcBef>
              <a:buClr>
                <a:srgbClr val="96A9A9"/>
              </a:buClr>
              <a:buFont typeface="Wingdings" pitchFamily="2" charset="2"/>
              <a:buChar char="ü"/>
            </a:pPr>
            <a:r>
              <a:rPr kumimoji="1" lang="en-US" sz="2600" dirty="0">
                <a:solidFill>
                  <a:prstClr val="white"/>
                </a:solidFill>
                <a:effectLst>
                  <a:outerShdw blurRad="38100" dist="38100" dir="2700000" algn="tl">
                    <a:srgbClr val="000000"/>
                  </a:outerShdw>
                </a:effectLst>
                <a:latin typeface="Corbel"/>
                <a:ea typeface="ＭＳ Ｐゴシック"/>
              </a:rPr>
              <a:t> </a:t>
            </a:r>
            <a:r>
              <a:rPr kumimoji="1" lang="en-US" sz="2600" dirty="0">
                <a:solidFill>
                  <a:prstClr val="white"/>
                </a:solidFill>
                <a:effectLst>
                  <a:outerShdw blurRad="38100" dist="38100" dir="2700000" algn="tl">
                    <a:srgbClr val="000000"/>
                  </a:outerShdw>
                </a:effectLst>
                <a:latin typeface="Book Antiqua" pitchFamily="18" charset="0"/>
                <a:ea typeface="ＭＳ Ｐゴシック"/>
              </a:rPr>
              <a:t>↓ </a:t>
            </a:r>
            <a:r>
              <a:rPr kumimoji="1" lang="en-US" sz="2600" dirty="0" smtClean="0">
                <a:solidFill>
                  <a:prstClr val="white"/>
                </a:solidFill>
                <a:effectLst>
                  <a:outerShdw blurRad="38100" dist="38100" dir="2700000" algn="tl">
                    <a:srgbClr val="000000"/>
                  </a:outerShdw>
                </a:effectLst>
                <a:latin typeface="Corbel"/>
                <a:ea typeface="ＭＳ Ｐゴシック"/>
              </a:rPr>
              <a:t>da </a:t>
            </a:r>
            <a:r>
              <a:rPr kumimoji="1" lang="en-US" sz="2600" dirty="0" err="1">
                <a:solidFill>
                  <a:prstClr val="white"/>
                </a:solidFill>
                <a:effectLst>
                  <a:outerShdw blurRad="38100" dist="38100" dir="2700000" algn="tl">
                    <a:srgbClr val="000000"/>
                  </a:outerShdw>
                </a:effectLst>
                <a:latin typeface="Corbel"/>
                <a:ea typeface="ＭＳ Ｐゴシック"/>
              </a:rPr>
              <a:t>Pressão</a:t>
            </a:r>
            <a:r>
              <a:rPr kumimoji="1" lang="en-US" sz="2600" dirty="0">
                <a:solidFill>
                  <a:prstClr val="white"/>
                </a:solidFill>
                <a:effectLst>
                  <a:outerShdw blurRad="38100" dist="38100" dir="2700000" algn="tl">
                    <a:srgbClr val="000000"/>
                  </a:outerShdw>
                </a:effectLst>
                <a:latin typeface="Corbel"/>
                <a:ea typeface="ＭＳ Ｐゴシック"/>
              </a:rPr>
              <a:t> de </a:t>
            </a:r>
            <a:r>
              <a:rPr kumimoji="1" lang="en-US" sz="2600" dirty="0" err="1">
                <a:solidFill>
                  <a:prstClr val="white"/>
                </a:solidFill>
                <a:effectLst>
                  <a:outerShdw blurRad="38100" dist="38100" dir="2700000" algn="tl">
                    <a:srgbClr val="000000"/>
                  </a:outerShdw>
                </a:effectLst>
                <a:latin typeface="Corbel"/>
                <a:ea typeface="ＭＳ Ｐゴシック"/>
              </a:rPr>
              <a:t>Pulso</a:t>
            </a:r>
            <a:r>
              <a:rPr kumimoji="1" lang="en-US" sz="2600" dirty="0">
                <a:solidFill>
                  <a:prstClr val="white"/>
                </a:solidFill>
                <a:effectLst>
                  <a:outerShdw blurRad="38100" dist="38100" dir="2700000" algn="tl">
                    <a:srgbClr val="000000"/>
                  </a:outerShdw>
                </a:effectLst>
                <a:latin typeface="Corbel"/>
                <a:ea typeface="ＭＳ Ｐゴシック"/>
              </a:rPr>
              <a:t> </a:t>
            </a:r>
            <a:r>
              <a:rPr kumimoji="1" lang="en-US" sz="2600" baseline="30000" dirty="0">
                <a:solidFill>
                  <a:prstClr val="white"/>
                </a:solidFill>
                <a:effectLst>
                  <a:outerShdw blurRad="38100" dist="38100" dir="2700000" algn="tl">
                    <a:srgbClr val="000000"/>
                  </a:outerShdw>
                </a:effectLst>
                <a:latin typeface="Corbel"/>
                <a:ea typeface="ＭＳ Ｐゴシック"/>
              </a:rPr>
              <a:t>4</a:t>
            </a:r>
          </a:p>
          <a:p>
            <a:pPr marL="231775" indent="-231775" defTabSz="966788">
              <a:lnSpc>
                <a:spcPct val="90000"/>
              </a:lnSpc>
              <a:spcBef>
                <a:spcPct val="20000"/>
              </a:spcBef>
              <a:buClr>
                <a:srgbClr val="96A9A9"/>
              </a:buClr>
              <a:buFont typeface="Wingdings" pitchFamily="2" charset="2"/>
              <a:buChar char="ü"/>
            </a:pPr>
            <a:r>
              <a:rPr kumimoji="1" lang="en-US" sz="2600" dirty="0" smtClean="0">
                <a:solidFill>
                  <a:prstClr val="white"/>
                </a:solidFill>
                <a:effectLst>
                  <a:outerShdw blurRad="38100" dist="38100" dir="2700000" algn="tl">
                    <a:srgbClr val="000000"/>
                  </a:outerShdw>
                </a:effectLst>
                <a:latin typeface="Corbel"/>
                <a:ea typeface="ＭＳ Ｐゴシック"/>
              </a:rPr>
              <a:t> </a:t>
            </a:r>
            <a:r>
              <a:rPr kumimoji="1" lang="en-US" sz="2600" dirty="0">
                <a:solidFill>
                  <a:prstClr val="white"/>
                </a:solidFill>
                <a:effectLst>
                  <a:outerShdw blurRad="38100" dist="38100" dir="2700000" algn="tl">
                    <a:srgbClr val="000000"/>
                  </a:outerShdw>
                </a:effectLst>
                <a:latin typeface="Book Antiqua" pitchFamily="18" charset="0"/>
                <a:ea typeface="ＭＳ Ｐゴシック"/>
              </a:rPr>
              <a:t>↓</a:t>
            </a:r>
            <a:r>
              <a:rPr kumimoji="1" lang="en-US" sz="2600" dirty="0" smtClean="0">
                <a:solidFill>
                  <a:prstClr val="white"/>
                </a:solidFill>
                <a:effectLst>
                  <a:outerShdw blurRad="38100" dist="38100" dir="2700000" algn="tl">
                    <a:srgbClr val="000000"/>
                  </a:outerShdw>
                </a:effectLst>
                <a:latin typeface="Corbel"/>
                <a:ea typeface="ＭＳ Ｐゴシック"/>
              </a:rPr>
              <a:t> </a:t>
            </a:r>
            <a:r>
              <a:rPr kumimoji="1" lang="en-US" sz="2600" dirty="0">
                <a:solidFill>
                  <a:prstClr val="white"/>
                </a:solidFill>
                <a:effectLst>
                  <a:outerShdw blurRad="38100" dist="38100" dir="2700000" algn="tl">
                    <a:srgbClr val="000000"/>
                  </a:outerShdw>
                </a:effectLst>
                <a:latin typeface="Corbel"/>
                <a:ea typeface="ＭＳ Ｐゴシック"/>
              </a:rPr>
              <a:t>da FE e DC </a:t>
            </a:r>
            <a:r>
              <a:rPr kumimoji="1" lang="en-US" sz="2600" baseline="30000" dirty="0">
                <a:solidFill>
                  <a:prstClr val="white"/>
                </a:solidFill>
                <a:effectLst>
                  <a:outerShdw blurRad="38100" dist="38100" dir="2700000" algn="tl">
                    <a:srgbClr val="000000"/>
                  </a:outerShdw>
                </a:effectLst>
                <a:latin typeface="Corbel"/>
                <a:ea typeface="ＭＳ Ｐゴシック"/>
              </a:rPr>
              <a:t>4</a:t>
            </a:r>
          </a:p>
          <a:p>
            <a:pPr marL="231775" indent="-231775" defTabSz="966788">
              <a:lnSpc>
                <a:spcPct val="90000"/>
              </a:lnSpc>
              <a:spcBef>
                <a:spcPct val="20000"/>
              </a:spcBef>
              <a:buClr>
                <a:srgbClr val="96A9A9"/>
              </a:buClr>
              <a:buFont typeface="Wingdings" pitchFamily="2" charset="2"/>
              <a:buChar char="ü"/>
            </a:pPr>
            <a:r>
              <a:rPr kumimoji="1" lang="en-US" sz="2600" dirty="0">
                <a:solidFill>
                  <a:prstClr val="white"/>
                </a:solidFill>
                <a:effectLst>
                  <a:outerShdw blurRad="38100" dist="38100" dir="2700000" algn="tl">
                    <a:srgbClr val="000000"/>
                  </a:outerShdw>
                </a:effectLst>
                <a:latin typeface="Book Antiqua" pitchFamily="18" charset="0"/>
                <a:ea typeface="ＭＳ Ｐゴシック"/>
              </a:rPr>
              <a:t>↓ </a:t>
            </a:r>
            <a:r>
              <a:rPr kumimoji="1" lang="en-US" sz="2600" dirty="0" smtClean="0">
                <a:solidFill>
                  <a:prstClr val="white"/>
                </a:solidFill>
                <a:effectLst>
                  <a:outerShdw blurRad="38100" dist="38100" dir="2700000" algn="tl">
                    <a:srgbClr val="000000"/>
                  </a:outerShdw>
                </a:effectLst>
                <a:latin typeface="Corbel"/>
                <a:ea typeface="ＭＳ Ｐゴシック"/>
              </a:rPr>
              <a:t>do </a:t>
            </a:r>
            <a:r>
              <a:rPr kumimoji="1" lang="en-US" sz="2600" dirty="0">
                <a:solidFill>
                  <a:prstClr val="white"/>
                </a:solidFill>
                <a:effectLst>
                  <a:outerShdw blurRad="38100" dist="38100" dir="2700000" algn="tl">
                    <a:srgbClr val="000000"/>
                  </a:outerShdw>
                </a:effectLst>
                <a:latin typeface="Corbel"/>
                <a:ea typeface="ＭＳ Ｐゴシック"/>
              </a:rPr>
              <a:t>tempo de </a:t>
            </a:r>
            <a:r>
              <a:rPr kumimoji="1" lang="en-US" sz="2600" dirty="0" err="1">
                <a:solidFill>
                  <a:prstClr val="white"/>
                </a:solidFill>
                <a:effectLst>
                  <a:outerShdw blurRad="38100" dist="38100" dir="2700000" algn="tl">
                    <a:srgbClr val="000000"/>
                  </a:outerShdw>
                </a:effectLst>
                <a:latin typeface="Corbel"/>
                <a:ea typeface="ＭＳ Ｐゴシック"/>
              </a:rPr>
              <a:t>enchimento</a:t>
            </a:r>
            <a:r>
              <a:rPr kumimoji="1" lang="en-US" sz="2600" dirty="0">
                <a:solidFill>
                  <a:prstClr val="white"/>
                </a:solidFill>
                <a:effectLst>
                  <a:outerShdw blurRad="38100" dist="38100" dir="2700000" algn="tl">
                    <a:srgbClr val="000000"/>
                  </a:outerShdw>
                </a:effectLst>
                <a:latin typeface="Corbel"/>
                <a:ea typeface="ＭＳ Ｐゴシック"/>
              </a:rPr>
              <a:t> </a:t>
            </a:r>
            <a:r>
              <a:rPr kumimoji="1" lang="en-US" sz="2600" dirty="0" err="1">
                <a:solidFill>
                  <a:prstClr val="white"/>
                </a:solidFill>
                <a:effectLst>
                  <a:outerShdw blurRad="38100" dist="38100" dir="2700000" algn="tl">
                    <a:srgbClr val="000000"/>
                  </a:outerShdw>
                </a:effectLst>
                <a:latin typeface="Corbel"/>
                <a:ea typeface="ＭＳ Ｐゴシック"/>
              </a:rPr>
              <a:t>diastólico</a:t>
            </a:r>
            <a:r>
              <a:rPr kumimoji="1" lang="en-US" sz="2600" dirty="0">
                <a:solidFill>
                  <a:prstClr val="white"/>
                </a:solidFill>
                <a:effectLst>
                  <a:outerShdw blurRad="38100" dist="38100" dir="2700000" algn="tl">
                    <a:srgbClr val="000000"/>
                  </a:outerShdw>
                </a:effectLst>
                <a:latin typeface="Corbel"/>
                <a:ea typeface="ＭＳ Ｐゴシック"/>
              </a:rPr>
              <a:t> </a:t>
            </a:r>
            <a:r>
              <a:rPr kumimoji="1" lang="en-US" sz="2600" baseline="30000" dirty="0">
                <a:solidFill>
                  <a:prstClr val="white"/>
                </a:solidFill>
                <a:effectLst>
                  <a:outerShdw blurRad="38100" dist="38100" dir="2700000" algn="tl">
                    <a:srgbClr val="000000"/>
                  </a:outerShdw>
                </a:effectLst>
                <a:latin typeface="Corbel"/>
                <a:ea typeface="ＭＳ Ｐゴシック"/>
              </a:rPr>
              <a:t>1,2,4</a:t>
            </a:r>
          </a:p>
          <a:p>
            <a:pPr marL="231775" indent="-231775" defTabSz="966788">
              <a:lnSpc>
                <a:spcPct val="90000"/>
              </a:lnSpc>
              <a:spcBef>
                <a:spcPct val="20000"/>
              </a:spcBef>
              <a:buClr>
                <a:srgbClr val="96A9A9"/>
              </a:buClr>
              <a:buFont typeface="Wingdings" pitchFamily="2" charset="2"/>
              <a:buChar char="ü"/>
            </a:pPr>
            <a:r>
              <a:rPr kumimoji="1" lang="en-US" sz="2600" dirty="0">
                <a:solidFill>
                  <a:prstClr val="white"/>
                </a:solidFill>
                <a:effectLst>
                  <a:outerShdw blurRad="38100" dist="38100" dir="2700000" algn="tl">
                    <a:srgbClr val="000000"/>
                  </a:outerShdw>
                </a:effectLst>
                <a:latin typeface="Book Antiqua" pitchFamily="18" charset="0"/>
                <a:ea typeface="ＭＳ Ｐゴシック"/>
              </a:rPr>
              <a:t>↑</a:t>
            </a:r>
            <a:r>
              <a:rPr kumimoji="1" lang="en-US" sz="2600" dirty="0" smtClean="0">
                <a:solidFill>
                  <a:prstClr val="white"/>
                </a:solidFill>
                <a:effectLst>
                  <a:outerShdw blurRad="38100" dist="38100" dir="2700000" algn="tl">
                    <a:srgbClr val="000000"/>
                  </a:outerShdw>
                </a:effectLst>
                <a:latin typeface="Corbel"/>
                <a:ea typeface="ＭＳ Ｐゴシック"/>
              </a:rPr>
              <a:t> </a:t>
            </a:r>
            <a:r>
              <a:rPr kumimoji="1" lang="en-US" sz="2600" dirty="0">
                <a:solidFill>
                  <a:prstClr val="white"/>
                </a:solidFill>
                <a:effectLst>
                  <a:outerShdw blurRad="38100" dist="38100" dir="2700000" algn="tl">
                    <a:srgbClr val="000000"/>
                  </a:outerShdw>
                </a:effectLst>
                <a:latin typeface="Corbel"/>
                <a:ea typeface="ＭＳ Ｐゴシック"/>
              </a:rPr>
              <a:t>da </a:t>
            </a:r>
            <a:r>
              <a:rPr kumimoji="1" lang="en-US" sz="2600" dirty="0" err="1">
                <a:solidFill>
                  <a:prstClr val="white"/>
                </a:solidFill>
                <a:effectLst>
                  <a:outerShdw blurRad="38100" dist="38100" dir="2700000" algn="tl">
                    <a:srgbClr val="000000"/>
                  </a:outerShdw>
                </a:effectLst>
                <a:latin typeface="Corbel"/>
                <a:ea typeface="ＭＳ Ｐゴシック"/>
              </a:rPr>
              <a:t>Regurg</a:t>
            </a:r>
            <a:r>
              <a:rPr kumimoji="1" lang="en-US" sz="2600" dirty="0">
                <a:solidFill>
                  <a:prstClr val="white"/>
                </a:solidFill>
                <a:effectLst>
                  <a:outerShdw blurRad="38100" dist="38100" dir="2700000" algn="tl">
                    <a:srgbClr val="000000"/>
                  </a:outerShdw>
                </a:effectLst>
                <a:latin typeface="Corbel"/>
                <a:ea typeface="ＭＳ Ｐゴシック"/>
              </a:rPr>
              <a:t>.  Mitral  </a:t>
            </a:r>
            <a:r>
              <a:rPr kumimoji="1" lang="en-US" sz="2600" baseline="30000" dirty="0">
                <a:solidFill>
                  <a:prstClr val="white"/>
                </a:solidFill>
                <a:effectLst>
                  <a:outerShdw blurRad="38100" dist="38100" dir="2700000" algn="tl">
                    <a:srgbClr val="000000"/>
                  </a:outerShdw>
                </a:effectLst>
                <a:latin typeface="Corbel"/>
                <a:ea typeface="ＭＳ Ｐゴシック"/>
              </a:rPr>
              <a:t>1,2,4</a:t>
            </a:r>
          </a:p>
        </p:txBody>
      </p:sp>
      <p:sp>
        <p:nvSpPr>
          <p:cNvPr id="372740" name="Text Box 4"/>
          <p:cNvSpPr txBox="1">
            <a:spLocks noChangeArrowheads="1"/>
          </p:cNvSpPr>
          <p:nvPr/>
        </p:nvSpPr>
        <p:spPr bwMode="auto">
          <a:xfrm>
            <a:off x="211138" y="6043613"/>
            <a:ext cx="5942012" cy="1020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6661" tIns="48331" rIns="96661" bIns="48331">
            <a:spAutoFit/>
          </a:bodyPr>
          <a:lstStyle>
            <a:lvl1pPr algn="l" defTabSz="966788">
              <a:defRPr sz="2400">
                <a:solidFill>
                  <a:schemeClr val="tx1"/>
                </a:solidFill>
                <a:latin typeface="Times New Roman" pitchFamily="18" charset="0"/>
              </a:defRPr>
            </a:lvl1pPr>
            <a:lvl2pPr marL="482600" algn="l" defTabSz="966788">
              <a:defRPr sz="2400">
                <a:solidFill>
                  <a:schemeClr val="tx1"/>
                </a:solidFill>
                <a:latin typeface="Times New Roman" pitchFamily="18" charset="0"/>
              </a:defRPr>
            </a:lvl2pPr>
            <a:lvl3pPr marL="966788" algn="l" defTabSz="966788">
              <a:defRPr sz="2400">
                <a:solidFill>
                  <a:schemeClr val="tx1"/>
                </a:solidFill>
                <a:latin typeface="Times New Roman" pitchFamily="18" charset="0"/>
              </a:defRPr>
            </a:lvl3pPr>
            <a:lvl4pPr marL="1449388" algn="l" defTabSz="966788">
              <a:defRPr sz="2400">
                <a:solidFill>
                  <a:schemeClr val="tx1"/>
                </a:solidFill>
                <a:latin typeface="Times New Roman" pitchFamily="18" charset="0"/>
              </a:defRPr>
            </a:lvl4pPr>
            <a:lvl5pPr marL="1933575" algn="l" defTabSz="966788">
              <a:defRPr sz="2400">
                <a:solidFill>
                  <a:schemeClr val="tx1"/>
                </a:solidFill>
                <a:latin typeface="Times New Roman" pitchFamily="18" charset="0"/>
              </a:defRPr>
            </a:lvl5pPr>
            <a:lvl6pPr marL="2390775" defTabSz="966788" fontAlgn="base">
              <a:spcBef>
                <a:spcPct val="0"/>
              </a:spcBef>
              <a:spcAft>
                <a:spcPct val="0"/>
              </a:spcAft>
              <a:defRPr sz="2400">
                <a:solidFill>
                  <a:schemeClr val="tx1"/>
                </a:solidFill>
                <a:latin typeface="Times New Roman" pitchFamily="18" charset="0"/>
              </a:defRPr>
            </a:lvl6pPr>
            <a:lvl7pPr marL="2847975" defTabSz="966788" fontAlgn="base">
              <a:spcBef>
                <a:spcPct val="0"/>
              </a:spcBef>
              <a:spcAft>
                <a:spcPct val="0"/>
              </a:spcAft>
              <a:defRPr sz="2400">
                <a:solidFill>
                  <a:schemeClr val="tx1"/>
                </a:solidFill>
                <a:latin typeface="Times New Roman" pitchFamily="18" charset="0"/>
              </a:defRPr>
            </a:lvl7pPr>
            <a:lvl8pPr marL="3305175" defTabSz="966788" fontAlgn="base">
              <a:spcBef>
                <a:spcPct val="0"/>
              </a:spcBef>
              <a:spcAft>
                <a:spcPct val="0"/>
              </a:spcAft>
              <a:defRPr sz="2400">
                <a:solidFill>
                  <a:schemeClr val="tx1"/>
                </a:solidFill>
                <a:latin typeface="Times New Roman" pitchFamily="18" charset="0"/>
              </a:defRPr>
            </a:lvl8pPr>
            <a:lvl9pPr marL="3762375" defTabSz="966788" fontAlgn="base">
              <a:spcBef>
                <a:spcPct val="0"/>
              </a:spcBef>
              <a:spcAft>
                <a:spcPct val="0"/>
              </a:spcAft>
              <a:defRPr sz="2400">
                <a:solidFill>
                  <a:schemeClr val="tx1"/>
                </a:solidFill>
                <a:latin typeface="Times New Roman" pitchFamily="18" charset="0"/>
              </a:defRPr>
            </a:lvl9pPr>
          </a:lstStyle>
          <a:p>
            <a:r>
              <a:rPr lang="en-US" sz="1200" baseline="30000">
                <a:solidFill>
                  <a:prstClr val="white"/>
                </a:solidFill>
                <a:latin typeface="Corbel"/>
                <a:ea typeface="ＭＳ Ｐゴシック"/>
              </a:rPr>
              <a:t> 1</a:t>
            </a:r>
            <a:r>
              <a:rPr lang="en-US" sz="1200">
                <a:solidFill>
                  <a:prstClr val="white"/>
                </a:solidFill>
                <a:latin typeface="Corbel"/>
                <a:ea typeface="ＭＳ Ｐゴシック"/>
              </a:rPr>
              <a:t> Grines CL, Bashore TM, Boudoulas H, et al. </a:t>
            </a:r>
            <a:r>
              <a:rPr lang="en-US" sz="1200" i="1">
                <a:solidFill>
                  <a:prstClr val="white"/>
                </a:solidFill>
                <a:latin typeface="Corbel"/>
                <a:ea typeface="ＭＳ Ｐゴシック"/>
              </a:rPr>
              <a:t>Circulation</a:t>
            </a:r>
            <a:r>
              <a:rPr lang="en-US" sz="1200">
                <a:solidFill>
                  <a:prstClr val="white"/>
                </a:solidFill>
                <a:latin typeface="Corbel"/>
                <a:ea typeface="ＭＳ Ｐゴシック"/>
              </a:rPr>
              <a:t> 1989;79:845-853.</a:t>
            </a:r>
          </a:p>
          <a:p>
            <a:r>
              <a:rPr lang="en-US" sz="1200" baseline="30000">
                <a:solidFill>
                  <a:prstClr val="white"/>
                </a:solidFill>
                <a:latin typeface="Corbel"/>
                <a:ea typeface="ＭＳ Ｐゴシック"/>
              </a:rPr>
              <a:t> 2 </a:t>
            </a:r>
            <a:r>
              <a:rPr lang="en-US" sz="1200">
                <a:solidFill>
                  <a:prstClr val="white"/>
                </a:solidFill>
                <a:latin typeface="Corbel"/>
                <a:ea typeface="ＭＳ Ｐゴシック"/>
              </a:rPr>
              <a:t>Xiao, HB, Lee CH, Gibson DG. </a:t>
            </a:r>
            <a:r>
              <a:rPr lang="en-US" sz="1200" i="1">
                <a:solidFill>
                  <a:prstClr val="white"/>
                </a:solidFill>
                <a:latin typeface="Corbel"/>
                <a:ea typeface="ＭＳ Ｐゴシック"/>
              </a:rPr>
              <a:t>Br Heart J </a:t>
            </a:r>
            <a:r>
              <a:rPr lang="en-US" sz="1200">
                <a:solidFill>
                  <a:prstClr val="white"/>
                </a:solidFill>
                <a:latin typeface="Corbel"/>
                <a:ea typeface="ＭＳ Ｐゴシック"/>
              </a:rPr>
              <a:t>1991;66:443-447.</a:t>
            </a:r>
          </a:p>
          <a:p>
            <a:r>
              <a:rPr lang="en-US" sz="1200" baseline="30000">
                <a:solidFill>
                  <a:prstClr val="white"/>
                </a:solidFill>
                <a:latin typeface="Corbel"/>
                <a:ea typeface="ＭＳ Ｐゴシック"/>
              </a:rPr>
              <a:t> 3</a:t>
            </a:r>
            <a:r>
              <a:rPr lang="en-US" sz="1200">
                <a:solidFill>
                  <a:prstClr val="white"/>
                </a:solidFill>
                <a:latin typeface="Corbel"/>
                <a:ea typeface="ＭＳ Ｐゴシック"/>
              </a:rPr>
              <a:t> Xiao HB, Brecker SJD, Gibson DG. </a:t>
            </a:r>
            <a:r>
              <a:rPr lang="en-US" sz="1200" i="1">
                <a:solidFill>
                  <a:prstClr val="white"/>
                </a:solidFill>
                <a:latin typeface="Corbel"/>
                <a:ea typeface="ＭＳ Ｐゴシック"/>
              </a:rPr>
              <a:t>Br Heart J </a:t>
            </a:r>
            <a:r>
              <a:rPr lang="en-US" sz="1200">
                <a:solidFill>
                  <a:prstClr val="white"/>
                </a:solidFill>
                <a:latin typeface="Corbel"/>
                <a:ea typeface="ＭＳ Ｐゴシック"/>
              </a:rPr>
              <a:t>1992;68:403-407.</a:t>
            </a:r>
          </a:p>
          <a:p>
            <a:r>
              <a:rPr lang="en-US" sz="1200" baseline="30000">
                <a:solidFill>
                  <a:prstClr val="white"/>
                </a:solidFill>
                <a:latin typeface="Corbel"/>
                <a:ea typeface="ＭＳ Ｐゴシック"/>
              </a:rPr>
              <a:t> 4</a:t>
            </a:r>
            <a:r>
              <a:rPr lang="en-US" sz="1200">
                <a:solidFill>
                  <a:prstClr val="white"/>
                </a:solidFill>
                <a:latin typeface="Corbel"/>
                <a:ea typeface="ＭＳ Ｐゴシック"/>
              </a:rPr>
              <a:t> Yu C-M, Chau E, Sanderson JE, et al. </a:t>
            </a:r>
            <a:r>
              <a:rPr lang="en-US" sz="1200" i="1">
                <a:solidFill>
                  <a:prstClr val="white"/>
                </a:solidFill>
                <a:latin typeface="Corbel"/>
                <a:ea typeface="ＭＳ Ｐゴシック"/>
              </a:rPr>
              <a:t>Circulation</a:t>
            </a:r>
            <a:r>
              <a:rPr lang="en-US" sz="1200">
                <a:solidFill>
                  <a:prstClr val="white"/>
                </a:solidFill>
                <a:latin typeface="Corbel"/>
                <a:ea typeface="ＭＳ Ｐゴシック"/>
              </a:rPr>
              <a:t>. 2002;105:438-445.</a:t>
            </a:r>
          </a:p>
          <a:p>
            <a:endParaRPr lang="en-US" sz="1200">
              <a:solidFill>
                <a:prstClr val="white"/>
              </a:solidFill>
              <a:latin typeface="Corbel"/>
              <a:ea typeface="ＭＳ Ｐゴシック"/>
            </a:endParaRPr>
          </a:p>
        </p:txBody>
      </p:sp>
      <p:pic>
        <p:nvPicPr>
          <p:cNvPr id="4" name="norm.mo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stretch>
            <a:fillRect/>
          </a:stretch>
        </p:blipFill>
        <p:spPr>
          <a:xfrm>
            <a:off x="227847" y="2157391"/>
            <a:ext cx="2943400" cy="3057548"/>
          </a:xfrm>
          <a:prstGeom prst="rect">
            <a:avLst/>
          </a:prstGeom>
        </p:spPr>
      </p:pic>
      <p:pic>
        <p:nvPicPr>
          <p:cNvPr id="5" name="dcm.mov">
            <a:hlinkClick r:id="" action="ppaction://media"/>
          </p:cNvPr>
          <p:cNvPicPr>
            <a:picLocks noChangeAspect="1"/>
          </p:cNvPicPr>
          <p:nvPr>
            <a:videoFile r:link="rId4"/>
            <p:extLst>
              <p:ext uri="{DAA4B4D4-6D71-4841-9C94-3DE7FCFB9230}">
                <p14:media xmlns:p14="http://schemas.microsoft.com/office/powerpoint/2010/main" r:link="rId3"/>
              </p:ext>
            </p:extLst>
          </p:nvPr>
        </p:nvPicPr>
        <p:blipFill>
          <a:blip r:embed="rId7"/>
          <a:stretch>
            <a:fillRect/>
          </a:stretch>
        </p:blipFill>
        <p:spPr>
          <a:xfrm>
            <a:off x="3358510" y="2158296"/>
            <a:ext cx="2942528" cy="3056643"/>
          </a:xfrm>
          <a:prstGeom prst="rect">
            <a:avLst/>
          </a:prstGeom>
        </p:spPr>
      </p:pic>
    </p:spTree>
    <p:extLst>
      <p:ext uri="{BB962C8B-B14F-4D97-AF65-F5344CB8AC3E}">
        <p14:creationId xmlns:p14="http://schemas.microsoft.com/office/powerpoint/2010/main" val="400133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 fill="hold"/>
                                        <p:tgtEl>
                                          <p:spTgt spid="4"/>
                                        </p:tgtEl>
                                      </p:cBhvr>
                                    </p:cmd>
                                  </p:childTnLst>
                                </p:cTn>
                              </p:par>
                            </p:childTnLst>
                          </p:cTn>
                        </p:par>
                        <p:par>
                          <p:cTn id="7" fill="hold">
                            <p:stCondLst>
                              <p:cond delay="1000"/>
                            </p:stCondLst>
                            <p:childTnLst>
                              <p:par>
                                <p:cTn id="8" presetID="1" presetClass="mediacall" presetSubtype="0" fill="hold" nodeType="afterEffect">
                                  <p:stCondLst>
                                    <p:cond delay="0"/>
                                  </p:stCondLst>
                                  <p:childTnLst>
                                    <p:cmd type="call" cmd="playFrom(0.0)">
                                      <p:cBhvr>
                                        <p:cTn id="9" dur="1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repeatCount="indefinite" fill="hold" display="0">
                  <p:stCondLst>
                    <p:cond delay="indefinite"/>
                  </p:stCondLst>
                </p:cTn>
                <p:tgtEl>
                  <p:spTgt spid="4"/>
                </p:tgtEl>
              </p:cMediaNode>
            </p:video>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repeatCount="indefinite" fill="hold" display="0">
                  <p:stCondLst>
                    <p:cond delay="indefinite"/>
                  </p:stCondLst>
                </p:cTn>
                <p:tgtEl>
                  <p:spTgt spid="5"/>
                </p:tgtEl>
              </p:cMediaNode>
            </p:video>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73200" y="152400"/>
            <a:ext cx="6197600" cy="6553200"/>
          </a:xfrm>
          <a:prstGeom prst="rect">
            <a:avLst/>
          </a:prstGeom>
        </p:spPr>
      </p:pic>
    </p:spTree>
    <p:extLst>
      <p:ext uri="{BB962C8B-B14F-4D97-AF65-F5344CB8AC3E}">
        <p14:creationId xmlns:p14="http://schemas.microsoft.com/office/powerpoint/2010/main" val="2423494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descr="C:\Users\Educosta\Desktop\Síncope - 2009\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338" y="981075"/>
            <a:ext cx="4467225"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Rectangle 4"/>
          <p:cNvSpPr>
            <a:spLocks noGrp="1" noChangeArrowheads="1"/>
          </p:cNvSpPr>
          <p:nvPr>
            <p:ph type="title"/>
          </p:nvPr>
        </p:nvSpPr>
        <p:spPr>
          <a:xfrm>
            <a:off x="457200" y="269775"/>
            <a:ext cx="8229600" cy="1143001"/>
          </a:xfrm>
        </p:spPr>
        <p:txBody>
          <a:bodyPr/>
          <a:lstStyle/>
          <a:p>
            <a:pPr eaLnBrk="1" hangingPunct="1">
              <a:defRPr/>
            </a:pPr>
            <a:r>
              <a:rPr lang="pt-BR" dirty="0">
                <a:solidFill>
                  <a:schemeClr val="tx2"/>
                </a:solidFill>
              </a:rPr>
              <a:t>Síncope</a:t>
            </a:r>
          </a:p>
        </p:txBody>
      </p:sp>
      <p:sp>
        <p:nvSpPr>
          <p:cNvPr id="25605" name="Rectangle 5"/>
          <p:cNvSpPr>
            <a:spLocks noChangeArrowheads="1"/>
          </p:cNvSpPr>
          <p:nvPr/>
        </p:nvSpPr>
        <p:spPr bwMode="auto">
          <a:xfrm>
            <a:off x="285750" y="4572000"/>
            <a:ext cx="8556625" cy="2062163"/>
          </a:xfrm>
          <a:prstGeom prst="rect">
            <a:avLst/>
          </a:prstGeom>
          <a:noFill/>
          <a:ln w="12700">
            <a:noFill/>
            <a:miter lim="800000"/>
            <a:headEnd/>
            <a:tailEnd/>
          </a:ln>
          <a:effectLst/>
        </p:spPr>
        <p:txBody>
          <a:bodyPr lIns="90488" tIns="44450" rIns="90488" bIns="44450" anchorCtr="1"/>
          <a:lstStyle/>
          <a:p>
            <a:pPr marL="285750" indent="-285750" algn="ctr">
              <a:spcBef>
                <a:spcPct val="20000"/>
              </a:spcBef>
              <a:buClr>
                <a:schemeClr val="hlink"/>
              </a:buClr>
              <a:buSzPct val="70000"/>
              <a:buFont typeface="Wingdings" pitchFamily="2" charset="2"/>
              <a:buNone/>
              <a:tabLst>
                <a:tab pos="3375025" algn="l"/>
              </a:tabLst>
              <a:defRPr/>
            </a:pPr>
            <a:r>
              <a:rPr lang="en-US" sz="3600" dirty="0">
                <a:effectLst>
                  <a:outerShdw blurRad="38100" dist="63500" dir="2700000" algn="tl">
                    <a:srgbClr val="000000"/>
                  </a:outerShdw>
                </a:effectLst>
                <a:latin typeface="Arial" charset="0"/>
              </a:rPr>
              <a:t>“Those who suffer from frequent and </a:t>
            </a:r>
            <a:br>
              <a:rPr lang="en-US" sz="3600" dirty="0">
                <a:effectLst>
                  <a:outerShdw blurRad="38100" dist="63500" dir="2700000" algn="tl">
                    <a:srgbClr val="000000"/>
                  </a:outerShdw>
                </a:effectLst>
                <a:latin typeface="Arial" charset="0"/>
              </a:rPr>
            </a:br>
            <a:r>
              <a:rPr lang="en-US" sz="3600" dirty="0">
                <a:effectLst>
                  <a:outerShdw blurRad="38100" dist="63500" dir="2700000" algn="tl">
                    <a:srgbClr val="000000"/>
                  </a:outerShdw>
                </a:effectLst>
                <a:latin typeface="Arial" charset="0"/>
              </a:rPr>
              <a:t>severe fainting often die suddenly.”</a:t>
            </a:r>
            <a:br>
              <a:rPr lang="en-US" sz="3600" dirty="0">
                <a:effectLst>
                  <a:outerShdw blurRad="38100" dist="63500" dir="2700000" algn="tl">
                    <a:srgbClr val="000000"/>
                  </a:outerShdw>
                </a:effectLst>
                <a:latin typeface="Arial" charset="0"/>
              </a:rPr>
            </a:br>
            <a:r>
              <a:rPr lang="en-US" sz="3200" dirty="0">
                <a:effectLst>
                  <a:outerShdw blurRad="38100" dist="63500" dir="2700000" algn="tl">
                    <a:srgbClr val="000000"/>
                  </a:outerShdw>
                </a:effectLst>
                <a:latin typeface="Arial" charset="0"/>
              </a:rPr>
              <a:t/>
            </a:r>
            <a:br>
              <a:rPr lang="en-US" sz="3200" dirty="0">
                <a:effectLst>
                  <a:outerShdw blurRad="38100" dist="63500" dir="2700000" algn="tl">
                    <a:srgbClr val="000000"/>
                  </a:outerShdw>
                </a:effectLst>
                <a:latin typeface="Arial" charset="0"/>
              </a:rPr>
            </a:br>
            <a:r>
              <a:rPr lang="en-US" sz="3200" dirty="0">
                <a:effectLst>
                  <a:outerShdw blurRad="38100" dist="63500" dir="2700000" algn="tl">
                    <a:srgbClr val="000000"/>
                  </a:outerShdw>
                </a:effectLst>
                <a:latin typeface="Arial" charset="0"/>
              </a:rPr>
              <a:t>	</a:t>
            </a:r>
            <a:r>
              <a:rPr lang="en-US" sz="3200" i="1" dirty="0">
                <a:effectLst>
                  <a:outerShdw blurRad="38100" dist="63500" dir="2700000" algn="tl">
                    <a:srgbClr val="000000"/>
                  </a:outerShdw>
                </a:effectLst>
                <a:latin typeface="Arial" charset="0"/>
              </a:rPr>
              <a:t>Hippocrates, 1000 BC</a:t>
            </a:r>
          </a:p>
        </p:txBody>
      </p:sp>
    </p:spTree>
    <p:extLst>
      <p:ext uri="{BB962C8B-B14F-4D97-AF65-F5344CB8AC3E}">
        <p14:creationId xmlns:p14="http://schemas.microsoft.com/office/powerpoint/2010/main" val="26957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oup 4"/>
          <p:cNvGrpSpPr>
            <a:grpSpLocks noChangeAspect="1"/>
          </p:cNvGrpSpPr>
          <p:nvPr/>
        </p:nvGrpSpPr>
        <p:grpSpPr bwMode="auto">
          <a:xfrm>
            <a:off x="714375" y="933450"/>
            <a:ext cx="7643813" cy="5210175"/>
            <a:chOff x="421" y="123"/>
            <a:chExt cx="5555" cy="3681"/>
          </a:xfrm>
        </p:grpSpPr>
        <p:sp>
          <p:nvSpPr>
            <p:cNvPr id="132101" name="Rectangle 5"/>
            <p:cNvSpPr>
              <a:spLocks noChangeAspect="1" noChangeArrowheads="1"/>
            </p:cNvSpPr>
            <p:nvPr/>
          </p:nvSpPr>
          <p:spPr bwMode="auto">
            <a:xfrm>
              <a:off x="917" y="166"/>
              <a:ext cx="4914" cy="3276"/>
            </a:xfrm>
            <a:prstGeom prst="rect">
              <a:avLst/>
            </a:prstGeom>
            <a:noFill/>
            <a:ln w="9525">
              <a:solidFill>
                <a:schemeClr val="tx1"/>
              </a:solid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grpSp>
          <p:nvGrpSpPr>
            <p:cNvPr id="35848" name="Group 6"/>
            <p:cNvGrpSpPr>
              <a:grpSpLocks noChangeAspect="1"/>
            </p:cNvGrpSpPr>
            <p:nvPr/>
          </p:nvGrpSpPr>
          <p:grpSpPr bwMode="auto">
            <a:xfrm>
              <a:off x="917" y="175"/>
              <a:ext cx="4912" cy="3267"/>
              <a:chOff x="917" y="175"/>
              <a:chExt cx="4912" cy="3267"/>
            </a:xfrm>
          </p:grpSpPr>
          <p:sp>
            <p:nvSpPr>
              <p:cNvPr id="132103" name="Freeform 7"/>
              <p:cNvSpPr>
                <a:spLocks noChangeAspect="1"/>
              </p:cNvSpPr>
              <p:nvPr/>
            </p:nvSpPr>
            <p:spPr bwMode="auto">
              <a:xfrm>
                <a:off x="1103" y="334"/>
                <a:ext cx="4505" cy="2475"/>
              </a:xfrm>
              <a:custGeom>
                <a:avLst/>
                <a:gdLst/>
                <a:ahLst/>
                <a:cxnLst>
                  <a:cxn ang="0">
                    <a:pos x="391" y="169"/>
                  </a:cxn>
                  <a:cxn ang="0">
                    <a:pos x="790" y="397"/>
                  </a:cxn>
                  <a:cxn ang="0">
                    <a:pos x="1265" y="585"/>
                  </a:cxn>
                  <a:cxn ang="0">
                    <a:pos x="1783" y="865"/>
                  </a:cxn>
                  <a:cxn ang="0">
                    <a:pos x="2279" y="1081"/>
                  </a:cxn>
                  <a:cxn ang="0">
                    <a:pos x="2692" y="1252"/>
                  </a:cxn>
                  <a:cxn ang="0">
                    <a:pos x="3138" y="1400"/>
                  </a:cxn>
                  <a:cxn ang="0">
                    <a:pos x="3504" y="1550"/>
                  </a:cxn>
                  <a:cxn ang="0">
                    <a:pos x="3862" y="1673"/>
                  </a:cxn>
                  <a:cxn ang="0">
                    <a:pos x="4265" y="1986"/>
                  </a:cxn>
                  <a:cxn ang="0">
                    <a:pos x="4753" y="2095"/>
                  </a:cxn>
                  <a:cxn ang="0">
                    <a:pos x="5276" y="2213"/>
                  </a:cxn>
                  <a:cxn ang="0">
                    <a:pos x="5754" y="2414"/>
                  </a:cxn>
                  <a:cxn ang="0">
                    <a:pos x="6190" y="2563"/>
                  </a:cxn>
                  <a:cxn ang="0">
                    <a:pos x="6582" y="2675"/>
                  </a:cxn>
                  <a:cxn ang="0">
                    <a:pos x="7163" y="3277"/>
                  </a:cxn>
                  <a:cxn ang="0">
                    <a:pos x="7747" y="3862"/>
                  </a:cxn>
                  <a:cxn ang="0">
                    <a:pos x="8156" y="4002"/>
                  </a:cxn>
                  <a:cxn ang="0">
                    <a:pos x="8638" y="4283"/>
                  </a:cxn>
                  <a:cxn ang="0">
                    <a:pos x="9280" y="4389"/>
                  </a:cxn>
                  <a:cxn ang="0">
                    <a:pos x="10029" y="4491"/>
                  </a:cxn>
                  <a:cxn ang="0">
                    <a:pos x="10473" y="4991"/>
                  </a:cxn>
                  <a:cxn ang="0">
                    <a:pos x="10872" y="5362"/>
                  </a:cxn>
                  <a:cxn ang="0">
                    <a:pos x="11279" y="5604"/>
                  </a:cxn>
                  <a:cxn ang="0">
                    <a:pos x="11850" y="5924"/>
                  </a:cxn>
                  <a:cxn ang="0">
                    <a:pos x="12452" y="6595"/>
                  </a:cxn>
                  <a:cxn ang="0">
                    <a:pos x="13618" y="7335"/>
                  </a:cxn>
                  <a:cxn ang="0">
                    <a:pos x="15179" y="7751"/>
                  </a:cxn>
                  <a:cxn ang="0">
                    <a:pos x="16081" y="8208"/>
                  </a:cxn>
                  <a:cxn ang="0">
                    <a:pos x="17281" y="8770"/>
                  </a:cxn>
                  <a:cxn ang="0">
                    <a:pos x="17357" y="9763"/>
                  </a:cxn>
                  <a:cxn ang="0">
                    <a:pos x="16201" y="8452"/>
                  </a:cxn>
                  <a:cxn ang="0">
                    <a:pos x="15595" y="7813"/>
                  </a:cxn>
                  <a:cxn ang="0">
                    <a:pos x="14619" y="7282"/>
                  </a:cxn>
                  <a:cxn ang="0">
                    <a:pos x="13262" y="6528"/>
                  </a:cxn>
                  <a:cxn ang="0">
                    <a:pos x="12333" y="5866"/>
                  </a:cxn>
                  <a:cxn ang="0">
                    <a:pos x="11564" y="5596"/>
                  </a:cxn>
                  <a:cxn ang="0">
                    <a:pos x="10983" y="5365"/>
                  </a:cxn>
                  <a:cxn ang="0">
                    <a:pos x="10549" y="5208"/>
                  </a:cxn>
                  <a:cxn ang="0">
                    <a:pos x="10150" y="4719"/>
                  </a:cxn>
                  <a:cxn ang="0">
                    <a:pos x="9558" y="4346"/>
                  </a:cxn>
                  <a:cxn ang="0">
                    <a:pos x="9009" y="4220"/>
                  </a:cxn>
                  <a:cxn ang="0">
                    <a:pos x="8586" y="3935"/>
                  </a:cxn>
                  <a:cxn ang="0">
                    <a:pos x="8109" y="3808"/>
                  </a:cxn>
                  <a:cxn ang="0">
                    <a:pos x="7452" y="3447"/>
                  </a:cxn>
                  <a:cxn ang="0">
                    <a:pos x="6701" y="2649"/>
                  </a:cxn>
                  <a:cxn ang="0">
                    <a:pos x="6267" y="2566"/>
                  </a:cxn>
                  <a:cxn ang="0">
                    <a:pos x="5862" y="2424"/>
                  </a:cxn>
                  <a:cxn ang="0">
                    <a:pos x="5500" y="2198"/>
                  </a:cxn>
                  <a:cxn ang="0">
                    <a:pos x="5118" y="2032"/>
                  </a:cxn>
                  <a:cxn ang="0">
                    <a:pos x="4703" y="1920"/>
                  </a:cxn>
                  <a:cxn ang="0">
                    <a:pos x="4220" y="1608"/>
                  </a:cxn>
                  <a:cxn ang="0">
                    <a:pos x="3719" y="1512"/>
                  </a:cxn>
                  <a:cxn ang="0">
                    <a:pos x="3246" y="1393"/>
                  </a:cxn>
                  <a:cxn ang="0">
                    <a:pos x="2768" y="1269"/>
                  </a:cxn>
                  <a:cxn ang="0">
                    <a:pos x="2388" y="1103"/>
                  </a:cxn>
                  <a:cxn ang="0">
                    <a:pos x="2002" y="854"/>
                  </a:cxn>
                  <a:cxn ang="0">
                    <a:pos x="1630" y="527"/>
                  </a:cxn>
                  <a:cxn ang="0">
                    <a:pos x="1217" y="331"/>
                  </a:cxn>
                  <a:cxn ang="0">
                    <a:pos x="746" y="106"/>
                  </a:cxn>
                </a:cxnLst>
                <a:rect l="0" t="0" r="r" b="b"/>
                <a:pathLst>
                  <a:path w="18010" h="9899">
                    <a:moveTo>
                      <a:pt x="429" y="0"/>
                    </a:moveTo>
                    <a:lnTo>
                      <a:pt x="0" y="0"/>
                    </a:lnTo>
                    <a:lnTo>
                      <a:pt x="0" y="67"/>
                    </a:lnTo>
                    <a:lnTo>
                      <a:pt x="15" y="67"/>
                    </a:lnTo>
                    <a:lnTo>
                      <a:pt x="53" y="67"/>
                    </a:lnTo>
                    <a:lnTo>
                      <a:pt x="107" y="67"/>
                    </a:lnTo>
                    <a:lnTo>
                      <a:pt x="172" y="67"/>
                    </a:lnTo>
                    <a:lnTo>
                      <a:pt x="240" y="67"/>
                    </a:lnTo>
                    <a:lnTo>
                      <a:pt x="303" y="67"/>
                    </a:lnTo>
                    <a:lnTo>
                      <a:pt x="356" y="67"/>
                    </a:lnTo>
                    <a:lnTo>
                      <a:pt x="391" y="67"/>
                    </a:lnTo>
                    <a:lnTo>
                      <a:pt x="391" y="80"/>
                    </a:lnTo>
                    <a:lnTo>
                      <a:pt x="391" y="97"/>
                    </a:lnTo>
                    <a:lnTo>
                      <a:pt x="391" y="114"/>
                    </a:lnTo>
                    <a:lnTo>
                      <a:pt x="391" y="132"/>
                    </a:lnTo>
                    <a:lnTo>
                      <a:pt x="391" y="147"/>
                    </a:lnTo>
                    <a:lnTo>
                      <a:pt x="391" y="160"/>
                    </a:lnTo>
                    <a:lnTo>
                      <a:pt x="391" y="169"/>
                    </a:lnTo>
                    <a:lnTo>
                      <a:pt x="391" y="172"/>
                    </a:lnTo>
                    <a:lnTo>
                      <a:pt x="404" y="172"/>
                    </a:lnTo>
                    <a:lnTo>
                      <a:pt x="442" y="172"/>
                    </a:lnTo>
                    <a:lnTo>
                      <a:pt x="496" y="172"/>
                    </a:lnTo>
                    <a:lnTo>
                      <a:pt x="560" y="172"/>
                    </a:lnTo>
                    <a:lnTo>
                      <a:pt x="628" y="172"/>
                    </a:lnTo>
                    <a:lnTo>
                      <a:pt x="690" y="172"/>
                    </a:lnTo>
                    <a:lnTo>
                      <a:pt x="742" y="172"/>
                    </a:lnTo>
                    <a:lnTo>
                      <a:pt x="776" y="172"/>
                    </a:lnTo>
                    <a:lnTo>
                      <a:pt x="776" y="196"/>
                    </a:lnTo>
                    <a:lnTo>
                      <a:pt x="776" y="228"/>
                    </a:lnTo>
                    <a:lnTo>
                      <a:pt x="776" y="265"/>
                    </a:lnTo>
                    <a:lnTo>
                      <a:pt x="776" y="303"/>
                    </a:lnTo>
                    <a:lnTo>
                      <a:pt x="776" y="339"/>
                    </a:lnTo>
                    <a:lnTo>
                      <a:pt x="776" y="369"/>
                    </a:lnTo>
                    <a:lnTo>
                      <a:pt x="776" y="390"/>
                    </a:lnTo>
                    <a:lnTo>
                      <a:pt x="776" y="397"/>
                    </a:lnTo>
                    <a:lnTo>
                      <a:pt x="790" y="397"/>
                    </a:lnTo>
                    <a:lnTo>
                      <a:pt x="827" y="397"/>
                    </a:lnTo>
                    <a:lnTo>
                      <a:pt x="880" y="397"/>
                    </a:lnTo>
                    <a:lnTo>
                      <a:pt x="944" y="397"/>
                    </a:lnTo>
                    <a:lnTo>
                      <a:pt x="1009" y="397"/>
                    </a:lnTo>
                    <a:lnTo>
                      <a:pt x="1070" y="397"/>
                    </a:lnTo>
                    <a:lnTo>
                      <a:pt x="1122" y="397"/>
                    </a:lnTo>
                    <a:lnTo>
                      <a:pt x="1156" y="397"/>
                    </a:lnTo>
                    <a:lnTo>
                      <a:pt x="1156" y="418"/>
                    </a:lnTo>
                    <a:lnTo>
                      <a:pt x="1156" y="445"/>
                    </a:lnTo>
                    <a:lnTo>
                      <a:pt x="1156" y="476"/>
                    </a:lnTo>
                    <a:lnTo>
                      <a:pt x="1156" y="507"/>
                    </a:lnTo>
                    <a:lnTo>
                      <a:pt x="1156" y="537"/>
                    </a:lnTo>
                    <a:lnTo>
                      <a:pt x="1156" y="562"/>
                    </a:lnTo>
                    <a:lnTo>
                      <a:pt x="1156" y="578"/>
                    </a:lnTo>
                    <a:lnTo>
                      <a:pt x="1156" y="585"/>
                    </a:lnTo>
                    <a:lnTo>
                      <a:pt x="1170" y="585"/>
                    </a:lnTo>
                    <a:lnTo>
                      <a:pt x="1209" y="585"/>
                    </a:lnTo>
                    <a:lnTo>
                      <a:pt x="1265" y="585"/>
                    </a:lnTo>
                    <a:lnTo>
                      <a:pt x="1332" y="585"/>
                    </a:lnTo>
                    <a:lnTo>
                      <a:pt x="1401" y="585"/>
                    </a:lnTo>
                    <a:lnTo>
                      <a:pt x="1466" y="585"/>
                    </a:lnTo>
                    <a:lnTo>
                      <a:pt x="1520" y="585"/>
                    </a:lnTo>
                    <a:lnTo>
                      <a:pt x="1554" y="585"/>
                    </a:lnTo>
                    <a:lnTo>
                      <a:pt x="1554" y="611"/>
                    </a:lnTo>
                    <a:lnTo>
                      <a:pt x="1554" y="651"/>
                    </a:lnTo>
                    <a:lnTo>
                      <a:pt x="1554" y="696"/>
                    </a:lnTo>
                    <a:lnTo>
                      <a:pt x="1554" y="744"/>
                    </a:lnTo>
                    <a:lnTo>
                      <a:pt x="1554" y="790"/>
                    </a:lnTo>
                    <a:lnTo>
                      <a:pt x="1554" y="829"/>
                    </a:lnTo>
                    <a:lnTo>
                      <a:pt x="1554" y="855"/>
                    </a:lnTo>
                    <a:lnTo>
                      <a:pt x="1554" y="865"/>
                    </a:lnTo>
                    <a:lnTo>
                      <a:pt x="1568" y="865"/>
                    </a:lnTo>
                    <a:lnTo>
                      <a:pt x="1604" y="865"/>
                    </a:lnTo>
                    <a:lnTo>
                      <a:pt x="1656" y="865"/>
                    </a:lnTo>
                    <a:lnTo>
                      <a:pt x="1717" y="865"/>
                    </a:lnTo>
                    <a:lnTo>
                      <a:pt x="1783" y="865"/>
                    </a:lnTo>
                    <a:lnTo>
                      <a:pt x="1843" y="865"/>
                    </a:lnTo>
                    <a:lnTo>
                      <a:pt x="1893" y="865"/>
                    </a:lnTo>
                    <a:lnTo>
                      <a:pt x="1928" y="865"/>
                    </a:lnTo>
                    <a:lnTo>
                      <a:pt x="1928" y="888"/>
                    </a:lnTo>
                    <a:lnTo>
                      <a:pt x="1928" y="919"/>
                    </a:lnTo>
                    <a:lnTo>
                      <a:pt x="1928" y="954"/>
                    </a:lnTo>
                    <a:lnTo>
                      <a:pt x="1928" y="991"/>
                    </a:lnTo>
                    <a:lnTo>
                      <a:pt x="1928" y="1025"/>
                    </a:lnTo>
                    <a:lnTo>
                      <a:pt x="1928" y="1055"/>
                    </a:lnTo>
                    <a:lnTo>
                      <a:pt x="1928" y="1074"/>
                    </a:lnTo>
                    <a:lnTo>
                      <a:pt x="1928" y="1081"/>
                    </a:lnTo>
                    <a:lnTo>
                      <a:pt x="1941" y="1081"/>
                    </a:lnTo>
                    <a:lnTo>
                      <a:pt x="1979" y="1081"/>
                    </a:lnTo>
                    <a:lnTo>
                      <a:pt x="2033" y="1081"/>
                    </a:lnTo>
                    <a:lnTo>
                      <a:pt x="2097" y="1081"/>
                    </a:lnTo>
                    <a:lnTo>
                      <a:pt x="2163" y="1081"/>
                    </a:lnTo>
                    <a:lnTo>
                      <a:pt x="2226" y="1081"/>
                    </a:lnTo>
                    <a:lnTo>
                      <a:pt x="2279" y="1081"/>
                    </a:lnTo>
                    <a:lnTo>
                      <a:pt x="2313" y="1081"/>
                    </a:lnTo>
                    <a:lnTo>
                      <a:pt x="2313" y="1101"/>
                    </a:lnTo>
                    <a:lnTo>
                      <a:pt x="2313" y="1123"/>
                    </a:lnTo>
                    <a:lnTo>
                      <a:pt x="2313" y="1150"/>
                    </a:lnTo>
                    <a:lnTo>
                      <a:pt x="2313" y="1175"/>
                    </a:lnTo>
                    <a:lnTo>
                      <a:pt x="2313" y="1200"/>
                    </a:lnTo>
                    <a:lnTo>
                      <a:pt x="2313" y="1220"/>
                    </a:lnTo>
                    <a:lnTo>
                      <a:pt x="2313" y="1233"/>
                    </a:lnTo>
                    <a:lnTo>
                      <a:pt x="2313" y="1238"/>
                    </a:lnTo>
                    <a:lnTo>
                      <a:pt x="2327" y="1238"/>
                    </a:lnTo>
                    <a:lnTo>
                      <a:pt x="2364" y="1238"/>
                    </a:lnTo>
                    <a:lnTo>
                      <a:pt x="2416" y="1238"/>
                    </a:lnTo>
                    <a:lnTo>
                      <a:pt x="2479" y="1238"/>
                    </a:lnTo>
                    <a:lnTo>
                      <a:pt x="2545" y="1238"/>
                    </a:lnTo>
                    <a:lnTo>
                      <a:pt x="2607" y="1238"/>
                    </a:lnTo>
                    <a:lnTo>
                      <a:pt x="2658" y="1238"/>
                    </a:lnTo>
                    <a:lnTo>
                      <a:pt x="2692" y="1238"/>
                    </a:lnTo>
                    <a:lnTo>
                      <a:pt x="2692" y="1252"/>
                    </a:lnTo>
                    <a:lnTo>
                      <a:pt x="2692" y="1270"/>
                    </a:lnTo>
                    <a:lnTo>
                      <a:pt x="2692" y="1288"/>
                    </a:lnTo>
                    <a:lnTo>
                      <a:pt x="2692" y="1307"/>
                    </a:lnTo>
                    <a:lnTo>
                      <a:pt x="2692" y="1323"/>
                    </a:lnTo>
                    <a:lnTo>
                      <a:pt x="2692" y="1338"/>
                    </a:lnTo>
                    <a:lnTo>
                      <a:pt x="2692" y="1346"/>
                    </a:lnTo>
                    <a:lnTo>
                      <a:pt x="2692" y="1351"/>
                    </a:lnTo>
                    <a:lnTo>
                      <a:pt x="2709" y="1351"/>
                    </a:lnTo>
                    <a:lnTo>
                      <a:pt x="2753" y="1351"/>
                    </a:lnTo>
                    <a:lnTo>
                      <a:pt x="2816" y="1351"/>
                    </a:lnTo>
                    <a:lnTo>
                      <a:pt x="2891" y="1351"/>
                    </a:lnTo>
                    <a:lnTo>
                      <a:pt x="2969" y="1351"/>
                    </a:lnTo>
                    <a:lnTo>
                      <a:pt x="3041" y="1351"/>
                    </a:lnTo>
                    <a:lnTo>
                      <a:pt x="3101" y="1351"/>
                    </a:lnTo>
                    <a:lnTo>
                      <a:pt x="3138" y="1351"/>
                    </a:lnTo>
                    <a:lnTo>
                      <a:pt x="3138" y="1364"/>
                    </a:lnTo>
                    <a:lnTo>
                      <a:pt x="3138" y="1381"/>
                    </a:lnTo>
                    <a:lnTo>
                      <a:pt x="3138" y="1400"/>
                    </a:lnTo>
                    <a:lnTo>
                      <a:pt x="3138" y="1417"/>
                    </a:lnTo>
                    <a:lnTo>
                      <a:pt x="3138" y="1435"/>
                    </a:lnTo>
                    <a:lnTo>
                      <a:pt x="3138" y="1448"/>
                    </a:lnTo>
                    <a:lnTo>
                      <a:pt x="3138" y="1458"/>
                    </a:lnTo>
                    <a:lnTo>
                      <a:pt x="3138" y="1461"/>
                    </a:lnTo>
                    <a:lnTo>
                      <a:pt x="3151" y="1461"/>
                    </a:lnTo>
                    <a:lnTo>
                      <a:pt x="3186" y="1461"/>
                    </a:lnTo>
                    <a:lnTo>
                      <a:pt x="3237" y="1461"/>
                    </a:lnTo>
                    <a:lnTo>
                      <a:pt x="3297" y="1461"/>
                    </a:lnTo>
                    <a:lnTo>
                      <a:pt x="3361" y="1461"/>
                    </a:lnTo>
                    <a:lnTo>
                      <a:pt x="3420" y="1461"/>
                    </a:lnTo>
                    <a:lnTo>
                      <a:pt x="3471" y="1461"/>
                    </a:lnTo>
                    <a:lnTo>
                      <a:pt x="3504" y="1461"/>
                    </a:lnTo>
                    <a:lnTo>
                      <a:pt x="3504" y="1475"/>
                    </a:lnTo>
                    <a:lnTo>
                      <a:pt x="3504" y="1494"/>
                    </a:lnTo>
                    <a:lnTo>
                      <a:pt x="3504" y="1513"/>
                    </a:lnTo>
                    <a:lnTo>
                      <a:pt x="3504" y="1533"/>
                    </a:lnTo>
                    <a:lnTo>
                      <a:pt x="3504" y="1550"/>
                    </a:lnTo>
                    <a:lnTo>
                      <a:pt x="3504" y="1565"/>
                    </a:lnTo>
                    <a:lnTo>
                      <a:pt x="3504" y="1576"/>
                    </a:lnTo>
                    <a:lnTo>
                      <a:pt x="3504" y="1579"/>
                    </a:lnTo>
                    <a:lnTo>
                      <a:pt x="3516" y="1579"/>
                    </a:lnTo>
                    <a:lnTo>
                      <a:pt x="3550" y="1579"/>
                    </a:lnTo>
                    <a:lnTo>
                      <a:pt x="3601" y="1579"/>
                    </a:lnTo>
                    <a:lnTo>
                      <a:pt x="3660" y="1579"/>
                    </a:lnTo>
                    <a:lnTo>
                      <a:pt x="3722" y="1579"/>
                    </a:lnTo>
                    <a:lnTo>
                      <a:pt x="3781" y="1579"/>
                    </a:lnTo>
                    <a:lnTo>
                      <a:pt x="3829" y="1579"/>
                    </a:lnTo>
                    <a:lnTo>
                      <a:pt x="3862" y="1579"/>
                    </a:lnTo>
                    <a:lnTo>
                      <a:pt x="3862" y="1591"/>
                    </a:lnTo>
                    <a:lnTo>
                      <a:pt x="3862" y="1606"/>
                    </a:lnTo>
                    <a:lnTo>
                      <a:pt x="3862" y="1621"/>
                    </a:lnTo>
                    <a:lnTo>
                      <a:pt x="3862" y="1638"/>
                    </a:lnTo>
                    <a:lnTo>
                      <a:pt x="3862" y="1652"/>
                    </a:lnTo>
                    <a:lnTo>
                      <a:pt x="3862" y="1664"/>
                    </a:lnTo>
                    <a:lnTo>
                      <a:pt x="3862" y="1673"/>
                    </a:lnTo>
                    <a:lnTo>
                      <a:pt x="3862" y="1675"/>
                    </a:lnTo>
                    <a:lnTo>
                      <a:pt x="3877" y="1675"/>
                    </a:lnTo>
                    <a:lnTo>
                      <a:pt x="3914" y="1675"/>
                    </a:lnTo>
                    <a:lnTo>
                      <a:pt x="3969" y="1675"/>
                    </a:lnTo>
                    <a:lnTo>
                      <a:pt x="4033" y="1675"/>
                    </a:lnTo>
                    <a:lnTo>
                      <a:pt x="4101" y="1675"/>
                    </a:lnTo>
                    <a:lnTo>
                      <a:pt x="4165" y="1675"/>
                    </a:lnTo>
                    <a:lnTo>
                      <a:pt x="4216" y="1675"/>
                    </a:lnTo>
                    <a:lnTo>
                      <a:pt x="4251" y="1675"/>
                    </a:lnTo>
                    <a:lnTo>
                      <a:pt x="4251" y="1704"/>
                    </a:lnTo>
                    <a:lnTo>
                      <a:pt x="4251" y="1746"/>
                    </a:lnTo>
                    <a:lnTo>
                      <a:pt x="4251" y="1797"/>
                    </a:lnTo>
                    <a:lnTo>
                      <a:pt x="4251" y="1851"/>
                    </a:lnTo>
                    <a:lnTo>
                      <a:pt x="4251" y="1902"/>
                    </a:lnTo>
                    <a:lnTo>
                      <a:pt x="4251" y="1945"/>
                    </a:lnTo>
                    <a:lnTo>
                      <a:pt x="4251" y="1975"/>
                    </a:lnTo>
                    <a:lnTo>
                      <a:pt x="4251" y="1986"/>
                    </a:lnTo>
                    <a:lnTo>
                      <a:pt x="4265" y="1986"/>
                    </a:lnTo>
                    <a:lnTo>
                      <a:pt x="4303" y="1986"/>
                    </a:lnTo>
                    <a:lnTo>
                      <a:pt x="4359" y="1986"/>
                    </a:lnTo>
                    <a:lnTo>
                      <a:pt x="4424" y="1986"/>
                    </a:lnTo>
                    <a:lnTo>
                      <a:pt x="4491" y="1986"/>
                    </a:lnTo>
                    <a:lnTo>
                      <a:pt x="4555" y="1986"/>
                    </a:lnTo>
                    <a:lnTo>
                      <a:pt x="4607" y="1986"/>
                    </a:lnTo>
                    <a:lnTo>
                      <a:pt x="4643" y="1986"/>
                    </a:lnTo>
                    <a:lnTo>
                      <a:pt x="4643" y="2000"/>
                    </a:lnTo>
                    <a:lnTo>
                      <a:pt x="4643" y="2017"/>
                    </a:lnTo>
                    <a:lnTo>
                      <a:pt x="4643" y="2034"/>
                    </a:lnTo>
                    <a:lnTo>
                      <a:pt x="4643" y="2053"/>
                    </a:lnTo>
                    <a:lnTo>
                      <a:pt x="4643" y="2069"/>
                    </a:lnTo>
                    <a:lnTo>
                      <a:pt x="4643" y="2082"/>
                    </a:lnTo>
                    <a:lnTo>
                      <a:pt x="4643" y="2092"/>
                    </a:lnTo>
                    <a:lnTo>
                      <a:pt x="4643" y="2095"/>
                    </a:lnTo>
                    <a:lnTo>
                      <a:pt x="4656" y="2095"/>
                    </a:lnTo>
                    <a:lnTo>
                      <a:pt x="4695" y="2095"/>
                    </a:lnTo>
                    <a:lnTo>
                      <a:pt x="4753" y="2095"/>
                    </a:lnTo>
                    <a:lnTo>
                      <a:pt x="4819" y="2095"/>
                    </a:lnTo>
                    <a:lnTo>
                      <a:pt x="4889" y="2095"/>
                    </a:lnTo>
                    <a:lnTo>
                      <a:pt x="4955" y="2095"/>
                    </a:lnTo>
                    <a:lnTo>
                      <a:pt x="5007" y="2095"/>
                    </a:lnTo>
                    <a:lnTo>
                      <a:pt x="5043" y="2095"/>
                    </a:lnTo>
                    <a:lnTo>
                      <a:pt x="5043" y="2110"/>
                    </a:lnTo>
                    <a:lnTo>
                      <a:pt x="5043" y="2128"/>
                    </a:lnTo>
                    <a:lnTo>
                      <a:pt x="5043" y="2148"/>
                    </a:lnTo>
                    <a:lnTo>
                      <a:pt x="5043" y="2168"/>
                    </a:lnTo>
                    <a:lnTo>
                      <a:pt x="5043" y="2185"/>
                    </a:lnTo>
                    <a:lnTo>
                      <a:pt x="5043" y="2200"/>
                    </a:lnTo>
                    <a:lnTo>
                      <a:pt x="5043" y="2210"/>
                    </a:lnTo>
                    <a:lnTo>
                      <a:pt x="5043" y="2213"/>
                    </a:lnTo>
                    <a:lnTo>
                      <a:pt x="5057" y="2213"/>
                    </a:lnTo>
                    <a:lnTo>
                      <a:pt x="5093" y="2213"/>
                    </a:lnTo>
                    <a:lnTo>
                      <a:pt x="5147" y="2213"/>
                    </a:lnTo>
                    <a:lnTo>
                      <a:pt x="5210" y="2213"/>
                    </a:lnTo>
                    <a:lnTo>
                      <a:pt x="5276" y="2213"/>
                    </a:lnTo>
                    <a:lnTo>
                      <a:pt x="5339" y="2213"/>
                    </a:lnTo>
                    <a:lnTo>
                      <a:pt x="5391" y="2213"/>
                    </a:lnTo>
                    <a:lnTo>
                      <a:pt x="5424" y="2213"/>
                    </a:lnTo>
                    <a:lnTo>
                      <a:pt x="5424" y="2235"/>
                    </a:lnTo>
                    <a:lnTo>
                      <a:pt x="5424" y="2265"/>
                    </a:lnTo>
                    <a:lnTo>
                      <a:pt x="5424" y="2298"/>
                    </a:lnTo>
                    <a:lnTo>
                      <a:pt x="5424" y="2331"/>
                    </a:lnTo>
                    <a:lnTo>
                      <a:pt x="5424" y="2363"/>
                    </a:lnTo>
                    <a:lnTo>
                      <a:pt x="5424" y="2389"/>
                    </a:lnTo>
                    <a:lnTo>
                      <a:pt x="5424" y="2408"/>
                    </a:lnTo>
                    <a:lnTo>
                      <a:pt x="5424" y="2414"/>
                    </a:lnTo>
                    <a:lnTo>
                      <a:pt x="5437" y="2414"/>
                    </a:lnTo>
                    <a:lnTo>
                      <a:pt x="5472" y="2414"/>
                    </a:lnTo>
                    <a:lnTo>
                      <a:pt x="5523" y="2414"/>
                    </a:lnTo>
                    <a:lnTo>
                      <a:pt x="5582" y="2414"/>
                    </a:lnTo>
                    <a:lnTo>
                      <a:pt x="5646" y="2414"/>
                    </a:lnTo>
                    <a:lnTo>
                      <a:pt x="5705" y="2414"/>
                    </a:lnTo>
                    <a:lnTo>
                      <a:pt x="5754" y="2414"/>
                    </a:lnTo>
                    <a:lnTo>
                      <a:pt x="5787" y="2414"/>
                    </a:lnTo>
                    <a:lnTo>
                      <a:pt x="5787" y="2432"/>
                    </a:lnTo>
                    <a:lnTo>
                      <a:pt x="5787" y="2452"/>
                    </a:lnTo>
                    <a:lnTo>
                      <a:pt x="5787" y="2474"/>
                    </a:lnTo>
                    <a:lnTo>
                      <a:pt x="5787" y="2497"/>
                    </a:lnTo>
                    <a:lnTo>
                      <a:pt x="5787" y="2518"/>
                    </a:lnTo>
                    <a:lnTo>
                      <a:pt x="5787" y="2535"/>
                    </a:lnTo>
                    <a:lnTo>
                      <a:pt x="5787" y="2547"/>
                    </a:lnTo>
                    <a:lnTo>
                      <a:pt x="5787" y="2551"/>
                    </a:lnTo>
                    <a:lnTo>
                      <a:pt x="5802" y="2551"/>
                    </a:lnTo>
                    <a:lnTo>
                      <a:pt x="5842" y="2551"/>
                    </a:lnTo>
                    <a:lnTo>
                      <a:pt x="5898" y="2551"/>
                    </a:lnTo>
                    <a:lnTo>
                      <a:pt x="5966" y="2551"/>
                    </a:lnTo>
                    <a:lnTo>
                      <a:pt x="6036" y="2551"/>
                    </a:lnTo>
                    <a:lnTo>
                      <a:pt x="6102" y="2551"/>
                    </a:lnTo>
                    <a:lnTo>
                      <a:pt x="6156" y="2551"/>
                    </a:lnTo>
                    <a:lnTo>
                      <a:pt x="6190" y="2551"/>
                    </a:lnTo>
                    <a:lnTo>
                      <a:pt x="6190" y="2563"/>
                    </a:lnTo>
                    <a:lnTo>
                      <a:pt x="6190" y="2577"/>
                    </a:lnTo>
                    <a:lnTo>
                      <a:pt x="6190" y="2592"/>
                    </a:lnTo>
                    <a:lnTo>
                      <a:pt x="6190" y="2609"/>
                    </a:lnTo>
                    <a:lnTo>
                      <a:pt x="6190" y="2623"/>
                    </a:lnTo>
                    <a:lnTo>
                      <a:pt x="6190" y="2634"/>
                    </a:lnTo>
                    <a:lnTo>
                      <a:pt x="6190" y="2643"/>
                    </a:lnTo>
                    <a:lnTo>
                      <a:pt x="6190" y="2645"/>
                    </a:lnTo>
                    <a:lnTo>
                      <a:pt x="6205" y="2645"/>
                    </a:lnTo>
                    <a:lnTo>
                      <a:pt x="6243" y="2645"/>
                    </a:lnTo>
                    <a:lnTo>
                      <a:pt x="6299" y="2645"/>
                    </a:lnTo>
                    <a:lnTo>
                      <a:pt x="6364" y="2645"/>
                    </a:lnTo>
                    <a:lnTo>
                      <a:pt x="6431" y="2645"/>
                    </a:lnTo>
                    <a:lnTo>
                      <a:pt x="6495" y="2645"/>
                    </a:lnTo>
                    <a:lnTo>
                      <a:pt x="6548" y="2645"/>
                    </a:lnTo>
                    <a:lnTo>
                      <a:pt x="6582" y="2645"/>
                    </a:lnTo>
                    <a:lnTo>
                      <a:pt x="6582" y="2654"/>
                    </a:lnTo>
                    <a:lnTo>
                      <a:pt x="6582" y="2665"/>
                    </a:lnTo>
                    <a:lnTo>
                      <a:pt x="6582" y="2675"/>
                    </a:lnTo>
                    <a:lnTo>
                      <a:pt x="6582" y="2687"/>
                    </a:lnTo>
                    <a:lnTo>
                      <a:pt x="6582" y="2698"/>
                    </a:lnTo>
                    <a:lnTo>
                      <a:pt x="6582" y="2707"/>
                    </a:lnTo>
                    <a:lnTo>
                      <a:pt x="6582" y="2714"/>
                    </a:lnTo>
                    <a:lnTo>
                      <a:pt x="6582" y="2716"/>
                    </a:lnTo>
                    <a:lnTo>
                      <a:pt x="6604" y="2716"/>
                    </a:lnTo>
                    <a:lnTo>
                      <a:pt x="6663" y="2716"/>
                    </a:lnTo>
                    <a:lnTo>
                      <a:pt x="6748" y="2716"/>
                    </a:lnTo>
                    <a:lnTo>
                      <a:pt x="6848" y="2716"/>
                    </a:lnTo>
                    <a:lnTo>
                      <a:pt x="6950" y="2716"/>
                    </a:lnTo>
                    <a:lnTo>
                      <a:pt x="7044" y="2716"/>
                    </a:lnTo>
                    <a:lnTo>
                      <a:pt x="7119" y="2716"/>
                    </a:lnTo>
                    <a:lnTo>
                      <a:pt x="7163" y="2716"/>
                    </a:lnTo>
                    <a:lnTo>
                      <a:pt x="7163" y="2768"/>
                    </a:lnTo>
                    <a:lnTo>
                      <a:pt x="7163" y="2867"/>
                    </a:lnTo>
                    <a:lnTo>
                      <a:pt x="7163" y="2995"/>
                    </a:lnTo>
                    <a:lnTo>
                      <a:pt x="7163" y="3137"/>
                    </a:lnTo>
                    <a:lnTo>
                      <a:pt x="7163" y="3277"/>
                    </a:lnTo>
                    <a:lnTo>
                      <a:pt x="7163" y="3397"/>
                    </a:lnTo>
                    <a:lnTo>
                      <a:pt x="7163" y="3481"/>
                    </a:lnTo>
                    <a:lnTo>
                      <a:pt x="7163" y="3513"/>
                    </a:lnTo>
                    <a:lnTo>
                      <a:pt x="7186" y="3513"/>
                    </a:lnTo>
                    <a:lnTo>
                      <a:pt x="7244" y="3513"/>
                    </a:lnTo>
                    <a:lnTo>
                      <a:pt x="7330" y="3513"/>
                    </a:lnTo>
                    <a:lnTo>
                      <a:pt x="7430" y="3513"/>
                    </a:lnTo>
                    <a:lnTo>
                      <a:pt x="7533" y="3513"/>
                    </a:lnTo>
                    <a:lnTo>
                      <a:pt x="7628" y="3513"/>
                    </a:lnTo>
                    <a:lnTo>
                      <a:pt x="7703" y="3513"/>
                    </a:lnTo>
                    <a:lnTo>
                      <a:pt x="7747" y="3513"/>
                    </a:lnTo>
                    <a:lnTo>
                      <a:pt x="7747" y="3545"/>
                    </a:lnTo>
                    <a:lnTo>
                      <a:pt x="7747" y="3593"/>
                    </a:lnTo>
                    <a:lnTo>
                      <a:pt x="7747" y="3652"/>
                    </a:lnTo>
                    <a:lnTo>
                      <a:pt x="7747" y="3715"/>
                    </a:lnTo>
                    <a:lnTo>
                      <a:pt x="7747" y="3775"/>
                    </a:lnTo>
                    <a:lnTo>
                      <a:pt x="7747" y="3827"/>
                    </a:lnTo>
                    <a:lnTo>
                      <a:pt x="7747" y="3862"/>
                    </a:lnTo>
                    <a:lnTo>
                      <a:pt x="7747" y="3875"/>
                    </a:lnTo>
                    <a:lnTo>
                      <a:pt x="7762" y="3875"/>
                    </a:lnTo>
                    <a:lnTo>
                      <a:pt x="7800" y="3875"/>
                    </a:lnTo>
                    <a:lnTo>
                      <a:pt x="7855" y="3875"/>
                    </a:lnTo>
                    <a:lnTo>
                      <a:pt x="7921" y="3875"/>
                    </a:lnTo>
                    <a:lnTo>
                      <a:pt x="7990" y="3875"/>
                    </a:lnTo>
                    <a:lnTo>
                      <a:pt x="8054" y="3875"/>
                    </a:lnTo>
                    <a:lnTo>
                      <a:pt x="8108" y="3875"/>
                    </a:lnTo>
                    <a:lnTo>
                      <a:pt x="8143" y="3875"/>
                    </a:lnTo>
                    <a:lnTo>
                      <a:pt x="8143" y="3891"/>
                    </a:lnTo>
                    <a:lnTo>
                      <a:pt x="8143" y="3911"/>
                    </a:lnTo>
                    <a:lnTo>
                      <a:pt x="8143" y="3931"/>
                    </a:lnTo>
                    <a:lnTo>
                      <a:pt x="8143" y="3952"/>
                    </a:lnTo>
                    <a:lnTo>
                      <a:pt x="8143" y="3972"/>
                    </a:lnTo>
                    <a:lnTo>
                      <a:pt x="8143" y="3987"/>
                    </a:lnTo>
                    <a:lnTo>
                      <a:pt x="8143" y="3998"/>
                    </a:lnTo>
                    <a:lnTo>
                      <a:pt x="8143" y="4002"/>
                    </a:lnTo>
                    <a:lnTo>
                      <a:pt x="8156" y="4002"/>
                    </a:lnTo>
                    <a:lnTo>
                      <a:pt x="8194" y="4002"/>
                    </a:lnTo>
                    <a:lnTo>
                      <a:pt x="8247" y="4002"/>
                    </a:lnTo>
                    <a:lnTo>
                      <a:pt x="8311" y="4002"/>
                    </a:lnTo>
                    <a:lnTo>
                      <a:pt x="8377" y="4002"/>
                    </a:lnTo>
                    <a:lnTo>
                      <a:pt x="8439" y="4002"/>
                    </a:lnTo>
                    <a:lnTo>
                      <a:pt x="8490" y="4002"/>
                    </a:lnTo>
                    <a:lnTo>
                      <a:pt x="8525" y="4002"/>
                    </a:lnTo>
                    <a:lnTo>
                      <a:pt x="8525" y="4029"/>
                    </a:lnTo>
                    <a:lnTo>
                      <a:pt x="8525" y="4068"/>
                    </a:lnTo>
                    <a:lnTo>
                      <a:pt x="8525" y="4114"/>
                    </a:lnTo>
                    <a:lnTo>
                      <a:pt x="8525" y="4162"/>
                    </a:lnTo>
                    <a:lnTo>
                      <a:pt x="8525" y="4208"/>
                    </a:lnTo>
                    <a:lnTo>
                      <a:pt x="8525" y="4246"/>
                    </a:lnTo>
                    <a:lnTo>
                      <a:pt x="8525" y="4273"/>
                    </a:lnTo>
                    <a:lnTo>
                      <a:pt x="8525" y="4283"/>
                    </a:lnTo>
                    <a:lnTo>
                      <a:pt x="8539" y="4283"/>
                    </a:lnTo>
                    <a:lnTo>
                      <a:pt x="8580" y="4283"/>
                    </a:lnTo>
                    <a:lnTo>
                      <a:pt x="8638" y="4283"/>
                    </a:lnTo>
                    <a:lnTo>
                      <a:pt x="8706" y="4283"/>
                    </a:lnTo>
                    <a:lnTo>
                      <a:pt x="8776" y="4283"/>
                    </a:lnTo>
                    <a:lnTo>
                      <a:pt x="8844" y="4283"/>
                    </a:lnTo>
                    <a:lnTo>
                      <a:pt x="8898" y="4283"/>
                    </a:lnTo>
                    <a:lnTo>
                      <a:pt x="8934" y="4283"/>
                    </a:lnTo>
                    <a:lnTo>
                      <a:pt x="8934" y="4296"/>
                    </a:lnTo>
                    <a:lnTo>
                      <a:pt x="8934" y="4313"/>
                    </a:lnTo>
                    <a:lnTo>
                      <a:pt x="8934" y="4330"/>
                    </a:lnTo>
                    <a:lnTo>
                      <a:pt x="8934" y="4348"/>
                    </a:lnTo>
                    <a:lnTo>
                      <a:pt x="8934" y="4364"/>
                    </a:lnTo>
                    <a:lnTo>
                      <a:pt x="8934" y="4377"/>
                    </a:lnTo>
                    <a:lnTo>
                      <a:pt x="8934" y="4386"/>
                    </a:lnTo>
                    <a:lnTo>
                      <a:pt x="8934" y="4389"/>
                    </a:lnTo>
                    <a:lnTo>
                      <a:pt x="8955" y="4389"/>
                    </a:lnTo>
                    <a:lnTo>
                      <a:pt x="9010" y="4389"/>
                    </a:lnTo>
                    <a:lnTo>
                      <a:pt x="9090" y="4389"/>
                    </a:lnTo>
                    <a:lnTo>
                      <a:pt x="9183" y="4389"/>
                    </a:lnTo>
                    <a:lnTo>
                      <a:pt x="9280" y="4389"/>
                    </a:lnTo>
                    <a:lnTo>
                      <a:pt x="9369" y="4389"/>
                    </a:lnTo>
                    <a:lnTo>
                      <a:pt x="9440" y="4389"/>
                    </a:lnTo>
                    <a:lnTo>
                      <a:pt x="9483" y="4389"/>
                    </a:lnTo>
                    <a:lnTo>
                      <a:pt x="9483" y="4402"/>
                    </a:lnTo>
                    <a:lnTo>
                      <a:pt x="9483" y="4417"/>
                    </a:lnTo>
                    <a:lnTo>
                      <a:pt x="9483" y="4435"/>
                    </a:lnTo>
                    <a:lnTo>
                      <a:pt x="9483" y="4451"/>
                    </a:lnTo>
                    <a:lnTo>
                      <a:pt x="9483" y="4467"/>
                    </a:lnTo>
                    <a:lnTo>
                      <a:pt x="9483" y="4479"/>
                    </a:lnTo>
                    <a:lnTo>
                      <a:pt x="9483" y="4487"/>
                    </a:lnTo>
                    <a:lnTo>
                      <a:pt x="9483" y="4491"/>
                    </a:lnTo>
                    <a:lnTo>
                      <a:pt x="9505" y="4491"/>
                    </a:lnTo>
                    <a:lnTo>
                      <a:pt x="9565" y="4491"/>
                    </a:lnTo>
                    <a:lnTo>
                      <a:pt x="9652" y="4491"/>
                    </a:lnTo>
                    <a:lnTo>
                      <a:pt x="9753" y="4491"/>
                    </a:lnTo>
                    <a:lnTo>
                      <a:pt x="9857" y="4491"/>
                    </a:lnTo>
                    <a:lnTo>
                      <a:pt x="9955" y="4491"/>
                    </a:lnTo>
                    <a:lnTo>
                      <a:pt x="10029" y="4491"/>
                    </a:lnTo>
                    <a:lnTo>
                      <a:pt x="10075" y="4491"/>
                    </a:lnTo>
                    <a:lnTo>
                      <a:pt x="10075" y="4527"/>
                    </a:lnTo>
                    <a:lnTo>
                      <a:pt x="10075" y="4588"/>
                    </a:lnTo>
                    <a:lnTo>
                      <a:pt x="10075" y="4664"/>
                    </a:lnTo>
                    <a:lnTo>
                      <a:pt x="10075" y="4747"/>
                    </a:lnTo>
                    <a:lnTo>
                      <a:pt x="10075" y="4827"/>
                    </a:lnTo>
                    <a:lnTo>
                      <a:pt x="10075" y="4895"/>
                    </a:lnTo>
                    <a:lnTo>
                      <a:pt x="10075" y="4943"/>
                    </a:lnTo>
                    <a:lnTo>
                      <a:pt x="10075" y="4960"/>
                    </a:lnTo>
                    <a:lnTo>
                      <a:pt x="10088" y="4960"/>
                    </a:lnTo>
                    <a:lnTo>
                      <a:pt x="10128" y="4960"/>
                    </a:lnTo>
                    <a:lnTo>
                      <a:pt x="10184" y="4960"/>
                    </a:lnTo>
                    <a:lnTo>
                      <a:pt x="10251" y="4960"/>
                    </a:lnTo>
                    <a:lnTo>
                      <a:pt x="10319" y="4960"/>
                    </a:lnTo>
                    <a:lnTo>
                      <a:pt x="10385" y="4960"/>
                    </a:lnTo>
                    <a:lnTo>
                      <a:pt x="10439" y="4960"/>
                    </a:lnTo>
                    <a:lnTo>
                      <a:pt x="10473" y="4960"/>
                    </a:lnTo>
                    <a:lnTo>
                      <a:pt x="10473" y="4991"/>
                    </a:lnTo>
                    <a:lnTo>
                      <a:pt x="10473" y="5038"/>
                    </a:lnTo>
                    <a:lnTo>
                      <a:pt x="10473" y="5094"/>
                    </a:lnTo>
                    <a:lnTo>
                      <a:pt x="10473" y="5154"/>
                    </a:lnTo>
                    <a:lnTo>
                      <a:pt x="10473" y="5211"/>
                    </a:lnTo>
                    <a:lnTo>
                      <a:pt x="10473" y="5260"/>
                    </a:lnTo>
                    <a:lnTo>
                      <a:pt x="10473" y="5293"/>
                    </a:lnTo>
                    <a:lnTo>
                      <a:pt x="10473" y="5307"/>
                    </a:lnTo>
                    <a:lnTo>
                      <a:pt x="10488" y="5307"/>
                    </a:lnTo>
                    <a:lnTo>
                      <a:pt x="10527" y="5307"/>
                    </a:lnTo>
                    <a:lnTo>
                      <a:pt x="10584" y="5307"/>
                    </a:lnTo>
                    <a:lnTo>
                      <a:pt x="10650" y="5307"/>
                    </a:lnTo>
                    <a:lnTo>
                      <a:pt x="10719" y="5307"/>
                    </a:lnTo>
                    <a:lnTo>
                      <a:pt x="10784" y="5307"/>
                    </a:lnTo>
                    <a:lnTo>
                      <a:pt x="10838" y="5307"/>
                    </a:lnTo>
                    <a:lnTo>
                      <a:pt x="10872" y="5307"/>
                    </a:lnTo>
                    <a:lnTo>
                      <a:pt x="10872" y="5322"/>
                    </a:lnTo>
                    <a:lnTo>
                      <a:pt x="10872" y="5341"/>
                    </a:lnTo>
                    <a:lnTo>
                      <a:pt x="10872" y="5362"/>
                    </a:lnTo>
                    <a:lnTo>
                      <a:pt x="10872" y="5383"/>
                    </a:lnTo>
                    <a:lnTo>
                      <a:pt x="10872" y="5402"/>
                    </a:lnTo>
                    <a:lnTo>
                      <a:pt x="10872" y="5418"/>
                    </a:lnTo>
                    <a:lnTo>
                      <a:pt x="10872" y="5429"/>
                    </a:lnTo>
                    <a:lnTo>
                      <a:pt x="10872" y="5432"/>
                    </a:lnTo>
                    <a:lnTo>
                      <a:pt x="10887" y="5432"/>
                    </a:lnTo>
                    <a:lnTo>
                      <a:pt x="10928" y="5432"/>
                    </a:lnTo>
                    <a:lnTo>
                      <a:pt x="10984" y="5432"/>
                    </a:lnTo>
                    <a:lnTo>
                      <a:pt x="11052" y="5432"/>
                    </a:lnTo>
                    <a:lnTo>
                      <a:pt x="11123" y="5432"/>
                    </a:lnTo>
                    <a:lnTo>
                      <a:pt x="11189" y="5432"/>
                    </a:lnTo>
                    <a:lnTo>
                      <a:pt x="11243" y="5432"/>
                    </a:lnTo>
                    <a:lnTo>
                      <a:pt x="11279" y="5432"/>
                    </a:lnTo>
                    <a:lnTo>
                      <a:pt x="11279" y="5456"/>
                    </a:lnTo>
                    <a:lnTo>
                      <a:pt x="11279" y="5489"/>
                    </a:lnTo>
                    <a:lnTo>
                      <a:pt x="11279" y="5527"/>
                    </a:lnTo>
                    <a:lnTo>
                      <a:pt x="11279" y="5566"/>
                    </a:lnTo>
                    <a:lnTo>
                      <a:pt x="11279" y="5604"/>
                    </a:lnTo>
                    <a:lnTo>
                      <a:pt x="11279" y="5634"/>
                    </a:lnTo>
                    <a:lnTo>
                      <a:pt x="11279" y="5655"/>
                    </a:lnTo>
                    <a:lnTo>
                      <a:pt x="11279" y="5664"/>
                    </a:lnTo>
                    <a:lnTo>
                      <a:pt x="11300" y="5664"/>
                    </a:lnTo>
                    <a:lnTo>
                      <a:pt x="11359" y="5664"/>
                    </a:lnTo>
                    <a:lnTo>
                      <a:pt x="11442" y="5664"/>
                    </a:lnTo>
                    <a:lnTo>
                      <a:pt x="11539" y="5664"/>
                    </a:lnTo>
                    <a:lnTo>
                      <a:pt x="11640" y="5664"/>
                    </a:lnTo>
                    <a:lnTo>
                      <a:pt x="11732" y="5664"/>
                    </a:lnTo>
                    <a:lnTo>
                      <a:pt x="11806" y="5664"/>
                    </a:lnTo>
                    <a:lnTo>
                      <a:pt x="11850" y="5664"/>
                    </a:lnTo>
                    <a:lnTo>
                      <a:pt x="11850" y="5690"/>
                    </a:lnTo>
                    <a:lnTo>
                      <a:pt x="11850" y="5727"/>
                    </a:lnTo>
                    <a:lnTo>
                      <a:pt x="11850" y="5771"/>
                    </a:lnTo>
                    <a:lnTo>
                      <a:pt x="11850" y="5818"/>
                    </a:lnTo>
                    <a:lnTo>
                      <a:pt x="11850" y="5861"/>
                    </a:lnTo>
                    <a:lnTo>
                      <a:pt x="11850" y="5897"/>
                    </a:lnTo>
                    <a:lnTo>
                      <a:pt x="11850" y="5924"/>
                    </a:lnTo>
                    <a:lnTo>
                      <a:pt x="11850" y="5932"/>
                    </a:lnTo>
                    <a:lnTo>
                      <a:pt x="11871" y="5932"/>
                    </a:lnTo>
                    <a:lnTo>
                      <a:pt x="11930" y="5932"/>
                    </a:lnTo>
                    <a:lnTo>
                      <a:pt x="12014" y="5932"/>
                    </a:lnTo>
                    <a:lnTo>
                      <a:pt x="12111" y="5932"/>
                    </a:lnTo>
                    <a:lnTo>
                      <a:pt x="12211" y="5932"/>
                    </a:lnTo>
                    <a:lnTo>
                      <a:pt x="12303" y="5932"/>
                    </a:lnTo>
                    <a:lnTo>
                      <a:pt x="12377" y="5932"/>
                    </a:lnTo>
                    <a:lnTo>
                      <a:pt x="12421" y="5932"/>
                    </a:lnTo>
                    <a:lnTo>
                      <a:pt x="12421" y="5978"/>
                    </a:lnTo>
                    <a:lnTo>
                      <a:pt x="12421" y="6062"/>
                    </a:lnTo>
                    <a:lnTo>
                      <a:pt x="12421" y="6169"/>
                    </a:lnTo>
                    <a:lnTo>
                      <a:pt x="12421" y="6286"/>
                    </a:lnTo>
                    <a:lnTo>
                      <a:pt x="12421" y="6402"/>
                    </a:lnTo>
                    <a:lnTo>
                      <a:pt x="12421" y="6500"/>
                    </a:lnTo>
                    <a:lnTo>
                      <a:pt x="12421" y="6569"/>
                    </a:lnTo>
                    <a:lnTo>
                      <a:pt x="12421" y="6595"/>
                    </a:lnTo>
                    <a:lnTo>
                      <a:pt x="12452" y="6595"/>
                    </a:lnTo>
                    <a:lnTo>
                      <a:pt x="12536" y="6595"/>
                    </a:lnTo>
                    <a:lnTo>
                      <a:pt x="12655" y="6595"/>
                    </a:lnTo>
                    <a:lnTo>
                      <a:pt x="12794" y="6595"/>
                    </a:lnTo>
                    <a:lnTo>
                      <a:pt x="12935" y="6595"/>
                    </a:lnTo>
                    <a:lnTo>
                      <a:pt x="13064" y="6595"/>
                    </a:lnTo>
                    <a:lnTo>
                      <a:pt x="13163" y="6595"/>
                    </a:lnTo>
                    <a:lnTo>
                      <a:pt x="13217" y="6595"/>
                    </a:lnTo>
                    <a:lnTo>
                      <a:pt x="13217" y="6644"/>
                    </a:lnTo>
                    <a:lnTo>
                      <a:pt x="13217" y="6736"/>
                    </a:lnTo>
                    <a:lnTo>
                      <a:pt x="13217" y="6856"/>
                    </a:lnTo>
                    <a:lnTo>
                      <a:pt x="13217" y="6987"/>
                    </a:lnTo>
                    <a:lnTo>
                      <a:pt x="13217" y="7116"/>
                    </a:lnTo>
                    <a:lnTo>
                      <a:pt x="13217" y="7228"/>
                    </a:lnTo>
                    <a:lnTo>
                      <a:pt x="13217" y="7305"/>
                    </a:lnTo>
                    <a:lnTo>
                      <a:pt x="13217" y="7335"/>
                    </a:lnTo>
                    <a:lnTo>
                      <a:pt x="13271" y="7335"/>
                    </a:lnTo>
                    <a:lnTo>
                      <a:pt x="13414" y="7335"/>
                    </a:lnTo>
                    <a:lnTo>
                      <a:pt x="13618" y="7335"/>
                    </a:lnTo>
                    <a:lnTo>
                      <a:pt x="13854" y="7335"/>
                    </a:lnTo>
                    <a:lnTo>
                      <a:pt x="14092" y="7335"/>
                    </a:lnTo>
                    <a:lnTo>
                      <a:pt x="14306" y="7335"/>
                    </a:lnTo>
                    <a:lnTo>
                      <a:pt x="14466" y="7335"/>
                    </a:lnTo>
                    <a:lnTo>
                      <a:pt x="14543" y="7335"/>
                    </a:lnTo>
                    <a:lnTo>
                      <a:pt x="14543" y="7369"/>
                    </a:lnTo>
                    <a:lnTo>
                      <a:pt x="14543" y="7423"/>
                    </a:lnTo>
                    <a:lnTo>
                      <a:pt x="14543" y="7491"/>
                    </a:lnTo>
                    <a:lnTo>
                      <a:pt x="14543" y="7564"/>
                    </a:lnTo>
                    <a:lnTo>
                      <a:pt x="14543" y="7634"/>
                    </a:lnTo>
                    <a:lnTo>
                      <a:pt x="14543" y="7694"/>
                    </a:lnTo>
                    <a:lnTo>
                      <a:pt x="14543" y="7736"/>
                    </a:lnTo>
                    <a:lnTo>
                      <a:pt x="14543" y="7751"/>
                    </a:lnTo>
                    <a:lnTo>
                      <a:pt x="14582" y="7751"/>
                    </a:lnTo>
                    <a:lnTo>
                      <a:pt x="14686" y="7751"/>
                    </a:lnTo>
                    <a:lnTo>
                      <a:pt x="14834" y="7751"/>
                    </a:lnTo>
                    <a:lnTo>
                      <a:pt x="15005" y="7751"/>
                    </a:lnTo>
                    <a:lnTo>
                      <a:pt x="15179" y="7751"/>
                    </a:lnTo>
                    <a:lnTo>
                      <a:pt x="15338" y="7751"/>
                    </a:lnTo>
                    <a:lnTo>
                      <a:pt x="15457" y="7751"/>
                    </a:lnTo>
                    <a:lnTo>
                      <a:pt x="15520" y="7751"/>
                    </a:lnTo>
                    <a:lnTo>
                      <a:pt x="15520" y="7787"/>
                    </a:lnTo>
                    <a:lnTo>
                      <a:pt x="15520" y="7847"/>
                    </a:lnTo>
                    <a:lnTo>
                      <a:pt x="15520" y="7921"/>
                    </a:lnTo>
                    <a:lnTo>
                      <a:pt x="15520" y="8001"/>
                    </a:lnTo>
                    <a:lnTo>
                      <a:pt x="15520" y="8078"/>
                    </a:lnTo>
                    <a:lnTo>
                      <a:pt x="15520" y="8145"/>
                    </a:lnTo>
                    <a:lnTo>
                      <a:pt x="15520" y="8191"/>
                    </a:lnTo>
                    <a:lnTo>
                      <a:pt x="15520" y="8208"/>
                    </a:lnTo>
                    <a:lnTo>
                      <a:pt x="15543" y="8208"/>
                    </a:lnTo>
                    <a:lnTo>
                      <a:pt x="15604" y="8208"/>
                    </a:lnTo>
                    <a:lnTo>
                      <a:pt x="15694" y="8208"/>
                    </a:lnTo>
                    <a:lnTo>
                      <a:pt x="15799" y="8208"/>
                    </a:lnTo>
                    <a:lnTo>
                      <a:pt x="15905" y="8208"/>
                    </a:lnTo>
                    <a:lnTo>
                      <a:pt x="16004" y="8208"/>
                    </a:lnTo>
                    <a:lnTo>
                      <a:pt x="16081" y="8208"/>
                    </a:lnTo>
                    <a:lnTo>
                      <a:pt x="16127" y="8208"/>
                    </a:lnTo>
                    <a:lnTo>
                      <a:pt x="16127" y="8247"/>
                    </a:lnTo>
                    <a:lnTo>
                      <a:pt x="16127" y="8310"/>
                    </a:lnTo>
                    <a:lnTo>
                      <a:pt x="16127" y="8390"/>
                    </a:lnTo>
                    <a:lnTo>
                      <a:pt x="16127" y="8476"/>
                    </a:lnTo>
                    <a:lnTo>
                      <a:pt x="16127" y="8560"/>
                    </a:lnTo>
                    <a:lnTo>
                      <a:pt x="16127" y="8631"/>
                    </a:lnTo>
                    <a:lnTo>
                      <a:pt x="16127" y="8681"/>
                    </a:lnTo>
                    <a:lnTo>
                      <a:pt x="16127" y="8700"/>
                    </a:lnTo>
                    <a:lnTo>
                      <a:pt x="16173" y="8700"/>
                    </a:lnTo>
                    <a:lnTo>
                      <a:pt x="16297" y="8700"/>
                    </a:lnTo>
                    <a:lnTo>
                      <a:pt x="16473" y="8700"/>
                    </a:lnTo>
                    <a:lnTo>
                      <a:pt x="16677" y="8700"/>
                    </a:lnTo>
                    <a:lnTo>
                      <a:pt x="16885" y="8700"/>
                    </a:lnTo>
                    <a:lnTo>
                      <a:pt x="17071" y="8700"/>
                    </a:lnTo>
                    <a:lnTo>
                      <a:pt x="17211" y="8700"/>
                    </a:lnTo>
                    <a:lnTo>
                      <a:pt x="17281" y="8700"/>
                    </a:lnTo>
                    <a:lnTo>
                      <a:pt x="17281" y="8770"/>
                    </a:lnTo>
                    <a:lnTo>
                      <a:pt x="17281" y="8914"/>
                    </a:lnTo>
                    <a:lnTo>
                      <a:pt x="17281" y="9107"/>
                    </a:lnTo>
                    <a:lnTo>
                      <a:pt x="17281" y="9324"/>
                    </a:lnTo>
                    <a:lnTo>
                      <a:pt x="17281" y="9537"/>
                    </a:lnTo>
                    <a:lnTo>
                      <a:pt x="17281" y="9720"/>
                    </a:lnTo>
                    <a:lnTo>
                      <a:pt x="17281" y="9850"/>
                    </a:lnTo>
                    <a:lnTo>
                      <a:pt x="17281" y="9899"/>
                    </a:lnTo>
                    <a:lnTo>
                      <a:pt x="18010" y="9899"/>
                    </a:lnTo>
                    <a:lnTo>
                      <a:pt x="18010" y="9831"/>
                    </a:lnTo>
                    <a:lnTo>
                      <a:pt x="17984" y="9831"/>
                    </a:lnTo>
                    <a:lnTo>
                      <a:pt x="17918" y="9831"/>
                    </a:lnTo>
                    <a:lnTo>
                      <a:pt x="17821" y="9831"/>
                    </a:lnTo>
                    <a:lnTo>
                      <a:pt x="17709" y="9831"/>
                    </a:lnTo>
                    <a:lnTo>
                      <a:pt x="17593" y="9831"/>
                    </a:lnTo>
                    <a:lnTo>
                      <a:pt x="17488" y="9831"/>
                    </a:lnTo>
                    <a:lnTo>
                      <a:pt x="17404" y="9831"/>
                    </a:lnTo>
                    <a:lnTo>
                      <a:pt x="17357" y="9831"/>
                    </a:lnTo>
                    <a:lnTo>
                      <a:pt x="17357" y="9763"/>
                    </a:lnTo>
                    <a:lnTo>
                      <a:pt x="17357" y="9617"/>
                    </a:lnTo>
                    <a:lnTo>
                      <a:pt x="17357" y="9425"/>
                    </a:lnTo>
                    <a:lnTo>
                      <a:pt x="17357" y="9209"/>
                    </a:lnTo>
                    <a:lnTo>
                      <a:pt x="17357" y="8996"/>
                    </a:lnTo>
                    <a:lnTo>
                      <a:pt x="17357" y="8811"/>
                    </a:lnTo>
                    <a:lnTo>
                      <a:pt x="17357" y="8682"/>
                    </a:lnTo>
                    <a:lnTo>
                      <a:pt x="17357" y="8633"/>
                    </a:lnTo>
                    <a:lnTo>
                      <a:pt x="17310" y="8633"/>
                    </a:lnTo>
                    <a:lnTo>
                      <a:pt x="17187" y="8633"/>
                    </a:lnTo>
                    <a:lnTo>
                      <a:pt x="17010" y="8633"/>
                    </a:lnTo>
                    <a:lnTo>
                      <a:pt x="16806" y="8633"/>
                    </a:lnTo>
                    <a:lnTo>
                      <a:pt x="16598" y="8633"/>
                    </a:lnTo>
                    <a:lnTo>
                      <a:pt x="16412" y="8633"/>
                    </a:lnTo>
                    <a:lnTo>
                      <a:pt x="16271" y="8633"/>
                    </a:lnTo>
                    <a:lnTo>
                      <a:pt x="16201" y="8633"/>
                    </a:lnTo>
                    <a:lnTo>
                      <a:pt x="16201" y="8595"/>
                    </a:lnTo>
                    <a:lnTo>
                      <a:pt x="16201" y="8532"/>
                    </a:lnTo>
                    <a:lnTo>
                      <a:pt x="16201" y="8452"/>
                    </a:lnTo>
                    <a:lnTo>
                      <a:pt x="16201" y="8366"/>
                    </a:lnTo>
                    <a:lnTo>
                      <a:pt x="16201" y="8282"/>
                    </a:lnTo>
                    <a:lnTo>
                      <a:pt x="16201" y="8210"/>
                    </a:lnTo>
                    <a:lnTo>
                      <a:pt x="16201" y="8160"/>
                    </a:lnTo>
                    <a:lnTo>
                      <a:pt x="16201" y="8141"/>
                    </a:lnTo>
                    <a:lnTo>
                      <a:pt x="16178" y="8141"/>
                    </a:lnTo>
                    <a:lnTo>
                      <a:pt x="16117" y="8141"/>
                    </a:lnTo>
                    <a:lnTo>
                      <a:pt x="16027" y="8141"/>
                    </a:lnTo>
                    <a:lnTo>
                      <a:pt x="15923" y="8141"/>
                    </a:lnTo>
                    <a:lnTo>
                      <a:pt x="15816" y="8141"/>
                    </a:lnTo>
                    <a:lnTo>
                      <a:pt x="15717" y="8141"/>
                    </a:lnTo>
                    <a:lnTo>
                      <a:pt x="15640" y="8141"/>
                    </a:lnTo>
                    <a:lnTo>
                      <a:pt x="15595" y="8141"/>
                    </a:lnTo>
                    <a:lnTo>
                      <a:pt x="15595" y="8105"/>
                    </a:lnTo>
                    <a:lnTo>
                      <a:pt x="15595" y="8046"/>
                    </a:lnTo>
                    <a:lnTo>
                      <a:pt x="15595" y="7971"/>
                    </a:lnTo>
                    <a:lnTo>
                      <a:pt x="15595" y="7891"/>
                    </a:lnTo>
                    <a:lnTo>
                      <a:pt x="15595" y="7813"/>
                    </a:lnTo>
                    <a:lnTo>
                      <a:pt x="15595" y="7748"/>
                    </a:lnTo>
                    <a:lnTo>
                      <a:pt x="15595" y="7702"/>
                    </a:lnTo>
                    <a:lnTo>
                      <a:pt x="15595" y="7684"/>
                    </a:lnTo>
                    <a:lnTo>
                      <a:pt x="15555" y="7684"/>
                    </a:lnTo>
                    <a:lnTo>
                      <a:pt x="15452" y="7684"/>
                    </a:lnTo>
                    <a:lnTo>
                      <a:pt x="15305" y="7684"/>
                    </a:lnTo>
                    <a:lnTo>
                      <a:pt x="15133" y="7684"/>
                    </a:lnTo>
                    <a:lnTo>
                      <a:pt x="14958" y="7684"/>
                    </a:lnTo>
                    <a:lnTo>
                      <a:pt x="14801" y="7684"/>
                    </a:lnTo>
                    <a:lnTo>
                      <a:pt x="14681" y="7684"/>
                    </a:lnTo>
                    <a:lnTo>
                      <a:pt x="14619" y="7684"/>
                    </a:lnTo>
                    <a:lnTo>
                      <a:pt x="14619" y="7650"/>
                    </a:lnTo>
                    <a:lnTo>
                      <a:pt x="14619" y="7595"/>
                    </a:lnTo>
                    <a:lnTo>
                      <a:pt x="14619" y="7527"/>
                    </a:lnTo>
                    <a:lnTo>
                      <a:pt x="14619" y="7455"/>
                    </a:lnTo>
                    <a:lnTo>
                      <a:pt x="14619" y="7384"/>
                    </a:lnTo>
                    <a:lnTo>
                      <a:pt x="14619" y="7325"/>
                    </a:lnTo>
                    <a:lnTo>
                      <a:pt x="14619" y="7282"/>
                    </a:lnTo>
                    <a:lnTo>
                      <a:pt x="14619" y="7267"/>
                    </a:lnTo>
                    <a:lnTo>
                      <a:pt x="14565" y="7267"/>
                    </a:lnTo>
                    <a:lnTo>
                      <a:pt x="14421" y="7267"/>
                    </a:lnTo>
                    <a:lnTo>
                      <a:pt x="14217" y="7267"/>
                    </a:lnTo>
                    <a:lnTo>
                      <a:pt x="13983" y="7267"/>
                    </a:lnTo>
                    <a:lnTo>
                      <a:pt x="13743" y="7267"/>
                    </a:lnTo>
                    <a:lnTo>
                      <a:pt x="13529" y="7267"/>
                    </a:lnTo>
                    <a:lnTo>
                      <a:pt x="13370" y="7267"/>
                    </a:lnTo>
                    <a:lnTo>
                      <a:pt x="13292" y="7267"/>
                    </a:lnTo>
                    <a:lnTo>
                      <a:pt x="13292" y="7218"/>
                    </a:lnTo>
                    <a:lnTo>
                      <a:pt x="13292" y="7126"/>
                    </a:lnTo>
                    <a:lnTo>
                      <a:pt x="13292" y="7006"/>
                    </a:lnTo>
                    <a:lnTo>
                      <a:pt x="13292" y="6875"/>
                    </a:lnTo>
                    <a:lnTo>
                      <a:pt x="13292" y="6746"/>
                    </a:lnTo>
                    <a:lnTo>
                      <a:pt x="13292" y="6635"/>
                    </a:lnTo>
                    <a:lnTo>
                      <a:pt x="13292" y="6557"/>
                    </a:lnTo>
                    <a:lnTo>
                      <a:pt x="13292" y="6528"/>
                    </a:lnTo>
                    <a:lnTo>
                      <a:pt x="13262" y="6528"/>
                    </a:lnTo>
                    <a:lnTo>
                      <a:pt x="13178" y="6528"/>
                    </a:lnTo>
                    <a:lnTo>
                      <a:pt x="13059" y="6528"/>
                    </a:lnTo>
                    <a:lnTo>
                      <a:pt x="12920" y="6528"/>
                    </a:lnTo>
                    <a:lnTo>
                      <a:pt x="12779" y="6528"/>
                    </a:lnTo>
                    <a:lnTo>
                      <a:pt x="12650" y="6528"/>
                    </a:lnTo>
                    <a:lnTo>
                      <a:pt x="12550" y="6528"/>
                    </a:lnTo>
                    <a:lnTo>
                      <a:pt x="12496" y="6528"/>
                    </a:lnTo>
                    <a:lnTo>
                      <a:pt x="12496" y="6483"/>
                    </a:lnTo>
                    <a:lnTo>
                      <a:pt x="12496" y="6399"/>
                    </a:lnTo>
                    <a:lnTo>
                      <a:pt x="12496" y="6292"/>
                    </a:lnTo>
                    <a:lnTo>
                      <a:pt x="12496" y="6174"/>
                    </a:lnTo>
                    <a:lnTo>
                      <a:pt x="12496" y="6059"/>
                    </a:lnTo>
                    <a:lnTo>
                      <a:pt x="12496" y="5961"/>
                    </a:lnTo>
                    <a:lnTo>
                      <a:pt x="12496" y="5892"/>
                    </a:lnTo>
                    <a:lnTo>
                      <a:pt x="12496" y="5866"/>
                    </a:lnTo>
                    <a:lnTo>
                      <a:pt x="12474" y="5866"/>
                    </a:lnTo>
                    <a:lnTo>
                      <a:pt x="12416" y="5866"/>
                    </a:lnTo>
                    <a:lnTo>
                      <a:pt x="12333" y="5866"/>
                    </a:lnTo>
                    <a:lnTo>
                      <a:pt x="12236" y="5866"/>
                    </a:lnTo>
                    <a:lnTo>
                      <a:pt x="12135" y="5866"/>
                    </a:lnTo>
                    <a:lnTo>
                      <a:pt x="12042" y="5866"/>
                    </a:lnTo>
                    <a:lnTo>
                      <a:pt x="11968" y="5866"/>
                    </a:lnTo>
                    <a:lnTo>
                      <a:pt x="11925" y="5866"/>
                    </a:lnTo>
                    <a:lnTo>
                      <a:pt x="11925" y="5839"/>
                    </a:lnTo>
                    <a:lnTo>
                      <a:pt x="11925" y="5802"/>
                    </a:lnTo>
                    <a:lnTo>
                      <a:pt x="11925" y="5758"/>
                    </a:lnTo>
                    <a:lnTo>
                      <a:pt x="11925" y="5712"/>
                    </a:lnTo>
                    <a:lnTo>
                      <a:pt x="11925" y="5668"/>
                    </a:lnTo>
                    <a:lnTo>
                      <a:pt x="11925" y="5631"/>
                    </a:lnTo>
                    <a:lnTo>
                      <a:pt x="11925" y="5606"/>
                    </a:lnTo>
                    <a:lnTo>
                      <a:pt x="11925" y="5596"/>
                    </a:lnTo>
                    <a:lnTo>
                      <a:pt x="11903" y="5596"/>
                    </a:lnTo>
                    <a:lnTo>
                      <a:pt x="11845" y="5596"/>
                    </a:lnTo>
                    <a:lnTo>
                      <a:pt x="11762" y="5596"/>
                    </a:lnTo>
                    <a:lnTo>
                      <a:pt x="11665" y="5596"/>
                    </a:lnTo>
                    <a:lnTo>
                      <a:pt x="11564" y="5596"/>
                    </a:lnTo>
                    <a:lnTo>
                      <a:pt x="11471" y="5596"/>
                    </a:lnTo>
                    <a:lnTo>
                      <a:pt x="11397" y="5596"/>
                    </a:lnTo>
                    <a:lnTo>
                      <a:pt x="11354" y="5596"/>
                    </a:lnTo>
                    <a:lnTo>
                      <a:pt x="11354" y="5572"/>
                    </a:lnTo>
                    <a:lnTo>
                      <a:pt x="11354" y="5539"/>
                    </a:lnTo>
                    <a:lnTo>
                      <a:pt x="11354" y="5502"/>
                    </a:lnTo>
                    <a:lnTo>
                      <a:pt x="11354" y="5463"/>
                    </a:lnTo>
                    <a:lnTo>
                      <a:pt x="11354" y="5426"/>
                    </a:lnTo>
                    <a:lnTo>
                      <a:pt x="11354" y="5395"/>
                    </a:lnTo>
                    <a:lnTo>
                      <a:pt x="11354" y="5373"/>
                    </a:lnTo>
                    <a:lnTo>
                      <a:pt x="11354" y="5365"/>
                    </a:lnTo>
                    <a:lnTo>
                      <a:pt x="11339" y="5365"/>
                    </a:lnTo>
                    <a:lnTo>
                      <a:pt x="11299" y="5365"/>
                    </a:lnTo>
                    <a:lnTo>
                      <a:pt x="11242" y="5365"/>
                    </a:lnTo>
                    <a:lnTo>
                      <a:pt x="11174" y="5365"/>
                    </a:lnTo>
                    <a:lnTo>
                      <a:pt x="11103" y="5365"/>
                    </a:lnTo>
                    <a:lnTo>
                      <a:pt x="11038" y="5365"/>
                    </a:lnTo>
                    <a:lnTo>
                      <a:pt x="10983" y="5365"/>
                    </a:lnTo>
                    <a:lnTo>
                      <a:pt x="10948" y="5365"/>
                    </a:lnTo>
                    <a:lnTo>
                      <a:pt x="10948" y="5349"/>
                    </a:lnTo>
                    <a:lnTo>
                      <a:pt x="10948" y="5331"/>
                    </a:lnTo>
                    <a:lnTo>
                      <a:pt x="10948" y="5310"/>
                    </a:lnTo>
                    <a:lnTo>
                      <a:pt x="10948" y="5289"/>
                    </a:lnTo>
                    <a:lnTo>
                      <a:pt x="10948" y="5269"/>
                    </a:lnTo>
                    <a:lnTo>
                      <a:pt x="10948" y="5254"/>
                    </a:lnTo>
                    <a:lnTo>
                      <a:pt x="10948" y="5243"/>
                    </a:lnTo>
                    <a:lnTo>
                      <a:pt x="10948" y="5239"/>
                    </a:lnTo>
                    <a:lnTo>
                      <a:pt x="10934" y="5239"/>
                    </a:lnTo>
                    <a:lnTo>
                      <a:pt x="10894" y="5239"/>
                    </a:lnTo>
                    <a:lnTo>
                      <a:pt x="10838" y="5239"/>
                    </a:lnTo>
                    <a:lnTo>
                      <a:pt x="10772" y="5239"/>
                    </a:lnTo>
                    <a:lnTo>
                      <a:pt x="10703" y="5239"/>
                    </a:lnTo>
                    <a:lnTo>
                      <a:pt x="10638" y="5239"/>
                    </a:lnTo>
                    <a:lnTo>
                      <a:pt x="10584" y="5239"/>
                    </a:lnTo>
                    <a:lnTo>
                      <a:pt x="10549" y="5239"/>
                    </a:lnTo>
                    <a:lnTo>
                      <a:pt x="10549" y="5208"/>
                    </a:lnTo>
                    <a:lnTo>
                      <a:pt x="10549" y="5162"/>
                    </a:lnTo>
                    <a:lnTo>
                      <a:pt x="10549" y="5106"/>
                    </a:lnTo>
                    <a:lnTo>
                      <a:pt x="10549" y="5045"/>
                    </a:lnTo>
                    <a:lnTo>
                      <a:pt x="10549" y="4989"/>
                    </a:lnTo>
                    <a:lnTo>
                      <a:pt x="10549" y="4940"/>
                    </a:lnTo>
                    <a:lnTo>
                      <a:pt x="10549" y="4906"/>
                    </a:lnTo>
                    <a:lnTo>
                      <a:pt x="10549" y="4894"/>
                    </a:lnTo>
                    <a:lnTo>
                      <a:pt x="10534" y="4894"/>
                    </a:lnTo>
                    <a:lnTo>
                      <a:pt x="10495" y="4894"/>
                    </a:lnTo>
                    <a:lnTo>
                      <a:pt x="10439" y="4894"/>
                    </a:lnTo>
                    <a:lnTo>
                      <a:pt x="10372" y="4894"/>
                    </a:lnTo>
                    <a:lnTo>
                      <a:pt x="10303" y="4894"/>
                    </a:lnTo>
                    <a:lnTo>
                      <a:pt x="10238" y="4894"/>
                    </a:lnTo>
                    <a:lnTo>
                      <a:pt x="10184" y="4894"/>
                    </a:lnTo>
                    <a:lnTo>
                      <a:pt x="10150" y="4894"/>
                    </a:lnTo>
                    <a:lnTo>
                      <a:pt x="10150" y="4857"/>
                    </a:lnTo>
                    <a:lnTo>
                      <a:pt x="10150" y="4795"/>
                    </a:lnTo>
                    <a:lnTo>
                      <a:pt x="10150" y="4719"/>
                    </a:lnTo>
                    <a:lnTo>
                      <a:pt x="10150" y="4637"/>
                    </a:lnTo>
                    <a:lnTo>
                      <a:pt x="10150" y="4557"/>
                    </a:lnTo>
                    <a:lnTo>
                      <a:pt x="10150" y="4488"/>
                    </a:lnTo>
                    <a:lnTo>
                      <a:pt x="10150" y="4442"/>
                    </a:lnTo>
                    <a:lnTo>
                      <a:pt x="10150" y="4423"/>
                    </a:lnTo>
                    <a:lnTo>
                      <a:pt x="10127" y="4423"/>
                    </a:lnTo>
                    <a:lnTo>
                      <a:pt x="10066" y="4423"/>
                    </a:lnTo>
                    <a:lnTo>
                      <a:pt x="9980" y="4423"/>
                    </a:lnTo>
                    <a:lnTo>
                      <a:pt x="9878" y="4423"/>
                    </a:lnTo>
                    <a:lnTo>
                      <a:pt x="9774" y="4423"/>
                    </a:lnTo>
                    <a:lnTo>
                      <a:pt x="9678" y="4423"/>
                    </a:lnTo>
                    <a:lnTo>
                      <a:pt x="9602" y="4423"/>
                    </a:lnTo>
                    <a:lnTo>
                      <a:pt x="9558" y="4423"/>
                    </a:lnTo>
                    <a:lnTo>
                      <a:pt x="9558" y="4411"/>
                    </a:lnTo>
                    <a:lnTo>
                      <a:pt x="9558" y="4395"/>
                    </a:lnTo>
                    <a:lnTo>
                      <a:pt x="9558" y="4378"/>
                    </a:lnTo>
                    <a:lnTo>
                      <a:pt x="9558" y="4362"/>
                    </a:lnTo>
                    <a:lnTo>
                      <a:pt x="9558" y="4346"/>
                    </a:lnTo>
                    <a:lnTo>
                      <a:pt x="9558" y="4334"/>
                    </a:lnTo>
                    <a:lnTo>
                      <a:pt x="9558" y="4326"/>
                    </a:lnTo>
                    <a:lnTo>
                      <a:pt x="9558" y="4322"/>
                    </a:lnTo>
                    <a:lnTo>
                      <a:pt x="9537" y="4322"/>
                    </a:lnTo>
                    <a:lnTo>
                      <a:pt x="9482" y="4322"/>
                    </a:lnTo>
                    <a:lnTo>
                      <a:pt x="9402" y="4322"/>
                    </a:lnTo>
                    <a:lnTo>
                      <a:pt x="9308" y="4322"/>
                    </a:lnTo>
                    <a:lnTo>
                      <a:pt x="9211" y="4322"/>
                    </a:lnTo>
                    <a:lnTo>
                      <a:pt x="9123" y="4322"/>
                    </a:lnTo>
                    <a:lnTo>
                      <a:pt x="9052" y="4322"/>
                    </a:lnTo>
                    <a:lnTo>
                      <a:pt x="9009" y="4322"/>
                    </a:lnTo>
                    <a:lnTo>
                      <a:pt x="9009" y="4308"/>
                    </a:lnTo>
                    <a:lnTo>
                      <a:pt x="9009" y="4293"/>
                    </a:lnTo>
                    <a:lnTo>
                      <a:pt x="9009" y="4274"/>
                    </a:lnTo>
                    <a:lnTo>
                      <a:pt x="9009" y="4257"/>
                    </a:lnTo>
                    <a:lnTo>
                      <a:pt x="9009" y="4242"/>
                    </a:lnTo>
                    <a:lnTo>
                      <a:pt x="9009" y="4229"/>
                    </a:lnTo>
                    <a:lnTo>
                      <a:pt x="9009" y="4220"/>
                    </a:lnTo>
                    <a:lnTo>
                      <a:pt x="9009" y="4217"/>
                    </a:lnTo>
                    <a:lnTo>
                      <a:pt x="8994" y="4217"/>
                    </a:lnTo>
                    <a:lnTo>
                      <a:pt x="8953" y="4217"/>
                    </a:lnTo>
                    <a:lnTo>
                      <a:pt x="8896" y="4217"/>
                    </a:lnTo>
                    <a:lnTo>
                      <a:pt x="8828" y="4217"/>
                    </a:lnTo>
                    <a:lnTo>
                      <a:pt x="8757" y="4217"/>
                    </a:lnTo>
                    <a:lnTo>
                      <a:pt x="8690" y="4217"/>
                    </a:lnTo>
                    <a:lnTo>
                      <a:pt x="8635" y="4217"/>
                    </a:lnTo>
                    <a:lnTo>
                      <a:pt x="8601" y="4217"/>
                    </a:lnTo>
                    <a:lnTo>
                      <a:pt x="8601" y="4189"/>
                    </a:lnTo>
                    <a:lnTo>
                      <a:pt x="8601" y="4150"/>
                    </a:lnTo>
                    <a:lnTo>
                      <a:pt x="8601" y="4104"/>
                    </a:lnTo>
                    <a:lnTo>
                      <a:pt x="8601" y="4056"/>
                    </a:lnTo>
                    <a:lnTo>
                      <a:pt x="8601" y="4010"/>
                    </a:lnTo>
                    <a:lnTo>
                      <a:pt x="8601" y="3972"/>
                    </a:lnTo>
                    <a:lnTo>
                      <a:pt x="8601" y="3945"/>
                    </a:lnTo>
                    <a:lnTo>
                      <a:pt x="8601" y="3935"/>
                    </a:lnTo>
                    <a:lnTo>
                      <a:pt x="8586" y="3935"/>
                    </a:lnTo>
                    <a:lnTo>
                      <a:pt x="8549" y="3935"/>
                    </a:lnTo>
                    <a:lnTo>
                      <a:pt x="8495" y="3935"/>
                    </a:lnTo>
                    <a:lnTo>
                      <a:pt x="8432" y="3935"/>
                    </a:lnTo>
                    <a:lnTo>
                      <a:pt x="8366" y="3935"/>
                    </a:lnTo>
                    <a:lnTo>
                      <a:pt x="8303" y="3935"/>
                    </a:lnTo>
                    <a:lnTo>
                      <a:pt x="8252" y="3935"/>
                    </a:lnTo>
                    <a:lnTo>
                      <a:pt x="8217" y="3935"/>
                    </a:lnTo>
                    <a:lnTo>
                      <a:pt x="8217" y="3919"/>
                    </a:lnTo>
                    <a:lnTo>
                      <a:pt x="8217" y="3900"/>
                    </a:lnTo>
                    <a:lnTo>
                      <a:pt x="8217" y="3879"/>
                    </a:lnTo>
                    <a:lnTo>
                      <a:pt x="8217" y="3858"/>
                    </a:lnTo>
                    <a:lnTo>
                      <a:pt x="8217" y="3839"/>
                    </a:lnTo>
                    <a:lnTo>
                      <a:pt x="8217" y="3822"/>
                    </a:lnTo>
                    <a:lnTo>
                      <a:pt x="8217" y="3812"/>
                    </a:lnTo>
                    <a:lnTo>
                      <a:pt x="8217" y="3808"/>
                    </a:lnTo>
                    <a:lnTo>
                      <a:pt x="8204" y="3808"/>
                    </a:lnTo>
                    <a:lnTo>
                      <a:pt x="8165" y="3808"/>
                    </a:lnTo>
                    <a:lnTo>
                      <a:pt x="8109" y="3808"/>
                    </a:lnTo>
                    <a:lnTo>
                      <a:pt x="8043" y="3808"/>
                    </a:lnTo>
                    <a:lnTo>
                      <a:pt x="7974" y="3808"/>
                    </a:lnTo>
                    <a:lnTo>
                      <a:pt x="7910" y="3808"/>
                    </a:lnTo>
                    <a:lnTo>
                      <a:pt x="7856" y="3808"/>
                    </a:lnTo>
                    <a:lnTo>
                      <a:pt x="7822" y="3808"/>
                    </a:lnTo>
                    <a:lnTo>
                      <a:pt x="7822" y="3776"/>
                    </a:lnTo>
                    <a:lnTo>
                      <a:pt x="7822" y="3728"/>
                    </a:lnTo>
                    <a:lnTo>
                      <a:pt x="7822" y="3669"/>
                    </a:lnTo>
                    <a:lnTo>
                      <a:pt x="7822" y="3606"/>
                    </a:lnTo>
                    <a:lnTo>
                      <a:pt x="7822" y="3546"/>
                    </a:lnTo>
                    <a:lnTo>
                      <a:pt x="7822" y="3495"/>
                    </a:lnTo>
                    <a:lnTo>
                      <a:pt x="7822" y="3460"/>
                    </a:lnTo>
                    <a:lnTo>
                      <a:pt x="7822" y="3447"/>
                    </a:lnTo>
                    <a:lnTo>
                      <a:pt x="7800" y="3447"/>
                    </a:lnTo>
                    <a:lnTo>
                      <a:pt x="7740" y="3447"/>
                    </a:lnTo>
                    <a:lnTo>
                      <a:pt x="7655" y="3447"/>
                    </a:lnTo>
                    <a:lnTo>
                      <a:pt x="7555" y="3447"/>
                    </a:lnTo>
                    <a:lnTo>
                      <a:pt x="7452" y="3447"/>
                    </a:lnTo>
                    <a:lnTo>
                      <a:pt x="7358" y="3447"/>
                    </a:lnTo>
                    <a:lnTo>
                      <a:pt x="7283" y="3447"/>
                    </a:lnTo>
                    <a:lnTo>
                      <a:pt x="7238" y="3447"/>
                    </a:lnTo>
                    <a:lnTo>
                      <a:pt x="7238" y="3394"/>
                    </a:lnTo>
                    <a:lnTo>
                      <a:pt x="7238" y="3296"/>
                    </a:lnTo>
                    <a:lnTo>
                      <a:pt x="7238" y="3167"/>
                    </a:lnTo>
                    <a:lnTo>
                      <a:pt x="7238" y="3025"/>
                    </a:lnTo>
                    <a:lnTo>
                      <a:pt x="7238" y="2885"/>
                    </a:lnTo>
                    <a:lnTo>
                      <a:pt x="7238" y="2765"/>
                    </a:lnTo>
                    <a:lnTo>
                      <a:pt x="7238" y="2681"/>
                    </a:lnTo>
                    <a:lnTo>
                      <a:pt x="7238" y="2649"/>
                    </a:lnTo>
                    <a:lnTo>
                      <a:pt x="7216" y="2649"/>
                    </a:lnTo>
                    <a:lnTo>
                      <a:pt x="7157" y="2649"/>
                    </a:lnTo>
                    <a:lnTo>
                      <a:pt x="7072" y="2649"/>
                    </a:lnTo>
                    <a:lnTo>
                      <a:pt x="6973" y="2649"/>
                    </a:lnTo>
                    <a:lnTo>
                      <a:pt x="6870" y="2649"/>
                    </a:lnTo>
                    <a:lnTo>
                      <a:pt x="6776" y="2649"/>
                    </a:lnTo>
                    <a:lnTo>
                      <a:pt x="6701" y="2649"/>
                    </a:lnTo>
                    <a:lnTo>
                      <a:pt x="6657" y="2649"/>
                    </a:lnTo>
                    <a:lnTo>
                      <a:pt x="6657" y="2640"/>
                    </a:lnTo>
                    <a:lnTo>
                      <a:pt x="6657" y="2630"/>
                    </a:lnTo>
                    <a:lnTo>
                      <a:pt x="6657" y="2619"/>
                    </a:lnTo>
                    <a:lnTo>
                      <a:pt x="6657" y="2607"/>
                    </a:lnTo>
                    <a:lnTo>
                      <a:pt x="6657" y="2596"/>
                    </a:lnTo>
                    <a:lnTo>
                      <a:pt x="6657" y="2587"/>
                    </a:lnTo>
                    <a:lnTo>
                      <a:pt x="6657" y="2580"/>
                    </a:lnTo>
                    <a:lnTo>
                      <a:pt x="6657" y="2578"/>
                    </a:lnTo>
                    <a:lnTo>
                      <a:pt x="6644" y="2578"/>
                    </a:lnTo>
                    <a:lnTo>
                      <a:pt x="6606" y="2578"/>
                    </a:lnTo>
                    <a:lnTo>
                      <a:pt x="6550" y="2578"/>
                    </a:lnTo>
                    <a:lnTo>
                      <a:pt x="6485" y="2578"/>
                    </a:lnTo>
                    <a:lnTo>
                      <a:pt x="6416" y="2578"/>
                    </a:lnTo>
                    <a:lnTo>
                      <a:pt x="6353" y="2578"/>
                    </a:lnTo>
                    <a:lnTo>
                      <a:pt x="6301" y="2578"/>
                    </a:lnTo>
                    <a:lnTo>
                      <a:pt x="6267" y="2578"/>
                    </a:lnTo>
                    <a:lnTo>
                      <a:pt x="6267" y="2566"/>
                    </a:lnTo>
                    <a:lnTo>
                      <a:pt x="6267" y="2552"/>
                    </a:lnTo>
                    <a:lnTo>
                      <a:pt x="6267" y="2536"/>
                    </a:lnTo>
                    <a:lnTo>
                      <a:pt x="6267" y="2520"/>
                    </a:lnTo>
                    <a:lnTo>
                      <a:pt x="6267" y="2506"/>
                    </a:lnTo>
                    <a:lnTo>
                      <a:pt x="6267" y="2495"/>
                    </a:lnTo>
                    <a:lnTo>
                      <a:pt x="6267" y="2486"/>
                    </a:lnTo>
                    <a:lnTo>
                      <a:pt x="6267" y="2484"/>
                    </a:lnTo>
                    <a:lnTo>
                      <a:pt x="6251" y="2484"/>
                    </a:lnTo>
                    <a:lnTo>
                      <a:pt x="6211" y="2484"/>
                    </a:lnTo>
                    <a:lnTo>
                      <a:pt x="6155" y="2484"/>
                    </a:lnTo>
                    <a:lnTo>
                      <a:pt x="6087" y="2484"/>
                    </a:lnTo>
                    <a:lnTo>
                      <a:pt x="6017" y="2484"/>
                    </a:lnTo>
                    <a:lnTo>
                      <a:pt x="5952" y="2484"/>
                    </a:lnTo>
                    <a:lnTo>
                      <a:pt x="5898" y="2484"/>
                    </a:lnTo>
                    <a:lnTo>
                      <a:pt x="5862" y="2484"/>
                    </a:lnTo>
                    <a:lnTo>
                      <a:pt x="5862" y="2467"/>
                    </a:lnTo>
                    <a:lnTo>
                      <a:pt x="5862" y="2446"/>
                    </a:lnTo>
                    <a:lnTo>
                      <a:pt x="5862" y="2424"/>
                    </a:lnTo>
                    <a:lnTo>
                      <a:pt x="5862" y="2401"/>
                    </a:lnTo>
                    <a:lnTo>
                      <a:pt x="5862" y="2381"/>
                    </a:lnTo>
                    <a:lnTo>
                      <a:pt x="5862" y="2363"/>
                    </a:lnTo>
                    <a:lnTo>
                      <a:pt x="5862" y="2352"/>
                    </a:lnTo>
                    <a:lnTo>
                      <a:pt x="5862" y="2348"/>
                    </a:lnTo>
                    <a:lnTo>
                      <a:pt x="5849" y="2348"/>
                    </a:lnTo>
                    <a:lnTo>
                      <a:pt x="5815" y="2348"/>
                    </a:lnTo>
                    <a:lnTo>
                      <a:pt x="5764" y="2348"/>
                    </a:lnTo>
                    <a:lnTo>
                      <a:pt x="5704" y="2348"/>
                    </a:lnTo>
                    <a:lnTo>
                      <a:pt x="5641" y="2348"/>
                    </a:lnTo>
                    <a:lnTo>
                      <a:pt x="5582" y="2348"/>
                    </a:lnTo>
                    <a:lnTo>
                      <a:pt x="5532" y="2348"/>
                    </a:lnTo>
                    <a:lnTo>
                      <a:pt x="5500" y="2348"/>
                    </a:lnTo>
                    <a:lnTo>
                      <a:pt x="5500" y="2326"/>
                    </a:lnTo>
                    <a:lnTo>
                      <a:pt x="5500" y="2296"/>
                    </a:lnTo>
                    <a:lnTo>
                      <a:pt x="5500" y="2264"/>
                    </a:lnTo>
                    <a:lnTo>
                      <a:pt x="5500" y="2230"/>
                    </a:lnTo>
                    <a:lnTo>
                      <a:pt x="5500" y="2198"/>
                    </a:lnTo>
                    <a:lnTo>
                      <a:pt x="5500" y="2171"/>
                    </a:lnTo>
                    <a:lnTo>
                      <a:pt x="5500" y="2153"/>
                    </a:lnTo>
                    <a:lnTo>
                      <a:pt x="5500" y="2147"/>
                    </a:lnTo>
                    <a:lnTo>
                      <a:pt x="5485" y="2147"/>
                    </a:lnTo>
                    <a:lnTo>
                      <a:pt x="5448" y="2147"/>
                    </a:lnTo>
                    <a:lnTo>
                      <a:pt x="5396" y="2147"/>
                    </a:lnTo>
                    <a:lnTo>
                      <a:pt x="5332" y="2147"/>
                    </a:lnTo>
                    <a:lnTo>
                      <a:pt x="5265" y="2147"/>
                    </a:lnTo>
                    <a:lnTo>
                      <a:pt x="5204" y="2147"/>
                    </a:lnTo>
                    <a:lnTo>
                      <a:pt x="5152" y="2147"/>
                    </a:lnTo>
                    <a:lnTo>
                      <a:pt x="5118" y="2147"/>
                    </a:lnTo>
                    <a:lnTo>
                      <a:pt x="5118" y="2132"/>
                    </a:lnTo>
                    <a:lnTo>
                      <a:pt x="5118" y="2113"/>
                    </a:lnTo>
                    <a:lnTo>
                      <a:pt x="5118" y="2094"/>
                    </a:lnTo>
                    <a:lnTo>
                      <a:pt x="5118" y="2075"/>
                    </a:lnTo>
                    <a:lnTo>
                      <a:pt x="5118" y="2056"/>
                    </a:lnTo>
                    <a:lnTo>
                      <a:pt x="5118" y="2042"/>
                    </a:lnTo>
                    <a:lnTo>
                      <a:pt x="5118" y="2032"/>
                    </a:lnTo>
                    <a:lnTo>
                      <a:pt x="5118" y="2028"/>
                    </a:lnTo>
                    <a:lnTo>
                      <a:pt x="5103" y="2028"/>
                    </a:lnTo>
                    <a:lnTo>
                      <a:pt x="5064" y="2028"/>
                    </a:lnTo>
                    <a:lnTo>
                      <a:pt x="5007" y="2028"/>
                    </a:lnTo>
                    <a:lnTo>
                      <a:pt x="4941" y="2028"/>
                    </a:lnTo>
                    <a:lnTo>
                      <a:pt x="4871" y="2028"/>
                    </a:lnTo>
                    <a:lnTo>
                      <a:pt x="4806" y="2028"/>
                    </a:lnTo>
                    <a:lnTo>
                      <a:pt x="4752" y="2028"/>
                    </a:lnTo>
                    <a:lnTo>
                      <a:pt x="4717" y="2028"/>
                    </a:lnTo>
                    <a:lnTo>
                      <a:pt x="4717" y="2015"/>
                    </a:lnTo>
                    <a:lnTo>
                      <a:pt x="4717" y="1997"/>
                    </a:lnTo>
                    <a:lnTo>
                      <a:pt x="4717" y="1980"/>
                    </a:lnTo>
                    <a:lnTo>
                      <a:pt x="4717" y="1961"/>
                    </a:lnTo>
                    <a:lnTo>
                      <a:pt x="4717" y="1945"/>
                    </a:lnTo>
                    <a:lnTo>
                      <a:pt x="4717" y="1932"/>
                    </a:lnTo>
                    <a:lnTo>
                      <a:pt x="4717" y="1923"/>
                    </a:lnTo>
                    <a:lnTo>
                      <a:pt x="4717" y="1920"/>
                    </a:lnTo>
                    <a:lnTo>
                      <a:pt x="4703" y="1920"/>
                    </a:lnTo>
                    <a:lnTo>
                      <a:pt x="4665" y="1920"/>
                    </a:lnTo>
                    <a:lnTo>
                      <a:pt x="4609" y="1920"/>
                    </a:lnTo>
                    <a:lnTo>
                      <a:pt x="4545" y="1920"/>
                    </a:lnTo>
                    <a:lnTo>
                      <a:pt x="4477" y="1920"/>
                    </a:lnTo>
                    <a:lnTo>
                      <a:pt x="4414" y="1920"/>
                    </a:lnTo>
                    <a:lnTo>
                      <a:pt x="4361" y="1920"/>
                    </a:lnTo>
                    <a:lnTo>
                      <a:pt x="4327" y="1920"/>
                    </a:lnTo>
                    <a:lnTo>
                      <a:pt x="4327" y="1890"/>
                    </a:lnTo>
                    <a:lnTo>
                      <a:pt x="4327" y="1848"/>
                    </a:lnTo>
                    <a:lnTo>
                      <a:pt x="4327" y="1797"/>
                    </a:lnTo>
                    <a:lnTo>
                      <a:pt x="4327" y="1744"/>
                    </a:lnTo>
                    <a:lnTo>
                      <a:pt x="4327" y="1692"/>
                    </a:lnTo>
                    <a:lnTo>
                      <a:pt x="4327" y="1650"/>
                    </a:lnTo>
                    <a:lnTo>
                      <a:pt x="4327" y="1619"/>
                    </a:lnTo>
                    <a:lnTo>
                      <a:pt x="4327" y="1608"/>
                    </a:lnTo>
                    <a:lnTo>
                      <a:pt x="4312" y="1608"/>
                    </a:lnTo>
                    <a:lnTo>
                      <a:pt x="4274" y="1608"/>
                    </a:lnTo>
                    <a:lnTo>
                      <a:pt x="4220" y="1608"/>
                    </a:lnTo>
                    <a:lnTo>
                      <a:pt x="4155" y="1608"/>
                    </a:lnTo>
                    <a:lnTo>
                      <a:pt x="4088" y="1608"/>
                    </a:lnTo>
                    <a:lnTo>
                      <a:pt x="4025" y="1608"/>
                    </a:lnTo>
                    <a:lnTo>
                      <a:pt x="3972" y="1608"/>
                    </a:lnTo>
                    <a:lnTo>
                      <a:pt x="3937" y="1608"/>
                    </a:lnTo>
                    <a:lnTo>
                      <a:pt x="3937" y="1596"/>
                    </a:lnTo>
                    <a:lnTo>
                      <a:pt x="3937" y="1581"/>
                    </a:lnTo>
                    <a:lnTo>
                      <a:pt x="3937" y="1565"/>
                    </a:lnTo>
                    <a:lnTo>
                      <a:pt x="3937" y="1549"/>
                    </a:lnTo>
                    <a:lnTo>
                      <a:pt x="3937" y="1535"/>
                    </a:lnTo>
                    <a:lnTo>
                      <a:pt x="3937" y="1523"/>
                    </a:lnTo>
                    <a:lnTo>
                      <a:pt x="3937" y="1514"/>
                    </a:lnTo>
                    <a:lnTo>
                      <a:pt x="3937" y="1512"/>
                    </a:lnTo>
                    <a:lnTo>
                      <a:pt x="3925" y="1512"/>
                    </a:lnTo>
                    <a:lnTo>
                      <a:pt x="3891" y="1512"/>
                    </a:lnTo>
                    <a:lnTo>
                      <a:pt x="3840" y="1512"/>
                    </a:lnTo>
                    <a:lnTo>
                      <a:pt x="3781" y="1512"/>
                    </a:lnTo>
                    <a:lnTo>
                      <a:pt x="3719" y="1512"/>
                    </a:lnTo>
                    <a:lnTo>
                      <a:pt x="3661" y="1512"/>
                    </a:lnTo>
                    <a:lnTo>
                      <a:pt x="3612" y="1512"/>
                    </a:lnTo>
                    <a:lnTo>
                      <a:pt x="3579" y="1512"/>
                    </a:lnTo>
                    <a:lnTo>
                      <a:pt x="3579" y="1497"/>
                    </a:lnTo>
                    <a:lnTo>
                      <a:pt x="3579" y="1478"/>
                    </a:lnTo>
                    <a:lnTo>
                      <a:pt x="3579" y="1459"/>
                    </a:lnTo>
                    <a:lnTo>
                      <a:pt x="3579" y="1440"/>
                    </a:lnTo>
                    <a:lnTo>
                      <a:pt x="3579" y="1422"/>
                    </a:lnTo>
                    <a:lnTo>
                      <a:pt x="3579" y="1407"/>
                    </a:lnTo>
                    <a:lnTo>
                      <a:pt x="3579" y="1398"/>
                    </a:lnTo>
                    <a:lnTo>
                      <a:pt x="3579" y="1393"/>
                    </a:lnTo>
                    <a:lnTo>
                      <a:pt x="3565" y="1393"/>
                    </a:lnTo>
                    <a:lnTo>
                      <a:pt x="3531" y="1393"/>
                    </a:lnTo>
                    <a:lnTo>
                      <a:pt x="3479" y="1393"/>
                    </a:lnTo>
                    <a:lnTo>
                      <a:pt x="3419" y="1393"/>
                    </a:lnTo>
                    <a:lnTo>
                      <a:pt x="3355" y="1393"/>
                    </a:lnTo>
                    <a:lnTo>
                      <a:pt x="3296" y="1393"/>
                    </a:lnTo>
                    <a:lnTo>
                      <a:pt x="3246" y="1393"/>
                    </a:lnTo>
                    <a:lnTo>
                      <a:pt x="3213" y="1393"/>
                    </a:lnTo>
                    <a:lnTo>
                      <a:pt x="3213" y="1379"/>
                    </a:lnTo>
                    <a:lnTo>
                      <a:pt x="3213" y="1363"/>
                    </a:lnTo>
                    <a:lnTo>
                      <a:pt x="3213" y="1344"/>
                    </a:lnTo>
                    <a:lnTo>
                      <a:pt x="3213" y="1327"/>
                    </a:lnTo>
                    <a:lnTo>
                      <a:pt x="3213" y="1309"/>
                    </a:lnTo>
                    <a:lnTo>
                      <a:pt x="3213" y="1296"/>
                    </a:lnTo>
                    <a:lnTo>
                      <a:pt x="3213" y="1286"/>
                    </a:lnTo>
                    <a:lnTo>
                      <a:pt x="3213" y="1283"/>
                    </a:lnTo>
                    <a:lnTo>
                      <a:pt x="3197" y="1283"/>
                    </a:lnTo>
                    <a:lnTo>
                      <a:pt x="3152" y="1283"/>
                    </a:lnTo>
                    <a:lnTo>
                      <a:pt x="3088" y="1283"/>
                    </a:lnTo>
                    <a:lnTo>
                      <a:pt x="3014" y="1283"/>
                    </a:lnTo>
                    <a:lnTo>
                      <a:pt x="2936" y="1283"/>
                    </a:lnTo>
                    <a:lnTo>
                      <a:pt x="2864" y="1283"/>
                    </a:lnTo>
                    <a:lnTo>
                      <a:pt x="2805" y="1283"/>
                    </a:lnTo>
                    <a:lnTo>
                      <a:pt x="2768" y="1283"/>
                    </a:lnTo>
                    <a:lnTo>
                      <a:pt x="2768" y="1269"/>
                    </a:lnTo>
                    <a:lnTo>
                      <a:pt x="2768" y="1251"/>
                    </a:lnTo>
                    <a:lnTo>
                      <a:pt x="2768" y="1233"/>
                    </a:lnTo>
                    <a:lnTo>
                      <a:pt x="2768" y="1215"/>
                    </a:lnTo>
                    <a:lnTo>
                      <a:pt x="2768" y="1198"/>
                    </a:lnTo>
                    <a:lnTo>
                      <a:pt x="2768" y="1184"/>
                    </a:lnTo>
                    <a:lnTo>
                      <a:pt x="2768" y="1175"/>
                    </a:lnTo>
                    <a:lnTo>
                      <a:pt x="2768" y="1172"/>
                    </a:lnTo>
                    <a:lnTo>
                      <a:pt x="2753" y="1172"/>
                    </a:lnTo>
                    <a:lnTo>
                      <a:pt x="2716" y="1172"/>
                    </a:lnTo>
                    <a:lnTo>
                      <a:pt x="2663" y="1172"/>
                    </a:lnTo>
                    <a:lnTo>
                      <a:pt x="2601" y="1172"/>
                    </a:lnTo>
                    <a:lnTo>
                      <a:pt x="2534" y="1172"/>
                    </a:lnTo>
                    <a:lnTo>
                      <a:pt x="2473" y="1172"/>
                    </a:lnTo>
                    <a:lnTo>
                      <a:pt x="2421" y="1172"/>
                    </a:lnTo>
                    <a:lnTo>
                      <a:pt x="2388" y="1172"/>
                    </a:lnTo>
                    <a:lnTo>
                      <a:pt x="2388" y="1153"/>
                    </a:lnTo>
                    <a:lnTo>
                      <a:pt x="2388" y="1129"/>
                    </a:lnTo>
                    <a:lnTo>
                      <a:pt x="2388" y="1103"/>
                    </a:lnTo>
                    <a:lnTo>
                      <a:pt x="2388" y="1078"/>
                    </a:lnTo>
                    <a:lnTo>
                      <a:pt x="2388" y="1052"/>
                    </a:lnTo>
                    <a:lnTo>
                      <a:pt x="2388" y="1033"/>
                    </a:lnTo>
                    <a:lnTo>
                      <a:pt x="2388" y="1020"/>
                    </a:lnTo>
                    <a:lnTo>
                      <a:pt x="2388" y="1014"/>
                    </a:lnTo>
                    <a:lnTo>
                      <a:pt x="2375" y="1014"/>
                    </a:lnTo>
                    <a:lnTo>
                      <a:pt x="2337" y="1014"/>
                    </a:lnTo>
                    <a:lnTo>
                      <a:pt x="2283" y="1014"/>
                    </a:lnTo>
                    <a:lnTo>
                      <a:pt x="2219" y="1014"/>
                    </a:lnTo>
                    <a:lnTo>
                      <a:pt x="2151" y="1014"/>
                    </a:lnTo>
                    <a:lnTo>
                      <a:pt x="2088" y="1014"/>
                    </a:lnTo>
                    <a:lnTo>
                      <a:pt x="2037" y="1014"/>
                    </a:lnTo>
                    <a:lnTo>
                      <a:pt x="2002" y="1014"/>
                    </a:lnTo>
                    <a:lnTo>
                      <a:pt x="2002" y="991"/>
                    </a:lnTo>
                    <a:lnTo>
                      <a:pt x="2002" y="961"/>
                    </a:lnTo>
                    <a:lnTo>
                      <a:pt x="2002" y="925"/>
                    </a:lnTo>
                    <a:lnTo>
                      <a:pt x="2002" y="889"/>
                    </a:lnTo>
                    <a:lnTo>
                      <a:pt x="2002" y="854"/>
                    </a:lnTo>
                    <a:lnTo>
                      <a:pt x="2002" y="825"/>
                    </a:lnTo>
                    <a:lnTo>
                      <a:pt x="2002" y="806"/>
                    </a:lnTo>
                    <a:lnTo>
                      <a:pt x="2002" y="798"/>
                    </a:lnTo>
                    <a:lnTo>
                      <a:pt x="1989" y="798"/>
                    </a:lnTo>
                    <a:lnTo>
                      <a:pt x="1953" y="798"/>
                    </a:lnTo>
                    <a:lnTo>
                      <a:pt x="1901" y="798"/>
                    </a:lnTo>
                    <a:lnTo>
                      <a:pt x="1839" y="798"/>
                    </a:lnTo>
                    <a:lnTo>
                      <a:pt x="1775" y="798"/>
                    </a:lnTo>
                    <a:lnTo>
                      <a:pt x="1714" y="798"/>
                    </a:lnTo>
                    <a:lnTo>
                      <a:pt x="1663" y="798"/>
                    </a:lnTo>
                    <a:lnTo>
                      <a:pt x="1630" y="798"/>
                    </a:lnTo>
                    <a:lnTo>
                      <a:pt x="1630" y="771"/>
                    </a:lnTo>
                    <a:lnTo>
                      <a:pt x="1630" y="732"/>
                    </a:lnTo>
                    <a:lnTo>
                      <a:pt x="1630" y="687"/>
                    </a:lnTo>
                    <a:lnTo>
                      <a:pt x="1630" y="639"/>
                    </a:lnTo>
                    <a:lnTo>
                      <a:pt x="1630" y="593"/>
                    </a:lnTo>
                    <a:lnTo>
                      <a:pt x="1630" y="554"/>
                    </a:lnTo>
                    <a:lnTo>
                      <a:pt x="1630" y="527"/>
                    </a:lnTo>
                    <a:lnTo>
                      <a:pt x="1630" y="517"/>
                    </a:lnTo>
                    <a:lnTo>
                      <a:pt x="1615" y="517"/>
                    </a:lnTo>
                    <a:lnTo>
                      <a:pt x="1576" y="517"/>
                    </a:lnTo>
                    <a:lnTo>
                      <a:pt x="1520" y="517"/>
                    </a:lnTo>
                    <a:lnTo>
                      <a:pt x="1453" y="517"/>
                    </a:lnTo>
                    <a:lnTo>
                      <a:pt x="1385" y="517"/>
                    </a:lnTo>
                    <a:lnTo>
                      <a:pt x="1319" y="517"/>
                    </a:lnTo>
                    <a:lnTo>
                      <a:pt x="1265" y="517"/>
                    </a:lnTo>
                    <a:lnTo>
                      <a:pt x="1231" y="517"/>
                    </a:lnTo>
                    <a:lnTo>
                      <a:pt x="1231" y="497"/>
                    </a:lnTo>
                    <a:lnTo>
                      <a:pt x="1231" y="469"/>
                    </a:lnTo>
                    <a:lnTo>
                      <a:pt x="1231" y="439"/>
                    </a:lnTo>
                    <a:lnTo>
                      <a:pt x="1231" y="407"/>
                    </a:lnTo>
                    <a:lnTo>
                      <a:pt x="1231" y="377"/>
                    </a:lnTo>
                    <a:lnTo>
                      <a:pt x="1231" y="353"/>
                    </a:lnTo>
                    <a:lnTo>
                      <a:pt x="1231" y="336"/>
                    </a:lnTo>
                    <a:lnTo>
                      <a:pt x="1231" y="331"/>
                    </a:lnTo>
                    <a:lnTo>
                      <a:pt x="1217" y="331"/>
                    </a:lnTo>
                    <a:lnTo>
                      <a:pt x="1181" y="331"/>
                    </a:lnTo>
                    <a:lnTo>
                      <a:pt x="1127" y="331"/>
                    </a:lnTo>
                    <a:lnTo>
                      <a:pt x="1064" y="331"/>
                    </a:lnTo>
                    <a:lnTo>
                      <a:pt x="999" y="331"/>
                    </a:lnTo>
                    <a:lnTo>
                      <a:pt x="937" y="331"/>
                    </a:lnTo>
                    <a:lnTo>
                      <a:pt x="886" y="331"/>
                    </a:lnTo>
                    <a:lnTo>
                      <a:pt x="851" y="331"/>
                    </a:lnTo>
                    <a:lnTo>
                      <a:pt x="851" y="307"/>
                    </a:lnTo>
                    <a:lnTo>
                      <a:pt x="851" y="275"/>
                    </a:lnTo>
                    <a:lnTo>
                      <a:pt x="851" y="238"/>
                    </a:lnTo>
                    <a:lnTo>
                      <a:pt x="851" y="199"/>
                    </a:lnTo>
                    <a:lnTo>
                      <a:pt x="851" y="163"/>
                    </a:lnTo>
                    <a:lnTo>
                      <a:pt x="851" y="134"/>
                    </a:lnTo>
                    <a:lnTo>
                      <a:pt x="851" y="113"/>
                    </a:lnTo>
                    <a:lnTo>
                      <a:pt x="851" y="106"/>
                    </a:lnTo>
                    <a:lnTo>
                      <a:pt x="838" y="106"/>
                    </a:lnTo>
                    <a:lnTo>
                      <a:pt x="800" y="106"/>
                    </a:lnTo>
                    <a:lnTo>
                      <a:pt x="746" y="106"/>
                    </a:lnTo>
                    <a:lnTo>
                      <a:pt x="682" y="106"/>
                    </a:lnTo>
                    <a:lnTo>
                      <a:pt x="615" y="106"/>
                    </a:lnTo>
                    <a:lnTo>
                      <a:pt x="553" y="106"/>
                    </a:lnTo>
                    <a:lnTo>
                      <a:pt x="500" y="106"/>
                    </a:lnTo>
                    <a:lnTo>
                      <a:pt x="466" y="106"/>
                    </a:lnTo>
                    <a:lnTo>
                      <a:pt x="466" y="92"/>
                    </a:lnTo>
                    <a:lnTo>
                      <a:pt x="466" y="76"/>
                    </a:lnTo>
                    <a:lnTo>
                      <a:pt x="466" y="59"/>
                    </a:lnTo>
                    <a:lnTo>
                      <a:pt x="466" y="41"/>
                    </a:lnTo>
                    <a:lnTo>
                      <a:pt x="466" y="25"/>
                    </a:lnTo>
                    <a:lnTo>
                      <a:pt x="466" y="12"/>
                    </a:lnTo>
                    <a:lnTo>
                      <a:pt x="466" y="3"/>
                    </a:lnTo>
                    <a:lnTo>
                      <a:pt x="466" y="0"/>
                    </a:lnTo>
                    <a:lnTo>
                      <a:pt x="429" y="0"/>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04" name="Freeform 8"/>
              <p:cNvSpPr>
                <a:spLocks noChangeAspect="1"/>
              </p:cNvSpPr>
              <p:nvPr/>
            </p:nvSpPr>
            <p:spPr bwMode="auto">
              <a:xfrm>
                <a:off x="959" y="262"/>
                <a:ext cx="4671" cy="2861"/>
              </a:xfrm>
              <a:custGeom>
                <a:avLst/>
                <a:gdLst/>
                <a:ahLst/>
                <a:cxnLst>
                  <a:cxn ang="0">
                    <a:pos x="173" y="138"/>
                  </a:cxn>
                  <a:cxn ang="0">
                    <a:pos x="643" y="573"/>
                  </a:cxn>
                  <a:cxn ang="0">
                    <a:pos x="1237" y="905"/>
                  </a:cxn>
                  <a:cxn ang="0">
                    <a:pos x="1728" y="1058"/>
                  </a:cxn>
                  <a:cxn ang="0">
                    <a:pos x="2113" y="1297"/>
                  </a:cxn>
                  <a:cxn ang="0">
                    <a:pos x="2482" y="1687"/>
                  </a:cxn>
                  <a:cxn ang="0">
                    <a:pos x="2931" y="2078"/>
                  </a:cxn>
                  <a:cxn ang="0">
                    <a:pos x="3519" y="2393"/>
                  </a:cxn>
                  <a:cxn ang="0">
                    <a:pos x="4066" y="2921"/>
                  </a:cxn>
                  <a:cxn ang="0">
                    <a:pos x="4430" y="3463"/>
                  </a:cxn>
                  <a:cxn ang="0">
                    <a:pos x="4820" y="3736"/>
                  </a:cxn>
                  <a:cxn ang="0">
                    <a:pos x="5219" y="3853"/>
                  </a:cxn>
                  <a:cxn ang="0">
                    <a:pos x="5783" y="4094"/>
                  </a:cxn>
                  <a:cxn ang="0">
                    <a:pos x="6332" y="4370"/>
                  </a:cxn>
                  <a:cxn ang="0">
                    <a:pos x="6765" y="4838"/>
                  </a:cxn>
                  <a:cxn ang="0">
                    <a:pos x="7159" y="5059"/>
                  </a:cxn>
                  <a:cxn ang="0">
                    <a:pos x="7562" y="5405"/>
                  </a:cxn>
                  <a:cxn ang="0">
                    <a:pos x="8045" y="5654"/>
                  </a:cxn>
                  <a:cxn ang="0">
                    <a:pos x="8794" y="5739"/>
                  </a:cxn>
                  <a:cxn ang="0">
                    <a:pos x="9500" y="6073"/>
                  </a:cxn>
                  <a:cxn ang="0">
                    <a:pos x="9889" y="6714"/>
                  </a:cxn>
                  <a:cxn ang="0">
                    <a:pos x="10250" y="7014"/>
                  </a:cxn>
                  <a:cxn ang="0">
                    <a:pos x="10706" y="7246"/>
                  </a:cxn>
                  <a:cxn ang="0">
                    <a:pos x="11285" y="7360"/>
                  </a:cxn>
                  <a:cxn ang="0">
                    <a:pos x="12019" y="7629"/>
                  </a:cxn>
                  <a:cxn ang="0">
                    <a:pos x="12597" y="8040"/>
                  </a:cxn>
                  <a:cxn ang="0">
                    <a:pos x="12995" y="8589"/>
                  </a:cxn>
                  <a:cxn ang="0">
                    <a:pos x="13404" y="9467"/>
                  </a:cxn>
                  <a:cxn ang="0">
                    <a:pos x="14512" y="9997"/>
                  </a:cxn>
                  <a:cxn ang="0">
                    <a:pos x="17156" y="10353"/>
                  </a:cxn>
                  <a:cxn ang="0">
                    <a:pos x="17345" y="11376"/>
                  </a:cxn>
                  <a:cxn ang="0">
                    <a:pos x="15187" y="10150"/>
                  </a:cxn>
                  <a:cxn ang="0">
                    <a:pos x="14040" y="9475"/>
                  </a:cxn>
                  <a:cxn ang="0">
                    <a:pos x="13443" y="8590"/>
                  </a:cxn>
                  <a:cxn ang="0">
                    <a:pos x="12894" y="8102"/>
                  </a:cxn>
                  <a:cxn ang="0">
                    <a:pos x="12138" y="7883"/>
                  </a:cxn>
                  <a:cxn ang="0">
                    <a:pos x="11514" y="7498"/>
                  </a:cxn>
                  <a:cxn ang="0">
                    <a:pos x="11114" y="7206"/>
                  </a:cxn>
                  <a:cxn ang="0">
                    <a:pos x="10729" y="6950"/>
                  </a:cxn>
                  <a:cxn ang="0">
                    <a:pos x="10227" y="6850"/>
                  </a:cxn>
                  <a:cxn ang="0">
                    <a:pos x="9662" y="6401"/>
                  </a:cxn>
                  <a:cxn ang="0">
                    <a:pos x="8992" y="5943"/>
                  </a:cxn>
                  <a:cxn ang="0">
                    <a:pos x="8388" y="5620"/>
                  </a:cxn>
                  <a:cxn ang="0">
                    <a:pos x="8020" y="5347"/>
                  </a:cxn>
                  <a:cxn ang="0">
                    <a:pos x="7583" y="5011"/>
                  </a:cxn>
                  <a:cxn ang="0">
                    <a:pos x="6992" y="4931"/>
                  </a:cxn>
                  <a:cxn ang="0">
                    <a:pos x="6441" y="4718"/>
                  </a:cxn>
                  <a:cxn ang="0">
                    <a:pos x="6077" y="4193"/>
                  </a:cxn>
                  <a:cxn ang="0">
                    <a:pos x="5686" y="3817"/>
                  </a:cxn>
                  <a:cxn ang="0">
                    <a:pos x="5266" y="3679"/>
                  </a:cxn>
                  <a:cxn ang="0">
                    <a:pos x="4723" y="3595"/>
                  </a:cxn>
                  <a:cxn ang="0">
                    <a:pos x="4174" y="3269"/>
                  </a:cxn>
                  <a:cxn ang="0">
                    <a:pos x="3749" y="2746"/>
                  </a:cxn>
                  <a:cxn ang="0">
                    <a:pos x="3348" y="2096"/>
                  </a:cxn>
                  <a:cxn ang="0">
                    <a:pos x="2954" y="1631"/>
                  </a:cxn>
                  <a:cxn ang="0">
                    <a:pos x="2457" y="1321"/>
                  </a:cxn>
                  <a:cxn ang="0">
                    <a:pos x="1889" y="1104"/>
                  </a:cxn>
                  <a:cxn ang="0">
                    <a:pos x="1400" y="957"/>
                  </a:cxn>
                  <a:cxn ang="0">
                    <a:pos x="1003" y="651"/>
                  </a:cxn>
                  <a:cxn ang="0">
                    <a:pos x="610" y="88"/>
                  </a:cxn>
                </a:cxnLst>
                <a:rect l="0" t="0" r="r" b="b"/>
                <a:pathLst>
                  <a:path w="18679" h="11443">
                    <a:moveTo>
                      <a:pt x="211" y="0"/>
                    </a:moveTo>
                    <a:lnTo>
                      <a:pt x="0" y="0"/>
                    </a:lnTo>
                    <a:lnTo>
                      <a:pt x="0" y="68"/>
                    </a:lnTo>
                    <a:lnTo>
                      <a:pt x="6" y="68"/>
                    </a:lnTo>
                    <a:lnTo>
                      <a:pt x="19" y="68"/>
                    </a:lnTo>
                    <a:lnTo>
                      <a:pt x="41" y="68"/>
                    </a:lnTo>
                    <a:lnTo>
                      <a:pt x="67" y="68"/>
                    </a:lnTo>
                    <a:lnTo>
                      <a:pt x="97" y="68"/>
                    </a:lnTo>
                    <a:lnTo>
                      <a:pt x="125" y="68"/>
                    </a:lnTo>
                    <a:lnTo>
                      <a:pt x="151" y="68"/>
                    </a:lnTo>
                    <a:lnTo>
                      <a:pt x="173" y="68"/>
                    </a:lnTo>
                    <a:lnTo>
                      <a:pt x="173" y="76"/>
                    </a:lnTo>
                    <a:lnTo>
                      <a:pt x="173" y="87"/>
                    </a:lnTo>
                    <a:lnTo>
                      <a:pt x="173" y="99"/>
                    </a:lnTo>
                    <a:lnTo>
                      <a:pt x="173" y="110"/>
                    </a:lnTo>
                    <a:lnTo>
                      <a:pt x="173" y="121"/>
                    </a:lnTo>
                    <a:lnTo>
                      <a:pt x="173" y="130"/>
                    </a:lnTo>
                    <a:lnTo>
                      <a:pt x="173" y="136"/>
                    </a:lnTo>
                    <a:lnTo>
                      <a:pt x="173" y="138"/>
                    </a:lnTo>
                    <a:lnTo>
                      <a:pt x="186" y="138"/>
                    </a:lnTo>
                    <a:lnTo>
                      <a:pt x="221" y="138"/>
                    </a:lnTo>
                    <a:lnTo>
                      <a:pt x="272" y="138"/>
                    </a:lnTo>
                    <a:lnTo>
                      <a:pt x="331" y="138"/>
                    </a:lnTo>
                    <a:lnTo>
                      <a:pt x="394" y="138"/>
                    </a:lnTo>
                    <a:lnTo>
                      <a:pt x="453" y="138"/>
                    </a:lnTo>
                    <a:lnTo>
                      <a:pt x="502" y="138"/>
                    </a:lnTo>
                    <a:lnTo>
                      <a:pt x="535" y="138"/>
                    </a:lnTo>
                    <a:lnTo>
                      <a:pt x="535" y="173"/>
                    </a:lnTo>
                    <a:lnTo>
                      <a:pt x="535" y="231"/>
                    </a:lnTo>
                    <a:lnTo>
                      <a:pt x="535" y="301"/>
                    </a:lnTo>
                    <a:lnTo>
                      <a:pt x="535" y="377"/>
                    </a:lnTo>
                    <a:lnTo>
                      <a:pt x="535" y="450"/>
                    </a:lnTo>
                    <a:lnTo>
                      <a:pt x="535" y="513"/>
                    </a:lnTo>
                    <a:lnTo>
                      <a:pt x="535" y="556"/>
                    </a:lnTo>
                    <a:lnTo>
                      <a:pt x="535" y="573"/>
                    </a:lnTo>
                    <a:lnTo>
                      <a:pt x="549" y="573"/>
                    </a:lnTo>
                    <a:lnTo>
                      <a:pt x="588" y="573"/>
                    </a:lnTo>
                    <a:lnTo>
                      <a:pt x="643" y="573"/>
                    </a:lnTo>
                    <a:lnTo>
                      <a:pt x="708" y="573"/>
                    </a:lnTo>
                    <a:lnTo>
                      <a:pt x="776" y="573"/>
                    </a:lnTo>
                    <a:lnTo>
                      <a:pt x="840" y="573"/>
                    </a:lnTo>
                    <a:lnTo>
                      <a:pt x="893" y="573"/>
                    </a:lnTo>
                    <a:lnTo>
                      <a:pt x="927" y="573"/>
                    </a:lnTo>
                    <a:lnTo>
                      <a:pt x="927" y="602"/>
                    </a:lnTo>
                    <a:lnTo>
                      <a:pt x="927" y="647"/>
                    </a:lnTo>
                    <a:lnTo>
                      <a:pt x="927" y="702"/>
                    </a:lnTo>
                    <a:lnTo>
                      <a:pt x="927" y="760"/>
                    </a:lnTo>
                    <a:lnTo>
                      <a:pt x="927" y="814"/>
                    </a:lnTo>
                    <a:lnTo>
                      <a:pt x="927" y="860"/>
                    </a:lnTo>
                    <a:lnTo>
                      <a:pt x="927" y="893"/>
                    </a:lnTo>
                    <a:lnTo>
                      <a:pt x="927" y="905"/>
                    </a:lnTo>
                    <a:lnTo>
                      <a:pt x="942" y="905"/>
                    </a:lnTo>
                    <a:lnTo>
                      <a:pt x="981" y="905"/>
                    </a:lnTo>
                    <a:lnTo>
                      <a:pt x="1036" y="905"/>
                    </a:lnTo>
                    <a:lnTo>
                      <a:pt x="1103" y="905"/>
                    </a:lnTo>
                    <a:lnTo>
                      <a:pt x="1172" y="905"/>
                    </a:lnTo>
                    <a:lnTo>
                      <a:pt x="1237" y="905"/>
                    </a:lnTo>
                    <a:lnTo>
                      <a:pt x="1289" y="905"/>
                    </a:lnTo>
                    <a:lnTo>
                      <a:pt x="1325" y="905"/>
                    </a:lnTo>
                    <a:lnTo>
                      <a:pt x="1325" y="921"/>
                    </a:lnTo>
                    <a:lnTo>
                      <a:pt x="1325" y="942"/>
                    </a:lnTo>
                    <a:lnTo>
                      <a:pt x="1325" y="965"/>
                    </a:lnTo>
                    <a:lnTo>
                      <a:pt x="1325" y="988"/>
                    </a:lnTo>
                    <a:lnTo>
                      <a:pt x="1325" y="1009"/>
                    </a:lnTo>
                    <a:lnTo>
                      <a:pt x="1325" y="1025"/>
                    </a:lnTo>
                    <a:lnTo>
                      <a:pt x="1325" y="1037"/>
                    </a:lnTo>
                    <a:lnTo>
                      <a:pt x="1325" y="1041"/>
                    </a:lnTo>
                    <a:lnTo>
                      <a:pt x="1340" y="1041"/>
                    </a:lnTo>
                    <a:lnTo>
                      <a:pt x="1379" y="1041"/>
                    </a:lnTo>
                    <a:lnTo>
                      <a:pt x="1436" y="1041"/>
                    </a:lnTo>
                    <a:lnTo>
                      <a:pt x="1503" y="1041"/>
                    </a:lnTo>
                    <a:lnTo>
                      <a:pt x="1573" y="1041"/>
                    </a:lnTo>
                    <a:lnTo>
                      <a:pt x="1638" y="1041"/>
                    </a:lnTo>
                    <a:lnTo>
                      <a:pt x="1692" y="1041"/>
                    </a:lnTo>
                    <a:lnTo>
                      <a:pt x="1728" y="1041"/>
                    </a:lnTo>
                    <a:lnTo>
                      <a:pt x="1728" y="1058"/>
                    </a:lnTo>
                    <a:lnTo>
                      <a:pt x="1728" y="1077"/>
                    </a:lnTo>
                    <a:lnTo>
                      <a:pt x="1728" y="1098"/>
                    </a:lnTo>
                    <a:lnTo>
                      <a:pt x="1728" y="1120"/>
                    </a:lnTo>
                    <a:lnTo>
                      <a:pt x="1728" y="1140"/>
                    </a:lnTo>
                    <a:lnTo>
                      <a:pt x="1728" y="1156"/>
                    </a:lnTo>
                    <a:lnTo>
                      <a:pt x="1728" y="1167"/>
                    </a:lnTo>
                    <a:lnTo>
                      <a:pt x="1728" y="1171"/>
                    </a:lnTo>
                    <a:lnTo>
                      <a:pt x="1742" y="1171"/>
                    </a:lnTo>
                    <a:lnTo>
                      <a:pt x="1780" y="1171"/>
                    </a:lnTo>
                    <a:lnTo>
                      <a:pt x="1834" y="1171"/>
                    </a:lnTo>
                    <a:lnTo>
                      <a:pt x="1898" y="1171"/>
                    </a:lnTo>
                    <a:lnTo>
                      <a:pt x="1964" y="1171"/>
                    </a:lnTo>
                    <a:lnTo>
                      <a:pt x="2027" y="1171"/>
                    </a:lnTo>
                    <a:lnTo>
                      <a:pt x="2078" y="1171"/>
                    </a:lnTo>
                    <a:lnTo>
                      <a:pt x="2113" y="1171"/>
                    </a:lnTo>
                    <a:lnTo>
                      <a:pt x="2113" y="1194"/>
                    </a:lnTo>
                    <a:lnTo>
                      <a:pt x="2113" y="1225"/>
                    </a:lnTo>
                    <a:lnTo>
                      <a:pt x="2113" y="1261"/>
                    </a:lnTo>
                    <a:lnTo>
                      <a:pt x="2113" y="1297"/>
                    </a:lnTo>
                    <a:lnTo>
                      <a:pt x="2113" y="1332"/>
                    </a:lnTo>
                    <a:lnTo>
                      <a:pt x="2113" y="1361"/>
                    </a:lnTo>
                    <a:lnTo>
                      <a:pt x="2113" y="1381"/>
                    </a:lnTo>
                    <a:lnTo>
                      <a:pt x="2113" y="1388"/>
                    </a:lnTo>
                    <a:lnTo>
                      <a:pt x="2126" y="1388"/>
                    </a:lnTo>
                    <a:lnTo>
                      <a:pt x="2162" y="1388"/>
                    </a:lnTo>
                    <a:lnTo>
                      <a:pt x="2213" y="1388"/>
                    </a:lnTo>
                    <a:lnTo>
                      <a:pt x="2275" y="1388"/>
                    </a:lnTo>
                    <a:lnTo>
                      <a:pt x="2339" y="1388"/>
                    </a:lnTo>
                    <a:lnTo>
                      <a:pt x="2399" y="1388"/>
                    </a:lnTo>
                    <a:lnTo>
                      <a:pt x="2449" y="1388"/>
                    </a:lnTo>
                    <a:lnTo>
                      <a:pt x="2482" y="1388"/>
                    </a:lnTo>
                    <a:lnTo>
                      <a:pt x="2482" y="1417"/>
                    </a:lnTo>
                    <a:lnTo>
                      <a:pt x="2482" y="1459"/>
                    </a:lnTo>
                    <a:lnTo>
                      <a:pt x="2482" y="1510"/>
                    </a:lnTo>
                    <a:lnTo>
                      <a:pt x="2482" y="1563"/>
                    </a:lnTo>
                    <a:lnTo>
                      <a:pt x="2482" y="1615"/>
                    </a:lnTo>
                    <a:lnTo>
                      <a:pt x="2482" y="1657"/>
                    </a:lnTo>
                    <a:lnTo>
                      <a:pt x="2482" y="1687"/>
                    </a:lnTo>
                    <a:lnTo>
                      <a:pt x="2482" y="1699"/>
                    </a:lnTo>
                    <a:lnTo>
                      <a:pt x="2497" y="1699"/>
                    </a:lnTo>
                    <a:lnTo>
                      <a:pt x="2535" y="1699"/>
                    </a:lnTo>
                    <a:lnTo>
                      <a:pt x="2592" y="1699"/>
                    </a:lnTo>
                    <a:lnTo>
                      <a:pt x="2657" y="1699"/>
                    </a:lnTo>
                    <a:lnTo>
                      <a:pt x="2726" y="1699"/>
                    </a:lnTo>
                    <a:lnTo>
                      <a:pt x="2791" y="1699"/>
                    </a:lnTo>
                    <a:lnTo>
                      <a:pt x="2844" y="1699"/>
                    </a:lnTo>
                    <a:lnTo>
                      <a:pt x="2878" y="1699"/>
                    </a:lnTo>
                    <a:lnTo>
                      <a:pt x="2878" y="1730"/>
                    </a:lnTo>
                    <a:lnTo>
                      <a:pt x="2878" y="1781"/>
                    </a:lnTo>
                    <a:lnTo>
                      <a:pt x="2878" y="1843"/>
                    </a:lnTo>
                    <a:lnTo>
                      <a:pt x="2878" y="1908"/>
                    </a:lnTo>
                    <a:lnTo>
                      <a:pt x="2878" y="1972"/>
                    </a:lnTo>
                    <a:lnTo>
                      <a:pt x="2878" y="2026"/>
                    </a:lnTo>
                    <a:lnTo>
                      <a:pt x="2878" y="2064"/>
                    </a:lnTo>
                    <a:lnTo>
                      <a:pt x="2878" y="2078"/>
                    </a:lnTo>
                    <a:lnTo>
                      <a:pt x="2893" y="2078"/>
                    </a:lnTo>
                    <a:lnTo>
                      <a:pt x="2931" y="2078"/>
                    </a:lnTo>
                    <a:lnTo>
                      <a:pt x="2987" y="2078"/>
                    </a:lnTo>
                    <a:lnTo>
                      <a:pt x="3052" y="2078"/>
                    </a:lnTo>
                    <a:lnTo>
                      <a:pt x="3121" y="2078"/>
                    </a:lnTo>
                    <a:lnTo>
                      <a:pt x="3185" y="2078"/>
                    </a:lnTo>
                    <a:lnTo>
                      <a:pt x="3238" y="2078"/>
                    </a:lnTo>
                    <a:lnTo>
                      <a:pt x="3272" y="2078"/>
                    </a:lnTo>
                    <a:lnTo>
                      <a:pt x="3272" y="2106"/>
                    </a:lnTo>
                    <a:lnTo>
                      <a:pt x="3272" y="2149"/>
                    </a:lnTo>
                    <a:lnTo>
                      <a:pt x="3272" y="2201"/>
                    </a:lnTo>
                    <a:lnTo>
                      <a:pt x="3272" y="2256"/>
                    </a:lnTo>
                    <a:lnTo>
                      <a:pt x="3272" y="2307"/>
                    </a:lnTo>
                    <a:lnTo>
                      <a:pt x="3272" y="2351"/>
                    </a:lnTo>
                    <a:lnTo>
                      <a:pt x="3272" y="2381"/>
                    </a:lnTo>
                    <a:lnTo>
                      <a:pt x="3272" y="2393"/>
                    </a:lnTo>
                    <a:lnTo>
                      <a:pt x="3287" y="2393"/>
                    </a:lnTo>
                    <a:lnTo>
                      <a:pt x="3326" y="2393"/>
                    </a:lnTo>
                    <a:lnTo>
                      <a:pt x="3383" y="2393"/>
                    </a:lnTo>
                    <a:lnTo>
                      <a:pt x="3450" y="2393"/>
                    </a:lnTo>
                    <a:lnTo>
                      <a:pt x="3519" y="2393"/>
                    </a:lnTo>
                    <a:lnTo>
                      <a:pt x="3586" y="2393"/>
                    </a:lnTo>
                    <a:lnTo>
                      <a:pt x="3638" y="2393"/>
                    </a:lnTo>
                    <a:lnTo>
                      <a:pt x="3674" y="2393"/>
                    </a:lnTo>
                    <a:lnTo>
                      <a:pt x="3674" y="2433"/>
                    </a:lnTo>
                    <a:lnTo>
                      <a:pt x="3674" y="2500"/>
                    </a:lnTo>
                    <a:lnTo>
                      <a:pt x="3674" y="2586"/>
                    </a:lnTo>
                    <a:lnTo>
                      <a:pt x="3674" y="2678"/>
                    </a:lnTo>
                    <a:lnTo>
                      <a:pt x="3674" y="2769"/>
                    </a:lnTo>
                    <a:lnTo>
                      <a:pt x="3674" y="2847"/>
                    </a:lnTo>
                    <a:lnTo>
                      <a:pt x="3674" y="2900"/>
                    </a:lnTo>
                    <a:lnTo>
                      <a:pt x="3674" y="2921"/>
                    </a:lnTo>
                    <a:lnTo>
                      <a:pt x="3689" y="2921"/>
                    </a:lnTo>
                    <a:lnTo>
                      <a:pt x="3727" y="2921"/>
                    </a:lnTo>
                    <a:lnTo>
                      <a:pt x="3782" y="2921"/>
                    </a:lnTo>
                    <a:lnTo>
                      <a:pt x="3847" y="2921"/>
                    </a:lnTo>
                    <a:lnTo>
                      <a:pt x="3915" y="2921"/>
                    </a:lnTo>
                    <a:lnTo>
                      <a:pt x="3979" y="2921"/>
                    </a:lnTo>
                    <a:lnTo>
                      <a:pt x="4031" y="2921"/>
                    </a:lnTo>
                    <a:lnTo>
                      <a:pt x="4066" y="2921"/>
                    </a:lnTo>
                    <a:lnTo>
                      <a:pt x="4066" y="2955"/>
                    </a:lnTo>
                    <a:lnTo>
                      <a:pt x="4066" y="3009"/>
                    </a:lnTo>
                    <a:lnTo>
                      <a:pt x="4066" y="3077"/>
                    </a:lnTo>
                    <a:lnTo>
                      <a:pt x="4066" y="3150"/>
                    </a:lnTo>
                    <a:lnTo>
                      <a:pt x="4066" y="3220"/>
                    </a:lnTo>
                    <a:lnTo>
                      <a:pt x="4066" y="3279"/>
                    </a:lnTo>
                    <a:lnTo>
                      <a:pt x="4066" y="3321"/>
                    </a:lnTo>
                    <a:lnTo>
                      <a:pt x="4066" y="3336"/>
                    </a:lnTo>
                    <a:lnTo>
                      <a:pt x="4079" y="3336"/>
                    </a:lnTo>
                    <a:lnTo>
                      <a:pt x="4115" y="3336"/>
                    </a:lnTo>
                    <a:lnTo>
                      <a:pt x="4165" y="3336"/>
                    </a:lnTo>
                    <a:lnTo>
                      <a:pt x="4226" y="3336"/>
                    </a:lnTo>
                    <a:lnTo>
                      <a:pt x="4288" y="3336"/>
                    </a:lnTo>
                    <a:lnTo>
                      <a:pt x="4347" y="3336"/>
                    </a:lnTo>
                    <a:lnTo>
                      <a:pt x="4396" y="3336"/>
                    </a:lnTo>
                    <a:lnTo>
                      <a:pt x="4430" y="3336"/>
                    </a:lnTo>
                    <a:lnTo>
                      <a:pt x="4430" y="3365"/>
                    </a:lnTo>
                    <a:lnTo>
                      <a:pt x="4430" y="3410"/>
                    </a:lnTo>
                    <a:lnTo>
                      <a:pt x="4430" y="3463"/>
                    </a:lnTo>
                    <a:lnTo>
                      <a:pt x="4430" y="3519"/>
                    </a:lnTo>
                    <a:lnTo>
                      <a:pt x="4430" y="3573"/>
                    </a:lnTo>
                    <a:lnTo>
                      <a:pt x="4430" y="3619"/>
                    </a:lnTo>
                    <a:lnTo>
                      <a:pt x="4430" y="3649"/>
                    </a:lnTo>
                    <a:lnTo>
                      <a:pt x="4430" y="3661"/>
                    </a:lnTo>
                    <a:lnTo>
                      <a:pt x="4444" y="3661"/>
                    </a:lnTo>
                    <a:lnTo>
                      <a:pt x="4482" y="3661"/>
                    </a:lnTo>
                    <a:lnTo>
                      <a:pt x="4536" y="3661"/>
                    </a:lnTo>
                    <a:lnTo>
                      <a:pt x="4601" y="3661"/>
                    </a:lnTo>
                    <a:lnTo>
                      <a:pt x="4669" y="3661"/>
                    </a:lnTo>
                    <a:lnTo>
                      <a:pt x="4733" y="3661"/>
                    </a:lnTo>
                    <a:lnTo>
                      <a:pt x="4786" y="3661"/>
                    </a:lnTo>
                    <a:lnTo>
                      <a:pt x="4820" y="3661"/>
                    </a:lnTo>
                    <a:lnTo>
                      <a:pt x="4820" y="3672"/>
                    </a:lnTo>
                    <a:lnTo>
                      <a:pt x="4820" y="3685"/>
                    </a:lnTo>
                    <a:lnTo>
                      <a:pt x="4820" y="3699"/>
                    </a:lnTo>
                    <a:lnTo>
                      <a:pt x="4820" y="3713"/>
                    </a:lnTo>
                    <a:lnTo>
                      <a:pt x="4820" y="3726"/>
                    </a:lnTo>
                    <a:lnTo>
                      <a:pt x="4820" y="3736"/>
                    </a:lnTo>
                    <a:lnTo>
                      <a:pt x="4820" y="3743"/>
                    </a:lnTo>
                    <a:lnTo>
                      <a:pt x="4820" y="3746"/>
                    </a:lnTo>
                    <a:lnTo>
                      <a:pt x="4835" y="3746"/>
                    </a:lnTo>
                    <a:lnTo>
                      <a:pt x="4872" y="3746"/>
                    </a:lnTo>
                    <a:lnTo>
                      <a:pt x="4926" y="3746"/>
                    </a:lnTo>
                    <a:lnTo>
                      <a:pt x="4990" y="3746"/>
                    </a:lnTo>
                    <a:lnTo>
                      <a:pt x="5056" y="3746"/>
                    </a:lnTo>
                    <a:lnTo>
                      <a:pt x="5119" y="3746"/>
                    </a:lnTo>
                    <a:lnTo>
                      <a:pt x="5170" y="3746"/>
                    </a:lnTo>
                    <a:lnTo>
                      <a:pt x="5205" y="3746"/>
                    </a:lnTo>
                    <a:lnTo>
                      <a:pt x="5205" y="3760"/>
                    </a:lnTo>
                    <a:lnTo>
                      <a:pt x="5205" y="3776"/>
                    </a:lnTo>
                    <a:lnTo>
                      <a:pt x="5205" y="3794"/>
                    </a:lnTo>
                    <a:lnTo>
                      <a:pt x="5205" y="3811"/>
                    </a:lnTo>
                    <a:lnTo>
                      <a:pt x="5205" y="3827"/>
                    </a:lnTo>
                    <a:lnTo>
                      <a:pt x="5205" y="3841"/>
                    </a:lnTo>
                    <a:lnTo>
                      <a:pt x="5205" y="3849"/>
                    </a:lnTo>
                    <a:lnTo>
                      <a:pt x="5205" y="3853"/>
                    </a:lnTo>
                    <a:lnTo>
                      <a:pt x="5219" y="3853"/>
                    </a:lnTo>
                    <a:lnTo>
                      <a:pt x="5260" y="3853"/>
                    </a:lnTo>
                    <a:lnTo>
                      <a:pt x="5316" y="3853"/>
                    </a:lnTo>
                    <a:lnTo>
                      <a:pt x="5384" y="3853"/>
                    </a:lnTo>
                    <a:lnTo>
                      <a:pt x="5455" y="3853"/>
                    </a:lnTo>
                    <a:lnTo>
                      <a:pt x="5522" y="3853"/>
                    </a:lnTo>
                    <a:lnTo>
                      <a:pt x="5576" y="3853"/>
                    </a:lnTo>
                    <a:lnTo>
                      <a:pt x="5611" y="3853"/>
                    </a:lnTo>
                    <a:lnTo>
                      <a:pt x="5611" y="3878"/>
                    </a:lnTo>
                    <a:lnTo>
                      <a:pt x="5611" y="3912"/>
                    </a:lnTo>
                    <a:lnTo>
                      <a:pt x="5611" y="3951"/>
                    </a:lnTo>
                    <a:lnTo>
                      <a:pt x="5611" y="3991"/>
                    </a:lnTo>
                    <a:lnTo>
                      <a:pt x="5611" y="4031"/>
                    </a:lnTo>
                    <a:lnTo>
                      <a:pt x="5611" y="4063"/>
                    </a:lnTo>
                    <a:lnTo>
                      <a:pt x="5611" y="4085"/>
                    </a:lnTo>
                    <a:lnTo>
                      <a:pt x="5611" y="4094"/>
                    </a:lnTo>
                    <a:lnTo>
                      <a:pt x="5625" y="4094"/>
                    </a:lnTo>
                    <a:lnTo>
                      <a:pt x="5663" y="4094"/>
                    </a:lnTo>
                    <a:lnTo>
                      <a:pt x="5718" y="4094"/>
                    </a:lnTo>
                    <a:lnTo>
                      <a:pt x="5783" y="4094"/>
                    </a:lnTo>
                    <a:lnTo>
                      <a:pt x="5851" y="4094"/>
                    </a:lnTo>
                    <a:lnTo>
                      <a:pt x="5915" y="4094"/>
                    </a:lnTo>
                    <a:lnTo>
                      <a:pt x="5968" y="4094"/>
                    </a:lnTo>
                    <a:lnTo>
                      <a:pt x="6002" y="4094"/>
                    </a:lnTo>
                    <a:lnTo>
                      <a:pt x="6002" y="4120"/>
                    </a:lnTo>
                    <a:lnTo>
                      <a:pt x="6002" y="4158"/>
                    </a:lnTo>
                    <a:lnTo>
                      <a:pt x="6002" y="4204"/>
                    </a:lnTo>
                    <a:lnTo>
                      <a:pt x="6002" y="4251"/>
                    </a:lnTo>
                    <a:lnTo>
                      <a:pt x="6002" y="4296"/>
                    </a:lnTo>
                    <a:lnTo>
                      <a:pt x="6002" y="4334"/>
                    </a:lnTo>
                    <a:lnTo>
                      <a:pt x="6002" y="4360"/>
                    </a:lnTo>
                    <a:lnTo>
                      <a:pt x="6002" y="4370"/>
                    </a:lnTo>
                    <a:lnTo>
                      <a:pt x="6015" y="4370"/>
                    </a:lnTo>
                    <a:lnTo>
                      <a:pt x="6050" y="4370"/>
                    </a:lnTo>
                    <a:lnTo>
                      <a:pt x="6101" y="4370"/>
                    </a:lnTo>
                    <a:lnTo>
                      <a:pt x="6160" y="4370"/>
                    </a:lnTo>
                    <a:lnTo>
                      <a:pt x="6223" y="4370"/>
                    </a:lnTo>
                    <a:lnTo>
                      <a:pt x="6282" y="4370"/>
                    </a:lnTo>
                    <a:lnTo>
                      <a:pt x="6332" y="4370"/>
                    </a:lnTo>
                    <a:lnTo>
                      <a:pt x="6364" y="4370"/>
                    </a:lnTo>
                    <a:lnTo>
                      <a:pt x="6364" y="4404"/>
                    </a:lnTo>
                    <a:lnTo>
                      <a:pt x="6364" y="4459"/>
                    </a:lnTo>
                    <a:lnTo>
                      <a:pt x="6364" y="4526"/>
                    </a:lnTo>
                    <a:lnTo>
                      <a:pt x="6364" y="4599"/>
                    </a:lnTo>
                    <a:lnTo>
                      <a:pt x="6364" y="4668"/>
                    </a:lnTo>
                    <a:lnTo>
                      <a:pt x="6364" y="4729"/>
                    </a:lnTo>
                    <a:lnTo>
                      <a:pt x="6364" y="4769"/>
                    </a:lnTo>
                    <a:lnTo>
                      <a:pt x="6364" y="4785"/>
                    </a:lnTo>
                    <a:lnTo>
                      <a:pt x="6379" y="4785"/>
                    </a:lnTo>
                    <a:lnTo>
                      <a:pt x="6418" y="4785"/>
                    </a:lnTo>
                    <a:lnTo>
                      <a:pt x="6475" y="4785"/>
                    </a:lnTo>
                    <a:lnTo>
                      <a:pt x="6541" y="4785"/>
                    </a:lnTo>
                    <a:lnTo>
                      <a:pt x="6611" y="4785"/>
                    </a:lnTo>
                    <a:lnTo>
                      <a:pt x="6676" y="4785"/>
                    </a:lnTo>
                    <a:lnTo>
                      <a:pt x="6729" y="4785"/>
                    </a:lnTo>
                    <a:lnTo>
                      <a:pt x="6765" y="4785"/>
                    </a:lnTo>
                    <a:lnTo>
                      <a:pt x="6765" y="4807"/>
                    </a:lnTo>
                    <a:lnTo>
                      <a:pt x="6765" y="4838"/>
                    </a:lnTo>
                    <a:lnTo>
                      <a:pt x="6765" y="4873"/>
                    </a:lnTo>
                    <a:lnTo>
                      <a:pt x="6765" y="4909"/>
                    </a:lnTo>
                    <a:lnTo>
                      <a:pt x="6765" y="4943"/>
                    </a:lnTo>
                    <a:lnTo>
                      <a:pt x="6765" y="4971"/>
                    </a:lnTo>
                    <a:lnTo>
                      <a:pt x="6765" y="4991"/>
                    </a:lnTo>
                    <a:lnTo>
                      <a:pt x="6765" y="4997"/>
                    </a:lnTo>
                    <a:lnTo>
                      <a:pt x="6780" y="4997"/>
                    </a:lnTo>
                    <a:lnTo>
                      <a:pt x="6818" y="4997"/>
                    </a:lnTo>
                    <a:lnTo>
                      <a:pt x="6873" y="4997"/>
                    </a:lnTo>
                    <a:lnTo>
                      <a:pt x="6939" y="4997"/>
                    </a:lnTo>
                    <a:lnTo>
                      <a:pt x="7008" y="4997"/>
                    </a:lnTo>
                    <a:lnTo>
                      <a:pt x="7072" y="4997"/>
                    </a:lnTo>
                    <a:lnTo>
                      <a:pt x="7125" y="4997"/>
                    </a:lnTo>
                    <a:lnTo>
                      <a:pt x="7159" y="4997"/>
                    </a:lnTo>
                    <a:lnTo>
                      <a:pt x="7159" y="5007"/>
                    </a:lnTo>
                    <a:lnTo>
                      <a:pt x="7159" y="5020"/>
                    </a:lnTo>
                    <a:lnTo>
                      <a:pt x="7159" y="5033"/>
                    </a:lnTo>
                    <a:lnTo>
                      <a:pt x="7159" y="5046"/>
                    </a:lnTo>
                    <a:lnTo>
                      <a:pt x="7159" y="5059"/>
                    </a:lnTo>
                    <a:lnTo>
                      <a:pt x="7159" y="5069"/>
                    </a:lnTo>
                    <a:lnTo>
                      <a:pt x="7159" y="5076"/>
                    </a:lnTo>
                    <a:lnTo>
                      <a:pt x="7159" y="5078"/>
                    </a:lnTo>
                    <a:lnTo>
                      <a:pt x="7174" y="5078"/>
                    </a:lnTo>
                    <a:lnTo>
                      <a:pt x="7213" y="5078"/>
                    </a:lnTo>
                    <a:lnTo>
                      <a:pt x="7271" y="5078"/>
                    </a:lnTo>
                    <a:lnTo>
                      <a:pt x="7337" y="5078"/>
                    </a:lnTo>
                    <a:lnTo>
                      <a:pt x="7407" y="5078"/>
                    </a:lnTo>
                    <a:lnTo>
                      <a:pt x="7472" y="5078"/>
                    </a:lnTo>
                    <a:lnTo>
                      <a:pt x="7527" y="5078"/>
                    </a:lnTo>
                    <a:lnTo>
                      <a:pt x="7562" y="5078"/>
                    </a:lnTo>
                    <a:lnTo>
                      <a:pt x="7562" y="5109"/>
                    </a:lnTo>
                    <a:lnTo>
                      <a:pt x="7562" y="5152"/>
                    </a:lnTo>
                    <a:lnTo>
                      <a:pt x="7562" y="5206"/>
                    </a:lnTo>
                    <a:lnTo>
                      <a:pt x="7562" y="5261"/>
                    </a:lnTo>
                    <a:lnTo>
                      <a:pt x="7562" y="5316"/>
                    </a:lnTo>
                    <a:lnTo>
                      <a:pt x="7562" y="5362"/>
                    </a:lnTo>
                    <a:lnTo>
                      <a:pt x="7562" y="5394"/>
                    </a:lnTo>
                    <a:lnTo>
                      <a:pt x="7562" y="5405"/>
                    </a:lnTo>
                    <a:lnTo>
                      <a:pt x="7576" y="5405"/>
                    </a:lnTo>
                    <a:lnTo>
                      <a:pt x="7613" y="5405"/>
                    </a:lnTo>
                    <a:lnTo>
                      <a:pt x="7667" y="5405"/>
                    </a:lnTo>
                    <a:lnTo>
                      <a:pt x="7730" y="5405"/>
                    </a:lnTo>
                    <a:lnTo>
                      <a:pt x="7797" y="5405"/>
                    </a:lnTo>
                    <a:lnTo>
                      <a:pt x="7859" y="5405"/>
                    </a:lnTo>
                    <a:lnTo>
                      <a:pt x="7911" y="5405"/>
                    </a:lnTo>
                    <a:lnTo>
                      <a:pt x="7945" y="5405"/>
                    </a:lnTo>
                    <a:lnTo>
                      <a:pt x="7945" y="5430"/>
                    </a:lnTo>
                    <a:lnTo>
                      <a:pt x="7945" y="5465"/>
                    </a:lnTo>
                    <a:lnTo>
                      <a:pt x="7945" y="5506"/>
                    </a:lnTo>
                    <a:lnTo>
                      <a:pt x="7945" y="5549"/>
                    </a:lnTo>
                    <a:lnTo>
                      <a:pt x="7945" y="5588"/>
                    </a:lnTo>
                    <a:lnTo>
                      <a:pt x="7945" y="5622"/>
                    </a:lnTo>
                    <a:lnTo>
                      <a:pt x="7945" y="5645"/>
                    </a:lnTo>
                    <a:lnTo>
                      <a:pt x="7945" y="5654"/>
                    </a:lnTo>
                    <a:lnTo>
                      <a:pt x="7958" y="5654"/>
                    </a:lnTo>
                    <a:lnTo>
                      <a:pt x="7993" y="5654"/>
                    </a:lnTo>
                    <a:lnTo>
                      <a:pt x="8045" y="5654"/>
                    </a:lnTo>
                    <a:lnTo>
                      <a:pt x="8105" y="5654"/>
                    </a:lnTo>
                    <a:lnTo>
                      <a:pt x="8169" y="5654"/>
                    </a:lnTo>
                    <a:lnTo>
                      <a:pt x="8229" y="5654"/>
                    </a:lnTo>
                    <a:lnTo>
                      <a:pt x="8278" y="5654"/>
                    </a:lnTo>
                    <a:lnTo>
                      <a:pt x="8313" y="5654"/>
                    </a:lnTo>
                    <a:lnTo>
                      <a:pt x="8313" y="5665"/>
                    </a:lnTo>
                    <a:lnTo>
                      <a:pt x="8313" y="5678"/>
                    </a:lnTo>
                    <a:lnTo>
                      <a:pt x="8313" y="5692"/>
                    </a:lnTo>
                    <a:lnTo>
                      <a:pt x="8313" y="5706"/>
                    </a:lnTo>
                    <a:lnTo>
                      <a:pt x="8313" y="5718"/>
                    </a:lnTo>
                    <a:lnTo>
                      <a:pt x="8313" y="5729"/>
                    </a:lnTo>
                    <a:lnTo>
                      <a:pt x="8313" y="5737"/>
                    </a:lnTo>
                    <a:lnTo>
                      <a:pt x="8313" y="5739"/>
                    </a:lnTo>
                    <a:lnTo>
                      <a:pt x="8335" y="5739"/>
                    </a:lnTo>
                    <a:lnTo>
                      <a:pt x="8398" y="5739"/>
                    </a:lnTo>
                    <a:lnTo>
                      <a:pt x="8486" y="5739"/>
                    </a:lnTo>
                    <a:lnTo>
                      <a:pt x="8589" y="5739"/>
                    </a:lnTo>
                    <a:lnTo>
                      <a:pt x="8696" y="5739"/>
                    </a:lnTo>
                    <a:lnTo>
                      <a:pt x="8794" y="5739"/>
                    </a:lnTo>
                    <a:lnTo>
                      <a:pt x="8872" y="5739"/>
                    </a:lnTo>
                    <a:lnTo>
                      <a:pt x="8916" y="5739"/>
                    </a:lnTo>
                    <a:lnTo>
                      <a:pt x="8916" y="5767"/>
                    </a:lnTo>
                    <a:lnTo>
                      <a:pt x="8916" y="5808"/>
                    </a:lnTo>
                    <a:lnTo>
                      <a:pt x="8916" y="5857"/>
                    </a:lnTo>
                    <a:lnTo>
                      <a:pt x="8916" y="5909"/>
                    </a:lnTo>
                    <a:lnTo>
                      <a:pt x="8916" y="5958"/>
                    </a:lnTo>
                    <a:lnTo>
                      <a:pt x="8916" y="6000"/>
                    </a:lnTo>
                    <a:lnTo>
                      <a:pt x="8916" y="6028"/>
                    </a:lnTo>
                    <a:lnTo>
                      <a:pt x="8916" y="6039"/>
                    </a:lnTo>
                    <a:lnTo>
                      <a:pt x="8938" y="6039"/>
                    </a:lnTo>
                    <a:lnTo>
                      <a:pt x="8998" y="6039"/>
                    </a:lnTo>
                    <a:lnTo>
                      <a:pt x="9083" y="6039"/>
                    </a:lnTo>
                    <a:lnTo>
                      <a:pt x="9184" y="6039"/>
                    </a:lnTo>
                    <a:lnTo>
                      <a:pt x="9286" y="6039"/>
                    </a:lnTo>
                    <a:lnTo>
                      <a:pt x="9380" y="6039"/>
                    </a:lnTo>
                    <a:lnTo>
                      <a:pt x="9457" y="6039"/>
                    </a:lnTo>
                    <a:lnTo>
                      <a:pt x="9500" y="6039"/>
                    </a:lnTo>
                    <a:lnTo>
                      <a:pt x="9500" y="6073"/>
                    </a:lnTo>
                    <a:lnTo>
                      <a:pt x="9500" y="6130"/>
                    </a:lnTo>
                    <a:lnTo>
                      <a:pt x="9500" y="6200"/>
                    </a:lnTo>
                    <a:lnTo>
                      <a:pt x="9500" y="6275"/>
                    </a:lnTo>
                    <a:lnTo>
                      <a:pt x="9500" y="6347"/>
                    </a:lnTo>
                    <a:lnTo>
                      <a:pt x="9500" y="6408"/>
                    </a:lnTo>
                    <a:lnTo>
                      <a:pt x="9500" y="6452"/>
                    </a:lnTo>
                    <a:lnTo>
                      <a:pt x="9500" y="6467"/>
                    </a:lnTo>
                    <a:lnTo>
                      <a:pt x="9514" y="6467"/>
                    </a:lnTo>
                    <a:lnTo>
                      <a:pt x="9552" y="6467"/>
                    </a:lnTo>
                    <a:lnTo>
                      <a:pt x="9606" y="6467"/>
                    </a:lnTo>
                    <a:lnTo>
                      <a:pt x="9672" y="6467"/>
                    </a:lnTo>
                    <a:lnTo>
                      <a:pt x="9739" y="6467"/>
                    </a:lnTo>
                    <a:lnTo>
                      <a:pt x="9802" y="6467"/>
                    </a:lnTo>
                    <a:lnTo>
                      <a:pt x="9855" y="6467"/>
                    </a:lnTo>
                    <a:lnTo>
                      <a:pt x="9889" y="6467"/>
                    </a:lnTo>
                    <a:lnTo>
                      <a:pt x="9889" y="6503"/>
                    </a:lnTo>
                    <a:lnTo>
                      <a:pt x="9889" y="6562"/>
                    </a:lnTo>
                    <a:lnTo>
                      <a:pt x="9889" y="6635"/>
                    </a:lnTo>
                    <a:lnTo>
                      <a:pt x="9889" y="6714"/>
                    </a:lnTo>
                    <a:lnTo>
                      <a:pt x="9889" y="6791"/>
                    </a:lnTo>
                    <a:lnTo>
                      <a:pt x="9889" y="6855"/>
                    </a:lnTo>
                    <a:lnTo>
                      <a:pt x="9889" y="6900"/>
                    </a:lnTo>
                    <a:lnTo>
                      <a:pt x="9889" y="6917"/>
                    </a:lnTo>
                    <a:lnTo>
                      <a:pt x="9901" y="6917"/>
                    </a:lnTo>
                    <a:lnTo>
                      <a:pt x="9937" y="6917"/>
                    </a:lnTo>
                    <a:lnTo>
                      <a:pt x="9987" y="6917"/>
                    </a:lnTo>
                    <a:lnTo>
                      <a:pt x="10046" y="6917"/>
                    </a:lnTo>
                    <a:lnTo>
                      <a:pt x="10109" y="6917"/>
                    </a:lnTo>
                    <a:lnTo>
                      <a:pt x="10168" y="6917"/>
                    </a:lnTo>
                    <a:lnTo>
                      <a:pt x="10217" y="6917"/>
                    </a:lnTo>
                    <a:lnTo>
                      <a:pt x="10250" y="6917"/>
                    </a:lnTo>
                    <a:lnTo>
                      <a:pt x="10250" y="6930"/>
                    </a:lnTo>
                    <a:lnTo>
                      <a:pt x="10250" y="6946"/>
                    </a:lnTo>
                    <a:lnTo>
                      <a:pt x="10250" y="6962"/>
                    </a:lnTo>
                    <a:lnTo>
                      <a:pt x="10250" y="6978"/>
                    </a:lnTo>
                    <a:lnTo>
                      <a:pt x="10250" y="6994"/>
                    </a:lnTo>
                    <a:lnTo>
                      <a:pt x="10250" y="7006"/>
                    </a:lnTo>
                    <a:lnTo>
                      <a:pt x="10250" y="7014"/>
                    </a:lnTo>
                    <a:lnTo>
                      <a:pt x="10250" y="7018"/>
                    </a:lnTo>
                    <a:lnTo>
                      <a:pt x="10265" y="7018"/>
                    </a:lnTo>
                    <a:lnTo>
                      <a:pt x="10304" y="7018"/>
                    </a:lnTo>
                    <a:lnTo>
                      <a:pt x="10362" y="7018"/>
                    </a:lnTo>
                    <a:lnTo>
                      <a:pt x="10429" y="7018"/>
                    </a:lnTo>
                    <a:lnTo>
                      <a:pt x="10500" y="7018"/>
                    </a:lnTo>
                    <a:lnTo>
                      <a:pt x="10565" y="7018"/>
                    </a:lnTo>
                    <a:lnTo>
                      <a:pt x="10619" y="7018"/>
                    </a:lnTo>
                    <a:lnTo>
                      <a:pt x="10654" y="7018"/>
                    </a:lnTo>
                    <a:lnTo>
                      <a:pt x="10654" y="7042"/>
                    </a:lnTo>
                    <a:lnTo>
                      <a:pt x="10654" y="7073"/>
                    </a:lnTo>
                    <a:lnTo>
                      <a:pt x="10654" y="7112"/>
                    </a:lnTo>
                    <a:lnTo>
                      <a:pt x="10654" y="7150"/>
                    </a:lnTo>
                    <a:lnTo>
                      <a:pt x="10654" y="7186"/>
                    </a:lnTo>
                    <a:lnTo>
                      <a:pt x="10654" y="7216"/>
                    </a:lnTo>
                    <a:lnTo>
                      <a:pt x="10654" y="7237"/>
                    </a:lnTo>
                    <a:lnTo>
                      <a:pt x="10654" y="7246"/>
                    </a:lnTo>
                    <a:lnTo>
                      <a:pt x="10668" y="7246"/>
                    </a:lnTo>
                    <a:lnTo>
                      <a:pt x="10706" y="7246"/>
                    </a:lnTo>
                    <a:lnTo>
                      <a:pt x="10760" y="7246"/>
                    </a:lnTo>
                    <a:lnTo>
                      <a:pt x="10823" y="7246"/>
                    </a:lnTo>
                    <a:lnTo>
                      <a:pt x="10890" y="7246"/>
                    </a:lnTo>
                    <a:lnTo>
                      <a:pt x="10953" y="7246"/>
                    </a:lnTo>
                    <a:lnTo>
                      <a:pt x="11004" y="7246"/>
                    </a:lnTo>
                    <a:lnTo>
                      <a:pt x="11039" y="7246"/>
                    </a:lnTo>
                    <a:lnTo>
                      <a:pt x="11039" y="7260"/>
                    </a:lnTo>
                    <a:lnTo>
                      <a:pt x="11039" y="7278"/>
                    </a:lnTo>
                    <a:lnTo>
                      <a:pt x="11039" y="7296"/>
                    </a:lnTo>
                    <a:lnTo>
                      <a:pt x="11039" y="7315"/>
                    </a:lnTo>
                    <a:lnTo>
                      <a:pt x="11039" y="7332"/>
                    </a:lnTo>
                    <a:lnTo>
                      <a:pt x="11039" y="7346"/>
                    </a:lnTo>
                    <a:lnTo>
                      <a:pt x="11039" y="7356"/>
                    </a:lnTo>
                    <a:lnTo>
                      <a:pt x="11039" y="7360"/>
                    </a:lnTo>
                    <a:lnTo>
                      <a:pt x="11054" y="7360"/>
                    </a:lnTo>
                    <a:lnTo>
                      <a:pt x="11093" y="7360"/>
                    </a:lnTo>
                    <a:lnTo>
                      <a:pt x="11149" y="7360"/>
                    </a:lnTo>
                    <a:lnTo>
                      <a:pt x="11216" y="7360"/>
                    </a:lnTo>
                    <a:lnTo>
                      <a:pt x="11285" y="7360"/>
                    </a:lnTo>
                    <a:lnTo>
                      <a:pt x="11351" y="7360"/>
                    </a:lnTo>
                    <a:lnTo>
                      <a:pt x="11404" y="7360"/>
                    </a:lnTo>
                    <a:lnTo>
                      <a:pt x="11439" y="7360"/>
                    </a:lnTo>
                    <a:lnTo>
                      <a:pt x="11439" y="7386"/>
                    </a:lnTo>
                    <a:lnTo>
                      <a:pt x="11439" y="7423"/>
                    </a:lnTo>
                    <a:lnTo>
                      <a:pt x="11439" y="7468"/>
                    </a:lnTo>
                    <a:lnTo>
                      <a:pt x="11439" y="7514"/>
                    </a:lnTo>
                    <a:lnTo>
                      <a:pt x="11439" y="7557"/>
                    </a:lnTo>
                    <a:lnTo>
                      <a:pt x="11439" y="7594"/>
                    </a:lnTo>
                    <a:lnTo>
                      <a:pt x="11439" y="7620"/>
                    </a:lnTo>
                    <a:lnTo>
                      <a:pt x="11439" y="7629"/>
                    </a:lnTo>
                    <a:lnTo>
                      <a:pt x="11461" y="7629"/>
                    </a:lnTo>
                    <a:lnTo>
                      <a:pt x="11520" y="7629"/>
                    </a:lnTo>
                    <a:lnTo>
                      <a:pt x="11605" y="7629"/>
                    </a:lnTo>
                    <a:lnTo>
                      <a:pt x="11705" y="7629"/>
                    </a:lnTo>
                    <a:lnTo>
                      <a:pt x="11807" y="7629"/>
                    </a:lnTo>
                    <a:lnTo>
                      <a:pt x="11900" y="7629"/>
                    </a:lnTo>
                    <a:lnTo>
                      <a:pt x="11975" y="7629"/>
                    </a:lnTo>
                    <a:lnTo>
                      <a:pt x="12019" y="7629"/>
                    </a:lnTo>
                    <a:lnTo>
                      <a:pt x="12019" y="7659"/>
                    </a:lnTo>
                    <a:lnTo>
                      <a:pt x="12019" y="7701"/>
                    </a:lnTo>
                    <a:lnTo>
                      <a:pt x="12019" y="7754"/>
                    </a:lnTo>
                    <a:lnTo>
                      <a:pt x="12019" y="7810"/>
                    </a:lnTo>
                    <a:lnTo>
                      <a:pt x="12019" y="7862"/>
                    </a:lnTo>
                    <a:lnTo>
                      <a:pt x="12019" y="7907"/>
                    </a:lnTo>
                    <a:lnTo>
                      <a:pt x="12019" y="7938"/>
                    </a:lnTo>
                    <a:lnTo>
                      <a:pt x="12019" y="7949"/>
                    </a:lnTo>
                    <a:lnTo>
                      <a:pt x="12041" y="7949"/>
                    </a:lnTo>
                    <a:lnTo>
                      <a:pt x="12100" y="7949"/>
                    </a:lnTo>
                    <a:lnTo>
                      <a:pt x="12184" y="7949"/>
                    </a:lnTo>
                    <a:lnTo>
                      <a:pt x="12283" y="7949"/>
                    </a:lnTo>
                    <a:lnTo>
                      <a:pt x="12385" y="7949"/>
                    </a:lnTo>
                    <a:lnTo>
                      <a:pt x="12479" y="7949"/>
                    </a:lnTo>
                    <a:lnTo>
                      <a:pt x="12552" y="7949"/>
                    </a:lnTo>
                    <a:lnTo>
                      <a:pt x="12597" y="7949"/>
                    </a:lnTo>
                    <a:lnTo>
                      <a:pt x="12597" y="7973"/>
                    </a:lnTo>
                    <a:lnTo>
                      <a:pt x="12597" y="8004"/>
                    </a:lnTo>
                    <a:lnTo>
                      <a:pt x="12597" y="8040"/>
                    </a:lnTo>
                    <a:lnTo>
                      <a:pt x="12597" y="8077"/>
                    </a:lnTo>
                    <a:lnTo>
                      <a:pt x="12597" y="8112"/>
                    </a:lnTo>
                    <a:lnTo>
                      <a:pt x="12597" y="8142"/>
                    </a:lnTo>
                    <a:lnTo>
                      <a:pt x="12597" y="8161"/>
                    </a:lnTo>
                    <a:lnTo>
                      <a:pt x="12597" y="8169"/>
                    </a:lnTo>
                    <a:lnTo>
                      <a:pt x="12611" y="8169"/>
                    </a:lnTo>
                    <a:lnTo>
                      <a:pt x="12651" y="8169"/>
                    </a:lnTo>
                    <a:lnTo>
                      <a:pt x="12706" y="8169"/>
                    </a:lnTo>
                    <a:lnTo>
                      <a:pt x="12772" y="8169"/>
                    </a:lnTo>
                    <a:lnTo>
                      <a:pt x="12841" y="8169"/>
                    </a:lnTo>
                    <a:lnTo>
                      <a:pt x="12906" y="8169"/>
                    </a:lnTo>
                    <a:lnTo>
                      <a:pt x="12959" y="8169"/>
                    </a:lnTo>
                    <a:lnTo>
                      <a:pt x="12995" y="8169"/>
                    </a:lnTo>
                    <a:lnTo>
                      <a:pt x="12995" y="8206"/>
                    </a:lnTo>
                    <a:lnTo>
                      <a:pt x="12995" y="8269"/>
                    </a:lnTo>
                    <a:lnTo>
                      <a:pt x="12995" y="8349"/>
                    </a:lnTo>
                    <a:lnTo>
                      <a:pt x="12995" y="8435"/>
                    </a:lnTo>
                    <a:lnTo>
                      <a:pt x="12995" y="8518"/>
                    </a:lnTo>
                    <a:lnTo>
                      <a:pt x="12995" y="8589"/>
                    </a:lnTo>
                    <a:lnTo>
                      <a:pt x="12995" y="8639"/>
                    </a:lnTo>
                    <a:lnTo>
                      <a:pt x="12995" y="8658"/>
                    </a:lnTo>
                    <a:lnTo>
                      <a:pt x="13008" y="8658"/>
                    </a:lnTo>
                    <a:lnTo>
                      <a:pt x="13046" y="8658"/>
                    </a:lnTo>
                    <a:lnTo>
                      <a:pt x="13100" y="8658"/>
                    </a:lnTo>
                    <a:lnTo>
                      <a:pt x="13165" y="8658"/>
                    </a:lnTo>
                    <a:lnTo>
                      <a:pt x="13232" y="8658"/>
                    </a:lnTo>
                    <a:lnTo>
                      <a:pt x="13296" y="8658"/>
                    </a:lnTo>
                    <a:lnTo>
                      <a:pt x="13347" y="8658"/>
                    </a:lnTo>
                    <a:lnTo>
                      <a:pt x="13382" y="8658"/>
                    </a:lnTo>
                    <a:lnTo>
                      <a:pt x="13382" y="8711"/>
                    </a:lnTo>
                    <a:lnTo>
                      <a:pt x="13382" y="8810"/>
                    </a:lnTo>
                    <a:lnTo>
                      <a:pt x="13382" y="8941"/>
                    </a:lnTo>
                    <a:lnTo>
                      <a:pt x="13382" y="9085"/>
                    </a:lnTo>
                    <a:lnTo>
                      <a:pt x="13382" y="9227"/>
                    </a:lnTo>
                    <a:lnTo>
                      <a:pt x="13382" y="9350"/>
                    </a:lnTo>
                    <a:lnTo>
                      <a:pt x="13382" y="9435"/>
                    </a:lnTo>
                    <a:lnTo>
                      <a:pt x="13382" y="9467"/>
                    </a:lnTo>
                    <a:lnTo>
                      <a:pt x="13404" y="9467"/>
                    </a:lnTo>
                    <a:lnTo>
                      <a:pt x="13464" y="9467"/>
                    </a:lnTo>
                    <a:lnTo>
                      <a:pt x="13549" y="9467"/>
                    </a:lnTo>
                    <a:lnTo>
                      <a:pt x="13648" y="9467"/>
                    </a:lnTo>
                    <a:lnTo>
                      <a:pt x="13751" y="9467"/>
                    </a:lnTo>
                    <a:lnTo>
                      <a:pt x="13846" y="9467"/>
                    </a:lnTo>
                    <a:lnTo>
                      <a:pt x="13921" y="9467"/>
                    </a:lnTo>
                    <a:lnTo>
                      <a:pt x="13965" y="9467"/>
                    </a:lnTo>
                    <a:lnTo>
                      <a:pt x="13965" y="9507"/>
                    </a:lnTo>
                    <a:lnTo>
                      <a:pt x="13965" y="9575"/>
                    </a:lnTo>
                    <a:lnTo>
                      <a:pt x="13965" y="9661"/>
                    </a:lnTo>
                    <a:lnTo>
                      <a:pt x="13965" y="9755"/>
                    </a:lnTo>
                    <a:lnTo>
                      <a:pt x="13965" y="9845"/>
                    </a:lnTo>
                    <a:lnTo>
                      <a:pt x="13965" y="9923"/>
                    </a:lnTo>
                    <a:lnTo>
                      <a:pt x="13965" y="9978"/>
                    </a:lnTo>
                    <a:lnTo>
                      <a:pt x="13965" y="9997"/>
                    </a:lnTo>
                    <a:lnTo>
                      <a:pt x="14012" y="9997"/>
                    </a:lnTo>
                    <a:lnTo>
                      <a:pt x="14135" y="9997"/>
                    </a:lnTo>
                    <a:lnTo>
                      <a:pt x="14309" y="9997"/>
                    </a:lnTo>
                    <a:lnTo>
                      <a:pt x="14512" y="9997"/>
                    </a:lnTo>
                    <a:lnTo>
                      <a:pt x="14718" y="9997"/>
                    </a:lnTo>
                    <a:lnTo>
                      <a:pt x="14904" y="9997"/>
                    </a:lnTo>
                    <a:lnTo>
                      <a:pt x="15043" y="9997"/>
                    </a:lnTo>
                    <a:lnTo>
                      <a:pt x="15113" y="9997"/>
                    </a:lnTo>
                    <a:lnTo>
                      <a:pt x="15113" y="10029"/>
                    </a:lnTo>
                    <a:lnTo>
                      <a:pt x="15113" y="10076"/>
                    </a:lnTo>
                    <a:lnTo>
                      <a:pt x="15113" y="10134"/>
                    </a:lnTo>
                    <a:lnTo>
                      <a:pt x="15113" y="10196"/>
                    </a:lnTo>
                    <a:lnTo>
                      <a:pt x="15113" y="10255"/>
                    </a:lnTo>
                    <a:lnTo>
                      <a:pt x="15113" y="10305"/>
                    </a:lnTo>
                    <a:lnTo>
                      <a:pt x="15113" y="10340"/>
                    </a:lnTo>
                    <a:lnTo>
                      <a:pt x="15113" y="10353"/>
                    </a:lnTo>
                    <a:lnTo>
                      <a:pt x="15202" y="10353"/>
                    </a:lnTo>
                    <a:lnTo>
                      <a:pt x="15439" y="10353"/>
                    </a:lnTo>
                    <a:lnTo>
                      <a:pt x="15776" y="10353"/>
                    </a:lnTo>
                    <a:lnTo>
                      <a:pt x="16164" y="10353"/>
                    </a:lnTo>
                    <a:lnTo>
                      <a:pt x="16555" y="10353"/>
                    </a:lnTo>
                    <a:lnTo>
                      <a:pt x="16902" y="10353"/>
                    </a:lnTo>
                    <a:lnTo>
                      <a:pt x="17156" y="10353"/>
                    </a:lnTo>
                    <a:lnTo>
                      <a:pt x="17270" y="10353"/>
                    </a:lnTo>
                    <a:lnTo>
                      <a:pt x="17270" y="10419"/>
                    </a:lnTo>
                    <a:lnTo>
                      <a:pt x="17270" y="10550"/>
                    </a:lnTo>
                    <a:lnTo>
                      <a:pt x="17270" y="10726"/>
                    </a:lnTo>
                    <a:lnTo>
                      <a:pt x="17270" y="10922"/>
                    </a:lnTo>
                    <a:lnTo>
                      <a:pt x="17270" y="11114"/>
                    </a:lnTo>
                    <a:lnTo>
                      <a:pt x="17270" y="11282"/>
                    </a:lnTo>
                    <a:lnTo>
                      <a:pt x="17270" y="11398"/>
                    </a:lnTo>
                    <a:lnTo>
                      <a:pt x="17270" y="11443"/>
                    </a:lnTo>
                    <a:lnTo>
                      <a:pt x="18679" y="11443"/>
                    </a:lnTo>
                    <a:lnTo>
                      <a:pt x="18679" y="11376"/>
                    </a:lnTo>
                    <a:lnTo>
                      <a:pt x="18624" y="11376"/>
                    </a:lnTo>
                    <a:lnTo>
                      <a:pt x="18480" y="11376"/>
                    </a:lnTo>
                    <a:lnTo>
                      <a:pt x="18275" y="11376"/>
                    </a:lnTo>
                    <a:lnTo>
                      <a:pt x="18039" y="11376"/>
                    </a:lnTo>
                    <a:lnTo>
                      <a:pt x="17798" y="11376"/>
                    </a:lnTo>
                    <a:lnTo>
                      <a:pt x="17583" y="11376"/>
                    </a:lnTo>
                    <a:lnTo>
                      <a:pt x="17423" y="11376"/>
                    </a:lnTo>
                    <a:lnTo>
                      <a:pt x="17345" y="11376"/>
                    </a:lnTo>
                    <a:lnTo>
                      <a:pt x="17345" y="11311"/>
                    </a:lnTo>
                    <a:lnTo>
                      <a:pt x="17345" y="11179"/>
                    </a:lnTo>
                    <a:lnTo>
                      <a:pt x="17345" y="11003"/>
                    </a:lnTo>
                    <a:lnTo>
                      <a:pt x="17345" y="10808"/>
                    </a:lnTo>
                    <a:lnTo>
                      <a:pt x="17345" y="10614"/>
                    </a:lnTo>
                    <a:lnTo>
                      <a:pt x="17345" y="10448"/>
                    </a:lnTo>
                    <a:lnTo>
                      <a:pt x="17345" y="10330"/>
                    </a:lnTo>
                    <a:lnTo>
                      <a:pt x="17345" y="10287"/>
                    </a:lnTo>
                    <a:lnTo>
                      <a:pt x="17255" y="10287"/>
                    </a:lnTo>
                    <a:lnTo>
                      <a:pt x="17018" y="10287"/>
                    </a:lnTo>
                    <a:lnTo>
                      <a:pt x="16681" y="10287"/>
                    </a:lnTo>
                    <a:lnTo>
                      <a:pt x="16294" y="10287"/>
                    </a:lnTo>
                    <a:lnTo>
                      <a:pt x="15902" y="10287"/>
                    </a:lnTo>
                    <a:lnTo>
                      <a:pt x="15556" y="10287"/>
                    </a:lnTo>
                    <a:lnTo>
                      <a:pt x="15302" y="10287"/>
                    </a:lnTo>
                    <a:lnTo>
                      <a:pt x="15187" y="10287"/>
                    </a:lnTo>
                    <a:lnTo>
                      <a:pt x="15187" y="10255"/>
                    </a:lnTo>
                    <a:lnTo>
                      <a:pt x="15187" y="10208"/>
                    </a:lnTo>
                    <a:lnTo>
                      <a:pt x="15187" y="10150"/>
                    </a:lnTo>
                    <a:lnTo>
                      <a:pt x="15187" y="10088"/>
                    </a:lnTo>
                    <a:lnTo>
                      <a:pt x="15187" y="10029"/>
                    </a:lnTo>
                    <a:lnTo>
                      <a:pt x="15187" y="9979"/>
                    </a:lnTo>
                    <a:lnTo>
                      <a:pt x="15187" y="9944"/>
                    </a:lnTo>
                    <a:lnTo>
                      <a:pt x="15187" y="9931"/>
                    </a:lnTo>
                    <a:lnTo>
                      <a:pt x="15142" y="9931"/>
                    </a:lnTo>
                    <a:lnTo>
                      <a:pt x="15019" y="9931"/>
                    </a:lnTo>
                    <a:lnTo>
                      <a:pt x="14843" y="9931"/>
                    </a:lnTo>
                    <a:lnTo>
                      <a:pt x="14641" y="9931"/>
                    </a:lnTo>
                    <a:lnTo>
                      <a:pt x="14434" y="9931"/>
                    </a:lnTo>
                    <a:lnTo>
                      <a:pt x="14249" y="9931"/>
                    </a:lnTo>
                    <a:lnTo>
                      <a:pt x="14110" y="9931"/>
                    </a:lnTo>
                    <a:lnTo>
                      <a:pt x="14040" y="9931"/>
                    </a:lnTo>
                    <a:lnTo>
                      <a:pt x="14040" y="9890"/>
                    </a:lnTo>
                    <a:lnTo>
                      <a:pt x="14040" y="9822"/>
                    </a:lnTo>
                    <a:lnTo>
                      <a:pt x="14040" y="9736"/>
                    </a:lnTo>
                    <a:lnTo>
                      <a:pt x="14040" y="9643"/>
                    </a:lnTo>
                    <a:lnTo>
                      <a:pt x="14040" y="9553"/>
                    </a:lnTo>
                    <a:lnTo>
                      <a:pt x="14040" y="9475"/>
                    </a:lnTo>
                    <a:lnTo>
                      <a:pt x="14040" y="9421"/>
                    </a:lnTo>
                    <a:lnTo>
                      <a:pt x="14040" y="9400"/>
                    </a:lnTo>
                    <a:lnTo>
                      <a:pt x="14018" y="9400"/>
                    </a:lnTo>
                    <a:lnTo>
                      <a:pt x="13959" y="9400"/>
                    </a:lnTo>
                    <a:lnTo>
                      <a:pt x="13873" y="9400"/>
                    </a:lnTo>
                    <a:lnTo>
                      <a:pt x="13773" y="9400"/>
                    </a:lnTo>
                    <a:lnTo>
                      <a:pt x="13670" y="9400"/>
                    </a:lnTo>
                    <a:lnTo>
                      <a:pt x="13576" y="9400"/>
                    </a:lnTo>
                    <a:lnTo>
                      <a:pt x="13501" y="9400"/>
                    </a:lnTo>
                    <a:lnTo>
                      <a:pt x="13458" y="9400"/>
                    </a:lnTo>
                    <a:lnTo>
                      <a:pt x="13458" y="9347"/>
                    </a:lnTo>
                    <a:lnTo>
                      <a:pt x="13458" y="9248"/>
                    </a:lnTo>
                    <a:lnTo>
                      <a:pt x="13458" y="9117"/>
                    </a:lnTo>
                    <a:lnTo>
                      <a:pt x="13458" y="8973"/>
                    </a:lnTo>
                    <a:lnTo>
                      <a:pt x="13458" y="8831"/>
                    </a:lnTo>
                    <a:lnTo>
                      <a:pt x="13458" y="8708"/>
                    </a:lnTo>
                    <a:lnTo>
                      <a:pt x="13458" y="8623"/>
                    </a:lnTo>
                    <a:lnTo>
                      <a:pt x="13458" y="8590"/>
                    </a:lnTo>
                    <a:lnTo>
                      <a:pt x="13443" y="8590"/>
                    </a:lnTo>
                    <a:lnTo>
                      <a:pt x="13405" y="8590"/>
                    </a:lnTo>
                    <a:lnTo>
                      <a:pt x="13351" y="8590"/>
                    </a:lnTo>
                    <a:lnTo>
                      <a:pt x="13287" y="8590"/>
                    </a:lnTo>
                    <a:lnTo>
                      <a:pt x="13219" y="8590"/>
                    </a:lnTo>
                    <a:lnTo>
                      <a:pt x="13156" y="8590"/>
                    </a:lnTo>
                    <a:lnTo>
                      <a:pt x="13104" y="8590"/>
                    </a:lnTo>
                    <a:lnTo>
                      <a:pt x="13070" y="8590"/>
                    </a:lnTo>
                    <a:lnTo>
                      <a:pt x="13070" y="8553"/>
                    </a:lnTo>
                    <a:lnTo>
                      <a:pt x="13070" y="8490"/>
                    </a:lnTo>
                    <a:lnTo>
                      <a:pt x="13070" y="8410"/>
                    </a:lnTo>
                    <a:lnTo>
                      <a:pt x="13070" y="8324"/>
                    </a:lnTo>
                    <a:lnTo>
                      <a:pt x="13070" y="8241"/>
                    </a:lnTo>
                    <a:lnTo>
                      <a:pt x="13070" y="8170"/>
                    </a:lnTo>
                    <a:lnTo>
                      <a:pt x="13070" y="8121"/>
                    </a:lnTo>
                    <a:lnTo>
                      <a:pt x="13070" y="8102"/>
                    </a:lnTo>
                    <a:lnTo>
                      <a:pt x="13055" y="8102"/>
                    </a:lnTo>
                    <a:lnTo>
                      <a:pt x="13017" y="8102"/>
                    </a:lnTo>
                    <a:lnTo>
                      <a:pt x="12960" y="8102"/>
                    </a:lnTo>
                    <a:lnTo>
                      <a:pt x="12894" y="8102"/>
                    </a:lnTo>
                    <a:lnTo>
                      <a:pt x="12825" y="8102"/>
                    </a:lnTo>
                    <a:lnTo>
                      <a:pt x="12760" y="8102"/>
                    </a:lnTo>
                    <a:lnTo>
                      <a:pt x="12707" y="8102"/>
                    </a:lnTo>
                    <a:lnTo>
                      <a:pt x="12672" y="8102"/>
                    </a:lnTo>
                    <a:lnTo>
                      <a:pt x="12672" y="8078"/>
                    </a:lnTo>
                    <a:lnTo>
                      <a:pt x="12672" y="8048"/>
                    </a:lnTo>
                    <a:lnTo>
                      <a:pt x="12672" y="8012"/>
                    </a:lnTo>
                    <a:lnTo>
                      <a:pt x="12672" y="7974"/>
                    </a:lnTo>
                    <a:lnTo>
                      <a:pt x="12672" y="7940"/>
                    </a:lnTo>
                    <a:lnTo>
                      <a:pt x="12672" y="7910"/>
                    </a:lnTo>
                    <a:lnTo>
                      <a:pt x="12672" y="7890"/>
                    </a:lnTo>
                    <a:lnTo>
                      <a:pt x="12672" y="7883"/>
                    </a:lnTo>
                    <a:lnTo>
                      <a:pt x="12649" y="7883"/>
                    </a:lnTo>
                    <a:lnTo>
                      <a:pt x="12590" y="7883"/>
                    </a:lnTo>
                    <a:lnTo>
                      <a:pt x="12507" y="7883"/>
                    </a:lnTo>
                    <a:lnTo>
                      <a:pt x="12407" y="7883"/>
                    </a:lnTo>
                    <a:lnTo>
                      <a:pt x="12307" y="7883"/>
                    </a:lnTo>
                    <a:lnTo>
                      <a:pt x="12212" y="7883"/>
                    </a:lnTo>
                    <a:lnTo>
                      <a:pt x="12138" y="7883"/>
                    </a:lnTo>
                    <a:lnTo>
                      <a:pt x="12094" y="7883"/>
                    </a:lnTo>
                    <a:lnTo>
                      <a:pt x="12094" y="7853"/>
                    </a:lnTo>
                    <a:lnTo>
                      <a:pt x="12094" y="7810"/>
                    </a:lnTo>
                    <a:lnTo>
                      <a:pt x="12094" y="7757"/>
                    </a:lnTo>
                    <a:lnTo>
                      <a:pt x="12094" y="7703"/>
                    </a:lnTo>
                    <a:lnTo>
                      <a:pt x="12094" y="7649"/>
                    </a:lnTo>
                    <a:lnTo>
                      <a:pt x="12094" y="7604"/>
                    </a:lnTo>
                    <a:lnTo>
                      <a:pt x="12094" y="7574"/>
                    </a:lnTo>
                    <a:lnTo>
                      <a:pt x="12094" y="7562"/>
                    </a:lnTo>
                    <a:lnTo>
                      <a:pt x="12072" y="7562"/>
                    </a:lnTo>
                    <a:lnTo>
                      <a:pt x="12013" y="7562"/>
                    </a:lnTo>
                    <a:lnTo>
                      <a:pt x="11928" y="7562"/>
                    </a:lnTo>
                    <a:lnTo>
                      <a:pt x="11829" y="7562"/>
                    </a:lnTo>
                    <a:lnTo>
                      <a:pt x="11727" y="7562"/>
                    </a:lnTo>
                    <a:lnTo>
                      <a:pt x="11633" y="7562"/>
                    </a:lnTo>
                    <a:lnTo>
                      <a:pt x="11558" y="7562"/>
                    </a:lnTo>
                    <a:lnTo>
                      <a:pt x="11514" y="7562"/>
                    </a:lnTo>
                    <a:lnTo>
                      <a:pt x="11514" y="7535"/>
                    </a:lnTo>
                    <a:lnTo>
                      <a:pt x="11514" y="7498"/>
                    </a:lnTo>
                    <a:lnTo>
                      <a:pt x="11514" y="7455"/>
                    </a:lnTo>
                    <a:lnTo>
                      <a:pt x="11514" y="7408"/>
                    </a:lnTo>
                    <a:lnTo>
                      <a:pt x="11514" y="7364"/>
                    </a:lnTo>
                    <a:lnTo>
                      <a:pt x="11514" y="7328"/>
                    </a:lnTo>
                    <a:lnTo>
                      <a:pt x="11514" y="7302"/>
                    </a:lnTo>
                    <a:lnTo>
                      <a:pt x="11514" y="7293"/>
                    </a:lnTo>
                    <a:lnTo>
                      <a:pt x="11500" y="7293"/>
                    </a:lnTo>
                    <a:lnTo>
                      <a:pt x="11460" y="7293"/>
                    </a:lnTo>
                    <a:lnTo>
                      <a:pt x="11404" y="7293"/>
                    </a:lnTo>
                    <a:lnTo>
                      <a:pt x="11337" y="7293"/>
                    </a:lnTo>
                    <a:lnTo>
                      <a:pt x="11267" y="7293"/>
                    </a:lnTo>
                    <a:lnTo>
                      <a:pt x="11202" y="7293"/>
                    </a:lnTo>
                    <a:lnTo>
                      <a:pt x="11149" y="7293"/>
                    </a:lnTo>
                    <a:lnTo>
                      <a:pt x="11114" y="7293"/>
                    </a:lnTo>
                    <a:lnTo>
                      <a:pt x="11114" y="7278"/>
                    </a:lnTo>
                    <a:lnTo>
                      <a:pt x="11114" y="7260"/>
                    </a:lnTo>
                    <a:lnTo>
                      <a:pt x="11114" y="7242"/>
                    </a:lnTo>
                    <a:lnTo>
                      <a:pt x="11114" y="7223"/>
                    </a:lnTo>
                    <a:lnTo>
                      <a:pt x="11114" y="7206"/>
                    </a:lnTo>
                    <a:lnTo>
                      <a:pt x="11114" y="7191"/>
                    </a:lnTo>
                    <a:lnTo>
                      <a:pt x="11114" y="7182"/>
                    </a:lnTo>
                    <a:lnTo>
                      <a:pt x="11114" y="7178"/>
                    </a:lnTo>
                    <a:lnTo>
                      <a:pt x="11100" y="7178"/>
                    </a:lnTo>
                    <a:lnTo>
                      <a:pt x="11062" y="7178"/>
                    </a:lnTo>
                    <a:lnTo>
                      <a:pt x="11008" y="7178"/>
                    </a:lnTo>
                    <a:lnTo>
                      <a:pt x="10944" y="7178"/>
                    </a:lnTo>
                    <a:lnTo>
                      <a:pt x="10878" y="7178"/>
                    </a:lnTo>
                    <a:lnTo>
                      <a:pt x="10815" y="7178"/>
                    </a:lnTo>
                    <a:lnTo>
                      <a:pt x="10764" y="7178"/>
                    </a:lnTo>
                    <a:lnTo>
                      <a:pt x="10729" y="7178"/>
                    </a:lnTo>
                    <a:lnTo>
                      <a:pt x="10729" y="7154"/>
                    </a:lnTo>
                    <a:lnTo>
                      <a:pt x="10729" y="7123"/>
                    </a:lnTo>
                    <a:lnTo>
                      <a:pt x="10729" y="7085"/>
                    </a:lnTo>
                    <a:lnTo>
                      <a:pt x="10729" y="7046"/>
                    </a:lnTo>
                    <a:lnTo>
                      <a:pt x="10729" y="7010"/>
                    </a:lnTo>
                    <a:lnTo>
                      <a:pt x="10729" y="6979"/>
                    </a:lnTo>
                    <a:lnTo>
                      <a:pt x="10729" y="6959"/>
                    </a:lnTo>
                    <a:lnTo>
                      <a:pt x="10729" y="6950"/>
                    </a:lnTo>
                    <a:lnTo>
                      <a:pt x="10715" y="6950"/>
                    </a:lnTo>
                    <a:lnTo>
                      <a:pt x="10675" y="6950"/>
                    </a:lnTo>
                    <a:lnTo>
                      <a:pt x="10617" y="6950"/>
                    </a:lnTo>
                    <a:lnTo>
                      <a:pt x="10551" y="6950"/>
                    </a:lnTo>
                    <a:lnTo>
                      <a:pt x="10481" y="6950"/>
                    </a:lnTo>
                    <a:lnTo>
                      <a:pt x="10415" y="6950"/>
                    </a:lnTo>
                    <a:lnTo>
                      <a:pt x="10361" y="6950"/>
                    </a:lnTo>
                    <a:lnTo>
                      <a:pt x="10326" y="6950"/>
                    </a:lnTo>
                    <a:lnTo>
                      <a:pt x="10326" y="6938"/>
                    </a:lnTo>
                    <a:lnTo>
                      <a:pt x="10326" y="6923"/>
                    </a:lnTo>
                    <a:lnTo>
                      <a:pt x="10326" y="6905"/>
                    </a:lnTo>
                    <a:lnTo>
                      <a:pt x="10326" y="6889"/>
                    </a:lnTo>
                    <a:lnTo>
                      <a:pt x="10326" y="6874"/>
                    </a:lnTo>
                    <a:lnTo>
                      <a:pt x="10326" y="6862"/>
                    </a:lnTo>
                    <a:lnTo>
                      <a:pt x="10326" y="6853"/>
                    </a:lnTo>
                    <a:lnTo>
                      <a:pt x="10326" y="6850"/>
                    </a:lnTo>
                    <a:lnTo>
                      <a:pt x="10313" y="6850"/>
                    </a:lnTo>
                    <a:lnTo>
                      <a:pt x="10278" y="6850"/>
                    </a:lnTo>
                    <a:lnTo>
                      <a:pt x="10227" y="6850"/>
                    </a:lnTo>
                    <a:lnTo>
                      <a:pt x="10168" y="6850"/>
                    </a:lnTo>
                    <a:lnTo>
                      <a:pt x="10105" y="6850"/>
                    </a:lnTo>
                    <a:lnTo>
                      <a:pt x="10046" y="6850"/>
                    </a:lnTo>
                    <a:lnTo>
                      <a:pt x="9997" y="6850"/>
                    </a:lnTo>
                    <a:lnTo>
                      <a:pt x="9964" y="6850"/>
                    </a:lnTo>
                    <a:lnTo>
                      <a:pt x="9964" y="6815"/>
                    </a:lnTo>
                    <a:lnTo>
                      <a:pt x="9964" y="6756"/>
                    </a:lnTo>
                    <a:lnTo>
                      <a:pt x="9964" y="6682"/>
                    </a:lnTo>
                    <a:lnTo>
                      <a:pt x="9964" y="6604"/>
                    </a:lnTo>
                    <a:lnTo>
                      <a:pt x="9964" y="6527"/>
                    </a:lnTo>
                    <a:lnTo>
                      <a:pt x="9964" y="6463"/>
                    </a:lnTo>
                    <a:lnTo>
                      <a:pt x="9964" y="6418"/>
                    </a:lnTo>
                    <a:lnTo>
                      <a:pt x="9964" y="6401"/>
                    </a:lnTo>
                    <a:lnTo>
                      <a:pt x="9949" y="6401"/>
                    </a:lnTo>
                    <a:lnTo>
                      <a:pt x="9912" y="6401"/>
                    </a:lnTo>
                    <a:lnTo>
                      <a:pt x="9857" y="6401"/>
                    </a:lnTo>
                    <a:lnTo>
                      <a:pt x="9793" y="6401"/>
                    </a:lnTo>
                    <a:lnTo>
                      <a:pt x="9726" y="6401"/>
                    </a:lnTo>
                    <a:lnTo>
                      <a:pt x="9662" y="6401"/>
                    </a:lnTo>
                    <a:lnTo>
                      <a:pt x="9610" y="6401"/>
                    </a:lnTo>
                    <a:lnTo>
                      <a:pt x="9576" y="6401"/>
                    </a:lnTo>
                    <a:lnTo>
                      <a:pt x="9576" y="6366"/>
                    </a:lnTo>
                    <a:lnTo>
                      <a:pt x="9576" y="6310"/>
                    </a:lnTo>
                    <a:lnTo>
                      <a:pt x="9576" y="6240"/>
                    </a:lnTo>
                    <a:lnTo>
                      <a:pt x="9576" y="6165"/>
                    </a:lnTo>
                    <a:lnTo>
                      <a:pt x="9576" y="6093"/>
                    </a:lnTo>
                    <a:lnTo>
                      <a:pt x="9576" y="6030"/>
                    </a:lnTo>
                    <a:lnTo>
                      <a:pt x="9576" y="5988"/>
                    </a:lnTo>
                    <a:lnTo>
                      <a:pt x="9576" y="5971"/>
                    </a:lnTo>
                    <a:lnTo>
                      <a:pt x="9554" y="5971"/>
                    </a:lnTo>
                    <a:lnTo>
                      <a:pt x="9493" y="5971"/>
                    </a:lnTo>
                    <a:lnTo>
                      <a:pt x="9409" y="5971"/>
                    </a:lnTo>
                    <a:lnTo>
                      <a:pt x="9308" y="5971"/>
                    </a:lnTo>
                    <a:lnTo>
                      <a:pt x="9206" y="5971"/>
                    </a:lnTo>
                    <a:lnTo>
                      <a:pt x="9110" y="5971"/>
                    </a:lnTo>
                    <a:lnTo>
                      <a:pt x="9035" y="5971"/>
                    </a:lnTo>
                    <a:lnTo>
                      <a:pt x="8992" y="5971"/>
                    </a:lnTo>
                    <a:lnTo>
                      <a:pt x="8992" y="5943"/>
                    </a:lnTo>
                    <a:lnTo>
                      <a:pt x="8992" y="5903"/>
                    </a:lnTo>
                    <a:lnTo>
                      <a:pt x="8992" y="5853"/>
                    </a:lnTo>
                    <a:lnTo>
                      <a:pt x="8992" y="5802"/>
                    </a:lnTo>
                    <a:lnTo>
                      <a:pt x="8992" y="5753"/>
                    </a:lnTo>
                    <a:lnTo>
                      <a:pt x="8992" y="5711"/>
                    </a:lnTo>
                    <a:lnTo>
                      <a:pt x="8992" y="5683"/>
                    </a:lnTo>
                    <a:lnTo>
                      <a:pt x="8992" y="5672"/>
                    </a:lnTo>
                    <a:lnTo>
                      <a:pt x="8969" y="5672"/>
                    </a:lnTo>
                    <a:lnTo>
                      <a:pt x="8906" y="5672"/>
                    </a:lnTo>
                    <a:lnTo>
                      <a:pt x="8818" y="5672"/>
                    </a:lnTo>
                    <a:lnTo>
                      <a:pt x="8715" y="5672"/>
                    </a:lnTo>
                    <a:lnTo>
                      <a:pt x="8608" y="5672"/>
                    </a:lnTo>
                    <a:lnTo>
                      <a:pt x="8509" y="5672"/>
                    </a:lnTo>
                    <a:lnTo>
                      <a:pt x="8433" y="5672"/>
                    </a:lnTo>
                    <a:lnTo>
                      <a:pt x="8388" y="5672"/>
                    </a:lnTo>
                    <a:lnTo>
                      <a:pt x="8388" y="5661"/>
                    </a:lnTo>
                    <a:lnTo>
                      <a:pt x="8388" y="5648"/>
                    </a:lnTo>
                    <a:lnTo>
                      <a:pt x="8388" y="5634"/>
                    </a:lnTo>
                    <a:lnTo>
                      <a:pt x="8388" y="5620"/>
                    </a:lnTo>
                    <a:lnTo>
                      <a:pt x="8388" y="5608"/>
                    </a:lnTo>
                    <a:lnTo>
                      <a:pt x="8388" y="5597"/>
                    </a:lnTo>
                    <a:lnTo>
                      <a:pt x="8388" y="5589"/>
                    </a:lnTo>
                    <a:lnTo>
                      <a:pt x="8388" y="5587"/>
                    </a:lnTo>
                    <a:lnTo>
                      <a:pt x="8374" y="5587"/>
                    </a:lnTo>
                    <a:lnTo>
                      <a:pt x="8339" y="5587"/>
                    </a:lnTo>
                    <a:lnTo>
                      <a:pt x="8287" y="5587"/>
                    </a:lnTo>
                    <a:lnTo>
                      <a:pt x="8227" y="5587"/>
                    </a:lnTo>
                    <a:lnTo>
                      <a:pt x="8163" y="5587"/>
                    </a:lnTo>
                    <a:lnTo>
                      <a:pt x="8103" y="5587"/>
                    </a:lnTo>
                    <a:lnTo>
                      <a:pt x="8054" y="5587"/>
                    </a:lnTo>
                    <a:lnTo>
                      <a:pt x="8020" y="5587"/>
                    </a:lnTo>
                    <a:lnTo>
                      <a:pt x="8020" y="5562"/>
                    </a:lnTo>
                    <a:lnTo>
                      <a:pt x="8020" y="5527"/>
                    </a:lnTo>
                    <a:lnTo>
                      <a:pt x="8020" y="5486"/>
                    </a:lnTo>
                    <a:lnTo>
                      <a:pt x="8020" y="5444"/>
                    </a:lnTo>
                    <a:lnTo>
                      <a:pt x="8020" y="5403"/>
                    </a:lnTo>
                    <a:lnTo>
                      <a:pt x="8020" y="5370"/>
                    </a:lnTo>
                    <a:lnTo>
                      <a:pt x="8020" y="5347"/>
                    </a:lnTo>
                    <a:lnTo>
                      <a:pt x="8020" y="5338"/>
                    </a:lnTo>
                    <a:lnTo>
                      <a:pt x="8007" y="5338"/>
                    </a:lnTo>
                    <a:lnTo>
                      <a:pt x="7969" y="5338"/>
                    </a:lnTo>
                    <a:lnTo>
                      <a:pt x="7915" y="5338"/>
                    </a:lnTo>
                    <a:lnTo>
                      <a:pt x="7852" y="5338"/>
                    </a:lnTo>
                    <a:lnTo>
                      <a:pt x="7786" y="5338"/>
                    </a:lnTo>
                    <a:lnTo>
                      <a:pt x="7723" y="5338"/>
                    </a:lnTo>
                    <a:lnTo>
                      <a:pt x="7672" y="5338"/>
                    </a:lnTo>
                    <a:lnTo>
                      <a:pt x="7637" y="5338"/>
                    </a:lnTo>
                    <a:lnTo>
                      <a:pt x="7637" y="5308"/>
                    </a:lnTo>
                    <a:lnTo>
                      <a:pt x="7637" y="5264"/>
                    </a:lnTo>
                    <a:lnTo>
                      <a:pt x="7637" y="5211"/>
                    </a:lnTo>
                    <a:lnTo>
                      <a:pt x="7637" y="5154"/>
                    </a:lnTo>
                    <a:lnTo>
                      <a:pt x="7637" y="5101"/>
                    </a:lnTo>
                    <a:lnTo>
                      <a:pt x="7637" y="5055"/>
                    </a:lnTo>
                    <a:lnTo>
                      <a:pt x="7637" y="5023"/>
                    </a:lnTo>
                    <a:lnTo>
                      <a:pt x="7637" y="5011"/>
                    </a:lnTo>
                    <a:lnTo>
                      <a:pt x="7622" y="5011"/>
                    </a:lnTo>
                    <a:lnTo>
                      <a:pt x="7583" y="5011"/>
                    </a:lnTo>
                    <a:lnTo>
                      <a:pt x="7527" y="5011"/>
                    </a:lnTo>
                    <a:lnTo>
                      <a:pt x="7459" y="5011"/>
                    </a:lnTo>
                    <a:lnTo>
                      <a:pt x="7389" y="5011"/>
                    </a:lnTo>
                    <a:lnTo>
                      <a:pt x="7324" y="5011"/>
                    </a:lnTo>
                    <a:lnTo>
                      <a:pt x="7270" y="5011"/>
                    </a:lnTo>
                    <a:lnTo>
                      <a:pt x="7235" y="5011"/>
                    </a:lnTo>
                    <a:lnTo>
                      <a:pt x="7235" y="5002"/>
                    </a:lnTo>
                    <a:lnTo>
                      <a:pt x="7235" y="4990"/>
                    </a:lnTo>
                    <a:lnTo>
                      <a:pt x="7235" y="4975"/>
                    </a:lnTo>
                    <a:lnTo>
                      <a:pt x="7235" y="4962"/>
                    </a:lnTo>
                    <a:lnTo>
                      <a:pt x="7235" y="4950"/>
                    </a:lnTo>
                    <a:lnTo>
                      <a:pt x="7235" y="4939"/>
                    </a:lnTo>
                    <a:lnTo>
                      <a:pt x="7235" y="4933"/>
                    </a:lnTo>
                    <a:lnTo>
                      <a:pt x="7235" y="4931"/>
                    </a:lnTo>
                    <a:lnTo>
                      <a:pt x="7221" y="4931"/>
                    </a:lnTo>
                    <a:lnTo>
                      <a:pt x="7183" y="4931"/>
                    </a:lnTo>
                    <a:lnTo>
                      <a:pt x="7126" y="4931"/>
                    </a:lnTo>
                    <a:lnTo>
                      <a:pt x="7061" y="4931"/>
                    </a:lnTo>
                    <a:lnTo>
                      <a:pt x="6992" y="4931"/>
                    </a:lnTo>
                    <a:lnTo>
                      <a:pt x="6928" y="4931"/>
                    </a:lnTo>
                    <a:lnTo>
                      <a:pt x="6874" y="4931"/>
                    </a:lnTo>
                    <a:lnTo>
                      <a:pt x="6840" y="4931"/>
                    </a:lnTo>
                    <a:lnTo>
                      <a:pt x="6840" y="4908"/>
                    </a:lnTo>
                    <a:lnTo>
                      <a:pt x="6840" y="4877"/>
                    </a:lnTo>
                    <a:lnTo>
                      <a:pt x="6840" y="4842"/>
                    </a:lnTo>
                    <a:lnTo>
                      <a:pt x="6840" y="4806"/>
                    </a:lnTo>
                    <a:lnTo>
                      <a:pt x="6840" y="4772"/>
                    </a:lnTo>
                    <a:lnTo>
                      <a:pt x="6840" y="4744"/>
                    </a:lnTo>
                    <a:lnTo>
                      <a:pt x="6840" y="4725"/>
                    </a:lnTo>
                    <a:lnTo>
                      <a:pt x="6840" y="4718"/>
                    </a:lnTo>
                    <a:lnTo>
                      <a:pt x="6825" y="4718"/>
                    </a:lnTo>
                    <a:lnTo>
                      <a:pt x="6786" y="4718"/>
                    </a:lnTo>
                    <a:lnTo>
                      <a:pt x="6730" y="4718"/>
                    </a:lnTo>
                    <a:lnTo>
                      <a:pt x="6663" y="4718"/>
                    </a:lnTo>
                    <a:lnTo>
                      <a:pt x="6594" y="4718"/>
                    </a:lnTo>
                    <a:lnTo>
                      <a:pt x="6529" y="4718"/>
                    </a:lnTo>
                    <a:lnTo>
                      <a:pt x="6475" y="4718"/>
                    </a:lnTo>
                    <a:lnTo>
                      <a:pt x="6441" y="4718"/>
                    </a:lnTo>
                    <a:lnTo>
                      <a:pt x="6441" y="4684"/>
                    </a:lnTo>
                    <a:lnTo>
                      <a:pt x="6441" y="4629"/>
                    </a:lnTo>
                    <a:lnTo>
                      <a:pt x="6441" y="4561"/>
                    </a:lnTo>
                    <a:lnTo>
                      <a:pt x="6441" y="4489"/>
                    </a:lnTo>
                    <a:lnTo>
                      <a:pt x="6441" y="4419"/>
                    </a:lnTo>
                    <a:lnTo>
                      <a:pt x="6441" y="4360"/>
                    </a:lnTo>
                    <a:lnTo>
                      <a:pt x="6441" y="4319"/>
                    </a:lnTo>
                    <a:lnTo>
                      <a:pt x="6441" y="4304"/>
                    </a:lnTo>
                    <a:lnTo>
                      <a:pt x="6427" y="4304"/>
                    </a:lnTo>
                    <a:lnTo>
                      <a:pt x="6393" y="4304"/>
                    </a:lnTo>
                    <a:lnTo>
                      <a:pt x="6341" y="4304"/>
                    </a:lnTo>
                    <a:lnTo>
                      <a:pt x="6282" y="4304"/>
                    </a:lnTo>
                    <a:lnTo>
                      <a:pt x="6219" y="4304"/>
                    </a:lnTo>
                    <a:lnTo>
                      <a:pt x="6159" y="4304"/>
                    </a:lnTo>
                    <a:lnTo>
                      <a:pt x="6110" y="4304"/>
                    </a:lnTo>
                    <a:lnTo>
                      <a:pt x="6077" y="4304"/>
                    </a:lnTo>
                    <a:lnTo>
                      <a:pt x="6077" y="4276"/>
                    </a:lnTo>
                    <a:lnTo>
                      <a:pt x="6077" y="4238"/>
                    </a:lnTo>
                    <a:lnTo>
                      <a:pt x="6077" y="4193"/>
                    </a:lnTo>
                    <a:lnTo>
                      <a:pt x="6077" y="4145"/>
                    </a:lnTo>
                    <a:lnTo>
                      <a:pt x="6077" y="4100"/>
                    </a:lnTo>
                    <a:lnTo>
                      <a:pt x="6077" y="4062"/>
                    </a:lnTo>
                    <a:lnTo>
                      <a:pt x="6077" y="4036"/>
                    </a:lnTo>
                    <a:lnTo>
                      <a:pt x="6077" y="4026"/>
                    </a:lnTo>
                    <a:lnTo>
                      <a:pt x="6063" y="4026"/>
                    </a:lnTo>
                    <a:lnTo>
                      <a:pt x="6025" y="4026"/>
                    </a:lnTo>
                    <a:lnTo>
                      <a:pt x="5970" y="4026"/>
                    </a:lnTo>
                    <a:lnTo>
                      <a:pt x="5905" y="4026"/>
                    </a:lnTo>
                    <a:lnTo>
                      <a:pt x="5837" y="4026"/>
                    </a:lnTo>
                    <a:lnTo>
                      <a:pt x="5773" y="4026"/>
                    </a:lnTo>
                    <a:lnTo>
                      <a:pt x="5721" y="4026"/>
                    </a:lnTo>
                    <a:lnTo>
                      <a:pt x="5686" y="4026"/>
                    </a:lnTo>
                    <a:lnTo>
                      <a:pt x="5686" y="4002"/>
                    </a:lnTo>
                    <a:lnTo>
                      <a:pt x="5686" y="3968"/>
                    </a:lnTo>
                    <a:lnTo>
                      <a:pt x="5686" y="3928"/>
                    </a:lnTo>
                    <a:lnTo>
                      <a:pt x="5686" y="3888"/>
                    </a:lnTo>
                    <a:lnTo>
                      <a:pt x="5686" y="3849"/>
                    </a:lnTo>
                    <a:lnTo>
                      <a:pt x="5686" y="3817"/>
                    </a:lnTo>
                    <a:lnTo>
                      <a:pt x="5686" y="3794"/>
                    </a:lnTo>
                    <a:lnTo>
                      <a:pt x="5686" y="3786"/>
                    </a:lnTo>
                    <a:lnTo>
                      <a:pt x="5672" y="3786"/>
                    </a:lnTo>
                    <a:lnTo>
                      <a:pt x="5631" y="3786"/>
                    </a:lnTo>
                    <a:lnTo>
                      <a:pt x="5574" y="3786"/>
                    </a:lnTo>
                    <a:lnTo>
                      <a:pt x="5507" y="3786"/>
                    </a:lnTo>
                    <a:lnTo>
                      <a:pt x="5436" y="3786"/>
                    </a:lnTo>
                    <a:lnTo>
                      <a:pt x="5371" y="3786"/>
                    </a:lnTo>
                    <a:lnTo>
                      <a:pt x="5315" y="3786"/>
                    </a:lnTo>
                    <a:lnTo>
                      <a:pt x="5281" y="3786"/>
                    </a:lnTo>
                    <a:lnTo>
                      <a:pt x="5281" y="3772"/>
                    </a:lnTo>
                    <a:lnTo>
                      <a:pt x="5281" y="3755"/>
                    </a:lnTo>
                    <a:lnTo>
                      <a:pt x="5281" y="3738"/>
                    </a:lnTo>
                    <a:lnTo>
                      <a:pt x="5281" y="3720"/>
                    </a:lnTo>
                    <a:lnTo>
                      <a:pt x="5281" y="3704"/>
                    </a:lnTo>
                    <a:lnTo>
                      <a:pt x="5281" y="3691"/>
                    </a:lnTo>
                    <a:lnTo>
                      <a:pt x="5281" y="3682"/>
                    </a:lnTo>
                    <a:lnTo>
                      <a:pt x="5281" y="3679"/>
                    </a:lnTo>
                    <a:lnTo>
                      <a:pt x="5266" y="3679"/>
                    </a:lnTo>
                    <a:lnTo>
                      <a:pt x="5229" y="3679"/>
                    </a:lnTo>
                    <a:lnTo>
                      <a:pt x="5175" y="3679"/>
                    </a:lnTo>
                    <a:lnTo>
                      <a:pt x="5111" y="3679"/>
                    </a:lnTo>
                    <a:lnTo>
                      <a:pt x="5045" y="3679"/>
                    </a:lnTo>
                    <a:lnTo>
                      <a:pt x="4982" y="3679"/>
                    </a:lnTo>
                    <a:lnTo>
                      <a:pt x="4930" y="3679"/>
                    </a:lnTo>
                    <a:lnTo>
                      <a:pt x="4896" y="3679"/>
                    </a:lnTo>
                    <a:lnTo>
                      <a:pt x="4896" y="3668"/>
                    </a:lnTo>
                    <a:lnTo>
                      <a:pt x="4896" y="3655"/>
                    </a:lnTo>
                    <a:lnTo>
                      <a:pt x="4896" y="3642"/>
                    </a:lnTo>
                    <a:lnTo>
                      <a:pt x="4896" y="3628"/>
                    </a:lnTo>
                    <a:lnTo>
                      <a:pt x="4896" y="3614"/>
                    </a:lnTo>
                    <a:lnTo>
                      <a:pt x="4896" y="3605"/>
                    </a:lnTo>
                    <a:lnTo>
                      <a:pt x="4896" y="3597"/>
                    </a:lnTo>
                    <a:lnTo>
                      <a:pt x="4896" y="3595"/>
                    </a:lnTo>
                    <a:lnTo>
                      <a:pt x="4882" y="3595"/>
                    </a:lnTo>
                    <a:lnTo>
                      <a:pt x="4844" y="3595"/>
                    </a:lnTo>
                    <a:lnTo>
                      <a:pt x="4788" y="3595"/>
                    </a:lnTo>
                    <a:lnTo>
                      <a:pt x="4723" y="3595"/>
                    </a:lnTo>
                    <a:lnTo>
                      <a:pt x="4656" y="3595"/>
                    </a:lnTo>
                    <a:lnTo>
                      <a:pt x="4592" y="3595"/>
                    </a:lnTo>
                    <a:lnTo>
                      <a:pt x="4540" y="3595"/>
                    </a:lnTo>
                    <a:lnTo>
                      <a:pt x="4504" y="3595"/>
                    </a:lnTo>
                    <a:lnTo>
                      <a:pt x="4504" y="3565"/>
                    </a:lnTo>
                    <a:lnTo>
                      <a:pt x="4504" y="3521"/>
                    </a:lnTo>
                    <a:lnTo>
                      <a:pt x="4504" y="3468"/>
                    </a:lnTo>
                    <a:lnTo>
                      <a:pt x="4504" y="3411"/>
                    </a:lnTo>
                    <a:lnTo>
                      <a:pt x="4504" y="3358"/>
                    </a:lnTo>
                    <a:lnTo>
                      <a:pt x="4504" y="3313"/>
                    </a:lnTo>
                    <a:lnTo>
                      <a:pt x="4504" y="3281"/>
                    </a:lnTo>
                    <a:lnTo>
                      <a:pt x="4504" y="3269"/>
                    </a:lnTo>
                    <a:lnTo>
                      <a:pt x="4492" y="3269"/>
                    </a:lnTo>
                    <a:lnTo>
                      <a:pt x="4457" y="3269"/>
                    </a:lnTo>
                    <a:lnTo>
                      <a:pt x="4406" y="3269"/>
                    </a:lnTo>
                    <a:lnTo>
                      <a:pt x="4346" y="3269"/>
                    </a:lnTo>
                    <a:lnTo>
                      <a:pt x="4283" y="3269"/>
                    </a:lnTo>
                    <a:lnTo>
                      <a:pt x="4224" y="3269"/>
                    </a:lnTo>
                    <a:lnTo>
                      <a:pt x="4174" y="3269"/>
                    </a:lnTo>
                    <a:lnTo>
                      <a:pt x="4142" y="3269"/>
                    </a:lnTo>
                    <a:lnTo>
                      <a:pt x="4142" y="3235"/>
                    </a:lnTo>
                    <a:lnTo>
                      <a:pt x="4142" y="3181"/>
                    </a:lnTo>
                    <a:lnTo>
                      <a:pt x="4142" y="3113"/>
                    </a:lnTo>
                    <a:lnTo>
                      <a:pt x="4142" y="3040"/>
                    </a:lnTo>
                    <a:lnTo>
                      <a:pt x="4142" y="2970"/>
                    </a:lnTo>
                    <a:lnTo>
                      <a:pt x="4142" y="2911"/>
                    </a:lnTo>
                    <a:lnTo>
                      <a:pt x="4142" y="2870"/>
                    </a:lnTo>
                    <a:lnTo>
                      <a:pt x="4142" y="2853"/>
                    </a:lnTo>
                    <a:lnTo>
                      <a:pt x="4127" y="2853"/>
                    </a:lnTo>
                    <a:lnTo>
                      <a:pt x="4089" y="2853"/>
                    </a:lnTo>
                    <a:lnTo>
                      <a:pt x="4034" y="2853"/>
                    </a:lnTo>
                    <a:lnTo>
                      <a:pt x="3969" y="2853"/>
                    </a:lnTo>
                    <a:lnTo>
                      <a:pt x="3900" y="2853"/>
                    </a:lnTo>
                    <a:lnTo>
                      <a:pt x="3836" y="2853"/>
                    </a:lnTo>
                    <a:lnTo>
                      <a:pt x="3783" y="2853"/>
                    </a:lnTo>
                    <a:lnTo>
                      <a:pt x="3749" y="2853"/>
                    </a:lnTo>
                    <a:lnTo>
                      <a:pt x="3749" y="2814"/>
                    </a:lnTo>
                    <a:lnTo>
                      <a:pt x="3749" y="2746"/>
                    </a:lnTo>
                    <a:lnTo>
                      <a:pt x="3749" y="2661"/>
                    </a:lnTo>
                    <a:lnTo>
                      <a:pt x="3749" y="2568"/>
                    </a:lnTo>
                    <a:lnTo>
                      <a:pt x="3749" y="2478"/>
                    </a:lnTo>
                    <a:lnTo>
                      <a:pt x="3749" y="2400"/>
                    </a:lnTo>
                    <a:lnTo>
                      <a:pt x="3749" y="2346"/>
                    </a:lnTo>
                    <a:lnTo>
                      <a:pt x="3749" y="2326"/>
                    </a:lnTo>
                    <a:lnTo>
                      <a:pt x="3734" y="2326"/>
                    </a:lnTo>
                    <a:lnTo>
                      <a:pt x="3695" y="2326"/>
                    </a:lnTo>
                    <a:lnTo>
                      <a:pt x="3638" y="2326"/>
                    </a:lnTo>
                    <a:lnTo>
                      <a:pt x="3572" y="2326"/>
                    </a:lnTo>
                    <a:lnTo>
                      <a:pt x="3502" y="2326"/>
                    </a:lnTo>
                    <a:lnTo>
                      <a:pt x="3437" y="2326"/>
                    </a:lnTo>
                    <a:lnTo>
                      <a:pt x="3383" y="2326"/>
                    </a:lnTo>
                    <a:lnTo>
                      <a:pt x="3348" y="2326"/>
                    </a:lnTo>
                    <a:lnTo>
                      <a:pt x="3348" y="2297"/>
                    </a:lnTo>
                    <a:lnTo>
                      <a:pt x="3348" y="2254"/>
                    </a:lnTo>
                    <a:lnTo>
                      <a:pt x="3348" y="2202"/>
                    </a:lnTo>
                    <a:lnTo>
                      <a:pt x="3348" y="2148"/>
                    </a:lnTo>
                    <a:lnTo>
                      <a:pt x="3348" y="2096"/>
                    </a:lnTo>
                    <a:lnTo>
                      <a:pt x="3348" y="2052"/>
                    </a:lnTo>
                    <a:lnTo>
                      <a:pt x="3348" y="2022"/>
                    </a:lnTo>
                    <a:lnTo>
                      <a:pt x="3348" y="2010"/>
                    </a:lnTo>
                    <a:lnTo>
                      <a:pt x="3334" y="2010"/>
                    </a:lnTo>
                    <a:lnTo>
                      <a:pt x="3296" y="2010"/>
                    </a:lnTo>
                    <a:lnTo>
                      <a:pt x="3239" y="2010"/>
                    </a:lnTo>
                    <a:lnTo>
                      <a:pt x="3174" y="2010"/>
                    </a:lnTo>
                    <a:lnTo>
                      <a:pt x="3105" y="2010"/>
                    </a:lnTo>
                    <a:lnTo>
                      <a:pt x="3041" y="2010"/>
                    </a:lnTo>
                    <a:lnTo>
                      <a:pt x="2988" y="2010"/>
                    </a:lnTo>
                    <a:lnTo>
                      <a:pt x="2954" y="2010"/>
                    </a:lnTo>
                    <a:lnTo>
                      <a:pt x="2954" y="1978"/>
                    </a:lnTo>
                    <a:lnTo>
                      <a:pt x="2954" y="1927"/>
                    </a:lnTo>
                    <a:lnTo>
                      <a:pt x="2954" y="1866"/>
                    </a:lnTo>
                    <a:lnTo>
                      <a:pt x="2954" y="1800"/>
                    </a:lnTo>
                    <a:lnTo>
                      <a:pt x="2954" y="1737"/>
                    </a:lnTo>
                    <a:lnTo>
                      <a:pt x="2954" y="1682"/>
                    </a:lnTo>
                    <a:lnTo>
                      <a:pt x="2954" y="1645"/>
                    </a:lnTo>
                    <a:lnTo>
                      <a:pt x="2954" y="1631"/>
                    </a:lnTo>
                    <a:lnTo>
                      <a:pt x="2939" y="1631"/>
                    </a:lnTo>
                    <a:lnTo>
                      <a:pt x="2900" y="1631"/>
                    </a:lnTo>
                    <a:lnTo>
                      <a:pt x="2845" y="1631"/>
                    </a:lnTo>
                    <a:lnTo>
                      <a:pt x="2778" y="1631"/>
                    </a:lnTo>
                    <a:lnTo>
                      <a:pt x="2710" y="1631"/>
                    </a:lnTo>
                    <a:lnTo>
                      <a:pt x="2646" y="1631"/>
                    </a:lnTo>
                    <a:lnTo>
                      <a:pt x="2593" y="1631"/>
                    </a:lnTo>
                    <a:lnTo>
                      <a:pt x="2557" y="1631"/>
                    </a:lnTo>
                    <a:lnTo>
                      <a:pt x="2557" y="1603"/>
                    </a:lnTo>
                    <a:lnTo>
                      <a:pt x="2557" y="1560"/>
                    </a:lnTo>
                    <a:lnTo>
                      <a:pt x="2557" y="1510"/>
                    </a:lnTo>
                    <a:lnTo>
                      <a:pt x="2557" y="1456"/>
                    </a:lnTo>
                    <a:lnTo>
                      <a:pt x="2557" y="1405"/>
                    </a:lnTo>
                    <a:lnTo>
                      <a:pt x="2557" y="1362"/>
                    </a:lnTo>
                    <a:lnTo>
                      <a:pt x="2557" y="1332"/>
                    </a:lnTo>
                    <a:lnTo>
                      <a:pt x="2557" y="1321"/>
                    </a:lnTo>
                    <a:lnTo>
                      <a:pt x="2544" y="1321"/>
                    </a:lnTo>
                    <a:lnTo>
                      <a:pt x="2508" y="1321"/>
                    </a:lnTo>
                    <a:lnTo>
                      <a:pt x="2457" y="1321"/>
                    </a:lnTo>
                    <a:lnTo>
                      <a:pt x="2396" y="1321"/>
                    </a:lnTo>
                    <a:lnTo>
                      <a:pt x="2331" y="1321"/>
                    </a:lnTo>
                    <a:lnTo>
                      <a:pt x="2271" y="1321"/>
                    </a:lnTo>
                    <a:lnTo>
                      <a:pt x="2222" y="1321"/>
                    </a:lnTo>
                    <a:lnTo>
                      <a:pt x="2189" y="1321"/>
                    </a:lnTo>
                    <a:lnTo>
                      <a:pt x="2189" y="1298"/>
                    </a:lnTo>
                    <a:lnTo>
                      <a:pt x="2189" y="1266"/>
                    </a:lnTo>
                    <a:lnTo>
                      <a:pt x="2189" y="1231"/>
                    </a:lnTo>
                    <a:lnTo>
                      <a:pt x="2189" y="1194"/>
                    </a:lnTo>
                    <a:lnTo>
                      <a:pt x="2189" y="1159"/>
                    </a:lnTo>
                    <a:lnTo>
                      <a:pt x="2189" y="1131"/>
                    </a:lnTo>
                    <a:lnTo>
                      <a:pt x="2189" y="1111"/>
                    </a:lnTo>
                    <a:lnTo>
                      <a:pt x="2189" y="1104"/>
                    </a:lnTo>
                    <a:lnTo>
                      <a:pt x="2174" y="1104"/>
                    </a:lnTo>
                    <a:lnTo>
                      <a:pt x="2137" y="1104"/>
                    </a:lnTo>
                    <a:lnTo>
                      <a:pt x="2083" y="1104"/>
                    </a:lnTo>
                    <a:lnTo>
                      <a:pt x="2019" y="1104"/>
                    </a:lnTo>
                    <a:lnTo>
                      <a:pt x="1952" y="1104"/>
                    </a:lnTo>
                    <a:lnTo>
                      <a:pt x="1889" y="1104"/>
                    </a:lnTo>
                    <a:lnTo>
                      <a:pt x="1837" y="1104"/>
                    </a:lnTo>
                    <a:lnTo>
                      <a:pt x="1803" y="1104"/>
                    </a:lnTo>
                    <a:lnTo>
                      <a:pt x="1803" y="1087"/>
                    </a:lnTo>
                    <a:lnTo>
                      <a:pt x="1803" y="1068"/>
                    </a:lnTo>
                    <a:lnTo>
                      <a:pt x="1803" y="1047"/>
                    </a:lnTo>
                    <a:lnTo>
                      <a:pt x="1803" y="1025"/>
                    </a:lnTo>
                    <a:lnTo>
                      <a:pt x="1803" y="1005"/>
                    </a:lnTo>
                    <a:lnTo>
                      <a:pt x="1803" y="989"/>
                    </a:lnTo>
                    <a:lnTo>
                      <a:pt x="1803" y="978"/>
                    </a:lnTo>
                    <a:lnTo>
                      <a:pt x="1803" y="975"/>
                    </a:lnTo>
                    <a:lnTo>
                      <a:pt x="1788" y="975"/>
                    </a:lnTo>
                    <a:lnTo>
                      <a:pt x="1749" y="975"/>
                    </a:lnTo>
                    <a:lnTo>
                      <a:pt x="1692" y="975"/>
                    </a:lnTo>
                    <a:lnTo>
                      <a:pt x="1625" y="975"/>
                    </a:lnTo>
                    <a:lnTo>
                      <a:pt x="1555" y="975"/>
                    </a:lnTo>
                    <a:lnTo>
                      <a:pt x="1490" y="975"/>
                    </a:lnTo>
                    <a:lnTo>
                      <a:pt x="1436" y="975"/>
                    </a:lnTo>
                    <a:lnTo>
                      <a:pt x="1400" y="975"/>
                    </a:lnTo>
                    <a:lnTo>
                      <a:pt x="1400" y="957"/>
                    </a:lnTo>
                    <a:lnTo>
                      <a:pt x="1400" y="936"/>
                    </a:lnTo>
                    <a:lnTo>
                      <a:pt x="1400" y="915"/>
                    </a:lnTo>
                    <a:lnTo>
                      <a:pt x="1400" y="892"/>
                    </a:lnTo>
                    <a:lnTo>
                      <a:pt x="1400" y="871"/>
                    </a:lnTo>
                    <a:lnTo>
                      <a:pt x="1400" y="853"/>
                    </a:lnTo>
                    <a:lnTo>
                      <a:pt x="1400" y="841"/>
                    </a:lnTo>
                    <a:lnTo>
                      <a:pt x="1400" y="837"/>
                    </a:lnTo>
                    <a:lnTo>
                      <a:pt x="1385" y="837"/>
                    </a:lnTo>
                    <a:lnTo>
                      <a:pt x="1347" y="837"/>
                    </a:lnTo>
                    <a:lnTo>
                      <a:pt x="1291" y="837"/>
                    </a:lnTo>
                    <a:lnTo>
                      <a:pt x="1224" y="837"/>
                    </a:lnTo>
                    <a:lnTo>
                      <a:pt x="1156" y="837"/>
                    </a:lnTo>
                    <a:lnTo>
                      <a:pt x="1090" y="837"/>
                    </a:lnTo>
                    <a:lnTo>
                      <a:pt x="1038" y="837"/>
                    </a:lnTo>
                    <a:lnTo>
                      <a:pt x="1003" y="837"/>
                    </a:lnTo>
                    <a:lnTo>
                      <a:pt x="1003" y="808"/>
                    </a:lnTo>
                    <a:lnTo>
                      <a:pt x="1003" y="763"/>
                    </a:lnTo>
                    <a:lnTo>
                      <a:pt x="1003" y="709"/>
                    </a:lnTo>
                    <a:lnTo>
                      <a:pt x="1003" y="651"/>
                    </a:lnTo>
                    <a:lnTo>
                      <a:pt x="1003" y="597"/>
                    </a:lnTo>
                    <a:lnTo>
                      <a:pt x="1003" y="550"/>
                    </a:lnTo>
                    <a:lnTo>
                      <a:pt x="1003" y="518"/>
                    </a:lnTo>
                    <a:lnTo>
                      <a:pt x="1003" y="506"/>
                    </a:lnTo>
                    <a:lnTo>
                      <a:pt x="988" y="506"/>
                    </a:lnTo>
                    <a:lnTo>
                      <a:pt x="950" y="506"/>
                    </a:lnTo>
                    <a:lnTo>
                      <a:pt x="895" y="506"/>
                    </a:lnTo>
                    <a:lnTo>
                      <a:pt x="830" y="506"/>
                    </a:lnTo>
                    <a:lnTo>
                      <a:pt x="761" y="506"/>
                    </a:lnTo>
                    <a:lnTo>
                      <a:pt x="697" y="506"/>
                    </a:lnTo>
                    <a:lnTo>
                      <a:pt x="644" y="506"/>
                    </a:lnTo>
                    <a:lnTo>
                      <a:pt x="610" y="506"/>
                    </a:lnTo>
                    <a:lnTo>
                      <a:pt x="610" y="471"/>
                    </a:lnTo>
                    <a:lnTo>
                      <a:pt x="610" y="413"/>
                    </a:lnTo>
                    <a:lnTo>
                      <a:pt x="610" y="343"/>
                    </a:lnTo>
                    <a:lnTo>
                      <a:pt x="610" y="267"/>
                    </a:lnTo>
                    <a:lnTo>
                      <a:pt x="610" y="194"/>
                    </a:lnTo>
                    <a:lnTo>
                      <a:pt x="610" y="132"/>
                    </a:lnTo>
                    <a:lnTo>
                      <a:pt x="610" y="88"/>
                    </a:lnTo>
                    <a:lnTo>
                      <a:pt x="610" y="71"/>
                    </a:lnTo>
                    <a:lnTo>
                      <a:pt x="598" y="71"/>
                    </a:lnTo>
                    <a:lnTo>
                      <a:pt x="562" y="71"/>
                    </a:lnTo>
                    <a:lnTo>
                      <a:pt x="512" y="71"/>
                    </a:lnTo>
                    <a:lnTo>
                      <a:pt x="452" y="71"/>
                    </a:lnTo>
                    <a:lnTo>
                      <a:pt x="390" y="71"/>
                    </a:lnTo>
                    <a:lnTo>
                      <a:pt x="331" y="71"/>
                    </a:lnTo>
                    <a:lnTo>
                      <a:pt x="282" y="71"/>
                    </a:lnTo>
                    <a:lnTo>
                      <a:pt x="249" y="71"/>
                    </a:lnTo>
                    <a:lnTo>
                      <a:pt x="249" y="63"/>
                    </a:lnTo>
                    <a:lnTo>
                      <a:pt x="249" y="53"/>
                    </a:lnTo>
                    <a:lnTo>
                      <a:pt x="249" y="41"/>
                    </a:lnTo>
                    <a:lnTo>
                      <a:pt x="249" y="29"/>
                    </a:lnTo>
                    <a:lnTo>
                      <a:pt x="249" y="18"/>
                    </a:lnTo>
                    <a:lnTo>
                      <a:pt x="249" y="9"/>
                    </a:lnTo>
                    <a:lnTo>
                      <a:pt x="249" y="3"/>
                    </a:lnTo>
                    <a:lnTo>
                      <a:pt x="249" y="0"/>
                    </a:lnTo>
                    <a:lnTo>
                      <a:pt x="211" y="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05" name="Freeform 9"/>
              <p:cNvSpPr>
                <a:spLocks noChangeAspect="1"/>
              </p:cNvSpPr>
              <p:nvPr/>
            </p:nvSpPr>
            <p:spPr bwMode="auto">
              <a:xfrm>
                <a:off x="959" y="198"/>
                <a:ext cx="4671" cy="2814"/>
              </a:xfrm>
              <a:custGeom>
                <a:avLst/>
                <a:gdLst/>
                <a:ahLst/>
                <a:cxnLst>
                  <a:cxn ang="0">
                    <a:pos x="173" y="114"/>
                  </a:cxn>
                  <a:cxn ang="0">
                    <a:pos x="394" y="776"/>
                  </a:cxn>
                  <a:cxn ang="0">
                    <a:pos x="559" y="955"/>
                  </a:cxn>
                  <a:cxn ang="0">
                    <a:pos x="1142" y="1463"/>
                  </a:cxn>
                  <a:cxn ang="0">
                    <a:pos x="1729" y="1706"/>
                  </a:cxn>
                  <a:cxn ang="0">
                    <a:pos x="1969" y="2022"/>
                  </a:cxn>
                  <a:cxn ang="0">
                    <a:pos x="2133" y="2384"/>
                  </a:cxn>
                  <a:cxn ang="0">
                    <a:pos x="2479" y="2637"/>
                  </a:cxn>
                  <a:cxn ang="0">
                    <a:pos x="2874" y="2754"/>
                  </a:cxn>
                  <a:cxn ang="0">
                    <a:pos x="3124" y="2917"/>
                  </a:cxn>
                  <a:cxn ang="0">
                    <a:pos x="3293" y="3810"/>
                  </a:cxn>
                  <a:cxn ang="0">
                    <a:pos x="3668" y="3963"/>
                  </a:cxn>
                  <a:cxn ang="0">
                    <a:pos x="4061" y="4052"/>
                  </a:cxn>
                  <a:cxn ang="0">
                    <a:pos x="4551" y="4457"/>
                  </a:cxn>
                  <a:cxn ang="0">
                    <a:pos x="4853" y="5110"/>
                  </a:cxn>
                  <a:cxn ang="0">
                    <a:pos x="5611" y="5275"/>
                  </a:cxn>
                  <a:cxn ang="0">
                    <a:pos x="6178" y="5382"/>
                  </a:cxn>
                  <a:cxn ang="0">
                    <a:pos x="6543" y="6092"/>
                  </a:cxn>
                  <a:cxn ang="0">
                    <a:pos x="6776" y="6583"/>
                  </a:cxn>
                  <a:cxn ang="0">
                    <a:pos x="7342" y="6762"/>
                  </a:cxn>
                  <a:cxn ang="0">
                    <a:pos x="8131" y="6866"/>
                  </a:cxn>
                  <a:cxn ang="0">
                    <a:pos x="8638" y="7352"/>
                  </a:cxn>
                  <a:cxn ang="0">
                    <a:pos x="8939" y="7760"/>
                  </a:cxn>
                  <a:cxn ang="0">
                    <a:pos x="9498" y="8029"/>
                  </a:cxn>
                  <a:cxn ang="0">
                    <a:pos x="9888" y="8167"/>
                  </a:cxn>
                  <a:cxn ang="0">
                    <a:pos x="10108" y="8529"/>
                  </a:cxn>
                  <a:cxn ang="0">
                    <a:pos x="10287" y="9290"/>
                  </a:cxn>
                  <a:cxn ang="0">
                    <a:pos x="11230" y="9608"/>
                  </a:cxn>
                  <a:cxn ang="0">
                    <a:pos x="15325" y="9728"/>
                  </a:cxn>
                  <a:cxn ang="0">
                    <a:pos x="18180" y="11185"/>
                  </a:cxn>
                  <a:cxn ang="0">
                    <a:pos x="15401" y="9889"/>
                  </a:cxn>
                  <a:cxn ang="0">
                    <a:pos x="11307" y="9631"/>
                  </a:cxn>
                  <a:cxn ang="0">
                    <a:pos x="10665" y="9222"/>
                  </a:cxn>
                  <a:cxn ang="0">
                    <a:pos x="10310" y="8462"/>
                  </a:cxn>
                  <a:cxn ang="0">
                    <a:pos x="9963" y="8177"/>
                  </a:cxn>
                  <a:cxn ang="0">
                    <a:pos x="9573" y="8035"/>
                  </a:cxn>
                  <a:cxn ang="0">
                    <a:pos x="9205" y="7693"/>
                  </a:cxn>
                  <a:cxn ang="0">
                    <a:pos x="8961" y="7286"/>
                  </a:cxn>
                  <a:cxn ang="0">
                    <a:pos x="8206" y="6911"/>
                  </a:cxn>
                  <a:cxn ang="0">
                    <a:pos x="7418" y="6735"/>
                  </a:cxn>
                  <a:cxn ang="0">
                    <a:pos x="7044" y="6517"/>
                  </a:cxn>
                  <a:cxn ang="0">
                    <a:pos x="6807" y="6025"/>
                  </a:cxn>
                  <a:cxn ang="0">
                    <a:pos x="6254" y="5489"/>
                  </a:cxn>
                  <a:cxn ang="0">
                    <a:pos x="5686" y="5241"/>
                  </a:cxn>
                  <a:cxn ang="0">
                    <a:pos x="5178" y="5043"/>
                  </a:cxn>
                  <a:cxn ang="0">
                    <a:pos x="4867" y="4389"/>
                  </a:cxn>
                  <a:cxn ang="0">
                    <a:pos x="4136" y="4074"/>
                  </a:cxn>
                  <a:cxn ang="0">
                    <a:pos x="3743" y="3927"/>
                  </a:cxn>
                  <a:cxn ang="0">
                    <a:pos x="3504" y="3744"/>
                  </a:cxn>
                  <a:cxn ang="0">
                    <a:pos x="3339" y="2849"/>
                  </a:cxn>
                  <a:cxn ang="0">
                    <a:pos x="2949" y="2713"/>
                  </a:cxn>
                  <a:cxn ang="0">
                    <a:pos x="2555" y="2635"/>
                  </a:cxn>
                  <a:cxn ang="0">
                    <a:pos x="2336" y="2316"/>
                  </a:cxn>
                  <a:cxn ang="0">
                    <a:pos x="2181" y="1956"/>
                  </a:cxn>
                  <a:cxn ang="0">
                    <a:pos x="1804" y="1704"/>
                  </a:cxn>
                  <a:cxn ang="0">
                    <a:pos x="1218" y="1559"/>
                  </a:cxn>
                  <a:cxn ang="0">
                    <a:pos x="831" y="889"/>
                  </a:cxn>
                  <a:cxn ang="0">
                    <a:pos x="598" y="709"/>
                  </a:cxn>
                  <a:cxn ang="0">
                    <a:pos x="249" y="208"/>
                  </a:cxn>
                </a:cxnLst>
                <a:rect l="0" t="0" r="r" b="b"/>
                <a:pathLst>
                  <a:path w="18684" h="11252">
                    <a:moveTo>
                      <a:pt x="211" y="0"/>
                    </a:moveTo>
                    <a:lnTo>
                      <a:pt x="0" y="0"/>
                    </a:lnTo>
                    <a:lnTo>
                      <a:pt x="0" y="67"/>
                    </a:lnTo>
                    <a:lnTo>
                      <a:pt x="6" y="67"/>
                    </a:lnTo>
                    <a:lnTo>
                      <a:pt x="19" y="67"/>
                    </a:lnTo>
                    <a:lnTo>
                      <a:pt x="41" y="67"/>
                    </a:lnTo>
                    <a:lnTo>
                      <a:pt x="67" y="67"/>
                    </a:lnTo>
                    <a:lnTo>
                      <a:pt x="97" y="67"/>
                    </a:lnTo>
                    <a:lnTo>
                      <a:pt x="125" y="67"/>
                    </a:lnTo>
                    <a:lnTo>
                      <a:pt x="151" y="67"/>
                    </a:lnTo>
                    <a:lnTo>
                      <a:pt x="173" y="67"/>
                    </a:lnTo>
                    <a:lnTo>
                      <a:pt x="173" y="114"/>
                    </a:lnTo>
                    <a:lnTo>
                      <a:pt x="173" y="203"/>
                    </a:lnTo>
                    <a:lnTo>
                      <a:pt x="173" y="318"/>
                    </a:lnTo>
                    <a:lnTo>
                      <a:pt x="173" y="444"/>
                    </a:lnTo>
                    <a:lnTo>
                      <a:pt x="173" y="568"/>
                    </a:lnTo>
                    <a:lnTo>
                      <a:pt x="173" y="674"/>
                    </a:lnTo>
                    <a:lnTo>
                      <a:pt x="173" y="748"/>
                    </a:lnTo>
                    <a:lnTo>
                      <a:pt x="173" y="776"/>
                    </a:lnTo>
                    <a:lnTo>
                      <a:pt x="186" y="776"/>
                    </a:lnTo>
                    <a:lnTo>
                      <a:pt x="221" y="776"/>
                    </a:lnTo>
                    <a:lnTo>
                      <a:pt x="272" y="776"/>
                    </a:lnTo>
                    <a:lnTo>
                      <a:pt x="331" y="776"/>
                    </a:lnTo>
                    <a:lnTo>
                      <a:pt x="394" y="776"/>
                    </a:lnTo>
                    <a:lnTo>
                      <a:pt x="453" y="776"/>
                    </a:lnTo>
                    <a:lnTo>
                      <a:pt x="502" y="776"/>
                    </a:lnTo>
                    <a:lnTo>
                      <a:pt x="535" y="776"/>
                    </a:lnTo>
                    <a:lnTo>
                      <a:pt x="535" y="796"/>
                    </a:lnTo>
                    <a:lnTo>
                      <a:pt x="535" y="823"/>
                    </a:lnTo>
                    <a:lnTo>
                      <a:pt x="535" y="853"/>
                    </a:lnTo>
                    <a:lnTo>
                      <a:pt x="535" y="882"/>
                    </a:lnTo>
                    <a:lnTo>
                      <a:pt x="535" y="911"/>
                    </a:lnTo>
                    <a:lnTo>
                      <a:pt x="535" y="934"/>
                    </a:lnTo>
                    <a:lnTo>
                      <a:pt x="535" y="950"/>
                    </a:lnTo>
                    <a:lnTo>
                      <a:pt x="535" y="955"/>
                    </a:lnTo>
                    <a:lnTo>
                      <a:pt x="559" y="955"/>
                    </a:lnTo>
                    <a:lnTo>
                      <a:pt x="620" y="955"/>
                    </a:lnTo>
                    <a:lnTo>
                      <a:pt x="710" y="955"/>
                    </a:lnTo>
                    <a:lnTo>
                      <a:pt x="814" y="955"/>
                    </a:lnTo>
                    <a:lnTo>
                      <a:pt x="921" y="955"/>
                    </a:lnTo>
                    <a:lnTo>
                      <a:pt x="1019" y="955"/>
                    </a:lnTo>
                    <a:lnTo>
                      <a:pt x="1098" y="955"/>
                    </a:lnTo>
                    <a:lnTo>
                      <a:pt x="1142" y="955"/>
                    </a:lnTo>
                    <a:lnTo>
                      <a:pt x="1142" y="1003"/>
                    </a:lnTo>
                    <a:lnTo>
                      <a:pt x="1142" y="1094"/>
                    </a:lnTo>
                    <a:lnTo>
                      <a:pt x="1142" y="1210"/>
                    </a:lnTo>
                    <a:lnTo>
                      <a:pt x="1142" y="1338"/>
                    </a:lnTo>
                    <a:lnTo>
                      <a:pt x="1142" y="1463"/>
                    </a:lnTo>
                    <a:lnTo>
                      <a:pt x="1142" y="1571"/>
                    </a:lnTo>
                    <a:lnTo>
                      <a:pt x="1142" y="1647"/>
                    </a:lnTo>
                    <a:lnTo>
                      <a:pt x="1142" y="1675"/>
                    </a:lnTo>
                    <a:lnTo>
                      <a:pt x="1165" y="1675"/>
                    </a:lnTo>
                    <a:lnTo>
                      <a:pt x="1224" y="1675"/>
                    </a:lnTo>
                    <a:lnTo>
                      <a:pt x="1310" y="1675"/>
                    </a:lnTo>
                    <a:lnTo>
                      <a:pt x="1411" y="1675"/>
                    </a:lnTo>
                    <a:lnTo>
                      <a:pt x="1514" y="1675"/>
                    </a:lnTo>
                    <a:lnTo>
                      <a:pt x="1609" y="1675"/>
                    </a:lnTo>
                    <a:lnTo>
                      <a:pt x="1685" y="1675"/>
                    </a:lnTo>
                    <a:lnTo>
                      <a:pt x="1729" y="1675"/>
                    </a:lnTo>
                    <a:lnTo>
                      <a:pt x="1729" y="1706"/>
                    </a:lnTo>
                    <a:lnTo>
                      <a:pt x="1729" y="1753"/>
                    </a:lnTo>
                    <a:lnTo>
                      <a:pt x="1729" y="1808"/>
                    </a:lnTo>
                    <a:lnTo>
                      <a:pt x="1729" y="1870"/>
                    </a:lnTo>
                    <a:lnTo>
                      <a:pt x="1729" y="1927"/>
                    </a:lnTo>
                    <a:lnTo>
                      <a:pt x="1729" y="1975"/>
                    </a:lnTo>
                    <a:lnTo>
                      <a:pt x="1729" y="2009"/>
                    </a:lnTo>
                    <a:lnTo>
                      <a:pt x="1729" y="2022"/>
                    </a:lnTo>
                    <a:lnTo>
                      <a:pt x="1743" y="2022"/>
                    </a:lnTo>
                    <a:lnTo>
                      <a:pt x="1781" y="2022"/>
                    </a:lnTo>
                    <a:lnTo>
                      <a:pt x="1836" y="2022"/>
                    </a:lnTo>
                    <a:lnTo>
                      <a:pt x="1901" y="2022"/>
                    </a:lnTo>
                    <a:lnTo>
                      <a:pt x="1969" y="2022"/>
                    </a:lnTo>
                    <a:lnTo>
                      <a:pt x="2033" y="2022"/>
                    </a:lnTo>
                    <a:lnTo>
                      <a:pt x="2086" y="2022"/>
                    </a:lnTo>
                    <a:lnTo>
                      <a:pt x="2120" y="2022"/>
                    </a:lnTo>
                    <a:lnTo>
                      <a:pt x="2120" y="2054"/>
                    </a:lnTo>
                    <a:lnTo>
                      <a:pt x="2120" y="2102"/>
                    </a:lnTo>
                    <a:lnTo>
                      <a:pt x="2120" y="2161"/>
                    </a:lnTo>
                    <a:lnTo>
                      <a:pt x="2120" y="2223"/>
                    </a:lnTo>
                    <a:lnTo>
                      <a:pt x="2120" y="2283"/>
                    </a:lnTo>
                    <a:lnTo>
                      <a:pt x="2120" y="2335"/>
                    </a:lnTo>
                    <a:lnTo>
                      <a:pt x="2120" y="2370"/>
                    </a:lnTo>
                    <a:lnTo>
                      <a:pt x="2120" y="2384"/>
                    </a:lnTo>
                    <a:lnTo>
                      <a:pt x="2133" y="2384"/>
                    </a:lnTo>
                    <a:lnTo>
                      <a:pt x="2168" y="2384"/>
                    </a:lnTo>
                    <a:lnTo>
                      <a:pt x="2218" y="2384"/>
                    </a:lnTo>
                    <a:lnTo>
                      <a:pt x="2277" y="2384"/>
                    </a:lnTo>
                    <a:lnTo>
                      <a:pt x="2339" y="2384"/>
                    </a:lnTo>
                    <a:lnTo>
                      <a:pt x="2398" y="2384"/>
                    </a:lnTo>
                    <a:lnTo>
                      <a:pt x="2445" y="2384"/>
                    </a:lnTo>
                    <a:lnTo>
                      <a:pt x="2479" y="2384"/>
                    </a:lnTo>
                    <a:lnTo>
                      <a:pt x="2479" y="2415"/>
                    </a:lnTo>
                    <a:lnTo>
                      <a:pt x="2479" y="2461"/>
                    </a:lnTo>
                    <a:lnTo>
                      <a:pt x="2479" y="2518"/>
                    </a:lnTo>
                    <a:lnTo>
                      <a:pt x="2479" y="2579"/>
                    </a:lnTo>
                    <a:lnTo>
                      <a:pt x="2479" y="2637"/>
                    </a:lnTo>
                    <a:lnTo>
                      <a:pt x="2479" y="2686"/>
                    </a:lnTo>
                    <a:lnTo>
                      <a:pt x="2479" y="2720"/>
                    </a:lnTo>
                    <a:lnTo>
                      <a:pt x="2479" y="2733"/>
                    </a:lnTo>
                    <a:lnTo>
                      <a:pt x="2493" y="2733"/>
                    </a:lnTo>
                    <a:lnTo>
                      <a:pt x="2531" y="2733"/>
                    </a:lnTo>
                    <a:lnTo>
                      <a:pt x="2588" y="2733"/>
                    </a:lnTo>
                    <a:lnTo>
                      <a:pt x="2653" y="2733"/>
                    </a:lnTo>
                    <a:lnTo>
                      <a:pt x="2722" y="2733"/>
                    </a:lnTo>
                    <a:lnTo>
                      <a:pt x="2786" y="2733"/>
                    </a:lnTo>
                    <a:lnTo>
                      <a:pt x="2840" y="2733"/>
                    </a:lnTo>
                    <a:lnTo>
                      <a:pt x="2874" y="2733"/>
                    </a:lnTo>
                    <a:lnTo>
                      <a:pt x="2874" y="2754"/>
                    </a:lnTo>
                    <a:lnTo>
                      <a:pt x="2874" y="2781"/>
                    </a:lnTo>
                    <a:lnTo>
                      <a:pt x="2874" y="2811"/>
                    </a:lnTo>
                    <a:lnTo>
                      <a:pt x="2874" y="2842"/>
                    </a:lnTo>
                    <a:lnTo>
                      <a:pt x="2874" y="2870"/>
                    </a:lnTo>
                    <a:lnTo>
                      <a:pt x="2874" y="2894"/>
                    </a:lnTo>
                    <a:lnTo>
                      <a:pt x="2874" y="2910"/>
                    </a:lnTo>
                    <a:lnTo>
                      <a:pt x="2874" y="2917"/>
                    </a:lnTo>
                    <a:lnTo>
                      <a:pt x="2889" y="2917"/>
                    </a:lnTo>
                    <a:lnTo>
                      <a:pt x="2928" y="2917"/>
                    </a:lnTo>
                    <a:lnTo>
                      <a:pt x="2986" y="2917"/>
                    </a:lnTo>
                    <a:lnTo>
                      <a:pt x="3054" y="2917"/>
                    </a:lnTo>
                    <a:lnTo>
                      <a:pt x="3124" y="2917"/>
                    </a:lnTo>
                    <a:lnTo>
                      <a:pt x="3189" y="2917"/>
                    </a:lnTo>
                    <a:lnTo>
                      <a:pt x="3243" y="2917"/>
                    </a:lnTo>
                    <a:lnTo>
                      <a:pt x="3278" y="2917"/>
                    </a:lnTo>
                    <a:lnTo>
                      <a:pt x="3278" y="2973"/>
                    </a:lnTo>
                    <a:lnTo>
                      <a:pt x="3278" y="3083"/>
                    </a:lnTo>
                    <a:lnTo>
                      <a:pt x="3278" y="3227"/>
                    </a:lnTo>
                    <a:lnTo>
                      <a:pt x="3278" y="3387"/>
                    </a:lnTo>
                    <a:lnTo>
                      <a:pt x="3278" y="3544"/>
                    </a:lnTo>
                    <a:lnTo>
                      <a:pt x="3278" y="3679"/>
                    </a:lnTo>
                    <a:lnTo>
                      <a:pt x="3278" y="3774"/>
                    </a:lnTo>
                    <a:lnTo>
                      <a:pt x="3278" y="3810"/>
                    </a:lnTo>
                    <a:lnTo>
                      <a:pt x="3293" y="3810"/>
                    </a:lnTo>
                    <a:lnTo>
                      <a:pt x="3331" y="3810"/>
                    </a:lnTo>
                    <a:lnTo>
                      <a:pt x="3385" y="3810"/>
                    </a:lnTo>
                    <a:lnTo>
                      <a:pt x="3450" y="3810"/>
                    </a:lnTo>
                    <a:lnTo>
                      <a:pt x="3518" y="3810"/>
                    </a:lnTo>
                    <a:lnTo>
                      <a:pt x="3581" y="3810"/>
                    </a:lnTo>
                    <a:lnTo>
                      <a:pt x="3633" y="3810"/>
                    </a:lnTo>
                    <a:lnTo>
                      <a:pt x="3668" y="3810"/>
                    </a:lnTo>
                    <a:lnTo>
                      <a:pt x="3668" y="3833"/>
                    </a:lnTo>
                    <a:lnTo>
                      <a:pt x="3668" y="3863"/>
                    </a:lnTo>
                    <a:lnTo>
                      <a:pt x="3668" y="3897"/>
                    </a:lnTo>
                    <a:lnTo>
                      <a:pt x="3668" y="3932"/>
                    </a:lnTo>
                    <a:lnTo>
                      <a:pt x="3668" y="3963"/>
                    </a:lnTo>
                    <a:lnTo>
                      <a:pt x="3668" y="3991"/>
                    </a:lnTo>
                    <a:lnTo>
                      <a:pt x="3668" y="4009"/>
                    </a:lnTo>
                    <a:lnTo>
                      <a:pt x="3668" y="4017"/>
                    </a:lnTo>
                    <a:lnTo>
                      <a:pt x="3683" y="4017"/>
                    </a:lnTo>
                    <a:lnTo>
                      <a:pt x="3721" y="4017"/>
                    </a:lnTo>
                    <a:lnTo>
                      <a:pt x="3776" y="4017"/>
                    </a:lnTo>
                    <a:lnTo>
                      <a:pt x="3841" y="4017"/>
                    </a:lnTo>
                    <a:lnTo>
                      <a:pt x="3909" y="4017"/>
                    </a:lnTo>
                    <a:lnTo>
                      <a:pt x="3974" y="4017"/>
                    </a:lnTo>
                    <a:lnTo>
                      <a:pt x="4027" y="4017"/>
                    </a:lnTo>
                    <a:lnTo>
                      <a:pt x="4061" y="4017"/>
                    </a:lnTo>
                    <a:lnTo>
                      <a:pt x="4061" y="4052"/>
                    </a:lnTo>
                    <a:lnTo>
                      <a:pt x="4061" y="4110"/>
                    </a:lnTo>
                    <a:lnTo>
                      <a:pt x="4061" y="4181"/>
                    </a:lnTo>
                    <a:lnTo>
                      <a:pt x="4061" y="4258"/>
                    </a:lnTo>
                    <a:lnTo>
                      <a:pt x="4061" y="4332"/>
                    </a:lnTo>
                    <a:lnTo>
                      <a:pt x="4061" y="4396"/>
                    </a:lnTo>
                    <a:lnTo>
                      <a:pt x="4061" y="4439"/>
                    </a:lnTo>
                    <a:lnTo>
                      <a:pt x="4061" y="4457"/>
                    </a:lnTo>
                    <a:lnTo>
                      <a:pt x="4090" y="4457"/>
                    </a:lnTo>
                    <a:lnTo>
                      <a:pt x="4170" y="4457"/>
                    </a:lnTo>
                    <a:lnTo>
                      <a:pt x="4283" y="4457"/>
                    </a:lnTo>
                    <a:lnTo>
                      <a:pt x="4416" y="4457"/>
                    </a:lnTo>
                    <a:lnTo>
                      <a:pt x="4551" y="4457"/>
                    </a:lnTo>
                    <a:lnTo>
                      <a:pt x="4674" y="4457"/>
                    </a:lnTo>
                    <a:lnTo>
                      <a:pt x="4770" y="4457"/>
                    </a:lnTo>
                    <a:lnTo>
                      <a:pt x="4821" y="4457"/>
                    </a:lnTo>
                    <a:lnTo>
                      <a:pt x="4821" y="4502"/>
                    </a:lnTo>
                    <a:lnTo>
                      <a:pt x="4821" y="4584"/>
                    </a:lnTo>
                    <a:lnTo>
                      <a:pt x="4821" y="4690"/>
                    </a:lnTo>
                    <a:lnTo>
                      <a:pt x="4821" y="4806"/>
                    </a:lnTo>
                    <a:lnTo>
                      <a:pt x="4821" y="4919"/>
                    </a:lnTo>
                    <a:lnTo>
                      <a:pt x="4821" y="5017"/>
                    </a:lnTo>
                    <a:lnTo>
                      <a:pt x="4821" y="5085"/>
                    </a:lnTo>
                    <a:lnTo>
                      <a:pt x="4821" y="5110"/>
                    </a:lnTo>
                    <a:lnTo>
                      <a:pt x="4853" y="5110"/>
                    </a:lnTo>
                    <a:lnTo>
                      <a:pt x="4936" y="5110"/>
                    </a:lnTo>
                    <a:lnTo>
                      <a:pt x="5054" y="5110"/>
                    </a:lnTo>
                    <a:lnTo>
                      <a:pt x="5191" y="5110"/>
                    </a:lnTo>
                    <a:lnTo>
                      <a:pt x="5331" y="5110"/>
                    </a:lnTo>
                    <a:lnTo>
                      <a:pt x="5459" y="5110"/>
                    </a:lnTo>
                    <a:lnTo>
                      <a:pt x="5557" y="5110"/>
                    </a:lnTo>
                    <a:lnTo>
                      <a:pt x="5611" y="5110"/>
                    </a:lnTo>
                    <a:lnTo>
                      <a:pt x="5611" y="5134"/>
                    </a:lnTo>
                    <a:lnTo>
                      <a:pt x="5611" y="5166"/>
                    </a:lnTo>
                    <a:lnTo>
                      <a:pt x="5611" y="5202"/>
                    </a:lnTo>
                    <a:lnTo>
                      <a:pt x="5611" y="5239"/>
                    </a:lnTo>
                    <a:lnTo>
                      <a:pt x="5611" y="5275"/>
                    </a:lnTo>
                    <a:lnTo>
                      <a:pt x="5611" y="5304"/>
                    </a:lnTo>
                    <a:lnTo>
                      <a:pt x="5611" y="5324"/>
                    </a:lnTo>
                    <a:lnTo>
                      <a:pt x="5611" y="5332"/>
                    </a:lnTo>
                    <a:lnTo>
                      <a:pt x="5633" y="5332"/>
                    </a:lnTo>
                    <a:lnTo>
                      <a:pt x="5691" y="5332"/>
                    </a:lnTo>
                    <a:lnTo>
                      <a:pt x="5773" y="5332"/>
                    </a:lnTo>
                    <a:lnTo>
                      <a:pt x="5871" y="5332"/>
                    </a:lnTo>
                    <a:lnTo>
                      <a:pt x="5970" y="5332"/>
                    </a:lnTo>
                    <a:lnTo>
                      <a:pt x="6062" y="5332"/>
                    </a:lnTo>
                    <a:lnTo>
                      <a:pt x="6135" y="5332"/>
                    </a:lnTo>
                    <a:lnTo>
                      <a:pt x="6178" y="5332"/>
                    </a:lnTo>
                    <a:lnTo>
                      <a:pt x="6178" y="5382"/>
                    </a:lnTo>
                    <a:lnTo>
                      <a:pt x="6178" y="5476"/>
                    </a:lnTo>
                    <a:lnTo>
                      <a:pt x="6178" y="5599"/>
                    </a:lnTo>
                    <a:lnTo>
                      <a:pt x="6178" y="5735"/>
                    </a:lnTo>
                    <a:lnTo>
                      <a:pt x="6178" y="5868"/>
                    </a:lnTo>
                    <a:lnTo>
                      <a:pt x="6178" y="5982"/>
                    </a:lnTo>
                    <a:lnTo>
                      <a:pt x="6178" y="6061"/>
                    </a:lnTo>
                    <a:lnTo>
                      <a:pt x="6178" y="6092"/>
                    </a:lnTo>
                    <a:lnTo>
                      <a:pt x="6200" y="6092"/>
                    </a:lnTo>
                    <a:lnTo>
                      <a:pt x="6259" y="6092"/>
                    </a:lnTo>
                    <a:lnTo>
                      <a:pt x="6342" y="6092"/>
                    </a:lnTo>
                    <a:lnTo>
                      <a:pt x="6441" y="6092"/>
                    </a:lnTo>
                    <a:lnTo>
                      <a:pt x="6543" y="6092"/>
                    </a:lnTo>
                    <a:lnTo>
                      <a:pt x="6636" y="6092"/>
                    </a:lnTo>
                    <a:lnTo>
                      <a:pt x="6710" y="6092"/>
                    </a:lnTo>
                    <a:lnTo>
                      <a:pt x="6754" y="6092"/>
                    </a:lnTo>
                    <a:lnTo>
                      <a:pt x="6754" y="6130"/>
                    </a:lnTo>
                    <a:lnTo>
                      <a:pt x="6754" y="6193"/>
                    </a:lnTo>
                    <a:lnTo>
                      <a:pt x="6754" y="6273"/>
                    </a:lnTo>
                    <a:lnTo>
                      <a:pt x="6754" y="6359"/>
                    </a:lnTo>
                    <a:lnTo>
                      <a:pt x="6754" y="6444"/>
                    </a:lnTo>
                    <a:lnTo>
                      <a:pt x="6754" y="6515"/>
                    </a:lnTo>
                    <a:lnTo>
                      <a:pt x="6754" y="6565"/>
                    </a:lnTo>
                    <a:lnTo>
                      <a:pt x="6754" y="6583"/>
                    </a:lnTo>
                    <a:lnTo>
                      <a:pt x="6776" y="6583"/>
                    </a:lnTo>
                    <a:lnTo>
                      <a:pt x="6836" y="6583"/>
                    </a:lnTo>
                    <a:lnTo>
                      <a:pt x="6922" y="6583"/>
                    </a:lnTo>
                    <a:lnTo>
                      <a:pt x="7023" y="6583"/>
                    </a:lnTo>
                    <a:lnTo>
                      <a:pt x="7127" y="6583"/>
                    </a:lnTo>
                    <a:lnTo>
                      <a:pt x="7223" y="6583"/>
                    </a:lnTo>
                    <a:lnTo>
                      <a:pt x="7298" y="6583"/>
                    </a:lnTo>
                    <a:lnTo>
                      <a:pt x="7342" y="6583"/>
                    </a:lnTo>
                    <a:lnTo>
                      <a:pt x="7342" y="6609"/>
                    </a:lnTo>
                    <a:lnTo>
                      <a:pt x="7342" y="6642"/>
                    </a:lnTo>
                    <a:lnTo>
                      <a:pt x="7342" y="6683"/>
                    </a:lnTo>
                    <a:lnTo>
                      <a:pt x="7342" y="6724"/>
                    </a:lnTo>
                    <a:lnTo>
                      <a:pt x="7342" y="6762"/>
                    </a:lnTo>
                    <a:lnTo>
                      <a:pt x="7342" y="6795"/>
                    </a:lnTo>
                    <a:lnTo>
                      <a:pt x="7342" y="6818"/>
                    </a:lnTo>
                    <a:lnTo>
                      <a:pt x="7342" y="6827"/>
                    </a:lnTo>
                    <a:lnTo>
                      <a:pt x="7374" y="6827"/>
                    </a:lnTo>
                    <a:lnTo>
                      <a:pt x="7457" y="6827"/>
                    </a:lnTo>
                    <a:lnTo>
                      <a:pt x="7574" y="6827"/>
                    </a:lnTo>
                    <a:lnTo>
                      <a:pt x="7711" y="6827"/>
                    </a:lnTo>
                    <a:lnTo>
                      <a:pt x="7851" y="6827"/>
                    </a:lnTo>
                    <a:lnTo>
                      <a:pt x="7979" y="6827"/>
                    </a:lnTo>
                    <a:lnTo>
                      <a:pt x="8077" y="6827"/>
                    </a:lnTo>
                    <a:lnTo>
                      <a:pt x="8131" y="6827"/>
                    </a:lnTo>
                    <a:lnTo>
                      <a:pt x="8131" y="6866"/>
                    </a:lnTo>
                    <a:lnTo>
                      <a:pt x="8131" y="6934"/>
                    </a:lnTo>
                    <a:lnTo>
                      <a:pt x="8131" y="7019"/>
                    </a:lnTo>
                    <a:lnTo>
                      <a:pt x="8131" y="7112"/>
                    </a:lnTo>
                    <a:lnTo>
                      <a:pt x="8131" y="7202"/>
                    </a:lnTo>
                    <a:lnTo>
                      <a:pt x="8131" y="7279"/>
                    </a:lnTo>
                    <a:lnTo>
                      <a:pt x="8131" y="7333"/>
                    </a:lnTo>
                    <a:lnTo>
                      <a:pt x="8131" y="7352"/>
                    </a:lnTo>
                    <a:lnTo>
                      <a:pt x="8162" y="7352"/>
                    </a:lnTo>
                    <a:lnTo>
                      <a:pt x="8244" y="7352"/>
                    </a:lnTo>
                    <a:lnTo>
                      <a:pt x="8362" y="7352"/>
                    </a:lnTo>
                    <a:lnTo>
                      <a:pt x="8498" y="7352"/>
                    </a:lnTo>
                    <a:lnTo>
                      <a:pt x="8638" y="7352"/>
                    </a:lnTo>
                    <a:lnTo>
                      <a:pt x="8765" y="7352"/>
                    </a:lnTo>
                    <a:lnTo>
                      <a:pt x="8863" y="7352"/>
                    </a:lnTo>
                    <a:lnTo>
                      <a:pt x="8916" y="7352"/>
                    </a:lnTo>
                    <a:lnTo>
                      <a:pt x="8916" y="7386"/>
                    </a:lnTo>
                    <a:lnTo>
                      <a:pt x="8916" y="7440"/>
                    </a:lnTo>
                    <a:lnTo>
                      <a:pt x="8916" y="7506"/>
                    </a:lnTo>
                    <a:lnTo>
                      <a:pt x="8916" y="7577"/>
                    </a:lnTo>
                    <a:lnTo>
                      <a:pt x="8916" y="7646"/>
                    </a:lnTo>
                    <a:lnTo>
                      <a:pt x="8916" y="7704"/>
                    </a:lnTo>
                    <a:lnTo>
                      <a:pt x="8916" y="7744"/>
                    </a:lnTo>
                    <a:lnTo>
                      <a:pt x="8916" y="7760"/>
                    </a:lnTo>
                    <a:lnTo>
                      <a:pt x="8939" y="7760"/>
                    </a:lnTo>
                    <a:lnTo>
                      <a:pt x="8998" y="7760"/>
                    </a:lnTo>
                    <a:lnTo>
                      <a:pt x="9083" y="7760"/>
                    </a:lnTo>
                    <a:lnTo>
                      <a:pt x="9183" y="7760"/>
                    </a:lnTo>
                    <a:lnTo>
                      <a:pt x="9286" y="7760"/>
                    </a:lnTo>
                    <a:lnTo>
                      <a:pt x="9379" y="7760"/>
                    </a:lnTo>
                    <a:lnTo>
                      <a:pt x="9454" y="7760"/>
                    </a:lnTo>
                    <a:lnTo>
                      <a:pt x="9498" y="7760"/>
                    </a:lnTo>
                    <a:lnTo>
                      <a:pt x="9498" y="7792"/>
                    </a:lnTo>
                    <a:lnTo>
                      <a:pt x="9498" y="7842"/>
                    </a:lnTo>
                    <a:lnTo>
                      <a:pt x="9498" y="7903"/>
                    </a:lnTo>
                    <a:lnTo>
                      <a:pt x="9498" y="7967"/>
                    </a:lnTo>
                    <a:lnTo>
                      <a:pt x="9498" y="8029"/>
                    </a:lnTo>
                    <a:lnTo>
                      <a:pt x="9498" y="8083"/>
                    </a:lnTo>
                    <a:lnTo>
                      <a:pt x="9498" y="8120"/>
                    </a:lnTo>
                    <a:lnTo>
                      <a:pt x="9498" y="8133"/>
                    </a:lnTo>
                    <a:lnTo>
                      <a:pt x="9513" y="8133"/>
                    </a:lnTo>
                    <a:lnTo>
                      <a:pt x="9550" y="8133"/>
                    </a:lnTo>
                    <a:lnTo>
                      <a:pt x="9605" y="8133"/>
                    </a:lnTo>
                    <a:lnTo>
                      <a:pt x="9669" y="8133"/>
                    </a:lnTo>
                    <a:lnTo>
                      <a:pt x="9737" y="8133"/>
                    </a:lnTo>
                    <a:lnTo>
                      <a:pt x="9801" y="8133"/>
                    </a:lnTo>
                    <a:lnTo>
                      <a:pt x="9853" y="8133"/>
                    </a:lnTo>
                    <a:lnTo>
                      <a:pt x="9888" y="8133"/>
                    </a:lnTo>
                    <a:lnTo>
                      <a:pt x="9888" y="8167"/>
                    </a:lnTo>
                    <a:lnTo>
                      <a:pt x="9888" y="8219"/>
                    </a:lnTo>
                    <a:lnTo>
                      <a:pt x="9888" y="8283"/>
                    </a:lnTo>
                    <a:lnTo>
                      <a:pt x="9888" y="8353"/>
                    </a:lnTo>
                    <a:lnTo>
                      <a:pt x="9888" y="8418"/>
                    </a:lnTo>
                    <a:lnTo>
                      <a:pt x="9888" y="8475"/>
                    </a:lnTo>
                    <a:lnTo>
                      <a:pt x="9888" y="8514"/>
                    </a:lnTo>
                    <a:lnTo>
                      <a:pt x="9888" y="8529"/>
                    </a:lnTo>
                    <a:lnTo>
                      <a:pt x="9900" y="8529"/>
                    </a:lnTo>
                    <a:lnTo>
                      <a:pt x="9934" y="8529"/>
                    </a:lnTo>
                    <a:lnTo>
                      <a:pt x="9985" y="8529"/>
                    </a:lnTo>
                    <a:lnTo>
                      <a:pt x="10045" y="8529"/>
                    </a:lnTo>
                    <a:lnTo>
                      <a:pt x="10108" y="8529"/>
                    </a:lnTo>
                    <a:lnTo>
                      <a:pt x="10165" y="8529"/>
                    </a:lnTo>
                    <a:lnTo>
                      <a:pt x="10215" y="8529"/>
                    </a:lnTo>
                    <a:lnTo>
                      <a:pt x="10248" y="8529"/>
                    </a:lnTo>
                    <a:lnTo>
                      <a:pt x="10248" y="8579"/>
                    </a:lnTo>
                    <a:lnTo>
                      <a:pt x="10248" y="8674"/>
                    </a:lnTo>
                    <a:lnTo>
                      <a:pt x="10248" y="8796"/>
                    </a:lnTo>
                    <a:lnTo>
                      <a:pt x="10248" y="8933"/>
                    </a:lnTo>
                    <a:lnTo>
                      <a:pt x="10248" y="9065"/>
                    </a:lnTo>
                    <a:lnTo>
                      <a:pt x="10248" y="9179"/>
                    </a:lnTo>
                    <a:lnTo>
                      <a:pt x="10248" y="9259"/>
                    </a:lnTo>
                    <a:lnTo>
                      <a:pt x="10248" y="9290"/>
                    </a:lnTo>
                    <a:lnTo>
                      <a:pt x="10287" y="9290"/>
                    </a:lnTo>
                    <a:lnTo>
                      <a:pt x="10391" y="9290"/>
                    </a:lnTo>
                    <a:lnTo>
                      <a:pt x="10540" y="9290"/>
                    </a:lnTo>
                    <a:lnTo>
                      <a:pt x="10713" y="9290"/>
                    </a:lnTo>
                    <a:lnTo>
                      <a:pt x="10889" y="9290"/>
                    </a:lnTo>
                    <a:lnTo>
                      <a:pt x="11047" y="9290"/>
                    </a:lnTo>
                    <a:lnTo>
                      <a:pt x="11169" y="9290"/>
                    </a:lnTo>
                    <a:lnTo>
                      <a:pt x="11230" y="9290"/>
                    </a:lnTo>
                    <a:lnTo>
                      <a:pt x="11230" y="9325"/>
                    </a:lnTo>
                    <a:lnTo>
                      <a:pt x="11230" y="9383"/>
                    </a:lnTo>
                    <a:lnTo>
                      <a:pt x="11230" y="9455"/>
                    </a:lnTo>
                    <a:lnTo>
                      <a:pt x="11230" y="9532"/>
                    </a:lnTo>
                    <a:lnTo>
                      <a:pt x="11230" y="9608"/>
                    </a:lnTo>
                    <a:lnTo>
                      <a:pt x="11230" y="9672"/>
                    </a:lnTo>
                    <a:lnTo>
                      <a:pt x="11230" y="9716"/>
                    </a:lnTo>
                    <a:lnTo>
                      <a:pt x="11230" y="9733"/>
                    </a:lnTo>
                    <a:lnTo>
                      <a:pt x="14000" y="9722"/>
                    </a:lnTo>
                    <a:lnTo>
                      <a:pt x="14047" y="9722"/>
                    </a:lnTo>
                    <a:lnTo>
                      <a:pt x="14176" y="9722"/>
                    </a:lnTo>
                    <a:lnTo>
                      <a:pt x="14363" y="9723"/>
                    </a:lnTo>
                    <a:lnTo>
                      <a:pt x="14583" y="9724"/>
                    </a:lnTo>
                    <a:lnTo>
                      <a:pt x="14813" y="9726"/>
                    </a:lnTo>
                    <a:lnTo>
                      <a:pt x="15029" y="9726"/>
                    </a:lnTo>
                    <a:lnTo>
                      <a:pt x="15207" y="9727"/>
                    </a:lnTo>
                    <a:lnTo>
                      <a:pt x="15325" y="9728"/>
                    </a:lnTo>
                    <a:lnTo>
                      <a:pt x="15325" y="9811"/>
                    </a:lnTo>
                    <a:lnTo>
                      <a:pt x="15325" y="9992"/>
                    </a:lnTo>
                    <a:lnTo>
                      <a:pt x="15325" y="10238"/>
                    </a:lnTo>
                    <a:lnTo>
                      <a:pt x="15325" y="10513"/>
                    </a:lnTo>
                    <a:lnTo>
                      <a:pt x="15325" y="10786"/>
                    </a:lnTo>
                    <a:lnTo>
                      <a:pt x="15325" y="11023"/>
                    </a:lnTo>
                    <a:lnTo>
                      <a:pt x="15325" y="11189"/>
                    </a:lnTo>
                    <a:lnTo>
                      <a:pt x="15325" y="11252"/>
                    </a:lnTo>
                    <a:lnTo>
                      <a:pt x="18684" y="11252"/>
                    </a:lnTo>
                    <a:lnTo>
                      <a:pt x="18684" y="11185"/>
                    </a:lnTo>
                    <a:lnTo>
                      <a:pt x="18545" y="11185"/>
                    </a:lnTo>
                    <a:lnTo>
                      <a:pt x="18180" y="11185"/>
                    </a:lnTo>
                    <a:lnTo>
                      <a:pt x="17664" y="11185"/>
                    </a:lnTo>
                    <a:lnTo>
                      <a:pt x="17070" y="11185"/>
                    </a:lnTo>
                    <a:lnTo>
                      <a:pt x="16471" y="11185"/>
                    </a:lnTo>
                    <a:lnTo>
                      <a:pt x="15944" y="11185"/>
                    </a:lnTo>
                    <a:lnTo>
                      <a:pt x="15563" y="11185"/>
                    </a:lnTo>
                    <a:lnTo>
                      <a:pt x="15401" y="11185"/>
                    </a:lnTo>
                    <a:lnTo>
                      <a:pt x="15401" y="11101"/>
                    </a:lnTo>
                    <a:lnTo>
                      <a:pt x="15401" y="10919"/>
                    </a:lnTo>
                    <a:lnTo>
                      <a:pt x="15401" y="10675"/>
                    </a:lnTo>
                    <a:lnTo>
                      <a:pt x="15401" y="10398"/>
                    </a:lnTo>
                    <a:lnTo>
                      <a:pt x="15401" y="10126"/>
                    </a:lnTo>
                    <a:lnTo>
                      <a:pt x="15401" y="9889"/>
                    </a:lnTo>
                    <a:lnTo>
                      <a:pt x="15401" y="9723"/>
                    </a:lnTo>
                    <a:lnTo>
                      <a:pt x="15401" y="9660"/>
                    </a:lnTo>
                    <a:lnTo>
                      <a:pt x="14000" y="9655"/>
                    </a:lnTo>
                    <a:lnTo>
                      <a:pt x="13898" y="9656"/>
                    </a:lnTo>
                    <a:lnTo>
                      <a:pt x="13625" y="9657"/>
                    </a:lnTo>
                    <a:lnTo>
                      <a:pt x="13233" y="9658"/>
                    </a:lnTo>
                    <a:lnTo>
                      <a:pt x="12775" y="9660"/>
                    </a:lnTo>
                    <a:lnTo>
                      <a:pt x="12301" y="9662"/>
                    </a:lnTo>
                    <a:lnTo>
                      <a:pt x="11864" y="9663"/>
                    </a:lnTo>
                    <a:lnTo>
                      <a:pt x="11515" y="9664"/>
                    </a:lnTo>
                    <a:lnTo>
                      <a:pt x="11307" y="9666"/>
                    </a:lnTo>
                    <a:lnTo>
                      <a:pt x="11307" y="9631"/>
                    </a:lnTo>
                    <a:lnTo>
                      <a:pt x="11307" y="9572"/>
                    </a:lnTo>
                    <a:lnTo>
                      <a:pt x="11307" y="9501"/>
                    </a:lnTo>
                    <a:lnTo>
                      <a:pt x="11307" y="9422"/>
                    </a:lnTo>
                    <a:lnTo>
                      <a:pt x="11307" y="9348"/>
                    </a:lnTo>
                    <a:lnTo>
                      <a:pt x="11307" y="9283"/>
                    </a:lnTo>
                    <a:lnTo>
                      <a:pt x="11307" y="9240"/>
                    </a:lnTo>
                    <a:lnTo>
                      <a:pt x="11307" y="9222"/>
                    </a:lnTo>
                    <a:lnTo>
                      <a:pt x="11267" y="9222"/>
                    </a:lnTo>
                    <a:lnTo>
                      <a:pt x="11163" y="9222"/>
                    </a:lnTo>
                    <a:lnTo>
                      <a:pt x="11013" y="9222"/>
                    </a:lnTo>
                    <a:lnTo>
                      <a:pt x="10841" y="9222"/>
                    </a:lnTo>
                    <a:lnTo>
                      <a:pt x="10665" y="9222"/>
                    </a:lnTo>
                    <a:lnTo>
                      <a:pt x="10506" y="9222"/>
                    </a:lnTo>
                    <a:lnTo>
                      <a:pt x="10385" y="9222"/>
                    </a:lnTo>
                    <a:lnTo>
                      <a:pt x="10323" y="9222"/>
                    </a:lnTo>
                    <a:lnTo>
                      <a:pt x="10323" y="9172"/>
                    </a:lnTo>
                    <a:lnTo>
                      <a:pt x="10323" y="9078"/>
                    </a:lnTo>
                    <a:lnTo>
                      <a:pt x="10323" y="8955"/>
                    </a:lnTo>
                    <a:lnTo>
                      <a:pt x="10323" y="8819"/>
                    </a:lnTo>
                    <a:lnTo>
                      <a:pt x="10323" y="8687"/>
                    </a:lnTo>
                    <a:lnTo>
                      <a:pt x="10323" y="8572"/>
                    </a:lnTo>
                    <a:lnTo>
                      <a:pt x="10323" y="8493"/>
                    </a:lnTo>
                    <a:lnTo>
                      <a:pt x="10323" y="8462"/>
                    </a:lnTo>
                    <a:lnTo>
                      <a:pt x="10310" y="8462"/>
                    </a:lnTo>
                    <a:lnTo>
                      <a:pt x="10276" y="8462"/>
                    </a:lnTo>
                    <a:lnTo>
                      <a:pt x="10226" y="8462"/>
                    </a:lnTo>
                    <a:lnTo>
                      <a:pt x="10165" y="8462"/>
                    </a:lnTo>
                    <a:lnTo>
                      <a:pt x="10103" y="8462"/>
                    </a:lnTo>
                    <a:lnTo>
                      <a:pt x="10045" y="8462"/>
                    </a:lnTo>
                    <a:lnTo>
                      <a:pt x="9996" y="8462"/>
                    </a:lnTo>
                    <a:lnTo>
                      <a:pt x="9963" y="8462"/>
                    </a:lnTo>
                    <a:lnTo>
                      <a:pt x="9963" y="8429"/>
                    </a:lnTo>
                    <a:lnTo>
                      <a:pt x="9963" y="8377"/>
                    </a:lnTo>
                    <a:lnTo>
                      <a:pt x="9963" y="8312"/>
                    </a:lnTo>
                    <a:lnTo>
                      <a:pt x="9963" y="8243"/>
                    </a:lnTo>
                    <a:lnTo>
                      <a:pt x="9963" y="8177"/>
                    </a:lnTo>
                    <a:lnTo>
                      <a:pt x="9963" y="8120"/>
                    </a:lnTo>
                    <a:lnTo>
                      <a:pt x="9963" y="8081"/>
                    </a:lnTo>
                    <a:lnTo>
                      <a:pt x="9963" y="8067"/>
                    </a:lnTo>
                    <a:lnTo>
                      <a:pt x="9948" y="8067"/>
                    </a:lnTo>
                    <a:lnTo>
                      <a:pt x="9910" y="8067"/>
                    </a:lnTo>
                    <a:lnTo>
                      <a:pt x="9856" y="8067"/>
                    </a:lnTo>
                    <a:lnTo>
                      <a:pt x="9791" y="8067"/>
                    </a:lnTo>
                    <a:lnTo>
                      <a:pt x="9724" y="8067"/>
                    </a:lnTo>
                    <a:lnTo>
                      <a:pt x="9660" y="8067"/>
                    </a:lnTo>
                    <a:lnTo>
                      <a:pt x="9608" y="8067"/>
                    </a:lnTo>
                    <a:lnTo>
                      <a:pt x="9573" y="8067"/>
                    </a:lnTo>
                    <a:lnTo>
                      <a:pt x="9573" y="8035"/>
                    </a:lnTo>
                    <a:lnTo>
                      <a:pt x="9573" y="7985"/>
                    </a:lnTo>
                    <a:lnTo>
                      <a:pt x="9573" y="7923"/>
                    </a:lnTo>
                    <a:lnTo>
                      <a:pt x="9573" y="7859"/>
                    </a:lnTo>
                    <a:lnTo>
                      <a:pt x="9573" y="7797"/>
                    </a:lnTo>
                    <a:lnTo>
                      <a:pt x="9573" y="7743"/>
                    </a:lnTo>
                    <a:lnTo>
                      <a:pt x="9573" y="7707"/>
                    </a:lnTo>
                    <a:lnTo>
                      <a:pt x="9573" y="7693"/>
                    </a:lnTo>
                    <a:lnTo>
                      <a:pt x="9551" y="7693"/>
                    </a:lnTo>
                    <a:lnTo>
                      <a:pt x="9492" y="7693"/>
                    </a:lnTo>
                    <a:lnTo>
                      <a:pt x="9407" y="7693"/>
                    </a:lnTo>
                    <a:lnTo>
                      <a:pt x="9308" y="7693"/>
                    </a:lnTo>
                    <a:lnTo>
                      <a:pt x="9205" y="7693"/>
                    </a:lnTo>
                    <a:lnTo>
                      <a:pt x="9110" y="7693"/>
                    </a:lnTo>
                    <a:lnTo>
                      <a:pt x="9036" y="7693"/>
                    </a:lnTo>
                    <a:lnTo>
                      <a:pt x="8992" y="7693"/>
                    </a:lnTo>
                    <a:lnTo>
                      <a:pt x="8992" y="7659"/>
                    </a:lnTo>
                    <a:lnTo>
                      <a:pt x="8992" y="7606"/>
                    </a:lnTo>
                    <a:lnTo>
                      <a:pt x="8992" y="7539"/>
                    </a:lnTo>
                    <a:lnTo>
                      <a:pt x="8992" y="7468"/>
                    </a:lnTo>
                    <a:lnTo>
                      <a:pt x="8992" y="7399"/>
                    </a:lnTo>
                    <a:lnTo>
                      <a:pt x="8992" y="7341"/>
                    </a:lnTo>
                    <a:lnTo>
                      <a:pt x="8992" y="7301"/>
                    </a:lnTo>
                    <a:lnTo>
                      <a:pt x="8992" y="7286"/>
                    </a:lnTo>
                    <a:lnTo>
                      <a:pt x="8961" y="7286"/>
                    </a:lnTo>
                    <a:lnTo>
                      <a:pt x="8879" y="7286"/>
                    </a:lnTo>
                    <a:lnTo>
                      <a:pt x="8761" y="7286"/>
                    </a:lnTo>
                    <a:lnTo>
                      <a:pt x="8625" y="7286"/>
                    </a:lnTo>
                    <a:lnTo>
                      <a:pt x="8485" y="7286"/>
                    </a:lnTo>
                    <a:lnTo>
                      <a:pt x="8358" y="7286"/>
                    </a:lnTo>
                    <a:lnTo>
                      <a:pt x="8260" y="7286"/>
                    </a:lnTo>
                    <a:lnTo>
                      <a:pt x="8206" y="7286"/>
                    </a:lnTo>
                    <a:lnTo>
                      <a:pt x="8206" y="7246"/>
                    </a:lnTo>
                    <a:lnTo>
                      <a:pt x="8206" y="7179"/>
                    </a:lnTo>
                    <a:lnTo>
                      <a:pt x="8206" y="7093"/>
                    </a:lnTo>
                    <a:lnTo>
                      <a:pt x="8206" y="7001"/>
                    </a:lnTo>
                    <a:lnTo>
                      <a:pt x="8206" y="6911"/>
                    </a:lnTo>
                    <a:lnTo>
                      <a:pt x="8206" y="6833"/>
                    </a:lnTo>
                    <a:lnTo>
                      <a:pt x="8206" y="6780"/>
                    </a:lnTo>
                    <a:lnTo>
                      <a:pt x="8206" y="6759"/>
                    </a:lnTo>
                    <a:lnTo>
                      <a:pt x="8175" y="6759"/>
                    </a:lnTo>
                    <a:lnTo>
                      <a:pt x="8093" y="6759"/>
                    </a:lnTo>
                    <a:lnTo>
                      <a:pt x="7975" y="6759"/>
                    </a:lnTo>
                    <a:lnTo>
                      <a:pt x="7837" y="6759"/>
                    </a:lnTo>
                    <a:lnTo>
                      <a:pt x="7697" y="6759"/>
                    </a:lnTo>
                    <a:lnTo>
                      <a:pt x="7570" y="6759"/>
                    </a:lnTo>
                    <a:lnTo>
                      <a:pt x="7471" y="6759"/>
                    </a:lnTo>
                    <a:lnTo>
                      <a:pt x="7418" y="6759"/>
                    </a:lnTo>
                    <a:lnTo>
                      <a:pt x="7418" y="6735"/>
                    </a:lnTo>
                    <a:lnTo>
                      <a:pt x="7418" y="6700"/>
                    </a:lnTo>
                    <a:lnTo>
                      <a:pt x="7418" y="6661"/>
                    </a:lnTo>
                    <a:lnTo>
                      <a:pt x="7418" y="6619"/>
                    </a:lnTo>
                    <a:lnTo>
                      <a:pt x="7418" y="6580"/>
                    </a:lnTo>
                    <a:lnTo>
                      <a:pt x="7418" y="6547"/>
                    </a:lnTo>
                    <a:lnTo>
                      <a:pt x="7418" y="6524"/>
                    </a:lnTo>
                    <a:lnTo>
                      <a:pt x="7418" y="6517"/>
                    </a:lnTo>
                    <a:lnTo>
                      <a:pt x="7395" y="6517"/>
                    </a:lnTo>
                    <a:lnTo>
                      <a:pt x="7335" y="6517"/>
                    </a:lnTo>
                    <a:lnTo>
                      <a:pt x="7249" y="6517"/>
                    </a:lnTo>
                    <a:lnTo>
                      <a:pt x="7148" y="6517"/>
                    </a:lnTo>
                    <a:lnTo>
                      <a:pt x="7044" y="6517"/>
                    </a:lnTo>
                    <a:lnTo>
                      <a:pt x="6949" y="6517"/>
                    </a:lnTo>
                    <a:lnTo>
                      <a:pt x="6873" y="6517"/>
                    </a:lnTo>
                    <a:lnTo>
                      <a:pt x="6829" y="6517"/>
                    </a:lnTo>
                    <a:lnTo>
                      <a:pt x="6829" y="6479"/>
                    </a:lnTo>
                    <a:lnTo>
                      <a:pt x="6829" y="6415"/>
                    </a:lnTo>
                    <a:lnTo>
                      <a:pt x="6829" y="6335"/>
                    </a:lnTo>
                    <a:lnTo>
                      <a:pt x="6829" y="6249"/>
                    </a:lnTo>
                    <a:lnTo>
                      <a:pt x="6829" y="6165"/>
                    </a:lnTo>
                    <a:lnTo>
                      <a:pt x="6829" y="6093"/>
                    </a:lnTo>
                    <a:lnTo>
                      <a:pt x="6829" y="6044"/>
                    </a:lnTo>
                    <a:lnTo>
                      <a:pt x="6829" y="6025"/>
                    </a:lnTo>
                    <a:lnTo>
                      <a:pt x="6807" y="6025"/>
                    </a:lnTo>
                    <a:lnTo>
                      <a:pt x="6748" y="6025"/>
                    </a:lnTo>
                    <a:lnTo>
                      <a:pt x="6664" y="6025"/>
                    </a:lnTo>
                    <a:lnTo>
                      <a:pt x="6566" y="6025"/>
                    </a:lnTo>
                    <a:lnTo>
                      <a:pt x="6464" y="6025"/>
                    </a:lnTo>
                    <a:lnTo>
                      <a:pt x="6371" y="6025"/>
                    </a:lnTo>
                    <a:lnTo>
                      <a:pt x="6297" y="6025"/>
                    </a:lnTo>
                    <a:lnTo>
                      <a:pt x="6254" y="6025"/>
                    </a:lnTo>
                    <a:lnTo>
                      <a:pt x="6254" y="5975"/>
                    </a:lnTo>
                    <a:lnTo>
                      <a:pt x="6254" y="5880"/>
                    </a:lnTo>
                    <a:lnTo>
                      <a:pt x="6254" y="5758"/>
                    </a:lnTo>
                    <a:lnTo>
                      <a:pt x="6254" y="5622"/>
                    </a:lnTo>
                    <a:lnTo>
                      <a:pt x="6254" y="5489"/>
                    </a:lnTo>
                    <a:lnTo>
                      <a:pt x="6254" y="5374"/>
                    </a:lnTo>
                    <a:lnTo>
                      <a:pt x="6254" y="5295"/>
                    </a:lnTo>
                    <a:lnTo>
                      <a:pt x="6254" y="5265"/>
                    </a:lnTo>
                    <a:lnTo>
                      <a:pt x="6232" y="5265"/>
                    </a:lnTo>
                    <a:lnTo>
                      <a:pt x="6174" y="5265"/>
                    </a:lnTo>
                    <a:lnTo>
                      <a:pt x="6092" y="5265"/>
                    </a:lnTo>
                    <a:lnTo>
                      <a:pt x="5995" y="5265"/>
                    </a:lnTo>
                    <a:lnTo>
                      <a:pt x="5895" y="5265"/>
                    </a:lnTo>
                    <a:lnTo>
                      <a:pt x="5803" y="5265"/>
                    </a:lnTo>
                    <a:lnTo>
                      <a:pt x="5730" y="5265"/>
                    </a:lnTo>
                    <a:lnTo>
                      <a:pt x="5686" y="5265"/>
                    </a:lnTo>
                    <a:lnTo>
                      <a:pt x="5686" y="5241"/>
                    </a:lnTo>
                    <a:lnTo>
                      <a:pt x="5686" y="5209"/>
                    </a:lnTo>
                    <a:lnTo>
                      <a:pt x="5686" y="5173"/>
                    </a:lnTo>
                    <a:lnTo>
                      <a:pt x="5686" y="5136"/>
                    </a:lnTo>
                    <a:lnTo>
                      <a:pt x="5686" y="5100"/>
                    </a:lnTo>
                    <a:lnTo>
                      <a:pt x="5686" y="5071"/>
                    </a:lnTo>
                    <a:lnTo>
                      <a:pt x="5686" y="5051"/>
                    </a:lnTo>
                    <a:lnTo>
                      <a:pt x="5686" y="5043"/>
                    </a:lnTo>
                    <a:lnTo>
                      <a:pt x="5656" y="5043"/>
                    </a:lnTo>
                    <a:lnTo>
                      <a:pt x="5573" y="5043"/>
                    </a:lnTo>
                    <a:lnTo>
                      <a:pt x="5455" y="5043"/>
                    </a:lnTo>
                    <a:lnTo>
                      <a:pt x="5318" y="5043"/>
                    </a:lnTo>
                    <a:lnTo>
                      <a:pt x="5178" y="5043"/>
                    </a:lnTo>
                    <a:lnTo>
                      <a:pt x="5050" y="5043"/>
                    </a:lnTo>
                    <a:lnTo>
                      <a:pt x="4950" y="5043"/>
                    </a:lnTo>
                    <a:lnTo>
                      <a:pt x="4898" y="5043"/>
                    </a:lnTo>
                    <a:lnTo>
                      <a:pt x="4898" y="4998"/>
                    </a:lnTo>
                    <a:lnTo>
                      <a:pt x="4898" y="4916"/>
                    </a:lnTo>
                    <a:lnTo>
                      <a:pt x="4898" y="4810"/>
                    </a:lnTo>
                    <a:lnTo>
                      <a:pt x="4898" y="4694"/>
                    </a:lnTo>
                    <a:lnTo>
                      <a:pt x="4898" y="4580"/>
                    </a:lnTo>
                    <a:lnTo>
                      <a:pt x="4898" y="4483"/>
                    </a:lnTo>
                    <a:lnTo>
                      <a:pt x="4898" y="4415"/>
                    </a:lnTo>
                    <a:lnTo>
                      <a:pt x="4898" y="4389"/>
                    </a:lnTo>
                    <a:lnTo>
                      <a:pt x="4867" y="4389"/>
                    </a:lnTo>
                    <a:lnTo>
                      <a:pt x="4788" y="4389"/>
                    </a:lnTo>
                    <a:lnTo>
                      <a:pt x="4674" y="4389"/>
                    </a:lnTo>
                    <a:lnTo>
                      <a:pt x="4543" y="4389"/>
                    </a:lnTo>
                    <a:lnTo>
                      <a:pt x="4407" y="4389"/>
                    </a:lnTo>
                    <a:lnTo>
                      <a:pt x="4283" y="4389"/>
                    </a:lnTo>
                    <a:lnTo>
                      <a:pt x="4189" y="4389"/>
                    </a:lnTo>
                    <a:lnTo>
                      <a:pt x="4136" y="4389"/>
                    </a:lnTo>
                    <a:lnTo>
                      <a:pt x="4136" y="4354"/>
                    </a:lnTo>
                    <a:lnTo>
                      <a:pt x="4136" y="4296"/>
                    </a:lnTo>
                    <a:lnTo>
                      <a:pt x="4136" y="4225"/>
                    </a:lnTo>
                    <a:lnTo>
                      <a:pt x="4136" y="4148"/>
                    </a:lnTo>
                    <a:lnTo>
                      <a:pt x="4136" y="4074"/>
                    </a:lnTo>
                    <a:lnTo>
                      <a:pt x="4136" y="4010"/>
                    </a:lnTo>
                    <a:lnTo>
                      <a:pt x="4136" y="3965"/>
                    </a:lnTo>
                    <a:lnTo>
                      <a:pt x="4136" y="3949"/>
                    </a:lnTo>
                    <a:lnTo>
                      <a:pt x="4121" y="3949"/>
                    </a:lnTo>
                    <a:lnTo>
                      <a:pt x="4083" y="3949"/>
                    </a:lnTo>
                    <a:lnTo>
                      <a:pt x="4028" y="3949"/>
                    </a:lnTo>
                    <a:lnTo>
                      <a:pt x="3963" y="3949"/>
                    </a:lnTo>
                    <a:lnTo>
                      <a:pt x="3895" y="3949"/>
                    </a:lnTo>
                    <a:lnTo>
                      <a:pt x="3830" y="3949"/>
                    </a:lnTo>
                    <a:lnTo>
                      <a:pt x="3777" y="3949"/>
                    </a:lnTo>
                    <a:lnTo>
                      <a:pt x="3743" y="3949"/>
                    </a:lnTo>
                    <a:lnTo>
                      <a:pt x="3743" y="3927"/>
                    </a:lnTo>
                    <a:lnTo>
                      <a:pt x="3743" y="3898"/>
                    </a:lnTo>
                    <a:lnTo>
                      <a:pt x="3743" y="3864"/>
                    </a:lnTo>
                    <a:lnTo>
                      <a:pt x="3743" y="3829"/>
                    </a:lnTo>
                    <a:lnTo>
                      <a:pt x="3743" y="3796"/>
                    </a:lnTo>
                    <a:lnTo>
                      <a:pt x="3743" y="3769"/>
                    </a:lnTo>
                    <a:lnTo>
                      <a:pt x="3743" y="3750"/>
                    </a:lnTo>
                    <a:lnTo>
                      <a:pt x="3743" y="3744"/>
                    </a:lnTo>
                    <a:lnTo>
                      <a:pt x="3729" y="3744"/>
                    </a:lnTo>
                    <a:lnTo>
                      <a:pt x="3691" y="3744"/>
                    </a:lnTo>
                    <a:lnTo>
                      <a:pt x="3636" y="3744"/>
                    </a:lnTo>
                    <a:lnTo>
                      <a:pt x="3572" y="3744"/>
                    </a:lnTo>
                    <a:lnTo>
                      <a:pt x="3504" y="3744"/>
                    </a:lnTo>
                    <a:lnTo>
                      <a:pt x="3441" y="3744"/>
                    </a:lnTo>
                    <a:lnTo>
                      <a:pt x="3388" y="3744"/>
                    </a:lnTo>
                    <a:lnTo>
                      <a:pt x="3355" y="3744"/>
                    </a:lnTo>
                    <a:lnTo>
                      <a:pt x="3355" y="3687"/>
                    </a:lnTo>
                    <a:lnTo>
                      <a:pt x="3355" y="3578"/>
                    </a:lnTo>
                    <a:lnTo>
                      <a:pt x="3355" y="3434"/>
                    </a:lnTo>
                    <a:lnTo>
                      <a:pt x="3355" y="3273"/>
                    </a:lnTo>
                    <a:lnTo>
                      <a:pt x="3355" y="3116"/>
                    </a:lnTo>
                    <a:lnTo>
                      <a:pt x="3355" y="2980"/>
                    </a:lnTo>
                    <a:lnTo>
                      <a:pt x="3355" y="2885"/>
                    </a:lnTo>
                    <a:lnTo>
                      <a:pt x="3355" y="2849"/>
                    </a:lnTo>
                    <a:lnTo>
                      <a:pt x="3339" y="2849"/>
                    </a:lnTo>
                    <a:lnTo>
                      <a:pt x="3299" y="2849"/>
                    </a:lnTo>
                    <a:lnTo>
                      <a:pt x="3243" y="2849"/>
                    </a:lnTo>
                    <a:lnTo>
                      <a:pt x="3175" y="2849"/>
                    </a:lnTo>
                    <a:lnTo>
                      <a:pt x="3105" y="2849"/>
                    </a:lnTo>
                    <a:lnTo>
                      <a:pt x="3039" y="2849"/>
                    </a:lnTo>
                    <a:lnTo>
                      <a:pt x="2985" y="2849"/>
                    </a:lnTo>
                    <a:lnTo>
                      <a:pt x="2949" y="2849"/>
                    </a:lnTo>
                    <a:lnTo>
                      <a:pt x="2949" y="2828"/>
                    </a:lnTo>
                    <a:lnTo>
                      <a:pt x="2949" y="2802"/>
                    </a:lnTo>
                    <a:lnTo>
                      <a:pt x="2949" y="2772"/>
                    </a:lnTo>
                    <a:lnTo>
                      <a:pt x="2949" y="2741"/>
                    </a:lnTo>
                    <a:lnTo>
                      <a:pt x="2949" y="2713"/>
                    </a:lnTo>
                    <a:lnTo>
                      <a:pt x="2949" y="2689"/>
                    </a:lnTo>
                    <a:lnTo>
                      <a:pt x="2949" y="2672"/>
                    </a:lnTo>
                    <a:lnTo>
                      <a:pt x="2949" y="2667"/>
                    </a:lnTo>
                    <a:lnTo>
                      <a:pt x="2934" y="2667"/>
                    </a:lnTo>
                    <a:lnTo>
                      <a:pt x="2896" y="2667"/>
                    </a:lnTo>
                    <a:lnTo>
                      <a:pt x="2841" y="2667"/>
                    </a:lnTo>
                    <a:lnTo>
                      <a:pt x="2775" y="2667"/>
                    </a:lnTo>
                    <a:lnTo>
                      <a:pt x="2706" y="2667"/>
                    </a:lnTo>
                    <a:lnTo>
                      <a:pt x="2642" y="2667"/>
                    </a:lnTo>
                    <a:lnTo>
                      <a:pt x="2589" y="2667"/>
                    </a:lnTo>
                    <a:lnTo>
                      <a:pt x="2555" y="2667"/>
                    </a:lnTo>
                    <a:lnTo>
                      <a:pt x="2555" y="2635"/>
                    </a:lnTo>
                    <a:lnTo>
                      <a:pt x="2555" y="2588"/>
                    </a:lnTo>
                    <a:lnTo>
                      <a:pt x="2555" y="2531"/>
                    </a:lnTo>
                    <a:lnTo>
                      <a:pt x="2555" y="2471"/>
                    </a:lnTo>
                    <a:lnTo>
                      <a:pt x="2555" y="2412"/>
                    </a:lnTo>
                    <a:lnTo>
                      <a:pt x="2555" y="2363"/>
                    </a:lnTo>
                    <a:lnTo>
                      <a:pt x="2555" y="2329"/>
                    </a:lnTo>
                    <a:lnTo>
                      <a:pt x="2555" y="2316"/>
                    </a:lnTo>
                    <a:lnTo>
                      <a:pt x="2541" y="2316"/>
                    </a:lnTo>
                    <a:lnTo>
                      <a:pt x="2507" y="2316"/>
                    </a:lnTo>
                    <a:lnTo>
                      <a:pt x="2457" y="2316"/>
                    </a:lnTo>
                    <a:lnTo>
                      <a:pt x="2398" y="2316"/>
                    </a:lnTo>
                    <a:lnTo>
                      <a:pt x="2336" y="2316"/>
                    </a:lnTo>
                    <a:lnTo>
                      <a:pt x="2277" y="2316"/>
                    </a:lnTo>
                    <a:lnTo>
                      <a:pt x="2228" y="2316"/>
                    </a:lnTo>
                    <a:lnTo>
                      <a:pt x="2196" y="2316"/>
                    </a:lnTo>
                    <a:lnTo>
                      <a:pt x="2196" y="2285"/>
                    </a:lnTo>
                    <a:lnTo>
                      <a:pt x="2196" y="2236"/>
                    </a:lnTo>
                    <a:lnTo>
                      <a:pt x="2196" y="2178"/>
                    </a:lnTo>
                    <a:lnTo>
                      <a:pt x="2196" y="2115"/>
                    </a:lnTo>
                    <a:lnTo>
                      <a:pt x="2196" y="2055"/>
                    </a:lnTo>
                    <a:lnTo>
                      <a:pt x="2196" y="2004"/>
                    </a:lnTo>
                    <a:lnTo>
                      <a:pt x="2196" y="1969"/>
                    </a:lnTo>
                    <a:lnTo>
                      <a:pt x="2196" y="1956"/>
                    </a:lnTo>
                    <a:lnTo>
                      <a:pt x="2181" y="1956"/>
                    </a:lnTo>
                    <a:lnTo>
                      <a:pt x="2143" y="1956"/>
                    </a:lnTo>
                    <a:lnTo>
                      <a:pt x="2088" y="1956"/>
                    </a:lnTo>
                    <a:lnTo>
                      <a:pt x="2023" y="1956"/>
                    </a:lnTo>
                    <a:lnTo>
                      <a:pt x="1955" y="1956"/>
                    </a:lnTo>
                    <a:lnTo>
                      <a:pt x="1891" y="1956"/>
                    </a:lnTo>
                    <a:lnTo>
                      <a:pt x="1839" y="1956"/>
                    </a:lnTo>
                    <a:lnTo>
                      <a:pt x="1804" y="1956"/>
                    </a:lnTo>
                    <a:lnTo>
                      <a:pt x="1804" y="1925"/>
                    </a:lnTo>
                    <a:lnTo>
                      <a:pt x="1804" y="1878"/>
                    </a:lnTo>
                    <a:lnTo>
                      <a:pt x="1804" y="1821"/>
                    </a:lnTo>
                    <a:lnTo>
                      <a:pt x="1804" y="1761"/>
                    </a:lnTo>
                    <a:lnTo>
                      <a:pt x="1804" y="1704"/>
                    </a:lnTo>
                    <a:lnTo>
                      <a:pt x="1804" y="1654"/>
                    </a:lnTo>
                    <a:lnTo>
                      <a:pt x="1804" y="1621"/>
                    </a:lnTo>
                    <a:lnTo>
                      <a:pt x="1804" y="1607"/>
                    </a:lnTo>
                    <a:lnTo>
                      <a:pt x="1782" y="1607"/>
                    </a:lnTo>
                    <a:lnTo>
                      <a:pt x="1722" y="1607"/>
                    </a:lnTo>
                    <a:lnTo>
                      <a:pt x="1636" y="1607"/>
                    </a:lnTo>
                    <a:lnTo>
                      <a:pt x="1536" y="1607"/>
                    </a:lnTo>
                    <a:lnTo>
                      <a:pt x="1432" y="1607"/>
                    </a:lnTo>
                    <a:lnTo>
                      <a:pt x="1337" y="1607"/>
                    </a:lnTo>
                    <a:lnTo>
                      <a:pt x="1262" y="1607"/>
                    </a:lnTo>
                    <a:lnTo>
                      <a:pt x="1218" y="1607"/>
                    </a:lnTo>
                    <a:lnTo>
                      <a:pt x="1218" y="1559"/>
                    </a:lnTo>
                    <a:lnTo>
                      <a:pt x="1218" y="1470"/>
                    </a:lnTo>
                    <a:lnTo>
                      <a:pt x="1218" y="1353"/>
                    </a:lnTo>
                    <a:lnTo>
                      <a:pt x="1218" y="1225"/>
                    </a:lnTo>
                    <a:lnTo>
                      <a:pt x="1218" y="1100"/>
                    </a:lnTo>
                    <a:lnTo>
                      <a:pt x="1218" y="993"/>
                    </a:lnTo>
                    <a:lnTo>
                      <a:pt x="1218" y="917"/>
                    </a:lnTo>
                    <a:lnTo>
                      <a:pt x="1218" y="889"/>
                    </a:lnTo>
                    <a:lnTo>
                      <a:pt x="1195" y="889"/>
                    </a:lnTo>
                    <a:lnTo>
                      <a:pt x="1132" y="889"/>
                    </a:lnTo>
                    <a:lnTo>
                      <a:pt x="1043" y="889"/>
                    </a:lnTo>
                    <a:lnTo>
                      <a:pt x="939" y="889"/>
                    </a:lnTo>
                    <a:lnTo>
                      <a:pt x="831" y="889"/>
                    </a:lnTo>
                    <a:lnTo>
                      <a:pt x="733" y="889"/>
                    </a:lnTo>
                    <a:lnTo>
                      <a:pt x="656" y="889"/>
                    </a:lnTo>
                    <a:lnTo>
                      <a:pt x="610" y="889"/>
                    </a:lnTo>
                    <a:lnTo>
                      <a:pt x="610" y="868"/>
                    </a:lnTo>
                    <a:lnTo>
                      <a:pt x="610" y="842"/>
                    </a:lnTo>
                    <a:lnTo>
                      <a:pt x="610" y="812"/>
                    </a:lnTo>
                    <a:lnTo>
                      <a:pt x="610" y="782"/>
                    </a:lnTo>
                    <a:lnTo>
                      <a:pt x="610" y="754"/>
                    </a:lnTo>
                    <a:lnTo>
                      <a:pt x="610" y="730"/>
                    </a:lnTo>
                    <a:lnTo>
                      <a:pt x="610" y="715"/>
                    </a:lnTo>
                    <a:lnTo>
                      <a:pt x="610" y="709"/>
                    </a:lnTo>
                    <a:lnTo>
                      <a:pt x="598" y="709"/>
                    </a:lnTo>
                    <a:lnTo>
                      <a:pt x="562" y="709"/>
                    </a:lnTo>
                    <a:lnTo>
                      <a:pt x="512" y="709"/>
                    </a:lnTo>
                    <a:lnTo>
                      <a:pt x="452" y="709"/>
                    </a:lnTo>
                    <a:lnTo>
                      <a:pt x="390" y="709"/>
                    </a:lnTo>
                    <a:lnTo>
                      <a:pt x="331" y="709"/>
                    </a:lnTo>
                    <a:lnTo>
                      <a:pt x="282" y="709"/>
                    </a:lnTo>
                    <a:lnTo>
                      <a:pt x="249" y="709"/>
                    </a:lnTo>
                    <a:lnTo>
                      <a:pt x="249" y="660"/>
                    </a:lnTo>
                    <a:lnTo>
                      <a:pt x="249" y="572"/>
                    </a:lnTo>
                    <a:lnTo>
                      <a:pt x="249" y="457"/>
                    </a:lnTo>
                    <a:lnTo>
                      <a:pt x="249" y="332"/>
                    </a:lnTo>
                    <a:lnTo>
                      <a:pt x="249" y="208"/>
                    </a:lnTo>
                    <a:lnTo>
                      <a:pt x="249" y="102"/>
                    </a:lnTo>
                    <a:lnTo>
                      <a:pt x="249" y="28"/>
                    </a:lnTo>
                    <a:lnTo>
                      <a:pt x="249" y="0"/>
                    </a:lnTo>
                    <a:lnTo>
                      <a:pt x="211" y="0"/>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06" name="Freeform 10"/>
              <p:cNvSpPr>
                <a:spLocks noChangeAspect="1"/>
              </p:cNvSpPr>
              <p:nvPr/>
            </p:nvSpPr>
            <p:spPr bwMode="auto">
              <a:xfrm>
                <a:off x="952" y="244"/>
                <a:ext cx="3514" cy="2888"/>
              </a:xfrm>
              <a:custGeom>
                <a:avLst/>
                <a:gdLst/>
                <a:ahLst/>
                <a:cxnLst>
                  <a:cxn ang="0">
                    <a:pos x="204" y="605"/>
                  </a:cxn>
                  <a:cxn ang="0">
                    <a:pos x="486" y="1327"/>
                  </a:cxn>
                  <a:cxn ang="0">
                    <a:pos x="621" y="1675"/>
                  </a:cxn>
                  <a:cxn ang="0">
                    <a:pos x="958" y="1986"/>
                  </a:cxn>
                  <a:cxn ang="0">
                    <a:pos x="1540" y="2232"/>
                  </a:cxn>
                  <a:cxn ang="0">
                    <a:pos x="2029" y="3132"/>
                  </a:cxn>
                  <a:cxn ang="0">
                    <a:pos x="2201" y="3710"/>
                  </a:cxn>
                  <a:cxn ang="0">
                    <a:pos x="2511" y="3867"/>
                  </a:cxn>
                  <a:cxn ang="0">
                    <a:pos x="2903" y="4005"/>
                  </a:cxn>
                  <a:cxn ang="0">
                    <a:pos x="3221" y="4469"/>
                  </a:cxn>
                  <a:cxn ang="0">
                    <a:pos x="3363" y="5039"/>
                  </a:cxn>
                  <a:cxn ang="0">
                    <a:pos x="3701" y="5416"/>
                  </a:cxn>
                  <a:cxn ang="0">
                    <a:pos x="4092" y="5530"/>
                  </a:cxn>
                  <a:cxn ang="0">
                    <a:pos x="4375" y="5687"/>
                  </a:cxn>
                  <a:cxn ang="0">
                    <a:pos x="4542" y="6108"/>
                  </a:cxn>
                  <a:cxn ang="0">
                    <a:pos x="5061" y="6532"/>
                  </a:cxn>
                  <a:cxn ang="0">
                    <a:pos x="5642" y="6655"/>
                  </a:cxn>
                  <a:cxn ang="0">
                    <a:pos x="5946" y="6815"/>
                  </a:cxn>
                  <a:cxn ang="0">
                    <a:pos x="6081" y="7060"/>
                  </a:cxn>
                  <a:cxn ang="0">
                    <a:pos x="6395" y="7297"/>
                  </a:cxn>
                  <a:cxn ang="0">
                    <a:pos x="7189" y="7408"/>
                  </a:cxn>
                  <a:cxn ang="0">
                    <a:pos x="7824" y="7667"/>
                  </a:cxn>
                  <a:cxn ang="0">
                    <a:pos x="8024" y="8020"/>
                  </a:cxn>
                  <a:cxn ang="0">
                    <a:pos x="8344" y="8328"/>
                  </a:cxn>
                  <a:cxn ang="0">
                    <a:pos x="8742" y="8453"/>
                  </a:cxn>
                  <a:cxn ang="0">
                    <a:pos x="9705" y="8724"/>
                  </a:cxn>
                  <a:cxn ang="0">
                    <a:pos x="10091" y="9517"/>
                  </a:cxn>
                  <a:cxn ang="0">
                    <a:pos x="11080" y="9849"/>
                  </a:cxn>
                  <a:cxn ang="0">
                    <a:pos x="11662" y="10013"/>
                  </a:cxn>
                  <a:cxn ang="0">
                    <a:pos x="12775" y="10453"/>
                  </a:cxn>
                  <a:cxn ang="0">
                    <a:pos x="14044" y="11481"/>
                  </a:cxn>
                  <a:cxn ang="0">
                    <a:pos x="13092" y="10910"/>
                  </a:cxn>
                  <a:cxn ang="0">
                    <a:pos x="11738" y="10385"/>
                  </a:cxn>
                  <a:cxn ang="0">
                    <a:pos x="11472" y="9834"/>
                  </a:cxn>
                  <a:cxn ang="0">
                    <a:pos x="11155" y="9451"/>
                  </a:cxn>
                  <a:cxn ang="0">
                    <a:pos x="9995" y="9030"/>
                  </a:cxn>
                  <a:cxn ang="0">
                    <a:pos x="8817" y="8657"/>
                  </a:cxn>
                  <a:cxn ang="0">
                    <a:pos x="8642" y="8309"/>
                  </a:cxn>
                  <a:cxn ang="0">
                    <a:pos x="8420" y="7952"/>
                  </a:cxn>
                  <a:cxn ang="0">
                    <a:pos x="8051" y="7756"/>
                  </a:cxn>
                  <a:cxn ang="0">
                    <a:pos x="7264" y="7599"/>
                  </a:cxn>
                  <a:cxn ang="0">
                    <a:pos x="6893" y="7265"/>
                  </a:cxn>
                  <a:cxn ang="0">
                    <a:pos x="6472" y="6992"/>
                  </a:cxn>
                  <a:cxn ang="0">
                    <a:pos x="6108" y="6851"/>
                  </a:cxn>
                  <a:cxn ang="0">
                    <a:pos x="5718" y="6747"/>
                  </a:cxn>
                  <a:cxn ang="0">
                    <a:pos x="5452" y="6533"/>
                  </a:cxn>
                  <a:cxn ang="0">
                    <a:pos x="5136" y="6041"/>
                  </a:cxn>
                  <a:cxn ang="0">
                    <a:pos x="4532" y="5809"/>
                  </a:cxn>
                  <a:cxn ang="0">
                    <a:pos x="4168" y="5620"/>
                  </a:cxn>
                  <a:cxn ang="0">
                    <a:pos x="3995" y="5409"/>
                  </a:cxn>
                  <a:cxn ang="0">
                    <a:pos x="3776" y="4972"/>
                  </a:cxn>
                  <a:cxn ang="0">
                    <a:pos x="3387" y="4665"/>
                  </a:cxn>
                  <a:cxn ang="0">
                    <a:pos x="2978" y="4403"/>
                  </a:cxn>
                  <a:cxn ang="0">
                    <a:pos x="2804" y="3823"/>
                  </a:cxn>
                  <a:cxn ang="0">
                    <a:pos x="2586" y="3643"/>
                  </a:cxn>
                  <a:cxn ang="0">
                    <a:pos x="2230" y="3332"/>
                  </a:cxn>
                  <a:cxn ang="0">
                    <a:pos x="1617" y="3065"/>
                  </a:cxn>
                  <a:cxn ang="0">
                    <a:pos x="1350" y="1967"/>
                  </a:cxn>
                  <a:cxn ang="0">
                    <a:pos x="1034" y="1609"/>
                  </a:cxn>
                  <a:cxn ang="0">
                    <a:pos x="645" y="1413"/>
                  </a:cxn>
                  <a:cxn ang="0">
                    <a:pos x="280" y="1260"/>
                  </a:cxn>
                  <a:cxn ang="0">
                    <a:pos x="196" y="373"/>
                  </a:cxn>
                  <a:cxn ang="0">
                    <a:pos x="76" y="0"/>
                  </a:cxn>
                </a:cxnLst>
                <a:rect l="0" t="0" r="r" b="b"/>
                <a:pathLst>
                  <a:path w="14044" h="11548">
                    <a:moveTo>
                      <a:pt x="0" y="0"/>
                    </a:moveTo>
                    <a:lnTo>
                      <a:pt x="0" y="440"/>
                    </a:lnTo>
                    <a:lnTo>
                      <a:pt x="7" y="440"/>
                    </a:lnTo>
                    <a:lnTo>
                      <a:pt x="24" y="440"/>
                    </a:lnTo>
                    <a:lnTo>
                      <a:pt x="51" y="440"/>
                    </a:lnTo>
                    <a:lnTo>
                      <a:pt x="83" y="440"/>
                    </a:lnTo>
                    <a:lnTo>
                      <a:pt x="118" y="440"/>
                    </a:lnTo>
                    <a:lnTo>
                      <a:pt x="151" y="440"/>
                    </a:lnTo>
                    <a:lnTo>
                      <a:pt x="182" y="440"/>
                    </a:lnTo>
                    <a:lnTo>
                      <a:pt x="204" y="440"/>
                    </a:lnTo>
                    <a:lnTo>
                      <a:pt x="204" y="496"/>
                    </a:lnTo>
                    <a:lnTo>
                      <a:pt x="204" y="605"/>
                    </a:lnTo>
                    <a:lnTo>
                      <a:pt x="204" y="748"/>
                    </a:lnTo>
                    <a:lnTo>
                      <a:pt x="204" y="906"/>
                    </a:lnTo>
                    <a:lnTo>
                      <a:pt x="204" y="1063"/>
                    </a:lnTo>
                    <a:lnTo>
                      <a:pt x="204" y="1197"/>
                    </a:lnTo>
                    <a:lnTo>
                      <a:pt x="204" y="1292"/>
                    </a:lnTo>
                    <a:lnTo>
                      <a:pt x="204" y="1327"/>
                    </a:lnTo>
                    <a:lnTo>
                      <a:pt x="217" y="1327"/>
                    </a:lnTo>
                    <a:lnTo>
                      <a:pt x="253" y="1327"/>
                    </a:lnTo>
                    <a:lnTo>
                      <a:pt x="303" y="1327"/>
                    </a:lnTo>
                    <a:lnTo>
                      <a:pt x="363" y="1327"/>
                    </a:lnTo>
                    <a:lnTo>
                      <a:pt x="427" y="1327"/>
                    </a:lnTo>
                    <a:lnTo>
                      <a:pt x="486" y="1327"/>
                    </a:lnTo>
                    <a:lnTo>
                      <a:pt x="537" y="1327"/>
                    </a:lnTo>
                    <a:lnTo>
                      <a:pt x="570" y="1327"/>
                    </a:lnTo>
                    <a:lnTo>
                      <a:pt x="570" y="1357"/>
                    </a:lnTo>
                    <a:lnTo>
                      <a:pt x="570" y="1404"/>
                    </a:lnTo>
                    <a:lnTo>
                      <a:pt x="570" y="1461"/>
                    </a:lnTo>
                    <a:lnTo>
                      <a:pt x="570" y="1521"/>
                    </a:lnTo>
                    <a:lnTo>
                      <a:pt x="570" y="1579"/>
                    </a:lnTo>
                    <a:lnTo>
                      <a:pt x="570" y="1628"/>
                    </a:lnTo>
                    <a:lnTo>
                      <a:pt x="570" y="1662"/>
                    </a:lnTo>
                    <a:lnTo>
                      <a:pt x="570" y="1675"/>
                    </a:lnTo>
                    <a:lnTo>
                      <a:pt x="583" y="1675"/>
                    </a:lnTo>
                    <a:lnTo>
                      <a:pt x="621" y="1675"/>
                    </a:lnTo>
                    <a:lnTo>
                      <a:pt x="677" y="1675"/>
                    </a:lnTo>
                    <a:lnTo>
                      <a:pt x="741" y="1675"/>
                    </a:lnTo>
                    <a:lnTo>
                      <a:pt x="808" y="1675"/>
                    </a:lnTo>
                    <a:lnTo>
                      <a:pt x="872" y="1675"/>
                    </a:lnTo>
                    <a:lnTo>
                      <a:pt x="924" y="1675"/>
                    </a:lnTo>
                    <a:lnTo>
                      <a:pt x="958" y="1675"/>
                    </a:lnTo>
                    <a:lnTo>
                      <a:pt x="958" y="1707"/>
                    </a:lnTo>
                    <a:lnTo>
                      <a:pt x="958" y="1755"/>
                    </a:lnTo>
                    <a:lnTo>
                      <a:pt x="958" y="1813"/>
                    </a:lnTo>
                    <a:lnTo>
                      <a:pt x="958" y="1875"/>
                    </a:lnTo>
                    <a:lnTo>
                      <a:pt x="958" y="1935"/>
                    </a:lnTo>
                    <a:lnTo>
                      <a:pt x="958" y="1986"/>
                    </a:lnTo>
                    <a:lnTo>
                      <a:pt x="958" y="2022"/>
                    </a:lnTo>
                    <a:lnTo>
                      <a:pt x="958" y="2035"/>
                    </a:lnTo>
                    <a:lnTo>
                      <a:pt x="981" y="2035"/>
                    </a:lnTo>
                    <a:lnTo>
                      <a:pt x="1040" y="2035"/>
                    </a:lnTo>
                    <a:lnTo>
                      <a:pt x="1125" y="2035"/>
                    </a:lnTo>
                    <a:lnTo>
                      <a:pt x="1225" y="2035"/>
                    </a:lnTo>
                    <a:lnTo>
                      <a:pt x="1328" y="2035"/>
                    </a:lnTo>
                    <a:lnTo>
                      <a:pt x="1422" y="2035"/>
                    </a:lnTo>
                    <a:lnTo>
                      <a:pt x="1497" y="2035"/>
                    </a:lnTo>
                    <a:lnTo>
                      <a:pt x="1540" y="2035"/>
                    </a:lnTo>
                    <a:lnTo>
                      <a:pt x="1540" y="2099"/>
                    </a:lnTo>
                    <a:lnTo>
                      <a:pt x="1540" y="2232"/>
                    </a:lnTo>
                    <a:lnTo>
                      <a:pt x="1540" y="2409"/>
                    </a:lnTo>
                    <a:lnTo>
                      <a:pt x="1540" y="2607"/>
                    </a:lnTo>
                    <a:lnTo>
                      <a:pt x="1540" y="2801"/>
                    </a:lnTo>
                    <a:lnTo>
                      <a:pt x="1540" y="2970"/>
                    </a:lnTo>
                    <a:lnTo>
                      <a:pt x="1540" y="3088"/>
                    </a:lnTo>
                    <a:lnTo>
                      <a:pt x="1540" y="3132"/>
                    </a:lnTo>
                    <a:lnTo>
                      <a:pt x="1565" y="3132"/>
                    </a:lnTo>
                    <a:lnTo>
                      <a:pt x="1628" y="3132"/>
                    </a:lnTo>
                    <a:lnTo>
                      <a:pt x="1717" y="3132"/>
                    </a:lnTo>
                    <a:lnTo>
                      <a:pt x="1823" y="3132"/>
                    </a:lnTo>
                    <a:lnTo>
                      <a:pt x="1931" y="3132"/>
                    </a:lnTo>
                    <a:lnTo>
                      <a:pt x="2029" y="3132"/>
                    </a:lnTo>
                    <a:lnTo>
                      <a:pt x="2108" y="3132"/>
                    </a:lnTo>
                    <a:lnTo>
                      <a:pt x="2153" y="3132"/>
                    </a:lnTo>
                    <a:lnTo>
                      <a:pt x="2153" y="3174"/>
                    </a:lnTo>
                    <a:lnTo>
                      <a:pt x="2153" y="3247"/>
                    </a:lnTo>
                    <a:lnTo>
                      <a:pt x="2153" y="3341"/>
                    </a:lnTo>
                    <a:lnTo>
                      <a:pt x="2153" y="3444"/>
                    </a:lnTo>
                    <a:lnTo>
                      <a:pt x="2153" y="3543"/>
                    </a:lnTo>
                    <a:lnTo>
                      <a:pt x="2153" y="3628"/>
                    </a:lnTo>
                    <a:lnTo>
                      <a:pt x="2153" y="3687"/>
                    </a:lnTo>
                    <a:lnTo>
                      <a:pt x="2153" y="3710"/>
                    </a:lnTo>
                    <a:lnTo>
                      <a:pt x="2167" y="3710"/>
                    </a:lnTo>
                    <a:lnTo>
                      <a:pt x="2201" y="3710"/>
                    </a:lnTo>
                    <a:lnTo>
                      <a:pt x="2250" y="3710"/>
                    </a:lnTo>
                    <a:lnTo>
                      <a:pt x="2309" y="3710"/>
                    </a:lnTo>
                    <a:lnTo>
                      <a:pt x="2371" y="3710"/>
                    </a:lnTo>
                    <a:lnTo>
                      <a:pt x="2429" y="3710"/>
                    </a:lnTo>
                    <a:lnTo>
                      <a:pt x="2478" y="3710"/>
                    </a:lnTo>
                    <a:lnTo>
                      <a:pt x="2511" y="3710"/>
                    </a:lnTo>
                    <a:lnTo>
                      <a:pt x="2511" y="3731"/>
                    </a:lnTo>
                    <a:lnTo>
                      <a:pt x="2511" y="3757"/>
                    </a:lnTo>
                    <a:lnTo>
                      <a:pt x="2511" y="3787"/>
                    </a:lnTo>
                    <a:lnTo>
                      <a:pt x="2511" y="3816"/>
                    </a:lnTo>
                    <a:lnTo>
                      <a:pt x="2511" y="3844"/>
                    </a:lnTo>
                    <a:lnTo>
                      <a:pt x="2511" y="3867"/>
                    </a:lnTo>
                    <a:lnTo>
                      <a:pt x="2511" y="3884"/>
                    </a:lnTo>
                    <a:lnTo>
                      <a:pt x="2511" y="3889"/>
                    </a:lnTo>
                    <a:lnTo>
                      <a:pt x="2524" y="3889"/>
                    </a:lnTo>
                    <a:lnTo>
                      <a:pt x="2562" y="3889"/>
                    </a:lnTo>
                    <a:lnTo>
                      <a:pt x="2618" y="3889"/>
                    </a:lnTo>
                    <a:lnTo>
                      <a:pt x="2683" y="3889"/>
                    </a:lnTo>
                    <a:lnTo>
                      <a:pt x="2752" y="3889"/>
                    </a:lnTo>
                    <a:lnTo>
                      <a:pt x="2816" y="3889"/>
                    </a:lnTo>
                    <a:lnTo>
                      <a:pt x="2868" y="3889"/>
                    </a:lnTo>
                    <a:lnTo>
                      <a:pt x="2903" y="3889"/>
                    </a:lnTo>
                    <a:lnTo>
                      <a:pt x="2903" y="3931"/>
                    </a:lnTo>
                    <a:lnTo>
                      <a:pt x="2903" y="4005"/>
                    </a:lnTo>
                    <a:lnTo>
                      <a:pt x="2903" y="4099"/>
                    </a:lnTo>
                    <a:lnTo>
                      <a:pt x="2903" y="4202"/>
                    </a:lnTo>
                    <a:lnTo>
                      <a:pt x="2903" y="4301"/>
                    </a:lnTo>
                    <a:lnTo>
                      <a:pt x="2903" y="4387"/>
                    </a:lnTo>
                    <a:lnTo>
                      <a:pt x="2903" y="4446"/>
                    </a:lnTo>
                    <a:lnTo>
                      <a:pt x="2903" y="4469"/>
                    </a:lnTo>
                    <a:lnTo>
                      <a:pt x="2918" y="4469"/>
                    </a:lnTo>
                    <a:lnTo>
                      <a:pt x="2958" y="4469"/>
                    </a:lnTo>
                    <a:lnTo>
                      <a:pt x="3016" y="4469"/>
                    </a:lnTo>
                    <a:lnTo>
                      <a:pt x="3083" y="4469"/>
                    </a:lnTo>
                    <a:lnTo>
                      <a:pt x="3155" y="4469"/>
                    </a:lnTo>
                    <a:lnTo>
                      <a:pt x="3221" y="4469"/>
                    </a:lnTo>
                    <a:lnTo>
                      <a:pt x="3276" y="4469"/>
                    </a:lnTo>
                    <a:lnTo>
                      <a:pt x="3312" y="4469"/>
                    </a:lnTo>
                    <a:lnTo>
                      <a:pt x="3312" y="4511"/>
                    </a:lnTo>
                    <a:lnTo>
                      <a:pt x="3312" y="4583"/>
                    </a:lnTo>
                    <a:lnTo>
                      <a:pt x="3312" y="4676"/>
                    </a:lnTo>
                    <a:lnTo>
                      <a:pt x="3312" y="4776"/>
                    </a:lnTo>
                    <a:lnTo>
                      <a:pt x="3312" y="4874"/>
                    </a:lnTo>
                    <a:lnTo>
                      <a:pt x="3312" y="4958"/>
                    </a:lnTo>
                    <a:lnTo>
                      <a:pt x="3312" y="5017"/>
                    </a:lnTo>
                    <a:lnTo>
                      <a:pt x="3312" y="5039"/>
                    </a:lnTo>
                    <a:lnTo>
                      <a:pt x="3325" y="5039"/>
                    </a:lnTo>
                    <a:lnTo>
                      <a:pt x="3363" y="5039"/>
                    </a:lnTo>
                    <a:lnTo>
                      <a:pt x="3419" y="5039"/>
                    </a:lnTo>
                    <a:lnTo>
                      <a:pt x="3483" y="5039"/>
                    </a:lnTo>
                    <a:lnTo>
                      <a:pt x="3550" y="5039"/>
                    </a:lnTo>
                    <a:lnTo>
                      <a:pt x="3614" y="5039"/>
                    </a:lnTo>
                    <a:lnTo>
                      <a:pt x="3667" y="5039"/>
                    </a:lnTo>
                    <a:lnTo>
                      <a:pt x="3701" y="5039"/>
                    </a:lnTo>
                    <a:lnTo>
                      <a:pt x="3701" y="5074"/>
                    </a:lnTo>
                    <a:lnTo>
                      <a:pt x="3701" y="5131"/>
                    </a:lnTo>
                    <a:lnTo>
                      <a:pt x="3701" y="5202"/>
                    </a:lnTo>
                    <a:lnTo>
                      <a:pt x="3701" y="5280"/>
                    </a:lnTo>
                    <a:lnTo>
                      <a:pt x="3701" y="5353"/>
                    </a:lnTo>
                    <a:lnTo>
                      <a:pt x="3701" y="5416"/>
                    </a:lnTo>
                    <a:lnTo>
                      <a:pt x="3701" y="5460"/>
                    </a:lnTo>
                    <a:lnTo>
                      <a:pt x="3701" y="5476"/>
                    </a:lnTo>
                    <a:lnTo>
                      <a:pt x="3715" y="5476"/>
                    </a:lnTo>
                    <a:lnTo>
                      <a:pt x="3753" y="5476"/>
                    </a:lnTo>
                    <a:lnTo>
                      <a:pt x="3808" y="5476"/>
                    </a:lnTo>
                    <a:lnTo>
                      <a:pt x="3873" y="5476"/>
                    </a:lnTo>
                    <a:lnTo>
                      <a:pt x="3942" y="5476"/>
                    </a:lnTo>
                    <a:lnTo>
                      <a:pt x="4005" y="5476"/>
                    </a:lnTo>
                    <a:lnTo>
                      <a:pt x="4058" y="5476"/>
                    </a:lnTo>
                    <a:lnTo>
                      <a:pt x="4092" y="5476"/>
                    </a:lnTo>
                    <a:lnTo>
                      <a:pt x="4092" y="5499"/>
                    </a:lnTo>
                    <a:lnTo>
                      <a:pt x="4092" y="5530"/>
                    </a:lnTo>
                    <a:lnTo>
                      <a:pt x="4092" y="5563"/>
                    </a:lnTo>
                    <a:lnTo>
                      <a:pt x="4092" y="5600"/>
                    </a:lnTo>
                    <a:lnTo>
                      <a:pt x="4092" y="5633"/>
                    </a:lnTo>
                    <a:lnTo>
                      <a:pt x="4092" y="5661"/>
                    </a:lnTo>
                    <a:lnTo>
                      <a:pt x="4092" y="5680"/>
                    </a:lnTo>
                    <a:lnTo>
                      <a:pt x="4092" y="5687"/>
                    </a:lnTo>
                    <a:lnTo>
                      <a:pt x="4105" y="5687"/>
                    </a:lnTo>
                    <a:lnTo>
                      <a:pt x="4141" y="5687"/>
                    </a:lnTo>
                    <a:lnTo>
                      <a:pt x="4191" y="5687"/>
                    </a:lnTo>
                    <a:lnTo>
                      <a:pt x="4252" y="5687"/>
                    </a:lnTo>
                    <a:lnTo>
                      <a:pt x="4314" y="5687"/>
                    </a:lnTo>
                    <a:lnTo>
                      <a:pt x="4375" y="5687"/>
                    </a:lnTo>
                    <a:lnTo>
                      <a:pt x="4424" y="5687"/>
                    </a:lnTo>
                    <a:lnTo>
                      <a:pt x="4457" y="5687"/>
                    </a:lnTo>
                    <a:lnTo>
                      <a:pt x="4457" y="5722"/>
                    </a:lnTo>
                    <a:lnTo>
                      <a:pt x="4457" y="5778"/>
                    </a:lnTo>
                    <a:lnTo>
                      <a:pt x="4457" y="5845"/>
                    </a:lnTo>
                    <a:lnTo>
                      <a:pt x="4457" y="5920"/>
                    </a:lnTo>
                    <a:lnTo>
                      <a:pt x="4457" y="5991"/>
                    </a:lnTo>
                    <a:lnTo>
                      <a:pt x="4457" y="6051"/>
                    </a:lnTo>
                    <a:lnTo>
                      <a:pt x="4457" y="6092"/>
                    </a:lnTo>
                    <a:lnTo>
                      <a:pt x="4457" y="6108"/>
                    </a:lnTo>
                    <a:lnTo>
                      <a:pt x="4480" y="6108"/>
                    </a:lnTo>
                    <a:lnTo>
                      <a:pt x="4542" y="6108"/>
                    </a:lnTo>
                    <a:lnTo>
                      <a:pt x="4630" y="6108"/>
                    </a:lnTo>
                    <a:lnTo>
                      <a:pt x="4734" y="6108"/>
                    </a:lnTo>
                    <a:lnTo>
                      <a:pt x="4841" y="6108"/>
                    </a:lnTo>
                    <a:lnTo>
                      <a:pt x="4938" y="6108"/>
                    </a:lnTo>
                    <a:lnTo>
                      <a:pt x="5016" y="6108"/>
                    </a:lnTo>
                    <a:lnTo>
                      <a:pt x="5061" y="6108"/>
                    </a:lnTo>
                    <a:lnTo>
                      <a:pt x="5061" y="6147"/>
                    </a:lnTo>
                    <a:lnTo>
                      <a:pt x="5061" y="6210"/>
                    </a:lnTo>
                    <a:lnTo>
                      <a:pt x="5061" y="6290"/>
                    </a:lnTo>
                    <a:lnTo>
                      <a:pt x="5061" y="6376"/>
                    </a:lnTo>
                    <a:lnTo>
                      <a:pt x="5061" y="6460"/>
                    </a:lnTo>
                    <a:lnTo>
                      <a:pt x="5061" y="6532"/>
                    </a:lnTo>
                    <a:lnTo>
                      <a:pt x="5061" y="6581"/>
                    </a:lnTo>
                    <a:lnTo>
                      <a:pt x="5061" y="6600"/>
                    </a:lnTo>
                    <a:lnTo>
                      <a:pt x="5083" y="6600"/>
                    </a:lnTo>
                    <a:lnTo>
                      <a:pt x="5142" y="6600"/>
                    </a:lnTo>
                    <a:lnTo>
                      <a:pt x="5228" y="6600"/>
                    </a:lnTo>
                    <a:lnTo>
                      <a:pt x="5328" y="6600"/>
                    </a:lnTo>
                    <a:lnTo>
                      <a:pt x="5430" y="6600"/>
                    </a:lnTo>
                    <a:lnTo>
                      <a:pt x="5524" y="6600"/>
                    </a:lnTo>
                    <a:lnTo>
                      <a:pt x="5599" y="6600"/>
                    </a:lnTo>
                    <a:lnTo>
                      <a:pt x="5642" y="6600"/>
                    </a:lnTo>
                    <a:lnTo>
                      <a:pt x="5642" y="6623"/>
                    </a:lnTo>
                    <a:lnTo>
                      <a:pt x="5642" y="6655"/>
                    </a:lnTo>
                    <a:lnTo>
                      <a:pt x="5642" y="6690"/>
                    </a:lnTo>
                    <a:lnTo>
                      <a:pt x="5642" y="6726"/>
                    </a:lnTo>
                    <a:lnTo>
                      <a:pt x="5642" y="6759"/>
                    </a:lnTo>
                    <a:lnTo>
                      <a:pt x="5642" y="6788"/>
                    </a:lnTo>
                    <a:lnTo>
                      <a:pt x="5642" y="6807"/>
                    </a:lnTo>
                    <a:lnTo>
                      <a:pt x="5642" y="6815"/>
                    </a:lnTo>
                    <a:lnTo>
                      <a:pt x="5657" y="6815"/>
                    </a:lnTo>
                    <a:lnTo>
                      <a:pt x="5695" y="6815"/>
                    </a:lnTo>
                    <a:lnTo>
                      <a:pt x="5750" y="6815"/>
                    </a:lnTo>
                    <a:lnTo>
                      <a:pt x="5814" y="6815"/>
                    </a:lnTo>
                    <a:lnTo>
                      <a:pt x="5882" y="6815"/>
                    </a:lnTo>
                    <a:lnTo>
                      <a:pt x="5946" y="6815"/>
                    </a:lnTo>
                    <a:lnTo>
                      <a:pt x="5999" y="6815"/>
                    </a:lnTo>
                    <a:lnTo>
                      <a:pt x="6033" y="6815"/>
                    </a:lnTo>
                    <a:lnTo>
                      <a:pt x="6033" y="6839"/>
                    </a:lnTo>
                    <a:lnTo>
                      <a:pt x="6033" y="6874"/>
                    </a:lnTo>
                    <a:lnTo>
                      <a:pt x="6033" y="6915"/>
                    </a:lnTo>
                    <a:lnTo>
                      <a:pt x="6033" y="6956"/>
                    </a:lnTo>
                    <a:lnTo>
                      <a:pt x="6033" y="6995"/>
                    </a:lnTo>
                    <a:lnTo>
                      <a:pt x="6033" y="7028"/>
                    </a:lnTo>
                    <a:lnTo>
                      <a:pt x="6033" y="7051"/>
                    </a:lnTo>
                    <a:lnTo>
                      <a:pt x="6033" y="7060"/>
                    </a:lnTo>
                    <a:lnTo>
                      <a:pt x="6046" y="7060"/>
                    </a:lnTo>
                    <a:lnTo>
                      <a:pt x="6081" y="7060"/>
                    </a:lnTo>
                    <a:lnTo>
                      <a:pt x="6131" y="7060"/>
                    </a:lnTo>
                    <a:lnTo>
                      <a:pt x="6191" y="7060"/>
                    </a:lnTo>
                    <a:lnTo>
                      <a:pt x="6254" y="7060"/>
                    </a:lnTo>
                    <a:lnTo>
                      <a:pt x="6313" y="7060"/>
                    </a:lnTo>
                    <a:lnTo>
                      <a:pt x="6362" y="7060"/>
                    </a:lnTo>
                    <a:lnTo>
                      <a:pt x="6395" y="7060"/>
                    </a:lnTo>
                    <a:lnTo>
                      <a:pt x="6395" y="7086"/>
                    </a:lnTo>
                    <a:lnTo>
                      <a:pt x="6395" y="7124"/>
                    </a:lnTo>
                    <a:lnTo>
                      <a:pt x="6395" y="7169"/>
                    </a:lnTo>
                    <a:lnTo>
                      <a:pt x="6395" y="7216"/>
                    </a:lnTo>
                    <a:lnTo>
                      <a:pt x="6395" y="7260"/>
                    </a:lnTo>
                    <a:lnTo>
                      <a:pt x="6395" y="7297"/>
                    </a:lnTo>
                    <a:lnTo>
                      <a:pt x="6395" y="7323"/>
                    </a:lnTo>
                    <a:lnTo>
                      <a:pt x="6395" y="7333"/>
                    </a:lnTo>
                    <a:lnTo>
                      <a:pt x="6427" y="7333"/>
                    </a:lnTo>
                    <a:lnTo>
                      <a:pt x="6510" y="7333"/>
                    </a:lnTo>
                    <a:lnTo>
                      <a:pt x="6629" y="7333"/>
                    </a:lnTo>
                    <a:lnTo>
                      <a:pt x="6766" y="7333"/>
                    </a:lnTo>
                    <a:lnTo>
                      <a:pt x="6908" y="7333"/>
                    </a:lnTo>
                    <a:lnTo>
                      <a:pt x="7035" y="7333"/>
                    </a:lnTo>
                    <a:lnTo>
                      <a:pt x="7135" y="7333"/>
                    </a:lnTo>
                    <a:lnTo>
                      <a:pt x="7189" y="7333"/>
                    </a:lnTo>
                    <a:lnTo>
                      <a:pt x="7189" y="7362"/>
                    </a:lnTo>
                    <a:lnTo>
                      <a:pt x="7189" y="7408"/>
                    </a:lnTo>
                    <a:lnTo>
                      <a:pt x="7189" y="7462"/>
                    </a:lnTo>
                    <a:lnTo>
                      <a:pt x="7189" y="7520"/>
                    </a:lnTo>
                    <a:lnTo>
                      <a:pt x="7189" y="7575"/>
                    </a:lnTo>
                    <a:lnTo>
                      <a:pt x="7189" y="7622"/>
                    </a:lnTo>
                    <a:lnTo>
                      <a:pt x="7189" y="7654"/>
                    </a:lnTo>
                    <a:lnTo>
                      <a:pt x="7189" y="7667"/>
                    </a:lnTo>
                    <a:lnTo>
                      <a:pt x="7220" y="7667"/>
                    </a:lnTo>
                    <a:lnTo>
                      <a:pt x="7302" y="7667"/>
                    </a:lnTo>
                    <a:lnTo>
                      <a:pt x="7420" y="7667"/>
                    </a:lnTo>
                    <a:lnTo>
                      <a:pt x="7556" y="7667"/>
                    </a:lnTo>
                    <a:lnTo>
                      <a:pt x="7696" y="7667"/>
                    </a:lnTo>
                    <a:lnTo>
                      <a:pt x="7824" y="7667"/>
                    </a:lnTo>
                    <a:lnTo>
                      <a:pt x="7922" y="7667"/>
                    </a:lnTo>
                    <a:lnTo>
                      <a:pt x="7975" y="7667"/>
                    </a:lnTo>
                    <a:lnTo>
                      <a:pt x="7975" y="7698"/>
                    </a:lnTo>
                    <a:lnTo>
                      <a:pt x="7975" y="7745"/>
                    </a:lnTo>
                    <a:lnTo>
                      <a:pt x="7975" y="7802"/>
                    </a:lnTo>
                    <a:lnTo>
                      <a:pt x="7975" y="7864"/>
                    </a:lnTo>
                    <a:lnTo>
                      <a:pt x="7975" y="7923"/>
                    </a:lnTo>
                    <a:lnTo>
                      <a:pt x="7975" y="7972"/>
                    </a:lnTo>
                    <a:lnTo>
                      <a:pt x="7975" y="8007"/>
                    </a:lnTo>
                    <a:lnTo>
                      <a:pt x="7975" y="8020"/>
                    </a:lnTo>
                    <a:lnTo>
                      <a:pt x="7989" y="8020"/>
                    </a:lnTo>
                    <a:lnTo>
                      <a:pt x="8024" y="8020"/>
                    </a:lnTo>
                    <a:lnTo>
                      <a:pt x="8076" y="8020"/>
                    </a:lnTo>
                    <a:lnTo>
                      <a:pt x="8137" y="8020"/>
                    </a:lnTo>
                    <a:lnTo>
                      <a:pt x="8201" y="8020"/>
                    </a:lnTo>
                    <a:lnTo>
                      <a:pt x="8261" y="8020"/>
                    </a:lnTo>
                    <a:lnTo>
                      <a:pt x="8311" y="8020"/>
                    </a:lnTo>
                    <a:lnTo>
                      <a:pt x="8344" y="8020"/>
                    </a:lnTo>
                    <a:lnTo>
                      <a:pt x="8344" y="8050"/>
                    </a:lnTo>
                    <a:lnTo>
                      <a:pt x="8344" y="8098"/>
                    </a:lnTo>
                    <a:lnTo>
                      <a:pt x="8344" y="8156"/>
                    </a:lnTo>
                    <a:lnTo>
                      <a:pt x="8344" y="8219"/>
                    </a:lnTo>
                    <a:lnTo>
                      <a:pt x="8344" y="8278"/>
                    </a:lnTo>
                    <a:lnTo>
                      <a:pt x="8344" y="8328"/>
                    </a:lnTo>
                    <a:lnTo>
                      <a:pt x="8344" y="8363"/>
                    </a:lnTo>
                    <a:lnTo>
                      <a:pt x="8344" y="8376"/>
                    </a:lnTo>
                    <a:lnTo>
                      <a:pt x="8359" y="8376"/>
                    </a:lnTo>
                    <a:lnTo>
                      <a:pt x="8398" y="8376"/>
                    </a:lnTo>
                    <a:lnTo>
                      <a:pt x="8454" y="8376"/>
                    </a:lnTo>
                    <a:lnTo>
                      <a:pt x="8519" y="8376"/>
                    </a:lnTo>
                    <a:lnTo>
                      <a:pt x="8589" y="8376"/>
                    </a:lnTo>
                    <a:lnTo>
                      <a:pt x="8653" y="8376"/>
                    </a:lnTo>
                    <a:lnTo>
                      <a:pt x="8707" y="8376"/>
                    </a:lnTo>
                    <a:lnTo>
                      <a:pt x="8742" y="8376"/>
                    </a:lnTo>
                    <a:lnTo>
                      <a:pt x="8742" y="8406"/>
                    </a:lnTo>
                    <a:lnTo>
                      <a:pt x="8742" y="8453"/>
                    </a:lnTo>
                    <a:lnTo>
                      <a:pt x="8742" y="8510"/>
                    </a:lnTo>
                    <a:lnTo>
                      <a:pt x="8742" y="8570"/>
                    </a:lnTo>
                    <a:lnTo>
                      <a:pt x="8742" y="8628"/>
                    </a:lnTo>
                    <a:lnTo>
                      <a:pt x="8742" y="8677"/>
                    </a:lnTo>
                    <a:lnTo>
                      <a:pt x="8742" y="8711"/>
                    </a:lnTo>
                    <a:lnTo>
                      <a:pt x="8742" y="8724"/>
                    </a:lnTo>
                    <a:lnTo>
                      <a:pt x="8790" y="8724"/>
                    </a:lnTo>
                    <a:lnTo>
                      <a:pt x="8916" y="8724"/>
                    </a:lnTo>
                    <a:lnTo>
                      <a:pt x="9096" y="8724"/>
                    </a:lnTo>
                    <a:lnTo>
                      <a:pt x="9304" y="8724"/>
                    </a:lnTo>
                    <a:lnTo>
                      <a:pt x="9516" y="8724"/>
                    </a:lnTo>
                    <a:lnTo>
                      <a:pt x="9705" y="8724"/>
                    </a:lnTo>
                    <a:lnTo>
                      <a:pt x="9849" y="8724"/>
                    </a:lnTo>
                    <a:lnTo>
                      <a:pt x="9919" y="8724"/>
                    </a:lnTo>
                    <a:lnTo>
                      <a:pt x="9919" y="8776"/>
                    </a:lnTo>
                    <a:lnTo>
                      <a:pt x="9919" y="8874"/>
                    </a:lnTo>
                    <a:lnTo>
                      <a:pt x="9919" y="9002"/>
                    </a:lnTo>
                    <a:lnTo>
                      <a:pt x="9919" y="9144"/>
                    </a:lnTo>
                    <a:lnTo>
                      <a:pt x="9919" y="9282"/>
                    </a:lnTo>
                    <a:lnTo>
                      <a:pt x="9919" y="9401"/>
                    </a:lnTo>
                    <a:lnTo>
                      <a:pt x="9919" y="9486"/>
                    </a:lnTo>
                    <a:lnTo>
                      <a:pt x="9919" y="9517"/>
                    </a:lnTo>
                    <a:lnTo>
                      <a:pt x="9965" y="9517"/>
                    </a:lnTo>
                    <a:lnTo>
                      <a:pt x="10091" y="9517"/>
                    </a:lnTo>
                    <a:lnTo>
                      <a:pt x="10268" y="9517"/>
                    </a:lnTo>
                    <a:lnTo>
                      <a:pt x="10473" y="9517"/>
                    </a:lnTo>
                    <a:lnTo>
                      <a:pt x="10682" y="9517"/>
                    </a:lnTo>
                    <a:lnTo>
                      <a:pt x="10868" y="9517"/>
                    </a:lnTo>
                    <a:lnTo>
                      <a:pt x="11010" y="9517"/>
                    </a:lnTo>
                    <a:lnTo>
                      <a:pt x="11080" y="9517"/>
                    </a:lnTo>
                    <a:lnTo>
                      <a:pt x="11080" y="9550"/>
                    </a:lnTo>
                    <a:lnTo>
                      <a:pt x="11080" y="9601"/>
                    </a:lnTo>
                    <a:lnTo>
                      <a:pt x="11080" y="9664"/>
                    </a:lnTo>
                    <a:lnTo>
                      <a:pt x="11080" y="9730"/>
                    </a:lnTo>
                    <a:lnTo>
                      <a:pt x="11080" y="9795"/>
                    </a:lnTo>
                    <a:lnTo>
                      <a:pt x="11080" y="9849"/>
                    </a:lnTo>
                    <a:lnTo>
                      <a:pt x="11080" y="9887"/>
                    </a:lnTo>
                    <a:lnTo>
                      <a:pt x="11080" y="9902"/>
                    </a:lnTo>
                    <a:lnTo>
                      <a:pt x="11102" y="9902"/>
                    </a:lnTo>
                    <a:lnTo>
                      <a:pt x="11161" y="9902"/>
                    </a:lnTo>
                    <a:lnTo>
                      <a:pt x="11247" y="9902"/>
                    </a:lnTo>
                    <a:lnTo>
                      <a:pt x="11346" y="9902"/>
                    </a:lnTo>
                    <a:lnTo>
                      <a:pt x="11449" y="9902"/>
                    </a:lnTo>
                    <a:lnTo>
                      <a:pt x="11544" y="9902"/>
                    </a:lnTo>
                    <a:lnTo>
                      <a:pt x="11619" y="9902"/>
                    </a:lnTo>
                    <a:lnTo>
                      <a:pt x="11662" y="9902"/>
                    </a:lnTo>
                    <a:lnTo>
                      <a:pt x="11662" y="9942"/>
                    </a:lnTo>
                    <a:lnTo>
                      <a:pt x="11662" y="10013"/>
                    </a:lnTo>
                    <a:lnTo>
                      <a:pt x="11662" y="10102"/>
                    </a:lnTo>
                    <a:lnTo>
                      <a:pt x="11662" y="10200"/>
                    </a:lnTo>
                    <a:lnTo>
                      <a:pt x="11662" y="10294"/>
                    </a:lnTo>
                    <a:lnTo>
                      <a:pt x="11662" y="10375"/>
                    </a:lnTo>
                    <a:lnTo>
                      <a:pt x="11662" y="10431"/>
                    </a:lnTo>
                    <a:lnTo>
                      <a:pt x="11662" y="10453"/>
                    </a:lnTo>
                    <a:lnTo>
                      <a:pt x="11717" y="10453"/>
                    </a:lnTo>
                    <a:lnTo>
                      <a:pt x="11865" y="10453"/>
                    </a:lnTo>
                    <a:lnTo>
                      <a:pt x="12072" y="10453"/>
                    </a:lnTo>
                    <a:lnTo>
                      <a:pt x="12313" y="10453"/>
                    </a:lnTo>
                    <a:lnTo>
                      <a:pt x="12556" y="10453"/>
                    </a:lnTo>
                    <a:lnTo>
                      <a:pt x="12775" y="10453"/>
                    </a:lnTo>
                    <a:lnTo>
                      <a:pt x="12938" y="10453"/>
                    </a:lnTo>
                    <a:lnTo>
                      <a:pt x="13017" y="10453"/>
                    </a:lnTo>
                    <a:lnTo>
                      <a:pt x="13017" y="10518"/>
                    </a:lnTo>
                    <a:lnTo>
                      <a:pt x="13017" y="10651"/>
                    </a:lnTo>
                    <a:lnTo>
                      <a:pt x="13017" y="10827"/>
                    </a:lnTo>
                    <a:lnTo>
                      <a:pt x="13017" y="11024"/>
                    </a:lnTo>
                    <a:lnTo>
                      <a:pt x="13017" y="11218"/>
                    </a:lnTo>
                    <a:lnTo>
                      <a:pt x="13017" y="11386"/>
                    </a:lnTo>
                    <a:lnTo>
                      <a:pt x="13017" y="11504"/>
                    </a:lnTo>
                    <a:lnTo>
                      <a:pt x="13017" y="11548"/>
                    </a:lnTo>
                    <a:lnTo>
                      <a:pt x="14044" y="11548"/>
                    </a:lnTo>
                    <a:lnTo>
                      <a:pt x="14044" y="11481"/>
                    </a:lnTo>
                    <a:lnTo>
                      <a:pt x="14006" y="11481"/>
                    </a:lnTo>
                    <a:lnTo>
                      <a:pt x="13905" y="11481"/>
                    </a:lnTo>
                    <a:lnTo>
                      <a:pt x="13761" y="11481"/>
                    </a:lnTo>
                    <a:lnTo>
                      <a:pt x="13594" y="11481"/>
                    </a:lnTo>
                    <a:lnTo>
                      <a:pt x="13424" y="11481"/>
                    </a:lnTo>
                    <a:lnTo>
                      <a:pt x="13270" y="11481"/>
                    </a:lnTo>
                    <a:lnTo>
                      <a:pt x="13153" y="11481"/>
                    </a:lnTo>
                    <a:lnTo>
                      <a:pt x="13092" y="11481"/>
                    </a:lnTo>
                    <a:lnTo>
                      <a:pt x="13092" y="11415"/>
                    </a:lnTo>
                    <a:lnTo>
                      <a:pt x="13092" y="11283"/>
                    </a:lnTo>
                    <a:lnTo>
                      <a:pt x="13092" y="11106"/>
                    </a:lnTo>
                    <a:lnTo>
                      <a:pt x="13092" y="10910"/>
                    </a:lnTo>
                    <a:lnTo>
                      <a:pt x="13092" y="10715"/>
                    </a:lnTo>
                    <a:lnTo>
                      <a:pt x="13092" y="10548"/>
                    </a:lnTo>
                    <a:lnTo>
                      <a:pt x="13092" y="10430"/>
                    </a:lnTo>
                    <a:lnTo>
                      <a:pt x="13092" y="10385"/>
                    </a:lnTo>
                    <a:lnTo>
                      <a:pt x="13037" y="10385"/>
                    </a:lnTo>
                    <a:lnTo>
                      <a:pt x="12890" y="10385"/>
                    </a:lnTo>
                    <a:lnTo>
                      <a:pt x="12683" y="10385"/>
                    </a:lnTo>
                    <a:lnTo>
                      <a:pt x="12442" y="10385"/>
                    </a:lnTo>
                    <a:lnTo>
                      <a:pt x="12198" y="10385"/>
                    </a:lnTo>
                    <a:lnTo>
                      <a:pt x="11980" y="10385"/>
                    </a:lnTo>
                    <a:lnTo>
                      <a:pt x="11817" y="10385"/>
                    </a:lnTo>
                    <a:lnTo>
                      <a:pt x="11738" y="10385"/>
                    </a:lnTo>
                    <a:lnTo>
                      <a:pt x="11738" y="10345"/>
                    </a:lnTo>
                    <a:lnTo>
                      <a:pt x="11738" y="10275"/>
                    </a:lnTo>
                    <a:lnTo>
                      <a:pt x="11738" y="10186"/>
                    </a:lnTo>
                    <a:lnTo>
                      <a:pt x="11738" y="10088"/>
                    </a:lnTo>
                    <a:lnTo>
                      <a:pt x="11738" y="9993"/>
                    </a:lnTo>
                    <a:lnTo>
                      <a:pt x="11738" y="9913"/>
                    </a:lnTo>
                    <a:lnTo>
                      <a:pt x="11738" y="9856"/>
                    </a:lnTo>
                    <a:lnTo>
                      <a:pt x="11738" y="9834"/>
                    </a:lnTo>
                    <a:lnTo>
                      <a:pt x="11716" y="9834"/>
                    </a:lnTo>
                    <a:lnTo>
                      <a:pt x="11656" y="9834"/>
                    </a:lnTo>
                    <a:lnTo>
                      <a:pt x="11571" y="9834"/>
                    </a:lnTo>
                    <a:lnTo>
                      <a:pt x="11472" y="9834"/>
                    </a:lnTo>
                    <a:lnTo>
                      <a:pt x="11368" y="9834"/>
                    </a:lnTo>
                    <a:lnTo>
                      <a:pt x="11274" y="9834"/>
                    </a:lnTo>
                    <a:lnTo>
                      <a:pt x="11199" y="9834"/>
                    </a:lnTo>
                    <a:lnTo>
                      <a:pt x="11155" y="9834"/>
                    </a:lnTo>
                    <a:lnTo>
                      <a:pt x="11155" y="9802"/>
                    </a:lnTo>
                    <a:lnTo>
                      <a:pt x="11155" y="9751"/>
                    </a:lnTo>
                    <a:lnTo>
                      <a:pt x="11155" y="9689"/>
                    </a:lnTo>
                    <a:lnTo>
                      <a:pt x="11155" y="9621"/>
                    </a:lnTo>
                    <a:lnTo>
                      <a:pt x="11155" y="9558"/>
                    </a:lnTo>
                    <a:lnTo>
                      <a:pt x="11155" y="9502"/>
                    </a:lnTo>
                    <a:lnTo>
                      <a:pt x="11155" y="9465"/>
                    </a:lnTo>
                    <a:lnTo>
                      <a:pt x="11155" y="9451"/>
                    </a:lnTo>
                    <a:lnTo>
                      <a:pt x="11108" y="9451"/>
                    </a:lnTo>
                    <a:lnTo>
                      <a:pt x="10984" y="9451"/>
                    </a:lnTo>
                    <a:lnTo>
                      <a:pt x="10806" y="9451"/>
                    </a:lnTo>
                    <a:lnTo>
                      <a:pt x="10601" y="9451"/>
                    </a:lnTo>
                    <a:lnTo>
                      <a:pt x="10393" y="9451"/>
                    </a:lnTo>
                    <a:lnTo>
                      <a:pt x="10205" y="9451"/>
                    </a:lnTo>
                    <a:lnTo>
                      <a:pt x="10065" y="9451"/>
                    </a:lnTo>
                    <a:lnTo>
                      <a:pt x="9995" y="9451"/>
                    </a:lnTo>
                    <a:lnTo>
                      <a:pt x="9995" y="9398"/>
                    </a:lnTo>
                    <a:lnTo>
                      <a:pt x="9995" y="9300"/>
                    </a:lnTo>
                    <a:lnTo>
                      <a:pt x="9995" y="9172"/>
                    </a:lnTo>
                    <a:lnTo>
                      <a:pt x="9995" y="9030"/>
                    </a:lnTo>
                    <a:lnTo>
                      <a:pt x="9995" y="8891"/>
                    </a:lnTo>
                    <a:lnTo>
                      <a:pt x="9995" y="8772"/>
                    </a:lnTo>
                    <a:lnTo>
                      <a:pt x="9995" y="8688"/>
                    </a:lnTo>
                    <a:lnTo>
                      <a:pt x="9995" y="8657"/>
                    </a:lnTo>
                    <a:lnTo>
                      <a:pt x="9947" y="8657"/>
                    </a:lnTo>
                    <a:lnTo>
                      <a:pt x="9820" y="8657"/>
                    </a:lnTo>
                    <a:lnTo>
                      <a:pt x="9641" y="8657"/>
                    </a:lnTo>
                    <a:lnTo>
                      <a:pt x="9432" y="8657"/>
                    </a:lnTo>
                    <a:lnTo>
                      <a:pt x="9221" y="8657"/>
                    </a:lnTo>
                    <a:lnTo>
                      <a:pt x="9031" y="8657"/>
                    </a:lnTo>
                    <a:lnTo>
                      <a:pt x="8888" y="8657"/>
                    </a:lnTo>
                    <a:lnTo>
                      <a:pt x="8817" y="8657"/>
                    </a:lnTo>
                    <a:lnTo>
                      <a:pt x="8817" y="8626"/>
                    </a:lnTo>
                    <a:lnTo>
                      <a:pt x="8817" y="8579"/>
                    </a:lnTo>
                    <a:lnTo>
                      <a:pt x="8817" y="8523"/>
                    </a:lnTo>
                    <a:lnTo>
                      <a:pt x="8817" y="8462"/>
                    </a:lnTo>
                    <a:lnTo>
                      <a:pt x="8817" y="8404"/>
                    </a:lnTo>
                    <a:lnTo>
                      <a:pt x="8817" y="8356"/>
                    </a:lnTo>
                    <a:lnTo>
                      <a:pt x="8817" y="8322"/>
                    </a:lnTo>
                    <a:lnTo>
                      <a:pt x="8817" y="8309"/>
                    </a:lnTo>
                    <a:lnTo>
                      <a:pt x="8803" y="8309"/>
                    </a:lnTo>
                    <a:lnTo>
                      <a:pt x="8764" y="8309"/>
                    </a:lnTo>
                    <a:lnTo>
                      <a:pt x="8707" y="8309"/>
                    </a:lnTo>
                    <a:lnTo>
                      <a:pt x="8642" y="8309"/>
                    </a:lnTo>
                    <a:lnTo>
                      <a:pt x="8572" y="8309"/>
                    </a:lnTo>
                    <a:lnTo>
                      <a:pt x="8508" y="8309"/>
                    </a:lnTo>
                    <a:lnTo>
                      <a:pt x="8454" y="8309"/>
                    </a:lnTo>
                    <a:lnTo>
                      <a:pt x="8420" y="8309"/>
                    </a:lnTo>
                    <a:lnTo>
                      <a:pt x="8420" y="8278"/>
                    </a:lnTo>
                    <a:lnTo>
                      <a:pt x="8420" y="8231"/>
                    </a:lnTo>
                    <a:lnTo>
                      <a:pt x="8420" y="8172"/>
                    </a:lnTo>
                    <a:lnTo>
                      <a:pt x="8420" y="8110"/>
                    </a:lnTo>
                    <a:lnTo>
                      <a:pt x="8420" y="8050"/>
                    </a:lnTo>
                    <a:lnTo>
                      <a:pt x="8420" y="8000"/>
                    </a:lnTo>
                    <a:lnTo>
                      <a:pt x="8420" y="7965"/>
                    </a:lnTo>
                    <a:lnTo>
                      <a:pt x="8420" y="7952"/>
                    </a:lnTo>
                    <a:lnTo>
                      <a:pt x="8406" y="7952"/>
                    </a:lnTo>
                    <a:lnTo>
                      <a:pt x="8371" y="7952"/>
                    </a:lnTo>
                    <a:lnTo>
                      <a:pt x="8319" y="7952"/>
                    </a:lnTo>
                    <a:lnTo>
                      <a:pt x="8258" y="7952"/>
                    </a:lnTo>
                    <a:lnTo>
                      <a:pt x="8194" y="7952"/>
                    </a:lnTo>
                    <a:lnTo>
                      <a:pt x="8134" y="7952"/>
                    </a:lnTo>
                    <a:lnTo>
                      <a:pt x="8085" y="7952"/>
                    </a:lnTo>
                    <a:lnTo>
                      <a:pt x="8051" y="7952"/>
                    </a:lnTo>
                    <a:lnTo>
                      <a:pt x="8051" y="7922"/>
                    </a:lnTo>
                    <a:lnTo>
                      <a:pt x="8051" y="7875"/>
                    </a:lnTo>
                    <a:lnTo>
                      <a:pt x="8051" y="7817"/>
                    </a:lnTo>
                    <a:lnTo>
                      <a:pt x="8051" y="7756"/>
                    </a:lnTo>
                    <a:lnTo>
                      <a:pt x="8051" y="7697"/>
                    </a:lnTo>
                    <a:lnTo>
                      <a:pt x="8051" y="7647"/>
                    </a:lnTo>
                    <a:lnTo>
                      <a:pt x="8051" y="7612"/>
                    </a:lnTo>
                    <a:lnTo>
                      <a:pt x="8051" y="7599"/>
                    </a:lnTo>
                    <a:lnTo>
                      <a:pt x="8019" y="7599"/>
                    </a:lnTo>
                    <a:lnTo>
                      <a:pt x="7937" y="7599"/>
                    </a:lnTo>
                    <a:lnTo>
                      <a:pt x="7820" y="7599"/>
                    </a:lnTo>
                    <a:lnTo>
                      <a:pt x="7683" y="7599"/>
                    </a:lnTo>
                    <a:lnTo>
                      <a:pt x="7543" y="7599"/>
                    </a:lnTo>
                    <a:lnTo>
                      <a:pt x="7416" y="7599"/>
                    </a:lnTo>
                    <a:lnTo>
                      <a:pt x="7318" y="7599"/>
                    </a:lnTo>
                    <a:lnTo>
                      <a:pt x="7264" y="7599"/>
                    </a:lnTo>
                    <a:lnTo>
                      <a:pt x="7264" y="7570"/>
                    </a:lnTo>
                    <a:lnTo>
                      <a:pt x="7264" y="7524"/>
                    </a:lnTo>
                    <a:lnTo>
                      <a:pt x="7264" y="7470"/>
                    </a:lnTo>
                    <a:lnTo>
                      <a:pt x="7264" y="7413"/>
                    </a:lnTo>
                    <a:lnTo>
                      <a:pt x="7264" y="7357"/>
                    </a:lnTo>
                    <a:lnTo>
                      <a:pt x="7264" y="7310"/>
                    </a:lnTo>
                    <a:lnTo>
                      <a:pt x="7264" y="7278"/>
                    </a:lnTo>
                    <a:lnTo>
                      <a:pt x="7264" y="7265"/>
                    </a:lnTo>
                    <a:lnTo>
                      <a:pt x="7233" y="7265"/>
                    </a:lnTo>
                    <a:lnTo>
                      <a:pt x="7150" y="7265"/>
                    </a:lnTo>
                    <a:lnTo>
                      <a:pt x="7031" y="7265"/>
                    </a:lnTo>
                    <a:lnTo>
                      <a:pt x="6893" y="7265"/>
                    </a:lnTo>
                    <a:lnTo>
                      <a:pt x="6752" y="7265"/>
                    </a:lnTo>
                    <a:lnTo>
                      <a:pt x="6624" y="7265"/>
                    </a:lnTo>
                    <a:lnTo>
                      <a:pt x="6524" y="7265"/>
                    </a:lnTo>
                    <a:lnTo>
                      <a:pt x="6472" y="7265"/>
                    </a:lnTo>
                    <a:lnTo>
                      <a:pt x="6472" y="7239"/>
                    </a:lnTo>
                    <a:lnTo>
                      <a:pt x="6472" y="7201"/>
                    </a:lnTo>
                    <a:lnTo>
                      <a:pt x="6472" y="7157"/>
                    </a:lnTo>
                    <a:lnTo>
                      <a:pt x="6472" y="7110"/>
                    </a:lnTo>
                    <a:lnTo>
                      <a:pt x="6472" y="7065"/>
                    </a:lnTo>
                    <a:lnTo>
                      <a:pt x="6472" y="7028"/>
                    </a:lnTo>
                    <a:lnTo>
                      <a:pt x="6472" y="7002"/>
                    </a:lnTo>
                    <a:lnTo>
                      <a:pt x="6472" y="6992"/>
                    </a:lnTo>
                    <a:lnTo>
                      <a:pt x="6458" y="6992"/>
                    </a:lnTo>
                    <a:lnTo>
                      <a:pt x="6422" y="6992"/>
                    </a:lnTo>
                    <a:lnTo>
                      <a:pt x="6372" y="6992"/>
                    </a:lnTo>
                    <a:lnTo>
                      <a:pt x="6312" y="6992"/>
                    </a:lnTo>
                    <a:lnTo>
                      <a:pt x="6249" y="6992"/>
                    </a:lnTo>
                    <a:lnTo>
                      <a:pt x="6190" y="6992"/>
                    </a:lnTo>
                    <a:lnTo>
                      <a:pt x="6141" y="6992"/>
                    </a:lnTo>
                    <a:lnTo>
                      <a:pt x="6108" y="6992"/>
                    </a:lnTo>
                    <a:lnTo>
                      <a:pt x="6108" y="6968"/>
                    </a:lnTo>
                    <a:lnTo>
                      <a:pt x="6108" y="6933"/>
                    </a:lnTo>
                    <a:lnTo>
                      <a:pt x="6108" y="6893"/>
                    </a:lnTo>
                    <a:lnTo>
                      <a:pt x="6108" y="6851"/>
                    </a:lnTo>
                    <a:lnTo>
                      <a:pt x="6108" y="6812"/>
                    </a:lnTo>
                    <a:lnTo>
                      <a:pt x="6108" y="6779"/>
                    </a:lnTo>
                    <a:lnTo>
                      <a:pt x="6108" y="6756"/>
                    </a:lnTo>
                    <a:lnTo>
                      <a:pt x="6108" y="6747"/>
                    </a:lnTo>
                    <a:lnTo>
                      <a:pt x="6094" y="6747"/>
                    </a:lnTo>
                    <a:lnTo>
                      <a:pt x="6056" y="6747"/>
                    </a:lnTo>
                    <a:lnTo>
                      <a:pt x="6001" y="6747"/>
                    </a:lnTo>
                    <a:lnTo>
                      <a:pt x="5936" y="6747"/>
                    </a:lnTo>
                    <a:lnTo>
                      <a:pt x="5868" y="6747"/>
                    </a:lnTo>
                    <a:lnTo>
                      <a:pt x="5806" y="6747"/>
                    </a:lnTo>
                    <a:lnTo>
                      <a:pt x="5753" y="6747"/>
                    </a:lnTo>
                    <a:lnTo>
                      <a:pt x="5718" y="6747"/>
                    </a:lnTo>
                    <a:lnTo>
                      <a:pt x="5718" y="6724"/>
                    </a:lnTo>
                    <a:lnTo>
                      <a:pt x="5718" y="6694"/>
                    </a:lnTo>
                    <a:lnTo>
                      <a:pt x="5718" y="6659"/>
                    </a:lnTo>
                    <a:lnTo>
                      <a:pt x="5718" y="6623"/>
                    </a:lnTo>
                    <a:lnTo>
                      <a:pt x="5718" y="6589"/>
                    </a:lnTo>
                    <a:lnTo>
                      <a:pt x="5718" y="6561"/>
                    </a:lnTo>
                    <a:lnTo>
                      <a:pt x="5718" y="6541"/>
                    </a:lnTo>
                    <a:lnTo>
                      <a:pt x="5718" y="6533"/>
                    </a:lnTo>
                    <a:lnTo>
                      <a:pt x="5696" y="6533"/>
                    </a:lnTo>
                    <a:lnTo>
                      <a:pt x="5636" y="6533"/>
                    </a:lnTo>
                    <a:lnTo>
                      <a:pt x="5551" y="6533"/>
                    </a:lnTo>
                    <a:lnTo>
                      <a:pt x="5452" y="6533"/>
                    </a:lnTo>
                    <a:lnTo>
                      <a:pt x="5350" y="6533"/>
                    </a:lnTo>
                    <a:lnTo>
                      <a:pt x="5255" y="6533"/>
                    </a:lnTo>
                    <a:lnTo>
                      <a:pt x="5180" y="6533"/>
                    </a:lnTo>
                    <a:lnTo>
                      <a:pt x="5136" y="6533"/>
                    </a:lnTo>
                    <a:lnTo>
                      <a:pt x="5136" y="6495"/>
                    </a:lnTo>
                    <a:lnTo>
                      <a:pt x="5136" y="6432"/>
                    </a:lnTo>
                    <a:lnTo>
                      <a:pt x="5136" y="6352"/>
                    </a:lnTo>
                    <a:lnTo>
                      <a:pt x="5136" y="6266"/>
                    </a:lnTo>
                    <a:lnTo>
                      <a:pt x="5136" y="6182"/>
                    </a:lnTo>
                    <a:lnTo>
                      <a:pt x="5136" y="6110"/>
                    </a:lnTo>
                    <a:lnTo>
                      <a:pt x="5136" y="6060"/>
                    </a:lnTo>
                    <a:lnTo>
                      <a:pt x="5136" y="6041"/>
                    </a:lnTo>
                    <a:lnTo>
                      <a:pt x="5113" y="6041"/>
                    </a:lnTo>
                    <a:lnTo>
                      <a:pt x="5051" y="6041"/>
                    </a:lnTo>
                    <a:lnTo>
                      <a:pt x="4963" y="6041"/>
                    </a:lnTo>
                    <a:lnTo>
                      <a:pt x="4860" y="6041"/>
                    </a:lnTo>
                    <a:lnTo>
                      <a:pt x="4753" y="6041"/>
                    </a:lnTo>
                    <a:lnTo>
                      <a:pt x="4655" y="6041"/>
                    </a:lnTo>
                    <a:lnTo>
                      <a:pt x="4577" y="6041"/>
                    </a:lnTo>
                    <a:lnTo>
                      <a:pt x="4532" y="6041"/>
                    </a:lnTo>
                    <a:lnTo>
                      <a:pt x="4532" y="6007"/>
                    </a:lnTo>
                    <a:lnTo>
                      <a:pt x="4532" y="5951"/>
                    </a:lnTo>
                    <a:lnTo>
                      <a:pt x="4532" y="5884"/>
                    </a:lnTo>
                    <a:lnTo>
                      <a:pt x="4532" y="5809"/>
                    </a:lnTo>
                    <a:lnTo>
                      <a:pt x="4532" y="5738"/>
                    </a:lnTo>
                    <a:lnTo>
                      <a:pt x="4532" y="5678"/>
                    </a:lnTo>
                    <a:lnTo>
                      <a:pt x="4532" y="5636"/>
                    </a:lnTo>
                    <a:lnTo>
                      <a:pt x="4532" y="5620"/>
                    </a:lnTo>
                    <a:lnTo>
                      <a:pt x="4519" y="5620"/>
                    </a:lnTo>
                    <a:lnTo>
                      <a:pt x="4484" y="5620"/>
                    </a:lnTo>
                    <a:lnTo>
                      <a:pt x="4432" y="5620"/>
                    </a:lnTo>
                    <a:lnTo>
                      <a:pt x="4373" y="5620"/>
                    </a:lnTo>
                    <a:lnTo>
                      <a:pt x="4309" y="5620"/>
                    </a:lnTo>
                    <a:lnTo>
                      <a:pt x="4250" y="5620"/>
                    </a:lnTo>
                    <a:lnTo>
                      <a:pt x="4201" y="5620"/>
                    </a:lnTo>
                    <a:lnTo>
                      <a:pt x="4168" y="5620"/>
                    </a:lnTo>
                    <a:lnTo>
                      <a:pt x="4168" y="5597"/>
                    </a:lnTo>
                    <a:lnTo>
                      <a:pt x="4168" y="5567"/>
                    </a:lnTo>
                    <a:lnTo>
                      <a:pt x="4168" y="5533"/>
                    </a:lnTo>
                    <a:lnTo>
                      <a:pt x="4168" y="5497"/>
                    </a:lnTo>
                    <a:lnTo>
                      <a:pt x="4168" y="5463"/>
                    </a:lnTo>
                    <a:lnTo>
                      <a:pt x="4168" y="5436"/>
                    </a:lnTo>
                    <a:lnTo>
                      <a:pt x="4168" y="5416"/>
                    </a:lnTo>
                    <a:lnTo>
                      <a:pt x="4168" y="5409"/>
                    </a:lnTo>
                    <a:lnTo>
                      <a:pt x="4153" y="5409"/>
                    </a:lnTo>
                    <a:lnTo>
                      <a:pt x="4115" y="5409"/>
                    </a:lnTo>
                    <a:lnTo>
                      <a:pt x="4060" y="5409"/>
                    </a:lnTo>
                    <a:lnTo>
                      <a:pt x="3995" y="5409"/>
                    </a:lnTo>
                    <a:lnTo>
                      <a:pt x="3927" y="5409"/>
                    </a:lnTo>
                    <a:lnTo>
                      <a:pt x="3863" y="5409"/>
                    </a:lnTo>
                    <a:lnTo>
                      <a:pt x="3811" y="5409"/>
                    </a:lnTo>
                    <a:lnTo>
                      <a:pt x="3776" y="5409"/>
                    </a:lnTo>
                    <a:lnTo>
                      <a:pt x="3776" y="5375"/>
                    </a:lnTo>
                    <a:lnTo>
                      <a:pt x="3776" y="5317"/>
                    </a:lnTo>
                    <a:lnTo>
                      <a:pt x="3776" y="5246"/>
                    </a:lnTo>
                    <a:lnTo>
                      <a:pt x="3776" y="5169"/>
                    </a:lnTo>
                    <a:lnTo>
                      <a:pt x="3776" y="5095"/>
                    </a:lnTo>
                    <a:lnTo>
                      <a:pt x="3776" y="5033"/>
                    </a:lnTo>
                    <a:lnTo>
                      <a:pt x="3776" y="4988"/>
                    </a:lnTo>
                    <a:lnTo>
                      <a:pt x="3776" y="4972"/>
                    </a:lnTo>
                    <a:lnTo>
                      <a:pt x="3761" y="4972"/>
                    </a:lnTo>
                    <a:lnTo>
                      <a:pt x="3725" y="4972"/>
                    </a:lnTo>
                    <a:lnTo>
                      <a:pt x="3669" y="4972"/>
                    </a:lnTo>
                    <a:lnTo>
                      <a:pt x="3604" y="4972"/>
                    </a:lnTo>
                    <a:lnTo>
                      <a:pt x="3537" y="4972"/>
                    </a:lnTo>
                    <a:lnTo>
                      <a:pt x="3474" y="4972"/>
                    </a:lnTo>
                    <a:lnTo>
                      <a:pt x="3421" y="4972"/>
                    </a:lnTo>
                    <a:lnTo>
                      <a:pt x="3387" y="4972"/>
                    </a:lnTo>
                    <a:lnTo>
                      <a:pt x="3387" y="4930"/>
                    </a:lnTo>
                    <a:lnTo>
                      <a:pt x="3387" y="4858"/>
                    </a:lnTo>
                    <a:lnTo>
                      <a:pt x="3387" y="4765"/>
                    </a:lnTo>
                    <a:lnTo>
                      <a:pt x="3387" y="4665"/>
                    </a:lnTo>
                    <a:lnTo>
                      <a:pt x="3387" y="4566"/>
                    </a:lnTo>
                    <a:lnTo>
                      <a:pt x="3387" y="4482"/>
                    </a:lnTo>
                    <a:lnTo>
                      <a:pt x="3387" y="4424"/>
                    </a:lnTo>
                    <a:lnTo>
                      <a:pt x="3387" y="4403"/>
                    </a:lnTo>
                    <a:lnTo>
                      <a:pt x="3372" y="4403"/>
                    </a:lnTo>
                    <a:lnTo>
                      <a:pt x="3332" y="4403"/>
                    </a:lnTo>
                    <a:lnTo>
                      <a:pt x="3274" y="4403"/>
                    </a:lnTo>
                    <a:lnTo>
                      <a:pt x="3206" y="4403"/>
                    </a:lnTo>
                    <a:lnTo>
                      <a:pt x="3135" y="4403"/>
                    </a:lnTo>
                    <a:lnTo>
                      <a:pt x="3069" y="4403"/>
                    </a:lnTo>
                    <a:lnTo>
                      <a:pt x="3013" y="4403"/>
                    </a:lnTo>
                    <a:lnTo>
                      <a:pt x="2978" y="4403"/>
                    </a:lnTo>
                    <a:lnTo>
                      <a:pt x="2978" y="4360"/>
                    </a:lnTo>
                    <a:lnTo>
                      <a:pt x="2978" y="4287"/>
                    </a:lnTo>
                    <a:lnTo>
                      <a:pt x="2978" y="4193"/>
                    </a:lnTo>
                    <a:lnTo>
                      <a:pt x="2978" y="4090"/>
                    </a:lnTo>
                    <a:lnTo>
                      <a:pt x="2978" y="3990"/>
                    </a:lnTo>
                    <a:lnTo>
                      <a:pt x="2978" y="3904"/>
                    </a:lnTo>
                    <a:lnTo>
                      <a:pt x="2978" y="3844"/>
                    </a:lnTo>
                    <a:lnTo>
                      <a:pt x="2978" y="3823"/>
                    </a:lnTo>
                    <a:lnTo>
                      <a:pt x="2964" y="3823"/>
                    </a:lnTo>
                    <a:lnTo>
                      <a:pt x="2925" y="3823"/>
                    </a:lnTo>
                    <a:lnTo>
                      <a:pt x="2870" y="3823"/>
                    </a:lnTo>
                    <a:lnTo>
                      <a:pt x="2804" y="3823"/>
                    </a:lnTo>
                    <a:lnTo>
                      <a:pt x="2737" y="3823"/>
                    </a:lnTo>
                    <a:lnTo>
                      <a:pt x="2673" y="3823"/>
                    </a:lnTo>
                    <a:lnTo>
                      <a:pt x="2620" y="3823"/>
                    </a:lnTo>
                    <a:lnTo>
                      <a:pt x="2586" y="3823"/>
                    </a:lnTo>
                    <a:lnTo>
                      <a:pt x="2586" y="3802"/>
                    </a:lnTo>
                    <a:lnTo>
                      <a:pt x="2586" y="3776"/>
                    </a:lnTo>
                    <a:lnTo>
                      <a:pt x="2586" y="3746"/>
                    </a:lnTo>
                    <a:lnTo>
                      <a:pt x="2586" y="3716"/>
                    </a:lnTo>
                    <a:lnTo>
                      <a:pt x="2586" y="3688"/>
                    </a:lnTo>
                    <a:lnTo>
                      <a:pt x="2586" y="3665"/>
                    </a:lnTo>
                    <a:lnTo>
                      <a:pt x="2586" y="3649"/>
                    </a:lnTo>
                    <a:lnTo>
                      <a:pt x="2586" y="3643"/>
                    </a:lnTo>
                    <a:lnTo>
                      <a:pt x="2572" y="3643"/>
                    </a:lnTo>
                    <a:lnTo>
                      <a:pt x="2538" y="3643"/>
                    </a:lnTo>
                    <a:lnTo>
                      <a:pt x="2489" y="3643"/>
                    </a:lnTo>
                    <a:lnTo>
                      <a:pt x="2430" y="3643"/>
                    </a:lnTo>
                    <a:lnTo>
                      <a:pt x="2368" y="3643"/>
                    </a:lnTo>
                    <a:lnTo>
                      <a:pt x="2311" y="3643"/>
                    </a:lnTo>
                    <a:lnTo>
                      <a:pt x="2261" y="3643"/>
                    </a:lnTo>
                    <a:lnTo>
                      <a:pt x="2230" y="3643"/>
                    </a:lnTo>
                    <a:lnTo>
                      <a:pt x="2230" y="3601"/>
                    </a:lnTo>
                    <a:lnTo>
                      <a:pt x="2230" y="3528"/>
                    </a:lnTo>
                    <a:lnTo>
                      <a:pt x="2230" y="3434"/>
                    </a:lnTo>
                    <a:lnTo>
                      <a:pt x="2230" y="3332"/>
                    </a:lnTo>
                    <a:lnTo>
                      <a:pt x="2230" y="3232"/>
                    </a:lnTo>
                    <a:lnTo>
                      <a:pt x="2230" y="3146"/>
                    </a:lnTo>
                    <a:lnTo>
                      <a:pt x="2230" y="3088"/>
                    </a:lnTo>
                    <a:lnTo>
                      <a:pt x="2230" y="3065"/>
                    </a:lnTo>
                    <a:lnTo>
                      <a:pt x="2205" y="3065"/>
                    </a:lnTo>
                    <a:lnTo>
                      <a:pt x="2142" y="3065"/>
                    </a:lnTo>
                    <a:lnTo>
                      <a:pt x="2053" y="3065"/>
                    </a:lnTo>
                    <a:lnTo>
                      <a:pt x="1948" y="3065"/>
                    </a:lnTo>
                    <a:lnTo>
                      <a:pt x="1839" y="3065"/>
                    </a:lnTo>
                    <a:lnTo>
                      <a:pt x="1741" y="3065"/>
                    </a:lnTo>
                    <a:lnTo>
                      <a:pt x="1662" y="3065"/>
                    </a:lnTo>
                    <a:lnTo>
                      <a:pt x="1617" y="3065"/>
                    </a:lnTo>
                    <a:lnTo>
                      <a:pt x="1617" y="3000"/>
                    </a:lnTo>
                    <a:lnTo>
                      <a:pt x="1617" y="2867"/>
                    </a:lnTo>
                    <a:lnTo>
                      <a:pt x="1617" y="2690"/>
                    </a:lnTo>
                    <a:lnTo>
                      <a:pt x="1617" y="2492"/>
                    </a:lnTo>
                    <a:lnTo>
                      <a:pt x="1617" y="2298"/>
                    </a:lnTo>
                    <a:lnTo>
                      <a:pt x="1617" y="2130"/>
                    </a:lnTo>
                    <a:lnTo>
                      <a:pt x="1617" y="2012"/>
                    </a:lnTo>
                    <a:lnTo>
                      <a:pt x="1617" y="1967"/>
                    </a:lnTo>
                    <a:lnTo>
                      <a:pt x="1594" y="1967"/>
                    </a:lnTo>
                    <a:lnTo>
                      <a:pt x="1534" y="1967"/>
                    </a:lnTo>
                    <a:lnTo>
                      <a:pt x="1449" y="1967"/>
                    </a:lnTo>
                    <a:lnTo>
                      <a:pt x="1350" y="1967"/>
                    </a:lnTo>
                    <a:lnTo>
                      <a:pt x="1247" y="1967"/>
                    </a:lnTo>
                    <a:lnTo>
                      <a:pt x="1153" y="1967"/>
                    </a:lnTo>
                    <a:lnTo>
                      <a:pt x="1078" y="1967"/>
                    </a:lnTo>
                    <a:lnTo>
                      <a:pt x="1034" y="1967"/>
                    </a:lnTo>
                    <a:lnTo>
                      <a:pt x="1034" y="1936"/>
                    </a:lnTo>
                    <a:lnTo>
                      <a:pt x="1034" y="1888"/>
                    </a:lnTo>
                    <a:lnTo>
                      <a:pt x="1034" y="1829"/>
                    </a:lnTo>
                    <a:lnTo>
                      <a:pt x="1034" y="1767"/>
                    </a:lnTo>
                    <a:lnTo>
                      <a:pt x="1034" y="1707"/>
                    </a:lnTo>
                    <a:lnTo>
                      <a:pt x="1034" y="1657"/>
                    </a:lnTo>
                    <a:lnTo>
                      <a:pt x="1034" y="1622"/>
                    </a:lnTo>
                    <a:lnTo>
                      <a:pt x="1034" y="1609"/>
                    </a:lnTo>
                    <a:lnTo>
                      <a:pt x="1019" y="1609"/>
                    </a:lnTo>
                    <a:lnTo>
                      <a:pt x="981" y="1609"/>
                    </a:lnTo>
                    <a:lnTo>
                      <a:pt x="927" y="1609"/>
                    </a:lnTo>
                    <a:lnTo>
                      <a:pt x="862" y="1609"/>
                    </a:lnTo>
                    <a:lnTo>
                      <a:pt x="795" y="1609"/>
                    </a:lnTo>
                    <a:lnTo>
                      <a:pt x="732" y="1609"/>
                    </a:lnTo>
                    <a:lnTo>
                      <a:pt x="679" y="1609"/>
                    </a:lnTo>
                    <a:lnTo>
                      <a:pt x="645" y="1609"/>
                    </a:lnTo>
                    <a:lnTo>
                      <a:pt x="645" y="1578"/>
                    </a:lnTo>
                    <a:lnTo>
                      <a:pt x="645" y="1531"/>
                    </a:lnTo>
                    <a:lnTo>
                      <a:pt x="645" y="1474"/>
                    </a:lnTo>
                    <a:lnTo>
                      <a:pt x="645" y="1413"/>
                    </a:lnTo>
                    <a:lnTo>
                      <a:pt x="645" y="1356"/>
                    </a:lnTo>
                    <a:lnTo>
                      <a:pt x="645" y="1307"/>
                    </a:lnTo>
                    <a:lnTo>
                      <a:pt x="645" y="1273"/>
                    </a:lnTo>
                    <a:lnTo>
                      <a:pt x="645" y="1260"/>
                    </a:lnTo>
                    <a:lnTo>
                      <a:pt x="631" y="1260"/>
                    </a:lnTo>
                    <a:lnTo>
                      <a:pt x="596" y="1260"/>
                    </a:lnTo>
                    <a:lnTo>
                      <a:pt x="545" y="1260"/>
                    </a:lnTo>
                    <a:lnTo>
                      <a:pt x="485" y="1260"/>
                    </a:lnTo>
                    <a:lnTo>
                      <a:pt x="422" y="1260"/>
                    </a:lnTo>
                    <a:lnTo>
                      <a:pt x="362" y="1260"/>
                    </a:lnTo>
                    <a:lnTo>
                      <a:pt x="313" y="1260"/>
                    </a:lnTo>
                    <a:lnTo>
                      <a:pt x="280" y="1260"/>
                    </a:lnTo>
                    <a:lnTo>
                      <a:pt x="280" y="1205"/>
                    </a:lnTo>
                    <a:lnTo>
                      <a:pt x="280" y="1095"/>
                    </a:lnTo>
                    <a:lnTo>
                      <a:pt x="280" y="952"/>
                    </a:lnTo>
                    <a:lnTo>
                      <a:pt x="280" y="793"/>
                    </a:lnTo>
                    <a:lnTo>
                      <a:pt x="280" y="638"/>
                    </a:lnTo>
                    <a:lnTo>
                      <a:pt x="280" y="503"/>
                    </a:lnTo>
                    <a:lnTo>
                      <a:pt x="280" y="408"/>
                    </a:lnTo>
                    <a:lnTo>
                      <a:pt x="280" y="373"/>
                    </a:lnTo>
                    <a:lnTo>
                      <a:pt x="273" y="373"/>
                    </a:lnTo>
                    <a:lnTo>
                      <a:pt x="255" y="373"/>
                    </a:lnTo>
                    <a:lnTo>
                      <a:pt x="228" y="373"/>
                    </a:lnTo>
                    <a:lnTo>
                      <a:pt x="196" y="373"/>
                    </a:lnTo>
                    <a:lnTo>
                      <a:pt x="162" y="373"/>
                    </a:lnTo>
                    <a:lnTo>
                      <a:pt x="129" y="373"/>
                    </a:lnTo>
                    <a:lnTo>
                      <a:pt x="98" y="373"/>
                    </a:lnTo>
                    <a:lnTo>
                      <a:pt x="76" y="373"/>
                    </a:lnTo>
                    <a:lnTo>
                      <a:pt x="76" y="341"/>
                    </a:lnTo>
                    <a:lnTo>
                      <a:pt x="76" y="290"/>
                    </a:lnTo>
                    <a:lnTo>
                      <a:pt x="76" y="230"/>
                    </a:lnTo>
                    <a:lnTo>
                      <a:pt x="76" y="165"/>
                    </a:lnTo>
                    <a:lnTo>
                      <a:pt x="76" y="104"/>
                    </a:lnTo>
                    <a:lnTo>
                      <a:pt x="76" y="50"/>
                    </a:lnTo>
                    <a:lnTo>
                      <a:pt x="76" y="14"/>
                    </a:lnTo>
                    <a:lnTo>
                      <a:pt x="76" y="0"/>
                    </a:lnTo>
                    <a:lnTo>
                      <a:pt x="0" y="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07" name="Freeform 11"/>
              <p:cNvSpPr>
                <a:spLocks noChangeAspect="1"/>
              </p:cNvSpPr>
              <p:nvPr/>
            </p:nvSpPr>
            <p:spPr bwMode="auto">
              <a:xfrm>
                <a:off x="930" y="179"/>
                <a:ext cx="59" cy="53"/>
              </a:xfrm>
              <a:custGeom>
                <a:avLst/>
                <a:gdLst/>
                <a:ahLst/>
                <a:cxnLst>
                  <a:cxn ang="0">
                    <a:pos x="233" y="116"/>
                  </a:cxn>
                  <a:cxn ang="0">
                    <a:pos x="228" y="135"/>
                  </a:cxn>
                  <a:cxn ang="0">
                    <a:pos x="220" y="154"/>
                  </a:cxn>
                  <a:cxn ang="0">
                    <a:pos x="207" y="171"/>
                  </a:cxn>
                  <a:cxn ang="0">
                    <a:pos x="191" y="185"/>
                  </a:cxn>
                  <a:cxn ang="0">
                    <a:pos x="173" y="196"/>
                  </a:cxn>
                  <a:cxn ang="0">
                    <a:pos x="151" y="204"/>
                  </a:cxn>
                  <a:cxn ang="0">
                    <a:pos x="129" y="208"/>
                  </a:cxn>
                  <a:cxn ang="0">
                    <a:pos x="104" y="208"/>
                  </a:cxn>
                  <a:cxn ang="0">
                    <a:pos x="82" y="204"/>
                  </a:cxn>
                  <a:cxn ang="0">
                    <a:pos x="61" y="196"/>
                  </a:cxn>
                  <a:cxn ang="0">
                    <a:pos x="42" y="185"/>
                  </a:cxn>
                  <a:cxn ang="0">
                    <a:pos x="26" y="171"/>
                  </a:cxn>
                  <a:cxn ang="0">
                    <a:pos x="13" y="154"/>
                  </a:cxn>
                  <a:cxn ang="0">
                    <a:pos x="5" y="135"/>
                  </a:cxn>
                  <a:cxn ang="0">
                    <a:pos x="0" y="116"/>
                  </a:cxn>
                  <a:cxn ang="0">
                    <a:pos x="0" y="94"/>
                  </a:cxn>
                  <a:cxn ang="0">
                    <a:pos x="5" y="73"/>
                  </a:cxn>
                  <a:cxn ang="0">
                    <a:pos x="13" y="54"/>
                  </a:cxn>
                  <a:cxn ang="0">
                    <a:pos x="26" y="38"/>
                  </a:cxn>
                  <a:cxn ang="0">
                    <a:pos x="42" y="24"/>
                  </a:cxn>
                  <a:cxn ang="0">
                    <a:pos x="61" y="13"/>
                  </a:cxn>
                  <a:cxn ang="0">
                    <a:pos x="82" y="5"/>
                  </a:cxn>
                  <a:cxn ang="0">
                    <a:pos x="104" y="1"/>
                  </a:cxn>
                  <a:cxn ang="0">
                    <a:pos x="129" y="1"/>
                  </a:cxn>
                  <a:cxn ang="0">
                    <a:pos x="151" y="5"/>
                  </a:cxn>
                  <a:cxn ang="0">
                    <a:pos x="173" y="13"/>
                  </a:cxn>
                  <a:cxn ang="0">
                    <a:pos x="191" y="24"/>
                  </a:cxn>
                  <a:cxn ang="0">
                    <a:pos x="207" y="38"/>
                  </a:cxn>
                  <a:cxn ang="0">
                    <a:pos x="220" y="54"/>
                  </a:cxn>
                  <a:cxn ang="0">
                    <a:pos x="228" y="73"/>
                  </a:cxn>
                  <a:cxn ang="0">
                    <a:pos x="233" y="94"/>
                  </a:cxn>
                </a:cxnLst>
                <a:rect l="0" t="0" r="r" b="b"/>
                <a:pathLst>
                  <a:path w="234" h="208">
                    <a:moveTo>
                      <a:pt x="234" y="105"/>
                    </a:moveTo>
                    <a:lnTo>
                      <a:pt x="233" y="116"/>
                    </a:lnTo>
                    <a:lnTo>
                      <a:pt x="232" y="125"/>
                    </a:lnTo>
                    <a:lnTo>
                      <a:pt x="228" y="135"/>
                    </a:lnTo>
                    <a:lnTo>
                      <a:pt x="225" y="145"/>
                    </a:lnTo>
                    <a:lnTo>
                      <a:pt x="220" y="154"/>
                    </a:lnTo>
                    <a:lnTo>
                      <a:pt x="214" y="163"/>
                    </a:lnTo>
                    <a:lnTo>
                      <a:pt x="207" y="171"/>
                    </a:lnTo>
                    <a:lnTo>
                      <a:pt x="200" y="178"/>
                    </a:lnTo>
                    <a:lnTo>
                      <a:pt x="191" y="185"/>
                    </a:lnTo>
                    <a:lnTo>
                      <a:pt x="182" y="191"/>
                    </a:lnTo>
                    <a:lnTo>
                      <a:pt x="173" y="196"/>
                    </a:lnTo>
                    <a:lnTo>
                      <a:pt x="162" y="201"/>
                    </a:lnTo>
                    <a:lnTo>
                      <a:pt x="151" y="204"/>
                    </a:lnTo>
                    <a:lnTo>
                      <a:pt x="140" y="206"/>
                    </a:lnTo>
                    <a:lnTo>
                      <a:pt x="129" y="208"/>
                    </a:lnTo>
                    <a:lnTo>
                      <a:pt x="117" y="208"/>
                    </a:lnTo>
                    <a:lnTo>
                      <a:pt x="104" y="208"/>
                    </a:lnTo>
                    <a:lnTo>
                      <a:pt x="93" y="206"/>
                    </a:lnTo>
                    <a:lnTo>
                      <a:pt x="82" y="204"/>
                    </a:lnTo>
                    <a:lnTo>
                      <a:pt x="71" y="201"/>
                    </a:lnTo>
                    <a:lnTo>
                      <a:pt x="61" y="196"/>
                    </a:lnTo>
                    <a:lnTo>
                      <a:pt x="51" y="191"/>
                    </a:lnTo>
                    <a:lnTo>
                      <a:pt x="42" y="185"/>
                    </a:lnTo>
                    <a:lnTo>
                      <a:pt x="34" y="178"/>
                    </a:lnTo>
                    <a:lnTo>
                      <a:pt x="26" y="171"/>
                    </a:lnTo>
                    <a:lnTo>
                      <a:pt x="19" y="163"/>
                    </a:lnTo>
                    <a:lnTo>
                      <a:pt x="13" y="154"/>
                    </a:lnTo>
                    <a:lnTo>
                      <a:pt x="8" y="145"/>
                    </a:lnTo>
                    <a:lnTo>
                      <a:pt x="5" y="135"/>
                    </a:lnTo>
                    <a:lnTo>
                      <a:pt x="1" y="125"/>
                    </a:lnTo>
                    <a:lnTo>
                      <a:pt x="0" y="116"/>
                    </a:lnTo>
                    <a:lnTo>
                      <a:pt x="0" y="105"/>
                    </a:lnTo>
                    <a:lnTo>
                      <a:pt x="0" y="94"/>
                    </a:lnTo>
                    <a:lnTo>
                      <a:pt x="1" y="84"/>
                    </a:lnTo>
                    <a:lnTo>
                      <a:pt x="5" y="73"/>
                    </a:lnTo>
                    <a:lnTo>
                      <a:pt x="8" y="64"/>
                    </a:lnTo>
                    <a:lnTo>
                      <a:pt x="13" y="54"/>
                    </a:lnTo>
                    <a:lnTo>
                      <a:pt x="19" y="46"/>
                    </a:lnTo>
                    <a:lnTo>
                      <a:pt x="26" y="38"/>
                    </a:lnTo>
                    <a:lnTo>
                      <a:pt x="34" y="30"/>
                    </a:lnTo>
                    <a:lnTo>
                      <a:pt x="42" y="24"/>
                    </a:lnTo>
                    <a:lnTo>
                      <a:pt x="51" y="18"/>
                    </a:lnTo>
                    <a:lnTo>
                      <a:pt x="61" y="13"/>
                    </a:lnTo>
                    <a:lnTo>
                      <a:pt x="71" y="9"/>
                    </a:lnTo>
                    <a:lnTo>
                      <a:pt x="82" y="5"/>
                    </a:lnTo>
                    <a:lnTo>
                      <a:pt x="93" y="2"/>
                    </a:lnTo>
                    <a:lnTo>
                      <a:pt x="104" y="1"/>
                    </a:lnTo>
                    <a:lnTo>
                      <a:pt x="117" y="0"/>
                    </a:lnTo>
                    <a:lnTo>
                      <a:pt x="129" y="1"/>
                    </a:lnTo>
                    <a:lnTo>
                      <a:pt x="140" y="2"/>
                    </a:lnTo>
                    <a:lnTo>
                      <a:pt x="151" y="5"/>
                    </a:lnTo>
                    <a:lnTo>
                      <a:pt x="162" y="9"/>
                    </a:lnTo>
                    <a:lnTo>
                      <a:pt x="173" y="13"/>
                    </a:lnTo>
                    <a:lnTo>
                      <a:pt x="182" y="18"/>
                    </a:lnTo>
                    <a:lnTo>
                      <a:pt x="191" y="24"/>
                    </a:lnTo>
                    <a:lnTo>
                      <a:pt x="200" y="30"/>
                    </a:lnTo>
                    <a:lnTo>
                      <a:pt x="207" y="38"/>
                    </a:lnTo>
                    <a:lnTo>
                      <a:pt x="214" y="46"/>
                    </a:lnTo>
                    <a:lnTo>
                      <a:pt x="220" y="54"/>
                    </a:lnTo>
                    <a:lnTo>
                      <a:pt x="225" y="64"/>
                    </a:lnTo>
                    <a:lnTo>
                      <a:pt x="228" y="73"/>
                    </a:lnTo>
                    <a:lnTo>
                      <a:pt x="232" y="84"/>
                    </a:lnTo>
                    <a:lnTo>
                      <a:pt x="233" y="94"/>
                    </a:lnTo>
                    <a:lnTo>
                      <a:pt x="234"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08" name="Freeform 12"/>
              <p:cNvSpPr>
                <a:spLocks noChangeAspect="1" noEditPoints="1"/>
              </p:cNvSpPr>
              <p:nvPr/>
            </p:nvSpPr>
            <p:spPr bwMode="auto">
              <a:xfrm>
                <a:off x="924" y="175"/>
                <a:ext cx="70" cy="63"/>
              </a:xfrm>
              <a:custGeom>
                <a:avLst/>
                <a:gdLst/>
                <a:ahLst/>
                <a:cxnLst>
                  <a:cxn ang="0">
                    <a:pos x="3" y="150"/>
                  </a:cxn>
                  <a:cxn ang="0">
                    <a:pos x="18" y="184"/>
                  </a:cxn>
                  <a:cxn ang="0">
                    <a:pos x="42" y="212"/>
                  </a:cxn>
                  <a:cxn ang="0">
                    <a:pos x="74" y="234"/>
                  </a:cxn>
                  <a:cxn ang="0">
                    <a:pos x="112" y="246"/>
                  </a:cxn>
                  <a:cxn ang="0">
                    <a:pos x="155" y="248"/>
                  </a:cxn>
                  <a:cxn ang="0">
                    <a:pos x="195" y="239"/>
                  </a:cxn>
                  <a:cxn ang="0">
                    <a:pos x="229" y="221"/>
                  </a:cxn>
                  <a:cxn ang="0">
                    <a:pos x="256" y="195"/>
                  </a:cxn>
                  <a:cxn ang="0">
                    <a:pos x="274" y="162"/>
                  </a:cxn>
                  <a:cxn ang="0">
                    <a:pos x="281" y="125"/>
                  </a:cxn>
                  <a:cxn ang="0">
                    <a:pos x="274" y="88"/>
                  </a:cxn>
                  <a:cxn ang="0">
                    <a:pos x="256" y="55"/>
                  </a:cxn>
                  <a:cxn ang="0">
                    <a:pos x="229" y="29"/>
                  </a:cxn>
                  <a:cxn ang="0">
                    <a:pos x="195" y="10"/>
                  </a:cxn>
                  <a:cxn ang="0">
                    <a:pos x="155" y="1"/>
                  </a:cxn>
                  <a:cxn ang="0">
                    <a:pos x="112" y="2"/>
                  </a:cxn>
                  <a:cxn ang="0">
                    <a:pos x="74" y="15"/>
                  </a:cxn>
                  <a:cxn ang="0">
                    <a:pos x="42" y="36"/>
                  </a:cxn>
                  <a:cxn ang="0">
                    <a:pos x="18" y="66"/>
                  </a:cxn>
                  <a:cxn ang="0">
                    <a:pos x="3" y="100"/>
                  </a:cxn>
                  <a:cxn ang="0">
                    <a:pos x="46" y="125"/>
                  </a:cxn>
                  <a:cxn ang="0">
                    <a:pos x="50" y="100"/>
                  </a:cxn>
                  <a:cxn ang="0">
                    <a:pos x="62" y="78"/>
                  </a:cxn>
                  <a:cxn ang="0">
                    <a:pos x="80" y="59"/>
                  </a:cxn>
                  <a:cxn ang="0">
                    <a:pos x="104" y="47"/>
                  </a:cxn>
                  <a:cxn ang="0">
                    <a:pos x="131" y="41"/>
                  </a:cxn>
                  <a:cxn ang="0">
                    <a:pos x="160" y="42"/>
                  </a:cxn>
                  <a:cxn ang="0">
                    <a:pos x="186" y="50"/>
                  </a:cxn>
                  <a:cxn ang="0">
                    <a:pos x="208" y="65"/>
                  </a:cxn>
                  <a:cxn ang="0">
                    <a:pos x="224" y="84"/>
                  </a:cxn>
                  <a:cxn ang="0">
                    <a:pos x="234" y="107"/>
                  </a:cxn>
                  <a:cxn ang="0">
                    <a:pos x="235" y="133"/>
                  </a:cxn>
                  <a:cxn ang="0">
                    <a:pos x="228" y="157"/>
                  </a:cxn>
                  <a:cxn ang="0">
                    <a:pos x="213" y="178"/>
                  </a:cxn>
                  <a:cxn ang="0">
                    <a:pos x="193" y="195"/>
                  </a:cxn>
                  <a:cxn ang="0">
                    <a:pos x="169" y="204"/>
                  </a:cxn>
                  <a:cxn ang="0">
                    <a:pos x="141" y="209"/>
                  </a:cxn>
                  <a:cxn ang="0">
                    <a:pos x="112" y="204"/>
                  </a:cxn>
                  <a:cxn ang="0">
                    <a:pos x="88" y="195"/>
                  </a:cxn>
                  <a:cxn ang="0">
                    <a:pos x="68" y="178"/>
                  </a:cxn>
                  <a:cxn ang="0">
                    <a:pos x="53" y="157"/>
                  </a:cxn>
                  <a:cxn ang="0">
                    <a:pos x="46" y="133"/>
                  </a:cxn>
                </a:cxnLst>
                <a:rect l="0" t="0" r="r" b="b"/>
                <a:pathLst>
                  <a:path w="281" h="249">
                    <a:moveTo>
                      <a:pt x="0" y="125"/>
                    </a:moveTo>
                    <a:lnTo>
                      <a:pt x="2" y="137"/>
                    </a:lnTo>
                    <a:lnTo>
                      <a:pt x="3" y="150"/>
                    </a:lnTo>
                    <a:lnTo>
                      <a:pt x="7" y="162"/>
                    </a:lnTo>
                    <a:lnTo>
                      <a:pt x="12" y="173"/>
                    </a:lnTo>
                    <a:lnTo>
                      <a:pt x="18" y="184"/>
                    </a:lnTo>
                    <a:lnTo>
                      <a:pt x="25" y="195"/>
                    </a:lnTo>
                    <a:lnTo>
                      <a:pt x="32" y="203"/>
                    </a:lnTo>
                    <a:lnTo>
                      <a:pt x="42" y="212"/>
                    </a:lnTo>
                    <a:lnTo>
                      <a:pt x="52" y="221"/>
                    </a:lnTo>
                    <a:lnTo>
                      <a:pt x="62" y="227"/>
                    </a:lnTo>
                    <a:lnTo>
                      <a:pt x="74" y="234"/>
                    </a:lnTo>
                    <a:lnTo>
                      <a:pt x="86" y="239"/>
                    </a:lnTo>
                    <a:lnTo>
                      <a:pt x="99" y="244"/>
                    </a:lnTo>
                    <a:lnTo>
                      <a:pt x="112" y="246"/>
                    </a:lnTo>
                    <a:lnTo>
                      <a:pt x="126" y="248"/>
                    </a:lnTo>
                    <a:lnTo>
                      <a:pt x="141" y="249"/>
                    </a:lnTo>
                    <a:lnTo>
                      <a:pt x="155" y="248"/>
                    </a:lnTo>
                    <a:lnTo>
                      <a:pt x="169" y="246"/>
                    </a:lnTo>
                    <a:lnTo>
                      <a:pt x="182" y="244"/>
                    </a:lnTo>
                    <a:lnTo>
                      <a:pt x="195" y="239"/>
                    </a:lnTo>
                    <a:lnTo>
                      <a:pt x="207" y="234"/>
                    </a:lnTo>
                    <a:lnTo>
                      <a:pt x="219" y="227"/>
                    </a:lnTo>
                    <a:lnTo>
                      <a:pt x="229" y="221"/>
                    </a:lnTo>
                    <a:lnTo>
                      <a:pt x="240" y="212"/>
                    </a:lnTo>
                    <a:lnTo>
                      <a:pt x="249" y="203"/>
                    </a:lnTo>
                    <a:lnTo>
                      <a:pt x="256" y="195"/>
                    </a:lnTo>
                    <a:lnTo>
                      <a:pt x="263" y="184"/>
                    </a:lnTo>
                    <a:lnTo>
                      <a:pt x="270" y="173"/>
                    </a:lnTo>
                    <a:lnTo>
                      <a:pt x="274" y="162"/>
                    </a:lnTo>
                    <a:lnTo>
                      <a:pt x="278" y="150"/>
                    </a:lnTo>
                    <a:lnTo>
                      <a:pt x="279" y="137"/>
                    </a:lnTo>
                    <a:lnTo>
                      <a:pt x="281" y="125"/>
                    </a:lnTo>
                    <a:lnTo>
                      <a:pt x="279" y="112"/>
                    </a:lnTo>
                    <a:lnTo>
                      <a:pt x="278" y="100"/>
                    </a:lnTo>
                    <a:lnTo>
                      <a:pt x="274" y="88"/>
                    </a:lnTo>
                    <a:lnTo>
                      <a:pt x="270" y="77"/>
                    </a:lnTo>
                    <a:lnTo>
                      <a:pt x="263" y="66"/>
                    </a:lnTo>
                    <a:lnTo>
                      <a:pt x="256" y="55"/>
                    </a:lnTo>
                    <a:lnTo>
                      <a:pt x="249" y="45"/>
                    </a:lnTo>
                    <a:lnTo>
                      <a:pt x="240" y="36"/>
                    </a:lnTo>
                    <a:lnTo>
                      <a:pt x="229" y="29"/>
                    </a:lnTo>
                    <a:lnTo>
                      <a:pt x="219" y="21"/>
                    </a:lnTo>
                    <a:lnTo>
                      <a:pt x="207" y="15"/>
                    </a:lnTo>
                    <a:lnTo>
                      <a:pt x="195" y="10"/>
                    </a:lnTo>
                    <a:lnTo>
                      <a:pt x="182" y="6"/>
                    </a:lnTo>
                    <a:lnTo>
                      <a:pt x="169" y="2"/>
                    </a:lnTo>
                    <a:lnTo>
                      <a:pt x="155" y="1"/>
                    </a:lnTo>
                    <a:lnTo>
                      <a:pt x="141" y="0"/>
                    </a:lnTo>
                    <a:lnTo>
                      <a:pt x="126" y="1"/>
                    </a:lnTo>
                    <a:lnTo>
                      <a:pt x="112" y="2"/>
                    </a:lnTo>
                    <a:lnTo>
                      <a:pt x="99" y="6"/>
                    </a:lnTo>
                    <a:lnTo>
                      <a:pt x="86" y="10"/>
                    </a:lnTo>
                    <a:lnTo>
                      <a:pt x="74" y="15"/>
                    </a:lnTo>
                    <a:lnTo>
                      <a:pt x="62" y="21"/>
                    </a:lnTo>
                    <a:lnTo>
                      <a:pt x="52" y="29"/>
                    </a:lnTo>
                    <a:lnTo>
                      <a:pt x="42" y="36"/>
                    </a:lnTo>
                    <a:lnTo>
                      <a:pt x="32" y="45"/>
                    </a:lnTo>
                    <a:lnTo>
                      <a:pt x="25" y="55"/>
                    </a:lnTo>
                    <a:lnTo>
                      <a:pt x="18" y="66"/>
                    </a:lnTo>
                    <a:lnTo>
                      <a:pt x="12" y="77"/>
                    </a:lnTo>
                    <a:lnTo>
                      <a:pt x="7" y="88"/>
                    </a:lnTo>
                    <a:lnTo>
                      <a:pt x="3" y="100"/>
                    </a:lnTo>
                    <a:lnTo>
                      <a:pt x="2" y="112"/>
                    </a:lnTo>
                    <a:lnTo>
                      <a:pt x="0" y="125"/>
                    </a:lnTo>
                    <a:close/>
                    <a:moveTo>
                      <a:pt x="46" y="125"/>
                    </a:moveTo>
                    <a:lnTo>
                      <a:pt x="46" y="116"/>
                    </a:lnTo>
                    <a:lnTo>
                      <a:pt x="48" y="107"/>
                    </a:lnTo>
                    <a:lnTo>
                      <a:pt x="50" y="100"/>
                    </a:lnTo>
                    <a:lnTo>
                      <a:pt x="53" y="92"/>
                    </a:lnTo>
                    <a:lnTo>
                      <a:pt x="57" y="84"/>
                    </a:lnTo>
                    <a:lnTo>
                      <a:pt x="62" y="78"/>
                    </a:lnTo>
                    <a:lnTo>
                      <a:pt x="68" y="71"/>
                    </a:lnTo>
                    <a:lnTo>
                      <a:pt x="74" y="65"/>
                    </a:lnTo>
                    <a:lnTo>
                      <a:pt x="80" y="59"/>
                    </a:lnTo>
                    <a:lnTo>
                      <a:pt x="88" y="55"/>
                    </a:lnTo>
                    <a:lnTo>
                      <a:pt x="95" y="50"/>
                    </a:lnTo>
                    <a:lnTo>
                      <a:pt x="104" y="47"/>
                    </a:lnTo>
                    <a:lnTo>
                      <a:pt x="112" y="44"/>
                    </a:lnTo>
                    <a:lnTo>
                      <a:pt x="122" y="42"/>
                    </a:lnTo>
                    <a:lnTo>
                      <a:pt x="131" y="41"/>
                    </a:lnTo>
                    <a:lnTo>
                      <a:pt x="141" y="41"/>
                    </a:lnTo>
                    <a:lnTo>
                      <a:pt x="150" y="41"/>
                    </a:lnTo>
                    <a:lnTo>
                      <a:pt x="160" y="42"/>
                    </a:lnTo>
                    <a:lnTo>
                      <a:pt x="169" y="44"/>
                    </a:lnTo>
                    <a:lnTo>
                      <a:pt x="177" y="47"/>
                    </a:lnTo>
                    <a:lnTo>
                      <a:pt x="186" y="50"/>
                    </a:lnTo>
                    <a:lnTo>
                      <a:pt x="193" y="55"/>
                    </a:lnTo>
                    <a:lnTo>
                      <a:pt x="201" y="59"/>
                    </a:lnTo>
                    <a:lnTo>
                      <a:pt x="208" y="65"/>
                    </a:lnTo>
                    <a:lnTo>
                      <a:pt x="213" y="71"/>
                    </a:lnTo>
                    <a:lnTo>
                      <a:pt x="219" y="78"/>
                    </a:lnTo>
                    <a:lnTo>
                      <a:pt x="224" y="84"/>
                    </a:lnTo>
                    <a:lnTo>
                      <a:pt x="228" y="92"/>
                    </a:lnTo>
                    <a:lnTo>
                      <a:pt x="231" y="100"/>
                    </a:lnTo>
                    <a:lnTo>
                      <a:pt x="234" y="107"/>
                    </a:lnTo>
                    <a:lnTo>
                      <a:pt x="235" y="116"/>
                    </a:lnTo>
                    <a:lnTo>
                      <a:pt x="235" y="125"/>
                    </a:lnTo>
                    <a:lnTo>
                      <a:pt x="235" y="133"/>
                    </a:lnTo>
                    <a:lnTo>
                      <a:pt x="234" y="141"/>
                    </a:lnTo>
                    <a:lnTo>
                      <a:pt x="231" y="150"/>
                    </a:lnTo>
                    <a:lnTo>
                      <a:pt x="228" y="157"/>
                    </a:lnTo>
                    <a:lnTo>
                      <a:pt x="224" y="165"/>
                    </a:lnTo>
                    <a:lnTo>
                      <a:pt x="219" y="172"/>
                    </a:lnTo>
                    <a:lnTo>
                      <a:pt x="213" y="178"/>
                    </a:lnTo>
                    <a:lnTo>
                      <a:pt x="208" y="184"/>
                    </a:lnTo>
                    <a:lnTo>
                      <a:pt x="201" y="189"/>
                    </a:lnTo>
                    <a:lnTo>
                      <a:pt x="193" y="195"/>
                    </a:lnTo>
                    <a:lnTo>
                      <a:pt x="186" y="199"/>
                    </a:lnTo>
                    <a:lnTo>
                      <a:pt x="177" y="202"/>
                    </a:lnTo>
                    <a:lnTo>
                      <a:pt x="169" y="204"/>
                    </a:lnTo>
                    <a:lnTo>
                      <a:pt x="160" y="207"/>
                    </a:lnTo>
                    <a:lnTo>
                      <a:pt x="150" y="209"/>
                    </a:lnTo>
                    <a:lnTo>
                      <a:pt x="141" y="209"/>
                    </a:lnTo>
                    <a:lnTo>
                      <a:pt x="131" y="209"/>
                    </a:lnTo>
                    <a:lnTo>
                      <a:pt x="122" y="207"/>
                    </a:lnTo>
                    <a:lnTo>
                      <a:pt x="112" y="204"/>
                    </a:lnTo>
                    <a:lnTo>
                      <a:pt x="104" y="202"/>
                    </a:lnTo>
                    <a:lnTo>
                      <a:pt x="95" y="199"/>
                    </a:lnTo>
                    <a:lnTo>
                      <a:pt x="88" y="195"/>
                    </a:lnTo>
                    <a:lnTo>
                      <a:pt x="80" y="189"/>
                    </a:lnTo>
                    <a:lnTo>
                      <a:pt x="74" y="184"/>
                    </a:lnTo>
                    <a:lnTo>
                      <a:pt x="68" y="178"/>
                    </a:lnTo>
                    <a:lnTo>
                      <a:pt x="62" y="172"/>
                    </a:lnTo>
                    <a:lnTo>
                      <a:pt x="57" y="165"/>
                    </a:lnTo>
                    <a:lnTo>
                      <a:pt x="53" y="157"/>
                    </a:lnTo>
                    <a:lnTo>
                      <a:pt x="50" y="150"/>
                    </a:lnTo>
                    <a:lnTo>
                      <a:pt x="48" y="141"/>
                    </a:lnTo>
                    <a:lnTo>
                      <a:pt x="46" y="133"/>
                    </a:lnTo>
                    <a:lnTo>
                      <a:pt x="46"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09" name="Rectangle 13"/>
              <p:cNvSpPr>
                <a:spLocks noChangeAspect="1" noChangeArrowheads="1"/>
              </p:cNvSpPr>
              <p:nvPr/>
            </p:nvSpPr>
            <p:spPr bwMode="auto">
              <a:xfrm>
                <a:off x="917" y="198"/>
                <a:ext cx="51" cy="8"/>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0" name="Rectangle 14"/>
              <p:cNvSpPr>
                <a:spLocks noChangeAspect="1" noChangeArrowheads="1"/>
              </p:cNvSpPr>
              <p:nvPr/>
            </p:nvSpPr>
            <p:spPr bwMode="auto">
              <a:xfrm>
                <a:off x="917" y="3391"/>
                <a:ext cx="51" cy="9"/>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1" name="Rectangle 15"/>
              <p:cNvSpPr>
                <a:spLocks noChangeAspect="1" noChangeArrowheads="1"/>
              </p:cNvSpPr>
              <p:nvPr/>
            </p:nvSpPr>
            <p:spPr bwMode="auto">
              <a:xfrm>
                <a:off x="932" y="518"/>
                <a:ext cx="36" cy="8"/>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2" name="Rectangle 16"/>
              <p:cNvSpPr>
                <a:spLocks noChangeAspect="1" noChangeArrowheads="1"/>
              </p:cNvSpPr>
              <p:nvPr/>
            </p:nvSpPr>
            <p:spPr bwMode="auto">
              <a:xfrm>
                <a:off x="917" y="834"/>
                <a:ext cx="51" cy="10"/>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3" name="Rectangle 17"/>
              <p:cNvSpPr>
                <a:spLocks noChangeAspect="1" noChangeArrowheads="1"/>
              </p:cNvSpPr>
              <p:nvPr/>
            </p:nvSpPr>
            <p:spPr bwMode="auto">
              <a:xfrm>
                <a:off x="932" y="1157"/>
                <a:ext cx="36" cy="8"/>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4" name="Rectangle 18"/>
              <p:cNvSpPr>
                <a:spLocks noChangeAspect="1" noChangeArrowheads="1"/>
              </p:cNvSpPr>
              <p:nvPr/>
            </p:nvSpPr>
            <p:spPr bwMode="auto">
              <a:xfrm>
                <a:off x="917" y="1476"/>
                <a:ext cx="51" cy="8"/>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5" name="Rectangle 19"/>
              <p:cNvSpPr>
                <a:spLocks noChangeAspect="1" noChangeArrowheads="1"/>
              </p:cNvSpPr>
              <p:nvPr/>
            </p:nvSpPr>
            <p:spPr bwMode="auto">
              <a:xfrm>
                <a:off x="932" y="1794"/>
                <a:ext cx="36" cy="9"/>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6" name="Rectangle 20"/>
              <p:cNvSpPr>
                <a:spLocks noChangeAspect="1" noChangeArrowheads="1"/>
              </p:cNvSpPr>
              <p:nvPr/>
            </p:nvSpPr>
            <p:spPr bwMode="auto">
              <a:xfrm>
                <a:off x="917" y="2115"/>
                <a:ext cx="51" cy="8"/>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7" name="Rectangle 21"/>
              <p:cNvSpPr>
                <a:spLocks noChangeAspect="1" noChangeArrowheads="1"/>
              </p:cNvSpPr>
              <p:nvPr/>
            </p:nvSpPr>
            <p:spPr bwMode="auto">
              <a:xfrm>
                <a:off x="932" y="2435"/>
                <a:ext cx="36" cy="7"/>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8" name="Rectangle 22"/>
              <p:cNvSpPr>
                <a:spLocks noChangeAspect="1" noChangeArrowheads="1"/>
              </p:cNvSpPr>
              <p:nvPr/>
            </p:nvSpPr>
            <p:spPr bwMode="auto">
              <a:xfrm>
                <a:off x="917" y="2754"/>
                <a:ext cx="51" cy="8"/>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19" name="Rectangle 23"/>
              <p:cNvSpPr>
                <a:spLocks noChangeAspect="1" noChangeArrowheads="1"/>
              </p:cNvSpPr>
              <p:nvPr/>
            </p:nvSpPr>
            <p:spPr bwMode="auto">
              <a:xfrm>
                <a:off x="932" y="3073"/>
                <a:ext cx="36" cy="8"/>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0" name="Rectangle 24"/>
              <p:cNvSpPr>
                <a:spLocks noChangeAspect="1" noChangeArrowheads="1"/>
              </p:cNvSpPr>
              <p:nvPr/>
            </p:nvSpPr>
            <p:spPr bwMode="auto">
              <a:xfrm>
                <a:off x="5820" y="3397"/>
                <a:ext cx="9" cy="45"/>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1" name="Rectangle 25"/>
              <p:cNvSpPr>
                <a:spLocks noChangeAspect="1" noChangeArrowheads="1"/>
              </p:cNvSpPr>
              <p:nvPr/>
            </p:nvSpPr>
            <p:spPr bwMode="auto">
              <a:xfrm>
                <a:off x="1935" y="3397"/>
                <a:ext cx="8" cy="45"/>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2" name="Rectangle 26"/>
              <p:cNvSpPr>
                <a:spLocks noChangeAspect="1" noChangeArrowheads="1"/>
              </p:cNvSpPr>
              <p:nvPr/>
            </p:nvSpPr>
            <p:spPr bwMode="auto">
              <a:xfrm>
                <a:off x="957" y="3397"/>
                <a:ext cx="8" cy="45"/>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3" name="Rectangle 27"/>
              <p:cNvSpPr>
                <a:spLocks noChangeAspect="1" noChangeArrowheads="1"/>
              </p:cNvSpPr>
              <p:nvPr/>
            </p:nvSpPr>
            <p:spPr bwMode="auto">
              <a:xfrm>
                <a:off x="1158"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4" name="Rectangle 28"/>
              <p:cNvSpPr>
                <a:spLocks noChangeAspect="1" noChangeArrowheads="1"/>
              </p:cNvSpPr>
              <p:nvPr/>
            </p:nvSpPr>
            <p:spPr bwMode="auto">
              <a:xfrm>
                <a:off x="1352" y="3397"/>
                <a:ext cx="9"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5" name="Rectangle 29"/>
              <p:cNvSpPr>
                <a:spLocks noChangeAspect="1" noChangeArrowheads="1"/>
              </p:cNvSpPr>
              <p:nvPr/>
            </p:nvSpPr>
            <p:spPr bwMode="auto">
              <a:xfrm>
                <a:off x="1547"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6" name="Rectangle 30"/>
              <p:cNvSpPr>
                <a:spLocks noChangeAspect="1" noChangeArrowheads="1"/>
              </p:cNvSpPr>
              <p:nvPr/>
            </p:nvSpPr>
            <p:spPr bwMode="auto">
              <a:xfrm>
                <a:off x="1741"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7" name="Rectangle 31"/>
              <p:cNvSpPr>
                <a:spLocks noChangeAspect="1" noChangeArrowheads="1"/>
              </p:cNvSpPr>
              <p:nvPr/>
            </p:nvSpPr>
            <p:spPr bwMode="auto">
              <a:xfrm>
                <a:off x="2906" y="3397"/>
                <a:ext cx="9" cy="45"/>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8" name="Rectangle 32"/>
              <p:cNvSpPr>
                <a:spLocks noChangeAspect="1" noChangeArrowheads="1"/>
              </p:cNvSpPr>
              <p:nvPr/>
            </p:nvSpPr>
            <p:spPr bwMode="auto">
              <a:xfrm>
                <a:off x="2130"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29" name="Rectangle 33"/>
              <p:cNvSpPr>
                <a:spLocks noChangeAspect="1" noChangeArrowheads="1"/>
              </p:cNvSpPr>
              <p:nvPr/>
            </p:nvSpPr>
            <p:spPr bwMode="auto">
              <a:xfrm>
                <a:off x="2326" y="3397"/>
                <a:ext cx="7"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0" name="Rectangle 34"/>
              <p:cNvSpPr>
                <a:spLocks noChangeAspect="1" noChangeArrowheads="1"/>
              </p:cNvSpPr>
              <p:nvPr/>
            </p:nvSpPr>
            <p:spPr bwMode="auto">
              <a:xfrm>
                <a:off x="2518"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1" name="Rectangle 35"/>
              <p:cNvSpPr>
                <a:spLocks noChangeAspect="1" noChangeArrowheads="1"/>
              </p:cNvSpPr>
              <p:nvPr/>
            </p:nvSpPr>
            <p:spPr bwMode="auto">
              <a:xfrm>
                <a:off x="2712"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2" name="Rectangle 36"/>
              <p:cNvSpPr>
                <a:spLocks noChangeAspect="1" noChangeArrowheads="1"/>
              </p:cNvSpPr>
              <p:nvPr/>
            </p:nvSpPr>
            <p:spPr bwMode="auto">
              <a:xfrm>
                <a:off x="3880" y="3397"/>
                <a:ext cx="8" cy="45"/>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3" name="Rectangle 37"/>
              <p:cNvSpPr>
                <a:spLocks noChangeAspect="1" noChangeArrowheads="1"/>
              </p:cNvSpPr>
              <p:nvPr/>
            </p:nvSpPr>
            <p:spPr bwMode="auto">
              <a:xfrm>
                <a:off x="3101"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4" name="Rectangle 38"/>
              <p:cNvSpPr>
                <a:spLocks noChangeAspect="1" noChangeArrowheads="1"/>
              </p:cNvSpPr>
              <p:nvPr/>
            </p:nvSpPr>
            <p:spPr bwMode="auto">
              <a:xfrm>
                <a:off x="3295"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5" name="Rectangle 39"/>
              <p:cNvSpPr>
                <a:spLocks noChangeAspect="1" noChangeArrowheads="1"/>
              </p:cNvSpPr>
              <p:nvPr/>
            </p:nvSpPr>
            <p:spPr bwMode="auto">
              <a:xfrm>
                <a:off x="3490" y="3397"/>
                <a:ext cx="7"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6" name="Rectangle 40"/>
              <p:cNvSpPr>
                <a:spLocks noChangeAspect="1" noChangeArrowheads="1"/>
              </p:cNvSpPr>
              <p:nvPr/>
            </p:nvSpPr>
            <p:spPr bwMode="auto">
              <a:xfrm>
                <a:off x="3685"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7" name="Rectangle 41"/>
              <p:cNvSpPr>
                <a:spLocks noChangeAspect="1" noChangeArrowheads="1"/>
              </p:cNvSpPr>
              <p:nvPr/>
            </p:nvSpPr>
            <p:spPr bwMode="auto">
              <a:xfrm>
                <a:off x="4849" y="3397"/>
                <a:ext cx="8" cy="45"/>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8" name="Rectangle 42"/>
              <p:cNvSpPr>
                <a:spLocks noChangeAspect="1" noChangeArrowheads="1"/>
              </p:cNvSpPr>
              <p:nvPr/>
            </p:nvSpPr>
            <p:spPr bwMode="auto">
              <a:xfrm>
                <a:off x="4072"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39" name="Rectangle 43"/>
              <p:cNvSpPr>
                <a:spLocks noChangeAspect="1" noChangeArrowheads="1"/>
              </p:cNvSpPr>
              <p:nvPr/>
            </p:nvSpPr>
            <p:spPr bwMode="auto">
              <a:xfrm>
                <a:off x="4266" y="3397"/>
                <a:ext cx="9"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0" name="Rectangle 44"/>
              <p:cNvSpPr>
                <a:spLocks noChangeAspect="1" noChangeArrowheads="1"/>
              </p:cNvSpPr>
              <p:nvPr/>
            </p:nvSpPr>
            <p:spPr bwMode="auto">
              <a:xfrm>
                <a:off x="4461"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1" name="Rectangle 45"/>
              <p:cNvSpPr>
                <a:spLocks noChangeAspect="1" noChangeArrowheads="1"/>
              </p:cNvSpPr>
              <p:nvPr/>
            </p:nvSpPr>
            <p:spPr bwMode="auto">
              <a:xfrm>
                <a:off x="4655"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2" name="Rectangle 46"/>
              <p:cNvSpPr>
                <a:spLocks noChangeAspect="1" noChangeArrowheads="1"/>
              </p:cNvSpPr>
              <p:nvPr/>
            </p:nvSpPr>
            <p:spPr bwMode="auto">
              <a:xfrm>
                <a:off x="5045" y="3397"/>
                <a:ext cx="7"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3" name="Rectangle 47"/>
              <p:cNvSpPr>
                <a:spLocks noChangeAspect="1" noChangeArrowheads="1"/>
              </p:cNvSpPr>
              <p:nvPr/>
            </p:nvSpPr>
            <p:spPr bwMode="auto">
              <a:xfrm>
                <a:off x="5240" y="3397"/>
                <a:ext cx="7"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4" name="Rectangle 48"/>
              <p:cNvSpPr>
                <a:spLocks noChangeAspect="1" noChangeArrowheads="1"/>
              </p:cNvSpPr>
              <p:nvPr/>
            </p:nvSpPr>
            <p:spPr bwMode="auto">
              <a:xfrm>
                <a:off x="5435"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5" name="Rectangle 49"/>
              <p:cNvSpPr>
                <a:spLocks noChangeAspect="1" noChangeArrowheads="1"/>
              </p:cNvSpPr>
              <p:nvPr/>
            </p:nvSpPr>
            <p:spPr bwMode="auto">
              <a:xfrm>
                <a:off x="5626" y="3397"/>
                <a:ext cx="8" cy="31"/>
              </a:xfrm>
              <a:prstGeom prst="rect">
                <a:avLst/>
              </a:prstGeom>
              <a:solidFill>
                <a:srgbClr val="1F1A17"/>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6" name="Freeform 50"/>
              <p:cNvSpPr>
                <a:spLocks noChangeAspect="1"/>
              </p:cNvSpPr>
              <p:nvPr/>
            </p:nvSpPr>
            <p:spPr bwMode="auto">
              <a:xfrm>
                <a:off x="957" y="203"/>
                <a:ext cx="4860" cy="3198"/>
              </a:xfrm>
              <a:custGeom>
                <a:avLst/>
                <a:gdLst/>
                <a:ahLst/>
                <a:cxnLst>
                  <a:cxn ang="0">
                    <a:pos x="0" y="0"/>
                  </a:cxn>
                  <a:cxn ang="0">
                    <a:pos x="0" y="12792"/>
                  </a:cxn>
                  <a:cxn ang="0">
                    <a:pos x="19443" y="12792"/>
                  </a:cxn>
                  <a:cxn ang="0">
                    <a:pos x="19443" y="12761"/>
                  </a:cxn>
                  <a:cxn ang="0">
                    <a:pos x="18610" y="12761"/>
                  </a:cxn>
                  <a:cxn ang="0">
                    <a:pos x="16415" y="12761"/>
                  </a:cxn>
                  <a:cxn ang="0">
                    <a:pos x="13311" y="12761"/>
                  </a:cxn>
                  <a:cxn ang="0">
                    <a:pos x="9751" y="12761"/>
                  </a:cxn>
                  <a:cxn ang="0">
                    <a:pos x="6189" y="12761"/>
                  </a:cxn>
                  <a:cxn ang="0">
                    <a:pos x="3081" y="12761"/>
                  </a:cxn>
                  <a:cxn ang="0">
                    <a:pos x="877" y="12761"/>
                  </a:cxn>
                  <a:cxn ang="0">
                    <a:pos x="33" y="12761"/>
                  </a:cxn>
                  <a:cxn ang="0">
                    <a:pos x="33" y="12204"/>
                  </a:cxn>
                  <a:cxn ang="0">
                    <a:pos x="33" y="10755"/>
                  </a:cxn>
                  <a:cxn ang="0">
                    <a:pos x="33" y="8711"/>
                  </a:cxn>
                  <a:cxn ang="0">
                    <a:pos x="33" y="6370"/>
                  </a:cxn>
                  <a:cxn ang="0">
                    <a:pos x="33" y="4031"/>
                  </a:cxn>
                  <a:cxn ang="0">
                    <a:pos x="33" y="1990"/>
                  </a:cxn>
                  <a:cxn ang="0">
                    <a:pos x="33" y="548"/>
                  </a:cxn>
                  <a:cxn ang="0">
                    <a:pos x="33" y="0"/>
                  </a:cxn>
                  <a:cxn ang="0">
                    <a:pos x="0" y="0"/>
                  </a:cxn>
                </a:cxnLst>
                <a:rect l="0" t="0" r="r" b="b"/>
                <a:pathLst>
                  <a:path w="19443" h="12792">
                    <a:moveTo>
                      <a:pt x="0" y="0"/>
                    </a:moveTo>
                    <a:lnTo>
                      <a:pt x="0" y="12792"/>
                    </a:lnTo>
                    <a:lnTo>
                      <a:pt x="19443" y="12792"/>
                    </a:lnTo>
                    <a:lnTo>
                      <a:pt x="19443" y="12761"/>
                    </a:lnTo>
                    <a:lnTo>
                      <a:pt x="18610" y="12761"/>
                    </a:lnTo>
                    <a:lnTo>
                      <a:pt x="16415" y="12761"/>
                    </a:lnTo>
                    <a:lnTo>
                      <a:pt x="13311" y="12761"/>
                    </a:lnTo>
                    <a:lnTo>
                      <a:pt x="9751" y="12761"/>
                    </a:lnTo>
                    <a:lnTo>
                      <a:pt x="6189" y="12761"/>
                    </a:lnTo>
                    <a:lnTo>
                      <a:pt x="3081" y="12761"/>
                    </a:lnTo>
                    <a:lnTo>
                      <a:pt x="877" y="12761"/>
                    </a:lnTo>
                    <a:lnTo>
                      <a:pt x="33" y="12761"/>
                    </a:lnTo>
                    <a:lnTo>
                      <a:pt x="33" y="12204"/>
                    </a:lnTo>
                    <a:lnTo>
                      <a:pt x="33" y="10755"/>
                    </a:lnTo>
                    <a:lnTo>
                      <a:pt x="33" y="8711"/>
                    </a:lnTo>
                    <a:lnTo>
                      <a:pt x="33" y="6370"/>
                    </a:lnTo>
                    <a:lnTo>
                      <a:pt x="33" y="4031"/>
                    </a:lnTo>
                    <a:lnTo>
                      <a:pt x="33" y="1990"/>
                    </a:lnTo>
                    <a:lnTo>
                      <a:pt x="33" y="548"/>
                    </a:lnTo>
                    <a:lnTo>
                      <a:pt x="33" y="0"/>
                    </a:lnTo>
                    <a:lnTo>
                      <a:pt x="0" y="0"/>
                    </a:lnTo>
                    <a:close/>
                  </a:path>
                </a:pathLst>
              </a:custGeom>
              <a:solidFill>
                <a:srgbClr val="1F1A17"/>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7" name="Rectangle 51"/>
              <p:cNvSpPr>
                <a:spLocks noChangeAspect="1" noChangeArrowheads="1"/>
              </p:cNvSpPr>
              <p:nvPr/>
            </p:nvSpPr>
            <p:spPr bwMode="auto">
              <a:xfrm>
                <a:off x="1424" y="1000"/>
                <a:ext cx="53" cy="47"/>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8" name="Freeform 52"/>
              <p:cNvSpPr>
                <a:spLocks noChangeAspect="1" noEditPoints="1"/>
              </p:cNvSpPr>
              <p:nvPr/>
            </p:nvSpPr>
            <p:spPr bwMode="auto">
              <a:xfrm>
                <a:off x="1418" y="996"/>
                <a:ext cx="63" cy="56"/>
              </a:xfrm>
              <a:custGeom>
                <a:avLst/>
                <a:gdLst/>
                <a:ahLst/>
                <a:cxnLst>
                  <a:cxn ang="0">
                    <a:pos x="227" y="0"/>
                  </a:cxn>
                  <a:cxn ang="0">
                    <a:pos x="0" y="0"/>
                  </a:cxn>
                  <a:cxn ang="0">
                    <a:pos x="0" y="222"/>
                  </a:cxn>
                  <a:cxn ang="0">
                    <a:pos x="249" y="222"/>
                  </a:cxn>
                  <a:cxn ang="0">
                    <a:pos x="249" y="0"/>
                  </a:cxn>
                  <a:cxn ang="0">
                    <a:pos x="227" y="0"/>
                  </a:cxn>
                  <a:cxn ang="0">
                    <a:pos x="204" y="41"/>
                  </a:cxn>
                  <a:cxn ang="0">
                    <a:pos x="204" y="54"/>
                  </a:cxn>
                  <a:cxn ang="0">
                    <a:pos x="204" y="70"/>
                  </a:cxn>
                  <a:cxn ang="0">
                    <a:pos x="204" y="90"/>
                  </a:cxn>
                  <a:cxn ang="0">
                    <a:pos x="204" y="112"/>
                  </a:cxn>
                  <a:cxn ang="0">
                    <a:pos x="204" y="132"/>
                  </a:cxn>
                  <a:cxn ang="0">
                    <a:pos x="204" y="152"/>
                  </a:cxn>
                  <a:cxn ang="0">
                    <a:pos x="204" y="170"/>
                  </a:cxn>
                  <a:cxn ang="0">
                    <a:pos x="204" y="182"/>
                  </a:cxn>
                  <a:cxn ang="0">
                    <a:pos x="190" y="182"/>
                  </a:cxn>
                  <a:cxn ang="0">
                    <a:pos x="171" y="182"/>
                  </a:cxn>
                  <a:cxn ang="0">
                    <a:pos x="149" y="182"/>
                  </a:cxn>
                  <a:cxn ang="0">
                    <a:pos x="125" y="182"/>
                  </a:cxn>
                  <a:cxn ang="0">
                    <a:pos x="101" y="182"/>
                  </a:cxn>
                  <a:cxn ang="0">
                    <a:pos x="79" y="182"/>
                  </a:cxn>
                  <a:cxn ang="0">
                    <a:pos x="60" y="182"/>
                  </a:cxn>
                  <a:cxn ang="0">
                    <a:pos x="45" y="182"/>
                  </a:cxn>
                  <a:cxn ang="0">
                    <a:pos x="45" y="170"/>
                  </a:cxn>
                  <a:cxn ang="0">
                    <a:pos x="45" y="152"/>
                  </a:cxn>
                  <a:cxn ang="0">
                    <a:pos x="45" y="132"/>
                  </a:cxn>
                  <a:cxn ang="0">
                    <a:pos x="45" y="112"/>
                  </a:cxn>
                  <a:cxn ang="0">
                    <a:pos x="45" y="90"/>
                  </a:cxn>
                  <a:cxn ang="0">
                    <a:pos x="45" y="70"/>
                  </a:cxn>
                  <a:cxn ang="0">
                    <a:pos x="45" y="54"/>
                  </a:cxn>
                  <a:cxn ang="0">
                    <a:pos x="45" y="41"/>
                  </a:cxn>
                  <a:cxn ang="0">
                    <a:pos x="60" y="41"/>
                  </a:cxn>
                  <a:cxn ang="0">
                    <a:pos x="79" y="41"/>
                  </a:cxn>
                  <a:cxn ang="0">
                    <a:pos x="101" y="41"/>
                  </a:cxn>
                  <a:cxn ang="0">
                    <a:pos x="125" y="41"/>
                  </a:cxn>
                  <a:cxn ang="0">
                    <a:pos x="149" y="41"/>
                  </a:cxn>
                  <a:cxn ang="0">
                    <a:pos x="171" y="41"/>
                  </a:cxn>
                  <a:cxn ang="0">
                    <a:pos x="190" y="41"/>
                  </a:cxn>
                  <a:cxn ang="0">
                    <a:pos x="204" y="41"/>
                  </a:cxn>
                </a:cxnLst>
                <a:rect l="0" t="0" r="r" b="b"/>
                <a:pathLst>
                  <a:path w="249" h="222">
                    <a:moveTo>
                      <a:pt x="227" y="0"/>
                    </a:moveTo>
                    <a:lnTo>
                      <a:pt x="0" y="0"/>
                    </a:lnTo>
                    <a:lnTo>
                      <a:pt x="0" y="222"/>
                    </a:lnTo>
                    <a:lnTo>
                      <a:pt x="249" y="222"/>
                    </a:lnTo>
                    <a:lnTo>
                      <a:pt x="249" y="0"/>
                    </a:lnTo>
                    <a:lnTo>
                      <a:pt x="227" y="0"/>
                    </a:lnTo>
                    <a:close/>
                    <a:moveTo>
                      <a:pt x="204" y="41"/>
                    </a:moveTo>
                    <a:lnTo>
                      <a:pt x="204" y="54"/>
                    </a:lnTo>
                    <a:lnTo>
                      <a:pt x="204" y="70"/>
                    </a:lnTo>
                    <a:lnTo>
                      <a:pt x="204" y="90"/>
                    </a:lnTo>
                    <a:lnTo>
                      <a:pt x="204" y="112"/>
                    </a:lnTo>
                    <a:lnTo>
                      <a:pt x="204" y="132"/>
                    </a:lnTo>
                    <a:lnTo>
                      <a:pt x="204" y="152"/>
                    </a:lnTo>
                    <a:lnTo>
                      <a:pt x="204" y="170"/>
                    </a:lnTo>
                    <a:lnTo>
                      <a:pt x="204" y="182"/>
                    </a:lnTo>
                    <a:lnTo>
                      <a:pt x="190" y="182"/>
                    </a:lnTo>
                    <a:lnTo>
                      <a:pt x="171" y="182"/>
                    </a:lnTo>
                    <a:lnTo>
                      <a:pt x="149" y="182"/>
                    </a:lnTo>
                    <a:lnTo>
                      <a:pt x="125" y="182"/>
                    </a:lnTo>
                    <a:lnTo>
                      <a:pt x="101" y="182"/>
                    </a:lnTo>
                    <a:lnTo>
                      <a:pt x="79" y="182"/>
                    </a:lnTo>
                    <a:lnTo>
                      <a:pt x="60" y="182"/>
                    </a:lnTo>
                    <a:lnTo>
                      <a:pt x="45" y="182"/>
                    </a:lnTo>
                    <a:lnTo>
                      <a:pt x="45" y="170"/>
                    </a:lnTo>
                    <a:lnTo>
                      <a:pt x="45" y="152"/>
                    </a:lnTo>
                    <a:lnTo>
                      <a:pt x="45" y="132"/>
                    </a:lnTo>
                    <a:lnTo>
                      <a:pt x="45" y="112"/>
                    </a:lnTo>
                    <a:lnTo>
                      <a:pt x="45" y="90"/>
                    </a:lnTo>
                    <a:lnTo>
                      <a:pt x="45" y="70"/>
                    </a:lnTo>
                    <a:lnTo>
                      <a:pt x="45" y="54"/>
                    </a:lnTo>
                    <a:lnTo>
                      <a:pt x="45" y="41"/>
                    </a:lnTo>
                    <a:lnTo>
                      <a:pt x="60" y="41"/>
                    </a:lnTo>
                    <a:lnTo>
                      <a:pt x="79" y="41"/>
                    </a:lnTo>
                    <a:lnTo>
                      <a:pt x="101" y="41"/>
                    </a:lnTo>
                    <a:lnTo>
                      <a:pt x="125" y="41"/>
                    </a:lnTo>
                    <a:lnTo>
                      <a:pt x="149" y="41"/>
                    </a:lnTo>
                    <a:lnTo>
                      <a:pt x="171" y="41"/>
                    </a:lnTo>
                    <a:lnTo>
                      <a:pt x="190" y="41"/>
                    </a:lnTo>
                    <a:lnTo>
                      <a:pt x="204"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49" name="Rectangle 53"/>
              <p:cNvSpPr>
                <a:spLocks noChangeAspect="1" noChangeArrowheads="1"/>
              </p:cNvSpPr>
              <p:nvPr/>
            </p:nvSpPr>
            <p:spPr bwMode="auto">
              <a:xfrm>
                <a:off x="1225" y="728"/>
                <a:ext cx="51"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0" name="Freeform 54"/>
              <p:cNvSpPr>
                <a:spLocks noChangeAspect="1" noEditPoints="1"/>
              </p:cNvSpPr>
              <p:nvPr/>
            </p:nvSpPr>
            <p:spPr bwMode="auto">
              <a:xfrm>
                <a:off x="1219" y="723"/>
                <a:ext cx="62" cy="55"/>
              </a:xfrm>
              <a:custGeom>
                <a:avLst/>
                <a:gdLst/>
                <a:ahLst/>
                <a:cxnLst>
                  <a:cxn ang="0">
                    <a:pos x="226" y="0"/>
                  </a:cxn>
                  <a:cxn ang="0">
                    <a:pos x="0" y="0"/>
                  </a:cxn>
                  <a:cxn ang="0">
                    <a:pos x="0" y="222"/>
                  </a:cxn>
                  <a:cxn ang="0">
                    <a:pos x="249" y="222"/>
                  </a:cxn>
                  <a:cxn ang="0">
                    <a:pos x="249" y="0"/>
                  </a:cxn>
                  <a:cxn ang="0">
                    <a:pos x="226" y="0"/>
                  </a:cxn>
                  <a:cxn ang="0">
                    <a:pos x="204" y="40"/>
                  </a:cxn>
                  <a:cxn ang="0">
                    <a:pos x="204" y="53"/>
                  </a:cxn>
                  <a:cxn ang="0">
                    <a:pos x="204" y="70"/>
                  </a:cxn>
                  <a:cxn ang="0">
                    <a:pos x="204" y="90"/>
                  </a:cxn>
                  <a:cxn ang="0">
                    <a:pos x="204" y="111"/>
                  </a:cxn>
                  <a:cxn ang="0">
                    <a:pos x="204" y="132"/>
                  </a:cxn>
                  <a:cxn ang="0">
                    <a:pos x="204" y="152"/>
                  </a:cxn>
                  <a:cxn ang="0">
                    <a:pos x="204" y="169"/>
                  </a:cxn>
                  <a:cxn ang="0">
                    <a:pos x="204" y="181"/>
                  </a:cxn>
                  <a:cxn ang="0">
                    <a:pos x="189" y="181"/>
                  </a:cxn>
                  <a:cxn ang="0">
                    <a:pos x="169" y="181"/>
                  </a:cxn>
                  <a:cxn ang="0">
                    <a:pos x="147" y="181"/>
                  </a:cxn>
                  <a:cxn ang="0">
                    <a:pos x="124" y="181"/>
                  </a:cxn>
                  <a:cxn ang="0">
                    <a:pos x="101" y="181"/>
                  </a:cxn>
                  <a:cxn ang="0">
                    <a:pos x="78" y="181"/>
                  </a:cxn>
                  <a:cxn ang="0">
                    <a:pos x="59" y="181"/>
                  </a:cxn>
                  <a:cxn ang="0">
                    <a:pos x="44" y="181"/>
                  </a:cxn>
                  <a:cxn ang="0">
                    <a:pos x="44" y="169"/>
                  </a:cxn>
                  <a:cxn ang="0">
                    <a:pos x="44" y="152"/>
                  </a:cxn>
                  <a:cxn ang="0">
                    <a:pos x="44" y="132"/>
                  </a:cxn>
                  <a:cxn ang="0">
                    <a:pos x="44" y="111"/>
                  </a:cxn>
                  <a:cxn ang="0">
                    <a:pos x="44" y="90"/>
                  </a:cxn>
                  <a:cxn ang="0">
                    <a:pos x="44" y="70"/>
                  </a:cxn>
                  <a:cxn ang="0">
                    <a:pos x="44" y="53"/>
                  </a:cxn>
                  <a:cxn ang="0">
                    <a:pos x="44" y="40"/>
                  </a:cxn>
                  <a:cxn ang="0">
                    <a:pos x="59" y="40"/>
                  </a:cxn>
                  <a:cxn ang="0">
                    <a:pos x="78" y="40"/>
                  </a:cxn>
                  <a:cxn ang="0">
                    <a:pos x="101" y="40"/>
                  </a:cxn>
                  <a:cxn ang="0">
                    <a:pos x="124" y="40"/>
                  </a:cxn>
                  <a:cxn ang="0">
                    <a:pos x="147" y="40"/>
                  </a:cxn>
                  <a:cxn ang="0">
                    <a:pos x="169" y="40"/>
                  </a:cxn>
                  <a:cxn ang="0">
                    <a:pos x="189" y="40"/>
                  </a:cxn>
                  <a:cxn ang="0">
                    <a:pos x="204" y="40"/>
                  </a:cxn>
                </a:cxnLst>
                <a:rect l="0" t="0" r="r" b="b"/>
                <a:pathLst>
                  <a:path w="249" h="222">
                    <a:moveTo>
                      <a:pt x="226" y="0"/>
                    </a:moveTo>
                    <a:lnTo>
                      <a:pt x="0" y="0"/>
                    </a:lnTo>
                    <a:lnTo>
                      <a:pt x="0" y="222"/>
                    </a:lnTo>
                    <a:lnTo>
                      <a:pt x="249" y="222"/>
                    </a:lnTo>
                    <a:lnTo>
                      <a:pt x="249" y="0"/>
                    </a:lnTo>
                    <a:lnTo>
                      <a:pt x="226" y="0"/>
                    </a:lnTo>
                    <a:close/>
                    <a:moveTo>
                      <a:pt x="204" y="40"/>
                    </a:moveTo>
                    <a:lnTo>
                      <a:pt x="204" y="53"/>
                    </a:lnTo>
                    <a:lnTo>
                      <a:pt x="204" y="70"/>
                    </a:lnTo>
                    <a:lnTo>
                      <a:pt x="204" y="90"/>
                    </a:lnTo>
                    <a:lnTo>
                      <a:pt x="204" y="111"/>
                    </a:lnTo>
                    <a:lnTo>
                      <a:pt x="204" y="132"/>
                    </a:lnTo>
                    <a:lnTo>
                      <a:pt x="204" y="152"/>
                    </a:lnTo>
                    <a:lnTo>
                      <a:pt x="204" y="169"/>
                    </a:lnTo>
                    <a:lnTo>
                      <a:pt x="204" y="181"/>
                    </a:lnTo>
                    <a:lnTo>
                      <a:pt x="189" y="181"/>
                    </a:lnTo>
                    <a:lnTo>
                      <a:pt x="169" y="181"/>
                    </a:lnTo>
                    <a:lnTo>
                      <a:pt x="147" y="181"/>
                    </a:lnTo>
                    <a:lnTo>
                      <a:pt x="124" y="181"/>
                    </a:lnTo>
                    <a:lnTo>
                      <a:pt x="101" y="181"/>
                    </a:lnTo>
                    <a:lnTo>
                      <a:pt x="78" y="181"/>
                    </a:lnTo>
                    <a:lnTo>
                      <a:pt x="59" y="181"/>
                    </a:lnTo>
                    <a:lnTo>
                      <a:pt x="44" y="181"/>
                    </a:lnTo>
                    <a:lnTo>
                      <a:pt x="44" y="169"/>
                    </a:lnTo>
                    <a:lnTo>
                      <a:pt x="44" y="152"/>
                    </a:lnTo>
                    <a:lnTo>
                      <a:pt x="44" y="132"/>
                    </a:lnTo>
                    <a:lnTo>
                      <a:pt x="44" y="111"/>
                    </a:lnTo>
                    <a:lnTo>
                      <a:pt x="44" y="90"/>
                    </a:lnTo>
                    <a:lnTo>
                      <a:pt x="44" y="70"/>
                    </a:lnTo>
                    <a:lnTo>
                      <a:pt x="44" y="53"/>
                    </a:lnTo>
                    <a:lnTo>
                      <a:pt x="44" y="40"/>
                    </a:lnTo>
                    <a:lnTo>
                      <a:pt x="59" y="40"/>
                    </a:lnTo>
                    <a:lnTo>
                      <a:pt x="78" y="40"/>
                    </a:lnTo>
                    <a:lnTo>
                      <a:pt x="101" y="40"/>
                    </a:lnTo>
                    <a:lnTo>
                      <a:pt x="124" y="40"/>
                    </a:lnTo>
                    <a:lnTo>
                      <a:pt x="147" y="40"/>
                    </a:lnTo>
                    <a:lnTo>
                      <a:pt x="169" y="40"/>
                    </a:lnTo>
                    <a:lnTo>
                      <a:pt x="189" y="40"/>
                    </a:lnTo>
                    <a:lnTo>
                      <a:pt x="204"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1" name="Rectangle 55"/>
              <p:cNvSpPr>
                <a:spLocks noChangeAspect="1" noChangeArrowheads="1"/>
              </p:cNvSpPr>
              <p:nvPr/>
            </p:nvSpPr>
            <p:spPr bwMode="auto">
              <a:xfrm>
                <a:off x="1126" y="640"/>
                <a:ext cx="51"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2" name="Freeform 56"/>
              <p:cNvSpPr>
                <a:spLocks noChangeAspect="1" noEditPoints="1"/>
              </p:cNvSpPr>
              <p:nvPr/>
            </p:nvSpPr>
            <p:spPr bwMode="auto">
              <a:xfrm>
                <a:off x="1120" y="631"/>
                <a:ext cx="62" cy="56"/>
              </a:xfrm>
              <a:custGeom>
                <a:avLst/>
                <a:gdLst/>
                <a:ahLst/>
                <a:cxnLst>
                  <a:cxn ang="0">
                    <a:pos x="227" y="0"/>
                  </a:cxn>
                  <a:cxn ang="0">
                    <a:pos x="0" y="0"/>
                  </a:cxn>
                  <a:cxn ang="0">
                    <a:pos x="0" y="222"/>
                  </a:cxn>
                  <a:cxn ang="0">
                    <a:pos x="249" y="222"/>
                  </a:cxn>
                  <a:cxn ang="0">
                    <a:pos x="249" y="0"/>
                  </a:cxn>
                  <a:cxn ang="0">
                    <a:pos x="227" y="0"/>
                  </a:cxn>
                  <a:cxn ang="0">
                    <a:pos x="205" y="41"/>
                  </a:cxn>
                  <a:cxn ang="0">
                    <a:pos x="205" y="54"/>
                  </a:cxn>
                  <a:cxn ang="0">
                    <a:pos x="205" y="70"/>
                  </a:cxn>
                  <a:cxn ang="0">
                    <a:pos x="205" y="90"/>
                  </a:cxn>
                  <a:cxn ang="0">
                    <a:pos x="205" y="112"/>
                  </a:cxn>
                  <a:cxn ang="0">
                    <a:pos x="205" y="132"/>
                  </a:cxn>
                  <a:cxn ang="0">
                    <a:pos x="205" y="152"/>
                  </a:cxn>
                  <a:cxn ang="0">
                    <a:pos x="205" y="168"/>
                  </a:cxn>
                  <a:cxn ang="0">
                    <a:pos x="205" y="182"/>
                  </a:cxn>
                  <a:cxn ang="0">
                    <a:pos x="190" y="182"/>
                  </a:cxn>
                  <a:cxn ang="0">
                    <a:pos x="171" y="182"/>
                  </a:cxn>
                  <a:cxn ang="0">
                    <a:pos x="149" y="182"/>
                  </a:cxn>
                  <a:cxn ang="0">
                    <a:pos x="125" y="182"/>
                  </a:cxn>
                  <a:cxn ang="0">
                    <a:pos x="102" y="182"/>
                  </a:cxn>
                  <a:cxn ang="0">
                    <a:pos x="80" y="182"/>
                  </a:cxn>
                  <a:cxn ang="0">
                    <a:pos x="60" y="182"/>
                  </a:cxn>
                  <a:cxn ang="0">
                    <a:pos x="45" y="182"/>
                  </a:cxn>
                  <a:cxn ang="0">
                    <a:pos x="45" y="168"/>
                  </a:cxn>
                  <a:cxn ang="0">
                    <a:pos x="45" y="152"/>
                  </a:cxn>
                  <a:cxn ang="0">
                    <a:pos x="45" y="132"/>
                  </a:cxn>
                  <a:cxn ang="0">
                    <a:pos x="45" y="112"/>
                  </a:cxn>
                  <a:cxn ang="0">
                    <a:pos x="45" y="90"/>
                  </a:cxn>
                  <a:cxn ang="0">
                    <a:pos x="45" y="70"/>
                  </a:cxn>
                  <a:cxn ang="0">
                    <a:pos x="45" y="54"/>
                  </a:cxn>
                  <a:cxn ang="0">
                    <a:pos x="45" y="41"/>
                  </a:cxn>
                  <a:cxn ang="0">
                    <a:pos x="60" y="41"/>
                  </a:cxn>
                  <a:cxn ang="0">
                    <a:pos x="80" y="41"/>
                  </a:cxn>
                  <a:cxn ang="0">
                    <a:pos x="102" y="41"/>
                  </a:cxn>
                  <a:cxn ang="0">
                    <a:pos x="125" y="41"/>
                  </a:cxn>
                  <a:cxn ang="0">
                    <a:pos x="149" y="41"/>
                  </a:cxn>
                  <a:cxn ang="0">
                    <a:pos x="171" y="41"/>
                  </a:cxn>
                  <a:cxn ang="0">
                    <a:pos x="190" y="41"/>
                  </a:cxn>
                  <a:cxn ang="0">
                    <a:pos x="205" y="41"/>
                  </a:cxn>
                </a:cxnLst>
                <a:rect l="0" t="0" r="r" b="b"/>
                <a:pathLst>
                  <a:path w="249" h="222">
                    <a:moveTo>
                      <a:pt x="227" y="0"/>
                    </a:moveTo>
                    <a:lnTo>
                      <a:pt x="0" y="0"/>
                    </a:lnTo>
                    <a:lnTo>
                      <a:pt x="0" y="222"/>
                    </a:lnTo>
                    <a:lnTo>
                      <a:pt x="249" y="222"/>
                    </a:lnTo>
                    <a:lnTo>
                      <a:pt x="249" y="0"/>
                    </a:lnTo>
                    <a:lnTo>
                      <a:pt x="227" y="0"/>
                    </a:lnTo>
                    <a:close/>
                    <a:moveTo>
                      <a:pt x="205" y="41"/>
                    </a:moveTo>
                    <a:lnTo>
                      <a:pt x="205" y="54"/>
                    </a:lnTo>
                    <a:lnTo>
                      <a:pt x="205" y="70"/>
                    </a:lnTo>
                    <a:lnTo>
                      <a:pt x="205" y="90"/>
                    </a:lnTo>
                    <a:lnTo>
                      <a:pt x="205" y="112"/>
                    </a:lnTo>
                    <a:lnTo>
                      <a:pt x="205" y="132"/>
                    </a:lnTo>
                    <a:lnTo>
                      <a:pt x="205" y="152"/>
                    </a:lnTo>
                    <a:lnTo>
                      <a:pt x="205" y="168"/>
                    </a:lnTo>
                    <a:lnTo>
                      <a:pt x="205" y="182"/>
                    </a:lnTo>
                    <a:lnTo>
                      <a:pt x="190" y="182"/>
                    </a:lnTo>
                    <a:lnTo>
                      <a:pt x="171" y="182"/>
                    </a:lnTo>
                    <a:lnTo>
                      <a:pt x="149" y="182"/>
                    </a:lnTo>
                    <a:lnTo>
                      <a:pt x="125" y="182"/>
                    </a:lnTo>
                    <a:lnTo>
                      <a:pt x="102" y="182"/>
                    </a:lnTo>
                    <a:lnTo>
                      <a:pt x="80" y="182"/>
                    </a:lnTo>
                    <a:lnTo>
                      <a:pt x="60" y="182"/>
                    </a:lnTo>
                    <a:lnTo>
                      <a:pt x="45" y="182"/>
                    </a:lnTo>
                    <a:lnTo>
                      <a:pt x="45" y="168"/>
                    </a:lnTo>
                    <a:lnTo>
                      <a:pt x="45" y="152"/>
                    </a:lnTo>
                    <a:lnTo>
                      <a:pt x="45" y="132"/>
                    </a:lnTo>
                    <a:lnTo>
                      <a:pt x="45" y="112"/>
                    </a:lnTo>
                    <a:lnTo>
                      <a:pt x="45" y="90"/>
                    </a:lnTo>
                    <a:lnTo>
                      <a:pt x="45" y="70"/>
                    </a:lnTo>
                    <a:lnTo>
                      <a:pt x="45" y="54"/>
                    </a:lnTo>
                    <a:lnTo>
                      <a:pt x="45" y="41"/>
                    </a:lnTo>
                    <a:lnTo>
                      <a:pt x="60" y="41"/>
                    </a:lnTo>
                    <a:lnTo>
                      <a:pt x="80" y="41"/>
                    </a:lnTo>
                    <a:lnTo>
                      <a:pt x="102" y="41"/>
                    </a:lnTo>
                    <a:lnTo>
                      <a:pt x="125" y="41"/>
                    </a:lnTo>
                    <a:lnTo>
                      <a:pt x="149" y="41"/>
                    </a:lnTo>
                    <a:lnTo>
                      <a:pt x="171" y="41"/>
                    </a:lnTo>
                    <a:lnTo>
                      <a:pt x="190" y="41"/>
                    </a:lnTo>
                    <a:lnTo>
                      <a:pt x="205"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3" name="Freeform 57"/>
              <p:cNvSpPr>
                <a:spLocks noChangeAspect="1"/>
              </p:cNvSpPr>
              <p:nvPr/>
            </p:nvSpPr>
            <p:spPr bwMode="auto">
              <a:xfrm>
                <a:off x="1419" y="438"/>
                <a:ext cx="61" cy="64"/>
              </a:xfrm>
              <a:custGeom>
                <a:avLst/>
                <a:gdLst/>
                <a:ahLst/>
                <a:cxnLst>
                  <a:cxn ang="0">
                    <a:pos x="241" y="129"/>
                  </a:cxn>
                  <a:cxn ang="0">
                    <a:pos x="120" y="257"/>
                  </a:cxn>
                  <a:cxn ang="0">
                    <a:pos x="0" y="129"/>
                  </a:cxn>
                  <a:cxn ang="0">
                    <a:pos x="120" y="0"/>
                  </a:cxn>
                  <a:cxn ang="0">
                    <a:pos x="241" y="129"/>
                  </a:cxn>
                </a:cxnLst>
                <a:rect l="0" t="0" r="r" b="b"/>
                <a:pathLst>
                  <a:path w="241" h="257">
                    <a:moveTo>
                      <a:pt x="241" y="129"/>
                    </a:moveTo>
                    <a:lnTo>
                      <a:pt x="120" y="257"/>
                    </a:lnTo>
                    <a:lnTo>
                      <a:pt x="0" y="129"/>
                    </a:lnTo>
                    <a:lnTo>
                      <a:pt x="120"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4" name="Freeform 58"/>
              <p:cNvSpPr>
                <a:spLocks noChangeAspect="1" noEditPoints="1"/>
              </p:cNvSpPr>
              <p:nvPr/>
            </p:nvSpPr>
            <p:spPr bwMode="auto">
              <a:xfrm>
                <a:off x="1412" y="428"/>
                <a:ext cx="75" cy="83"/>
              </a:xfrm>
              <a:custGeom>
                <a:avLst/>
                <a:gdLst/>
                <a:ahLst/>
                <a:cxnLst>
                  <a:cxn ang="0">
                    <a:pos x="132" y="19"/>
                  </a:cxn>
                  <a:cxn ang="0">
                    <a:pos x="0" y="161"/>
                  </a:cxn>
                  <a:cxn ang="0">
                    <a:pos x="150" y="320"/>
                  </a:cxn>
                  <a:cxn ang="0">
                    <a:pos x="300" y="161"/>
                  </a:cxn>
                  <a:cxn ang="0">
                    <a:pos x="150" y="0"/>
                  </a:cxn>
                  <a:cxn ang="0">
                    <a:pos x="132" y="19"/>
                  </a:cxn>
                  <a:cxn ang="0">
                    <a:pos x="150" y="64"/>
                  </a:cxn>
                  <a:cxn ang="0">
                    <a:pos x="159" y="74"/>
                  </a:cxn>
                  <a:cxn ang="0">
                    <a:pos x="171" y="87"/>
                  </a:cxn>
                  <a:cxn ang="0">
                    <a:pos x="185" y="100"/>
                  </a:cxn>
                  <a:cxn ang="0">
                    <a:pos x="197" y="114"/>
                  </a:cxn>
                  <a:cxn ang="0">
                    <a:pos x="210" y="128"/>
                  </a:cxn>
                  <a:cxn ang="0">
                    <a:pos x="223" y="141"/>
                  </a:cxn>
                  <a:cxn ang="0">
                    <a:pos x="233" y="152"/>
                  </a:cxn>
                  <a:cxn ang="0">
                    <a:pos x="241" y="161"/>
                  </a:cxn>
                  <a:cxn ang="0">
                    <a:pos x="233" y="169"/>
                  </a:cxn>
                  <a:cxn ang="0">
                    <a:pos x="223" y="180"/>
                  </a:cxn>
                  <a:cxn ang="0">
                    <a:pos x="210" y="193"/>
                  </a:cxn>
                  <a:cxn ang="0">
                    <a:pos x="197" y="207"/>
                  </a:cxn>
                  <a:cxn ang="0">
                    <a:pos x="185" y="221"/>
                  </a:cxn>
                  <a:cxn ang="0">
                    <a:pos x="171" y="235"/>
                  </a:cxn>
                  <a:cxn ang="0">
                    <a:pos x="159" y="247"/>
                  </a:cxn>
                  <a:cxn ang="0">
                    <a:pos x="150" y="257"/>
                  </a:cxn>
                  <a:cxn ang="0">
                    <a:pos x="140" y="247"/>
                  </a:cxn>
                  <a:cxn ang="0">
                    <a:pos x="128" y="235"/>
                  </a:cxn>
                  <a:cxn ang="0">
                    <a:pos x="116" y="221"/>
                  </a:cxn>
                  <a:cxn ang="0">
                    <a:pos x="102" y="207"/>
                  </a:cxn>
                  <a:cxn ang="0">
                    <a:pos x="89" y="193"/>
                  </a:cxn>
                  <a:cxn ang="0">
                    <a:pos x="77" y="180"/>
                  </a:cxn>
                  <a:cxn ang="0">
                    <a:pos x="67" y="169"/>
                  </a:cxn>
                  <a:cxn ang="0">
                    <a:pos x="59" y="161"/>
                  </a:cxn>
                  <a:cxn ang="0">
                    <a:pos x="67" y="152"/>
                  </a:cxn>
                  <a:cxn ang="0">
                    <a:pos x="77" y="141"/>
                  </a:cxn>
                  <a:cxn ang="0">
                    <a:pos x="89" y="128"/>
                  </a:cxn>
                  <a:cxn ang="0">
                    <a:pos x="102" y="114"/>
                  </a:cxn>
                  <a:cxn ang="0">
                    <a:pos x="116" y="100"/>
                  </a:cxn>
                  <a:cxn ang="0">
                    <a:pos x="128" y="87"/>
                  </a:cxn>
                  <a:cxn ang="0">
                    <a:pos x="140" y="74"/>
                  </a:cxn>
                  <a:cxn ang="0">
                    <a:pos x="150" y="64"/>
                  </a:cxn>
                </a:cxnLst>
                <a:rect l="0" t="0" r="r" b="b"/>
                <a:pathLst>
                  <a:path w="300" h="320">
                    <a:moveTo>
                      <a:pt x="132" y="19"/>
                    </a:moveTo>
                    <a:lnTo>
                      <a:pt x="0" y="161"/>
                    </a:lnTo>
                    <a:lnTo>
                      <a:pt x="150" y="320"/>
                    </a:lnTo>
                    <a:lnTo>
                      <a:pt x="300" y="161"/>
                    </a:lnTo>
                    <a:lnTo>
                      <a:pt x="150" y="0"/>
                    </a:lnTo>
                    <a:lnTo>
                      <a:pt x="132" y="19"/>
                    </a:lnTo>
                    <a:close/>
                    <a:moveTo>
                      <a:pt x="150" y="64"/>
                    </a:moveTo>
                    <a:lnTo>
                      <a:pt x="159" y="74"/>
                    </a:lnTo>
                    <a:lnTo>
                      <a:pt x="171" y="87"/>
                    </a:lnTo>
                    <a:lnTo>
                      <a:pt x="185" y="100"/>
                    </a:lnTo>
                    <a:lnTo>
                      <a:pt x="197" y="114"/>
                    </a:lnTo>
                    <a:lnTo>
                      <a:pt x="210" y="128"/>
                    </a:lnTo>
                    <a:lnTo>
                      <a:pt x="223" y="141"/>
                    </a:lnTo>
                    <a:lnTo>
                      <a:pt x="233" y="152"/>
                    </a:lnTo>
                    <a:lnTo>
                      <a:pt x="241" y="161"/>
                    </a:lnTo>
                    <a:lnTo>
                      <a:pt x="233" y="169"/>
                    </a:lnTo>
                    <a:lnTo>
                      <a:pt x="223" y="180"/>
                    </a:lnTo>
                    <a:lnTo>
                      <a:pt x="210" y="193"/>
                    </a:lnTo>
                    <a:lnTo>
                      <a:pt x="197" y="207"/>
                    </a:lnTo>
                    <a:lnTo>
                      <a:pt x="185" y="221"/>
                    </a:lnTo>
                    <a:lnTo>
                      <a:pt x="171" y="235"/>
                    </a:lnTo>
                    <a:lnTo>
                      <a:pt x="159" y="247"/>
                    </a:lnTo>
                    <a:lnTo>
                      <a:pt x="150" y="257"/>
                    </a:lnTo>
                    <a:lnTo>
                      <a:pt x="140" y="247"/>
                    </a:lnTo>
                    <a:lnTo>
                      <a:pt x="128" y="235"/>
                    </a:lnTo>
                    <a:lnTo>
                      <a:pt x="116" y="221"/>
                    </a:lnTo>
                    <a:lnTo>
                      <a:pt x="102" y="207"/>
                    </a:lnTo>
                    <a:lnTo>
                      <a:pt x="89" y="193"/>
                    </a:lnTo>
                    <a:lnTo>
                      <a:pt x="77" y="180"/>
                    </a:lnTo>
                    <a:lnTo>
                      <a:pt x="67" y="169"/>
                    </a:lnTo>
                    <a:lnTo>
                      <a:pt x="59" y="161"/>
                    </a:lnTo>
                    <a:lnTo>
                      <a:pt x="67" y="152"/>
                    </a:lnTo>
                    <a:lnTo>
                      <a:pt x="77" y="141"/>
                    </a:lnTo>
                    <a:lnTo>
                      <a:pt x="89" y="128"/>
                    </a:lnTo>
                    <a:lnTo>
                      <a:pt x="102" y="114"/>
                    </a:lnTo>
                    <a:lnTo>
                      <a:pt x="116" y="100"/>
                    </a:lnTo>
                    <a:lnTo>
                      <a:pt x="128" y="87"/>
                    </a:lnTo>
                    <a:lnTo>
                      <a:pt x="140" y="74"/>
                    </a:lnTo>
                    <a:lnTo>
                      <a:pt x="150" y="64"/>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5" name="Freeform 59"/>
              <p:cNvSpPr>
                <a:spLocks noChangeAspect="1"/>
              </p:cNvSpPr>
              <p:nvPr/>
            </p:nvSpPr>
            <p:spPr bwMode="auto">
              <a:xfrm>
                <a:off x="1519" y="508"/>
                <a:ext cx="60" cy="65"/>
              </a:xfrm>
              <a:custGeom>
                <a:avLst/>
                <a:gdLst/>
                <a:ahLst/>
                <a:cxnLst>
                  <a:cxn ang="0">
                    <a:pos x="241" y="128"/>
                  </a:cxn>
                  <a:cxn ang="0">
                    <a:pos x="120" y="256"/>
                  </a:cxn>
                  <a:cxn ang="0">
                    <a:pos x="0" y="128"/>
                  </a:cxn>
                  <a:cxn ang="0">
                    <a:pos x="120" y="0"/>
                  </a:cxn>
                  <a:cxn ang="0">
                    <a:pos x="241" y="128"/>
                  </a:cxn>
                </a:cxnLst>
                <a:rect l="0" t="0" r="r" b="b"/>
                <a:pathLst>
                  <a:path w="241" h="256">
                    <a:moveTo>
                      <a:pt x="241" y="128"/>
                    </a:moveTo>
                    <a:lnTo>
                      <a:pt x="120" y="256"/>
                    </a:lnTo>
                    <a:lnTo>
                      <a:pt x="0" y="128"/>
                    </a:lnTo>
                    <a:lnTo>
                      <a:pt x="120"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6" name="Freeform 60"/>
              <p:cNvSpPr>
                <a:spLocks noChangeAspect="1" noEditPoints="1"/>
              </p:cNvSpPr>
              <p:nvPr/>
            </p:nvSpPr>
            <p:spPr bwMode="auto">
              <a:xfrm>
                <a:off x="1512" y="500"/>
                <a:ext cx="75" cy="80"/>
              </a:xfrm>
              <a:custGeom>
                <a:avLst/>
                <a:gdLst/>
                <a:ahLst/>
                <a:cxnLst>
                  <a:cxn ang="0">
                    <a:pos x="133" y="18"/>
                  </a:cxn>
                  <a:cxn ang="0">
                    <a:pos x="0" y="160"/>
                  </a:cxn>
                  <a:cxn ang="0">
                    <a:pos x="150" y="320"/>
                  </a:cxn>
                  <a:cxn ang="0">
                    <a:pos x="300" y="160"/>
                  </a:cxn>
                  <a:cxn ang="0">
                    <a:pos x="150" y="0"/>
                  </a:cxn>
                  <a:cxn ang="0">
                    <a:pos x="133" y="18"/>
                  </a:cxn>
                  <a:cxn ang="0">
                    <a:pos x="150" y="63"/>
                  </a:cxn>
                  <a:cxn ang="0">
                    <a:pos x="160" y="73"/>
                  </a:cxn>
                  <a:cxn ang="0">
                    <a:pos x="171" y="86"/>
                  </a:cxn>
                  <a:cxn ang="0">
                    <a:pos x="185" y="100"/>
                  </a:cxn>
                  <a:cxn ang="0">
                    <a:pos x="198" y="115"/>
                  </a:cxn>
                  <a:cxn ang="0">
                    <a:pos x="210" y="129"/>
                  </a:cxn>
                  <a:cxn ang="0">
                    <a:pos x="223" y="141"/>
                  </a:cxn>
                  <a:cxn ang="0">
                    <a:pos x="234" y="152"/>
                  </a:cxn>
                  <a:cxn ang="0">
                    <a:pos x="241" y="160"/>
                  </a:cxn>
                  <a:cxn ang="0">
                    <a:pos x="234" y="168"/>
                  </a:cxn>
                  <a:cxn ang="0">
                    <a:pos x="223" y="179"/>
                  </a:cxn>
                  <a:cxn ang="0">
                    <a:pos x="210" y="192"/>
                  </a:cxn>
                  <a:cxn ang="0">
                    <a:pos x="198" y="206"/>
                  </a:cxn>
                  <a:cxn ang="0">
                    <a:pos x="185" y="221"/>
                  </a:cxn>
                  <a:cxn ang="0">
                    <a:pos x="171" y="235"/>
                  </a:cxn>
                  <a:cxn ang="0">
                    <a:pos x="160" y="247"/>
                  </a:cxn>
                  <a:cxn ang="0">
                    <a:pos x="150" y="258"/>
                  </a:cxn>
                  <a:cxn ang="0">
                    <a:pos x="140" y="247"/>
                  </a:cxn>
                  <a:cxn ang="0">
                    <a:pos x="128" y="235"/>
                  </a:cxn>
                  <a:cxn ang="0">
                    <a:pos x="116" y="221"/>
                  </a:cxn>
                  <a:cxn ang="0">
                    <a:pos x="102" y="206"/>
                  </a:cxn>
                  <a:cxn ang="0">
                    <a:pos x="89" y="192"/>
                  </a:cxn>
                  <a:cxn ang="0">
                    <a:pos x="78" y="179"/>
                  </a:cxn>
                  <a:cxn ang="0">
                    <a:pos x="67" y="168"/>
                  </a:cxn>
                  <a:cxn ang="0">
                    <a:pos x="59" y="160"/>
                  </a:cxn>
                  <a:cxn ang="0">
                    <a:pos x="67" y="152"/>
                  </a:cxn>
                  <a:cxn ang="0">
                    <a:pos x="78" y="141"/>
                  </a:cxn>
                  <a:cxn ang="0">
                    <a:pos x="89" y="129"/>
                  </a:cxn>
                  <a:cxn ang="0">
                    <a:pos x="102" y="115"/>
                  </a:cxn>
                  <a:cxn ang="0">
                    <a:pos x="116" y="100"/>
                  </a:cxn>
                  <a:cxn ang="0">
                    <a:pos x="128" y="86"/>
                  </a:cxn>
                  <a:cxn ang="0">
                    <a:pos x="140" y="73"/>
                  </a:cxn>
                  <a:cxn ang="0">
                    <a:pos x="150" y="63"/>
                  </a:cxn>
                </a:cxnLst>
                <a:rect l="0" t="0" r="r" b="b"/>
                <a:pathLst>
                  <a:path w="300" h="320">
                    <a:moveTo>
                      <a:pt x="133" y="18"/>
                    </a:moveTo>
                    <a:lnTo>
                      <a:pt x="0" y="160"/>
                    </a:lnTo>
                    <a:lnTo>
                      <a:pt x="150" y="320"/>
                    </a:lnTo>
                    <a:lnTo>
                      <a:pt x="300" y="160"/>
                    </a:lnTo>
                    <a:lnTo>
                      <a:pt x="150" y="0"/>
                    </a:lnTo>
                    <a:lnTo>
                      <a:pt x="133" y="18"/>
                    </a:lnTo>
                    <a:close/>
                    <a:moveTo>
                      <a:pt x="150" y="63"/>
                    </a:moveTo>
                    <a:lnTo>
                      <a:pt x="160" y="73"/>
                    </a:lnTo>
                    <a:lnTo>
                      <a:pt x="171" y="86"/>
                    </a:lnTo>
                    <a:lnTo>
                      <a:pt x="185" y="100"/>
                    </a:lnTo>
                    <a:lnTo>
                      <a:pt x="198" y="115"/>
                    </a:lnTo>
                    <a:lnTo>
                      <a:pt x="210" y="129"/>
                    </a:lnTo>
                    <a:lnTo>
                      <a:pt x="223" y="141"/>
                    </a:lnTo>
                    <a:lnTo>
                      <a:pt x="234" y="152"/>
                    </a:lnTo>
                    <a:lnTo>
                      <a:pt x="241" y="160"/>
                    </a:lnTo>
                    <a:lnTo>
                      <a:pt x="234" y="168"/>
                    </a:lnTo>
                    <a:lnTo>
                      <a:pt x="223" y="179"/>
                    </a:lnTo>
                    <a:lnTo>
                      <a:pt x="210" y="192"/>
                    </a:lnTo>
                    <a:lnTo>
                      <a:pt x="198" y="206"/>
                    </a:lnTo>
                    <a:lnTo>
                      <a:pt x="185" y="221"/>
                    </a:lnTo>
                    <a:lnTo>
                      <a:pt x="171" y="235"/>
                    </a:lnTo>
                    <a:lnTo>
                      <a:pt x="160" y="247"/>
                    </a:lnTo>
                    <a:lnTo>
                      <a:pt x="150" y="258"/>
                    </a:lnTo>
                    <a:lnTo>
                      <a:pt x="140" y="247"/>
                    </a:lnTo>
                    <a:lnTo>
                      <a:pt x="128" y="235"/>
                    </a:lnTo>
                    <a:lnTo>
                      <a:pt x="116" y="221"/>
                    </a:lnTo>
                    <a:lnTo>
                      <a:pt x="102" y="206"/>
                    </a:lnTo>
                    <a:lnTo>
                      <a:pt x="89" y="192"/>
                    </a:lnTo>
                    <a:lnTo>
                      <a:pt x="78" y="179"/>
                    </a:lnTo>
                    <a:lnTo>
                      <a:pt x="67" y="168"/>
                    </a:lnTo>
                    <a:lnTo>
                      <a:pt x="59" y="160"/>
                    </a:lnTo>
                    <a:lnTo>
                      <a:pt x="67" y="152"/>
                    </a:lnTo>
                    <a:lnTo>
                      <a:pt x="78" y="141"/>
                    </a:lnTo>
                    <a:lnTo>
                      <a:pt x="89" y="129"/>
                    </a:lnTo>
                    <a:lnTo>
                      <a:pt x="102" y="115"/>
                    </a:lnTo>
                    <a:lnTo>
                      <a:pt x="116" y="100"/>
                    </a:lnTo>
                    <a:lnTo>
                      <a:pt x="128" y="86"/>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7" name="Freeform 61"/>
              <p:cNvSpPr>
                <a:spLocks noChangeAspect="1"/>
              </p:cNvSpPr>
              <p:nvPr/>
            </p:nvSpPr>
            <p:spPr bwMode="auto">
              <a:xfrm>
                <a:off x="1607" y="562"/>
                <a:ext cx="60" cy="65"/>
              </a:xfrm>
              <a:custGeom>
                <a:avLst/>
                <a:gdLst/>
                <a:ahLst/>
                <a:cxnLst>
                  <a:cxn ang="0">
                    <a:pos x="241" y="129"/>
                  </a:cxn>
                  <a:cxn ang="0">
                    <a:pos x="121" y="258"/>
                  </a:cxn>
                  <a:cxn ang="0">
                    <a:pos x="0" y="129"/>
                  </a:cxn>
                  <a:cxn ang="0">
                    <a:pos x="121" y="0"/>
                  </a:cxn>
                  <a:cxn ang="0">
                    <a:pos x="241" y="129"/>
                  </a:cxn>
                </a:cxnLst>
                <a:rect l="0" t="0" r="r" b="b"/>
                <a:pathLst>
                  <a:path w="241" h="258">
                    <a:moveTo>
                      <a:pt x="241" y="129"/>
                    </a:moveTo>
                    <a:lnTo>
                      <a:pt x="121" y="258"/>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8" name="Freeform 62"/>
              <p:cNvSpPr>
                <a:spLocks noChangeAspect="1" noEditPoints="1"/>
              </p:cNvSpPr>
              <p:nvPr/>
            </p:nvSpPr>
            <p:spPr bwMode="auto">
              <a:xfrm>
                <a:off x="1600" y="555"/>
                <a:ext cx="75" cy="79"/>
              </a:xfrm>
              <a:custGeom>
                <a:avLst/>
                <a:gdLst/>
                <a:ahLst/>
                <a:cxnLst>
                  <a:cxn ang="0">
                    <a:pos x="133" y="19"/>
                  </a:cxn>
                  <a:cxn ang="0">
                    <a:pos x="0" y="160"/>
                  </a:cxn>
                  <a:cxn ang="0">
                    <a:pos x="150" y="319"/>
                  </a:cxn>
                  <a:cxn ang="0">
                    <a:pos x="300" y="160"/>
                  </a:cxn>
                  <a:cxn ang="0">
                    <a:pos x="150" y="0"/>
                  </a:cxn>
                  <a:cxn ang="0">
                    <a:pos x="133" y="19"/>
                  </a:cxn>
                  <a:cxn ang="0">
                    <a:pos x="150" y="62"/>
                  </a:cxn>
                  <a:cxn ang="0">
                    <a:pos x="160" y="73"/>
                  </a:cxn>
                  <a:cxn ang="0">
                    <a:pos x="171" y="85"/>
                  </a:cxn>
                  <a:cxn ang="0">
                    <a:pos x="184" y="100"/>
                  </a:cxn>
                  <a:cxn ang="0">
                    <a:pos x="198" y="114"/>
                  </a:cxn>
                  <a:cxn ang="0">
                    <a:pos x="210" y="128"/>
                  </a:cxn>
                  <a:cxn ang="0">
                    <a:pos x="222" y="140"/>
                  </a:cxn>
                  <a:cxn ang="0">
                    <a:pos x="233" y="152"/>
                  </a:cxn>
                  <a:cxn ang="0">
                    <a:pos x="241" y="160"/>
                  </a:cxn>
                  <a:cxn ang="0">
                    <a:pos x="233" y="168"/>
                  </a:cxn>
                  <a:cxn ang="0">
                    <a:pos x="222" y="179"/>
                  </a:cxn>
                  <a:cxn ang="0">
                    <a:pos x="210" y="191"/>
                  </a:cxn>
                  <a:cxn ang="0">
                    <a:pos x="198" y="206"/>
                  </a:cxn>
                  <a:cxn ang="0">
                    <a:pos x="184" y="220"/>
                  </a:cxn>
                  <a:cxn ang="0">
                    <a:pos x="171" y="234"/>
                  </a:cxn>
                  <a:cxn ang="0">
                    <a:pos x="160" y="246"/>
                  </a:cxn>
                  <a:cxn ang="0">
                    <a:pos x="150" y="257"/>
                  </a:cxn>
                  <a:cxn ang="0">
                    <a:pos x="140" y="246"/>
                  </a:cxn>
                  <a:cxn ang="0">
                    <a:pos x="128" y="234"/>
                  </a:cxn>
                  <a:cxn ang="0">
                    <a:pos x="115" y="220"/>
                  </a:cxn>
                  <a:cxn ang="0">
                    <a:pos x="102" y="206"/>
                  </a:cxn>
                  <a:cxn ang="0">
                    <a:pos x="88" y="191"/>
                  </a:cxn>
                  <a:cxn ang="0">
                    <a:pos x="76" y="179"/>
                  </a:cxn>
                  <a:cxn ang="0">
                    <a:pos x="66" y="168"/>
                  </a:cxn>
                  <a:cxn ang="0">
                    <a:pos x="59" y="160"/>
                  </a:cxn>
                  <a:cxn ang="0">
                    <a:pos x="66" y="152"/>
                  </a:cxn>
                  <a:cxn ang="0">
                    <a:pos x="76" y="140"/>
                  </a:cxn>
                  <a:cxn ang="0">
                    <a:pos x="88" y="128"/>
                  </a:cxn>
                  <a:cxn ang="0">
                    <a:pos x="102" y="114"/>
                  </a:cxn>
                  <a:cxn ang="0">
                    <a:pos x="115" y="100"/>
                  </a:cxn>
                  <a:cxn ang="0">
                    <a:pos x="128" y="85"/>
                  </a:cxn>
                  <a:cxn ang="0">
                    <a:pos x="140" y="73"/>
                  </a:cxn>
                  <a:cxn ang="0">
                    <a:pos x="150" y="62"/>
                  </a:cxn>
                </a:cxnLst>
                <a:rect l="0" t="0" r="r" b="b"/>
                <a:pathLst>
                  <a:path w="300" h="319">
                    <a:moveTo>
                      <a:pt x="133" y="19"/>
                    </a:moveTo>
                    <a:lnTo>
                      <a:pt x="0" y="160"/>
                    </a:lnTo>
                    <a:lnTo>
                      <a:pt x="150" y="319"/>
                    </a:lnTo>
                    <a:lnTo>
                      <a:pt x="300" y="160"/>
                    </a:lnTo>
                    <a:lnTo>
                      <a:pt x="150" y="0"/>
                    </a:lnTo>
                    <a:lnTo>
                      <a:pt x="133" y="19"/>
                    </a:lnTo>
                    <a:close/>
                    <a:moveTo>
                      <a:pt x="150" y="62"/>
                    </a:moveTo>
                    <a:lnTo>
                      <a:pt x="160" y="73"/>
                    </a:lnTo>
                    <a:lnTo>
                      <a:pt x="171" y="85"/>
                    </a:lnTo>
                    <a:lnTo>
                      <a:pt x="184" y="100"/>
                    </a:lnTo>
                    <a:lnTo>
                      <a:pt x="198" y="114"/>
                    </a:lnTo>
                    <a:lnTo>
                      <a:pt x="210" y="128"/>
                    </a:lnTo>
                    <a:lnTo>
                      <a:pt x="222" y="140"/>
                    </a:lnTo>
                    <a:lnTo>
                      <a:pt x="233" y="152"/>
                    </a:lnTo>
                    <a:lnTo>
                      <a:pt x="241" y="160"/>
                    </a:lnTo>
                    <a:lnTo>
                      <a:pt x="233" y="168"/>
                    </a:lnTo>
                    <a:lnTo>
                      <a:pt x="222" y="179"/>
                    </a:lnTo>
                    <a:lnTo>
                      <a:pt x="210" y="191"/>
                    </a:lnTo>
                    <a:lnTo>
                      <a:pt x="198" y="206"/>
                    </a:lnTo>
                    <a:lnTo>
                      <a:pt x="184" y="220"/>
                    </a:lnTo>
                    <a:lnTo>
                      <a:pt x="171" y="234"/>
                    </a:lnTo>
                    <a:lnTo>
                      <a:pt x="160" y="246"/>
                    </a:lnTo>
                    <a:lnTo>
                      <a:pt x="150" y="257"/>
                    </a:lnTo>
                    <a:lnTo>
                      <a:pt x="140" y="246"/>
                    </a:lnTo>
                    <a:lnTo>
                      <a:pt x="128" y="234"/>
                    </a:lnTo>
                    <a:lnTo>
                      <a:pt x="115" y="220"/>
                    </a:lnTo>
                    <a:lnTo>
                      <a:pt x="102" y="206"/>
                    </a:lnTo>
                    <a:lnTo>
                      <a:pt x="88" y="191"/>
                    </a:lnTo>
                    <a:lnTo>
                      <a:pt x="76" y="179"/>
                    </a:lnTo>
                    <a:lnTo>
                      <a:pt x="66" y="168"/>
                    </a:lnTo>
                    <a:lnTo>
                      <a:pt x="59" y="160"/>
                    </a:lnTo>
                    <a:lnTo>
                      <a:pt x="66" y="152"/>
                    </a:lnTo>
                    <a:lnTo>
                      <a:pt x="76" y="140"/>
                    </a:lnTo>
                    <a:lnTo>
                      <a:pt x="88" y="128"/>
                    </a:lnTo>
                    <a:lnTo>
                      <a:pt x="102" y="114"/>
                    </a:lnTo>
                    <a:lnTo>
                      <a:pt x="115" y="100"/>
                    </a:lnTo>
                    <a:lnTo>
                      <a:pt x="128"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59" name="Freeform 63"/>
              <p:cNvSpPr>
                <a:spLocks noChangeAspect="1"/>
              </p:cNvSpPr>
              <p:nvPr/>
            </p:nvSpPr>
            <p:spPr bwMode="auto">
              <a:xfrm>
                <a:off x="1707" y="603"/>
                <a:ext cx="60" cy="64"/>
              </a:xfrm>
              <a:custGeom>
                <a:avLst/>
                <a:gdLst/>
                <a:ahLst/>
                <a:cxnLst>
                  <a:cxn ang="0">
                    <a:pos x="241" y="129"/>
                  </a:cxn>
                  <a:cxn ang="0">
                    <a:pos x="121" y="258"/>
                  </a:cxn>
                  <a:cxn ang="0">
                    <a:pos x="0" y="129"/>
                  </a:cxn>
                  <a:cxn ang="0">
                    <a:pos x="121" y="0"/>
                  </a:cxn>
                  <a:cxn ang="0">
                    <a:pos x="241" y="129"/>
                  </a:cxn>
                </a:cxnLst>
                <a:rect l="0" t="0" r="r" b="b"/>
                <a:pathLst>
                  <a:path w="241" h="258">
                    <a:moveTo>
                      <a:pt x="241" y="129"/>
                    </a:moveTo>
                    <a:lnTo>
                      <a:pt x="121" y="258"/>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0" name="Freeform 64"/>
              <p:cNvSpPr>
                <a:spLocks noChangeAspect="1" noEditPoints="1"/>
              </p:cNvSpPr>
              <p:nvPr/>
            </p:nvSpPr>
            <p:spPr bwMode="auto">
              <a:xfrm>
                <a:off x="1699" y="594"/>
                <a:ext cx="75" cy="81"/>
              </a:xfrm>
              <a:custGeom>
                <a:avLst/>
                <a:gdLst/>
                <a:ahLst/>
                <a:cxnLst>
                  <a:cxn ang="0">
                    <a:pos x="133" y="18"/>
                  </a:cxn>
                  <a:cxn ang="0">
                    <a:pos x="0" y="159"/>
                  </a:cxn>
                  <a:cxn ang="0">
                    <a:pos x="150" y="319"/>
                  </a:cxn>
                  <a:cxn ang="0">
                    <a:pos x="300" y="159"/>
                  </a:cxn>
                  <a:cxn ang="0">
                    <a:pos x="150" y="0"/>
                  </a:cxn>
                  <a:cxn ang="0">
                    <a:pos x="133" y="18"/>
                  </a:cxn>
                  <a:cxn ang="0">
                    <a:pos x="150" y="62"/>
                  </a:cxn>
                  <a:cxn ang="0">
                    <a:pos x="160" y="73"/>
                  </a:cxn>
                  <a:cxn ang="0">
                    <a:pos x="171" y="85"/>
                  </a:cxn>
                  <a:cxn ang="0">
                    <a:pos x="184" y="99"/>
                  </a:cxn>
                  <a:cxn ang="0">
                    <a:pos x="198" y="113"/>
                  </a:cxn>
                  <a:cxn ang="0">
                    <a:pos x="211" y="128"/>
                  </a:cxn>
                  <a:cxn ang="0">
                    <a:pos x="222" y="140"/>
                  </a:cxn>
                  <a:cxn ang="0">
                    <a:pos x="233" y="152"/>
                  </a:cxn>
                  <a:cxn ang="0">
                    <a:pos x="241" y="159"/>
                  </a:cxn>
                  <a:cxn ang="0">
                    <a:pos x="233" y="168"/>
                  </a:cxn>
                  <a:cxn ang="0">
                    <a:pos x="222" y="179"/>
                  </a:cxn>
                  <a:cxn ang="0">
                    <a:pos x="211" y="191"/>
                  </a:cxn>
                  <a:cxn ang="0">
                    <a:pos x="198" y="205"/>
                  </a:cxn>
                  <a:cxn ang="0">
                    <a:pos x="184" y="219"/>
                  </a:cxn>
                  <a:cxn ang="0">
                    <a:pos x="171" y="234"/>
                  </a:cxn>
                  <a:cxn ang="0">
                    <a:pos x="160" y="246"/>
                  </a:cxn>
                  <a:cxn ang="0">
                    <a:pos x="150" y="257"/>
                  </a:cxn>
                  <a:cxn ang="0">
                    <a:pos x="140" y="246"/>
                  </a:cxn>
                  <a:cxn ang="0">
                    <a:pos x="129" y="234"/>
                  </a:cxn>
                  <a:cxn ang="0">
                    <a:pos x="115" y="219"/>
                  </a:cxn>
                  <a:cxn ang="0">
                    <a:pos x="102" y="205"/>
                  </a:cxn>
                  <a:cxn ang="0">
                    <a:pos x="90" y="191"/>
                  </a:cxn>
                  <a:cxn ang="0">
                    <a:pos x="77" y="179"/>
                  </a:cxn>
                  <a:cxn ang="0">
                    <a:pos x="66" y="168"/>
                  </a:cxn>
                  <a:cxn ang="0">
                    <a:pos x="59" y="159"/>
                  </a:cxn>
                  <a:cxn ang="0">
                    <a:pos x="66" y="152"/>
                  </a:cxn>
                  <a:cxn ang="0">
                    <a:pos x="77" y="140"/>
                  </a:cxn>
                  <a:cxn ang="0">
                    <a:pos x="90" y="128"/>
                  </a:cxn>
                  <a:cxn ang="0">
                    <a:pos x="102" y="113"/>
                  </a:cxn>
                  <a:cxn ang="0">
                    <a:pos x="115" y="99"/>
                  </a:cxn>
                  <a:cxn ang="0">
                    <a:pos x="129" y="85"/>
                  </a:cxn>
                  <a:cxn ang="0">
                    <a:pos x="140" y="73"/>
                  </a:cxn>
                  <a:cxn ang="0">
                    <a:pos x="150" y="62"/>
                  </a:cxn>
                </a:cxnLst>
                <a:rect l="0" t="0" r="r" b="b"/>
                <a:pathLst>
                  <a:path w="300" h="319">
                    <a:moveTo>
                      <a:pt x="133" y="18"/>
                    </a:moveTo>
                    <a:lnTo>
                      <a:pt x="0" y="159"/>
                    </a:lnTo>
                    <a:lnTo>
                      <a:pt x="150" y="319"/>
                    </a:lnTo>
                    <a:lnTo>
                      <a:pt x="300" y="159"/>
                    </a:lnTo>
                    <a:lnTo>
                      <a:pt x="150" y="0"/>
                    </a:lnTo>
                    <a:lnTo>
                      <a:pt x="133" y="18"/>
                    </a:lnTo>
                    <a:close/>
                    <a:moveTo>
                      <a:pt x="150" y="62"/>
                    </a:moveTo>
                    <a:lnTo>
                      <a:pt x="160" y="73"/>
                    </a:lnTo>
                    <a:lnTo>
                      <a:pt x="171" y="85"/>
                    </a:lnTo>
                    <a:lnTo>
                      <a:pt x="184" y="99"/>
                    </a:lnTo>
                    <a:lnTo>
                      <a:pt x="198" y="113"/>
                    </a:lnTo>
                    <a:lnTo>
                      <a:pt x="211" y="128"/>
                    </a:lnTo>
                    <a:lnTo>
                      <a:pt x="222" y="140"/>
                    </a:lnTo>
                    <a:lnTo>
                      <a:pt x="233" y="152"/>
                    </a:lnTo>
                    <a:lnTo>
                      <a:pt x="241" y="159"/>
                    </a:lnTo>
                    <a:lnTo>
                      <a:pt x="233" y="168"/>
                    </a:lnTo>
                    <a:lnTo>
                      <a:pt x="222" y="179"/>
                    </a:lnTo>
                    <a:lnTo>
                      <a:pt x="211" y="191"/>
                    </a:lnTo>
                    <a:lnTo>
                      <a:pt x="198" y="205"/>
                    </a:lnTo>
                    <a:lnTo>
                      <a:pt x="184" y="219"/>
                    </a:lnTo>
                    <a:lnTo>
                      <a:pt x="171" y="234"/>
                    </a:lnTo>
                    <a:lnTo>
                      <a:pt x="160" y="246"/>
                    </a:lnTo>
                    <a:lnTo>
                      <a:pt x="150" y="257"/>
                    </a:lnTo>
                    <a:lnTo>
                      <a:pt x="140" y="246"/>
                    </a:lnTo>
                    <a:lnTo>
                      <a:pt x="129" y="234"/>
                    </a:lnTo>
                    <a:lnTo>
                      <a:pt x="115" y="219"/>
                    </a:lnTo>
                    <a:lnTo>
                      <a:pt x="102" y="205"/>
                    </a:lnTo>
                    <a:lnTo>
                      <a:pt x="90" y="191"/>
                    </a:lnTo>
                    <a:lnTo>
                      <a:pt x="77" y="179"/>
                    </a:lnTo>
                    <a:lnTo>
                      <a:pt x="66" y="168"/>
                    </a:lnTo>
                    <a:lnTo>
                      <a:pt x="59" y="159"/>
                    </a:lnTo>
                    <a:lnTo>
                      <a:pt x="66" y="152"/>
                    </a:lnTo>
                    <a:lnTo>
                      <a:pt x="77" y="140"/>
                    </a:lnTo>
                    <a:lnTo>
                      <a:pt x="90" y="128"/>
                    </a:lnTo>
                    <a:lnTo>
                      <a:pt x="102" y="113"/>
                    </a:lnTo>
                    <a:lnTo>
                      <a:pt x="115" y="99"/>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1" name="Freeform 65"/>
              <p:cNvSpPr>
                <a:spLocks noChangeAspect="1"/>
              </p:cNvSpPr>
              <p:nvPr/>
            </p:nvSpPr>
            <p:spPr bwMode="auto">
              <a:xfrm>
                <a:off x="1808" y="631"/>
                <a:ext cx="60" cy="65"/>
              </a:xfrm>
              <a:custGeom>
                <a:avLst/>
                <a:gdLst/>
                <a:ahLst/>
                <a:cxnLst>
                  <a:cxn ang="0">
                    <a:pos x="240" y="128"/>
                  </a:cxn>
                  <a:cxn ang="0">
                    <a:pos x="120" y="257"/>
                  </a:cxn>
                  <a:cxn ang="0">
                    <a:pos x="0" y="128"/>
                  </a:cxn>
                  <a:cxn ang="0">
                    <a:pos x="120" y="0"/>
                  </a:cxn>
                  <a:cxn ang="0">
                    <a:pos x="240" y="128"/>
                  </a:cxn>
                </a:cxnLst>
                <a:rect l="0" t="0" r="r" b="b"/>
                <a:pathLst>
                  <a:path w="240" h="257">
                    <a:moveTo>
                      <a:pt x="240" y="128"/>
                    </a:moveTo>
                    <a:lnTo>
                      <a:pt x="120" y="257"/>
                    </a:lnTo>
                    <a:lnTo>
                      <a:pt x="0" y="128"/>
                    </a:lnTo>
                    <a:lnTo>
                      <a:pt x="120" y="0"/>
                    </a:lnTo>
                    <a:lnTo>
                      <a:pt x="240"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2" name="Freeform 66"/>
              <p:cNvSpPr>
                <a:spLocks noChangeAspect="1" noEditPoints="1"/>
              </p:cNvSpPr>
              <p:nvPr/>
            </p:nvSpPr>
            <p:spPr bwMode="auto">
              <a:xfrm>
                <a:off x="1800" y="622"/>
                <a:ext cx="75" cy="82"/>
              </a:xfrm>
              <a:custGeom>
                <a:avLst/>
                <a:gdLst/>
                <a:ahLst/>
                <a:cxnLst>
                  <a:cxn ang="0">
                    <a:pos x="133" y="18"/>
                  </a:cxn>
                  <a:cxn ang="0">
                    <a:pos x="0" y="159"/>
                  </a:cxn>
                  <a:cxn ang="0">
                    <a:pos x="150" y="320"/>
                  </a:cxn>
                  <a:cxn ang="0">
                    <a:pos x="300" y="159"/>
                  </a:cxn>
                  <a:cxn ang="0">
                    <a:pos x="150" y="0"/>
                  </a:cxn>
                  <a:cxn ang="0">
                    <a:pos x="133" y="18"/>
                  </a:cxn>
                  <a:cxn ang="0">
                    <a:pos x="150" y="62"/>
                  </a:cxn>
                  <a:cxn ang="0">
                    <a:pos x="160" y="73"/>
                  </a:cxn>
                  <a:cxn ang="0">
                    <a:pos x="172" y="85"/>
                  </a:cxn>
                  <a:cxn ang="0">
                    <a:pos x="184" y="99"/>
                  </a:cxn>
                  <a:cxn ang="0">
                    <a:pos x="198" y="113"/>
                  </a:cxn>
                  <a:cxn ang="0">
                    <a:pos x="211" y="127"/>
                  </a:cxn>
                  <a:cxn ang="0">
                    <a:pos x="224" y="140"/>
                  </a:cxn>
                  <a:cxn ang="0">
                    <a:pos x="233" y="151"/>
                  </a:cxn>
                  <a:cxn ang="0">
                    <a:pos x="241" y="159"/>
                  </a:cxn>
                  <a:cxn ang="0">
                    <a:pos x="233" y="168"/>
                  </a:cxn>
                  <a:cxn ang="0">
                    <a:pos x="224" y="179"/>
                  </a:cxn>
                  <a:cxn ang="0">
                    <a:pos x="211" y="192"/>
                  </a:cxn>
                  <a:cxn ang="0">
                    <a:pos x="198" y="205"/>
                  </a:cxn>
                  <a:cxn ang="0">
                    <a:pos x="184" y="220"/>
                  </a:cxn>
                  <a:cxn ang="0">
                    <a:pos x="172" y="233"/>
                  </a:cxn>
                  <a:cxn ang="0">
                    <a:pos x="160" y="246"/>
                  </a:cxn>
                  <a:cxn ang="0">
                    <a:pos x="150" y="256"/>
                  </a:cxn>
                  <a:cxn ang="0">
                    <a:pos x="140" y="246"/>
                  </a:cxn>
                  <a:cxn ang="0">
                    <a:pos x="129" y="233"/>
                  </a:cxn>
                  <a:cxn ang="0">
                    <a:pos x="116" y="220"/>
                  </a:cxn>
                  <a:cxn ang="0">
                    <a:pos x="102" y="205"/>
                  </a:cxn>
                  <a:cxn ang="0">
                    <a:pos x="90" y="192"/>
                  </a:cxn>
                  <a:cxn ang="0">
                    <a:pos x="77" y="179"/>
                  </a:cxn>
                  <a:cxn ang="0">
                    <a:pos x="68" y="168"/>
                  </a:cxn>
                  <a:cxn ang="0">
                    <a:pos x="59" y="159"/>
                  </a:cxn>
                  <a:cxn ang="0">
                    <a:pos x="68" y="151"/>
                  </a:cxn>
                  <a:cxn ang="0">
                    <a:pos x="77" y="140"/>
                  </a:cxn>
                  <a:cxn ang="0">
                    <a:pos x="90" y="127"/>
                  </a:cxn>
                  <a:cxn ang="0">
                    <a:pos x="102" y="113"/>
                  </a:cxn>
                  <a:cxn ang="0">
                    <a:pos x="116" y="99"/>
                  </a:cxn>
                  <a:cxn ang="0">
                    <a:pos x="129" y="85"/>
                  </a:cxn>
                  <a:cxn ang="0">
                    <a:pos x="140" y="73"/>
                  </a:cxn>
                  <a:cxn ang="0">
                    <a:pos x="150" y="62"/>
                  </a:cxn>
                </a:cxnLst>
                <a:rect l="0" t="0" r="r" b="b"/>
                <a:pathLst>
                  <a:path w="300" h="320">
                    <a:moveTo>
                      <a:pt x="133" y="18"/>
                    </a:moveTo>
                    <a:lnTo>
                      <a:pt x="0" y="159"/>
                    </a:lnTo>
                    <a:lnTo>
                      <a:pt x="150" y="320"/>
                    </a:lnTo>
                    <a:lnTo>
                      <a:pt x="300" y="159"/>
                    </a:lnTo>
                    <a:lnTo>
                      <a:pt x="150" y="0"/>
                    </a:lnTo>
                    <a:lnTo>
                      <a:pt x="133" y="18"/>
                    </a:lnTo>
                    <a:close/>
                    <a:moveTo>
                      <a:pt x="150" y="62"/>
                    </a:moveTo>
                    <a:lnTo>
                      <a:pt x="160" y="73"/>
                    </a:lnTo>
                    <a:lnTo>
                      <a:pt x="172" y="85"/>
                    </a:lnTo>
                    <a:lnTo>
                      <a:pt x="184" y="99"/>
                    </a:lnTo>
                    <a:lnTo>
                      <a:pt x="198" y="113"/>
                    </a:lnTo>
                    <a:lnTo>
                      <a:pt x="211" y="127"/>
                    </a:lnTo>
                    <a:lnTo>
                      <a:pt x="224" y="140"/>
                    </a:lnTo>
                    <a:lnTo>
                      <a:pt x="233" y="151"/>
                    </a:lnTo>
                    <a:lnTo>
                      <a:pt x="241" y="159"/>
                    </a:lnTo>
                    <a:lnTo>
                      <a:pt x="233" y="168"/>
                    </a:lnTo>
                    <a:lnTo>
                      <a:pt x="224" y="179"/>
                    </a:lnTo>
                    <a:lnTo>
                      <a:pt x="211" y="192"/>
                    </a:lnTo>
                    <a:lnTo>
                      <a:pt x="198" y="205"/>
                    </a:lnTo>
                    <a:lnTo>
                      <a:pt x="184" y="220"/>
                    </a:lnTo>
                    <a:lnTo>
                      <a:pt x="172" y="233"/>
                    </a:lnTo>
                    <a:lnTo>
                      <a:pt x="160" y="246"/>
                    </a:lnTo>
                    <a:lnTo>
                      <a:pt x="150" y="256"/>
                    </a:lnTo>
                    <a:lnTo>
                      <a:pt x="140" y="246"/>
                    </a:lnTo>
                    <a:lnTo>
                      <a:pt x="129" y="233"/>
                    </a:lnTo>
                    <a:lnTo>
                      <a:pt x="116" y="220"/>
                    </a:lnTo>
                    <a:lnTo>
                      <a:pt x="102" y="205"/>
                    </a:lnTo>
                    <a:lnTo>
                      <a:pt x="90" y="192"/>
                    </a:lnTo>
                    <a:lnTo>
                      <a:pt x="77" y="179"/>
                    </a:lnTo>
                    <a:lnTo>
                      <a:pt x="68" y="168"/>
                    </a:lnTo>
                    <a:lnTo>
                      <a:pt x="59" y="159"/>
                    </a:lnTo>
                    <a:lnTo>
                      <a:pt x="68" y="151"/>
                    </a:lnTo>
                    <a:lnTo>
                      <a:pt x="77" y="140"/>
                    </a:lnTo>
                    <a:lnTo>
                      <a:pt x="90" y="127"/>
                    </a:lnTo>
                    <a:lnTo>
                      <a:pt x="102" y="113"/>
                    </a:lnTo>
                    <a:lnTo>
                      <a:pt x="116" y="99"/>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3" name="Freeform 67"/>
              <p:cNvSpPr>
                <a:spLocks noChangeAspect="1"/>
              </p:cNvSpPr>
              <p:nvPr/>
            </p:nvSpPr>
            <p:spPr bwMode="auto">
              <a:xfrm>
                <a:off x="1906" y="659"/>
                <a:ext cx="60" cy="65"/>
              </a:xfrm>
              <a:custGeom>
                <a:avLst/>
                <a:gdLst/>
                <a:ahLst/>
                <a:cxnLst>
                  <a:cxn ang="0">
                    <a:pos x="241" y="129"/>
                  </a:cxn>
                  <a:cxn ang="0">
                    <a:pos x="120" y="258"/>
                  </a:cxn>
                  <a:cxn ang="0">
                    <a:pos x="0" y="129"/>
                  </a:cxn>
                  <a:cxn ang="0">
                    <a:pos x="120" y="0"/>
                  </a:cxn>
                  <a:cxn ang="0">
                    <a:pos x="241" y="129"/>
                  </a:cxn>
                </a:cxnLst>
                <a:rect l="0" t="0" r="r" b="b"/>
                <a:pathLst>
                  <a:path w="241" h="258">
                    <a:moveTo>
                      <a:pt x="241" y="129"/>
                    </a:moveTo>
                    <a:lnTo>
                      <a:pt x="120" y="258"/>
                    </a:lnTo>
                    <a:lnTo>
                      <a:pt x="0" y="129"/>
                    </a:lnTo>
                    <a:lnTo>
                      <a:pt x="120"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4" name="Freeform 68"/>
              <p:cNvSpPr>
                <a:spLocks noChangeAspect="1" noEditPoints="1"/>
              </p:cNvSpPr>
              <p:nvPr/>
            </p:nvSpPr>
            <p:spPr bwMode="auto">
              <a:xfrm>
                <a:off x="1899" y="650"/>
                <a:ext cx="75" cy="81"/>
              </a:xfrm>
              <a:custGeom>
                <a:avLst/>
                <a:gdLst/>
                <a:ahLst/>
                <a:cxnLst>
                  <a:cxn ang="0">
                    <a:pos x="132" y="18"/>
                  </a:cxn>
                  <a:cxn ang="0">
                    <a:pos x="0" y="159"/>
                  </a:cxn>
                  <a:cxn ang="0">
                    <a:pos x="150" y="319"/>
                  </a:cxn>
                  <a:cxn ang="0">
                    <a:pos x="300" y="159"/>
                  </a:cxn>
                  <a:cxn ang="0">
                    <a:pos x="150" y="0"/>
                  </a:cxn>
                  <a:cxn ang="0">
                    <a:pos x="132" y="18"/>
                  </a:cxn>
                  <a:cxn ang="0">
                    <a:pos x="150" y="62"/>
                  </a:cxn>
                  <a:cxn ang="0">
                    <a:pos x="159" y="73"/>
                  </a:cxn>
                  <a:cxn ang="0">
                    <a:pos x="171" y="85"/>
                  </a:cxn>
                  <a:cxn ang="0">
                    <a:pos x="185" y="99"/>
                  </a:cxn>
                  <a:cxn ang="0">
                    <a:pos x="197" y="113"/>
                  </a:cxn>
                  <a:cxn ang="0">
                    <a:pos x="210" y="128"/>
                  </a:cxn>
                  <a:cxn ang="0">
                    <a:pos x="223" y="140"/>
                  </a:cxn>
                  <a:cxn ang="0">
                    <a:pos x="232" y="152"/>
                  </a:cxn>
                  <a:cxn ang="0">
                    <a:pos x="241" y="159"/>
                  </a:cxn>
                  <a:cxn ang="0">
                    <a:pos x="232" y="168"/>
                  </a:cxn>
                  <a:cxn ang="0">
                    <a:pos x="223" y="179"/>
                  </a:cxn>
                  <a:cxn ang="0">
                    <a:pos x="210" y="191"/>
                  </a:cxn>
                  <a:cxn ang="0">
                    <a:pos x="197" y="205"/>
                  </a:cxn>
                  <a:cxn ang="0">
                    <a:pos x="185" y="219"/>
                  </a:cxn>
                  <a:cxn ang="0">
                    <a:pos x="171" y="234"/>
                  </a:cxn>
                  <a:cxn ang="0">
                    <a:pos x="159" y="246"/>
                  </a:cxn>
                  <a:cxn ang="0">
                    <a:pos x="150" y="257"/>
                  </a:cxn>
                  <a:cxn ang="0">
                    <a:pos x="140" y="246"/>
                  </a:cxn>
                  <a:cxn ang="0">
                    <a:pos x="128" y="234"/>
                  </a:cxn>
                  <a:cxn ang="0">
                    <a:pos x="116" y="219"/>
                  </a:cxn>
                  <a:cxn ang="0">
                    <a:pos x="102" y="205"/>
                  </a:cxn>
                  <a:cxn ang="0">
                    <a:pos x="89" y="191"/>
                  </a:cxn>
                  <a:cxn ang="0">
                    <a:pos x="76" y="179"/>
                  </a:cxn>
                  <a:cxn ang="0">
                    <a:pos x="67" y="168"/>
                  </a:cxn>
                  <a:cxn ang="0">
                    <a:pos x="59" y="159"/>
                  </a:cxn>
                  <a:cxn ang="0">
                    <a:pos x="67" y="152"/>
                  </a:cxn>
                  <a:cxn ang="0">
                    <a:pos x="76" y="140"/>
                  </a:cxn>
                  <a:cxn ang="0">
                    <a:pos x="89" y="128"/>
                  </a:cxn>
                  <a:cxn ang="0">
                    <a:pos x="102" y="113"/>
                  </a:cxn>
                  <a:cxn ang="0">
                    <a:pos x="116" y="99"/>
                  </a:cxn>
                  <a:cxn ang="0">
                    <a:pos x="128" y="85"/>
                  </a:cxn>
                  <a:cxn ang="0">
                    <a:pos x="140" y="73"/>
                  </a:cxn>
                  <a:cxn ang="0">
                    <a:pos x="150" y="62"/>
                  </a:cxn>
                </a:cxnLst>
                <a:rect l="0" t="0" r="r" b="b"/>
                <a:pathLst>
                  <a:path w="300" h="319">
                    <a:moveTo>
                      <a:pt x="132" y="18"/>
                    </a:moveTo>
                    <a:lnTo>
                      <a:pt x="0" y="159"/>
                    </a:lnTo>
                    <a:lnTo>
                      <a:pt x="150" y="319"/>
                    </a:lnTo>
                    <a:lnTo>
                      <a:pt x="300" y="159"/>
                    </a:lnTo>
                    <a:lnTo>
                      <a:pt x="150" y="0"/>
                    </a:lnTo>
                    <a:lnTo>
                      <a:pt x="132" y="18"/>
                    </a:lnTo>
                    <a:close/>
                    <a:moveTo>
                      <a:pt x="150" y="62"/>
                    </a:moveTo>
                    <a:lnTo>
                      <a:pt x="159" y="73"/>
                    </a:lnTo>
                    <a:lnTo>
                      <a:pt x="171" y="85"/>
                    </a:lnTo>
                    <a:lnTo>
                      <a:pt x="185" y="99"/>
                    </a:lnTo>
                    <a:lnTo>
                      <a:pt x="197" y="113"/>
                    </a:lnTo>
                    <a:lnTo>
                      <a:pt x="210" y="128"/>
                    </a:lnTo>
                    <a:lnTo>
                      <a:pt x="223" y="140"/>
                    </a:lnTo>
                    <a:lnTo>
                      <a:pt x="232" y="152"/>
                    </a:lnTo>
                    <a:lnTo>
                      <a:pt x="241" y="159"/>
                    </a:lnTo>
                    <a:lnTo>
                      <a:pt x="232" y="168"/>
                    </a:lnTo>
                    <a:lnTo>
                      <a:pt x="223" y="179"/>
                    </a:lnTo>
                    <a:lnTo>
                      <a:pt x="210" y="191"/>
                    </a:lnTo>
                    <a:lnTo>
                      <a:pt x="197" y="205"/>
                    </a:lnTo>
                    <a:lnTo>
                      <a:pt x="185" y="219"/>
                    </a:lnTo>
                    <a:lnTo>
                      <a:pt x="171" y="234"/>
                    </a:lnTo>
                    <a:lnTo>
                      <a:pt x="159" y="246"/>
                    </a:lnTo>
                    <a:lnTo>
                      <a:pt x="150" y="257"/>
                    </a:lnTo>
                    <a:lnTo>
                      <a:pt x="140" y="246"/>
                    </a:lnTo>
                    <a:lnTo>
                      <a:pt x="128" y="234"/>
                    </a:lnTo>
                    <a:lnTo>
                      <a:pt x="116" y="219"/>
                    </a:lnTo>
                    <a:lnTo>
                      <a:pt x="102" y="205"/>
                    </a:lnTo>
                    <a:lnTo>
                      <a:pt x="89" y="191"/>
                    </a:lnTo>
                    <a:lnTo>
                      <a:pt x="76" y="179"/>
                    </a:lnTo>
                    <a:lnTo>
                      <a:pt x="67" y="168"/>
                    </a:lnTo>
                    <a:lnTo>
                      <a:pt x="59" y="159"/>
                    </a:lnTo>
                    <a:lnTo>
                      <a:pt x="67" y="152"/>
                    </a:lnTo>
                    <a:lnTo>
                      <a:pt x="76" y="140"/>
                    </a:lnTo>
                    <a:lnTo>
                      <a:pt x="89" y="128"/>
                    </a:lnTo>
                    <a:lnTo>
                      <a:pt x="102" y="113"/>
                    </a:lnTo>
                    <a:lnTo>
                      <a:pt x="116" y="99"/>
                    </a:lnTo>
                    <a:lnTo>
                      <a:pt x="128"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5" name="Freeform 69"/>
              <p:cNvSpPr>
                <a:spLocks noChangeAspect="1"/>
              </p:cNvSpPr>
              <p:nvPr/>
            </p:nvSpPr>
            <p:spPr bwMode="auto">
              <a:xfrm>
                <a:off x="2004" y="687"/>
                <a:ext cx="60" cy="64"/>
              </a:xfrm>
              <a:custGeom>
                <a:avLst/>
                <a:gdLst/>
                <a:ahLst/>
                <a:cxnLst>
                  <a:cxn ang="0">
                    <a:pos x="241" y="128"/>
                  </a:cxn>
                  <a:cxn ang="0">
                    <a:pos x="120" y="257"/>
                  </a:cxn>
                  <a:cxn ang="0">
                    <a:pos x="0" y="128"/>
                  </a:cxn>
                  <a:cxn ang="0">
                    <a:pos x="120" y="0"/>
                  </a:cxn>
                  <a:cxn ang="0">
                    <a:pos x="241" y="128"/>
                  </a:cxn>
                </a:cxnLst>
                <a:rect l="0" t="0" r="r" b="b"/>
                <a:pathLst>
                  <a:path w="241" h="257">
                    <a:moveTo>
                      <a:pt x="241" y="128"/>
                    </a:moveTo>
                    <a:lnTo>
                      <a:pt x="120" y="257"/>
                    </a:lnTo>
                    <a:lnTo>
                      <a:pt x="0" y="128"/>
                    </a:lnTo>
                    <a:lnTo>
                      <a:pt x="120"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6" name="Freeform 70"/>
              <p:cNvSpPr>
                <a:spLocks noChangeAspect="1" noEditPoints="1"/>
              </p:cNvSpPr>
              <p:nvPr/>
            </p:nvSpPr>
            <p:spPr bwMode="auto">
              <a:xfrm>
                <a:off x="1997" y="677"/>
                <a:ext cx="75" cy="83"/>
              </a:xfrm>
              <a:custGeom>
                <a:avLst/>
                <a:gdLst/>
                <a:ahLst/>
                <a:cxnLst>
                  <a:cxn ang="0">
                    <a:pos x="133" y="18"/>
                  </a:cxn>
                  <a:cxn ang="0">
                    <a:pos x="0" y="159"/>
                  </a:cxn>
                  <a:cxn ang="0">
                    <a:pos x="150" y="320"/>
                  </a:cxn>
                  <a:cxn ang="0">
                    <a:pos x="300" y="159"/>
                  </a:cxn>
                  <a:cxn ang="0">
                    <a:pos x="150" y="0"/>
                  </a:cxn>
                  <a:cxn ang="0">
                    <a:pos x="133" y="18"/>
                  </a:cxn>
                  <a:cxn ang="0">
                    <a:pos x="150" y="62"/>
                  </a:cxn>
                  <a:cxn ang="0">
                    <a:pos x="160" y="73"/>
                  </a:cxn>
                  <a:cxn ang="0">
                    <a:pos x="171" y="85"/>
                  </a:cxn>
                  <a:cxn ang="0">
                    <a:pos x="185" y="99"/>
                  </a:cxn>
                  <a:cxn ang="0">
                    <a:pos x="198" y="113"/>
                  </a:cxn>
                  <a:cxn ang="0">
                    <a:pos x="210" y="127"/>
                  </a:cxn>
                  <a:cxn ang="0">
                    <a:pos x="223" y="140"/>
                  </a:cxn>
                  <a:cxn ang="0">
                    <a:pos x="233" y="151"/>
                  </a:cxn>
                  <a:cxn ang="0">
                    <a:pos x="241" y="159"/>
                  </a:cxn>
                  <a:cxn ang="0">
                    <a:pos x="233" y="168"/>
                  </a:cxn>
                  <a:cxn ang="0">
                    <a:pos x="223" y="179"/>
                  </a:cxn>
                  <a:cxn ang="0">
                    <a:pos x="210" y="192"/>
                  </a:cxn>
                  <a:cxn ang="0">
                    <a:pos x="198" y="205"/>
                  </a:cxn>
                  <a:cxn ang="0">
                    <a:pos x="185" y="220"/>
                  </a:cxn>
                  <a:cxn ang="0">
                    <a:pos x="171" y="233"/>
                  </a:cxn>
                  <a:cxn ang="0">
                    <a:pos x="160" y="246"/>
                  </a:cxn>
                  <a:cxn ang="0">
                    <a:pos x="150" y="256"/>
                  </a:cxn>
                  <a:cxn ang="0">
                    <a:pos x="140" y="246"/>
                  </a:cxn>
                  <a:cxn ang="0">
                    <a:pos x="128" y="233"/>
                  </a:cxn>
                  <a:cxn ang="0">
                    <a:pos x="116" y="220"/>
                  </a:cxn>
                  <a:cxn ang="0">
                    <a:pos x="102" y="205"/>
                  </a:cxn>
                  <a:cxn ang="0">
                    <a:pos x="89" y="192"/>
                  </a:cxn>
                  <a:cxn ang="0">
                    <a:pos x="77" y="179"/>
                  </a:cxn>
                  <a:cxn ang="0">
                    <a:pos x="67" y="168"/>
                  </a:cxn>
                  <a:cxn ang="0">
                    <a:pos x="59" y="159"/>
                  </a:cxn>
                  <a:cxn ang="0">
                    <a:pos x="67" y="151"/>
                  </a:cxn>
                  <a:cxn ang="0">
                    <a:pos x="77" y="140"/>
                  </a:cxn>
                  <a:cxn ang="0">
                    <a:pos x="89" y="127"/>
                  </a:cxn>
                  <a:cxn ang="0">
                    <a:pos x="102" y="113"/>
                  </a:cxn>
                  <a:cxn ang="0">
                    <a:pos x="116" y="99"/>
                  </a:cxn>
                  <a:cxn ang="0">
                    <a:pos x="128" y="85"/>
                  </a:cxn>
                  <a:cxn ang="0">
                    <a:pos x="140" y="73"/>
                  </a:cxn>
                  <a:cxn ang="0">
                    <a:pos x="150" y="62"/>
                  </a:cxn>
                </a:cxnLst>
                <a:rect l="0" t="0" r="r" b="b"/>
                <a:pathLst>
                  <a:path w="300" h="320">
                    <a:moveTo>
                      <a:pt x="133" y="18"/>
                    </a:moveTo>
                    <a:lnTo>
                      <a:pt x="0" y="159"/>
                    </a:lnTo>
                    <a:lnTo>
                      <a:pt x="150" y="320"/>
                    </a:lnTo>
                    <a:lnTo>
                      <a:pt x="300" y="159"/>
                    </a:lnTo>
                    <a:lnTo>
                      <a:pt x="150" y="0"/>
                    </a:lnTo>
                    <a:lnTo>
                      <a:pt x="133" y="18"/>
                    </a:lnTo>
                    <a:close/>
                    <a:moveTo>
                      <a:pt x="150" y="62"/>
                    </a:moveTo>
                    <a:lnTo>
                      <a:pt x="160" y="73"/>
                    </a:lnTo>
                    <a:lnTo>
                      <a:pt x="171" y="85"/>
                    </a:lnTo>
                    <a:lnTo>
                      <a:pt x="185" y="99"/>
                    </a:lnTo>
                    <a:lnTo>
                      <a:pt x="198" y="113"/>
                    </a:lnTo>
                    <a:lnTo>
                      <a:pt x="210" y="127"/>
                    </a:lnTo>
                    <a:lnTo>
                      <a:pt x="223" y="140"/>
                    </a:lnTo>
                    <a:lnTo>
                      <a:pt x="233" y="151"/>
                    </a:lnTo>
                    <a:lnTo>
                      <a:pt x="241" y="159"/>
                    </a:lnTo>
                    <a:lnTo>
                      <a:pt x="233" y="168"/>
                    </a:lnTo>
                    <a:lnTo>
                      <a:pt x="223" y="179"/>
                    </a:lnTo>
                    <a:lnTo>
                      <a:pt x="210" y="192"/>
                    </a:lnTo>
                    <a:lnTo>
                      <a:pt x="198" y="205"/>
                    </a:lnTo>
                    <a:lnTo>
                      <a:pt x="185" y="220"/>
                    </a:lnTo>
                    <a:lnTo>
                      <a:pt x="171" y="233"/>
                    </a:lnTo>
                    <a:lnTo>
                      <a:pt x="160" y="246"/>
                    </a:lnTo>
                    <a:lnTo>
                      <a:pt x="150" y="256"/>
                    </a:lnTo>
                    <a:lnTo>
                      <a:pt x="140" y="246"/>
                    </a:lnTo>
                    <a:lnTo>
                      <a:pt x="128" y="233"/>
                    </a:lnTo>
                    <a:lnTo>
                      <a:pt x="116" y="220"/>
                    </a:lnTo>
                    <a:lnTo>
                      <a:pt x="102" y="205"/>
                    </a:lnTo>
                    <a:lnTo>
                      <a:pt x="89" y="192"/>
                    </a:lnTo>
                    <a:lnTo>
                      <a:pt x="77" y="179"/>
                    </a:lnTo>
                    <a:lnTo>
                      <a:pt x="67" y="168"/>
                    </a:lnTo>
                    <a:lnTo>
                      <a:pt x="59" y="159"/>
                    </a:lnTo>
                    <a:lnTo>
                      <a:pt x="67" y="151"/>
                    </a:lnTo>
                    <a:lnTo>
                      <a:pt x="77" y="140"/>
                    </a:lnTo>
                    <a:lnTo>
                      <a:pt x="89" y="127"/>
                    </a:lnTo>
                    <a:lnTo>
                      <a:pt x="102" y="113"/>
                    </a:lnTo>
                    <a:lnTo>
                      <a:pt x="116" y="99"/>
                    </a:lnTo>
                    <a:lnTo>
                      <a:pt x="128"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7" name="Freeform 71"/>
              <p:cNvSpPr>
                <a:spLocks noChangeAspect="1"/>
              </p:cNvSpPr>
              <p:nvPr/>
            </p:nvSpPr>
            <p:spPr bwMode="auto">
              <a:xfrm>
                <a:off x="2095" y="713"/>
                <a:ext cx="60" cy="64"/>
              </a:xfrm>
              <a:custGeom>
                <a:avLst/>
                <a:gdLst/>
                <a:ahLst/>
                <a:cxnLst>
                  <a:cxn ang="0">
                    <a:pos x="241" y="128"/>
                  </a:cxn>
                  <a:cxn ang="0">
                    <a:pos x="121" y="256"/>
                  </a:cxn>
                  <a:cxn ang="0">
                    <a:pos x="0" y="128"/>
                  </a:cxn>
                  <a:cxn ang="0">
                    <a:pos x="121" y="0"/>
                  </a:cxn>
                  <a:cxn ang="0">
                    <a:pos x="241" y="128"/>
                  </a:cxn>
                </a:cxnLst>
                <a:rect l="0" t="0" r="r" b="b"/>
                <a:pathLst>
                  <a:path w="241" h="256">
                    <a:moveTo>
                      <a:pt x="241" y="128"/>
                    </a:moveTo>
                    <a:lnTo>
                      <a:pt x="121" y="256"/>
                    </a:lnTo>
                    <a:lnTo>
                      <a:pt x="0" y="128"/>
                    </a:lnTo>
                    <a:lnTo>
                      <a:pt x="121"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8" name="Freeform 72"/>
              <p:cNvSpPr>
                <a:spLocks noChangeAspect="1" noEditPoints="1"/>
              </p:cNvSpPr>
              <p:nvPr/>
            </p:nvSpPr>
            <p:spPr bwMode="auto">
              <a:xfrm>
                <a:off x="2087" y="705"/>
                <a:ext cx="75" cy="80"/>
              </a:xfrm>
              <a:custGeom>
                <a:avLst/>
                <a:gdLst/>
                <a:ahLst/>
                <a:cxnLst>
                  <a:cxn ang="0">
                    <a:pos x="132" y="19"/>
                  </a:cxn>
                  <a:cxn ang="0">
                    <a:pos x="0" y="160"/>
                  </a:cxn>
                  <a:cxn ang="0">
                    <a:pos x="150" y="320"/>
                  </a:cxn>
                  <a:cxn ang="0">
                    <a:pos x="300" y="160"/>
                  </a:cxn>
                  <a:cxn ang="0">
                    <a:pos x="150" y="0"/>
                  </a:cxn>
                  <a:cxn ang="0">
                    <a:pos x="132" y="19"/>
                  </a:cxn>
                  <a:cxn ang="0">
                    <a:pos x="150" y="62"/>
                  </a:cxn>
                  <a:cxn ang="0">
                    <a:pos x="160" y="73"/>
                  </a:cxn>
                  <a:cxn ang="0">
                    <a:pos x="171" y="85"/>
                  </a:cxn>
                  <a:cxn ang="0">
                    <a:pos x="184" y="99"/>
                  </a:cxn>
                  <a:cxn ang="0">
                    <a:pos x="198" y="114"/>
                  </a:cxn>
                  <a:cxn ang="0">
                    <a:pos x="210" y="128"/>
                  </a:cxn>
                  <a:cxn ang="0">
                    <a:pos x="222" y="141"/>
                  </a:cxn>
                  <a:cxn ang="0">
                    <a:pos x="233" y="152"/>
                  </a:cxn>
                  <a:cxn ang="0">
                    <a:pos x="241" y="160"/>
                  </a:cxn>
                  <a:cxn ang="0">
                    <a:pos x="233" y="168"/>
                  </a:cxn>
                  <a:cxn ang="0">
                    <a:pos x="222" y="179"/>
                  </a:cxn>
                  <a:cxn ang="0">
                    <a:pos x="210" y="192"/>
                  </a:cxn>
                  <a:cxn ang="0">
                    <a:pos x="198" y="205"/>
                  </a:cxn>
                  <a:cxn ang="0">
                    <a:pos x="184" y="221"/>
                  </a:cxn>
                  <a:cxn ang="0">
                    <a:pos x="171" y="234"/>
                  </a:cxn>
                  <a:cxn ang="0">
                    <a:pos x="160" y="247"/>
                  </a:cxn>
                  <a:cxn ang="0">
                    <a:pos x="150" y="257"/>
                  </a:cxn>
                  <a:cxn ang="0">
                    <a:pos x="140" y="247"/>
                  </a:cxn>
                  <a:cxn ang="0">
                    <a:pos x="128" y="234"/>
                  </a:cxn>
                  <a:cxn ang="0">
                    <a:pos x="115" y="221"/>
                  </a:cxn>
                  <a:cxn ang="0">
                    <a:pos x="102" y="205"/>
                  </a:cxn>
                  <a:cxn ang="0">
                    <a:pos x="88" y="192"/>
                  </a:cxn>
                  <a:cxn ang="0">
                    <a:pos x="76" y="179"/>
                  </a:cxn>
                  <a:cxn ang="0">
                    <a:pos x="66" y="168"/>
                  </a:cxn>
                  <a:cxn ang="0">
                    <a:pos x="59" y="160"/>
                  </a:cxn>
                  <a:cxn ang="0">
                    <a:pos x="66" y="152"/>
                  </a:cxn>
                  <a:cxn ang="0">
                    <a:pos x="76" y="141"/>
                  </a:cxn>
                  <a:cxn ang="0">
                    <a:pos x="88" y="128"/>
                  </a:cxn>
                  <a:cxn ang="0">
                    <a:pos x="102" y="114"/>
                  </a:cxn>
                  <a:cxn ang="0">
                    <a:pos x="115" y="99"/>
                  </a:cxn>
                  <a:cxn ang="0">
                    <a:pos x="128" y="85"/>
                  </a:cxn>
                  <a:cxn ang="0">
                    <a:pos x="140" y="73"/>
                  </a:cxn>
                  <a:cxn ang="0">
                    <a:pos x="150" y="62"/>
                  </a:cxn>
                </a:cxnLst>
                <a:rect l="0" t="0" r="r" b="b"/>
                <a:pathLst>
                  <a:path w="300" h="320">
                    <a:moveTo>
                      <a:pt x="132" y="19"/>
                    </a:moveTo>
                    <a:lnTo>
                      <a:pt x="0" y="160"/>
                    </a:lnTo>
                    <a:lnTo>
                      <a:pt x="150" y="320"/>
                    </a:lnTo>
                    <a:lnTo>
                      <a:pt x="300" y="160"/>
                    </a:lnTo>
                    <a:lnTo>
                      <a:pt x="150" y="0"/>
                    </a:lnTo>
                    <a:lnTo>
                      <a:pt x="132" y="19"/>
                    </a:lnTo>
                    <a:close/>
                    <a:moveTo>
                      <a:pt x="150" y="62"/>
                    </a:moveTo>
                    <a:lnTo>
                      <a:pt x="160" y="73"/>
                    </a:lnTo>
                    <a:lnTo>
                      <a:pt x="171" y="85"/>
                    </a:lnTo>
                    <a:lnTo>
                      <a:pt x="184" y="99"/>
                    </a:lnTo>
                    <a:lnTo>
                      <a:pt x="198" y="114"/>
                    </a:lnTo>
                    <a:lnTo>
                      <a:pt x="210" y="128"/>
                    </a:lnTo>
                    <a:lnTo>
                      <a:pt x="222" y="141"/>
                    </a:lnTo>
                    <a:lnTo>
                      <a:pt x="233" y="152"/>
                    </a:lnTo>
                    <a:lnTo>
                      <a:pt x="241" y="160"/>
                    </a:lnTo>
                    <a:lnTo>
                      <a:pt x="233" y="168"/>
                    </a:lnTo>
                    <a:lnTo>
                      <a:pt x="222" y="179"/>
                    </a:lnTo>
                    <a:lnTo>
                      <a:pt x="210" y="192"/>
                    </a:lnTo>
                    <a:lnTo>
                      <a:pt x="198" y="205"/>
                    </a:lnTo>
                    <a:lnTo>
                      <a:pt x="184" y="221"/>
                    </a:lnTo>
                    <a:lnTo>
                      <a:pt x="171" y="234"/>
                    </a:lnTo>
                    <a:lnTo>
                      <a:pt x="160" y="247"/>
                    </a:lnTo>
                    <a:lnTo>
                      <a:pt x="150" y="257"/>
                    </a:lnTo>
                    <a:lnTo>
                      <a:pt x="140" y="247"/>
                    </a:lnTo>
                    <a:lnTo>
                      <a:pt x="128" y="234"/>
                    </a:lnTo>
                    <a:lnTo>
                      <a:pt x="115" y="221"/>
                    </a:lnTo>
                    <a:lnTo>
                      <a:pt x="102" y="205"/>
                    </a:lnTo>
                    <a:lnTo>
                      <a:pt x="88" y="192"/>
                    </a:lnTo>
                    <a:lnTo>
                      <a:pt x="76" y="179"/>
                    </a:lnTo>
                    <a:lnTo>
                      <a:pt x="66" y="168"/>
                    </a:lnTo>
                    <a:lnTo>
                      <a:pt x="59" y="160"/>
                    </a:lnTo>
                    <a:lnTo>
                      <a:pt x="66" y="152"/>
                    </a:lnTo>
                    <a:lnTo>
                      <a:pt x="76" y="141"/>
                    </a:lnTo>
                    <a:lnTo>
                      <a:pt x="88" y="128"/>
                    </a:lnTo>
                    <a:lnTo>
                      <a:pt x="102" y="114"/>
                    </a:lnTo>
                    <a:lnTo>
                      <a:pt x="115" y="99"/>
                    </a:lnTo>
                    <a:lnTo>
                      <a:pt x="128"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69" name="Freeform 73"/>
              <p:cNvSpPr>
                <a:spLocks noChangeAspect="1"/>
              </p:cNvSpPr>
              <p:nvPr/>
            </p:nvSpPr>
            <p:spPr bwMode="auto">
              <a:xfrm>
                <a:off x="2185" y="788"/>
                <a:ext cx="60" cy="65"/>
              </a:xfrm>
              <a:custGeom>
                <a:avLst/>
                <a:gdLst/>
                <a:ahLst/>
                <a:cxnLst>
                  <a:cxn ang="0">
                    <a:pos x="241" y="128"/>
                  </a:cxn>
                  <a:cxn ang="0">
                    <a:pos x="121" y="257"/>
                  </a:cxn>
                  <a:cxn ang="0">
                    <a:pos x="0" y="128"/>
                  </a:cxn>
                  <a:cxn ang="0">
                    <a:pos x="121" y="0"/>
                  </a:cxn>
                  <a:cxn ang="0">
                    <a:pos x="241" y="128"/>
                  </a:cxn>
                </a:cxnLst>
                <a:rect l="0" t="0" r="r" b="b"/>
                <a:pathLst>
                  <a:path w="241" h="257">
                    <a:moveTo>
                      <a:pt x="241" y="128"/>
                    </a:moveTo>
                    <a:lnTo>
                      <a:pt x="121" y="257"/>
                    </a:lnTo>
                    <a:lnTo>
                      <a:pt x="0" y="128"/>
                    </a:lnTo>
                    <a:lnTo>
                      <a:pt x="121"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0" name="Freeform 74"/>
              <p:cNvSpPr>
                <a:spLocks noChangeAspect="1" noEditPoints="1"/>
              </p:cNvSpPr>
              <p:nvPr/>
            </p:nvSpPr>
            <p:spPr bwMode="auto">
              <a:xfrm>
                <a:off x="2177" y="779"/>
                <a:ext cx="75" cy="82"/>
              </a:xfrm>
              <a:custGeom>
                <a:avLst/>
                <a:gdLst/>
                <a:ahLst/>
                <a:cxnLst>
                  <a:cxn ang="0">
                    <a:pos x="132" y="18"/>
                  </a:cxn>
                  <a:cxn ang="0">
                    <a:pos x="0" y="159"/>
                  </a:cxn>
                  <a:cxn ang="0">
                    <a:pos x="150" y="320"/>
                  </a:cxn>
                  <a:cxn ang="0">
                    <a:pos x="300" y="159"/>
                  </a:cxn>
                  <a:cxn ang="0">
                    <a:pos x="150" y="0"/>
                  </a:cxn>
                  <a:cxn ang="0">
                    <a:pos x="132" y="18"/>
                  </a:cxn>
                  <a:cxn ang="0">
                    <a:pos x="150" y="63"/>
                  </a:cxn>
                  <a:cxn ang="0">
                    <a:pos x="159" y="73"/>
                  </a:cxn>
                  <a:cxn ang="0">
                    <a:pos x="171" y="85"/>
                  </a:cxn>
                  <a:cxn ang="0">
                    <a:pos x="184" y="99"/>
                  </a:cxn>
                  <a:cxn ang="0">
                    <a:pos x="198" y="113"/>
                  </a:cxn>
                  <a:cxn ang="0">
                    <a:pos x="210" y="127"/>
                  </a:cxn>
                  <a:cxn ang="0">
                    <a:pos x="222" y="140"/>
                  </a:cxn>
                  <a:cxn ang="0">
                    <a:pos x="233" y="151"/>
                  </a:cxn>
                  <a:cxn ang="0">
                    <a:pos x="241" y="159"/>
                  </a:cxn>
                  <a:cxn ang="0">
                    <a:pos x="233" y="168"/>
                  </a:cxn>
                  <a:cxn ang="0">
                    <a:pos x="222" y="179"/>
                  </a:cxn>
                  <a:cxn ang="0">
                    <a:pos x="210" y="192"/>
                  </a:cxn>
                  <a:cxn ang="0">
                    <a:pos x="198" y="206"/>
                  </a:cxn>
                  <a:cxn ang="0">
                    <a:pos x="184" y="220"/>
                  </a:cxn>
                  <a:cxn ang="0">
                    <a:pos x="171" y="233"/>
                  </a:cxn>
                  <a:cxn ang="0">
                    <a:pos x="159" y="246"/>
                  </a:cxn>
                  <a:cxn ang="0">
                    <a:pos x="150" y="256"/>
                  </a:cxn>
                  <a:cxn ang="0">
                    <a:pos x="140" y="246"/>
                  </a:cxn>
                  <a:cxn ang="0">
                    <a:pos x="128" y="233"/>
                  </a:cxn>
                  <a:cxn ang="0">
                    <a:pos x="115" y="220"/>
                  </a:cxn>
                  <a:cxn ang="0">
                    <a:pos x="102" y="206"/>
                  </a:cxn>
                  <a:cxn ang="0">
                    <a:pos x="88" y="192"/>
                  </a:cxn>
                  <a:cxn ang="0">
                    <a:pos x="76" y="179"/>
                  </a:cxn>
                  <a:cxn ang="0">
                    <a:pos x="66" y="168"/>
                  </a:cxn>
                  <a:cxn ang="0">
                    <a:pos x="59" y="159"/>
                  </a:cxn>
                  <a:cxn ang="0">
                    <a:pos x="66" y="151"/>
                  </a:cxn>
                  <a:cxn ang="0">
                    <a:pos x="76" y="140"/>
                  </a:cxn>
                  <a:cxn ang="0">
                    <a:pos x="88" y="127"/>
                  </a:cxn>
                  <a:cxn ang="0">
                    <a:pos x="102" y="113"/>
                  </a:cxn>
                  <a:cxn ang="0">
                    <a:pos x="115" y="99"/>
                  </a:cxn>
                  <a:cxn ang="0">
                    <a:pos x="128" y="85"/>
                  </a:cxn>
                  <a:cxn ang="0">
                    <a:pos x="140" y="73"/>
                  </a:cxn>
                  <a:cxn ang="0">
                    <a:pos x="150" y="63"/>
                  </a:cxn>
                </a:cxnLst>
                <a:rect l="0" t="0" r="r" b="b"/>
                <a:pathLst>
                  <a:path w="300" h="320">
                    <a:moveTo>
                      <a:pt x="132" y="18"/>
                    </a:moveTo>
                    <a:lnTo>
                      <a:pt x="0" y="159"/>
                    </a:lnTo>
                    <a:lnTo>
                      <a:pt x="150" y="320"/>
                    </a:lnTo>
                    <a:lnTo>
                      <a:pt x="300" y="159"/>
                    </a:lnTo>
                    <a:lnTo>
                      <a:pt x="150" y="0"/>
                    </a:lnTo>
                    <a:lnTo>
                      <a:pt x="132" y="18"/>
                    </a:lnTo>
                    <a:close/>
                    <a:moveTo>
                      <a:pt x="150" y="63"/>
                    </a:moveTo>
                    <a:lnTo>
                      <a:pt x="159" y="73"/>
                    </a:lnTo>
                    <a:lnTo>
                      <a:pt x="171" y="85"/>
                    </a:lnTo>
                    <a:lnTo>
                      <a:pt x="184" y="99"/>
                    </a:lnTo>
                    <a:lnTo>
                      <a:pt x="198" y="113"/>
                    </a:lnTo>
                    <a:lnTo>
                      <a:pt x="210" y="127"/>
                    </a:lnTo>
                    <a:lnTo>
                      <a:pt x="222" y="140"/>
                    </a:lnTo>
                    <a:lnTo>
                      <a:pt x="233" y="151"/>
                    </a:lnTo>
                    <a:lnTo>
                      <a:pt x="241" y="159"/>
                    </a:lnTo>
                    <a:lnTo>
                      <a:pt x="233" y="168"/>
                    </a:lnTo>
                    <a:lnTo>
                      <a:pt x="222" y="179"/>
                    </a:lnTo>
                    <a:lnTo>
                      <a:pt x="210" y="192"/>
                    </a:lnTo>
                    <a:lnTo>
                      <a:pt x="198" y="206"/>
                    </a:lnTo>
                    <a:lnTo>
                      <a:pt x="184" y="220"/>
                    </a:lnTo>
                    <a:lnTo>
                      <a:pt x="171" y="233"/>
                    </a:lnTo>
                    <a:lnTo>
                      <a:pt x="159" y="246"/>
                    </a:lnTo>
                    <a:lnTo>
                      <a:pt x="150" y="256"/>
                    </a:lnTo>
                    <a:lnTo>
                      <a:pt x="140" y="246"/>
                    </a:lnTo>
                    <a:lnTo>
                      <a:pt x="128" y="233"/>
                    </a:lnTo>
                    <a:lnTo>
                      <a:pt x="115" y="220"/>
                    </a:lnTo>
                    <a:lnTo>
                      <a:pt x="102" y="206"/>
                    </a:lnTo>
                    <a:lnTo>
                      <a:pt x="88" y="192"/>
                    </a:lnTo>
                    <a:lnTo>
                      <a:pt x="76" y="179"/>
                    </a:lnTo>
                    <a:lnTo>
                      <a:pt x="66" y="168"/>
                    </a:lnTo>
                    <a:lnTo>
                      <a:pt x="59" y="159"/>
                    </a:lnTo>
                    <a:lnTo>
                      <a:pt x="66" y="151"/>
                    </a:lnTo>
                    <a:lnTo>
                      <a:pt x="76" y="140"/>
                    </a:lnTo>
                    <a:lnTo>
                      <a:pt x="88" y="127"/>
                    </a:lnTo>
                    <a:lnTo>
                      <a:pt x="102" y="113"/>
                    </a:lnTo>
                    <a:lnTo>
                      <a:pt x="115" y="99"/>
                    </a:lnTo>
                    <a:lnTo>
                      <a:pt x="128" y="85"/>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1" name="Freeform 75"/>
              <p:cNvSpPr>
                <a:spLocks noChangeAspect="1"/>
              </p:cNvSpPr>
              <p:nvPr/>
            </p:nvSpPr>
            <p:spPr bwMode="auto">
              <a:xfrm>
                <a:off x="2291" y="816"/>
                <a:ext cx="61" cy="64"/>
              </a:xfrm>
              <a:custGeom>
                <a:avLst/>
                <a:gdLst/>
                <a:ahLst/>
                <a:cxnLst>
                  <a:cxn ang="0">
                    <a:pos x="240" y="128"/>
                  </a:cxn>
                  <a:cxn ang="0">
                    <a:pos x="120" y="257"/>
                  </a:cxn>
                  <a:cxn ang="0">
                    <a:pos x="0" y="128"/>
                  </a:cxn>
                  <a:cxn ang="0">
                    <a:pos x="120" y="0"/>
                  </a:cxn>
                  <a:cxn ang="0">
                    <a:pos x="240" y="128"/>
                  </a:cxn>
                </a:cxnLst>
                <a:rect l="0" t="0" r="r" b="b"/>
                <a:pathLst>
                  <a:path w="240" h="257">
                    <a:moveTo>
                      <a:pt x="240" y="128"/>
                    </a:moveTo>
                    <a:lnTo>
                      <a:pt x="120" y="257"/>
                    </a:lnTo>
                    <a:lnTo>
                      <a:pt x="0" y="128"/>
                    </a:lnTo>
                    <a:lnTo>
                      <a:pt x="120" y="0"/>
                    </a:lnTo>
                    <a:lnTo>
                      <a:pt x="240"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2" name="Freeform 76"/>
              <p:cNvSpPr>
                <a:spLocks noChangeAspect="1" noEditPoints="1"/>
              </p:cNvSpPr>
              <p:nvPr/>
            </p:nvSpPr>
            <p:spPr bwMode="auto">
              <a:xfrm>
                <a:off x="2284" y="807"/>
                <a:ext cx="75" cy="81"/>
              </a:xfrm>
              <a:custGeom>
                <a:avLst/>
                <a:gdLst/>
                <a:ahLst/>
                <a:cxnLst>
                  <a:cxn ang="0">
                    <a:pos x="133" y="18"/>
                  </a:cxn>
                  <a:cxn ang="0">
                    <a:pos x="0" y="159"/>
                  </a:cxn>
                  <a:cxn ang="0">
                    <a:pos x="150" y="320"/>
                  </a:cxn>
                  <a:cxn ang="0">
                    <a:pos x="300" y="159"/>
                  </a:cxn>
                  <a:cxn ang="0">
                    <a:pos x="150" y="0"/>
                  </a:cxn>
                  <a:cxn ang="0">
                    <a:pos x="133" y="18"/>
                  </a:cxn>
                  <a:cxn ang="0">
                    <a:pos x="150" y="62"/>
                  </a:cxn>
                  <a:cxn ang="0">
                    <a:pos x="160" y="73"/>
                  </a:cxn>
                  <a:cxn ang="0">
                    <a:pos x="172" y="85"/>
                  </a:cxn>
                  <a:cxn ang="0">
                    <a:pos x="184" y="99"/>
                  </a:cxn>
                  <a:cxn ang="0">
                    <a:pos x="198" y="113"/>
                  </a:cxn>
                  <a:cxn ang="0">
                    <a:pos x="211" y="128"/>
                  </a:cxn>
                  <a:cxn ang="0">
                    <a:pos x="222" y="141"/>
                  </a:cxn>
                  <a:cxn ang="0">
                    <a:pos x="233" y="152"/>
                  </a:cxn>
                  <a:cxn ang="0">
                    <a:pos x="241" y="159"/>
                  </a:cxn>
                  <a:cxn ang="0">
                    <a:pos x="233" y="168"/>
                  </a:cxn>
                  <a:cxn ang="0">
                    <a:pos x="222" y="179"/>
                  </a:cxn>
                  <a:cxn ang="0">
                    <a:pos x="211" y="192"/>
                  </a:cxn>
                  <a:cxn ang="0">
                    <a:pos x="198" y="205"/>
                  </a:cxn>
                  <a:cxn ang="0">
                    <a:pos x="184" y="219"/>
                  </a:cxn>
                  <a:cxn ang="0">
                    <a:pos x="172" y="234"/>
                  </a:cxn>
                  <a:cxn ang="0">
                    <a:pos x="160" y="247"/>
                  </a:cxn>
                  <a:cxn ang="0">
                    <a:pos x="150" y="256"/>
                  </a:cxn>
                  <a:cxn ang="0">
                    <a:pos x="140" y="247"/>
                  </a:cxn>
                  <a:cxn ang="0">
                    <a:pos x="129" y="234"/>
                  </a:cxn>
                  <a:cxn ang="0">
                    <a:pos x="116" y="219"/>
                  </a:cxn>
                  <a:cxn ang="0">
                    <a:pos x="102" y="205"/>
                  </a:cxn>
                  <a:cxn ang="0">
                    <a:pos x="90" y="192"/>
                  </a:cxn>
                  <a:cxn ang="0">
                    <a:pos x="77" y="179"/>
                  </a:cxn>
                  <a:cxn ang="0">
                    <a:pos x="66" y="168"/>
                  </a:cxn>
                  <a:cxn ang="0">
                    <a:pos x="59" y="159"/>
                  </a:cxn>
                  <a:cxn ang="0">
                    <a:pos x="66" y="152"/>
                  </a:cxn>
                  <a:cxn ang="0">
                    <a:pos x="77" y="141"/>
                  </a:cxn>
                  <a:cxn ang="0">
                    <a:pos x="90" y="128"/>
                  </a:cxn>
                  <a:cxn ang="0">
                    <a:pos x="102" y="113"/>
                  </a:cxn>
                  <a:cxn ang="0">
                    <a:pos x="116" y="99"/>
                  </a:cxn>
                  <a:cxn ang="0">
                    <a:pos x="129" y="85"/>
                  </a:cxn>
                  <a:cxn ang="0">
                    <a:pos x="140" y="73"/>
                  </a:cxn>
                  <a:cxn ang="0">
                    <a:pos x="150" y="62"/>
                  </a:cxn>
                </a:cxnLst>
                <a:rect l="0" t="0" r="r" b="b"/>
                <a:pathLst>
                  <a:path w="300" h="320">
                    <a:moveTo>
                      <a:pt x="133" y="18"/>
                    </a:moveTo>
                    <a:lnTo>
                      <a:pt x="0" y="159"/>
                    </a:lnTo>
                    <a:lnTo>
                      <a:pt x="150" y="320"/>
                    </a:lnTo>
                    <a:lnTo>
                      <a:pt x="300" y="159"/>
                    </a:lnTo>
                    <a:lnTo>
                      <a:pt x="150" y="0"/>
                    </a:lnTo>
                    <a:lnTo>
                      <a:pt x="133" y="18"/>
                    </a:lnTo>
                    <a:close/>
                    <a:moveTo>
                      <a:pt x="150" y="62"/>
                    </a:moveTo>
                    <a:lnTo>
                      <a:pt x="160" y="73"/>
                    </a:lnTo>
                    <a:lnTo>
                      <a:pt x="172" y="85"/>
                    </a:lnTo>
                    <a:lnTo>
                      <a:pt x="184" y="99"/>
                    </a:lnTo>
                    <a:lnTo>
                      <a:pt x="198" y="113"/>
                    </a:lnTo>
                    <a:lnTo>
                      <a:pt x="211" y="128"/>
                    </a:lnTo>
                    <a:lnTo>
                      <a:pt x="222" y="141"/>
                    </a:lnTo>
                    <a:lnTo>
                      <a:pt x="233" y="152"/>
                    </a:lnTo>
                    <a:lnTo>
                      <a:pt x="241" y="159"/>
                    </a:lnTo>
                    <a:lnTo>
                      <a:pt x="233" y="168"/>
                    </a:lnTo>
                    <a:lnTo>
                      <a:pt x="222" y="179"/>
                    </a:lnTo>
                    <a:lnTo>
                      <a:pt x="211" y="192"/>
                    </a:lnTo>
                    <a:lnTo>
                      <a:pt x="198" y="205"/>
                    </a:lnTo>
                    <a:lnTo>
                      <a:pt x="184" y="219"/>
                    </a:lnTo>
                    <a:lnTo>
                      <a:pt x="172" y="234"/>
                    </a:lnTo>
                    <a:lnTo>
                      <a:pt x="160" y="247"/>
                    </a:lnTo>
                    <a:lnTo>
                      <a:pt x="150" y="256"/>
                    </a:lnTo>
                    <a:lnTo>
                      <a:pt x="140" y="247"/>
                    </a:lnTo>
                    <a:lnTo>
                      <a:pt x="129" y="234"/>
                    </a:lnTo>
                    <a:lnTo>
                      <a:pt x="116" y="219"/>
                    </a:lnTo>
                    <a:lnTo>
                      <a:pt x="102" y="205"/>
                    </a:lnTo>
                    <a:lnTo>
                      <a:pt x="90" y="192"/>
                    </a:lnTo>
                    <a:lnTo>
                      <a:pt x="77" y="179"/>
                    </a:lnTo>
                    <a:lnTo>
                      <a:pt x="66" y="168"/>
                    </a:lnTo>
                    <a:lnTo>
                      <a:pt x="59" y="159"/>
                    </a:lnTo>
                    <a:lnTo>
                      <a:pt x="66" y="152"/>
                    </a:lnTo>
                    <a:lnTo>
                      <a:pt x="77" y="141"/>
                    </a:lnTo>
                    <a:lnTo>
                      <a:pt x="90" y="128"/>
                    </a:lnTo>
                    <a:lnTo>
                      <a:pt x="102" y="113"/>
                    </a:lnTo>
                    <a:lnTo>
                      <a:pt x="116" y="99"/>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3" name="Freeform 77"/>
              <p:cNvSpPr>
                <a:spLocks noChangeAspect="1"/>
              </p:cNvSpPr>
              <p:nvPr/>
            </p:nvSpPr>
            <p:spPr bwMode="auto">
              <a:xfrm>
                <a:off x="2391" y="849"/>
                <a:ext cx="60" cy="65"/>
              </a:xfrm>
              <a:custGeom>
                <a:avLst/>
                <a:gdLst/>
                <a:ahLst/>
                <a:cxnLst>
                  <a:cxn ang="0">
                    <a:pos x="240" y="129"/>
                  </a:cxn>
                  <a:cxn ang="0">
                    <a:pos x="120" y="257"/>
                  </a:cxn>
                  <a:cxn ang="0">
                    <a:pos x="0" y="129"/>
                  </a:cxn>
                  <a:cxn ang="0">
                    <a:pos x="120" y="0"/>
                  </a:cxn>
                  <a:cxn ang="0">
                    <a:pos x="240" y="129"/>
                  </a:cxn>
                </a:cxnLst>
                <a:rect l="0" t="0" r="r" b="b"/>
                <a:pathLst>
                  <a:path w="240" h="257">
                    <a:moveTo>
                      <a:pt x="240" y="129"/>
                    </a:moveTo>
                    <a:lnTo>
                      <a:pt x="120" y="257"/>
                    </a:lnTo>
                    <a:lnTo>
                      <a:pt x="0" y="129"/>
                    </a:lnTo>
                    <a:lnTo>
                      <a:pt x="120" y="0"/>
                    </a:lnTo>
                    <a:lnTo>
                      <a:pt x="240"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4" name="Freeform 78"/>
              <p:cNvSpPr>
                <a:spLocks noChangeAspect="1" noEditPoints="1"/>
              </p:cNvSpPr>
              <p:nvPr/>
            </p:nvSpPr>
            <p:spPr bwMode="auto">
              <a:xfrm>
                <a:off x="2386" y="842"/>
                <a:ext cx="75" cy="80"/>
              </a:xfrm>
              <a:custGeom>
                <a:avLst/>
                <a:gdLst/>
                <a:ahLst/>
                <a:cxnLst>
                  <a:cxn ang="0">
                    <a:pos x="133" y="18"/>
                  </a:cxn>
                  <a:cxn ang="0">
                    <a:pos x="0" y="160"/>
                  </a:cxn>
                  <a:cxn ang="0">
                    <a:pos x="150" y="319"/>
                  </a:cxn>
                  <a:cxn ang="0">
                    <a:pos x="300" y="160"/>
                  </a:cxn>
                  <a:cxn ang="0">
                    <a:pos x="150" y="0"/>
                  </a:cxn>
                  <a:cxn ang="0">
                    <a:pos x="133" y="18"/>
                  </a:cxn>
                  <a:cxn ang="0">
                    <a:pos x="150" y="62"/>
                  </a:cxn>
                  <a:cxn ang="0">
                    <a:pos x="160" y="73"/>
                  </a:cxn>
                  <a:cxn ang="0">
                    <a:pos x="172" y="85"/>
                  </a:cxn>
                  <a:cxn ang="0">
                    <a:pos x="184" y="100"/>
                  </a:cxn>
                  <a:cxn ang="0">
                    <a:pos x="198" y="114"/>
                  </a:cxn>
                  <a:cxn ang="0">
                    <a:pos x="211" y="128"/>
                  </a:cxn>
                  <a:cxn ang="0">
                    <a:pos x="224" y="140"/>
                  </a:cxn>
                  <a:cxn ang="0">
                    <a:pos x="234" y="151"/>
                  </a:cxn>
                  <a:cxn ang="0">
                    <a:pos x="241" y="160"/>
                  </a:cxn>
                  <a:cxn ang="0">
                    <a:pos x="234" y="167"/>
                  </a:cxn>
                  <a:cxn ang="0">
                    <a:pos x="224" y="178"/>
                  </a:cxn>
                  <a:cxn ang="0">
                    <a:pos x="211" y="191"/>
                  </a:cxn>
                  <a:cxn ang="0">
                    <a:pos x="198" y="205"/>
                  </a:cxn>
                  <a:cxn ang="0">
                    <a:pos x="184" y="220"/>
                  </a:cxn>
                  <a:cxn ang="0">
                    <a:pos x="172" y="234"/>
                  </a:cxn>
                  <a:cxn ang="0">
                    <a:pos x="160" y="246"/>
                  </a:cxn>
                  <a:cxn ang="0">
                    <a:pos x="150" y="257"/>
                  </a:cxn>
                  <a:cxn ang="0">
                    <a:pos x="140" y="246"/>
                  </a:cxn>
                  <a:cxn ang="0">
                    <a:pos x="129" y="234"/>
                  </a:cxn>
                  <a:cxn ang="0">
                    <a:pos x="116" y="220"/>
                  </a:cxn>
                  <a:cxn ang="0">
                    <a:pos x="102" y="205"/>
                  </a:cxn>
                  <a:cxn ang="0">
                    <a:pos x="90" y="191"/>
                  </a:cxn>
                  <a:cxn ang="0">
                    <a:pos x="77" y="178"/>
                  </a:cxn>
                  <a:cxn ang="0">
                    <a:pos x="68" y="167"/>
                  </a:cxn>
                  <a:cxn ang="0">
                    <a:pos x="59" y="160"/>
                  </a:cxn>
                  <a:cxn ang="0">
                    <a:pos x="68" y="151"/>
                  </a:cxn>
                  <a:cxn ang="0">
                    <a:pos x="77" y="140"/>
                  </a:cxn>
                  <a:cxn ang="0">
                    <a:pos x="90" y="128"/>
                  </a:cxn>
                  <a:cxn ang="0">
                    <a:pos x="102" y="114"/>
                  </a:cxn>
                  <a:cxn ang="0">
                    <a:pos x="116" y="100"/>
                  </a:cxn>
                  <a:cxn ang="0">
                    <a:pos x="129" y="85"/>
                  </a:cxn>
                  <a:cxn ang="0">
                    <a:pos x="140" y="73"/>
                  </a:cxn>
                  <a:cxn ang="0">
                    <a:pos x="150" y="62"/>
                  </a:cxn>
                </a:cxnLst>
                <a:rect l="0" t="0" r="r" b="b"/>
                <a:pathLst>
                  <a:path w="300" h="319">
                    <a:moveTo>
                      <a:pt x="133" y="18"/>
                    </a:moveTo>
                    <a:lnTo>
                      <a:pt x="0" y="160"/>
                    </a:lnTo>
                    <a:lnTo>
                      <a:pt x="150" y="319"/>
                    </a:lnTo>
                    <a:lnTo>
                      <a:pt x="300" y="160"/>
                    </a:lnTo>
                    <a:lnTo>
                      <a:pt x="150" y="0"/>
                    </a:lnTo>
                    <a:lnTo>
                      <a:pt x="133" y="18"/>
                    </a:lnTo>
                    <a:close/>
                    <a:moveTo>
                      <a:pt x="150" y="62"/>
                    </a:moveTo>
                    <a:lnTo>
                      <a:pt x="160" y="73"/>
                    </a:lnTo>
                    <a:lnTo>
                      <a:pt x="172" y="85"/>
                    </a:lnTo>
                    <a:lnTo>
                      <a:pt x="184" y="100"/>
                    </a:lnTo>
                    <a:lnTo>
                      <a:pt x="198" y="114"/>
                    </a:lnTo>
                    <a:lnTo>
                      <a:pt x="211" y="128"/>
                    </a:lnTo>
                    <a:lnTo>
                      <a:pt x="224" y="140"/>
                    </a:lnTo>
                    <a:lnTo>
                      <a:pt x="234" y="151"/>
                    </a:lnTo>
                    <a:lnTo>
                      <a:pt x="241" y="160"/>
                    </a:lnTo>
                    <a:lnTo>
                      <a:pt x="234" y="167"/>
                    </a:lnTo>
                    <a:lnTo>
                      <a:pt x="224" y="178"/>
                    </a:lnTo>
                    <a:lnTo>
                      <a:pt x="211" y="191"/>
                    </a:lnTo>
                    <a:lnTo>
                      <a:pt x="198" y="205"/>
                    </a:lnTo>
                    <a:lnTo>
                      <a:pt x="184" y="220"/>
                    </a:lnTo>
                    <a:lnTo>
                      <a:pt x="172" y="234"/>
                    </a:lnTo>
                    <a:lnTo>
                      <a:pt x="160" y="246"/>
                    </a:lnTo>
                    <a:lnTo>
                      <a:pt x="150" y="257"/>
                    </a:lnTo>
                    <a:lnTo>
                      <a:pt x="140" y="246"/>
                    </a:lnTo>
                    <a:lnTo>
                      <a:pt x="129" y="234"/>
                    </a:lnTo>
                    <a:lnTo>
                      <a:pt x="116" y="220"/>
                    </a:lnTo>
                    <a:lnTo>
                      <a:pt x="102" y="205"/>
                    </a:lnTo>
                    <a:lnTo>
                      <a:pt x="90" y="191"/>
                    </a:lnTo>
                    <a:lnTo>
                      <a:pt x="77" y="178"/>
                    </a:lnTo>
                    <a:lnTo>
                      <a:pt x="68" y="167"/>
                    </a:lnTo>
                    <a:lnTo>
                      <a:pt x="59" y="160"/>
                    </a:lnTo>
                    <a:lnTo>
                      <a:pt x="68" y="151"/>
                    </a:lnTo>
                    <a:lnTo>
                      <a:pt x="77" y="140"/>
                    </a:lnTo>
                    <a:lnTo>
                      <a:pt x="90" y="128"/>
                    </a:lnTo>
                    <a:lnTo>
                      <a:pt x="102" y="114"/>
                    </a:lnTo>
                    <a:lnTo>
                      <a:pt x="116" y="100"/>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5" name="Freeform 79"/>
              <p:cNvSpPr>
                <a:spLocks noChangeAspect="1"/>
              </p:cNvSpPr>
              <p:nvPr/>
            </p:nvSpPr>
            <p:spPr bwMode="auto">
              <a:xfrm>
                <a:off x="2487" y="899"/>
                <a:ext cx="60" cy="64"/>
              </a:xfrm>
              <a:custGeom>
                <a:avLst/>
                <a:gdLst/>
                <a:ahLst/>
                <a:cxnLst>
                  <a:cxn ang="0">
                    <a:pos x="241" y="129"/>
                  </a:cxn>
                  <a:cxn ang="0">
                    <a:pos x="120" y="257"/>
                  </a:cxn>
                  <a:cxn ang="0">
                    <a:pos x="0" y="129"/>
                  </a:cxn>
                  <a:cxn ang="0">
                    <a:pos x="120" y="0"/>
                  </a:cxn>
                  <a:cxn ang="0">
                    <a:pos x="241" y="129"/>
                  </a:cxn>
                </a:cxnLst>
                <a:rect l="0" t="0" r="r" b="b"/>
                <a:pathLst>
                  <a:path w="241" h="257">
                    <a:moveTo>
                      <a:pt x="241" y="129"/>
                    </a:moveTo>
                    <a:lnTo>
                      <a:pt x="120" y="257"/>
                    </a:lnTo>
                    <a:lnTo>
                      <a:pt x="0" y="129"/>
                    </a:lnTo>
                    <a:lnTo>
                      <a:pt x="120"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6" name="Freeform 80"/>
              <p:cNvSpPr>
                <a:spLocks noChangeAspect="1" noEditPoints="1"/>
              </p:cNvSpPr>
              <p:nvPr/>
            </p:nvSpPr>
            <p:spPr bwMode="auto">
              <a:xfrm>
                <a:off x="2479" y="890"/>
                <a:ext cx="75" cy="81"/>
              </a:xfrm>
              <a:custGeom>
                <a:avLst/>
                <a:gdLst/>
                <a:ahLst/>
                <a:cxnLst>
                  <a:cxn ang="0">
                    <a:pos x="133" y="18"/>
                  </a:cxn>
                  <a:cxn ang="0">
                    <a:pos x="0" y="160"/>
                  </a:cxn>
                  <a:cxn ang="0">
                    <a:pos x="150" y="320"/>
                  </a:cxn>
                  <a:cxn ang="0">
                    <a:pos x="300" y="160"/>
                  </a:cxn>
                  <a:cxn ang="0">
                    <a:pos x="150" y="0"/>
                  </a:cxn>
                  <a:cxn ang="0">
                    <a:pos x="133" y="18"/>
                  </a:cxn>
                  <a:cxn ang="0">
                    <a:pos x="150" y="63"/>
                  </a:cxn>
                  <a:cxn ang="0">
                    <a:pos x="160" y="73"/>
                  </a:cxn>
                  <a:cxn ang="0">
                    <a:pos x="172" y="86"/>
                  </a:cxn>
                  <a:cxn ang="0">
                    <a:pos x="185" y="99"/>
                  </a:cxn>
                  <a:cxn ang="0">
                    <a:pos x="198" y="113"/>
                  </a:cxn>
                  <a:cxn ang="0">
                    <a:pos x="212" y="127"/>
                  </a:cxn>
                  <a:cxn ang="0">
                    <a:pos x="224" y="141"/>
                  </a:cxn>
                  <a:cxn ang="0">
                    <a:pos x="234" y="151"/>
                  </a:cxn>
                  <a:cxn ang="0">
                    <a:pos x="241" y="160"/>
                  </a:cxn>
                  <a:cxn ang="0">
                    <a:pos x="234" y="168"/>
                  </a:cxn>
                  <a:cxn ang="0">
                    <a:pos x="224" y="179"/>
                  </a:cxn>
                  <a:cxn ang="0">
                    <a:pos x="212" y="192"/>
                  </a:cxn>
                  <a:cxn ang="0">
                    <a:pos x="198" y="206"/>
                  </a:cxn>
                  <a:cxn ang="0">
                    <a:pos x="185" y="220"/>
                  </a:cxn>
                  <a:cxn ang="0">
                    <a:pos x="172" y="234"/>
                  </a:cxn>
                  <a:cxn ang="0">
                    <a:pos x="160" y="246"/>
                  </a:cxn>
                  <a:cxn ang="0">
                    <a:pos x="150" y="256"/>
                  </a:cxn>
                  <a:cxn ang="0">
                    <a:pos x="140" y="246"/>
                  </a:cxn>
                  <a:cxn ang="0">
                    <a:pos x="129" y="234"/>
                  </a:cxn>
                  <a:cxn ang="0">
                    <a:pos x="116" y="220"/>
                  </a:cxn>
                  <a:cxn ang="0">
                    <a:pos x="102" y="206"/>
                  </a:cxn>
                  <a:cxn ang="0">
                    <a:pos x="90" y="192"/>
                  </a:cxn>
                  <a:cxn ang="0">
                    <a:pos x="78" y="179"/>
                  </a:cxn>
                  <a:cxn ang="0">
                    <a:pos x="67" y="168"/>
                  </a:cxn>
                  <a:cxn ang="0">
                    <a:pos x="59" y="160"/>
                  </a:cxn>
                  <a:cxn ang="0">
                    <a:pos x="67" y="151"/>
                  </a:cxn>
                  <a:cxn ang="0">
                    <a:pos x="78" y="141"/>
                  </a:cxn>
                  <a:cxn ang="0">
                    <a:pos x="90" y="127"/>
                  </a:cxn>
                  <a:cxn ang="0">
                    <a:pos x="102" y="113"/>
                  </a:cxn>
                  <a:cxn ang="0">
                    <a:pos x="116" y="99"/>
                  </a:cxn>
                  <a:cxn ang="0">
                    <a:pos x="129" y="86"/>
                  </a:cxn>
                  <a:cxn ang="0">
                    <a:pos x="140" y="73"/>
                  </a:cxn>
                  <a:cxn ang="0">
                    <a:pos x="150" y="63"/>
                  </a:cxn>
                </a:cxnLst>
                <a:rect l="0" t="0" r="r" b="b"/>
                <a:pathLst>
                  <a:path w="300" h="320">
                    <a:moveTo>
                      <a:pt x="133" y="18"/>
                    </a:moveTo>
                    <a:lnTo>
                      <a:pt x="0" y="160"/>
                    </a:lnTo>
                    <a:lnTo>
                      <a:pt x="150" y="320"/>
                    </a:lnTo>
                    <a:lnTo>
                      <a:pt x="300" y="160"/>
                    </a:lnTo>
                    <a:lnTo>
                      <a:pt x="150" y="0"/>
                    </a:lnTo>
                    <a:lnTo>
                      <a:pt x="133" y="18"/>
                    </a:lnTo>
                    <a:close/>
                    <a:moveTo>
                      <a:pt x="150" y="63"/>
                    </a:moveTo>
                    <a:lnTo>
                      <a:pt x="160" y="73"/>
                    </a:lnTo>
                    <a:lnTo>
                      <a:pt x="172" y="86"/>
                    </a:lnTo>
                    <a:lnTo>
                      <a:pt x="185" y="99"/>
                    </a:lnTo>
                    <a:lnTo>
                      <a:pt x="198" y="113"/>
                    </a:lnTo>
                    <a:lnTo>
                      <a:pt x="212" y="127"/>
                    </a:lnTo>
                    <a:lnTo>
                      <a:pt x="224" y="141"/>
                    </a:lnTo>
                    <a:lnTo>
                      <a:pt x="234" y="151"/>
                    </a:lnTo>
                    <a:lnTo>
                      <a:pt x="241" y="160"/>
                    </a:lnTo>
                    <a:lnTo>
                      <a:pt x="234" y="168"/>
                    </a:lnTo>
                    <a:lnTo>
                      <a:pt x="224" y="179"/>
                    </a:lnTo>
                    <a:lnTo>
                      <a:pt x="212" y="192"/>
                    </a:lnTo>
                    <a:lnTo>
                      <a:pt x="198" y="206"/>
                    </a:lnTo>
                    <a:lnTo>
                      <a:pt x="185" y="220"/>
                    </a:lnTo>
                    <a:lnTo>
                      <a:pt x="172" y="234"/>
                    </a:lnTo>
                    <a:lnTo>
                      <a:pt x="160" y="246"/>
                    </a:lnTo>
                    <a:lnTo>
                      <a:pt x="150" y="256"/>
                    </a:lnTo>
                    <a:lnTo>
                      <a:pt x="140" y="246"/>
                    </a:lnTo>
                    <a:lnTo>
                      <a:pt x="129" y="234"/>
                    </a:lnTo>
                    <a:lnTo>
                      <a:pt x="116" y="220"/>
                    </a:lnTo>
                    <a:lnTo>
                      <a:pt x="102" y="206"/>
                    </a:lnTo>
                    <a:lnTo>
                      <a:pt x="90" y="192"/>
                    </a:lnTo>
                    <a:lnTo>
                      <a:pt x="78" y="179"/>
                    </a:lnTo>
                    <a:lnTo>
                      <a:pt x="67" y="168"/>
                    </a:lnTo>
                    <a:lnTo>
                      <a:pt x="59" y="160"/>
                    </a:lnTo>
                    <a:lnTo>
                      <a:pt x="67" y="151"/>
                    </a:lnTo>
                    <a:lnTo>
                      <a:pt x="78" y="141"/>
                    </a:lnTo>
                    <a:lnTo>
                      <a:pt x="90" y="127"/>
                    </a:lnTo>
                    <a:lnTo>
                      <a:pt x="102" y="113"/>
                    </a:lnTo>
                    <a:lnTo>
                      <a:pt x="116" y="99"/>
                    </a:lnTo>
                    <a:lnTo>
                      <a:pt x="129" y="86"/>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7" name="Freeform 81"/>
              <p:cNvSpPr>
                <a:spLocks noChangeAspect="1"/>
              </p:cNvSpPr>
              <p:nvPr/>
            </p:nvSpPr>
            <p:spPr bwMode="auto">
              <a:xfrm>
                <a:off x="2581" y="932"/>
                <a:ext cx="60" cy="64"/>
              </a:xfrm>
              <a:custGeom>
                <a:avLst/>
                <a:gdLst/>
                <a:ahLst/>
                <a:cxnLst>
                  <a:cxn ang="0">
                    <a:pos x="240" y="127"/>
                  </a:cxn>
                  <a:cxn ang="0">
                    <a:pos x="120" y="256"/>
                  </a:cxn>
                  <a:cxn ang="0">
                    <a:pos x="0" y="127"/>
                  </a:cxn>
                  <a:cxn ang="0">
                    <a:pos x="120" y="0"/>
                  </a:cxn>
                  <a:cxn ang="0">
                    <a:pos x="240" y="127"/>
                  </a:cxn>
                </a:cxnLst>
                <a:rect l="0" t="0" r="r" b="b"/>
                <a:pathLst>
                  <a:path w="240" h="256">
                    <a:moveTo>
                      <a:pt x="240" y="127"/>
                    </a:moveTo>
                    <a:lnTo>
                      <a:pt x="120" y="256"/>
                    </a:lnTo>
                    <a:lnTo>
                      <a:pt x="0" y="127"/>
                    </a:lnTo>
                    <a:lnTo>
                      <a:pt x="120" y="0"/>
                    </a:lnTo>
                    <a:lnTo>
                      <a:pt x="240" y="127"/>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8" name="Freeform 82"/>
              <p:cNvSpPr>
                <a:spLocks noChangeAspect="1" noEditPoints="1"/>
              </p:cNvSpPr>
              <p:nvPr/>
            </p:nvSpPr>
            <p:spPr bwMode="auto">
              <a:xfrm>
                <a:off x="2574" y="924"/>
                <a:ext cx="75" cy="80"/>
              </a:xfrm>
              <a:custGeom>
                <a:avLst/>
                <a:gdLst/>
                <a:ahLst/>
                <a:cxnLst>
                  <a:cxn ang="0">
                    <a:pos x="133" y="19"/>
                  </a:cxn>
                  <a:cxn ang="0">
                    <a:pos x="0" y="159"/>
                  </a:cxn>
                  <a:cxn ang="0">
                    <a:pos x="150" y="320"/>
                  </a:cxn>
                  <a:cxn ang="0">
                    <a:pos x="300" y="159"/>
                  </a:cxn>
                  <a:cxn ang="0">
                    <a:pos x="150" y="0"/>
                  </a:cxn>
                  <a:cxn ang="0">
                    <a:pos x="133" y="19"/>
                  </a:cxn>
                  <a:cxn ang="0">
                    <a:pos x="150" y="62"/>
                  </a:cxn>
                  <a:cxn ang="0">
                    <a:pos x="160" y="73"/>
                  </a:cxn>
                  <a:cxn ang="0">
                    <a:pos x="171" y="85"/>
                  </a:cxn>
                  <a:cxn ang="0">
                    <a:pos x="184" y="99"/>
                  </a:cxn>
                  <a:cxn ang="0">
                    <a:pos x="198" y="114"/>
                  </a:cxn>
                  <a:cxn ang="0">
                    <a:pos x="211" y="128"/>
                  </a:cxn>
                  <a:cxn ang="0">
                    <a:pos x="223" y="141"/>
                  </a:cxn>
                  <a:cxn ang="0">
                    <a:pos x="234" y="152"/>
                  </a:cxn>
                  <a:cxn ang="0">
                    <a:pos x="241" y="159"/>
                  </a:cxn>
                  <a:cxn ang="0">
                    <a:pos x="234" y="168"/>
                  </a:cxn>
                  <a:cxn ang="0">
                    <a:pos x="223" y="179"/>
                  </a:cxn>
                  <a:cxn ang="0">
                    <a:pos x="211" y="192"/>
                  </a:cxn>
                  <a:cxn ang="0">
                    <a:pos x="198" y="205"/>
                  </a:cxn>
                  <a:cxn ang="0">
                    <a:pos x="184" y="221"/>
                  </a:cxn>
                  <a:cxn ang="0">
                    <a:pos x="171" y="234"/>
                  </a:cxn>
                  <a:cxn ang="0">
                    <a:pos x="160" y="247"/>
                  </a:cxn>
                  <a:cxn ang="0">
                    <a:pos x="150" y="257"/>
                  </a:cxn>
                  <a:cxn ang="0">
                    <a:pos x="140" y="247"/>
                  </a:cxn>
                  <a:cxn ang="0">
                    <a:pos x="129" y="234"/>
                  </a:cxn>
                  <a:cxn ang="0">
                    <a:pos x="116" y="221"/>
                  </a:cxn>
                  <a:cxn ang="0">
                    <a:pos x="102" y="205"/>
                  </a:cxn>
                  <a:cxn ang="0">
                    <a:pos x="89" y="192"/>
                  </a:cxn>
                  <a:cxn ang="0">
                    <a:pos x="78" y="179"/>
                  </a:cxn>
                  <a:cxn ang="0">
                    <a:pos x="66" y="168"/>
                  </a:cxn>
                  <a:cxn ang="0">
                    <a:pos x="59" y="159"/>
                  </a:cxn>
                  <a:cxn ang="0">
                    <a:pos x="66" y="152"/>
                  </a:cxn>
                  <a:cxn ang="0">
                    <a:pos x="78" y="141"/>
                  </a:cxn>
                  <a:cxn ang="0">
                    <a:pos x="89" y="128"/>
                  </a:cxn>
                  <a:cxn ang="0">
                    <a:pos x="102" y="114"/>
                  </a:cxn>
                  <a:cxn ang="0">
                    <a:pos x="116" y="99"/>
                  </a:cxn>
                  <a:cxn ang="0">
                    <a:pos x="129" y="85"/>
                  </a:cxn>
                  <a:cxn ang="0">
                    <a:pos x="140" y="73"/>
                  </a:cxn>
                  <a:cxn ang="0">
                    <a:pos x="150" y="62"/>
                  </a:cxn>
                </a:cxnLst>
                <a:rect l="0" t="0" r="r" b="b"/>
                <a:pathLst>
                  <a:path w="300" h="320">
                    <a:moveTo>
                      <a:pt x="133" y="19"/>
                    </a:moveTo>
                    <a:lnTo>
                      <a:pt x="0" y="159"/>
                    </a:lnTo>
                    <a:lnTo>
                      <a:pt x="150" y="320"/>
                    </a:lnTo>
                    <a:lnTo>
                      <a:pt x="300" y="159"/>
                    </a:lnTo>
                    <a:lnTo>
                      <a:pt x="150" y="0"/>
                    </a:lnTo>
                    <a:lnTo>
                      <a:pt x="133" y="19"/>
                    </a:lnTo>
                    <a:close/>
                    <a:moveTo>
                      <a:pt x="150" y="62"/>
                    </a:moveTo>
                    <a:lnTo>
                      <a:pt x="160" y="73"/>
                    </a:lnTo>
                    <a:lnTo>
                      <a:pt x="171" y="85"/>
                    </a:lnTo>
                    <a:lnTo>
                      <a:pt x="184" y="99"/>
                    </a:lnTo>
                    <a:lnTo>
                      <a:pt x="198" y="114"/>
                    </a:lnTo>
                    <a:lnTo>
                      <a:pt x="211" y="128"/>
                    </a:lnTo>
                    <a:lnTo>
                      <a:pt x="223" y="141"/>
                    </a:lnTo>
                    <a:lnTo>
                      <a:pt x="234" y="152"/>
                    </a:lnTo>
                    <a:lnTo>
                      <a:pt x="241" y="159"/>
                    </a:lnTo>
                    <a:lnTo>
                      <a:pt x="234" y="168"/>
                    </a:lnTo>
                    <a:lnTo>
                      <a:pt x="223" y="179"/>
                    </a:lnTo>
                    <a:lnTo>
                      <a:pt x="211" y="192"/>
                    </a:lnTo>
                    <a:lnTo>
                      <a:pt x="198" y="205"/>
                    </a:lnTo>
                    <a:lnTo>
                      <a:pt x="184" y="221"/>
                    </a:lnTo>
                    <a:lnTo>
                      <a:pt x="171" y="234"/>
                    </a:lnTo>
                    <a:lnTo>
                      <a:pt x="160" y="247"/>
                    </a:lnTo>
                    <a:lnTo>
                      <a:pt x="150" y="257"/>
                    </a:lnTo>
                    <a:lnTo>
                      <a:pt x="140" y="247"/>
                    </a:lnTo>
                    <a:lnTo>
                      <a:pt x="129" y="234"/>
                    </a:lnTo>
                    <a:lnTo>
                      <a:pt x="116" y="221"/>
                    </a:lnTo>
                    <a:lnTo>
                      <a:pt x="102" y="205"/>
                    </a:lnTo>
                    <a:lnTo>
                      <a:pt x="89" y="192"/>
                    </a:lnTo>
                    <a:lnTo>
                      <a:pt x="78" y="179"/>
                    </a:lnTo>
                    <a:lnTo>
                      <a:pt x="66" y="168"/>
                    </a:lnTo>
                    <a:lnTo>
                      <a:pt x="59" y="159"/>
                    </a:lnTo>
                    <a:lnTo>
                      <a:pt x="66" y="152"/>
                    </a:lnTo>
                    <a:lnTo>
                      <a:pt x="78" y="141"/>
                    </a:lnTo>
                    <a:lnTo>
                      <a:pt x="89" y="128"/>
                    </a:lnTo>
                    <a:lnTo>
                      <a:pt x="102" y="114"/>
                    </a:lnTo>
                    <a:lnTo>
                      <a:pt x="116" y="99"/>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79" name="Freeform 83"/>
              <p:cNvSpPr>
                <a:spLocks noChangeAspect="1"/>
              </p:cNvSpPr>
              <p:nvPr/>
            </p:nvSpPr>
            <p:spPr bwMode="auto">
              <a:xfrm>
                <a:off x="2675" y="951"/>
                <a:ext cx="60" cy="64"/>
              </a:xfrm>
              <a:custGeom>
                <a:avLst/>
                <a:gdLst/>
                <a:ahLst/>
                <a:cxnLst>
                  <a:cxn ang="0">
                    <a:pos x="241" y="128"/>
                  </a:cxn>
                  <a:cxn ang="0">
                    <a:pos x="121" y="257"/>
                  </a:cxn>
                  <a:cxn ang="0">
                    <a:pos x="0" y="128"/>
                  </a:cxn>
                  <a:cxn ang="0">
                    <a:pos x="121" y="0"/>
                  </a:cxn>
                  <a:cxn ang="0">
                    <a:pos x="241" y="128"/>
                  </a:cxn>
                </a:cxnLst>
                <a:rect l="0" t="0" r="r" b="b"/>
                <a:pathLst>
                  <a:path w="241" h="257">
                    <a:moveTo>
                      <a:pt x="241" y="128"/>
                    </a:moveTo>
                    <a:lnTo>
                      <a:pt x="121" y="257"/>
                    </a:lnTo>
                    <a:lnTo>
                      <a:pt x="0" y="128"/>
                    </a:lnTo>
                    <a:lnTo>
                      <a:pt x="121"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0" name="Freeform 84"/>
              <p:cNvSpPr>
                <a:spLocks noChangeAspect="1" noEditPoints="1"/>
              </p:cNvSpPr>
              <p:nvPr/>
            </p:nvSpPr>
            <p:spPr bwMode="auto">
              <a:xfrm>
                <a:off x="2668" y="943"/>
                <a:ext cx="75" cy="80"/>
              </a:xfrm>
              <a:custGeom>
                <a:avLst/>
                <a:gdLst/>
                <a:ahLst/>
                <a:cxnLst>
                  <a:cxn ang="0">
                    <a:pos x="132" y="19"/>
                  </a:cxn>
                  <a:cxn ang="0">
                    <a:pos x="0" y="160"/>
                  </a:cxn>
                  <a:cxn ang="0">
                    <a:pos x="150" y="320"/>
                  </a:cxn>
                  <a:cxn ang="0">
                    <a:pos x="299" y="160"/>
                  </a:cxn>
                  <a:cxn ang="0">
                    <a:pos x="150" y="0"/>
                  </a:cxn>
                  <a:cxn ang="0">
                    <a:pos x="132" y="19"/>
                  </a:cxn>
                  <a:cxn ang="0">
                    <a:pos x="150" y="64"/>
                  </a:cxn>
                  <a:cxn ang="0">
                    <a:pos x="159" y="74"/>
                  </a:cxn>
                  <a:cxn ang="0">
                    <a:pos x="170" y="86"/>
                  </a:cxn>
                  <a:cxn ang="0">
                    <a:pos x="184" y="100"/>
                  </a:cxn>
                  <a:cxn ang="0">
                    <a:pos x="197" y="114"/>
                  </a:cxn>
                  <a:cxn ang="0">
                    <a:pos x="210" y="128"/>
                  </a:cxn>
                  <a:cxn ang="0">
                    <a:pos x="222" y="141"/>
                  </a:cxn>
                  <a:cxn ang="0">
                    <a:pos x="233" y="152"/>
                  </a:cxn>
                  <a:cxn ang="0">
                    <a:pos x="240" y="160"/>
                  </a:cxn>
                  <a:cxn ang="0">
                    <a:pos x="233" y="169"/>
                  </a:cxn>
                  <a:cxn ang="0">
                    <a:pos x="222" y="180"/>
                  </a:cxn>
                  <a:cxn ang="0">
                    <a:pos x="210" y="193"/>
                  </a:cxn>
                  <a:cxn ang="0">
                    <a:pos x="197" y="207"/>
                  </a:cxn>
                  <a:cxn ang="0">
                    <a:pos x="184" y="221"/>
                  </a:cxn>
                  <a:cxn ang="0">
                    <a:pos x="170" y="234"/>
                  </a:cxn>
                  <a:cxn ang="0">
                    <a:pos x="159" y="247"/>
                  </a:cxn>
                  <a:cxn ang="0">
                    <a:pos x="150" y="257"/>
                  </a:cxn>
                  <a:cxn ang="0">
                    <a:pos x="140" y="247"/>
                  </a:cxn>
                  <a:cxn ang="0">
                    <a:pos x="129" y="234"/>
                  </a:cxn>
                  <a:cxn ang="0">
                    <a:pos x="115" y="221"/>
                  </a:cxn>
                  <a:cxn ang="0">
                    <a:pos x="102" y="207"/>
                  </a:cxn>
                  <a:cxn ang="0">
                    <a:pos x="88" y="193"/>
                  </a:cxn>
                  <a:cxn ang="0">
                    <a:pos x="77" y="180"/>
                  </a:cxn>
                  <a:cxn ang="0">
                    <a:pos x="66" y="169"/>
                  </a:cxn>
                  <a:cxn ang="0">
                    <a:pos x="59" y="160"/>
                  </a:cxn>
                  <a:cxn ang="0">
                    <a:pos x="66" y="152"/>
                  </a:cxn>
                  <a:cxn ang="0">
                    <a:pos x="77" y="141"/>
                  </a:cxn>
                  <a:cxn ang="0">
                    <a:pos x="88" y="128"/>
                  </a:cxn>
                  <a:cxn ang="0">
                    <a:pos x="102" y="114"/>
                  </a:cxn>
                  <a:cxn ang="0">
                    <a:pos x="115" y="100"/>
                  </a:cxn>
                  <a:cxn ang="0">
                    <a:pos x="129" y="86"/>
                  </a:cxn>
                  <a:cxn ang="0">
                    <a:pos x="140" y="74"/>
                  </a:cxn>
                  <a:cxn ang="0">
                    <a:pos x="150" y="64"/>
                  </a:cxn>
                </a:cxnLst>
                <a:rect l="0" t="0" r="r" b="b"/>
                <a:pathLst>
                  <a:path w="299" h="320">
                    <a:moveTo>
                      <a:pt x="132" y="19"/>
                    </a:moveTo>
                    <a:lnTo>
                      <a:pt x="0" y="160"/>
                    </a:lnTo>
                    <a:lnTo>
                      <a:pt x="150" y="320"/>
                    </a:lnTo>
                    <a:lnTo>
                      <a:pt x="299" y="160"/>
                    </a:lnTo>
                    <a:lnTo>
                      <a:pt x="150" y="0"/>
                    </a:lnTo>
                    <a:lnTo>
                      <a:pt x="132" y="19"/>
                    </a:lnTo>
                    <a:close/>
                    <a:moveTo>
                      <a:pt x="150" y="64"/>
                    </a:moveTo>
                    <a:lnTo>
                      <a:pt x="159" y="74"/>
                    </a:lnTo>
                    <a:lnTo>
                      <a:pt x="170" y="86"/>
                    </a:lnTo>
                    <a:lnTo>
                      <a:pt x="184" y="100"/>
                    </a:lnTo>
                    <a:lnTo>
                      <a:pt x="197" y="114"/>
                    </a:lnTo>
                    <a:lnTo>
                      <a:pt x="210" y="128"/>
                    </a:lnTo>
                    <a:lnTo>
                      <a:pt x="222" y="141"/>
                    </a:lnTo>
                    <a:lnTo>
                      <a:pt x="233" y="152"/>
                    </a:lnTo>
                    <a:lnTo>
                      <a:pt x="240" y="160"/>
                    </a:lnTo>
                    <a:lnTo>
                      <a:pt x="233" y="169"/>
                    </a:lnTo>
                    <a:lnTo>
                      <a:pt x="222" y="180"/>
                    </a:lnTo>
                    <a:lnTo>
                      <a:pt x="210" y="193"/>
                    </a:lnTo>
                    <a:lnTo>
                      <a:pt x="197" y="207"/>
                    </a:lnTo>
                    <a:lnTo>
                      <a:pt x="184" y="221"/>
                    </a:lnTo>
                    <a:lnTo>
                      <a:pt x="170" y="234"/>
                    </a:lnTo>
                    <a:lnTo>
                      <a:pt x="159" y="247"/>
                    </a:lnTo>
                    <a:lnTo>
                      <a:pt x="150" y="257"/>
                    </a:lnTo>
                    <a:lnTo>
                      <a:pt x="140" y="247"/>
                    </a:lnTo>
                    <a:lnTo>
                      <a:pt x="129" y="234"/>
                    </a:lnTo>
                    <a:lnTo>
                      <a:pt x="115" y="221"/>
                    </a:lnTo>
                    <a:lnTo>
                      <a:pt x="102" y="207"/>
                    </a:lnTo>
                    <a:lnTo>
                      <a:pt x="88" y="193"/>
                    </a:lnTo>
                    <a:lnTo>
                      <a:pt x="77" y="180"/>
                    </a:lnTo>
                    <a:lnTo>
                      <a:pt x="66" y="169"/>
                    </a:lnTo>
                    <a:lnTo>
                      <a:pt x="59" y="160"/>
                    </a:lnTo>
                    <a:lnTo>
                      <a:pt x="66" y="152"/>
                    </a:lnTo>
                    <a:lnTo>
                      <a:pt x="77" y="141"/>
                    </a:lnTo>
                    <a:lnTo>
                      <a:pt x="88" y="128"/>
                    </a:lnTo>
                    <a:lnTo>
                      <a:pt x="102" y="114"/>
                    </a:lnTo>
                    <a:lnTo>
                      <a:pt x="115" y="100"/>
                    </a:lnTo>
                    <a:lnTo>
                      <a:pt x="129" y="86"/>
                    </a:lnTo>
                    <a:lnTo>
                      <a:pt x="140" y="74"/>
                    </a:lnTo>
                    <a:lnTo>
                      <a:pt x="150" y="64"/>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1" name="Freeform 85"/>
              <p:cNvSpPr>
                <a:spLocks noChangeAspect="1"/>
              </p:cNvSpPr>
              <p:nvPr/>
            </p:nvSpPr>
            <p:spPr bwMode="auto">
              <a:xfrm>
                <a:off x="2770" y="973"/>
                <a:ext cx="60" cy="64"/>
              </a:xfrm>
              <a:custGeom>
                <a:avLst/>
                <a:gdLst/>
                <a:ahLst/>
                <a:cxnLst>
                  <a:cxn ang="0">
                    <a:pos x="241" y="128"/>
                  </a:cxn>
                  <a:cxn ang="0">
                    <a:pos x="120" y="257"/>
                  </a:cxn>
                  <a:cxn ang="0">
                    <a:pos x="0" y="128"/>
                  </a:cxn>
                  <a:cxn ang="0">
                    <a:pos x="120" y="0"/>
                  </a:cxn>
                  <a:cxn ang="0">
                    <a:pos x="241" y="128"/>
                  </a:cxn>
                </a:cxnLst>
                <a:rect l="0" t="0" r="r" b="b"/>
                <a:pathLst>
                  <a:path w="241" h="257">
                    <a:moveTo>
                      <a:pt x="241" y="128"/>
                    </a:moveTo>
                    <a:lnTo>
                      <a:pt x="120" y="257"/>
                    </a:lnTo>
                    <a:lnTo>
                      <a:pt x="0" y="128"/>
                    </a:lnTo>
                    <a:lnTo>
                      <a:pt x="120"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2" name="Freeform 86"/>
              <p:cNvSpPr>
                <a:spLocks noChangeAspect="1" noEditPoints="1"/>
              </p:cNvSpPr>
              <p:nvPr/>
            </p:nvSpPr>
            <p:spPr bwMode="auto">
              <a:xfrm>
                <a:off x="2763" y="964"/>
                <a:ext cx="75" cy="81"/>
              </a:xfrm>
              <a:custGeom>
                <a:avLst/>
                <a:gdLst/>
                <a:ahLst/>
                <a:cxnLst>
                  <a:cxn ang="0">
                    <a:pos x="133" y="18"/>
                  </a:cxn>
                  <a:cxn ang="0">
                    <a:pos x="0" y="159"/>
                  </a:cxn>
                  <a:cxn ang="0">
                    <a:pos x="150" y="320"/>
                  </a:cxn>
                  <a:cxn ang="0">
                    <a:pos x="300" y="159"/>
                  </a:cxn>
                  <a:cxn ang="0">
                    <a:pos x="150" y="0"/>
                  </a:cxn>
                  <a:cxn ang="0">
                    <a:pos x="133" y="18"/>
                  </a:cxn>
                  <a:cxn ang="0">
                    <a:pos x="150" y="62"/>
                  </a:cxn>
                  <a:cxn ang="0">
                    <a:pos x="160" y="73"/>
                  </a:cxn>
                  <a:cxn ang="0">
                    <a:pos x="172" y="85"/>
                  </a:cxn>
                  <a:cxn ang="0">
                    <a:pos x="185" y="99"/>
                  </a:cxn>
                  <a:cxn ang="0">
                    <a:pos x="198" y="113"/>
                  </a:cxn>
                  <a:cxn ang="0">
                    <a:pos x="212" y="128"/>
                  </a:cxn>
                  <a:cxn ang="0">
                    <a:pos x="224" y="141"/>
                  </a:cxn>
                  <a:cxn ang="0">
                    <a:pos x="234" y="152"/>
                  </a:cxn>
                  <a:cxn ang="0">
                    <a:pos x="241" y="159"/>
                  </a:cxn>
                  <a:cxn ang="0">
                    <a:pos x="234" y="168"/>
                  </a:cxn>
                  <a:cxn ang="0">
                    <a:pos x="224" y="179"/>
                  </a:cxn>
                  <a:cxn ang="0">
                    <a:pos x="212" y="192"/>
                  </a:cxn>
                  <a:cxn ang="0">
                    <a:pos x="198" y="206"/>
                  </a:cxn>
                  <a:cxn ang="0">
                    <a:pos x="185" y="220"/>
                  </a:cxn>
                  <a:cxn ang="0">
                    <a:pos x="172" y="233"/>
                  </a:cxn>
                  <a:cxn ang="0">
                    <a:pos x="160" y="247"/>
                  </a:cxn>
                  <a:cxn ang="0">
                    <a:pos x="150" y="256"/>
                  </a:cxn>
                  <a:cxn ang="0">
                    <a:pos x="140" y="247"/>
                  </a:cxn>
                  <a:cxn ang="0">
                    <a:pos x="129" y="233"/>
                  </a:cxn>
                  <a:cxn ang="0">
                    <a:pos x="116" y="220"/>
                  </a:cxn>
                  <a:cxn ang="0">
                    <a:pos x="102" y="206"/>
                  </a:cxn>
                  <a:cxn ang="0">
                    <a:pos x="90" y="192"/>
                  </a:cxn>
                  <a:cxn ang="0">
                    <a:pos x="78" y="179"/>
                  </a:cxn>
                  <a:cxn ang="0">
                    <a:pos x="68" y="168"/>
                  </a:cxn>
                  <a:cxn ang="0">
                    <a:pos x="59" y="159"/>
                  </a:cxn>
                  <a:cxn ang="0">
                    <a:pos x="68" y="152"/>
                  </a:cxn>
                  <a:cxn ang="0">
                    <a:pos x="78" y="141"/>
                  </a:cxn>
                  <a:cxn ang="0">
                    <a:pos x="90" y="128"/>
                  </a:cxn>
                  <a:cxn ang="0">
                    <a:pos x="102" y="113"/>
                  </a:cxn>
                  <a:cxn ang="0">
                    <a:pos x="116" y="99"/>
                  </a:cxn>
                  <a:cxn ang="0">
                    <a:pos x="129" y="85"/>
                  </a:cxn>
                  <a:cxn ang="0">
                    <a:pos x="140" y="73"/>
                  </a:cxn>
                  <a:cxn ang="0">
                    <a:pos x="150" y="62"/>
                  </a:cxn>
                </a:cxnLst>
                <a:rect l="0" t="0" r="r" b="b"/>
                <a:pathLst>
                  <a:path w="300" h="320">
                    <a:moveTo>
                      <a:pt x="133" y="18"/>
                    </a:moveTo>
                    <a:lnTo>
                      <a:pt x="0" y="159"/>
                    </a:lnTo>
                    <a:lnTo>
                      <a:pt x="150" y="320"/>
                    </a:lnTo>
                    <a:lnTo>
                      <a:pt x="300" y="159"/>
                    </a:lnTo>
                    <a:lnTo>
                      <a:pt x="150" y="0"/>
                    </a:lnTo>
                    <a:lnTo>
                      <a:pt x="133" y="18"/>
                    </a:lnTo>
                    <a:close/>
                    <a:moveTo>
                      <a:pt x="150" y="62"/>
                    </a:moveTo>
                    <a:lnTo>
                      <a:pt x="160" y="73"/>
                    </a:lnTo>
                    <a:lnTo>
                      <a:pt x="172" y="85"/>
                    </a:lnTo>
                    <a:lnTo>
                      <a:pt x="185" y="99"/>
                    </a:lnTo>
                    <a:lnTo>
                      <a:pt x="198" y="113"/>
                    </a:lnTo>
                    <a:lnTo>
                      <a:pt x="212" y="128"/>
                    </a:lnTo>
                    <a:lnTo>
                      <a:pt x="224" y="141"/>
                    </a:lnTo>
                    <a:lnTo>
                      <a:pt x="234" y="152"/>
                    </a:lnTo>
                    <a:lnTo>
                      <a:pt x="241" y="159"/>
                    </a:lnTo>
                    <a:lnTo>
                      <a:pt x="234" y="168"/>
                    </a:lnTo>
                    <a:lnTo>
                      <a:pt x="224" y="179"/>
                    </a:lnTo>
                    <a:lnTo>
                      <a:pt x="212" y="192"/>
                    </a:lnTo>
                    <a:lnTo>
                      <a:pt x="198" y="206"/>
                    </a:lnTo>
                    <a:lnTo>
                      <a:pt x="185" y="220"/>
                    </a:lnTo>
                    <a:lnTo>
                      <a:pt x="172" y="233"/>
                    </a:lnTo>
                    <a:lnTo>
                      <a:pt x="160" y="247"/>
                    </a:lnTo>
                    <a:lnTo>
                      <a:pt x="150" y="256"/>
                    </a:lnTo>
                    <a:lnTo>
                      <a:pt x="140" y="247"/>
                    </a:lnTo>
                    <a:lnTo>
                      <a:pt x="129" y="233"/>
                    </a:lnTo>
                    <a:lnTo>
                      <a:pt x="116" y="220"/>
                    </a:lnTo>
                    <a:lnTo>
                      <a:pt x="102" y="206"/>
                    </a:lnTo>
                    <a:lnTo>
                      <a:pt x="90" y="192"/>
                    </a:lnTo>
                    <a:lnTo>
                      <a:pt x="78" y="179"/>
                    </a:lnTo>
                    <a:lnTo>
                      <a:pt x="68" y="168"/>
                    </a:lnTo>
                    <a:lnTo>
                      <a:pt x="59" y="159"/>
                    </a:lnTo>
                    <a:lnTo>
                      <a:pt x="68" y="152"/>
                    </a:lnTo>
                    <a:lnTo>
                      <a:pt x="78" y="141"/>
                    </a:lnTo>
                    <a:lnTo>
                      <a:pt x="90" y="128"/>
                    </a:lnTo>
                    <a:lnTo>
                      <a:pt x="102" y="113"/>
                    </a:lnTo>
                    <a:lnTo>
                      <a:pt x="116" y="99"/>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3" name="Freeform 87"/>
              <p:cNvSpPr>
                <a:spLocks noChangeAspect="1"/>
              </p:cNvSpPr>
              <p:nvPr/>
            </p:nvSpPr>
            <p:spPr bwMode="auto">
              <a:xfrm>
                <a:off x="2976" y="1173"/>
                <a:ext cx="60" cy="64"/>
              </a:xfrm>
              <a:custGeom>
                <a:avLst/>
                <a:gdLst/>
                <a:ahLst/>
                <a:cxnLst>
                  <a:cxn ang="0">
                    <a:pos x="241" y="128"/>
                  </a:cxn>
                  <a:cxn ang="0">
                    <a:pos x="120" y="257"/>
                  </a:cxn>
                  <a:cxn ang="0">
                    <a:pos x="0" y="128"/>
                  </a:cxn>
                  <a:cxn ang="0">
                    <a:pos x="120" y="0"/>
                  </a:cxn>
                  <a:cxn ang="0">
                    <a:pos x="241" y="128"/>
                  </a:cxn>
                </a:cxnLst>
                <a:rect l="0" t="0" r="r" b="b"/>
                <a:pathLst>
                  <a:path w="241" h="257">
                    <a:moveTo>
                      <a:pt x="241" y="128"/>
                    </a:moveTo>
                    <a:lnTo>
                      <a:pt x="120" y="257"/>
                    </a:lnTo>
                    <a:lnTo>
                      <a:pt x="0" y="128"/>
                    </a:lnTo>
                    <a:lnTo>
                      <a:pt x="120"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4" name="Freeform 88"/>
              <p:cNvSpPr>
                <a:spLocks noChangeAspect="1" noEditPoints="1"/>
              </p:cNvSpPr>
              <p:nvPr/>
            </p:nvSpPr>
            <p:spPr bwMode="auto">
              <a:xfrm>
                <a:off x="2969" y="1165"/>
                <a:ext cx="75" cy="80"/>
              </a:xfrm>
              <a:custGeom>
                <a:avLst/>
                <a:gdLst/>
                <a:ahLst/>
                <a:cxnLst>
                  <a:cxn ang="0">
                    <a:pos x="132" y="19"/>
                  </a:cxn>
                  <a:cxn ang="0">
                    <a:pos x="0" y="160"/>
                  </a:cxn>
                  <a:cxn ang="0">
                    <a:pos x="149" y="320"/>
                  </a:cxn>
                  <a:cxn ang="0">
                    <a:pos x="299" y="160"/>
                  </a:cxn>
                  <a:cxn ang="0">
                    <a:pos x="149" y="0"/>
                  </a:cxn>
                  <a:cxn ang="0">
                    <a:pos x="132" y="19"/>
                  </a:cxn>
                  <a:cxn ang="0">
                    <a:pos x="149" y="62"/>
                  </a:cxn>
                  <a:cxn ang="0">
                    <a:pos x="159" y="73"/>
                  </a:cxn>
                  <a:cxn ang="0">
                    <a:pos x="170" y="85"/>
                  </a:cxn>
                  <a:cxn ang="0">
                    <a:pos x="184" y="100"/>
                  </a:cxn>
                  <a:cxn ang="0">
                    <a:pos x="197" y="114"/>
                  </a:cxn>
                  <a:cxn ang="0">
                    <a:pos x="210" y="128"/>
                  </a:cxn>
                  <a:cxn ang="0">
                    <a:pos x="222" y="141"/>
                  </a:cxn>
                  <a:cxn ang="0">
                    <a:pos x="233" y="152"/>
                  </a:cxn>
                  <a:cxn ang="0">
                    <a:pos x="240" y="160"/>
                  </a:cxn>
                  <a:cxn ang="0">
                    <a:pos x="233" y="168"/>
                  </a:cxn>
                  <a:cxn ang="0">
                    <a:pos x="222" y="179"/>
                  </a:cxn>
                  <a:cxn ang="0">
                    <a:pos x="210" y="192"/>
                  </a:cxn>
                  <a:cxn ang="0">
                    <a:pos x="197" y="206"/>
                  </a:cxn>
                  <a:cxn ang="0">
                    <a:pos x="184" y="221"/>
                  </a:cxn>
                  <a:cxn ang="0">
                    <a:pos x="170" y="234"/>
                  </a:cxn>
                  <a:cxn ang="0">
                    <a:pos x="159" y="247"/>
                  </a:cxn>
                  <a:cxn ang="0">
                    <a:pos x="149" y="257"/>
                  </a:cxn>
                  <a:cxn ang="0">
                    <a:pos x="140" y="247"/>
                  </a:cxn>
                  <a:cxn ang="0">
                    <a:pos x="129" y="234"/>
                  </a:cxn>
                  <a:cxn ang="0">
                    <a:pos x="115" y="221"/>
                  </a:cxn>
                  <a:cxn ang="0">
                    <a:pos x="102" y="206"/>
                  </a:cxn>
                  <a:cxn ang="0">
                    <a:pos x="88" y="192"/>
                  </a:cxn>
                  <a:cxn ang="0">
                    <a:pos x="77" y="179"/>
                  </a:cxn>
                  <a:cxn ang="0">
                    <a:pos x="66" y="168"/>
                  </a:cxn>
                  <a:cxn ang="0">
                    <a:pos x="59" y="160"/>
                  </a:cxn>
                  <a:cxn ang="0">
                    <a:pos x="66" y="152"/>
                  </a:cxn>
                  <a:cxn ang="0">
                    <a:pos x="77" y="141"/>
                  </a:cxn>
                  <a:cxn ang="0">
                    <a:pos x="88" y="128"/>
                  </a:cxn>
                  <a:cxn ang="0">
                    <a:pos x="102" y="114"/>
                  </a:cxn>
                  <a:cxn ang="0">
                    <a:pos x="115" y="100"/>
                  </a:cxn>
                  <a:cxn ang="0">
                    <a:pos x="129" y="85"/>
                  </a:cxn>
                  <a:cxn ang="0">
                    <a:pos x="140" y="73"/>
                  </a:cxn>
                  <a:cxn ang="0">
                    <a:pos x="149" y="62"/>
                  </a:cxn>
                </a:cxnLst>
                <a:rect l="0" t="0" r="r" b="b"/>
                <a:pathLst>
                  <a:path w="299" h="320">
                    <a:moveTo>
                      <a:pt x="132" y="19"/>
                    </a:moveTo>
                    <a:lnTo>
                      <a:pt x="0" y="160"/>
                    </a:lnTo>
                    <a:lnTo>
                      <a:pt x="149" y="320"/>
                    </a:lnTo>
                    <a:lnTo>
                      <a:pt x="299" y="160"/>
                    </a:lnTo>
                    <a:lnTo>
                      <a:pt x="149" y="0"/>
                    </a:lnTo>
                    <a:lnTo>
                      <a:pt x="132" y="19"/>
                    </a:lnTo>
                    <a:close/>
                    <a:moveTo>
                      <a:pt x="149" y="62"/>
                    </a:moveTo>
                    <a:lnTo>
                      <a:pt x="159" y="73"/>
                    </a:lnTo>
                    <a:lnTo>
                      <a:pt x="170" y="85"/>
                    </a:lnTo>
                    <a:lnTo>
                      <a:pt x="184" y="100"/>
                    </a:lnTo>
                    <a:lnTo>
                      <a:pt x="197" y="114"/>
                    </a:lnTo>
                    <a:lnTo>
                      <a:pt x="210" y="128"/>
                    </a:lnTo>
                    <a:lnTo>
                      <a:pt x="222" y="141"/>
                    </a:lnTo>
                    <a:lnTo>
                      <a:pt x="233" y="152"/>
                    </a:lnTo>
                    <a:lnTo>
                      <a:pt x="240" y="160"/>
                    </a:lnTo>
                    <a:lnTo>
                      <a:pt x="233" y="168"/>
                    </a:lnTo>
                    <a:lnTo>
                      <a:pt x="222" y="179"/>
                    </a:lnTo>
                    <a:lnTo>
                      <a:pt x="210" y="192"/>
                    </a:lnTo>
                    <a:lnTo>
                      <a:pt x="197" y="206"/>
                    </a:lnTo>
                    <a:lnTo>
                      <a:pt x="184" y="221"/>
                    </a:lnTo>
                    <a:lnTo>
                      <a:pt x="170" y="234"/>
                    </a:lnTo>
                    <a:lnTo>
                      <a:pt x="159" y="247"/>
                    </a:lnTo>
                    <a:lnTo>
                      <a:pt x="149" y="257"/>
                    </a:lnTo>
                    <a:lnTo>
                      <a:pt x="140" y="247"/>
                    </a:lnTo>
                    <a:lnTo>
                      <a:pt x="129" y="234"/>
                    </a:lnTo>
                    <a:lnTo>
                      <a:pt x="115" y="221"/>
                    </a:lnTo>
                    <a:lnTo>
                      <a:pt x="102" y="206"/>
                    </a:lnTo>
                    <a:lnTo>
                      <a:pt x="88" y="192"/>
                    </a:lnTo>
                    <a:lnTo>
                      <a:pt x="77" y="179"/>
                    </a:lnTo>
                    <a:lnTo>
                      <a:pt x="66" y="168"/>
                    </a:lnTo>
                    <a:lnTo>
                      <a:pt x="59" y="160"/>
                    </a:lnTo>
                    <a:lnTo>
                      <a:pt x="66" y="152"/>
                    </a:lnTo>
                    <a:lnTo>
                      <a:pt x="77" y="141"/>
                    </a:lnTo>
                    <a:lnTo>
                      <a:pt x="88" y="128"/>
                    </a:lnTo>
                    <a:lnTo>
                      <a:pt x="102" y="114"/>
                    </a:lnTo>
                    <a:lnTo>
                      <a:pt x="115" y="100"/>
                    </a:lnTo>
                    <a:lnTo>
                      <a:pt x="129" y="85"/>
                    </a:lnTo>
                    <a:lnTo>
                      <a:pt x="140" y="73"/>
                    </a:lnTo>
                    <a:lnTo>
                      <a:pt x="149"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5" name="Freeform 89"/>
              <p:cNvSpPr>
                <a:spLocks noChangeAspect="1"/>
              </p:cNvSpPr>
              <p:nvPr/>
            </p:nvSpPr>
            <p:spPr bwMode="auto">
              <a:xfrm>
                <a:off x="3066" y="1266"/>
                <a:ext cx="60" cy="64"/>
              </a:xfrm>
              <a:custGeom>
                <a:avLst/>
                <a:gdLst/>
                <a:ahLst/>
                <a:cxnLst>
                  <a:cxn ang="0">
                    <a:pos x="240" y="129"/>
                  </a:cxn>
                  <a:cxn ang="0">
                    <a:pos x="120" y="258"/>
                  </a:cxn>
                  <a:cxn ang="0">
                    <a:pos x="0" y="129"/>
                  </a:cxn>
                  <a:cxn ang="0">
                    <a:pos x="120" y="0"/>
                  </a:cxn>
                  <a:cxn ang="0">
                    <a:pos x="240" y="129"/>
                  </a:cxn>
                </a:cxnLst>
                <a:rect l="0" t="0" r="r" b="b"/>
                <a:pathLst>
                  <a:path w="240" h="258">
                    <a:moveTo>
                      <a:pt x="240" y="129"/>
                    </a:moveTo>
                    <a:lnTo>
                      <a:pt x="120" y="258"/>
                    </a:lnTo>
                    <a:lnTo>
                      <a:pt x="0" y="129"/>
                    </a:lnTo>
                    <a:lnTo>
                      <a:pt x="120" y="0"/>
                    </a:lnTo>
                    <a:lnTo>
                      <a:pt x="240"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6" name="Freeform 90"/>
              <p:cNvSpPr>
                <a:spLocks noChangeAspect="1" noEditPoints="1"/>
              </p:cNvSpPr>
              <p:nvPr/>
            </p:nvSpPr>
            <p:spPr bwMode="auto">
              <a:xfrm>
                <a:off x="3058" y="1258"/>
                <a:ext cx="75" cy="80"/>
              </a:xfrm>
              <a:custGeom>
                <a:avLst/>
                <a:gdLst/>
                <a:ahLst/>
                <a:cxnLst>
                  <a:cxn ang="0">
                    <a:pos x="133" y="18"/>
                  </a:cxn>
                  <a:cxn ang="0">
                    <a:pos x="0" y="159"/>
                  </a:cxn>
                  <a:cxn ang="0">
                    <a:pos x="150" y="319"/>
                  </a:cxn>
                  <a:cxn ang="0">
                    <a:pos x="300" y="159"/>
                  </a:cxn>
                  <a:cxn ang="0">
                    <a:pos x="150" y="0"/>
                  </a:cxn>
                  <a:cxn ang="0">
                    <a:pos x="133" y="18"/>
                  </a:cxn>
                  <a:cxn ang="0">
                    <a:pos x="150" y="62"/>
                  </a:cxn>
                  <a:cxn ang="0">
                    <a:pos x="160" y="73"/>
                  </a:cxn>
                  <a:cxn ang="0">
                    <a:pos x="171" y="85"/>
                  </a:cxn>
                  <a:cxn ang="0">
                    <a:pos x="184" y="99"/>
                  </a:cxn>
                  <a:cxn ang="0">
                    <a:pos x="198" y="113"/>
                  </a:cxn>
                  <a:cxn ang="0">
                    <a:pos x="210" y="128"/>
                  </a:cxn>
                  <a:cxn ang="0">
                    <a:pos x="222" y="141"/>
                  </a:cxn>
                  <a:cxn ang="0">
                    <a:pos x="234" y="152"/>
                  </a:cxn>
                  <a:cxn ang="0">
                    <a:pos x="241" y="159"/>
                  </a:cxn>
                  <a:cxn ang="0">
                    <a:pos x="234" y="168"/>
                  </a:cxn>
                  <a:cxn ang="0">
                    <a:pos x="222" y="179"/>
                  </a:cxn>
                  <a:cxn ang="0">
                    <a:pos x="210" y="191"/>
                  </a:cxn>
                  <a:cxn ang="0">
                    <a:pos x="198" y="205"/>
                  </a:cxn>
                  <a:cxn ang="0">
                    <a:pos x="184" y="219"/>
                  </a:cxn>
                  <a:cxn ang="0">
                    <a:pos x="171" y="233"/>
                  </a:cxn>
                  <a:cxn ang="0">
                    <a:pos x="160" y="245"/>
                  </a:cxn>
                  <a:cxn ang="0">
                    <a:pos x="150" y="256"/>
                  </a:cxn>
                  <a:cxn ang="0">
                    <a:pos x="140" y="245"/>
                  </a:cxn>
                  <a:cxn ang="0">
                    <a:pos x="129" y="233"/>
                  </a:cxn>
                  <a:cxn ang="0">
                    <a:pos x="116" y="219"/>
                  </a:cxn>
                  <a:cxn ang="0">
                    <a:pos x="102" y="205"/>
                  </a:cxn>
                  <a:cxn ang="0">
                    <a:pos x="89" y="191"/>
                  </a:cxn>
                  <a:cxn ang="0">
                    <a:pos x="77" y="179"/>
                  </a:cxn>
                  <a:cxn ang="0">
                    <a:pos x="66" y="168"/>
                  </a:cxn>
                  <a:cxn ang="0">
                    <a:pos x="59" y="159"/>
                  </a:cxn>
                  <a:cxn ang="0">
                    <a:pos x="66" y="152"/>
                  </a:cxn>
                  <a:cxn ang="0">
                    <a:pos x="77" y="141"/>
                  </a:cxn>
                  <a:cxn ang="0">
                    <a:pos x="89" y="128"/>
                  </a:cxn>
                  <a:cxn ang="0">
                    <a:pos x="102" y="113"/>
                  </a:cxn>
                  <a:cxn ang="0">
                    <a:pos x="116" y="99"/>
                  </a:cxn>
                  <a:cxn ang="0">
                    <a:pos x="129" y="85"/>
                  </a:cxn>
                  <a:cxn ang="0">
                    <a:pos x="140" y="73"/>
                  </a:cxn>
                  <a:cxn ang="0">
                    <a:pos x="150" y="62"/>
                  </a:cxn>
                </a:cxnLst>
                <a:rect l="0" t="0" r="r" b="b"/>
                <a:pathLst>
                  <a:path w="300" h="319">
                    <a:moveTo>
                      <a:pt x="133" y="18"/>
                    </a:moveTo>
                    <a:lnTo>
                      <a:pt x="0" y="159"/>
                    </a:lnTo>
                    <a:lnTo>
                      <a:pt x="150" y="319"/>
                    </a:lnTo>
                    <a:lnTo>
                      <a:pt x="300" y="159"/>
                    </a:lnTo>
                    <a:lnTo>
                      <a:pt x="150" y="0"/>
                    </a:lnTo>
                    <a:lnTo>
                      <a:pt x="133" y="18"/>
                    </a:lnTo>
                    <a:close/>
                    <a:moveTo>
                      <a:pt x="150" y="62"/>
                    </a:moveTo>
                    <a:lnTo>
                      <a:pt x="160" y="73"/>
                    </a:lnTo>
                    <a:lnTo>
                      <a:pt x="171" y="85"/>
                    </a:lnTo>
                    <a:lnTo>
                      <a:pt x="184" y="99"/>
                    </a:lnTo>
                    <a:lnTo>
                      <a:pt x="198" y="113"/>
                    </a:lnTo>
                    <a:lnTo>
                      <a:pt x="210" y="128"/>
                    </a:lnTo>
                    <a:lnTo>
                      <a:pt x="222" y="141"/>
                    </a:lnTo>
                    <a:lnTo>
                      <a:pt x="234" y="152"/>
                    </a:lnTo>
                    <a:lnTo>
                      <a:pt x="241" y="159"/>
                    </a:lnTo>
                    <a:lnTo>
                      <a:pt x="234" y="168"/>
                    </a:lnTo>
                    <a:lnTo>
                      <a:pt x="222" y="179"/>
                    </a:lnTo>
                    <a:lnTo>
                      <a:pt x="210" y="191"/>
                    </a:lnTo>
                    <a:lnTo>
                      <a:pt x="198" y="205"/>
                    </a:lnTo>
                    <a:lnTo>
                      <a:pt x="184" y="219"/>
                    </a:lnTo>
                    <a:lnTo>
                      <a:pt x="171" y="233"/>
                    </a:lnTo>
                    <a:lnTo>
                      <a:pt x="160" y="245"/>
                    </a:lnTo>
                    <a:lnTo>
                      <a:pt x="150" y="256"/>
                    </a:lnTo>
                    <a:lnTo>
                      <a:pt x="140" y="245"/>
                    </a:lnTo>
                    <a:lnTo>
                      <a:pt x="129" y="233"/>
                    </a:lnTo>
                    <a:lnTo>
                      <a:pt x="116" y="219"/>
                    </a:lnTo>
                    <a:lnTo>
                      <a:pt x="102" y="205"/>
                    </a:lnTo>
                    <a:lnTo>
                      <a:pt x="89" y="191"/>
                    </a:lnTo>
                    <a:lnTo>
                      <a:pt x="77" y="179"/>
                    </a:lnTo>
                    <a:lnTo>
                      <a:pt x="66" y="168"/>
                    </a:lnTo>
                    <a:lnTo>
                      <a:pt x="59" y="159"/>
                    </a:lnTo>
                    <a:lnTo>
                      <a:pt x="66" y="152"/>
                    </a:lnTo>
                    <a:lnTo>
                      <a:pt x="77" y="141"/>
                    </a:lnTo>
                    <a:lnTo>
                      <a:pt x="89" y="128"/>
                    </a:lnTo>
                    <a:lnTo>
                      <a:pt x="102" y="113"/>
                    </a:lnTo>
                    <a:lnTo>
                      <a:pt x="116" y="99"/>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7" name="Freeform 91"/>
              <p:cNvSpPr>
                <a:spLocks noChangeAspect="1"/>
              </p:cNvSpPr>
              <p:nvPr/>
            </p:nvSpPr>
            <p:spPr bwMode="auto">
              <a:xfrm>
                <a:off x="3167" y="1293"/>
                <a:ext cx="60" cy="65"/>
              </a:xfrm>
              <a:custGeom>
                <a:avLst/>
                <a:gdLst/>
                <a:ahLst/>
                <a:cxnLst>
                  <a:cxn ang="0">
                    <a:pos x="241" y="128"/>
                  </a:cxn>
                  <a:cxn ang="0">
                    <a:pos x="121" y="256"/>
                  </a:cxn>
                  <a:cxn ang="0">
                    <a:pos x="0" y="128"/>
                  </a:cxn>
                  <a:cxn ang="0">
                    <a:pos x="121" y="0"/>
                  </a:cxn>
                  <a:cxn ang="0">
                    <a:pos x="241" y="128"/>
                  </a:cxn>
                </a:cxnLst>
                <a:rect l="0" t="0" r="r" b="b"/>
                <a:pathLst>
                  <a:path w="241" h="256">
                    <a:moveTo>
                      <a:pt x="241" y="128"/>
                    </a:moveTo>
                    <a:lnTo>
                      <a:pt x="121" y="256"/>
                    </a:lnTo>
                    <a:lnTo>
                      <a:pt x="0" y="128"/>
                    </a:lnTo>
                    <a:lnTo>
                      <a:pt x="121"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8" name="Freeform 92"/>
              <p:cNvSpPr>
                <a:spLocks noChangeAspect="1" noEditPoints="1"/>
              </p:cNvSpPr>
              <p:nvPr/>
            </p:nvSpPr>
            <p:spPr bwMode="auto">
              <a:xfrm>
                <a:off x="3159" y="1285"/>
                <a:ext cx="76" cy="80"/>
              </a:xfrm>
              <a:custGeom>
                <a:avLst/>
                <a:gdLst/>
                <a:ahLst/>
                <a:cxnLst>
                  <a:cxn ang="0">
                    <a:pos x="132" y="19"/>
                  </a:cxn>
                  <a:cxn ang="0">
                    <a:pos x="0" y="160"/>
                  </a:cxn>
                  <a:cxn ang="0">
                    <a:pos x="150" y="320"/>
                  </a:cxn>
                  <a:cxn ang="0">
                    <a:pos x="299" y="160"/>
                  </a:cxn>
                  <a:cxn ang="0">
                    <a:pos x="150" y="0"/>
                  </a:cxn>
                  <a:cxn ang="0">
                    <a:pos x="132" y="19"/>
                  </a:cxn>
                  <a:cxn ang="0">
                    <a:pos x="150" y="63"/>
                  </a:cxn>
                  <a:cxn ang="0">
                    <a:pos x="159" y="73"/>
                  </a:cxn>
                  <a:cxn ang="0">
                    <a:pos x="172" y="86"/>
                  </a:cxn>
                  <a:cxn ang="0">
                    <a:pos x="184" y="100"/>
                  </a:cxn>
                  <a:cxn ang="0">
                    <a:pos x="197" y="115"/>
                  </a:cxn>
                  <a:cxn ang="0">
                    <a:pos x="211" y="129"/>
                  </a:cxn>
                  <a:cxn ang="0">
                    <a:pos x="223" y="141"/>
                  </a:cxn>
                  <a:cxn ang="0">
                    <a:pos x="233" y="152"/>
                  </a:cxn>
                  <a:cxn ang="0">
                    <a:pos x="240" y="160"/>
                  </a:cxn>
                  <a:cxn ang="0">
                    <a:pos x="233" y="168"/>
                  </a:cxn>
                  <a:cxn ang="0">
                    <a:pos x="223" y="179"/>
                  </a:cxn>
                  <a:cxn ang="0">
                    <a:pos x="211" y="192"/>
                  </a:cxn>
                  <a:cxn ang="0">
                    <a:pos x="197" y="206"/>
                  </a:cxn>
                  <a:cxn ang="0">
                    <a:pos x="184" y="221"/>
                  </a:cxn>
                  <a:cxn ang="0">
                    <a:pos x="172" y="235"/>
                  </a:cxn>
                  <a:cxn ang="0">
                    <a:pos x="159" y="247"/>
                  </a:cxn>
                  <a:cxn ang="0">
                    <a:pos x="150" y="258"/>
                  </a:cxn>
                  <a:cxn ang="0">
                    <a:pos x="140" y="247"/>
                  </a:cxn>
                  <a:cxn ang="0">
                    <a:pos x="129" y="235"/>
                  </a:cxn>
                  <a:cxn ang="0">
                    <a:pos x="115" y="221"/>
                  </a:cxn>
                  <a:cxn ang="0">
                    <a:pos x="102" y="206"/>
                  </a:cxn>
                  <a:cxn ang="0">
                    <a:pos x="89" y="192"/>
                  </a:cxn>
                  <a:cxn ang="0">
                    <a:pos x="77" y="179"/>
                  </a:cxn>
                  <a:cxn ang="0">
                    <a:pos x="66" y="168"/>
                  </a:cxn>
                  <a:cxn ang="0">
                    <a:pos x="59" y="160"/>
                  </a:cxn>
                  <a:cxn ang="0">
                    <a:pos x="66" y="152"/>
                  </a:cxn>
                  <a:cxn ang="0">
                    <a:pos x="77" y="141"/>
                  </a:cxn>
                  <a:cxn ang="0">
                    <a:pos x="89" y="129"/>
                  </a:cxn>
                  <a:cxn ang="0">
                    <a:pos x="102" y="115"/>
                  </a:cxn>
                  <a:cxn ang="0">
                    <a:pos x="115" y="100"/>
                  </a:cxn>
                  <a:cxn ang="0">
                    <a:pos x="129" y="86"/>
                  </a:cxn>
                  <a:cxn ang="0">
                    <a:pos x="140" y="73"/>
                  </a:cxn>
                  <a:cxn ang="0">
                    <a:pos x="150" y="63"/>
                  </a:cxn>
                </a:cxnLst>
                <a:rect l="0" t="0" r="r" b="b"/>
                <a:pathLst>
                  <a:path w="299" h="320">
                    <a:moveTo>
                      <a:pt x="132" y="19"/>
                    </a:moveTo>
                    <a:lnTo>
                      <a:pt x="0" y="160"/>
                    </a:lnTo>
                    <a:lnTo>
                      <a:pt x="150" y="320"/>
                    </a:lnTo>
                    <a:lnTo>
                      <a:pt x="299" y="160"/>
                    </a:lnTo>
                    <a:lnTo>
                      <a:pt x="150" y="0"/>
                    </a:lnTo>
                    <a:lnTo>
                      <a:pt x="132" y="19"/>
                    </a:lnTo>
                    <a:close/>
                    <a:moveTo>
                      <a:pt x="150" y="63"/>
                    </a:moveTo>
                    <a:lnTo>
                      <a:pt x="159" y="73"/>
                    </a:lnTo>
                    <a:lnTo>
                      <a:pt x="172" y="86"/>
                    </a:lnTo>
                    <a:lnTo>
                      <a:pt x="184" y="100"/>
                    </a:lnTo>
                    <a:lnTo>
                      <a:pt x="197" y="115"/>
                    </a:lnTo>
                    <a:lnTo>
                      <a:pt x="211" y="129"/>
                    </a:lnTo>
                    <a:lnTo>
                      <a:pt x="223" y="141"/>
                    </a:lnTo>
                    <a:lnTo>
                      <a:pt x="233" y="152"/>
                    </a:lnTo>
                    <a:lnTo>
                      <a:pt x="240" y="160"/>
                    </a:lnTo>
                    <a:lnTo>
                      <a:pt x="233" y="168"/>
                    </a:lnTo>
                    <a:lnTo>
                      <a:pt x="223" y="179"/>
                    </a:lnTo>
                    <a:lnTo>
                      <a:pt x="211" y="192"/>
                    </a:lnTo>
                    <a:lnTo>
                      <a:pt x="197" y="206"/>
                    </a:lnTo>
                    <a:lnTo>
                      <a:pt x="184" y="221"/>
                    </a:lnTo>
                    <a:lnTo>
                      <a:pt x="172" y="235"/>
                    </a:lnTo>
                    <a:lnTo>
                      <a:pt x="159" y="247"/>
                    </a:lnTo>
                    <a:lnTo>
                      <a:pt x="150" y="258"/>
                    </a:lnTo>
                    <a:lnTo>
                      <a:pt x="140" y="247"/>
                    </a:lnTo>
                    <a:lnTo>
                      <a:pt x="129" y="235"/>
                    </a:lnTo>
                    <a:lnTo>
                      <a:pt x="115" y="221"/>
                    </a:lnTo>
                    <a:lnTo>
                      <a:pt x="102" y="206"/>
                    </a:lnTo>
                    <a:lnTo>
                      <a:pt x="89" y="192"/>
                    </a:lnTo>
                    <a:lnTo>
                      <a:pt x="77" y="179"/>
                    </a:lnTo>
                    <a:lnTo>
                      <a:pt x="66" y="168"/>
                    </a:lnTo>
                    <a:lnTo>
                      <a:pt x="59" y="160"/>
                    </a:lnTo>
                    <a:lnTo>
                      <a:pt x="66" y="152"/>
                    </a:lnTo>
                    <a:lnTo>
                      <a:pt x="77" y="141"/>
                    </a:lnTo>
                    <a:lnTo>
                      <a:pt x="89" y="129"/>
                    </a:lnTo>
                    <a:lnTo>
                      <a:pt x="102" y="115"/>
                    </a:lnTo>
                    <a:lnTo>
                      <a:pt x="115" y="100"/>
                    </a:lnTo>
                    <a:lnTo>
                      <a:pt x="129" y="86"/>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89" name="Freeform 93"/>
              <p:cNvSpPr>
                <a:spLocks noChangeAspect="1"/>
              </p:cNvSpPr>
              <p:nvPr/>
            </p:nvSpPr>
            <p:spPr bwMode="auto">
              <a:xfrm>
                <a:off x="3265" y="1360"/>
                <a:ext cx="60" cy="65"/>
              </a:xfrm>
              <a:custGeom>
                <a:avLst/>
                <a:gdLst/>
                <a:ahLst/>
                <a:cxnLst>
                  <a:cxn ang="0">
                    <a:pos x="239" y="128"/>
                  </a:cxn>
                  <a:cxn ang="0">
                    <a:pos x="120" y="257"/>
                  </a:cxn>
                  <a:cxn ang="0">
                    <a:pos x="0" y="128"/>
                  </a:cxn>
                  <a:cxn ang="0">
                    <a:pos x="120" y="0"/>
                  </a:cxn>
                  <a:cxn ang="0">
                    <a:pos x="239" y="128"/>
                  </a:cxn>
                </a:cxnLst>
                <a:rect l="0" t="0" r="r" b="b"/>
                <a:pathLst>
                  <a:path w="239" h="257">
                    <a:moveTo>
                      <a:pt x="239" y="128"/>
                    </a:moveTo>
                    <a:lnTo>
                      <a:pt x="120" y="257"/>
                    </a:lnTo>
                    <a:lnTo>
                      <a:pt x="0" y="128"/>
                    </a:lnTo>
                    <a:lnTo>
                      <a:pt x="120" y="0"/>
                    </a:lnTo>
                    <a:lnTo>
                      <a:pt x="239"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0" name="Freeform 94"/>
              <p:cNvSpPr>
                <a:spLocks noChangeAspect="1" noEditPoints="1"/>
              </p:cNvSpPr>
              <p:nvPr/>
            </p:nvSpPr>
            <p:spPr bwMode="auto">
              <a:xfrm>
                <a:off x="3257" y="1356"/>
                <a:ext cx="75" cy="80"/>
              </a:xfrm>
              <a:custGeom>
                <a:avLst/>
                <a:gdLst/>
                <a:ahLst/>
                <a:cxnLst>
                  <a:cxn ang="0">
                    <a:pos x="131" y="18"/>
                  </a:cxn>
                  <a:cxn ang="0">
                    <a:pos x="0" y="159"/>
                  </a:cxn>
                  <a:cxn ang="0">
                    <a:pos x="150" y="320"/>
                  </a:cxn>
                  <a:cxn ang="0">
                    <a:pos x="299" y="159"/>
                  </a:cxn>
                  <a:cxn ang="0">
                    <a:pos x="150" y="0"/>
                  </a:cxn>
                  <a:cxn ang="0">
                    <a:pos x="131" y="18"/>
                  </a:cxn>
                  <a:cxn ang="0">
                    <a:pos x="150" y="63"/>
                  </a:cxn>
                  <a:cxn ang="0">
                    <a:pos x="159" y="73"/>
                  </a:cxn>
                  <a:cxn ang="0">
                    <a:pos x="171" y="85"/>
                  </a:cxn>
                  <a:cxn ang="0">
                    <a:pos x="183" y="99"/>
                  </a:cxn>
                  <a:cxn ang="0">
                    <a:pos x="197" y="113"/>
                  </a:cxn>
                  <a:cxn ang="0">
                    <a:pos x="210" y="128"/>
                  </a:cxn>
                  <a:cxn ang="0">
                    <a:pos x="222" y="141"/>
                  </a:cxn>
                  <a:cxn ang="0">
                    <a:pos x="232" y="152"/>
                  </a:cxn>
                  <a:cxn ang="0">
                    <a:pos x="241" y="159"/>
                  </a:cxn>
                  <a:cxn ang="0">
                    <a:pos x="232" y="168"/>
                  </a:cxn>
                  <a:cxn ang="0">
                    <a:pos x="222" y="179"/>
                  </a:cxn>
                  <a:cxn ang="0">
                    <a:pos x="210" y="192"/>
                  </a:cxn>
                  <a:cxn ang="0">
                    <a:pos x="197" y="206"/>
                  </a:cxn>
                  <a:cxn ang="0">
                    <a:pos x="183" y="220"/>
                  </a:cxn>
                  <a:cxn ang="0">
                    <a:pos x="171" y="234"/>
                  </a:cxn>
                  <a:cxn ang="0">
                    <a:pos x="159" y="247"/>
                  </a:cxn>
                  <a:cxn ang="0">
                    <a:pos x="150" y="256"/>
                  </a:cxn>
                  <a:cxn ang="0">
                    <a:pos x="140" y="247"/>
                  </a:cxn>
                  <a:cxn ang="0">
                    <a:pos x="128" y="234"/>
                  </a:cxn>
                  <a:cxn ang="0">
                    <a:pos x="116" y="220"/>
                  </a:cxn>
                  <a:cxn ang="0">
                    <a:pos x="102" y="206"/>
                  </a:cxn>
                  <a:cxn ang="0">
                    <a:pos x="88" y="192"/>
                  </a:cxn>
                  <a:cxn ang="0">
                    <a:pos x="76" y="179"/>
                  </a:cxn>
                  <a:cxn ang="0">
                    <a:pos x="66" y="168"/>
                  </a:cxn>
                  <a:cxn ang="0">
                    <a:pos x="58" y="159"/>
                  </a:cxn>
                  <a:cxn ang="0">
                    <a:pos x="66" y="152"/>
                  </a:cxn>
                  <a:cxn ang="0">
                    <a:pos x="76" y="141"/>
                  </a:cxn>
                  <a:cxn ang="0">
                    <a:pos x="88" y="128"/>
                  </a:cxn>
                  <a:cxn ang="0">
                    <a:pos x="102" y="113"/>
                  </a:cxn>
                  <a:cxn ang="0">
                    <a:pos x="116" y="99"/>
                  </a:cxn>
                  <a:cxn ang="0">
                    <a:pos x="128" y="85"/>
                  </a:cxn>
                  <a:cxn ang="0">
                    <a:pos x="140" y="73"/>
                  </a:cxn>
                  <a:cxn ang="0">
                    <a:pos x="150" y="63"/>
                  </a:cxn>
                </a:cxnLst>
                <a:rect l="0" t="0" r="r" b="b"/>
                <a:pathLst>
                  <a:path w="299" h="320">
                    <a:moveTo>
                      <a:pt x="131" y="18"/>
                    </a:moveTo>
                    <a:lnTo>
                      <a:pt x="0" y="159"/>
                    </a:lnTo>
                    <a:lnTo>
                      <a:pt x="150" y="320"/>
                    </a:lnTo>
                    <a:lnTo>
                      <a:pt x="299" y="159"/>
                    </a:lnTo>
                    <a:lnTo>
                      <a:pt x="150" y="0"/>
                    </a:lnTo>
                    <a:lnTo>
                      <a:pt x="131" y="18"/>
                    </a:lnTo>
                    <a:close/>
                    <a:moveTo>
                      <a:pt x="150" y="63"/>
                    </a:moveTo>
                    <a:lnTo>
                      <a:pt x="159" y="73"/>
                    </a:lnTo>
                    <a:lnTo>
                      <a:pt x="171" y="85"/>
                    </a:lnTo>
                    <a:lnTo>
                      <a:pt x="183" y="99"/>
                    </a:lnTo>
                    <a:lnTo>
                      <a:pt x="197" y="113"/>
                    </a:lnTo>
                    <a:lnTo>
                      <a:pt x="210" y="128"/>
                    </a:lnTo>
                    <a:lnTo>
                      <a:pt x="222" y="141"/>
                    </a:lnTo>
                    <a:lnTo>
                      <a:pt x="232" y="152"/>
                    </a:lnTo>
                    <a:lnTo>
                      <a:pt x="241" y="159"/>
                    </a:lnTo>
                    <a:lnTo>
                      <a:pt x="232" y="168"/>
                    </a:lnTo>
                    <a:lnTo>
                      <a:pt x="222" y="179"/>
                    </a:lnTo>
                    <a:lnTo>
                      <a:pt x="210" y="192"/>
                    </a:lnTo>
                    <a:lnTo>
                      <a:pt x="197" y="206"/>
                    </a:lnTo>
                    <a:lnTo>
                      <a:pt x="183" y="220"/>
                    </a:lnTo>
                    <a:lnTo>
                      <a:pt x="171" y="234"/>
                    </a:lnTo>
                    <a:lnTo>
                      <a:pt x="159" y="247"/>
                    </a:lnTo>
                    <a:lnTo>
                      <a:pt x="150" y="256"/>
                    </a:lnTo>
                    <a:lnTo>
                      <a:pt x="140" y="247"/>
                    </a:lnTo>
                    <a:lnTo>
                      <a:pt x="128" y="234"/>
                    </a:lnTo>
                    <a:lnTo>
                      <a:pt x="116" y="220"/>
                    </a:lnTo>
                    <a:lnTo>
                      <a:pt x="102" y="206"/>
                    </a:lnTo>
                    <a:lnTo>
                      <a:pt x="88" y="192"/>
                    </a:lnTo>
                    <a:lnTo>
                      <a:pt x="76" y="179"/>
                    </a:lnTo>
                    <a:lnTo>
                      <a:pt x="66" y="168"/>
                    </a:lnTo>
                    <a:lnTo>
                      <a:pt x="58" y="159"/>
                    </a:lnTo>
                    <a:lnTo>
                      <a:pt x="66" y="152"/>
                    </a:lnTo>
                    <a:lnTo>
                      <a:pt x="76" y="141"/>
                    </a:lnTo>
                    <a:lnTo>
                      <a:pt x="88" y="128"/>
                    </a:lnTo>
                    <a:lnTo>
                      <a:pt x="102" y="113"/>
                    </a:lnTo>
                    <a:lnTo>
                      <a:pt x="116" y="99"/>
                    </a:lnTo>
                    <a:lnTo>
                      <a:pt x="128" y="85"/>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1" name="Freeform 95"/>
              <p:cNvSpPr>
                <a:spLocks noChangeAspect="1"/>
              </p:cNvSpPr>
              <p:nvPr/>
            </p:nvSpPr>
            <p:spPr bwMode="auto">
              <a:xfrm>
                <a:off x="3362" y="1388"/>
                <a:ext cx="60" cy="65"/>
              </a:xfrm>
              <a:custGeom>
                <a:avLst/>
                <a:gdLst/>
                <a:ahLst/>
                <a:cxnLst>
                  <a:cxn ang="0">
                    <a:pos x="241" y="129"/>
                  </a:cxn>
                  <a:cxn ang="0">
                    <a:pos x="121" y="258"/>
                  </a:cxn>
                  <a:cxn ang="0">
                    <a:pos x="0" y="129"/>
                  </a:cxn>
                  <a:cxn ang="0">
                    <a:pos x="121" y="0"/>
                  </a:cxn>
                  <a:cxn ang="0">
                    <a:pos x="241" y="129"/>
                  </a:cxn>
                </a:cxnLst>
                <a:rect l="0" t="0" r="r" b="b"/>
                <a:pathLst>
                  <a:path w="241" h="258">
                    <a:moveTo>
                      <a:pt x="241" y="129"/>
                    </a:moveTo>
                    <a:lnTo>
                      <a:pt x="121" y="258"/>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2" name="Freeform 96"/>
              <p:cNvSpPr>
                <a:spLocks noChangeAspect="1" noEditPoints="1"/>
              </p:cNvSpPr>
              <p:nvPr/>
            </p:nvSpPr>
            <p:spPr bwMode="auto">
              <a:xfrm>
                <a:off x="3355" y="1379"/>
                <a:ext cx="75" cy="83"/>
              </a:xfrm>
              <a:custGeom>
                <a:avLst/>
                <a:gdLst/>
                <a:ahLst/>
                <a:cxnLst>
                  <a:cxn ang="0">
                    <a:pos x="132" y="18"/>
                  </a:cxn>
                  <a:cxn ang="0">
                    <a:pos x="0" y="160"/>
                  </a:cxn>
                  <a:cxn ang="0">
                    <a:pos x="150" y="320"/>
                  </a:cxn>
                  <a:cxn ang="0">
                    <a:pos x="300" y="160"/>
                  </a:cxn>
                  <a:cxn ang="0">
                    <a:pos x="150" y="0"/>
                  </a:cxn>
                  <a:cxn ang="0">
                    <a:pos x="132" y="18"/>
                  </a:cxn>
                  <a:cxn ang="0">
                    <a:pos x="150" y="63"/>
                  </a:cxn>
                  <a:cxn ang="0">
                    <a:pos x="159" y="73"/>
                  </a:cxn>
                  <a:cxn ang="0">
                    <a:pos x="172" y="86"/>
                  </a:cxn>
                  <a:cxn ang="0">
                    <a:pos x="184" y="100"/>
                  </a:cxn>
                  <a:cxn ang="0">
                    <a:pos x="198" y="114"/>
                  </a:cxn>
                  <a:cxn ang="0">
                    <a:pos x="211" y="129"/>
                  </a:cxn>
                  <a:cxn ang="0">
                    <a:pos x="223" y="141"/>
                  </a:cxn>
                  <a:cxn ang="0">
                    <a:pos x="233" y="151"/>
                  </a:cxn>
                  <a:cxn ang="0">
                    <a:pos x="241" y="160"/>
                  </a:cxn>
                  <a:cxn ang="0">
                    <a:pos x="233" y="168"/>
                  </a:cxn>
                  <a:cxn ang="0">
                    <a:pos x="223" y="179"/>
                  </a:cxn>
                  <a:cxn ang="0">
                    <a:pos x="211" y="192"/>
                  </a:cxn>
                  <a:cxn ang="0">
                    <a:pos x="198" y="206"/>
                  </a:cxn>
                  <a:cxn ang="0">
                    <a:pos x="184" y="220"/>
                  </a:cxn>
                  <a:cxn ang="0">
                    <a:pos x="172" y="234"/>
                  </a:cxn>
                  <a:cxn ang="0">
                    <a:pos x="159" y="247"/>
                  </a:cxn>
                  <a:cxn ang="0">
                    <a:pos x="150" y="257"/>
                  </a:cxn>
                  <a:cxn ang="0">
                    <a:pos x="140" y="247"/>
                  </a:cxn>
                  <a:cxn ang="0">
                    <a:pos x="129" y="234"/>
                  </a:cxn>
                  <a:cxn ang="0">
                    <a:pos x="115" y="220"/>
                  </a:cxn>
                  <a:cxn ang="0">
                    <a:pos x="102" y="206"/>
                  </a:cxn>
                  <a:cxn ang="0">
                    <a:pos x="89" y="192"/>
                  </a:cxn>
                  <a:cxn ang="0">
                    <a:pos x="77" y="179"/>
                  </a:cxn>
                  <a:cxn ang="0">
                    <a:pos x="67" y="168"/>
                  </a:cxn>
                  <a:cxn ang="0">
                    <a:pos x="59" y="160"/>
                  </a:cxn>
                  <a:cxn ang="0">
                    <a:pos x="67" y="151"/>
                  </a:cxn>
                  <a:cxn ang="0">
                    <a:pos x="77" y="141"/>
                  </a:cxn>
                  <a:cxn ang="0">
                    <a:pos x="89" y="129"/>
                  </a:cxn>
                  <a:cxn ang="0">
                    <a:pos x="102" y="114"/>
                  </a:cxn>
                  <a:cxn ang="0">
                    <a:pos x="115" y="100"/>
                  </a:cxn>
                  <a:cxn ang="0">
                    <a:pos x="129" y="86"/>
                  </a:cxn>
                  <a:cxn ang="0">
                    <a:pos x="140" y="73"/>
                  </a:cxn>
                  <a:cxn ang="0">
                    <a:pos x="150" y="63"/>
                  </a:cxn>
                </a:cxnLst>
                <a:rect l="0" t="0" r="r" b="b"/>
                <a:pathLst>
                  <a:path w="300" h="320">
                    <a:moveTo>
                      <a:pt x="132" y="18"/>
                    </a:moveTo>
                    <a:lnTo>
                      <a:pt x="0" y="160"/>
                    </a:lnTo>
                    <a:lnTo>
                      <a:pt x="150" y="320"/>
                    </a:lnTo>
                    <a:lnTo>
                      <a:pt x="300" y="160"/>
                    </a:lnTo>
                    <a:lnTo>
                      <a:pt x="150" y="0"/>
                    </a:lnTo>
                    <a:lnTo>
                      <a:pt x="132" y="18"/>
                    </a:lnTo>
                    <a:close/>
                    <a:moveTo>
                      <a:pt x="150" y="63"/>
                    </a:moveTo>
                    <a:lnTo>
                      <a:pt x="159" y="73"/>
                    </a:lnTo>
                    <a:lnTo>
                      <a:pt x="172" y="86"/>
                    </a:lnTo>
                    <a:lnTo>
                      <a:pt x="184" y="100"/>
                    </a:lnTo>
                    <a:lnTo>
                      <a:pt x="198" y="114"/>
                    </a:lnTo>
                    <a:lnTo>
                      <a:pt x="211" y="129"/>
                    </a:lnTo>
                    <a:lnTo>
                      <a:pt x="223" y="141"/>
                    </a:lnTo>
                    <a:lnTo>
                      <a:pt x="233" y="151"/>
                    </a:lnTo>
                    <a:lnTo>
                      <a:pt x="241" y="160"/>
                    </a:lnTo>
                    <a:lnTo>
                      <a:pt x="233" y="168"/>
                    </a:lnTo>
                    <a:lnTo>
                      <a:pt x="223" y="179"/>
                    </a:lnTo>
                    <a:lnTo>
                      <a:pt x="211" y="192"/>
                    </a:lnTo>
                    <a:lnTo>
                      <a:pt x="198" y="206"/>
                    </a:lnTo>
                    <a:lnTo>
                      <a:pt x="184" y="220"/>
                    </a:lnTo>
                    <a:lnTo>
                      <a:pt x="172" y="234"/>
                    </a:lnTo>
                    <a:lnTo>
                      <a:pt x="159" y="247"/>
                    </a:lnTo>
                    <a:lnTo>
                      <a:pt x="150" y="257"/>
                    </a:lnTo>
                    <a:lnTo>
                      <a:pt x="140" y="247"/>
                    </a:lnTo>
                    <a:lnTo>
                      <a:pt x="129" y="234"/>
                    </a:lnTo>
                    <a:lnTo>
                      <a:pt x="115" y="220"/>
                    </a:lnTo>
                    <a:lnTo>
                      <a:pt x="102" y="206"/>
                    </a:lnTo>
                    <a:lnTo>
                      <a:pt x="89" y="192"/>
                    </a:lnTo>
                    <a:lnTo>
                      <a:pt x="77" y="179"/>
                    </a:lnTo>
                    <a:lnTo>
                      <a:pt x="67" y="168"/>
                    </a:lnTo>
                    <a:lnTo>
                      <a:pt x="59" y="160"/>
                    </a:lnTo>
                    <a:lnTo>
                      <a:pt x="67" y="151"/>
                    </a:lnTo>
                    <a:lnTo>
                      <a:pt x="77" y="141"/>
                    </a:lnTo>
                    <a:lnTo>
                      <a:pt x="89" y="129"/>
                    </a:lnTo>
                    <a:lnTo>
                      <a:pt x="102" y="114"/>
                    </a:lnTo>
                    <a:lnTo>
                      <a:pt x="115" y="100"/>
                    </a:lnTo>
                    <a:lnTo>
                      <a:pt x="129" y="86"/>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3" name="Freeform 97"/>
              <p:cNvSpPr>
                <a:spLocks noChangeAspect="1"/>
              </p:cNvSpPr>
              <p:nvPr/>
            </p:nvSpPr>
            <p:spPr bwMode="auto">
              <a:xfrm>
                <a:off x="3551" y="1416"/>
                <a:ext cx="60" cy="64"/>
              </a:xfrm>
              <a:custGeom>
                <a:avLst/>
                <a:gdLst/>
                <a:ahLst/>
                <a:cxnLst>
                  <a:cxn ang="0">
                    <a:pos x="240" y="128"/>
                  </a:cxn>
                  <a:cxn ang="0">
                    <a:pos x="120" y="257"/>
                  </a:cxn>
                  <a:cxn ang="0">
                    <a:pos x="0" y="128"/>
                  </a:cxn>
                  <a:cxn ang="0">
                    <a:pos x="120" y="0"/>
                  </a:cxn>
                  <a:cxn ang="0">
                    <a:pos x="240" y="128"/>
                  </a:cxn>
                </a:cxnLst>
                <a:rect l="0" t="0" r="r" b="b"/>
                <a:pathLst>
                  <a:path w="240" h="257">
                    <a:moveTo>
                      <a:pt x="240" y="128"/>
                    </a:moveTo>
                    <a:lnTo>
                      <a:pt x="120" y="257"/>
                    </a:lnTo>
                    <a:lnTo>
                      <a:pt x="0" y="128"/>
                    </a:lnTo>
                    <a:lnTo>
                      <a:pt x="120" y="0"/>
                    </a:lnTo>
                    <a:lnTo>
                      <a:pt x="240"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4" name="Freeform 98"/>
              <p:cNvSpPr>
                <a:spLocks noChangeAspect="1" noEditPoints="1"/>
              </p:cNvSpPr>
              <p:nvPr/>
            </p:nvSpPr>
            <p:spPr bwMode="auto">
              <a:xfrm>
                <a:off x="3544" y="1407"/>
                <a:ext cx="74" cy="82"/>
              </a:xfrm>
              <a:custGeom>
                <a:avLst/>
                <a:gdLst/>
                <a:ahLst/>
                <a:cxnLst>
                  <a:cxn ang="0">
                    <a:pos x="133" y="18"/>
                  </a:cxn>
                  <a:cxn ang="0">
                    <a:pos x="0" y="159"/>
                  </a:cxn>
                  <a:cxn ang="0">
                    <a:pos x="150" y="320"/>
                  </a:cxn>
                  <a:cxn ang="0">
                    <a:pos x="300" y="159"/>
                  </a:cxn>
                  <a:cxn ang="0">
                    <a:pos x="150" y="0"/>
                  </a:cxn>
                  <a:cxn ang="0">
                    <a:pos x="133" y="18"/>
                  </a:cxn>
                  <a:cxn ang="0">
                    <a:pos x="150" y="62"/>
                  </a:cxn>
                  <a:cxn ang="0">
                    <a:pos x="160" y="73"/>
                  </a:cxn>
                  <a:cxn ang="0">
                    <a:pos x="172" y="85"/>
                  </a:cxn>
                  <a:cxn ang="0">
                    <a:pos x="184" y="99"/>
                  </a:cxn>
                  <a:cxn ang="0">
                    <a:pos x="198" y="113"/>
                  </a:cxn>
                  <a:cxn ang="0">
                    <a:pos x="211" y="127"/>
                  </a:cxn>
                  <a:cxn ang="0">
                    <a:pos x="224" y="141"/>
                  </a:cxn>
                  <a:cxn ang="0">
                    <a:pos x="234" y="151"/>
                  </a:cxn>
                  <a:cxn ang="0">
                    <a:pos x="241" y="159"/>
                  </a:cxn>
                  <a:cxn ang="0">
                    <a:pos x="234" y="168"/>
                  </a:cxn>
                  <a:cxn ang="0">
                    <a:pos x="224" y="179"/>
                  </a:cxn>
                  <a:cxn ang="0">
                    <a:pos x="211" y="192"/>
                  </a:cxn>
                  <a:cxn ang="0">
                    <a:pos x="198" y="205"/>
                  </a:cxn>
                  <a:cxn ang="0">
                    <a:pos x="184" y="220"/>
                  </a:cxn>
                  <a:cxn ang="0">
                    <a:pos x="172" y="233"/>
                  </a:cxn>
                  <a:cxn ang="0">
                    <a:pos x="160" y="246"/>
                  </a:cxn>
                  <a:cxn ang="0">
                    <a:pos x="150" y="256"/>
                  </a:cxn>
                  <a:cxn ang="0">
                    <a:pos x="141" y="246"/>
                  </a:cxn>
                  <a:cxn ang="0">
                    <a:pos x="129" y="233"/>
                  </a:cxn>
                  <a:cxn ang="0">
                    <a:pos x="116" y="220"/>
                  </a:cxn>
                  <a:cxn ang="0">
                    <a:pos x="103" y="205"/>
                  </a:cxn>
                  <a:cxn ang="0">
                    <a:pos x="90" y="192"/>
                  </a:cxn>
                  <a:cxn ang="0">
                    <a:pos x="78" y="179"/>
                  </a:cxn>
                  <a:cxn ang="0">
                    <a:pos x="68" y="168"/>
                  </a:cxn>
                  <a:cxn ang="0">
                    <a:pos x="59" y="159"/>
                  </a:cxn>
                  <a:cxn ang="0">
                    <a:pos x="68" y="151"/>
                  </a:cxn>
                  <a:cxn ang="0">
                    <a:pos x="78" y="141"/>
                  </a:cxn>
                  <a:cxn ang="0">
                    <a:pos x="90" y="127"/>
                  </a:cxn>
                  <a:cxn ang="0">
                    <a:pos x="103" y="113"/>
                  </a:cxn>
                  <a:cxn ang="0">
                    <a:pos x="116" y="99"/>
                  </a:cxn>
                  <a:cxn ang="0">
                    <a:pos x="129" y="85"/>
                  </a:cxn>
                  <a:cxn ang="0">
                    <a:pos x="141" y="73"/>
                  </a:cxn>
                  <a:cxn ang="0">
                    <a:pos x="150" y="62"/>
                  </a:cxn>
                </a:cxnLst>
                <a:rect l="0" t="0" r="r" b="b"/>
                <a:pathLst>
                  <a:path w="300" h="320">
                    <a:moveTo>
                      <a:pt x="133" y="18"/>
                    </a:moveTo>
                    <a:lnTo>
                      <a:pt x="0" y="159"/>
                    </a:lnTo>
                    <a:lnTo>
                      <a:pt x="150" y="320"/>
                    </a:lnTo>
                    <a:lnTo>
                      <a:pt x="300" y="159"/>
                    </a:lnTo>
                    <a:lnTo>
                      <a:pt x="150" y="0"/>
                    </a:lnTo>
                    <a:lnTo>
                      <a:pt x="133" y="18"/>
                    </a:lnTo>
                    <a:close/>
                    <a:moveTo>
                      <a:pt x="150" y="62"/>
                    </a:moveTo>
                    <a:lnTo>
                      <a:pt x="160" y="73"/>
                    </a:lnTo>
                    <a:lnTo>
                      <a:pt x="172" y="85"/>
                    </a:lnTo>
                    <a:lnTo>
                      <a:pt x="184" y="99"/>
                    </a:lnTo>
                    <a:lnTo>
                      <a:pt x="198" y="113"/>
                    </a:lnTo>
                    <a:lnTo>
                      <a:pt x="211" y="127"/>
                    </a:lnTo>
                    <a:lnTo>
                      <a:pt x="224" y="141"/>
                    </a:lnTo>
                    <a:lnTo>
                      <a:pt x="234" y="151"/>
                    </a:lnTo>
                    <a:lnTo>
                      <a:pt x="241" y="159"/>
                    </a:lnTo>
                    <a:lnTo>
                      <a:pt x="234" y="168"/>
                    </a:lnTo>
                    <a:lnTo>
                      <a:pt x="224" y="179"/>
                    </a:lnTo>
                    <a:lnTo>
                      <a:pt x="211" y="192"/>
                    </a:lnTo>
                    <a:lnTo>
                      <a:pt x="198" y="205"/>
                    </a:lnTo>
                    <a:lnTo>
                      <a:pt x="184" y="220"/>
                    </a:lnTo>
                    <a:lnTo>
                      <a:pt x="172" y="233"/>
                    </a:lnTo>
                    <a:lnTo>
                      <a:pt x="160" y="246"/>
                    </a:lnTo>
                    <a:lnTo>
                      <a:pt x="150" y="256"/>
                    </a:lnTo>
                    <a:lnTo>
                      <a:pt x="141" y="246"/>
                    </a:lnTo>
                    <a:lnTo>
                      <a:pt x="129" y="233"/>
                    </a:lnTo>
                    <a:lnTo>
                      <a:pt x="116" y="220"/>
                    </a:lnTo>
                    <a:lnTo>
                      <a:pt x="103" y="205"/>
                    </a:lnTo>
                    <a:lnTo>
                      <a:pt x="90" y="192"/>
                    </a:lnTo>
                    <a:lnTo>
                      <a:pt x="78" y="179"/>
                    </a:lnTo>
                    <a:lnTo>
                      <a:pt x="68" y="168"/>
                    </a:lnTo>
                    <a:lnTo>
                      <a:pt x="59" y="159"/>
                    </a:lnTo>
                    <a:lnTo>
                      <a:pt x="68" y="151"/>
                    </a:lnTo>
                    <a:lnTo>
                      <a:pt x="78" y="141"/>
                    </a:lnTo>
                    <a:lnTo>
                      <a:pt x="90" y="127"/>
                    </a:lnTo>
                    <a:lnTo>
                      <a:pt x="103" y="113"/>
                    </a:lnTo>
                    <a:lnTo>
                      <a:pt x="116" y="99"/>
                    </a:lnTo>
                    <a:lnTo>
                      <a:pt x="129" y="85"/>
                    </a:lnTo>
                    <a:lnTo>
                      <a:pt x="141"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5" name="Freeform 99"/>
              <p:cNvSpPr>
                <a:spLocks noChangeAspect="1"/>
              </p:cNvSpPr>
              <p:nvPr/>
            </p:nvSpPr>
            <p:spPr bwMode="auto">
              <a:xfrm>
                <a:off x="3651" y="1533"/>
                <a:ext cx="60" cy="64"/>
              </a:xfrm>
              <a:custGeom>
                <a:avLst/>
                <a:gdLst/>
                <a:ahLst/>
                <a:cxnLst>
                  <a:cxn ang="0">
                    <a:pos x="241" y="128"/>
                  </a:cxn>
                  <a:cxn ang="0">
                    <a:pos x="121" y="257"/>
                  </a:cxn>
                  <a:cxn ang="0">
                    <a:pos x="0" y="128"/>
                  </a:cxn>
                  <a:cxn ang="0">
                    <a:pos x="121" y="0"/>
                  </a:cxn>
                  <a:cxn ang="0">
                    <a:pos x="241" y="128"/>
                  </a:cxn>
                </a:cxnLst>
                <a:rect l="0" t="0" r="r" b="b"/>
                <a:pathLst>
                  <a:path w="241" h="257">
                    <a:moveTo>
                      <a:pt x="241" y="128"/>
                    </a:moveTo>
                    <a:lnTo>
                      <a:pt x="121" y="257"/>
                    </a:lnTo>
                    <a:lnTo>
                      <a:pt x="0" y="128"/>
                    </a:lnTo>
                    <a:lnTo>
                      <a:pt x="121" y="0"/>
                    </a:lnTo>
                    <a:lnTo>
                      <a:pt x="241"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6" name="Freeform 100"/>
              <p:cNvSpPr>
                <a:spLocks noChangeAspect="1" noEditPoints="1"/>
              </p:cNvSpPr>
              <p:nvPr/>
            </p:nvSpPr>
            <p:spPr bwMode="auto">
              <a:xfrm>
                <a:off x="3644" y="1525"/>
                <a:ext cx="75" cy="80"/>
              </a:xfrm>
              <a:custGeom>
                <a:avLst/>
                <a:gdLst/>
                <a:ahLst/>
                <a:cxnLst>
                  <a:cxn ang="0">
                    <a:pos x="132" y="18"/>
                  </a:cxn>
                  <a:cxn ang="0">
                    <a:pos x="0" y="159"/>
                  </a:cxn>
                  <a:cxn ang="0">
                    <a:pos x="150" y="320"/>
                  </a:cxn>
                  <a:cxn ang="0">
                    <a:pos x="299" y="159"/>
                  </a:cxn>
                  <a:cxn ang="0">
                    <a:pos x="150" y="0"/>
                  </a:cxn>
                  <a:cxn ang="0">
                    <a:pos x="132" y="18"/>
                  </a:cxn>
                  <a:cxn ang="0">
                    <a:pos x="150" y="63"/>
                  </a:cxn>
                  <a:cxn ang="0">
                    <a:pos x="159" y="73"/>
                  </a:cxn>
                  <a:cxn ang="0">
                    <a:pos x="170" y="85"/>
                  </a:cxn>
                  <a:cxn ang="0">
                    <a:pos x="184" y="99"/>
                  </a:cxn>
                  <a:cxn ang="0">
                    <a:pos x="197" y="113"/>
                  </a:cxn>
                  <a:cxn ang="0">
                    <a:pos x="211" y="128"/>
                  </a:cxn>
                  <a:cxn ang="0">
                    <a:pos x="222" y="141"/>
                  </a:cxn>
                  <a:cxn ang="0">
                    <a:pos x="233" y="152"/>
                  </a:cxn>
                  <a:cxn ang="0">
                    <a:pos x="240" y="159"/>
                  </a:cxn>
                  <a:cxn ang="0">
                    <a:pos x="233" y="168"/>
                  </a:cxn>
                  <a:cxn ang="0">
                    <a:pos x="222" y="179"/>
                  </a:cxn>
                  <a:cxn ang="0">
                    <a:pos x="211" y="192"/>
                  </a:cxn>
                  <a:cxn ang="0">
                    <a:pos x="197" y="206"/>
                  </a:cxn>
                  <a:cxn ang="0">
                    <a:pos x="184" y="220"/>
                  </a:cxn>
                  <a:cxn ang="0">
                    <a:pos x="170" y="234"/>
                  </a:cxn>
                  <a:cxn ang="0">
                    <a:pos x="159" y="247"/>
                  </a:cxn>
                  <a:cxn ang="0">
                    <a:pos x="150" y="256"/>
                  </a:cxn>
                  <a:cxn ang="0">
                    <a:pos x="140" y="247"/>
                  </a:cxn>
                  <a:cxn ang="0">
                    <a:pos x="129" y="234"/>
                  </a:cxn>
                  <a:cxn ang="0">
                    <a:pos x="115" y="220"/>
                  </a:cxn>
                  <a:cxn ang="0">
                    <a:pos x="102" y="206"/>
                  </a:cxn>
                  <a:cxn ang="0">
                    <a:pos x="89" y="192"/>
                  </a:cxn>
                  <a:cxn ang="0">
                    <a:pos x="77" y="179"/>
                  </a:cxn>
                  <a:cxn ang="0">
                    <a:pos x="66" y="168"/>
                  </a:cxn>
                  <a:cxn ang="0">
                    <a:pos x="59" y="159"/>
                  </a:cxn>
                  <a:cxn ang="0">
                    <a:pos x="66" y="152"/>
                  </a:cxn>
                  <a:cxn ang="0">
                    <a:pos x="77" y="141"/>
                  </a:cxn>
                  <a:cxn ang="0">
                    <a:pos x="89" y="128"/>
                  </a:cxn>
                  <a:cxn ang="0">
                    <a:pos x="102" y="113"/>
                  </a:cxn>
                  <a:cxn ang="0">
                    <a:pos x="115" y="99"/>
                  </a:cxn>
                  <a:cxn ang="0">
                    <a:pos x="129" y="85"/>
                  </a:cxn>
                  <a:cxn ang="0">
                    <a:pos x="140" y="73"/>
                  </a:cxn>
                  <a:cxn ang="0">
                    <a:pos x="150" y="63"/>
                  </a:cxn>
                </a:cxnLst>
                <a:rect l="0" t="0" r="r" b="b"/>
                <a:pathLst>
                  <a:path w="299" h="320">
                    <a:moveTo>
                      <a:pt x="132" y="18"/>
                    </a:moveTo>
                    <a:lnTo>
                      <a:pt x="0" y="159"/>
                    </a:lnTo>
                    <a:lnTo>
                      <a:pt x="150" y="320"/>
                    </a:lnTo>
                    <a:lnTo>
                      <a:pt x="299" y="159"/>
                    </a:lnTo>
                    <a:lnTo>
                      <a:pt x="150" y="0"/>
                    </a:lnTo>
                    <a:lnTo>
                      <a:pt x="132" y="18"/>
                    </a:lnTo>
                    <a:close/>
                    <a:moveTo>
                      <a:pt x="150" y="63"/>
                    </a:moveTo>
                    <a:lnTo>
                      <a:pt x="159" y="73"/>
                    </a:lnTo>
                    <a:lnTo>
                      <a:pt x="170" y="85"/>
                    </a:lnTo>
                    <a:lnTo>
                      <a:pt x="184" y="99"/>
                    </a:lnTo>
                    <a:lnTo>
                      <a:pt x="197" y="113"/>
                    </a:lnTo>
                    <a:lnTo>
                      <a:pt x="211" y="128"/>
                    </a:lnTo>
                    <a:lnTo>
                      <a:pt x="222" y="141"/>
                    </a:lnTo>
                    <a:lnTo>
                      <a:pt x="233" y="152"/>
                    </a:lnTo>
                    <a:lnTo>
                      <a:pt x="240" y="159"/>
                    </a:lnTo>
                    <a:lnTo>
                      <a:pt x="233" y="168"/>
                    </a:lnTo>
                    <a:lnTo>
                      <a:pt x="222" y="179"/>
                    </a:lnTo>
                    <a:lnTo>
                      <a:pt x="211" y="192"/>
                    </a:lnTo>
                    <a:lnTo>
                      <a:pt x="197" y="206"/>
                    </a:lnTo>
                    <a:lnTo>
                      <a:pt x="184" y="220"/>
                    </a:lnTo>
                    <a:lnTo>
                      <a:pt x="170" y="234"/>
                    </a:lnTo>
                    <a:lnTo>
                      <a:pt x="159" y="247"/>
                    </a:lnTo>
                    <a:lnTo>
                      <a:pt x="150" y="256"/>
                    </a:lnTo>
                    <a:lnTo>
                      <a:pt x="140" y="247"/>
                    </a:lnTo>
                    <a:lnTo>
                      <a:pt x="129" y="234"/>
                    </a:lnTo>
                    <a:lnTo>
                      <a:pt x="115" y="220"/>
                    </a:lnTo>
                    <a:lnTo>
                      <a:pt x="102" y="206"/>
                    </a:lnTo>
                    <a:lnTo>
                      <a:pt x="89" y="192"/>
                    </a:lnTo>
                    <a:lnTo>
                      <a:pt x="77" y="179"/>
                    </a:lnTo>
                    <a:lnTo>
                      <a:pt x="66" y="168"/>
                    </a:lnTo>
                    <a:lnTo>
                      <a:pt x="59" y="159"/>
                    </a:lnTo>
                    <a:lnTo>
                      <a:pt x="66" y="152"/>
                    </a:lnTo>
                    <a:lnTo>
                      <a:pt x="77" y="141"/>
                    </a:lnTo>
                    <a:lnTo>
                      <a:pt x="89" y="128"/>
                    </a:lnTo>
                    <a:lnTo>
                      <a:pt x="102" y="113"/>
                    </a:lnTo>
                    <a:lnTo>
                      <a:pt x="115" y="99"/>
                    </a:lnTo>
                    <a:lnTo>
                      <a:pt x="129" y="85"/>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7" name="Freeform 101"/>
              <p:cNvSpPr>
                <a:spLocks noChangeAspect="1"/>
              </p:cNvSpPr>
              <p:nvPr/>
            </p:nvSpPr>
            <p:spPr bwMode="auto">
              <a:xfrm>
                <a:off x="3753" y="1619"/>
                <a:ext cx="60" cy="64"/>
              </a:xfrm>
              <a:custGeom>
                <a:avLst/>
                <a:gdLst/>
                <a:ahLst/>
                <a:cxnLst>
                  <a:cxn ang="0">
                    <a:pos x="240" y="129"/>
                  </a:cxn>
                  <a:cxn ang="0">
                    <a:pos x="120" y="257"/>
                  </a:cxn>
                  <a:cxn ang="0">
                    <a:pos x="0" y="129"/>
                  </a:cxn>
                  <a:cxn ang="0">
                    <a:pos x="120" y="0"/>
                  </a:cxn>
                  <a:cxn ang="0">
                    <a:pos x="240" y="129"/>
                  </a:cxn>
                </a:cxnLst>
                <a:rect l="0" t="0" r="r" b="b"/>
                <a:pathLst>
                  <a:path w="240" h="257">
                    <a:moveTo>
                      <a:pt x="240" y="129"/>
                    </a:moveTo>
                    <a:lnTo>
                      <a:pt x="120" y="257"/>
                    </a:lnTo>
                    <a:lnTo>
                      <a:pt x="0" y="129"/>
                    </a:lnTo>
                    <a:lnTo>
                      <a:pt x="120" y="0"/>
                    </a:lnTo>
                    <a:lnTo>
                      <a:pt x="240"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8" name="Freeform 102"/>
              <p:cNvSpPr>
                <a:spLocks noChangeAspect="1" noEditPoints="1"/>
              </p:cNvSpPr>
              <p:nvPr/>
            </p:nvSpPr>
            <p:spPr bwMode="auto">
              <a:xfrm>
                <a:off x="3745" y="1610"/>
                <a:ext cx="75" cy="83"/>
              </a:xfrm>
              <a:custGeom>
                <a:avLst/>
                <a:gdLst/>
                <a:ahLst/>
                <a:cxnLst>
                  <a:cxn ang="0">
                    <a:pos x="133" y="19"/>
                  </a:cxn>
                  <a:cxn ang="0">
                    <a:pos x="0" y="161"/>
                  </a:cxn>
                  <a:cxn ang="0">
                    <a:pos x="150" y="320"/>
                  </a:cxn>
                  <a:cxn ang="0">
                    <a:pos x="300" y="161"/>
                  </a:cxn>
                  <a:cxn ang="0">
                    <a:pos x="150" y="0"/>
                  </a:cxn>
                  <a:cxn ang="0">
                    <a:pos x="133" y="19"/>
                  </a:cxn>
                  <a:cxn ang="0">
                    <a:pos x="150" y="64"/>
                  </a:cxn>
                  <a:cxn ang="0">
                    <a:pos x="160" y="74"/>
                  </a:cxn>
                  <a:cxn ang="0">
                    <a:pos x="171" y="87"/>
                  </a:cxn>
                  <a:cxn ang="0">
                    <a:pos x="184" y="100"/>
                  </a:cxn>
                  <a:cxn ang="0">
                    <a:pos x="198" y="114"/>
                  </a:cxn>
                  <a:cxn ang="0">
                    <a:pos x="210" y="128"/>
                  </a:cxn>
                  <a:cxn ang="0">
                    <a:pos x="222" y="141"/>
                  </a:cxn>
                  <a:cxn ang="0">
                    <a:pos x="234" y="152"/>
                  </a:cxn>
                  <a:cxn ang="0">
                    <a:pos x="241" y="161"/>
                  </a:cxn>
                  <a:cxn ang="0">
                    <a:pos x="234" y="169"/>
                  </a:cxn>
                  <a:cxn ang="0">
                    <a:pos x="222" y="180"/>
                  </a:cxn>
                  <a:cxn ang="0">
                    <a:pos x="210" y="193"/>
                  </a:cxn>
                  <a:cxn ang="0">
                    <a:pos x="198" y="207"/>
                  </a:cxn>
                  <a:cxn ang="0">
                    <a:pos x="184" y="221"/>
                  </a:cxn>
                  <a:cxn ang="0">
                    <a:pos x="171" y="234"/>
                  </a:cxn>
                  <a:cxn ang="0">
                    <a:pos x="160" y="247"/>
                  </a:cxn>
                  <a:cxn ang="0">
                    <a:pos x="150" y="257"/>
                  </a:cxn>
                  <a:cxn ang="0">
                    <a:pos x="140" y="247"/>
                  </a:cxn>
                  <a:cxn ang="0">
                    <a:pos x="128" y="234"/>
                  </a:cxn>
                  <a:cxn ang="0">
                    <a:pos x="116" y="221"/>
                  </a:cxn>
                  <a:cxn ang="0">
                    <a:pos x="102" y="207"/>
                  </a:cxn>
                  <a:cxn ang="0">
                    <a:pos x="89" y="193"/>
                  </a:cxn>
                  <a:cxn ang="0">
                    <a:pos x="76" y="180"/>
                  </a:cxn>
                  <a:cxn ang="0">
                    <a:pos x="66" y="169"/>
                  </a:cxn>
                  <a:cxn ang="0">
                    <a:pos x="59" y="161"/>
                  </a:cxn>
                  <a:cxn ang="0">
                    <a:pos x="66" y="152"/>
                  </a:cxn>
                  <a:cxn ang="0">
                    <a:pos x="76" y="141"/>
                  </a:cxn>
                  <a:cxn ang="0">
                    <a:pos x="89" y="128"/>
                  </a:cxn>
                  <a:cxn ang="0">
                    <a:pos x="102" y="114"/>
                  </a:cxn>
                  <a:cxn ang="0">
                    <a:pos x="116" y="100"/>
                  </a:cxn>
                  <a:cxn ang="0">
                    <a:pos x="128" y="87"/>
                  </a:cxn>
                  <a:cxn ang="0">
                    <a:pos x="140" y="74"/>
                  </a:cxn>
                  <a:cxn ang="0">
                    <a:pos x="150" y="64"/>
                  </a:cxn>
                </a:cxnLst>
                <a:rect l="0" t="0" r="r" b="b"/>
                <a:pathLst>
                  <a:path w="300" h="320">
                    <a:moveTo>
                      <a:pt x="133" y="19"/>
                    </a:moveTo>
                    <a:lnTo>
                      <a:pt x="0" y="161"/>
                    </a:lnTo>
                    <a:lnTo>
                      <a:pt x="150" y="320"/>
                    </a:lnTo>
                    <a:lnTo>
                      <a:pt x="300" y="161"/>
                    </a:lnTo>
                    <a:lnTo>
                      <a:pt x="150" y="0"/>
                    </a:lnTo>
                    <a:lnTo>
                      <a:pt x="133" y="19"/>
                    </a:lnTo>
                    <a:close/>
                    <a:moveTo>
                      <a:pt x="150" y="64"/>
                    </a:moveTo>
                    <a:lnTo>
                      <a:pt x="160" y="74"/>
                    </a:lnTo>
                    <a:lnTo>
                      <a:pt x="171" y="87"/>
                    </a:lnTo>
                    <a:lnTo>
                      <a:pt x="184" y="100"/>
                    </a:lnTo>
                    <a:lnTo>
                      <a:pt x="198" y="114"/>
                    </a:lnTo>
                    <a:lnTo>
                      <a:pt x="210" y="128"/>
                    </a:lnTo>
                    <a:lnTo>
                      <a:pt x="222" y="141"/>
                    </a:lnTo>
                    <a:lnTo>
                      <a:pt x="234" y="152"/>
                    </a:lnTo>
                    <a:lnTo>
                      <a:pt x="241" y="161"/>
                    </a:lnTo>
                    <a:lnTo>
                      <a:pt x="234" y="169"/>
                    </a:lnTo>
                    <a:lnTo>
                      <a:pt x="222" y="180"/>
                    </a:lnTo>
                    <a:lnTo>
                      <a:pt x="210" y="193"/>
                    </a:lnTo>
                    <a:lnTo>
                      <a:pt x="198" y="207"/>
                    </a:lnTo>
                    <a:lnTo>
                      <a:pt x="184" y="221"/>
                    </a:lnTo>
                    <a:lnTo>
                      <a:pt x="171" y="234"/>
                    </a:lnTo>
                    <a:lnTo>
                      <a:pt x="160" y="247"/>
                    </a:lnTo>
                    <a:lnTo>
                      <a:pt x="150" y="257"/>
                    </a:lnTo>
                    <a:lnTo>
                      <a:pt x="140" y="247"/>
                    </a:lnTo>
                    <a:lnTo>
                      <a:pt x="128" y="234"/>
                    </a:lnTo>
                    <a:lnTo>
                      <a:pt x="116" y="221"/>
                    </a:lnTo>
                    <a:lnTo>
                      <a:pt x="102" y="207"/>
                    </a:lnTo>
                    <a:lnTo>
                      <a:pt x="89" y="193"/>
                    </a:lnTo>
                    <a:lnTo>
                      <a:pt x="76" y="180"/>
                    </a:lnTo>
                    <a:lnTo>
                      <a:pt x="66" y="169"/>
                    </a:lnTo>
                    <a:lnTo>
                      <a:pt x="59" y="161"/>
                    </a:lnTo>
                    <a:lnTo>
                      <a:pt x="66" y="152"/>
                    </a:lnTo>
                    <a:lnTo>
                      <a:pt x="76" y="141"/>
                    </a:lnTo>
                    <a:lnTo>
                      <a:pt x="89" y="128"/>
                    </a:lnTo>
                    <a:lnTo>
                      <a:pt x="102" y="114"/>
                    </a:lnTo>
                    <a:lnTo>
                      <a:pt x="116" y="100"/>
                    </a:lnTo>
                    <a:lnTo>
                      <a:pt x="128" y="87"/>
                    </a:lnTo>
                    <a:lnTo>
                      <a:pt x="140" y="74"/>
                    </a:lnTo>
                    <a:lnTo>
                      <a:pt x="150" y="64"/>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199" name="Freeform 103"/>
              <p:cNvSpPr>
                <a:spLocks noChangeAspect="1"/>
              </p:cNvSpPr>
              <p:nvPr/>
            </p:nvSpPr>
            <p:spPr bwMode="auto">
              <a:xfrm>
                <a:off x="3845" y="1646"/>
                <a:ext cx="60" cy="65"/>
              </a:xfrm>
              <a:custGeom>
                <a:avLst/>
                <a:gdLst/>
                <a:ahLst/>
                <a:cxnLst>
                  <a:cxn ang="0">
                    <a:pos x="240" y="129"/>
                  </a:cxn>
                  <a:cxn ang="0">
                    <a:pos x="120" y="258"/>
                  </a:cxn>
                  <a:cxn ang="0">
                    <a:pos x="0" y="129"/>
                  </a:cxn>
                  <a:cxn ang="0">
                    <a:pos x="120" y="0"/>
                  </a:cxn>
                  <a:cxn ang="0">
                    <a:pos x="240" y="129"/>
                  </a:cxn>
                </a:cxnLst>
                <a:rect l="0" t="0" r="r" b="b"/>
                <a:pathLst>
                  <a:path w="240" h="258">
                    <a:moveTo>
                      <a:pt x="240" y="129"/>
                    </a:moveTo>
                    <a:lnTo>
                      <a:pt x="120" y="258"/>
                    </a:lnTo>
                    <a:lnTo>
                      <a:pt x="0" y="129"/>
                    </a:lnTo>
                    <a:lnTo>
                      <a:pt x="120" y="0"/>
                    </a:lnTo>
                    <a:lnTo>
                      <a:pt x="240"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0" name="Freeform 104"/>
              <p:cNvSpPr>
                <a:spLocks noChangeAspect="1" noEditPoints="1"/>
              </p:cNvSpPr>
              <p:nvPr/>
            </p:nvSpPr>
            <p:spPr bwMode="auto">
              <a:xfrm>
                <a:off x="3838" y="1642"/>
                <a:ext cx="75" cy="80"/>
              </a:xfrm>
              <a:custGeom>
                <a:avLst/>
                <a:gdLst/>
                <a:ahLst/>
                <a:cxnLst>
                  <a:cxn ang="0">
                    <a:pos x="133" y="18"/>
                  </a:cxn>
                  <a:cxn ang="0">
                    <a:pos x="0" y="160"/>
                  </a:cxn>
                  <a:cxn ang="0">
                    <a:pos x="150" y="319"/>
                  </a:cxn>
                  <a:cxn ang="0">
                    <a:pos x="300" y="160"/>
                  </a:cxn>
                  <a:cxn ang="0">
                    <a:pos x="150" y="0"/>
                  </a:cxn>
                  <a:cxn ang="0">
                    <a:pos x="133" y="18"/>
                  </a:cxn>
                  <a:cxn ang="0">
                    <a:pos x="150" y="63"/>
                  </a:cxn>
                  <a:cxn ang="0">
                    <a:pos x="160" y="74"/>
                  </a:cxn>
                  <a:cxn ang="0">
                    <a:pos x="172" y="86"/>
                  </a:cxn>
                  <a:cxn ang="0">
                    <a:pos x="184" y="100"/>
                  </a:cxn>
                  <a:cxn ang="0">
                    <a:pos x="198" y="114"/>
                  </a:cxn>
                  <a:cxn ang="0">
                    <a:pos x="211" y="128"/>
                  </a:cxn>
                  <a:cxn ang="0">
                    <a:pos x="224" y="140"/>
                  </a:cxn>
                  <a:cxn ang="0">
                    <a:pos x="233" y="151"/>
                  </a:cxn>
                  <a:cxn ang="0">
                    <a:pos x="241" y="160"/>
                  </a:cxn>
                  <a:cxn ang="0">
                    <a:pos x="233" y="168"/>
                  </a:cxn>
                  <a:cxn ang="0">
                    <a:pos x="224" y="178"/>
                  </a:cxn>
                  <a:cxn ang="0">
                    <a:pos x="211" y="192"/>
                  </a:cxn>
                  <a:cxn ang="0">
                    <a:pos x="198" y="206"/>
                  </a:cxn>
                  <a:cxn ang="0">
                    <a:pos x="184" y="220"/>
                  </a:cxn>
                  <a:cxn ang="0">
                    <a:pos x="172" y="234"/>
                  </a:cxn>
                  <a:cxn ang="0">
                    <a:pos x="160" y="246"/>
                  </a:cxn>
                  <a:cxn ang="0">
                    <a:pos x="150" y="257"/>
                  </a:cxn>
                  <a:cxn ang="0">
                    <a:pos x="140" y="246"/>
                  </a:cxn>
                  <a:cxn ang="0">
                    <a:pos x="129" y="234"/>
                  </a:cxn>
                  <a:cxn ang="0">
                    <a:pos x="116" y="220"/>
                  </a:cxn>
                  <a:cxn ang="0">
                    <a:pos x="102" y="206"/>
                  </a:cxn>
                  <a:cxn ang="0">
                    <a:pos x="90" y="192"/>
                  </a:cxn>
                  <a:cxn ang="0">
                    <a:pos x="77" y="178"/>
                  </a:cxn>
                  <a:cxn ang="0">
                    <a:pos x="66" y="168"/>
                  </a:cxn>
                  <a:cxn ang="0">
                    <a:pos x="59" y="160"/>
                  </a:cxn>
                  <a:cxn ang="0">
                    <a:pos x="66" y="151"/>
                  </a:cxn>
                  <a:cxn ang="0">
                    <a:pos x="77" y="140"/>
                  </a:cxn>
                  <a:cxn ang="0">
                    <a:pos x="90" y="128"/>
                  </a:cxn>
                  <a:cxn ang="0">
                    <a:pos x="102" y="114"/>
                  </a:cxn>
                  <a:cxn ang="0">
                    <a:pos x="116" y="100"/>
                  </a:cxn>
                  <a:cxn ang="0">
                    <a:pos x="129" y="86"/>
                  </a:cxn>
                  <a:cxn ang="0">
                    <a:pos x="140" y="73"/>
                  </a:cxn>
                  <a:cxn ang="0">
                    <a:pos x="150" y="63"/>
                  </a:cxn>
                </a:cxnLst>
                <a:rect l="0" t="0" r="r" b="b"/>
                <a:pathLst>
                  <a:path w="300" h="319">
                    <a:moveTo>
                      <a:pt x="133" y="18"/>
                    </a:moveTo>
                    <a:lnTo>
                      <a:pt x="0" y="160"/>
                    </a:lnTo>
                    <a:lnTo>
                      <a:pt x="150" y="319"/>
                    </a:lnTo>
                    <a:lnTo>
                      <a:pt x="300" y="160"/>
                    </a:lnTo>
                    <a:lnTo>
                      <a:pt x="150" y="0"/>
                    </a:lnTo>
                    <a:lnTo>
                      <a:pt x="133" y="18"/>
                    </a:lnTo>
                    <a:close/>
                    <a:moveTo>
                      <a:pt x="150" y="63"/>
                    </a:moveTo>
                    <a:lnTo>
                      <a:pt x="160" y="74"/>
                    </a:lnTo>
                    <a:lnTo>
                      <a:pt x="172" y="86"/>
                    </a:lnTo>
                    <a:lnTo>
                      <a:pt x="184" y="100"/>
                    </a:lnTo>
                    <a:lnTo>
                      <a:pt x="198" y="114"/>
                    </a:lnTo>
                    <a:lnTo>
                      <a:pt x="211" y="128"/>
                    </a:lnTo>
                    <a:lnTo>
                      <a:pt x="224" y="140"/>
                    </a:lnTo>
                    <a:lnTo>
                      <a:pt x="233" y="151"/>
                    </a:lnTo>
                    <a:lnTo>
                      <a:pt x="241" y="160"/>
                    </a:lnTo>
                    <a:lnTo>
                      <a:pt x="233" y="168"/>
                    </a:lnTo>
                    <a:lnTo>
                      <a:pt x="224" y="178"/>
                    </a:lnTo>
                    <a:lnTo>
                      <a:pt x="211" y="192"/>
                    </a:lnTo>
                    <a:lnTo>
                      <a:pt x="198" y="206"/>
                    </a:lnTo>
                    <a:lnTo>
                      <a:pt x="184" y="220"/>
                    </a:lnTo>
                    <a:lnTo>
                      <a:pt x="172" y="234"/>
                    </a:lnTo>
                    <a:lnTo>
                      <a:pt x="160" y="246"/>
                    </a:lnTo>
                    <a:lnTo>
                      <a:pt x="150" y="257"/>
                    </a:lnTo>
                    <a:lnTo>
                      <a:pt x="140" y="246"/>
                    </a:lnTo>
                    <a:lnTo>
                      <a:pt x="129" y="234"/>
                    </a:lnTo>
                    <a:lnTo>
                      <a:pt x="116" y="220"/>
                    </a:lnTo>
                    <a:lnTo>
                      <a:pt x="102" y="206"/>
                    </a:lnTo>
                    <a:lnTo>
                      <a:pt x="90" y="192"/>
                    </a:lnTo>
                    <a:lnTo>
                      <a:pt x="77" y="178"/>
                    </a:lnTo>
                    <a:lnTo>
                      <a:pt x="66" y="168"/>
                    </a:lnTo>
                    <a:lnTo>
                      <a:pt x="59" y="160"/>
                    </a:lnTo>
                    <a:lnTo>
                      <a:pt x="66" y="151"/>
                    </a:lnTo>
                    <a:lnTo>
                      <a:pt x="77" y="140"/>
                    </a:lnTo>
                    <a:lnTo>
                      <a:pt x="90" y="128"/>
                    </a:lnTo>
                    <a:lnTo>
                      <a:pt x="102" y="114"/>
                    </a:lnTo>
                    <a:lnTo>
                      <a:pt x="116" y="100"/>
                    </a:lnTo>
                    <a:lnTo>
                      <a:pt x="129" y="86"/>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1" name="Freeform 105"/>
              <p:cNvSpPr>
                <a:spLocks noChangeAspect="1"/>
              </p:cNvSpPr>
              <p:nvPr/>
            </p:nvSpPr>
            <p:spPr bwMode="auto">
              <a:xfrm>
                <a:off x="3948" y="1710"/>
                <a:ext cx="60" cy="64"/>
              </a:xfrm>
              <a:custGeom>
                <a:avLst/>
                <a:gdLst/>
                <a:ahLst/>
                <a:cxnLst>
                  <a:cxn ang="0">
                    <a:pos x="241" y="129"/>
                  </a:cxn>
                  <a:cxn ang="0">
                    <a:pos x="121" y="258"/>
                  </a:cxn>
                  <a:cxn ang="0">
                    <a:pos x="0" y="129"/>
                  </a:cxn>
                  <a:cxn ang="0">
                    <a:pos x="121" y="0"/>
                  </a:cxn>
                  <a:cxn ang="0">
                    <a:pos x="241" y="129"/>
                  </a:cxn>
                </a:cxnLst>
                <a:rect l="0" t="0" r="r" b="b"/>
                <a:pathLst>
                  <a:path w="241" h="258">
                    <a:moveTo>
                      <a:pt x="241" y="129"/>
                    </a:moveTo>
                    <a:lnTo>
                      <a:pt x="121" y="258"/>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2" name="Freeform 106"/>
              <p:cNvSpPr>
                <a:spLocks noChangeAspect="1" noEditPoints="1"/>
              </p:cNvSpPr>
              <p:nvPr/>
            </p:nvSpPr>
            <p:spPr bwMode="auto">
              <a:xfrm>
                <a:off x="3941" y="1702"/>
                <a:ext cx="75" cy="80"/>
              </a:xfrm>
              <a:custGeom>
                <a:avLst/>
                <a:gdLst/>
                <a:ahLst/>
                <a:cxnLst>
                  <a:cxn ang="0">
                    <a:pos x="132" y="18"/>
                  </a:cxn>
                  <a:cxn ang="0">
                    <a:pos x="0" y="159"/>
                  </a:cxn>
                  <a:cxn ang="0">
                    <a:pos x="150" y="319"/>
                  </a:cxn>
                  <a:cxn ang="0">
                    <a:pos x="299" y="159"/>
                  </a:cxn>
                  <a:cxn ang="0">
                    <a:pos x="150" y="0"/>
                  </a:cxn>
                  <a:cxn ang="0">
                    <a:pos x="132" y="18"/>
                  </a:cxn>
                  <a:cxn ang="0">
                    <a:pos x="150" y="62"/>
                  </a:cxn>
                  <a:cxn ang="0">
                    <a:pos x="159" y="73"/>
                  </a:cxn>
                  <a:cxn ang="0">
                    <a:pos x="170" y="85"/>
                  </a:cxn>
                  <a:cxn ang="0">
                    <a:pos x="184" y="99"/>
                  </a:cxn>
                  <a:cxn ang="0">
                    <a:pos x="197" y="113"/>
                  </a:cxn>
                  <a:cxn ang="0">
                    <a:pos x="210" y="127"/>
                  </a:cxn>
                  <a:cxn ang="0">
                    <a:pos x="222" y="139"/>
                  </a:cxn>
                  <a:cxn ang="0">
                    <a:pos x="232" y="151"/>
                  </a:cxn>
                  <a:cxn ang="0">
                    <a:pos x="240" y="159"/>
                  </a:cxn>
                  <a:cxn ang="0">
                    <a:pos x="232" y="168"/>
                  </a:cxn>
                  <a:cxn ang="0">
                    <a:pos x="222" y="179"/>
                  </a:cxn>
                  <a:cxn ang="0">
                    <a:pos x="210" y="191"/>
                  </a:cxn>
                  <a:cxn ang="0">
                    <a:pos x="197" y="205"/>
                  </a:cxn>
                  <a:cxn ang="0">
                    <a:pos x="184" y="219"/>
                  </a:cxn>
                  <a:cxn ang="0">
                    <a:pos x="170" y="233"/>
                  </a:cxn>
                  <a:cxn ang="0">
                    <a:pos x="159" y="245"/>
                  </a:cxn>
                  <a:cxn ang="0">
                    <a:pos x="150" y="256"/>
                  </a:cxn>
                  <a:cxn ang="0">
                    <a:pos x="140" y="245"/>
                  </a:cxn>
                  <a:cxn ang="0">
                    <a:pos x="127" y="233"/>
                  </a:cxn>
                  <a:cxn ang="0">
                    <a:pos x="115" y="219"/>
                  </a:cxn>
                  <a:cxn ang="0">
                    <a:pos x="102" y="205"/>
                  </a:cxn>
                  <a:cxn ang="0">
                    <a:pos x="88" y="191"/>
                  </a:cxn>
                  <a:cxn ang="0">
                    <a:pos x="76" y="179"/>
                  </a:cxn>
                  <a:cxn ang="0">
                    <a:pos x="66" y="168"/>
                  </a:cxn>
                  <a:cxn ang="0">
                    <a:pos x="59" y="159"/>
                  </a:cxn>
                  <a:cxn ang="0">
                    <a:pos x="66" y="151"/>
                  </a:cxn>
                  <a:cxn ang="0">
                    <a:pos x="76" y="139"/>
                  </a:cxn>
                  <a:cxn ang="0">
                    <a:pos x="88" y="127"/>
                  </a:cxn>
                  <a:cxn ang="0">
                    <a:pos x="102" y="113"/>
                  </a:cxn>
                  <a:cxn ang="0">
                    <a:pos x="115" y="99"/>
                  </a:cxn>
                  <a:cxn ang="0">
                    <a:pos x="127" y="85"/>
                  </a:cxn>
                  <a:cxn ang="0">
                    <a:pos x="140" y="73"/>
                  </a:cxn>
                  <a:cxn ang="0">
                    <a:pos x="150" y="62"/>
                  </a:cxn>
                </a:cxnLst>
                <a:rect l="0" t="0" r="r" b="b"/>
                <a:pathLst>
                  <a:path w="299" h="319">
                    <a:moveTo>
                      <a:pt x="132" y="18"/>
                    </a:moveTo>
                    <a:lnTo>
                      <a:pt x="0" y="159"/>
                    </a:lnTo>
                    <a:lnTo>
                      <a:pt x="150" y="319"/>
                    </a:lnTo>
                    <a:lnTo>
                      <a:pt x="299" y="159"/>
                    </a:lnTo>
                    <a:lnTo>
                      <a:pt x="150" y="0"/>
                    </a:lnTo>
                    <a:lnTo>
                      <a:pt x="132" y="18"/>
                    </a:lnTo>
                    <a:close/>
                    <a:moveTo>
                      <a:pt x="150" y="62"/>
                    </a:moveTo>
                    <a:lnTo>
                      <a:pt x="159" y="73"/>
                    </a:lnTo>
                    <a:lnTo>
                      <a:pt x="170" y="85"/>
                    </a:lnTo>
                    <a:lnTo>
                      <a:pt x="184" y="99"/>
                    </a:lnTo>
                    <a:lnTo>
                      <a:pt x="197" y="113"/>
                    </a:lnTo>
                    <a:lnTo>
                      <a:pt x="210" y="127"/>
                    </a:lnTo>
                    <a:lnTo>
                      <a:pt x="222" y="139"/>
                    </a:lnTo>
                    <a:lnTo>
                      <a:pt x="232" y="151"/>
                    </a:lnTo>
                    <a:lnTo>
                      <a:pt x="240" y="159"/>
                    </a:lnTo>
                    <a:lnTo>
                      <a:pt x="232" y="168"/>
                    </a:lnTo>
                    <a:lnTo>
                      <a:pt x="222" y="179"/>
                    </a:lnTo>
                    <a:lnTo>
                      <a:pt x="210" y="191"/>
                    </a:lnTo>
                    <a:lnTo>
                      <a:pt x="197" y="205"/>
                    </a:lnTo>
                    <a:lnTo>
                      <a:pt x="184" y="219"/>
                    </a:lnTo>
                    <a:lnTo>
                      <a:pt x="170" y="233"/>
                    </a:lnTo>
                    <a:lnTo>
                      <a:pt x="159" y="245"/>
                    </a:lnTo>
                    <a:lnTo>
                      <a:pt x="150" y="256"/>
                    </a:lnTo>
                    <a:lnTo>
                      <a:pt x="140" y="245"/>
                    </a:lnTo>
                    <a:lnTo>
                      <a:pt x="127" y="233"/>
                    </a:lnTo>
                    <a:lnTo>
                      <a:pt x="115" y="219"/>
                    </a:lnTo>
                    <a:lnTo>
                      <a:pt x="102" y="205"/>
                    </a:lnTo>
                    <a:lnTo>
                      <a:pt x="88" y="191"/>
                    </a:lnTo>
                    <a:lnTo>
                      <a:pt x="76" y="179"/>
                    </a:lnTo>
                    <a:lnTo>
                      <a:pt x="66" y="168"/>
                    </a:lnTo>
                    <a:lnTo>
                      <a:pt x="59" y="159"/>
                    </a:lnTo>
                    <a:lnTo>
                      <a:pt x="66" y="151"/>
                    </a:lnTo>
                    <a:lnTo>
                      <a:pt x="76" y="139"/>
                    </a:lnTo>
                    <a:lnTo>
                      <a:pt x="88" y="127"/>
                    </a:lnTo>
                    <a:lnTo>
                      <a:pt x="102" y="113"/>
                    </a:lnTo>
                    <a:lnTo>
                      <a:pt x="115" y="99"/>
                    </a:lnTo>
                    <a:lnTo>
                      <a:pt x="127"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3" name="Freeform 107"/>
              <p:cNvSpPr>
                <a:spLocks noChangeAspect="1"/>
              </p:cNvSpPr>
              <p:nvPr/>
            </p:nvSpPr>
            <p:spPr bwMode="auto">
              <a:xfrm>
                <a:off x="4144" y="1781"/>
                <a:ext cx="60" cy="64"/>
              </a:xfrm>
              <a:custGeom>
                <a:avLst/>
                <a:gdLst/>
                <a:ahLst/>
                <a:cxnLst>
                  <a:cxn ang="0">
                    <a:pos x="241" y="129"/>
                  </a:cxn>
                  <a:cxn ang="0">
                    <a:pos x="120" y="257"/>
                  </a:cxn>
                  <a:cxn ang="0">
                    <a:pos x="0" y="129"/>
                  </a:cxn>
                  <a:cxn ang="0">
                    <a:pos x="120" y="0"/>
                  </a:cxn>
                  <a:cxn ang="0">
                    <a:pos x="241" y="129"/>
                  </a:cxn>
                </a:cxnLst>
                <a:rect l="0" t="0" r="r" b="b"/>
                <a:pathLst>
                  <a:path w="241" h="257">
                    <a:moveTo>
                      <a:pt x="241" y="129"/>
                    </a:moveTo>
                    <a:lnTo>
                      <a:pt x="120" y="257"/>
                    </a:lnTo>
                    <a:lnTo>
                      <a:pt x="0" y="129"/>
                    </a:lnTo>
                    <a:lnTo>
                      <a:pt x="120"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4" name="Freeform 108"/>
              <p:cNvSpPr>
                <a:spLocks noChangeAspect="1" noEditPoints="1"/>
              </p:cNvSpPr>
              <p:nvPr/>
            </p:nvSpPr>
            <p:spPr bwMode="auto">
              <a:xfrm>
                <a:off x="4137" y="1773"/>
                <a:ext cx="75" cy="80"/>
              </a:xfrm>
              <a:custGeom>
                <a:avLst/>
                <a:gdLst/>
                <a:ahLst/>
                <a:cxnLst>
                  <a:cxn ang="0">
                    <a:pos x="133" y="19"/>
                  </a:cxn>
                  <a:cxn ang="0">
                    <a:pos x="0" y="161"/>
                  </a:cxn>
                  <a:cxn ang="0">
                    <a:pos x="150" y="320"/>
                  </a:cxn>
                  <a:cxn ang="0">
                    <a:pos x="300" y="161"/>
                  </a:cxn>
                  <a:cxn ang="0">
                    <a:pos x="150" y="0"/>
                  </a:cxn>
                  <a:cxn ang="0">
                    <a:pos x="133" y="19"/>
                  </a:cxn>
                  <a:cxn ang="0">
                    <a:pos x="150" y="64"/>
                  </a:cxn>
                  <a:cxn ang="0">
                    <a:pos x="160" y="74"/>
                  </a:cxn>
                  <a:cxn ang="0">
                    <a:pos x="171" y="87"/>
                  </a:cxn>
                  <a:cxn ang="0">
                    <a:pos x="185" y="100"/>
                  </a:cxn>
                  <a:cxn ang="0">
                    <a:pos x="198" y="114"/>
                  </a:cxn>
                  <a:cxn ang="0">
                    <a:pos x="212" y="128"/>
                  </a:cxn>
                  <a:cxn ang="0">
                    <a:pos x="223" y="141"/>
                  </a:cxn>
                  <a:cxn ang="0">
                    <a:pos x="234" y="152"/>
                  </a:cxn>
                  <a:cxn ang="0">
                    <a:pos x="241" y="161"/>
                  </a:cxn>
                  <a:cxn ang="0">
                    <a:pos x="234" y="169"/>
                  </a:cxn>
                  <a:cxn ang="0">
                    <a:pos x="223" y="180"/>
                  </a:cxn>
                  <a:cxn ang="0">
                    <a:pos x="212" y="193"/>
                  </a:cxn>
                  <a:cxn ang="0">
                    <a:pos x="198" y="207"/>
                  </a:cxn>
                  <a:cxn ang="0">
                    <a:pos x="185" y="221"/>
                  </a:cxn>
                  <a:cxn ang="0">
                    <a:pos x="171" y="235"/>
                  </a:cxn>
                  <a:cxn ang="0">
                    <a:pos x="160" y="247"/>
                  </a:cxn>
                  <a:cxn ang="0">
                    <a:pos x="150" y="257"/>
                  </a:cxn>
                  <a:cxn ang="0">
                    <a:pos x="140" y="247"/>
                  </a:cxn>
                  <a:cxn ang="0">
                    <a:pos x="129" y="235"/>
                  </a:cxn>
                  <a:cxn ang="0">
                    <a:pos x="116" y="221"/>
                  </a:cxn>
                  <a:cxn ang="0">
                    <a:pos x="102" y="207"/>
                  </a:cxn>
                  <a:cxn ang="0">
                    <a:pos x="89" y="193"/>
                  </a:cxn>
                  <a:cxn ang="0">
                    <a:pos x="78" y="180"/>
                  </a:cxn>
                  <a:cxn ang="0">
                    <a:pos x="67" y="169"/>
                  </a:cxn>
                  <a:cxn ang="0">
                    <a:pos x="59" y="161"/>
                  </a:cxn>
                  <a:cxn ang="0">
                    <a:pos x="67" y="152"/>
                  </a:cxn>
                  <a:cxn ang="0">
                    <a:pos x="78" y="141"/>
                  </a:cxn>
                  <a:cxn ang="0">
                    <a:pos x="89" y="128"/>
                  </a:cxn>
                  <a:cxn ang="0">
                    <a:pos x="102" y="114"/>
                  </a:cxn>
                  <a:cxn ang="0">
                    <a:pos x="116" y="100"/>
                  </a:cxn>
                  <a:cxn ang="0">
                    <a:pos x="129" y="87"/>
                  </a:cxn>
                  <a:cxn ang="0">
                    <a:pos x="140" y="74"/>
                  </a:cxn>
                  <a:cxn ang="0">
                    <a:pos x="150" y="64"/>
                  </a:cxn>
                </a:cxnLst>
                <a:rect l="0" t="0" r="r" b="b"/>
                <a:pathLst>
                  <a:path w="300" h="320">
                    <a:moveTo>
                      <a:pt x="133" y="19"/>
                    </a:moveTo>
                    <a:lnTo>
                      <a:pt x="0" y="161"/>
                    </a:lnTo>
                    <a:lnTo>
                      <a:pt x="150" y="320"/>
                    </a:lnTo>
                    <a:lnTo>
                      <a:pt x="300" y="161"/>
                    </a:lnTo>
                    <a:lnTo>
                      <a:pt x="150" y="0"/>
                    </a:lnTo>
                    <a:lnTo>
                      <a:pt x="133" y="19"/>
                    </a:lnTo>
                    <a:close/>
                    <a:moveTo>
                      <a:pt x="150" y="64"/>
                    </a:moveTo>
                    <a:lnTo>
                      <a:pt x="160" y="74"/>
                    </a:lnTo>
                    <a:lnTo>
                      <a:pt x="171" y="87"/>
                    </a:lnTo>
                    <a:lnTo>
                      <a:pt x="185" y="100"/>
                    </a:lnTo>
                    <a:lnTo>
                      <a:pt x="198" y="114"/>
                    </a:lnTo>
                    <a:lnTo>
                      <a:pt x="212" y="128"/>
                    </a:lnTo>
                    <a:lnTo>
                      <a:pt x="223" y="141"/>
                    </a:lnTo>
                    <a:lnTo>
                      <a:pt x="234" y="152"/>
                    </a:lnTo>
                    <a:lnTo>
                      <a:pt x="241" y="161"/>
                    </a:lnTo>
                    <a:lnTo>
                      <a:pt x="234" y="169"/>
                    </a:lnTo>
                    <a:lnTo>
                      <a:pt x="223" y="180"/>
                    </a:lnTo>
                    <a:lnTo>
                      <a:pt x="212" y="193"/>
                    </a:lnTo>
                    <a:lnTo>
                      <a:pt x="198" y="207"/>
                    </a:lnTo>
                    <a:lnTo>
                      <a:pt x="185" y="221"/>
                    </a:lnTo>
                    <a:lnTo>
                      <a:pt x="171" y="235"/>
                    </a:lnTo>
                    <a:lnTo>
                      <a:pt x="160" y="247"/>
                    </a:lnTo>
                    <a:lnTo>
                      <a:pt x="150" y="257"/>
                    </a:lnTo>
                    <a:lnTo>
                      <a:pt x="140" y="247"/>
                    </a:lnTo>
                    <a:lnTo>
                      <a:pt x="129" y="235"/>
                    </a:lnTo>
                    <a:lnTo>
                      <a:pt x="116" y="221"/>
                    </a:lnTo>
                    <a:lnTo>
                      <a:pt x="102" y="207"/>
                    </a:lnTo>
                    <a:lnTo>
                      <a:pt x="89" y="193"/>
                    </a:lnTo>
                    <a:lnTo>
                      <a:pt x="78" y="180"/>
                    </a:lnTo>
                    <a:lnTo>
                      <a:pt x="67" y="169"/>
                    </a:lnTo>
                    <a:lnTo>
                      <a:pt x="59" y="161"/>
                    </a:lnTo>
                    <a:lnTo>
                      <a:pt x="67" y="152"/>
                    </a:lnTo>
                    <a:lnTo>
                      <a:pt x="78" y="141"/>
                    </a:lnTo>
                    <a:lnTo>
                      <a:pt x="89" y="128"/>
                    </a:lnTo>
                    <a:lnTo>
                      <a:pt x="102" y="114"/>
                    </a:lnTo>
                    <a:lnTo>
                      <a:pt x="116" y="100"/>
                    </a:lnTo>
                    <a:lnTo>
                      <a:pt x="129" y="87"/>
                    </a:lnTo>
                    <a:lnTo>
                      <a:pt x="140" y="74"/>
                    </a:lnTo>
                    <a:lnTo>
                      <a:pt x="150" y="64"/>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5" name="Freeform 109"/>
              <p:cNvSpPr>
                <a:spLocks noChangeAspect="1"/>
              </p:cNvSpPr>
              <p:nvPr/>
            </p:nvSpPr>
            <p:spPr bwMode="auto">
              <a:xfrm>
                <a:off x="4241" y="1942"/>
                <a:ext cx="60" cy="64"/>
              </a:xfrm>
              <a:custGeom>
                <a:avLst/>
                <a:gdLst/>
                <a:ahLst/>
                <a:cxnLst>
                  <a:cxn ang="0">
                    <a:pos x="240" y="129"/>
                  </a:cxn>
                  <a:cxn ang="0">
                    <a:pos x="120" y="257"/>
                  </a:cxn>
                  <a:cxn ang="0">
                    <a:pos x="0" y="129"/>
                  </a:cxn>
                  <a:cxn ang="0">
                    <a:pos x="120" y="0"/>
                  </a:cxn>
                  <a:cxn ang="0">
                    <a:pos x="240" y="129"/>
                  </a:cxn>
                </a:cxnLst>
                <a:rect l="0" t="0" r="r" b="b"/>
                <a:pathLst>
                  <a:path w="240" h="257">
                    <a:moveTo>
                      <a:pt x="240" y="129"/>
                    </a:moveTo>
                    <a:lnTo>
                      <a:pt x="120" y="257"/>
                    </a:lnTo>
                    <a:lnTo>
                      <a:pt x="0" y="129"/>
                    </a:lnTo>
                    <a:lnTo>
                      <a:pt x="120" y="0"/>
                    </a:lnTo>
                    <a:lnTo>
                      <a:pt x="240"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6" name="Freeform 110"/>
              <p:cNvSpPr>
                <a:spLocks noChangeAspect="1" noEditPoints="1"/>
              </p:cNvSpPr>
              <p:nvPr/>
            </p:nvSpPr>
            <p:spPr bwMode="auto">
              <a:xfrm>
                <a:off x="4233" y="1933"/>
                <a:ext cx="76" cy="82"/>
              </a:xfrm>
              <a:custGeom>
                <a:avLst/>
                <a:gdLst/>
                <a:ahLst/>
                <a:cxnLst>
                  <a:cxn ang="0">
                    <a:pos x="133" y="19"/>
                  </a:cxn>
                  <a:cxn ang="0">
                    <a:pos x="0" y="161"/>
                  </a:cxn>
                  <a:cxn ang="0">
                    <a:pos x="150" y="320"/>
                  </a:cxn>
                  <a:cxn ang="0">
                    <a:pos x="300" y="161"/>
                  </a:cxn>
                  <a:cxn ang="0">
                    <a:pos x="150" y="0"/>
                  </a:cxn>
                  <a:cxn ang="0">
                    <a:pos x="133" y="19"/>
                  </a:cxn>
                  <a:cxn ang="0">
                    <a:pos x="150" y="64"/>
                  </a:cxn>
                  <a:cxn ang="0">
                    <a:pos x="160" y="74"/>
                  </a:cxn>
                  <a:cxn ang="0">
                    <a:pos x="171" y="87"/>
                  </a:cxn>
                  <a:cxn ang="0">
                    <a:pos x="184" y="100"/>
                  </a:cxn>
                  <a:cxn ang="0">
                    <a:pos x="198" y="114"/>
                  </a:cxn>
                  <a:cxn ang="0">
                    <a:pos x="210" y="128"/>
                  </a:cxn>
                  <a:cxn ang="0">
                    <a:pos x="222" y="141"/>
                  </a:cxn>
                  <a:cxn ang="0">
                    <a:pos x="234" y="152"/>
                  </a:cxn>
                  <a:cxn ang="0">
                    <a:pos x="241" y="161"/>
                  </a:cxn>
                  <a:cxn ang="0">
                    <a:pos x="234" y="169"/>
                  </a:cxn>
                  <a:cxn ang="0">
                    <a:pos x="222" y="179"/>
                  </a:cxn>
                  <a:cxn ang="0">
                    <a:pos x="210" y="193"/>
                  </a:cxn>
                  <a:cxn ang="0">
                    <a:pos x="198" y="207"/>
                  </a:cxn>
                  <a:cxn ang="0">
                    <a:pos x="184" y="221"/>
                  </a:cxn>
                  <a:cxn ang="0">
                    <a:pos x="171" y="235"/>
                  </a:cxn>
                  <a:cxn ang="0">
                    <a:pos x="160" y="247"/>
                  </a:cxn>
                  <a:cxn ang="0">
                    <a:pos x="150" y="258"/>
                  </a:cxn>
                  <a:cxn ang="0">
                    <a:pos x="140" y="247"/>
                  </a:cxn>
                  <a:cxn ang="0">
                    <a:pos x="128" y="235"/>
                  </a:cxn>
                  <a:cxn ang="0">
                    <a:pos x="116" y="221"/>
                  </a:cxn>
                  <a:cxn ang="0">
                    <a:pos x="102" y="207"/>
                  </a:cxn>
                  <a:cxn ang="0">
                    <a:pos x="89" y="193"/>
                  </a:cxn>
                  <a:cxn ang="0">
                    <a:pos x="76" y="179"/>
                  </a:cxn>
                  <a:cxn ang="0">
                    <a:pos x="66" y="169"/>
                  </a:cxn>
                  <a:cxn ang="0">
                    <a:pos x="59" y="161"/>
                  </a:cxn>
                  <a:cxn ang="0">
                    <a:pos x="66" y="152"/>
                  </a:cxn>
                  <a:cxn ang="0">
                    <a:pos x="76" y="141"/>
                  </a:cxn>
                  <a:cxn ang="0">
                    <a:pos x="89" y="128"/>
                  </a:cxn>
                  <a:cxn ang="0">
                    <a:pos x="102" y="114"/>
                  </a:cxn>
                  <a:cxn ang="0">
                    <a:pos x="116" y="100"/>
                  </a:cxn>
                  <a:cxn ang="0">
                    <a:pos x="128" y="87"/>
                  </a:cxn>
                  <a:cxn ang="0">
                    <a:pos x="140" y="74"/>
                  </a:cxn>
                  <a:cxn ang="0">
                    <a:pos x="150" y="64"/>
                  </a:cxn>
                </a:cxnLst>
                <a:rect l="0" t="0" r="r" b="b"/>
                <a:pathLst>
                  <a:path w="300" h="320">
                    <a:moveTo>
                      <a:pt x="133" y="19"/>
                    </a:moveTo>
                    <a:lnTo>
                      <a:pt x="0" y="161"/>
                    </a:lnTo>
                    <a:lnTo>
                      <a:pt x="150" y="320"/>
                    </a:lnTo>
                    <a:lnTo>
                      <a:pt x="300" y="161"/>
                    </a:lnTo>
                    <a:lnTo>
                      <a:pt x="150" y="0"/>
                    </a:lnTo>
                    <a:lnTo>
                      <a:pt x="133" y="19"/>
                    </a:lnTo>
                    <a:close/>
                    <a:moveTo>
                      <a:pt x="150" y="64"/>
                    </a:moveTo>
                    <a:lnTo>
                      <a:pt x="160" y="74"/>
                    </a:lnTo>
                    <a:lnTo>
                      <a:pt x="171" y="87"/>
                    </a:lnTo>
                    <a:lnTo>
                      <a:pt x="184" y="100"/>
                    </a:lnTo>
                    <a:lnTo>
                      <a:pt x="198" y="114"/>
                    </a:lnTo>
                    <a:lnTo>
                      <a:pt x="210" y="128"/>
                    </a:lnTo>
                    <a:lnTo>
                      <a:pt x="222" y="141"/>
                    </a:lnTo>
                    <a:lnTo>
                      <a:pt x="234" y="152"/>
                    </a:lnTo>
                    <a:lnTo>
                      <a:pt x="241" y="161"/>
                    </a:lnTo>
                    <a:lnTo>
                      <a:pt x="234" y="169"/>
                    </a:lnTo>
                    <a:lnTo>
                      <a:pt x="222" y="179"/>
                    </a:lnTo>
                    <a:lnTo>
                      <a:pt x="210" y="193"/>
                    </a:lnTo>
                    <a:lnTo>
                      <a:pt x="198" y="207"/>
                    </a:lnTo>
                    <a:lnTo>
                      <a:pt x="184" y="221"/>
                    </a:lnTo>
                    <a:lnTo>
                      <a:pt x="171" y="235"/>
                    </a:lnTo>
                    <a:lnTo>
                      <a:pt x="160" y="247"/>
                    </a:lnTo>
                    <a:lnTo>
                      <a:pt x="150" y="258"/>
                    </a:lnTo>
                    <a:lnTo>
                      <a:pt x="140" y="247"/>
                    </a:lnTo>
                    <a:lnTo>
                      <a:pt x="128" y="235"/>
                    </a:lnTo>
                    <a:lnTo>
                      <a:pt x="116" y="221"/>
                    </a:lnTo>
                    <a:lnTo>
                      <a:pt x="102" y="207"/>
                    </a:lnTo>
                    <a:lnTo>
                      <a:pt x="89" y="193"/>
                    </a:lnTo>
                    <a:lnTo>
                      <a:pt x="76" y="179"/>
                    </a:lnTo>
                    <a:lnTo>
                      <a:pt x="66" y="169"/>
                    </a:lnTo>
                    <a:lnTo>
                      <a:pt x="59" y="161"/>
                    </a:lnTo>
                    <a:lnTo>
                      <a:pt x="66" y="152"/>
                    </a:lnTo>
                    <a:lnTo>
                      <a:pt x="76" y="141"/>
                    </a:lnTo>
                    <a:lnTo>
                      <a:pt x="89" y="128"/>
                    </a:lnTo>
                    <a:lnTo>
                      <a:pt x="102" y="114"/>
                    </a:lnTo>
                    <a:lnTo>
                      <a:pt x="116" y="100"/>
                    </a:lnTo>
                    <a:lnTo>
                      <a:pt x="128" y="87"/>
                    </a:lnTo>
                    <a:lnTo>
                      <a:pt x="140" y="74"/>
                    </a:lnTo>
                    <a:lnTo>
                      <a:pt x="150" y="64"/>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7" name="Freeform 111"/>
              <p:cNvSpPr>
                <a:spLocks noChangeAspect="1"/>
              </p:cNvSpPr>
              <p:nvPr/>
            </p:nvSpPr>
            <p:spPr bwMode="auto">
              <a:xfrm>
                <a:off x="4528" y="2126"/>
                <a:ext cx="60" cy="65"/>
              </a:xfrm>
              <a:custGeom>
                <a:avLst/>
                <a:gdLst/>
                <a:ahLst/>
                <a:cxnLst>
                  <a:cxn ang="0">
                    <a:pos x="240" y="129"/>
                  </a:cxn>
                  <a:cxn ang="0">
                    <a:pos x="120" y="257"/>
                  </a:cxn>
                  <a:cxn ang="0">
                    <a:pos x="0" y="129"/>
                  </a:cxn>
                  <a:cxn ang="0">
                    <a:pos x="120" y="0"/>
                  </a:cxn>
                  <a:cxn ang="0">
                    <a:pos x="240" y="129"/>
                  </a:cxn>
                </a:cxnLst>
                <a:rect l="0" t="0" r="r" b="b"/>
                <a:pathLst>
                  <a:path w="240" h="257">
                    <a:moveTo>
                      <a:pt x="240" y="129"/>
                    </a:moveTo>
                    <a:lnTo>
                      <a:pt x="120" y="257"/>
                    </a:lnTo>
                    <a:lnTo>
                      <a:pt x="0" y="129"/>
                    </a:lnTo>
                    <a:lnTo>
                      <a:pt x="120" y="0"/>
                    </a:lnTo>
                    <a:lnTo>
                      <a:pt x="240"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8" name="Freeform 112"/>
              <p:cNvSpPr>
                <a:spLocks noChangeAspect="1" noEditPoints="1"/>
              </p:cNvSpPr>
              <p:nvPr/>
            </p:nvSpPr>
            <p:spPr bwMode="auto">
              <a:xfrm>
                <a:off x="4521" y="2117"/>
                <a:ext cx="75" cy="83"/>
              </a:xfrm>
              <a:custGeom>
                <a:avLst/>
                <a:gdLst/>
                <a:ahLst/>
                <a:cxnLst>
                  <a:cxn ang="0">
                    <a:pos x="133" y="18"/>
                  </a:cxn>
                  <a:cxn ang="0">
                    <a:pos x="0" y="160"/>
                  </a:cxn>
                  <a:cxn ang="0">
                    <a:pos x="150" y="320"/>
                  </a:cxn>
                  <a:cxn ang="0">
                    <a:pos x="300" y="160"/>
                  </a:cxn>
                  <a:cxn ang="0">
                    <a:pos x="150" y="0"/>
                  </a:cxn>
                  <a:cxn ang="0">
                    <a:pos x="133" y="18"/>
                  </a:cxn>
                  <a:cxn ang="0">
                    <a:pos x="150" y="63"/>
                  </a:cxn>
                  <a:cxn ang="0">
                    <a:pos x="160" y="73"/>
                  </a:cxn>
                  <a:cxn ang="0">
                    <a:pos x="172" y="86"/>
                  </a:cxn>
                  <a:cxn ang="0">
                    <a:pos x="184" y="99"/>
                  </a:cxn>
                  <a:cxn ang="0">
                    <a:pos x="198" y="113"/>
                  </a:cxn>
                  <a:cxn ang="0">
                    <a:pos x="212" y="127"/>
                  </a:cxn>
                  <a:cxn ang="0">
                    <a:pos x="224" y="140"/>
                  </a:cxn>
                  <a:cxn ang="0">
                    <a:pos x="234" y="151"/>
                  </a:cxn>
                  <a:cxn ang="0">
                    <a:pos x="241" y="160"/>
                  </a:cxn>
                  <a:cxn ang="0">
                    <a:pos x="234" y="168"/>
                  </a:cxn>
                  <a:cxn ang="0">
                    <a:pos x="224" y="179"/>
                  </a:cxn>
                  <a:cxn ang="0">
                    <a:pos x="212" y="192"/>
                  </a:cxn>
                  <a:cxn ang="0">
                    <a:pos x="198" y="206"/>
                  </a:cxn>
                  <a:cxn ang="0">
                    <a:pos x="184" y="220"/>
                  </a:cxn>
                  <a:cxn ang="0">
                    <a:pos x="172" y="234"/>
                  </a:cxn>
                  <a:cxn ang="0">
                    <a:pos x="160" y="246"/>
                  </a:cxn>
                  <a:cxn ang="0">
                    <a:pos x="150" y="256"/>
                  </a:cxn>
                  <a:cxn ang="0">
                    <a:pos x="140" y="246"/>
                  </a:cxn>
                  <a:cxn ang="0">
                    <a:pos x="129" y="234"/>
                  </a:cxn>
                  <a:cxn ang="0">
                    <a:pos x="116" y="220"/>
                  </a:cxn>
                  <a:cxn ang="0">
                    <a:pos x="102" y="206"/>
                  </a:cxn>
                  <a:cxn ang="0">
                    <a:pos x="90" y="192"/>
                  </a:cxn>
                  <a:cxn ang="0">
                    <a:pos x="78" y="179"/>
                  </a:cxn>
                  <a:cxn ang="0">
                    <a:pos x="68" y="168"/>
                  </a:cxn>
                  <a:cxn ang="0">
                    <a:pos x="59" y="160"/>
                  </a:cxn>
                  <a:cxn ang="0">
                    <a:pos x="68" y="151"/>
                  </a:cxn>
                  <a:cxn ang="0">
                    <a:pos x="78" y="140"/>
                  </a:cxn>
                  <a:cxn ang="0">
                    <a:pos x="90" y="127"/>
                  </a:cxn>
                  <a:cxn ang="0">
                    <a:pos x="102" y="113"/>
                  </a:cxn>
                  <a:cxn ang="0">
                    <a:pos x="116" y="99"/>
                  </a:cxn>
                  <a:cxn ang="0">
                    <a:pos x="129" y="86"/>
                  </a:cxn>
                  <a:cxn ang="0">
                    <a:pos x="140" y="73"/>
                  </a:cxn>
                  <a:cxn ang="0">
                    <a:pos x="150" y="63"/>
                  </a:cxn>
                </a:cxnLst>
                <a:rect l="0" t="0" r="r" b="b"/>
                <a:pathLst>
                  <a:path w="300" h="320">
                    <a:moveTo>
                      <a:pt x="133" y="18"/>
                    </a:moveTo>
                    <a:lnTo>
                      <a:pt x="0" y="160"/>
                    </a:lnTo>
                    <a:lnTo>
                      <a:pt x="150" y="320"/>
                    </a:lnTo>
                    <a:lnTo>
                      <a:pt x="300" y="160"/>
                    </a:lnTo>
                    <a:lnTo>
                      <a:pt x="150" y="0"/>
                    </a:lnTo>
                    <a:lnTo>
                      <a:pt x="133" y="18"/>
                    </a:lnTo>
                    <a:close/>
                    <a:moveTo>
                      <a:pt x="150" y="63"/>
                    </a:moveTo>
                    <a:lnTo>
                      <a:pt x="160" y="73"/>
                    </a:lnTo>
                    <a:lnTo>
                      <a:pt x="172" y="86"/>
                    </a:lnTo>
                    <a:lnTo>
                      <a:pt x="184" y="99"/>
                    </a:lnTo>
                    <a:lnTo>
                      <a:pt x="198" y="113"/>
                    </a:lnTo>
                    <a:lnTo>
                      <a:pt x="212" y="127"/>
                    </a:lnTo>
                    <a:lnTo>
                      <a:pt x="224" y="140"/>
                    </a:lnTo>
                    <a:lnTo>
                      <a:pt x="234" y="151"/>
                    </a:lnTo>
                    <a:lnTo>
                      <a:pt x="241" y="160"/>
                    </a:lnTo>
                    <a:lnTo>
                      <a:pt x="234" y="168"/>
                    </a:lnTo>
                    <a:lnTo>
                      <a:pt x="224" y="179"/>
                    </a:lnTo>
                    <a:lnTo>
                      <a:pt x="212" y="192"/>
                    </a:lnTo>
                    <a:lnTo>
                      <a:pt x="198" y="206"/>
                    </a:lnTo>
                    <a:lnTo>
                      <a:pt x="184" y="220"/>
                    </a:lnTo>
                    <a:lnTo>
                      <a:pt x="172" y="234"/>
                    </a:lnTo>
                    <a:lnTo>
                      <a:pt x="160" y="246"/>
                    </a:lnTo>
                    <a:lnTo>
                      <a:pt x="150" y="256"/>
                    </a:lnTo>
                    <a:lnTo>
                      <a:pt x="140" y="246"/>
                    </a:lnTo>
                    <a:lnTo>
                      <a:pt x="129" y="234"/>
                    </a:lnTo>
                    <a:lnTo>
                      <a:pt x="116" y="220"/>
                    </a:lnTo>
                    <a:lnTo>
                      <a:pt x="102" y="206"/>
                    </a:lnTo>
                    <a:lnTo>
                      <a:pt x="90" y="192"/>
                    </a:lnTo>
                    <a:lnTo>
                      <a:pt x="78" y="179"/>
                    </a:lnTo>
                    <a:lnTo>
                      <a:pt x="68" y="168"/>
                    </a:lnTo>
                    <a:lnTo>
                      <a:pt x="59" y="160"/>
                    </a:lnTo>
                    <a:lnTo>
                      <a:pt x="68" y="151"/>
                    </a:lnTo>
                    <a:lnTo>
                      <a:pt x="78" y="140"/>
                    </a:lnTo>
                    <a:lnTo>
                      <a:pt x="90" y="127"/>
                    </a:lnTo>
                    <a:lnTo>
                      <a:pt x="102" y="113"/>
                    </a:lnTo>
                    <a:lnTo>
                      <a:pt x="116" y="99"/>
                    </a:lnTo>
                    <a:lnTo>
                      <a:pt x="129" y="86"/>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09" name="Freeform 113"/>
              <p:cNvSpPr>
                <a:spLocks noChangeAspect="1"/>
              </p:cNvSpPr>
              <p:nvPr/>
            </p:nvSpPr>
            <p:spPr bwMode="auto">
              <a:xfrm>
                <a:off x="4919" y="2228"/>
                <a:ext cx="60" cy="64"/>
              </a:xfrm>
              <a:custGeom>
                <a:avLst/>
                <a:gdLst/>
                <a:ahLst/>
                <a:cxnLst>
                  <a:cxn ang="0">
                    <a:pos x="241" y="129"/>
                  </a:cxn>
                  <a:cxn ang="0">
                    <a:pos x="121" y="257"/>
                  </a:cxn>
                  <a:cxn ang="0">
                    <a:pos x="0" y="129"/>
                  </a:cxn>
                  <a:cxn ang="0">
                    <a:pos x="121" y="0"/>
                  </a:cxn>
                  <a:cxn ang="0">
                    <a:pos x="241" y="129"/>
                  </a:cxn>
                </a:cxnLst>
                <a:rect l="0" t="0" r="r" b="b"/>
                <a:pathLst>
                  <a:path w="241" h="257">
                    <a:moveTo>
                      <a:pt x="241" y="129"/>
                    </a:moveTo>
                    <a:lnTo>
                      <a:pt x="121" y="257"/>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0" name="Freeform 114"/>
              <p:cNvSpPr>
                <a:spLocks noChangeAspect="1" noEditPoints="1"/>
              </p:cNvSpPr>
              <p:nvPr/>
            </p:nvSpPr>
            <p:spPr bwMode="auto">
              <a:xfrm>
                <a:off x="4911" y="2219"/>
                <a:ext cx="75" cy="81"/>
              </a:xfrm>
              <a:custGeom>
                <a:avLst/>
                <a:gdLst/>
                <a:ahLst/>
                <a:cxnLst>
                  <a:cxn ang="0">
                    <a:pos x="132" y="19"/>
                  </a:cxn>
                  <a:cxn ang="0">
                    <a:pos x="0" y="161"/>
                  </a:cxn>
                  <a:cxn ang="0">
                    <a:pos x="150" y="320"/>
                  </a:cxn>
                  <a:cxn ang="0">
                    <a:pos x="299" y="161"/>
                  </a:cxn>
                  <a:cxn ang="0">
                    <a:pos x="150" y="0"/>
                  </a:cxn>
                  <a:cxn ang="0">
                    <a:pos x="132" y="19"/>
                  </a:cxn>
                  <a:cxn ang="0">
                    <a:pos x="150" y="64"/>
                  </a:cxn>
                  <a:cxn ang="0">
                    <a:pos x="159" y="74"/>
                  </a:cxn>
                  <a:cxn ang="0">
                    <a:pos x="172" y="87"/>
                  </a:cxn>
                  <a:cxn ang="0">
                    <a:pos x="184" y="100"/>
                  </a:cxn>
                  <a:cxn ang="0">
                    <a:pos x="197" y="115"/>
                  </a:cxn>
                  <a:cxn ang="0">
                    <a:pos x="211" y="128"/>
                  </a:cxn>
                  <a:cxn ang="0">
                    <a:pos x="223" y="141"/>
                  </a:cxn>
                  <a:cxn ang="0">
                    <a:pos x="233" y="152"/>
                  </a:cxn>
                  <a:cxn ang="0">
                    <a:pos x="240" y="161"/>
                  </a:cxn>
                  <a:cxn ang="0">
                    <a:pos x="233" y="169"/>
                  </a:cxn>
                  <a:cxn ang="0">
                    <a:pos x="223" y="180"/>
                  </a:cxn>
                  <a:cxn ang="0">
                    <a:pos x="211" y="193"/>
                  </a:cxn>
                  <a:cxn ang="0">
                    <a:pos x="197" y="207"/>
                  </a:cxn>
                  <a:cxn ang="0">
                    <a:pos x="184" y="221"/>
                  </a:cxn>
                  <a:cxn ang="0">
                    <a:pos x="172" y="235"/>
                  </a:cxn>
                  <a:cxn ang="0">
                    <a:pos x="159" y="247"/>
                  </a:cxn>
                  <a:cxn ang="0">
                    <a:pos x="150" y="258"/>
                  </a:cxn>
                  <a:cxn ang="0">
                    <a:pos x="140" y="247"/>
                  </a:cxn>
                  <a:cxn ang="0">
                    <a:pos x="129" y="235"/>
                  </a:cxn>
                  <a:cxn ang="0">
                    <a:pos x="115" y="221"/>
                  </a:cxn>
                  <a:cxn ang="0">
                    <a:pos x="102" y="207"/>
                  </a:cxn>
                  <a:cxn ang="0">
                    <a:pos x="89" y="193"/>
                  </a:cxn>
                  <a:cxn ang="0">
                    <a:pos x="77" y="180"/>
                  </a:cxn>
                  <a:cxn ang="0">
                    <a:pos x="67" y="169"/>
                  </a:cxn>
                  <a:cxn ang="0">
                    <a:pos x="59" y="161"/>
                  </a:cxn>
                  <a:cxn ang="0">
                    <a:pos x="67" y="152"/>
                  </a:cxn>
                  <a:cxn ang="0">
                    <a:pos x="77" y="141"/>
                  </a:cxn>
                  <a:cxn ang="0">
                    <a:pos x="89" y="128"/>
                  </a:cxn>
                  <a:cxn ang="0">
                    <a:pos x="102" y="115"/>
                  </a:cxn>
                  <a:cxn ang="0">
                    <a:pos x="115" y="100"/>
                  </a:cxn>
                  <a:cxn ang="0">
                    <a:pos x="129" y="87"/>
                  </a:cxn>
                  <a:cxn ang="0">
                    <a:pos x="140" y="74"/>
                  </a:cxn>
                  <a:cxn ang="0">
                    <a:pos x="150" y="64"/>
                  </a:cxn>
                </a:cxnLst>
                <a:rect l="0" t="0" r="r" b="b"/>
                <a:pathLst>
                  <a:path w="299" h="320">
                    <a:moveTo>
                      <a:pt x="132" y="19"/>
                    </a:moveTo>
                    <a:lnTo>
                      <a:pt x="0" y="161"/>
                    </a:lnTo>
                    <a:lnTo>
                      <a:pt x="150" y="320"/>
                    </a:lnTo>
                    <a:lnTo>
                      <a:pt x="299" y="161"/>
                    </a:lnTo>
                    <a:lnTo>
                      <a:pt x="150" y="0"/>
                    </a:lnTo>
                    <a:lnTo>
                      <a:pt x="132" y="19"/>
                    </a:lnTo>
                    <a:close/>
                    <a:moveTo>
                      <a:pt x="150" y="64"/>
                    </a:moveTo>
                    <a:lnTo>
                      <a:pt x="159" y="74"/>
                    </a:lnTo>
                    <a:lnTo>
                      <a:pt x="172" y="87"/>
                    </a:lnTo>
                    <a:lnTo>
                      <a:pt x="184" y="100"/>
                    </a:lnTo>
                    <a:lnTo>
                      <a:pt x="197" y="115"/>
                    </a:lnTo>
                    <a:lnTo>
                      <a:pt x="211" y="128"/>
                    </a:lnTo>
                    <a:lnTo>
                      <a:pt x="223" y="141"/>
                    </a:lnTo>
                    <a:lnTo>
                      <a:pt x="233" y="152"/>
                    </a:lnTo>
                    <a:lnTo>
                      <a:pt x="240" y="161"/>
                    </a:lnTo>
                    <a:lnTo>
                      <a:pt x="233" y="169"/>
                    </a:lnTo>
                    <a:lnTo>
                      <a:pt x="223" y="180"/>
                    </a:lnTo>
                    <a:lnTo>
                      <a:pt x="211" y="193"/>
                    </a:lnTo>
                    <a:lnTo>
                      <a:pt x="197" y="207"/>
                    </a:lnTo>
                    <a:lnTo>
                      <a:pt x="184" y="221"/>
                    </a:lnTo>
                    <a:lnTo>
                      <a:pt x="172" y="235"/>
                    </a:lnTo>
                    <a:lnTo>
                      <a:pt x="159" y="247"/>
                    </a:lnTo>
                    <a:lnTo>
                      <a:pt x="150" y="258"/>
                    </a:lnTo>
                    <a:lnTo>
                      <a:pt x="140" y="247"/>
                    </a:lnTo>
                    <a:lnTo>
                      <a:pt x="129" y="235"/>
                    </a:lnTo>
                    <a:lnTo>
                      <a:pt x="115" y="221"/>
                    </a:lnTo>
                    <a:lnTo>
                      <a:pt x="102" y="207"/>
                    </a:lnTo>
                    <a:lnTo>
                      <a:pt x="89" y="193"/>
                    </a:lnTo>
                    <a:lnTo>
                      <a:pt x="77" y="180"/>
                    </a:lnTo>
                    <a:lnTo>
                      <a:pt x="67" y="169"/>
                    </a:lnTo>
                    <a:lnTo>
                      <a:pt x="59" y="161"/>
                    </a:lnTo>
                    <a:lnTo>
                      <a:pt x="67" y="152"/>
                    </a:lnTo>
                    <a:lnTo>
                      <a:pt x="77" y="141"/>
                    </a:lnTo>
                    <a:lnTo>
                      <a:pt x="89" y="128"/>
                    </a:lnTo>
                    <a:lnTo>
                      <a:pt x="102" y="115"/>
                    </a:lnTo>
                    <a:lnTo>
                      <a:pt x="115" y="100"/>
                    </a:lnTo>
                    <a:lnTo>
                      <a:pt x="129" y="87"/>
                    </a:lnTo>
                    <a:lnTo>
                      <a:pt x="140" y="74"/>
                    </a:lnTo>
                    <a:lnTo>
                      <a:pt x="150" y="64"/>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1" name="Freeform 115"/>
              <p:cNvSpPr>
                <a:spLocks noChangeAspect="1"/>
              </p:cNvSpPr>
              <p:nvPr/>
            </p:nvSpPr>
            <p:spPr bwMode="auto">
              <a:xfrm>
                <a:off x="5017" y="2348"/>
                <a:ext cx="61" cy="64"/>
              </a:xfrm>
              <a:custGeom>
                <a:avLst/>
                <a:gdLst/>
                <a:ahLst/>
                <a:cxnLst>
                  <a:cxn ang="0">
                    <a:pos x="240" y="128"/>
                  </a:cxn>
                  <a:cxn ang="0">
                    <a:pos x="120" y="257"/>
                  </a:cxn>
                  <a:cxn ang="0">
                    <a:pos x="0" y="128"/>
                  </a:cxn>
                  <a:cxn ang="0">
                    <a:pos x="120" y="0"/>
                  </a:cxn>
                  <a:cxn ang="0">
                    <a:pos x="240" y="128"/>
                  </a:cxn>
                </a:cxnLst>
                <a:rect l="0" t="0" r="r" b="b"/>
                <a:pathLst>
                  <a:path w="240" h="257">
                    <a:moveTo>
                      <a:pt x="240" y="128"/>
                    </a:moveTo>
                    <a:lnTo>
                      <a:pt x="120" y="257"/>
                    </a:lnTo>
                    <a:lnTo>
                      <a:pt x="0" y="128"/>
                    </a:lnTo>
                    <a:lnTo>
                      <a:pt x="120" y="0"/>
                    </a:lnTo>
                    <a:lnTo>
                      <a:pt x="240"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2" name="Freeform 116"/>
              <p:cNvSpPr>
                <a:spLocks noChangeAspect="1" noEditPoints="1"/>
              </p:cNvSpPr>
              <p:nvPr/>
            </p:nvSpPr>
            <p:spPr bwMode="auto">
              <a:xfrm>
                <a:off x="5010" y="2339"/>
                <a:ext cx="75" cy="81"/>
              </a:xfrm>
              <a:custGeom>
                <a:avLst/>
                <a:gdLst/>
                <a:ahLst/>
                <a:cxnLst>
                  <a:cxn ang="0">
                    <a:pos x="133" y="19"/>
                  </a:cxn>
                  <a:cxn ang="0">
                    <a:pos x="0" y="159"/>
                  </a:cxn>
                  <a:cxn ang="0">
                    <a:pos x="150" y="319"/>
                  </a:cxn>
                  <a:cxn ang="0">
                    <a:pos x="300" y="159"/>
                  </a:cxn>
                  <a:cxn ang="0">
                    <a:pos x="150" y="0"/>
                  </a:cxn>
                  <a:cxn ang="0">
                    <a:pos x="133" y="19"/>
                  </a:cxn>
                  <a:cxn ang="0">
                    <a:pos x="150" y="62"/>
                  </a:cxn>
                  <a:cxn ang="0">
                    <a:pos x="160" y="73"/>
                  </a:cxn>
                  <a:cxn ang="0">
                    <a:pos x="171" y="85"/>
                  </a:cxn>
                  <a:cxn ang="0">
                    <a:pos x="184" y="99"/>
                  </a:cxn>
                  <a:cxn ang="0">
                    <a:pos x="198" y="114"/>
                  </a:cxn>
                  <a:cxn ang="0">
                    <a:pos x="212" y="128"/>
                  </a:cxn>
                  <a:cxn ang="0">
                    <a:pos x="223" y="140"/>
                  </a:cxn>
                  <a:cxn ang="0">
                    <a:pos x="234" y="152"/>
                  </a:cxn>
                  <a:cxn ang="0">
                    <a:pos x="241" y="159"/>
                  </a:cxn>
                  <a:cxn ang="0">
                    <a:pos x="234" y="168"/>
                  </a:cxn>
                  <a:cxn ang="0">
                    <a:pos x="223" y="179"/>
                  </a:cxn>
                  <a:cxn ang="0">
                    <a:pos x="212" y="191"/>
                  </a:cxn>
                  <a:cxn ang="0">
                    <a:pos x="198" y="205"/>
                  </a:cxn>
                  <a:cxn ang="0">
                    <a:pos x="184" y="219"/>
                  </a:cxn>
                  <a:cxn ang="0">
                    <a:pos x="171" y="234"/>
                  </a:cxn>
                  <a:cxn ang="0">
                    <a:pos x="160" y="246"/>
                  </a:cxn>
                  <a:cxn ang="0">
                    <a:pos x="150" y="257"/>
                  </a:cxn>
                  <a:cxn ang="0">
                    <a:pos x="140" y="246"/>
                  </a:cxn>
                  <a:cxn ang="0">
                    <a:pos x="129" y="234"/>
                  </a:cxn>
                  <a:cxn ang="0">
                    <a:pos x="116" y="219"/>
                  </a:cxn>
                  <a:cxn ang="0">
                    <a:pos x="102" y="205"/>
                  </a:cxn>
                  <a:cxn ang="0">
                    <a:pos x="89" y="191"/>
                  </a:cxn>
                  <a:cxn ang="0">
                    <a:pos x="78" y="179"/>
                  </a:cxn>
                  <a:cxn ang="0">
                    <a:pos x="67" y="168"/>
                  </a:cxn>
                  <a:cxn ang="0">
                    <a:pos x="59" y="159"/>
                  </a:cxn>
                  <a:cxn ang="0">
                    <a:pos x="67" y="152"/>
                  </a:cxn>
                  <a:cxn ang="0">
                    <a:pos x="78" y="140"/>
                  </a:cxn>
                  <a:cxn ang="0">
                    <a:pos x="89" y="128"/>
                  </a:cxn>
                  <a:cxn ang="0">
                    <a:pos x="102" y="114"/>
                  </a:cxn>
                  <a:cxn ang="0">
                    <a:pos x="116" y="99"/>
                  </a:cxn>
                  <a:cxn ang="0">
                    <a:pos x="129" y="85"/>
                  </a:cxn>
                  <a:cxn ang="0">
                    <a:pos x="140" y="73"/>
                  </a:cxn>
                  <a:cxn ang="0">
                    <a:pos x="150" y="62"/>
                  </a:cxn>
                </a:cxnLst>
                <a:rect l="0" t="0" r="r" b="b"/>
                <a:pathLst>
                  <a:path w="300" h="319">
                    <a:moveTo>
                      <a:pt x="133" y="19"/>
                    </a:moveTo>
                    <a:lnTo>
                      <a:pt x="0" y="159"/>
                    </a:lnTo>
                    <a:lnTo>
                      <a:pt x="150" y="319"/>
                    </a:lnTo>
                    <a:lnTo>
                      <a:pt x="300" y="159"/>
                    </a:lnTo>
                    <a:lnTo>
                      <a:pt x="150" y="0"/>
                    </a:lnTo>
                    <a:lnTo>
                      <a:pt x="133" y="19"/>
                    </a:lnTo>
                    <a:close/>
                    <a:moveTo>
                      <a:pt x="150" y="62"/>
                    </a:moveTo>
                    <a:lnTo>
                      <a:pt x="160" y="73"/>
                    </a:lnTo>
                    <a:lnTo>
                      <a:pt x="171" y="85"/>
                    </a:lnTo>
                    <a:lnTo>
                      <a:pt x="184" y="99"/>
                    </a:lnTo>
                    <a:lnTo>
                      <a:pt x="198" y="114"/>
                    </a:lnTo>
                    <a:lnTo>
                      <a:pt x="212" y="128"/>
                    </a:lnTo>
                    <a:lnTo>
                      <a:pt x="223" y="140"/>
                    </a:lnTo>
                    <a:lnTo>
                      <a:pt x="234" y="152"/>
                    </a:lnTo>
                    <a:lnTo>
                      <a:pt x="241" y="159"/>
                    </a:lnTo>
                    <a:lnTo>
                      <a:pt x="234" y="168"/>
                    </a:lnTo>
                    <a:lnTo>
                      <a:pt x="223" y="179"/>
                    </a:lnTo>
                    <a:lnTo>
                      <a:pt x="212" y="191"/>
                    </a:lnTo>
                    <a:lnTo>
                      <a:pt x="198" y="205"/>
                    </a:lnTo>
                    <a:lnTo>
                      <a:pt x="184" y="219"/>
                    </a:lnTo>
                    <a:lnTo>
                      <a:pt x="171" y="234"/>
                    </a:lnTo>
                    <a:lnTo>
                      <a:pt x="160" y="246"/>
                    </a:lnTo>
                    <a:lnTo>
                      <a:pt x="150" y="257"/>
                    </a:lnTo>
                    <a:lnTo>
                      <a:pt x="140" y="246"/>
                    </a:lnTo>
                    <a:lnTo>
                      <a:pt x="129" y="234"/>
                    </a:lnTo>
                    <a:lnTo>
                      <a:pt x="116" y="219"/>
                    </a:lnTo>
                    <a:lnTo>
                      <a:pt x="102" y="205"/>
                    </a:lnTo>
                    <a:lnTo>
                      <a:pt x="89" y="191"/>
                    </a:lnTo>
                    <a:lnTo>
                      <a:pt x="78" y="179"/>
                    </a:lnTo>
                    <a:lnTo>
                      <a:pt x="67" y="168"/>
                    </a:lnTo>
                    <a:lnTo>
                      <a:pt x="59" y="159"/>
                    </a:lnTo>
                    <a:lnTo>
                      <a:pt x="67" y="152"/>
                    </a:lnTo>
                    <a:lnTo>
                      <a:pt x="78" y="140"/>
                    </a:lnTo>
                    <a:lnTo>
                      <a:pt x="89" y="128"/>
                    </a:lnTo>
                    <a:lnTo>
                      <a:pt x="102" y="114"/>
                    </a:lnTo>
                    <a:lnTo>
                      <a:pt x="116" y="99"/>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3" name="Freeform 117"/>
              <p:cNvSpPr>
                <a:spLocks noChangeAspect="1"/>
              </p:cNvSpPr>
              <p:nvPr/>
            </p:nvSpPr>
            <p:spPr bwMode="auto">
              <a:xfrm>
                <a:off x="5212" y="2468"/>
                <a:ext cx="60" cy="64"/>
              </a:xfrm>
              <a:custGeom>
                <a:avLst/>
                <a:gdLst/>
                <a:ahLst/>
                <a:cxnLst>
                  <a:cxn ang="0">
                    <a:pos x="241" y="129"/>
                  </a:cxn>
                  <a:cxn ang="0">
                    <a:pos x="121" y="257"/>
                  </a:cxn>
                  <a:cxn ang="0">
                    <a:pos x="0" y="129"/>
                  </a:cxn>
                  <a:cxn ang="0">
                    <a:pos x="121" y="0"/>
                  </a:cxn>
                  <a:cxn ang="0">
                    <a:pos x="241" y="129"/>
                  </a:cxn>
                </a:cxnLst>
                <a:rect l="0" t="0" r="r" b="b"/>
                <a:pathLst>
                  <a:path w="241" h="257">
                    <a:moveTo>
                      <a:pt x="241" y="129"/>
                    </a:moveTo>
                    <a:lnTo>
                      <a:pt x="121" y="257"/>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4" name="Freeform 118"/>
              <p:cNvSpPr>
                <a:spLocks noChangeAspect="1" noEditPoints="1"/>
              </p:cNvSpPr>
              <p:nvPr/>
            </p:nvSpPr>
            <p:spPr bwMode="auto">
              <a:xfrm>
                <a:off x="5204" y="2459"/>
                <a:ext cx="75" cy="82"/>
              </a:xfrm>
              <a:custGeom>
                <a:avLst/>
                <a:gdLst/>
                <a:ahLst/>
                <a:cxnLst>
                  <a:cxn ang="0">
                    <a:pos x="132" y="18"/>
                  </a:cxn>
                  <a:cxn ang="0">
                    <a:pos x="0" y="160"/>
                  </a:cxn>
                  <a:cxn ang="0">
                    <a:pos x="150" y="320"/>
                  </a:cxn>
                  <a:cxn ang="0">
                    <a:pos x="299" y="160"/>
                  </a:cxn>
                  <a:cxn ang="0">
                    <a:pos x="150" y="0"/>
                  </a:cxn>
                  <a:cxn ang="0">
                    <a:pos x="132" y="18"/>
                  </a:cxn>
                  <a:cxn ang="0">
                    <a:pos x="150" y="63"/>
                  </a:cxn>
                  <a:cxn ang="0">
                    <a:pos x="159" y="73"/>
                  </a:cxn>
                  <a:cxn ang="0">
                    <a:pos x="172" y="86"/>
                  </a:cxn>
                  <a:cxn ang="0">
                    <a:pos x="184" y="99"/>
                  </a:cxn>
                  <a:cxn ang="0">
                    <a:pos x="197" y="113"/>
                  </a:cxn>
                  <a:cxn ang="0">
                    <a:pos x="211" y="127"/>
                  </a:cxn>
                  <a:cxn ang="0">
                    <a:pos x="223" y="141"/>
                  </a:cxn>
                  <a:cxn ang="0">
                    <a:pos x="233" y="152"/>
                  </a:cxn>
                  <a:cxn ang="0">
                    <a:pos x="240" y="160"/>
                  </a:cxn>
                  <a:cxn ang="0">
                    <a:pos x="233" y="168"/>
                  </a:cxn>
                  <a:cxn ang="0">
                    <a:pos x="223" y="179"/>
                  </a:cxn>
                  <a:cxn ang="0">
                    <a:pos x="211" y="192"/>
                  </a:cxn>
                  <a:cxn ang="0">
                    <a:pos x="197" y="206"/>
                  </a:cxn>
                  <a:cxn ang="0">
                    <a:pos x="184" y="220"/>
                  </a:cxn>
                  <a:cxn ang="0">
                    <a:pos x="172" y="235"/>
                  </a:cxn>
                  <a:cxn ang="0">
                    <a:pos x="159" y="247"/>
                  </a:cxn>
                  <a:cxn ang="0">
                    <a:pos x="150" y="257"/>
                  </a:cxn>
                  <a:cxn ang="0">
                    <a:pos x="141" y="247"/>
                  </a:cxn>
                  <a:cxn ang="0">
                    <a:pos x="129" y="235"/>
                  </a:cxn>
                  <a:cxn ang="0">
                    <a:pos x="115" y="220"/>
                  </a:cxn>
                  <a:cxn ang="0">
                    <a:pos x="103" y="206"/>
                  </a:cxn>
                  <a:cxn ang="0">
                    <a:pos x="89" y="192"/>
                  </a:cxn>
                  <a:cxn ang="0">
                    <a:pos x="77" y="179"/>
                  </a:cxn>
                  <a:cxn ang="0">
                    <a:pos x="67" y="168"/>
                  </a:cxn>
                  <a:cxn ang="0">
                    <a:pos x="59" y="160"/>
                  </a:cxn>
                  <a:cxn ang="0">
                    <a:pos x="67" y="152"/>
                  </a:cxn>
                  <a:cxn ang="0">
                    <a:pos x="77" y="141"/>
                  </a:cxn>
                  <a:cxn ang="0">
                    <a:pos x="89" y="127"/>
                  </a:cxn>
                  <a:cxn ang="0">
                    <a:pos x="103" y="113"/>
                  </a:cxn>
                  <a:cxn ang="0">
                    <a:pos x="115" y="99"/>
                  </a:cxn>
                  <a:cxn ang="0">
                    <a:pos x="129" y="86"/>
                  </a:cxn>
                  <a:cxn ang="0">
                    <a:pos x="141" y="73"/>
                  </a:cxn>
                  <a:cxn ang="0">
                    <a:pos x="150" y="63"/>
                  </a:cxn>
                </a:cxnLst>
                <a:rect l="0" t="0" r="r" b="b"/>
                <a:pathLst>
                  <a:path w="299" h="320">
                    <a:moveTo>
                      <a:pt x="132" y="18"/>
                    </a:moveTo>
                    <a:lnTo>
                      <a:pt x="0" y="160"/>
                    </a:lnTo>
                    <a:lnTo>
                      <a:pt x="150" y="320"/>
                    </a:lnTo>
                    <a:lnTo>
                      <a:pt x="299" y="160"/>
                    </a:lnTo>
                    <a:lnTo>
                      <a:pt x="150" y="0"/>
                    </a:lnTo>
                    <a:lnTo>
                      <a:pt x="132" y="18"/>
                    </a:lnTo>
                    <a:close/>
                    <a:moveTo>
                      <a:pt x="150" y="63"/>
                    </a:moveTo>
                    <a:lnTo>
                      <a:pt x="159" y="73"/>
                    </a:lnTo>
                    <a:lnTo>
                      <a:pt x="172" y="86"/>
                    </a:lnTo>
                    <a:lnTo>
                      <a:pt x="184" y="99"/>
                    </a:lnTo>
                    <a:lnTo>
                      <a:pt x="197" y="113"/>
                    </a:lnTo>
                    <a:lnTo>
                      <a:pt x="211" y="127"/>
                    </a:lnTo>
                    <a:lnTo>
                      <a:pt x="223" y="141"/>
                    </a:lnTo>
                    <a:lnTo>
                      <a:pt x="233" y="152"/>
                    </a:lnTo>
                    <a:lnTo>
                      <a:pt x="240" y="160"/>
                    </a:lnTo>
                    <a:lnTo>
                      <a:pt x="233" y="168"/>
                    </a:lnTo>
                    <a:lnTo>
                      <a:pt x="223" y="179"/>
                    </a:lnTo>
                    <a:lnTo>
                      <a:pt x="211" y="192"/>
                    </a:lnTo>
                    <a:lnTo>
                      <a:pt x="197" y="206"/>
                    </a:lnTo>
                    <a:lnTo>
                      <a:pt x="184" y="220"/>
                    </a:lnTo>
                    <a:lnTo>
                      <a:pt x="172" y="235"/>
                    </a:lnTo>
                    <a:lnTo>
                      <a:pt x="159" y="247"/>
                    </a:lnTo>
                    <a:lnTo>
                      <a:pt x="150" y="257"/>
                    </a:lnTo>
                    <a:lnTo>
                      <a:pt x="141" y="247"/>
                    </a:lnTo>
                    <a:lnTo>
                      <a:pt x="129" y="235"/>
                    </a:lnTo>
                    <a:lnTo>
                      <a:pt x="115" y="220"/>
                    </a:lnTo>
                    <a:lnTo>
                      <a:pt x="103" y="206"/>
                    </a:lnTo>
                    <a:lnTo>
                      <a:pt x="89" y="192"/>
                    </a:lnTo>
                    <a:lnTo>
                      <a:pt x="77" y="179"/>
                    </a:lnTo>
                    <a:lnTo>
                      <a:pt x="67" y="168"/>
                    </a:lnTo>
                    <a:lnTo>
                      <a:pt x="59" y="160"/>
                    </a:lnTo>
                    <a:lnTo>
                      <a:pt x="67" y="152"/>
                    </a:lnTo>
                    <a:lnTo>
                      <a:pt x="77" y="141"/>
                    </a:lnTo>
                    <a:lnTo>
                      <a:pt x="89" y="127"/>
                    </a:lnTo>
                    <a:lnTo>
                      <a:pt x="103" y="113"/>
                    </a:lnTo>
                    <a:lnTo>
                      <a:pt x="115" y="99"/>
                    </a:lnTo>
                    <a:lnTo>
                      <a:pt x="129" y="86"/>
                    </a:lnTo>
                    <a:lnTo>
                      <a:pt x="141"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5" name="Freeform 119"/>
              <p:cNvSpPr>
                <a:spLocks noChangeAspect="1"/>
              </p:cNvSpPr>
              <p:nvPr/>
            </p:nvSpPr>
            <p:spPr bwMode="auto">
              <a:xfrm>
                <a:off x="5600" y="2769"/>
                <a:ext cx="61" cy="64"/>
              </a:xfrm>
              <a:custGeom>
                <a:avLst/>
                <a:gdLst/>
                <a:ahLst/>
                <a:cxnLst>
                  <a:cxn ang="0">
                    <a:pos x="240" y="129"/>
                  </a:cxn>
                  <a:cxn ang="0">
                    <a:pos x="121" y="256"/>
                  </a:cxn>
                  <a:cxn ang="0">
                    <a:pos x="0" y="129"/>
                  </a:cxn>
                  <a:cxn ang="0">
                    <a:pos x="121" y="0"/>
                  </a:cxn>
                  <a:cxn ang="0">
                    <a:pos x="240" y="129"/>
                  </a:cxn>
                </a:cxnLst>
                <a:rect l="0" t="0" r="r" b="b"/>
                <a:pathLst>
                  <a:path w="240" h="256">
                    <a:moveTo>
                      <a:pt x="240" y="129"/>
                    </a:moveTo>
                    <a:lnTo>
                      <a:pt x="121" y="256"/>
                    </a:lnTo>
                    <a:lnTo>
                      <a:pt x="0" y="129"/>
                    </a:lnTo>
                    <a:lnTo>
                      <a:pt x="121" y="0"/>
                    </a:lnTo>
                    <a:lnTo>
                      <a:pt x="240"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6" name="Freeform 120"/>
              <p:cNvSpPr>
                <a:spLocks noChangeAspect="1" noEditPoints="1"/>
              </p:cNvSpPr>
              <p:nvPr/>
            </p:nvSpPr>
            <p:spPr bwMode="auto">
              <a:xfrm>
                <a:off x="5593" y="2761"/>
                <a:ext cx="75" cy="80"/>
              </a:xfrm>
              <a:custGeom>
                <a:avLst/>
                <a:gdLst/>
                <a:ahLst/>
                <a:cxnLst>
                  <a:cxn ang="0">
                    <a:pos x="131" y="19"/>
                  </a:cxn>
                  <a:cxn ang="0">
                    <a:pos x="0" y="161"/>
                  </a:cxn>
                  <a:cxn ang="0">
                    <a:pos x="150" y="320"/>
                  </a:cxn>
                  <a:cxn ang="0">
                    <a:pos x="298" y="161"/>
                  </a:cxn>
                  <a:cxn ang="0">
                    <a:pos x="150" y="0"/>
                  </a:cxn>
                  <a:cxn ang="0">
                    <a:pos x="131" y="19"/>
                  </a:cxn>
                  <a:cxn ang="0">
                    <a:pos x="150" y="63"/>
                  </a:cxn>
                  <a:cxn ang="0">
                    <a:pos x="158" y="73"/>
                  </a:cxn>
                  <a:cxn ang="0">
                    <a:pos x="171" y="86"/>
                  </a:cxn>
                  <a:cxn ang="0">
                    <a:pos x="183" y="99"/>
                  </a:cxn>
                  <a:cxn ang="0">
                    <a:pos x="196" y="115"/>
                  </a:cxn>
                  <a:cxn ang="0">
                    <a:pos x="210" y="128"/>
                  </a:cxn>
                  <a:cxn ang="0">
                    <a:pos x="222" y="141"/>
                  </a:cxn>
                  <a:cxn ang="0">
                    <a:pos x="232" y="152"/>
                  </a:cxn>
                  <a:cxn ang="0">
                    <a:pos x="241" y="161"/>
                  </a:cxn>
                  <a:cxn ang="0">
                    <a:pos x="232" y="168"/>
                  </a:cxn>
                  <a:cxn ang="0">
                    <a:pos x="222" y="179"/>
                  </a:cxn>
                  <a:cxn ang="0">
                    <a:pos x="210" y="192"/>
                  </a:cxn>
                  <a:cxn ang="0">
                    <a:pos x="196" y="207"/>
                  </a:cxn>
                  <a:cxn ang="0">
                    <a:pos x="183" y="221"/>
                  </a:cxn>
                  <a:cxn ang="0">
                    <a:pos x="171" y="235"/>
                  </a:cxn>
                  <a:cxn ang="0">
                    <a:pos x="158" y="247"/>
                  </a:cxn>
                  <a:cxn ang="0">
                    <a:pos x="150" y="258"/>
                  </a:cxn>
                  <a:cxn ang="0">
                    <a:pos x="140" y="247"/>
                  </a:cxn>
                  <a:cxn ang="0">
                    <a:pos x="128" y="235"/>
                  </a:cxn>
                  <a:cxn ang="0">
                    <a:pos x="115" y="221"/>
                  </a:cxn>
                  <a:cxn ang="0">
                    <a:pos x="102" y="207"/>
                  </a:cxn>
                  <a:cxn ang="0">
                    <a:pos x="88" y="192"/>
                  </a:cxn>
                  <a:cxn ang="0">
                    <a:pos x="76" y="179"/>
                  </a:cxn>
                  <a:cxn ang="0">
                    <a:pos x="66" y="168"/>
                  </a:cxn>
                  <a:cxn ang="0">
                    <a:pos x="59" y="161"/>
                  </a:cxn>
                  <a:cxn ang="0">
                    <a:pos x="66" y="152"/>
                  </a:cxn>
                  <a:cxn ang="0">
                    <a:pos x="76" y="141"/>
                  </a:cxn>
                  <a:cxn ang="0">
                    <a:pos x="88" y="128"/>
                  </a:cxn>
                  <a:cxn ang="0">
                    <a:pos x="102" y="115"/>
                  </a:cxn>
                  <a:cxn ang="0">
                    <a:pos x="115" y="99"/>
                  </a:cxn>
                  <a:cxn ang="0">
                    <a:pos x="128" y="86"/>
                  </a:cxn>
                  <a:cxn ang="0">
                    <a:pos x="140" y="73"/>
                  </a:cxn>
                  <a:cxn ang="0">
                    <a:pos x="150" y="63"/>
                  </a:cxn>
                </a:cxnLst>
                <a:rect l="0" t="0" r="r" b="b"/>
                <a:pathLst>
                  <a:path w="298" h="320">
                    <a:moveTo>
                      <a:pt x="131" y="19"/>
                    </a:moveTo>
                    <a:lnTo>
                      <a:pt x="0" y="161"/>
                    </a:lnTo>
                    <a:lnTo>
                      <a:pt x="150" y="320"/>
                    </a:lnTo>
                    <a:lnTo>
                      <a:pt x="298" y="161"/>
                    </a:lnTo>
                    <a:lnTo>
                      <a:pt x="150" y="0"/>
                    </a:lnTo>
                    <a:lnTo>
                      <a:pt x="131" y="19"/>
                    </a:lnTo>
                    <a:close/>
                    <a:moveTo>
                      <a:pt x="150" y="63"/>
                    </a:moveTo>
                    <a:lnTo>
                      <a:pt x="158" y="73"/>
                    </a:lnTo>
                    <a:lnTo>
                      <a:pt x="171" y="86"/>
                    </a:lnTo>
                    <a:lnTo>
                      <a:pt x="183" y="99"/>
                    </a:lnTo>
                    <a:lnTo>
                      <a:pt x="196" y="115"/>
                    </a:lnTo>
                    <a:lnTo>
                      <a:pt x="210" y="128"/>
                    </a:lnTo>
                    <a:lnTo>
                      <a:pt x="222" y="141"/>
                    </a:lnTo>
                    <a:lnTo>
                      <a:pt x="232" y="152"/>
                    </a:lnTo>
                    <a:lnTo>
                      <a:pt x="241" y="161"/>
                    </a:lnTo>
                    <a:lnTo>
                      <a:pt x="232" y="168"/>
                    </a:lnTo>
                    <a:lnTo>
                      <a:pt x="222" y="179"/>
                    </a:lnTo>
                    <a:lnTo>
                      <a:pt x="210" y="192"/>
                    </a:lnTo>
                    <a:lnTo>
                      <a:pt x="196" y="207"/>
                    </a:lnTo>
                    <a:lnTo>
                      <a:pt x="183" y="221"/>
                    </a:lnTo>
                    <a:lnTo>
                      <a:pt x="171" y="235"/>
                    </a:lnTo>
                    <a:lnTo>
                      <a:pt x="158" y="247"/>
                    </a:lnTo>
                    <a:lnTo>
                      <a:pt x="150" y="258"/>
                    </a:lnTo>
                    <a:lnTo>
                      <a:pt x="140" y="247"/>
                    </a:lnTo>
                    <a:lnTo>
                      <a:pt x="128" y="235"/>
                    </a:lnTo>
                    <a:lnTo>
                      <a:pt x="115" y="221"/>
                    </a:lnTo>
                    <a:lnTo>
                      <a:pt x="102" y="207"/>
                    </a:lnTo>
                    <a:lnTo>
                      <a:pt x="88" y="192"/>
                    </a:lnTo>
                    <a:lnTo>
                      <a:pt x="76" y="179"/>
                    </a:lnTo>
                    <a:lnTo>
                      <a:pt x="66" y="168"/>
                    </a:lnTo>
                    <a:lnTo>
                      <a:pt x="59" y="161"/>
                    </a:lnTo>
                    <a:lnTo>
                      <a:pt x="66" y="152"/>
                    </a:lnTo>
                    <a:lnTo>
                      <a:pt x="76" y="141"/>
                    </a:lnTo>
                    <a:lnTo>
                      <a:pt x="88" y="128"/>
                    </a:lnTo>
                    <a:lnTo>
                      <a:pt x="102" y="115"/>
                    </a:lnTo>
                    <a:lnTo>
                      <a:pt x="115" y="99"/>
                    </a:lnTo>
                    <a:lnTo>
                      <a:pt x="128" y="86"/>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7" name="Freeform 121"/>
              <p:cNvSpPr>
                <a:spLocks noChangeAspect="1"/>
              </p:cNvSpPr>
              <p:nvPr/>
            </p:nvSpPr>
            <p:spPr bwMode="auto">
              <a:xfrm>
                <a:off x="1319" y="391"/>
                <a:ext cx="60" cy="65"/>
              </a:xfrm>
              <a:custGeom>
                <a:avLst/>
                <a:gdLst/>
                <a:ahLst/>
                <a:cxnLst>
                  <a:cxn ang="0">
                    <a:pos x="241" y="129"/>
                  </a:cxn>
                  <a:cxn ang="0">
                    <a:pos x="121" y="257"/>
                  </a:cxn>
                  <a:cxn ang="0">
                    <a:pos x="0" y="129"/>
                  </a:cxn>
                  <a:cxn ang="0">
                    <a:pos x="121" y="0"/>
                  </a:cxn>
                  <a:cxn ang="0">
                    <a:pos x="241" y="129"/>
                  </a:cxn>
                </a:cxnLst>
                <a:rect l="0" t="0" r="r" b="b"/>
                <a:pathLst>
                  <a:path w="241" h="257">
                    <a:moveTo>
                      <a:pt x="241" y="129"/>
                    </a:moveTo>
                    <a:lnTo>
                      <a:pt x="121" y="257"/>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8" name="Freeform 122"/>
              <p:cNvSpPr>
                <a:spLocks noChangeAspect="1" noEditPoints="1"/>
              </p:cNvSpPr>
              <p:nvPr/>
            </p:nvSpPr>
            <p:spPr bwMode="auto">
              <a:xfrm>
                <a:off x="1312" y="382"/>
                <a:ext cx="75" cy="82"/>
              </a:xfrm>
              <a:custGeom>
                <a:avLst/>
                <a:gdLst/>
                <a:ahLst/>
                <a:cxnLst>
                  <a:cxn ang="0">
                    <a:pos x="133" y="18"/>
                  </a:cxn>
                  <a:cxn ang="0">
                    <a:pos x="0" y="160"/>
                  </a:cxn>
                  <a:cxn ang="0">
                    <a:pos x="150" y="320"/>
                  </a:cxn>
                  <a:cxn ang="0">
                    <a:pos x="300" y="160"/>
                  </a:cxn>
                  <a:cxn ang="0">
                    <a:pos x="150" y="0"/>
                  </a:cxn>
                  <a:cxn ang="0">
                    <a:pos x="133" y="18"/>
                  </a:cxn>
                  <a:cxn ang="0">
                    <a:pos x="150" y="63"/>
                  </a:cxn>
                  <a:cxn ang="0">
                    <a:pos x="160" y="73"/>
                  </a:cxn>
                  <a:cxn ang="0">
                    <a:pos x="171" y="86"/>
                  </a:cxn>
                  <a:cxn ang="0">
                    <a:pos x="184" y="99"/>
                  </a:cxn>
                  <a:cxn ang="0">
                    <a:pos x="198" y="114"/>
                  </a:cxn>
                  <a:cxn ang="0">
                    <a:pos x="211" y="128"/>
                  </a:cxn>
                  <a:cxn ang="0">
                    <a:pos x="222" y="141"/>
                  </a:cxn>
                  <a:cxn ang="0">
                    <a:pos x="233" y="152"/>
                  </a:cxn>
                  <a:cxn ang="0">
                    <a:pos x="241" y="160"/>
                  </a:cxn>
                  <a:cxn ang="0">
                    <a:pos x="233" y="168"/>
                  </a:cxn>
                  <a:cxn ang="0">
                    <a:pos x="222" y="179"/>
                  </a:cxn>
                  <a:cxn ang="0">
                    <a:pos x="211" y="192"/>
                  </a:cxn>
                  <a:cxn ang="0">
                    <a:pos x="198" y="206"/>
                  </a:cxn>
                  <a:cxn ang="0">
                    <a:pos x="184" y="220"/>
                  </a:cxn>
                  <a:cxn ang="0">
                    <a:pos x="171" y="235"/>
                  </a:cxn>
                  <a:cxn ang="0">
                    <a:pos x="160" y="247"/>
                  </a:cxn>
                  <a:cxn ang="0">
                    <a:pos x="150" y="258"/>
                  </a:cxn>
                  <a:cxn ang="0">
                    <a:pos x="140" y="247"/>
                  </a:cxn>
                  <a:cxn ang="0">
                    <a:pos x="129" y="235"/>
                  </a:cxn>
                  <a:cxn ang="0">
                    <a:pos x="115" y="220"/>
                  </a:cxn>
                  <a:cxn ang="0">
                    <a:pos x="102" y="206"/>
                  </a:cxn>
                  <a:cxn ang="0">
                    <a:pos x="90" y="192"/>
                  </a:cxn>
                  <a:cxn ang="0">
                    <a:pos x="77" y="179"/>
                  </a:cxn>
                  <a:cxn ang="0">
                    <a:pos x="66" y="168"/>
                  </a:cxn>
                  <a:cxn ang="0">
                    <a:pos x="59" y="160"/>
                  </a:cxn>
                  <a:cxn ang="0">
                    <a:pos x="66" y="152"/>
                  </a:cxn>
                  <a:cxn ang="0">
                    <a:pos x="77" y="141"/>
                  </a:cxn>
                  <a:cxn ang="0">
                    <a:pos x="90" y="128"/>
                  </a:cxn>
                  <a:cxn ang="0">
                    <a:pos x="102" y="114"/>
                  </a:cxn>
                  <a:cxn ang="0">
                    <a:pos x="115" y="99"/>
                  </a:cxn>
                  <a:cxn ang="0">
                    <a:pos x="129" y="86"/>
                  </a:cxn>
                  <a:cxn ang="0">
                    <a:pos x="140" y="73"/>
                  </a:cxn>
                  <a:cxn ang="0">
                    <a:pos x="150" y="63"/>
                  </a:cxn>
                </a:cxnLst>
                <a:rect l="0" t="0" r="r" b="b"/>
                <a:pathLst>
                  <a:path w="300" h="320">
                    <a:moveTo>
                      <a:pt x="133" y="18"/>
                    </a:moveTo>
                    <a:lnTo>
                      <a:pt x="0" y="160"/>
                    </a:lnTo>
                    <a:lnTo>
                      <a:pt x="150" y="320"/>
                    </a:lnTo>
                    <a:lnTo>
                      <a:pt x="300" y="160"/>
                    </a:lnTo>
                    <a:lnTo>
                      <a:pt x="150" y="0"/>
                    </a:lnTo>
                    <a:lnTo>
                      <a:pt x="133" y="18"/>
                    </a:lnTo>
                    <a:close/>
                    <a:moveTo>
                      <a:pt x="150" y="63"/>
                    </a:moveTo>
                    <a:lnTo>
                      <a:pt x="160" y="73"/>
                    </a:lnTo>
                    <a:lnTo>
                      <a:pt x="171" y="86"/>
                    </a:lnTo>
                    <a:lnTo>
                      <a:pt x="184" y="99"/>
                    </a:lnTo>
                    <a:lnTo>
                      <a:pt x="198" y="114"/>
                    </a:lnTo>
                    <a:lnTo>
                      <a:pt x="211" y="128"/>
                    </a:lnTo>
                    <a:lnTo>
                      <a:pt x="222" y="141"/>
                    </a:lnTo>
                    <a:lnTo>
                      <a:pt x="233" y="152"/>
                    </a:lnTo>
                    <a:lnTo>
                      <a:pt x="241" y="160"/>
                    </a:lnTo>
                    <a:lnTo>
                      <a:pt x="233" y="168"/>
                    </a:lnTo>
                    <a:lnTo>
                      <a:pt x="222" y="179"/>
                    </a:lnTo>
                    <a:lnTo>
                      <a:pt x="211" y="192"/>
                    </a:lnTo>
                    <a:lnTo>
                      <a:pt x="198" y="206"/>
                    </a:lnTo>
                    <a:lnTo>
                      <a:pt x="184" y="220"/>
                    </a:lnTo>
                    <a:lnTo>
                      <a:pt x="171" y="235"/>
                    </a:lnTo>
                    <a:lnTo>
                      <a:pt x="160" y="247"/>
                    </a:lnTo>
                    <a:lnTo>
                      <a:pt x="150" y="258"/>
                    </a:lnTo>
                    <a:lnTo>
                      <a:pt x="140" y="247"/>
                    </a:lnTo>
                    <a:lnTo>
                      <a:pt x="129" y="235"/>
                    </a:lnTo>
                    <a:lnTo>
                      <a:pt x="115" y="220"/>
                    </a:lnTo>
                    <a:lnTo>
                      <a:pt x="102" y="206"/>
                    </a:lnTo>
                    <a:lnTo>
                      <a:pt x="90" y="192"/>
                    </a:lnTo>
                    <a:lnTo>
                      <a:pt x="77" y="179"/>
                    </a:lnTo>
                    <a:lnTo>
                      <a:pt x="66" y="168"/>
                    </a:lnTo>
                    <a:lnTo>
                      <a:pt x="59" y="160"/>
                    </a:lnTo>
                    <a:lnTo>
                      <a:pt x="66" y="152"/>
                    </a:lnTo>
                    <a:lnTo>
                      <a:pt x="77" y="141"/>
                    </a:lnTo>
                    <a:lnTo>
                      <a:pt x="90" y="128"/>
                    </a:lnTo>
                    <a:lnTo>
                      <a:pt x="102" y="114"/>
                    </a:lnTo>
                    <a:lnTo>
                      <a:pt x="115" y="99"/>
                    </a:lnTo>
                    <a:lnTo>
                      <a:pt x="129" y="86"/>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19" name="Freeform 123"/>
              <p:cNvSpPr>
                <a:spLocks noChangeAspect="1"/>
              </p:cNvSpPr>
              <p:nvPr/>
            </p:nvSpPr>
            <p:spPr bwMode="auto">
              <a:xfrm>
                <a:off x="1222" y="336"/>
                <a:ext cx="60" cy="65"/>
              </a:xfrm>
              <a:custGeom>
                <a:avLst/>
                <a:gdLst/>
                <a:ahLst/>
                <a:cxnLst>
                  <a:cxn ang="0">
                    <a:pos x="240" y="128"/>
                  </a:cxn>
                  <a:cxn ang="0">
                    <a:pos x="120" y="257"/>
                  </a:cxn>
                  <a:cxn ang="0">
                    <a:pos x="0" y="128"/>
                  </a:cxn>
                  <a:cxn ang="0">
                    <a:pos x="120" y="0"/>
                  </a:cxn>
                  <a:cxn ang="0">
                    <a:pos x="240" y="128"/>
                  </a:cxn>
                </a:cxnLst>
                <a:rect l="0" t="0" r="r" b="b"/>
                <a:pathLst>
                  <a:path w="240" h="257">
                    <a:moveTo>
                      <a:pt x="240" y="128"/>
                    </a:moveTo>
                    <a:lnTo>
                      <a:pt x="120" y="257"/>
                    </a:lnTo>
                    <a:lnTo>
                      <a:pt x="0" y="128"/>
                    </a:lnTo>
                    <a:lnTo>
                      <a:pt x="120" y="0"/>
                    </a:lnTo>
                    <a:lnTo>
                      <a:pt x="240" y="128"/>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0" name="Freeform 124"/>
              <p:cNvSpPr>
                <a:spLocks noChangeAspect="1" noEditPoints="1"/>
              </p:cNvSpPr>
              <p:nvPr/>
            </p:nvSpPr>
            <p:spPr bwMode="auto">
              <a:xfrm>
                <a:off x="1214" y="327"/>
                <a:ext cx="75" cy="83"/>
              </a:xfrm>
              <a:custGeom>
                <a:avLst/>
                <a:gdLst/>
                <a:ahLst/>
                <a:cxnLst>
                  <a:cxn ang="0">
                    <a:pos x="133" y="19"/>
                  </a:cxn>
                  <a:cxn ang="0">
                    <a:pos x="0" y="160"/>
                  </a:cxn>
                  <a:cxn ang="0">
                    <a:pos x="150" y="320"/>
                  </a:cxn>
                  <a:cxn ang="0">
                    <a:pos x="300" y="160"/>
                  </a:cxn>
                  <a:cxn ang="0">
                    <a:pos x="150" y="0"/>
                  </a:cxn>
                  <a:cxn ang="0">
                    <a:pos x="133" y="19"/>
                  </a:cxn>
                  <a:cxn ang="0">
                    <a:pos x="150" y="62"/>
                  </a:cxn>
                  <a:cxn ang="0">
                    <a:pos x="160" y="73"/>
                  </a:cxn>
                  <a:cxn ang="0">
                    <a:pos x="171" y="85"/>
                  </a:cxn>
                  <a:cxn ang="0">
                    <a:pos x="184" y="100"/>
                  </a:cxn>
                  <a:cxn ang="0">
                    <a:pos x="198" y="114"/>
                  </a:cxn>
                  <a:cxn ang="0">
                    <a:pos x="211" y="128"/>
                  </a:cxn>
                  <a:cxn ang="0">
                    <a:pos x="222" y="141"/>
                  </a:cxn>
                  <a:cxn ang="0">
                    <a:pos x="233" y="152"/>
                  </a:cxn>
                  <a:cxn ang="0">
                    <a:pos x="241" y="160"/>
                  </a:cxn>
                  <a:cxn ang="0">
                    <a:pos x="233" y="168"/>
                  </a:cxn>
                  <a:cxn ang="0">
                    <a:pos x="222" y="179"/>
                  </a:cxn>
                  <a:cxn ang="0">
                    <a:pos x="211" y="192"/>
                  </a:cxn>
                  <a:cxn ang="0">
                    <a:pos x="198" y="206"/>
                  </a:cxn>
                  <a:cxn ang="0">
                    <a:pos x="184" y="221"/>
                  </a:cxn>
                  <a:cxn ang="0">
                    <a:pos x="171" y="234"/>
                  </a:cxn>
                  <a:cxn ang="0">
                    <a:pos x="160" y="247"/>
                  </a:cxn>
                  <a:cxn ang="0">
                    <a:pos x="150" y="257"/>
                  </a:cxn>
                  <a:cxn ang="0">
                    <a:pos x="140" y="247"/>
                  </a:cxn>
                  <a:cxn ang="0">
                    <a:pos x="129" y="234"/>
                  </a:cxn>
                  <a:cxn ang="0">
                    <a:pos x="116" y="221"/>
                  </a:cxn>
                  <a:cxn ang="0">
                    <a:pos x="102" y="206"/>
                  </a:cxn>
                  <a:cxn ang="0">
                    <a:pos x="90" y="192"/>
                  </a:cxn>
                  <a:cxn ang="0">
                    <a:pos x="77" y="179"/>
                  </a:cxn>
                  <a:cxn ang="0">
                    <a:pos x="66" y="168"/>
                  </a:cxn>
                  <a:cxn ang="0">
                    <a:pos x="59" y="160"/>
                  </a:cxn>
                  <a:cxn ang="0">
                    <a:pos x="66" y="152"/>
                  </a:cxn>
                  <a:cxn ang="0">
                    <a:pos x="77" y="141"/>
                  </a:cxn>
                  <a:cxn ang="0">
                    <a:pos x="90" y="128"/>
                  </a:cxn>
                  <a:cxn ang="0">
                    <a:pos x="102" y="114"/>
                  </a:cxn>
                  <a:cxn ang="0">
                    <a:pos x="116" y="100"/>
                  </a:cxn>
                  <a:cxn ang="0">
                    <a:pos x="129" y="85"/>
                  </a:cxn>
                  <a:cxn ang="0">
                    <a:pos x="140" y="73"/>
                  </a:cxn>
                  <a:cxn ang="0">
                    <a:pos x="150" y="62"/>
                  </a:cxn>
                </a:cxnLst>
                <a:rect l="0" t="0" r="r" b="b"/>
                <a:pathLst>
                  <a:path w="300" h="320">
                    <a:moveTo>
                      <a:pt x="133" y="19"/>
                    </a:moveTo>
                    <a:lnTo>
                      <a:pt x="0" y="160"/>
                    </a:lnTo>
                    <a:lnTo>
                      <a:pt x="150" y="320"/>
                    </a:lnTo>
                    <a:lnTo>
                      <a:pt x="300" y="160"/>
                    </a:lnTo>
                    <a:lnTo>
                      <a:pt x="150" y="0"/>
                    </a:lnTo>
                    <a:lnTo>
                      <a:pt x="133" y="19"/>
                    </a:lnTo>
                    <a:close/>
                    <a:moveTo>
                      <a:pt x="150" y="62"/>
                    </a:moveTo>
                    <a:lnTo>
                      <a:pt x="160" y="73"/>
                    </a:lnTo>
                    <a:lnTo>
                      <a:pt x="171" y="85"/>
                    </a:lnTo>
                    <a:lnTo>
                      <a:pt x="184" y="100"/>
                    </a:lnTo>
                    <a:lnTo>
                      <a:pt x="198" y="114"/>
                    </a:lnTo>
                    <a:lnTo>
                      <a:pt x="211" y="128"/>
                    </a:lnTo>
                    <a:lnTo>
                      <a:pt x="222" y="141"/>
                    </a:lnTo>
                    <a:lnTo>
                      <a:pt x="233" y="152"/>
                    </a:lnTo>
                    <a:lnTo>
                      <a:pt x="241" y="160"/>
                    </a:lnTo>
                    <a:lnTo>
                      <a:pt x="233" y="168"/>
                    </a:lnTo>
                    <a:lnTo>
                      <a:pt x="222" y="179"/>
                    </a:lnTo>
                    <a:lnTo>
                      <a:pt x="211" y="192"/>
                    </a:lnTo>
                    <a:lnTo>
                      <a:pt x="198" y="206"/>
                    </a:lnTo>
                    <a:lnTo>
                      <a:pt x="184" y="221"/>
                    </a:lnTo>
                    <a:lnTo>
                      <a:pt x="171" y="234"/>
                    </a:lnTo>
                    <a:lnTo>
                      <a:pt x="160" y="247"/>
                    </a:lnTo>
                    <a:lnTo>
                      <a:pt x="150" y="257"/>
                    </a:lnTo>
                    <a:lnTo>
                      <a:pt x="140" y="247"/>
                    </a:lnTo>
                    <a:lnTo>
                      <a:pt x="129" y="234"/>
                    </a:lnTo>
                    <a:lnTo>
                      <a:pt x="116" y="221"/>
                    </a:lnTo>
                    <a:lnTo>
                      <a:pt x="102" y="206"/>
                    </a:lnTo>
                    <a:lnTo>
                      <a:pt x="90" y="192"/>
                    </a:lnTo>
                    <a:lnTo>
                      <a:pt x="77" y="179"/>
                    </a:lnTo>
                    <a:lnTo>
                      <a:pt x="66" y="168"/>
                    </a:lnTo>
                    <a:lnTo>
                      <a:pt x="59" y="160"/>
                    </a:lnTo>
                    <a:lnTo>
                      <a:pt x="66" y="152"/>
                    </a:lnTo>
                    <a:lnTo>
                      <a:pt x="77" y="141"/>
                    </a:lnTo>
                    <a:lnTo>
                      <a:pt x="90" y="128"/>
                    </a:lnTo>
                    <a:lnTo>
                      <a:pt x="102" y="114"/>
                    </a:lnTo>
                    <a:lnTo>
                      <a:pt x="116" y="100"/>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1" name="Freeform 125"/>
              <p:cNvSpPr>
                <a:spLocks noChangeAspect="1"/>
              </p:cNvSpPr>
              <p:nvPr/>
            </p:nvSpPr>
            <p:spPr bwMode="auto">
              <a:xfrm>
                <a:off x="1121" y="308"/>
                <a:ext cx="60" cy="65"/>
              </a:xfrm>
              <a:custGeom>
                <a:avLst/>
                <a:gdLst/>
                <a:ahLst/>
                <a:cxnLst>
                  <a:cxn ang="0">
                    <a:pos x="241" y="129"/>
                  </a:cxn>
                  <a:cxn ang="0">
                    <a:pos x="120" y="258"/>
                  </a:cxn>
                  <a:cxn ang="0">
                    <a:pos x="0" y="129"/>
                  </a:cxn>
                  <a:cxn ang="0">
                    <a:pos x="120" y="0"/>
                  </a:cxn>
                  <a:cxn ang="0">
                    <a:pos x="241" y="129"/>
                  </a:cxn>
                </a:cxnLst>
                <a:rect l="0" t="0" r="r" b="b"/>
                <a:pathLst>
                  <a:path w="241" h="258">
                    <a:moveTo>
                      <a:pt x="241" y="129"/>
                    </a:moveTo>
                    <a:lnTo>
                      <a:pt x="120" y="258"/>
                    </a:lnTo>
                    <a:lnTo>
                      <a:pt x="0" y="129"/>
                    </a:lnTo>
                    <a:lnTo>
                      <a:pt x="120"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2" name="Freeform 126"/>
              <p:cNvSpPr>
                <a:spLocks noChangeAspect="1" noEditPoints="1"/>
              </p:cNvSpPr>
              <p:nvPr/>
            </p:nvSpPr>
            <p:spPr bwMode="auto">
              <a:xfrm>
                <a:off x="1114" y="299"/>
                <a:ext cx="75" cy="82"/>
              </a:xfrm>
              <a:custGeom>
                <a:avLst/>
                <a:gdLst/>
                <a:ahLst/>
                <a:cxnLst>
                  <a:cxn ang="0">
                    <a:pos x="133" y="18"/>
                  </a:cxn>
                  <a:cxn ang="0">
                    <a:pos x="0" y="159"/>
                  </a:cxn>
                  <a:cxn ang="0">
                    <a:pos x="150" y="318"/>
                  </a:cxn>
                  <a:cxn ang="0">
                    <a:pos x="300" y="159"/>
                  </a:cxn>
                  <a:cxn ang="0">
                    <a:pos x="150" y="0"/>
                  </a:cxn>
                  <a:cxn ang="0">
                    <a:pos x="133" y="18"/>
                  </a:cxn>
                  <a:cxn ang="0">
                    <a:pos x="150" y="62"/>
                  </a:cxn>
                  <a:cxn ang="0">
                    <a:pos x="160" y="73"/>
                  </a:cxn>
                  <a:cxn ang="0">
                    <a:pos x="171" y="85"/>
                  </a:cxn>
                  <a:cxn ang="0">
                    <a:pos x="185" y="99"/>
                  </a:cxn>
                  <a:cxn ang="0">
                    <a:pos x="198" y="113"/>
                  </a:cxn>
                  <a:cxn ang="0">
                    <a:pos x="211" y="127"/>
                  </a:cxn>
                  <a:cxn ang="0">
                    <a:pos x="223" y="139"/>
                  </a:cxn>
                  <a:cxn ang="0">
                    <a:pos x="234" y="150"/>
                  </a:cxn>
                  <a:cxn ang="0">
                    <a:pos x="241" y="159"/>
                  </a:cxn>
                  <a:cxn ang="0">
                    <a:pos x="234" y="168"/>
                  </a:cxn>
                  <a:cxn ang="0">
                    <a:pos x="223" y="179"/>
                  </a:cxn>
                  <a:cxn ang="0">
                    <a:pos x="211" y="191"/>
                  </a:cxn>
                  <a:cxn ang="0">
                    <a:pos x="198" y="205"/>
                  </a:cxn>
                  <a:cxn ang="0">
                    <a:pos x="185" y="219"/>
                  </a:cxn>
                  <a:cxn ang="0">
                    <a:pos x="171" y="233"/>
                  </a:cxn>
                  <a:cxn ang="0">
                    <a:pos x="160" y="245"/>
                  </a:cxn>
                  <a:cxn ang="0">
                    <a:pos x="150" y="256"/>
                  </a:cxn>
                  <a:cxn ang="0">
                    <a:pos x="141" y="245"/>
                  </a:cxn>
                  <a:cxn ang="0">
                    <a:pos x="129" y="233"/>
                  </a:cxn>
                  <a:cxn ang="0">
                    <a:pos x="116" y="219"/>
                  </a:cxn>
                  <a:cxn ang="0">
                    <a:pos x="102" y="205"/>
                  </a:cxn>
                  <a:cxn ang="0">
                    <a:pos x="89" y="191"/>
                  </a:cxn>
                  <a:cxn ang="0">
                    <a:pos x="78" y="179"/>
                  </a:cxn>
                  <a:cxn ang="0">
                    <a:pos x="67" y="168"/>
                  </a:cxn>
                  <a:cxn ang="0">
                    <a:pos x="59" y="159"/>
                  </a:cxn>
                  <a:cxn ang="0">
                    <a:pos x="67" y="150"/>
                  </a:cxn>
                  <a:cxn ang="0">
                    <a:pos x="78" y="139"/>
                  </a:cxn>
                  <a:cxn ang="0">
                    <a:pos x="89" y="127"/>
                  </a:cxn>
                  <a:cxn ang="0">
                    <a:pos x="102" y="113"/>
                  </a:cxn>
                  <a:cxn ang="0">
                    <a:pos x="116" y="99"/>
                  </a:cxn>
                  <a:cxn ang="0">
                    <a:pos x="129" y="85"/>
                  </a:cxn>
                  <a:cxn ang="0">
                    <a:pos x="141" y="73"/>
                  </a:cxn>
                  <a:cxn ang="0">
                    <a:pos x="150" y="62"/>
                  </a:cxn>
                </a:cxnLst>
                <a:rect l="0" t="0" r="r" b="b"/>
                <a:pathLst>
                  <a:path w="300" h="318">
                    <a:moveTo>
                      <a:pt x="133" y="18"/>
                    </a:moveTo>
                    <a:lnTo>
                      <a:pt x="0" y="159"/>
                    </a:lnTo>
                    <a:lnTo>
                      <a:pt x="150" y="318"/>
                    </a:lnTo>
                    <a:lnTo>
                      <a:pt x="300" y="159"/>
                    </a:lnTo>
                    <a:lnTo>
                      <a:pt x="150" y="0"/>
                    </a:lnTo>
                    <a:lnTo>
                      <a:pt x="133" y="18"/>
                    </a:lnTo>
                    <a:close/>
                    <a:moveTo>
                      <a:pt x="150" y="62"/>
                    </a:moveTo>
                    <a:lnTo>
                      <a:pt x="160" y="73"/>
                    </a:lnTo>
                    <a:lnTo>
                      <a:pt x="171" y="85"/>
                    </a:lnTo>
                    <a:lnTo>
                      <a:pt x="185" y="99"/>
                    </a:lnTo>
                    <a:lnTo>
                      <a:pt x="198" y="113"/>
                    </a:lnTo>
                    <a:lnTo>
                      <a:pt x="211" y="127"/>
                    </a:lnTo>
                    <a:lnTo>
                      <a:pt x="223" y="139"/>
                    </a:lnTo>
                    <a:lnTo>
                      <a:pt x="234" y="150"/>
                    </a:lnTo>
                    <a:lnTo>
                      <a:pt x="241" y="159"/>
                    </a:lnTo>
                    <a:lnTo>
                      <a:pt x="234" y="168"/>
                    </a:lnTo>
                    <a:lnTo>
                      <a:pt x="223" y="179"/>
                    </a:lnTo>
                    <a:lnTo>
                      <a:pt x="211" y="191"/>
                    </a:lnTo>
                    <a:lnTo>
                      <a:pt x="198" y="205"/>
                    </a:lnTo>
                    <a:lnTo>
                      <a:pt x="185" y="219"/>
                    </a:lnTo>
                    <a:lnTo>
                      <a:pt x="171" y="233"/>
                    </a:lnTo>
                    <a:lnTo>
                      <a:pt x="160" y="245"/>
                    </a:lnTo>
                    <a:lnTo>
                      <a:pt x="150" y="256"/>
                    </a:lnTo>
                    <a:lnTo>
                      <a:pt x="141" y="245"/>
                    </a:lnTo>
                    <a:lnTo>
                      <a:pt x="129" y="233"/>
                    </a:lnTo>
                    <a:lnTo>
                      <a:pt x="116" y="219"/>
                    </a:lnTo>
                    <a:lnTo>
                      <a:pt x="102" y="205"/>
                    </a:lnTo>
                    <a:lnTo>
                      <a:pt x="89" y="191"/>
                    </a:lnTo>
                    <a:lnTo>
                      <a:pt x="78" y="179"/>
                    </a:lnTo>
                    <a:lnTo>
                      <a:pt x="67" y="168"/>
                    </a:lnTo>
                    <a:lnTo>
                      <a:pt x="59" y="159"/>
                    </a:lnTo>
                    <a:lnTo>
                      <a:pt x="67" y="150"/>
                    </a:lnTo>
                    <a:lnTo>
                      <a:pt x="78" y="139"/>
                    </a:lnTo>
                    <a:lnTo>
                      <a:pt x="89" y="127"/>
                    </a:lnTo>
                    <a:lnTo>
                      <a:pt x="102" y="113"/>
                    </a:lnTo>
                    <a:lnTo>
                      <a:pt x="116" y="99"/>
                    </a:lnTo>
                    <a:lnTo>
                      <a:pt x="129" y="85"/>
                    </a:lnTo>
                    <a:lnTo>
                      <a:pt x="141"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3" name="Freeform 127"/>
              <p:cNvSpPr>
                <a:spLocks noChangeAspect="1"/>
              </p:cNvSpPr>
              <p:nvPr/>
            </p:nvSpPr>
            <p:spPr bwMode="auto">
              <a:xfrm>
                <a:off x="1032" y="243"/>
                <a:ext cx="60" cy="64"/>
              </a:xfrm>
              <a:custGeom>
                <a:avLst/>
                <a:gdLst/>
                <a:ahLst/>
                <a:cxnLst>
                  <a:cxn ang="0">
                    <a:pos x="241" y="129"/>
                  </a:cxn>
                  <a:cxn ang="0">
                    <a:pos x="121" y="258"/>
                  </a:cxn>
                  <a:cxn ang="0">
                    <a:pos x="0" y="129"/>
                  </a:cxn>
                  <a:cxn ang="0">
                    <a:pos x="121" y="0"/>
                  </a:cxn>
                  <a:cxn ang="0">
                    <a:pos x="241" y="129"/>
                  </a:cxn>
                </a:cxnLst>
                <a:rect l="0" t="0" r="r" b="b"/>
                <a:pathLst>
                  <a:path w="241" h="258">
                    <a:moveTo>
                      <a:pt x="241" y="129"/>
                    </a:moveTo>
                    <a:lnTo>
                      <a:pt x="121" y="258"/>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4" name="Freeform 128"/>
              <p:cNvSpPr>
                <a:spLocks noChangeAspect="1" noEditPoints="1"/>
              </p:cNvSpPr>
              <p:nvPr/>
            </p:nvSpPr>
            <p:spPr bwMode="auto">
              <a:xfrm>
                <a:off x="1024" y="234"/>
                <a:ext cx="75" cy="81"/>
              </a:xfrm>
              <a:custGeom>
                <a:avLst/>
                <a:gdLst/>
                <a:ahLst/>
                <a:cxnLst>
                  <a:cxn ang="0">
                    <a:pos x="133" y="19"/>
                  </a:cxn>
                  <a:cxn ang="0">
                    <a:pos x="0" y="161"/>
                  </a:cxn>
                  <a:cxn ang="0">
                    <a:pos x="150" y="320"/>
                  </a:cxn>
                  <a:cxn ang="0">
                    <a:pos x="300" y="161"/>
                  </a:cxn>
                  <a:cxn ang="0">
                    <a:pos x="150" y="0"/>
                  </a:cxn>
                  <a:cxn ang="0">
                    <a:pos x="133" y="19"/>
                  </a:cxn>
                  <a:cxn ang="0">
                    <a:pos x="150" y="64"/>
                  </a:cxn>
                  <a:cxn ang="0">
                    <a:pos x="160" y="74"/>
                  </a:cxn>
                  <a:cxn ang="0">
                    <a:pos x="171" y="87"/>
                  </a:cxn>
                  <a:cxn ang="0">
                    <a:pos x="184" y="101"/>
                  </a:cxn>
                  <a:cxn ang="0">
                    <a:pos x="198" y="115"/>
                  </a:cxn>
                  <a:cxn ang="0">
                    <a:pos x="210" y="129"/>
                  </a:cxn>
                  <a:cxn ang="0">
                    <a:pos x="222" y="141"/>
                  </a:cxn>
                  <a:cxn ang="0">
                    <a:pos x="233" y="152"/>
                  </a:cxn>
                  <a:cxn ang="0">
                    <a:pos x="241" y="161"/>
                  </a:cxn>
                  <a:cxn ang="0">
                    <a:pos x="233" y="168"/>
                  </a:cxn>
                  <a:cxn ang="0">
                    <a:pos x="222" y="179"/>
                  </a:cxn>
                  <a:cxn ang="0">
                    <a:pos x="210" y="192"/>
                  </a:cxn>
                  <a:cxn ang="0">
                    <a:pos x="198" y="207"/>
                  </a:cxn>
                  <a:cxn ang="0">
                    <a:pos x="184" y="221"/>
                  </a:cxn>
                  <a:cxn ang="0">
                    <a:pos x="171" y="235"/>
                  </a:cxn>
                  <a:cxn ang="0">
                    <a:pos x="160" y="247"/>
                  </a:cxn>
                  <a:cxn ang="0">
                    <a:pos x="150" y="258"/>
                  </a:cxn>
                  <a:cxn ang="0">
                    <a:pos x="140" y="247"/>
                  </a:cxn>
                  <a:cxn ang="0">
                    <a:pos x="128" y="235"/>
                  </a:cxn>
                  <a:cxn ang="0">
                    <a:pos x="115" y="221"/>
                  </a:cxn>
                  <a:cxn ang="0">
                    <a:pos x="102" y="207"/>
                  </a:cxn>
                  <a:cxn ang="0">
                    <a:pos x="88" y="192"/>
                  </a:cxn>
                  <a:cxn ang="0">
                    <a:pos x="76" y="179"/>
                  </a:cxn>
                  <a:cxn ang="0">
                    <a:pos x="66" y="168"/>
                  </a:cxn>
                  <a:cxn ang="0">
                    <a:pos x="59" y="161"/>
                  </a:cxn>
                  <a:cxn ang="0">
                    <a:pos x="66" y="152"/>
                  </a:cxn>
                  <a:cxn ang="0">
                    <a:pos x="76" y="141"/>
                  </a:cxn>
                  <a:cxn ang="0">
                    <a:pos x="88" y="129"/>
                  </a:cxn>
                  <a:cxn ang="0">
                    <a:pos x="102" y="115"/>
                  </a:cxn>
                  <a:cxn ang="0">
                    <a:pos x="115" y="101"/>
                  </a:cxn>
                  <a:cxn ang="0">
                    <a:pos x="128" y="87"/>
                  </a:cxn>
                  <a:cxn ang="0">
                    <a:pos x="140" y="74"/>
                  </a:cxn>
                  <a:cxn ang="0">
                    <a:pos x="150" y="64"/>
                  </a:cxn>
                </a:cxnLst>
                <a:rect l="0" t="0" r="r" b="b"/>
                <a:pathLst>
                  <a:path w="300" h="320">
                    <a:moveTo>
                      <a:pt x="133" y="19"/>
                    </a:moveTo>
                    <a:lnTo>
                      <a:pt x="0" y="161"/>
                    </a:lnTo>
                    <a:lnTo>
                      <a:pt x="150" y="320"/>
                    </a:lnTo>
                    <a:lnTo>
                      <a:pt x="300" y="161"/>
                    </a:lnTo>
                    <a:lnTo>
                      <a:pt x="150" y="0"/>
                    </a:lnTo>
                    <a:lnTo>
                      <a:pt x="133" y="19"/>
                    </a:lnTo>
                    <a:close/>
                    <a:moveTo>
                      <a:pt x="150" y="64"/>
                    </a:moveTo>
                    <a:lnTo>
                      <a:pt x="160" y="74"/>
                    </a:lnTo>
                    <a:lnTo>
                      <a:pt x="171" y="87"/>
                    </a:lnTo>
                    <a:lnTo>
                      <a:pt x="184" y="101"/>
                    </a:lnTo>
                    <a:lnTo>
                      <a:pt x="198" y="115"/>
                    </a:lnTo>
                    <a:lnTo>
                      <a:pt x="210" y="129"/>
                    </a:lnTo>
                    <a:lnTo>
                      <a:pt x="222" y="141"/>
                    </a:lnTo>
                    <a:lnTo>
                      <a:pt x="233" y="152"/>
                    </a:lnTo>
                    <a:lnTo>
                      <a:pt x="241" y="161"/>
                    </a:lnTo>
                    <a:lnTo>
                      <a:pt x="233" y="168"/>
                    </a:lnTo>
                    <a:lnTo>
                      <a:pt x="222" y="179"/>
                    </a:lnTo>
                    <a:lnTo>
                      <a:pt x="210" y="192"/>
                    </a:lnTo>
                    <a:lnTo>
                      <a:pt x="198" y="207"/>
                    </a:lnTo>
                    <a:lnTo>
                      <a:pt x="184" y="221"/>
                    </a:lnTo>
                    <a:lnTo>
                      <a:pt x="171" y="235"/>
                    </a:lnTo>
                    <a:lnTo>
                      <a:pt x="160" y="247"/>
                    </a:lnTo>
                    <a:lnTo>
                      <a:pt x="150" y="258"/>
                    </a:lnTo>
                    <a:lnTo>
                      <a:pt x="140" y="247"/>
                    </a:lnTo>
                    <a:lnTo>
                      <a:pt x="128" y="235"/>
                    </a:lnTo>
                    <a:lnTo>
                      <a:pt x="115" y="221"/>
                    </a:lnTo>
                    <a:lnTo>
                      <a:pt x="102" y="207"/>
                    </a:lnTo>
                    <a:lnTo>
                      <a:pt x="88" y="192"/>
                    </a:lnTo>
                    <a:lnTo>
                      <a:pt x="76" y="179"/>
                    </a:lnTo>
                    <a:lnTo>
                      <a:pt x="66" y="168"/>
                    </a:lnTo>
                    <a:lnTo>
                      <a:pt x="59" y="161"/>
                    </a:lnTo>
                    <a:lnTo>
                      <a:pt x="66" y="152"/>
                    </a:lnTo>
                    <a:lnTo>
                      <a:pt x="76" y="141"/>
                    </a:lnTo>
                    <a:lnTo>
                      <a:pt x="88" y="129"/>
                    </a:lnTo>
                    <a:lnTo>
                      <a:pt x="102" y="115"/>
                    </a:lnTo>
                    <a:lnTo>
                      <a:pt x="115" y="101"/>
                    </a:lnTo>
                    <a:lnTo>
                      <a:pt x="128" y="87"/>
                    </a:lnTo>
                    <a:lnTo>
                      <a:pt x="140" y="74"/>
                    </a:lnTo>
                    <a:lnTo>
                      <a:pt x="150" y="64"/>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5" name="Rectangle 129"/>
              <p:cNvSpPr>
                <a:spLocks noChangeAspect="1" noChangeArrowheads="1"/>
              </p:cNvSpPr>
              <p:nvPr/>
            </p:nvSpPr>
            <p:spPr bwMode="auto">
              <a:xfrm>
                <a:off x="1036" y="548"/>
                <a:ext cx="51"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6" name="Freeform 130"/>
              <p:cNvSpPr>
                <a:spLocks noChangeAspect="1" noEditPoints="1"/>
              </p:cNvSpPr>
              <p:nvPr/>
            </p:nvSpPr>
            <p:spPr bwMode="auto">
              <a:xfrm>
                <a:off x="1031" y="546"/>
                <a:ext cx="62" cy="55"/>
              </a:xfrm>
              <a:custGeom>
                <a:avLst/>
                <a:gdLst/>
                <a:ahLst/>
                <a:cxnLst>
                  <a:cxn ang="0">
                    <a:pos x="227" y="0"/>
                  </a:cxn>
                  <a:cxn ang="0">
                    <a:pos x="0" y="0"/>
                  </a:cxn>
                  <a:cxn ang="0">
                    <a:pos x="0" y="222"/>
                  </a:cxn>
                  <a:cxn ang="0">
                    <a:pos x="249" y="222"/>
                  </a:cxn>
                  <a:cxn ang="0">
                    <a:pos x="249" y="0"/>
                  </a:cxn>
                  <a:cxn ang="0">
                    <a:pos x="227" y="0"/>
                  </a:cxn>
                  <a:cxn ang="0">
                    <a:pos x="205" y="40"/>
                  </a:cxn>
                  <a:cxn ang="0">
                    <a:pos x="205" y="53"/>
                  </a:cxn>
                  <a:cxn ang="0">
                    <a:pos x="205" y="70"/>
                  </a:cxn>
                  <a:cxn ang="0">
                    <a:pos x="205" y="90"/>
                  </a:cxn>
                  <a:cxn ang="0">
                    <a:pos x="205" y="111"/>
                  </a:cxn>
                  <a:cxn ang="0">
                    <a:pos x="205" y="131"/>
                  </a:cxn>
                  <a:cxn ang="0">
                    <a:pos x="205" y="152"/>
                  </a:cxn>
                  <a:cxn ang="0">
                    <a:pos x="205" y="168"/>
                  </a:cxn>
                  <a:cxn ang="0">
                    <a:pos x="205" y="182"/>
                  </a:cxn>
                  <a:cxn ang="0">
                    <a:pos x="190" y="182"/>
                  </a:cxn>
                  <a:cxn ang="0">
                    <a:pos x="170" y="182"/>
                  </a:cxn>
                  <a:cxn ang="0">
                    <a:pos x="148" y="182"/>
                  </a:cxn>
                  <a:cxn ang="0">
                    <a:pos x="125" y="182"/>
                  </a:cxn>
                  <a:cxn ang="0">
                    <a:pos x="102" y="182"/>
                  </a:cxn>
                  <a:cxn ang="0">
                    <a:pos x="79" y="182"/>
                  </a:cxn>
                  <a:cxn ang="0">
                    <a:pos x="60" y="182"/>
                  </a:cxn>
                  <a:cxn ang="0">
                    <a:pos x="45" y="182"/>
                  </a:cxn>
                  <a:cxn ang="0">
                    <a:pos x="45" y="168"/>
                  </a:cxn>
                  <a:cxn ang="0">
                    <a:pos x="45" y="152"/>
                  </a:cxn>
                  <a:cxn ang="0">
                    <a:pos x="45" y="131"/>
                  </a:cxn>
                  <a:cxn ang="0">
                    <a:pos x="45" y="111"/>
                  </a:cxn>
                  <a:cxn ang="0">
                    <a:pos x="45" y="90"/>
                  </a:cxn>
                  <a:cxn ang="0">
                    <a:pos x="45" y="70"/>
                  </a:cxn>
                  <a:cxn ang="0">
                    <a:pos x="45" y="53"/>
                  </a:cxn>
                  <a:cxn ang="0">
                    <a:pos x="45" y="40"/>
                  </a:cxn>
                  <a:cxn ang="0">
                    <a:pos x="60" y="40"/>
                  </a:cxn>
                  <a:cxn ang="0">
                    <a:pos x="79" y="40"/>
                  </a:cxn>
                  <a:cxn ang="0">
                    <a:pos x="102" y="40"/>
                  </a:cxn>
                  <a:cxn ang="0">
                    <a:pos x="125" y="40"/>
                  </a:cxn>
                  <a:cxn ang="0">
                    <a:pos x="148" y="40"/>
                  </a:cxn>
                  <a:cxn ang="0">
                    <a:pos x="170" y="40"/>
                  </a:cxn>
                  <a:cxn ang="0">
                    <a:pos x="190" y="40"/>
                  </a:cxn>
                  <a:cxn ang="0">
                    <a:pos x="205" y="40"/>
                  </a:cxn>
                </a:cxnLst>
                <a:rect l="0" t="0" r="r" b="b"/>
                <a:pathLst>
                  <a:path w="249" h="222">
                    <a:moveTo>
                      <a:pt x="227" y="0"/>
                    </a:moveTo>
                    <a:lnTo>
                      <a:pt x="0" y="0"/>
                    </a:lnTo>
                    <a:lnTo>
                      <a:pt x="0" y="222"/>
                    </a:lnTo>
                    <a:lnTo>
                      <a:pt x="249" y="222"/>
                    </a:lnTo>
                    <a:lnTo>
                      <a:pt x="249" y="0"/>
                    </a:lnTo>
                    <a:lnTo>
                      <a:pt x="227" y="0"/>
                    </a:lnTo>
                    <a:close/>
                    <a:moveTo>
                      <a:pt x="205" y="40"/>
                    </a:moveTo>
                    <a:lnTo>
                      <a:pt x="205" y="53"/>
                    </a:lnTo>
                    <a:lnTo>
                      <a:pt x="205" y="70"/>
                    </a:lnTo>
                    <a:lnTo>
                      <a:pt x="205" y="90"/>
                    </a:lnTo>
                    <a:lnTo>
                      <a:pt x="205" y="111"/>
                    </a:lnTo>
                    <a:lnTo>
                      <a:pt x="205" y="131"/>
                    </a:lnTo>
                    <a:lnTo>
                      <a:pt x="205" y="152"/>
                    </a:lnTo>
                    <a:lnTo>
                      <a:pt x="205" y="168"/>
                    </a:lnTo>
                    <a:lnTo>
                      <a:pt x="205" y="182"/>
                    </a:lnTo>
                    <a:lnTo>
                      <a:pt x="190" y="182"/>
                    </a:lnTo>
                    <a:lnTo>
                      <a:pt x="170" y="182"/>
                    </a:lnTo>
                    <a:lnTo>
                      <a:pt x="148" y="182"/>
                    </a:lnTo>
                    <a:lnTo>
                      <a:pt x="125" y="182"/>
                    </a:lnTo>
                    <a:lnTo>
                      <a:pt x="102" y="182"/>
                    </a:lnTo>
                    <a:lnTo>
                      <a:pt x="79" y="182"/>
                    </a:lnTo>
                    <a:lnTo>
                      <a:pt x="60" y="182"/>
                    </a:lnTo>
                    <a:lnTo>
                      <a:pt x="45" y="182"/>
                    </a:lnTo>
                    <a:lnTo>
                      <a:pt x="45" y="168"/>
                    </a:lnTo>
                    <a:lnTo>
                      <a:pt x="45" y="152"/>
                    </a:lnTo>
                    <a:lnTo>
                      <a:pt x="45" y="131"/>
                    </a:lnTo>
                    <a:lnTo>
                      <a:pt x="45" y="111"/>
                    </a:lnTo>
                    <a:lnTo>
                      <a:pt x="45" y="90"/>
                    </a:lnTo>
                    <a:lnTo>
                      <a:pt x="45" y="70"/>
                    </a:lnTo>
                    <a:lnTo>
                      <a:pt x="45" y="53"/>
                    </a:lnTo>
                    <a:lnTo>
                      <a:pt x="45" y="40"/>
                    </a:lnTo>
                    <a:lnTo>
                      <a:pt x="60" y="40"/>
                    </a:lnTo>
                    <a:lnTo>
                      <a:pt x="79" y="40"/>
                    </a:lnTo>
                    <a:lnTo>
                      <a:pt x="102" y="40"/>
                    </a:lnTo>
                    <a:lnTo>
                      <a:pt x="125" y="40"/>
                    </a:lnTo>
                    <a:lnTo>
                      <a:pt x="148" y="40"/>
                    </a:lnTo>
                    <a:lnTo>
                      <a:pt x="170" y="40"/>
                    </a:lnTo>
                    <a:lnTo>
                      <a:pt x="190" y="40"/>
                    </a:lnTo>
                    <a:lnTo>
                      <a:pt x="205"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7" name="Rectangle 131"/>
              <p:cNvSpPr>
                <a:spLocks noChangeAspect="1" noChangeArrowheads="1"/>
              </p:cNvSpPr>
              <p:nvPr/>
            </p:nvSpPr>
            <p:spPr bwMode="auto">
              <a:xfrm>
                <a:off x="936" y="325"/>
                <a:ext cx="53"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8" name="Freeform 132"/>
              <p:cNvSpPr>
                <a:spLocks noChangeAspect="1" noEditPoints="1"/>
              </p:cNvSpPr>
              <p:nvPr/>
            </p:nvSpPr>
            <p:spPr bwMode="auto">
              <a:xfrm>
                <a:off x="930" y="318"/>
                <a:ext cx="62" cy="55"/>
              </a:xfrm>
              <a:custGeom>
                <a:avLst/>
                <a:gdLst/>
                <a:ahLst/>
                <a:cxnLst>
                  <a:cxn ang="0">
                    <a:pos x="227" y="0"/>
                  </a:cxn>
                  <a:cxn ang="0">
                    <a:pos x="0" y="0"/>
                  </a:cxn>
                  <a:cxn ang="0">
                    <a:pos x="0" y="222"/>
                  </a:cxn>
                  <a:cxn ang="0">
                    <a:pos x="249" y="222"/>
                  </a:cxn>
                  <a:cxn ang="0">
                    <a:pos x="249" y="0"/>
                  </a:cxn>
                  <a:cxn ang="0">
                    <a:pos x="227" y="0"/>
                  </a:cxn>
                  <a:cxn ang="0">
                    <a:pos x="205" y="40"/>
                  </a:cxn>
                  <a:cxn ang="0">
                    <a:pos x="205" y="52"/>
                  </a:cxn>
                  <a:cxn ang="0">
                    <a:pos x="205" y="70"/>
                  </a:cxn>
                  <a:cxn ang="0">
                    <a:pos x="205" y="89"/>
                  </a:cxn>
                  <a:cxn ang="0">
                    <a:pos x="205" y="110"/>
                  </a:cxn>
                  <a:cxn ang="0">
                    <a:pos x="205" y="132"/>
                  </a:cxn>
                  <a:cxn ang="0">
                    <a:pos x="205" y="152"/>
                  </a:cxn>
                  <a:cxn ang="0">
                    <a:pos x="205" y="168"/>
                  </a:cxn>
                  <a:cxn ang="0">
                    <a:pos x="205" y="181"/>
                  </a:cxn>
                  <a:cxn ang="0">
                    <a:pos x="190" y="181"/>
                  </a:cxn>
                  <a:cxn ang="0">
                    <a:pos x="170" y="181"/>
                  </a:cxn>
                  <a:cxn ang="0">
                    <a:pos x="148" y="181"/>
                  </a:cxn>
                  <a:cxn ang="0">
                    <a:pos x="125" y="181"/>
                  </a:cxn>
                  <a:cxn ang="0">
                    <a:pos x="102" y="181"/>
                  </a:cxn>
                  <a:cxn ang="0">
                    <a:pos x="79" y="181"/>
                  </a:cxn>
                  <a:cxn ang="0">
                    <a:pos x="60" y="181"/>
                  </a:cxn>
                  <a:cxn ang="0">
                    <a:pos x="45" y="181"/>
                  </a:cxn>
                  <a:cxn ang="0">
                    <a:pos x="45" y="168"/>
                  </a:cxn>
                  <a:cxn ang="0">
                    <a:pos x="45" y="152"/>
                  </a:cxn>
                  <a:cxn ang="0">
                    <a:pos x="45" y="132"/>
                  </a:cxn>
                  <a:cxn ang="0">
                    <a:pos x="45" y="110"/>
                  </a:cxn>
                  <a:cxn ang="0">
                    <a:pos x="45" y="89"/>
                  </a:cxn>
                  <a:cxn ang="0">
                    <a:pos x="45" y="70"/>
                  </a:cxn>
                  <a:cxn ang="0">
                    <a:pos x="45" y="52"/>
                  </a:cxn>
                  <a:cxn ang="0">
                    <a:pos x="45" y="40"/>
                  </a:cxn>
                  <a:cxn ang="0">
                    <a:pos x="60" y="40"/>
                  </a:cxn>
                  <a:cxn ang="0">
                    <a:pos x="79" y="40"/>
                  </a:cxn>
                  <a:cxn ang="0">
                    <a:pos x="102" y="40"/>
                  </a:cxn>
                  <a:cxn ang="0">
                    <a:pos x="125" y="40"/>
                  </a:cxn>
                  <a:cxn ang="0">
                    <a:pos x="148" y="40"/>
                  </a:cxn>
                  <a:cxn ang="0">
                    <a:pos x="170" y="40"/>
                  </a:cxn>
                  <a:cxn ang="0">
                    <a:pos x="190" y="40"/>
                  </a:cxn>
                  <a:cxn ang="0">
                    <a:pos x="205" y="40"/>
                  </a:cxn>
                </a:cxnLst>
                <a:rect l="0" t="0" r="r" b="b"/>
                <a:pathLst>
                  <a:path w="249" h="222">
                    <a:moveTo>
                      <a:pt x="227" y="0"/>
                    </a:moveTo>
                    <a:lnTo>
                      <a:pt x="0" y="0"/>
                    </a:lnTo>
                    <a:lnTo>
                      <a:pt x="0" y="222"/>
                    </a:lnTo>
                    <a:lnTo>
                      <a:pt x="249" y="222"/>
                    </a:lnTo>
                    <a:lnTo>
                      <a:pt x="249" y="0"/>
                    </a:lnTo>
                    <a:lnTo>
                      <a:pt x="227" y="0"/>
                    </a:lnTo>
                    <a:close/>
                    <a:moveTo>
                      <a:pt x="205" y="40"/>
                    </a:moveTo>
                    <a:lnTo>
                      <a:pt x="205" y="52"/>
                    </a:lnTo>
                    <a:lnTo>
                      <a:pt x="205" y="70"/>
                    </a:lnTo>
                    <a:lnTo>
                      <a:pt x="205" y="89"/>
                    </a:lnTo>
                    <a:lnTo>
                      <a:pt x="205" y="110"/>
                    </a:lnTo>
                    <a:lnTo>
                      <a:pt x="205" y="132"/>
                    </a:lnTo>
                    <a:lnTo>
                      <a:pt x="205" y="152"/>
                    </a:lnTo>
                    <a:lnTo>
                      <a:pt x="205" y="168"/>
                    </a:lnTo>
                    <a:lnTo>
                      <a:pt x="205" y="181"/>
                    </a:lnTo>
                    <a:lnTo>
                      <a:pt x="190" y="181"/>
                    </a:lnTo>
                    <a:lnTo>
                      <a:pt x="170" y="181"/>
                    </a:lnTo>
                    <a:lnTo>
                      <a:pt x="148" y="181"/>
                    </a:lnTo>
                    <a:lnTo>
                      <a:pt x="125" y="181"/>
                    </a:lnTo>
                    <a:lnTo>
                      <a:pt x="102" y="181"/>
                    </a:lnTo>
                    <a:lnTo>
                      <a:pt x="79" y="181"/>
                    </a:lnTo>
                    <a:lnTo>
                      <a:pt x="60" y="181"/>
                    </a:lnTo>
                    <a:lnTo>
                      <a:pt x="45" y="181"/>
                    </a:lnTo>
                    <a:lnTo>
                      <a:pt x="45" y="168"/>
                    </a:lnTo>
                    <a:lnTo>
                      <a:pt x="45" y="152"/>
                    </a:lnTo>
                    <a:lnTo>
                      <a:pt x="45" y="132"/>
                    </a:lnTo>
                    <a:lnTo>
                      <a:pt x="45" y="110"/>
                    </a:lnTo>
                    <a:lnTo>
                      <a:pt x="45" y="89"/>
                    </a:lnTo>
                    <a:lnTo>
                      <a:pt x="45" y="70"/>
                    </a:lnTo>
                    <a:lnTo>
                      <a:pt x="45" y="52"/>
                    </a:lnTo>
                    <a:lnTo>
                      <a:pt x="45" y="40"/>
                    </a:lnTo>
                    <a:lnTo>
                      <a:pt x="60" y="40"/>
                    </a:lnTo>
                    <a:lnTo>
                      <a:pt x="79" y="40"/>
                    </a:lnTo>
                    <a:lnTo>
                      <a:pt x="102" y="40"/>
                    </a:lnTo>
                    <a:lnTo>
                      <a:pt x="125" y="40"/>
                    </a:lnTo>
                    <a:lnTo>
                      <a:pt x="148" y="40"/>
                    </a:lnTo>
                    <a:lnTo>
                      <a:pt x="170" y="40"/>
                    </a:lnTo>
                    <a:lnTo>
                      <a:pt x="190" y="40"/>
                    </a:lnTo>
                    <a:lnTo>
                      <a:pt x="205"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29" name="Rectangle 133"/>
              <p:cNvSpPr>
                <a:spLocks noChangeAspect="1" noChangeArrowheads="1"/>
              </p:cNvSpPr>
              <p:nvPr/>
            </p:nvSpPr>
            <p:spPr bwMode="auto">
              <a:xfrm>
                <a:off x="936" y="223"/>
                <a:ext cx="53"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0" name="Freeform 134"/>
              <p:cNvSpPr>
                <a:spLocks noChangeAspect="1" noEditPoints="1"/>
              </p:cNvSpPr>
              <p:nvPr/>
            </p:nvSpPr>
            <p:spPr bwMode="auto">
              <a:xfrm>
                <a:off x="930" y="216"/>
                <a:ext cx="62" cy="55"/>
              </a:xfrm>
              <a:custGeom>
                <a:avLst/>
                <a:gdLst/>
                <a:ahLst/>
                <a:cxnLst>
                  <a:cxn ang="0">
                    <a:pos x="227" y="0"/>
                  </a:cxn>
                  <a:cxn ang="0">
                    <a:pos x="0" y="0"/>
                  </a:cxn>
                  <a:cxn ang="0">
                    <a:pos x="0" y="221"/>
                  </a:cxn>
                  <a:cxn ang="0">
                    <a:pos x="249" y="221"/>
                  </a:cxn>
                  <a:cxn ang="0">
                    <a:pos x="249" y="0"/>
                  </a:cxn>
                  <a:cxn ang="0">
                    <a:pos x="227" y="0"/>
                  </a:cxn>
                  <a:cxn ang="0">
                    <a:pos x="205" y="39"/>
                  </a:cxn>
                  <a:cxn ang="0">
                    <a:pos x="205" y="52"/>
                  </a:cxn>
                  <a:cxn ang="0">
                    <a:pos x="205" y="70"/>
                  </a:cxn>
                  <a:cxn ang="0">
                    <a:pos x="205" y="89"/>
                  </a:cxn>
                  <a:cxn ang="0">
                    <a:pos x="205" y="110"/>
                  </a:cxn>
                  <a:cxn ang="0">
                    <a:pos x="205" y="132"/>
                  </a:cxn>
                  <a:cxn ang="0">
                    <a:pos x="205" y="151"/>
                  </a:cxn>
                  <a:cxn ang="0">
                    <a:pos x="205" y="168"/>
                  </a:cxn>
                  <a:cxn ang="0">
                    <a:pos x="205" y="181"/>
                  </a:cxn>
                  <a:cxn ang="0">
                    <a:pos x="190" y="181"/>
                  </a:cxn>
                  <a:cxn ang="0">
                    <a:pos x="170" y="181"/>
                  </a:cxn>
                  <a:cxn ang="0">
                    <a:pos x="148" y="181"/>
                  </a:cxn>
                  <a:cxn ang="0">
                    <a:pos x="125" y="181"/>
                  </a:cxn>
                  <a:cxn ang="0">
                    <a:pos x="102" y="181"/>
                  </a:cxn>
                  <a:cxn ang="0">
                    <a:pos x="79" y="181"/>
                  </a:cxn>
                  <a:cxn ang="0">
                    <a:pos x="60" y="181"/>
                  </a:cxn>
                  <a:cxn ang="0">
                    <a:pos x="45" y="181"/>
                  </a:cxn>
                  <a:cxn ang="0">
                    <a:pos x="45" y="168"/>
                  </a:cxn>
                  <a:cxn ang="0">
                    <a:pos x="45" y="151"/>
                  </a:cxn>
                  <a:cxn ang="0">
                    <a:pos x="45" y="132"/>
                  </a:cxn>
                  <a:cxn ang="0">
                    <a:pos x="45" y="110"/>
                  </a:cxn>
                  <a:cxn ang="0">
                    <a:pos x="45" y="89"/>
                  </a:cxn>
                  <a:cxn ang="0">
                    <a:pos x="45" y="70"/>
                  </a:cxn>
                  <a:cxn ang="0">
                    <a:pos x="45" y="52"/>
                  </a:cxn>
                  <a:cxn ang="0">
                    <a:pos x="45" y="39"/>
                  </a:cxn>
                  <a:cxn ang="0">
                    <a:pos x="60" y="39"/>
                  </a:cxn>
                  <a:cxn ang="0">
                    <a:pos x="79" y="39"/>
                  </a:cxn>
                  <a:cxn ang="0">
                    <a:pos x="102" y="39"/>
                  </a:cxn>
                  <a:cxn ang="0">
                    <a:pos x="125" y="39"/>
                  </a:cxn>
                  <a:cxn ang="0">
                    <a:pos x="148" y="39"/>
                  </a:cxn>
                  <a:cxn ang="0">
                    <a:pos x="170" y="39"/>
                  </a:cxn>
                  <a:cxn ang="0">
                    <a:pos x="190" y="39"/>
                  </a:cxn>
                  <a:cxn ang="0">
                    <a:pos x="205" y="39"/>
                  </a:cxn>
                </a:cxnLst>
                <a:rect l="0" t="0" r="r" b="b"/>
                <a:pathLst>
                  <a:path w="249" h="221">
                    <a:moveTo>
                      <a:pt x="227" y="0"/>
                    </a:moveTo>
                    <a:lnTo>
                      <a:pt x="0" y="0"/>
                    </a:lnTo>
                    <a:lnTo>
                      <a:pt x="0" y="221"/>
                    </a:lnTo>
                    <a:lnTo>
                      <a:pt x="249" y="221"/>
                    </a:lnTo>
                    <a:lnTo>
                      <a:pt x="249" y="0"/>
                    </a:lnTo>
                    <a:lnTo>
                      <a:pt x="227" y="0"/>
                    </a:lnTo>
                    <a:close/>
                    <a:moveTo>
                      <a:pt x="205" y="39"/>
                    </a:moveTo>
                    <a:lnTo>
                      <a:pt x="205" y="52"/>
                    </a:lnTo>
                    <a:lnTo>
                      <a:pt x="205" y="70"/>
                    </a:lnTo>
                    <a:lnTo>
                      <a:pt x="205" y="89"/>
                    </a:lnTo>
                    <a:lnTo>
                      <a:pt x="205" y="110"/>
                    </a:lnTo>
                    <a:lnTo>
                      <a:pt x="205" y="132"/>
                    </a:lnTo>
                    <a:lnTo>
                      <a:pt x="205" y="151"/>
                    </a:lnTo>
                    <a:lnTo>
                      <a:pt x="205" y="168"/>
                    </a:lnTo>
                    <a:lnTo>
                      <a:pt x="205" y="181"/>
                    </a:lnTo>
                    <a:lnTo>
                      <a:pt x="190" y="181"/>
                    </a:lnTo>
                    <a:lnTo>
                      <a:pt x="170" y="181"/>
                    </a:lnTo>
                    <a:lnTo>
                      <a:pt x="148" y="181"/>
                    </a:lnTo>
                    <a:lnTo>
                      <a:pt x="125" y="181"/>
                    </a:lnTo>
                    <a:lnTo>
                      <a:pt x="102" y="181"/>
                    </a:lnTo>
                    <a:lnTo>
                      <a:pt x="79" y="181"/>
                    </a:lnTo>
                    <a:lnTo>
                      <a:pt x="60" y="181"/>
                    </a:lnTo>
                    <a:lnTo>
                      <a:pt x="45" y="181"/>
                    </a:lnTo>
                    <a:lnTo>
                      <a:pt x="45" y="168"/>
                    </a:lnTo>
                    <a:lnTo>
                      <a:pt x="45" y="151"/>
                    </a:lnTo>
                    <a:lnTo>
                      <a:pt x="45" y="132"/>
                    </a:lnTo>
                    <a:lnTo>
                      <a:pt x="45" y="110"/>
                    </a:lnTo>
                    <a:lnTo>
                      <a:pt x="45" y="89"/>
                    </a:lnTo>
                    <a:lnTo>
                      <a:pt x="45" y="70"/>
                    </a:lnTo>
                    <a:lnTo>
                      <a:pt x="45" y="52"/>
                    </a:lnTo>
                    <a:lnTo>
                      <a:pt x="45" y="39"/>
                    </a:lnTo>
                    <a:lnTo>
                      <a:pt x="60" y="39"/>
                    </a:lnTo>
                    <a:lnTo>
                      <a:pt x="79" y="39"/>
                    </a:lnTo>
                    <a:lnTo>
                      <a:pt x="102" y="39"/>
                    </a:lnTo>
                    <a:lnTo>
                      <a:pt x="125" y="39"/>
                    </a:lnTo>
                    <a:lnTo>
                      <a:pt x="148" y="39"/>
                    </a:lnTo>
                    <a:lnTo>
                      <a:pt x="170" y="39"/>
                    </a:lnTo>
                    <a:lnTo>
                      <a:pt x="190" y="39"/>
                    </a:lnTo>
                    <a:lnTo>
                      <a:pt x="205" y="39"/>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1" name="Rectangle 135"/>
              <p:cNvSpPr>
                <a:spLocks noChangeAspect="1" noChangeArrowheads="1"/>
              </p:cNvSpPr>
              <p:nvPr/>
            </p:nvSpPr>
            <p:spPr bwMode="auto">
              <a:xfrm>
                <a:off x="1524" y="1146"/>
                <a:ext cx="51"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2" name="Freeform 136"/>
              <p:cNvSpPr>
                <a:spLocks noChangeAspect="1" noEditPoints="1"/>
              </p:cNvSpPr>
              <p:nvPr/>
            </p:nvSpPr>
            <p:spPr bwMode="auto">
              <a:xfrm>
                <a:off x="1518" y="1139"/>
                <a:ext cx="62" cy="55"/>
              </a:xfrm>
              <a:custGeom>
                <a:avLst/>
                <a:gdLst/>
                <a:ahLst/>
                <a:cxnLst>
                  <a:cxn ang="0">
                    <a:pos x="227" y="0"/>
                  </a:cxn>
                  <a:cxn ang="0">
                    <a:pos x="0" y="0"/>
                  </a:cxn>
                  <a:cxn ang="0">
                    <a:pos x="0" y="222"/>
                  </a:cxn>
                  <a:cxn ang="0">
                    <a:pos x="251" y="222"/>
                  </a:cxn>
                  <a:cxn ang="0">
                    <a:pos x="251" y="0"/>
                  </a:cxn>
                  <a:cxn ang="0">
                    <a:pos x="227" y="0"/>
                  </a:cxn>
                  <a:cxn ang="0">
                    <a:pos x="205" y="40"/>
                  </a:cxn>
                  <a:cxn ang="0">
                    <a:pos x="205" y="54"/>
                  </a:cxn>
                  <a:cxn ang="0">
                    <a:pos x="205" y="70"/>
                  </a:cxn>
                  <a:cxn ang="0">
                    <a:pos x="205" y="90"/>
                  </a:cxn>
                  <a:cxn ang="0">
                    <a:pos x="205" y="111"/>
                  </a:cxn>
                  <a:cxn ang="0">
                    <a:pos x="205" y="132"/>
                  </a:cxn>
                  <a:cxn ang="0">
                    <a:pos x="205" y="152"/>
                  </a:cxn>
                  <a:cxn ang="0">
                    <a:pos x="205" y="169"/>
                  </a:cxn>
                  <a:cxn ang="0">
                    <a:pos x="205" y="181"/>
                  </a:cxn>
                  <a:cxn ang="0">
                    <a:pos x="190" y="181"/>
                  </a:cxn>
                  <a:cxn ang="0">
                    <a:pos x="171" y="181"/>
                  </a:cxn>
                  <a:cxn ang="0">
                    <a:pos x="149" y="181"/>
                  </a:cxn>
                  <a:cxn ang="0">
                    <a:pos x="125" y="181"/>
                  </a:cxn>
                  <a:cxn ang="0">
                    <a:pos x="102" y="181"/>
                  </a:cxn>
                  <a:cxn ang="0">
                    <a:pos x="80" y="181"/>
                  </a:cxn>
                  <a:cxn ang="0">
                    <a:pos x="60" y="181"/>
                  </a:cxn>
                  <a:cxn ang="0">
                    <a:pos x="45" y="181"/>
                  </a:cxn>
                  <a:cxn ang="0">
                    <a:pos x="45" y="169"/>
                  </a:cxn>
                  <a:cxn ang="0">
                    <a:pos x="45" y="152"/>
                  </a:cxn>
                  <a:cxn ang="0">
                    <a:pos x="45" y="132"/>
                  </a:cxn>
                  <a:cxn ang="0">
                    <a:pos x="45" y="111"/>
                  </a:cxn>
                  <a:cxn ang="0">
                    <a:pos x="45" y="90"/>
                  </a:cxn>
                  <a:cxn ang="0">
                    <a:pos x="45" y="70"/>
                  </a:cxn>
                  <a:cxn ang="0">
                    <a:pos x="45" y="54"/>
                  </a:cxn>
                  <a:cxn ang="0">
                    <a:pos x="45" y="40"/>
                  </a:cxn>
                  <a:cxn ang="0">
                    <a:pos x="60" y="40"/>
                  </a:cxn>
                  <a:cxn ang="0">
                    <a:pos x="80" y="40"/>
                  </a:cxn>
                  <a:cxn ang="0">
                    <a:pos x="102" y="40"/>
                  </a:cxn>
                  <a:cxn ang="0">
                    <a:pos x="125" y="40"/>
                  </a:cxn>
                  <a:cxn ang="0">
                    <a:pos x="149" y="40"/>
                  </a:cxn>
                  <a:cxn ang="0">
                    <a:pos x="171" y="40"/>
                  </a:cxn>
                  <a:cxn ang="0">
                    <a:pos x="190" y="40"/>
                  </a:cxn>
                  <a:cxn ang="0">
                    <a:pos x="205" y="40"/>
                  </a:cxn>
                </a:cxnLst>
                <a:rect l="0" t="0" r="r" b="b"/>
                <a:pathLst>
                  <a:path w="251" h="222">
                    <a:moveTo>
                      <a:pt x="227" y="0"/>
                    </a:moveTo>
                    <a:lnTo>
                      <a:pt x="0" y="0"/>
                    </a:lnTo>
                    <a:lnTo>
                      <a:pt x="0" y="222"/>
                    </a:lnTo>
                    <a:lnTo>
                      <a:pt x="251" y="222"/>
                    </a:lnTo>
                    <a:lnTo>
                      <a:pt x="251" y="0"/>
                    </a:lnTo>
                    <a:lnTo>
                      <a:pt x="227" y="0"/>
                    </a:lnTo>
                    <a:close/>
                    <a:moveTo>
                      <a:pt x="205" y="40"/>
                    </a:moveTo>
                    <a:lnTo>
                      <a:pt x="205" y="54"/>
                    </a:lnTo>
                    <a:lnTo>
                      <a:pt x="205" y="70"/>
                    </a:lnTo>
                    <a:lnTo>
                      <a:pt x="205" y="90"/>
                    </a:lnTo>
                    <a:lnTo>
                      <a:pt x="205" y="111"/>
                    </a:lnTo>
                    <a:lnTo>
                      <a:pt x="205" y="132"/>
                    </a:lnTo>
                    <a:lnTo>
                      <a:pt x="205" y="152"/>
                    </a:lnTo>
                    <a:lnTo>
                      <a:pt x="205" y="169"/>
                    </a:lnTo>
                    <a:lnTo>
                      <a:pt x="205" y="181"/>
                    </a:lnTo>
                    <a:lnTo>
                      <a:pt x="190" y="181"/>
                    </a:lnTo>
                    <a:lnTo>
                      <a:pt x="171" y="181"/>
                    </a:lnTo>
                    <a:lnTo>
                      <a:pt x="149" y="181"/>
                    </a:lnTo>
                    <a:lnTo>
                      <a:pt x="125" y="181"/>
                    </a:lnTo>
                    <a:lnTo>
                      <a:pt x="102" y="181"/>
                    </a:lnTo>
                    <a:lnTo>
                      <a:pt x="80" y="181"/>
                    </a:lnTo>
                    <a:lnTo>
                      <a:pt x="60" y="181"/>
                    </a:lnTo>
                    <a:lnTo>
                      <a:pt x="45" y="181"/>
                    </a:lnTo>
                    <a:lnTo>
                      <a:pt x="45" y="169"/>
                    </a:lnTo>
                    <a:lnTo>
                      <a:pt x="45" y="152"/>
                    </a:lnTo>
                    <a:lnTo>
                      <a:pt x="45" y="132"/>
                    </a:lnTo>
                    <a:lnTo>
                      <a:pt x="45" y="111"/>
                    </a:lnTo>
                    <a:lnTo>
                      <a:pt x="45" y="90"/>
                    </a:lnTo>
                    <a:lnTo>
                      <a:pt x="45" y="70"/>
                    </a:lnTo>
                    <a:lnTo>
                      <a:pt x="45" y="54"/>
                    </a:lnTo>
                    <a:lnTo>
                      <a:pt x="45" y="40"/>
                    </a:lnTo>
                    <a:lnTo>
                      <a:pt x="60" y="40"/>
                    </a:lnTo>
                    <a:lnTo>
                      <a:pt x="80" y="40"/>
                    </a:lnTo>
                    <a:lnTo>
                      <a:pt x="102" y="40"/>
                    </a:lnTo>
                    <a:lnTo>
                      <a:pt x="125" y="40"/>
                    </a:lnTo>
                    <a:lnTo>
                      <a:pt x="149" y="40"/>
                    </a:lnTo>
                    <a:lnTo>
                      <a:pt x="171" y="40"/>
                    </a:lnTo>
                    <a:lnTo>
                      <a:pt x="190" y="40"/>
                    </a:lnTo>
                    <a:lnTo>
                      <a:pt x="205"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3" name="Rectangle 137"/>
              <p:cNvSpPr>
                <a:spLocks noChangeAspect="1" noChangeArrowheads="1"/>
              </p:cNvSpPr>
              <p:nvPr/>
            </p:nvSpPr>
            <p:spPr bwMode="auto">
              <a:xfrm>
                <a:off x="1612" y="1193"/>
                <a:ext cx="53"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4" name="Freeform 138"/>
              <p:cNvSpPr>
                <a:spLocks noChangeAspect="1" noEditPoints="1"/>
              </p:cNvSpPr>
              <p:nvPr/>
            </p:nvSpPr>
            <p:spPr bwMode="auto">
              <a:xfrm>
                <a:off x="1606" y="1185"/>
                <a:ext cx="62" cy="55"/>
              </a:xfrm>
              <a:custGeom>
                <a:avLst/>
                <a:gdLst/>
                <a:ahLst/>
                <a:cxnLst>
                  <a:cxn ang="0">
                    <a:pos x="227" y="0"/>
                  </a:cxn>
                  <a:cxn ang="0">
                    <a:pos x="0" y="0"/>
                  </a:cxn>
                  <a:cxn ang="0">
                    <a:pos x="0" y="222"/>
                  </a:cxn>
                  <a:cxn ang="0">
                    <a:pos x="249" y="222"/>
                  </a:cxn>
                  <a:cxn ang="0">
                    <a:pos x="249" y="0"/>
                  </a:cxn>
                  <a:cxn ang="0">
                    <a:pos x="227" y="0"/>
                  </a:cxn>
                  <a:cxn ang="0">
                    <a:pos x="205" y="41"/>
                  </a:cxn>
                  <a:cxn ang="0">
                    <a:pos x="205" y="53"/>
                  </a:cxn>
                  <a:cxn ang="0">
                    <a:pos x="205" y="70"/>
                  </a:cxn>
                  <a:cxn ang="0">
                    <a:pos x="205" y="90"/>
                  </a:cxn>
                  <a:cxn ang="0">
                    <a:pos x="205" y="110"/>
                  </a:cxn>
                  <a:cxn ang="0">
                    <a:pos x="205" y="132"/>
                  </a:cxn>
                  <a:cxn ang="0">
                    <a:pos x="205" y="152"/>
                  </a:cxn>
                  <a:cxn ang="0">
                    <a:pos x="205" y="168"/>
                  </a:cxn>
                  <a:cxn ang="0">
                    <a:pos x="205" y="181"/>
                  </a:cxn>
                  <a:cxn ang="0">
                    <a:pos x="190" y="181"/>
                  </a:cxn>
                  <a:cxn ang="0">
                    <a:pos x="170" y="181"/>
                  </a:cxn>
                  <a:cxn ang="0">
                    <a:pos x="148" y="181"/>
                  </a:cxn>
                  <a:cxn ang="0">
                    <a:pos x="125" y="181"/>
                  </a:cxn>
                  <a:cxn ang="0">
                    <a:pos x="100" y="181"/>
                  </a:cxn>
                  <a:cxn ang="0">
                    <a:pos x="78" y="181"/>
                  </a:cxn>
                  <a:cxn ang="0">
                    <a:pos x="60" y="181"/>
                  </a:cxn>
                  <a:cxn ang="0">
                    <a:pos x="45" y="181"/>
                  </a:cxn>
                  <a:cxn ang="0">
                    <a:pos x="45" y="168"/>
                  </a:cxn>
                  <a:cxn ang="0">
                    <a:pos x="45" y="152"/>
                  </a:cxn>
                  <a:cxn ang="0">
                    <a:pos x="45" y="132"/>
                  </a:cxn>
                  <a:cxn ang="0">
                    <a:pos x="45" y="110"/>
                  </a:cxn>
                  <a:cxn ang="0">
                    <a:pos x="45" y="90"/>
                  </a:cxn>
                  <a:cxn ang="0">
                    <a:pos x="45" y="70"/>
                  </a:cxn>
                  <a:cxn ang="0">
                    <a:pos x="45" y="53"/>
                  </a:cxn>
                  <a:cxn ang="0">
                    <a:pos x="45" y="41"/>
                  </a:cxn>
                  <a:cxn ang="0">
                    <a:pos x="60" y="41"/>
                  </a:cxn>
                  <a:cxn ang="0">
                    <a:pos x="78" y="41"/>
                  </a:cxn>
                  <a:cxn ang="0">
                    <a:pos x="100" y="41"/>
                  </a:cxn>
                  <a:cxn ang="0">
                    <a:pos x="125" y="41"/>
                  </a:cxn>
                  <a:cxn ang="0">
                    <a:pos x="148" y="41"/>
                  </a:cxn>
                  <a:cxn ang="0">
                    <a:pos x="170" y="41"/>
                  </a:cxn>
                  <a:cxn ang="0">
                    <a:pos x="190" y="41"/>
                  </a:cxn>
                  <a:cxn ang="0">
                    <a:pos x="205" y="41"/>
                  </a:cxn>
                </a:cxnLst>
                <a:rect l="0" t="0" r="r" b="b"/>
                <a:pathLst>
                  <a:path w="249" h="222">
                    <a:moveTo>
                      <a:pt x="227" y="0"/>
                    </a:moveTo>
                    <a:lnTo>
                      <a:pt x="0" y="0"/>
                    </a:lnTo>
                    <a:lnTo>
                      <a:pt x="0" y="222"/>
                    </a:lnTo>
                    <a:lnTo>
                      <a:pt x="249" y="222"/>
                    </a:lnTo>
                    <a:lnTo>
                      <a:pt x="249" y="0"/>
                    </a:lnTo>
                    <a:lnTo>
                      <a:pt x="227" y="0"/>
                    </a:lnTo>
                    <a:close/>
                    <a:moveTo>
                      <a:pt x="205" y="41"/>
                    </a:moveTo>
                    <a:lnTo>
                      <a:pt x="205" y="53"/>
                    </a:lnTo>
                    <a:lnTo>
                      <a:pt x="205" y="70"/>
                    </a:lnTo>
                    <a:lnTo>
                      <a:pt x="205" y="90"/>
                    </a:lnTo>
                    <a:lnTo>
                      <a:pt x="205" y="110"/>
                    </a:lnTo>
                    <a:lnTo>
                      <a:pt x="205" y="132"/>
                    </a:lnTo>
                    <a:lnTo>
                      <a:pt x="205" y="152"/>
                    </a:lnTo>
                    <a:lnTo>
                      <a:pt x="205" y="168"/>
                    </a:lnTo>
                    <a:lnTo>
                      <a:pt x="205" y="181"/>
                    </a:lnTo>
                    <a:lnTo>
                      <a:pt x="190" y="181"/>
                    </a:lnTo>
                    <a:lnTo>
                      <a:pt x="170" y="181"/>
                    </a:lnTo>
                    <a:lnTo>
                      <a:pt x="148" y="181"/>
                    </a:lnTo>
                    <a:lnTo>
                      <a:pt x="125" y="181"/>
                    </a:lnTo>
                    <a:lnTo>
                      <a:pt x="100" y="181"/>
                    </a:lnTo>
                    <a:lnTo>
                      <a:pt x="78" y="181"/>
                    </a:lnTo>
                    <a:lnTo>
                      <a:pt x="60" y="181"/>
                    </a:lnTo>
                    <a:lnTo>
                      <a:pt x="45" y="181"/>
                    </a:lnTo>
                    <a:lnTo>
                      <a:pt x="45" y="168"/>
                    </a:lnTo>
                    <a:lnTo>
                      <a:pt x="45" y="152"/>
                    </a:lnTo>
                    <a:lnTo>
                      <a:pt x="45" y="132"/>
                    </a:lnTo>
                    <a:lnTo>
                      <a:pt x="45" y="110"/>
                    </a:lnTo>
                    <a:lnTo>
                      <a:pt x="45" y="90"/>
                    </a:lnTo>
                    <a:lnTo>
                      <a:pt x="45" y="70"/>
                    </a:lnTo>
                    <a:lnTo>
                      <a:pt x="45" y="53"/>
                    </a:lnTo>
                    <a:lnTo>
                      <a:pt x="45" y="41"/>
                    </a:lnTo>
                    <a:lnTo>
                      <a:pt x="60" y="41"/>
                    </a:lnTo>
                    <a:lnTo>
                      <a:pt x="78" y="41"/>
                    </a:lnTo>
                    <a:lnTo>
                      <a:pt x="100" y="41"/>
                    </a:lnTo>
                    <a:lnTo>
                      <a:pt x="125" y="41"/>
                    </a:lnTo>
                    <a:lnTo>
                      <a:pt x="148" y="41"/>
                    </a:lnTo>
                    <a:lnTo>
                      <a:pt x="170" y="41"/>
                    </a:lnTo>
                    <a:lnTo>
                      <a:pt x="190" y="41"/>
                    </a:lnTo>
                    <a:lnTo>
                      <a:pt x="205"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5" name="Rectangle 139"/>
              <p:cNvSpPr>
                <a:spLocks noChangeAspect="1" noChangeArrowheads="1"/>
              </p:cNvSpPr>
              <p:nvPr/>
            </p:nvSpPr>
            <p:spPr bwMode="auto">
              <a:xfrm>
                <a:off x="1711" y="1333"/>
                <a:ext cx="51"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6" name="Freeform 140"/>
              <p:cNvSpPr>
                <a:spLocks noChangeAspect="1" noEditPoints="1"/>
              </p:cNvSpPr>
              <p:nvPr/>
            </p:nvSpPr>
            <p:spPr bwMode="auto">
              <a:xfrm>
                <a:off x="1705" y="1331"/>
                <a:ext cx="63" cy="56"/>
              </a:xfrm>
              <a:custGeom>
                <a:avLst/>
                <a:gdLst/>
                <a:ahLst/>
                <a:cxnLst>
                  <a:cxn ang="0">
                    <a:pos x="227" y="0"/>
                  </a:cxn>
                  <a:cxn ang="0">
                    <a:pos x="0" y="0"/>
                  </a:cxn>
                  <a:cxn ang="0">
                    <a:pos x="0" y="222"/>
                  </a:cxn>
                  <a:cxn ang="0">
                    <a:pos x="250" y="222"/>
                  </a:cxn>
                  <a:cxn ang="0">
                    <a:pos x="250" y="0"/>
                  </a:cxn>
                  <a:cxn ang="0">
                    <a:pos x="227" y="0"/>
                  </a:cxn>
                  <a:cxn ang="0">
                    <a:pos x="205" y="40"/>
                  </a:cxn>
                  <a:cxn ang="0">
                    <a:pos x="205" y="53"/>
                  </a:cxn>
                  <a:cxn ang="0">
                    <a:pos x="205" y="70"/>
                  </a:cxn>
                  <a:cxn ang="0">
                    <a:pos x="205" y="90"/>
                  </a:cxn>
                  <a:cxn ang="0">
                    <a:pos x="205" y="111"/>
                  </a:cxn>
                  <a:cxn ang="0">
                    <a:pos x="205" y="131"/>
                  </a:cxn>
                  <a:cxn ang="0">
                    <a:pos x="205" y="151"/>
                  </a:cxn>
                  <a:cxn ang="0">
                    <a:pos x="205" y="169"/>
                  </a:cxn>
                  <a:cxn ang="0">
                    <a:pos x="205" y="182"/>
                  </a:cxn>
                  <a:cxn ang="0">
                    <a:pos x="190" y="182"/>
                  </a:cxn>
                  <a:cxn ang="0">
                    <a:pos x="170" y="182"/>
                  </a:cxn>
                  <a:cxn ang="0">
                    <a:pos x="148" y="182"/>
                  </a:cxn>
                  <a:cxn ang="0">
                    <a:pos x="125" y="182"/>
                  </a:cxn>
                  <a:cxn ang="0">
                    <a:pos x="102" y="182"/>
                  </a:cxn>
                  <a:cxn ang="0">
                    <a:pos x="79" y="182"/>
                  </a:cxn>
                  <a:cxn ang="0">
                    <a:pos x="60" y="182"/>
                  </a:cxn>
                  <a:cxn ang="0">
                    <a:pos x="45" y="182"/>
                  </a:cxn>
                  <a:cxn ang="0">
                    <a:pos x="45" y="169"/>
                  </a:cxn>
                  <a:cxn ang="0">
                    <a:pos x="45" y="151"/>
                  </a:cxn>
                  <a:cxn ang="0">
                    <a:pos x="45" y="131"/>
                  </a:cxn>
                  <a:cxn ang="0">
                    <a:pos x="45" y="111"/>
                  </a:cxn>
                  <a:cxn ang="0">
                    <a:pos x="45" y="90"/>
                  </a:cxn>
                  <a:cxn ang="0">
                    <a:pos x="45" y="70"/>
                  </a:cxn>
                  <a:cxn ang="0">
                    <a:pos x="45" y="53"/>
                  </a:cxn>
                  <a:cxn ang="0">
                    <a:pos x="45" y="40"/>
                  </a:cxn>
                  <a:cxn ang="0">
                    <a:pos x="60" y="40"/>
                  </a:cxn>
                  <a:cxn ang="0">
                    <a:pos x="79" y="40"/>
                  </a:cxn>
                  <a:cxn ang="0">
                    <a:pos x="102" y="40"/>
                  </a:cxn>
                  <a:cxn ang="0">
                    <a:pos x="125" y="40"/>
                  </a:cxn>
                  <a:cxn ang="0">
                    <a:pos x="148" y="40"/>
                  </a:cxn>
                  <a:cxn ang="0">
                    <a:pos x="170" y="40"/>
                  </a:cxn>
                  <a:cxn ang="0">
                    <a:pos x="190" y="40"/>
                  </a:cxn>
                  <a:cxn ang="0">
                    <a:pos x="205" y="40"/>
                  </a:cxn>
                </a:cxnLst>
                <a:rect l="0" t="0" r="r" b="b"/>
                <a:pathLst>
                  <a:path w="250" h="222">
                    <a:moveTo>
                      <a:pt x="227" y="0"/>
                    </a:moveTo>
                    <a:lnTo>
                      <a:pt x="0" y="0"/>
                    </a:lnTo>
                    <a:lnTo>
                      <a:pt x="0" y="222"/>
                    </a:lnTo>
                    <a:lnTo>
                      <a:pt x="250" y="222"/>
                    </a:lnTo>
                    <a:lnTo>
                      <a:pt x="250" y="0"/>
                    </a:lnTo>
                    <a:lnTo>
                      <a:pt x="227" y="0"/>
                    </a:lnTo>
                    <a:close/>
                    <a:moveTo>
                      <a:pt x="205" y="40"/>
                    </a:moveTo>
                    <a:lnTo>
                      <a:pt x="205" y="53"/>
                    </a:lnTo>
                    <a:lnTo>
                      <a:pt x="205" y="70"/>
                    </a:lnTo>
                    <a:lnTo>
                      <a:pt x="205" y="90"/>
                    </a:lnTo>
                    <a:lnTo>
                      <a:pt x="205" y="111"/>
                    </a:lnTo>
                    <a:lnTo>
                      <a:pt x="205" y="131"/>
                    </a:lnTo>
                    <a:lnTo>
                      <a:pt x="205" y="151"/>
                    </a:lnTo>
                    <a:lnTo>
                      <a:pt x="205" y="169"/>
                    </a:lnTo>
                    <a:lnTo>
                      <a:pt x="205" y="182"/>
                    </a:lnTo>
                    <a:lnTo>
                      <a:pt x="190" y="182"/>
                    </a:lnTo>
                    <a:lnTo>
                      <a:pt x="170" y="182"/>
                    </a:lnTo>
                    <a:lnTo>
                      <a:pt x="148" y="182"/>
                    </a:lnTo>
                    <a:lnTo>
                      <a:pt x="125" y="182"/>
                    </a:lnTo>
                    <a:lnTo>
                      <a:pt x="102" y="182"/>
                    </a:lnTo>
                    <a:lnTo>
                      <a:pt x="79" y="182"/>
                    </a:lnTo>
                    <a:lnTo>
                      <a:pt x="60" y="182"/>
                    </a:lnTo>
                    <a:lnTo>
                      <a:pt x="45" y="182"/>
                    </a:lnTo>
                    <a:lnTo>
                      <a:pt x="45" y="169"/>
                    </a:lnTo>
                    <a:lnTo>
                      <a:pt x="45" y="151"/>
                    </a:lnTo>
                    <a:lnTo>
                      <a:pt x="45" y="131"/>
                    </a:lnTo>
                    <a:lnTo>
                      <a:pt x="45" y="111"/>
                    </a:lnTo>
                    <a:lnTo>
                      <a:pt x="45" y="90"/>
                    </a:lnTo>
                    <a:lnTo>
                      <a:pt x="45" y="70"/>
                    </a:lnTo>
                    <a:lnTo>
                      <a:pt x="45" y="53"/>
                    </a:lnTo>
                    <a:lnTo>
                      <a:pt x="45" y="40"/>
                    </a:lnTo>
                    <a:lnTo>
                      <a:pt x="60" y="40"/>
                    </a:lnTo>
                    <a:lnTo>
                      <a:pt x="79" y="40"/>
                    </a:lnTo>
                    <a:lnTo>
                      <a:pt x="102" y="40"/>
                    </a:lnTo>
                    <a:lnTo>
                      <a:pt x="125" y="40"/>
                    </a:lnTo>
                    <a:lnTo>
                      <a:pt x="148" y="40"/>
                    </a:lnTo>
                    <a:lnTo>
                      <a:pt x="170" y="40"/>
                    </a:lnTo>
                    <a:lnTo>
                      <a:pt x="190" y="40"/>
                    </a:lnTo>
                    <a:lnTo>
                      <a:pt x="205"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7" name="Rectangle 141"/>
              <p:cNvSpPr>
                <a:spLocks noChangeAspect="1" noChangeArrowheads="1"/>
              </p:cNvSpPr>
              <p:nvPr/>
            </p:nvSpPr>
            <p:spPr bwMode="auto">
              <a:xfrm>
                <a:off x="1811" y="1479"/>
                <a:ext cx="51"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8" name="Freeform 142"/>
              <p:cNvSpPr>
                <a:spLocks noChangeAspect="1" noEditPoints="1"/>
              </p:cNvSpPr>
              <p:nvPr/>
            </p:nvSpPr>
            <p:spPr bwMode="auto">
              <a:xfrm>
                <a:off x="1805" y="1471"/>
                <a:ext cx="62" cy="56"/>
              </a:xfrm>
              <a:custGeom>
                <a:avLst/>
                <a:gdLst/>
                <a:ahLst/>
                <a:cxnLst>
                  <a:cxn ang="0">
                    <a:pos x="226" y="0"/>
                  </a:cxn>
                  <a:cxn ang="0">
                    <a:pos x="0" y="0"/>
                  </a:cxn>
                  <a:cxn ang="0">
                    <a:pos x="0" y="222"/>
                  </a:cxn>
                  <a:cxn ang="0">
                    <a:pos x="249" y="222"/>
                  </a:cxn>
                  <a:cxn ang="0">
                    <a:pos x="249" y="0"/>
                  </a:cxn>
                  <a:cxn ang="0">
                    <a:pos x="226" y="0"/>
                  </a:cxn>
                  <a:cxn ang="0">
                    <a:pos x="204" y="40"/>
                  </a:cxn>
                  <a:cxn ang="0">
                    <a:pos x="204" y="53"/>
                  </a:cxn>
                  <a:cxn ang="0">
                    <a:pos x="204" y="71"/>
                  </a:cxn>
                  <a:cxn ang="0">
                    <a:pos x="204" y="90"/>
                  </a:cxn>
                  <a:cxn ang="0">
                    <a:pos x="204" y="111"/>
                  </a:cxn>
                  <a:cxn ang="0">
                    <a:pos x="204" y="132"/>
                  </a:cxn>
                  <a:cxn ang="0">
                    <a:pos x="204" y="151"/>
                  </a:cxn>
                  <a:cxn ang="0">
                    <a:pos x="204" y="169"/>
                  </a:cxn>
                  <a:cxn ang="0">
                    <a:pos x="204" y="182"/>
                  </a:cxn>
                  <a:cxn ang="0">
                    <a:pos x="189" y="182"/>
                  </a:cxn>
                  <a:cxn ang="0">
                    <a:pos x="171" y="182"/>
                  </a:cxn>
                  <a:cxn ang="0">
                    <a:pos x="148" y="182"/>
                  </a:cxn>
                  <a:cxn ang="0">
                    <a:pos x="124" y="182"/>
                  </a:cxn>
                  <a:cxn ang="0">
                    <a:pos x="101" y="182"/>
                  </a:cxn>
                  <a:cxn ang="0">
                    <a:pos x="78" y="182"/>
                  </a:cxn>
                  <a:cxn ang="0">
                    <a:pos x="59" y="182"/>
                  </a:cxn>
                  <a:cxn ang="0">
                    <a:pos x="45" y="182"/>
                  </a:cxn>
                  <a:cxn ang="0">
                    <a:pos x="45" y="169"/>
                  </a:cxn>
                  <a:cxn ang="0">
                    <a:pos x="45" y="151"/>
                  </a:cxn>
                  <a:cxn ang="0">
                    <a:pos x="45" y="132"/>
                  </a:cxn>
                  <a:cxn ang="0">
                    <a:pos x="45" y="111"/>
                  </a:cxn>
                  <a:cxn ang="0">
                    <a:pos x="45" y="90"/>
                  </a:cxn>
                  <a:cxn ang="0">
                    <a:pos x="45" y="71"/>
                  </a:cxn>
                  <a:cxn ang="0">
                    <a:pos x="45" y="53"/>
                  </a:cxn>
                  <a:cxn ang="0">
                    <a:pos x="45" y="40"/>
                  </a:cxn>
                  <a:cxn ang="0">
                    <a:pos x="59" y="40"/>
                  </a:cxn>
                  <a:cxn ang="0">
                    <a:pos x="78" y="40"/>
                  </a:cxn>
                  <a:cxn ang="0">
                    <a:pos x="101" y="40"/>
                  </a:cxn>
                  <a:cxn ang="0">
                    <a:pos x="124" y="40"/>
                  </a:cxn>
                  <a:cxn ang="0">
                    <a:pos x="148" y="40"/>
                  </a:cxn>
                  <a:cxn ang="0">
                    <a:pos x="171" y="40"/>
                  </a:cxn>
                  <a:cxn ang="0">
                    <a:pos x="189" y="40"/>
                  </a:cxn>
                  <a:cxn ang="0">
                    <a:pos x="204" y="40"/>
                  </a:cxn>
                </a:cxnLst>
                <a:rect l="0" t="0" r="r" b="b"/>
                <a:pathLst>
                  <a:path w="249" h="222">
                    <a:moveTo>
                      <a:pt x="226" y="0"/>
                    </a:moveTo>
                    <a:lnTo>
                      <a:pt x="0" y="0"/>
                    </a:lnTo>
                    <a:lnTo>
                      <a:pt x="0" y="222"/>
                    </a:lnTo>
                    <a:lnTo>
                      <a:pt x="249" y="222"/>
                    </a:lnTo>
                    <a:lnTo>
                      <a:pt x="249" y="0"/>
                    </a:lnTo>
                    <a:lnTo>
                      <a:pt x="226" y="0"/>
                    </a:lnTo>
                    <a:close/>
                    <a:moveTo>
                      <a:pt x="204" y="40"/>
                    </a:moveTo>
                    <a:lnTo>
                      <a:pt x="204" y="53"/>
                    </a:lnTo>
                    <a:lnTo>
                      <a:pt x="204" y="71"/>
                    </a:lnTo>
                    <a:lnTo>
                      <a:pt x="204" y="90"/>
                    </a:lnTo>
                    <a:lnTo>
                      <a:pt x="204" y="111"/>
                    </a:lnTo>
                    <a:lnTo>
                      <a:pt x="204" y="132"/>
                    </a:lnTo>
                    <a:lnTo>
                      <a:pt x="204" y="151"/>
                    </a:lnTo>
                    <a:lnTo>
                      <a:pt x="204" y="169"/>
                    </a:lnTo>
                    <a:lnTo>
                      <a:pt x="204" y="182"/>
                    </a:lnTo>
                    <a:lnTo>
                      <a:pt x="189" y="182"/>
                    </a:lnTo>
                    <a:lnTo>
                      <a:pt x="171" y="182"/>
                    </a:lnTo>
                    <a:lnTo>
                      <a:pt x="148" y="182"/>
                    </a:lnTo>
                    <a:lnTo>
                      <a:pt x="124" y="182"/>
                    </a:lnTo>
                    <a:lnTo>
                      <a:pt x="101" y="182"/>
                    </a:lnTo>
                    <a:lnTo>
                      <a:pt x="78" y="182"/>
                    </a:lnTo>
                    <a:lnTo>
                      <a:pt x="59" y="182"/>
                    </a:lnTo>
                    <a:lnTo>
                      <a:pt x="45" y="182"/>
                    </a:lnTo>
                    <a:lnTo>
                      <a:pt x="45" y="169"/>
                    </a:lnTo>
                    <a:lnTo>
                      <a:pt x="45" y="151"/>
                    </a:lnTo>
                    <a:lnTo>
                      <a:pt x="45" y="132"/>
                    </a:lnTo>
                    <a:lnTo>
                      <a:pt x="45" y="111"/>
                    </a:lnTo>
                    <a:lnTo>
                      <a:pt x="45" y="90"/>
                    </a:lnTo>
                    <a:lnTo>
                      <a:pt x="45" y="71"/>
                    </a:lnTo>
                    <a:lnTo>
                      <a:pt x="45" y="53"/>
                    </a:lnTo>
                    <a:lnTo>
                      <a:pt x="45" y="40"/>
                    </a:lnTo>
                    <a:lnTo>
                      <a:pt x="59" y="40"/>
                    </a:lnTo>
                    <a:lnTo>
                      <a:pt x="78" y="40"/>
                    </a:lnTo>
                    <a:lnTo>
                      <a:pt x="101" y="40"/>
                    </a:lnTo>
                    <a:lnTo>
                      <a:pt x="124" y="40"/>
                    </a:lnTo>
                    <a:lnTo>
                      <a:pt x="148" y="40"/>
                    </a:lnTo>
                    <a:lnTo>
                      <a:pt x="171" y="40"/>
                    </a:lnTo>
                    <a:lnTo>
                      <a:pt x="189" y="40"/>
                    </a:lnTo>
                    <a:lnTo>
                      <a:pt x="204"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39" name="Rectangle 143"/>
              <p:cNvSpPr>
                <a:spLocks noChangeAspect="1" noChangeArrowheads="1"/>
              </p:cNvSpPr>
              <p:nvPr/>
            </p:nvSpPr>
            <p:spPr bwMode="auto">
              <a:xfrm>
                <a:off x="1910" y="1588"/>
                <a:ext cx="52"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0" name="Freeform 144"/>
              <p:cNvSpPr>
                <a:spLocks noChangeAspect="1" noEditPoints="1"/>
              </p:cNvSpPr>
              <p:nvPr/>
            </p:nvSpPr>
            <p:spPr bwMode="auto">
              <a:xfrm>
                <a:off x="1905" y="1582"/>
                <a:ext cx="62" cy="55"/>
              </a:xfrm>
              <a:custGeom>
                <a:avLst/>
                <a:gdLst/>
                <a:ahLst/>
                <a:cxnLst>
                  <a:cxn ang="0">
                    <a:pos x="227" y="0"/>
                  </a:cxn>
                  <a:cxn ang="0">
                    <a:pos x="0" y="0"/>
                  </a:cxn>
                  <a:cxn ang="0">
                    <a:pos x="0" y="221"/>
                  </a:cxn>
                  <a:cxn ang="0">
                    <a:pos x="249" y="221"/>
                  </a:cxn>
                  <a:cxn ang="0">
                    <a:pos x="249" y="0"/>
                  </a:cxn>
                  <a:cxn ang="0">
                    <a:pos x="227" y="0"/>
                  </a:cxn>
                  <a:cxn ang="0">
                    <a:pos x="204" y="39"/>
                  </a:cxn>
                  <a:cxn ang="0">
                    <a:pos x="204" y="52"/>
                  </a:cxn>
                  <a:cxn ang="0">
                    <a:pos x="204" y="69"/>
                  </a:cxn>
                  <a:cxn ang="0">
                    <a:pos x="204" y="89"/>
                  </a:cxn>
                  <a:cxn ang="0">
                    <a:pos x="204" y="110"/>
                  </a:cxn>
                  <a:cxn ang="0">
                    <a:pos x="204" y="131"/>
                  </a:cxn>
                  <a:cxn ang="0">
                    <a:pos x="204" y="151"/>
                  </a:cxn>
                  <a:cxn ang="0">
                    <a:pos x="204" y="168"/>
                  </a:cxn>
                  <a:cxn ang="0">
                    <a:pos x="204" y="181"/>
                  </a:cxn>
                  <a:cxn ang="0">
                    <a:pos x="189" y="181"/>
                  </a:cxn>
                  <a:cxn ang="0">
                    <a:pos x="171" y="181"/>
                  </a:cxn>
                  <a:cxn ang="0">
                    <a:pos x="149" y="181"/>
                  </a:cxn>
                  <a:cxn ang="0">
                    <a:pos x="125" y="181"/>
                  </a:cxn>
                  <a:cxn ang="0">
                    <a:pos x="101" y="181"/>
                  </a:cxn>
                  <a:cxn ang="0">
                    <a:pos x="78" y="181"/>
                  </a:cxn>
                  <a:cxn ang="0">
                    <a:pos x="60" y="181"/>
                  </a:cxn>
                  <a:cxn ang="0">
                    <a:pos x="45" y="181"/>
                  </a:cxn>
                  <a:cxn ang="0">
                    <a:pos x="45" y="168"/>
                  </a:cxn>
                  <a:cxn ang="0">
                    <a:pos x="45" y="151"/>
                  </a:cxn>
                  <a:cxn ang="0">
                    <a:pos x="45" y="131"/>
                  </a:cxn>
                  <a:cxn ang="0">
                    <a:pos x="45" y="110"/>
                  </a:cxn>
                  <a:cxn ang="0">
                    <a:pos x="45" y="89"/>
                  </a:cxn>
                  <a:cxn ang="0">
                    <a:pos x="45" y="69"/>
                  </a:cxn>
                  <a:cxn ang="0">
                    <a:pos x="45" y="52"/>
                  </a:cxn>
                  <a:cxn ang="0">
                    <a:pos x="45" y="39"/>
                  </a:cxn>
                  <a:cxn ang="0">
                    <a:pos x="60" y="39"/>
                  </a:cxn>
                  <a:cxn ang="0">
                    <a:pos x="78" y="39"/>
                  </a:cxn>
                  <a:cxn ang="0">
                    <a:pos x="101" y="39"/>
                  </a:cxn>
                  <a:cxn ang="0">
                    <a:pos x="125" y="39"/>
                  </a:cxn>
                  <a:cxn ang="0">
                    <a:pos x="149" y="39"/>
                  </a:cxn>
                  <a:cxn ang="0">
                    <a:pos x="171" y="39"/>
                  </a:cxn>
                  <a:cxn ang="0">
                    <a:pos x="189" y="39"/>
                  </a:cxn>
                  <a:cxn ang="0">
                    <a:pos x="204" y="39"/>
                  </a:cxn>
                </a:cxnLst>
                <a:rect l="0" t="0" r="r" b="b"/>
                <a:pathLst>
                  <a:path w="249" h="221">
                    <a:moveTo>
                      <a:pt x="227" y="0"/>
                    </a:moveTo>
                    <a:lnTo>
                      <a:pt x="0" y="0"/>
                    </a:lnTo>
                    <a:lnTo>
                      <a:pt x="0" y="221"/>
                    </a:lnTo>
                    <a:lnTo>
                      <a:pt x="249" y="221"/>
                    </a:lnTo>
                    <a:lnTo>
                      <a:pt x="249" y="0"/>
                    </a:lnTo>
                    <a:lnTo>
                      <a:pt x="227" y="0"/>
                    </a:lnTo>
                    <a:close/>
                    <a:moveTo>
                      <a:pt x="204" y="39"/>
                    </a:moveTo>
                    <a:lnTo>
                      <a:pt x="204" y="52"/>
                    </a:lnTo>
                    <a:lnTo>
                      <a:pt x="204" y="69"/>
                    </a:lnTo>
                    <a:lnTo>
                      <a:pt x="204" y="89"/>
                    </a:lnTo>
                    <a:lnTo>
                      <a:pt x="204" y="110"/>
                    </a:lnTo>
                    <a:lnTo>
                      <a:pt x="204" y="131"/>
                    </a:lnTo>
                    <a:lnTo>
                      <a:pt x="204" y="151"/>
                    </a:lnTo>
                    <a:lnTo>
                      <a:pt x="204" y="168"/>
                    </a:lnTo>
                    <a:lnTo>
                      <a:pt x="204" y="181"/>
                    </a:lnTo>
                    <a:lnTo>
                      <a:pt x="189" y="181"/>
                    </a:lnTo>
                    <a:lnTo>
                      <a:pt x="171" y="181"/>
                    </a:lnTo>
                    <a:lnTo>
                      <a:pt x="149" y="181"/>
                    </a:lnTo>
                    <a:lnTo>
                      <a:pt x="125" y="181"/>
                    </a:lnTo>
                    <a:lnTo>
                      <a:pt x="101" y="181"/>
                    </a:lnTo>
                    <a:lnTo>
                      <a:pt x="78" y="181"/>
                    </a:lnTo>
                    <a:lnTo>
                      <a:pt x="60" y="181"/>
                    </a:lnTo>
                    <a:lnTo>
                      <a:pt x="45" y="181"/>
                    </a:lnTo>
                    <a:lnTo>
                      <a:pt x="45" y="168"/>
                    </a:lnTo>
                    <a:lnTo>
                      <a:pt x="45" y="151"/>
                    </a:lnTo>
                    <a:lnTo>
                      <a:pt x="45" y="131"/>
                    </a:lnTo>
                    <a:lnTo>
                      <a:pt x="45" y="110"/>
                    </a:lnTo>
                    <a:lnTo>
                      <a:pt x="45" y="89"/>
                    </a:lnTo>
                    <a:lnTo>
                      <a:pt x="45" y="69"/>
                    </a:lnTo>
                    <a:lnTo>
                      <a:pt x="45" y="52"/>
                    </a:lnTo>
                    <a:lnTo>
                      <a:pt x="45" y="39"/>
                    </a:lnTo>
                    <a:lnTo>
                      <a:pt x="60" y="39"/>
                    </a:lnTo>
                    <a:lnTo>
                      <a:pt x="78" y="39"/>
                    </a:lnTo>
                    <a:lnTo>
                      <a:pt x="101" y="39"/>
                    </a:lnTo>
                    <a:lnTo>
                      <a:pt x="125" y="39"/>
                    </a:lnTo>
                    <a:lnTo>
                      <a:pt x="149" y="39"/>
                    </a:lnTo>
                    <a:lnTo>
                      <a:pt x="171" y="39"/>
                    </a:lnTo>
                    <a:lnTo>
                      <a:pt x="189" y="39"/>
                    </a:lnTo>
                    <a:lnTo>
                      <a:pt x="204" y="39"/>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1" name="Rectangle 145"/>
              <p:cNvSpPr>
                <a:spLocks noChangeAspect="1" noChangeArrowheads="1"/>
              </p:cNvSpPr>
              <p:nvPr/>
            </p:nvSpPr>
            <p:spPr bwMode="auto">
              <a:xfrm>
                <a:off x="2010" y="1643"/>
                <a:ext cx="53"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2" name="Freeform 146"/>
              <p:cNvSpPr>
                <a:spLocks noChangeAspect="1" noEditPoints="1"/>
              </p:cNvSpPr>
              <p:nvPr/>
            </p:nvSpPr>
            <p:spPr bwMode="auto">
              <a:xfrm>
                <a:off x="2003" y="1637"/>
                <a:ext cx="62" cy="56"/>
              </a:xfrm>
              <a:custGeom>
                <a:avLst/>
                <a:gdLst/>
                <a:ahLst/>
                <a:cxnLst>
                  <a:cxn ang="0">
                    <a:pos x="227" y="0"/>
                  </a:cxn>
                  <a:cxn ang="0">
                    <a:pos x="0" y="0"/>
                  </a:cxn>
                  <a:cxn ang="0">
                    <a:pos x="0" y="222"/>
                  </a:cxn>
                  <a:cxn ang="0">
                    <a:pos x="249" y="222"/>
                  </a:cxn>
                  <a:cxn ang="0">
                    <a:pos x="249" y="0"/>
                  </a:cxn>
                  <a:cxn ang="0">
                    <a:pos x="227" y="0"/>
                  </a:cxn>
                  <a:cxn ang="0">
                    <a:pos x="204" y="40"/>
                  </a:cxn>
                  <a:cxn ang="0">
                    <a:pos x="204" y="53"/>
                  </a:cxn>
                  <a:cxn ang="0">
                    <a:pos x="204" y="70"/>
                  </a:cxn>
                  <a:cxn ang="0">
                    <a:pos x="204" y="89"/>
                  </a:cxn>
                  <a:cxn ang="0">
                    <a:pos x="204" y="111"/>
                  </a:cxn>
                  <a:cxn ang="0">
                    <a:pos x="204" y="132"/>
                  </a:cxn>
                  <a:cxn ang="0">
                    <a:pos x="204" y="152"/>
                  </a:cxn>
                  <a:cxn ang="0">
                    <a:pos x="204" y="169"/>
                  </a:cxn>
                  <a:cxn ang="0">
                    <a:pos x="204" y="181"/>
                  </a:cxn>
                  <a:cxn ang="0">
                    <a:pos x="190" y="181"/>
                  </a:cxn>
                  <a:cxn ang="0">
                    <a:pos x="171" y="181"/>
                  </a:cxn>
                  <a:cxn ang="0">
                    <a:pos x="149" y="181"/>
                  </a:cxn>
                  <a:cxn ang="0">
                    <a:pos x="125" y="181"/>
                  </a:cxn>
                  <a:cxn ang="0">
                    <a:pos x="101" y="181"/>
                  </a:cxn>
                  <a:cxn ang="0">
                    <a:pos x="79" y="181"/>
                  </a:cxn>
                  <a:cxn ang="0">
                    <a:pos x="60" y="181"/>
                  </a:cxn>
                  <a:cxn ang="0">
                    <a:pos x="45" y="181"/>
                  </a:cxn>
                  <a:cxn ang="0">
                    <a:pos x="45" y="169"/>
                  </a:cxn>
                  <a:cxn ang="0">
                    <a:pos x="45" y="152"/>
                  </a:cxn>
                  <a:cxn ang="0">
                    <a:pos x="45" y="132"/>
                  </a:cxn>
                  <a:cxn ang="0">
                    <a:pos x="45" y="111"/>
                  </a:cxn>
                  <a:cxn ang="0">
                    <a:pos x="45" y="89"/>
                  </a:cxn>
                  <a:cxn ang="0">
                    <a:pos x="45" y="70"/>
                  </a:cxn>
                  <a:cxn ang="0">
                    <a:pos x="45" y="53"/>
                  </a:cxn>
                  <a:cxn ang="0">
                    <a:pos x="45" y="40"/>
                  </a:cxn>
                  <a:cxn ang="0">
                    <a:pos x="60" y="40"/>
                  </a:cxn>
                  <a:cxn ang="0">
                    <a:pos x="79" y="40"/>
                  </a:cxn>
                  <a:cxn ang="0">
                    <a:pos x="101" y="40"/>
                  </a:cxn>
                  <a:cxn ang="0">
                    <a:pos x="125" y="40"/>
                  </a:cxn>
                  <a:cxn ang="0">
                    <a:pos x="149" y="40"/>
                  </a:cxn>
                  <a:cxn ang="0">
                    <a:pos x="171" y="40"/>
                  </a:cxn>
                  <a:cxn ang="0">
                    <a:pos x="190" y="40"/>
                  </a:cxn>
                  <a:cxn ang="0">
                    <a:pos x="204" y="40"/>
                  </a:cxn>
                </a:cxnLst>
                <a:rect l="0" t="0" r="r" b="b"/>
                <a:pathLst>
                  <a:path w="249" h="222">
                    <a:moveTo>
                      <a:pt x="227" y="0"/>
                    </a:moveTo>
                    <a:lnTo>
                      <a:pt x="0" y="0"/>
                    </a:lnTo>
                    <a:lnTo>
                      <a:pt x="0" y="222"/>
                    </a:lnTo>
                    <a:lnTo>
                      <a:pt x="249" y="222"/>
                    </a:lnTo>
                    <a:lnTo>
                      <a:pt x="249" y="0"/>
                    </a:lnTo>
                    <a:lnTo>
                      <a:pt x="227" y="0"/>
                    </a:lnTo>
                    <a:close/>
                    <a:moveTo>
                      <a:pt x="204" y="40"/>
                    </a:moveTo>
                    <a:lnTo>
                      <a:pt x="204" y="53"/>
                    </a:lnTo>
                    <a:lnTo>
                      <a:pt x="204" y="70"/>
                    </a:lnTo>
                    <a:lnTo>
                      <a:pt x="204" y="89"/>
                    </a:lnTo>
                    <a:lnTo>
                      <a:pt x="204" y="111"/>
                    </a:lnTo>
                    <a:lnTo>
                      <a:pt x="204" y="132"/>
                    </a:lnTo>
                    <a:lnTo>
                      <a:pt x="204" y="152"/>
                    </a:lnTo>
                    <a:lnTo>
                      <a:pt x="204" y="169"/>
                    </a:lnTo>
                    <a:lnTo>
                      <a:pt x="204" y="181"/>
                    </a:lnTo>
                    <a:lnTo>
                      <a:pt x="190" y="181"/>
                    </a:lnTo>
                    <a:lnTo>
                      <a:pt x="171" y="181"/>
                    </a:lnTo>
                    <a:lnTo>
                      <a:pt x="149" y="181"/>
                    </a:lnTo>
                    <a:lnTo>
                      <a:pt x="125" y="181"/>
                    </a:lnTo>
                    <a:lnTo>
                      <a:pt x="101" y="181"/>
                    </a:lnTo>
                    <a:lnTo>
                      <a:pt x="79" y="181"/>
                    </a:lnTo>
                    <a:lnTo>
                      <a:pt x="60" y="181"/>
                    </a:lnTo>
                    <a:lnTo>
                      <a:pt x="45" y="181"/>
                    </a:lnTo>
                    <a:lnTo>
                      <a:pt x="45" y="169"/>
                    </a:lnTo>
                    <a:lnTo>
                      <a:pt x="45" y="152"/>
                    </a:lnTo>
                    <a:lnTo>
                      <a:pt x="45" y="132"/>
                    </a:lnTo>
                    <a:lnTo>
                      <a:pt x="45" y="111"/>
                    </a:lnTo>
                    <a:lnTo>
                      <a:pt x="45" y="89"/>
                    </a:lnTo>
                    <a:lnTo>
                      <a:pt x="45" y="70"/>
                    </a:lnTo>
                    <a:lnTo>
                      <a:pt x="45" y="53"/>
                    </a:lnTo>
                    <a:lnTo>
                      <a:pt x="45" y="40"/>
                    </a:lnTo>
                    <a:lnTo>
                      <a:pt x="60" y="40"/>
                    </a:lnTo>
                    <a:lnTo>
                      <a:pt x="79" y="40"/>
                    </a:lnTo>
                    <a:lnTo>
                      <a:pt x="101" y="40"/>
                    </a:lnTo>
                    <a:lnTo>
                      <a:pt x="125" y="40"/>
                    </a:lnTo>
                    <a:lnTo>
                      <a:pt x="149" y="40"/>
                    </a:lnTo>
                    <a:lnTo>
                      <a:pt x="171" y="40"/>
                    </a:lnTo>
                    <a:lnTo>
                      <a:pt x="190" y="40"/>
                    </a:lnTo>
                    <a:lnTo>
                      <a:pt x="204"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3" name="Rectangle 147"/>
              <p:cNvSpPr>
                <a:spLocks noChangeAspect="1" noChangeArrowheads="1"/>
              </p:cNvSpPr>
              <p:nvPr/>
            </p:nvSpPr>
            <p:spPr bwMode="auto">
              <a:xfrm>
                <a:off x="2100" y="1746"/>
                <a:ext cx="53"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4" name="Freeform 148"/>
              <p:cNvSpPr>
                <a:spLocks noChangeAspect="1" noEditPoints="1"/>
              </p:cNvSpPr>
              <p:nvPr/>
            </p:nvSpPr>
            <p:spPr bwMode="auto">
              <a:xfrm>
                <a:off x="2094" y="1739"/>
                <a:ext cx="62" cy="55"/>
              </a:xfrm>
              <a:custGeom>
                <a:avLst/>
                <a:gdLst/>
                <a:ahLst/>
                <a:cxnLst>
                  <a:cxn ang="0">
                    <a:pos x="228" y="0"/>
                  </a:cxn>
                  <a:cxn ang="0">
                    <a:pos x="0" y="0"/>
                  </a:cxn>
                  <a:cxn ang="0">
                    <a:pos x="0" y="222"/>
                  </a:cxn>
                  <a:cxn ang="0">
                    <a:pos x="250" y="222"/>
                  </a:cxn>
                  <a:cxn ang="0">
                    <a:pos x="250" y="0"/>
                  </a:cxn>
                  <a:cxn ang="0">
                    <a:pos x="228" y="0"/>
                  </a:cxn>
                  <a:cxn ang="0">
                    <a:pos x="206" y="39"/>
                  </a:cxn>
                  <a:cxn ang="0">
                    <a:pos x="206" y="52"/>
                  </a:cxn>
                  <a:cxn ang="0">
                    <a:pos x="206" y="70"/>
                  </a:cxn>
                  <a:cxn ang="0">
                    <a:pos x="206" y="89"/>
                  </a:cxn>
                  <a:cxn ang="0">
                    <a:pos x="206" y="110"/>
                  </a:cxn>
                  <a:cxn ang="0">
                    <a:pos x="206" y="131"/>
                  </a:cxn>
                  <a:cxn ang="0">
                    <a:pos x="206" y="151"/>
                  </a:cxn>
                  <a:cxn ang="0">
                    <a:pos x="206" y="168"/>
                  </a:cxn>
                  <a:cxn ang="0">
                    <a:pos x="206" y="181"/>
                  </a:cxn>
                  <a:cxn ang="0">
                    <a:pos x="191" y="181"/>
                  </a:cxn>
                  <a:cxn ang="0">
                    <a:pos x="171" y="181"/>
                  </a:cxn>
                  <a:cxn ang="0">
                    <a:pos x="149" y="181"/>
                  </a:cxn>
                  <a:cxn ang="0">
                    <a:pos x="126" y="181"/>
                  </a:cxn>
                  <a:cxn ang="0">
                    <a:pos x="102" y="181"/>
                  </a:cxn>
                  <a:cxn ang="0">
                    <a:pos x="80" y="181"/>
                  </a:cxn>
                  <a:cxn ang="0">
                    <a:pos x="61" y="181"/>
                  </a:cxn>
                  <a:cxn ang="0">
                    <a:pos x="46" y="181"/>
                  </a:cxn>
                  <a:cxn ang="0">
                    <a:pos x="46" y="168"/>
                  </a:cxn>
                  <a:cxn ang="0">
                    <a:pos x="46" y="151"/>
                  </a:cxn>
                  <a:cxn ang="0">
                    <a:pos x="46" y="131"/>
                  </a:cxn>
                  <a:cxn ang="0">
                    <a:pos x="46" y="110"/>
                  </a:cxn>
                  <a:cxn ang="0">
                    <a:pos x="46" y="89"/>
                  </a:cxn>
                  <a:cxn ang="0">
                    <a:pos x="46" y="70"/>
                  </a:cxn>
                  <a:cxn ang="0">
                    <a:pos x="46" y="52"/>
                  </a:cxn>
                  <a:cxn ang="0">
                    <a:pos x="46" y="39"/>
                  </a:cxn>
                  <a:cxn ang="0">
                    <a:pos x="61" y="39"/>
                  </a:cxn>
                  <a:cxn ang="0">
                    <a:pos x="80" y="39"/>
                  </a:cxn>
                  <a:cxn ang="0">
                    <a:pos x="102" y="39"/>
                  </a:cxn>
                  <a:cxn ang="0">
                    <a:pos x="126" y="39"/>
                  </a:cxn>
                  <a:cxn ang="0">
                    <a:pos x="149" y="39"/>
                  </a:cxn>
                  <a:cxn ang="0">
                    <a:pos x="171" y="39"/>
                  </a:cxn>
                  <a:cxn ang="0">
                    <a:pos x="191" y="39"/>
                  </a:cxn>
                  <a:cxn ang="0">
                    <a:pos x="206" y="39"/>
                  </a:cxn>
                </a:cxnLst>
                <a:rect l="0" t="0" r="r" b="b"/>
                <a:pathLst>
                  <a:path w="250" h="222">
                    <a:moveTo>
                      <a:pt x="228" y="0"/>
                    </a:moveTo>
                    <a:lnTo>
                      <a:pt x="0" y="0"/>
                    </a:lnTo>
                    <a:lnTo>
                      <a:pt x="0" y="222"/>
                    </a:lnTo>
                    <a:lnTo>
                      <a:pt x="250" y="222"/>
                    </a:lnTo>
                    <a:lnTo>
                      <a:pt x="250" y="0"/>
                    </a:lnTo>
                    <a:lnTo>
                      <a:pt x="228" y="0"/>
                    </a:lnTo>
                    <a:close/>
                    <a:moveTo>
                      <a:pt x="206" y="39"/>
                    </a:moveTo>
                    <a:lnTo>
                      <a:pt x="206" y="52"/>
                    </a:lnTo>
                    <a:lnTo>
                      <a:pt x="206" y="70"/>
                    </a:lnTo>
                    <a:lnTo>
                      <a:pt x="206" y="89"/>
                    </a:lnTo>
                    <a:lnTo>
                      <a:pt x="206" y="110"/>
                    </a:lnTo>
                    <a:lnTo>
                      <a:pt x="206" y="131"/>
                    </a:lnTo>
                    <a:lnTo>
                      <a:pt x="206" y="151"/>
                    </a:lnTo>
                    <a:lnTo>
                      <a:pt x="206" y="168"/>
                    </a:lnTo>
                    <a:lnTo>
                      <a:pt x="206" y="181"/>
                    </a:lnTo>
                    <a:lnTo>
                      <a:pt x="191" y="181"/>
                    </a:lnTo>
                    <a:lnTo>
                      <a:pt x="171" y="181"/>
                    </a:lnTo>
                    <a:lnTo>
                      <a:pt x="149" y="181"/>
                    </a:lnTo>
                    <a:lnTo>
                      <a:pt x="126" y="181"/>
                    </a:lnTo>
                    <a:lnTo>
                      <a:pt x="102" y="181"/>
                    </a:lnTo>
                    <a:lnTo>
                      <a:pt x="80" y="181"/>
                    </a:lnTo>
                    <a:lnTo>
                      <a:pt x="61" y="181"/>
                    </a:lnTo>
                    <a:lnTo>
                      <a:pt x="46" y="181"/>
                    </a:lnTo>
                    <a:lnTo>
                      <a:pt x="46" y="168"/>
                    </a:lnTo>
                    <a:lnTo>
                      <a:pt x="46" y="151"/>
                    </a:lnTo>
                    <a:lnTo>
                      <a:pt x="46" y="131"/>
                    </a:lnTo>
                    <a:lnTo>
                      <a:pt x="46" y="110"/>
                    </a:lnTo>
                    <a:lnTo>
                      <a:pt x="46" y="89"/>
                    </a:lnTo>
                    <a:lnTo>
                      <a:pt x="46" y="70"/>
                    </a:lnTo>
                    <a:lnTo>
                      <a:pt x="46" y="52"/>
                    </a:lnTo>
                    <a:lnTo>
                      <a:pt x="46" y="39"/>
                    </a:lnTo>
                    <a:lnTo>
                      <a:pt x="61" y="39"/>
                    </a:lnTo>
                    <a:lnTo>
                      <a:pt x="80" y="39"/>
                    </a:lnTo>
                    <a:lnTo>
                      <a:pt x="102" y="39"/>
                    </a:lnTo>
                    <a:lnTo>
                      <a:pt x="126" y="39"/>
                    </a:lnTo>
                    <a:lnTo>
                      <a:pt x="149" y="39"/>
                    </a:lnTo>
                    <a:lnTo>
                      <a:pt x="171" y="39"/>
                    </a:lnTo>
                    <a:lnTo>
                      <a:pt x="191" y="39"/>
                    </a:lnTo>
                    <a:lnTo>
                      <a:pt x="206" y="39"/>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5" name="Rectangle 149"/>
              <p:cNvSpPr>
                <a:spLocks noChangeAspect="1" noChangeArrowheads="1"/>
              </p:cNvSpPr>
              <p:nvPr/>
            </p:nvSpPr>
            <p:spPr bwMode="auto">
              <a:xfrm>
                <a:off x="2296" y="1868"/>
                <a:ext cx="52"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6" name="Freeform 150"/>
              <p:cNvSpPr>
                <a:spLocks noChangeAspect="1" noEditPoints="1"/>
              </p:cNvSpPr>
              <p:nvPr/>
            </p:nvSpPr>
            <p:spPr bwMode="auto">
              <a:xfrm>
                <a:off x="2290" y="1859"/>
                <a:ext cx="63" cy="55"/>
              </a:xfrm>
              <a:custGeom>
                <a:avLst/>
                <a:gdLst/>
                <a:ahLst/>
                <a:cxnLst>
                  <a:cxn ang="0">
                    <a:pos x="227" y="0"/>
                  </a:cxn>
                  <a:cxn ang="0">
                    <a:pos x="0" y="0"/>
                  </a:cxn>
                  <a:cxn ang="0">
                    <a:pos x="0" y="221"/>
                  </a:cxn>
                  <a:cxn ang="0">
                    <a:pos x="250" y="221"/>
                  </a:cxn>
                  <a:cxn ang="0">
                    <a:pos x="250" y="0"/>
                  </a:cxn>
                  <a:cxn ang="0">
                    <a:pos x="227" y="0"/>
                  </a:cxn>
                  <a:cxn ang="0">
                    <a:pos x="205" y="40"/>
                  </a:cxn>
                  <a:cxn ang="0">
                    <a:pos x="205" y="53"/>
                  </a:cxn>
                  <a:cxn ang="0">
                    <a:pos x="205" y="71"/>
                  </a:cxn>
                  <a:cxn ang="0">
                    <a:pos x="205" y="90"/>
                  </a:cxn>
                  <a:cxn ang="0">
                    <a:pos x="205" y="111"/>
                  </a:cxn>
                  <a:cxn ang="0">
                    <a:pos x="205" y="132"/>
                  </a:cxn>
                  <a:cxn ang="0">
                    <a:pos x="205" y="152"/>
                  </a:cxn>
                  <a:cxn ang="0">
                    <a:pos x="205" y="169"/>
                  </a:cxn>
                  <a:cxn ang="0">
                    <a:pos x="205" y="182"/>
                  </a:cxn>
                  <a:cxn ang="0">
                    <a:pos x="190" y="182"/>
                  </a:cxn>
                  <a:cxn ang="0">
                    <a:pos x="170" y="182"/>
                  </a:cxn>
                  <a:cxn ang="0">
                    <a:pos x="148" y="182"/>
                  </a:cxn>
                  <a:cxn ang="0">
                    <a:pos x="125" y="182"/>
                  </a:cxn>
                  <a:cxn ang="0">
                    <a:pos x="102" y="182"/>
                  </a:cxn>
                  <a:cxn ang="0">
                    <a:pos x="79" y="182"/>
                  </a:cxn>
                  <a:cxn ang="0">
                    <a:pos x="60" y="182"/>
                  </a:cxn>
                  <a:cxn ang="0">
                    <a:pos x="45" y="182"/>
                  </a:cxn>
                  <a:cxn ang="0">
                    <a:pos x="45" y="169"/>
                  </a:cxn>
                  <a:cxn ang="0">
                    <a:pos x="45" y="152"/>
                  </a:cxn>
                  <a:cxn ang="0">
                    <a:pos x="45" y="132"/>
                  </a:cxn>
                  <a:cxn ang="0">
                    <a:pos x="45" y="111"/>
                  </a:cxn>
                  <a:cxn ang="0">
                    <a:pos x="45" y="90"/>
                  </a:cxn>
                  <a:cxn ang="0">
                    <a:pos x="45" y="71"/>
                  </a:cxn>
                  <a:cxn ang="0">
                    <a:pos x="45" y="53"/>
                  </a:cxn>
                  <a:cxn ang="0">
                    <a:pos x="45" y="40"/>
                  </a:cxn>
                  <a:cxn ang="0">
                    <a:pos x="60" y="40"/>
                  </a:cxn>
                  <a:cxn ang="0">
                    <a:pos x="79" y="40"/>
                  </a:cxn>
                  <a:cxn ang="0">
                    <a:pos x="102" y="40"/>
                  </a:cxn>
                  <a:cxn ang="0">
                    <a:pos x="125" y="40"/>
                  </a:cxn>
                  <a:cxn ang="0">
                    <a:pos x="148" y="40"/>
                  </a:cxn>
                  <a:cxn ang="0">
                    <a:pos x="170" y="40"/>
                  </a:cxn>
                  <a:cxn ang="0">
                    <a:pos x="190" y="40"/>
                  </a:cxn>
                  <a:cxn ang="0">
                    <a:pos x="205" y="40"/>
                  </a:cxn>
                </a:cxnLst>
                <a:rect l="0" t="0" r="r" b="b"/>
                <a:pathLst>
                  <a:path w="250" h="221">
                    <a:moveTo>
                      <a:pt x="227" y="0"/>
                    </a:moveTo>
                    <a:lnTo>
                      <a:pt x="0" y="0"/>
                    </a:lnTo>
                    <a:lnTo>
                      <a:pt x="0" y="221"/>
                    </a:lnTo>
                    <a:lnTo>
                      <a:pt x="250" y="221"/>
                    </a:lnTo>
                    <a:lnTo>
                      <a:pt x="250" y="0"/>
                    </a:lnTo>
                    <a:lnTo>
                      <a:pt x="227" y="0"/>
                    </a:lnTo>
                    <a:close/>
                    <a:moveTo>
                      <a:pt x="205" y="40"/>
                    </a:moveTo>
                    <a:lnTo>
                      <a:pt x="205" y="53"/>
                    </a:lnTo>
                    <a:lnTo>
                      <a:pt x="205" y="71"/>
                    </a:lnTo>
                    <a:lnTo>
                      <a:pt x="205" y="90"/>
                    </a:lnTo>
                    <a:lnTo>
                      <a:pt x="205" y="111"/>
                    </a:lnTo>
                    <a:lnTo>
                      <a:pt x="205" y="132"/>
                    </a:lnTo>
                    <a:lnTo>
                      <a:pt x="205" y="152"/>
                    </a:lnTo>
                    <a:lnTo>
                      <a:pt x="205" y="169"/>
                    </a:lnTo>
                    <a:lnTo>
                      <a:pt x="205" y="182"/>
                    </a:lnTo>
                    <a:lnTo>
                      <a:pt x="190" y="182"/>
                    </a:lnTo>
                    <a:lnTo>
                      <a:pt x="170" y="182"/>
                    </a:lnTo>
                    <a:lnTo>
                      <a:pt x="148" y="182"/>
                    </a:lnTo>
                    <a:lnTo>
                      <a:pt x="125" y="182"/>
                    </a:lnTo>
                    <a:lnTo>
                      <a:pt x="102" y="182"/>
                    </a:lnTo>
                    <a:lnTo>
                      <a:pt x="79" y="182"/>
                    </a:lnTo>
                    <a:lnTo>
                      <a:pt x="60" y="182"/>
                    </a:lnTo>
                    <a:lnTo>
                      <a:pt x="45" y="182"/>
                    </a:lnTo>
                    <a:lnTo>
                      <a:pt x="45" y="169"/>
                    </a:lnTo>
                    <a:lnTo>
                      <a:pt x="45" y="152"/>
                    </a:lnTo>
                    <a:lnTo>
                      <a:pt x="45" y="132"/>
                    </a:lnTo>
                    <a:lnTo>
                      <a:pt x="45" y="111"/>
                    </a:lnTo>
                    <a:lnTo>
                      <a:pt x="45" y="90"/>
                    </a:lnTo>
                    <a:lnTo>
                      <a:pt x="45" y="71"/>
                    </a:lnTo>
                    <a:lnTo>
                      <a:pt x="45" y="53"/>
                    </a:lnTo>
                    <a:lnTo>
                      <a:pt x="45" y="40"/>
                    </a:lnTo>
                    <a:lnTo>
                      <a:pt x="60" y="40"/>
                    </a:lnTo>
                    <a:lnTo>
                      <a:pt x="79" y="40"/>
                    </a:lnTo>
                    <a:lnTo>
                      <a:pt x="102" y="40"/>
                    </a:lnTo>
                    <a:lnTo>
                      <a:pt x="125" y="40"/>
                    </a:lnTo>
                    <a:lnTo>
                      <a:pt x="148" y="40"/>
                    </a:lnTo>
                    <a:lnTo>
                      <a:pt x="170" y="40"/>
                    </a:lnTo>
                    <a:lnTo>
                      <a:pt x="190" y="40"/>
                    </a:lnTo>
                    <a:lnTo>
                      <a:pt x="205"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7" name="Rectangle 151"/>
              <p:cNvSpPr>
                <a:spLocks noChangeAspect="1" noChangeArrowheads="1"/>
              </p:cNvSpPr>
              <p:nvPr/>
            </p:nvSpPr>
            <p:spPr bwMode="auto">
              <a:xfrm>
                <a:off x="2395" y="1922"/>
                <a:ext cx="52"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8" name="Freeform 152"/>
              <p:cNvSpPr>
                <a:spLocks noChangeAspect="1" noEditPoints="1"/>
              </p:cNvSpPr>
              <p:nvPr/>
            </p:nvSpPr>
            <p:spPr bwMode="auto">
              <a:xfrm>
                <a:off x="2390" y="1914"/>
                <a:ext cx="62" cy="56"/>
              </a:xfrm>
              <a:custGeom>
                <a:avLst/>
                <a:gdLst/>
                <a:ahLst/>
                <a:cxnLst>
                  <a:cxn ang="0">
                    <a:pos x="227" y="0"/>
                  </a:cxn>
                  <a:cxn ang="0">
                    <a:pos x="0" y="0"/>
                  </a:cxn>
                  <a:cxn ang="0">
                    <a:pos x="0" y="222"/>
                  </a:cxn>
                  <a:cxn ang="0">
                    <a:pos x="249" y="222"/>
                  </a:cxn>
                  <a:cxn ang="0">
                    <a:pos x="249" y="0"/>
                  </a:cxn>
                  <a:cxn ang="0">
                    <a:pos x="227" y="0"/>
                  </a:cxn>
                  <a:cxn ang="0">
                    <a:pos x="204" y="41"/>
                  </a:cxn>
                  <a:cxn ang="0">
                    <a:pos x="204" y="54"/>
                  </a:cxn>
                  <a:cxn ang="0">
                    <a:pos x="204" y="70"/>
                  </a:cxn>
                  <a:cxn ang="0">
                    <a:pos x="204" y="90"/>
                  </a:cxn>
                  <a:cxn ang="0">
                    <a:pos x="204" y="110"/>
                  </a:cxn>
                  <a:cxn ang="0">
                    <a:pos x="204" y="132"/>
                  </a:cxn>
                  <a:cxn ang="0">
                    <a:pos x="204" y="152"/>
                  </a:cxn>
                  <a:cxn ang="0">
                    <a:pos x="204" y="168"/>
                  </a:cxn>
                  <a:cxn ang="0">
                    <a:pos x="204" y="181"/>
                  </a:cxn>
                  <a:cxn ang="0">
                    <a:pos x="189" y="181"/>
                  </a:cxn>
                  <a:cxn ang="0">
                    <a:pos x="171" y="181"/>
                  </a:cxn>
                  <a:cxn ang="0">
                    <a:pos x="149" y="181"/>
                  </a:cxn>
                  <a:cxn ang="0">
                    <a:pos x="124" y="181"/>
                  </a:cxn>
                  <a:cxn ang="0">
                    <a:pos x="101" y="181"/>
                  </a:cxn>
                  <a:cxn ang="0">
                    <a:pos x="79" y="181"/>
                  </a:cxn>
                  <a:cxn ang="0">
                    <a:pos x="59" y="181"/>
                  </a:cxn>
                  <a:cxn ang="0">
                    <a:pos x="45" y="181"/>
                  </a:cxn>
                  <a:cxn ang="0">
                    <a:pos x="45" y="168"/>
                  </a:cxn>
                  <a:cxn ang="0">
                    <a:pos x="45" y="152"/>
                  </a:cxn>
                  <a:cxn ang="0">
                    <a:pos x="45" y="132"/>
                  </a:cxn>
                  <a:cxn ang="0">
                    <a:pos x="45" y="110"/>
                  </a:cxn>
                  <a:cxn ang="0">
                    <a:pos x="45" y="90"/>
                  </a:cxn>
                  <a:cxn ang="0">
                    <a:pos x="45" y="70"/>
                  </a:cxn>
                  <a:cxn ang="0">
                    <a:pos x="45" y="54"/>
                  </a:cxn>
                  <a:cxn ang="0">
                    <a:pos x="45" y="41"/>
                  </a:cxn>
                  <a:cxn ang="0">
                    <a:pos x="59" y="41"/>
                  </a:cxn>
                  <a:cxn ang="0">
                    <a:pos x="79" y="41"/>
                  </a:cxn>
                  <a:cxn ang="0">
                    <a:pos x="101" y="41"/>
                  </a:cxn>
                  <a:cxn ang="0">
                    <a:pos x="124" y="41"/>
                  </a:cxn>
                  <a:cxn ang="0">
                    <a:pos x="149" y="41"/>
                  </a:cxn>
                  <a:cxn ang="0">
                    <a:pos x="171" y="41"/>
                  </a:cxn>
                  <a:cxn ang="0">
                    <a:pos x="189" y="41"/>
                  </a:cxn>
                  <a:cxn ang="0">
                    <a:pos x="204" y="41"/>
                  </a:cxn>
                </a:cxnLst>
                <a:rect l="0" t="0" r="r" b="b"/>
                <a:pathLst>
                  <a:path w="249" h="222">
                    <a:moveTo>
                      <a:pt x="227" y="0"/>
                    </a:moveTo>
                    <a:lnTo>
                      <a:pt x="0" y="0"/>
                    </a:lnTo>
                    <a:lnTo>
                      <a:pt x="0" y="222"/>
                    </a:lnTo>
                    <a:lnTo>
                      <a:pt x="249" y="222"/>
                    </a:lnTo>
                    <a:lnTo>
                      <a:pt x="249" y="0"/>
                    </a:lnTo>
                    <a:lnTo>
                      <a:pt x="227" y="0"/>
                    </a:lnTo>
                    <a:close/>
                    <a:moveTo>
                      <a:pt x="204" y="41"/>
                    </a:moveTo>
                    <a:lnTo>
                      <a:pt x="204" y="54"/>
                    </a:lnTo>
                    <a:lnTo>
                      <a:pt x="204" y="70"/>
                    </a:lnTo>
                    <a:lnTo>
                      <a:pt x="204" y="90"/>
                    </a:lnTo>
                    <a:lnTo>
                      <a:pt x="204" y="110"/>
                    </a:lnTo>
                    <a:lnTo>
                      <a:pt x="204" y="132"/>
                    </a:lnTo>
                    <a:lnTo>
                      <a:pt x="204" y="152"/>
                    </a:lnTo>
                    <a:lnTo>
                      <a:pt x="204" y="168"/>
                    </a:lnTo>
                    <a:lnTo>
                      <a:pt x="204" y="181"/>
                    </a:lnTo>
                    <a:lnTo>
                      <a:pt x="189" y="181"/>
                    </a:lnTo>
                    <a:lnTo>
                      <a:pt x="171" y="181"/>
                    </a:lnTo>
                    <a:lnTo>
                      <a:pt x="149" y="181"/>
                    </a:lnTo>
                    <a:lnTo>
                      <a:pt x="124" y="181"/>
                    </a:lnTo>
                    <a:lnTo>
                      <a:pt x="101" y="181"/>
                    </a:lnTo>
                    <a:lnTo>
                      <a:pt x="79" y="181"/>
                    </a:lnTo>
                    <a:lnTo>
                      <a:pt x="59" y="181"/>
                    </a:lnTo>
                    <a:lnTo>
                      <a:pt x="45" y="181"/>
                    </a:lnTo>
                    <a:lnTo>
                      <a:pt x="45" y="168"/>
                    </a:lnTo>
                    <a:lnTo>
                      <a:pt x="45" y="152"/>
                    </a:lnTo>
                    <a:lnTo>
                      <a:pt x="45" y="132"/>
                    </a:lnTo>
                    <a:lnTo>
                      <a:pt x="45" y="110"/>
                    </a:lnTo>
                    <a:lnTo>
                      <a:pt x="45" y="90"/>
                    </a:lnTo>
                    <a:lnTo>
                      <a:pt x="45" y="70"/>
                    </a:lnTo>
                    <a:lnTo>
                      <a:pt x="45" y="54"/>
                    </a:lnTo>
                    <a:lnTo>
                      <a:pt x="45" y="41"/>
                    </a:lnTo>
                    <a:lnTo>
                      <a:pt x="59" y="41"/>
                    </a:lnTo>
                    <a:lnTo>
                      <a:pt x="79" y="41"/>
                    </a:lnTo>
                    <a:lnTo>
                      <a:pt x="101" y="41"/>
                    </a:lnTo>
                    <a:lnTo>
                      <a:pt x="124" y="41"/>
                    </a:lnTo>
                    <a:lnTo>
                      <a:pt x="149" y="41"/>
                    </a:lnTo>
                    <a:lnTo>
                      <a:pt x="171" y="41"/>
                    </a:lnTo>
                    <a:lnTo>
                      <a:pt x="189" y="41"/>
                    </a:lnTo>
                    <a:lnTo>
                      <a:pt x="204"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49" name="Rectangle 153"/>
              <p:cNvSpPr>
                <a:spLocks noChangeAspect="1" noChangeArrowheads="1"/>
              </p:cNvSpPr>
              <p:nvPr/>
            </p:nvSpPr>
            <p:spPr bwMode="auto">
              <a:xfrm>
                <a:off x="2491" y="1986"/>
                <a:ext cx="53"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0" name="Freeform 154"/>
              <p:cNvSpPr>
                <a:spLocks noChangeAspect="1" noEditPoints="1"/>
              </p:cNvSpPr>
              <p:nvPr/>
            </p:nvSpPr>
            <p:spPr bwMode="auto">
              <a:xfrm>
                <a:off x="2486" y="1979"/>
                <a:ext cx="62" cy="55"/>
              </a:xfrm>
              <a:custGeom>
                <a:avLst/>
                <a:gdLst/>
                <a:ahLst/>
                <a:cxnLst>
                  <a:cxn ang="0">
                    <a:pos x="226" y="0"/>
                  </a:cxn>
                  <a:cxn ang="0">
                    <a:pos x="0" y="0"/>
                  </a:cxn>
                  <a:cxn ang="0">
                    <a:pos x="0" y="221"/>
                  </a:cxn>
                  <a:cxn ang="0">
                    <a:pos x="250" y="221"/>
                  </a:cxn>
                  <a:cxn ang="0">
                    <a:pos x="250" y="0"/>
                  </a:cxn>
                  <a:cxn ang="0">
                    <a:pos x="226" y="0"/>
                  </a:cxn>
                  <a:cxn ang="0">
                    <a:pos x="204" y="40"/>
                  </a:cxn>
                  <a:cxn ang="0">
                    <a:pos x="204" y="52"/>
                  </a:cxn>
                  <a:cxn ang="0">
                    <a:pos x="204" y="70"/>
                  </a:cxn>
                  <a:cxn ang="0">
                    <a:pos x="204" y="89"/>
                  </a:cxn>
                  <a:cxn ang="0">
                    <a:pos x="204" y="110"/>
                  </a:cxn>
                  <a:cxn ang="0">
                    <a:pos x="204" y="132"/>
                  </a:cxn>
                  <a:cxn ang="0">
                    <a:pos x="204" y="151"/>
                  </a:cxn>
                  <a:cxn ang="0">
                    <a:pos x="204" y="168"/>
                  </a:cxn>
                  <a:cxn ang="0">
                    <a:pos x="204" y="181"/>
                  </a:cxn>
                  <a:cxn ang="0">
                    <a:pos x="189" y="181"/>
                  </a:cxn>
                  <a:cxn ang="0">
                    <a:pos x="171" y="181"/>
                  </a:cxn>
                  <a:cxn ang="0">
                    <a:pos x="148" y="181"/>
                  </a:cxn>
                  <a:cxn ang="0">
                    <a:pos x="124" y="181"/>
                  </a:cxn>
                  <a:cxn ang="0">
                    <a:pos x="101" y="181"/>
                  </a:cxn>
                  <a:cxn ang="0">
                    <a:pos x="79" y="181"/>
                  </a:cxn>
                  <a:cxn ang="0">
                    <a:pos x="59" y="181"/>
                  </a:cxn>
                  <a:cxn ang="0">
                    <a:pos x="44" y="181"/>
                  </a:cxn>
                  <a:cxn ang="0">
                    <a:pos x="44" y="168"/>
                  </a:cxn>
                  <a:cxn ang="0">
                    <a:pos x="44" y="151"/>
                  </a:cxn>
                  <a:cxn ang="0">
                    <a:pos x="44" y="132"/>
                  </a:cxn>
                  <a:cxn ang="0">
                    <a:pos x="44" y="110"/>
                  </a:cxn>
                  <a:cxn ang="0">
                    <a:pos x="44" y="89"/>
                  </a:cxn>
                  <a:cxn ang="0">
                    <a:pos x="44" y="70"/>
                  </a:cxn>
                  <a:cxn ang="0">
                    <a:pos x="44" y="52"/>
                  </a:cxn>
                  <a:cxn ang="0">
                    <a:pos x="44" y="40"/>
                  </a:cxn>
                  <a:cxn ang="0">
                    <a:pos x="59" y="40"/>
                  </a:cxn>
                  <a:cxn ang="0">
                    <a:pos x="79" y="40"/>
                  </a:cxn>
                  <a:cxn ang="0">
                    <a:pos x="101" y="40"/>
                  </a:cxn>
                  <a:cxn ang="0">
                    <a:pos x="124" y="40"/>
                  </a:cxn>
                  <a:cxn ang="0">
                    <a:pos x="148" y="40"/>
                  </a:cxn>
                  <a:cxn ang="0">
                    <a:pos x="171" y="40"/>
                  </a:cxn>
                  <a:cxn ang="0">
                    <a:pos x="189" y="40"/>
                  </a:cxn>
                  <a:cxn ang="0">
                    <a:pos x="204" y="40"/>
                  </a:cxn>
                </a:cxnLst>
                <a:rect l="0" t="0" r="r" b="b"/>
                <a:pathLst>
                  <a:path w="250" h="221">
                    <a:moveTo>
                      <a:pt x="226" y="0"/>
                    </a:moveTo>
                    <a:lnTo>
                      <a:pt x="0" y="0"/>
                    </a:lnTo>
                    <a:lnTo>
                      <a:pt x="0" y="221"/>
                    </a:lnTo>
                    <a:lnTo>
                      <a:pt x="250" y="221"/>
                    </a:lnTo>
                    <a:lnTo>
                      <a:pt x="250" y="0"/>
                    </a:lnTo>
                    <a:lnTo>
                      <a:pt x="226" y="0"/>
                    </a:lnTo>
                    <a:close/>
                    <a:moveTo>
                      <a:pt x="204" y="40"/>
                    </a:moveTo>
                    <a:lnTo>
                      <a:pt x="204" y="52"/>
                    </a:lnTo>
                    <a:lnTo>
                      <a:pt x="204" y="70"/>
                    </a:lnTo>
                    <a:lnTo>
                      <a:pt x="204" y="89"/>
                    </a:lnTo>
                    <a:lnTo>
                      <a:pt x="204" y="110"/>
                    </a:lnTo>
                    <a:lnTo>
                      <a:pt x="204" y="132"/>
                    </a:lnTo>
                    <a:lnTo>
                      <a:pt x="204" y="151"/>
                    </a:lnTo>
                    <a:lnTo>
                      <a:pt x="204" y="168"/>
                    </a:lnTo>
                    <a:lnTo>
                      <a:pt x="204" y="181"/>
                    </a:lnTo>
                    <a:lnTo>
                      <a:pt x="189" y="181"/>
                    </a:lnTo>
                    <a:lnTo>
                      <a:pt x="171" y="181"/>
                    </a:lnTo>
                    <a:lnTo>
                      <a:pt x="148" y="181"/>
                    </a:lnTo>
                    <a:lnTo>
                      <a:pt x="124" y="181"/>
                    </a:lnTo>
                    <a:lnTo>
                      <a:pt x="101" y="181"/>
                    </a:lnTo>
                    <a:lnTo>
                      <a:pt x="79" y="181"/>
                    </a:lnTo>
                    <a:lnTo>
                      <a:pt x="59" y="181"/>
                    </a:lnTo>
                    <a:lnTo>
                      <a:pt x="44" y="181"/>
                    </a:lnTo>
                    <a:lnTo>
                      <a:pt x="44" y="168"/>
                    </a:lnTo>
                    <a:lnTo>
                      <a:pt x="44" y="151"/>
                    </a:lnTo>
                    <a:lnTo>
                      <a:pt x="44" y="132"/>
                    </a:lnTo>
                    <a:lnTo>
                      <a:pt x="44" y="110"/>
                    </a:lnTo>
                    <a:lnTo>
                      <a:pt x="44" y="89"/>
                    </a:lnTo>
                    <a:lnTo>
                      <a:pt x="44" y="70"/>
                    </a:lnTo>
                    <a:lnTo>
                      <a:pt x="44" y="52"/>
                    </a:lnTo>
                    <a:lnTo>
                      <a:pt x="44" y="40"/>
                    </a:lnTo>
                    <a:lnTo>
                      <a:pt x="59" y="40"/>
                    </a:lnTo>
                    <a:lnTo>
                      <a:pt x="79" y="40"/>
                    </a:lnTo>
                    <a:lnTo>
                      <a:pt x="101" y="40"/>
                    </a:lnTo>
                    <a:lnTo>
                      <a:pt x="124" y="40"/>
                    </a:lnTo>
                    <a:lnTo>
                      <a:pt x="148" y="40"/>
                    </a:lnTo>
                    <a:lnTo>
                      <a:pt x="171" y="40"/>
                    </a:lnTo>
                    <a:lnTo>
                      <a:pt x="189" y="40"/>
                    </a:lnTo>
                    <a:lnTo>
                      <a:pt x="204"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1" name="Rectangle 155"/>
              <p:cNvSpPr>
                <a:spLocks noChangeAspect="1" noChangeArrowheads="1"/>
              </p:cNvSpPr>
              <p:nvPr/>
            </p:nvSpPr>
            <p:spPr bwMode="auto">
              <a:xfrm>
                <a:off x="2584" y="2053"/>
                <a:ext cx="51"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2" name="Freeform 156"/>
              <p:cNvSpPr>
                <a:spLocks noChangeAspect="1" noEditPoints="1"/>
              </p:cNvSpPr>
              <p:nvPr/>
            </p:nvSpPr>
            <p:spPr bwMode="auto">
              <a:xfrm>
                <a:off x="2578" y="2048"/>
                <a:ext cx="62" cy="56"/>
              </a:xfrm>
              <a:custGeom>
                <a:avLst/>
                <a:gdLst/>
                <a:ahLst/>
                <a:cxnLst>
                  <a:cxn ang="0">
                    <a:pos x="227" y="0"/>
                  </a:cxn>
                  <a:cxn ang="0">
                    <a:pos x="0" y="0"/>
                  </a:cxn>
                  <a:cxn ang="0">
                    <a:pos x="0" y="222"/>
                  </a:cxn>
                  <a:cxn ang="0">
                    <a:pos x="250" y="222"/>
                  </a:cxn>
                  <a:cxn ang="0">
                    <a:pos x="250" y="0"/>
                  </a:cxn>
                  <a:cxn ang="0">
                    <a:pos x="227" y="0"/>
                  </a:cxn>
                  <a:cxn ang="0">
                    <a:pos x="205" y="40"/>
                  </a:cxn>
                  <a:cxn ang="0">
                    <a:pos x="205" y="53"/>
                  </a:cxn>
                  <a:cxn ang="0">
                    <a:pos x="205" y="70"/>
                  </a:cxn>
                  <a:cxn ang="0">
                    <a:pos x="205" y="90"/>
                  </a:cxn>
                  <a:cxn ang="0">
                    <a:pos x="205" y="111"/>
                  </a:cxn>
                  <a:cxn ang="0">
                    <a:pos x="205" y="132"/>
                  </a:cxn>
                  <a:cxn ang="0">
                    <a:pos x="205" y="151"/>
                  </a:cxn>
                  <a:cxn ang="0">
                    <a:pos x="205" y="169"/>
                  </a:cxn>
                  <a:cxn ang="0">
                    <a:pos x="205" y="182"/>
                  </a:cxn>
                  <a:cxn ang="0">
                    <a:pos x="190" y="182"/>
                  </a:cxn>
                  <a:cxn ang="0">
                    <a:pos x="170" y="182"/>
                  </a:cxn>
                  <a:cxn ang="0">
                    <a:pos x="148" y="182"/>
                  </a:cxn>
                  <a:cxn ang="0">
                    <a:pos x="125" y="182"/>
                  </a:cxn>
                  <a:cxn ang="0">
                    <a:pos x="102" y="182"/>
                  </a:cxn>
                  <a:cxn ang="0">
                    <a:pos x="80" y="182"/>
                  </a:cxn>
                  <a:cxn ang="0">
                    <a:pos x="60" y="182"/>
                  </a:cxn>
                  <a:cxn ang="0">
                    <a:pos x="45" y="182"/>
                  </a:cxn>
                  <a:cxn ang="0">
                    <a:pos x="45" y="169"/>
                  </a:cxn>
                  <a:cxn ang="0">
                    <a:pos x="45" y="151"/>
                  </a:cxn>
                  <a:cxn ang="0">
                    <a:pos x="45" y="132"/>
                  </a:cxn>
                  <a:cxn ang="0">
                    <a:pos x="45" y="111"/>
                  </a:cxn>
                  <a:cxn ang="0">
                    <a:pos x="45" y="90"/>
                  </a:cxn>
                  <a:cxn ang="0">
                    <a:pos x="45" y="70"/>
                  </a:cxn>
                  <a:cxn ang="0">
                    <a:pos x="45" y="53"/>
                  </a:cxn>
                  <a:cxn ang="0">
                    <a:pos x="45" y="40"/>
                  </a:cxn>
                  <a:cxn ang="0">
                    <a:pos x="60" y="40"/>
                  </a:cxn>
                  <a:cxn ang="0">
                    <a:pos x="80" y="40"/>
                  </a:cxn>
                  <a:cxn ang="0">
                    <a:pos x="102" y="40"/>
                  </a:cxn>
                  <a:cxn ang="0">
                    <a:pos x="125" y="40"/>
                  </a:cxn>
                  <a:cxn ang="0">
                    <a:pos x="148" y="40"/>
                  </a:cxn>
                  <a:cxn ang="0">
                    <a:pos x="170" y="40"/>
                  </a:cxn>
                  <a:cxn ang="0">
                    <a:pos x="190" y="40"/>
                  </a:cxn>
                  <a:cxn ang="0">
                    <a:pos x="205" y="40"/>
                  </a:cxn>
                </a:cxnLst>
                <a:rect l="0" t="0" r="r" b="b"/>
                <a:pathLst>
                  <a:path w="250" h="222">
                    <a:moveTo>
                      <a:pt x="227" y="0"/>
                    </a:moveTo>
                    <a:lnTo>
                      <a:pt x="0" y="0"/>
                    </a:lnTo>
                    <a:lnTo>
                      <a:pt x="0" y="222"/>
                    </a:lnTo>
                    <a:lnTo>
                      <a:pt x="250" y="222"/>
                    </a:lnTo>
                    <a:lnTo>
                      <a:pt x="250" y="0"/>
                    </a:lnTo>
                    <a:lnTo>
                      <a:pt x="227" y="0"/>
                    </a:lnTo>
                    <a:close/>
                    <a:moveTo>
                      <a:pt x="205" y="40"/>
                    </a:moveTo>
                    <a:lnTo>
                      <a:pt x="205" y="53"/>
                    </a:lnTo>
                    <a:lnTo>
                      <a:pt x="205" y="70"/>
                    </a:lnTo>
                    <a:lnTo>
                      <a:pt x="205" y="90"/>
                    </a:lnTo>
                    <a:lnTo>
                      <a:pt x="205" y="111"/>
                    </a:lnTo>
                    <a:lnTo>
                      <a:pt x="205" y="132"/>
                    </a:lnTo>
                    <a:lnTo>
                      <a:pt x="205" y="151"/>
                    </a:lnTo>
                    <a:lnTo>
                      <a:pt x="205" y="169"/>
                    </a:lnTo>
                    <a:lnTo>
                      <a:pt x="205" y="182"/>
                    </a:lnTo>
                    <a:lnTo>
                      <a:pt x="190" y="182"/>
                    </a:lnTo>
                    <a:lnTo>
                      <a:pt x="170" y="182"/>
                    </a:lnTo>
                    <a:lnTo>
                      <a:pt x="148" y="182"/>
                    </a:lnTo>
                    <a:lnTo>
                      <a:pt x="125" y="182"/>
                    </a:lnTo>
                    <a:lnTo>
                      <a:pt x="102" y="182"/>
                    </a:lnTo>
                    <a:lnTo>
                      <a:pt x="80" y="182"/>
                    </a:lnTo>
                    <a:lnTo>
                      <a:pt x="60" y="182"/>
                    </a:lnTo>
                    <a:lnTo>
                      <a:pt x="45" y="182"/>
                    </a:lnTo>
                    <a:lnTo>
                      <a:pt x="45" y="169"/>
                    </a:lnTo>
                    <a:lnTo>
                      <a:pt x="45" y="151"/>
                    </a:lnTo>
                    <a:lnTo>
                      <a:pt x="45" y="132"/>
                    </a:lnTo>
                    <a:lnTo>
                      <a:pt x="45" y="111"/>
                    </a:lnTo>
                    <a:lnTo>
                      <a:pt x="45" y="90"/>
                    </a:lnTo>
                    <a:lnTo>
                      <a:pt x="45" y="70"/>
                    </a:lnTo>
                    <a:lnTo>
                      <a:pt x="45" y="53"/>
                    </a:lnTo>
                    <a:lnTo>
                      <a:pt x="45" y="40"/>
                    </a:lnTo>
                    <a:lnTo>
                      <a:pt x="60" y="40"/>
                    </a:lnTo>
                    <a:lnTo>
                      <a:pt x="80" y="40"/>
                    </a:lnTo>
                    <a:lnTo>
                      <a:pt x="102" y="40"/>
                    </a:lnTo>
                    <a:lnTo>
                      <a:pt x="125" y="40"/>
                    </a:lnTo>
                    <a:lnTo>
                      <a:pt x="148" y="40"/>
                    </a:lnTo>
                    <a:lnTo>
                      <a:pt x="170" y="40"/>
                    </a:lnTo>
                    <a:lnTo>
                      <a:pt x="190" y="40"/>
                    </a:lnTo>
                    <a:lnTo>
                      <a:pt x="205"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3" name="Rectangle 157"/>
              <p:cNvSpPr>
                <a:spLocks noChangeAspect="1" noChangeArrowheads="1"/>
              </p:cNvSpPr>
              <p:nvPr/>
            </p:nvSpPr>
            <p:spPr bwMode="auto">
              <a:xfrm>
                <a:off x="2882" y="2135"/>
                <a:ext cx="52"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4" name="Freeform 158"/>
              <p:cNvSpPr>
                <a:spLocks noChangeAspect="1" noEditPoints="1"/>
              </p:cNvSpPr>
              <p:nvPr/>
            </p:nvSpPr>
            <p:spPr bwMode="auto">
              <a:xfrm>
                <a:off x="2876" y="2131"/>
                <a:ext cx="62" cy="55"/>
              </a:xfrm>
              <a:custGeom>
                <a:avLst/>
                <a:gdLst/>
                <a:ahLst/>
                <a:cxnLst>
                  <a:cxn ang="0">
                    <a:pos x="227" y="0"/>
                  </a:cxn>
                  <a:cxn ang="0">
                    <a:pos x="0" y="0"/>
                  </a:cxn>
                  <a:cxn ang="0">
                    <a:pos x="0" y="222"/>
                  </a:cxn>
                  <a:cxn ang="0">
                    <a:pos x="250" y="222"/>
                  </a:cxn>
                  <a:cxn ang="0">
                    <a:pos x="250" y="0"/>
                  </a:cxn>
                  <a:cxn ang="0">
                    <a:pos x="227" y="0"/>
                  </a:cxn>
                  <a:cxn ang="0">
                    <a:pos x="204" y="40"/>
                  </a:cxn>
                  <a:cxn ang="0">
                    <a:pos x="204" y="53"/>
                  </a:cxn>
                  <a:cxn ang="0">
                    <a:pos x="204" y="70"/>
                  </a:cxn>
                  <a:cxn ang="0">
                    <a:pos x="204" y="90"/>
                  </a:cxn>
                  <a:cxn ang="0">
                    <a:pos x="204" y="111"/>
                  </a:cxn>
                  <a:cxn ang="0">
                    <a:pos x="204" y="131"/>
                  </a:cxn>
                  <a:cxn ang="0">
                    <a:pos x="204" y="151"/>
                  </a:cxn>
                  <a:cxn ang="0">
                    <a:pos x="204" y="168"/>
                  </a:cxn>
                  <a:cxn ang="0">
                    <a:pos x="204" y="182"/>
                  </a:cxn>
                  <a:cxn ang="0">
                    <a:pos x="191" y="182"/>
                  </a:cxn>
                  <a:cxn ang="0">
                    <a:pos x="171" y="182"/>
                  </a:cxn>
                  <a:cxn ang="0">
                    <a:pos x="149" y="182"/>
                  </a:cxn>
                  <a:cxn ang="0">
                    <a:pos x="125" y="182"/>
                  </a:cxn>
                  <a:cxn ang="0">
                    <a:pos x="101" y="182"/>
                  </a:cxn>
                  <a:cxn ang="0">
                    <a:pos x="79" y="182"/>
                  </a:cxn>
                  <a:cxn ang="0">
                    <a:pos x="60" y="182"/>
                  </a:cxn>
                  <a:cxn ang="0">
                    <a:pos x="46" y="182"/>
                  </a:cxn>
                  <a:cxn ang="0">
                    <a:pos x="46" y="168"/>
                  </a:cxn>
                  <a:cxn ang="0">
                    <a:pos x="46" y="151"/>
                  </a:cxn>
                  <a:cxn ang="0">
                    <a:pos x="46" y="131"/>
                  </a:cxn>
                  <a:cxn ang="0">
                    <a:pos x="46" y="111"/>
                  </a:cxn>
                  <a:cxn ang="0">
                    <a:pos x="46" y="90"/>
                  </a:cxn>
                  <a:cxn ang="0">
                    <a:pos x="46" y="70"/>
                  </a:cxn>
                  <a:cxn ang="0">
                    <a:pos x="46" y="53"/>
                  </a:cxn>
                  <a:cxn ang="0">
                    <a:pos x="46" y="40"/>
                  </a:cxn>
                  <a:cxn ang="0">
                    <a:pos x="60" y="40"/>
                  </a:cxn>
                  <a:cxn ang="0">
                    <a:pos x="79" y="40"/>
                  </a:cxn>
                  <a:cxn ang="0">
                    <a:pos x="101" y="40"/>
                  </a:cxn>
                  <a:cxn ang="0">
                    <a:pos x="125" y="40"/>
                  </a:cxn>
                  <a:cxn ang="0">
                    <a:pos x="149" y="40"/>
                  </a:cxn>
                  <a:cxn ang="0">
                    <a:pos x="171" y="40"/>
                  </a:cxn>
                  <a:cxn ang="0">
                    <a:pos x="191" y="40"/>
                  </a:cxn>
                  <a:cxn ang="0">
                    <a:pos x="204" y="40"/>
                  </a:cxn>
                </a:cxnLst>
                <a:rect l="0" t="0" r="r" b="b"/>
                <a:pathLst>
                  <a:path w="250" h="222">
                    <a:moveTo>
                      <a:pt x="227" y="0"/>
                    </a:moveTo>
                    <a:lnTo>
                      <a:pt x="0" y="0"/>
                    </a:lnTo>
                    <a:lnTo>
                      <a:pt x="0" y="222"/>
                    </a:lnTo>
                    <a:lnTo>
                      <a:pt x="250" y="222"/>
                    </a:lnTo>
                    <a:lnTo>
                      <a:pt x="250" y="0"/>
                    </a:lnTo>
                    <a:lnTo>
                      <a:pt x="227" y="0"/>
                    </a:lnTo>
                    <a:close/>
                    <a:moveTo>
                      <a:pt x="204" y="40"/>
                    </a:moveTo>
                    <a:lnTo>
                      <a:pt x="204" y="53"/>
                    </a:lnTo>
                    <a:lnTo>
                      <a:pt x="204" y="70"/>
                    </a:lnTo>
                    <a:lnTo>
                      <a:pt x="204" y="90"/>
                    </a:lnTo>
                    <a:lnTo>
                      <a:pt x="204" y="111"/>
                    </a:lnTo>
                    <a:lnTo>
                      <a:pt x="204" y="131"/>
                    </a:lnTo>
                    <a:lnTo>
                      <a:pt x="204" y="151"/>
                    </a:lnTo>
                    <a:lnTo>
                      <a:pt x="204" y="168"/>
                    </a:lnTo>
                    <a:lnTo>
                      <a:pt x="204" y="182"/>
                    </a:lnTo>
                    <a:lnTo>
                      <a:pt x="191" y="182"/>
                    </a:lnTo>
                    <a:lnTo>
                      <a:pt x="171" y="182"/>
                    </a:lnTo>
                    <a:lnTo>
                      <a:pt x="149" y="182"/>
                    </a:lnTo>
                    <a:lnTo>
                      <a:pt x="125" y="182"/>
                    </a:lnTo>
                    <a:lnTo>
                      <a:pt x="101" y="182"/>
                    </a:lnTo>
                    <a:lnTo>
                      <a:pt x="79" y="182"/>
                    </a:lnTo>
                    <a:lnTo>
                      <a:pt x="60" y="182"/>
                    </a:lnTo>
                    <a:lnTo>
                      <a:pt x="46" y="182"/>
                    </a:lnTo>
                    <a:lnTo>
                      <a:pt x="46" y="168"/>
                    </a:lnTo>
                    <a:lnTo>
                      <a:pt x="46" y="151"/>
                    </a:lnTo>
                    <a:lnTo>
                      <a:pt x="46" y="131"/>
                    </a:lnTo>
                    <a:lnTo>
                      <a:pt x="46" y="111"/>
                    </a:lnTo>
                    <a:lnTo>
                      <a:pt x="46" y="90"/>
                    </a:lnTo>
                    <a:lnTo>
                      <a:pt x="46" y="70"/>
                    </a:lnTo>
                    <a:lnTo>
                      <a:pt x="46" y="53"/>
                    </a:lnTo>
                    <a:lnTo>
                      <a:pt x="46" y="40"/>
                    </a:lnTo>
                    <a:lnTo>
                      <a:pt x="60" y="40"/>
                    </a:lnTo>
                    <a:lnTo>
                      <a:pt x="79" y="40"/>
                    </a:lnTo>
                    <a:lnTo>
                      <a:pt x="101" y="40"/>
                    </a:lnTo>
                    <a:lnTo>
                      <a:pt x="125" y="40"/>
                    </a:lnTo>
                    <a:lnTo>
                      <a:pt x="149" y="40"/>
                    </a:lnTo>
                    <a:lnTo>
                      <a:pt x="171" y="40"/>
                    </a:lnTo>
                    <a:lnTo>
                      <a:pt x="191" y="40"/>
                    </a:lnTo>
                    <a:lnTo>
                      <a:pt x="204"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5" name="Rectangle 159"/>
              <p:cNvSpPr>
                <a:spLocks noChangeAspect="1" noChangeArrowheads="1"/>
              </p:cNvSpPr>
              <p:nvPr/>
            </p:nvSpPr>
            <p:spPr bwMode="auto">
              <a:xfrm>
                <a:off x="2981" y="2224"/>
                <a:ext cx="51"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6" name="Freeform 160"/>
              <p:cNvSpPr>
                <a:spLocks noChangeAspect="1" noEditPoints="1"/>
              </p:cNvSpPr>
              <p:nvPr/>
            </p:nvSpPr>
            <p:spPr bwMode="auto">
              <a:xfrm>
                <a:off x="2975" y="2219"/>
                <a:ext cx="63" cy="55"/>
              </a:xfrm>
              <a:custGeom>
                <a:avLst/>
                <a:gdLst/>
                <a:ahLst/>
                <a:cxnLst>
                  <a:cxn ang="0">
                    <a:pos x="227" y="0"/>
                  </a:cxn>
                  <a:cxn ang="0">
                    <a:pos x="0" y="0"/>
                  </a:cxn>
                  <a:cxn ang="0">
                    <a:pos x="0" y="222"/>
                  </a:cxn>
                  <a:cxn ang="0">
                    <a:pos x="251" y="222"/>
                  </a:cxn>
                  <a:cxn ang="0">
                    <a:pos x="251" y="0"/>
                  </a:cxn>
                  <a:cxn ang="0">
                    <a:pos x="227" y="0"/>
                  </a:cxn>
                  <a:cxn ang="0">
                    <a:pos x="205" y="41"/>
                  </a:cxn>
                  <a:cxn ang="0">
                    <a:pos x="205" y="53"/>
                  </a:cxn>
                  <a:cxn ang="0">
                    <a:pos x="205" y="70"/>
                  </a:cxn>
                  <a:cxn ang="0">
                    <a:pos x="205" y="90"/>
                  </a:cxn>
                  <a:cxn ang="0">
                    <a:pos x="205" y="110"/>
                  </a:cxn>
                  <a:cxn ang="0">
                    <a:pos x="205" y="132"/>
                  </a:cxn>
                  <a:cxn ang="0">
                    <a:pos x="205" y="152"/>
                  </a:cxn>
                  <a:cxn ang="0">
                    <a:pos x="205" y="168"/>
                  </a:cxn>
                  <a:cxn ang="0">
                    <a:pos x="205" y="181"/>
                  </a:cxn>
                  <a:cxn ang="0">
                    <a:pos x="191" y="181"/>
                  </a:cxn>
                  <a:cxn ang="0">
                    <a:pos x="171" y="181"/>
                  </a:cxn>
                  <a:cxn ang="0">
                    <a:pos x="149" y="181"/>
                  </a:cxn>
                  <a:cxn ang="0">
                    <a:pos x="125" y="181"/>
                  </a:cxn>
                  <a:cxn ang="0">
                    <a:pos x="102" y="181"/>
                  </a:cxn>
                  <a:cxn ang="0">
                    <a:pos x="80" y="181"/>
                  </a:cxn>
                  <a:cxn ang="0">
                    <a:pos x="60" y="181"/>
                  </a:cxn>
                  <a:cxn ang="0">
                    <a:pos x="46" y="181"/>
                  </a:cxn>
                  <a:cxn ang="0">
                    <a:pos x="46" y="168"/>
                  </a:cxn>
                  <a:cxn ang="0">
                    <a:pos x="46" y="152"/>
                  </a:cxn>
                  <a:cxn ang="0">
                    <a:pos x="46" y="132"/>
                  </a:cxn>
                  <a:cxn ang="0">
                    <a:pos x="46" y="110"/>
                  </a:cxn>
                  <a:cxn ang="0">
                    <a:pos x="46" y="90"/>
                  </a:cxn>
                  <a:cxn ang="0">
                    <a:pos x="46" y="70"/>
                  </a:cxn>
                  <a:cxn ang="0">
                    <a:pos x="46" y="53"/>
                  </a:cxn>
                  <a:cxn ang="0">
                    <a:pos x="46" y="41"/>
                  </a:cxn>
                  <a:cxn ang="0">
                    <a:pos x="60" y="41"/>
                  </a:cxn>
                  <a:cxn ang="0">
                    <a:pos x="80" y="41"/>
                  </a:cxn>
                  <a:cxn ang="0">
                    <a:pos x="102" y="41"/>
                  </a:cxn>
                  <a:cxn ang="0">
                    <a:pos x="125" y="41"/>
                  </a:cxn>
                  <a:cxn ang="0">
                    <a:pos x="149" y="41"/>
                  </a:cxn>
                  <a:cxn ang="0">
                    <a:pos x="171" y="41"/>
                  </a:cxn>
                  <a:cxn ang="0">
                    <a:pos x="191" y="41"/>
                  </a:cxn>
                  <a:cxn ang="0">
                    <a:pos x="205" y="41"/>
                  </a:cxn>
                </a:cxnLst>
                <a:rect l="0" t="0" r="r" b="b"/>
                <a:pathLst>
                  <a:path w="251" h="222">
                    <a:moveTo>
                      <a:pt x="227" y="0"/>
                    </a:moveTo>
                    <a:lnTo>
                      <a:pt x="0" y="0"/>
                    </a:lnTo>
                    <a:lnTo>
                      <a:pt x="0" y="222"/>
                    </a:lnTo>
                    <a:lnTo>
                      <a:pt x="251" y="222"/>
                    </a:lnTo>
                    <a:lnTo>
                      <a:pt x="251" y="0"/>
                    </a:lnTo>
                    <a:lnTo>
                      <a:pt x="227" y="0"/>
                    </a:lnTo>
                    <a:close/>
                    <a:moveTo>
                      <a:pt x="205" y="41"/>
                    </a:moveTo>
                    <a:lnTo>
                      <a:pt x="205" y="53"/>
                    </a:lnTo>
                    <a:lnTo>
                      <a:pt x="205" y="70"/>
                    </a:lnTo>
                    <a:lnTo>
                      <a:pt x="205" y="90"/>
                    </a:lnTo>
                    <a:lnTo>
                      <a:pt x="205" y="110"/>
                    </a:lnTo>
                    <a:lnTo>
                      <a:pt x="205" y="132"/>
                    </a:lnTo>
                    <a:lnTo>
                      <a:pt x="205" y="152"/>
                    </a:lnTo>
                    <a:lnTo>
                      <a:pt x="205" y="168"/>
                    </a:lnTo>
                    <a:lnTo>
                      <a:pt x="205" y="181"/>
                    </a:lnTo>
                    <a:lnTo>
                      <a:pt x="191" y="181"/>
                    </a:lnTo>
                    <a:lnTo>
                      <a:pt x="171" y="181"/>
                    </a:lnTo>
                    <a:lnTo>
                      <a:pt x="149" y="181"/>
                    </a:lnTo>
                    <a:lnTo>
                      <a:pt x="125" y="181"/>
                    </a:lnTo>
                    <a:lnTo>
                      <a:pt x="102" y="181"/>
                    </a:lnTo>
                    <a:lnTo>
                      <a:pt x="80" y="181"/>
                    </a:lnTo>
                    <a:lnTo>
                      <a:pt x="60" y="181"/>
                    </a:lnTo>
                    <a:lnTo>
                      <a:pt x="46" y="181"/>
                    </a:lnTo>
                    <a:lnTo>
                      <a:pt x="46" y="168"/>
                    </a:lnTo>
                    <a:lnTo>
                      <a:pt x="46" y="152"/>
                    </a:lnTo>
                    <a:lnTo>
                      <a:pt x="46" y="132"/>
                    </a:lnTo>
                    <a:lnTo>
                      <a:pt x="46" y="110"/>
                    </a:lnTo>
                    <a:lnTo>
                      <a:pt x="46" y="90"/>
                    </a:lnTo>
                    <a:lnTo>
                      <a:pt x="46" y="70"/>
                    </a:lnTo>
                    <a:lnTo>
                      <a:pt x="46" y="53"/>
                    </a:lnTo>
                    <a:lnTo>
                      <a:pt x="46" y="41"/>
                    </a:lnTo>
                    <a:lnTo>
                      <a:pt x="60" y="41"/>
                    </a:lnTo>
                    <a:lnTo>
                      <a:pt x="80" y="41"/>
                    </a:lnTo>
                    <a:lnTo>
                      <a:pt x="102" y="41"/>
                    </a:lnTo>
                    <a:lnTo>
                      <a:pt x="125" y="41"/>
                    </a:lnTo>
                    <a:lnTo>
                      <a:pt x="149" y="41"/>
                    </a:lnTo>
                    <a:lnTo>
                      <a:pt x="171" y="41"/>
                    </a:lnTo>
                    <a:lnTo>
                      <a:pt x="191" y="41"/>
                    </a:lnTo>
                    <a:lnTo>
                      <a:pt x="205"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7" name="Rectangle 161"/>
              <p:cNvSpPr>
                <a:spLocks noChangeAspect="1" noChangeArrowheads="1"/>
              </p:cNvSpPr>
              <p:nvPr/>
            </p:nvSpPr>
            <p:spPr bwMode="auto">
              <a:xfrm>
                <a:off x="3070" y="2311"/>
                <a:ext cx="52"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8" name="Freeform 162"/>
              <p:cNvSpPr>
                <a:spLocks noChangeAspect="1" noEditPoints="1"/>
              </p:cNvSpPr>
              <p:nvPr/>
            </p:nvSpPr>
            <p:spPr bwMode="auto">
              <a:xfrm>
                <a:off x="3064" y="2309"/>
                <a:ext cx="63" cy="55"/>
              </a:xfrm>
              <a:custGeom>
                <a:avLst/>
                <a:gdLst/>
                <a:ahLst/>
                <a:cxnLst>
                  <a:cxn ang="0">
                    <a:pos x="227" y="0"/>
                  </a:cxn>
                  <a:cxn ang="0">
                    <a:pos x="0" y="0"/>
                  </a:cxn>
                  <a:cxn ang="0">
                    <a:pos x="0" y="222"/>
                  </a:cxn>
                  <a:cxn ang="0">
                    <a:pos x="250" y="222"/>
                  </a:cxn>
                  <a:cxn ang="0">
                    <a:pos x="250" y="0"/>
                  </a:cxn>
                  <a:cxn ang="0">
                    <a:pos x="227" y="0"/>
                  </a:cxn>
                  <a:cxn ang="0">
                    <a:pos x="205" y="41"/>
                  </a:cxn>
                  <a:cxn ang="0">
                    <a:pos x="205" y="54"/>
                  </a:cxn>
                  <a:cxn ang="0">
                    <a:pos x="205" y="70"/>
                  </a:cxn>
                  <a:cxn ang="0">
                    <a:pos x="205" y="91"/>
                  </a:cxn>
                  <a:cxn ang="0">
                    <a:pos x="205" y="112"/>
                  </a:cxn>
                  <a:cxn ang="0">
                    <a:pos x="205" y="133"/>
                  </a:cxn>
                  <a:cxn ang="0">
                    <a:pos x="205" y="152"/>
                  </a:cxn>
                  <a:cxn ang="0">
                    <a:pos x="205" y="170"/>
                  </a:cxn>
                  <a:cxn ang="0">
                    <a:pos x="205" y="183"/>
                  </a:cxn>
                  <a:cxn ang="0">
                    <a:pos x="190" y="183"/>
                  </a:cxn>
                  <a:cxn ang="0">
                    <a:pos x="170" y="183"/>
                  </a:cxn>
                  <a:cxn ang="0">
                    <a:pos x="148" y="183"/>
                  </a:cxn>
                  <a:cxn ang="0">
                    <a:pos x="125" y="183"/>
                  </a:cxn>
                  <a:cxn ang="0">
                    <a:pos x="102" y="183"/>
                  </a:cxn>
                  <a:cxn ang="0">
                    <a:pos x="80" y="183"/>
                  </a:cxn>
                  <a:cxn ang="0">
                    <a:pos x="60" y="183"/>
                  </a:cxn>
                  <a:cxn ang="0">
                    <a:pos x="45" y="183"/>
                  </a:cxn>
                  <a:cxn ang="0">
                    <a:pos x="45" y="170"/>
                  </a:cxn>
                  <a:cxn ang="0">
                    <a:pos x="45" y="152"/>
                  </a:cxn>
                  <a:cxn ang="0">
                    <a:pos x="45" y="133"/>
                  </a:cxn>
                  <a:cxn ang="0">
                    <a:pos x="45" y="112"/>
                  </a:cxn>
                  <a:cxn ang="0">
                    <a:pos x="45" y="91"/>
                  </a:cxn>
                  <a:cxn ang="0">
                    <a:pos x="45" y="70"/>
                  </a:cxn>
                  <a:cxn ang="0">
                    <a:pos x="45" y="54"/>
                  </a:cxn>
                  <a:cxn ang="0">
                    <a:pos x="45" y="41"/>
                  </a:cxn>
                  <a:cxn ang="0">
                    <a:pos x="60" y="41"/>
                  </a:cxn>
                  <a:cxn ang="0">
                    <a:pos x="80" y="41"/>
                  </a:cxn>
                  <a:cxn ang="0">
                    <a:pos x="102" y="41"/>
                  </a:cxn>
                  <a:cxn ang="0">
                    <a:pos x="125" y="41"/>
                  </a:cxn>
                  <a:cxn ang="0">
                    <a:pos x="148" y="41"/>
                  </a:cxn>
                  <a:cxn ang="0">
                    <a:pos x="170" y="41"/>
                  </a:cxn>
                  <a:cxn ang="0">
                    <a:pos x="190" y="41"/>
                  </a:cxn>
                  <a:cxn ang="0">
                    <a:pos x="205" y="41"/>
                  </a:cxn>
                </a:cxnLst>
                <a:rect l="0" t="0" r="r" b="b"/>
                <a:pathLst>
                  <a:path w="250" h="222">
                    <a:moveTo>
                      <a:pt x="227" y="0"/>
                    </a:moveTo>
                    <a:lnTo>
                      <a:pt x="0" y="0"/>
                    </a:lnTo>
                    <a:lnTo>
                      <a:pt x="0" y="222"/>
                    </a:lnTo>
                    <a:lnTo>
                      <a:pt x="250" y="222"/>
                    </a:lnTo>
                    <a:lnTo>
                      <a:pt x="250" y="0"/>
                    </a:lnTo>
                    <a:lnTo>
                      <a:pt x="227" y="0"/>
                    </a:lnTo>
                    <a:close/>
                    <a:moveTo>
                      <a:pt x="205" y="41"/>
                    </a:moveTo>
                    <a:lnTo>
                      <a:pt x="205" y="54"/>
                    </a:lnTo>
                    <a:lnTo>
                      <a:pt x="205" y="70"/>
                    </a:lnTo>
                    <a:lnTo>
                      <a:pt x="205" y="91"/>
                    </a:lnTo>
                    <a:lnTo>
                      <a:pt x="205" y="112"/>
                    </a:lnTo>
                    <a:lnTo>
                      <a:pt x="205" y="133"/>
                    </a:lnTo>
                    <a:lnTo>
                      <a:pt x="205" y="152"/>
                    </a:lnTo>
                    <a:lnTo>
                      <a:pt x="205" y="170"/>
                    </a:lnTo>
                    <a:lnTo>
                      <a:pt x="205" y="183"/>
                    </a:lnTo>
                    <a:lnTo>
                      <a:pt x="190" y="183"/>
                    </a:lnTo>
                    <a:lnTo>
                      <a:pt x="170" y="183"/>
                    </a:lnTo>
                    <a:lnTo>
                      <a:pt x="148" y="183"/>
                    </a:lnTo>
                    <a:lnTo>
                      <a:pt x="125" y="183"/>
                    </a:lnTo>
                    <a:lnTo>
                      <a:pt x="102" y="183"/>
                    </a:lnTo>
                    <a:lnTo>
                      <a:pt x="80" y="183"/>
                    </a:lnTo>
                    <a:lnTo>
                      <a:pt x="60" y="183"/>
                    </a:lnTo>
                    <a:lnTo>
                      <a:pt x="45" y="183"/>
                    </a:lnTo>
                    <a:lnTo>
                      <a:pt x="45" y="170"/>
                    </a:lnTo>
                    <a:lnTo>
                      <a:pt x="45" y="152"/>
                    </a:lnTo>
                    <a:lnTo>
                      <a:pt x="45" y="133"/>
                    </a:lnTo>
                    <a:lnTo>
                      <a:pt x="45" y="112"/>
                    </a:lnTo>
                    <a:lnTo>
                      <a:pt x="45" y="91"/>
                    </a:lnTo>
                    <a:lnTo>
                      <a:pt x="45" y="70"/>
                    </a:lnTo>
                    <a:lnTo>
                      <a:pt x="45" y="54"/>
                    </a:lnTo>
                    <a:lnTo>
                      <a:pt x="45" y="41"/>
                    </a:lnTo>
                    <a:lnTo>
                      <a:pt x="60" y="41"/>
                    </a:lnTo>
                    <a:lnTo>
                      <a:pt x="80" y="41"/>
                    </a:lnTo>
                    <a:lnTo>
                      <a:pt x="102" y="41"/>
                    </a:lnTo>
                    <a:lnTo>
                      <a:pt x="125" y="41"/>
                    </a:lnTo>
                    <a:lnTo>
                      <a:pt x="148" y="41"/>
                    </a:lnTo>
                    <a:lnTo>
                      <a:pt x="170" y="41"/>
                    </a:lnTo>
                    <a:lnTo>
                      <a:pt x="190" y="41"/>
                    </a:lnTo>
                    <a:lnTo>
                      <a:pt x="205"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59" name="Rectangle 163"/>
              <p:cNvSpPr>
                <a:spLocks noChangeAspect="1" noChangeArrowheads="1"/>
              </p:cNvSpPr>
              <p:nvPr/>
            </p:nvSpPr>
            <p:spPr bwMode="auto">
              <a:xfrm>
                <a:off x="3169" y="2402"/>
                <a:ext cx="51"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0" name="Freeform 164"/>
              <p:cNvSpPr>
                <a:spLocks noChangeAspect="1" noEditPoints="1"/>
              </p:cNvSpPr>
              <p:nvPr/>
            </p:nvSpPr>
            <p:spPr bwMode="auto">
              <a:xfrm>
                <a:off x="3164" y="2394"/>
                <a:ext cx="62" cy="55"/>
              </a:xfrm>
              <a:custGeom>
                <a:avLst/>
                <a:gdLst/>
                <a:ahLst/>
                <a:cxnLst>
                  <a:cxn ang="0">
                    <a:pos x="227" y="0"/>
                  </a:cxn>
                  <a:cxn ang="0">
                    <a:pos x="0" y="0"/>
                  </a:cxn>
                  <a:cxn ang="0">
                    <a:pos x="0" y="223"/>
                  </a:cxn>
                  <a:cxn ang="0">
                    <a:pos x="250" y="223"/>
                  </a:cxn>
                  <a:cxn ang="0">
                    <a:pos x="250" y="0"/>
                  </a:cxn>
                  <a:cxn ang="0">
                    <a:pos x="227" y="0"/>
                  </a:cxn>
                  <a:cxn ang="0">
                    <a:pos x="204" y="40"/>
                  </a:cxn>
                  <a:cxn ang="0">
                    <a:pos x="204" y="54"/>
                  </a:cxn>
                  <a:cxn ang="0">
                    <a:pos x="204" y="71"/>
                  </a:cxn>
                  <a:cxn ang="0">
                    <a:pos x="204" y="91"/>
                  </a:cxn>
                  <a:cxn ang="0">
                    <a:pos x="204" y="111"/>
                  </a:cxn>
                  <a:cxn ang="0">
                    <a:pos x="204" y="132"/>
                  </a:cxn>
                  <a:cxn ang="0">
                    <a:pos x="204" y="152"/>
                  </a:cxn>
                  <a:cxn ang="0">
                    <a:pos x="204" y="169"/>
                  </a:cxn>
                  <a:cxn ang="0">
                    <a:pos x="204" y="182"/>
                  </a:cxn>
                  <a:cxn ang="0">
                    <a:pos x="190" y="182"/>
                  </a:cxn>
                  <a:cxn ang="0">
                    <a:pos x="171" y="182"/>
                  </a:cxn>
                  <a:cxn ang="0">
                    <a:pos x="148" y="182"/>
                  </a:cxn>
                  <a:cxn ang="0">
                    <a:pos x="125" y="182"/>
                  </a:cxn>
                  <a:cxn ang="0">
                    <a:pos x="101" y="182"/>
                  </a:cxn>
                  <a:cxn ang="0">
                    <a:pos x="79" y="182"/>
                  </a:cxn>
                  <a:cxn ang="0">
                    <a:pos x="59" y="182"/>
                  </a:cxn>
                  <a:cxn ang="0">
                    <a:pos x="45" y="182"/>
                  </a:cxn>
                  <a:cxn ang="0">
                    <a:pos x="45" y="169"/>
                  </a:cxn>
                  <a:cxn ang="0">
                    <a:pos x="45" y="152"/>
                  </a:cxn>
                  <a:cxn ang="0">
                    <a:pos x="45" y="132"/>
                  </a:cxn>
                  <a:cxn ang="0">
                    <a:pos x="45" y="111"/>
                  </a:cxn>
                  <a:cxn ang="0">
                    <a:pos x="45" y="91"/>
                  </a:cxn>
                  <a:cxn ang="0">
                    <a:pos x="45" y="71"/>
                  </a:cxn>
                  <a:cxn ang="0">
                    <a:pos x="45" y="54"/>
                  </a:cxn>
                  <a:cxn ang="0">
                    <a:pos x="45" y="40"/>
                  </a:cxn>
                  <a:cxn ang="0">
                    <a:pos x="59" y="40"/>
                  </a:cxn>
                  <a:cxn ang="0">
                    <a:pos x="79" y="40"/>
                  </a:cxn>
                  <a:cxn ang="0">
                    <a:pos x="101" y="40"/>
                  </a:cxn>
                  <a:cxn ang="0">
                    <a:pos x="125" y="40"/>
                  </a:cxn>
                  <a:cxn ang="0">
                    <a:pos x="148" y="40"/>
                  </a:cxn>
                  <a:cxn ang="0">
                    <a:pos x="171" y="40"/>
                  </a:cxn>
                  <a:cxn ang="0">
                    <a:pos x="190" y="40"/>
                  </a:cxn>
                  <a:cxn ang="0">
                    <a:pos x="204" y="40"/>
                  </a:cxn>
                </a:cxnLst>
                <a:rect l="0" t="0" r="r" b="b"/>
                <a:pathLst>
                  <a:path w="250" h="223">
                    <a:moveTo>
                      <a:pt x="227" y="0"/>
                    </a:moveTo>
                    <a:lnTo>
                      <a:pt x="0" y="0"/>
                    </a:lnTo>
                    <a:lnTo>
                      <a:pt x="0" y="223"/>
                    </a:lnTo>
                    <a:lnTo>
                      <a:pt x="250" y="223"/>
                    </a:lnTo>
                    <a:lnTo>
                      <a:pt x="250" y="0"/>
                    </a:lnTo>
                    <a:lnTo>
                      <a:pt x="227" y="0"/>
                    </a:lnTo>
                    <a:close/>
                    <a:moveTo>
                      <a:pt x="204" y="40"/>
                    </a:moveTo>
                    <a:lnTo>
                      <a:pt x="204" y="54"/>
                    </a:lnTo>
                    <a:lnTo>
                      <a:pt x="204" y="71"/>
                    </a:lnTo>
                    <a:lnTo>
                      <a:pt x="204" y="91"/>
                    </a:lnTo>
                    <a:lnTo>
                      <a:pt x="204" y="111"/>
                    </a:lnTo>
                    <a:lnTo>
                      <a:pt x="204" y="132"/>
                    </a:lnTo>
                    <a:lnTo>
                      <a:pt x="204" y="152"/>
                    </a:lnTo>
                    <a:lnTo>
                      <a:pt x="204" y="169"/>
                    </a:lnTo>
                    <a:lnTo>
                      <a:pt x="204" y="182"/>
                    </a:lnTo>
                    <a:lnTo>
                      <a:pt x="190" y="182"/>
                    </a:lnTo>
                    <a:lnTo>
                      <a:pt x="171" y="182"/>
                    </a:lnTo>
                    <a:lnTo>
                      <a:pt x="148" y="182"/>
                    </a:lnTo>
                    <a:lnTo>
                      <a:pt x="125" y="182"/>
                    </a:lnTo>
                    <a:lnTo>
                      <a:pt x="101" y="182"/>
                    </a:lnTo>
                    <a:lnTo>
                      <a:pt x="79" y="182"/>
                    </a:lnTo>
                    <a:lnTo>
                      <a:pt x="59" y="182"/>
                    </a:lnTo>
                    <a:lnTo>
                      <a:pt x="45" y="182"/>
                    </a:lnTo>
                    <a:lnTo>
                      <a:pt x="45" y="169"/>
                    </a:lnTo>
                    <a:lnTo>
                      <a:pt x="45" y="152"/>
                    </a:lnTo>
                    <a:lnTo>
                      <a:pt x="45" y="132"/>
                    </a:lnTo>
                    <a:lnTo>
                      <a:pt x="45" y="111"/>
                    </a:lnTo>
                    <a:lnTo>
                      <a:pt x="45" y="91"/>
                    </a:lnTo>
                    <a:lnTo>
                      <a:pt x="45" y="71"/>
                    </a:lnTo>
                    <a:lnTo>
                      <a:pt x="45" y="54"/>
                    </a:lnTo>
                    <a:lnTo>
                      <a:pt x="45" y="40"/>
                    </a:lnTo>
                    <a:lnTo>
                      <a:pt x="59" y="40"/>
                    </a:lnTo>
                    <a:lnTo>
                      <a:pt x="79" y="40"/>
                    </a:lnTo>
                    <a:lnTo>
                      <a:pt x="101" y="40"/>
                    </a:lnTo>
                    <a:lnTo>
                      <a:pt x="125" y="40"/>
                    </a:lnTo>
                    <a:lnTo>
                      <a:pt x="148" y="40"/>
                    </a:lnTo>
                    <a:lnTo>
                      <a:pt x="171" y="40"/>
                    </a:lnTo>
                    <a:lnTo>
                      <a:pt x="190" y="40"/>
                    </a:lnTo>
                    <a:lnTo>
                      <a:pt x="204"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1" name="Rectangle 165"/>
              <p:cNvSpPr>
                <a:spLocks noChangeAspect="1" noChangeArrowheads="1"/>
              </p:cNvSpPr>
              <p:nvPr/>
            </p:nvSpPr>
            <p:spPr bwMode="auto">
              <a:xfrm>
                <a:off x="3656" y="2597"/>
                <a:ext cx="52"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2" name="Freeform 166"/>
              <p:cNvSpPr>
                <a:spLocks noChangeAspect="1" noEditPoints="1"/>
              </p:cNvSpPr>
              <p:nvPr/>
            </p:nvSpPr>
            <p:spPr bwMode="auto">
              <a:xfrm>
                <a:off x="3650" y="2594"/>
                <a:ext cx="62" cy="55"/>
              </a:xfrm>
              <a:custGeom>
                <a:avLst/>
                <a:gdLst/>
                <a:ahLst/>
                <a:cxnLst>
                  <a:cxn ang="0">
                    <a:pos x="226" y="0"/>
                  </a:cxn>
                  <a:cxn ang="0">
                    <a:pos x="0" y="0"/>
                  </a:cxn>
                  <a:cxn ang="0">
                    <a:pos x="0" y="221"/>
                  </a:cxn>
                  <a:cxn ang="0">
                    <a:pos x="250" y="221"/>
                  </a:cxn>
                  <a:cxn ang="0">
                    <a:pos x="250" y="0"/>
                  </a:cxn>
                  <a:cxn ang="0">
                    <a:pos x="226" y="0"/>
                  </a:cxn>
                  <a:cxn ang="0">
                    <a:pos x="204" y="40"/>
                  </a:cxn>
                  <a:cxn ang="0">
                    <a:pos x="204" y="52"/>
                  </a:cxn>
                  <a:cxn ang="0">
                    <a:pos x="204" y="69"/>
                  </a:cxn>
                  <a:cxn ang="0">
                    <a:pos x="204" y="89"/>
                  </a:cxn>
                  <a:cxn ang="0">
                    <a:pos x="204" y="110"/>
                  </a:cxn>
                  <a:cxn ang="0">
                    <a:pos x="204" y="132"/>
                  </a:cxn>
                  <a:cxn ang="0">
                    <a:pos x="204" y="151"/>
                  </a:cxn>
                  <a:cxn ang="0">
                    <a:pos x="204" y="168"/>
                  </a:cxn>
                  <a:cxn ang="0">
                    <a:pos x="204" y="181"/>
                  </a:cxn>
                  <a:cxn ang="0">
                    <a:pos x="190" y="181"/>
                  </a:cxn>
                  <a:cxn ang="0">
                    <a:pos x="170" y="181"/>
                  </a:cxn>
                  <a:cxn ang="0">
                    <a:pos x="148" y="181"/>
                  </a:cxn>
                  <a:cxn ang="0">
                    <a:pos x="125" y="181"/>
                  </a:cxn>
                  <a:cxn ang="0">
                    <a:pos x="101" y="181"/>
                  </a:cxn>
                  <a:cxn ang="0">
                    <a:pos x="79" y="181"/>
                  </a:cxn>
                  <a:cxn ang="0">
                    <a:pos x="59" y="181"/>
                  </a:cxn>
                  <a:cxn ang="0">
                    <a:pos x="45" y="181"/>
                  </a:cxn>
                  <a:cxn ang="0">
                    <a:pos x="45" y="168"/>
                  </a:cxn>
                  <a:cxn ang="0">
                    <a:pos x="45" y="151"/>
                  </a:cxn>
                  <a:cxn ang="0">
                    <a:pos x="45" y="132"/>
                  </a:cxn>
                  <a:cxn ang="0">
                    <a:pos x="45" y="110"/>
                  </a:cxn>
                  <a:cxn ang="0">
                    <a:pos x="45" y="89"/>
                  </a:cxn>
                  <a:cxn ang="0">
                    <a:pos x="45" y="69"/>
                  </a:cxn>
                  <a:cxn ang="0">
                    <a:pos x="45" y="52"/>
                  </a:cxn>
                  <a:cxn ang="0">
                    <a:pos x="45" y="40"/>
                  </a:cxn>
                  <a:cxn ang="0">
                    <a:pos x="59" y="40"/>
                  </a:cxn>
                  <a:cxn ang="0">
                    <a:pos x="79" y="40"/>
                  </a:cxn>
                  <a:cxn ang="0">
                    <a:pos x="101" y="40"/>
                  </a:cxn>
                  <a:cxn ang="0">
                    <a:pos x="125" y="40"/>
                  </a:cxn>
                  <a:cxn ang="0">
                    <a:pos x="148" y="40"/>
                  </a:cxn>
                  <a:cxn ang="0">
                    <a:pos x="170" y="40"/>
                  </a:cxn>
                  <a:cxn ang="0">
                    <a:pos x="190" y="40"/>
                  </a:cxn>
                  <a:cxn ang="0">
                    <a:pos x="204" y="40"/>
                  </a:cxn>
                </a:cxnLst>
                <a:rect l="0" t="0" r="r" b="b"/>
                <a:pathLst>
                  <a:path w="250" h="221">
                    <a:moveTo>
                      <a:pt x="226" y="0"/>
                    </a:moveTo>
                    <a:lnTo>
                      <a:pt x="0" y="0"/>
                    </a:lnTo>
                    <a:lnTo>
                      <a:pt x="0" y="221"/>
                    </a:lnTo>
                    <a:lnTo>
                      <a:pt x="250" y="221"/>
                    </a:lnTo>
                    <a:lnTo>
                      <a:pt x="250" y="0"/>
                    </a:lnTo>
                    <a:lnTo>
                      <a:pt x="226" y="0"/>
                    </a:lnTo>
                    <a:close/>
                    <a:moveTo>
                      <a:pt x="204" y="40"/>
                    </a:moveTo>
                    <a:lnTo>
                      <a:pt x="204" y="52"/>
                    </a:lnTo>
                    <a:lnTo>
                      <a:pt x="204" y="69"/>
                    </a:lnTo>
                    <a:lnTo>
                      <a:pt x="204" y="89"/>
                    </a:lnTo>
                    <a:lnTo>
                      <a:pt x="204" y="110"/>
                    </a:lnTo>
                    <a:lnTo>
                      <a:pt x="204" y="132"/>
                    </a:lnTo>
                    <a:lnTo>
                      <a:pt x="204" y="151"/>
                    </a:lnTo>
                    <a:lnTo>
                      <a:pt x="204" y="168"/>
                    </a:lnTo>
                    <a:lnTo>
                      <a:pt x="204" y="181"/>
                    </a:lnTo>
                    <a:lnTo>
                      <a:pt x="190" y="181"/>
                    </a:lnTo>
                    <a:lnTo>
                      <a:pt x="170" y="181"/>
                    </a:lnTo>
                    <a:lnTo>
                      <a:pt x="148" y="181"/>
                    </a:lnTo>
                    <a:lnTo>
                      <a:pt x="125" y="181"/>
                    </a:lnTo>
                    <a:lnTo>
                      <a:pt x="101" y="181"/>
                    </a:lnTo>
                    <a:lnTo>
                      <a:pt x="79" y="181"/>
                    </a:lnTo>
                    <a:lnTo>
                      <a:pt x="59" y="181"/>
                    </a:lnTo>
                    <a:lnTo>
                      <a:pt x="45" y="181"/>
                    </a:lnTo>
                    <a:lnTo>
                      <a:pt x="45" y="168"/>
                    </a:lnTo>
                    <a:lnTo>
                      <a:pt x="45" y="151"/>
                    </a:lnTo>
                    <a:lnTo>
                      <a:pt x="45" y="132"/>
                    </a:lnTo>
                    <a:lnTo>
                      <a:pt x="45" y="110"/>
                    </a:lnTo>
                    <a:lnTo>
                      <a:pt x="45" y="89"/>
                    </a:lnTo>
                    <a:lnTo>
                      <a:pt x="45" y="69"/>
                    </a:lnTo>
                    <a:lnTo>
                      <a:pt x="45" y="52"/>
                    </a:lnTo>
                    <a:lnTo>
                      <a:pt x="45" y="40"/>
                    </a:lnTo>
                    <a:lnTo>
                      <a:pt x="59" y="40"/>
                    </a:lnTo>
                    <a:lnTo>
                      <a:pt x="79" y="40"/>
                    </a:lnTo>
                    <a:lnTo>
                      <a:pt x="101" y="40"/>
                    </a:lnTo>
                    <a:lnTo>
                      <a:pt x="125" y="40"/>
                    </a:lnTo>
                    <a:lnTo>
                      <a:pt x="148" y="40"/>
                    </a:lnTo>
                    <a:lnTo>
                      <a:pt x="170" y="40"/>
                    </a:lnTo>
                    <a:lnTo>
                      <a:pt x="190" y="40"/>
                    </a:lnTo>
                    <a:lnTo>
                      <a:pt x="204"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3" name="Rectangle 167"/>
              <p:cNvSpPr>
                <a:spLocks noChangeAspect="1" noChangeArrowheads="1"/>
              </p:cNvSpPr>
              <p:nvPr/>
            </p:nvSpPr>
            <p:spPr bwMode="auto">
              <a:xfrm>
                <a:off x="3756" y="2694"/>
                <a:ext cx="51"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4" name="Freeform 168"/>
              <p:cNvSpPr>
                <a:spLocks noChangeAspect="1" noEditPoints="1"/>
              </p:cNvSpPr>
              <p:nvPr/>
            </p:nvSpPr>
            <p:spPr bwMode="auto">
              <a:xfrm>
                <a:off x="3753" y="2689"/>
                <a:ext cx="60" cy="55"/>
              </a:xfrm>
              <a:custGeom>
                <a:avLst/>
                <a:gdLst/>
                <a:ahLst/>
                <a:cxnLst>
                  <a:cxn ang="0">
                    <a:pos x="227" y="0"/>
                  </a:cxn>
                  <a:cxn ang="0">
                    <a:pos x="0" y="0"/>
                  </a:cxn>
                  <a:cxn ang="0">
                    <a:pos x="0" y="221"/>
                  </a:cxn>
                  <a:cxn ang="0">
                    <a:pos x="249" y="221"/>
                  </a:cxn>
                  <a:cxn ang="0">
                    <a:pos x="249" y="0"/>
                  </a:cxn>
                  <a:cxn ang="0">
                    <a:pos x="227" y="0"/>
                  </a:cxn>
                  <a:cxn ang="0">
                    <a:pos x="205" y="40"/>
                  </a:cxn>
                  <a:cxn ang="0">
                    <a:pos x="205" y="53"/>
                  </a:cxn>
                  <a:cxn ang="0">
                    <a:pos x="205" y="70"/>
                  </a:cxn>
                  <a:cxn ang="0">
                    <a:pos x="205" y="89"/>
                  </a:cxn>
                  <a:cxn ang="0">
                    <a:pos x="205" y="111"/>
                  </a:cxn>
                  <a:cxn ang="0">
                    <a:pos x="205" y="132"/>
                  </a:cxn>
                  <a:cxn ang="0">
                    <a:pos x="205" y="152"/>
                  </a:cxn>
                  <a:cxn ang="0">
                    <a:pos x="205" y="168"/>
                  </a:cxn>
                  <a:cxn ang="0">
                    <a:pos x="205" y="181"/>
                  </a:cxn>
                  <a:cxn ang="0">
                    <a:pos x="190" y="181"/>
                  </a:cxn>
                  <a:cxn ang="0">
                    <a:pos x="170" y="181"/>
                  </a:cxn>
                  <a:cxn ang="0">
                    <a:pos x="148" y="181"/>
                  </a:cxn>
                  <a:cxn ang="0">
                    <a:pos x="125" y="181"/>
                  </a:cxn>
                  <a:cxn ang="0">
                    <a:pos x="102" y="181"/>
                  </a:cxn>
                  <a:cxn ang="0">
                    <a:pos x="78" y="181"/>
                  </a:cxn>
                  <a:cxn ang="0">
                    <a:pos x="60" y="181"/>
                  </a:cxn>
                  <a:cxn ang="0">
                    <a:pos x="45" y="181"/>
                  </a:cxn>
                  <a:cxn ang="0">
                    <a:pos x="45" y="168"/>
                  </a:cxn>
                  <a:cxn ang="0">
                    <a:pos x="45" y="152"/>
                  </a:cxn>
                  <a:cxn ang="0">
                    <a:pos x="45" y="132"/>
                  </a:cxn>
                  <a:cxn ang="0">
                    <a:pos x="45" y="111"/>
                  </a:cxn>
                  <a:cxn ang="0">
                    <a:pos x="45" y="89"/>
                  </a:cxn>
                  <a:cxn ang="0">
                    <a:pos x="45" y="70"/>
                  </a:cxn>
                  <a:cxn ang="0">
                    <a:pos x="45" y="53"/>
                  </a:cxn>
                  <a:cxn ang="0">
                    <a:pos x="45" y="40"/>
                  </a:cxn>
                  <a:cxn ang="0">
                    <a:pos x="60" y="40"/>
                  </a:cxn>
                  <a:cxn ang="0">
                    <a:pos x="78" y="40"/>
                  </a:cxn>
                  <a:cxn ang="0">
                    <a:pos x="102" y="40"/>
                  </a:cxn>
                  <a:cxn ang="0">
                    <a:pos x="125" y="40"/>
                  </a:cxn>
                  <a:cxn ang="0">
                    <a:pos x="148" y="40"/>
                  </a:cxn>
                  <a:cxn ang="0">
                    <a:pos x="170" y="40"/>
                  </a:cxn>
                  <a:cxn ang="0">
                    <a:pos x="190" y="40"/>
                  </a:cxn>
                  <a:cxn ang="0">
                    <a:pos x="205" y="40"/>
                  </a:cxn>
                </a:cxnLst>
                <a:rect l="0" t="0" r="r" b="b"/>
                <a:pathLst>
                  <a:path w="249" h="221">
                    <a:moveTo>
                      <a:pt x="227" y="0"/>
                    </a:moveTo>
                    <a:lnTo>
                      <a:pt x="0" y="0"/>
                    </a:lnTo>
                    <a:lnTo>
                      <a:pt x="0" y="221"/>
                    </a:lnTo>
                    <a:lnTo>
                      <a:pt x="249" y="221"/>
                    </a:lnTo>
                    <a:lnTo>
                      <a:pt x="249" y="0"/>
                    </a:lnTo>
                    <a:lnTo>
                      <a:pt x="227" y="0"/>
                    </a:lnTo>
                    <a:close/>
                    <a:moveTo>
                      <a:pt x="205" y="40"/>
                    </a:moveTo>
                    <a:lnTo>
                      <a:pt x="205" y="53"/>
                    </a:lnTo>
                    <a:lnTo>
                      <a:pt x="205" y="70"/>
                    </a:lnTo>
                    <a:lnTo>
                      <a:pt x="205" y="89"/>
                    </a:lnTo>
                    <a:lnTo>
                      <a:pt x="205" y="111"/>
                    </a:lnTo>
                    <a:lnTo>
                      <a:pt x="205" y="132"/>
                    </a:lnTo>
                    <a:lnTo>
                      <a:pt x="205" y="152"/>
                    </a:lnTo>
                    <a:lnTo>
                      <a:pt x="205" y="168"/>
                    </a:lnTo>
                    <a:lnTo>
                      <a:pt x="205" y="181"/>
                    </a:lnTo>
                    <a:lnTo>
                      <a:pt x="190" y="181"/>
                    </a:lnTo>
                    <a:lnTo>
                      <a:pt x="170" y="181"/>
                    </a:lnTo>
                    <a:lnTo>
                      <a:pt x="148" y="181"/>
                    </a:lnTo>
                    <a:lnTo>
                      <a:pt x="125" y="181"/>
                    </a:lnTo>
                    <a:lnTo>
                      <a:pt x="102" y="181"/>
                    </a:lnTo>
                    <a:lnTo>
                      <a:pt x="78" y="181"/>
                    </a:lnTo>
                    <a:lnTo>
                      <a:pt x="60" y="181"/>
                    </a:lnTo>
                    <a:lnTo>
                      <a:pt x="45" y="181"/>
                    </a:lnTo>
                    <a:lnTo>
                      <a:pt x="45" y="168"/>
                    </a:lnTo>
                    <a:lnTo>
                      <a:pt x="45" y="152"/>
                    </a:lnTo>
                    <a:lnTo>
                      <a:pt x="45" y="132"/>
                    </a:lnTo>
                    <a:lnTo>
                      <a:pt x="45" y="111"/>
                    </a:lnTo>
                    <a:lnTo>
                      <a:pt x="45" y="89"/>
                    </a:lnTo>
                    <a:lnTo>
                      <a:pt x="45" y="70"/>
                    </a:lnTo>
                    <a:lnTo>
                      <a:pt x="45" y="53"/>
                    </a:lnTo>
                    <a:lnTo>
                      <a:pt x="45" y="40"/>
                    </a:lnTo>
                    <a:lnTo>
                      <a:pt x="60" y="40"/>
                    </a:lnTo>
                    <a:lnTo>
                      <a:pt x="78" y="40"/>
                    </a:lnTo>
                    <a:lnTo>
                      <a:pt x="102" y="40"/>
                    </a:lnTo>
                    <a:lnTo>
                      <a:pt x="125" y="40"/>
                    </a:lnTo>
                    <a:lnTo>
                      <a:pt x="148" y="40"/>
                    </a:lnTo>
                    <a:lnTo>
                      <a:pt x="170" y="40"/>
                    </a:lnTo>
                    <a:lnTo>
                      <a:pt x="190" y="40"/>
                    </a:lnTo>
                    <a:lnTo>
                      <a:pt x="205" y="40"/>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5" name="Rectangle 169"/>
              <p:cNvSpPr>
                <a:spLocks noChangeAspect="1" noChangeArrowheads="1"/>
              </p:cNvSpPr>
              <p:nvPr/>
            </p:nvSpPr>
            <p:spPr bwMode="auto">
              <a:xfrm>
                <a:off x="3951" y="2828"/>
                <a:ext cx="51" cy="46"/>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6" name="Freeform 170"/>
              <p:cNvSpPr>
                <a:spLocks noChangeAspect="1" noEditPoints="1"/>
              </p:cNvSpPr>
              <p:nvPr/>
            </p:nvSpPr>
            <p:spPr bwMode="auto">
              <a:xfrm>
                <a:off x="3948" y="2824"/>
                <a:ext cx="60" cy="56"/>
              </a:xfrm>
              <a:custGeom>
                <a:avLst/>
                <a:gdLst/>
                <a:ahLst/>
                <a:cxnLst>
                  <a:cxn ang="0">
                    <a:pos x="228" y="0"/>
                  </a:cxn>
                  <a:cxn ang="0">
                    <a:pos x="0" y="0"/>
                  </a:cxn>
                  <a:cxn ang="0">
                    <a:pos x="0" y="222"/>
                  </a:cxn>
                  <a:cxn ang="0">
                    <a:pos x="250" y="222"/>
                  </a:cxn>
                  <a:cxn ang="0">
                    <a:pos x="250" y="0"/>
                  </a:cxn>
                  <a:cxn ang="0">
                    <a:pos x="228" y="0"/>
                  </a:cxn>
                  <a:cxn ang="0">
                    <a:pos x="204" y="41"/>
                  </a:cxn>
                  <a:cxn ang="0">
                    <a:pos x="204" y="53"/>
                  </a:cxn>
                  <a:cxn ang="0">
                    <a:pos x="204" y="70"/>
                  </a:cxn>
                  <a:cxn ang="0">
                    <a:pos x="204" y="90"/>
                  </a:cxn>
                  <a:cxn ang="0">
                    <a:pos x="204" y="111"/>
                  </a:cxn>
                  <a:cxn ang="0">
                    <a:pos x="204" y="133"/>
                  </a:cxn>
                  <a:cxn ang="0">
                    <a:pos x="204" y="152"/>
                  </a:cxn>
                  <a:cxn ang="0">
                    <a:pos x="204" y="169"/>
                  </a:cxn>
                  <a:cxn ang="0">
                    <a:pos x="204" y="182"/>
                  </a:cxn>
                  <a:cxn ang="0">
                    <a:pos x="191" y="182"/>
                  </a:cxn>
                  <a:cxn ang="0">
                    <a:pos x="171" y="182"/>
                  </a:cxn>
                  <a:cxn ang="0">
                    <a:pos x="149" y="182"/>
                  </a:cxn>
                  <a:cxn ang="0">
                    <a:pos x="126" y="182"/>
                  </a:cxn>
                  <a:cxn ang="0">
                    <a:pos x="101" y="182"/>
                  </a:cxn>
                  <a:cxn ang="0">
                    <a:pos x="79" y="182"/>
                  </a:cxn>
                  <a:cxn ang="0">
                    <a:pos x="60" y="182"/>
                  </a:cxn>
                  <a:cxn ang="0">
                    <a:pos x="46" y="182"/>
                  </a:cxn>
                  <a:cxn ang="0">
                    <a:pos x="46" y="169"/>
                  </a:cxn>
                  <a:cxn ang="0">
                    <a:pos x="46" y="152"/>
                  </a:cxn>
                  <a:cxn ang="0">
                    <a:pos x="46" y="133"/>
                  </a:cxn>
                  <a:cxn ang="0">
                    <a:pos x="46" y="111"/>
                  </a:cxn>
                  <a:cxn ang="0">
                    <a:pos x="46" y="90"/>
                  </a:cxn>
                  <a:cxn ang="0">
                    <a:pos x="46" y="70"/>
                  </a:cxn>
                  <a:cxn ang="0">
                    <a:pos x="46" y="53"/>
                  </a:cxn>
                  <a:cxn ang="0">
                    <a:pos x="46" y="41"/>
                  </a:cxn>
                  <a:cxn ang="0">
                    <a:pos x="60" y="41"/>
                  </a:cxn>
                  <a:cxn ang="0">
                    <a:pos x="79" y="41"/>
                  </a:cxn>
                  <a:cxn ang="0">
                    <a:pos x="101" y="41"/>
                  </a:cxn>
                  <a:cxn ang="0">
                    <a:pos x="126" y="41"/>
                  </a:cxn>
                  <a:cxn ang="0">
                    <a:pos x="149" y="41"/>
                  </a:cxn>
                  <a:cxn ang="0">
                    <a:pos x="171" y="41"/>
                  </a:cxn>
                  <a:cxn ang="0">
                    <a:pos x="191" y="41"/>
                  </a:cxn>
                  <a:cxn ang="0">
                    <a:pos x="204" y="41"/>
                  </a:cxn>
                </a:cxnLst>
                <a:rect l="0" t="0" r="r" b="b"/>
                <a:pathLst>
                  <a:path w="250" h="222">
                    <a:moveTo>
                      <a:pt x="228" y="0"/>
                    </a:moveTo>
                    <a:lnTo>
                      <a:pt x="0" y="0"/>
                    </a:lnTo>
                    <a:lnTo>
                      <a:pt x="0" y="222"/>
                    </a:lnTo>
                    <a:lnTo>
                      <a:pt x="250" y="222"/>
                    </a:lnTo>
                    <a:lnTo>
                      <a:pt x="250" y="0"/>
                    </a:lnTo>
                    <a:lnTo>
                      <a:pt x="228" y="0"/>
                    </a:lnTo>
                    <a:close/>
                    <a:moveTo>
                      <a:pt x="204" y="41"/>
                    </a:moveTo>
                    <a:lnTo>
                      <a:pt x="204" y="53"/>
                    </a:lnTo>
                    <a:lnTo>
                      <a:pt x="204" y="70"/>
                    </a:lnTo>
                    <a:lnTo>
                      <a:pt x="204" y="90"/>
                    </a:lnTo>
                    <a:lnTo>
                      <a:pt x="204" y="111"/>
                    </a:lnTo>
                    <a:lnTo>
                      <a:pt x="204" y="133"/>
                    </a:lnTo>
                    <a:lnTo>
                      <a:pt x="204" y="152"/>
                    </a:lnTo>
                    <a:lnTo>
                      <a:pt x="204" y="169"/>
                    </a:lnTo>
                    <a:lnTo>
                      <a:pt x="204" y="182"/>
                    </a:lnTo>
                    <a:lnTo>
                      <a:pt x="191" y="182"/>
                    </a:lnTo>
                    <a:lnTo>
                      <a:pt x="171" y="182"/>
                    </a:lnTo>
                    <a:lnTo>
                      <a:pt x="149" y="182"/>
                    </a:lnTo>
                    <a:lnTo>
                      <a:pt x="126" y="182"/>
                    </a:lnTo>
                    <a:lnTo>
                      <a:pt x="101" y="182"/>
                    </a:lnTo>
                    <a:lnTo>
                      <a:pt x="79" y="182"/>
                    </a:lnTo>
                    <a:lnTo>
                      <a:pt x="60" y="182"/>
                    </a:lnTo>
                    <a:lnTo>
                      <a:pt x="46" y="182"/>
                    </a:lnTo>
                    <a:lnTo>
                      <a:pt x="46" y="169"/>
                    </a:lnTo>
                    <a:lnTo>
                      <a:pt x="46" y="152"/>
                    </a:lnTo>
                    <a:lnTo>
                      <a:pt x="46" y="133"/>
                    </a:lnTo>
                    <a:lnTo>
                      <a:pt x="46" y="111"/>
                    </a:lnTo>
                    <a:lnTo>
                      <a:pt x="46" y="90"/>
                    </a:lnTo>
                    <a:lnTo>
                      <a:pt x="46" y="70"/>
                    </a:lnTo>
                    <a:lnTo>
                      <a:pt x="46" y="53"/>
                    </a:lnTo>
                    <a:lnTo>
                      <a:pt x="46" y="41"/>
                    </a:lnTo>
                    <a:lnTo>
                      <a:pt x="60" y="41"/>
                    </a:lnTo>
                    <a:lnTo>
                      <a:pt x="79" y="41"/>
                    </a:lnTo>
                    <a:lnTo>
                      <a:pt x="101" y="41"/>
                    </a:lnTo>
                    <a:lnTo>
                      <a:pt x="126" y="41"/>
                    </a:lnTo>
                    <a:lnTo>
                      <a:pt x="149" y="41"/>
                    </a:lnTo>
                    <a:lnTo>
                      <a:pt x="171" y="41"/>
                    </a:lnTo>
                    <a:lnTo>
                      <a:pt x="191" y="41"/>
                    </a:lnTo>
                    <a:lnTo>
                      <a:pt x="204"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7" name="Rectangle 171"/>
              <p:cNvSpPr>
                <a:spLocks noChangeAspect="1" noChangeArrowheads="1"/>
              </p:cNvSpPr>
              <p:nvPr/>
            </p:nvSpPr>
            <p:spPr bwMode="auto">
              <a:xfrm>
                <a:off x="4439" y="3105"/>
                <a:ext cx="51"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8" name="Freeform 172"/>
              <p:cNvSpPr>
                <a:spLocks noChangeAspect="1" noEditPoints="1"/>
              </p:cNvSpPr>
              <p:nvPr/>
            </p:nvSpPr>
            <p:spPr bwMode="auto">
              <a:xfrm>
                <a:off x="4436" y="3100"/>
                <a:ext cx="60" cy="55"/>
              </a:xfrm>
              <a:custGeom>
                <a:avLst/>
                <a:gdLst/>
                <a:ahLst/>
                <a:cxnLst>
                  <a:cxn ang="0">
                    <a:pos x="228" y="0"/>
                  </a:cxn>
                  <a:cxn ang="0">
                    <a:pos x="0" y="0"/>
                  </a:cxn>
                  <a:cxn ang="0">
                    <a:pos x="0" y="222"/>
                  </a:cxn>
                  <a:cxn ang="0">
                    <a:pos x="250" y="222"/>
                  </a:cxn>
                  <a:cxn ang="0">
                    <a:pos x="250" y="0"/>
                  </a:cxn>
                  <a:cxn ang="0">
                    <a:pos x="228" y="0"/>
                  </a:cxn>
                  <a:cxn ang="0">
                    <a:pos x="204" y="41"/>
                  </a:cxn>
                  <a:cxn ang="0">
                    <a:pos x="204" y="54"/>
                  </a:cxn>
                  <a:cxn ang="0">
                    <a:pos x="204" y="70"/>
                  </a:cxn>
                  <a:cxn ang="0">
                    <a:pos x="204" y="90"/>
                  </a:cxn>
                  <a:cxn ang="0">
                    <a:pos x="204" y="112"/>
                  </a:cxn>
                  <a:cxn ang="0">
                    <a:pos x="204" y="133"/>
                  </a:cxn>
                  <a:cxn ang="0">
                    <a:pos x="204" y="152"/>
                  </a:cxn>
                  <a:cxn ang="0">
                    <a:pos x="204" y="169"/>
                  </a:cxn>
                  <a:cxn ang="0">
                    <a:pos x="204" y="182"/>
                  </a:cxn>
                  <a:cxn ang="0">
                    <a:pos x="190" y="182"/>
                  </a:cxn>
                  <a:cxn ang="0">
                    <a:pos x="171" y="182"/>
                  </a:cxn>
                  <a:cxn ang="0">
                    <a:pos x="149" y="182"/>
                  </a:cxn>
                  <a:cxn ang="0">
                    <a:pos x="124" y="182"/>
                  </a:cxn>
                  <a:cxn ang="0">
                    <a:pos x="101" y="182"/>
                  </a:cxn>
                  <a:cxn ang="0">
                    <a:pos x="79" y="182"/>
                  </a:cxn>
                  <a:cxn ang="0">
                    <a:pos x="59" y="182"/>
                  </a:cxn>
                  <a:cxn ang="0">
                    <a:pos x="46" y="182"/>
                  </a:cxn>
                  <a:cxn ang="0">
                    <a:pos x="46" y="169"/>
                  </a:cxn>
                  <a:cxn ang="0">
                    <a:pos x="46" y="152"/>
                  </a:cxn>
                  <a:cxn ang="0">
                    <a:pos x="46" y="133"/>
                  </a:cxn>
                  <a:cxn ang="0">
                    <a:pos x="46" y="112"/>
                  </a:cxn>
                  <a:cxn ang="0">
                    <a:pos x="46" y="90"/>
                  </a:cxn>
                  <a:cxn ang="0">
                    <a:pos x="46" y="70"/>
                  </a:cxn>
                  <a:cxn ang="0">
                    <a:pos x="46" y="54"/>
                  </a:cxn>
                  <a:cxn ang="0">
                    <a:pos x="46" y="41"/>
                  </a:cxn>
                  <a:cxn ang="0">
                    <a:pos x="59" y="41"/>
                  </a:cxn>
                  <a:cxn ang="0">
                    <a:pos x="79" y="41"/>
                  </a:cxn>
                  <a:cxn ang="0">
                    <a:pos x="101" y="41"/>
                  </a:cxn>
                  <a:cxn ang="0">
                    <a:pos x="124" y="41"/>
                  </a:cxn>
                  <a:cxn ang="0">
                    <a:pos x="149" y="41"/>
                  </a:cxn>
                  <a:cxn ang="0">
                    <a:pos x="171" y="41"/>
                  </a:cxn>
                  <a:cxn ang="0">
                    <a:pos x="190" y="41"/>
                  </a:cxn>
                  <a:cxn ang="0">
                    <a:pos x="204" y="41"/>
                  </a:cxn>
                </a:cxnLst>
                <a:rect l="0" t="0" r="r" b="b"/>
                <a:pathLst>
                  <a:path w="250" h="222">
                    <a:moveTo>
                      <a:pt x="228" y="0"/>
                    </a:moveTo>
                    <a:lnTo>
                      <a:pt x="0" y="0"/>
                    </a:lnTo>
                    <a:lnTo>
                      <a:pt x="0" y="222"/>
                    </a:lnTo>
                    <a:lnTo>
                      <a:pt x="250" y="222"/>
                    </a:lnTo>
                    <a:lnTo>
                      <a:pt x="250" y="0"/>
                    </a:lnTo>
                    <a:lnTo>
                      <a:pt x="228" y="0"/>
                    </a:lnTo>
                    <a:close/>
                    <a:moveTo>
                      <a:pt x="204" y="41"/>
                    </a:moveTo>
                    <a:lnTo>
                      <a:pt x="204" y="54"/>
                    </a:lnTo>
                    <a:lnTo>
                      <a:pt x="204" y="70"/>
                    </a:lnTo>
                    <a:lnTo>
                      <a:pt x="204" y="90"/>
                    </a:lnTo>
                    <a:lnTo>
                      <a:pt x="204" y="112"/>
                    </a:lnTo>
                    <a:lnTo>
                      <a:pt x="204" y="133"/>
                    </a:lnTo>
                    <a:lnTo>
                      <a:pt x="204" y="152"/>
                    </a:lnTo>
                    <a:lnTo>
                      <a:pt x="204" y="169"/>
                    </a:lnTo>
                    <a:lnTo>
                      <a:pt x="204" y="182"/>
                    </a:lnTo>
                    <a:lnTo>
                      <a:pt x="190" y="182"/>
                    </a:lnTo>
                    <a:lnTo>
                      <a:pt x="171" y="182"/>
                    </a:lnTo>
                    <a:lnTo>
                      <a:pt x="149" y="182"/>
                    </a:lnTo>
                    <a:lnTo>
                      <a:pt x="124" y="182"/>
                    </a:lnTo>
                    <a:lnTo>
                      <a:pt x="101" y="182"/>
                    </a:lnTo>
                    <a:lnTo>
                      <a:pt x="79" y="182"/>
                    </a:lnTo>
                    <a:lnTo>
                      <a:pt x="59" y="182"/>
                    </a:lnTo>
                    <a:lnTo>
                      <a:pt x="46" y="182"/>
                    </a:lnTo>
                    <a:lnTo>
                      <a:pt x="46" y="169"/>
                    </a:lnTo>
                    <a:lnTo>
                      <a:pt x="46" y="152"/>
                    </a:lnTo>
                    <a:lnTo>
                      <a:pt x="46" y="133"/>
                    </a:lnTo>
                    <a:lnTo>
                      <a:pt x="46" y="112"/>
                    </a:lnTo>
                    <a:lnTo>
                      <a:pt x="46" y="90"/>
                    </a:lnTo>
                    <a:lnTo>
                      <a:pt x="46" y="70"/>
                    </a:lnTo>
                    <a:lnTo>
                      <a:pt x="46" y="54"/>
                    </a:lnTo>
                    <a:lnTo>
                      <a:pt x="46" y="41"/>
                    </a:lnTo>
                    <a:lnTo>
                      <a:pt x="59" y="41"/>
                    </a:lnTo>
                    <a:lnTo>
                      <a:pt x="79" y="41"/>
                    </a:lnTo>
                    <a:lnTo>
                      <a:pt x="101" y="41"/>
                    </a:lnTo>
                    <a:lnTo>
                      <a:pt x="124" y="41"/>
                    </a:lnTo>
                    <a:lnTo>
                      <a:pt x="149" y="41"/>
                    </a:lnTo>
                    <a:lnTo>
                      <a:pt x="171" y="41"/>
                    </a:lnTo>
                    <a:lnTo>
                      <a:pt x="190" y="41"/>
                    </a:lnTo>
                    <a:lnTo>
                      <a:pt x="204"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69" name="Freeform 173"/>
              <p:cNvSpPr>
                <a:spLocks noChangeAspect="1"/>
              </p:cNvSpPr>
              <p:nvPr/>
            </p:nvSpPr>
            <p:spPr bwMode="auto">
              <a:xfrm>
                <a:off x="1219" y="456"/>
                <a:ext cx="62" cy="46"/>
              </a:xfrm>
              <a:custGeom>
                <a:avLst/>
                <a:gdLst/>
                <a:ahLst/>
                <a:cxnLst>
                  <a:cxn ang="0">
                    <a:pos x="0" y="196"/>
                  </a:cxn>
                  <a:cxn ang="0">
                    <a:pos x="127" y="0"/>
                  </a:cxn>
                  <a:cxn ang="0">
                    <a:pos x="253" y="196"/>
                  </a:cxn>
                  <a:cxn ang="0">
                    <a:pos x="0" y="196"/>
                  </a:cxn>
                </a:cxnLst>
                <a:rect l="0" t="0" r="r" b="b"/>
                <a:pathLst>
                  <a:path w="253" h="196">
                    <a:moveTo>
                      <a:pt x="0" y="196"/>
                    </a:moveTo>
                    <a:lnTo>
                      <a:pt x="127" y="0"/>
                    </a:lnTo>
                    <a:lnTo>
                      <a:pt x="253"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0" name="Freeform 174"/>
              <p:cNvSpPr>
                <a:spLocks noChangeAspect="1" noEditPoints="1"/>
              </p:cNvSpPr>
              <p:nvPr/>
            </p:nvSpPr>
            <p:spPr bwMode="auto">
              <a:xfrm>
                <a:off x="1209" y="447"/>
                <a:ext cx="83" cy="64"/>
              </a:xfrm>
              <a:custGeom>
                <a:avLst/>
                <a:gdLst/>
                <a:ahLst/>
                <a:cxnLst>
                  <a:cxn ang="0">
                    <a:pos x="146" y="31"/>
                  </a:cxn>
                  <a:cxn ang="0">
                    <a:pos x="0" y="256"/>
                  </a:cxn>
                  <a:cxn ang="0">
                    <a:pos x="332" y="256"/>
                  </a:cxn>
                  <a:cxn ang="0">
                    <a:pos x="166" y="0"/>
                  </a:cxn>
                  <a:cxn ang="0">
                    <a:pos x="146" y="31"/>
                  </a:cxn>
                  <a:cxn ang="0">
                    <a:pos x="166" y="81"/>
                  </a:cxn>
                  <a:cxn ang="0">
                    <a:pos x="176" y="95"/>
                  </a:cxn>
                  <a:cxn ang="0">
                    <a:pos x="186" y="111"/>
                  </a:cxn>
                  <a:cxn ang="0">
                    <a:pos x="198" y="130"/>
                  </a:cxn>
                  <a:cxn ang="0">
                    <a:pos x="210" y="148"/>
                  </a:cxn>
                  <a:cxn ang="0">
                    <a:pos x="221" y="166"/>
                  </a:cxn>
                  <a:cxn ang="0">
                    <a:pos x="233" y="185"/>
                  </a:cxn>
                  <a:cxn ang="0">
                    <a:pos x="245" y="201"/>
                  </a:cxn>
                  <a:cxn ang="0">
                    <a:pos x="253" y="215"/>
                  </a:cxn>
                  <a:cxn ang="0">
                    <a:pos x="235" y="215"/>
                  </a:cxn>
                  <a:cxn ang="0">
                    <a:pos x="213" y="215"/>
                  </a:cxn>
                  <a:cxn ang="0">
                    <a:pos x="190" y="215"/>
                  </a:cxn>
                  <a:cxn ang="0">
                    <a:pos x="166" y="215"/>
                  </a:cxn>
                  <a:cxn ang="0">
                    <a:pos x="143" y="215"/>
                  </a:cxn>
                  <a:cxn ang="0">
                    <a:pos x="119" y="215"/>
                  </a:cxn>
                  <a:cxn ang="0">
                    <a:pos x="97" y="215"/>
                  </a:cxn>
                  <a:cxn ang="0">
                    <a:pos x="79" y="215"/>
                  </a:cxn>
                  <a:cxn ang="0">
                    <a:pos x="89" y="201"/>
                  </a:cxn>
                  <a:cxn ang="0">
                    <a:pos x="98" y="185"/>
                  </a:cxn>
                  <a:cxn ang="0">
                    <a:pos x="111" y="166"/>
                  </a:cxn>
                  <a:cxn ang="0">
                    <a:pos x="123" y="148"/>
                  </a:cxn>
                  <a:cxn ang="0">
                    <a:pos x="134" y="130"/>
                  </a:cxn>
                  <a:cxn ang="0">
                    <a:pos x="146" y="111"/>
                  </a:cxn>
                  <a:cxn ang="0">
                    <a:pos x="156" y="95"/>
                  </a:cxn>
                  <a:cxn ang="0">
                    <a:pos x="166" y="81"/>
                  </a:cxn>
                </a:cxnLst>
                <a:rect l="0" t="0" r="r" b="b"/>
                <a:pathLst>
                  <a:path w="332" h="256">
                    <a:moveTo>
                      <a:pt x="146" y="31"/>
                    </a:moveTo>
                    <a:lnTo>
                      <a:pt x="0" y="256"/>
                    </a:lnTo>
                    <a:lnTo>
                      <a:pt x="332" y="256"/>
                    </a:lnTo>
                    <a:lnTo>
                      <a:pt x="166" y="0"/>
                    </a:lnTo>
                    <a:lnTo>
                      <a:pt x="146" y="31"/>
                    </a:lnTo>
                    <a:close/>
                    <a:moveTo>
                      <a:pt x="166" y="81"/>
                    </a:moveTo>
                    <a:lnTo>
                      <a:pt x="176" y="95"/>
                    </a:lnTo>
                    <a:lnTo>
                      <a:pt x="186" y="111"/>
                    </a:lnTo>
                    <a:lnTo>
                      <a:pt x="198" y="130"/>
                    </a:lnTo>
                    <a:lnTo>
                      <a:pt x="210" y="148"/>
                    </a:lnTo>
                    <a:lnTo>
                      <a:pt x="221" y="166"/>
                    </a:lnTo>
                    <a:lnTo>
                      <a:pt x="233" y="185"/>
                    </a:lnTo>
                    <a:lnTo>
                      <a:pt x="245" y="201"/>
                    </a:lnTo>
                    <a:lnTo>
                      <a:pt x="253" y="215"/>
                    </a:lnTo>
                    <a:lnTo>
                      <a:pt x="235" y="215"/>
                    </a:lnTo>
                    <a:lnTo>
                      <a:pt x="213" y="215"/>
                    </a:lnTo>
                    <a:lnTo>
                      <a:pt x="190" y="215"/>
                    </a:lnTo>
                    <a:lnTo>
                      <a:pt x="166" y="215"/>
                    </a:lnTo>
                    <a:lnTo>
                      <a:pt x="143" y="215"/>
                    </a:lnTo>
                    <a:lnTo>
                      <a:pt x="119" y="215"/>
                    </a:lnTo>
                    <a:lnTo>
                      <a:pt x="97" y="215"/>
                    </a:lnTo>
                    <a:lnTo>
                      <a:pt x="79" y="215"/>
                    </a:lnTo>
                    <a:lnTo>
                      <a:pt x="89" y="201"/>
                    </a:lnTo>
                    <a:lnTo>
                      <a:pt x="98" y="185"/>
                    </a:lnTo>
                    <a:lnTo>
                      <a:pt x="111" y="166"/>
                    </a:lnTo>
                    <a:lnTo>
                      <a:pt x="123" y="148"/>
                    </a:lnTo>
                    <a:lnTo>
                      <a:pt x="134" y="130"/>
                    </a:lnTo>
                    <a:lnTo>
                      <a:pt x="146" y="111"/>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1" name="Freeform 175"/>
              <p:cNvSpPr>
                <a:spLocks noChangeAspect="1"/>
              </p:cNvSpPr>
              <p:nvPr/>
            </p:nvSpPr>
            <p:spPr bwMode="auto">
              <a:xfrm>
                <a:off x="1418" y="521"/>
                <a:ext cx="63" cy="46"/>
              </a:xfrm>
              <a:custGeom>
                <a:avLst/>
                <a:gdLst/>
                <a:ahLst/>
                <a:cxnLst>
                  <a:cxn ang="0">
                    <a:pos x="0" y="195"/>
                  </a:cxn>
                  <a:cxn ang="0">
                    <a:pos x="126" y="0"/>
                  </a:cxn>
                  <a:cxn ang="0">
                    <a:pos x="253" y="195"/>
                  </a:cxn>
                  <a:cxn ang="0">
                    <a:pos x="0" y="195"/>
                  </a:cxn>
                </a:cxnLst>
                <a:rect l="0" t="0" r="r" b="b"/>
                <a:pathLst>
                  <a:path w="253" h="195">
                    <a:moveTo>
                      <a:pt x="0" y="195"/>
                    </a:moveTo>
                    <a:lnTo>
                      <a:pt x="126" y="0"/>
                    </a:lnTo>
                    <a:lnTo>
                      <a:pt x="253"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2" name="Freeform 176"/>
              <p:cNvSpPr>
                <a:spLocks noChangeAspect="1" noEditPoints="1"/>
              </p:cNvSpPr>
              <p:nvPr/>
            </p:nvSpPr>
            <p:spPr bwMode="auto">
              <a:xfrm>
                <a:off x="1409" y="511"/>
                <a:ext cx="83" cy="65"/>
              </a:xfrm>
              <a:custGeom>
                <a:avLst/>
                <a:gdLst/>
                <a:ahLst/>
                <a:cxnLst>
                  <a:cxn ang="0">
                    <a:pos x="147" y="29"/>
                  </a:cxn>
                  <a:cxn ang="0">
                    <a:pos x="0" y="254"/>
                  </a:cxn>
                  <a:cxn ang="0">
                    <a:pos x="332" y="254"/>
                  </a:cxn>
                  <a:cxn ang="0">
                    <a:pos x="166" y="0"/>
                  </a:cxn>
                  <a:cxn ang="0">
                    <a:pos x="147" y="29"/>
                  </a:cxn>
                  <a:cxn ang="0">
                    <a:pos x="166" y="80"/>
                  </a:cxn>
                  <a:cxn ang="0">
                    <a:pos x="175" y="95"/>
                  </a:cxn>
                  <a:cxn ang="0">
                    <a:pos x="186" y="111"/>
                  </a:cxn>
                  <a:cxn ang="0">
                    <a:pos x="197" y="129"/>
                  </a:cxn>
                  <a:cxn ang="0">
                    <a:pos x="209" y="147"/>
                  </a:cxn>
                  <a:cxn ang="0">
                    <a:pos x="222" y="166"/>
                  </a:cxn>
                  <a:cxn ang="0">
                    <a:pos x="233" y="183"/>
                  </a:cxn>
                  <a:cxn ang="0">
                    <a:pos x="244" y="200"/>
                  </a:cxn>
                  <a:cxn ang="0">
                    <a:pos x="253" y="214"/>
                  </a:cxn>
                  <a:cxn ang="0">
                    <a:pos x="234" y="214"/>
                  </a:cxn>
                  <a:cxn ang="0">
                    <a:pos x="213" y="214"/>
                  </a:cxn>
                  <a:cxn ang="0">
                    <a:pos x="190" y="214"/>
                  </a:cxn>
                  <a:cxn ang="0">
                    <a:pos x="166" y="214"/>
                  </a:cxn>
                  <a:cxn ang="0">
                    <a:pos x="142" y="214"/>
                  </a:cxn>
                  <a:cxn ang="0">
                    <a:pos x="118" y="214"/>
                  </a:cxn>
                  <a:cxn ang="0">
                    <a:pos x="97" y="214"/>
                  </a:cxn>
                  <a:cxn ang="0">
                    <a:pos x="79" y="214"/>
                  </a:cxn>
                  <a:cxn ang="0">
                    <a:pos x="88" y="200"/>
                  </a:cxn>
                  <a:cxn ang="0">
                    <a:pos x="99" y="183"/>
                  </a:cxn>
                  <a:cxn ang="0">
                    <a:pos x="110" y="166"/>
                  </a:cxn>
                  <a:cxn ang="0">
                    <a:pos x="122" y="147"/>
                  </a:cxn>
                  <a:cxn ang="0">
                    <a:pos x="134" y="129"/>
                  </a:cxn>
                  <a:cxn ang="0">
                    <a:pos x="145" y="111"/>
                  </a:cxn>
                  <a:cxn ang="0">
                    <a:pos x="156" y="95"/>
                  </a:cxn>
                  <a:cxn ang="0">
                    <a:pos x="166" y="80"/>
                  </a:cxn>
                </a:cxnLst>
                <a:rect l="0" t="0" r="r" b="b"/>
                <a:pathLst>
                  <a:path w="332" h="254">
                    <a:moveTo>
                      <a:pt x="147" y="29"/>
                    </a:moveTo>
                    <a:lnTo>
                      <a:pt x="0" y="254"/>
                    </a:lnTo>
                    <a:lnTo>
                      <a:pt x="332" y="254"/>
                    </a:lnTo>
                    <a:lnTo>
                      <a:pt x="166" y="0"/>
                    </a:lnTo>
                    <a:lnTo>
                      <a:pt x="147" y="29"/>
                    </a:lnTo>
                    <a:close/>
                    <a:moveTo>
                      <a:pt x="166" y="80"/>
                    </a:moveTo>
                    <a:lnTo>
                      <a:pt x="175" y="95"/>
                    </a:lnTo>
                    <a:lnTo>
                      <a:pt x="186" y="111"/>
                    </a:lnTo>
                    <a:lnTo>
                      <a:pt x="197" y="129"/>
                    </a:lnTo>
                    <a:lnTo>
                      <a:pt x="209" y="147"/>
                    </a:lnTo>
                    <a:lnTo>
                      <a:pt x="222" y="166"/>
                    </a:lnTo>
                    <a:lnTo>
                      <a:pt x="233" y="183"/>
                    </a:lnTo>
                    <a:lnTo>
                      <a:pt x="244" y="200"/>
                    </a:lnTo>
                    <a:lnTo>
                      <a:pt x="253" y="214"/>
                    </a:lnTo>
                    <a:lnTo>
                      <a:pt x="234" y="214"/>
                    </a:lnTo>
                    <a:lnTo>
                      <a:pt x="213" y="214"/>
                    </a:lnTo>
                    <a:lnTo>
                      <a:pt x="190" y="214"/>
                    </a:lnTo>
                    <a:lnTo>
                      <a:pt x="166" y="214"/>
                    </a:lnTo>
                    <a:lnTo>
                      <a:pt x="142" y="214"/>
                    </a:lnTo>
                    <a:lnTo>
                      <a:pt x="118" y="214"/>
                    </a:lnTo>
                    <a:lnTo>
                      <a:pt x="97" y="214"/>
                    </a:lnTo>
                    <a:lnTo>
                      <a:pt x="79" y="214"/>
                    </a:lnTo>
                    <a:lnTo>
                      <a:pt x="88" y="200"/>
                    </a:lnTo>
                    <a:lnTo>
                      <a:pt x="99" y="183"/>
                    </a:lnTo>
                    <a:lnTo>
                      <a:pt x="110" y="166"/>
                    </a:lnTo>
                    <a:lnTo>
                      <a:pt x="122" y="147"/>
                    </a:lnTo>
                    <a:lnTo>
                      <a:pt x="134" y="129"/>
                    </a:lnTo>
                    <a:lnTo>
                      <a:pt x="145" y="111"/>
                    </a:lnTo>
                    <a:lnTo>
                      <a:pt x="156"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3" name="Freeform 177"/>
              <p:cNvSpPr>
                <a:spLocks noChangeAspect="1"/>
              </p:cNvSpPr>
              <p:nvPr/>
            </p:nvSpPr>
            <p:spPr bwMode="auto">
              <a:xfrm>
                <a:off x="1517" y="576"/>
                <a:ext cx="65" cy="46"/>
              </a:xfrm>
              <a:custGeom>
                <a:avLst/>
                <a:gdLst/>
                <a:ahLst/>
                <a:cxnLst>
                  <a:cxn ang="0">
                    <a:pos x="0" y="196"/>
                  </a:cxn>
                  <a:cxn ang="0">
                    <a:pos x="126" y="0"/>
                  </a:cxn>
                  <a:cxn ang="0">
                    <a:pos x="253" y="196"/>
                  </a:cxn>
                  <a:cxn ang="0">
                    <a:pos x="0" y="196"/>
                  </a:cxn>
                </a:cxnLst>
                <a:rect l="0" t="0" r="r" b="b"/>
                <a:pathLst>
                  <a:path w="253" h="196">
                    <a:moveTo>
                      <a:pt x="0" y="196"/>
                    </a:moveTo>
                    <a:lnTo>
                      <a:pt x="126" y="0"/>
                    </a:lnTo>
                    <a:lnTo>
                      <a:pt x="253"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4" name="Freeform 178"/>
              <p:cNvSpPr>
                <a:spLocks noChangeAspect="1" noEditPoints="1"/>
              </p:cNvSpPr>
              <p:nvPr/>
            </p:nvSpPr>
            <p:spPr bwMode="auto">
              <a:xfrm>
                <a:off x="1508" y="567"/>
                <a:ext cx="83" cy="64"/>
              </a:xfrm>
              <a:custGeom>
                <a:avLst/>
                <a:gdLst/>
                <a:ahLst/>
                <a:cxnLst>
                  <a:cxn ang="0">
                    <a:pos x="147" y="30"/>
                  </a:cxn>
                  <a:cxn ang="0">
                    <a:pos x="0" y="255"/>
                  </a:cxn>
                  <a:cxn ang="0">
                    <a:pos x="332" y="255"/>
                  </a:cxn>
                  <a:cxn ang="0">
                    <a:pos x="166" y="0"/>
                  </a:cxn>
                  <a:cxn ang="0">
                    <a:pos x="147" y="30"/>
                  </a:cxn>
                  <a:cxn ang="0">
                    <a:pos x="166" y="81"/>
                  </a:cxn>
                  <a:cxn ang="0">
                    <a:pos x="176" y="95"/>
                  </a:cxn>
                  <a:cxn ang="0">
                    <a:pos x="186" y="111"/>
                  </a:cxn>
                  <a:cxn ang="0">
                    <a:pos x="198" y="130"/>
                  </a:cxn>
                  <a:cxn ang="0">
                    <a:pos x="209" y="148"/>
                  </a:cxn>
                  <a:cxn ang="0">
                    <a:pos x="222" y="167"/>
                  </a:cxn>
                  <a:cxn ang="0">
                    <a:pos x="234" y="184"/>
                  </a:cxn>
                  <a:cxn ang="0">
                    <a:pos x="244" y="201"/>
                  </a:cxn>
                  <a:cxn ang="0">
                    <a:pos x="253" y="215"/>
                  </a:cxn>
                  <a:cxn ang="0">
                    <a:pos x="235" y="215"/>
                  </a:cxn>
                  <a:cxn ang="0">
                    <a:pos x="213" y="215"/>
                  </a:cxn>
                  <a:cxn ang="0">
                    <a:pos x="190" y="215"/>
                  </a:cxn>
                  <a:cxn ang="0">
                    <a:pos x="166" y="215"/>
                  </a:cxn>
                  <a:cxn ang="0">
                    <a:pos x="142" y="215"/>
                  </a:cxn>
                  <a:cxn ang="0">
                    <a:pos x="120" y="215"/>
                  </a:cxn>
                  <a:cxn ang="0">
                    <a:pos x="97" y="215"/>
                  </a:cxn>
                  <a:cxn ang="0">
                    <a:pos x="79" y="215"/>
                  </a:cxn>
                  <a:cxn ang="0">
                    <a:pos x="88" y="201"/>
                  </a:cxn>
                  <a:cxn ang="0">
                    <a:pos x="99" y="184"/>
                  </a:cxn>
                  <a:cxn ang="0">
                    <a:pos x="111" y="167"/>
                  </a:cxn>
                  <a:cxn ang="0">
                    <a:pos x="122" y="148"/>
                  </a:cxn>
                  <a:cxn ang="0">
                    <a:pos x="134" y="130"/>
                  </a:cxn>
                  <a:cxn ang="0">
                    <a:pos x="147" y="111"/>
                  </a:cxn>
                  <a:cxn ang="0">
                    <a:pos x="156" y="95"/>
                  </a:cxn>
                  <a:cxn ang="0">
                    <a:pos x="166" y="81"/>
                  </a:cxn>
                </a:cxnLst>
                <a:rect l="0" t="0" r="r" b="b"/>
                <a:pathLst>
                  <a:path w="332" h="255">
                    <a:moveTo>
                      <a:pt x="147" y="30"/>
                    </a:moveTo>
                    <a:lnTo>
                      <a:pt x="0" y="255"/>
                    </a:lnTo>
                    <a:lnTo>
                      <a:pt x="332" y="255"/>
                    </a:lnTo>
                    <a:lnTo>
                      <a:pt x="166" y="0"/>
                    </a:lnTo>
                    <a:lnTo>
                      <a:pt x="147" y="30"/>
                    </a:lnTo>
                    <a:close/>
                    <a:moveTo>
                      <a:pt x="166" y="81"/>
                    </a:moveTo>
                    <a:lnTo>
                      <a:pt x="176" y="95"/>
                    </a:lnTo>
                    <a:lnTo>
                      <a:pt x="186" y="111"/>
                    </a:lnTo>
                    <a:lnTo>
                      <a:pt x="198" y="130"/>
                    </a:lnTo>
                    <a:lnTo>
                      <a:pt x="209" y="148"/>
                    </a:lnTo>
                    <a:lnTo>
                      <a:pt x="222" y="167"/>
                    </a:lnTo>
                    <a:lnTo>
                      <a:pt x="234" y="184"/>
                    </a:lnTo>
                    <a:lnTo>
                      <a:pt x="244" y="201"/>
                    </a:lnTo>
                    <a:lnTo>
                      <a:pt x="253" y="215"/>
                    </a:lnTo>
                    <a:lnTo>
                      <a:pt x="235" y="215"/>
                    </a:lnTo>
                    <a:lnTo>
                      <a:pt x="213" y="215"/>
                    </a:lnTo>
                    <a:lnTo>
                      <a:pt x="190" y="215"/>
                    </a:lnTo>
                    <a:lnTo>
                      <a:pt x="166" y="215"/>
                    </a:lnTo>
                    <a:lnTo>
                      <a:pt x="142" y="215"/>
                    </a:lnTo>
                    <a:lnTo>
                      <a:pt x="120" y="215"/>
                    </a:lnTo>
                    <a:lnTo>
                      <a:pt x="97" y="215"/>
                    </a:lnTo>
                    <a:lnTo>
                      <a:pt x="79" y="215"/>
                    </a:lnTo>
                    <a:lnTo>
                      <a:pt x="88" y="201"/>
                    </a:lnTo>
                    <a:lnTo>
                      <a:pt x="99" y="184"/>
                    </a:lnTo>
                    <a:lnTo>
                      <a:pt x="111" y="167"/>
                    </a:lnTo>
                    <a:lnTo>
                      <a:pt x="122" y="148"/>
                    </a:lnTo>
                    <a:lnTo>
                      <a:pt x="134" y="130"/>
                    </a:lnTo>
                    <a:lnTo>
                      <a:pt x="147" y="111"/>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5" name="Freeform 179"/>
              <p:cNvSpPr>
                <a:spLocks noChangeAspect="1"/>
              </p:cNvSpPr>
              <p:nvPr/>
            </p:nvSpPr>
            <p:spPr bwMode="auto">
              <a:xfrm>
                <a:off x="1606" y="646"/>
                <a:ext cx="63" cy="49"/>
              </a:xfrm>
              <a:custGeom>
                <a:avLst/>
                <a:gdLst/>
                <a:ahLst/>
                <a:cxnLst>
                  <a:cxn ang="0">
                    <a:pos x="0" y="195"/>
                  </a:cxn>
                  <a:cxn ang="0">
                    <a:pos x="127" y="0"/>
                  </a:cxn>
                  <a:cxn ang="0">
                    <a:pos x="253" y="195"/>
                  </a:cxn>
                  <a:cxn ang="0">
                    <a:pos x="0" y="195"/>
                  </a:cxn>
                </a:cxnLst>
                <a:rect l="0" t="0" r="r" b="b"/>
                <a:pathLst>
                  <a:path w="253" h="195">
                    <a:moveTo>
                      <a:pt x="0" y="195"/>
                    </a:moveTo>
                    <a:lnTo>
                      <a:pt x="127" y="0"/>
                    </a:lnTo>
                    <a:lnTo>
                      <a:pt x="253"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6" name="Freeform 180"/>
              <p:cNvSpPr>
                <a:spLocks noChangeAspect="1" noEditPoints="1"/>
              </p:cNvSpPr>
              <p:nvPr/>
            </p:nvSpPr>
            <p:spPr bwMode="auto">
              <a:xfrm>
                <a:off x="1597" y="636"/>
                <a:ext cx="83" cy="64"/>
              </a:xfrm>
              <a:custGeom>
                <a:avLst/>
                <a:gdLst/>
                <a:ahLst/>
                <a:cxnLst>
                  <a:cxn ang="0">
                    <a:pos x="146" y="29"/>
                  </a:cxn>
                  <a:cxn ang="0">
                    <a:pos x="0" y="254"/>
                  </a:cxn>
                  <a:cxn ang="0">
                    <a:pos x="332" y="254"/>
                  </a:cxn>
                  <a:cxn ang="0">
                    <a:pos x="166" y="0"/>
                  </a:cxn>
                  <a:cxn ang="0">
                    <a:pos x="146" y="29"/>
                  </a:cxn>
                  <a:cxn ang="0">
                    <a:pos x="166" y="81"/>
                  </a:cxn>
                  <a:cxn ang="0">
                    <a:pos x="174" y="95"/>
                  </a:cxn>
                  <a:cxn ang="0">
                    <a:pos x="185" y="111"/>
                  </a:cxn>
                  <a:cxn ang="0">
                    <a:pos x="198" y="129"/>
                  </a:cxn>
                  <a:cxn ang="0">
                    <a:pos x="209" y="147"/>
                  </a:cxn>
                  <a:cxn ang="0">
                    <a:pos x="221" y="166"/>
                  </a:cxn>
                  <a:cxn ang="0">
                    <a:pos x="232" y="183"/>
                  </a:cxn>
                  <a:cxn ang="0">
                    <a:pos x="243" y="200"/>
                  </a:cxn>
                  <a:cxn ang="0">
                    <a:pos x="253" y="215"/>
                  </a:cxn>
                  <a:cxn ang="0">
                    <a:pos x="235" y="215"/>
                  </a:cxn>
                  <a:cxn ang="0">
                    <a:pos x="213" y="215"/>
                  </a:cxn>
                  <a:cxn ang="0">
                    <a:pos x="189" y="215"/>
                  </a:cxn>
                  <a:cxn ang="0">
                    <a:pos x="166" y="215"/>
                  </a:cxn>
                  <a:cxn ang="0">
                    <a:pos x="141" y="215"/>
                  </a:cxn>
                  <a:cxn ang="0">
                    <a:pos x="118" y="215"/>
                  </a:cxn>
                  <a:cxn ang="0">
                    <a:pos x="97" y="215"/>
                  </a:cxn>
                  <a:cxn ang="0">
                    <a:pos x="79" y="215"/>
                  </a:cxn>
                  <a:cxn ang="0">
                    <a:pos x="87" y="200"/>
                  </a:cxn>
                  <a:cxn ang="0">
                    <a:pos x="98" y="183"/>
                  </a:cxn>
                  <a:cxn ang="0">
                    <a:pos x="109" y="166"/>
                  </a:cxn>
                  <a:cxn ang="0">
                    <a:pos x="122" y="147"/>
                  </a:cxn>
                  <a:cxn ang="0">
                    <a:pos x="134" y="129"/>
                  </a:cxn>
                  <a:cxn ang="0">
                    <a:pos x="145" y="111"/>
                  </a:cxn>
                  <a:cxn ang="0">
                    <a:pos x="156" y="95"/>
                  </a:cxn>
                  <a:cxn ang="0">
                    <a:pos x="166" y="81"/>
                  </a:cxn>
                </a:cxnLst>
                <a:rect l="0" t="0" r="r" b="b"/>
                <a:pathLst>
                  <a:path w="332" h="254">
                    <a:moveTo>
                      <a:pt x="146" y="29"/>
                    </a:moveTo>
                    <a:lnTo>
                      <a:pt x="0" y="254"/>
                    </a:lnTo>
                    <a:lnTo>
                      <a:pt x="332" y="254"/>
                    </a:lnTo>
                    <a:lnTo>
                      <a:pt x="166" y="0"/>
                    </a:lnTo>
                    <a:lnTo>
                      <a:pt x="146" y="29"/>
                    </a:lnTo>
                    <a:close/>
                    <a:moveTo>
                      <a:pt x="166" y="81"/>
                    </a:moveTo>
                    <a:lnTo>
                      <a:pt x="174" y="95"/>
                    </a:lnTo>
                    <a:lnTo>
                      <a:pt x="185" y="111"/>
                    </a:lnTo>
                    <a:lnTo>
                      <a:pt x="198" y="129"/>
                    </a:lnTo>
                    <a:lnTo>
                      <a:pt x="209" y="147"/>
                    </a:lnTo>
                    <a:lnTo>
                      <a:pt x="221" y="166"/>
                    </a:lnTo>
                    <a:lnTo>
                      <a:pt x="232" y="183"/>
                    </a:lnTo>
                    <a:lnTo>
                      <a:pt x="243" y="200"/>
                    </a:lnTo>
                    <a:lnTo>
                      <a:pt x="253" y="215"/>
                    </a:lnTo>
                    <a:lnTo>
                      <a:pt x="235" y="215"/>
                    </a:lnTo>
                    <a:lnTo>
                      <a:pt x="213" y="215"/>
                    </a:lnTo>
                    <a:lnTo>
                      <a:pt x="189" y="215"/>
                    </a:lnTo>
                    <a:lnTo>
                      <a:pt x="166" y="215"/>
                    </a:lnTo>
                    <a:lnTo>
                      <a:pt x="141" y="215"/>
                    </a:lnTo>
                    <a:lnTo>
                      <a:pt x="118" y="215"/>
                    </a:lnTo>
                    <a:lnTo>
                      <a:pt x="97" y="215"/>
                    </a:lnTo>
                    <a:lnTo>
                      <a:pt x="79" y="215"/>
                    </a:lnTo>
                    <a:lnTo>
                      <a:pt x="87" y="200"/>
                    </a:lnTo>
                    <a:lnTo>
                      <a:pt x="98" y="183"/>
                    </a:lnTo>
                    <a:lnTo>
                      <a:pt x="109" y="166"/>
                    </a:lnTo>
                    <a:lnTo>
                      <a:pt x="122" y="147"/>
                    </a:lnTo>
                    <a:lnTo>
                      <a:pt x="134" y="129"/>
                    </a:lnTo>
                    <a:lnTo>
                      <a:pt x="145" y="111"/>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7" name="Freeform 181"/>
              <p:cNvSpPr>
                <a:spLocks noChangeAspect="1"/>
              </p:cNvSpPr>
              <p:nvPr/>
            </p:nvSpPr>
            <p:spPr bwMode="auto">
              <a:xfrm>
                <a:off x="1705" y="748"/>
                <a:ext cx="63" cy="49"/>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8" name="Freeform 182"/>
              <p:cNvSpPr>
                <a:spLocks noChangeAspect="1" noEditPoints="1"/>
              </p:cNvSpPr>
              <p:nvPr/>
            </p:nvSpPr>
            <p:spPr bwMode="auto">
              <a:xfrm>
                <a:off x="1695" y="738"/>
                <a:ext cx="83" cy="64"/>
              </a:xfrm>
              <a:custGeom>
                <a:avLst/>
                <a:gdLst/>
                <a:ahLst/>
                <a:cxnLst>
                  <a:cxn ang="0">
                    <a:pos x="146" y="31"/>
                  </a:cxn>
                  <a:cxn ang="0">
                    <a:pos x="0" y="256"/>
                  </a:cxn>
                  <a:cxn ang="0">
                    <a:pos x="332" y="256"/>
                  </a:cxn>
                  <a:cxn ang="0">
                    <a:pos x="166" y="0"/>
                  </a:cxn>
                  <a:cxn ang="0">
                    <a:pos x="146" y="31"/>
                  </a:cxn>
                  <a:cxn ang="0">
                    <a:pos x="166" y="81"/>
                  </a:cxn>
                  <a:cxn ang="0">
                    <a:pos x="176" y="95"/>
                  </a:cxn>
                  <a:cxn ang="0">
                    <a:pos x="186" y="112"/>
                  </a:cxn>
                  <a:cxn ang="0">
                    <a:pos x="198" y="129"/>
                  </a:cxn>
                  <a:cxn ang="0">
                    <a:pos x="210" y="148"/>
                  </a:cxn>
                  <a:cxn ang="0">
                    <a:pos x="221" y="166"/>
                  </a:cxn>
                  <a:cxn ang="0">
                    <a:pos x="233" y="185"/>
                  </a:cxn>
                  <a:cxn ang="0">
                    <a:pos x="243" y="201"/>
                  </a:cxn>
                  <a:cxn ang="0">
                    <a:pos x="253" y="215"/>
                  </a:cxn>
                  <a:cxn ang="0">
                    <a:pos x="235" y="215"/>
                  </a:cxn>
                  <a:cxn ang="0">
                    <a:pos x="213" y="215"/>
                  </a:cxn>
                  <a:cxn ang="0">
                    <a:pos x="190" y="215"/>
                  </a:cxn>
                  <a:cxn ang="0">
                    <a:pos x="166" y="215"/>
                  </a:cxn>
                  <a:cxn ang="0">
                    <a:pos x="141" y="215"/>
                  </a:cxn>
                  <a:cxn ang="0">
                    <a:pos x="119" y="215"/>
                  </a:cxn>
                  <a:cxn ang="0">
                    <a:pos x="97" y="215"/>
                  </a:cxn>
                  <a:cxn ang="0">
                    <a:pos x="79" y="215"/>
                  </a:cxn>
                  <a:cxn ang="0">
                    <a:pos x="88" y="201"/>
                  </a:cxn>
                  <a:cxn ang="0">
                    <a:pos x="98" y="185"/>
                  </a:cxn>
                  <a:cxn ang="0">
                    <a:pos x="111" y="166"/>
                  </a:cxn>
                  <a:cxn ang="0">
                    <a:pos x="123" y="148"/>
                  </a:cxn>
                  <a:cxn ang="0">
                    <a:pos x="134" y="129"/>
                  </a:cxn>
                  <a:cxn ang="0">
                    <a:pos x="146" y="112"/>
                  </a:cxn>
                  <a:cxn ang="0">
                    <a:pos x="156" y="95"/>
                  </a:cxn>
                  <a:cxn ang="0">
                    <a:pos x="166" y="81"/>
                  </a:cxn>
                </a:cxnLst>
                <a:rect l="0" t="0" r="r" b="b"/>
                <a:pathLst>
                  <a:path w="332" h="256">
                    <a:moveTo>
                      <a:pt x="146" y="31"/>
                    </a:moveTo>
                    <a:lnTo>
                      <a:pt x="0" y="256"/>
                    </a:lnTo>
                    <a:lnTo>
                      <a:pt x="332" y="256"/>
                    </a:lnTo>
                    <a:lnTo>
                      <a:pt x="166" y="0"/>
                    </a:lnTo>
                    <a:lnTo>
                      <a:pt x="146" y="31"/>
                    </a:lnTo>
                    <a:close/>
                    <a:moveTo>
                      <a:pt x="166" y="81"/>
                    </a:moveTo>
                    <a:lnTo>
                      <a:pt x="176" y="95"/>
                    </a:lnTo>
                    <a:lnTo>
                      <a:pt x="186" y="112"/>
                    </a:lnTo>
                    <a:lnTo>
                      <a:pt x="198" y="129"/>
                    </a:lnTo>
                    <a:lnTo>
                      <a:pt x="210" y="148"/>
                    </a:lnTo>
                    <a:lnTo>
                      <a:pt x="221" y="166"/>
                    </a:lnTo>
                    <a:lnTo>
                      <a:pt x="233" y="185"/>
                    </a:lnTo>
                    <a:lnTo>
                      <a:pt x="243" y="201"/>
                    </a:lnTo>
                    <a:lnTo>
                      <a:pt x="253" y="215"/>
                    </a:lnTo>
                    <a:lnTo>
                      <a:pt x="235" y="215"/>
                    </a:lnTo>
                    <a:lnTo>
                      <a:pt x="213" y="215"/>
                    </a:lnTo>
                    <a:lnTo>
                      <a:pt x="190" y="215"/>
                    </a:lnTo>
                    <a:lnTo>
                      <a:pt x="166" y="215"/>
                    </a:lnTo>
                    <a:lnTo>
                      <a:pt x="141" y="215"/>
                    </a:lnTo>
                    <a:lnTo>
                      <a:pt x="119" y="215"/>
                    </a:lnTo>
                    <a:lnTo>
                      <a:pt x="97" y="215"/>
                    </a:lnTo>
                    <a:lnTo>
                      <a:pt x="79" y="215"/>
                    </a:lnTo>
                    <a:lnTo>
                      <a:pt x="88" y="201"/>
                    </a:lnTo>
                    <a:lnTo>
                      <a:pt x="98" y="185"/>
                    </a:lnTo>
                    <a:lnTo>
                      <a:pt x="111" y="166"/>
                    </a:lnTo>
                    <a:lnTo>
                      <a:pt x="123" y="148"/>
                    </a:lnTo>
                    <a:lnTo>
                      <a:pt x="134" y="129"/>
                    </a:lnTo>
                    <a:lnTo>
                      <a:pt x="146" y="112"/>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79" name="Freeform 183"/>
              <p:cNvSpPr>
                <a:spLocks noChangeAspect="1"/>
              </p:cNvSpPr>
              <p:nvPr/>
            </p:nvSpPr>
            <p:spPr bwMode="auto">
              <a:xfrm>
                <a:off x="1805" y="833"/>
                <a:ext cx="62" cy="48"/>
              </a:xfrm>
              <a:custGeom>
                <a:avLst/>
                <a:gdLst/>
                <a:ahLst/>
                <a:cxnLst>
                  <a:cxn ang="0">
                    <a:pos x="0" y="196"/>
                  </a:cxn>
                  <a:cxn ang="0">
                    <a:pos x="127" y="0"/>
                  </a:cxn>
                  <a:cxn ang="0">
                    <a:pos x="253" y="196"/>
                  </a:cxn>
                  <a:cxn ang="0">
                    <a:pos x="0" y="196"/>
                  </a:cxn>
                </a:cxnLst>
                <a:rect l="0" t="0" r="r" b="b"/>
                <a:pathLst>
                  <a:path w="253" h="196">
                    <a:moveTo>
                      <a:pt x="0" y="196"/>
                    </a:moveTo>
                    <a:lnTo>
                      <a:pt x="127" y="0"/>
                    </a:lnTo>
                    <a:lnTo>
                      <a:pt x="253"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0" name="Freeform 184"/>
              <p:cNvSpPr>
                <a:spLocks noChangeAspect="1" noEditPoints="1"/>
              </p:cNvSpPr>
              <p:nvPr/>
            </p:nvSpPr>
            <p:spPr bwMode="auto">
              <a:xfrm>
                <a:off x="1795" y="822"/>
                <a:ext cx="83" cy="64"/>
              </a:xfrm>
              <a:custGeom>
                <a:avLst/>
                <a:gdLst/>
                <a:ahLst/>
                <a:cxnLst>
                  <a:cxn ang="0">
                    <a:pos x="146" y="30"/>
                  </a:cxn>
                  <a:cxn ang="0">
                    <a:pos x="0" y="255"/>
                  </a:cxn>
                  <a:cxn ang="0">
                    <a:pos x="332" y="255"/>
                  </a:cxn>
                  <a:cxn ang="0">
                    <a:pos x="166" y="0"/>
                  </a:cxn>
                  <a:cxn ang="0">
                    <a:pos x="146" y="30"/>
                  </a:cxn>
                  <a:cxn ang="0">
                    <a:pos x="166" y="80"/>
                  </a:cxn>
                  <a:cxn ang="0">
                    <a:pos x="176" y="95"/>
                  </a:cxn>
                  <a:cxn ang="0">
                    <a:pos x="187" y="111"/>
                  </a:cxn>
                  <a:cxn ang="0">
                    <a:pos x="198" y="130"/>
                  </a:cxn>
                  <a:cxn ang="0">
                    <a:pos x="210" y="148"/>
                  </a:cxn>
                  <a:cxn ang="0">
                    <a:pos x="222" y="167"/>
                  </a:cxn>
                  <a:cxn ang="0">
                    <a:pos x="233" y="184"/>
                  </a:cxn>
                  <a:cxn ang="0">
                    <a:pos x="245" y="201"/>
                  </a:cxn>
                  <a:cxn ang="0">
                    <a:pos x="253" y="215"/>
                  </a:cxn>
                  <a:cxn ang="0">
                    <a:pos x="235" y="215"/>
                  </a:cxn>
                  <a:cxn ang="0">
                    <a:pos x="214" y="215"/>
                  </a:cxn>
                  <a:cxn ang="0">
                    <a:pos x="190" y="215"/>
                  </a:cxn>
                  <a:cxn ang="0">
                    <a:pos x="166" y="215"/>
                  </a:cxn>
                  <a:cxn ang="0">
                    <a:pos x="143" y="215"/>
                  </a:cxn>
                  <a:cxn ang="0">
                    <a:pos x="119" y="215"/>
                  </a:cxn>
                  <a:cxn ang="0">
                    <a:pos x="98" y="215"/>
                  </a:cxn>
                  <a:cxn ang="0">
                    <a:pos x="79" y="215"/>
                  </a:cxn>
                  <a:cxn ang="0">
                    <a:pos x="89" y="201"/>
                  </a:cxn>
                  <a:cxn ang="0">
                    <a:pos x="100" y="184"/>
                  </a:cxn>
                  <a:cxn ang="0">
                    <a:pos x="111" y="167"/>
                  </a:cxn>
                  <a:cxn ang="0">
                    <a:pos x="123" y="148"/>
                  </a:cxn>
                  <a:cxn ang="0">
                    <a:pos x="135" y="130"/>
                  </a:cxn>
                  <a:cxn ang="0">
                    <a:pos x="146" y="111"/>
                  </a:cxn>
                  <a:cxn ang="0">
                    <a:pos x="157" y="95"/>
                  </a:cxn>
                  <a:cxn ang="0">
                    <a:pos x="166" y="80"/>
                  </a:cxn>
                </a:cxnLst>
                <a:rect l="0" t="0" r="r" b="b"/>
                <a:pathLst>
                  <a:path w="332" h="255">
                    <a:moveTo>
                      <a:pt x="146" y="30"/>
                    </a:moveTo>
                    <a:lnTo>
                      <a:pt x="0" y="255"/>
                    </a:lnTo>
                    <a:lnTo>
                      <a:pt x="332" y="255"/>
                    </a:lnTo>
                    <a:lnTo>
                      <a:pt x="166" y="0"/>
                    </a:lnTo>
                    <a:lnTo>
                      <a:pt x="146" y="30"/>
                    </a:lnTo>
                    <a:close/>
                    <a:moveTo>
                      <a:pt x="166" y="80"/>
                    </a:moveTo>
                    <a:lnTo>
                      <a:pt x="176" y="95"/>
                    </a:lnTo>
                    <a:lnTo>
                      <a:pt x="187" y="111"/>
                    </a:lnTo>
                    <a:lnTo>
                      <a:pt x="198" y="130"/>
                    </a:lnTo>
                    <a:lnTo>
                      <a:pt x="210" y="148"/>
                    </a:lnTo>
                    <a:lnTo>
                      <a:pt x="222" y="167"/>
                    </a:lnTo>
                    <a:lnTo>
                      <a:pt x="233" y="184"/>
                    </a:lnTo>
                    <a:lnTo>
                      <a:pt x="245" y="201"/>
                    </a:lnTo>
                    <a:lnTo>
                      <a:pt x="253" y="215"/>
                    </a:lnTo>
                    <a:lnTo>
                      <a:pt x="235" y="215"/>
                    </a:lnTo>
                    <a:lnTo>
                      <a:pt x="214" y="215"/>
                    </a:lnTo>
                    <a:lnTo>
                      <a:pt x="190" y="215"/>
                    </a:lnTo>
                    <a:lnTo>
                      <a:pt x="166" y="215"/>
                    </a:lnTo>
                    <a:lnTo>
                      <a:pt x="143" y="215"/>
                    </a:lnTo>
                    <a:lnTo>
                      <a:pt x="119" y="215"/>
                    </a:lnTo>
                    <a:lnTo>
                      <a:pt x="98" y="215"/>
                    </a:lnTo>
                    <a:lnTo>
                      <a:pt x="79" y="215"/>
                    </a:lnTo>
                    <a:lnTo>
                      <a:pt x="89" y="201"/>
                    </a:lnTo>
                    <a:lnTo>
                      <a:pt x="100" y="184"/>
                    </a:lnTo>
                    <a:lnTo>
                      <a:pt x="111" y="167"/>
                    </a:lnTo>
                    <a:lnTo>
                      <a:pt x="123" y="148"/>
                    </a:lnTo>
                    <a:lnTo>
                      <a:pt x="135" y="130"/>
                    </a:lnTo>
                    <a:lnTo>
                      <a:pt x="146" y="111"/>
                    </a:lnTo>
                    <a:lnTo>
                      <a:pt x="157"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1" name="Freeform 185"/>
              <p:cNvSpPr>
                <a:spLocks noChangeAspect="1"/>
              </p:cNvSpPr>
              <p:nvPr/>
            </p:nvSpPr>
            <p:spPr bwMode="auto">
              <a:xfrm>
                <a:off x="1905" y="962"/>
                <a:ext cx="63" cy="48"/>
              </a:xfrm>
              <a:custGeom>
                <a:avLst/>
                <a:gdLst/>
                <a:ahLst/>
                <a:cxnLst>
                  <a:cxn ang="0">
                    <a:pos x="0" y="195"/>
                  </a:cxn>
                  <a:cxn ang="0">
                    <a:pos x="126" y="0"/>
                  </a:cxn>
                  <a:cxn ang="0">
                    <a:pos x="253" y="195"/>
                  </a:cxn>
                  <a:cxn ang="0">
                    <a:pos x="0" y="195"/>
                  </a:cxn>
                </a:cxnLst>
                <a:rect l="0" t="0" r="r" b="b"/>
                <a:pathLst>
                  <a:path w="253" h="195">
                    <a:moveTo>
                      <a:pt x="0" y="195"/>
                    </a:moveTo>
                    <a:lnTo>
                      <a:pt x="126" y="0"/>
                    </a:lnTo>
                    <a:lnTo>
                      <a:pt x="253"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2" name="Freeform 186"/>
              <p:cNvSpPr>
                <a:spLocks noChangeAspect="1" noEditPoints="1"/>
              </p:cNvSpPr>
              <p:nvPr/>
            </p:nvSpPr>
            <p:spPr bwMode="auto">
              <a:xfrm>
                <a:off x="1895" y="952"/>
                <a:ext cx="82" cy="63"/>
              </a:xfrm>
              <a:custGeom>
                <a:avLst/>
                <a:gdLst/>
                <a:ahLst/>
                <a:cxnLst>
                  <a:cxn ang="0">
                    <a:pos x="147" y="30"/>
                  </a:cxn>
                  <a:cxn ang="0">
                    <a:pos x="0" y="255"/>
                  </a:cxn>
                  <a:cxn ang="0">
                    <a:pos x="331" y="255"/>
                  </a:cxn>
                  <a:cxn ang="0">
                    <a:pos x="166" y="0"/>
                  </a:cxn>
                  <a:cxn ang="0">
                    <a:pos x="147" y="30"/>
                  </a:cxn>
                  <a:cxn ang="0">
                    <a:pos x="166" y="80"/>
                  </a:cxn>
                  <a:cxn ang="0">
                    <a:pos x="175" y="95"/>
                  </a:cxn>
                  <a:cxn ang="0">
                    <a:pos x="186" y="112"/>
                  </a:cxn>
                  <a:cxn ang="0">
                    <a:pos x="197" y="129"/>
                  </a:cxn>
                  <a:cxn ang="0">
                    <a:pos x="209" y="148"/>
                  </a:cxn>
                  <a:cxn ang="0">
                    <a:pos x="221" y="166"/>
                  </a:cxn>
                  <a:cxn ang="0">
                    <a:pos x="233" y="184"/>
                  </a:cxn>
                  <a:cxn ang="0">
                    <a:pos x="244" y="200"/>
                  </a:cxn>
                  <a:cxn ang="0">
                    <a:pos x="253" y="214"/>
                  </a:cxn>
                  <a:cxn ang="0">
                    <a:pos x="234" y="214"/>
                  </a:cxn>
                  <a:cxn ang="0">
                    <a:pos x="213" y="214"/>
                  </a:cxn>
                  <a:cxn ang="0">
                    <a:pos x="190" y="214"/>
                  </a:cxn>
                  <a:cxn ang="0">
                    <a:pos x="166" y="214"/>
                  </a:cxn>
                  <a:cxn ang="0">
                    <a:pos x="142" y="214"/>
                  </a:cxn>
                  <a:cxn ang="0">
                    <a:pos x="118" y="214"/>
                  </a:cxn>
                  <a:cxn ang="0">
                    <a:pos x="97" y="214"/>
                  </a:cxn>
                  <a:cxn ang="0">
                    <a:pos x="79" y="214"/>
                  </a:cxn>
                  <a:cxn ang="0">
                    <a:pos x="88" y="200"/>
                  </a:cxn>
                  <a:cxn ang="0">
                    <a:pos x="99" y="184"/>
                  </a:cxn>
                  <a:cxn ang="0">
                    <a:pos x="110" y="166"/>
                  </a:cxn>
                  <a:cxn ang="0">
                    <a:pos x="122" y="148"/>
                  </a:cxn>
                  <a:cxn ang="0">
                    <a:pos x="134" y="129"/>
                  </a:cxn>
                  <a:cxn ang="0">
                    <a:pos x="145" y="112"/>
                  </a:cxn>
                  <a:cxn ang="0">
                    <a:pos x="156" y="95"/>
                  </a:cxn>
                  <a:cxn ang="0">
                    <a:pos x="166" y="80"/>
                  </a:cxn>
                </a:cxnLst>
                <a:rect l="0" t="0" r="r" b="b"/>
                <a:pathLst>
                  <a:path w="331" h="255">
                    <a:moveTo>
                      <a:pt x="147" y="30"/>
                    </a:moveTo>
                    <a:lnTo>
                      <a:pt x="0" y="255"/>
                    </a:lnTo>
                    <a:lnTo>
                      <a:pt x="331" y="255"/>
                    </a:lnTo>
                    <a:lnTo>
                      <a:pt x="166" y="0"/>
                    </a:lnTo>
                    <a:lnTo>
                      <a:pt x="147" y="30"/>
                    </a:lnTo>
                    <a:close/>
                    <a:moveTo>
                      <a:pt x="166" y="80"/>
                    </a:moveTo>
                    <a:lnTo>
                      <a:pt x="175" y="95"/>
                    </a:lnTo>
                    <a:lnTo>
                      <a:pt x="186" y="112"/>
                    </a:lnTo>
                    <a:lnTo>
                      <a:pt x="197" y="129"/>
                    </a:lnTo>
                    <a:lnTo>
                      <a:pt x="209" y="148"/>
                    </a:lnTo>
                    <a:lnTo>
                      <a:pt x="221" y="166"/>
                    </a:lnTo>
                    <a:lnTo>
                      <a:pt x="233" y="184"/>
                    </a:lnTo>
                    <a:lnTo>
                      <a:pt x="244" y="200"/>
                    </a:lnTo>
                    <a:lnTo>
                      <a:pt x="253" y="214"/>
                    </a:lnTo>
                    <a:lnTo>
                      <a:pt x="234" y="214"/>
                    </a:lnTo>
                    <a:lnTo>
                      <a:pt x="213" y="214"/>
                    </a:lnTo>
                    <a:lnTo>
                      <a:pt x="190" y="214"/>
                    </a:lnTo>
                    <a:lnTo>
                      <a:pt x="166" y="214"/>
                    </a:lnTo>
                    <a:lnTo>
                      <a:pt x="142" y="214"/>
                    </a:lnTo>
                    <a:lnTo>
                      <a:pt x="118" y="214"/>
                    </a:lnTo>
                    <a:lnTo>
                      <a:pt x="97" y="214"/>
                    </a:lnTo>
                    <a:lnTo>
                      <a:pt x="79" y="214"/>
                    </a:lnTo>
                    <a:lnTo>
                      <a:pt x="88" y="200"/>
                    </a:lnTo>
                    <a:lnTo>
                      <a:pt x="99" y="184"/>
                    </a:lnTo>
                    <a:lnTo>
                      <a:pt x="110" y="166"/>
                    </a:lnTo>
                    <a:lnTo>
                      <a:pt x="122" y="148"/>
                    </a:lnTo>
                    <a:lnTo>
                      <a:pt x="134" y="129"/>
                    </a:lnTo>
                    <a:lnTo>
                      <a:pt x="145" y="112"/>
                    </a:lnTo>
                    <a:lnTo>
                      <a:pt x="156"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3" name="Freeform 187"/>
              <p:cNvSpPr>
                <a:spLocks noChangeAspect="1"/>
              </p:cNvSpPr>
              <p:nvPr/>
            </p:nvSpPr>
            <p:spPr bwMode="auto">
              <a:xfrm>
                <a:off x="2003" y="1065"/>
                <a:ext cx="63" cy="46"/>
              </a:xfrm>
              <a:custGeom>
                <a:avLst/>
                <a:gdLst/>
                <a:ahLst/>
                <a:cxnLst>
                  <a:cxn ang="0">
                    <a:pos x="0" y="194"/>
                  </a:cxn>
                  <a:cxn ang="0">
                    <a:pos x="126" y="0"/>
                  </a:cxn>
                  <a:cxn ang="0">
                    <a:pos x="253" y="194"/>
                  </a:cxn>
                  <a:cxn ang="0">
                    <a:pos x="0" y="194"/>
                  </a:cxn>
                </a:cxnLst>
                <a:rect l="0" t="0" r="r" b="b"/>
                <a:pathLst>
                  <a:path w="253" h="194">
                    <a:moveTo>
                      <a:pt x="0" y="194"/>
                    </a:moveTo>
                    <a:lnTo>
                      <a:pt x="126"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4" name="Freeform 188"/>
              <p:cNvSpPr>
                <a:spLocks noChangeAspect="1" noEditPoints="1"/>
              </p:cNvSpPr>
              <p:nvPr/>
            </p:nvSpPr>
            <p:spPr bwMode="auto">
              <a:xfrm>
                <a:off x="1993" y="1055"/>
                <a:ext cx="83" cy="64"/>
              </a:xfrm>
              <a:custGeom>
                <a:avLst/>
                <a:gdLst/>
                <a:ahLst/>
                <a:cxnLst>
                  <a:cxn ang="0">
                    <a:pos x="147" y="31"/>
                  </a:cxn>
                  <a:cxn ang="0">
                    <a:pos x="0" y="256"/>
                  </a:cxn>
                  <a:cxn ang="0">
                    <a:pos x="332" y="256"/>
                  </a:cxn>
                  <a:cxn ang="0">
                    <a:pos x="166" y="0"/>
                  </a:cxn>
                  <a:cxn ang="0">
                    <a:pos x="147" y="31"/>
                  </a:cxn>
                  <a:cxn ang="0">
                    <a:pos x="166" y="81"/>
                  </a:cxn>
                  <a:cxn ang="0">
                    <a:pos x="175" y="95"/>
                  </a:cxn>
                  <a:cxn ang="0">
                    <a:pos x="186" y="112"/>
                  </a:cxn>
                  <a:cxn ang="0">
                    <a:pos x="197" y="129"/>
                  </a:cxn>
                  <a:cxn ang="0">
                    <a:pos x="209" y="148"/>
                  </a:cxn>
                  <a:cxn ang="0">
                    <a:pos x="222" y="166"/>
                  </a:cxn>
                  <a:cxn ang="0">
                    <a:pos x="233" y="184"/>
                  </a:cxn>
                  <a:cxn ang="0">
                    <a:pos x="244" y="200"/>
                  </a:cxn>
                  <a:cxn ang="0">
                    <a:pos x="254" y="215"/>
                  </a:cxn>
                  <a:cxn ang="0">
                    <a:pos x="235" y="215"/>
                  </a:cxn>
                  <a:cxn ang="0">
                    <a:pos x="213" y="215"/>
                  </a:cxn>
                  <a:cxn ang="0">
                    <a:pos x="190" y="215"/>
                  </a:cxn>
                  <a:cxn ang="0">
                    <a:pos x="166" y="215"/>
                  </a:cxn>
                  <a:cxn ang="0">
                    <a:pos x="142" y="215"/>
                  </a:cxn>
                  <a:cxn ang="0">
                    <a:pos x="118" y="215"/>
                  </a:cxn>
                  <a:cxn ang="0">
                    <a:pos x="97" y="215"/>
                  </a:cxn>
                  <a:cxn ang="0">
                    <a:pos x="79" y="215"/>
                  </a:cxn>
                  <a:cxn ang="0">
                    <a:pos x="88" y="200"/>
                  </a:cxn>
                  <a:cxn ang="0">
                    <a:pos x="99" y="184"/>
                  </a:cxn>
                  <a:cxn ang="0">
                    <a:pos x="110" y="166"/>
                  </a:cxn>
                  <a:cxn ang="0">
                    <a:pos x="122" y="148"/>
                  </a:cxn>
                  <a:cxn ang="0">
                    <a:pos x="134" y="129"/>
                  </a:cxn>
                  <a:cxn ang="0">
                    <a:pos x="145" y="112"/>
                  </a:cxn>
                  <a:cxn ang="0">
                    <a:pos x="156" y="95"/>
                  </a:cxn>
                  <a:cxn ang="0">
                    <a:pos x="166" y="81"/>
                  </a:cxn>
                </a:cxnLst>
                <a:rect l="0" t="0" r="r" b="b"/>
                <a:pathLst>
                  <a:path w="332" h="256">
                    <a:moveTo>
                      <a:pt x="147" y="31"/>
                    </a:moveTo>
                    <a:lnTo>
                      <a:pt x="0" y="256"/>
                    </a:lnTo>
                    <a:lnTo>
                      <a:pt x="332" y="256"/>
                    </a:lnTo>
                    <a:lnTo>
                      <a:pt x="166" y="0"/>
                    </a:lnTo>
                    <a:lnTo>
                      <a:pt x="147" y="31"/>
                    </a:lnTo>
                    <a:close/>
                    <a:moveTo>
                      <a:pt x="166" y="81"/>
                    </a:moveTo>
                    <a:lnTo>
                      <a:pt x="175" y="95"/>
                    </a:lnTo>
                    <a:lnTo>
                      <a:pt x="186" y="112"/>
                    </a:lnTo>
                    <a:lnTo>
                      <a:pt x="197" y="129"/>
                    </a:lnTo>
                    <a:lnTo>
                      <a:pt x="209" y="148"/>
                    </a:lnTo>
                    <a:lnTo>
                      <a:pt x="222" y="166"/>
                    </a:lnTo>
                    <a:lnTo>
                      <a:pt x="233" y="184"/>
                    </a:lnTo>
                    <a:lnTo>
                      <a:pt x="244" y="200"/>
                    </a:lnTo>
                    <a:lnTo>
                      <a:pt x="254" y="215"/>
                    </a:lnTo>
                    <a:lnTo>
                      <a:pt x="235" y="215"/>
                    </a:lnTo>
                    <a:lnTo>
                      <a:pt x="213" y="215"/>
                    </a:lnTo>
                    <a:lnTo>
                      <a:pt x="190" y="215"/>
                    </a:lnTo>
                    <a:lnTo>
                      <a:pt x="166" y="215"/>
                    </a:lnTo>
                    <a:lnTo>
                      <a:pt x="142" y="215"/>
                    </a:lnTo>
                    <a:lnTo>
                      <a:pt x="118" y="215"/>
                    </a:lnTo>
                    <a:lnTo>
                      <a:pt x="97" y="215"/>
                    </a:lnTo>
                    <a:lnTo>
                      <a:pt x="79" y="215"/>
                    </a:lnTo>
                    <a:lnTo>
                      <a:pt x="88" y="200"/>
                    </a:lnTo>
                    <a:lnTo>
                      <a:pt x="99" y="184"/>
                    </a:lnTo>
                    <a:lnTo>
                      <a:pt x="110" y="166"/>
                    </a:lnTo>
                    <a:lnTo>
                      <a:pt x="122" y="148"/>
                    </a:lnTo>
                    <a:lnTo>
                      <a:pt x="134" y="129"/>
                    </a:lnTo>
                    <a:lnTo>
                      <a:pt x="145" y="112"/>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5" name="Freeform 189"/>
              <p:cNvSpPr>
                <a:spLocks noChangeAspect="1"/>
              </p:cNvSpPr>
              <p:nvPr/>
            </p:nvSpPr>
            <p:spPr bwMode="auto">
              <a:xfrm>
                <a:off x="2093" y="1145"/>
                <a:ext cx="68" cy="48"/>
              </a:xfrm>
              <a:custGeom>
                <a:avLst/>
                <a:gdLst/>
                <a:ahLst/>
                <a:cxnLst>
                  <a:cxn ang="0">
                    <a:pos x="0" y="195"/>
                  </a:cxn>
                  <a:cxn ang="0">
                    <a:pos x="127" y="0"/>
                  </a:cxn>
                  <a:cxn ang="0">
                    <a:pos x="253" y="195"/>
                  </a:cxn>
                  <a:cxn ang="0">
                    <a:pos x="0" y="195"/>
                  </a:cxn>
                </a:cxnLst>
                <a:rect l="0" t="0" r="r" b="b"/>
                <a:pathLst>
                  <a:path w="253" h="195">
                    <a:moveTo>
                      <a:pt x="0" y="195"/>
                    </a:moveTo>
                    <a:lnTo>
                      <a:pt x="127" y="0"/>
                    </a:lnTo>
                    <a:lnTo>
                      <a:pt x="253"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6" name="Freeform 190"/>
              <p:cNvSpPr>
                <a:spLocks noChangeAspect="1" noEditPoints="1"/>
              </p:cNvSpPr>
              <p:nvPr/>
            </p:nvSpPr>
            <p:spPr bwMode="auto">
              <a:xfrm>
                <a:off x="2083" y="1135"/>
                <a:ext cx="83" cy="63"/>
              </a:xfrm>
              <a:custGeom>
                <a:avLst/>
                <a:gdLst/>
                <a:ahLst/>
                <a:cxnLst>
                  <a:cxn ang="0">
                    <a:pos x="146" y="30"/>
                  </a:cxn>
                  <a:cxn ang="0">
                    <a:pos x="0" y="255"/>
                  </a:cxn>
                  <a:cxn ang="0">
                    <a:pos x="332" y="255"/>
                  </a:cxn>
                  <a:cxn ang="0">
                    <a:pos x="166" y="0"/>
                  </a:cxn>
                  <a:cxn ang="0">
                    <a:pos x="146" y="30"/>
                  </a:cxn>
                  <a:cxn ang="0">
                    <a:pos x="166" y="80"/>
                  </a:cxn>
                  <a:cxn ang="0">
                    <a:pos x="176" y="95"/>
                  </a:cxn>
                  <a:cxn ang="0">
                    <a:pos x="185" y="111"/>
                  </a:cxn>
                  <a:cxn ang="0">
                    <a:pos x="198" y="129"/>
                  </a:cxn>
                  <a:cxn ang="0">
                    <a:pos x="209" y="148"/>
                  </a:cxn>
                  <a:cxn ang="0">
                    <a:pos x="221" y="166"/>
                  </a:cxn>
                  <a:cxn ang="0">
                    <a:pos x="233" y="184"/>
                  </a:cxn>
                  <a:cxn ang="0">
                    <a:pos x="243" y="200"/>
                  </a:cxn>
                  <a:cxn ang="0">
                    <a:pos x="253" y="214"/>
                  </a:cxn>
                  <a:cxn ang="0">
                    <a:pos x="234" y="214"/>
                  </a:cxn>
                  <a:cxn ang="0">
                    <a:pos x="212" y="214"/>
                  </a:cxn>
                  <a:cxn ang="0">
                    <a:pos x="189" y="214"/>
                  </a:cxn>
                  <a:cxn ang="0">
                    <a:pos x="166" y="214"/>
                  </a:cxn>
                  <a:cxn ang="0">
                    <a:pos x="141" y="214"/>
                  </a:cxn>
                  <a:cxn ang="0">
                    <a:pos x="118" y="214"/>
                  </a:cxn>
                  <a:cxn ang="0">
                    <a:pos x="97" y="214"/>
                  </a:cxn>
                  <a:cxn ang="0">
                    <a:pos x="78" y="214"/>
                  </a:cxn>
                  <a:cxn ang="0">
                    <a:pos x="87" y="200"/>
                  </a:cxn>
                  <a:cxn ang="0">
                    <a:pos x="98" y="184"/>
                  </a:cxn>
                  <a:cxn ang="0">
                    <a:pos x="110" y="166"/>
                  </a:cxn>
                  <a:cxn ang="0">
                    <a:pos x="121" y="148"/>
                  </a:cxn>
                  <a:cxn ang="0">
                    <a:pos x="134" y="129"/>
                  </a:cxn>
                  <a:cxn ang="0">
                    <a:pos x="146" y="111"/>
                  </a:cxn>
                  <a:cxn ang="0">
                    <a:pos x="156" y="95"/>
                  </a:cxn>
                  <a:cxn ang="0">
                    <a:pos x="166" y="80"/>
                  </a:cxn>
                </a:cxnLst>
                <a:rect l="0" t="0" r="r" b="b"/>
                <a:pathLst>
                  <a:path w="332" h="255">
                    <a:moveTo>
                      <a:pt x="146" y="30"/>
                    </a:moveTo>
                    <a:lnTo>
                      <a:pt x="0" y="255"/>
                    </a:lnTo>
                    <a:lnTo>
                      <a:pt x="332" y="255"/>
                    </a:lnTo>
                    <a:lnTo>
                      <a:pt x="166" y="0"/>
                    </a:lnTo>
                    <a:lnTo>
                      <a:pt x="146" y="30"/>
                    </a:lnTo>
                    <a:close/>
                    <a:moveTo>
                      <a:pt x="166" y="80"/>
                    </a:moveTo>
                    <a:lnTo>
                      <a:pt x="176" y="95"/>
                    </a:lnTo>
                    <a:lnTo>
                      <a:pt x="185" y="111"/>
                    </a:lnTo>
                    <a:lnTo>
                      <a:pt x="198" y="129"/>
                    </a:lnTo>
                    <a:lnTo>
                      <a:pt x="209" y="148"/>
                    </a:lnTo>
                    <a:lnTo>
                      <a:pt x="221" y="166"/>
                    </a:lnTo>
                    <a:lnTo>
                      <a:pt x="233" y="184"/>
                    </a:lnTo>
                    <a:lnTo>
                      <a:pt x="243" y="200"/>
                    </a:lnTo>
                    <a:lnTo>
                      <a:pt x="253" y="214"/>
                    </a:lnTo>
                    <a:lnTo>
                      <a:pt x="234" y="214"/>
                    </a:lnTo>
                    <a:lnTo>
                      <a:pt x="212" y="214"/>
                    </a:lnTo>
                    <a:lnTo>
                      <a:pt x="189" y="214"/>
                    </a:lnTo>
                    <a:lnTo>
                      <a:pt x="166" y="214"/>
                    </a:lnTo>
                    <a:lnTo>
                      <a:pt x="141" y="214"/>
                    </a:lnTo>
                    <a:lnTo>
                      <a:pt x="118" y="214"/>
                    </a:lnTo>
                    <a:lnTo>
                      <a:pt x="97" y="214"/>
                    </a:lnTo>
                    <a:lnTo>
                      <a:pt x="78" y="214"/>
                    </a:lnTo>
                    <a:lnTo>
                      <a:pt x="87" y="200"/>
                    </a:lnTo>
                    <a:lnTo>
                      <a:pt x="98" y="184"/>
                    </a:lnTo>
                    <a:lnTo>
                      <a:pt x="110" y="166"/>
                    </a:lnTo>
                    <a:lnTo>
                      <a:pt x="121" y="148"/>
                    </a:lnTo>
                    <a:lnTo>
                      <a:pt x="134" y="129"/>
                    </a:lnTo>
                    <a:lnTo>
                      <a:pt x="146" y="111"/>
                    </a:lnTo>
                    <a:lnTo>
                      <a:pt x="156"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7" name="Freeform 191"/>
              <p:cNvSpPr>
                <a:spLocks noChangeAspect="1"/>
              </p:cNvSpPr>
              <p:nvPr/>
            </p:nvSpPr>
            <p:spPr bwMode="auto">
              <a:xfrm>
                <a:off x="2183" y="1167"/>
                <a:ext cx="68" cy="46"/>
              </a:xfrm>
              <a:custGeom>
                <a:avLst/>
                <a:gdLst/>
                <a:ahLst/>
                <a:cxnLst>
                  <a:cxn ang="0">
                    <a:pos x="0" y="195"/>
                  </a:cxn>
                  <a:cxn ang="0">
                    <a:pos x="127" y="0"/>
                  </a:cxn>
                  <a:cxn ang="0">
                    <a:pos x="253" y="195"/>
                  </a:cxn>
                  <a:cxn ang="0">
                    <a:pos x="0" y="195"/>
                  </a:cxn>
                </a:cxnLst>
                <a:rect l="0" t="0" r="r" b="b"/>
                <a:pathLst>
                  <a:path w="253" h="195">
                    <a:moveTo>
                      <a:pt x="0" y="195"/>
                    </a:moveTo>
                    <a:lnTo>
                      <a:pt x="127" y="0"/>
                    </a:lnTo>
                    <a:lnTo>
                      <a:pt x="253"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8" name="Freeform 192"/>
              <p:cNvSpPr>
                <a:spLocks noChangeAspect="1" noEditPoints="1"/>
              </p:cNvSpPr>
              <p:nvPr/>
            </p:nvSpPr>
            <p:spPr bwMode="auto">
              <a:xfrm>
                <a:off x="2173" y="1157"/>
                <a:ext cx="83" cy="65"/>
              </a:xfrm>
              <a:custGeom>
                <a:avLst/>
                <a:gdLst/>
                <a:ahLst/>
                <a:cxnLst>
                  <a:cxn ang="0">
                    <a:pos x="146" y="31"/>
                  </a:cxn>
                  <a:cxn ang="0">
                    <a:pos x="0" y="256"/>
                  </a:cxn>
                  <a:cxn ang="0">
                    <a:pos x="331" y="256"/>
                  </a:cxn>
                  <a:cxn ang="0">
                    <a:pos x="166" y="0"/>
                  </a:cxn>
                  <a:cxn ang="0">
                    <a:pos x="146" y="31"/>
                  </a:cxn>
                  <a:cxn ang="0">
                    <a:pos x="166" y="81"/>
                  </a:cxn>
                  <a:cxn ang="0">
                    <a:pos x="175" y="95"/>
                  </a:cxn>
                  <a:cxn ang="0">
                    <a:pos x="185" y="111"/>
                  </a:cxn>
                  <a:cxn ang="0">
                    <a:pos x="198" y="130"/>
                  </a:cxn>
                  <a:cxn ang="0">
                    <a:pos x="209" y="149"/>
                  </a:cxn>
                  <a:cxn ang="0">
                    <a:pos x="221" y="166"/>
                  </a:cxn>
                  <a:cxn ang="0">
                    <a:pos x="233" y="185"/>
                  </a:cxn>
                  <a:cxn ang="0">
                    <a:pos x="243" y="201"/>
                  </a:cxn>
                  <a:cxn ang="0">
                    <a:pos x="253" y="215"/>
                  </a:cxn>
                  <a:cxn ang="0">
                    <a:pos x="234" y="215"/>
                  </a:cxn>
                  <a:cxn ang="0">
                    <a:pos x="212" y="215"/>
                  </a:cxn>
                  <a:cxn ang="0">
                    <a:pos x="189" y="215"/>
                  </a:cxn>
                  <a:cxn ang="0">
                    <a:pos x="166" y="215"/>
                  </a:cxn>
                  <a:cxn ang="0">
                    <a:pos x="141" y="215"/>
                  </a:cxn>
                  <a:cxn ang="0">
                    <a:pos x="118" y="215"/>
                  </a:cxn>
                  <a:cxn ang="0">
                    <a:pos x="97" y="215"/>
                  </a:cxn>
                  <a:cxn ang="0">
                    <a:pos x="78" y="215"/>
                  </a:cxn>
                  <a:cxn ang="0">
                    <a:pos x="87" y="201"/>
                  </a:cxn>
                  <a:cxn ang="0">
                    <a:pos x="98" y="185"/>
                  </a:cxn>
                  <a:cxn ang="0">
                    <a:pos x="110" y="166"/>
                  </a:cxn>
                  <a:cxn ang="0">
                    <a:pos x="121" y="149"/>
                  </a:cxn>
                  <a:cxn ang="0">
                    <a:pos x="134" y="130"/>
                  </a:cxn>
                  <a:cxn ang="0">
                    <a:pos x="146" y="111"/>
                  </a:cxn>
                  <a:cxn ang="0">
                    <a:pos x="156" y="95"/>
                  </a:cxn>
                  <a:cxn ang="0">
                    <a:pos x="166" y="81"/>
                  </a:cxn>
                </a:cxnLst>
                <a:rect l="0" t="0" r="r" b="b"/>
                <a:pathLst>
                  <a:path w="331" h="256">
                    <a:moveTo>
                      <a:pt x="146" y="31"/>
                    </a:moveTo>
                    <a:lnTo>
                      <a:pt x="0" y="256"/>
                    </a:lnTo>
                    <a:lnTo>
                      <a:pt x="331" y="256"/>
                    </a:lnTo>
                    <a:lnTo>
                      <a:pt x="166" y="0"/>
                    </a:lnTo>
                    <a:lnTo>
                      <a:pt x="146" y="31"/>
                    </a:lnTo>
                    <a:close/>
                    <a:moveTo>
                      <a:pt x="166" y="81"/>
                    </a:moveTo>
                    <a:lnTo>
                      <a:pt x="175" y="95"/>
                    </a:lnTo>
                    <a:lnTo>
                      <a:pt x="185" y="111"/>
                    </a:lnTo>
                    <a:lnTo>
                      <a:pt x="198" y="130"/>
                    </a:lnTo>
                    <a:lnTo>
                      <a:pt x="209" y="149"/>
                    </a:lnTo>
                    <a:lnTo>
                      <a:pt x="221" y="166"/>
                    </a:lnTo>
                    <a:lnTo>
                      <a:pt x="233" y="185"/>
                    </a:lnTo>
                    <a:lnTo>
                      <a:pt x="243" y="201"/>
                    </a:lnTo>
                    <a:lnTo>
                      <a:pt x="253" y="215"/>
                    </a:lnTo>
                    <a:lnTo>
                      <a:pt x="234" y="215"/>
                    </a:lnTo>
                    <a:lnTo>
                      <a:pt x="212" y="215"/>
                    </a:lnTo>
                    <a:lnTo>
                      <a:pt x="189" y="215"/>
                    </a:lnTo>
                    <a:lnTo>
                      <a:pt x="166" y="215"/>
                    </a:lnTo>
                    <a:lnTo>
                      <a:pt x="141" y="215"/>
                    </a:lnTo>
                    <a:lnTo>
                      <a:pt x="118" y="215"/>
                    </a:lnTo>
                    <a:lnTo>
                      <a:pt x="97" y="215"/>
                    </a:lnTo>
                    <a:lnTo>
                      <a:pt x="78" y="215"/>
                    </a:lnTo>
                    <a:lnTo>
                      <a:pt x="87" y="201"/>
                    </a:lnTo>
                    <a:lnTo>
                      <a:pt x="98" y="185"/>
                    </a:lnTo>
                    <a:lnTo>
                      <a:pt x="110" y="166"/>
                    </a:lnTo>
                    <a:lnTo>
                      <a:pt x="121" y="149"/>
                    </a:lnTo>
                    <a:lnTo>
                      <a:pt x="134" y="130"/>
                    </a:lnTo>
                    <a:lnTo>
                      <a:pt x="146" y="111"/>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89" name="Freeform 193"/>
              <p:cNvSpPr>
                <a:spLocks noChangeAspect="1"/>
              </p:cNvSpPr>
              <p:nvPr/>
            </p:nvSpPr>
            <p:spPr bwMode="auto">
              <a:xfrm>
                <a:off x="2290" y="1194"/>
                <a:ext cx="63" cy="46"/>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0" name="Freeform 194"/>
              <p:cNvSpPr>
                <a:spLocks noChangeAspect="1" noEditPoints="1"/>
              </p:cNvSpPr>
              <p:nvPr/>
            </p:nvSpPr>
            <p:spPr bwMode="auto">
              <a:xfrm>
                <a:off x="2281" y="1185"/>
                <a:ext cx="82" cy="65"/>
              </a:xfrm>
              <a:custGeom>
                <a:avLst/>
                <a:gdLst/>
                <a:ahLst/>
                <a:cxnLst>
                  <a:cxn ang="0">
                    <a:pos x="146" y="30"/>
                  </a:cxn>
                  <a:cxn ang="0">
                    <a:pos x="0" y="255"/>
                  </a:cxn>
                  <a:cxn ang="0">
                    <a:pos x="332" y="255"/>
                  </a:cxn>
                  <a:cxn ang="0">
                    <a:pos x="166" y="0"/>
                  </a:cxn>
                  <a:cxn ang="0">
                    <a:pos x="146" y="30"/>
                  </a:cxn>
                  <a:cxn ang="0">
                    <a:pos x="166" y="80"/>
                  </a:cxn>
                  <a:cxn ang="0">
                    <a:pos x="176" y="95"/>
                  </a:cxn>
                  <a:cxn ang="0">
                    <a:pos x="186" y="111"/>
                  </a:cxn>
                  <a:cxn ang="0">
                    <a:pos x="198" y="130"/>
                  </a:cxn>
                  <a:cxn ang="0">
                    <a:pos x="210" y="147"/>
                  </a:cxn>
                  <a:cxn ang="0">
                    <a:pos x="221" y="166"/>
                  </a:cxn>
                  <a:cxn ang="0">
                    <a:pos x="233" y="184"/>
                  </a:cxn>
                  <a:cxn ang="0">
                    <a:pos x="245" y="201"/>
                  </a:cxn>
                  <a:cxn ang="0">
                    <a:pos x="253" y="215"/>
                  </a:cxn>
                  <a:cxn ang="0">
                    <a:pos x="235" y="215"/>
                  </a:cxn>
                  <a:cxn ang="0">
                    <a:pos x="214" y="215"/>
                  </a:cxn>
                  <a:cxn ang="0">
                    <a:pos x="191" y="215"/>
                  </a:cxn>
                  <a:cxn ang="0">
                    <a:pos x="166" y="215"/>
                  </a:cxn>
                  <a:cxn ang="0">
                    <a:pos x="143" y="215"/>
                  </a:cxn>
                  <a:cxn ang="0">
                    <a:pos x="119" y="215"/>
                  </a:cxn>
                  <a:cxn ang="0">
                    <a:pos x="97" y="215"/>
                  </a:cxn>
                  <a:cxn ang="0">
                    <a:pos x="79" y="215"/>
                  </a:cxn>
                  <a:cxn ang="0">
                    <a:pos x="89" y="201"/>
                  </a:cxn>
                  <a:cxn ang="0">
                    <a:pos x="98" y="184"/>
                  </a:cxn>
                  <a:cxn ang="0">
                    <a:pos x="111" y="166"/>
                  </a:cxn>
                  <a:cxn ang="0">
                    <a:pos x="123" y="147"/>
                  </a:cxn>
                  <a:cxn ang="0">
                    <a:pos x="134" y="130"/>
                  </a:cxn>
                  <a:cxn ang="0">
                    <a:pos x="146" y="111"/>
                  </a:cxn>
                  <a:cxn ang="0">
                    <a:pos x="156" y="95"/>
                  </a:cxn>
                  <a:cxn ang="0">
                    <a:pos x="166" y="80"/>
                  </a:cxn>
                </a:cxnLst>
                <a:rect l="0" t="0" r="r" b="b"/>
                <a:pathLst>
                  <a:path w="332" h="255">
                    <a:moveTo>
                      <a:pt x="146" y="30"/>
                    </a:moveTo>
                    <a:lnTo>
                      <a:pt x="0" y="255"/>
                    </a:lnTo>
                    <a:lnTo>
                      <a:pt x="332" y="255"/>
                    </a:lnTo>
                    <a:lnTo>
                      <a:pt x="166" y="0"/>
                    </a:lnTo>
                    <a:lnTo>
                      <a:pt x="146" y="30"/>
                    </a:lnTo>
                    <a:close/>
                    <a:moveTo>
                      <a:pt x="166" y="80"/>
                    </a:moveTo>
                    <a:lnTo>
                      <a:pt x="176" y="95"/>
                    </a:lnTo>
                    <a:lnTo>
                      <a:pt x="186" y="111"/>
                    </a:lnTo>
                    <a:lnTo>
                      <a:pt x="198" y="130"/>
                    </a:lnTo>
                    <a:lnTo>
                      <a:pt x="210" y="147"/>
                    </a:lnTo>
                    <a:lnTo>
                      <a:pt x="221" y="166"/>
                    </a:lnTo>
                    <a:lnTo>
                      <a:pt x="233" y="184"/>
                    </a:lnTo>
                    <a:lnTo>
                      <a:pt x="245" y="201"/>
                    </a:lnTo>
                    <a:lnTo>
                      <a:pt x="253" y="215"/>
                    </a:lnTo>
                    <a:lnTo>
                      <a:pt x="235" y="215"/>
                    </a:lnTo>
                    <a:lnTo>
                      <a:pt x="214" y="215"/>
                    </a:lnTo>
                    <a:lnTo>
                      <a:pt x="191" y="215"/>
                    </a:lnTo>
                    <a:lnTo>
                      <a:pt x="166" y="215"/>
                    </a:lnTo>
                    <a:lnTo>
                      <a:pt x="143" y="215"/>
                    </a:lnTo>
                    <a:lnTo>
                      <a:pt x="119" y="215"/>
                    </a:lnTo>
                    <a:lnTo>
                      <a:pt x="97" y="215"/>
                    </a:lnTo>
                    <a:lnTo>
                      <a:pt x="79" y="215"/>
                    </a:lnTo>
                    <a:lnTo>
                      <a:pt x="89" y="201"/>
                    </a:lnTo>
                    <a:lnTo>
                      <a:pt x="98" y="184"/>
                    </a:lnTo>
                    <a:lnTo>
                      <a:pt x="111" y="166"/>
                    </a:lnTo>
                    <a:lnTo>
                      <a:pt x="123" y="147"/>
                    </a:lnTo>
                    <a:lnTo>
                      <a:pt x="134" y="130"/>
                    </a:lnTo>
                    <a:lnTo>
                      <a:pt x="146" y="111"/>
                    </a:lnTo>
                    <a:lnTo>
                      <a:pt x="156"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1" name="Freeform 195"/>
              <p:cNvSpPr>
                <a:spLocks noChangeAspect="1"/>
              </p:cNvSpPr>
              <p:nvPr/>
            </p:nvSpPr>
            <p:spPr bwMode="auto">
              <a:xfrm>
                <a:off x="2389" y="1257"/>
                <a:ext cx="63" cy="48"/>
              </a:xfrm>
              <a:custGeom>
                <a:avLst/>
                <a:gdLst/>
                <a:ahLst/>
                <a:cxnLst>
                  <a:cxn ang="0">
                    <a:pos x="0" y="196"/>
                  </a:cxn>
                  <a:cxn ang="0">
                    <a:pos x="127" y="0"/>
                  </a:cxn>
                  <a:cxn ang="0">
                    <a:pos x="254" y="196"/>
                  </a:cxn>
                  <a:cxn ang="0">
                    <a:pos x="0" y="196"/>
                  </a:cxn>
                </a:cxnLst>
                <a:rect l="0" t="0" r="r" b="b"/>
                <a:pathLst>
                  <a:path w="254" h="196">
                    <a:moveTo>
                      <a:pt x="0" y="196"/>
                    </a:moveTo>
                    <a:lnTo>
                      <a:pt x="127" y="0"/>
                    </a:lnTo>
                    <a:lnTo>
                      <a:pt x="254"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2" name="Freeform 196"/>
              <p:cNvSpPr>
                <a:spLocks noChangeAspect="1" noEditPoints="1"/>
              </p:cNvSpPr>
              <p:nvPr/>
            </p:nvSpPr>
            <p:spPr bwMode="auto">
              <a:xfrm>
                <a:off x="2380" y="1247"/>
                <a:ext cx="82" cy="64"/>
              </a:xfrm>
              <a:custGeom>
                <a:avLst/>
                <a:gdLst/>
                <a:ahLst/>
                <a:cxnLst>
                  <a:cxn ang="0">
                    <a:pos x="145" y="29"/>
                  </a:cxn>
                  <a:cxn ang="0">
                    <a:pos x="0" y="254"/>
                  </a:cxn>
                  <a:cxn ang="0">
                    <a:pos x="331" y="254"/>
                  </a:cxn>
                  <a:cxn ang="0">
                    <a:pos x="165" y="0"/>
                  </a:cxn>
                  <a:cxn ang="0">
                    <a:pos x="145" y="29"/>
                  </a:cxn>
                  <a:cxn ang="0">
                    <a:pos x="165" y="80"/>
                  </a:cxn>
                  <a:cxn ang="0">
                    <a:pos x="175" y="94"/>
                  </a:cxn>
                  <a:cxn ang="0">
                    <a:pos x="186" y="111"/>
                  </a:cxn>
                  <a:cxn ang="0">
                    <a:pos x="197" y="129"/>
                  </a:cxn>
                  <a:cxn ang="0">
                    <a:pos x="209" y="147"/>
                  </a:cxn>
                  <a:cxn ang="0">
                    <a:pos x="221" y="166"/>
                  </a:cxn>
                  <a:cxn ang="0">
                    <a:pos x="233" y="183"/>
                  </a:cxn>
                  <a:cxn ang="0">
                    <a:pos x="244" y="200"/>
                  </a:cxn>
                  <a:cxn ang="0">
                    <a:pos x="252" y="214"/>
                  </a:cxn>
                  <a:cxn ang="0">
                    <a:pos x="234" y="214"/>
                  </a:cxn>
                  <a:cxn ang="0">
                    <a:pos x="213" y="214"/>
                  </a:cxn>
                  <a:cxn ang="0">
                    <a:pos x="190" y="214"/>
                  </a:cxn>
                  <a:cxn ang="0">
                    <a:pos x="165" y="214"/>
                  </a:cxn>
                  <a:cxn ang="0">
                    <a:pos x="142" y="214"/>
                  </a:cxn>
                  <a:cxn ang="0">
                    <a:pos x="118" y="214"/>
                  </a:cxn>
                  <a:cxn ang="0">
                    <a:pos x="97" y="214"/>
                  </a:cxn>
                  <a:cxn ang="0">
                    <a:pos x="78" y="214"/>
                  </a:cxn>
                  <a:cxn ang="0">
                    <a:pos x="88" y="200"/>
                  </a:cxn>
                  <a:cxn ang="0">
                    <a:pos x="99" y="183"/>
                  </a:cxn>
                  <a:cxn ang="0">
                    <a:pos x="110" y="166"/>
                  </a:cxn>
                  <a:cxn ang="0">
                    <a:pos x="122" y="147"/>
                  </a:cxn>
                  <a:cxn ang="0">
                    <a:pos x="134" y="129"/>
                  </a:cxn>
                  <a:cxn ang="0">
                    <a:pos x="145" y="111"/>
                  </a:cxn>
                  <a:cxn ang="0">
                    <a:pos x="156" y="94"/>
                  </a:cxn>
                  <a:cxn ang="0">
                    <a:pos x="165" y="80"/>
                  </a:cxn>
                </a:cxnLst>
                <a:rect l="0" t="0" r="r" b="b"/>
                <a:pathLst>
                  <a:path w="331" h="254">
                    <a:moveTo>
                      <a:pt x="145" y="29"/>
                    </a:moveTo>
                    <a:lnTo>
                      <a:pt x="0" y="254"/>
                    </a:lnTo>
                    <a:lnTo>
                      <a:pt x="331" y="254"/>
                    </a:lnTo>
                    <a:lnTo>
                      <a:pt x="165" y="0"/>
                    </a:lnTo>
                    <a:lnTo>
                      <a:pt x="145" y="29"/>
                    </a:lnTo>
                    <a:close/>
                    <a:moveTo>
                      <a:pt x="165" y="80"/>
                    </a:moveTo>
                    <a:lnTo>
                      <a:pt x="175" y="94"/>
                    </a:lnTo>
                    <a:lnTo>
                      <a:pt x="186" y="111"/>
                    </a:lnTo>
                    <a:lnTo>
                      <a:pt x="197" y="129"/>
                    </a:lnTo>
                    <a:lnTo>
                      <a:pt x="209" y="147"/>
                    </a:lnTo>
                    <a:lnTo>
                      <a:pt x="221" y="166"/>
                    </a:lnTo>
                    <a:lnTo>
                      <a:pt x="233" y="183"/>
                    </a:lnTo>
                    <a:lnTo>
                      <a:pt x="244" y="200"/>
                    </a:lnTo>
                    <a:lnTo>
                      <a:pt x="252" y="214"/>
                    </a:lnTo>
                    <a:lnTo>
                      <a:pt x="234" y="214"/>
                    </a:lnTo>
                    <a:lnTo>
                      <a:pt x="213" y="214"/>
                    </a:lnTo>
                    <a:lnTo>
                      <a:pt x="190" y="214"/>
                    </a:lnTo>
                    <a:lnTo>
                      <a:pt x="165" y="214"/>
                    </a:lnTo>
                    <a:lnTo>
                      <a:pt x="142" y="214"/>
                    </a:lnTo>
                    <a:lnTo>
                      <a:pt x="118" y="214"/>
                    </a:lnTo>
                    <a:lnTo>
                      <a:pt x="97" y="214"/>
                    </a:lnTo>
                    <a:lnTo>
                      <a:pt x="78" y="214"/>
                    </a:lnTo>
                    <a:lnTo>
                      <a:pt x="88" y="200"/>
                    </a:lnTo>
                    <a:lnTo>
                      <a:pt x="99" y="183"/>
                    </a:lnTo>
                    <a:lnTo>
                      <a:pt x="110" y="166"/>
                    </a:lnTo>
                    <a:lnTo>
                      <a:pt x="122" y="147"/>
                    </a:lnTo>
                    <a:lnTo>
                      <a:pt x="134" y="129"/>
                    </a:lnTo>
                    <a:lnTo>
                      <a:pt x="145" y="111"/>
                    </a:lnTo>
                    <a:lnTo>
                      <a:pt x="156" y="94"/>
                    </a:lnTo>
                    <a:lnTo>
                      <a:pt x="165"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3" name="Freeform 197"/>
              <p:cNvSpPr>
                <a:spLocks noChangeAspect="1"/>
              </p:cNvSpPr>
              <p:nvPr/>
            </p:nvSpPr>
            <p:spPr bwMode="auto">
              <a:xfrm>
                <a:off x="2485" y="1323"/>
                <a:ext cx="63" cy="47"/>
              </a:xfrm>
              <a:custGeom>
                <a:avLst/>
                <a:gdLst/>
                <a:ahLst/>
                <a:cxnLst>
                  <a:cxn ang="0">
                    <a:pos x="0" y="194"/>
                  </a:cxn>
                  <a:cxn ang="0">
                    <a:pos x="126" y="0"/>
                  </a:cxn>
                  <a:cxn ang="0">
                    <a:pos x="253" y="194"/>
                  </a:cxn>
                  <a:cxn ang="0">
                    <a:pos x="0" y="194"/>
                  </a:cxn>
                </a:cxnLst>
                <a:rect l="0" t="0" r="r" b="b"/>
                <a:pathLst>
                  <a:path w="253" h="194">
                    <a:moveTo>
                      <a:pt x="0" y="194"/>
                    </a:moveTo>
                    <a:lnTo>
                      <a:pt x="126"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4" name="Freeform 198"/>
              <p:cNvSpPr>
                <a:spLocks noChangeAspect="1" noEditPoints="1"/>
              </p:cNvSpPr>
              <p:nvPr/>
            </p:nvSpPr>
            <p:spPr bwMode="auto">
              <a:xfrm>
                <a:off x="2476" y="1314"/>
                <a:ext cx="83" cy="65"/>
              </a:xfrm>
              <a:custGeom>
                <a:avLst/>
                <a:gdLst/>
                <a:ahLst/>
                <a:cxnLst>
                  <a:cxn ang="0">
                    <a:pos x="147" y="31"/>
                  </a:cxn>
                  <a:cxn ang="0">
                    <a:pos x="0" y="256"/>
                  </a:cxn>
                  <a:cxn ang="0">
                    <a:pos x="332" y="256"/>
                  </a:cxn>
                  <a:cxn ang="0">
                    <a:pos x="166" y="0"/>
                  </a:cxn>
                  <a:cxn ang="0">
                    <a:pos x="147" y="31"/>
                  </a:cxn>
                  <a:cxn ang="0">
                    <a:pos x="166" y="81"/>
                  </a:cxn>
                  <a:cxn ang="0">
                    <a:pos x="176" y="95"/>
                  </a:cxn>
                  <a:cxn ang="0">
                    <a:pos x="186" y="112"/>
                  </a:cxn>
                  <a:cxn ang="0">
                    <a:pos x="198" y="130"/>
                  </a:cxn>
                  <a:cxn ang="0">
                    <a:pos x="210" y="148"/>
                  </a:cxn>
                  <a:cxn ang="0">
                    <a:pos x="222" y="166"/>
                  </a:cxn>
                  <a:cxn ang="0">
                    <a:pos x="234" y="185"/>
                  </a:cxn>
                  <a:cxn ang="0">
                    <a:pos x="245" y="201"/>
                  </a:cxn>
                  <a:cxn ang="0">
                    <a:pos x="253" y="215"/>
                  </a:cxn>
                  <a:cxn ang="0">
                    <a:pos x="235" y="215"/>
                  </a:cxn>
                  <a:cxn ang="0">
                    <a:pos x="214" y="215"/>
                  </a:cxn>
                  <a:cxn ang="0">
                    <a:pos x="191" y="215"/>
                  </a:cxn>
                  <a:cxn ang="0">
                    <a:pos x="166" y="215"/>
                  </a:cxn>
                  <a:cxn ang="0">
                    <a:pos x="143" y="215"/>
                  </a:cxn>
                  <a:cxn ang="0">
                    <a:pos x="120" y="215"/>
                  </a:cxn>
                  <a:cxn ang="0">
                    <a:pos x="97" y="215"/>
                  </a:cxn>
                  <a:cxn ang="0">
                    <a:pos x="79" y="215"/>
                  </a:cxn>
                  <a:cxn ang="0">
                    <a:pos x="89" y="201"/>
                  </a:cxn>
                  <a:cxn ang="0">
                    <a:pos x="99" y="185"/>
                  </a:cxn>
                  <a:cxn ang="0">
                    <a:pos x="111" y="166"/>
                  </a:cxn>
                  <a:cxn ang="0">
                    <a:pos x="123" y="148"/>
                  </a:cxn>
                  <a:cxn ang="0">
                    <a:pos x="134" y="130"/>
                  </a:cxn>
                  <a:cxn ang="0">
                    <a:pos x="147" y="112"/>
                  </a:cxn>
                  <a:cxn ang="0">
                    <a:pos x="158" y="95"/>
                  </a:cxn>
                  <a:cxn ang="0">
                    <a:pos x="166" y="81"/>
                  </a:cxn>
                </a:cxnLst>
                <a:rect l="0" t="0" r="r" b="b"/>
                <a:pathLst>
                  <a:path w="332" h="256">
                    <a:moveTo>
                      <a:pt x="147" y="31"/>
                    </a:moveTo>
                    <a:lnTo>
                      <a:pt x="0" y="256"/>
                    </a:lnTo>
                    <a:lnTo>
                      <a:pt x="332" y="256"/>
                    </a:lnTo>
                    <a:lnTo>
                      <a:pt x="166" y="0"/>
                    </a:lnTo>
                    <a:lnTo>
                      <a:pt x="147" y="31"/>
                    </a:lnTo>
                    <a:close/>
                    <a:moveTo>
                      <a:pt x="166" y="81"/>
                    </a:moveTo>
                    <a:lnTo>
                      <a:pt x="176" y="95"/>
                    </a:lnTo>
                    <a:lnTo>
                      <a:pt x="186" y="112"/>
                    </a:lnTo>
                    <a:lnTo>
                      <a:pt x="198" y="130"/>
                    </a:lnTo>
                    <a:lnTo>
                      <a:pt x="210" y="148"/>
                    </a:lnTo>
                    <a:lnTo>
                      <a:pt x="222" y="166"/>
                    </a:lnTo>
                    <a:lnTo>
                      <a:pt x="234" y="185"/>
                    </a:lnTo>
                    <a:lnTo>
                      <a:pt x="245" y="201"/>
                    </a:lnTo>
                    <a:lnTo>
                      <a:pt x="253" y="215"/>
                    </a:lnTo>
                    <a:lnTo>
                      <a:pt x="235" y="215"/>
                    </a:lnTo>
                    <a:lnTo>
                      <a:pt x="214" y="215"/>
                    </a:lnTo>
                    <a:lnTo>
                      <a:pt x="191" y="215"/>
                    </a:lnTo>
                    <a:lnTo>
                      <a:pt x="166" y="215"/>
                    </a:lnTo>
                    <a:lnTo>
                      <a:pt x="143" y="215"/>
                    </a:lnTo>
                    <a:lnTo>
                      <a:pt x="120" y="215"/>
                    </a:lnTo>
                    <a:lnTo>
                      <a:pt x="97" y="215"/>
                    </a:lnTo>
                    <a:lnTo>
                      <a:pt x="79" y="215"/>
                    </a:lnTo>
                    <a:lnTo>
                      <a:pt x="89" y="201"/>
                    </a:lnTo>
                    <a:lnTo>
                      <a:pt x="99" y="185"/>
                    </a:lnTo>
                    <a:lnTo>
                      <a:pt x="111" y="166"/>
                    </a:lnTo>
                    <a:lnTo>
                      <a:pt x="123" y="148"/>
                    </a:lnTo>
                    <a:lnTo>
                      <a:pt x="134" y="130"/>
                    </a:lnTo>
                    <a:lnTo>
                      <a:pt x="147" y="112"/>
                    </a:lnTo>
                    <a:lnTo>
                      <a:pt x="158"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5" name="Freeform 199"/>
              <p:cNvSpPr>
                <a:spLocks noChangeAspect="1"/>
              </p:cNvSpPr>
              <p:nvPr/>
            </p:nvSpPr>
            <p:spPr bwMode="auto">
              <a:xfrm>
                <a:off x="2578" y="1425"/>
                <a:ext cx="62" cy="46"/>
              </a:xfrm>
              <a:custGeom>
                <a:avLst/>
                <a:gdLst/>
                <a:ahLst/>
                <a:cxnLst>
                  <a:cxn ang="0">
                    <a:pos x="0" y="196"/>
                  </a:cxn>
                  <a:cxn ang="0">
                    <a:pos x="127" y="0"/>
                  </a:cxn>
                  <a:cxn ang="0">
                    <a:pos x="254" y="196"/>
                  </a:cxn>
                  <a:cxn ang="0">
                    <a:pos x="0" y="196"/>
                  </a:cxn>
                </a:cxnLst>
                <a:rect l="0" t="0" r="r" b="b"/>
                <a:pathLst>
                  <a:path w="254" h="196">
                    <a:moveTo>
                      <a:pt x="0" y="196"/>
                    </a:moveTo>
                    <a:lnTo>
                      <a:pt x="127" y="0"/>
                    </a:lnTo>
                    <a:lnTo>
                      <a:pt x="254"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6" name="Freeform 200"/>
              <p:cNvSpPr>
                <a:spLocks noChangeAspect="1" noEditPoints="1"/>
              </p:cNvSpPr>
              <p:nvPr/>
            </p:nvSpPr>
            <p:spPr bwMode="auto">
              <a:xfrm>
                <a:off x="2568" y="1416"/>
                <a:ext cx="83" cy="64"/>
              </a:xfrm>
              <a:custGeom>
                <a:avLst/>
                <a:gdLst/>
                <a:ahLst/>
                <a:cxnLst>
                  <a:cxn ang="0">
                    <a:pos x="146" y="30"/>
                  </a:cxn>
                  <a:cxn ang="0">
                    <a:pos x="0" y="255"/>
                  </a:cxn>
                  <a:cxn ang="0">
                    <a:pos x="332" y="255"/>
                  </a:cxn>
                  <a:cxn ang="0">
                    <a:pos x="166" y="0"/>
                  </a:cxn>
                  <a:cxn ang="0">
                    <a:pos x="146" y="30"/>
                  </a:cxn>
                  <a:cxn ang="0">
                    <a:pos x="166" y="81"/>
                  </a:cxn>
                  <a:cxn ang="0">
                    <a:pos x="176" y="95"/>
                  </a:cxn>
                  <a:cxn ang="0">
                    <a:pos x="186" y="111"/>
                  </a:cxn>
                  <a:cxn ang="0">
                    <a:pos x="198" y="130"/>
                  </a:cxn>
                  <a:cxn ang="0">
                    <a:pos x="210" y="148"/>
                  </a:cxn>
                  <a:cxn ang="0">
                    <a:pos x="221" y="167"/>
                  </a:cxn>
                  <a:cxn ang="0">
                    <a:pos x="234" y="184"/>
                  </a:cxn>
                  <a:cxn ang="0">
                    <a:pos x="243" y="201"/>
                  </a:cxn>
                  <a:cxn ang="0">
                    <a:pos x="253" y="215"/>
                  </a:cxn>
                  <a:cxn ang="0">
                    <a:pos x="235" y="215"/>
                  </a:cxn>
                  <a:cxn ang="0">
                    <a:pos x="213" y="215"/>
                  </a:cxn>
                  <a:cxn ang="0">
                    <a:pos x="191" y="215"/>
                  </a:cxn>
                  <a:cxn ang="0">
                    <a:pos x="166" y="215"/>
                  </a:cxn>
                  <a:cxn ang="0">
                    <a:pos x="141" y="215"/>
                  </a:cxn>
                  <a:cxn ang="0">
                    <a:pos x="119" y="215"/>
                  </a:cxn>
                  <a:cxn ang="0">
                    <a:pos x="97" y="215"/>
                  </a:cxn>
                  <a:cxn ang="0">
                    <a:pos x="79" y="215"/>
                  </a:cxn>
                  <a:cxn ang="0">
                    <a:pos x="89" y="201"/>
                  </a:cxn>
                  <a:cxn ang="0">
                    <a:pos x="98" y="184"/>
                  </a:cxn>
                  <a:cxn ang="0">
                    <a:pos x="111" y="167"/>
                  </a:cxn>
                  <a:cxn ang="0">
                    <a:pos x="122" y="148"/>
                  </a:cxn>
                  <a:cxn ang="0">
                    <a:pos x="134" y="130"/>
                  </a:cxn>
                  <a:cxn ang="0">
                    <a:pos x="146" y="111"/>
                  </a:cxn>
                  <a:cxn ang="0">
                    <a:pos x="156" y="95"/>
                  </a:cxn>
                  <a:cxn ang="0">
                    <a:pos x="166" y="81"/>
                  </a:cxn>
                </a:cxnLst>
                <a:rect l="0" t="0" r="r" b="b"/>
                <a:pathLst>
                  <a:path w="332" h="255">
                    <a:moveTo>
                      <a:pt x="146" y="30"/>
                    </a:moveTo>
                    <a:lnTo>
                      <a:pt x="0" y="255"/>
                    </a:lnTo>
                    <a:lnTo>
                      <a:pt x="332" y="255"/>
                    </a:lnTo>
                    <a:lnTo>
                      <a:pt x="166" y="0"/>
                    </a:lnTo>
                    <a:lnTo>
                      <a:pt x="146" y="30"/>
                    </a:lnTo>
                    <a:close/>
                    <a:moveTo>
                      <a:pt x="166" y="81"/>
                    </a:moveTo>
                    <a:lnTo>
                      <a:pt x="176" y="95"/>
                    </a:lnTo>
                    <a:lnTo>
                      <a:pt x="186" y="111"/>
                    </a:lnTo>
                    <a:lnTo>
                      <a:pt x="198" y="130"/>
                    </a:lnTo>
                    <a:lnTo>
                      <a:pt x="210" y="148"/>
                    </a:lnTo>
                    <a:lnTo>
                      <a:pt x="221" y="167"/>
                    </a:lnTo>
                    <a:lnTo>
                      <a:pt x="234" y="184"/>
                    </a:lnTo>
                    <a:lnTo>
                      <a:pt x="243" y="201"/>
                    </a:lnTo>
                    <a:lnTo>
                      <a:pt x="253" y="215"/>
                    </a:lnTo>
                    <a:lnTo>
                      <a:pt x="235" y="215"/>
                    </a:lnTo>
                    <a:lnTo>
                      <a:pt x="213" y="215"/>
                    </a:lnTo>
                    <a:lnTo>
                      <a:pt x="191" y="215"/>
                    </a:lnTo>
                    <a:lnTo>
                      <a:pt x="166" y="215"/>
                    </a:lnTo>
                    <a:lnTo>
                      <a:pt x="141" y="215"/>
                    </a:lnTo>
                    <a:lnTo>
                      <a:pt x="119" y="215"/>
                    </a:lnTo>
                    <a:lnTo>
                      <a:pt x="97" y="215"/>
                    </a:lnTo>
                    <a:lnTo>
                      <a:pt x="79" y="215"/>
                    </a:lnTo>
                    <a:lnTo>
                      <a:pt x="89" y="201"/>
                    </a:lnTo>
                    <a:lnTo>
                      <a:pt x="98" y="184"/>
                    </a:lnTo>
                    <a:lnTo>
                      <a:pt x="111" y="167"/>
                    </a:lnTo>
                    <a:lnTo>
                      <a:pt x="122" y="148"/>
                    </a:lnTo>
                    <a:lnTo>
                      <a:pt x="134" y="130"/>
                    </a:lnTo>
                    <a:lnTo>
                      <a:pt x="146" y="111"/>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7" name="Freeform 201"/>
              <p:cNvSpPr>
                <a:spLocks noChangeAspect="1"/>
              </p:cNvSpPr>
              <p:nvPr/>
            </p:nvSpPr>
            <p:spPr bwMode="auto">
              <a:xfrm>
                <a:off x="2674" y="1480"/>
                <a:ext cx="63" cy="47"/>
              </a:xfrm>
              <a:custGeom>
                <a:avLst/>
                <a:gdLst/>
                <a:ahLst/>
                <a:cxnLst>
                  <a:cxn ang="0">
                    <a:pos x="0" y="195"/>
                  </a:cxn>
                  <a:cxn ang="0">
                    <a:pos x="127" y="0"/>
                  </a:cxn>
                  <a:cxn ang="0">
                    <a:pos x="253" y="195"/>
                  </a:cxn>
                  <a:cxn ang="0">
                    <a:pos x="0" y="195"/>
                  </a:cxn>
                </a:cxnLst>
                <a:rect l="0" t="0" r="r" b="b"/>
                <a:pathLst>
                  <a:path w="253" h="195">
                    <a:moveTo>
                      <a:pt x="0" y="195"/>
                    </a:moveTo>
                    <a:lnTo>
                      <a:pt x="127" y="0"/>
                    </a:lnTo>
                    <a:lnTo>
                      <a:pt x="253"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8" name="Freeform 202"/>
              <p:cNvSpPr>
                <a:spLocks noChangeAspect="1" noEditPoints="1"/>
              </p:cNvSpPr>
              <p:nvPr/>
            </p:nvSpPr>
            <p:spPr bwMode="auto">
              <a:xfrm>
                <a:off x="2664" y="1471"/>
                <a:ext cx="83" cy="63"/>
              </a:xfrm>
              <a:custGeom>
                <a:avLst/>
                <a:gdLst/>
                <a:ahLst/>
                <a:cxnLst>
                  <a:cxn ang="0">
                    <a:pos x="146" y="30"/>
                  </a:cxn>
                  <a:cxn ang="0">
                    <a:pos x="0" y="255"/>
                  </a:cxn>
                  <a:cxn ang="0">
                    <a:pos x="331" y="255"/>
                  </a:cxn>
                  <a:cxn ang="0">
                    <a:pos x="166" y="0"/>
                  </a:cxn>
                  <a:cxn ang="0">
                    <a:pos x="146" y="30"/>
                  </a:cxn>
                  <a:cxn ang="0">
                    <a:pos x="166" y="80"/>
                  </a:cxn>
                  <a:cxn ang="0">
                    <a:pos x="175" y="95"/>
                  </a:cxn>
                  <a:cxn ang="0">
                    <a:pos x="185" y="112"/>
                  </a:cxn>
                  <a:cxn ang="0">
                    <a:pos x="197" y="129"/>
                  </a:cxn>
                  <a:cxn ang="0">
                    <a:pos x="209" y="148"/>
                  </a:cxn>
                  <a:cxn ang="0">
                    <a:pos x="221" y="166"/>
                  </a:cxn>
                  <a:cxn ang="0">
                    <a:pos x="233" y="184"/>
                  </a:cxn>
                  <a:cxn ang="0">
                    <a:pos x="243" y="200"/>
                  </a:cxn>
                  <a:cxn ang="0">
                    <a:pos x="253" y="215"/>
                  </a:cxn>
                  <a:cxn ang="0">
                    <a:pos x="234" y="215"/>
                  </a:cxn>
                  <a:cxn ang="0">
                    <a:pos x="212" y="215"/>
                  </a:cxn>
                  <a:cxn ang="0">
                    <a:pos x="189" y="215"/>
                  </a:cxn>
                  <a:cxn ang="0">
                    <a:pos x="166" y="215"/>
                  </a:cxn>
                  <a:cxn ang="0">
                    <a:pos x="141" y="215"/>
                  </a:cxn>
                  <a:cxn ang="0">
                    <a:pos x="119" y="215"/>
                  </a:cxn>
                  <a:cxn ang="0">
                    <a:pos x="97" y="215"/>
                  </a:cxn>
                  <a:cxn ang="0">
                    <a:pos x="78" y="215"/>
                  </a:cxn>
                  <a:cxn ang="0">
                    <a:pos x="87" y="200"/>
                  </a:cxn>
                  <a:cxn ang="0">
                    <a:pos x="98" y="184"/>
                  </a:cxn>
                  <a:cxn ang="0">
                    <a:pos x="110" y="166"/>
                  </a:cxn>
                  <a:cxn ang="0">
                    <a:pos x="121" y="148"/>
                  </a:cxn>
                  <a:cxn ang="0">
                    <a:pos x="134" y="129"/>
                  </a:cxn>
                  <a:cxn ang="0">
                    <a:pos x="146" y="112"/>
                  </a:cxn>
                  <a:cxn ang="0">
                    <a:pos x="156" y="95"/>
                  </a:cxn>
                  <a:cxn ang="0">
                    <a:pos x="166" y="80"/>
                  </a:cxn>
                </a:cxnLst>
                <a:rect l="0" t="0" r="r" b="b"/>
                <a:pathLst>
                  <a:path w="331" h="255">
                    <a:moveTo>
                      <a:pt x="146" y="30"/>
                    </a:moveTo>
                    <a:lnTo>
                      <a:pt x="0" y="255"/>
                    </a:lnTo>
                    <a:lnTo>
                      <a:pt x="331" y="255"/>
                    </a:lnTo>
                    <a:lnTo>
                      <a:pt x="166" y="0"/>
                    </a:lnTo>
                    <a:lnTo>
                      <a:pt x="146" y="30"/>
                    </a:lnTo>
                    <a:close/>
                    <a:moveTo>
                      <a:pt x="166" y="80"/>
                    </a:moveTo>
                    <a:lnTo>
                      <a:pt x="175" y="95"/>
                    </a:lnTo>
                    <a:lnTo>
                      <a:pt x="185" y="112"/>
                    </a:lnTo>
                    <a:lnTo>
                      <a:pt x="197" y="129"/>
                    </a:lnTo>
                    <a:lnTo>
                      <a:pt x="209" y="148"/>
                    </a:lnTo>
                    <a:lnTo>
                      <a:pt x="221" y="166"/>
                    </a:lnTo>
                    <a:lnTo>
                      <a:pt x="233" y="184"/>
                    </a:lnTo>
                    <a:lnTo>
                      <a:pt x="243" y="200"/>
                    </a:lnTo>
                    <a:lnTo>
                      <a:pt x="253" y="215"/>
                    </a:lnTo>
                    <a:lnTo>
                      <a:pt x="234" y="215"/>
                    </a:lnTo>
                    <a:lnTo>
                      <a:pt x="212" y="215"/>
                    </a:lnTo>
                    <a:lnTo>
                      <a:pt x="189" y="215"/>
                    </a:lnTo>
                    <a:lnTo>
                      <a:pt x="166" y="215"/>
                    </a:lnTo>
                    <a:lnTo>
                      <a:pt x="141" y="215"/>
                    </a:lnTo>
                    <a:lnTo>
                      <a:pt x="119" y="215"/>
                    </a:lnTo>
                    <a:lnTo>
                      <a:pt x="97" y="215"/>
                    </a:lnTo>
                    <a:lnTo>
                      <a:pt x="78" y="215"/>
                    </a:lnTo>
                    <a:lnTo>
                      <a:pt x="87" y="200"/>
                    </a:lnTo>
                    <a:lnTo>
                      <a:pt x="98" y="184"/>
                    </a:lnTo>
                    <a:lnTo>
                      <a:pt x="110" y="166"/>
                    </a:lnTo>
                    <a:lnTo>
                      <a:pt x="121" y="148"/>
                    </a:lnTo>
                    <a:lnTo>
                      <a:pt x="134" y="129"/>
                    </a:lnTo>
                    <a:lnTo>
                      <a:pt x="146" y="112"/>
                    </a:lnTo>
                    <a:lnTo>
                      <a:pt x="156"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299" name="Freeform 203"/>
              <p:cNvSpPr>
                <a:spLocks noChangeAspect="1"/>
              </p:cNvSpPr>
              <p:nvPr/>
            </p:nvSpPr>
            <p:spPr bwMode="auto">
              <a:xfrm>
                <a:off x="2769" y="1503"/>
                <a:ext cx="63" cy="49"/>
              </a:xfrm>
              <a:custGeom>
                <a:avLst/>
                <a:gdLst/>
                <a:ahLst/>
                <a:cxnLst>
                  <a:cxn ang="0">
                    <a:pos x="0" y="194"/>
                  </a:cxn>
                  <a:cxn ang="0">
                    <a:pos x="126" y="0"/>
                  </a:cxn>
                  <a:cxn ang="0">
                    <a:pos x="253" y="194"/>
                  </a:cxn>
                  <a:cxn ang="0">
                    <a:pos x="0" y="194"/>
                  </a:cxn>
                </a:cxnLst>
                <a:rect l="0" t="0" r="r" b="b"/>
                <a:pathLst>
                  <a:path w="253" h="194">
                    <a:moveTo>
                      <a:pt x="0" y="194"/>
                    </a:moveTo>
                    <a:lnTo>
                      <a:pt x="126"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0" name="Freeform 204"/>
              <p:cNvSpPr>
                <a:spLocks noChangeAspect="1" noEditPoints="1"/>
              </p:cNvSpPr>
              <p:nvPr/>
            </p:nvSpPr>
            <p:spPr bwMode="auto">
              <a:xfrm>
                <a:off x="2761" y="1490"/>
                <a:ext cx="83" cy="64"/>
              </a:xfrm>
              <a:custGeom>
                <a:avLst/>
                <a:gdLst/>
                <a:ahLst/>
                <a:cxnLst>
                  <a:cxn ang="0">
                    <a:pos x="147" y="30"/>
                  </a:cxn>
                  <a:cxn ang="0">
                    <a:pos x="0" y="255"/>
                  </a:cxn>
                  <a:cxn ang="0">
                    <a:pos x="332" y="255"/>
                  </a:cxn>
                  <a:cxn ang="0">
                    <a:pos x="166" y="0"/>
                  </a:cxn>
                  <a:cxn ang="0">
                    <a:pos x="147" y="30"/>
                  </a:cxn>
                  <a:cxn ang="0">
                    <a:pos x="166" y="80"/>
                  </a:cxn>
                  <a:cxn ang="0">
                    <a:pos x="176" y="95"/>
                  </a:cxn>
                  <a:cxn ang="0">
                    <a:pos x="187" y="111"/>
                  </a:cxn>
                  <a:cxn ang="0">
                    <a:pos x="198" y="129"/>
                  </a:cxn>
                  <a:cxn ang="0">
                    <a:pos x="210" y="148"/>
                  </a:cxn>
                  <a:cxn ang="0">
                    <a:pos x="223" y="166"/>
                  </a:cxn>
                  <a:cxn ang="0">
                    <a:pos x="234" y="184"/>
                  </a:cxn>
                  <a:cxn ang="0">
                    <a:pos x="245" y="200"/>
                  </a:cxn>
                  <a:cxn ang="0">
                    <a:pos x="253" y="215"/>
                  </a:cxn>
                  <a:cxn ang="0">
                    <a:pos x="235" y="215"/>
                  </a:cxn>
                  <a:cxn ang="0">
                    <a:pos x="214" y="215"/>
                  </a:cxn>
                  <a:cxn ang="0">
                    <a:pos x="191" y="215"/>
                  </a:cxn>
                  <a:cxn ang="0">
                    <a:pos x="166" y="215"/>
                  </a:cxn>
                  <a:cxn ang="0">
                    <a:pos x="143" y="215"/>
                  </a:cxn>
                  <a:cxn ang="0">
                    <a:pos x="119" y="215"/>
                  </a:cxn>
                  <a:cxn ang="0">
                    <a:pos x="97" y="215"/>
                  </a:cxn>
                  <a:cxn ang="0">
                    <a:pos x="79" y="215"/>
                  </a:cxn>
                  <a:cxn ang="0">
                    <a:pos x="89" y="200"/>
                  </a:cxn>
                  <a:cxn ang="0">
                    <a:pos x="100" y="184"/>
                  </a:cxn>
                  <a:cxn ang="0">
                    <a:pos x="111" y="166"/>
                  </a:cxn>
                  <a:cxn ang="0">
                    <a:pos x="123" y="148"/>
                  </a:cxn>
                  <a:cxn ang="0">
                    <a:pos x="135" y="129"/>
                  </a:cxn>
                  <a:cxn ang="0">
                    <a:pos x="147" y="111"/>
                  </a:cxn>
                  <a:cxn ang="0">
                    <a:pos x="158" y="95"/>
                  </a:cxn>
                  <a:cxn ang="0">
                    <a:pos x="166" y="80"/>
                  </a:cxn>
                </a:cxnLst>
                <a:rect l="0" t="0" r="r" b="b"/>
                <a:pathLst>
                  <a:path w="332" h="255">
                    <a:moveTo>
                      <a:pt x="147" y="30"/>
                    </a:moveTo>
                    <a:lnTo>
                      <a:pt x="0" y="255"/>
                    </a:lnTo>
                    <a:lnTo>
                      <a:pt x="332" y="255"/>
                    </a:lnTo>
                    <a:lnTo>
                      <a:pt x="166" y="0"/>
                    </a:lnTo>
                    <a:lnTo>
                      <a:pt x="147" y="30"/>
                    </a:lnTo>
                    <a:close/>
                    <a:moveTo>
                      <a:pt x="166" y="80"/>
                    </a:moveTo>
                    <a:lnTo>
                      <a:pt x="176" y="95"/>
                    </a:lnTo>
                    <a:lnTo>
                      <a:pt x="187" y="111"/>
                    </a:lnTo>
                    <a:lnTo>
                      <a:pt x="198" y="129"/>
                    </a:lnTo>
                    <a:lnTo>
                      <a:pt x="210" y="148"/>
                    </a:lnTo>
                    <a:lnTo>
                      <a:pt x="223" y="166"/>
                    </a:lnTo>
                    <a:lnTo>
                      <a:pt x="234" y="184"/>
                    </a:lnTo>
                    <a:lnTo>
                      <a:pt x="245" y="200"/>
                    </a:lnTo>
                    <a:lnTo>
                      <a:pt x="253" y="215"/>
                    </a:lnTo>
                    <a:lnTo>
                      <a:pt x="235" y="215"/>
                    </a:lnTo>
                    <a:lnTo>
                      <a:pt x="214" y="215"/>
                    </a:lnTo>
                    <a:lnTo>
                      <a:pt x="191" y="215"/>
                    </a:lnTo>
                    <a:lnTo>
                      <a:pt x="166" y="215"/>
                    </a:lnTo>
                    <a:lnTo>
                      <a:pt x="143" y="215"/>
                    </a:lnTo>
                    <a:lnTo>
                      <a:pt x="119" y="215"/>
                    </a:lnTo>
                    <a:lnTo>
                      <a:pt x="97" y="215"/>
                    </a:lnTo>
                    <a:lnTo>
                      <a:pt x="79" y="215"/>
                    </a:lnTo>
                    <a:lnTo>
                      <a:pt x="89" y="200"/>
                    </a:lnTo>
                    <a:lnTo>
                      <a:pt x="100" y="184"/>
                    </a:lnTo>
                    <a:lnTo>
                      <a:pt x="111" y="166"/>
                    </a:lnTo>
                    <a:lnTo>
                      <a:pt x="123" y="148"/>
                    </a:lnTo>
                    <a:lnTo>
                      <a:pt x="135" y="129"/>
                    </a:lnTo>
                    <a:lnTo>
                      <a:pt x="147" y="111"/>
                    </a:lnTo>
                    <a:lnTo>
                      <a:pt x="158"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1" name="Freeform 205"/>
              <p:cNvSpPr>
                <a:spLocks noChangeAspect="1"/>
              </p:cNvSpPr>
              <p:nvPr/>
            </p:nvSpPr>
            <p:spPr bwMode="auto">
              <a:xfrm>
                <a:off x="2875" y="1582"/>
                <a:ext cx="63" cy="46"/>
              </a:xfrm>
              <a:custGeom>
                <a:avLst/>
                <a:gdLst/>
                <a:ahLst/>
                <a:cxnLst>
                  <a:cxn ang="0">
                    <a:pos x="0" y="194"/>
                  </a:cxn>
                  <a:cxn ang="0">
                    <a:pos x="126" y="0"/>
                  </a:cxn>
                  <a:cxn ang="0">
                    <a:pos x="253" y="194"/>
                  </a:cxn>
                  <a:cxn ang="0">
                    <a:pos x="0" y="194"/>
                  </a:cxn>
                </a:cxnLst>
                <a:rect l="0" t="0" r="r" b="b"/>
                <a:pathLst>
                  <a:path w="253" h="194">
                    <a:moveTo>
                      <a:pt x="0" y="194"/>
                    </a:moveTo>
                    <a:lnTo>
                      <a:pt x="126"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2" name="Freeform 206"/>
              <p:cNvSpPr>
                <a:spLocks noChangeAspect="1" noEditPoints="1"/>
              </p:cNvSpPr>
              <p:nvPr/>
            </p:nvSpPr>
            <p:spPr bwMode="auto">
              <a:xfrm>
                <a:off x="2867" y="1573"/>
                <a:ext cx="82" cy="64"/>
              </a:xfrm>
              <a:custGeom>
                <a:avLst/>
                <a:gdLst/>
                <a:ahLst/>
                <a:cxnLst>
                  <a:cxn ang="0">
                    <a:pos x="146" y="31"/>
                  </a:cxn>
                  <a:cxn ang="0">
                    <a:pos x="0" y="256"/>
                  </a:cxn>
                  <a:cxn ang="0">
                    <a:pos x="331" y="256"/>
                  </a:cxn>
                  <a:cxn ang="0">
                    <a:pos x="165" y="0"/>
                  </a:cxn>
                  <a:cxn ang="0">
                    <a:pos x="146" y="31"/>
                  </a:cxn>
                  <a:cxn ang="0">
                    <a:pos x="165" y="81"/>
                  </a:cxn>
                  <a:cxn ang="0">
                    <a:pos x="174" y="95"/>
                  </a:cxn>
                  <a:cxn ang="0">
                    <a:pos x="185" y="112"/>
                  </a:cxn>
                  <a:cxn ang="0">
                    <a:pos x="196" y="129"/>
                  </a:cxn>
                  <a:cxn ang="0">
                    <a:pos x="208" y="148"/>
                  </a:cxn>
                  <a:cxn ang="0">
                    <a:pos x="221" y="166"/>
                  </a:cxn>
                  <a:cxn ang="0">
                    <a:pos x="232" y="184"/>
                  </a:cxn>
                  <a:cxn ang="0">
                    <a:pos x="243" y="200"/>
                  </a:cxn>
                  <a:cxn ang="0">
                    <a:pos x="253" y="215"/>
                  </a:cxn>
                  <a:cxn ang="0">
                    <a:pos x="233" y="215"/>
                  </a:cxn>
                  <a:cxn ang="0">
                    <a:pos x="212" y="215"/>
                  </a:cxn>
                  <a:cxn ang="0">
                    <a:pos x="189" y="215"/>
                  </a:cxn>
                  <a:cxn ang="0">
                    <a:pos x="165" y="215"/>
                  </a:cxn>
                  <a:cxn ang="0">
                    <a:pos x="141" y="215"/>
                  </a:cxn>
                  <a:cxn ang="0">
                    <a:pos x="118" y="215"/>
                  </a:cxn>
                  <a:cxn ang="0">
                    <a:pos x="97" y="215"/>
                  </a:cxn>
                  <a:cxn ang="0">
                    <a:pos x="78" y="215"/>
                  </a:cxn>
                  <a:cxn ang="0">
                    <a:pos x="87" y="200"/>
                  </a:cxn>
                  <a:cxn ang="0">
                    <a:pos x="98" y="184"/>
                  </a:cxn>
                  <a:cxn ang="0">
                    <a:pos x="109" y="166"/>
                  </a:cxn>
                  <a:cxn ang="0">
                    <a:pos x="121" y="148"/>
                  </a:cxn>
                  <a:cxn ang="0">
                    <a:pos x="134" y="129"/>
                  </a:cxn>
                  <a:cxn ang="0">
                    <a:pos x="145" y="112"/>
                  </a:cxn>
                  <a:cxn ang="0">
                    <a:pos x="156" y="95"/>
                  </a:cxn>
                  <a:cxn ang="0">
                    <a:pos x="165" y="81"/>
                  </a:cxn>
                </a:cxnLst>
                <a:rect l="0" t="0" r="r" b="b"/>
                <a:pathLst>
                  <a:path w="331" h="256">
                    <a:moveTo>
                      <a:pt x="146" y="31"/>
                    </a:moveTo>
                    <a:lnTo>
                      <a:pt x="0" y="256"/>
                    </a:lnTo>
                    <a:lnTo>
                      <a:pt x="331" y="256"/>
                    </a:lnTo>
                    <a:lnTo>
                      <a:pt x="165" y="0"/>
                    </a:lnTo>
                    <a:lnTo>
                      <a:pt x="146" y="31"/>
                    </a:lnTo>
                    <a:close/>
                    <a:moveTo>
                      <a:pt x="165" y="81"/>
                    </a:moveTo>
                    <a:lnTo>
                      <a:pt x="174" y="95"/>
                    </a:lnTo>
                    <a:lnTo>
                      <a:pt x="185" y="112"/>
                    </a:lnTo>
                    <a:lnTo>
                      <a:pt x="196" y="129"/>
                    </a:lnTo>
                    <a:lnTo>
                      <a:pt x="208" y="148"/>
                    </a:lnTo>
                    <a:lnTo>
                      <a:pt x="221" y="166"/>
                    </a:lnTo>
                    <a:lnTo>
                      <a:pt x="232" y="184"/>
                    </a:lnTo>
                    <a:lnTo>
                      <a:pt x="243" y="200"/>
                    </a:lnTo>
                    <a:lnTo>
                      <a:pt x="253" y="215"/>
                    </a:lnTo>
                    <a:lnTo>
                      <a:pt x="233" y="215"/>
                    </a:lnTo>
                    <a:lnTo>
                      <a:pt x="212" y="215"/>
                    </a:lnTo>
                    <a:lnTo>
                      <a:pt x="189" y="215"/>
                    </a:lnTo>
                    <a:lnTo>
                      <a:pt x="165" y="215"/>
                    </a:lnTo>
                    <a:lnTo>
                      <a:pt x="141" y="215"/>
                    </a:lnTo>
                    <a:lnTo>
                      <a:pt x="118" y="215"/>
                    </a:lnTo>
                    <a:lnTo>
                      <a:pt x="97" y="215"/>
                    </a:lnTo>
                    <a:lnTo>
                      <a:pt x="78" y="215"/>
                    </a:lnTo>
                    <a:lnTo>
                      <a:pt x="87" y="200"/>
                    </a:lnTo>
                    <a:lnTo>
                      <a:pt x="98" y="184"/>
                    </a:lnTo>
                    <a:lnTo>
                      <a:pt x="109" y="166"/>
                    </a:lnTo>
                    <a:lnTo>
                      <a:pt x="121" y="148"/>
                    </a:lnTo>
                    <a:lnTo>
                      <a:pt x="134" y="129"/>
                    </a:lnTo>
                    <a:lnTo>
                      <a:pt x="145" y="112"/>
                    </a:lnTo>
                    <a:lnTo>
                      <a:pt x="156" y="95"/>
                    </a:lnTo>
                    <a:lnTo>
                      <a:pt x="165"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grpSp>
        <p:sp>
          <p:nvSpPr>
            <p:cNvPr id="132303" name="Freeform 207"/>
            <p:cNvSpPr>
              <a:spLocks noChangeAspect="1"/>
            </p:cNvSpPr>
            <p:nvPr/>
          </p:nvSpPr>
          <p:spPr bwMode="auto">
            <a:xfrm>
              <a:off x="2975" y="1645"/>
              <a:ext cx="62" cy="49"/>
            </a:xfrm>
            <a:custGeom>
              <a:avLst/>
              <a:gdLst/>
              <a:ahLst/>
              <a:cxnLst>
                <a:cxn ang="0">
                  <a:pos x="0" y="196"/>
                </a:cxn>
                <a:cxn ang="0">
                  <a:pos x="126" y="0"/>
                </a:cxn>
                <a:cxn ang="0">
                  <a:pos x="253" y="196"/>
                </a:cxn>
                <a:cxn ang="0">
                  <a:pos x="0" y="196"/>
                </a:cxn>
              </a:cxnLst>
              <a:rect l="0" t="0" r="r" b="b"/>
              <a:pathLst>
                <a:path w="253" h="196">
                  <a:moveTo>
                    <a:pt x="0" y="196"/>
                  </a:moveTo>
                  <a:lnTo>
                    <a:pt x="126" y="0"/>
                  </a:lnTo>
                  <a:lnTo>
                    <a:pt x="253"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4" name="Freeform 208"/>
            <p:cNvSpPr>
              <a:spLocks noChangeAspect="1" noEditPoints="1"/>
            </p:cNvSpPr>
            <p:nvPr/>
          </p:nvSpPr>
          <p:spPr bwMode="auto">
            <a:xfrm>
              <a:off x="2965" y="1635"/>
              <a:ext cx="83" cy="64"/>
            </a:xfrm>
            <a:custGeom>
              <a:avLst/>
              <a:gdLst/>
              <a:ahLst/>
              <a:cxnLst>
                <a:cxn ang="0">
                  <a:pos x="146" y="31"/>
                </a:cxn>
                <a:cxn ang="0">
                  <a:pos x="0" y="256"/>
                </a:cxn>
                <a:cxn ang="0">
                  <a:pos x="331" y="256"/>
                </a:cxn>
                <a:cxn ang="0">
                  <a:pos x="165" y="0"/>
                </a:cxn>
                <a:cxn ang="0">
                  <a:pos x="146" y="31"/>
                </a:cxn>
                <a:cxn ang="0">
                  <a:pos x="165" y="81"/>
                </a:cxn>
                <a:cxn ang="0">
                  <a:pos x="175" y="95"/>
                </a:cxn>
                <a:cxn ang="0">
                  <a:pos x="185" y="111"/>
                </a:cxn>
                <a:cxn ang="0">
                  <a:pos x="197" y="130"/>
                </a:cxn>
                <a:cxn ang="0">
                  <a:pos x="208" y="148"/>
                </a:cxn>
                <a:cxn ang="0">
                  <a:pos x="221" y="167"/>
                </a:cxn>
                <a:cxn ang="0">
                  <a:pos x="233" y="185"/>
                </a:cxn>
                <a:cxn ang="0">
                  <a:pos x="243" y="201"/>
                </a:cxn>
                <a:cxn ang="0">
                  <a:pos x="253" y="215"/>
                </a:cxn>
                <a:cxn ang="0">
                  <a:pos x="234" y="215"/>
                </a:cxn>
                <a:cxn ang="0">
                  <a:pos x="212" y="215"/>
                </a:cxn>
                <a:cxn ang="0">
                  <a:pos x="189" y="215"/>
                </a:cxn>
                <a:cxn ang="0">
                  <a:pos x="165" y="215"/>
                </a:cxn>
                <a:cxn ang="0">
                  <a:pos x="141" y="215"/>
                </a:cxn>
                <a:cxn ang="0">
                  <a:pos x="119" y="215"/>
                </a:cxn>
                <a:cxn ang="0">
                  <a:pos x="97" y="215"/>
                </a:cxn>
                <a:cxn ang="0">
                  <a:pos x="78" y="215"/>
                </a:cxn>
                <a:cxn ang="0">
                  <a:pos x="87" y="201"/>
                </a:cxn>
                <a:cxn ang="0">
                  <a:pos x="98" y="185"/>
                </a:cxn>
                <a:cxn ang="0">
                  <a:pos x="110" y="167"/>
                </a:cxn>
                <a:cxn ang="0">
                  <a:pos x="121" y="148"/>
                </a:cxn>
                <a:cxn ang="0">
                  <a:pos x="134" y="130"/>
                </a:cxn>
                <a:cxn ang="0">
                  <a:pos x="146" y="111"/>
                </a:cxn>
                <a:cxn ang="0">
                  <a:pos x="156" y="95"/>
                </a:cxn>
                <a:cxn ang="0">
                  <a:pos x="165" y="81"/>
                </a:cxn>
              </a:cxnLst>
              <a:rect l="0" t="0" r="r" b="b"/>
              <a:pathLst>
                <a:path w="331" h="256">
                  <a:moveTo>
                    <a:pt x="146" y="31"/>
                  </a:moveTo>
                  <a:lnTo>
                    <a:pt x="0" y="256"/>
                  </a:lnTo>
                  <a:lnTo>
                    <a:pt x="331" y="256"/>
                  </a:lnTo>
                  <a:lnTo>
                    <a:pt x="165" y="0"/>
                  </a:lnTo>
                  <a:lnTo>
                    <a:pt x="146" y="31"/>
                  </a:lnTo>
                  <a:close/>
                  <a:moveTo>
                    <a:pt x="165" y="81"/>
                  </a:moveTo>
                  <a:lnTo>
                    <a:pt x="175" y="95"/>
                  </a:lnTo>
                  <a:lnTo>
                    <a:pt x="185" y="111"/>
                  </a:lnTo>
                  <a:lnTo>
                    <a:pt x="197" y="130"/>
                  </a:lnTo>
                  <a:lnTo>
                    <a:pt x="208" y="148"/>
                  </a:lnTo>
                  <a:lnTo>
                    <a:pt x="221" y="167"/>
                  </a:lnTo>
                  <a:lnTo>
                    <a:pt x="233" y="185"/>
                  </a:lnTo>
                  <a:lnTo>
                    <a:pt x="243" y="201"/>
                  </a:lnTo>
                  <a:lnTo>
                    <a:pt x="253" y="215"/>
                  </a:lnTo>
                  <a:lnTo>
                    <a:pt x="234" y="215"/>
                  </a:lnTo>
                  <a:lnTo>
                    <a:pt x="212" y="215"/>
                  </a:lnTo>
                  <a:lnTo>
                    <a:pt x="189" y="215"/>
                  </a:lnTo>
                  <a:lnTo>
                    <a:pt x="165" y="215"/>
                  </a:lnTo>
                  <a:lnTo>
                    <a:pt x="141" y="215"/>
                  </a:lnTo>
                  <a:lnTo>
                    <a:pt x="119" y="215"/>
                  </a:lnTo>
                  <a:lnTo>
                    <a:pt x="97" y="215"/>
                  </a:lnTo>
                  <a:lnTo>
                    <a:pt x="78" y="215"/>
                  </a:lnTo>
                  <a:lnTo>
                    <a:pt x="87" y="201"/>
                  </a:lnTo>
                  <a:lnTo>
                    <a:pt x="98" y="185"/>
                  </a:lnTo>
                  <a:lnTo>
                    <a:pt x="110" y="167"/>
                  </a:lnTo>
                  <a:lnTo>
                    <a:pt x="121" y="148"/>
                  </a:lnTo>
                  <a:lnTo>
                    <a:pt x="134" y="130"/>
                  </a:lnTo>
                  <a:lnTo>
                    <a:pt x="146" y="111"/>
                  </a:lnTo>
                  <a:lnTo>
                    <a:pt x="156" y="95"/>
                  </a:lnTo>
                  <a:lnTo>
                    <a:pt x="165"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5" name="Freeform 209"/>
            <p:cNvSpPr>
              <a:spLocks noChangeAspect="1"/>
            </p:cNvSpPr>
            <p:nvPr/>
          </p:nvSpPr>
          <p:spPr bwMode="auto">
            <a:xfrm>
              <a:off x="3064" y="1664"/>
              <a:ext cx="63" cy="49"/>
            </a:xfrm>
            <a:custGeom>
              <a:avLst/>
              <a:gdLst/>
              <a:ahLst/>
              <a:cxnLst>
                <a:cxn ang="0">
                  <a:pos x="0" y="194"/>
                </a:cxn>
                <a:cxn ang="0">
                  <a:pos x="127" y="0"/>
                </a:cxn>
                <a:cxn ang="0">
                  <a:pos x="254" y="194"/>
                </a:cxn>
                <a:cxn ang="0">
                  <a:pos x="0" y="194"/>
                </a:cxn>
              </a:cxnLst>
              <a:rect l="0" t="0" r="r" b="b"/>
              <a:pathLst>
                <a:path w="254" h="194">
                  <a:moveTo>
                    <a:pt x="0" y="194"/>
                  </a:moveTo>
                  <a:lnTo>
                    <a:pt x="127" y="0"/>
                  </a:lnTo>
                  <a:lnTo>
                    <a:pt x="254"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6" name="Freeform 210"/>
            <p:cNvSpPr>
              <a:spLocks noChangeAspect="1" noEditPoints="1"/>
            </p:cNvSpPr>
            <p:nvPr/>
          </p:nvSpPr>
          <p:spPr bwMode="auto">
            <a:xfrm>
              <a:off x="3054" y="1654"/>
              <a:ext cx="83" cy="64"/>
            </a:xfrm>
            <a:custGeom>
              <a:avLst/>
              <a:gdLst/>
              <a:ahLst/>
              <a:cxnLst>
                <a:cxn ang="0">
                  <a:pos x="146" y="31"/>
                </a:cxn>
                <a:cxn ang="0">
                  <a:pos x="0" y="256"/>
                </a:cxn>
                <a:cxn ang="0">
                  <a:pos x="332" y="256"/>
                </a:cxn>
                <a:cxn ang="0">
                  <a:pos x="166" y="0"/>
                </a:cxn>
                <a:cxn ang="0">
                  <a:pos x="146" y="31"/>
                </a:cxn>
                <a:cxn ang="0">
                  <a:pos x="166" y="81"/>
                </a:cxn>
                <a:cxn ang="0">
                  <a:pos x="176" y="96"/>
                </a:cxn>
                <a:cxn ang="0">
                  <a:pos x="186" y="112"/>
                </a:cxn>
                <a:cxn ang="0">
                  <a:pos x="198" y="129"/>
                </a:cxn>
                <a:cxn ang="0">
                  <a:pos x="209" y="148"/>
                </a:cxn>
                <a:cxn ang="0">
                  <a:pos x="221" y="166"/>
                </a:cxn>
                <a:cxn ang="0">
                  <a:pos x="234" y="185"/>
                </a:cxn>
                <a:cxn ang="0">
                  <a:pos x="243" y="201"/>
                </a:cxn>
                <a:cxn ang="0">
                  <a:pos x="253" y="216"/>
                </a:cxn>
                <a:cxn ang="0">
                  <a:pos x="235" y="216"/>
                </a:cxn>
                <a:cxn ang="0">
                  <a:pos x="213" y="216"/>
                </a:cxn>
                <a:cxn ang="0">
                  <a:pos x="189" y="216"/>
                </a:cxn>
                <a:cxn ang="0">
                  <a:pos x="166" y="216"/>
                </a:cxn>
                <a:cxn ang="0">
                  <a:pos x="141" y="216"/>
                </a:cxn>
                <a:cxn ang="0">
                  <a:pos x="119" y="216"/>
                </a:cxn>
                <a:cxn ang="0">
                  <a:pos x="97" y="216"/>
                </a:cxn>
                <a:cxn ang="0">
                  <a:pos x="79" y="216"/>
                </a:cxn>
                <a:cxn ang="0">
                  <a:pos x="89" y="201"/>
                </a:cxn>
                <a:cxn ang="0">
                  <a:pos x="98" y="185"/>
                </a:cxn>
                <a:cxn ang="0">
                  <a:pos x="111" y="166"/>
                </a:cxn>
                <a:cxn ang="0">
                  <a:pos x="122" y="148"/>
                </a:cxn>
                <a:cxn ang="0">
                  <a:pos x="134" y="129"/>
                </a:cxn>
                <a:cxn ang="0">
                  <a:pos x="146" y="112"/>
                </a:cxn>
                <a:cxn ang="0">
                  <a:pos x="156" y="96"/>
                </a:cxn>
                <a:cxn ang="0">
                  <a:pos x="166" y="81"/>
                </a:cxn>
              </a:cxnLst>
              <a:rect l="0" t="0" r="r" b="b"/>
              <a:pathLst>
                <a:path w="332" h="256">
                  <a:moveTo>
                    <a:pt x="146" y="31"/>
                  </a:moveTo>
                  <a:lnTo>
                    <a:pt x="0" y="256"/>
                  </a:lnTo>
                  <a:lnTo>
                    <a:pt x="332" y="256"/>
                  </a:lnTo>
                  <a:lnTo>
                    <a:pt x="166" y="0"/>
                  </a:lnTo>
                  <a:lnTo>
                    <a:pt x="146" y="31"/>
                  </a:lnTo>
                  <a:close/>
                  <a:moveTo>
                    <a:pt x="166" y="81"/>
                  </a:moveTo>
                  <a:lnTo>
                    <a:pt x="176" y="96"/>
                  </a:lnTo>
                  <a:lnTo>
                    <a:pt x="186" y="112"/>
                  </a:lnTo>
                  <a:lnTo>
                    <a:pt x="198" y="129"/>
                  </a:lnTo>
                  <a:lnTo>
                    <a:pt x="209" y="148"/>
                  </a:lnTo>
                  <a:lnTo>
                    <a:pt x="221" y="166"/>
                  </a:lnTo>
                  <a:lnTo>
                    <a:pt x="234" y="185"/>
                  </a:lnTo>
                  <a:lnTo>
                    <a:pt x="243" y="201"/>
                  </a:lnTo>
                  <a:lnTo>
                    <a:pt x="253" y="216"/>
                  </a:lnTo>
                  <a:lnTo>
                    <a:pt x="235" y="216"/>
                  </a:lnTo>
                  <a:lnTo>
                    <a:pt x="213" y="216"/>
                  </a:lnTo>
                  <a:lnTo>
                    <a:pt x="189" y="216"/>
                  </a:lnTo>
                  <a:lnTo>
                    <a:pt x="166" y="216"/>
                  </a:lnTo>
                  <a:lnTo>
                    <a:pt x="141" y="216"/>
                  </a:lnTo>
                  <a:lnTo>
                    <a:pt x="119" y="216"/>
                  </a:lnTo>
                  <a:lnTo>
                    <a:pt x="97" y="216"/>
                  </a:lnTo>
                  <a:lnTo>
                    <a:pt x="79" y="216"/>
                  </a:lnTo>
                  <a:lnTo>
                    <a:pt x="89" y="201"/>
                  </a:lnTo>
                  <a:lnTo>
                    <a:pt x="98" y="185"/>
                  </a:lnTo>
                  <a:lnTo>
                    <a:pt x="111" y="166"/>
                  </a:lnTo>
                  <a:lnTo>
                    <a:pt x="122" y="148"/>
                  </a:lnTo>
                  <a:lnTo>
                    <a:pt x="134" y="129"/>
                  </a:lnTo>
                  <a:lnTo>
                    <a:pt x="146" y="112"/>
                  </a:lnTo>
                  <a:lnTo>
                    <a:pt x="156" y="96"/>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7" name="Freeform 211"/>
            <p:cNvSpPr>
              <a:spLocks noChangeAspect="1"/>
            </p:cNvSpPr>
            <p:nvPr/>
          </p:nvSpPr>
          <p:spPr bwMode="auto">
            <a:xfrm>
              <a:off x="3261" y="1743"/>
              <a:ext cx="61" cy="47"/>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8" name="Freeform 212"/>
            <p:cNvSpPr>
              <a:spLocks noChangeAspect="1" noEditPoints="1"/>
            </p:cNvSpPr>
            <p:nvPr/>
          </p:nvSpPr>
          <p:spPr bwMode="auto">
            <a:xfrm>
              <a:off x="3252" y="1732"/>
              <a:ext cx="82" cy="63"/>
            </a:xfrm>
            <a:custGeom>
              <a:avLst/>
              <a:gdLst/>
              <a:ahLst/>
              <a:cxnLst>
                <a:cxn ang="0">
                  <a:pos x="146" y="29"/>
                </a:cxn>
                <a:cxn ang="0">
                  <a:pos x="0" y="254"/>
                </a:cxn>
                <a:cxn ang="0">
                  <a:pos x="331" y="254"/>
                </a:cxn>
                <a:cxn ang="0">
                  <a:pos x="165" y="0"/>
                </a:cxn>
                <a:cxn ang="0">
                  <a:pos x="146" y="29"/>
                </a:cxn>
                <a:cxn ang="0">
                  <a:pos x="165" y="79"/>
                </a:cxn>
                <a:cxn ang="0">
                  <a:pos x="175" y="95"/>
                </a:cxn>
                <a:cxn ang="0">
                  <a:pos x="186" y="111"/>
                </a:cxn>
                <a:cxn ang="0">
                  <a:pos x="197" y="128"/>
                </a:cxn>
                <a:cxn ang="0">
                  <a:pos x="209" y="147"/>
                </a:cxn>
                <a:cxn ang="0">
                  <a:pos x="221" y="166"/>
                </a:cxn>
                <a:cxn ang="0">
                  <a:pos x="232" y="183"/>
                </a:cxn>
                <a:cxn ang="0">
                  <a:pos x="243" y="199"/>
                </a:cxn>
                <a:cxn ang="0">
                  <a:pos x="253" y="215"/>
                </a:cxn>
                <a:cxn ang="0">
                  <a:pos x="233" y="215"/>
                </a:cxn>
                <a:cxn ang="0">
                  <a:pos x="213" y="215"/>
                </a:cxn>
                <a:cxn ang="0">
                  <a:pos x="189" y="215"/>
                </a:cxn>
                <a:cxn ang="0">
                  <a:pos x="165" y="215"/>
                </a:cxn>
                <a:cxn ang="0">
                  <a:pos x="141" y="215"/>
                </a:cxn>
                <a:cxn ang="0">
                  <a:pos x="118" y="215"/>
                </a:cxn>
                <a:cxn ang="0">
                  <a:pos x="97" y="215"/>
                </a:cxn>
                <a:cxn ang="0">
                  <a:pos x="77" y="215"/>
                </a:cxn>
                <a:cxn ang="0">
                  <a:pos x="87" y="199"/>
                </a:cxn>
                <a:cxn ang="0">
                  <a:pos x="98" y="183"/>
                </a:cxn>
                <a:cxn ang="0">
                  <a:pos x="109" y="166"/>
                </a:cxn>
                <a:cxn ang="0">
                  <a:pos x="122" y="147"/>
                </a:cxn>
                <a:cxn ang="0">
                  <a:pos x="134" y="128"/>
                </a:cxn>
                <a:cxn ang="0">
                  <a:pos x="145" y="111"/>
                </a:cxn>
                <a:cxn ang="0">
                  <a:pos x="156" y="95"/>
                </a:cxn>
                <a:cxn ang="0">
                  <a:pos x="165" y="79"/>
                </a:cxn>
              </a:cxnLst>
              <a:rect l="0" t="0" r="r" b="b"/>
              <a:pathLst>
                <a:path w="331" h="254">
                  <a:moveTo>
                    <a:pt x="146" y="29"/>
                  </a:moveTo>
                  <a:lnTo>
                    <a:pt x="0" y="254"/>
                  </a:lnTo>
                  <a:lnTo>
                    <a:pt x="331" y="254"/>
                  </a:lnTo>
                  <a:lnTo>
                    <a:pt x="165" y="0"/>
                  </a:lnTo>
                  <a:lnTo>
                    <a:pt x="146" y="29"/>
                  </a:lnTo>
                  <a:close/>
                  <a:moveTo>
                    <a:pt x="165" y="79"/>
                  </a:moveTo>
                  <a:lnTo>
                    <a:pt x="175" y="95"/>
                  </a:lnTo>
                  <a:lnTo>
                    <a:pt x="186" y="111"/>
                  </a:lnTo>
                  <a:lnTo>
                    <a:pt x="197" y="128"/>
                  </a:lnTo>
                  <a:lnTo>
                    <a:pt x="209" y="147"/>
                  </a:lnTo>
                  <a:lnTo>
                    <a:pt x="221" y="166"/>
                  </a:lnTo>
                  <a:lnTo>
                    <a:pt x="232" y="183"/>
                  </a:lnTo>
                  <a:lnTo>
                    <a:pt x="243" y="199"/>
                  </a:lnTo>
                  <a:lnTo>
                    <a:pt x="253" y="215"/>
                  </a:lnTo>
                  <a:lnTo>
                    <a:pt x="233" y="215"/>
                  </a:lnTo>
                  <a:lnTo>
                    <a:pt x="213" y="215"/>
                  </a:lnTo>
                  <a:lnTo>
                    <a:pt x="189" y="215"/>
                  </a:lnTo>
                  <a:lnTo>
                    <a:pt x="165" y="215"/>
                  </a:lnTo>
                  <a:lnTo>
                    <a:pt x="141" y="215"/>
                  </a:lnTo>
                  <a:lnTo>
                    <a:pt x="118" y="215"/>
                  </a:lnTo>
                  <a:lnTo>
                    <a:pt x="97" y="215"/>
                  </a:lnTo>
                  <a:lnTo>
                    <a:pt x="77" y="215"/>
                  </a:lnTo>
                  <a:lnTo>
                    <a:pt x="87" y="199"/>
                  </a:lnTo>
                  <a:lnTo>
                    <a:pt x="98" y="183"/>
                  </a:lnTo>
                  <a:lnTo>
                    <a:pt x="109" y="166"/>
                  </a:lnTo>
                  <a:lnTo>
                    <a:pt x="122" y="147"/>
                  </a:lnTo>
                  <a:lnTo>
                    <a:pt x="134" y="128"/>
                  </a:lnTo>
                  <a:lnTo>
                    <a:pt x="145" y="111"/>
                  </a:lnTo>
                  <a:lnTo>
                    <a:pt x="156" y="95"/>
                  </a:lnTo>
                  <a:lnTo>
                    <a:pt x="165" y="79"/>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09" name="Freeform 213"/>
            <p:cNvSpPr>
              <a:spLocks noChangeAspect="1"/>
            </p:cNvSpPr>
            <p:nvPr/>
          </p:nvSpPr>
          <p:spPr bwMode="auto">
            <a:xfrm>
              <a:off x="3358" y="1852"/>
              <a:ext cx="61" cy="46"/>
            </a:xfrm>
            <a:custGeom>
              <a:avLst/>
              <a:gdLst/>
              <a:ahLst/>
              <a:cxnLst>
                <a:cxn ang="0">
                  <a:pos x="0" y="195"/>
                </a:cxn>
                <a:cxn ang="0">
                  <a:pos x="127" y="0"/>
                </a:cxn>
                <a:cxn ang="0">
                  <a:pos x="253" y="195"/>
                </a:cxn>
                <a:cxn ang="0">
                  <a:pos x="0" y="195"/>
                </a:cxn>
              </a:cxnLst>
              <a:rect l="0" t="0" r="r" b="b"/>
              <a:pathLst>
                <a:path w="253" h="195">
                  <a:moveTo>
                    <a:pt x="0" y="195"/>
                  </a:moveTo>
                  <a:lnTo>
                    <a:pt x="127" y="0"/>
                  </a:lnTo>
                  <a:lnTo>
                    <a:pt x="253"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0" name="Freeform 214"/>
            <p:cNvSpPr>
              <a:spLocks noChangeAspect="1" noEditPoints="1"/>
            </p:cNvSpPr>
            <p:nvPr/>
          </p:nvSpPr>
          <p:spPr bwMode="auto">
            <a:xfrm>
              <a:off x="3348" y="1842"/>
              <a:ext cx="83" cy="64"/>
            </a:xfrm>
            <a:custGeom>
              <a:avLst/>
              <a:gdLst/>
              <a:ahLst/>
              <a:cxnLst>
                <a:cxn ang="0">
                  <a:pos x="146" y="30"/>
                </a:cxn>
                <a:cxn ang="0">
                  <a:pos x="0" y="255"/>
                </a:cxn>
                <a:cxn ang="0">
                  <a:pos x="332" y="255"/>
                </a:cxn>
                <a:cxn ang="0">
                  <a:pos x="166" y="0"/>
                </a:cxn>
                <a:cxn ang="0">
                  <a:pos x="146" y="30"/>
                </a:cxn>
                <a:cxn ang="0">
                  <a:pos x="166" y="81"/>
                </a:cxn>
                <a:cxn ang="0">
                  <a:pos x="175" y="95"/>
                </a:cxn>
                <a:cxn ang="0">
                  <a:pos x="187" y="111"/>
                </a:cxn>
                <a:cxn ang="0">
                  <a:pos x="198" y="129"/>
                </a:cxn>
                <a:cxn ang="0">
                  <a:pos x="210" y="147"/>
                </a:cxn>
                <a:cxn ang="0">
                  <a:pos x="222" y="166"/>
                </a:cxn>
                <a:cxn ang="0">
                  <a:pos x="233" y="184"/>
                </a:cxn>
                <a:cxn ang="0">
                  <a:pos x="244" y="201"/>
                </a:cxn>
                <a:cxn ang="0">
                  <a:pos x="253" y="215"/>
                </a:cxn>
                <a:cxn ang="0">
                  <a:pos x="234" y="215"/>
                </a:cxn>
                <a:cxn ang="0">
                  <a:pos x="214" y="215"/>
                </a:cxn>
                <a:cxn ang="0">
                  <a:pos x="190" y="215"/>
                </a:cxn>
                <a:cxn ang="0">
                  <a:pos x="166" y="215"/>
                </a:cxn>
                <a:cxn ang="0">
                  <a:pos x="142" y="215"/>
                </a:cxn>
                <a:cxn ang="0">
                  <a:pos x="119" y="215"/>
                </a:cxn>
                <a:cxn ang="0">
                  <a:pos x="97" y="215"/>
                </a:cxn>
                <a:cxn ang="0">
                  <a:pos x="78" y="215"/>
                </a:cxn>
                <a:cxn ang="0">
                  <a:pos x="88" y="201"/>
                </a:cxn>
                <a:cxn ang="0">
                  <a:pos x="98" y="184"/>
                </a:cxn>
                <a:cxn ang="0">
                  <a:pos x="110" y="166"/>
                </a:cxn>
                <a:cxn ang="0">
                  <a:pos x="123" y="147"/>
                </a:cxn>
                <a:cxn ang="0">
                  <a:pos x="134" y="129"/>
                </a:cxn>
                <a:cxn ang="0">
                  <a:pos x="146" y="111"/>
                </a:cxn>
                <a:cxn ang="0">
                  <a:pos x="157" y="95"/>
                </a:cxn>
                <a:cxn ang="0">
                  <a:pos x="166" y="81"/>
                </a:cxn>
              </a:cxnLst>
              <a:rect l="0" t="0" r="r" b="b"/>
              <a:pathLst>
                <a:path w="332" h="255">
                  <a:moveTo>
                    <a:pt x="146" y="30"/>
                  </a:moveTo>
                  <a:lnTo>
                    <a:pt x="0" y="255"/>
                  </a:lnTo>
                  <a:lnTo>
                    <a:pt x="332" y="255"/>
                  </a:lnTo>
                  <a:lnTo>
                    <a:pt x="166" y="0"/>
                  </a:lnTo>
                  <a:lnTo>
                    <a:pt x="146" y="30"/>
                  </a:lnTo>
                  <a:close/>
                  <a:moveTo>
                    <a:pt x="166" y="81"/>
                  </a:moveTo>
                  <a:lnTo>
                    <a:pt x="175" y="95"/>
                  </a:lnTo>
                  <a:lnTo>
                    <a:pt x="187" y="111"/>
                  </a:lnTo>
                  <a:lnTo>
                    <a:pt x="198" y="129"/>
                  </a:lnTo>
                  <a:lnTo>
                    <a:pt x="210" y="147"/>
                  </a:lnTo>
                  <a:lnTo>
                    <a:pt x="222" y="166"/>
                  </a:lnTo>
                  <a:lnTo>
                    <a:pt x="233" y="184"/>
                  </a:lnTo>
                  <a:lnTo>
                    <a:pt x="244" y="201"/>
                  </a:lnTo>
                  <a:lnTo>
                    <a:pt x="253" y="215"/>
                  </a:lnTo>
                  <a:lnTo>
                    <a:pt x="234" y="215"/>
                  </a:lnTo>
                  <a:lnTo>
                    <a:pt x="214" y="215"/>
                  </a:lnTo>
                  <a:lnTo>
                    <a:pt x="190" y="215"/>
                  </a:lnTo>
                  <a:lnTo>
                    <a:pt x="166" y="215"/>
                  </a:lnTo>
                  <a:lnTo>
                    <a:pt x="142" y="215"/>
                  </a:lnTo>
                  <a:lnTo>
                    <a:pt x="119" y="215"/>
                  </a:lnTo>
                  <a:lnTo>
                    <a:pt x="97" y="215"/>
                  </a:lnTo>
                  <a:lnTo>
                    <a:pt x="78" y="215"/>
                  </a:lnTo>
                  <a:lnTo>
                    <a:pt x="88" y="201"/>
                  </a:lnTo>
                  <a:lnTo>
                    <a:pt x="98" y="184"/>
                  </a:lnTo>
                  <a:lnTo>
                    <a:pt x="110" y="166"/>
                  </a:lnTo>
                  <a:lnTo>
                    <a:pt x="123" y="147"/>
                  </a:lnTo>
                  <a:lnTo>
                    <a:pt x="134" y="129"/>
                  </a:lnTo>
                  <a:lnTo>
                    <a:pt x="146" y="111"/>
                  </a:lnTo>
                  <a:lnTo>
                    <a:pt x="157"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1" name="Freeform 215"/>
            <p:cNvSpPr>
              <a:spLocks noChangeAspect="1"/>
            </p:cNvSpPr>
            <p:nvPr/>
          </p:nvSpPr>
          <p:spPr bwMode="auto">
            <a:xfrm>
              <a:off x="3458" y="1960"/>
              <a:ext cx="63" cy="48"/>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2" name="Freeform 216"/>
            <p:cNvSpPr>
              <a:spLocks noChangeAspect="1" noEditPoints="1"/>
            </p:cNvSpPr>
            <p:nvPr/>
          </p:nvSpPr>
          <p:spPr bwMode="auto">
            <a:xfrm>
              <a:off x="3448" y="1950"/>
              <a:ext cx="83" cy="63"/>
            </a:xfrm>
            <a:custGeom>
              <a:avLst/>
              <a:gdLst/>
              <a:ahLst/>
              <a:cxnLst>
                <a:cxn ang="0">
                  <a:pos x="145" y="31"/>
                </a:cxn>
                <a:cxn ang="0">
                  <a:pos x="0" y="256"/>
                </a:cxn>
                <a:cxn ang="0">
                  <a:pos x="331" y="256"/>
                </a:cxn>
                <a:cxn ang="0">
                  <a:pos x="165" y="0"/>
                </a:cxn>
                <a:cxn ang="0">
                  <a:pos x="145" y="31"/>
                </a:cxn>
                <a:cxn ang="0">
                  <a:pos x="165" y="81"/>
                </a:cxn>
                <a:cxn ang="0">
                  <a:pos x="175" y="95"/>
                </a:cxn>
                <a:cxn ang="0">
                  <a:pos x="186" y="112"/>
                </a:cxn>
                <a:cxn ang="0">
                  <a:pos x="197" y="129"/>
                </a:cxn>
                <a:cxn ang="0">
                  <a:pos x="209" y="148"/>
                </a:cxn>
                <a:cxn ang="0">
                  <a:pos x="221" y="166"/>
                </a:cxn>
                <a:cxn ang="0">
                  <a:pos x="232" y="185"/>
                </a:cxn>
                <a:cxn ang="0">
                  <a:pos x="243" y="201"/>
                </a:cxn>
                <a:cxn ang="0">
                  <a:pos x="252" y="215"/>
                </a:cxn>
                <a:cxn ang="0">
                  <a:pos x="233" y="215"/>
                </a:cxn>
                <a:cxn ang="0">
                  <a:pos x="213" y="215"/>
                </a:cxn>
                <a:cxn ang="0">
                  <a:pos x="189" y="215"/>
                </a:cxn>
                <a:cxn ang="0">
                  <a:pos x="165" y="215"/>
                </a:cxn>
                <a:cxn ang="0">
                  <a:pos x="141" y="215"/>
                </a:cxn>
                <a:cxn ang="0">
                  <a:pos x="118" y="215"/>
                </a:cxn>
                <a:cxn ang="0">
                  <a:pos x="97" y="215"/>
                </a:cxn>
                <a:cxn ang="0">
                  <a:pos x="77" y="215"/>
                </a:cxn>
                <a:cxn ang="0">
                  <a:pos x="87" y="201"/>
                </a:cxn>
                <a:cxn ang="0">
                  <a:pos x="98" y="185"/>
                </a:cxn>
                <a:cxn ang="0">
                  <a:pos x="109" y="166"/>
                </a:cxn>
                <a:cxn ang="0">
                  <a:pos x="122" y="148"/>
                </a:cxn>
                <a:cxn ang="0">
                  <a:pos x="134" y="129"/>
                </a:cxn>
                <a:cxn ang="0">
                  <a:pos x="145" y="112"/>
                </a:cxn>
                <a:cxn ang="0">
                  <a:pos x="156" y="95"/>
                </a:cxn>
                <a:cxn ang="0">
                  <a:pos x="165" y="81"/>
                </a:cxn>
              </a:cxnLst>
              <a:rect l="0" t="0" r="r" b="b"/>
              <a:pathLst>
                <a:path w="331" h="256">
                  <a:moveTo>
                    <a:pt x="145" y="31"/>
                  </a:moveTo>
                  <a:lnTo>
                    <a:pt x="0" y="256"/>
                  </a:lnTo>
                  <a:lnTo>
                    <a:pt x="331" y="256"/>
                  </a:lnTo>
                  <a:lnTo>
                    <a:pt x="165" y="0"/>
                  </a:lnTo>
                  <a:lnTo>
                    <a:pt x="145" y="31"/>
                  </a:lnTo>
                  <a:close/>
                  <a:moveTo>
                    <a:pt x="165" y="81"/>
                  </a:moveTo>
                  <a:lnTo>
                    <a:pt x="175" y="95"/>
                  </a:lnTo>
                  <a:lnTo>
                    <a:pt x="186" y="112"/>
                  </a:lnTo>
                  <a:lnTo>
                    <a:pt x="197" y="129"/>
                  </a:lnTo>
                  <a:lnTo>
                    <a:pt x="209" y="148"/>
                  </a:lnTo>
                  <a:lnTo>
                    <a:pt x="221" y="166"/>
                  </a:lnTo>
                  <a:lnTo>
                    <a:pt x="232" y="185"/>
                  </a:lnTo>
                  <a:lnTo>
                    <a:pt x="243" y="201"/>
                  </a:lnTo>
                  <a:lnTo>
                    <a:pt x="252" y="215"/>
                  </a:lnTo>
                  <a:lnTo>
                    <a:pt x="233" y="215"/>
                  </a:lnTo>
                  <a:lnTo>
                    <a:pt x="213" y="215"/>
                  </a:lnTo>
                  <a:lnTo>
                    <a:pt x="189" y="215"/>
                  </a:lnTo>
                  <a:lnTo>
                    <a:pt x="165" y="215"/>
                  </a:lnTo>
                  <a:lnTo>
                    <a:pt x="141" y="215"/>
                  </a:lnTo>
                  <a:lnTo>
                    <a:pt x="118" y="215"/>
                  </a:lnTo>
                  <a:lnTo>
                    <a:pt x="97" y="215"/>
                  </a:lnTo>
                  <a:lnTo>
                    <a:pt x="77" y="215"/>
                  </a:lnTo>
                  <a:lnTo>
                    <a:pt x="87" y="201"/>
                  </a:lnTo>
                  <a:lnTo>
                    <a:pt x="98" y="185"/>
                  </a:lnTo>
                  <a:lnTo>
                    <a:pt x="109" y="166"/>
                  </a:lnTo>
                  <a:lnTo>
                    <a:pt x="122" y="148"/>
                  </a:lnTo>
                  <a:lnTo>
                    <a:pt x="134" y="129"/>
                  </a:lnTo>
                  <a:lnTo>
                    <a:pt x="145" y="112"/>
                  </a:lnTo>
                  <a:lnTo>
                    <a:pt x="156" y="95"/>
                  </a:lnTo>
                  <a:lnTo>
                    <a:pt x="165"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3" name="Freeform 217"/>
            <p:cNvSpPr>
              <a:spLocks noChangeAspect="1"/>
            </p:cNvSpPr>
            <p:nvPr/>
          </p:nvSpPr>
          <p:spPr bwMode="auto">
            <a:xfrm>
              <a:off x="3549" y="1988"/>
              <a:ext cx="67" cy="49"/>
            </a:xfrm>
            <a:custGeom>
              <a:avLst/>
              <a:gdLst/>
              <a:ahLst/>
              <a:cxnLst>
                <a:cxn ang="0">
                  <a:pos x="0" y="195"/>
                </a:cxn>
                <a:cxn ang="0">
                  <a:pos x="127" y="0"/>
                </a:cxn>
                <a:cxn ang="0">
                  <a:pos x="254" y="195"/>
                </a:cxn>
                <a:cxn ang="0">
                  <a:pos x="0" y="195"/>
                </a:cxn>
              </a:cxnLst>
              <a:rect l="0" t="0" r="r" b="b"/>
              <a:pathLst>
                <a:path w="254" h="195">
                  <a:moveTo>
                    <a:pt x="0" y="195"/>
                  </a:moveTo>
                  <a:lnTo>
                    <a:pt x="127" y="0"/>
                  </a:lnTo>
                  <a:lnTo>
                    <a:pt x="254"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4" name="Freeform 218"/>
            <p:cNvSpPr>
              <a:spLocks noChangeAspect="1" noEditPoints="1"/>
            </p:cNvSpPr>
            <p:nvPr/>
          </p:nvSpPr>
          <p:spPr bwMode="auto">
            <a:xfrm>
              <a:off x="3541" y="1978"/>
              <a:ext cx="82" cy="64"/>
            </a:xfrm>
            <a:custGeom>
              <a:avLst/>
              <a:gdLst/>
              <a:ahLst/>
              <a:cxnLst>
                <a:cxn ang="0">
                  <a:pos x="145" y="30"/>
                </a:cxn>
                <a:cxn ang="0">
                  <a:pos x="0" y="255"/>
                </a:cxn>
                <a:cxn ang="0">
                  <a:pos x="331" y="255"/>
                </a:cxn>
                <a:cxn ang="0">
                  <a:pos x="165" y="0"/>
                </a:cxn>
                <a:cxn ang="0">
                  <a:pos x="145" y="30"/>
                </a:cxn>
                <a:cxn ang="0">
                  <a:pos x="165" y="81"/>
                </a:cxn>
                <a:cxn ang="0">
                  <a:pos x="175" y="95"/>
                </a:cxn>
                <a:cxn ang="0">
                  <a:pos x="186" y="111"/>
                </a:cxn>
                <a:cxn ang="0">
                  <a:pos x="197" y="129"/>
                </a:cxn>
                <a:cxn ang="0">
                  <a:pos x="209" y="147"/>
                </a:cxn>
                <a:cxn ang="0">
                  <a:pos x="222" y="166"/>
                </a:cxn>
                <a:cxn ang="0">
                  <a:pos x="233" y="183"/>
                </a:cxn>
                <a:cxn ang="0">
                  <a:pos x="244" y="201"/>
                </a:cxn>
                <a:cxn ang="0">
                  <a:pos x="252" y="215"/>
                </a:cxn>
                <a:cxn ang="0">
                  <a:pos x="234" y="215"/>
                </a:cxn>
                <a:cxn ang="0">
                  <a:pos x="213" y="215"/>
                </a:cxn>
                <a:cxn ang="0">
                  <a:pos x="190" y="215"/>
                </a:cxn>
                <a:cxn ang="0">
                  <a:pos x="165" y="215"/>
                </a:cxn>
                <a:cxn ang="0">
                  <a:pos x="142" y="215"/>
                </a:cxn>
                <a:cxn ang="0">
                  <a:pos x="118" y="215"/>
                </a:cxn>
                <a:cxn ang="0">
                  <a:pos x="97" y="215"/>
                </a:cxn>
                <a:cxn ang="0">
                  <a:pos x="78" y="215"/>
                </a:cxn>
                <a:cxn ang="0">
                  <a:pos x="88" y="201"/>
                </a:cxn>
                <a:cxn ang="0">
                  <a:pos x="99" y="183"/>
                </a:cxn>
                <a:cxn ang="0">
                  <a:pos x="110" y="166"/>
                </a:cxn>
                <a:cxn ang="0">
                  <a:pos x="122" y="147"/>
                </a:cxn>
                <a:cxn ang="0">
                  <a:pos x="134" y="129"/>
                </a:cxn>
                <a:cxn ang="0">
                  <a:pos x="145" y="111"/>
                </a:cxn>
                <a:cxn ang="0">
                  <a:pos x="156" y="95"/>
                </a:cxn>
                <a:cxn ang="0">
                  <a:pos x="165" y="81"/>
                </a:cxn>
              </a:cxnLst>
              <a:rect l="0" t="0" r="r" b="b"/>
              <a:pathLst>
                <a:path w="331" h="255">
                  <a:moveTo>
                    <a:pt x="145" y="30"/>
                  </a:moveTo>
                  <a:lnTo>
                    <a:pt x="0" y="255"/>
                  </a:lnTo>
                  <a:lnTo>
                    <a:pt x="331" y="255"/>
                  </a:lnTo>
                  <a:lnTo>
                    <a:pt x="165" y="0"/>
                  </a:lnTo>
                  <a:lnTo>
                    <a:pt x="145" y="30"/>
                  </a:lnTo>
                  <a:close/>
                  <a:moveTo>
                    <a:pt x="165" y="81"/>
                  </a:moveTo>
                  <a:lnTo>
                    <a:pt x="175" y="95"/>
                  </a:lnTo>
                  <a:lnTo>
                    <a:pt x="186" y="111"/>
                  </a:lnTo>
                  <a:lnTo>
                    <a:pt x="197" y="129"/>
                  </a:lnTo>
                  <a:lnTo>
                    <a:pt x="209" y="147"/>
                  </a:lnTo>
                  <a:lnTo>
                    <a:pt x="222" y="166"/>
                  </a:lnTo>
                  <a:lnTo>
                    <a:pt x="233" y="183"/>
                  </a:lnTo>
                  <a:lnTo>
                    <a:pt x="244" y="201"/>
                  </a:lnTo>
                  <a:lnTo>
                    <a:pt x="252" y="215"/>
                  </a:lnTo>
                  <a:lnTo>
                    <a:pt x="234" y="215"/>
                  </a:lnTo>
                  <a:lnTo>
                    <a:pt x="213" y="215"/>
                  </a:lnTo>
                  <a:lnTo>
                    <a:pt x="190" y="215"/>
                  </a:lnTo>
                  <a:lnTo>
                    <a:pt x="165" y="215"/>
                  </a:lnTo>
                  <a:lnTo>
                    <a:pt x="142" y="215"/>
                  </a:lnTo>
                  <a:lnTo>
                    <a:pt x="118" y="215"/>
                  </a:lnTo>
                  <a:lnTo>
                    <a:pt x="97" y="215"/>
                  </a:lnTo>
                  <a:lnTo>
                    <a:pt x="78" y="215"/>
                  </a:lnTo>
                  <a:lnTo>
                    <a:pt x="88" y="201"/>
                  </a:lnTo>
                  <a:lnTo>
                    <a:pt x="99" y="183"/>
                  </a:lnTo>
                  <a:lnTo>
                    <a:pt x="110" y="166"/>
                  </a:lnTo>
                  <a:lnTo>
                    <a:pt x="122" y="147"/>
                  </a:lnTo>
                  <a:lnTo>
                    <a:pt x="134" y="129"/>
                  </a:lnTo>
                  <a:lnTo>
                    <a:pt x="145" y="111"/>
                  </a:lnTo>
                  <a:lnTo>
                    <a:pt x="156" y="95"/>
                  </a:lnTo>
                  <a:lnTo>
                    <a:pt x="165"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5" name="Freeform 219"/>
            <p:cNvSpPr>
              <a:spLocks noChangeAspect="1"/>
            </p:cNvSpPr>
            <p:nvPr/>
          </p:nvSpPr>
          <p:spPr bwMode="auto">
            <a:xfrm>
              <a:off x="3649" y="2042"/>
              <a:ext cx="63" cy="49"/>
            </a:xfrm>
            <a:custGeom>
              <a:avLst/>
              <a:gdLst/>
              <a:ahLst/>
              <a:cxnLst>
                <a:cxn ang="0">
                  <a:pos x="0" y="196"/>
                </a:cxn>
                <a:cxn ang="0">
                  <a:pos x="127" y="0"/>
                </a:cxn>
                <a:cxn ang="0">
                  <a:pos x="253" y="196"/>
                </a:cxn>
                <a:cxn ang="0">
                  <a:pos x="0" y="196"/>
                </a:cxn>
              </a:cxnLst>
              <a:rect l="0" t="0" r="r" b="b"/>
              <a:pathLst>
                <a:path w="253" h="196">
                  <a:moveTo>
                    <a:pt x="0" y="196"/>
                  </a:moveTo>
                  <a:lnTo>
                    <a:pt x="127" y="0"/>
                  </a:lnTo>
                  <a:lnTo>
                    <a:pt x="253"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6" name="Freeform 220"/>
            <p:cNvSpPr>
              <a:spLocks noChangeAspect="1" noEditPoints="1"/>
            </p:cNvSpPr>
            <p:nvPr/>
          </p:nvSpPr>
          <p:spPr bwMode="auto">
            <a:xfrm>
              <a:off x="3640" y="2033"/>
              <a:ext cx="83" cy="63"/>
            </a:xfrm>
            <a:custGeom>
              <a:avLst/>
              <a:gdLst/>
              <a:ahLst/>
              <a:cxnLst>
                <a:cxn ang="0">
                  <a:pos x="146" y="30"/>
                </a:cxn>
                <a:cxn ang="0">
                  <a:pos x="0" y="255"/>
                </a:cxn>
                <a:cxn ang="0">
                  <a:pos x="331" y="255"/>
                </a:cxn>
                <a:cxn ang="0">
                  <a:pos x="166" y="0"/>
                </a:cxn>
                <a:cxn ang="0">
                  <a:pos x="146" y="30"/>
                </a:cxn>
                <a:cxn ang="0">
                  <a:pos x="166" y="80"/>
                </a:cxn>
                <a:cxn ang="0">
                  <a:pos x="175" y="94"/>
                </a:cxn>
                <a:cxn ang="0">
                  <a:pos x="185" y="112"/>
                </a:cxn>
                <a:cxn ang="0">
                  <a:pos x="197" y="129"/>
                </a:cxn>
                <a:cxn ang="0">
                  <a:pos x="210" y="148"/>
                </a:cxn>
                <a:cxn ang="0">
                  <a:pos x="221" y="166"/>
                </a:cxn>
                <a:cxn ang="0">
                  <a:pos x="233" y="184"/>
                </a:cxn>
                <a:cxn ang="0">
                  <a:pos x="244" y="200"/>
                </a:cxn>
                <a:cxn ang="0">
                  <a:pos x="253" y="214"/>
                </a:cxn>
                <a:cxn ang="0">
                  <a:pos x="234" y="214"/>
                </a:cxn>
                <a:cxn ang="0">
                  <a:pos x="212" y="214"/>
                </a:cxn>
                <a:cxn ang="0">
                  <a:pos x="190" y="214"/>
                </a:cxn>
                <a:cxn ang="0">
                  <a:pos x="166" y="214"/>
                </a:cxn>
                <a:cxn ang="0">
                  <a:pos x="142" y="214"/>
                </a:cxn>
                <a:cxn ang="0">
                  <a:pos x="119" y="214"/>
                </a:cxn>
                <a:cxn ang="0">
                  <a:pos x="97" y="214"/>
                </a:cxn>
                <a:cxn ang="0">
                  <a:pos x="78" y="214"/>
                </a:cxn>
                <a:cxn ang="0">
                  <a:pos x="88" y="200"/>
                </a:cxn>
                <a:cxn ang="0">
                  <a:pos x="98" y="184"/>
                </a:cxn>
                <a:cxn ang="0">
                  <a:pos x="110" y="166"/>
                </a:cxn>
                <a:cxn ang="0">
                  <a:pos x="123" y="148"/>
                </a:cxn>
                <a:cxn ang="0">
                  <a:pos x="134" y="129"/>
                </a:cxn>
                <a:cxn ang="0">
                  <a:pos x="146" y="112"/>
                </a:cxn>
                <a:cxn ang="0">
                  <a:pos x="156" y="94"/>
                </a:cxn>
                <a:cxn ang="0">
                  <a:pos x="166" y="80"/>
                </a:cxn>
              </a:cxnLst>
              <a:rect l="0" t="0" r="r" b="b"/>
              <a:pathLst>
                <a:path w="331" h="255">
                  <a:moveTo>
                    <a:pt x="146" y="30"/>
                  </a:moveTo>
                  <a:lnTo>
                    <a:pt x="0" y="255"/>
                  </a:lnTo>
                  <a:lnTo>
                    <a:pt x="331" y="255"/>
                  </a:lnTo>
                  <a:lnTo>
                    <a:pt x="166" y="0"/>
                  </a:lnTo>
                  <a:lnTo>
                    <a:pt x="146" y="30"/>
                  </a:lnTo>
                  <a:close/>
                  <a:moveTo>
                    <a:pt x="166" y="80"/>
                  </a:moveTo>
                  <a:lnTo>
                    <a:pt x="175" y="94"/>
                  </a:lnTo>
                  <a:lnTo>
                    <a:pt x="185" y="112"/>
                  </a:lnTo>
                  <a:lnTo>
                    <a:pt x="197" y="129"/>
                  </a:lnTo>
                  <a:lnTo>
                    <a:pt x="210" y="148"/>
                  </a:lnTo>
                  <a:lnTo>
                    <a:pt x="221" y="166"/>
                  </a:lnTo>
                  <a:lnTo>
                    <a:pt x="233" y="184"/>
                  </a:lnTo>
                  <a:lnTo>
                    <a:pt x="244" y="200"/>
                  </a:lnTo>
                  <a:lnTo>
                    <a:pt x="253" y="214"/>
                  </a:lnTo>
                  <a:lnTo>
                    <a:pt x="234" y="214"/>
                  </a:lnTo>
                  <a:lnTo>
                    <a:pt x="212" y="214"/>
                  </a:lnTo>
                  <a:lnTo>
                    <a:pt x="190" y="214"/>
                  </a:lnTo>
                  <a:lnTo>
                    <a:pt x="166" y="214"/>
                  </a:lnTo>
                  <a:lnTo>
                    <a:pt x="142" y="214"/>
                  </a:lnTo>
                  <a:lnTo>
                    <a:pt x="119" y="214"/>
                  </a:lnTo>
                  <a:lnTo>
                    <a:pt x="97" y="214"/>
                  </a:lnTo>
                  <a:lnTo>
                    <a:pt x="78" y="214"/>
                  </a:lnTo>
                  <a:lnTo>
                    <a:pt x="88" y="200"/>
                  </a:lnTo>
                  <a:lnTo>
                    <a:pt x="98" y="184"/>
                  </a:lnTo>
                  <a:lnTo>
                    <a:pt x="110" y="166"/>
                  </a:lnTo>
                  <a:lnTo>
                    <a:pt x="123" y="148"/>
                  </a:lnTo>
                  <a:lnTo>
                    <a:pt x="134" y="129"/>
                  </a:lnTo>
                  <a:lnTo>
                    <a:pt x="146" y="112"/>
                  </a:lnTo>
                  <a:lnTo>
                    <a:pt x="156" y="94"/>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7" name="Freeform 221"/>
            <p:cNvSpPr>
              <a:spLocks noChangeAspect="1"/>
            </p:cNvSpPr>
            <p:nvPr/>
          </p:nvSpPr>
          <p:spPr bwMode="auto">
            <a:xfrm>
              <a:off x="3751" y="2076"/>
              <a:ext cx="62" cy="49"/>
            </a:xfrm>
            <a:custGeom>
              <a:avLst/>
              <a:gdLst/>
              <a:ahLst/>
              <a:cxnLst>
                <a:cxn ang="0">
                  <a:pos x="0" y="194"/>
                </a:cxn>
                <a:cxn ang="0">
                  <a:pos x="127" y="0"/>
                </a:cxn>
                <a:cxn ang="0">
                  <a:pos x="254" y="194"/>
                </a:cxn>
                <a:cxn ang="0">
                  <a:pos x="0" y="194"/>
                </a:cxn>
              </a:cxnLst>
              <a:rect l="0" t="0" r="r" b="b"/>
              <a:pathLst>
                <a:path w="254" h="194">
                  <a:moveTo>
                    <a:pt x="0" y="194"/>
                  </a:moveTo>
                  <a:lnTo>
                    <a:pt x="127" y="0"/>
                  </a:lnTo>
                  <a:lnTo>
                    <a:pt x="254"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8" name="Freeform 222"/>
            <p:cNvSpPr>
              <a:spLocks noChangeAspect="1" noEditPoints="1"/>
            </p:cNvSpPr>
            <p:nvPr/>
          </p:nvSpPr>
          <p:spPr bwMode="auto">
            <a:xfrm>
              <a:off x="3740" y="2066"/>
              <a:ext cx="83" cy="64"/>
            </a:xfrm>
            <a:custGeom>
              <a:avLst/>
              <a:gdLst/>
              <a:ahLst/>
              <a:cxnLst>
                <a:cxn ang="0">
                  <a:pos x="146" y="30"/>
                </a:cxn>
                <a:cxn ang="0">
                  <a:pos x="0" y="255"/>
                </a:cxn>
                <a:cxn ang="0">
                  <a:pos x="332" y="255"/>
                </a:cxn>
                <a:cxn ang="0">
                  <a:pos x="166" y="0"/>
                </a:cxn>
                <a:cxn ang="0">
                  <a:pos x="146" y="30"/>
                </a:cxn>
                <a:cxn ang="0">
                  <a:pos x="166" y="80"/>
                </a:cxn>
                <a:cxn ang="0">
                  <a:pos x="175" y="95"/>
                </a:cxn>
                <a:cxn ang="0">
                  <a:pos x="186" y="111"/>
                </a:cxn>
                <a:cxn ang="0">
                  <a:pos x="198" y="130"/>
                </a:cxn>
                <a:cxn ang="0">
                  <a:pos x="209" y="147"/>
                </a:cxn>
                <a:cxn ang="0">
                  <a:pos x="221" y="166"/>
                </a:cxn>
                <a:cxn ang="0">
                  <a:pos x="234" y="184"/>
                </a:cxn>
                <a:cxn ang="0">
                  <a:pos x="243" y="201"/>
                </a:cxn>
                <a:cxn ang="0">
                  <a:pos x="253" y="215"/>
                </a:cxn>
                <a:cxn ang="0">
                  <a:pos x="235" y="215"/>
                </a:cxn>
                <a:cxn ang="0">
                  <a:pos x="213" y="215"/>
                </a:cxn>
                <a:cxn ang="0">
                  <a:pos x="189" y="215"/>
                </a:cxn>
                <a:cxn ang="0">
                  <a:pos x="166" y="215"/>
                </a:cxn>
                <a:cxn ang="0">
                  <a:pos x="141" y="215"/>
                </a:cxn>
                <a:cxn ang="0">
                  <a:pos x="118" y="215"/>
                </a:cxn>
                <a:cxn ang="0">
                  <a:pos x="97" y="215"/>
                </a:cxn>
                <a:cxn ang="0">
                  <a:pos x="79" y="215"/>
                </a:cxn>
                <a:cxn ang="0">
                  <a:pos x="87" y="201"/>
                </a:cxn>
                <a:cxn ang="0">
                  <a:pos x="98" y="184"/>
                </a:cxn>
                <a:cxn ang="0">
                  <a:pos x="109" y="166"/>
                </a:cxn>
                <a:cxn ang="0">
                  <a:pos x="122" y="147"/>
                </a:cxn>
                <a:cxn ang="0">
                  <a:pos x="134" y="130"/>
                </a:cxn>
                <a:cxn ang="0">
                  <a:pos x="145" y="111"/>
                </a:cxn>
                <a:cxn ang="0">
                  <a:pos x="156" y="95"/>
                </a:cxn>
                <a:cxn ang="0">
                  <a:pos x="166" y="80"/>
                </a:cxn>
              </a:cxnLst>
              <a:rect l="0" t="0" r="r" b="b"/>
              <a:pathLst>
                <a:path w="332" h="255">
                  <a:moveTo>
                    <a:pt x="146" y="30"/>
                  </a:moveTo>
                  <a:lnTo>
                    <a:pt x="0" y="255"/>
                  </a:lnTo>
                  <a:lnTo>
                    <a:pt x="332" y="255"/>
                  </a:lnTo>
                  <a:lnTo>
                    <a:pt x="166" y="0"/>
                  </a:lnTo>
                  <a:lnTo>
                    <a:pt x="146" y="30"/>
                  </a:lnTo>
                  <a:close/>
                  <a:moveTo>
                    <a:pt x="166" y="80"/>
                  </a:moveTo>
                  <a:lnTo>
                    <a:pt x="175" y="95"/>
                  </a:lnTo>
                  <a:lnTo>
                    <a:pt x="186" y="111"/>
                  </a:lnTo>
                  <a:lnTo>
                    <a:pt x="198" y="130"/>
                  </a:lnTo>
                  <a:lnTo>
                    <a:pt x="209" y="147"/>
                  </a:lnTo>
                  <a:lnTo>
                    <a:pt x="221" y="166"/>
                  </a:lnTo>
                  <a:lnTo>
                    <a:pt x="234" y="184"/>
                  </a:lnTo>
                  <a:lnTo>
                    <a:pt x="243" y="201"/>
                  </a:lnTo>
                  <a:lnTo>
                    <a:pt x="253" y="215"/>
                  </a:lnTo>
                  <a:lnTo>
                    <a:pt x="235" y="215"/>
                  </a:lnTo>
                  <a:lnTo>
                    <a:pt x="213" y="215"/>
                  </a:lnTo>
                  <a:lnTo>
                    <a:pt x="189" y="215"/>
                  </a:lnTo>
                  <a:lnTo>
                    <a:pt x="166" y="215"/>
                  </a:lnTo>
                  <a:lnTo>
                    <a:pt x="141" y="215"/>
                  </a:lnTo>
                  <a:lnTo>
                    <a:pt x="118" y="215"/>
                  </a:lnTo>
                  <a:lnTo>
                    <a:pt x="97" y="215"/>
                  </a:lnTo>
                  <a:lnTo>
                    <a:pt x="79" y="215"/>
                  </a:lnTo>
                  <a:lnTo>
                    <a:pt x="87" y="201"/>
                  </a:lnTo>
                  <a:lnTo>
                    <a:pt x="98" y="184"/>
                  </a:lnTo>
                  <a:lnTo>
                    <a:pt x="109" y="166"/>
                  </a:lnTo>
                  <a:lnTo>
                    <a:pt x="122" y="147"/>
                  </a:lnTo>
                  <a:lnTo>
                    <a:pt x="134" y="130"/>
                  </a:lnTo>
                  <a:lnTo>
                    <a:pt x="145" y="111"/>
                  </a:lnTo>
                  <a:lnTo>
                    <a:pt x="156"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19" name="Freeform 223"/>
            <p:cNvSpPr>
              <a:spLocks noChangeAspect="1"/>
            </p:cNvSpPr>
            <p:nvPr/>
          </p:nvSpPr>
          <p:spPr bwMode="auto">
            <a:xfrm>
              <a:off x="3844" y="2134"/>
              <a:ext cx="63" cy="49"/>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0" name="Freeform 224"/>
            <p:cNvSpPr>
              <a:spLocks noChangeAspect="1" noEditPoints="1"/>
            </p:cNvSpPr>
            <p:nvPr/>
          </p:nvSpPr>
          <p:spPr bwMode="auto">
            <a:xfrm>
              <a:off x="3834" y="2124"/>
              <a:ext cx="83" cy="64"/>
            </a:xfrm>
            <a:custGeom>
              <a:avLst/>
              <a:gdLst/>
              <a:ahLst/>
              <a:cxnLst>
                <a:cxn ang="0">
                  <a:pos x="146" y="31"/>
                </a:cxn>
                <a:cxn ang="0">
                  <a:pos x="0" y="256"/>
                </a:cxn>
                <a:cxn ang="0">
                  <a:pos x="332" y="256"/>
                </a:cxn>
                <a:cxn ang="0">
                  <a:pos x="166" y="0"/>
                </a:cxn>
                <a:cxn ang="0">
                  <a:pos x="146" y="31"/>
                </a:cxn>
                <a:cxn ang="0">
                  <a:pos x="166" y="81"/>
                </a:cxn>
                <a:cxn ang="0">
                  <a:pos x="176" y="95"/>
                </a:cxn>
                <a:cxn ang="0">
                  <a:pos x="186" y="112"/>
                </a:cxn>
                <a:cxn ang="0">
                  <a:pos x="198" y="130"/>
                </a:cxn>
                <a:cxn ang="0">
                  <a:pos x="210" y="149"/>
                </a:cxn>
                <a:cxn ang="0">
                  <a:pos x="221" y="166"/>
                </a:cxn>
                <a:cxn ang="0">
                  <a:pos x="233" y="185"/>
                </a:cxn>
                <a:cxn ang="0">
                  <a:pos x="245" y="201"/>
                </a:cxn>
                <a:cxn ang="0">
                  <a:pos x="253" y="215"/>
                </a:cxn>
                <a:cxn ang="0">
                  <a:pos x="235" y="215"/>
                </a:cxn>
                <a:cxn ang="0">
                  <a:pos x="214" y="215"/>
                </a:cxn>
                <a:cxn ang="0">
                  <a:pos x="190" y="215"/>
                </a:cxn>
                <a:cxn ang="0">
                  <a:pos x="166" y="215"/>
                </a:cxn>
                <a:cxn ang="0">
                  <a:pos x="143" y="215"/>
                </a:cxn>
                <a:cxn ang="0">
                  <a:pos x="119" y="215"/>
                </a:cxn>
                <a:cxn ang="0">
                  <a:pos x="97" y="215"/>
                </a:cxn>
                <a:cxn ang="0">
                  <a:pos x="79" y="215"/>
                </a:cxn>
                <a:cxn ang="0">
                  <a:pos x="89" y="201"/>
                </a:cxn>
                <a:cxn ang="0">
                  <a:pos x="98" y="185"/>
                </a:cxn>
                <a:cxn ang="0">
                  <a:pos x="111" y="166"/>
                </a:cxn>
                <a:cxn ang="0">
                  <a:pos x="123" y="149"/>
                </a:cxn>
                <a:cxn ang="0">
                  <a:pos x="134" y="130"/>
                </a:cxn>
                <a:cxn ang="0">
                  <a:pos x="146" y="112"/>
                </a:cxn>
                <a:cxn ang="0">
                  <a:pos x="156" y="95"/>
                </a:cxn>
                <a:cxn ang="0">
                  <a:pos x="166" y="81"/>
                </a:cxn>
              </a:cxnLst>
              <a:rect l="0" t="0" r="r" b="b"/>
              <a:pathLst>
                <a:path w="332" h="256">
                  <a:moveTo>
                    <a:pt x="146" y="31"/>
                  </a:moveTo>
                  <a:lnTo>
                    <a:pt x="0" y="256"/>
                  </a:lnTo>
                  <a:lnTo>
                    <a:pt x="332" y="256"/>
                  </a:lnTo>
                  <a:lnTo>
                    <a:pt x="166" y="0"/>
                  </a:lnTo>
                  <a:lnTo>
                    <a:pt x="146" y="31"/>
                  </a:lnTo>
                  <a:close/>
                  <a:moveTo>
                    <a:pt x="166" y="81"/>
                  </a:moveTo>
                  <a:lnTo>
                    <a:pt x="176" y="95"/>
                  </a:lnTo>
                  <a:lnTo>
                    <a:pt x="186" y="112"/>
                  </a:lnTo>
                  <a:lnTo>
                    <a:pt x="198" y="130"/>
                  </a:lnTo>
                  <a:lnTo>
                    <a:pt x="210" y="149"/>
                  </a:lnTo>
                  <a:lnTo>
                    <a:pt x="221" y="166"/>
                  </a:lnTo>
                  <a:lnTo>
                    <a:pt x="233" y="185"/>
                  </a:lnTo>
                  <a:lnTo>
                    <a:pt x="245" y="201"/>
                  </a:lnTo>
                  <a:lnTo>
                    <a:pt x="253" y="215"/>
                  </a:lnTo>
                  <a:lnTo>
                    <a:pt x="235" y="215"/>
                  </a:lnTo>
                  <a:lnTo>
                    <a:pt x="214" y="215"/>
                  </a:lnTo>
                  <a:lnTo>
                    <a:pt x="190" y="215"/>
                  </a:lnTo>
                  <a:lnTo>
                    <a:pt x="166" y="215"/>
                  </a:lnTo>
                  <a:lnTo>
                    <a:pt x="143" y="215"/>
                  </a:lnTo>
                  <a:lnTo>
                    <a:pt x="119" y="215"/>
                  </a:lnTo>
                  <a:lnTo>
                    <a:pt x="97" y="215"/>
                  </a:lnTo>
                  <a:lnTo>
                    <a:pt x="79" y="215"/>
                  </a:lnTo>
                  <a:lnTo>
                    <a:pt x="89" y="201"/>
                  </a:lnTo>
                  <a:lnTo>
                    <a:pt x="98" y="185"/>
                  </a:lnTo>
                  <a:lnTo>
                    <a:pt x="111" y="166"/>
                  </a:lnTo>
                  <a:lnTo>
                    <a:pt x="123" y="149"/>
                  </a:lnTo>
                  <a:lnTo>
                    <a:pt x="134" y="130"/>
                  </a:lnTo>
                  <a:lnTo>
                    <a:pt x="146" y="112"/>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1" name="Freeform 225"/>
            <p:cNvSpPr>
              <a:spLocks noChangeAspect="1"/>
            </p:cNvSpPr>
            <p:nvPr/>
          </p:nvSpPr>
          <p:spPr bwMode="auto">
            <a:xfrm>
              <a:off x="4042" y="2217"/>
              <a:ext cx="61" cy="49"/>
            </a:xfrm>
            <a:custGeom>
              <a:avLst/>
              <a:gdLst/>
              <a:ahLst/>
              <a:cxnLst>
                <a:cxn ang="0">
                  <a:pos x="0" y="194"/>
                </a:cxn>
                <a:cxn ang="0">
                  <a:pos x="126" y="0"/>
                </a:cxn>
                <a:cxn ang="0">
                  <a:pos x="253" y="194"/>
                </a:cxn>
                <a:cxn ang="0">
                  <a:pos x="0" y="194"/>
                </a:cxn>
              </a:cxnLst>
              <a:rect l="0" t="0" r="r" b="b"/>
              <a:pathLst>
                <a:path w="253" h="194">
                  <a:moveTo>
                    <a:pt x="0" y="194"/>
                  </a:moveTo>
                  <a:lnTo>
                    <a:pt x="126"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2" name="Freeform 226"/>
            <p:cNvSpPr>
              <a:spLocks noChangeAspect="1" noEditPoints="1"/>
            </p:cNvSpPr>
            <p:nvPr/>
          </p:nvSpPr>
          <p:spPr bwMode="auto">
            <a:xfrm>
              <a:off x="4032" y="2207"/>
              <a:ext cx="82" cy="64"/>
            </a:xfrm>
            <a:custGeom>
              <a:avLst/>
              <a:gdLst/>
              <a:ahLst/>
              <a:cxnLst>
                <a:cxn ang="0">
                  <a:pos x="147" y="30"/>
                </a:cxn>
                <a:cxn ang="0">
                  <a:pos x="0" y="255"/>
                </a:cxn>
                <a:cxn ang="0">
                  <a:pos x="331" y="255"/>
                </a:cxn>
                <a:cxn ang="0">
                  <a:pos x="166" y="0"/>
                </a:cxn>
                <a:cxn ang="0">
                  <a:pos x="147" y="30"/>
                </a:cxn>
                <a:cxn ang="0">
                  <a:pos x="166" y="80"/>
                </a:cxn>
                <a:cxn ang="0">
                  <a:pos x="175" y="95"/>
                </a:cxn>
                <a:cxn ang="0">
                  <a:pos x="186" y="112"/>
                </a:cxn>
                <a:cxn ang="0">
                  <a:pos x="197" y="129"/>
                </a:cxn>
                <a:cxn ang="0">
                  <a:pos x="209" y="148"/>
                </a:cxn>
                <a:cxn ang="0">
                  <a:pos x="222" y="166"/>
                </a:cxn>
                <a:cxn ang="0">
                  <a:pos x="233" y="184"/>
                </a:cxn>
                <a:cxn ang="0">
                  <a:pos x="244" y="200"/>
                </a:cxn>
                <a:cxn ang="0">
                  <a:pos x="254" y="215"/>
                </a:cxn>
                <a:cxn ang="0">
                  <a:pos x="234" y="215"/>
                </a:cxn>
                <a:cxn ang="0">
                  <a:pos x="213" y="215"/>
                </a:cxn>
                <a:cxn ang="0">
                  <a:pos x="190" y="215"/>
                </a:cxn>
                <a:cxn ang="0">
                  <a:pos x="166" y="215"/>
                </a:cxn>
                <a:cxn ang="0">
                  <a:pos x="142" y="215"/>
                </a:cxn>
                <a:cxn ang="0">
                  <a:pos x="118" y="215"/>
                </a:cxn>
                <a:cxn ang="0">
                  <a:pos x="97" y="215"/>
                </a:cxn>
                <a:cxn ang="0">
                  <a:pos x="79" y="215"/>
                </a:cxn>
                <a:cxn ang="0">
                  <a:pos x="88" y="200"/>
                </a:cxn>
                <a:cxn ang="0">
                  <a:pos x="99" y="184"/>
                </a:cxn>
                <a:cxn ang="0">
                  <a:pos x="110" y="166"/>
                </a:cxn>
                <a:cxn ang="0">
                  <a:pos x="122" y="148"/>
                </a:cxn>
                <a:cxn ang="0">
                  <a:pos x="134" y="129"/>
                </a:cxn>
                <a:cxn ang="0">
                  <a:pos x="145" y="112"/>
                </a:cxn>
                <a:cxn ang="0">
                  <a:pos x="156" y="95"/>
                </a:cxn>
                <a:cxn ang="0">
                  <a:pos x="166" y="80"/>
                </a:cxn>
              </a:cxnLst>
              <a:rect l="0" t="0" r="r" b="b"/>
              <a:pathLst>
                <a:path w="331" h="255">
                  <a:moveTo>
                    <a:pt x="147" y="30"/>
                  </a:moveTo>
                  <a:lnTo>
                    <a:pt x="0" y="255"/>
                  </a:lnTo>
                  <a:lnTo>
                    <a:pt x="331" y="255"/>
                  </a:lnTo>
                  <a:lnTo>
                    <a:pt x="166" y="0"/>
                  </a:lnTo>
                  <a:lnTo>
                    <a:pt x="147" y="30"/>
                  </a:lnTo>
                  <a:close/>
                  <a:moveTo>
                    <a:pt x="166" y="80"/>
                  </a:moveTo>
                  <a:lnTo>
                    <a:pt x="175" y="95"/>
                  </a:lnTo>
                  <a:lnTo>
                    <a:pt x="186" y="112"/>
                  </a:lnTo>
                  <a:lnTo>
                    <a:pt x="197" y="129"/>
                  </a:lnTo>
                  <a:lnTo>
                    <a:pt x="209" y="148"/>
                  </a:lnTo>
                  <a:lnTo>
                    <a:pt x="222" y="166"/>
                  </a:lnTo>
                  <a:lnTo>
                    <a:pt x="233" y="184"/>
                  </a:lnTo>
                  <a:lnTo>
                    <a:pt x="244" y="200"/>
                  </a:lnTo>
                  <a:lnTo>
                    <a:pt x="254" y="215"/>
                  </a:lnTo>
                  <a:lnTo>
                    <a:pt x="234" y="215"/>
                  </a:lnTo>
                  <a:lnTo>
                    <a:pt x="213" y="215"/>
                  </a:lnTo>
                  <a:lnTo>
                    <a:pt x="190" y="215"/>
                  </a:lnTo>
                  <a:lnTo>
                    <a:pt x="166" y="215"/>
                  </a:lnTo>
                  <a:lnTo>
                    <a:pt x="142" y="215"/>
                  </a:lnTo>
                  <a:lnTo>
                    <a:pt x="118" y="215"/>
                  </a:lnTo>
                  <a:lnTo>
                    <a:pt x="97" y="215"/>
                  </a:lnTo>
                  <a:lnTo>
                    <a:pt x="79" y="215"/>
                  </a:lnTo>
                  <a:lnTo>
                    <a:pt x="88" y="200"/>
                  </a:lnTo>
                  <a:lnTo>
                    <a:pt x="99" y="184"/>
                  </a:lnTo>
                  <a:lnTo>
                    <a:pt x="110" y="166"/>
                  </a:lnTo>
                  <a:lnTo>
                    <a:pt x="122" y="148"/>
                  </a:lnTo>
                  <a:lnTo>
                    <a:pt x="134" y="129"/>
                  </a:lnTo>
                  <a:lnTo>
                    <a:pt x="145" y="112"/>
                  </a:lnTo>
                  <a:lnTo>
                    <a:pt x="156"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3" name="Freeform 227"/>
            <p:cNvSpPr>
              <a:spLocks noChangeAspect="1"/>
            </p:cNvSpPr>
            <p:nvPr/>
          </p:nvSpPr>
          <p:spPr bwMode="auto">
            <a:xfrm>
              <a:off x="4142" y="2273"/>
              <a:ext cx="67" cy="49"/>
            </a:xfrm>
            <a:custGeom>
              <a:avLst/>
              <a:gdLst/>
              <a:ahLst/>
              <a:cxnLst>
                <a:cxn ang="0">
                  <a:pos x="0" y="196"/>
                </a:cxn>
                <a:cxn ang="0">
                  <a:pos x="126" y="0"/>
                </a:cxn>
                <a:cxn ang="0">
                  <a:pos x="253" y="196"/>
                </a:cxn>
                <a:cxn ang="0">
                  <a:pos x="0" y="196"/>
                </a:cxn>
              </a:cxnLst>
              <a:rect l="0" t="0" r="r" b="b"/>
              <a:pathLst>
                <a:path w="253" h="196">
                  <a:moveTo>
                    <a:pt x="0" y="196"/>
                  </a:moveTo>
                  <a:lnTo>
                    <a:pt x="126" y="0"/>
                  </a:lnTo>
                  <a:lnTo>
                    <a:pt x="253"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4" name="Freeform 228"/>
            <p:cNvSpPr>
              <a:spLocks noChangeAspect="1" noEditPoints="1"/>
            </p:cNvSpPr>
            <p:nvPr/>
          </p:nvSpPr>
          <p:spPr bwMode="auto">
            <a:xfrm>
              <a:off x="4134" y="2263"/>
              <a:ext cx="82" cy="64"/>
            </a:xfrm>
            <a:custGeom>
              <a:avLst/>
              <a:gdLst/>
              <a:ahLst/>
              <a:cxnLst>
                <a:cxn ang="0">
                  <a:pos x="147" y="29"/>
                </a:cxn>
                <a:cxn ang="0">
                  <a:pos x="0" y="254"/>
                </a:cxn>
                <a:cxn ang="0">
                  <a:pos x="332" y="254"/>
                </a:cxn>
                <a:cxn ang="0">
                  <a:pos x="166" y="0"/>
                </a:cxn>
                <a:cxn ang="0">
                  <a:pos x="147" y="29"/>
                </a:cxn>
                <a:cxn ang="0">
                  <a:pos x="166" y="80"/>
                </a:cxn>
                <a:cxn ang="0">
                  <a:pos x="176" y="94"/>
                </a:cxn>
                <a:cxn ang="0">
                  <a:pos x="186" y="111"/>
                </a:cxn>
                <a:cxn ang="0">
                  <a:pos x="198" y="129"/>
                </a:cxn>
                <a:cxn ang="0">
                  <a:pos x="209" y="147"/>
                </a:cxn>
                <a:cxn ang="0">
                  <a:pos x="222" y="166"/>
                </a:cxn>
                <a:cxn ang="0">
                  <a:pos x="234" y="183"/>
                </a:cxn>
                <a:cxn ang="0">
                  <a:pos x="244" y="200"/>
                </a:cxn>
                <a:cxn ang="0">
                  <a:pos x="253" y="214"/>
                </a:cxn>
                <a:cxn ang="0">
                  <a:pos x="235" y="214"/>
                </a:cxn>
                <a:cxn ang="0">
                  <a:pos x="213" y="214"/>
                </a:cxn>
                <a:cxn ang="0">
                  <a:pos x="191" y="214"/>
                </a:cxn>
                <a:cxn ang="0">
                  <a:pos x="166" y="214"/>
                </a:cxn>
                <a:cxn ang="0">
                  <a:pos x="142" y="214"/>
                </a:cxn>
                <a:cxn ang="0">
                  <a:pos x="120" y="214"/>
                </a:cxn>
                <a:cxn ang="0">
                  <a:pos x="97" y="214"/>
                </a:cxn>
                <a:cxn ang="0">
                  <a:pos x="79" y="214"/>
                </a:cxn>
                <a:cxn ang="0">
                  <a:pos x="89" y="200"/>
                </a:cxn>
                <a:cxn ang="0">
                  <a:pos x="99" y="183"/>
                </a:cxn>
                <a:cxn ang="0">
                  <a:pos x="111" y="166"/>
                </a:cxn>
                <a:cxn ang="0">
                  <a:pos x="122" y="147"/>
                </a:cxn>
                <a:cxn ang="0">
                  <a:pos x="134" y="129"/>
                </a:cxn>
                <a:cxn ang="0">
                  <a:pos x="147" y="111"/>
                </a:cxn>
                <a:cxn ang="0">
                  <a:pos x="156" y="94"/>
                </a:cxn>
                <a:cxn ang="0">
                  <a:pos x="166" y="80"/>
                </a:cxn>
              </a:cxnLst>
              <a:rect l="0" t="0" r="r" b="b"/>
              <a:pathLst>
                <a:path w="332" h="254">
                  <a:moveTo>
                    <a:pt x="147" y="29"/>
                  </a:moveTo>
                  <a:lnTo>
                    <a:pt x="0" y="254"/>
                  </a:lnTo>
                  <a:lnTo>
                    <a:pt x="332" y="254"/>
                  </a:lnTo>
                  <a:lnTo>
                    <a:pt x="166" y="0"/>
                  </a:lnTo>
                  <a:lnTo>
                    <a:pt x="147" y="29"/>
                  </a:lnTo>
                  <a:close/>
                  <a:moveTo>
                    <a:pt x="166" y="80"/>
                  </a:moveTo>
                  <a:lnTo>
                    <a:pt x="176" y="94"/>
                  </a:lnTo>
                  <a:lnTo>
                    <a:pt x="186" y="111"/>
                  </a:lnTo>
                  <a:lnTo>
                    <a:pt x="198" y="129"/>
                  </a:lnTo>
                  <a:lnTo>
                    <a:pt x="209" y="147"/>
                  </a:lnTo>
                  <a:lnTo>
                    <a:pt x="222" y="166"/>
                  </a:lnTo>
                  <a:lnTo>
                    <a:pt x="234" y="183"/>
                  </a:lnTo>
                  <a:lnTo>
                    <a:pt x="244" y="200"/>
                  </a:lnTo>
                  <a:lnTo>
                    <a:pt x="253" y="214"/>
                  </a:lnTo>
                  <a:lnTo>
                    <a:pt x="235" y="214"/>
                  </a:lnTo>
                  <a:lnTo>
                    <a:pt x="213" y="214"/>
                  </a:lnTo>
                  <a:lnTo>
                    <a:pt x="191" y="214"/>
                  </a:lnTo>
                  <a:lnTo>
                    <a:pt x="166" y="214"/>
                  </a:lnTo>
                  <a:lnTo>
                    <a:pt x="142" y="214"/>
                  </a:lnTo>
                  <a:lnTo>
                    <a:pt x="120" y="214"/>
                  </a:lnTo>
                  <a:lnTo>
                    <a:pt x="97" y="214"/>
                  </a:lnTo>
                  <a:lnTo>
                    <a:pt x="79" y="214"/>
                  </a:lnTo>
                  <a:lnTo>
                    <a:pt x="89" y="200"/>
                  </a:lnTo>
                  <a:lnTo>
                    <a:pt x="99" y="183"/>
                  </a:lnTo>
                  <a:lnTo>
                    <a:pt x="111" y="166"/>
                  </a:lnTo>
                  <a:lnTo>
                    <a:pt x="122" y="147"/>
                  </a:lnTo>
                  <a:lnTo>
                    <a:pt x="134" y="129"/>
                  </a:lnTo>
                  <a:lnTo>
                    <a:pt x="147" y="111"/>
                  </a:lnTo>
                  <a:lnTo>
                    <a:pt x="156" y="94"/>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5" name="Freeform 229"/>
            <p:cNvSpPr>
              <a:spLocks noChangeAspect="1"/>
            </p:cNvSpPr>
            <p:nvPr/>
          </p:nvSpPr>
          <p:spPr bwMode="auto">
            <a:xfrm>
              <a:off x="4239" y="2398"/>
              <a:ext cx="63" cy="47"/>
            </a:xfrm>
            <a:custGeom>
              <a:avLst/>
              <a:gdLst/>
              <a:ahLst/>
              <a:cxnLst>
                <a:cxn ang="0">
                  <a:pos x="0" y="195"/>
                </a:cxn>
                <a:cxn ang="0">
                  <a:pos x="127" y="0"/>
                </a:cxn>
                <a:cxn ang="0">
                  <a:pos x="254" y="195"/>
                </a:cxn>
                <a:cxn ang="0">
                  <a:pos x="0" y="195"/>
                </a:cxn>
              </a:cxnLst>
              <a:rect l="0" t="0" r="r" b="b"/>
              <a:pathLst>
                <a:path w="254" h="195">
                  <a:moveTo>
                    <a:pt x="0" y="195"/>
                  </a:moveTo>
                  <a:lnTo>
                    <a:pt x="127" y="0"/>
                  </a:lnTo>
                  <a:lnTo>
                    <a:pt x="254"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6" name="Freeform 230"/>
            <p:cNvSpPr>
              <a:spLocks noChangeAspect="1" noEditPoints="1"/>
            </p:cNvSpPr>
            <p:nvPr/>
          </p:nvSpPr>
          <p:spPr bwMode="auto">
            <a:xfrm>
              <a:off x="4229" y="2387"/>
              <a:ext cx="83" cy="63"/>
            </a:xfrm>
            <a:custGeom>
              <a:avLst/>
              <a:gdLst/>
              <a:ahLst/>
              <a:cxnLst>
                <a:cxn ang="0">
                  <a:pos x="146" y="29"/>
                </a:cxn>
                <a:cxn ang="0">
                  <a:pos x="0" y="254"/>
                </a:cxn>
                <a:cxn ang="0">
                  <a:pos x="332" y="254"/>
                </a:cxn>
                <a:cxn ang="0">
                  <a:pos x="166" y="0"/>
                </a:cxn>
                <a:cxn ang="0">
                  <a:pos x="146" y="29"/>
                </a:cxn>
                <a:cxn ang="0">
                  <a:pos x="166" y="79"/>
                </a:cxn>
                <a:cxn ang="0">
                  <a:pos x="175" y="95"/>
                </a:cxn>
                <a:cxn ang="0">
                  <a:pos x="186" y="111"/>
                </a:cxn>
                <a:cxn ang="0">
                  <a:pos x="198" y="129"/>
                </a:cxn>
                <a:cxn ang="0">
                  <a:pos x="209" y="147"/>
                </a:cxn>
                <a:cxn ang="0">
                  <a:pos x="221" y="166"/>
                </a:cxn>
                <a:cxn ang="0">
                  <a:pos x="234" y="183"/>
                </a:cxn>
                <a:cxn ang="0">
                  <a:pos x="243" y="200"/>
                </a:cxn>
                <a:cxn ang="0">
                  <a:pos x="253" y="214"/>
                </a:cxn>
                <a:cxn ang="0">
                  <a:pos x="235" y="214"/>
                </a:cxn>
                <a:cxn ang="0">
                  <a:pos x="213" y="214"/>
                </a:cxn>
                <a:cxn ang="0">
                  <a:pos x="189" y="214"/>
                </a:cxn>
                <a:cxn ang="0">
                  <a:pos x="166" y="214"/>
                </a:cxn>
                <a:cxn ang="0">
                  <a:pos x="141" y="214"/>
                </a:cxn>
                <a:cxn ang="0">
                  <a:pos x="118" y="214"/>
                </a:cxn>
                <a:cxn ang="0">
                  <a:pos x="97" y="214"/>
                </a:cxn>
                <a:cxn ang="0">
                  <a:pos x="79" y="214"/>
                </a:cxn>
                <a:cxn ang="0">
                  <a:pos x="87" y="200"/>
                </a:cxn>
                <a:cxn ang="0">
                  <a:pos x="98" y="183"/>
                </a:cxn>
                <a:cxn ang="0">
                  <a:pos x="111" y="166"/>
                </a:cxn>
                <a:cxn ang="0">
                  <a:pos x="122" y="147"/>
                </a:cxn>
                <a:cxn ang="0">
                  <a:pos x="134" y="129"/>
                </a:cxn>
                <a:cxn ang="0">
                  <a:pos x="145" y="111"/>
                </a:cxn>
                <a:cxn ang="0">
                  <a:pos x="156" y="95"/>
                </a:cxn>
                <a:cxn ang="0">
                  <a:pos x="166" y="79"/>
                </a:cxn>
              </a:cxnLst>
              <a:rect l="0" t="0" r="r" b="b"/>
              <a:pathLst>
                <a:path w="332" h="254">
                  <a:moveTo>
                    <a:pt x="146" y="29"/>
                  </a:moveTo>
                  <a:lnTo>
                    <a:pt x="0" y="254"/>
                  </a:lnTo>
                  <a:lnTo>
                    <a:pt x="332" y="254"/>
                  </a:lnTo>
                  <a:lnTo>
                    <a:pt x="166" y="0"/>
                  </a:lnTo>
                  <a:lnTo>
                    <a:pt x="146" y="29"/>
                  </a:lnTo>
                  <a:close/>
                  <a:moveTo>
                    <a:pt x="166" y="79"/>
                  </a:moveTo>
                  <a:lnTo>
                    <a:pt x="175" y="95"/>
                  </a:lnTo>
                  <a:lnTo>
                    <a:pt x="186" y="111"/>
                  </a:lnTo>
                  <a:lnTo>
                    <a:pt x="198" y="129"/>
                  </a:lnTo>
                  <a:lnTo>
                    <a:pt x="209" y="147"/>
                  </a:lnTo>
                  <a:lnTo>
                    <a:pt x="221" y="166"/>
                  </a:lnTo>
                  <a:lnTo>
                    <a:pt x="234" y="183"/>
                  </a:lnTo>
                  <a:lnTo>
                    <a:pt x="243" y="200"/>
                  </a:lnTo>
                  <a:lnTo>
                    <a:pt x="253" y="214"/>
                  </a:lnTo>
                  <a:lnTo>
                    <a:pt x="235" y="214"/>
                  </a:lnTo>
                  <a:lnTo>
                    <a:pt x="213" y="214"/>
                  </a:lnTo>
                  <a:lnTo>
                    <a:pt x="189" y="214"/>
                  </a:lnTo>
                  <a:lnTo>
                    <a:pt x="166" y="214"/>
                  </a:lnTo>
                  <a:lnTo>
                    <a:pt x="141" y="214"/>
                  </a:lnTo>
                  <a:lnTo>
                    <a:pt x="118" y="214"/>
                  </a:lnTo>
                  <a:lnTo>
                    <a:pt x="97" y="214"/>
                  </a:lnTo>
                  <a:lnTo>
                    <a:pt x="79" y="214"/>
                  </a:lnTo>
                  <a:lnTo>
                    <a:pt x="87" y="200"/>
                  </a:lnTo>
                  <a:lnTo>
                    <a:pt x="98" y="183"/>
                  </a:lnTo>
                  <a:lnTo>
                    <a:pt x="111" y="166"/>
                  </a:lnTo>
                  <a:lnTo>
                    <a:pt x="122" y="147"/>
                  </a:lnTo>
                  <a:lnTo>
                    <a:pt x="134" y="129"/>
                  </a:lnTo>
                  <a:lnTo>
                    <a:pt x="145" y="111"/>
                  </a:lnTo>
                  <a:lnTo>
                    <a:pt x="156" y="95"/>
                  </a:lnTo>
                  <a:lnTo>
                    <a:pt x="166" y="79"/>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7" name="Freeform 231"/>
            <p:cNvSpPr>
              <a:spLocks noChangeAspect="1"/>
            </p:cNvSpPr>
            <p:nvPr/>
          </p:nvSpPr>
          <p:spPr bwMode="auto">
            <a:xfrm>
              <a:off x="4331" y="2588"/>
              <a:ext cx="65" cy="48"/>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8" name="Freeform 232"/>
            <p:cNvSpPr>
              <a:spLocks noChangeAspect="1" noEditPoints="1"/>
            </p:cNvSpPr>
            <p:nvPr/>
          </p:nvSpPr>
          <p:spPr bwMode="auto">
            <a:xfrm>
              <a:off x="4320" y="2578"/>
              <a:ext cx="83" cy="64"/>
            </a:xfrm>
            <a:custGeom>
              <a:avLst/>
              <a:gdLst/>
              <a:ahLst/>
              <a:cxnLst>
                <a:cxn ang="0">
                  <a:pos x="146" y="31"/>
                </a:cxn>
                <a:cxn ang="0">
                  <a:pos x="0" y="256"/>
                </a:cxn>
                <a:cxn ang="0">
                  <a:pos x="332" y="256"/>
                </a:cxn>
                <a:cxn ang="0">
                  <a:pos x="166" y="0"/>
                </a:cxn>
                <a:cxn ang="0">
                  <a:pos x="146" y="31"/>
                </a:cxn>
                <a:cxn ang="0">
                  <a:pos x="166" y="81"/>
                </a:cxn>
                <a:cxn ang="0">
                  <a:pos x="176" y="95"/>
                </a:cxn>
                <a:cxn ang="0">
                  <a:pos x="187" y="112"/>
                </a:cxn>
                <a:cxn ang="0">
                  <a:pos x="198" y="130"/>
                </a:cxn>
                <a:cxn ang="0">
                  <a:pos x="210" y="149"/>
                </a:cxn>
                <a:cxn ang="0">
                  <a:pos x="222" y="166"/>
                </a:cxn>
                <a:cxn ang="0">
                  <a:pos x="233" y="185"/>
                </a:cxn>
                <a:cxn ang="0">
                  <a:pos x="244" y="201"/>
                </a:cxn>
                <a:cxn ang="0">
                  <a:pos x="253" y="216"/>
                </a:cxn>
                <a:cxn ang="0">
                  <a:pos x="235" y="216"/>
                </a:cxn>
                <a:cxn ang="0">
                  <a:pos x="214" y="216"/>
                </a:cxn>
                <a:cxn ang="0">
                  <a:pos x="190" y="216"/>
                </a:cxn>
                <a:cxn ang="0">
                  <a:pos x="166" y="216"/>
                </a:cxn>
                <a:cxn ang="0">
                  <a:pos x="142" y="216"/>
                </a:cxn>
                <a:cxn ang="0">
                  <a:pos x="119" y="216"/>
                </a:cxn>
                <a:cxn ang="0">
                  <a:pos x="97" y="216"/>
                </a:cxn>
                <a:cxn ang="0">
                  <a:pos x="79" y="216"/>
                </a:cxn>
                <a:cxn ang="0">
                  <a:pos x="88" y="201"/>
                </a:cxn>
                <a:cxn ang="0">
                  <a:pos x="99" y="185"/>
                </a:cxn>
                <a:cxn ang="0">
                  <a:pos x="110" y="166"/>
                </a:cxn>
                <a:cxn ang="0">
                  <a:pos x="123" y="149"/>
                </a:cxn>
                <a:cxn ang="0">
                  <a:pos x="134" y="130"/>
                </a:cxn>
                <a:cxn ang="0">
                  <a:pos x="146" y="112"/>
                </a:cxn>
                <a:cxn ang="0">
                  <a:pos x="157" y="95"/>
                </a:cxn>
                <a:cxn ang="0">
                  <a:pos x="166" y="81"/>
                </a:cxn>
              </a:cxnLst>
              <a:rect l="0" t="0" r="r" b="b"/>
              <a:pathLst>
                <a:path w="332" h="256">
                  <a:moveTo>
                    <a:pt x="146" y="31"/>
                  </a:moveTo>
                  <a:lnTo>
                    <a:pt x="0" y="256"/>
                  </a:lnTo>
                  <a:lnTo>
                    <a:pt x="332" y="256"/>
                  </a:lnTo>
                  <a:lnTo>
                    <a:pt x="166" y="0"/>
                  </a:lnTo>
                  <a:lnTo>
                    <a:pt x="146" y="31"/>
                  </a:lnTo>
                  <a:close/>
                  <a:moveTo>
                    <a:pt x="166" y="81"/>
                  </a:moveTo>
                  <a:lnTo>
                    <a:pt x="176" y="95"/>
                  </a:lnTo>
                  <a:lnTo>
                    <a:pt x="187" y="112"/>
                  </a:lnTo>
                  <a:lnTo>
                    <a:pt x="198" y="130"/>
                  </a:lnTo>
                  <a:lnTo>
                    <a:pt x="210" y="149"/>
                  </a:lnTo>
                  <a:lnTo>
                    <a:pt x="222" y="166"/>
                  </a:lnTo>
                  <a:lnTo>
                    <a:pt x="233" y="185"/>
                  </a:lnTo>
                  <a:lnTo>
                    <a:pt x="244" y="201"/>
                  </a:lnTo>
                  <a:lnTo>
                    <a:pt x="253" y="216"/>
                  </a:lnTo>
                  <a:lnTo>
                    <a:pt x="235" y="216"/>
                  </a:lnTo>
                  <a:lnTo>
                    <a:pt x="214" y="216"/>
                  </a:lnTo>
                  <a:lnTo>
                    <a:pt x="190" y="216"/>
                  </a:lnTo>
                  <a:lnTo>
                    <a:pt x="166" y="216"/>
                  </a:lnTo>
                  <a:lnTo>
                    <a:pt x="142" y="216"/>
                  </a:lnTo>
                  <a:lnTo>
                    <a:pt x="119" y="216"/>
                  </a:lnTo>
                  <a:lnTo>
                    <a:pt x="97" y="216"/>
                  </a:lnTo>
                  <a:lnTo>
                    <a:pt x="79" y="216"/>
                  </a:lnTo>
                  <a:lnTo>
                    <a:pt x="88" y="201"/>
                  </a:lnTo>
                  <a:lnTo>
                    <a:pt x="99" y="185"/>
                  </a:lnTo>
                  <a:lnTo>
                    <a:pt x="110" y="166"/>
                  </a:lnTo>
                  <a:lnTo>
                    <a:pt x="123" y="149"/>
                  </a:lnTo>
                  <a:lnTo>
                    <a:pt x="134" y="130"/>
                  </a:lnTo>
                  <a:lnTo>
                    <a:pt x="146" y="112"/>
                  </a:lnTo>
                  <a:lnTo>
                    <a:pt x="157"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29" name="Freeform 233"/>
            <p:cNvSpPr>
              <a:spLocks noChangeAspect="1"/>
            </p:cNvSpPr>
            <p:nvPr/>
          </p:nvSpPr>
          <p:spPr bwMode="auto">
            <a:xfrm>
              <a:off x="4527" y="2730"/>
              <a:ext cx="63" cy="49"/>
            </a:xfrm>
            <a:custGeom>
              <a:avLst/>
              <a:gdLst/>
              <a:ahLst/>
              <a:cxnLst>
                <a:cxn ang="0">
                  <a:pos x="0" y="194"/>
                </a:cxn>
                <a:cxn ang="0">
                  <a:pos x="126" y="0"/>
                </a:cxn>
                <a:cxn ang="0">
                  <a:pos x="253" y="194"/>
                </a:cxn>
                <a:cxn ang="0">
                  <a:pos x="0" y="194"/>
                </a:cxn>
              </a:cxnLst>
              <a:rect l="0" t="0" r="r" b="b"/>
              <a:pathLst>
                <a:path w="253" h="194">
                  <a:moveTo>
                    <a:pt x="0" y="194"/>
                  </a:moveTo>
                  <a:lnTo>
                    <a:pt x="126"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0" name="Freeform 234"/>
            <p:cNvSpPr>
              <a:spLocks noChangeAspect="1" noEditPoints="1"/>
            </p:cNvSpPr>
            <p:nvPr/>
          </p:nvSpPr>
          <p:spPr bwMode="auto">
            <a:xfrm>
              <a:off x="4517" y="2719"/>
              <a:ext cx="83" cy="65"/>
            </a:xfrm>
            <a:custGeom>
              <a:avLst/>
              <a:gdLst/>
              <a:ahLst/>
              <a:cxnLst>
                <a:cxn ang="0">
                  <a:pos x="146" y="31"/>
                </a:cxn>
                <a:cxn ang="0">
                  <a:pos x="0" y="256"/>
                </a:cxn>
                <a:cxn ang="0">
                  <a:pos x="332" y="256"/>
                </a:cxn>
                <a:cxn ang="0">
                  <a:pos x="166" y="0"/>
                </a:cxn>
                <a:cxn ang="0">
                  <a:pos x="146" y="31"/>
                </a:cxn>
                <a:cxn ang="0">
                  <a:pos x="166" y="81"/>
                </a:cxn>
                <a:cxn ang="0">
                  <a:pos x="176" y="95"/>
                </a:cxn>
                <a:cxn ang="0">
                  <a:pos x="187" y="112"/>
                </a:cxn>
                <a:cxn ang="0">
                  <a:pos x="198" y="129"/>
                </a:cxn>
                <a:cxn ang="0">
                  <a:pos x="210" y="148"/>
                </a:cxn>
                <a:cxn ang="0">
                  <a:pos x="223" y="166"/>
                </a:cxn>
                <a:cxn ang="0">
                  <a:pos x="234" y="185"/>
                </a:cxn>
                <a:cxn ang="0">
                  <a:pos x="245" y="201"/>
                </a:cxn>
                <a:cxn ang="0">
                  <a:pos x="253" y="216"/>
                </a:cxn>
                <a:cxn ang="0">
                  <a:pos x="235" y="216"/>
                </a:cxn>
                <a:cxn ang="0">
                  <a:pos x="214" y="216"/>
                </a:cxn>
                <a:cxn ang="0">
                  <a:pos x="191" y="216"/>
                </a:cxn>
                <a:cxn ang="0">
                  <a:pos x="166" y="216"/>
                </a:cxn>
                <a:cxn ang="0">
                  <a:pos x="143" y="216"/>
                </a:cxn>
                <a:cxn ang="0">
                  <a:pos x="119" y="216"/>
                </a:cxn>
                <a:cxn ang="0">
                  <a:pos x="99" y="216"/>
                </a:cxn>
                <a:cxn ang="0">
                  <a:pos x="79" y="216"/>
                </a:cxn>
                <a:cxn ang="0">
                  <a:pos x="89" y="201"/>
                </a:cxn>
                <a:cxn ang="0">
                  <a:pos x="100" y="185"/>
                </a:cxn>
                <a:cxn ang="0">
                  <a:pos x="111" y="166"/>
                </a:cxn>
                <a:cxn ang="0">
                  <a:pos x="123" y="148"/>
                </a:cxn>
                <a:cxn ang="0">
                  <a:pos x="135" y="129"/>
                </a:cxn>
                <a:cxn ang="0">
                  <a:pos x="146" y="112"/>
                </a:cxn>
                <a:cxn ang="0">
                  <a:pos x="157" y="95"/>
                </a:cxn>
                <a:cxn ang="0">
                  <a:pos x="166" y="81"/>
                </a:cxn>
              </a:cxnLst>
              <a:rect l="0" t="0" r="r" b="b"/>
              <a:pathLst>
                <a:path w="332" h="256">
                  <a:moveTo>
                    <a:pt x="146" y="31"/>
                  </a:moveTo>
                  <a:lnTo>
                    <a:pt x="0" y="256"/>
                  </a:lnTo>
                  <a:lnTo>
                    <a:pt x="332" y="256"/>
                  </a:lnTo>
                  <a:lnTo>
                    <a:pt x="166" y="0"/>
                  </a:lnTo>
                  <a:lnTo>
                    <a:pt x="146" y="31"/>
                  </a:lnTo>
                  <a:close/>
                  <a:moveTo>
                    <a:pt x="166" y="81"/>
                  </a:moveTo>
                  <a:lnTo>
                    <a:pt x="176" y="95"/>
                  </a:lnTo>
                  <a:lnTo>
                    <a:pt x="187" y="112"/>
                  </a:lnTo>
                  <a:lnTo>
                    <a:pt x="198" y="129"/>
                  </a:lnTo>
                  <a:lnTo>
                    <a:pt x="210" y="148"/>
                  </a:lnTo>
                  <a:lnTo>
                    <a:pt x="223" y="166"/>
                  </a:lnTo>
                  <a:lnTo>
                    <a:pt x="234" y="185"/>
                  </a:lnTo>
                  <a:lnTo>
                    <a:pt x="245" y="201"/>
                  </a:lnTo>
                  <a:lnTo>
                    <a:pt x="253" y="216"/>
                  </a:lnTo>
                  <a:lnTo>
                    <a:pt x="235" y="216"/>
                  </a:lnTo>
                  <a:lnTo>
                    <a:pt x="214" y="216"/>
                  </a:lnTo>
                  <a:lnTo>
                    <a:pt x="191" y="216"/>
                  </a:lnTo>
                  <a:lnTo>
                    <a:pt x="166" y="216"/>
                  </a:lnTo>
                  <a:lnTo>
                    <a:pt x="143" y="216"/>
                  </a:lnTo>
                  <a:lnTo>
                    <a:pt x="119" y="216"/>
                  </a:lnTo>
                  <a:lnTo>
                    <a:pt x="99" y="216"/>
                  </a:lnTo>
                  <a:lnTo>
                    <a:pt x="79" y="216"/>
                  </a:lnTo>
                  <a:lnTo>
                    <a:pt x="89" y="201"/>
                  </a:lnTo>
                  <a:lnTo>
                    <a:pt x="100" y="185"/>
                  </a:lnTo>
                  <a:lnTo>
                    <a:pt x="111" y="166"/>
                  </a:lnTo>
                  <a:lnTo>
                    <a:pt x="123" y="148"/>
                  </a:lnTo>
                  <a:lnTo>
                    <a:pt x="135" y="129"/>
                  </a:lnTo>
                  <a:lnTo>
                    <a:pt x="146" y="112"/>
                  </a:lnTo>
                  <a:lnTo>
                    <a:pt x="157"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1" name="Freeform 235"/>
            <p:cNvSpPr>
              <a:spLocks noChangeAspect="1"/>
            </p:cNvSpPr>
            <p:nvPr/>
          </p:nvSpPr>
          <p:spPr bwMode="auto">
            <a:xfrm>
              <a:off x="4917" y="2820"/>
              <a:ext cx="63" cy="47"/>
            </a:xfrm>
            <a:custGeom>
              <a:avLst/>
              <a:gdLst/>
              <a:ahLst/>
              <a:cxnLst>
                <a:cxn ang="0">
                  <a:pos x="0" y="196"/>
                </a:cxn>
                <a:cxn ang="0">
                  <a:pos x="127" y="0"/>
                </a:cxn>
                <a:cxn ang="0">
                  <a:pos x="253" y="196"/>
                </a:cxn>
                <a:cxn ang="0">
                  <a:pos x="0" y="196"/>
                </a:cxn>
              </a:cxnLst>
              <a:rect l="0" t="0" r="r" b="b"/>
              <a:pathLst>
                <a:path w="253" h="196">
                  <a:moveTo>
                    <a:pt x="0" y="196"/>
                  </a:moveTo>
                  <a:lnTo>
                    <a:pt x="127" y="0"/>
                  </a:lnTo>
                  <a:lnTo>
                    <a:pt x="253" y="196"/>
                  </a:lnTo>
                  <a:lnTo>
                    <a:pt x="0" y="196"/>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2" name="Freeform 236"/>
            <p:cNvSpPr>
              <a:spLocks noChangeAspect="1" noEditPoints="1"/>
            </p:cNvSpPr>
            <p:nvPr/>
          </p:nvSpPr>
          <p:spPr bwMode="auto">
            <a:xfrm>
              <a:off x="4907" y="2810"/>
              <a:ext cx="83" cy="64"/>
            </a:xfrm>
            <a:custGeom>
              <a:avLst/>
              <a:gdLst/>
              <a:ahLst/>
              <a:cxnLst>
                <a:cxn ang="0">
                  <a:pos x="146" y="30"/>
                </a:cxn>
                <a:cxn ang="0">
                  <a:pos x="0" y="255"/>
                </a:cxn>
                <a:cxn ang="0">
                  <a:pos x="331" y="255"/>
                </a:cxn>
                <a:cxn ang="0">
                  <a:pos x="166" y="0"/>
                </a:cxn>
                <a:cxn ang="0">
                  <a:pos x="146" y="30"/>
                </a:cxn>
                <a:cxn ang="0">
                  <a:pos x="166" y="80"/>
                </a:cxn>
                <a:cxn ang="0">
                  <a:pos x="175" y="95"/>
                </a:cxn>
                <a:cxn ang="0">
                  <a:pos x="186" y="111"/>
                </a:cxn>
                <a:cxn ang="0">
                  <a:pos x="197" y="130"/>
                </a:cxn>
                <a:cxn ang="0">
                  <a:pos x="210" y="148"/>
                </a:cxn>
                <a:cxn ang="0">
                  <a:pos x="222" y="167"/>
                </a:cxn>
                <a:cxn ang="0">
                  <a:pos x="233" y="184"/>
                </a:cxn>
                <a:cxn ang="0">
                  <a:pos x="244" y="201"/>
                </a:cxn>
                <a:cxn ang="0">
                  <a:pos x="253" y="215"/>
                </a:cxn>
                <a:cxn ang="0">
                  <a:pos x="234" y="215"/>
                </a:cxn>
                <a:cxn ang="0">
                  <a:pos x="213" y="215"/>
                </a:cxn>
                <a:cxn ang="0">
                  <a:pos x="190" y="215"/>
                </a:cxn>
                <a:cxn ang="0">
                  <a:pos x="166" y="215"/>
                </a:cxn>
                <a:cxn ang="0">
                  <a:pos x="142" y="215"/>
                </a:cxn>
                <a:cxn ang="0">
                  <a:pos x="119" y="215"/>
                </a:cxn>
                <a:cxn ang="0">
                  <a:pos x="97" y="215"/>
                </a:cxn>
                <a:cxn ang="0">
                  <a:pos x="78" y="215"/>
                </a:cxn>
                <a:cxn ang="0">
                  <a:pos x="88" y="201"/>
                </a:cxn>
                <a:cxn ang="0">
                  <a:pos x="99" y="184"/>
                </a:cxn>
                <a:cxn ang="0">
                  <a:pos x="110" y="167"/>
                </a:cxn>
                <a:cxn ang="0">
                  <a:pos x="123" y="148"/>
                </a:cxn>
                <a:cxn ang="0">
                  <a:pos x="134" y="130"/>
                </a:cxn>
                <a:cxn ang="0">
                  <a:pos x="146" y="111"/>
                </a:cxn>
                <a:cxn ang="0">
                  <a:pos x="157" y="95"/>
                </a:cxn>
                <a:cxn ang="0">
                  <a:pos x="166" y="80"/>
                </a:cxn>
              </a:cxnLst>
              <a:rect l="0" t="0" r="r" b="b"/>
              <a:pathLst>
                <a:path w="331" h="255">
                  <a:moveTo>
                    <a:pt x="146" y="30"/>
                  </a:moveTo>
                  <a:lnTo>
                    <a:pt x="0" y="255"/>
                  </a:lnTo>
                  <a:lnTo>
                    <a:pt x="331" y="255"/>
                  </a:lnTo>
                  <a:lnTo>
                    <a:pt x="166" y="0"/>
                  </a:lnTo>
                  <a:lnTo>
                    <a:pt x="146" y="30"/>
                  </a:lnTo>
                  <a:close/>
                  <a:moveTo>
                    <a:pt x="166" y="80"/>
                  </a:moveTo>
                  <a:lnTo>
                    <a:pt x="175" y="95"/>
                  </a:lnTo>
                  <a:lnTo>
                    <a:pt x="186" y="111"/>
                  </a:lnTo>
                  <a:lnTo>
                    <a:pt x="197" y="130"/>
                  </a:lnTo>
                  <a:lnTo>
                    <a:pt x="210" y="148"/>
                  </a:lnTo>
                  <a:lnTo>
                    <a:pt x="222" y="167"/>
                  </a:lnTo>
                  <a:lnTo>
                    <a:pt x="233" y="184"/>
                  </a:lnTo>
                  <a:lnTo>
                    <a:pt x="244" y="201"/>
                  </a:lnTo>
                  <a:lnTo>
                    <a:pt x="253" y="215"/>
                  </a:lnTo>
                  <a:lnTo>
                    <a:pt x="234" y="215"/>
                  </a:lnTo>
                  <a:lnTo>
                    <a:pt x="213" y="215"/>
                  </a:lnTo>
                  <a:lnTo>
                    <a:pt x="190" y="215"/>
                  </a:lnTo>
                  <a:lnTo>
                    <a:pt x="166" y="215"/>
                  </a:lnTo>
                  <a:lnTo>
                    <a:pt x="142" y="215"/>
                  </a:lnTo>
                  <a:lnTo>
                    <a:pt x="119" y="215"/>
                  </a:lnTo>
                  <a:lnTo>
                    <a:pt x="97" y="215"/>
                  </a:lnTo>
                  <a:lnTo>
                    <a:pt x="78" y="215"/>
                  </a:lnTo>
                  <a:lnTo>
                    <a:pt x="88" y="201"/>
                  </a:lnTo>
                  <a:lnTo>
                    <a:pt x="99" y="184"/>
                  </a:lnTo>
                  <a:lnTo>
                    <a:pt x="110" y="167"/>
                  </a:lnTo>
                  <a:lnTo>
                    <a:pt x="123" y="148"/>
                  </a:lnTo>
                  <a:lnTo>
                    <a:pt x="134" y="130"/>
                  </a:lnTo>
                  <a:lnTo>
                    <a:pt x="146" y="111"/>
                  </a:lnTo>
                  <a:lnTo>
                    <a:pt x="157" y="95"/>
                  </a:lnTo>
                  <a:lnTo>
                    <a:pt x="166"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3" name="Freeform 237"/>
            <p:cNvSpPr>
              <a:spLocks noChangeAspect="1"/>
            </p:cNvSpPr>
            <p:nvPr/>
          </p:nvSpPr>
          <p:spPr bwMode="auto">
            <a:xfrm>
              <a:off x="5599" y="3093"/>
              <a:ext cx="63" cy="48"/>
            </a:xfrm>
            <a:custGeom>
              <a:avLst/>
              <a:gdLst/>
              <a:ahLst/>
              <a:cxnLst>
                <a:cxn ang="0">
                  <a:pos x="0" y="194"/>
                </a:cxn>
                <a:cxn ang="0">
                  <a:pos x="126" y="0"/>
                </a:cxn>
                <a:cxn ang="0">
                  <a:pos x="253" y="194"/>
                </a:cxn>
                <a:cxn ang="0">
                  <a:pos x="0" y="194"/>
                </a:cxn>
              </a:cxnLst>
              <a:rect l="0" t="0" r="r" b="b"/>
              <a:pathLst>
                <a:path w="253" h="194">
                  <a:moveTo>
                    <a:pt x="0" y="194"/>
                  </a:moveTo>
                  <a:lnTo>
                    <a:pt x="126"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4" name="Freeform 238"/>
            <p:cNvSpPr>
              <a:spLocks noChangeAspect="1" noEditPoints="1"/>
            </p:cNvSpPr>
            <p:nvPr/>
          </p:nvSpPr>
          <p:spPr bwMode="auto">
            <a:xfrm>
              <a:off x="5590" y="3082"/>
              <a:ext cx="82" cy="64"/>
            </a:xfrm>
            <a:custGeom>
              <a:avLst/>
              <a:gdLst/>
              <a:ahLst/>
              <a:cxnLst>
                <a:cxn ang="0">
                  <a:pos x="146" y="30"/>
                </a:cxn>
                <a:cxn ang="0">
                  <a:pos x="0" y="255"/>
                </a:cxn>
                <a:cxn ang="0">
                  <a:pos x="330" y="255"/>
                </a:cxn>
                <a:cxn ang="0">
                  <a:pos x="165" y="0"/>
                </a:cxn>
                <a:cxn ang="0">
                  <a:pos x="146" y="30"/>
                </a:cxn>
                <a:cxn ang="0">
                  <a:pos x="165" y="80"/>
                </a:cxn>
                <a:cxn ang="0">
                  <a:pos x="174" y="95"/>
                </a:cxn>
                <a:cxn ang="0">
                  <a:pos x="185" y="111"/>
                </a:cxn>
                <a:cxn ang="0">
                  <a:pos x="197" y="130"/>
                </a:cxn>
                <a:cxn ang="0">
                  <a:pos x="209" y="147"/>
                </a:cxn>
                <a:cxn ang="0">
                  <a:pos x="221" y="166"/>
                </a:cxn>
                <a:cxn ang="0">
                  <a:pos x="232" y="184"/>
                </a:cxn>
                <a:cxn ang="0">
                  <a:pos x="243" y="201"/>
                </a:cxn>
                <a:cxn ang="0">
                  <a:pos x="253" y="215"/>
                </a:cxn>
                <a:cxn ang="0">
                  <a:pos x="233" y="215"/>
                </a:cxn>
                <a:cxn ang="0">
                  <a:pos x="212" y="215"/>
                </a:cxn>
                <a:cxn ang="0">
                  <a:pos x="189" y="215"/>
                </a:cxn>
                <a:cxn ang="0">
                  <a:pos x="166" y="215"/>
                </a:cxn>
                <a:cxn ang="0">
                  <a:pos x="141" y="215"/>
                </a:cxn>
                <a:cxn ang="0">
                  <a:pos x="118" y="215"/>
                </a:cxn>
                <a:cxn ang="0">
                  <a:pos x="97" y="215"/>
                </a:cxn>
                <a:cxn ang="0">
                  <a:pos x="77" y="215"/>
                </a:cxn>
                <a:cxn ang="0">
                  <a:pos x="87" y="201"/>
                </a:cxn>
                <a:cxn ang="0">
                  <a:pos x="98" y="184"/>
                </a:cxn>
                <a:cxn ang="0">
                  <a:pos x="109" y="166"/>
                </a:cxn>
                <a:cxn ang="0">
                  <a:pos x="122" y="147"/>
                </a:cxn>
                <a:cxn ang="0">
                  <a:pos x="134" y="130"/>
                </a:cxn>
                <a:cxn ang="0">
                  <a:pos x="145" y="111"/>
                </a:cxn>
                <a:cxn ang="0">
                  <a:pos x="156" y="95"/>
                </a:cxn>
                <a:cxn ang="0">
                  <a:pos x="165" y="80"/>
                </a:cxn>
              </a:cxnLst>
              <a:rect l="0" t="0" r="r" b="b"/>
              <a:pathLst>
                <a:path w="330" h="255">
                  <a:moveTo>
                    <a:pt x="146" y="30"/>
                  </a:moveTo>
                  <a:lnTo>
                    <a:pt x="0" y="255"/>
                  </a:lnTo>
                  <a:lnTo>
                    <a:pt x="330" y="255"/>
                  </a:lnTo>
                  <a:lnTo>
                    <a:pt x="165" y="0"/>
                  </a:lnTo>
                  <a:lnTo>
                    <a:pt x="146" y="30"/>
                  </a:lnTo>
                  <a:close/>
                  <a:moveTo>
                    <a:pt x="165" y="80"/>
                  </a:moveTo>
                  <a:lnTo>
                    <a:pt x="174" y="95"/>
                  </a:lnTo>
                  <a:lnTo>
                    <a:pt x="185" y="111"/>
                  </a:lnTo>
                  <a:lnTo>
                    <a:pt x="197" y="130"/>
                  </a:lnTo>
                  <a:lnTo>
                    <a:pt x="209" y="147"/>
                  </a:lnTo>
                  <a:lnTo>
                    <a:pt x="221" y="166"/>
                  </a:lnTo>
                  <a:lnTo>
                    <a:pt x="232" y="184"/>
                  </a:lnTo>
                  <a:lnTo>
                    <a:pt x="243" y="201"/>
                  </a:lnTo>
                  <a:lnTo>
                    <a:pt x="253" y="215"/>
                  </a:lnTo>
                  <a:lnTo>
                    <a:pt x="233" y="215"/>
                  </a:lnTo>
                  <a:lnTo>
                    <a:pt x="212" y="215"/>
                  </a:lnTo>
                  <a:lnTo>
                    <a:pt x="189" y="215"/>
                  </a:lnTo>
                  <a:lnTo>
                    <a:pt x="166" y="215"/>
                  </a:lnTo>
                  <a:lnTo>
                    <a:pt x="141" y="215"/>
                  </a:lnTo>
                  <a:lnTo>
                    <a:pt x="118" y="215"/>
                  </a:lnTo>
                  <a:lnTo>
                    <a:pt x="97" y="215"/>
                  </a:lnTo>
                  <a:lnTo>
                    <a:pt x="77" y="215"/>
                  </a:lnTo>
                  <a:lnTo>
                    <a:pt x="87" y="201"/>
                  </a:lnTo>
                  <a:lnTo>
                    <a:pt x="98" y="184"/>
                  </a:lnTo>
                  <a:lnTo>
                    <a:pt x="109" y="166"/>
                  </a:lnTo>
                  <a:lnTo>
                    <a:pt x="122" y="147"/>
                  </a:lnTo>
                  <a:lnTo>
                    <a:pt x="134" y="130"/>
                  </a:lnTo>
                  <a:lnTo>
                    <a:pt x="145" y="111"/>
                  </a:lnTo>
                  <a:lnTo>
                    <a:pt x="156" y="95"/>
                  </a:lnTo>
                  <a:lnTo>
                    <a:pt x="165" y="80"/>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5" name="Freeform 239"/>
            <p:cNvSpPr>
              <a:spLocks noChangeAspect="1"/>
            </p:cNvSpPr>
            <p:nvPr/>
          </p:nvSpPr>
          <p:spPr bwMode="auto">
            <a:xfrm>
              <a:off x="1120" y="369"/>
              <a:ext cx="62" cy="49"/>
            </a:xfrm>
            <a:custGeom>
              <a:avLst/>
              <a:gdLst/>
              <a:ahLst/>
              <a:cxnLst>
                <a:cxn ang="0">
                  <a:pos x="0" y="194"/>
                </a:cxn>
                <a:cxn ang="0">
                  <a:pos x="126" y="0"/>
                </a:cxn>
                <a:cxn ang="0">
                  <a:pos x="253" y="194"/>
                </a:cxn>
                <a:cxn ang="0">
                  <a:pos x="0" y="194"/>
                </a:cxn>
              </a:cxnLst>
              <a:rect l="0" t="0" r="r" b="b"/>
              <a:pathLst>
                <a:path w="253" h="194">
                  <a:moveTo>
                    <a:pt x="0" y="194"/>
                  </a:moveTo>
                  <a:lnTo>
                    <a:pt x="126"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6" name="Freeform 240"/>
            <p:cNvSpPr>
              <a:spLocks noChangeAspect="1" noEditPoints="1"/>
            </p:cNvSpPr>
            <p:nvPr/>
          </p:nvSpPr>
          <p:spPr bwMode="auto">
            <a:xfrm>
              <a:off x="1110" y="359"/>
              <a:ext cx="83" cy="64"/>
            </a:xfrm>
            <a:custGeom>
              <a:avLst/>
              <a:gdLst/>
              <a:ahLst/>
              <a:cxnLst>
                <a:cxn ang="0">
                  <a:pos x="147" y="31"/>
                </a:cxn>
                <a:cxn ang="0">
                  <a:pos x="0" y="256"/>
                </a:cxn>
                <a:cxn ang="0">
                  <a:pos x="332" y="256"/>
                </a:cxn>
                <a:cxn ang="0">
                  <a:pos x="166" y="0"/>
                </a:cxn>
                <a:cxn ang="0">
                  <a:pos x="147" y="31"/>
                </a:cxn>
                <a:cxn ang="0">
                  <a:pos x="166" y="81"/>
                </a:cxn>
                <a:cxn ang="0">
                  <a:pos x="176" y="95"/>
                </a:cxn>
                <a:cxn ang="0">
                  <a:pos x="186" y="112"/>
                </a:cxn>
                <a:cxn ang="0">
                  <a:pos x="198" y="129"/>
                </a:cxn>
                <a:cxn ang="0">
                  <a:pos x="209" y="148"/>
                </a:cxn>
                <a:cxn ang="0">
                  <a:pos x="222" y="166"/>
                </a:cxn>
                <a:cxn ang="0">
                  <a:pos x="234" y="184"/>
                </a:cxn>
                <a:cxn ang="0">
                  <a:pos x="244" y="201"/>
                </a:cxn>
                <a:cxn ang="0">
                  <a:pos x="254" y="215"/>
                </a:cxn>
                <a:cxn ang="0">
                  <a:pos x="235" y="215"/>
                </a:cxn>
                <a:cxn ang="0">
                  <a:pos x="213" y="215"/>
                </a:cxn>
                <a:cxn ang="0">
                  <a:pos x="190" y="215"/>
                </a:cxn>
                <a:cxn ang="0">
                  <a:pos x="166" y="215"/>
                </a:cxn>
                <a:cxn ang="0">
                  <a:pos x="142" y="215"/>
                </a:cxn>
                <a:cxn ang="0">
                  <a:pos x="118" y="215"/>
                </a:cxn>
                <a:cxn ang="0">
                  <a:pos x="98" y="215"/>
                </a:cxn>
                <a:cxn ang="0">
                  <a:pos x="79" y="215"/>
                </a:cxn>
                <a:cxn ang="0">
                  <a:pos x="88" y="201"/>
                </a:cxn>
                <a:cxn ang="0">
                  <a:pos x="99" y="184"/>
                </a:cxn>
                <a:cxn ang="0">
                  <a:pos x="111" y="166"/>
                </a:cxn>
                <a:cxn ang="0">
                  <a:pos x="122" y="148"/>
                </a:cxn>
                <a:cxn ang="0">
                  <a:pos x="134" y="129"/>
                </a:cxn>
                <a:cxn ang="0">
                  <a:pos x="147" y="112"/>
                </a:cxn>
                <a:cxn ang="0">
                  <a:pos x="157" y="95"/>
                </a:cxn>
                <a:cxn ang="0">
                  <a:pos x="166" y="81"/>
                </a:cxn>
              </a:cxnLst>
              <a:rect l="0" t="0" r="r" b="b"/>
              <a:pathLst>
                <a:path w="332" h="256">
                  <a:moveTo>
                    <a:pt x="147" y="31"/>
                  </a:moveTo>
                  <a:lnTo>
                    <a:pt x="0" y="256"/>
                  </a:lnTo>
                  <a:lnTo>
                    <a:pt x="332" y="256"/>
                  </a:lnTo>
                  <a:lnTo>
                    <a:pt x="166" y="0"/>
                  </a:lnTo>
                  <a:lnTo>
                    <a:pt x="147" y="31"/>
                  </a:lnTo>
                  <a:close/>
                  <a:moveTo>
                    <a:pt x="166" y="81"/>
                  </a:moveTo>
                  <a:lnTo>
                    <a:pt x="176" y="95"/>
                  </a:lnTo>
                  <a:lnTo>
                    <a:pt x="186" y="112"/>
                  </a:lnTo>
                  <a:lnTo>
                    <a:pt x="198" y="129"/>
                  </a:lnTo>
                  <a:lnTo>
                    <a:pt x="209" y="148"/>
                  </a:lnTo>
                  <a:lnTo>
                    <a:pt x="222" y="166"/>
                  </a:lnTo>
                  <a:lnTo>
                    <a:pt x="234" y="184"/>
                  </a:lnTo>
                  <a:lnTo>
                    <a:pt x="244" y="201"/>
                  </a:lnTo>
                  <a:lnTo>
                    <a:pt x="254" y="215"/>
                  </a:lnTo>
                  <a:lnTo>
                    <a:pt x="235" y="215"/>
                  </a:lnTo>
                  <a:lnTo>
                    <a:pt x="213" y="215"/>
                  </a:lnTo>
                  <a:lnTo>
                    <a:pt x="190" y="215"/>
                  </a:lnTo>
                  <a:lnTo>
                    <a:pt x="166" y="215"/>
                  </a:lnTo>
                  <a:lnTo>
                    <a:pt x="142" y="215"/>
                  </a:lnTo>
                  <a:lnTo>
                    <a:pt x="118" y="215"/>
                  </a:lnTo>
                  <a:lnTo>
                    <a:pt x="98" y="215"/>
                  </a:lnTo>
                  <a:lnTo>
                    <a:pt x="79" y="215"/>
                  </a:lnTo>
                  <a:lnTo>
                    <a:pt x="88" y="201"/>
                  </a:lnTo>
                  <a:lnTo>
                    <a:pt x="99" y="184"/>
                  </a:lnTo>
                  <a:lnTo>
                    <a:pt x="111" y="166"/>
                  </a:lnTo>
                  <a:lnTo>
                    <a:pt x="122" y="148"/>
                  </a:lnTo>
                  <a:lnTo>
                    <a:pt x="134" y="129"/>
                  </a:lnTo>
                  <a:lnTo>
                    <a:pt x="147" y="112"/>
                  </a:lnTo>
                  <a:lnTo>
                    <a:pt x="157"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7" name="Freeform 241"/>
            <p:cNvSpPr>
              <a:spLocks noChangeAspect="1"/>
            </p:cNvSpPr>
            <p:nvPr/>
          </p:nvSpPr>
          <p:spPr bwMode="auto">
            <a:xfrm>
              <a:off x="1317" y="488"/>
              <a:ext cx="61" cy="49"/>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8" name="Freeform 242"/>
            <p:cNvSpPr>
              <a:spLocks noChangeAspect="1" noEditPoints="1"/>
            </p:cNvSpPr>
            <p:nvPr/>
          </p:nvSpPr>
          <p:spPr bwMode="auto">
            <a:xfrm>
              <a:off x="1307" y="479"/>
              <a:ext cx="83" cy="64"/>
            </a:xfrm>
            <a:custGeom>
              <a:avLst/>
              <a:gdLst/>
              <a:ahLst/>
              <a:cxnLst>
                <a:cxn ang="0">
                  <a:pos x="146" y="31"/>
                </a:cxn>
                <a:cxn ang="0">
                  <a:pos x="0" y="256"/>
                </a:cxn>
                <a:cxn ang="0">
                  <a:pos x="332" y="256"/>
                </a:cxn>
                <a:cxn ang="0">
                  <a:pos x="166" y="0"/>
                </a:cxn>
                <a:cxn ang="0">
                  <a:pos x="146" y="31"/>
                </a:cxn>
                <a:cxn ang="0">
                  <a:pos x="166" y="81"/>
                </a:cxn>
                <a:cxn ang="0">
                  <a:pos x="176" y="95"/>
                </a:cxn>
                <a:cxn ang="0">
                  <a:pos x="185" y="112"/>
                </a:cxn>
                <a:cxn ang="0">
                  <a:pos x="198" y="129"/>
                </a:cxn>
                <a:cxn ang="0">
                  <a:pos x="210" y="148"/>
                </a:cxn>
                <a:cxn ang="0">
                  <a:pos x="221" y="166"/>
                </a:cxn>
                <a:cxn ang="0">
                  <a:pos x="233" y="184"/>
                </a:cxn>
                <a:cxn ang="0">
                  <a:pos x="244" y="201"/>
                </a:cxn>
                <a:cxn ang="0">
                  <a:pos x="253" y="216"/>
                </a:cxn>
                <a:cxn ang="0">
                  <a:pos x="235" y="216"/>
                </a:cxn>
                <a:cxn ang="0">
                  <a:pos x="212" y="216"/>
                </a:cxn>
                <a:cxn ang="0">
                  <a:pos x="190" y="216"/>
                </a:cxn>
                <a:cxn ang="0">
                  <a:pos x="166" y="216"/>
                </a:cxn>
                <a:cxn ang="0">
                  <a:pos x="142" y="216"/>
                </a:cxn>
                <a:cxn ang="0">
                  <a:pos x="119" y="216"/>
                </a:cxn>
                <a:cxn ang="0">
                  <a:pos x="97" y="216"/>
                </a:cxn>
                <a:cxn ang="0">
                  <a:pos x="79" y="216"/>
                </a:cxn>
                <a:cxn ang="0">
                  <a:pos x="88" y="201"/>
                </a:cxn>
                <a:cxn ang="0">
                  <a:pos x="98" y="184"/>
                </a:cxn>
                <a:cxn ang="0">
                  <a:pos x="111" y="166"/>
                </a:cxn>
                <a:cxn ang="0">
                  <a:pos x="123" y="148"/>
                </a:cxn>
                <a:cxn ang="0">
                  <a:pos x="134" y="129"/>
                </a:cxn>
                <a:cxn ang="0">
                  <a:pos x="146" y="112"/>
                </a:cxn>
                <a:cxn ang="0">
                  <a:pos x="156" y="95"/>
                </a:cxn>
                <a:cxn ang="0">
                  <a:pos x="166" y="81"/>
                </a:cxn>
              </a:cxnLst>
              <a:rect l="0" t="0" r="r" b="b"/>
              <a:pathLst>
                <a:path w="332" h="256">
                  <a:moveTo>
                    <a:pt x="146" y="31"/>
                  </a:moveTo>
                  <a:lnTo>
                    <a:pt x="0" y="256"/>
                  </a:lnTo>
                  <a:lnTo>
                    <a:pt x="332" y="256"/>
                  </a:lnTo>
                  <a:lnTo>
                    <a:pt x="166" y="0"/>
                  </a:lnTo>
                  <a:lnTo>
                    <a:pt x="146" y="31"/>
                  </a:lnTo>
                  <a:close/>
                  <a:moveTo>
                    <a:pt x="166" y="81"/>
                  </a:moveTo>
                  <a:lnTo>
                    <a:pt x="176" y="95"/>
                  </a:lnTo>
                  <a:lnTo>
                    <a:pt x="185" y="112"/>
                  </a:lnTo>
                  <a:lnTo>
                    <a:pt x="198" y="129"/>
                  </a:lnTo>
                  <a:lnTo>
                    <a:pt x="210" y="148"/>
                  </a:lnTo>
                  <a:lnTo>
                    <a:pt x="221" y="166"/>
                  </a:lnTo>
                  <a:lnTo>
                    <a:pt x="233" y="184"/>
                  </a:lnTo>
                  <a:lnTo>
                    <a:pt x="244" y="201"/>
                  </a:lnTo>
                  <a:lnTo>
                    <a:pt x="253" y="216"/>
                  </a:lnTo>
                  <a:lnTo>
                    <a:pt x="235" y="216"/>
                  </a:lnTo>
                  <a:lnTo>
                    <a:pt x="212" y="216"/>
                  </a:lnTo>
                  <a:lnTo>
                    <a:pt x="190" y="216"/>
                  </a:lnTo>
                  <a:lnTo>
                    <a:pt x="166" y="216"/>
                  </a:lnTo>
                  <a:lnTo>
                    <a:pt x="142" y="216"/>
                  </a:lnTo>
                  <a:lnTo>
                    <a:pt x="119" y="216"/>
                  </a:lnTo>
                  <a:lnTo>
                    <a:pt x="97" y="216"/>
                  </a:lnTo>
                  <a:lnTo>
                    <a:pt x="79" y="216"/>
                  </a:lnTo>
                  <a:lnTo>
                    <a:pt x="88" y="201"/>
                  </a:lnTo>
                  <a:lnTo>
                    <a:pt x="98" y="184"/>
                  </a:lnTo>
                  <a:lnTo>
                    <a:pt x="111" y="166"/>
                  </a:lnTo>
                  <a:lnTo>
                    <a:pt x="123" y="148"/>
                  </a:lnTo>
                  <a:lnTo>
                    <a:pt x="134" y="129"/>
                  </a:lnTo>
                  <a:lnTo>
                    <a:pt x="146" y="112"/>
                  </a:lnTo>
                  <a:lnTo>
                    <a:pt x="156"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39" name="Freeform 243"/>
            <p:cNvSpPr>
              <a:spLocks noChangeAspect="1"/>
            </p:cNvSpPr>
            <p:nvPr/>
          </p:nvSpPr>
          <p:spPr bwMode="auto">
            <a:xfrm>
              <a:off x="927" y="233"/>
              <a:ext cx="60" cy="49"/>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0" name="Freeform 244"/>
            <p:cNvSpPr>
              <a:spLocks noChangeAspect="1" noEditPoints="1"/>
            </p:cNvSpPr>
            <p:nvPr/>
          </p:nvSpPr>
          <p:spPr bwMode="auto">
            <a:xfrm>
              <a:off x="918" y="223"/>
              <a:ext cx="83" cy="64"/>
            </a:xfrm>
            <a:custGeom>
              <a:avLst/>
              <a:gdLst/>
              <a:ahLst/>
              <a:cxnLst>
                <a:cxn ang="0">
                  <a:pos x="146" y="31"/>
                </a:cxn>
                <a:cxn ang="0">
                  <a:pos x="0" y="256"/>
                </a:cxn>
                <a:cxn ang="0">
                  <a:pos x="331" y="256"/>
                </a:cxn>
                <a:cxn ang="0">
                  <a:pos x="166" y="0"/>
                </a:cxn>
                <a:cxn ang="0">
                  <a:pos x="146" y="31"/>
                </a:cxn>
                <a:cxn ang="0">
                  <a:pos x="166" y="81"/>
                </a:cxn>
                <a:cxn ang="0">
                  <a:pos x="175" y="95"/>
                </a:cxn>
                <a:cxn ang="0">
                  <a:pos x="186" y="112"/>
                </a:cxn>
                <a:cxn ang="0">
                  <a:pos x="197" y="130"/>
                </a:cxn>
                <a:cxn ang="0">
                  <a:pos x="210" y="149"/>
                </a:cxn>
                <a:cxn ang="0">
                  <a:pos x="221" y="166"/>
                </a:cxn>
                <a:cxn ang="0">
                  <a:pos x="233" y="185"/>
                </a:cxn>
                <a:cxn ang="0">
                  <a:pos x="244" y="201"/>
                </a:cxn>
                <a:cxn ang="0">
                  <a:pos x="253" y="215"/>
                </a:cxn>
                <a:cxn ang="0">
                  <a:pos x="234" y="215"/>
                </a:cxn>
                <a:cxn ang="0">
                  <a:pos x="213" y="215"/>
                </a:cxn>
                <a:cxn ang="0">
                  <a:pos x="190" y="215"/>
                </a:cxn>
                <a:cxn ang="0">
                  <a:pos x="166" y="215"/>
                </a:cxn>
                <a:cxn ang="0">
                  <a:pos x="142" y="215"/>
                </a:cxn>
                <a:cxn ang="0">
                  <a:pos x="119" y="215"/>
                </a:cxn>
                <a:cxn ang="0">
                  <a:pos x="97" y="215"/>
                </a:cxn>
                <a:cxn ang="0">
                  <a:pos x="78" y="215"/>
                </a:cxn>
                <a:cxn ang="0">
                  <a:pos x="88" y="201"/>
                </a:cxn>
                <a:cxn ang="0">
                  <a:pos x="98" y="185"/>
                </a:cxn>
                <a:cxn ang="0">
                  <a:pos x="110" y="166"/>
                </a:cxn>
                <a:cxn ang="0">
                  <a:pos x="123" y="149"/>
                </a:cxn>
                <a:cxn ang="0">
                  <a:pos x="134" y="130"/>
                </a:cxn>
                <a:cxn ang="0">
                  <a:pos x="146" y="112"/>
                </a:cxn>
                <a:cxn ang="0">
                  <a:pos x="157" y="95"/>
                </a:cxn>
                <a:cxn ang="0">
                  <a:pos x="166" y="81"/>
                </a:cxn>
              </a:cxnLst>
              <a:rect l="0" t="0" r="r" b="b"/>
              <a:pathLst>
                <a:path w="331" h="256">
                  <a:moveTo>
                    <a:pt x="146" y="31"/>
                  </a:moveTo>
                  <a:lnTo>
                    <a:pt x="0" y="256"/>
                  </a:lnTo>
                  <a:lnTo>
                    <a:pt x="331" y="256"/>
                  </a:lnTo>
                  <a:lnTo>
                    <a:pt x="166" y="0"/>
                  </a:lnTo>
                  <a:lnTo>
                    <a:pt x="146" y="31"/>
                  </a:lnTo>
                  <a:close/>
                  <a:moveTo>
                    <a:pt x="166" y="81"/>
                  </a:moveTo>
                  <a:lnTo>
                    <a:pt x="175" y="95"/>
                  </a:lnTo>
                  <a:lnTo>
                    <a:pt x="186" y="112"/>
                  </a:lnTo>
                  <a:lnTo>
                    <a:pt x="197" y="130"/>
                  </a:lnTo>
                  <a:lnTo>
                    <a:pt x="210" y="149"/>
                  </a:lnTo>
                  <a:lnTo>
                    <a:pt x="221" y="166"/>
                  </a:lnTo>
                  <a:lnTo>
                    <a:pt x="233" y="185"/>
                  </a:lnTo>
                  <a:lnTo>
                    <a:pt x="244" y="201"/>
                  </a:lnTo>
                  <a:lnTo>
                    <a:pt x="253" y="215"/>
                  </a:lnTo>
                  <a:lnTo>
                    <a:pt x="234" y="215"/>
                  </a:lnTo>
                  <a:lnTo>
                    <a:pt x="213" y="215"/>
                  </a:lnTo>
                  <a:lnTo>
                    <a:pt x="190" y="215"/>
                  </a:lnTo>
                  <a:lnTo>
                    <a:pt x="166" y="215"/>
                  </a:lnTo>
                  <a:lnTo>
                    <a:pt x="142" y="215"/>
                  </a:lnTo>
                  <a:lnTo>
                    <a:pt x="119" y="215"/>
                  </a:lnTo>
                  <a:lnTo>
                    <a:pt x="97" y="215"/>
                  </a:lnTo>
                  <a:lnTo>
                    <a:pt x="78" y="215"/>
                  </a:lnTo>
                  <a:lnTo>
                    <a:pt x="88" y="201"/>
                  </a:lnTo>
                  <a:lnTo>
                    <a:pt x="98" y="185"/>
                  </a:lnTo>
                  <a:lnTo>
                    <a:pt x="110" y="166"/>
                  </a:lnTo>
                  <a:lnTo>
                    <a:pt x="123" y="149"/>
                  </a:lnTo>
                  <a:lnTo>
                    <a:pt x="134" y="130"/>
                  </a:lnTo>
                  <a:lnTo>
                    <a:pt x="146" y="112"/>
                  </a:lnTo>
                  <a:lnTo>
                    <a:pt x="157" y="95"/>
                  </a:lnTo>
                  <a:lnTo>
                    <a:pt x="166" y="81"/>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1" name="Freeform 245"/>
            <p:cNvSpPr>
              <a:spLocks noChangeAspect="1"/>
            </p:cNvSpPr>
            <p:nvPr/>
          </p:nvSpPr>
          <p:spPr bwMode="auto">
            <a:xfrm>
              <a:off x="1031" y="261"/>
              <a:ext cx="61" cy="49"/>
            </a:xfrm>
            <a:custGeom>
              <a:avLst/>
              <a:gdLst/>
              <a:ahLst/>
              <a:cxnLst>
                <a:cxn ang="0">
                  <a:pos x="0" y="195"/>
                </a:cxn>
                <a:cxn ang="0">
                  <a:pos x="126" y="0"/>
                </a:cxn>
                <a:cxn ang="0">
                  <a:pos x="253" y="195"/>
                </a:cxn>
                <a:cxn ang="0">
                  <a:pos x="0" y="195"/>
                </a:cxn>
              </a:cxnLst>
              <a:rect l="0" t="0" r="r" b="b"/>
              <a:pathLst>
                <a:path w="253" h="195">
                  <a:moveTo>
                    <a:pt x="0" y="195"/>
                  </a:moveTo>
                  <a:lnTo>
                    <a:pt x="126" y="0"/>
                  </a:lnTo>
                  <a:lnTo>
                    <a:pt x="253" y="195"/>
                  </a:lnTo>
                  <a:lnTo>
                    <a:pt x="0" y="195"/>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2" name="Freeform 246"/>
            <p:cNvSpPr>
              <a:spLocks noChangeAspect="1" noEditPoints="1"/>
            </p:cNvSpPr>
            <p:nvPr/>
          </p:nvSpPr>
          <p:spPr bwMode="auto">
            <a:xfrm>
              <a:off x="1021" y="251"/>
              <a:ext cx="83" cy="64"/>
            </a:xfrm>
            <a:custGeom>
              <a:avLst/>
              <a:gdLst/>
              <a:ahLst/>
              <a:cxnLst>
                <a:cxn ang="0">
                  <a:pos x="146" y="29"/>
                </a:cxn>
                <a:cxn ang="0">
                  <a:pos x="0" y="254"/>
                </a:cxn>
                <a:cxn ang="0">
                  <a:pos x="332" y="254"/>
                </a:cxn>
                <a:cxn ang="0">
                  <a:pos x="166" y="0"/>
                </a:cxn>
                <a:cxn ang="0">
                  <a:pos x="146" y="29"/>
                </a:cxn>
                <a:cxn ang="0">
                  <a:pos x="166" y="79"/>
                </a:cxn>
                <a:cxn ang="0">
                  <a:pos x="175" y="95"/>
                </a:cxn>
                <a:cxn ang="0">
                  <a:pos x="186" y="111"/>
                </a:cxn>
                <a:cxn ang="0">
                  <a:pos x="198" y="129"/>
                </a:cxn>
                <a:cxn ang="0">
                  <a:pos x="209" y="147"/>
                </a:cxn>
                <a:cxn ang="0">
                  <a:pos x="221" y="166"/>
                </a:cxn>
                <a:cxn ang="0">
                  <a:pos x="234" y="183"/>
                </a:cxn>
                <a:cxn ang="0">
                  <a:pos x="243" y="200"/>
                </a:cxn>
                <a:cxn ang="0">
                  <a:pos x="253" y="214"/>
                </a:cxn>
                <a:cxn ang="0">
                  <a:pos x="235" y="214"/>
                </a:cxn>
                <a:cxn ang="0">
                  <a:pos x="213" y="214"/>
                </a:cxn>
                <a:cxn ang="0">
                  <a:pos x="189" y="214"/>
                </a:cxn>
                <a:cxn ang="0">
                  <a:pos x="166" y="214"/>
                </a:cxn>
                <a:cxn ang="0">
                  <a:pos x="142" y="214"/>
                </a:cxn>
                <a:cxn ang="0">
                  <a:pos x="118" y="214"/>
                </a:cxn>
                <a:cxn ang="0">
                  <a:pos x="97" y="214"/>
                </a:cxn>
                <a:cxn ang="0">
                  <a:pos x="79" y="214"/>
                </a:cxn>
                <a:cxn ang="0">
                  <a:pos x="87" y="200"/>
                </a:cxn>
                <a:cxn ang="0">
                  <a:pos x="99" y="183"/>
                </a:cxn>
                <a:cxn ang="0">
                  <a:pos x="110" y="166"/>
                </a:cxn>
                <a:cxn ang="0">
                  <a:pos x="122" y="147"/>
                </a:cxn>
                <a:cxn ang="0">
                  <a:pos x="134" y="129"/>
                </a:cxn>
                <a:cxn ang="0">
                  <a:pos x="145" y="111"/>
                </a:cxn>
                <a:cxn ang="0">
                  <a:pos x="156" y="95"/>
                </a:cxn>
                <a:cxn ang="0">
                  <a:pos x="166" y="79"/>
                </a:cxn>
              </a:cxnLst>
              <a:rect l="0" t="0" r="r" b="b"/>
              <a:pathLst>
                <a:path w="332" h="254">
                  <a:moveTo>
                    <a:pt x="146" y="29"/>
                  </a:moveTo>
                  <a:lnTo>
                    <a:pt x="0" y="254"/>
                  </a:lnTo>
                  <a:lnTo>
                    <a:pt x="332" y="254"/>
                  </a:lnTo>
                  <a:lnTo>
                    <a:pt x="166" y="0"/>
                  </a:lnTo>
                  <a:lnTo>
                    <a:pt x="146" y="29"/>
                  </a:lnTo>
                  <a:close/>
                  <a:moveTo>
                    <a:pt x="166" y="79"/>
                  </a:moveTo>
                  <a:lnTo>
                    <a:pt x="175" y="95"/>
                  </a:lnTo>
                  <a:lnTo>
                    <a:pt x="186" y="111"/>
                  </a:lnTo>
                  <a:lnTo>
                    <a:pt x="198" y="129"/>
                  </a:lnTo>
                  <a:lnTo>
                    <a:pt x="209" y="147"/>
                  </a:lnTo>
                  <a:lnTo>
                    <a:pt x="221" y="166"/>
                  </a:lnTo>
                  <a:lnTo>
                    <a:pt x="234" y="183"/>
                  </a:lnTo>
                  <a:lnTo>
                    <a:pt x="243" y="200"/>
                  </a:lnTo>
                  <a:lnTo>
                    <a:pt x="253" y="214"/>
                  </a:lnTo>
                  <a:lnTo>
                    <a:pt x="235" y="214"/>
                  </a:lnTo>
                  <a:lnTo>
                    <a:pt x="213" y="214"/>
                  </a:lnTo>
                  <a:lnTo>
                    <a:pt x="189" y="214"/>
                  </a:lnTo>
                  <a:lnTo>
                    <a:pt x="166" y="214"/>
                  </a:lnTo>
                  <a:lnTo>
                    <a:pt x="142" y="214"/>
                  </a:lnTo>
                  <a:lnTo>
                    <a:pt x="118" y="214"/>
                  </a:lnTo>
                  <a:lnTo>
                    <a:pt x="97" y="214"/>
                  </a:lnTo>
                  <a:lnTo>
                    <a:pt x="79" y="214"/>
                  </a:lnTo>
                  <a:lnTo>
                    <a:pt x="87" y="200"/>
                  </a:lnTo>
                  <a:lnTo>
                    <a:pt x="99" y="183"/>
                  </a:lnTo>
                  <a:lnTo>
                    <a:pt x="110" y="166"/>
                  </a:lnTo>
                  <a:lnTo>
                    <a:pt x="122" y="147"/>
                  </a:lnTo>
                  <a:lnTo>
                    <a:pt x="134" y="129"/>
                  </a:lnTo>
                  <a:lnTo>
                    <a:pt x="145" y="111"/>
                  </a:lnTo>
                  <a:lnTo>
                    <a:pt x="156" y="95"/>
                  </a:lnTo>
                  <a:lnTo>
                    <a:pt x="166" y="79"/>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3" name="Freeform 247"/>
            <p:cNvSpPr>
              <a:spLocks noChangeAspect="1"/>
            </p:cNvSpPr>
            <p:nvPr/>
          </p:nvSpPr>
          <p:spPr bwMode="auto">
            <a:xfrm>
              <a:off x="1032" y="357"/>
              <a:ext cx="59" cy="52"/>
            </a:xfrm>
            <a:custGeom>
              <a:avLst/>
              <a:gdLst/>
              <a:ahLst/>
              <a:cxnLst>
                <a:cxn ang="0">
                  <a:pos x="235" y="114"/>
                </a:cxn>
                <a:cxn ang="0">
                  <a:pos x="230" y="134"/>
                </a:cxn>
                <a:cxn ang="0">
                  <a:pos x="221" y="154"/>
                </a:cxn>
                <a:cxn ang="0">
                  <a:pos x="209" y="170"/>
                </a:cxn>
                <a:cxn ang="0">
                  <a:pos x="193" y="184"/>
                </a:cxn>
                <a:cxn ang="0">
                  <a:pos x="173" y="195"/>
                </a:cxn>
                <a:cxn ang="0">
                  <a:pos x="152" y="203"/>
                </a:cxn>
                <a:cxn ang="0">
                  <a:pos x="130" y="207"/>
                </a:cxn>
                <a:cxn ang="0">
                  <a:pos x="106" y="207"/>
                </a:cxn>
                <a:cxn ang="0">
                  <a:pos x="82" y="203"/>
                </a:cxn>
                <a:cxn ang="0">
                  <a:pos x="61" y="195"/>
                </a:cxn>
                <a:cxn ang="0">
                  <a:pos x="43" y="184"/>
                </a:cxn>
                <a:cxn ang="0">
                  <a:pos x="27" y="170"/>
                </a:cxn>
                <a:cxn ang="0">
                  <a:pos x="15" y="154"/>
                </a:cxn>
                <a:cxn ang="0">
                  <a:pos x="6" y="134"/>
                </a:cxn>
                <a:cxn ang="0">
                  <a:pos x="1" y="114"/>
                </a:cxn>
                <a:cxn ang="0">
                  <a:pos x="1" y="92"/>
                </a:cxn>
                <a:cxn ang="0">
                  <a:pos x="6" y="73"/>
                </a:cxn>
                <a:cxn ang="0">
                  <a:pos x="15" y="53"/>
                </a:cxn>
                <a:cxn ang="0">
                  <a:pos x="27" y="37"/>
                </a:cxn>
                <a:cxn ang="0">
                  <a:pos x="43" y="22"/>
                </a:cxn>
                <a:cxn ang="0">
                  <a:pos x="61" y="12"/>
                </a:cxn>
                <a:cxn ang="0">
                  <a:pos x="82" y="4"/>
                </a:cxn>
                <a:cxn ang="0">
                  <a:pos x="106" y="0"/>
                </a:cxn>
                <a:cxn ang="0">
                  <a:pos x="130" y="0"/>
                </a:cxn>
                <a:cxn ang="0">
                  <a:pos x="152" y="4"/>
                </a:cxn>
                <a:cxn ang="0">
                  <a:pos x="173" y="12"/>
                </a:cxn>
                <a:cxn ang="0">
                  <a:pos x="193" y="22"/>
                </a:cxn>
                <a:cxn ang="0">
                  <a:pos x="209" y="37"/>
                </a:cxn>
                <a:cxn ang="0">
                  <a:pos x="221" y="53"/>
                </a:cxn>
                <a:cxn ang="0">
                  <a:pos x="230" y="73"/>
                </a:cxn>
                <a:cxn ang="0">
                  <a:pos x="235" y="92"/>
                </a:cxn>
              </a:cxnLst>
              <a:rect l="0" t="0" r="r" b="b"/>
              <a:pathLst>
                <a:path w="235" h="208">
                  <a:moveTo>
                    <a:pt x="235" y="103"/>
                  </a:moveTo>
                  <a:lnTo>
                    <a:pt x="235" y="114"/>
                  </a:lnTo>
                  <a:lnTo>
                    <a:pt x="232" y="124"/>
                  </a:lnTo>
                  <a:lnTo>
                    <a:pt x="230" y="134"/>
                  </a:lnTo>
                  <a:lnTo>
                    <a:pt x="226" y="144"/>
                  </a:lnTo>
                  <a:lnTo>
                    <a:pt x="221" y="154"/>
                  </a:lnTo>
                  <a:lnTo>
                    <a:pt x="215" y="161"/>
                  </a:lnTo>
                  <a:lnTo>
                    <a:pt x="209" y="170"/>
                  </a:lnTo>
                  <a:lnTo>
                    <a:pt x="200" y="178"/>
                  </a:lnTo>
                  <a:lnTo>
                    <a:pt x="193" y="184"/>
                  </a:lnTo>
                  <a:lnTo>
                    <a:pt x="183" y="190"/>
                  </a:lnTo>
                  <a:lnTo>
                    <a:pt x="173" y="195"/>
                  </a:lnTo>
                  <a:lnTo>
                    <a:pt x="163" y="199"/>
                  </a:lnTo>
                  <a:lnTo>
                    <a:pt x="152" y="203"/>
                  </a:lnTo>
                  <a:lnTo>
                    <a:pt x="141" y="206"/>
                  </a:lnTo>
                  <a:lnTo>
                    <a:pt x="130" y="207"/>
                  </a:lnTo>
                  <a:lnTo>
                    <a:pt x="118" y="208"/>
                  </a:lnTo>
                  <a:lnTo>
                    <a:pt x="106" y="207"/>
                  </a:lnTo>
                  <a:lnTo>
                    <a:pt x="95" y="206"/>
                  </a:lnTo>
                  <a:lnTo>
                    <a:pt x="82" y="203"/>
                  </a:lnTo>
                  <a:lnTo>
                    <a:pt x="72" y="199"/>
                  </a:lnTo>
                  <a:lnTo>
                    <a:pt x="61" y="195"/>
                  </a:lnTo>
                  <a:lnTo>
                    <a:pt x="52" y="190"/>
                  </a:lnTo>
                  <a:lnTo>
                    <a:pt x="43" y="184"/>
                  </a:lnTo>
                  <a:lnTo>
                    <a:pt x="34" y="178"/>
                  </a:lnTo>
                  <a:lnTo>
                    <a:pt x="27" y="170"/>
                  </a:lnTo>
                  <a:lnTo>
                    <a:pt x="21" y="161"/>
                  </a:lnTo>
                  <a:lnTo>
                    <a:pt x="15" y="154"/>
                  </a:lnTo>
                  <a:lnTo>
                    <a:pt x="10" y="144"/>
                  </a:lnTo>
                  <a:lnTo>
                    <a:pt x="6" y="134"/>
                  </a:lnTo>
                  <a:lnTo>
                    <a:pt x="2" y="124"/>
                  </a:lnTo>
                  <a:lnTo>
                    <a:pt x="1" y="114"/>
                  </a:lnTo>
                  <a:lnTo>
                    <a:pt x="0" y="103"/>
                  </a:lnTo>
                  <a:lnTo>
                    <a:pt x="1" y="92"/>
                  </a:lnTo>
                  <a:lnTo>
                    <a:pt x="2" y="83"/>
                  </a:lnTo>
                  <a:lnTo>
                    <a:pt x="6" y="73"/>
                  </a:lnTo>
                  <a:lnTo>
                    <a:pt x="10" y="63"/>
                  </a:lnTo>
                  <a:lnTo>
                    <a:pt x="15" y="53"/>
                  </a:lnTo>
                  <a:lnTo>
                    <a:pt x="21" y="45"/>
                  </a:lnTo>
                  <a:lnTo>
                    <a:pt x="27" y="37"/>
                  </a:lnTo>
                  <a:lnTo>
                    <a:pt x="34" y="29"/>
                  </a:lnTo>
                  <a:lnTo>
                    <a:pt x="43" y="22"/>
                  </a:lnTo>
                  <a:lnTo>
                    <a:pt x="52" y="17"/>
                  </a:lnTo>
                  <a:lnTo>
                    <a:pt x="61" y="12"/>
                  </a:lnTo>
                  <a:lnTo>
                    <a:pt x="72" y="7"/>
                  </a:lnTo>
                  <a:lnTo>
                    <a:pt x="82" y="4"/>
                  </a:lnTo>
                  <a:lnTo>
                    <a:pt x="95" y="1"/>
                  </a:lnTo>
                  <a:lnTo>
                    <a:pt x="106" y="0"/>
                  </a:lnTo>
                  <a:lnTo>
                    <a:pt x="118" y="0"/>
                  </a:lnTo>
                  <a:lnTo>
                    <a:pt x="130" y="0"/>
                  </a:lnTo>
                  <a:lnTo>
                    <a:pt x="141" y="1"/>
                  </a:lnTo>
                  <a:lnTo>
                    <a:pt x="152" y="4"/>
                  </a:lnTo>
                  <a:lnTo>
                    <a:pt x="163" y="7"/>
                  </a:lnTo>
                  <a:lnTo>
                    <a:pt x="173" y="12"/>
                  </a:lnTo>
                  <a:lnTo>
                    <a:pt x="183" y="17"/>
                  </a:lnTo>
                  <a:lnTo>
                    <a:pt x="193" y="22"/>
                  </a:lnTo>
                  <a:lnTo>
                    <a:pt x="200" y="29"/>
                  </a:lnTo>
                  <a:lnTo>
                    <a:pt x="209" y="37"/>
                  </a:lnTo>
                  <a:lnTo>
                    <a:pt x="215" y="45"/>
                  </a:lnTo>
                  <a:lnTo>
                    <a:pt x="221" y="53"/>
                  </a:lnTo>
                  <a:lnTo>
                    <a:pt x="226" y="63"/>
                  </a:lnTo>
                  <a:lnTo>
                    <a:pt x="230" y="73"/>
                  </a:lnTo>
                  <a:lnTo>
                    <a:pt x="232" y="83"/>
                  </a:lnTo>
                  <a:lnTo>
                    <a:pt x="235" y="92"/>
                  </a:lnTo>
                  <a:lnTo>
                    <a:pt x="235" y="103"/>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4" name="Freeform 248"/>
            <p:cNvSpPr>
              <a:spLocks noChangeAspect="1" noEditPoints="1"/>
            </p:cNvSpPr>
            <p:nvPr/>
          </p:nvSpPr>
          <p:spPr bwMode="auto">
            <a:xfrm>
              <a:off x="1027" y="352"/>
              <a:ext cx="70" cy="62"/>
            </a:xfrm>
            <a:custGeom>
              <a:avLst/>
              <a:gdLst/>
              <a:ahLst/>
              <a:cxnLst>
                <a:cxn ang="0">
                  <a:pos x="2" y="149"/>
                </a:cxn>
                <a:cxn ang="0">
                  <a:pos x="17" y="183"/>
                </a:cxn>
                <a:cxn ang="0">
                  <a:pos x="40" y="213"/>
                </a:cxn>
                <a:cxn ang="0">
                  <a:pos x="74" y="234"/>
                </a:cxn>
                <a:cxn ang="0">
                  <a:pos x="112" y="247"/>
                </a:cxn>
                <a:cxn ang="0">
                  <a:pos x="153" y="248"/>
                </a:cxn>
                <a:cxn ang="0">
                  <a:pos x="194" y="239"/>
                </a:cxn>
                <a:cxn ang="0">
                  <a:pos x="228" y="220"/>
                </a:cxn>
                <a:cxn ang="0">
                  <a:pos x="255" y="194"/>
                </a:cxn>
                <a:cxn ang="0">
                  <a:pos x="274" y="161"/>
                </a:cxn>
                <a:cxn ang="0">
                  <a:pos x="280" y="124"/>
                </a:cxn>
                <a:cxn ang="0">
                  <a:pos x="274" y="87"/>
                </a:cxn>
                <a:cxn ang="0">
                  <a:pos x="255" y="54"/>
                </a:cxn>
                <a:cxn ang="0">
                  <a:pos x="228" y="28"/>
                </a:cxn>
                <a:cxn ang="0">
                  <a:pos x="194" y="10"/>
                </a:cxn>
                <a:cxn ang="0">
                  <a:pos x="153" y="1"/>
                </a:cxn>
                <a:cxn ang="0">
                  <a:pos x="112" y="2"/>
                </a:cxn>
                <a:cxn ang="0">
                  <a:pos x="74" y="15"/>
                </a:cxn>
                <a:cxn ang="0">
                  <a:pos x="40" y="37"/>
                </a:cxn>
                <a:cxn ang="0">
                  <a:pos x="17" y="65"/>
                </a:cxn>
                <a:cxn ang="0">
                  <a:pos x="2" y="99"/>
                </a:cxn>
                <a:cxn ang="0">
                  <a:pos x="45" y="124"/>
                </a:cxn>
                <a:cxn ang="0">
                  <a:pos x="49" y="99"/>
                </a:cxn>
                <a:cxn ang="0">
                  <a:pos x="61" y="77"/>
                </a:cxn>
                <a:cxn ang="0">
                  <a:pos x="80" y="60"/>
                </a:cxn>
                <a:cxn ang="0">
                  <a:pos x="103" y="47"/>
                </a:cxn>
                <a:cxn ang="0">
                  <a:pos x="130" y="40"/>
                </a:cxn>
                <a:cxn ang="0">
                  <a:pos x="158" y="42"/>
                </a:cxn>
                <a:cxn ang="0">
                  <a:pos x="185" y="50"/>
                </a:cxn>
                <a:cxn ang="0">
                  <a:pos x="206" y="65"/>
                </a:cxn>
                <a:cxn ang="0">
                  <a:pos x="223" y="84"/>
                </a:cxn>
                <a:cxn ang="0">
                  <a:pos x="232" y="107"/>
                </a:cxn>
                <a:cxn ang="0">
                  <a:pos x="234" y="133"/>
                </a:cxn>
                <a:cxn ang="0">
                  <a:pos x="227" y="157"/>
                </a:cxn>
                <a:cxn ang="0">
                  <a:pos x="212" y="178"/>
                </a:cxn>
                <a:cxn ang="0">
                  <a:pos x="193" y="194"/>
                </a:cxn>
                <a:cxn ang="0">
                  <a:pos x="168" y="205"/>
                </a:cxn>
                <a:cxn ang="0">
                  <a:pos x="140" y="208"/>
                </a:cxn>
                <a:cxn ang="0">
                  <a:pos x="112" y="205"/>
                </a:cxn>
                <a:cxn ang="0">
                  <a:pos x="87" y="194"/>
                </a:cxn>
                <a:cxn ang="0">
                  <a:pos x="66" y="178"/>
                </a:cxn>
                <a:cxn ang="0">
                  <a:pos x="53" y="157"/>
                </a:cxn>
                <a:cxn ang="0">
                  <a:pos x="45" y="133"/>
                </a:cxn>
              </a:cxnLst>
              <a:rect l="0" t="0" r="r" b="b"/>
              <a:pathLst>
                <a:path w="280" h="249">
                  <a:moveTo>
                    <a:pt x="0" y="124"/>
                  </a:moveTo>
                  <a:lnTo>
                    <a:pt x="1" y="137"/>
                  </a:lnTo>
                  <a:lnTo>
                    <a:pt x="2" y="149"/>
                  </a:lnTo>
                  <a:lnTo>
                    <a:pt x="6" y="161"/>
                  </a:lnTo>
                  <a:lnTo>
                    <a:pt x="11" y="172"/>
                  </a:lnTo>
                  <a:lnTo>
                    <a:pt x="17" y="183"/>
                  </a:lnTo>
                  <a:lnTo>
                    <a:pt x="23" y="194"/>
                  </a:lnTo>
                  <a:lnTo>
                    <a:pt x="32" y="203"/>
                  </a:lnTo>
                  <a:lnTo>
                    <a:pt x="40" y="213"/>
                  </a:lnTo>
                  <a:lnTo>
                    <a:pt x="50" y="220"/>
                  </a:lnTo>
                  <a:lnTo>
                    <a:pt x="61" y="227"/>
                  </a:lnTo>
                  <a:lnTo>
                    <a:pt x="74" y="234"/>
                  </a:lnTo>
                  <a:lnTo>
                    <a:pt x="86" y="239"/>
                  </a:lnTo>
                  <a:lnTo>
                    <a:pt x="98" y="243"/>
                  </a:lnTo>
                  <a:lnTo>
                    <a:pt x="112" y="247"/>
                  </a:lnTo>
                  <a:lnTo>
                    <a:pt x="125" y="248"/>
                  </a:lnTo>
                  <a:lnTo>
                    <a:pt x="140" y="249"/>
                  </a:lnTo>
                  <a:lnTo>
                    <a:pt x="153" y="248"/>
                  </a:lnTo>
                  <a:lnTo>
                    <a:pt x="168" y="247"/>
                  </a:lnTo>
                  <a:lnTo>
                    <a:pt x="182" y="243"/>
                  </a:lnTo>
                  <a:lnTo>
                    <a:pt x="194" y="239"/>
                  </a:lnTo>
                  <a:lnTo>
                    <a:pt x="206" y="234"/>
                  </a:lnTo>
                  <a:lnTo>
                    <a:pt x="218" y="227"/>
                  </a:lnTo>
                  <a:lnTo>
                    <a:pt x="228" y="220"/>
                  </a:lnTo>
                  <a:lnTo>
                    <a:pt x="238" y="213"/>
                  </a:lnTo>
                  <a:lnTo>
                    <a:pt x="248" y="203"/>
                  </a:lnTo>
                  <a:lnTo>
                    <a:pt x="255" y="194"/>
                  </a:lnTo>
                  <a:lnTo>
                    <a:pt x="263" y="183"/>
                  </a:lnTo>
                  <a:lnTo>
                    <a:pt x="269" y="172"/>
                  </a:lnTo>
                  <a:lnTo>
                    <a:pt x="274" y="161"/>
                  </a:lnTo>
                  <a:lnTo>
                    <a:pt x="276" y="149"/>
                  </a:lnTo>
                  <a:lnTo>
                    <a:pt x="279" y="137"/>
                  </a:lnTo>
                  <a:lnTo>
                    <a:pt x="280" y="124"/>
                  </a:lnTo>
                  <a:lnTo>
                    <a:pt x="279" y="111"/>
                  </a:lnTo>
                  <a:lnTo>
                    <a:pt x="276" y="99"/>
                  </a:lnTo>
                  <a:lnTo>
                    <a:pt x="274" y="87"/>
                  </a:lnTo>
                  <a:lnTo>
                    <a:pt x="269" y="76"/>
                  </a:lnTo>
                  <a:lnTo>
                    <a:pt x="263" y="65"/>
                  </a:lnTo>
                  <a:lnTo>
                    <a:pt x="255" y="54"/>
                  </a:lnTo>
                  <a:lnTo>
                    <a:pt x="248" y="46"/>
                  </a:lnTo>
                  <a:lnTo>
                    <a:pt x="238" y="37"/>
                  </a:lnTo>
                  <a:lnTo>
                    <a:pt x="228" y="28"/>
                  </a:lnTo>
                  <a:lnTo>
                    <a:pt x="218" y="22"/>
                  </a:lnTo>
                  <a:lnTo>
                    <a:pt x="206" y="15"/>
                  </a:lnTo>
                  <a:lnTo>
                    <a:pt x="194" y="10"/>
                  </a:lnTo>
                  <a:lnTo>
                    <a:pt x="182" y="5"/>
                  </a:lnTo>
                  <a:lnTo>
                    <a:pt x="168" y="2"/>
                  </a:lnTo>
                  <a:lnTo>
                    <a:pt x="153" y="1"/>
                  </a:lnTo>
                  <a:lnTo>
                    <a:pt x="140" y="0"/>
                  </a:lnTo>
                  <a:lnTo>
                    <a:pt x="125" y="1"/>
                  </a:lnTo>
                  <a:lnTo>
                    <a:pt x="112" y="2"/>
                  </a:lnTo>
                  <a:lnTo>
                    <a:pt x="98" y="5"/>
                  </a:lnTo>
                  <a:lnTo>
                    <a:pt x="86" y="10"/>
                  </a:lnTo>
                  <a:lnTo>
                    <a:pt x="74" y="15"/>
                  </a:lnTo>
                  <a:lnTo>
                    <a:pt x="61" y="22"/>
                  </a:lnTo>
                  <a:lnTo>
                    <a:pt x="50" y="28"/>
                  </a:lnTo>
                  <a:lnTo>
                    <a:pt x="40" y="37"/>
                  </a:lnTo>
                  <a:lnTo>
                    <a:pt x="32" y="46"/>
                  </a:lnTo>
                  <a:lnTo>
                    <a:pt x="23" y="54"/>
                  </a:lnTo>
                  <a:lnTo>
                    <a:pt x="17" y="65"/>
                  </a:lnTo>
                  <a:lnTo>
                    <a:pt x="11" y="76"/>
                  </a:lnTo>
                  <a:lnTo>
                    <a:pt x="6" y="87"/>
                  </a:lnTo>
                  <a:lnTo>
                    <a:pt x="2" y="99"/>
                  </a:lnTo>
                  <a:lnTo>
                    <a:pt x="1" y="111"/>
                  </a:lnTo>
                  <a:lnTo>
                    <a:pt x="0" y="124"/>
                  </a:lnTo>
                  <a:close/>
                  <a:moveTo>
                    <a:pt x="45" y="124"/>
                  </a:moveTo>
                  <a:lnTo>
                    <a:pt x="45" y="116"/>
                  </a:lnTo>
                  <a:lnTo>
                    <a:pt x="46" y="107"/>
                  </a:lnTo>
                  <a:lnTo>
                    <a:pt x="49" y="99"/>
                  </a:lnTo>
                  <a:lnTo>
                    <a:pt x="53" y="92"/>
                  </a:lnTo>
                  <a:lnTo>
                    <a:pt x="56" y="84"/>
                  </a:lnTo>
                  <a:lnTo>
                    <a:pt x="61" y="77"/>
                  </a:lnTo>
                  <a:lnTo>
                    <a:pt x="66" y="71"/>
                  </a:lnTo>
                  <a:lnTo>
                    <a:pt x="72" y="65"/>
                  </a:lnTo>
                  <a:lnTo>
                    <a:pt x="80" y="60"/>
                  </a:lnTo>
                  <a:lnTo>
                    <a:pt x="87" y="54"/>
                  </a:lnTo>
                  <a:lnTo>
                    <a:pt x="94" y="50"/>
                  </a:lnTo>
                  <a:lnTo>
                    <a:pt x="103" y="47"/>
                  </a:lnTo>
                  <a:lnTo>
                    <a:pt x="112" y="43"/>
                  </a:lnTo>
                  <a:lnTo>
                    <a:pt x="120" y="42"/>
                  </a:lnTo>
                  <a:lnTo>
                    <a:pt x="130" y="40"/>
                  </a:lnTo>
                  <a:lnTo>
                    <a:pt x="140" y="40"/>
                  </a:lnTo>
                  <a:lnTo>
                    <a:pt x="150" y="40"/>
                  </a:lnTo>
                  <a:lnTo>
                    <a:pt x="158" y="42"/>
                  </a:lnTo>
                  <a:lnTo>
                    <a:pt x="168" y="43"/>
                  </a:lnTo>
                  <a:lnTo>
                    <a:pt x="177" y="47"/>
                  </a:lnTo>
                  <a:lnTo>
                    <a:pt x="185" y="50"/>
                  </a:lnTo>
                  <a:lnTo>
                    <a:pt x="193" y="54"/>
                  </a:lnTo>
                  <a:lnTo>
                    <a:pt x="200" y="60"/>
                  </a:lnTo>
                  <a:lnTo>
                    <a:pt x="206" y="65"/>
                  </a:lnTo>
                  <a:lnTo>
                    <a:pt x="212" y="71"/>
                  </a:lnTo>
                  <a:lnTo>
                    <a:pt x="218" y="77"/>
                  </a:lnTo>
                  <a:lnTo>
                    <a:pt x="223" y="84"/>
                  </a:lnTo>
                  <a:lnTo>
                    <a:pt x="227" y="92"/>
                  </a:lnTo>
                  <a:lnTo>
                    <a:pt x="231" y="99"/>
                  </a:lnTo>
                  <a:lnTo>
                    <a:pt x="232" y="107"/>
                  </a:lnTo>
                  <a:lnTo>
                    <a:pt x="234" y="116"/>
                  </a:lnTo>
                  <a:lnTo>
                    <a:pt x="234" y="124"/>
                  </a:lnTo>
                  <a:lnTo>
                    <a:pt x="234" y="133"/>
                  </a:lnTo>
                  <a:lnTo>
                    <a:pt x="232" y="142"/>
                  </a:lnTo>
                  <a:lnTo>
                    <a:pt x="231" y="149"/>
                  </a:lnTo>
                  <a:lnTo>
                    <a:pt x="227" y="157"/>
                  </a:lnTo>
                  <a:lnTo>
                    <a:pt x="223" y="165"/>
                  </a:lnTo>
                  <a:lnTo>
                    <a:pt x="218" y="171"/>
                  </a:lnTo>
                  <a:lnTo>
                    <a:pt x="212" y="178"/>
                  </a:lnTo>
                  <a:lnTo>
                    <a:pt x="206" y="183"/>
                  </a:lnTo>
                  <a:lnTo>
                    <a:pt x="200" y="189"/>
                  </a:lnTo>
                  <a:lnTo>
                    <a:pt x="193" y="194"/>
                  </a:lnTo>
                  <a:lnTo>
                    <a:pt x="185" y="199"/>
                  </a:lnTo>
                  <a:lnTo>
                    <a:pt x="177" y="202"/>
                  </a:lnTo>
                  <a:lnTo>
                    <a:pt x="168" y="205"/>
                  </a:lnTo>
                  <a:lnTo>
                    <a:pt x="158" y="207"/>
                  </a:lnTo>
                  <a:lnTo>
                    <a:pt x="150" y="208"/>
                  </a:lnTo>
                  <a:lnTo>
                    <a:pt x="140" y="208"/>
                  </a:lnTo>
                  <a:lnTo>
                    <a:pt x="130" y="208"/>
                  </a:lnTo>
                  <a:lnTo>
                    <a:pt x="120" y="207"/>
                  </a:lnTo>
                  <a:lnTo>
                    <a:pt x="112" y="205"/>
                  </a:lnTo>
                  <a:lnTo>
                    <a:pt x="103" y="202"/>
                  </a:lnTo>
                  <a:lnTo>
                    <a:pt x="94" y="199"/>
                  </a:lnTo>
                  <a:lnTo>
                    <a:pt x="87" y="194"/>
                  </a:lnTo>
                  <a:lnTo>
                    <a:pt x="80" y="189"/>
                  </a:lnTo>
                  <a:lnTo>
                    <a:pt x="72" y="183"/>
                  </a:lnTo>
                  <a:lnTo>
                    <a:pt x="66" y="178"/>
                  </a:lnTo>
                  <a:lnTo>
                    <a:pt x="61" y="171"/>
                  </a:lnTo>
                  <a:lnTo>
                    <a:pt x="56" y="165"/>
                  </a:lnTo>
                  <a:lnTo>
                    <a:pt x="53" y="157"/>
                  </a:lnTo>
                  <a:lnTo>
                    <a:pt x="49" y="149"/>
                  </a:lnTo>
                  <a:lnTo>
                    <a:pt x="46" y="142"/>
                  </a:lnTo>
                  <a:lnTo>
                    <a:pt x="45" y="133"/>
                  </a:lnTo>
                  <a:lnTo>
                    <a:pt x="45"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5" name="Freeform 249"/>
            <p:cNvSpPr>
              <a:spLocks noChangeAspect="1"/>
            </p:cNvSpPr>
            <p:nvPr/>
          </p:nvSpPr>
          <p:spPr bwMode="auto">
            <a:xfrm>
              <a:off x="1122" y="408"/>
              <a:ext cx="59" cy="52"/>
            </a:xfrm>
            <a:custGeom>
              <a:avLst/>
              <a:gdLst/>
              <a:ahLst/>
              <a:cxnLst>
                <a:cxn ang="0">
                  <a:pos x="235" y="114"/>
                </a:cxn>
                <a:cxn ang="0">
                  <a:pos x="230" y="135"/>
                </a:cxn>
                <a:cxn ang="0">
                  <a:pos x="222" y="154"/>
                </a:cxn>
                <a:cxn ang="0">
                  <a:pos x="209" y="170"/>
                </a:cxn>
                <a:cxn ang="0">
                  <a:pos x="193" y="184"/>
                </a:cxn>
                <a:cxn ang="0">
                  <a:pos x="174" y="195"/>
                </a:cxn>
                <a:cxn ang="0">
                  <a:pos x="153" y="203"/>
                </a:cxn>
                <a:cxn ang="0">
                  <a:pos x="131" y="207"/>
                </a:cxn>
                <a:cxn ang="0">
                  <a:pos x="106" y="207"/>
                </a:cxn>
                <a:cxn ang="0">
                  <a:pos x="83" y="203"/>
                </a:cxn>
                <a:cxn ang="0">
                  <a:pos x="62" y="195"/>
                </a:cxn>
                <a:cxn ang="0">
                  <a:pos x="43" y="184"/>
                </a:cxn>
                <a:cxn ang="0">
                  <a:pos x="27" y="170"/>
                </a:cxn>
                <a:cxn ang="0">
                  <a:pos x="15" y="154"/>
                </a:cxn>
                <a:cxn ang="0">
                  <a:pos x="7" y="135"/>
                </a:cxn>
                <a:cxn ang="0">
                  <a:pos x="2" y="114"/>
                </a:cxn>
                <a:cxn ang="0">
                  <a:pos x="2" y="93"/>
                </a:cxn>
                <a:cxn ang="0">
                  <a:pos x="7" y="73"/>
                </a:cxn>
                <a:cxn ang="0">
                  <a:pos x="15" y="54"/>
                </a:cxn>
                <a:cxn ang="0">
                  <a:pos x="27" y="37"/>
                </a:cxn>
                <a:cxn ang="0">
                  <a:pos x="43" y="24"/>
                </a:cxn>
                <a:cxn ang="0">
                  <a:pos x="62" y="12"/>
                </a:cxn>
                <a:cxn ang="0">
                  <a:pos x="83" y="4"/>
                </a:cxn>
                <a:cxn ang="0">
                  <a:pos x="106" y="0"/>
                </a:cxn>
                <a:cxn ang="0">
                  <a:pos x="131" y="0"/>
                </a:cxn>
                <a:cxn ang="0">
                  <a:pos x="153" y="4"/>
                </a:cxn>
                <a:cxn ang="0">
                  <a:pos x="174" y="12"/>
                </a:cxn>
                <a:cxn ang="0">
                  <a:pos x="193" y="24"/>
                </a:cxn>
                <a:cxn ang="0">
                  <a:pos x="209" y="37"/>
                </a:cxn>
                <a:cxn ang="0">
                  <a:pos x="222" y="54"/>
                </a:cxn>
                <a:cxn ang="0">
                  <a:pos x="230" y="73"/>
                </a:cxn>
                <a:cxn ang="0">
                  <a:pos x="235" y="93"/>
                </a:cxn>
              </a:cxnLst>
              <a:rect l="0" t="0" r="r" b="b"/>
              <a:pathLst>
                <a:path w="235" h="208">
                  <a:moveTo>
                    <a:pt x="235" y="104"/>
                  </a:moveTo>
                  <a:lnTo>
                    <a:pt x="235" y="114"/>
                  </a:lnTo>
                  <a:lnTo>
                    <a:pt x="233" y="124"/>
                  </a:lnTo>
                  <a:lnTo>
                    <a:pt x="230" y="135"/>
                  </a:lnTo>
                  <a:lnTo>
                    <a:pt x="226" y="144"/>
                  </a:lnTo>
                  <a:lnTo>
                    <a:pt x="222" y="154"/>
                  </a:lnTo>
                  <a:lnTo>
                    <a:pt x="215" y="163"/>
                  </a:lnTo>
                  <a:lnTo>
                    <a:pt x="209" y="170"/>
                  </a:lnTo>
                  <a:lnTo>
                    <a:pt x="201" y="178"/>
                  </a:lnTo>
                  <a:lnTo>
                    <a:pt x="193" y="184"/>
                  </a:lnTo>
                  <a:lnTo>
                    <a:pt x="183" y="190"/>
                  </a:lnTo>
                  <a:lnTo>
                    <a:pt x="174" y="195"/>
                  </a:lnTo>
                  <a:lnTo>
                    <a:pt x="164" y="200"/>
                  </a:lnTo>
                  <a:lnTo>
                    <a:pt x="153" y="203"/>
                  </a:lnTo>
                  <a:lnTo>
                    <a:pt x="142" y="206"/>
                  </a:lnTo>
                  <a:lnTo>
                    <a:pt x="131" y="207"/>
                  </a:lnTo>
                  <a:lnTo>
                    <a:pt x="118" y="208"/>
                  </a:lnTo>
                  <a:lnTo>
                    <a:pt x="106" y="207"/>
                  </a:lnTo>
                  <a:lnTo>
                    <a:pt x="95" y="206"/>
                  </a:lnTo>
                  <a:lnTo>
                    <a:pt x="83" y="203"/>
                  </a:lnTo>
                  <a:lnTo>
                    <a:pt x="73" y="200"/>
                  </a:lnTo>
                  <a:lnTo>
                    <a:pt x="62" y="195"/>
                  </a:lnTo>
                  <a:lnTo>
                    <a:pt x="52" y="190"/>
                  </a:lnTo>
                  <a:lnTo>
                    <a:pt x="43" y="184"/>
                  </a:lnTo>
                  <a:lnTo>
                    <a:pt x="35" y="178"/>
                  </a:lnTo>
                  <a:lnTo>
                    <a:pt x="27" y="170"/>
                  </a:lnTo>
                  <a:lnTo>
                    <a:pt x="21" y="163"/>
                  </a:lnTo>
                  <a:lnTo>
                    <a:pt x="15" y="154"/>
                  </a:lnTo>
                  <a:lnTo>
                    <a:pt x="10" y="144"/>
                  </a:lnTo>
                  <a:lnTo>
                    <a:pt x="7" y="135"/>
                  </a:lnTo>
                  <a:lnTo>
                    <a:pt x="3" y="124"/>
                  </a:lnTo>
                  <a:lnTo>
                    <a:pt x="2" y="114"/>
                  </a:lnTo>
                  <a:lnTo>
                    <a:pt x="0" y="104"/>
                  </a:lnTo>
                  <a:lnTo>
                    <a:pt x="2" y="93"/>
                  </a:lnTo>
                  <a:lnTo>
                    <a:pt x="3" y="83"/>
                  </a:lnTo>
                  <a:lnTo>
                    <a:pt x="7" y="73"/>
                  </a:lnTo>
                  <a:lnTo>
                    <a:pt x="10" y="63"/>
                  </a:lnTo>
                  <a:lnTo>
                    <a:pt x="15" y="54"/>
                  </a:lnTo>
                  <a:lnTo>
                    <a:pt x="21" y="46"/>
                  </a:lnTo>
                  <a:lnTo>
                    <a:pt x="27" y="37"/>
                  </a:lnTo>
                  <a:lnTo>
                    <a:pt x="35" y="30"/>
                  </a:lnTo>
                  <a:lnTo>
                    <a:pt x="43" y="24"/>
                  </a:lnTo>
                  <a:lnTo>
                    <a:pt x="52" y="17"/>
                  </a:lnTo>
                  <a:lnTo>
                    <a:pt x="62" y="12"/>
                  </a:lnTo>
                  <a:lnTo>
                    <a:pt x="73" y="7"/>
                  </a:lnTo>
                  <a:lnTo>
                    <a:pt x="83" y="4"/>
                  </a:lnTo>
                  <a:lnTo>
                    <a:pt x="95" y="2"/>
                  </a:lnTo>
                  <a:lnTo>
                    <a:pt x="106" y="0"/>
                  </a:lnTo>
                  <a:lnTo>
                    <a:pt x="118" y="0"/>
                  </a:lnTo>
                  <a:lnTo>
                    <a:pt x="131" y="0"/>
                  </a:lnTo>
                  <a:lnTo>
                    <a:pt x="142" y="2"/>
                  </a:lnTo>
                  <a:lnTo>
                    <a:pt x="153" y="4"/>
                  </a:lnTo>
                  <a:lnTo>
                    <a:pt x="164" y="7"/>
                  </a:lnTo>
                  <a:lnTo>
                    <a:pt x="174" y="12"/>
                  </a:lnTo>
                  <a:lnTo>
                    <a:pt x="183" y="17"/>
                  </a:lnTo>
                  <a:lnTo>
                    <a:pt x="193" y="24"/>
                  </a:lnTo>
                  <a:lnTo>
                    <a:pt x="201" y="30"/>
                  </a:lnTo>
                  <a:lnTo>
                    <a:pt x="209" y="37"/>
                  </a:lnTo>
                  <a:lnTo>
                    <a:pt x="215" y="46"/>
                  </a:lnTo>
                  <a:lnTo>
                    <a:pt x="222" y="54"/>
                  </a:lnTo>
                  <a:lnTo>
                    <a:pt x="226" y="63"/>
                  </a:lnTo>
                  <a:lnTo>
                    <a:pt x="230" y="73"/>
                  </a:lnTo>
                  <a:lnTo>
                    <a:pt x="233" y="83"/>
                  </a:lnTo>
                  <a:lnTo>
                    <a:pt x="235" y="93"/>
                  </a:lnTo>
                  <a:lnTo>
                    <a:pt x="235"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6" name="Freeform 250"/>
            <p:cNvSpPr>
              <a:spLocks noChangeAspect="1" noEditPoints="1"/>
            </p:cNvSpPr>
            <p:nvPr/>
          </p:nvSpPr>
          <p:spPr bwMode="auto">
            <a:xfrm>
              <a:off x="1116" y="403"/>
              <a:ext cx="70" cy="62"/>
            </a:xfrm>
            <a:custGeom>
              <a:avLst/>
              <a:gdLst/>
              <a:ahLst/>
              <a:cxnLst>
                <a:cxn ang="0">
                  <a:pos x="3" y="150"/>
                </a:cxn>
                <a:cxn ang="0">
                  <a:pos x="17" y="184"/>
                </a:cxn>
                <a:cxn ang="0">
                  <a:pos x="41" y="213"/>
                </a:cxn>
                <a:cxn ang="0">
                  <a:pos x="74" y="234"/>
                </a:cxn>
                <a:cxn ang="0">
                  <a:pos x="112" y="247"/>
                </a:cxn>
                <a:cxn ang="0">
                  <a:pos x="155" y="249"/>
                </a:cxn>
                <a:cxn ang="0">
                  <a:pos x="194" y="239"/>
                </a:cxn>
                <a:cxn ang="0">
                  <a:pos x="229" y="221"/>
                </a:cxn>
                <a:cxn ang="0">
                  <a:pos x="256" y="194"/>
                </a:cxn>
                <a:cxn ang="0">
                  <a:pos x="274" y="162"/>
                </a:cxn>
                <a:cxn ang="0">
                  <a:pos x="280" y="125"/>
                </a:cxn>
                <a:cxn ang="0">
                  <a:pos x="274" y="87"/>
                </a:cxn>
                <a:cxn ang="0">
                  <a:pos x="256" y="56"/>
                </a:cxn>
                <a:cxn ang="0">
                  <a:pos x="229" y="28"/>
                </a:cxn>
                <a:cxn ang="0">
                  <a:pos x="194" y="10"/>
                </a:cxn>
                <a:cxn ang="0">
                  <a:pos x="155" y="1"/>
                </a:cxn>
                <a:cxn ang="0">
                  <a:pos x="112" y="3"/>
                </a:cxn>
                <a:cxn ang="0">
                  <a:pos x="74" y="15"/>
                </a:cxn>
                <a:cxn ang="0">
                  <a:pos x="41" y="37"/>
                </a:cxn>
                <a:cxn ang="0">
                  <a:pos x="17" y="66"/>
                </a:cxn>
                <a:cxn ang="0">
                  <a:pos x="3" y="99"/>
                </a:cxn>
                <a:cxn ang="0">
                  <a:pos x="46" y="125"/>
                </a:cxn>
                <a:cxn ang="0">
                  <a:pos x="49" y="99"/>
                </a:cxn>
                <a:cxn ang="0">
                  <a:pos x="62" y="78"/>
                </a:cxn>
                <a:cxn ang="0">
                  <a:pos x="80" y="60"/>
                </a:cxn>
                <a:cxn ang="0">
                  <a:pos x="103" y="47"/>
                </a:cxn>
                <a:cxn ang="0">
                  <a:pos x="131" y="42"/>
                </a:cxn>
                <a:cxn ang="0">
                  <a:pos x="159" y="43"/>
                </a:cxn>
                <a:cxn ang="0">
                  <a:pos x="186" y="50"/>
                </a:cxn>
                <a:cxn ang="0">
                  <a:pos x="207" y="66"/>
                </a:cxn>
                <a:cxn ang="0">
                  <a:pos x="224" y="85"/>
                </a:cxn>
                <a:cxn ang="0">
                  <a:pos x="232" y="108"/>
                </a:cxn>
                <a:cxn ang="0">
                  <a:pos x="235" y="133"/>
                </a:cxn>
                <a:cxn ang="0">
                  <a:pos x="228" y="157"/>
                </a:cxn>
                <a:cxn ang="0">
                  <a:pos x="213" y="178"/>
                </a:cxn>
                <a:cxn ang="0">
                  <a:pos x="193" y="194"/>
                </a:cxn>
                <a:cxn ang="0">
                  <a:pos x="169" y="205"/>
                </a:cxn>
                <a:cxn ang="0">
                  <a:pos x="140" y="209"/>
                </a:cxn>
                <a:cxn ang="0">
                  <a:pos x="112" y="205"/>
                </a:cxn>
                <a:cxn ang="0">
                  <a:pos x="88" y="194"/>
                </a:cxn>
                <a:cxn ang="0">
                  <a:pos x="67" y="178"/>
                </a:cxn>
                <a:cxn ang="0">
                  <a:pos x="53" y="157"/>
                </a:cxn>
                <a:cxn ang="0">
                  <a:pos x="46" y="133"/>
                </a:cxn>
              </a:cxnLst>
              <a:rect l="0" t="0" r="r" b="b"/>
              <a:pathLst>
                <a:path w="280" h="249">
                  <a:moveTo>
                    <a:pt x="0" y="125"/>
                  </a:moveTo>
                  <a:lnTo>
                    <a:pt x="2" y="138"/>
                  </a:lnTo>
                  <a:lnTo>
                    <a:pt x="3" y="150"/>
                  </a:lnTo>
                  <a:lnTo>
                    <a:pt x="6" y="162"/>
                  </a:lnTo>
                  <a:lnTo>
                    <a:pt x="11" y="174"/>
                  </a:lnTo>
                  <a:lnTo>
                    <a:pt x="17" y="184"/>
                  </a:lnTo>
                  <a:lnTo>
                    <a:pt x="24" y="194"/>
                  </a:lnTo>
                  <a:lnTo>
                    <a:pt x="32" y="204"/>
                  </a:lnTo>
                  <a:lnTo>
                    <a:pt x="41" y="213"/>
                  </a:lnTo>
                  <a:lnTo>
                    <a:pt x="51" y="221"/>
                  </a:lnTo>
                  <a:lnTo>
                    <a:pt x="62" y="228"/>
                  </a:lnTo>
                  <a:lnTo>
                    <a:pt x="74" y="234"/>
                  </a:lnTo>
                  <a:lnTo>
                    <a:pt x="86" y="239"/>
                  </a:lnTo>
                  <a:lnTo>
                    <a:pt x="99" y="244"/>
                  </a:lnTo>
                  <a:lnTo>
                    <a:pt x="112" y="247"/>
                  </a:lnTo>
                  <a:lnTo>
                    <a:pt x="126" y="249"/>
                  </a:lnTo>
                  <a:lnTo>
                    <a:pt x="140" y="249"/>
                  </a:lnTo>
                  <a:lnTo>
                    <a:pt x="155" y="249"/>
                  </a:lnTo>
                  <a:lnTo>
                    <a:pt x="169" y="247"/>
                  </a:lnTo>
                  <a:lnTo>
                    <a:pt x="182" y="244"/>
                  </a:lnTo>
                  <a:lnTo>
                    <a:pt x="194" y="239"/>
                  </a:lnTo>
                  <a:lnTo>
                    <a:pt x="207" y="234"/>
                  </a:lnTo>
                  <a:lnTo>
                    <a:pt x="219" y="228"/>
                  </a:lnTo>
                  <a:lnTo>
                    <a:pt x="229" y="221"/>
                  </a:lnTo>
                  <a:lnTo>
                    <a:pt x="239" y="213"/>
                  </a:lnTo>
                  <a:lnTo>
                    <a:pt x="248" y="204"/>
                  </a:lnTo>
                  <a:lnTo>
                    <a:pt x="256" y="194"/>
                  </a:lnTo>
                  <a:lnTo>
                    <a:pt x="263" y="184"/>
                  </a:lnTo>
                  <a:lnTo>
                    <a:pt x="269" y="174"/>
                  </a:lnTo>
                  <a:lnTo>
                    <a:pt x="274" y="162"/>
                  </a:lnTo>
                  <a:lnTo>
                    <a:pt x="278" y="150"/>
                  </a:lnTo>
                  <a:lnTo>
                    <a:pt x="279" y="138"/>
                  </a:lnTo>
                  <a:lnTo>
                    <a:pt x="280" y="125"/>
                  </a:lnTo>
                  <a:lnTo>
                    <a:pt x="279" y="113"/>
                  </a:lnTo>
                  <a:lnTo>
                    <a:pt x="278" y="99"/>
                  </a:lnTo>
                  <a:lnTo>
                    <a:pt x="274" y="87"/>
                  </a:lnTo>
                  <a:lnTo>
                    <a:pt x="269" y="76"/>
                  </a:lnTo>
                  <a:lnTo>
                    <a:pt x="263" y="66"/>
                  </a:lnTo>
                  <a:lnTo>
                    <a:pt x="256" y="56"/>
                  </a:lnTo>
                  <a:lnTo>
                    <a:pt x="248" y="46"/>
                  </a:lnTo>
                  <a:lnTo>
                    <a:pt x="239" y="37"/>
                  </a:lnTo>
                  <a:lnTo>
                    <a:pt x="229" y="28"/>
                  </a:lnTo>
                  <a:lnTo>
                    <a:pt x="219" y="22"/>
                  </a:lnTo>
                  <a:lnTo>
                    <a:pt x="207" y="15"/>
                  </a:lnTo>
                  <a:lnTo>
                    <a:pt x="194" y="10"/>
                  </a:lnTo>
                  <a:lnTo>
                    <a:pt x="182" y="5"/>
                  </a:lnTo>
                  <a:lnTo>
                    <a:pt x="169" y="3"/>
                  </a:lnTo>
                  <a:lnTo>
                    <a:pt x="155" y="1"/>
                  </a:lnTo>
                  <a:lnTo>
                    <a:pt x="140" y="0"/>
                  </a:lnTo>
                  <a:lnTo>
                    <a:pt x="126" y="1"/>
                  </a:lnTo>
                  <a:lnTo>
                    <a:pt x="112" y="3"/>
                  </a:lnTo>
                  <a:lnTo>
                    <a:pt x="99" y="5"/>
                  </a:lnTo>
                  <a:lnTo>
                    <a:pt x="86" y="10"/>
                  </a:lnTo>
                  <a:lnTo>
                    <a:pt x="74" y="15"/>
                  </a:lnTo>
                  <a:lnTo>
                    <a:pt x="62" y="22"/>
                  </a:lnTo>
                  <a:lnTo>
                    <a:pt x="51" y="28"/>
                  </a:lnTo>
                  <a:lnTo>
                    <a:pt x="41" y="37"/>
                  </a:lnTo>
                  <a:lnTo>
                    <a:pt x="32" y="46"/>
                  </a:lnTo>
                  <a:lnTo>
                    <a:pt x="24" y="56"/>
                  </a:lnTo>
                  <a:lnTo>
                    <a:pt x="17" y="66"/>
                  </a:lnTo>
                  <a:lnTo>
                    <a:pt x="11" y="76"/>
                  </a:lnTo>
                  <a:lnTo>
                    <a:pt x="6" y="87"/>
                  </a:lnTo>
                  <a:lnTo>
                    <a:pt x="3" y="99"/>
                  </a:lnTo>
                  <a:lnTo>
                    <a:pt x="2" y="113"/>
                  </a:lnTo>
                  <a:lnTo>
                    <a:pt x="0" y="125"/>
                  </a:lnTo>
                  <a:close/>
                  <a:moveTo>
                    <a:pt x="46" y="125"/>
                  </a:moveTo>
                  <a:lnTo>
                    <a:pt x="46" y="116"/>
                  </a:lnTo>
                  <a:lnTo>
                    <a:pt x="47" y="108"/>
                  </a:lnTo>
                  <a:lnTo>
                    <a:pt x="49" y="99"/>
                  </a:lnTo>
                  <a:lnTo>
                    <a:pt x="53" y="92"/>
                  </a:lnTo>
                  <a:lnTo>
                    <a:pt x="57" y="85"/>
                  </a:lnTo>
                  <a:lnTo>
                    <a:pt x="62" y="78"/>
                  </a:lnTo>
                  <a:lnTo>
                    <a:pt x="67" y="71"/>
                  </a:lnTo>
                  <a:lnTo>
                    <a:pt x="73" y="66"/>
                  </a:lnTo>
                  <a:lnTo>
                    <a:pt x="80" y="60"/>
                  </a:lnTo>
                  <a:lnTo>
                    <a:pt x="88" y="55"/>
                  </a:lnTo>
                  <a:lnTo>
                    <a:pt x="95" y="50"/>
                  </a:lnTo>
                  <a:lnTo>
                    <a:pt x="103" y="47"/>
                  </a:lnTo>
                  <a:lnTo>
                    <a:pt x="112" y="45"/>
                  </a:lnTo>
                  <a:lnTo>
                    <a:pt x="121" y="43"/>
                  </a:lnTo>
                  <a:lnTo>
                    <a:pt x="131" y="42"/>
                  </a:lnTo>
                  <a:lnTo>
                    <a:pt x="140" y="40"/>
                  </a:lnTo>
                  <a:lnTo>
                    <a:pt x="150" y="42"/>
                  </a:lnTo>
                  <a:lnTo>
                    <a:pt x="159" y="43"/>
                  </a:lnTo>
                  <a:lnTo>
                    <a:pt x="169" y="45"/>
                  </a:lnTo>
                  <a:lnTo>
                    <a:pt x="177" y="47"/>
                  </a:lnTo>
                  <a:lnTo>
                    <a:pt x="186" y="50"/>
                  </a:lnTo>
                  <a:lnTo>
                    <a:pt x="193" y="55"/>
                  </a:lnTo>
                  <a:lnTo>
                    <a:pt x="201" y="60"/>
                  </a:lnTo>
                  <a:lnTo>
                    <a:pt x="207" y="66"/>
                  </a:lnTo>
                  <a:lnTo>
                    <a:pt x="213" y="71"/>
                  </a:lnTo>
                  <a:lnTo>
                    <a:pt x="219" y="78"/>
                  </a:lnTo>
                  <a:lnTo>
                    <a:pt x="224" y="85"/>
                  </a:lnTo>
                  <a:lnTo>
                    <a:pt x="228" y="92"/>
                  </a:lnTo>
                  <a:lnTo>
                    <a:pt x="231" y="99"/>
                  </a:lnTo>
                  <a:lnTo>
                    <a:pt x="232" y="108"/>
                  </a:lnTo>
                  <a:lnTo>
                    <a:pt x="235" y="116"/>
                  </a:lnTo>
                  <a:lnTo>
                    <a:pt x="235" y="125"/>
                  </a:lnTo>
                  <a:lnTo>
                    <a:pt x="235" y="133"/>
                  </a:lnTo>
                  <a:lnTo>
                    <a:pt x="232" y="142"/>
                  </a:lnTo>
                  <a:lnTo>
                    <a:pt x="231" y="150"/>
                  </a:lnTo>
                  <a:lnTo>
                    <a:pt x="228" y="157"/>
                  </a:lnTo>
                  <a:lnTo>
                    <a:pt x="224" y="165"/>
                  </a:lnTo>
                  <a:lnTo>
                    <a:pt x="219" y="171"/>
                  </a:lnTo>
                  <a:lnTo>
                    <a:pt x="213" y="178"/>
                  </a:lnTo>
                  <a:lnTo>
                    <a:pt x="207" y="185"/>
                  </a:lnTo>
                  <a:lnTo>
                    <a:pt x="201" y="190"/>
                  </a:lnTo>
                  <a:lnTo>
                    <a:pt x="193" y="194"/>
                  </a:lnTo>
                  <a:lnTo>
                    <a:pt x="186" y="199"/>
                  </a:lnTo>
                  <a:lnTo>
                    <a:pt x="177" y="202"/>
                  </a:lnTo>
                  <a:lnTo>
                    <a:pt x="169" y="205"/>
                  </a:lnTo>
                  <a:lnTo>
                    <a:pt x="159" y="208"/>
                  </a:lnTo>
                  <a:lnTo>
                    <a:pt x="150" y="209"/>
                  </a:lnTo>
                  <a:lnTo>
                    <a:pt x="140" y="209"/>
                  </a:lnTo>
                  <a:lnTo>
                    <a:pt x="131" y="209"/>
                  </a:lnTo>
                  <a:lnTo>
                    <a:pt x="121" y="208"/>
                  </a:lnTo>
                  <a:lnTo>
                    <a:pt x="112" y="205"/>
                  </a:lnTo>
                  <a:lnTo>
                    <a:pt x="103" y="202"/>
                  </a:lnTo>
                  <a:lnTo>
                    <a:pt x="95" y="199"/>
                  </a:lnTo>
                  <a:lnTo>
                    <a:pt x="88" y="194"/>
                  </a:lnTo>
                  <a:lnTo>
                    <a:pt x="80" y="190"/>
                  </a:lnTo>
                  <a:lnTo>
                    <a:pt x="73" y="185"/>
                  </a:lnTo>
                  <a:lnTo>
                    <a:pt x="67" y="178"/>
                  </a:lnTo>
                  <a:lnTo>
                    <a:pt x="62" y="171"/>
                  </a:lnTo>
                  <a:lnTo>
                    <a:pt x="57" y="165"/>
                  </a:lnTo>
                  <a:lnTo>
                    <a:pt x="53" y="157"/>
                  </a:lnTo>
                  <a:lnTo>
                    <a:pt x="49" y="150"/>
                  </a:lnTo>
                  <a:lnTo>
                    <a:pt x="47" y="142"/>
                  </a:lnTo>
                  <a:lnTo>
                    <a:pt x="46" y="133"/>
                  </a:lnTo>
                  <a:lnTo>
                    <a:pt x="46"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7" name="Freeform 251"/>
            <p:cNvSpPr>
              <a:spLocks noChangeAspect="1"/>
            </p:cNvSpPr>
            <p:nvPr/>
          </p:nvSpPr>
          <p:spPr bwMode="auto">
            <a:xfrm>
              <a:off x="1319" y="583"/>
              <a:ext cx="60" cy="53"/>
            </a:xfrm>
            <a:custGeom>
              <a:avLst/>
              <a:gdLst/>
              <a:ahLst/>
              <a:cxnLst>
                <a:cxn ang="0">
                  <a:pos x="234" y="114"/>
                </a:cxn>
                <a:cxn ang="0">
                  <a:pos x="229" y="135"/>
                </a:cxn>
                <a:cxn ang="0">
                  <a:pos x="220" y="154"/>
                </a:cxn>
                <a:cxn ang="0">
                  <a:pos x="208" y="170"/>
                </a:cxn>
                <a:cxn ang="0">
                  <a:pos x="192" y="184"/>
                </a:cxn>
                <a:cxn ang="0">
                  <a:pos x="173" y="195"/>
                </a:cxn>
                <a:cxn ang="0">
                  <a:pos x="151" y="203"/>
                </a:cxn>
                <a:cxn ang="0">
                  <a:pos x="129" y="207"/>
                </a:cxn>
                <a:cxn ang="0">
                  <a:pos x="105" y="207"/>
                </a:cxn>
                <a:cxn ang="0">
                  <a:pos x="82" y="203"/>
                </a:cxn>
                <a:cxn ang="0">
                  <a:pos x="62" y="195"/>
                </a:cxn>
                <a:cxn ang="0">
                  <a:pos x="42" y="184"/>
                </a:cxn>
                <a:cxn ang="0">
                  <a:pos x="26" y="170"/>
                </a:cxn>
                <a:cxn ang="0">
                  <a:pos x="14" y="154"/>
                </a:cxn>
                <a:cxn ang="0">
                  <a:pos x="5" y="135"/>
                </a:cxn>
                <a:cxn ang="0">
                  <a:pos x="0" y="114"/>
                </a:cxn>
                <a:cxn ang="0">
                  <a:pos x="0" y="93"/>
                </a:cxn>
                <a:cxn ang="0">
                  <a:pos x="5" y="73"/>
                </a:cxn>
                <a:cxn ang="0">
                  <a:pos x="14" y="54"/>
                </a:cxn>
                <a:cxn ang="0">
                  <a:pos x="26" y="37"/>
                </a:cxn>
                <a:cxn ang="0">
                  <a:pos x="42" y="23"/>
                </a:cxn>
                <a:cxn ang="0">
                  <a:pos x="62" y="12"/>
                </a:cxn>
                <a:cxn ang="0">
                  <a:pos x="82" y="4"/>
                </a:cxn>
                <a:cxn ang="0">
                  <a:pos x="105" y="0"/>
                </a:cxn>
                <a:cxn ang="0">
                  <a:pos x="129" y="0"/>
                </a:cxn>
                <a:cxn ang="0">
                  <a:pos x="151" y="4"/>
                </a:cxn>
                <a:cxn ang="0">
                  <a:pos x="173" y="12"/>
                </a:cxn>
                <a:cxn ang="0">
                  <a:pos x="192" y="23"/>
                </a:cxn>
                <a:cxn ang="0">
                  <a:pos x="208" y="37"/>
                </a:cxn>
                <a:cxn ang="0">
                  <a:pos x="220" y="54"/>
                </a:cxn>
                <a:cxn ang="0">
                  <a:pos x="229" y="73"/>
                </a:cxn>
                <a:cxn ang="0">
                  <a:pos x="234" y="93"/>
                </a:cxn>
              </a:cxnLst>
              <a:rect l="0" t="0" r="r" b="b"/>
              <a:pathLst>
                <a:path w="235" h="208">
                  <a:moveTo>
                    <a:pt x="235" y="103"/>
                  </a:moveTo>
                  <a:lnTo>
                    <a:pt x="234" y="114"/>
                  </a:lnTo>
                  <a:lnTo>
                    <a:pt x="232" y="124"/>
                  </a:lnTo>
                  <a:lnTo>
                    <a:pt x="229" y="135"/>
                  </a:lnTo>
                  <a:lnTo>
                    <a:pt x="225" y="144"/>
                  </a:lnTo>
                  <a:lnTo>
                    <a:pt x="220" y="154"/>
                  </a:lnTo>
                  <a:lnTo>
                    <a:pt x="214" y="162"/>
                  </a:lnTo>
                  <a:lnTo>
                    <a:pt x="208" y="170"/>
                  </a:lnTo>
                  <a:lnTo>
                    <a:pt x="200" y="178"/>
                  </a:lnTo>
                  <a:lnTo>
                    <a:pt x="192" y="184"/>
                  </a:lnTo>
                  <a:lnTo>
                    <a:pt x="182" y="190"/>
                  </a:lnTo>
                  <a:lnTo>
                    <a:pt x="173" y="195"/>
                  </a:lnTo>
                  <a:lnTo>
                    <a:pt x="162" y="200"/>
                  </a:lnTo>
                  <a:lnTo>
                    <a:pt x="151" y="203"/>
                  </a:lnTo>
                  <a:lnTo>
                    <a:pt x="140" y="206"/>
                  </a:lnTo>
                  <a:lnTo>
                    <a:pt x="129" y="207"/>
                  </a:lnTo>
                  <a:lnTo>
                    <a:pt x="117" y="208"/>
                  </a:lnTo>
                  <a:lnTo>
                    <a:pt x="105" y="207"/>
                  </a:lnTo>
                  <a:lnTo>
                    <a:pt x="93" y="206"/>
                  </a:lnTo>
                  <a:lnTo>
                    <a:pt x="82" y="203"/>
                  </a:lnTo>
                  <a:lnTo>
                    <a:pt x="71" y="200"/>
                  </a:lnTo>
                  <a:lnTo>
                    <a:pt x="62" y="195"/>
                  </a:lnTo>
                  <a:lnTo>
                    <a:pt x="52" y="190"/>
                  </a:lnTo>
                  <a:lnTo>
                    <a:pt x="42" y="184"/>
                  </a:lnTo>
                  <a:lnTo>
                    <a:pt x="35" y="178"/>
                  </a:lnTo>
                  <a:lnTo>
                    <a:pt x="26" y="170"/>
                  </a:lnTo>
                  <a:lnTo>
                    <a:pt x="20" y="162"/>
                  </a:lnTo>
                  <a:lnTo>
                    <a:pt x="14" y="154"/>
                  </a:lnTo>
                  <a:lnTo>
                    <a:pt x="9" y="144"/>
                  </a:lnTo>
                  <a:lnTo>
                    <a:pt x="5" y="135"/>
                  </a:lnTo>
                  <a:lnTo>
                    <a:pt x="3" y="124"/>
                  </a:lnTo>
                  <a:lnTo>
                    <a:pt x="0" y="114"/>
                  </a:lnTo>
                  <a:lnTo>
                    <a:pt x="0" y="103"/>
                  </a:lnTo>
                  <a:lnTo>
                    <a:pt x="0" y="93"/>
                  </a:lnTo>
                  <a:lnTo>
                    <a:pt x="3" y="83"/>
                  </a:lnTo>
                  <a:lnTo>
                    <a:pt x="5" y="73"/>
                  </a:lnTo>
                  <a:lnTo>
                    <a:pt x="9" y="63"/>
                  </a:lnTo>
                  <a:lnTo>
                    <a:pt x="14" y="54"/>
                  </a:lnTo>
                  <a:lnTo>
                    <a:pt x="20" y="46"/>
                  </a:lnTo>
                  <a:lnTo>
                    <a:pt x="26" y="37"/>
                  </a:lnTo>
                  <a:lnTo>
                    <a:pt x="35" y="30"/>
                  </a:lnTo>
                  <a:lnTo>
                    <a:pt x="42" y="23"/>
                  </a:lnTo>
                  <a:lnTo>
                    <a:pt x="52" y="17"/>
                  </a:lnTo>
                  <a:lnTo>
                    <a:pt x="62" y="12"/>
                  </a:lnTo>
                  <a:lnTo>
                    <a:pt x="71" y="7"/>
                  </a:lnTo>
                  <a:lnTo>
                    <a:pt x="82" y="4"/>
                  </a:lnTo>
                  <a:lnTo>
                    <a:pt x="93" y="2"/>
                  </a:lnTo>
                  <a:lnTo>
                    <a:pt x="105" y="0"/>
                  </a:lnTo>
                  <a:lnTo>
                    <a:pt x="117" y="0"/>
                  </a:lnTo>
                  <a:lnTo>
                    <a:pt x="129" y="0"/>
                  </a:lnTo>
                  <a:lnTo>
                    <a:pt x="140" y="2"/>
                  </a:lnTo>
                  <a:lnTo>
                    <a:pt x="151" y="4"/>
                  </a:lnTo>
                  <a:lnTo>
                    <a:pt x="162" y="7"/>
                  </a:lnTo>
                  <a:lnTo>
                    <a:pt x="173" y="12"/>
                  </a:lnTo>
                  <a:lnTo>
                    <a:pt x="182" y="17"/>
                  </a:lnTo>
                  <a:lnTo>
                    <a:pt x="192" y="23"/>
                  </a:lnTo>
                  <a:lnTo>
                    <a:pt x="200" y="30"/>
                  </a:lnTo>
                  <a:lnTo>
                    <a:pt x="208" y="37"/>
                  </a:lnTo>
                  <a:lnTo>
                    <a:pt x="214" y="46"/>
                  </a:lnTo>
                  <a:lnTo>
                    <a:pt x="220" y="54"/>
                  </a:lnTo>
                  <a:lnTo>
                    <a:pt x="225" y="63"/>
                  </a:lnTo>
                  <a:lnTo>
                    <a:pt x="229" y="73"/>
                  </a:lnTo>
                  <a:lnTo>
                    <a:pt x="232" y="83"/>
                  </a:lnTo>
                  <a:lnTo>
                    <a:pt x="234" y="93"/>
                  </a:lnTo>
                  <a:lnTo>
                    <a:pt x="235" y="103"/>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8" name="Freeform 252"/>
            <p:cNvSpPr>
              <a:spLocks noChangeAspect="1" noEditPoints="1"/>
            </p:cNvSpPr>
            <p:nvPr/>
          </p:nvSpPr>
          <p:spPr bwMode="auto">
            <a:xfrm>
              <a:off x="1313" y="577"/>
              <a:ext cx="70" cy="63"/>
            </a:xfrm>
            <a:custGeom>
              <a:avLst/>
              <a:gdLst/>
              <a:ahLst/>
              <a:cxnLst>
                <a:cxn ang="0">
                  <a:pos x="3" y="150"/>
                </a:cxn>
                <a:cxn ang="0">
                  <a:pos x="17" y="183"/>
                </a:cxn>
                <a:cxn ang="0">
                  <a:pos x="42" y="213"/>
                </a:cxn>
                <a:cxn ang="0">
                  <a:pos x="73" y="234"/>
                </a:cxn>
                <a:cxn ang="0">
                  <a:pos x="112" y="247"/>
                </a:cxn>
                <a:cxn ang="0">
                  <a:pos x="155" y="248"/>
                </a:cxn>
                <a:cxn ang="0">
                  <a:pos x="194" y="239"/>
                </a:cxn>
                <a:cxn ang="0">
                  <a:pos x="228" y="221"/>
                </a:cxn>
                <a:cxn ang="0">
                  <a:pos x="257" y="194"/>
                </a:cxn>
                <a:cxn ang="0">
                  <a:pos x="274" y="162"/>
                </a:cxn>
                <a:cxn ang="0">
                  <a:pos x="280" y="124"/>
                </a:cxn>
                <a:cxn ang="0">
                  <a:pos x="274" y="87"/>
                </a:cxn>
                <a:cxn ang="0">
                  <a:pos x="257" y="55"/>
                </a:cxn>
                <a:cxn ang="0">
                  <a:pos x="228" y="28"/>
                </a:cxn>
                <a:cxn ang="0">
                  <a:pos x="194" y="10"/>
                </a:cxn>
                <a:cxn ang="0">
                  <a:pos x="155" y="1"/>
                </a:cxn>
                <a:cxn ang="0">
                  <a:pos x="112" y="3"/>
                </a:cxn>
                <a:cxn ang="0">
                  <a:pos x="73" y="15"/>
                </a:cxn>
                <a:cxn ang="0">
                  <a:pos x="42" y="37"/>
                </a:cxn>
                <a:cxn ang="0">
                  <a:pos x="17" y="65"/>
                </a:cxn>
                <a:cxn ang="0">
                  <a:pos x="3" y="99"/>
                </a:cxn>
                <a:cxn ang="0">
                  <a:pos x="45" y="124"/>
                </a:cxn>
                <a:cxn ang="0">
                  <a:pos x="49" y="99"/>
                </a:cxn>
                <a:cxn ang="0">
                  <a:pos x="61" y="77"/>
                </a:cxn>
                <a:cxn ang="0">
                  <a:pos x="80" y="60"/>
                </a:cxn>
                <a:cxn ang="0">
                  <a:pos x="103" y="47"/>
                </a:cxn>
                <a:cxn ang="0">
                  <a:pos x="130" y="40"/>
                </a:cxn>
                <a:cxn ang="0">
                  <a:pos x="159" y="43"/>
                </a:cxn>
                <a:cxn ang="0">
                  <a:pos x="185" y="50"/>
                </a:cxn>
                <a:cxn ang="0">
                  <a:pos x="207" y="65"/>
                </a:cxn>
                <a:cxn ang="0">
                  <a:pos x="223" y="84"/>
                </a:cxn>
                <a:cxn ang="0">
                  <a:pos x="233" y="108"/>
                </a:cxn>
                <a:cxn ang="0">
                  <a:pos x="234" y="133"/>
                </a:cxn>
                <a:cxn ang="0">
                  <a:pos x="227" y="157"/>
                </a:cxn>
                <a:cxn ang="0">
                  <a:pos x="214" y="178"/>
                </a:cxn>
                <a:cxn ang="0">
                  <a:pos x="193" y="194"/>
                </a:cxn>
                <a:cxn ang="0">
                  <a:pos x="168" y="205"/>
                </a:cxn>
                <a:cxn ang="0">
                  <a:pos x="140" y="209"/>
                </a:cxn>
                <a:cxn ang="0">
                  <a:pos x="112" y="205"/>
                </a:cxn>
                <a:cxn ang="0">
                  <a:pos x="87" y="194"/>
                </a:cxn>
                <a:cxn ang="0">
                  <a:pos x="67" y="178"/>
                </a:cxn>
                <a:cxn ang="0">
                  <a:pos x="53" y="157"/>
                </a:cxn>
                <a:cxn ang="0">
                  <a:pos x="45" y="133"/>
                </a:cxn>
              </a:cxnLst>
              <a:rect l="0" t="0" r="r" b="b"/>
              <a:pathLst>
                <a:path w="280" h="249">
                  <a:moveTo>
                    <a:pt x="0" y="124"/>
                  </a:moveTo>
                  <a:lnTo>
                    <a:pt x="1" y="138"/>
                  </a:lnTo>
                  <a:lnTo>
                    <a:pt x="3" y="150"/>
                  </a:lnTo>
                  <a:lnTo>
                    <a:pt x="6" y="162"/>
                  </a:lnTo>
                  <a:lnTo>
                    <a:pt x="11" y="172"/>
                  </a:lnTo>
                  <a:lnTo>
                    <a:pt x="17" y="183"/>
                  </a:lnTo>
                  <a:lnTo>
                    <a:pt x="24" y="194"/>
                  </a:lnTo>
                  <a:lnTo>
                    <a:pt x="32" y="204"/>
                  </a:lnTo>
                  <a:lnTo>
                    <a:pt x="42" y="213"/>
                  </a:lnTo>
                  <a:lnTo>
                    <a:pt x="51" y="221"/>
                  </a:lnTo>
                  <a:lnTo>
                    <a:pt x="61" y="228"/>
                  </a:lnTo>
                  <a:lnTo>
                    <a:pt x="73" y="234"/>
                  </a:lnTo>
                  <a:lnTo>
                    <a:pt x="86" y="239"/>
                  </a:lnTo>
                  <a:lnTo>
                    <a:pt x="98" y="243"/>
                  </a:lnTo>
                  <a:lnTo>
                    <a:pt x="112" y="247"/>
                  </a:lnTo>
                  <a:lnTo>
                    <a:pt x="125" y="248"/>
                  </a:lnTo>
                  <a:lnTo>
                    <a:pt x="140" y="249"/>
                  </a:lnTo>
                  <a:lnTo>
                    <a:pt x="155" y="248"/>
                  </a:lnTo>
                  <a:lnTo>
                    <a:pt x="168" y="247"/>
                  </a:lnTo>
                  <a:lnTo>
                    <a:pt x="182" y="243"/>
                  </a:lnTo>
                  <a:lnTo>
                    <a:pt x="194" y="239"/>
                  </a:lnTo>
                  <a:lnTo>
                    <a:pt x="206" y="234"/>
                  </a:lnTo>
                  <a:lnTo>
                    <a:pt x="218" y="228"/>
                  </a:lnTo>
                  <a:lnTo>
                    <a:pt x="228" y="221"/>
                  </a:lnTo>
                  <a:lnTo>
                    <a:pt x="239" y="213"/>
                  </a:lnTo>
                  <a:lnTo>
                    <a:pt x="248" y="204"/>
                  </a:lnTo>
                  <a:lnTo>
                    <a:pt x="257" y="194"/>
                  </a:lnTo>
                  <a:lnTo>
                    <a:pt x="263" y="183"/>
                  </a:lnTo>
                  <a:lnTo>
                    <a:pt x="269" y="172"/>
                  </a:lnTo>
                  <a:lnTo>
                    <a:pt x="274" y="162"/>
                  </a:lnTo>
                  <a:lnTo>
                    <a:pt x="277" y="150"/>
                  </a:lnTo>
                  <a:lnTo>
                    <a:pt x="279" y="138"/>
                  </a:lnTo>
                  <a:lnTo>
                    <a:pt x="280" y="124"/>
                  </a:lnTo>
                  <a:lnTo>
                    <a:pt x="279" y="111"/>
                  </a:lnTo>
                  <a:lnTo>
                    <a:pt x="277" y="99"/>
                  </a:lnTo>
                  <a:lnTo>
                    <a:pt x="274" y="87"/>
                  </a:lnTo>
                  <a:lnTo>
                    <a:pt x="269" y="76"/>
                  </a:lnTo>
                  <a:lnTo>
                    <a:pt x="263" y="65"/>
                  </a:lnTo>
                  <a:lnTo>
                    <a:pt x="257" y="55"/>
                  </a:lnTo>
                  <a:lnTo>
                    <a:pt x="248" y="46"/>
                  </a:lnTo>
                  <a:lnTo>
                    <a:pt x="239" y="37"/>
                  </a:lnTo>
                  <a:lnTo>
                    <a:pt x="228" y="28"/>
                  </a:lnTo>
                  <a:lnTo>
                    <a:pt x="218" y="22"/>
                  </a:lnTo>
                  <a:lnTo>
                    <a:pt x="206" y="15"/>
                  </a:lnTo>
                  <a:lnTo>
                    <a:pt x="194" y="10"/>
                  </a:lnTo>
                  <a:lnTo>
                    <a:pt x="182" y="5"/>
                  </a:lnTo>
                  <a:lnTo>
                    <a:pt x="168" y="3"/>
                  </a:lnTo>
                  <a:lnTo>
                    <a:pt x="155" y="1"/>
                  </a:lnTo>
                  <a:lnTo>
                    <a:pt x="140" y="0"/>
                  </a:lnTo>
                  <a:lnTo>
                    <a:pt x="125" y="1"/>
                  </a:lnTo>
                  <a:lnTo>
                    <a:pt x="112" y="3"/>
                  </a:lnTo>
                  <a:lnTo>
                    <a:pt x="98" y="5"/>
                  </a:lnTo>
                  <a:lnTo>
                    <a:pt x="86" y="10"/>
                  </a:lnTo>
                  <a:lnTo>
                    <a:pt x="73" y="15"/>
                  </a:lnTo>
                  <a:lnTo>
                    <a:pt x="61" y="22"/>
                  </a:lnTo>
                  <a:lnTo>
                    <a:pt x="51" y="28"/>
                  </a:lnTo>
                  <a:lnTo>
                    <a:pt x="42" y="37"/>
                  </a:lnTo>
                  <a:lnTo>
                    <a:pt x="32" y="46"/>
                  </a:lnTo>
                  <a:lnTo>
                    <a:pt x="24" y="55"/>
                  </a:lnTo>
                  <a:lnTo>
                    <a:pt x="17" y="65"/>
                  </a:lnTo>
                  <a:lnTo>
                    <a:pt x="11" y="76"/>
                  </a:lnTo>
                  <a:lnTo>
                    <a:pt x="6" y="87"/>
                  </a:lnTo>
                  <a:lnTo>
                    <a:pt x="3" y="99"/>
                  </a:lnTo>
                  <a:lnTo>
                    <a:pt x="1" y="111"/>
                  </a:lnTo>
                  <a:lnTo>
                    <a:pt x="0" y="124"/>
                  </a:lnTo>
                  <a:close/>
                  <a:moveTo>
                    <a:pt x="45" y="124"/>
                  </a:moveTo>
                  <a:lnTo>
                    <a:pt x="45" y="116"/>
                  </a:lnTo>
                  <a:lnTo>
                    <a:pt x="48" y="108"/>
                  </a:lnTo>
                  <a:lnTo>
                    <a:pt x="49" y="99"/>
                  </a:lnTo>
                  <a:lnTo>
                    <a:pt x="53" y="92"/>
                  </a:lnTo>
                  <a:lnTo>
                    <a:pt x="56" y="84"/>
                  </a:lnTo>
                  <a:lnTo>
                    <a:pt x="61" y="77"/>
                  </a:lnTo>
                  <a:lnTo>
                    <a:pt x="67" y="71"/>
                  </a:lnTo>
                  <a:lnTo>
                    <a:pt x="73" y="65"/>
                  </a:lnTo>
                  <a:lnTo>
                    <a:pt x="80" y="60"/>
                  </a:lnTo>
                  <a:lnTo>
                    <a:pt x="87" y="55"/>
                  </a:lnTo>
                  <a:lnTo>
                    <a:pt x="94" y="50"/>
                  </a:lnTo>
                  <a:lnTo>
                    <a:pt x="103" y="47"/>
                  </a:lnTo>
                  <a:lnTo>
                    <a:pt x="112" y="45"/>
                  </a:lnTo>
                  <a:lnTo>
                    <a:pt x="121" y="43"/>
                  </a:lnTo>
                  <a:lnTo>
                    <a:pt x="130" y="40"/>
                  </a:lnTo>
                  <a:lnTo>
                    <a:pt x="140" y="40"/>
                  </a:lnTo>
                  <a:lnTo>
                    <a:pt x="150" y="40"/>
                  </a:lnTo>
                  <a:lnTo>
                    <a:pt x="159" y="43"/>
                  </a:lnTo>
                  <a:lnTo>
                    <a:pt x="168" y="45"/>
                  </a:lnTo>
                  <a:lnTo>
                    <a:pt x="177" y="47"/>
                  </a:lnTo>
                  <a:lnTo>
                    <a:pt x="185" y="50"/>
                  </a:lnTo>
                  <a:lnTo>
                    <a:pt x="193" y="55"/>
                  </a:lnTo>
                  <a:lnTo>
                    <a:pt x="200" y="60"/>
                  </a:lnTo>
                  <a:lnTo>
                    <a:pt x="207" y="65"/>
                  </a:lnTo>
                  <a:lnTo>
                    <a:pt x="214" y="71"/>
                  </a:lnTo>
                  <a:lnTo>
                    <a:pt x="218" y="77"/>
                  </a:lnTo>
                  <a:lnTo>
                    <a:pt x="223" y="84"/>
                  </a:lnTo>
                  <a:lnTo>
                    <a:pt x="227" y="92"/>
                  </a:lnTo>
                  <a:lnTo>
                    <a:pt x="231" y="99"/>
                  </a:lnTo>
                  <a:lnTo>
                    <a:pt x="233" y="108"/>
                  </a:lnTo>
                  <a:lnTo>
                    <a:pt x="234" y="116"/>
                  </a:lnTo>
                  <a:lnTo>
                    <a:pt x="234" y="124"/>
                  </a:lnTo>
                  <a:lnTo>
                    <a:pt x="234" y="133"/>
                  </a:lnTo>
                  <a:lnTo>
                    <a:pt x="233" y="142"/>
                  </a:lnTo>
                  <a:lnTo>
                    <a:pt x="231" y="150"/>
                  </a:lnTo>
                  <a:lnTo>
                    <a:pt x="227" y="157"/>
                  </a:lnTo>
                  <a:lnTo>
                    <a:pt x="223" y="165"/>
                  </a:lnTo>
                  <a:lnTo>
                    <a:pt x="218" y="171"/>
                  </a:lnTo>
                  <a:lnTo>
                    <a:pt x="214" y="178"/>
                  </a:lnTo>
                  <a:lnTo>
                    <a:pt x="207" y="184"/>
                  </a:lnTo>
                  <a:lnTo>
                    <a:pt x="200" y="190"/>
                  </a:lnTo>
                  <a:lnTo>
                    <a:pt x="193" y="194"/>
                  </a:lnTo>
                  <a:lnTo>
                    <a:pt x="185" y="199"/>
                  </a:lnTo>
                  <a:lnTo>
                    <a:pt x="177" y="202"/>
                  </a:lnTo>
                  <a:lnTo>
                    <a:pt x="168" y="205"/>
                  </a:lnTo>
                  <a:lnTo>
                    <a:pt x="159" y="207"/>
                  </a:lnTo>
                  <a:lnTo>
                    <a:pt x="150" y="209"/>
                  </a:lnTo>
                  <a:lnTo>
                    <a:pt x="140" y="209"/>
                  </a:lnTo>
                  <a:lnTo>
                    <a:pt x="130" y="209"/>
                  </a:lnTo>
                  <a:lnTo>
                    <a:pt x="121" y="207"/>
                  </a:lnTo>
                  <a:lnTo>
                    <a:pt x="112" y="205"/>
                  </a:lnTo>
                  <a:lnTo>
                    <a:pt x="103" y="202"/>
                  </a:lnTo>
                  <a:lnTo>
                    <a:pt x="94" y="199"/>
                  </a:lnTo>
                  <a:lnTo>
                    <a:pt x="87" y="194"/>
                  </a:lnTo>
                  <a:lnTo>
                    <a:pt x="80" y="190"/>
                  </a:lnTo>
                  <a:lnTo>
                    <a:pt x="73" y="184"/>
                  </a:lnTo>
                  <a:lnTo>
                    <a:pt x="67" y="178"/>
                  </a:lnTo>
                  <a:lnTo>
                    <a:pt x="61" y="171"/>
                  </a:lnTo>
                  <a:lnTo>
                    <a:pt x="56" y="165"/>
                  </a:lnTo>
                  <a:lnTo>
                    <a:pt x="53" y="157"/>
                  </a:lnTo>
                  <a:lnTo>
                    <a:pt x="49" y="150"/>
                  </a:lnTo>
                  <a:lnTo>
                    <a:pt x="48" y="142"/>
                  </a:lnTo>
                  <a:lnTo>
                    <a:pt x="45" y="133"/>
                  </a:lnTo>
                  <a:lnTo>
                    <a:pt x="45"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49" name="Freeform 253"/>
            <p:cNvSpPr>
              <a:spLocks noChangeAspect="1"/>
            </p:cNvSpPr>
            <p:nvPr/>
          </p:nvSpPr>
          <p:spPr bwMode="auto">
            <a:xfrm>
              <a:off x="1420" y="671"/>
              <a:ext cx="59" cy="52"/>
            </a:xfrm>
            <a:custGeom>
              <a:avLst/>
              <a:gdLst/>
              <a:ahLst/>
              <a:cxnLst>
                <a:cxn ang="0">
                  <a:pos x="235" y="114"/>
                </a:cxn>
                <a:cxn ang="0">
                  <a:pos x="230" y="135"/>
                </a:cxn>
                <a:cxn ang="0">
                  <a:pos x="221" y="154"/>
                </a:cxn>
                <a:cxn ang="0">
                  <a:pos x="208" y="170"/>
                </a:cxn>
                <a:cxn ang="0">
                  <a:pos x="192" y="184"/>
                </a:cxn>
                <a:cxn ang="0">
                  <a:pos x="174" y="195"/>
                </a:cxn>
                <a:cxn ang="0">
                  <a:pos x="153" y="204"/>
                </a:cxn>
                <a:cxn ang="0">
                  <a:pos x="129" y="207"/>
                </a:cxn>
                <a:cxn ang="0">
                  <a:pos x="106" y="207"/>
                </a:cxn>
                <a:cxn ang="0">
                  <a:pos x="83" y="204"/>
                </a:cxn>
                <a:cxn ang="0">
                  <a:pos x="62" y="195"/>
                </a:cxn>
                <a:cxn ang="0">
                  <a:pos x="43" y="184"/>
                </a:cxn>
                <a:cxn ang="0">
                  <a:pos x="27" y="170"/>
                </a:cxn>
                <a:cxn ang="0">
                  <a:pos x="15" y="154"/>
                </a:cxn>
                <a:cxn ang="0">
                  <a:pos x="5" y="135"/>
                </a:cxn>
                <a:cxn ang="0">
                  <a:pos x="2" y="114"/>
                </a:cxn>
                <a:cxn ang="0">
                  <a:pos x="2" y="93"/>
                </a:cxn>
                <a:cxn ang="0">
                  <a:pos x="5" y="73"/>
                </a:cxn>
                <a:cxn ang="0">
                  <a:pos x="15" y="54"/>
                </a:cxn>
                <a:cxn ang="0">
                  <a:pos x="27" y="38"/>
                </a:cxn>
                <a:cxn ang="0">
                  <a:pos x="43" y="24"/>
                </a:cxn>
                <a:cxn ang="0">
                  <a:pos x="62" y="12"/>
                </a:cxn>
                <a:cxn ang="0">
                  <a:pos x="83" y="4"/>
                </a:cxn>
                <a:cxn ang="0">
                  <a:pos x="106" y="0"/>
                </a:cxn>
                <a:cxn ang="0">
                  <a:pos x="129" y="0"/>
                </a:cxn>
                <a:cxn ang="0">
                  <a:pos x="153" y="4"/>
                </a:cxn>
                <a:cxn ang="0">
                  <a:pos x="174" y="12"/>
                </a:cxn>
                <a:cxn ang="0">
                  <a:pos x="192" y="24"/>
                </a:cxn>
                <a:cxn ang="0">
                  <a:pos x="208" y="38"/>
                </a:cxn>
                <a:cxn ang="0">
                  <a:pos x="221" y="54"/>
                </a:cxn>
                <a:cxn ang="0">
                  <a:pos x="230" y="73"/>
                </a:cxn>
                <a:cxn ang="0">
                  <a:pos x="235" y="93"/>
                </a:cxn>
              </a:cxnLst>
              <a:rect l="0" t="0" r="r" b="b"/>
              <a:pathLst>
                <a:path w="235" h="208">
                  <a:moveTo>
                    <a:pt x="235" y="103"/>
                  </a:moveTo>
                  <a:lnTo>
                    <a:pt x="235" y="114"/>
                  </a:lnTo>
                  <a:lnTo>
                    <a:pt x="232" y="125"/>
                  </a:lnTo>
                  <a:lnTo>
                    <a:pt x="230" y="135"/>
                  </a:lnTo>
                  <a:lnTo>
                    <a:pt x="226" y="144"/>
                  </a:lnTo>
                  <a:lnTo>
                    <a:pt x="221" y="154"/>
                  </a:lnTo>
                  <a:lnTo>
                    <a:pt x="215" y="162"/>
                  </a:lnTo>
                  <a:lnTo>
                    <a:pt x="208" y="170"/>
                  </a:lnTo>
                  <a:lnTo>
                    <a:pt x="201" y="178"/>
                  </a:lnTo>
                  <a:lnTo>
                    <a:pt x="192" y="184"/>
                  </a:lnTo>
                  <a:lnTo>
                    <a:pt x="183" y="191"/>
                  </a:lnTo>
                  <a:lnTo>
                    <a:pt x="174" y="195"/>
                  </a:lnTo>
                  <a:lnTo>
                    <a:pt x="164" y="199"/>
                  </a:lnTo>
                  <a:lnTo>
                    <a:pt x="153" y="204"/>
                  </a:lnTo>
                  <a:lnTo>
                    <a:pt x="142" y="206"/>
                  </a:lnTo>
                  <a:lnTo>
                    <a:pt x="129" y="207"/>
                  </a:lnTo>
                  <a:lnTo>
                    <a:pt x="118" y="208"/>
                  </a:lnTo>
                  <a:lnTo>
                    <a:pt x="106" y="207"/>
                  </a:lnTo>
                  <a:lnTo>
                    <a:pt x="94" y="206"/>
                  </a:lnTo>
                  <a:lnTo>
                    <a:pt x="83" y="204"/>
                  </a:lnTo>
                  <a:lnTo>
                    <a:pt x="72" y="199"/>
                  </a:lnTo>
                  <a:lnTo>
                    <a:pt x="62" y="195"/>
                  </a:lnTo>
                  <a:lnTo>
                    <a:pt x="52" y="191"/>
                  </a:lnTo>
                  <a:lnTo>
                    <a:pt x="43" y="184"/>
                  </a:lnTo>
                  <a:lnTo>
                    <a:pt x="35" y="178"/>
                  </a:lnTo>
                  <a:lnTo>
                    <a:pt x="27" y="170"/>
                  </a:lnTo>
                  <a:lnTo>
                    <a:pt x="20" y="162"/>
                  </a:lnTo>
                  <a:lnTo>
                    <a:pt x="15" y="154"/>
                  </a:lnTo>
                  <a:lnTo>
                    <a:pt x="10" y="144"/>
                  </a:lnTo>
                  <a:lnTo>
                    <a:pt x="5" y="135"/>
                  </a:lnTo>
                  <a:lnTo>
                    <a:pt x="3" y="125"/>
                  </a:lnTo>
                  <a:lnTo>
                    <a:pt x="2" y="114"/>
                  </a:lnTo>
                  <a:lnTo>
                    <a:pt x="0" y="103"/>
                  </a:lnTo>
                  <a:lnTo>
                    <a:pt x="2" y="93"/>
                  </a:lnTo>
                  <a:lnTo>
                    <a:pt x="3" y="83"/>
                  </a:lnTo>
                  <a:lnTo>
                    <a:pt x="5" y="73"/>
                  </a:lnTo>
                  <a:lnTo>
                    <a:pt x="10" y="63"/>
                  </a:lnTo>
                  <a:lnTo>
                    <a:pt x="15" y="54"/>
                  </a:lnTo>
                  <a:lnTo>
                    <a:pt x="20" y="45"/>
                  </a:lnTo>
                  <a:lnTo>
                    <a:pt x="27" y="38"/>
                  </a:lnTo>
                  <a:lnTo>
                    <a:pt x="35" y="30"/>
                  </a:lnTo>
                  <a:lnTo>
                    <a:pt x="43" y="24"/>
                  </a:lnTo>
                  <a:lnTo>
                    <a:pt x="52" y="17"/>
                  </a:lnTo>
                  <a:lnTo>
                    <a:pt x="62" y="12"/>
                  </a:lnTo>
                  <a:lnTo>
                    <a:pt x="72" y="7"/>
                  </a:lnTo>
                  <a:lnTo>
                    <a:pt x="83" y="4"/>
                  </a:lnTo>
                  <a:lnTo>
                    <a:pt x="94" y="2"/>
                  </a:lnTo>
                  <a:lnTo>
                    <a:pt x="106" y="0"/>
                  </a:lnTo>
                  <a:lnTo>
                    <a:pt x="118" y="0"/>
                  </a:lnTo>
                  <a:lnTo>
                    <a:pt x="129" y="0"/>
                  </a:lnTo>
                  <a:lnTo>
                    <a:pt x="142" y="2"/>
                  </a:lnTo>
                  <a:lnTo>
                    <a:pt x="153" y="4"/>
                  </a:lnTo>
                  <a:lnTo>
                    <a:pt x="164" y="7"/>
                  </a:lnTo>
                  <a:lnTo>
                    <a:pt x="174" y="12"/>
                  </a:lnTo>
                  <a:lnTo>
                    <a:pt x="183" y="17"/>
                  </a:lnTo>
                  <a:lnTo>
                    <a:pt x="192" y="24"/>
                  </a:lnTo>
                  <a:lnTo>
                    <a:pt x="201" y="30"/>
                  </a:lnTo>
                  <a:lnTo>
                    <a:pt x="208" y="38"/>
                  </a:lnTo>
                  <a:lnTo>
                    <a:pt x="215" y="45"/>
                  </a:lnTo>
                  <a:lnTo>
                    <a:pt x="221" y="54"/>
                  </a:lnTo>
                  <a:lnTo>
                    <a:pt x="226" y="63"/>
                  </a:lnTo>
                  <a:lnTo>
                    <a:pt x="230" y="73"/>
                  </a:lnTo>
                  <a:lnTo>
                    <a:pt x="232" y="83"/>
                  </a:lnTo>
                  <a:lnTo>
                    <a:pt x="235" y="93"/>
                  </a:lnTo>
                  <a:lnTo>
                    <a:pt x="235" y="103"/>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0" name="Freeform 254"/>
            <p:cNvSpPr>
              <a:spLocks noChangeAspect="1" noEditPoints="1"/>
            </p:cNvSpPr>
            <p:nvPr/>
          </p:nvSpPr>
          <p:spPr bwMode="auto">
            <a:xfrm>
              <a:off x="1415" y="666"/>
              <a:ext cx="68" cy="62"/>
            </a:xfrm>
            <a:custGeom>
              <a:avLst/>
              <a:gdLst/>
              <a:ahLst/>
              <a:cxnLst>
                <a:cxn ang="0">
                  <a:pos x="3" y="149"/>
                </a:cxn>
                <a:cxn ang="0">
                  <a:pos x="16" y="184"/>
                </a:cxn>
                <a:cxn ang="0">
                  <a:pos x="41" y="213"/>
                </a:cxn>
                <a:cxn ang="0">
                  <a:pos x="73" y="234"/>
                </a:cxn>
                <a:cxn ang="0">
                  <a:pos x="112" y="247"/>
                </a:cxn>
                <a:cxn ang="0">
                  <a:pos x="154" y="249"/>
                </a:cxn>
                <a:cxn ang="0">
                  <a:pos x="194" y="239"/>
                </a:cxn>
                <a:cxn ang="0">
                  <a:pos x="229" y="220"/>
                </a:cxn>
                <a:cxn ang="0">
                  <a:pos x="256" y="194"/>
                </a:cxn>
                <a:cxn ang="0">
                  <a:pos x="273" y="161"/>
                </a:cxn>
                <a:cxn ang="0">
                  <a:pos x="280" y="124"/>
                </a:cxn>
                <a:cxn ang="0">
                  <a:pos x="273" y="87"/>
                </a:cxn>
                <a:cxn ang="0">
                  <a:pos x="256" y="55"/>
                </a:cxn>
                <a:cxn ang="0">
                  <a:pos x="229" y="28"/>
                </a:cxn>
                <a:cxn ang="0">
                  <a:pos x="194" y="10"/>
                </a:cxn>
                <a:cxn ang="0">
                  <a:pos x="154" y="1"/>
                </a:cxn>
                <a:cxn ang="0">
                  <a:pos x="112" y="3"/>
                </a:cxn>
                <a:cxn ang="0">
                  <a:pos x="73" y="15"/>
                </a:cxn>
                <a:cxn ang="0">
                  <a:pos x="41" y="37"/>
                </a:cxn>
                <a:cxn ang="0">
                  <a:pos x="16" y="65"/>
                </a:cxn>
                <a:cxn ang="0">
                  <a:pos x="3" y="99"/>
                </a:cxn>
                <a:cxn ang="0">
                  <a:pos x="46" y="124"/>
                </a:cxn>
                <a:cxn ang="0">
                  <a:pos x="49" y="99"/>
                </a:cxn>
                <a:cxn ang="0">
                  <a:pos x="62" y="77"/>
                </a:cxn>
                <a:cxn ang="0">
                  <a:pos x="80" y="60"/>
                </a:cxn>
                <a:cxn ang="0">
                  <a:pos x="103" y="47"/>
                </a:cxn>
                <a:cxn ang="0">
                  <a:pos x="130" y="41"/>
                </a:cxn>
                <a:cxn ang="0">
                  <a:pos x="159" y="42"/>
                </a:cxn>
                <a:cxn ang="0">
                  <a:pos x="184" y="51"/>
                </a:cxn>
                <a:cxn ang="0">
                  <a:pos x="207" y="65"/>
                </a:cxn>
                <a:cxn ang="0">
                  <a:pos x="223" y="85"/>
                </a:cxn>
                <a:cxn ang="0">
                  <a:pos x="232" y="108"/>
                </a:cxn>
                <a:cxn ang="0">
                  <a:pos x="234" y="133"/>
                </a:cxn>
                <a:cxn ang="0">
                  <a:pos x="227" y="157"/>
                </a:cxn>
                <a:cxn ang="0">
                  <a:pos x="213" y="178"/>
                </a:cxn>
                <a:cxn ang="0">
                  <a:pos x="193" y="194"/>
                </a:cxn>
                <a:cxn ang="0">
                  <a:pos x="168" y="205"/>
                </a:cxn>
                <a:cxn ang="0">
                  <a:pos x="140" y="208"/>
                </a:cxn>
                <a:cxn ang="0">
                  <a:pos x="112" y="205"/>
                </a:cxn>
                <a:cxn ang="0">
                  <a:pos x="87" y="194"/>
                </a:cxn>
                <a:cxn ang="0">
                  <a:pos x="67" y="178"/>
                </a:cxn>
                <a:cxn ang="0">
                  <a:pos x="53" y="157"/>
                </a:cxn>
                <a:cxn ang="0">
                  <a:pos x="46" y="133"/>
                </a:cxn>
              </a:cxnLst>
              <a:rect l="0" t="0" r="r" b="b"/>
              <a:pathLst>
                <a:path w="280" h="249">
                  <a:moveTo>
                    <a:pt x="0" y="124"/>
                  </a:moveTo>
                  <a:lnTo>
                    <a:pt x="0" y="137"/>
                  </a:lnTo>
                  <a:lnTo>
                    <a:pt x="3" y="149"/>
                  </a:lnTo>
                  <a:lnTo>
                    <a:pt x="6" y="161"/>
                  </a:lnTo>
                  <a:lnTo>
                    <a:pt x="11" y="173"/>
                  </a:lnTo>
                  <a:lnTo>
                    <a:pt x="16" y="184"/>
                  </a:lnTo>
                  <a:lnTo>
                    <a:pt x="24" y="194"/>
                  </a:lnTo>
                  <a:lnTo>
                    <a:pt x="32" y="204"/>
                  </a:lnTo>
                  <a:lnTo>
                    <a:pt x="41" y="213"/>
                  </a:lnTo>
                  <a:lnTo>
                    <a:pt x="51" y="220"/>
                  </a:lnTo>
                  <a:lnTo>
                    <a:pt x="62" y="228"/>
                  </a:lnTo>
                  <a:lnTo>
                    <a:pt x="73" y="234"/>
                  </a:lnTo>
                  <a:lnTo>
                    <a:pt x="85" y="239"/>
                  </a:lnTo>
                  <a:lnTo>
                    <a:pt x="98" y="243"/>
                  </a:lnTo>
                  <a:lnTo>
                    <a:pt x="112" y="247"/>
                  </a:lnTo>
                  <a:lnTo>
                    <a:pt x="125" y="249"/>
                  </a:lnTo>
                  <a:lnTo>
                    <a:pt x="140" y="249"/>
                  </a:lnTo>
                  <a:lnTo>
                    <a:pt x="154" y="249"/>
                  </a:lnTo>
                  <a:lnTo>
                    <a:pt x="168" y="247"/>
                  </a:lnTo>
                  <a:lnTo>
                    <a:pt x="181" y="243"/>
                  </a:lnTo>
                  <a:lnTo>
                    <a:pt x="194" y="239"/>
                  </a:lnTo>
                  <a:lnTo>
                    <a:pt x="207" y="234"/>
                  </a:lnTo>
                  <a:lnTo>
                    <a:pt x="218" y="228"/>
                  </a:lnTo>
                  <a:lnTo>
                    <a:pt x="229" y="220"/>
                  </a:lnTo>
                  <a:lnTo>
                    <a:pt x="238" y="213"/>
                  </a:lnTo>
                  <a:lnTo>
                    <a:pt x="248" y="204"/>
                  </a:lnTo>
                  <a:lnTo>
                    <a:pt x="256" y="194"/>
                  </a:lnTo>
                  <a:lnTo>
                    <a:pt x="263" y="184"/>
                  </a:lnTo>
                  <a:lnTo>
                    <a:pt x="269" y="173"/>
                  </a:lnTo>
                  <a:lnTo>
                    <a:pt x="273" y="161"/>
                  </a:lnTo>
                  <a:lnTo>
                    <a:pt x="277" y="149"/>
                  </a:lnTo>
                  <a:lnTo>
                    <a:pt x="279" y="137"/>
                  </a:lnTo>
                  <a:lnTo>
                    <a:pt x="280" y="124"/>
                  </a:lnTo>
                  <a:lnTo>
                    <a:pt x="279" y="112"/>
                  </a:lnTo>
                  <a:lnTo>
                    <a:pt x="277" y="99"/>
                  </a:lnTo>
                  <a:lnTo>
                    <a:pt x="273" y="87"/>
                  </a:lnTo>
                  <a:lnTo>
                    <a:pt x="269" y="76"/>
                  </a:lnTo>
                  <a:lnTo>
                    <a:pt x="263" y="65"/>
                  </a:lnTo>
                  <a:lnTo>
                    <a:pt x="256" y="55"/>
                  </a:lnTo>
                  <a:lnTo>
                    <a:pt x="248" y="46"/>
                  </a:lnTo>
                  <a:lnTo>
                    <a:pt x="238" y="37"/>
                  </a:lnTo>
                  <a:lnTo>
                    <a:pt x="229" y="28"/>
                  </a:lnTo>
                  <a:lnTo>
                    <a:pt x="218" y="22"/>
                  </a:lnTo>
                  <a:lnTo>
                    <a:pt x="207" y="15"/>
                  </a:lnTo>
                  <a:lnTo>
                    <a:pt x="194" y="10"/>
                  </a:lnTo>
                  <a:lnTo>
                    <a:pt x="181" y="6"/>
                  </a:lnTo>
                  <a:lnTo>
                    <a:pt x="168" y="3"/>
                  </a:lnTo>
                  <a:lnTo>
                    <a:pt x="154" y="1"/>
                  </a:lnTo>
                  <a:lnTo>
                    <a:pt x="140" y="0"/>
                  </a:lnTo>
                  <a:lnTo>
                    <a:pt x="125" y="1"/>
                  </a:lnTo>
                  <a:lnTo>
                    <a:pt x="112" y="3"/>
                  </a:lnTo>
                  <a:lnTo>
                    <a:pt x="98" y="6"/>
                  </a:lnTo>
                  <a:lnTo>
                    <a:pt x="85" y="10"/>
                  </a:lnTo>
                  <a:lnTo>
                    <a:pt x="73" y="15"/>
                  </a:lnTo>
                  <a:lnTo>
                    <a:pt x="62" y="22"/>
                  </a:lnTo>
                  <a:lnTo>
                    <a:pt x="51" y="28"/>
                  </a:lnTo>
                  <a:lnTo>
                    <a:pt x="41" y="37"/>
                  </a:lnTo>
                  <a:lnTo>
                    <a:pt x="32" y="46"/>
                  </a:lnTo>
                  <a:lnTo>
                    <a:pt x="24" y="55"/>
                  </a:lnTo>
                  <a:lnTo>
                    <a:pt x="16" y="65"/>
                  </a:lnTo>
                  <a:lnTo>
                    <a:pt x="11" y="76"/>
                  </a:lnTo>
                  <a:lnTo>
                    <a:pt x="6" y="87"/>
                  </a:lnTo>
                  <a:lnTo>
                    <a:pt x="3" y="99"/>
                  </a:lnTo>
                  <a:lnTo>
                    <a:pt x="0" y="112"/>
                  </a:lnTo>
                  <a:lnTo>
                    <a:pt x="0" y="124"/>
                  </a:lnTo>
                  <a:close/>
                  <a:moveTo>
                    <a:pt x="46" y="124"/>
                  </a:moveTo>
                  <a:lnTo>
                    <a:pt x="46" y="116"/>
                  </a:lnTo>
                  <a:lnTo>
                    <a:pt x="47" y="108"/>
                  </a:lnTo>
                  <a:lnTo>
                    <a:pt x="49" y="99"/>
                  </a:lnTo>
                  <a:lnTo>
                    <a:pt x="53" y="92"/>
                  </a:lnTo>
                  <a:lnTo>
                    <a:pt x="57" y="85"/>
                  </a:lnTo>
                  <a:lnTo>
                    <a:pt x="62" y="77"/>
                  </a:lnTo>
                  <a:lnTo>
                    <a:pt x="67" y="71"/>
                  </a:lnTo>
                  <a:lnTo>
                    <a:pt x="73" y="65"/>
                  </a:lnTo>
                  <a:lnTo>
                    <a:pt x="80" y="60"/>
                  </a:lnTo>
                  <a:lnTo>
                    <a:pt x="87" y="54"/>
                  </a:lnTo>
                  <a:lnTo>
                    <a:pt x="95" y="51"/>
                  </a:lnTo>
                  <a:lnTo>
                    <a:pt x="103" y="47"/>
                  </a:lnTo>
                  <a:lnTo>
                    <a:pt x="112" y="45"/>
                  </a:lnTo>
                  <a:lnTo>
                    <a:pt x="121" y="42"/>
                  </a:lnTo>
                  <a:lnTo>
                    <a:pt x="130" y="41"/>
                  </a:lnTo>
                  <a:lnTo>
                    <a:pt x="140" y="40"/>
                  </a:lnTo>
                  <a:lnTo>
                    <a:pt x="149" y="41"/>
                  </a:lnTo>
                  <a:lnTo>
                    <a:pt x="159" y="42"/>
                  </a:lnTo>
                  <a:lnTo>
                    <a:pt x="168" y="45"/>
                  </a:lnTo>
                  <a:lnTo>
                    <a:pt x="177" y="47"/>
                  </a:lnTo>
                  <a:lnTo>
                    <a:pt x="184" y="51"/>
                  </a:lnTo>
                  <a:lnTo>
                    <a:pt x="193" y="54"/>
                  </a:lnTo>
                  <a:lnTo>
                    <a:pt x="200" y="60"/>
                  </a:lnTo>
                  <a:lnTo>
                    <a:pt x="207" y="65"/>
                  </a:lnTo>
                  <a:lnTo>
                    <a:pt x="213" y="71"/>
                  </a:lnTo>
                  <a:lnTo>
                    <a:pt x="219" y="77"/>
                  </a:lnTo>
                  <a:lnTo>
                    <a:pt x="223" y="85"/>
                  </a:lnTo>
                  <a:lnTo>
                    <a:pt x="227" y="92"/>
                  </a:lnTo>
                  <a:lnTo>
                    <a:pt x="230" y="99"/>
                  </a:lnTo>
                  <a:lnTo>
                    <a:pt x="232" y="108"/>
                  </a:lnTo>
                  <a:lnTo>
                    <a:pt x="234" y="116"/>
                  </a:lnTo>
                  <a:lnTo>
                    <a:pt x="235" y="124"/>
                  </a:lnTo>
                  <a:lnTo>
                    <a:pt x="234" y="133"/>
                  </a:lnTo>
                  <a:lnTo>
                    <a:pt x="232" y="142"/>
                  </a:lnTo>
                  <a:lnTo>
                    <a:pt x="230" y="149"/>
                  </a:lnTo>
                  <a:lnTo>
                    <a:pt x="227" y="157"/>
                  </a:lnTo>
                  <a:lnTo>
                    <a:pt x="223" y="165"/>
                  </a:lnTo>
                  <a:lnTo>
                    <a:pt x="219" y="171"/>
                  </a:lnTo>
                  <a:lnTo>
                    <a:pt x="213" y="178"/>
                  </a:lnTo>
                  <a:lnTo>
                    <a:pt x="207" y="184"/>
                  </a:lnTo>
                  <a:lnTo>
                    <a:pt x="200" y="190"/>
                  </a:lnTo>
                  <a:lnTo>
                    <a:pt x="193" y="194"/>
                  </a:lnTo>
                  <a:lnTo>
                    <a:pt x="184" y="199"/>
                  </a:lnTo>
                  <a:lnTo>
                    <a:pt x="177" y="202"/>
                  </a:lnTo>
                  <a:lnTo>
                    <a:pt x="168" y="205"/>
                  </a:lnTo>
                  <a:lnTo>
                    <a:pt x="159" y="207"/>
                  </a:lnTo>
                  <a:lnTo>
                    <a:pt x="149" y="208"/>
                  </a:lnTo>
                  <a:lnTo>
                    <a:pt x="140" y="208"/>
                  </a:lnTo>
                  <a:lnTo>
                    <a:pt x="130" y="208"/>
                  </a:lnTo>
                  <a:lnTo>
                    <a:pt x="121" y="207"/>
                  </a:lnTo>
                  <a:lnTo>
                    <a:pt x="112" y="205"/>
                  </a:lnTo>
                  <a:lnTo>
                    <a:pt x="103" y="202"/>
                  </a:lnTo>
                  <a:lnTo>
                    <a:pt x="95" y="199"/>
                  </a:lnTo>
                  <a:lnTo>
                    <a:pt x="87" y="194"/>
                  </a:lnTo>
                  <a:lnTo>
                    <a:pt x="80" y="190"/>
                  </a:lnTo>
                  <a:lnTo>
                    <a:pt x="73" y="184"/>
                  </a:lnTo>
                  <a:lnTo>
                    <a:pt x="67" y="178"/>
                  </a:lnTo>
                  <a:lnTo>
                    <a:pt x="62" y="171"/>
                  </a:lnTo>
                  <a:lnTo>
                    <a:pt x="57" y="165"/>
                  </a:lnTo>
                  <a:lnTo>
                    <a:pt x="53" y="157"/>
                  </a:lnTo>
                  <a:lnTo>
                    <a:pt x="49" y="149"/>
                  </a:lnTo>
                  <a:lnTo>
                    <a:pt x="47" y="142"/>
                  </a:lnTo>
                  <a:lnTo>
                    <a:pt x="46" y="133"/>
                  </a:lnTo>
                  <a:lnTo>
                    <a:pt x="46"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1" name="Freeform 255"/>
            <p:cNvSpPr>
              <a:spLocks noChangeAspect="1"/>
            </p:cNvSpPr>
            <p:nvPr/>
          </p:nvSpPr>
          <p:spPr bwMode="auto">
            <a:xfrm>
              <a:off x="1520" y="760"/>
              <a:ext cx="58" cy="52"/>
            </a:xfrm>
            <a:custGeom>
              <a:avLst/>
              <a:gdLst/>
              <a:ahLst/>
              <a:cxnLst>
                <a:cxn ang="0">
                  <a:pos x="235" y="115"/>
                </a:cxn>
                <a:cxn ang="0">
                  <a:pos x="230" y="136"/>
                </a:cxn>
                <a:cxn ang="0">
                  <a:pos x="221" y="154"/>
                </a:cxn>
                <a:cxn ang="0">
                  <a:pos x="209" y="171"/>
                </a:cxn>
                <a:cxn ang="0">
                  <a:pos x="193" y="185"/>
                </a:cxn>
                <a:cxn ang="0">
                  <a:pos x="174" y="196"/>
                </a:cxn>
                <a:cxn ang="0">
                  <a:pos x="153" y="205"/>
                </a:cxn>
                <a:cxn ang="0">
                  <a:pos x="131" y="209"/>
                </a:cxn>
                <a:cxn ang="0">
                  <a:pos x="106" y="209"/>
                </a:cxn>
                <a:cxn ang="0">
                  <a:pos x="83" y="205"/>
                </a:cxn>
                <a:cxn ang="0">
                  <a:pos x="62" y="196"/>
                </a:cxn>
                <a:cxn ang="0">
                  <a:pos x="43" y="185"/>
                </a:cxn>
                <a:cxn ang="0">
                  <a:pos x="27" y="171"/>
                </a:cxn>
                <a:cxn ang="0">
                  <a:pos x="15" y="154"/>
                </a:cxn>
                <a:cxn ang="0">
                  <a:pos x="6" y="136"/>
                </a:cxn>
                <a:cxn ang="0">
                  <a:pos x="2" y="115"/>
                </a:cxn>
                <a:cxn ang="0">
                  <a:pos x="2" y="94"/>
                </a:cxn>
                <a:cxn ang="0">
                  <a:pos x="6" y="74"/>
                </a:cxn>
                <a:cxn ang="0">
                  <a:pos x="15" y="55"/>
                </a:cxn>
                <a:cxn ang="0">
                  <a:pos x="27" y="39"/>
                </a:cxn>
                <a:cxn ang="0">
                  <a:pos x="43" y="24"/>
                </a:cxn>
                <a:cxn ang="0">
                  <a:pos x="62" y="14"/>
                </a:cxn>
                <a:cxn ang="0">
                  <a:pos x="83" y="5"/>
                </a:cxn>
                <a:cxn ang="0">
                  <a:pos x="106" y="1"/>
                </a:cxn>
                <a:cxn ang="0">
                  <a:pos x="131" y="1"/>
                </a:cxn>
                <a:cxn ang="0">
                  <a:pos x="153" y="5"/>
                </a:cxn>
                <a:cxn ang="0">
                  <a:pos x="174" y="14"/>
                </a:cxn>
                <a:cxn ang="0">
                  <a:pos x="193" y="24"/>
                </a:cxn>
                <a:cxn ang="0">
                  <a:pos x="209" y="39"/>
                </a:cxn>
                <a:cxn ang="0">
                  <a:pos x="221" y="55"/>
                </a:cxn>
                <a:cxn ang="0">
                  <a:pos x="230" y="74"/>
                </a:cxn>
                <a:cxn ang="0">
                  <a:pos x="235" y="94"/>
                </a:cxn>
              </a:cxnLst>
              <a:rect l="0" t="0" r="r" b="b"/>
              <a:pathLst>
                <a:path w="235" h="209">
                  <a:moveTo>
                    <a:pt x="235" y="104"/>
                  </a:moveTo>
                  <a:lnTo>
                    <a:pt x="235" y="115"/>
                  </a:lnTo>
                  <a:lnTo>
                    <a:pt x="233" y="126"/>
                  </a:lnTo>
                  <a:lnTo>
                    <a:pt x="230" y="136"/>
                  </a:lnTo>
                  <a:lnTo>
                    <a:pt x="226" y="146"/>
                  </a:lnTo>
                  <a:lnTo>
                    <a:pt x="221" y="154"/>
                  </a:lnTo>
                  <a:lnTo>
                    <a:pt x="215" y="163"/>
                  </a:lnTo>
                  <a:lnTo>
                    <a:pt x="209" y="171"/>
                  </a:lnTo>
                  <a:lnTo>
                    <a:pt x="201" y="178"/>
                  </a:lnTo>
                  <a:lnTo>
                    <a:pt x="193" y="185"/>
                  </a:lnTo>
                  <a:lnTo>
                    <a:pt x="183" y="192"/>
                  </a:lnTo>
                  <a:lnTo>
                    <a:pt x="174" y="196"/>
                  </a:lnTo>
                  <a:lnTo>
                    <a:pt x="164" y="201"/>
                  </a:lnTo>
                  <a:lnTo>
                    <a:pt x="153" y="205"/>
                  </a:lnTo>
                  <a:lnTo>
                    <a:pt x="142" y="207"/>
                  </a:lnTo>
                  <a:lnTo>
                    <a:pt x="131" y="209"/>
                  </a:lnTo>
                  <a:lnTo>
                    <a:pt x="118" y="209"/>
                  </a:lnTo>
                  <a:lnTo>
                    <a:pt x="106" y="209"/>
                  </a:lnTo>
                  <a:lnTo>
                    <a:pt x="95" y="207"/>
                  </a:lnTo>
                  <a:lnTo>
                    <a:pt x="83" y="205"/>
                  </a:lnTo>
                  <a:lnTo>
                    <a:pt x="73" y="201"/>
                  </a:lnTo>
                  <a:lnTo>
                    <a:pt x="62" y="196"/>
                  </a:lnTo>
                  <a:lnTo>
                    <a:pt x="52" y="192"/>
                  </a:lnTo>
                  <a:lnTo>
                    <a:pt x="43" y="185"/>
                  </a:lnTo>
                  <a:lnTo>
                    <a:pt x="35" y="178"/>
                  </a:lnTo>
                  <a:lnTo>
                    <a:pt x="27" y="171"/>
                  </a:lnTo>
                  <a:lnTo>
                    <a:pt x="21" y="163"/>
                  </a:lnTo>
                  <a:lnTo>
                    <a:pt x="15" y="154"/>
                  </a:lnTo>
                  <a:lnTo>
                    <a:pt x="10" y="146"/>
                  </a:lnTo>
                  <a:lnTo>
                    <a:pt x="6" y="136"/>
                  </a:lnTo>
                  <a:lnTo>
                    <a:pt x="3" y="126"/>
                  </a:lnTo>
                  <a:lnTo>
                    <a:pt x="2" y="115"/>
                  </a:lnTo>
                  <a:lnTo>
                    <a:pt x="0" y="104"/>
                  </a:lnTo>
                  <a:lnTo>
                    <a:pt x="2" y="94"/>
                  </a:lnTo>
                  <a:lnTo>
                    <a:pt x="3" y="83"/>
                  </a:lnTo>
                  <a:lnTo>
                    <a:pt x="6" y="74"/>
                  </a:lnTo>
                  <a:lnTo>
                    <a:pt x="10" y="64"/>
                  </a:lnTo>
                  <a:lnTo>
                    <a:pt x="15" y="55"/>
                  </a:lnTo>
                  <a:lnTo>
                    <a:pt x="21" y="46"/>
                  </a:lnTo>
                  <a:lnTo>
                    <a:pt x="27" y="39"/>
                  </a:lnTo>
                  <a:lnTo>
                    <a:pt x="35" y="31"/>
                  </a:lnTo>
                  <a:lnTo>
                    <a:pt x="43" y="24"/>
                  </a:lnTo>
                  <a:lnTo>
                    <a:pt x="52" y="18"/>
                  </a:lnTo>
                  <a:lnTo>
                    <a:pt x="62" y="14"/>
                  </a:lnTo>
                  <a:lnTo>
                    <a:pt x="73" y="9"/>
                  </a:lnTo>
                  <a:lnTo>
                    <a:pt x="83" y="5"/>
                  </a:lnTo>
                  <a:lnTo>
                    <a:pt x="95" y="3"/>
                  </a:lnTo>
                  <a:lnTo>
                    <a:pt x="106" y="1"/>
                  </a:lnTo>
                  <a:lnTo>
                    <a:pt x="118" y="0"/>
                  </a:lnTo>
                  <a:lnTo>
                    <a:pt x="131" y="1"/>
                  </a:lnTo>
                  <a:lnTo>
                    <a:pt x="142" y="3"/>
                  </a:lnTo>
                  <a:lnTo>
                    <a:pt x="153" y="5"/>
                  </a:lnTo>
                  <a:lnTo>
                    <a:pt x="164" y="9"/>
                  </a:lnTo>
                  <a:lnTo>
                    <a:pt x="174" y="14"/>
                  </a:lnTo>
                  <a:lnTo>
                    <a:pt x="183" y="18"/>
                  </a:lnTo>
                  <a:lnTo>
                    <a:pt x="193" y="24"/>
                  </a:lnTo>
                  <a:lnTo>
                    <a:pt x="201" y="31"/>
                  </a:lnTo>
                  <a:lnTo>
                    <a:pt x="209" y="39"/>
                  </a:lnTo>
                  <a:lnTo>
                    <a:pt x="215" y="46"/>
                  </a:lnTo>
                  <a:lnTo>
                    <a:pt x="221" y="55"/>
                  </a:lnTo>
                  <a:lnTo>
                    <a:pt x="226" y="64"/>
                  </a:lnTo>
                  <a:lnTo>
                    <a:pt x="230" y="74"/>
                  </a:lnTo>
                  <a:lnTo>
                    <a:pt x="233" y="83"/>
                  </a:lnTo>
                  <a:lnTo>
                    <a:pt x="235" y="94"/>
                  </a:lnTo>
                  <a:lnTo>
                    <a:pt x="235"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2" name="Freeform 256"/>
            <p:cNvSpPr>
              <a:spLocks noChangeAspect="1" noEditPoints="1"/>
            </p:cNvSpPr>
            <p:nvPr/>
          </p:nvSpPr>
          <p:spPr bwMode="auto">
            <a:xfrm>
              <a:off x="1514" y="754"/>
              <a:ext cx="70" cy="63"/>
            </a:xfrm>
            <a:custGeom>
              <a:avLst/>
              <a:gdLst/>
              <a:ahLst/>
              <a:cxnLst>
                <a:cxn ang="0">
                  <a:pos x="3" y="148"/>
                </a:cxn>
                <a:cxn ang="0">
                  <a:pos x="17" y="183"/>
                </a:cxn>
                <a:cxn ang="0">
                  <a:pos x="41" y="212"/>
                </a:cxn>
                <a:cxn ang="0">
                  <a:pos x="74" y="233"/>
                </a:cxn>
                <a:cxn ang="0">
                  <a:pos x="112" y="245"/>
                </a:cxn>
                <a:cxn ang="0">
                  <a:pos x="155" y="248"/>
                </a:cxn>
                <a:cxn ang="0">
                  <a:pos x="194" y="238"/>
                </a:cxn>
                <a:cxn ang="0">
                  <a:pos x="229" y="219"/>
                </a:cxn>
                <a:cxn ang="0">
                  <a:pos x="256" y="193"/>
                </a:cxn>
                <a:cxn ang="0">
                  <a:pos x="274" y="160"/>
                </a:cxn>
                <a:cxn ang="0">
                  <a:pos x="280" y="123"/>
                </a:cxn>
                <a:cxn ang="0">
                  <a:pos x="274" y="87"/>
                </a:cxn>
                <a:cxn ang="0">
                  <a:pos x="256" y="54"/>
                </a:cxn>
                <a:cxn ang="0">
                  <a:pos x="229" y="28"/>
                </a:cxn>
                <a:cxn ang="0">
                  <a:pos x="194" y="10"/>
                </a:cxn>
                <a:cxn ang="0">
                  <a:pos x="155" y="0"/>
                </a:cxn>
                <a:cxn ang="0">
                  <a:pos x="112" y="2"/>
                </a:cxn>
                <a:cxn ang="0">
                  <a:pos x="74" y="14"/>
                </a:cxn>
                <a:cxn ang="0">
                  <a:pos x="41" y="36"/>
                </a:cxn>
                <a:cxn ang="0">
                  <a:pos x="17" y="64"/>
                </a:cxn>
                <a:cxn ang="0">
                  <a:pos x="3" y="99"/>
                </a:cxn>
                <a:cxn ang="0">
                  <a:pos x="46" y="123"/>
                </a:cxn>
                <a:cxn ang="0">
                  <a:pos x="49" y="99"/>
                </a:cxn>
                <a:cxn ang="0">
                  <a:pos x="62" y="76"/>
                </a:cxn>
                <a:cxn ang="0">
                  <a:pos x="80" y="59"/>
                </a:cxn>
                <a:cxn ang="0">
                  <a:pos x="103" y="46"/>
                </a:cxn>
                <a:cxn ang="0">
                  <a:pos x="130" y="40"/>
                </a:cxn>
                <a:cxn ang="0">
                  <a:pos x="159" y="41"/>
                </a:cxn>
                <a:cxn ang="0">
                  <a:pos x="186" y="50"/>
                </a:cxn>
                <a:cxn ang="0">
                  <a:pos x="207" y="64"/>
                </a:cxn>
                <a:cxn ang="0">
                  <a:pos x="224" y="84"/>
                </a:cxn>
                <a:cxn ang="0">
                  <a:pos x="232" y="107"/>
                </a:cxn>
                <a:cxn ang="0">
                  <a:pos x="235" y="132"/>
                </a:cxn>
                <a:cxn ang="0">
                  <a:pos x="227" y="156"/>
                </a:cxn>
                <a:cxn ang="0">
                  <a:pos x="213" y="178"/>
                </a:cxn>
                <a:cxn ang="0">
                  <a:pos x="193" y="193"/>
                </a:cxn>
                <a:cxn ang="0">
                  <a:pos x="169" y="204"/>
                </a:cxn>
                <a:cxn ang="0">
                  <a:pos x="140" y="208"/>
                </a:cxn>
                <a:cxn ang="0">
                  <a:pos x="112" y="204"/>
                </a:cxn>
                <a:cxn ang="0">
                  <a:pos x="87" y="193"/>
                </a:cxn>
                <a:cxn ang="0">
                  <a:pos x="67" y="178"/>
                </a:cxn>
                <a:cxn ang="0">
                  <a:pos x="53" y="156"/>
                </a:cxn>
                <a:cxn ang="0">
                  <a:pos x="46" y="132"/>
                </a:cxn>
              </a:cxnLst>
              <a:rect l="0" t="0" r="r" b="b"/>
              <a:pathLst>
                <a:path w="280" h="248">
                  <a:moveTo>
                    <a:pt x="0" y="123"/>
                  </a:moveTo>
                  <a:lnTo>
                    <a:pt x="1" y="136"/>
                  </a:lnTo>
                  <a:lnTo>
                    <a:pt x="3" y="148"/>
                  </a:lnTo>
                  <a:lnTo>
                    <a:pt x="6" y="160"/>
                  </a:lnTo>
                  <a:lnTo>
                    <a:pt x="11" y="172"/>
                  </a:lnTo>
                  <a:lnTo>
                    <a:pt x="17" y="183"/>
                  </a:lnTo>
                  <a:lnTo>
                    <a:pt x="24" y="193"/>
                  </a:lnTo>
                  <a:lnTo>
                    <a:pt x="32" y="203"/>
                  </a:lnTo>
                  <a:lnTo>
                    <a:pt x="41" y="212"/>
                  </a:lnTo>
                  <a:lnTo>
                    <a:pt x="51" y="219"/>
                  </a:lnTo>
                  <a:lnTo>
                    <a:pt x="62" y="227"/>
                  </a:lnTo>
                  <a:lnTo>
                    <a:pt x="74" y="233"/>
                  </a:lnTo>
                  <a:lnTo>
                    <a:pt x="86" y="238"/>
                  </a:lnTo>
                  <a:lnTo>
                    <a:pt x="98" y="242"/>
                  </a:lnTo>
                  <a:lnTo>
                    <a:pt x="112" y="245"/>
                  </a:lnTo>
                  <a:lnTo>
                    <a:pt x="126" y="248"/>
                  </a:lnTo>
                  <a:lnTo>
                    <a:pt x="140" y="248"/>
                  </a:lnTo>
                  <a:lnTo>
                    <a:pt x="155" y="248"/>
                  </a:lnTo>
                  <a:lnTo>
                    <a:pt x="169" y="245"/>
                  </a:lnTo>
                  <a:lnTo>
                    <a:pt x="182" y="242"/>
                  </a:lnTo>
                  <a:lnTo>
                    <a:pt x="194" y="238"/>
                  </a:lnTo>
                  <a:lnTo>
                    <a:pt x="207" y="233"/>
                  </a:lnTo>
                  <a:lnTo>
                    <a:pt x="219" y="227"/>
                  </a:lnTo>
                  <a:lnTo>
                    <a:pt x="229" y="219"/>
                  </a:lnTo>
                  <a:lnTo>
                    <a:pt x="239" y="212"/>
                  </a:lnTo>
                  <a:lnTo>
                    <a:pt x="248" y="203"/>
                  </a:lnTo>
                  <a:lnTo>
                    <a:pt x="256" y="193"/>
                  </a:lnTo>
                  <a:lnTo>
                    <a:pt x="263" y="183"/>
                  </a:lnTo>
                  <a:lnTo>
                    <a:pt x="269" y="172"/>
                  </a:lnTo>
                  <a:lnTo>
                    <a:pt x="274" y="160"/>
                  </a:lnTo>
                  <a:lnTo>
                    <a:pt x="278" y="148"/>
                  </a:lnTo>
                  <a:lnTo>
                    <a:pt x="279" y="136"/>
                  </a:lnTo>
                  <a:lnTo>
                    <a:pt x="280" y="123"/>
                  </a:lnTo>
                  <a:lnTo>
                    <a:pt x="279" y="111"/>
                  </a:lnTo>
                  <a:lnTo>
                    <a:pt x="278" y="99"/>
                  </a:lnTo>
                  <a:lnTo>
                    <a:pt x="274" y="87"/>
                  </a:lnTo>
                  <a:lnTo>
                    <a:pt x="269" y="75"/>
                  </a:lnTo>
                  <a:lnTo>
                    <a:pt x="263" y="64"/>
                  </a:lnTo>
                  <a:lnTo>
                    <a:pt x="256" y="54"/>
                  </a:lnTo>
                  <a:lnTo>
                    <a:pt x="248" y="45"/>
                  </a:lnTo>
                  <a:lnTo>
                    <a:pt x="239" y="36"/>
                  </a:lnTo>
                  <a:lnTo>
                    <a:pt x="229" y="28"/>
                  </a:lnTo>
                  <a:lnTo>
                    <a:pt x="219" y="20"/>
                  </a:lnTo>
                  <a:lnTo>
                    <a:pt x="207" y="14"/>
                  </a:lnTo>
                  <a:lnTo>
                    <a:pt x="194" y="10"/>
                  </a:lnTo>
                  <a:lnTo>
                    <a:pt x="182" y="5"/>
                  </a:lnTo>
                  <a:lnTo>
                    <a:pt x="169" y="2"/>
                  </a:lnTo>
                  <a:lnTo>
                    <a:pt x="155" y="0"/>
                  </a:lnTo>
                  <a:lnTo>
                    <a:pt x="140" y="0"/>
                  </a:lnTo>
                  <a:lnTo>
                    <a:pt x="126" y="0"/>
                  </a:lnTo>
                  <a:lnTo>
                    <a:pt x="112" y="2"/>
                  </a:lnTo>
                  <a:lnTo>
                    <a:pt x="98" y="5"/>
                  </a:lnTo>
                  <a:lnTo>
                    <a:pt x="86" y="10"/>
                  </a:lnTo>
                  <a:lnTo>
                    <a:pt x="74" y="14"/>
                  </a:lnTo>
                  <a:lnTo>
                    <a:pt x="62" y="20"/>
                  </a:lnTo>
                  <a:lnTo>
                    <a:pt x="51" y="28"/>
                  </a:lnTo>
                  <a:lnTo>
                    <a:pt x="41" y="36"/>
                  </a:lnTo>
                  <a:lnTo>
                    <a:pt x="32" y="45"/>
                  </a:lnTo>
                  <a:lnTo>
                    <a:pt x="24" y="54"/>
                  </a:lnTo>
                  <a:lnTo>
                    <a:pt x="17" y="64"/>
                  </a:lnTo>
                  <a:lnTo>
                    <a:pt x="11" y="75"/>
                  </a:lnTo>
                  <a:lnTo>
                    <a:pt x="6" y="87"/>
                  </a:lnTo>
                  <a:lnTo>
                    <a:pt x="3" y="99"/>
                  </a:lnTo>
                  <a:lnTo>
                    <a:pt x="1" y="111"/>
                  </a:lnTo>
                  <a:lnTo>
                    <a:pt x="0" y="123"/>
                  </a:lnTo>
                  <a:close/>
                  <a:moveTo>
                    <a:pt x="46" y="123"/>
                  </a:moveTo>
                  <a:lnTo>
                    <a:pt x="46" y="116"/>
                  </a:lnTo>
                  <a:lnTo>
                    <a:pt x="47" y="107"/>
                  </a:lnTo>
                  <a:lnTo>
                    <a:pt x="49" y="99"/>
                  </a:lnTo>
                  <a:lnTo>
                    <a:pt x="53" y="91"/>
                  </a:lnTo>
                  <a:lnTo>
                    <a:pt x="57" y="84"/>
                  </a:lnTo>
                  <a:lnTo>
                    <a:pt x="62" y="76"/>
                  </a:lnTo>
                  <a:lnTo>
                    <a:pt x="67" y="71"/>
                  </a:lnTo>
                  <a:lnTo>
                    <a:pt x="73" y="64"/>
                  </a:lnTo>
                  <a:lnTo>
                    <a:pt x="80" y="59"/>
                  </a:lnTo>
                  <a:lnTo>
                    <a:pt x="87" y="54"/>
                  </a:lnTo>
                  <a:lnTo>
                    <a:pt x="95" y="50"/>
                  </a:lnTo>
                  <a:lnTo>
                    <a:pt x="103" y="46"/>
                  </a:lnTo>
                  <a:lnTo>
                    <a:pt x="112" y="43"/>
                  </a:lnTo>
                  <a:lnTo>
                    <a:pt x="121" y="41"/>
                  </a:lnTo>
                  <a:lnTo>
                    <a:pt x="130" y="40"/>
                  </a:lnTo>
                  <a:lnTo>
                    <a:pt x="140" y="39"/>
                  </a:lnTo>
                  <a:lnTo>
                    <a:pt x="150" y="40"/>
                  </a:lnTo>
                  <a:lnTo>
                    <a:pt x="159" y="41"/>
                  </a:lnTo>
                  <a:lnTo>
                    <a:pt x="169" y="43"/>
                  </a:lnTo>
                  <a:lnTo>
                    <a:pt x="177" y="46"/>
                  </a:lnTo>
                  <a:lnTo>
                    <a:pt x="186" y="50"/>
                  </a:lnTo>
                  <a:lnTo>
                    <a:pt x="193" y="54"/>
                  </a:lnTo>
                  <a:lnTo>
                    <a:pt x="200" y="59"/>
                  </a:lnTo>
                  <a:lnTo>
                    <a:pt x="207" y="64"/>
                  </a:lnTo>
                  <a:lnTo>
                    <a:pt x="213" y="71"/>
                  </a:lnTo>
                  <a:lnTo>
                    <a:pt x="219" y="76"/>
                  </a:lnTo>
                  <a:lnTo>
                    <a:pt x="224" y="84"/>
                  </a:lnTo>
                  <a:lnTo>
                    <a:pt x="227" y="91"/>
                  </a:lnTo>
                  <a:lnTo>
                    <a:pt x="231" y="99"/>
                  </a:lnTo>
                  <a:lnTo>
                    <a:pt x="232" y="107"/>
                  </a:lnTo>
                  <a:lnTo>
                    <a:pt x="235" y="116"/>
                  </a:lnTo>
                  <a:lnTo>
                    <a:pt x="235" y="123"/>
                  </a:lnTo>
                  <a:lnTo>
                    <a:pt x="235" y="132"/>
                  </a:lnTo>
                  <a:lnTo>
                    <a:pt x="232" y="141"/>
                  </a:lnTo>
                  <a:lnTo>
                    <a:pt x="231" y="148"/>
                  </a:lnTo>
                  <a:lnTo>
                    <a:pt x="227" y="156"/>
                  </a:lnTo>
                  <a:lnTo>
                    <a:pt x="224" y="164"/>
                  </a:lnTo>
                  <a:lnTo>
                    <a:pt x="219" y="171"/>
                  </a:lnTo>
                  <a:lnTo>
                    <a:pt x="213" y="178"/>
                  </a:lnTo>
                  <a:lnTo>
                    <a:pt x="207" y="183"/>
                  </a:lnTo>
                  <a:lnTo>
                    <a:pt x="200" y="189"/>
                  </a:lnTo>
                  <a:lnTo>
                    <a:pt x="193" y="193"/>
                  </a:lnTo>
                  <a:lnTo>
                    <a:pt x="186" y="197"/>
                  </a:lnTo>
                  <a:lnTo>
                    <a:pt x="177" y="202"/>
                  </a:lnTo>
                  <a:lnTo>
                    <a:pt x="169" y="204"/>
                  </a:lnTo>
                  <a:lnTo>
                    <a:pt x="159" y="206"/>
                  </a:lnTo>
                  <a:lnTo>
                    <a:pt x="150" y="207"/>
                  </a:lnTo>
                  <a:lnTo>
                    <a:pt x="140" y="208"/>
                  </a:lnTo>
                  <a:lnTo>
                    <a:pt x="130" y="207"/>
                  </a:lnTo>
                  <a:lnTo>
                    <a:pt x="121" y="206"/>
                  </a:lnTo>
                  <a:lnTo>
                    <a:pt x="112" y="204"/>
                  </a:lnTo>
                  <a:lnTo>
                    <a:pt x="103" y="202"/>
                  </a:lnTo>
                  <a:lnTo>
                    <a:pt x="95" y="197"/>
                  </a:lnTo>
                  <a:lnTo>
                    <a:pt x="87" y="193"/>
                  </a:lnTo>
                  <a:lnTo>
                    <a:pt x="80" y="189"/>
                  </a:lnTo>
                  <a:lnTo>
                    <a:pt x="73" y="183"/>
                  </a:lnTo>
                  <a:lnTo>
                    <a:pt x="67" y="178"/>
                  </a:lnTo>
                  <a:lnTo>
                    <a:pt x="62" y="171"/>
                  </a:lnTo>
                  <a:lnTo>
                    <a:pt x="57" y="164"/>
                  </a:lnTo>
                  <a:lnTo>
                    <a:pt x="53" y="156"/>
                  </a:lnTo>
                  <a:lnTo>
                    <a:pt x="49" y="148"/>
                  </a:lnTo>
                  <a:lnTo>
                    <a:pt x="47" y="141"/>
                  </a:lnTo>
                  <a:lnTo>
                    <a:pt x="46" y="132"/>
                  </a:lnTo>
                  <a:lnTo>
                    <a:pt x="46" y="123"/>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3" name="Freeform 257"/>
            <p:cNvSpPr>
              <a:spLocks noChangeAspect="1"/>
            </p:cNvSpPr>
            <p:nvPr/>
          </p:nvSpPr>
          <p:spPr bwMode="auto">
            <a:xfrm>
              <a:off x="1608" y="850"/>
              <a:ext cx="58" cy="53"/>
            </a:xfrm>
            <a:custGeom>
              <a:avLst/>
              <a:gdLst/>
              <a:ahLst/>
              <a:cxnLst>
                <a:cxn ang="0">
                  <a:pos x="235" y="116"/>
                </a:cxn>
                <a:cxn ang="0">
                  <a:pos x="230" y="135"/>
                </a:cxn>
                <a:cxn ang="0">
                  <a:pos x="221" y="154"/>
                </a:cxn>
                <a:cxn ang="0">
                  <a:pos x="208" y="171"/>
                </a:cxn>
                <a:cxn ang="0">
                  <a:pos x="193" y="185"/>
                </a:cxn>
                <a:cxn ang="0">
                  <a:pos x="173" y="196"/>
                </a:cxn>
                <a:cxn ang="0">
                  <a:pos x="152" y="204"/>
                </a:cxn>
                <a:cxn ang="0">
                  <a:pos x="130" y="208"/>
                </a:cxn>
                <a:cxn ang="0">
                  <a:pos x="106" y="208"/>
                </a:cxn>
                <a:cxn ang="0">
                  <a:pos x="82" y="204"/>
                </a:cxn>
                <a:cxn ang="0">
                  <a:pos x="61" y="196"/>
                </a:cxn>
                <a:cxn ang="0">
                  <a:pos x="43" y="185"/>
                </a:cxn>
                <a:cxn ang="0">
                  <a:pos x="27" y="171"/>
                </a:cxn>
                <a:cxn ang="0">
                  <a:pos x="15" y="154"/>
                </a:cxn>
                <a:cxn ang="0">
                  <a:pos x="6" y="135"/>
                </a:cxn>
                <a:cxn ang="0">
                  <a:pos x="1" y="116"/>
                </a:cxn>
                <a:cxn ang="0">
                  <a:pos x="1" y="94"/>
                </a:cxn>
                <a:cxn ang="0">
                  <a:pos x="6" y="74"/>
                </a:cxn>
                <a:cxn ang="0">
                  <a:pos x="15" y="54"/>
                </a:cxn>
                <a:cxn ang="0">
                  <a:pos x="27" y="38"/>
                </a:cxn>
                <a:cxn ang="0">
                  <a:pos x="43" y="24"/>
                </a:cxn>
                <a:cxn ang="0">
                  <a:pos x="61" y="13"/>
                </a:cxn>
                <a:cxn ang="0">
                  <a:pos x="82" y="5"/>
                </a:cxn>
                <a:cxn ang="0">
                  <a:pos x="106" y="1"/>
                </a:cxn>
                <a:cxn ang="0">
                  <a:pos x="130" y="1"/>
                </a:cxn>
                <a:cxn ang="0">
                  <a:pos x="152" y="5"/>
                </a:cxn>
                <a:cxn ang="0">
                  <a:pos x="173" y="13"/>
                </a:cxn>
                <a:cxn ang="0">
                  <a:pos x="193" y="24"/>
                </a:cxn>
                <a:cxn ang="0">
                  <a:pos x="208" y="38"/>
                </a:cxn>
                <a:cxn ang="0">
                  <a:pos x="221" y="54"/>
                </a:cxn>
                <a:cxn ang="0">
                  <a:pos x="230" y="74"/>
                </a:cxn>
                <a:cxn ang="0">
                  <a:pos x="235" y="94"/>
                </a:cxn>
              </a:cxnLst>
              <a:rect l="0" t="0" r="r" b="b"/>
              <a:pathLst>
                <a:path w="235" h="208">
                  <a:moveTo>
                    <a:pt x="235" y="105"/>
                  </a:moveTo>
                  <a:lnTo>
                    <a:pt x="235" y="116"/>
                  </a:lnTo>
                  <a:lnTo>
                    <a:pt x="232" y="125"/>
                  </a:lnTo>
                  <a:lnTo>
                    <a:pt x="230" y="135"/>
                  </a:lnTo>
                  <a:lnTo>
                    <a:pt x="226" y="145"/>
                  </a:lnTo>
                  <a:lnTo>
                    <a:pt x="221" y="154"/>
                  </a:lnTo>
                  <a:lnTo>
                    <a:pt x="215" y="163"/>
                  </a:lnTo>
                  <a:lnTo>
                    <a:pt x="208" y="171"/>
                  </a:lnTo>
                  <a:lnTo>
                    <a:pt x="200" y="178"/>
                  </a:lnTo>
                  <a:lnTo>
                    <a:pt x="193" y="185"/>
                  </a:lnTo>
                  <a:lnTo>
                    <a:pt x="183" y="191"/>
                  </a:lnTo>
                  <a:lnTo>
                    <a:pt x="173" y="196"/>
                  </a:lnTo>
                  <a:lnTo>
                    <a:pt x="163" y="201"/>
                  </a:lnTo>
                  <a:lnTo>
                    <a:pt x="152" y="204"/>
                  </a:lnTo>
                  <a:lnTo>
                    <a:pt x="141" y="207"/>
                  </a:lnTo>
                  <a:lnTo>
                    <a:pt x="130" y="208"/>
                  </a:lnTo>
                  <a:lnTo>
                    <a:pt x="118" y="208"/>
                  </a:lnTo>
                  <a:lnTo>
                    <a:pt x="106" y="208"/>
                  </a:lnTo>
                  <a:lnTo>
                    <a:pt x="94" y="207"/>
                  </a:lnTo>
                  <a:lnTo>
                    <a:pt x="82" y="204"/>
                  </a:lnTo>
                  <a:lnTo>
                    <a:pt x="72" y="201"/>
                  </a:lnTo>
                  <a:lnTo>
                    <a:pt x="61" y="196"/>
                  </a:lnTo>
                  <a:lnTo>
                    <a:pt x="51" y="191"/>
                  </a:lnTo>
                  <a:lnTo>
                    <a:pt x="43" y="185"/>
                  </a:lnTo>
                  <a:lnTo>
                    <a:pt x="34" y="178"/>
                  </a:lnTo>
                  <a:lnTo>
                    <a:pt x="27" y="171"/>
                  </a:lnTo>
                  <a:lnTo>
                    <a:pt x="21" y="163"/>
                  </a:lnTo>
                  <a:lnTo>
                    <a:pt x="15" y="154"/>
                  </a:lnTo>
                  <a:lnTo>
                    <a:pt x="10" y="145"/>
                  </a:lnTo>
                  <a:lnTo>
                    <a:pt x="6" y="135"/>
                  </a:lnTo>
                  <a:lnTo>
                    <a:pt x="2" y="125"/>
                  </a:lnTo>
                  <a:lnTo>
                    <a:pt x="1" y="116"/>
                  </a:lnTo>
                  <a:lnTo>
                    <a:pt x="0" y="105"/>
                  </a:lnTo>
                  <a:lnTo>
                    <a:pt x="1" y="94"/>
                  </a:lnTo>
                  <a:lnTo>
                    <a:pt x="2" y="84"/>
                  </a:lnTo>
                  <a:lnTo>
                    <a:pt x="6" y="74"/>
                  </a:lnTo>
                  <a:lnTo>
                    <a:pt x="10" y="64"/>
                  </a:lnTo>
                  <a:lnTo>
                    <a:pt x="15" y="54"/>
                  </a:lnTo>
                  <a:lnTo>
                    <a:pt x="21" y="47"/>
                  </a:lnTo>
                  <a:lnTo>
                    <a:pt x="27" y="38"/>
                  </a:lnTo>
                  <a:lnTo>
                    <a:pt x="34" y="30"/>
                  </a:lnTo>
                  <a:lnTo>
                    <a:pt x="43" y="24"/>
                  </a:lnTo>
                  <a:lnTo>
                    <a:pt x="51" y="18"/>
                  </a:lnTo>
                  <a:lnTo>
                    <a:pt x="61" y="13"/>
                  </a:lnTo>
                  <a:lnTo>
                    <a:pt x="72" y="9"/>
                  </a:lnTo>
                  <a:lnTo>
                    <a:pt x="82" y="5"/>
                  </a:lnTo>
                  <a:lnTo>
                    <a:pt x="94" y="2"/>
                  </a:lnTo>
                  <a:lnTo>
                    <a:pt x="106" y="1"/>
                  </a:lnTo>
                  <a:lnTo>
                    <a:pt x="118" y="0"/>
                  </a:lnTo>
                  <a:lnTo>
                    <a:pt x="130" y="1"/>
                  </a:lnTo>
                  <a:lnTo>
                    <a:pt x="141" y="2"/>
                  </a:lnTo>
                  <a:lnTo>
                    <a:pt x="152" y="5"/>
                  </a:lnTo>
                  <a:lnTo>
                    <a:pt x="163" y="9"/>
                  </a:lnTo>
                  <a:lnTo>
                    <a:pt x="173" y="13"/>
                  </a:lnTo>
                  <a:lnTo>
                    <a:pt x="183" y="18"/>
                  </a:lnTo>
                  <a:lnTo>
                    <a:pt x="193" y="24"/>
                  </a:lnTo>
                  <a:lnTo>
                    <a:pt x="200" y="30"/>
                  </a:lnTo>
                  <a:lnTo>
                    <a:pt x="208" y="38"/>
                  </a:lnTo>
                  <a:lnTo>
                    <a:pt x="215" y="47"/>
                  </a:lnTo>
                  <a:lnTo>
                    <a:pt x="221" y="54"/>
                  </a:lnTo>
                  <a:lnTo>
                    <a:pt x="226" y="64"/>
                  </a:lnTo>
                  <a:lnTo>
                    <a:pt x="230" y="74"/>
                  </a:lnTo>
                  <a:lnTo>
                    <a:pt x="232" y="84"/>
                  </a:lnTo>
                  <a:lnTo>
                    <a:pt x="235" y="94"/>
                  </a:lnTo>
                  <a:lnTo>
                    <a:pt x="235"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4" name="Freeform 258"/>
            <p:cNvSpPr>
              <a:spLocks noChangeAspect="1" noEditPoints="1"/>
            </p:cNvSpPr>
            <p:nvPr/>
          </p:nvSpPr>
          <p:spPr bwMode="auto">
            <a:xfrm>
              <a:off x="1602" y="845"/>
              <a:ext cx="68" cy="62"/>
            </a:xfrm>
            <a:custGeom>
              <a:avLst/>
              <a:gdLst/>
              <a:ahLst/>
              <a:cxnLst>
                <a:cxn ang="0">
                  <a:pos x="2" y="150"/>
                </a:cxn>
                <a:cxn ang="0">
                  <a:pos x="17" y="184"/>
                </a:cxn>
                <a:cxn ang="0">
                  <a:pos x="40" y="212"/>
                </a:cxn>
                <a:cxn ang="0">
                  <a:pos x="72" y="234"/>
                </a:cxn>
                <a:cxn ang="0">
                  <a:pos x="112" y="247"/>
                </a:cxn>
                <a:cxn ang="0">
                  <a:pos x="153" y="248"/>
                </a:cxn>
                <a:cxn ang="0">
                  <a:pos x="194" y="239"/>
                </a:cxn>
                <a:cxn ang="0">
                  <a:pos x="228" y="221"/>
                </a:cxn>
                <a:cxn ang="0">
                  <a:pos x="255" y="195"/>
                </a:cxn>
                <a:cxn ang="0">
                  <a:pos x="274" y="162"/>
                </a:cxn>
                <a:cxn ang="0">
                  <a:pos x="280" y="125"/>
                </a:cxn>
                <a:cxn ang="0">
                  <a:pos x="274" y="88"/>
                </a:cxn>
                <a:cxn ang="0">
                  <a:pos x="255" y="55"/>
                </a:cxn>
                <a:cxn ang="0">
                  <a:pos x="228" y="29"/>
                </a:cxn>
                <a:cxn ang="0">
                  <a:pos x="194" y="10"/>
                </a:cxn>
                <a:cxn ang="0">
                  <a:pos x="153" y="1"/>
                </a:cxn>
                <a:cxn ang="0">
                  <a:pos x="112" y="2"/>
                </a:cxn>
                <a:cxn ang="0">
                  <a:pos x="72" y="15"/>
                </a:cxn>
                <a:cxn ang="0">
                  <a:pos x="40" y="36"/>
                </a:cxn>
                <a:cxn ang="0">
                  <a:pos x="17" y="66"/>
                </a:cxn>
                <a:cxn ang="0">
                  <a:pos x="2" y="100"/>
                </a:cxn>
                <a:cxn ang="0">
                  <a:pos x="45" y="125"/>
                </a:cxn>
                <a:cxn ang="0">
                  <a:pos x="49" y="100"/>
                </a:cxn>
                <a:cxn ang="0">
                  <a:pos x="61" y="78"/>
                </a:cxn>
                <a:cxn ang="0">
                  <a:pos x="80" y="60"/>
                </a:cxn>
                <a:cxn ang="0">
                  <a:pos x="103" y="47"/>
                </a:cxn>
                <a:cxn ang="0">
                  <a:pos x="130" y="41"/>
                </a:cxn>
                <a:cxn ang="0">
                  <a:pos x="158" y="42"/>
                </a:cxn>
                <a:cxn ang="0">
                  <a:pos x="184" y="50"/>
                </a:cxn>
                <a:cxn ang="0">
                  <a:pos x="206" y="65"/>
                </a:cxn>
                <a:cxn ang="0">
                  <a:pos x="223" y="84"/>
                </a:cxn>
                <a:cxn ang="0">
                  <a:pos x="232" y="107"/>
                </a:cxn>
                <a:cxn ang="0">
                  <a:pos x="233" y="133"/>
                </a:cxn>
                <a:cxn ang="0">
                  <a:pos x="227" y="157"/>
                </a:cxn>
                <a:cxn ang="0">
                  <a:pos x="212" y="178"/>
                </a:cxn>
                <a:cxn ang="0">
                  <a:pos x="193" y="195"/>
                </a:cxn>
                <a:cxn ang="0">
                  <a:pos x="168" y="205"/>
                </a:cxn>
                <a:cxn ang="0">
                  <a:pos x="140" y="209"/>
                </a:cxn>
                <a:cxn ang="0">
                  <a:pos x="112" y="205"/>
                </a:cxn>
                <a:cxn ang="0">
                  <a:pos x="87" y="195"/>
                </a:cxn>
                <a:cxn ang="0">
                  <a:pos x="66" y="178"/>
                </a:cxn>
                <a:cxn ang="0">
                  <a:pos x="53" y="157"/>
                </a:cxn>
                <a:cxn ang="0">
                  <a:pos x="45" y="133"/>
                </a:cxn>
              </a:cxnLst>
              <a:rect l="0" t="0" r="r" b="b"/>
              <a:pathLst>
                <a:path w="280" h="249">
                  <a:moveTo>
                    <a:pt x="0" y="125"/>
                  </a:moveTo>
                  <a:lnTo>
                    <a:pt x="0" y="138"/>
                  </a:lnTo>
                  <a:lnTo>
                    <a:pt x="2" y="150"/>
                  </a:lnTo>
                  <a:lnTo>
                    <a:pt x="6" y="162"/>
                  </a:lnTo>
                  <a:lnTo>
                    <a:pt x="11" y="173"/>
                  </a:lnTo>
                  <a:lnTo>
                    <a:pt x="17" y="184"/>
                  </a:lnTo>
                  <a:lnTo>
                    <a:pt x="23" y="195"/>
                  </a:lnTo>
                  <a:lnTo>
                    <a:pt x="32" y="203"/>
                  </a:lnTo>
                  <a:lnTo>
                    <a:pt x="40" y="212"/>
                  </a:lnTo>
                  <a:lnTo>
                    <a:pt x="50" y="221"/>
                  </a:lnTo>
                  <a:lnTo>
                    <a:pt x="61" y="227"/>
                  </a:lnTo>
                  <a:lnTo>
                    <a:pt x="72" y="234"/>
                  </a:lnTo>
                  <a:lnTo>
                    <a:pt x="85" y="239"/>
                  </a:lnTo>
                  <a:lnTo>
                    <a:pt x="98" y="244"/>
                  </a:lnTo>
                  <a:lnTo>
                    <a:pt x="112" y="247"/>
                  </a:lnTo>
                  <a:lnTo>
                    <a:pt x="125" y="248"/>
                  </a:lnTo>
                  <a:lnTo>
                    <a:pt x="140" y="249"/>
                  </a:lnTo>
                  <a:lnTo>
                    <a:pt x="153" y="248"/>
                  </a:lnTo>
                  <a:lnTo>
                    <a:pt x="168" y="247"/>
                  </a:lnTo>
                  <a:lnTo>
                    <a:pt x="182" y="244"/>
                  </a:lnTo>
                  <a:lnTo>
                    <a:pt x="194" y="239"/>
                  </a:lnTo>
                  <a:lnTo>
                    <a:pt x="206" y="234"/>
                  </a:lnTo>
                  <a:lnTo>
                    <a:pt x="217" y="227"/>
                  </a:lnTo>
                  <a:lnTo>
                    <a:pt x="228" y="221"/>
                  </a:lnTo>
                  <a:lnTo>
                    <a:pt x="238" y="212"/>
                  </a:lnTo>
                  <a:lnTo>
                    <a:pt x="248" y="203"/>
                  </a:lnTo>
                  <a:lnTo>
                    <a:pt x="255" y="195"/>
                  </a:lnTo>
                  <a:lnTo>
                    <a:pt x="263" y="184"/>
                  </a:lnTo>
                  <a:lnTo>
                    <a:pt x="269" y="173"/>
                  </a:lnTo>
                  <a:lnTo>
                    <a:pt x="274" y="162"/>
                  </a:lnTo>
                  <a:lnTo>
                    <a:pt x="276" y="150"/>
                  </a:lnTo>
                  <a:lnTo>
                    <a:pt x="279" y="138"/>
                  </a:lnTo>
                  <a:lnTo>
                    <a:pt x="280" y="125"/>
                  </a:lnTo>
                  <a:lnTo>
                    <a:pt x="279" y="112"/>
                  </a:lnTo>
                  <a:lnTo>
                    <a:pt x="276" y="100"/>
                  </a:lnTo>
                  <a:lnTo>
                    <a:pt x="274" y="88"/>
                  </a:lnTo>
                  <a:lnTo>
                    <a:pt x="269" y="77"/>
                  </a:lnTo>
                  <a:lnTo>
                    <a:pt x="263" y="66"/>
                  </a:lnTo>
                  <a:lnTo>
                    <a:pt x="255" y="55"/>
                  </a:lnTo>
                  <a:lnTo>
                    <a:pt x="248" y="46"/>
                  </a:lnTo>
                  <a:lnTo>
                    <a:pt x="238" y="36"/>
                  </a:lnTo>
                  <a:lnTo>
                    <a:pt x="228" y="29"/>
                  </a:lnTo>
                  <a:lnTo>
                    <a:pt x="217" y="22"/>
                  </a:lnTo>
                  <a:lnTo>
                    <a:pt x="206" y="15"/>
                  </a:lnTo>
                  <a:lnTo>
                    <a:pt x="194" y="10"/>
                  </a:lnTo>
                  <a:lnTo>
                    <a:pt x="182" y="6"/>
                  </a:lnTo>
                  <a:lnTo>
                    <a:pt x="168" y="2"/>
                  </a:lnTo>
                  <a:lnTo>
                    <a:pt x="153" y="1"/>
                  </a:lnTo>
                  <a:lnTo>
                    <a:pt x="140" y="0"/>
                  </a:lnTo>
                  <a:lnTo>
                    <a:pt x="125" y="1"/>
                  </a:lnTo>
                  <a:lnTo>
                    <a:pt x="112" y="2"/>
                  </a:lnTo>
                  <a:lnTo>
                    <a:pt x="98" y="6"/>
                  </a:lnTo>
                  <a:lnTo>
                    <a:pt x="85" y="10"/>
                  </a:lnTo>
                  <a:lnTo>
                    <a:pt x="72" y="15"/>
                  </a:lnTo>
                  <a:lnTo>
                    <a:pt x="61" y="22"/>
                  </a:lnTo>
                  <a:lnTo>
                    <a:pt x="50" y="29"/>
                  </a:lnTo>
                  <a:lnTo>
                    <a:pt x="40" y="36"/>
                  </a:lnTo>
                  <a:lnTo>
                    <a:pt x="32" y="46"/>
                  </a:lnTo>
                  <a:lnTo>
                    <a:pt x="23" y="55"/>
                  </a:lnTo>
                  <a:lnTo>
                    <a:pt x="17" y="66"/>
                  </a:lnTo>
                  <a:lnTo>
                    <a:pt x="11" y="77"/>
                  </a:lnTo>
                  <a:lnTo>
                    <a:pt x="6" y="88"/>
                  </a:lnTo>
                  <a:lnTo>
                    <a:pt x="2" y="100"/>
                  </a:lnTo>
                  <a:lnTo>
                    <a:pt x="0" y="112"/>
                  </a:lnTo>
                  <a:lnTo>
                    <a:pt x="0" y="125"/>
                  </a:lnTo>
                  <a:close/>
                  <a:moveTo>
                    <a:pt x="45" y="125"/>
                  </a:moveTo>
                  <a:lnTo>
                    <a:pt x="45" y="116"/>
                  </a:lnTo>
                  <a:lnTo>
                    <a:pt x="46" y="107"/>
                  </a:lnTo>
                  <a:lnTo>
                    <a:pt x="49" y="100"/>
                  </a:lnTo>
                  <a:lnTo>
                    <a:pt x="53" y="92"/>
                  </a:lnTo>
                  <a:lnTo>
                    <a:pt x="56" y="84"/>
                  </a:lnTo>
                  <a:lnTo>
                    <a:pt x="61" y="78"/>
                  </a:lnTo>
                  <a:lnTo>
                    <a:pt x="66" y="71"/>
                  </a:lnTo>
                  <a:lnTo>
                    <a:pt x="72" y="65"/>
                  </a:lnTo>
                  <a:lnTo>
                    <a:pt x="80" y="60"/>
                  </a:lnTo>
                  <a:lnTo>
                    <a:pt x="87" y="55"/>
                  </a:lnTo>
                  <a:lnTo>
                    <a:pt x="94" y="50"/>
                  </a:lnTo>
                  <a:lnTo>
                    <a:pt x="103" y="47"/>
                  </a:lnTo>
                  <a:lnTo>
                    <a:pt x="112" y="44"/>
                  </a:lnTo>
                  <a:lnTo>
                    <a:pt x="120" y="42"/>
                  </a:lnTo>
                  <a:lnTo>
                    <a:pt x="130" y="41"/>
                  </a:lnTo>
                  <a:lnTo>
                    <a:pt x="140" y="41"/>
                  </a:lnTo>
                  <a:lnTo>
                    <a:pt x="150" y="41"/>
                  </a:lnTo>
                  <a:lnTo>
                    <a:pt x="158" y="42"/>
                  </a:lnTo>
                  <a:lnTo>
                    <a:pt x="168" y="44"/>
                  </a:lnTo>
                  <a:lnTo>
                    <a:pt x="177" y="47"/>
                  </a:lnTo>
                  <a:lnTo>
                    <a:pt x="184" y="50"/>
                  </a:lnTo>
                  <a:lnTo>
                    <a:pt x="193" y="55"/>
                  </a:lnTo>
                  <a:lnTo>
                    <a:pt x="200" y="60"/>
                  </a:lnTo>
                  <a:lnTo>
                    <a:pt x="206" y="65"/>
                  </a:lnTo>
                  <a:lnTo>
                    <a:pt x="212" y="71"/>
                  </a:lnTo>
                  <a:lnTo>
                    <a:pt x="218" y="78"/>
                  </a:lnTo>
                  <a:lnTo>
                    <a:pt x="223" y="84"/>
                  </a:lnTo>
                  <a:lnTo>
                    <a:pt x="227" y="92"/>
                  </a:lnTo>
                  <a:lnTo>
                    <a:pt x="230" y="100"/>
                  </a:lnTo>
                  <a:lnTo>
                    <a:pt x="232" y="107"/>
                  </a:lnTo>
                  <a:lnTo>
                    <a:pt x="233" y="116"/>
                  </a:lnTo>
                  <a:lnTo>
                    <a:pt x="234" y="125"/>
                  </a:lnTo>
                  <a:lnTo>
                    <a:pt x="233" y="133"/>
                  </a:lnTo>
                  <a:lnTo>
                    <a:pt x="232" y="141"/>
                  </a:lnTo>
                  <a:lnTo>
                    <a:pt x="230" y="150"/>
                  </a:lnTo>
                  <a:lnTo>
                    <a:pt x="227" y="157"/>
                  </a:lnTo>
                  <a:lnTo>
                    <a:pt x="223" y="165"/>
                  </a:lnTo>
                  <a:lnTo>
                    <a:pt x="218" y="172"/>
                  </a:lnTo>
                  <a:lnTo>
                    <a:pt x="212" y="178"/>
                  </a:lnTo>
                  <a:lnTo>
                    <a:pt x="206" y="184"/>
                  </a:lnTo>
                  <a:lnTo>
                    <a:pt x="200" y="189"/>
                  </a:lnTo>
                  <a:lnTo>
                    <a:pt x="193" y="195"/>
                  </a:lnTo>
                  <a:lnTo>
                    <a:pt x="184" y="199"/>
                  </a:lnTo>
                  <a:lnTo>
                    <a:pt x="177" y="202"/>
                  </a:lnTo>
                  <a:lnTo>
                    <a:pt x="168" y="205"/>
                  </a:lnTo>
                  <a:lnTo>
                    <a:pt x="158" y="207"/>
                  </a:lnTo>
                  <a:lnTo>
                    <a:pt x="150" y="209"/>
                  </a:lnTo>
                  <a:lnTo>
                    <a:pt x="140" y="209"/>
                  </a:lnTo>
                  <a:lnTo>
                    <a:pt x="130" y="209"/>
                  </a:lnTo>
                  <a:lnTo>
                    <a:pt x="120" y="207"/>
                  </a:lnTo>
                  <a:lnTo>
                    <a:pt x="112" y="205"/>
                  </a:lnTo>
                  <a:lnTo>
                    <a:pt x="103" y="202"/>
                  </a:lnTo>
                  <a:lnTo>
                    <a:pt x="94" y="199"/>
                  </a:lnTo>
                  <a:lnTo>
                    <a:pt x="87" y="195"/>
                  </a:lnTo>
                  <a:lnTo>
                    <a:pt x="80" y="189"/>
                  </a:lnTo>
                  <a:lnTo>
                    <a:pt x="72" y="184"/>
                  </a:lnTo>
                  <a:lnTo>
                    <a:pt x="66" y="178"/>
                  </a:lnTo>
                  <a:lnTo>
                    <a:pt x="61" y="172"/>
                  </a:lnTo>
                  <a:lnTo>
                    <a:pt x="56" y="165"/>
                  </a:lnTo>
                  <a:lnTo>
                    <a:pt x="53" y="157"/>
                  </a:lnTo>
                  <a:lnTo>
                    <a:pt x="49" y="150"/>
                  </a:lnTo>
                  <a:lnTo>
                    <a:pt x="46" y="141"/>
                  </a:lnTo>
                  <a:lnTo>
                    <a:pt x="45" y="133"/>
                  </a:lnTo>
                  <a:lnTo>
                    <a:pt x="45"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5" name="Freeform 259"/>
            <p:cNvSpPr>
              <a:spLocks noChangeAspect="1"/>
            </p:cNvSpPr>
            <p:nvPr/>
          </p:nvSpPr>
          <p:spPr bwMode="auto">
            <a:xfrm>
              <a:off x="1709" y="897"/>
              <a:ext cx="60" cy="52"/>
            </a:xfrm>
            <a:custGeom>
              <a:avLst/>
              <a:gdLst/>
              <a:ahLst/>
              <a:cxnLst>
                <a:cxn ang="0">
                  <a:pos x="234" y="115"/>
                </a:cxn>
                <a:cxn ang="0">
                  <a:pos x="229" y="134"/>
                </a:cxn>
                <a:cxn ang="0">
                  <a:pos x="220" y="154"/>
                </a:cxn>
                <a:cxn ang="0">
                  <a:pos x="208" y="170"/>
                </a:cxn>
                <a:cxn ang="0">
                  <a:pos x="192" y="184"/>
                </a:cxn>
                <a:cxn ang="0">
                  <a:pos x="173" y="195"/>
                </a:cxn>
                <a:cxn ang="0">
                  <a:pos x="151" y="203"/>
                </a:cxn>
                <a:cxn ang="0">
                  <a:pos x="129" y="207"/>
                </a:cxn>
                <a:cxn ang="0">
                  <a:pos x="105" y="207"/>
                </a:cxn>
                <a:cxn ang="0">
                  <a:pos x="82" y="203"/>
                </a:cxn>
                <a:cxn ang="0">
                  <a:pos x="62" y="195"/>
                </a:cxn>
                <a:cxn ang="0">
                  <a:pos x="42" y="184"/>
                </a:cxn>
                <a:cxn ang="0">
                  <a:pos x="26" y="170"/>
                </a:cxn>
                <a:cxn ang="0">
                  <a:pos x="14" y="154"/>
                </a:cxn>
                <a:cxn ang="0">
                  <a:pos x="5" y="134"/>
                </a:cxn>
                <a:cxn ang="0">
                  <a:pos x="0" y="115"/>
                </a:cxn>
                <a:cxn ang="0">
                  <a:pos x="0" y="93"/>
                </a:cxn>
                <a:cxn ang="0">
                  <a:pos x="5" y="73"/>
                </a:cxn>
                <a:cxn ang="0">
                  <a:pos x="14" y="54"/>
                </a:cxn>
                <a:cxn ang="0">
                  <a:pos x="26" y="37"/>
                </a:cxn>
                <a:cxn ang="0">
                  <a:pos x="42" y="23"/>
                </a:cxn>
                <a:cxn ang="0">
                  <a:pos x="62" y="12"/>
                </a:cxn>
                <a:cxn ang="0">
                  <a:pos x="82" y="4"/>
                </a:cxn>
                <a:cxn ang="0">
                  <a:pos x="105" y="0"/>
                </a:cxn>
                <a:cxn ang="0">
                  <a:pos x="129" y="0"/>
                </a:cxn>
                <a:cxn ang="0">
                  <a:pos x="151" y="4"/>
                </a:cxn>
                <a:cxn ang="0">
                  <a:pos x="173" y="12"/>
                </a:cxn>
                <a:cxn ang="0">
                  <a:pos x="192" y="23"/>
                </a:cxn>
                <a:cxn ang="0">
                  <a:pos x="208" y="37"/>
                </a:cxn>
                <a:cxn ang="0">
                  <a:pos x="220" y="54"/>
                </a:cxn>
                <a:cxn ang="0">
                  <a:pos x="229" y="73"/>
                </a:cxn>
                <a:cxn ang="0">
                  <a:pos x="234" y="93"/>
                </a:cxn>
              </a:cxnLst>
              <a:rect l="0" t="0" r="r" b="b"/>
              <a:pathLst>
                <a:path w="235" h="208">
                  <a:moveTo>
                    <a:pt x="235" y="104"/>
                  </a:moveTo>
                  <a:lnTo>
                    <a:pt x="234" y="115"/>
                  </a:lnTo>
                  <a:lnTo>
                    <a:pt x="232" y="124"/>
                  </a:lnTo>
                  <a:lnTo>
                    <a:pt x="229" y="134"/>
                  </a:lnTo>
                  <a:lnTo>
                    <a:pt x="225" y="144"/>
                  </a:lnTo>
                  <a:lnTo>
                    <a:pt x="220" y="154"/>
                  </a:lnTo>
                  <a:lnTo>
                    <a:pt x="214" y="162"/>
                  </a:lnTo>
                  <a:lnTo>
                    <a:pt x="208" y="170"/>
                  </a:lnTo>
                  <a:lnTo>
                    <a:pt x="200" y="178"/>
                  </a:lnTo>
                  <a:lnTo>
                    <a:pt x="192" y="184"/>
                  </a:lnTo>
                  <a:lnTo>
                    <a:pt x="182" y="190"/>
                  </a:lnTo>
                  <a:lnTo>
                    <a:pt x="173" y="195"/>
                  </a:lnTo>
                  <a:lnTo>
                    <a:pt x="162" y="200"/>
                  </a:lnTo>
                  <a:lnTo>
                    <a:pt x="151" y="203"/>
                  </a:lnTo>
                  <a:lnTo>
                    <a:pt x="140" y="206"/>
                  </a:lnTo>
                  <a:lnTo>
                    <a:pt x="129" y="207"/>
                  </a:lnTo>
                  <a:lnTo>
                    <a:pt x="117" y="208"/>
                  </a:lnTo>
                  <a:lnTo>
                    <a:pt x="105" y="207"/>
                  </a:lnTo>
                  <a:lnTo>
                    <a:pt x="94" y="206"/>
                  </a:lnTo>
                  <a:lnTo>
                    <a:pt x="82" y="203"/>
                  </a:lnTo>
                  <a:lnTo>
                    <a:pt x="71" y="200"/>
                  </a:lnTo>
                  <a:lnTo>
                    <a:pt x="62" y="195"/>
                  </a:lnTo>
                  <a:lnTo>
                    <a:pt x="52" y="190"/>
                  </a:lnTo>
                  <a:lnTo>
                    <a:pt x="42" y="184"/>
                  </a:lnTo>
                  <a:lnTo>
                    <a:pt x="35" y="178"/>
                  </a:lnTo>
                  <a:lnTo>
                    <a:pt x="26" y="170"/>
                  </a:lnTo>
                  <a:lnTo>
                    <a:pt x="20" y="162"/>
                  </a:lnTo>
                  <a:lnTo>
                    <a:pt x="14" y="154"/>
                  </a:lnTo>
                  <a:lnTo>
                    <a:pt x="9" y="144"/>
                  </a:lnTo>
                  <a:lnTo>
                    <a:pt x="5" y="134"/>
                  </a:lnTo>
                  <a:lnTo>
                    <a:pt x="1" y="124"/>
                  </a:lnTo>
                  <a:lnTo>
                    <a:pt x="0" y="115"/>
                  </a:lnTo>
                  <a:lnTo>
                    <a:pt x="0" y="104"/>
                  </a:lnTo>
                  <a:lnTo>
                    <a:pt x="0" y="93"/>
                  </a:lnTo>
                  <a:lnTo>
                    <a:pt x="1" y="83"/>
                  </a:lnTo>
                  <a:lnTo>
                    <a:pt x="5" y="73"/>
                  </a:lnTo>
                  <a:lnTo>
                    <a:pt x="9" y="63"/>
                  </a:lnTo>
                  <a:lnTo>
                    <a:pt x="14" y="54"/>
                  </a:lnTo>
                  <a:lnTo>
                    <a:pt x="20" y="46"/>
                  </a:lnTo>
                  <a:lnTo>
                    <a:pt x="26" y="37"/>
                  </a:lnTo>
                  <a:lnTo>
                    <a:pt x="35" y="30"/>
                  </a:lnTo>
                  <a:lnTo>
                    <a:pt x="42" y="23"/>
                  </a:lnTo>
                  <a:lnTo>
                    <a:pt x="52" y="17"/>
                  </a:lnTo>
                  <a:lnTo>
                    <a:pt x="62" y="12"/>
                  </a:lnTo>
                  <a:lnTo>
                    <a:pt x="71" y="8"/>
                  </a:lnTo>
                  <a:lnTo>
                    <a:pt x="82" y="4"/>
                  </a:lnTo>
                  <a:lnTo>
                    <a:pt x="94" y="2"/>
                  </a:lnTo>
                  <a:lnTo>
                    <a:pt x="105" y="0"/>
                  </a:lnTo>
                  <a:lnTo>
                    <a:pt x="117" y="0"/>
                  </a:lnTo>
                  <a:lnTo>
                    <a:pt x="129" y="0"/>
                  </a:lnTo>
                  <a:lnTo>
                    <a:pt x="140" y="2"/>
                  </a:lnTo>
                  <a:lnTo>
                    <a:pt x="151" y="4"/>
                  </a:lnTo>
                  <a:lnTo>
                    <a:pt x="162" y="8"/>
                  </a:lnTo>
                  <a:lnTo>
                    <a:pt x="173" y="12"/>
                  </a:lnTo>
                  <a:lnTo>
                    <a:pt x="182" y="17"/>
                  </a:lnTo>
                  <a:lnTo>
                    <a:pt x="192" y="23"/>
                  </a:lnTo>
                  <a:lnTo>
                    <a:pt x="200" y="30"/>
                  </a:lnTo>
                  <a:lnTo>
                    <a:pt x="208" y="37"/>
                  </a:lnTo>
                  <a:lnTo>
                    <a:pt x="214" y="46"/>
                  </a:lnTo>
                  <a:lnTo>
                    <a:pt x="220" y="54"/>
                  </a:lnTo>
                  <a:lnTo>
                    <a:pt x="225" y="63"/>
                  </a:lnTo>
                  <a:lnTo>
                    <a:pt x="229" y="73"/>
                  </a:lnTo>
                  <a:lnTo>
                    <a:pt x="232" y="83"/>
                  </a:lnTo>
                  <a:lnTo>
                    <a:pt x="234" y="93"/>
                  </a:lnTo>
                  <a:lnTo>
                    <a:pt x="235"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6" name="Freeform 260"/>
            <p:cNvSpPr>
              <a:spLocks noChangeAspect="1" noEditPoints="1"/>
            </p:cNvSpPr>
            <p:nvPr/>
          </p:nvSpPr>
          <p:spPr bwMode="auto">
            <a:xfrm>
              <a:off x="1702" y="892"/>
              <a:ext cx="70" cy="62"/>
            </a:xfrm>
            <a:custGeom>
              <a:avLst/>
              <a:gdLst/>
              <a:ahLst/>
              <a:cxnLst>
                <a:cxn ang="0">
                  <a:pos x="2" y="150"/>
                </a:cxn>
                <a:cxn ang="0">
                  <a:pos x="17" y="184"/>
                </a:cxn>
                <a:cxn ang="0">
                  <a:pos x="42" y="213"/>
                </a:cxn>
                <a:cxn ang="0">
                  <a:pos x="74" y="234"/>
                </a:cxn>
                <a:cxn ang="0">
                  <a:pos x="112" y="247"/>
                </a:cxn>
                <a:cxn ang="0">
                  <a:pos x="155" y="248"/>
                </a:cxn>
                <a:cxn ang="0">
                  <a:pos x="194" y="239"/>
                </a:cxn>
                <a:cxn ang="0">
                  <a:pos x="228" y="221"/>
                </a:cxn>
                <a:cxn ang="0">
                  <a:pos x="257" y="195"/>
                </a:cxn>
                <a:cxn ang="0">
                  <a:pos x="274" y="162"/>
                </a:cxn>
                <a:cxn ang="0">
                  <a:pos x="280" y="125"/>
                </a:cxn>
                <a:cxn ang="0">
                  <a:pos x="274" y="87"/>
                </a:cxn>
                <a:cxn ang="0">
                  <a:pos x="257" y="55"/>
                </a:cxn>
                <a:cxn ang="0">
                  <a:pos x="228" y="29"/>
                </a:cxn>
                <a:cxn ang="0">
                  <a:pos x="194" y="10"/>
                </a:cxn>
                <a:cxn ang="0">
                  <a:pos x="155" y="1"/>
                </a:cxn>
                <a:cxn ang="0">
                  <a:pos x="112" y="2"/>
                </a:cxn>
                <a:cxn ang="0">
                  <a:pos x="74" y="15"/>
                </a:cxn>
                <a:cxn ang="0">
                  <a:pos x="42" y="37"/>
                </a:cxn>
                <a:cxn ang="0">
                  <a:pos x="17" y="66"/>
                </a:cxn>
                <a:cxn ang="0">
                  <a:pos x="2" y="100"/>
                </a:cxn>
                <a:cxn ang="0">
                  <a:pos x="45" y="125"/>
                </a:cxn>
                <a:cxn ang="0">
                  <a:pos x="49" y="100"/>
                </a:cxn>
                <a:cxn ang="0">
                  <a:pos x="61" y="78"/>
                </a:cxn>
                <a:cxn ang="0">
                  <a:pos x="80" y="60"/>
                </a:cxn>
                <a:cxn ang="0">
                  <a:pos x="103" y="47"/>
                </a:cxn>
                <a:cxn ang="0">
                  <a:pos x="130" y="41"/>
                </a:cxn>
                <a:cxn ang="0">
                  <a:pos x="160" y="43"/>
                </a:cxn>
                <a:cxn ang="0">
                  <a:pos x="185" y="50"/>
                </a:cxn>
                <a:cxn ang="0">
                  <a:pos x="207" y="66"/>
                </a:cxn>
                <a:cxn ang="0">
                  <a:pos x="223" y="84"/>
                </a:cxn>
                <a:cxn ang="0">
                  <a:pos x="233" y="108"/>
                </a:cxn>
                <a:cxn ang="0">
                  <a:pos x="234" y="133"/>
                </a:cxn>
                <a:cxn ang="0">
                  <a:pos x="227" y="157"/>
                </a:cxn>
                <a:cxn ang="0">
                  <a:pos x="214" y="178"/>
                </a:cxn>
                <a:cxn ang="0">
                  <a:pos x="193" y="195"/>
                </a:cxn>
                <a:cxn ang="0">
                  <a:pos x="168" y="205"/>
                </a:cxn>
                <a:cxn ang="0">
                  <a:pos x="140" y="209"/>
                </a:cxn>
                <a:cxn ang="0">
                  <a:pos x="112" y="205"/>
                </a:cxn>
                <a:cxn ang="0">
                  <a:pos x="87" y="195"/>
                </a:cxn>
                <a:cxn ang="0">
                  <a:pos x="67" y="178"/>
                </a:cxn>
                <a:cxn ang="0">
                  <a:pos x="53" y="157"/>
                </a:cxn>
                <a:cxn ang="0">
                  <a:pos x="45" y="133"/>
                </a:cxn>
              </a:cxnLst>
              <a:rect l="0" t="0" r="r" b="b"/>
              <a:pathLst>
                <a:path w="280" h="249">
                  <a:moveTo>
                    <a:pt x="0" y="125"/>
                  </a:moveTo>
                  <a:lnTo>
                    <a:pt x="1" y="138"/>
                  </a:lnTo>
                  <a:lnTo>
                    <a:pt x="2" y="150"/>
                  </a:lnTo>
                  <a:lnTo>
                    <a:pt x="6" y="162"/>
                  </a:lnTo>
                  <a:lnTo>
                    <a:pt x="11" y="173"/>
                  </a:lnTo>
                  <a:lnTo>
                    <a:pt x="17" y="184"/>
                  </a:lnTo>
                  <a:lnTo>
                    <a:pt x="24" y="195"/>
                  </a:lnTo>
                  <a:lnTo>
                    <a:pt x="32" y="203"/>
                  </a:lnTo>
                  <a:lnTo>
                    <a:pt x="42" y="213"/>
                  </a:lnTo>
                  <a:lnTo>
                    <a:pt x="51" y="221"/>
                  </a:lnTo>
                  <a:lnTo>
                    <a:pt x="61" y="228"/>
                  </a:lnTo>
                  <a:lnTo>
                    <a:pt x="74" y="234"/>
                  </a:lnTo>
                  <a:lnTo>
                    <a:pt x="86" y="239"/>
                  </a:lnTo>
                  <a:lnTo>
                    <a:pt x="98" y="244"/>
                  </a:lnTo>
                  <a:lnTo>
                    <a:pt x="112" y="247"/>
                  </a:lnTo>
                  <a:lnTo>
                    <a:pt x="125" y="248"/>
                  </a:lnTo>
                  <a:lnTo>
                    <a:pt x="140" y="249"/>
                  </a:lnTo>
                  <a:lnTo>
                    <a:pt x="155" y="248"/>
                  </a:lnTo>
                  <a:lnTo>
                    <a:pt x="168" y="247"/>
                  </a:lnTo>
                  <a:lnTo>
                    <a:pt x="182" y="244"/>
                  </a:lnTo>
                  <a:lnTo>
                    <a:pt x="194" y="239"/>
                  </a:lnTo>
                  <a:lnTo>
                    <a:pt x="206" y="234"/>
                  </a:lnTo>
                  <a:lnTo>
                    <a:pt x="218" y="228"/>
                  </a:lnTo>
                  <a:lnTo>
                    <a:pt x="228" y="221"/>
                  </a:lnTo>
                  <a:lnTo>
                    <a:pt x="239" y="213"/>
                  </a:lnTo>
                  <a:lnTo>
                    <a:pt x="248" y="203"/>
                  </a:lnTo>
                  <a:lnTo>
                    <a:pt x="257" y="195"/>
                  </a:lnTo>
                  <a:lnTo>
                    <a:pt x="263" y="184"/>
                  </a:lnTo>
                  <a:lnTo>
                    <a:pt x="269" y="173"/>
                  </a:lnTo>
                  <a:lnTo>
                    <a:pt x="274" y="162"/>
                  </a:lnTo>
                  <a:lnTo>
                    <a:pt x="277" y="150"/>
                  </a:lnTo>
                  <a:lnTo>
                    <a:pt x="279" y="138"/>
                  </a:lnTo>
                  <a:lnTo>
                    <a:pt x="280" y="125"/>
                  </a:lnTo>
                  <a:lnTo>
                    <a:pt x="279" y="112"/>
                  </a:lnTo>
                  <a:lnTo>
                    <a:pt x="277" y="100"/>
                  </a:lnTo>
                  <a:lnTo>
                    <a:pt x="274" y="87"/>
                  </a:lnTo>
                  <a:lnTo>
                    <a:pt x="269" y="77"/>
                  </a:lnTo>
                  <a:lnTo>
                    <a:pt x="263" y="66"/>
                  </a:lnTo>
                  <a:lnTo>
                    <a:pt x="257" y="55"/>
                  </a:lnTo>
                  <a:lnTo>
                    <a:pt x="248" y="46"/>
                  </a:lnTo>
                  <a:lnTo>
                    <a:pt x="239" y="37"/>
                  </a:lnTo>
                  <a:lnTo>
                    <a:pt x="228" y="29"/>
                  </a:lnTo>
                  <a:lnTo>
                    <a:pt x="218" y="22"/>
                  </a:lnTo>
                  <a:lnTo>
                    <a:pt x="206" y="15"/>
                  </a:lnTo>
                  <a:lnTo>
                    <a:pt x="194" y="10"/>
                  </a:lnTo>
                  <a:lnTo>
                    <a:pt x="182" y="6"/>
                  </a:lnTo>
                  <a:lnTo>
                    <a:pt x="168" y="2"/>
                  </a:lnTo>
                  <a:lnTo>
                    <a:pt x="155" y="1"/>
                  </a:lnTo>
                  <a:lnTo>
                    <a:pt x="140" y="0"/>
                  </a:lnTo>
                  <a:lnTo>
                    <a:pt x="125" y="1"/>
                  </a:lnTo>
                  <a:lnTo>
                    <a:pt x="112" y="2"/>
                  </a:lnTo>
                  <a:lnTo>
                    <a:pt x="98" y="6"/>
                  </a:lnTo>
                  <a:lnTo>
                    <a:pt x="86" y="10"/>
                  </a:lnTo>
                  <a:lnTo>
                    <a:pt x="74" y="15"/>
                  </a:lnTo>
                  <a:lnTo>
                    <a:pt x="61" y="22"/>
                  </a:lnTo>
                  <a:lnTo>
                    <a:pt x="51" y="29"/>
                  </a:lnTo>
                  <a:lnTo>
                    <a:pt x="42" y="37"/>
                  </a:lnTo>
                  <a:lnTo>
                    <a:pt x="32" y="46"/>
                  </a:lnTo>
                  <a:lnTo>
                    <a:pt x="24" y="55"/>
                  </a:lnTo>
                  <a:lnTo>
                    <a:pt x="17" y="66"/>
                  </a:lnTo>
                  <a:lnTo>
                    <a:pt x="11" y="77"/>
                  </a:lnTo>
                  <a:lnTo>
                    <a:pt x="6" y="87"/>
                  </a:lnTo>
                  <a:lnTo>
                    <a:pt x="2" y="100"/>
                  </a:lnTo>
                  <a:lnTo>
                    <a:pt x="1" y="112"/>
                  </a:lnTo>
                  <a:lnTo>
                    <a:pt x="0" y="125"/>
                  </a:lnTo>
                  <a:close/>
                  <a:moveTo>
                    <a:pt x="45" y="125"/>
                  </a:moveTo>
                  <a:lnTo>
                    <a:pt x="45" y="116"/>
                  </a:lnTo>
                  <a:lnTo>
                    <a:pt x="48" y="108"/>
                  </a:lnTo>
                  <a:lnTo>
                    <a:pt x="49" y="100"/>
                  </a:lnTo>
                  <a:lnTo>
                    <a:pt x="53" y="92"/>
                  </a:lnTo>
                  <a:lnTo>
                    <a:pt x="56" y="84"/>
                  </a:lnTo>
                  <a:lnTo>
                    <a:pt x="61" y="78"/>
                  </a:lnTo>
                  <a:lnTo>
                    <a:pt x="67" y="71"/>
                  </a:lnTo>
                  <a:lnTo>
                    <a:pt x="74" y="66"/>
                  </a:lnTo>
                  <a:lnTo>
                    <a:pt x="80" y="60"/>
                  </a:lnTo>
                  <a:lnTo>
                    <a:pt x="87" y="55"/>
                  </a:lnTo>
                  <a:lnTo>
                    <a:pt x="94" y="50"/>
                  </a:lnTo>
                  <a:lnTo>
                    <a:pt x="103" y="47"/>
                  </a:lnTo>
                  <a:lnTo>
                    <a:pt x="112" y="44"/>
                  </a:lnTo>
                  <a:lnTo>
                    <a:pt x="121" y="43"/>
                  </a:lnTo>
                  <a:lnTo>
                    <a:pt x="130" y="41"/>
                  </a:lnTo>
                  <a:lnTo>
                    <a:pt x="140" y="41"/>
                  </a:lnTo>
                  <a:lnTo>
                    <a:pt x="150" y="41"/>
                  </a:lnTo>
                  <a:lnTo>
                    <a:pt x="160" y="43"/>
                  </a:lnTo>
                  <a:lnTo>
                    <a:pt x="168" y="44"/>
                  </a:lnTo>
                  <a:lnTo>
                    <a:pt x="177" y="47"/>
                  </a:lnTo>
                  <a:lnTo>
                    <a:pt x="185" y="50"/>
                  </a:lnTo>
                  <a:lnTo>
                    <a:pt x="193" y="55"/>
                  </a:lnTo>
                  <a:lnTo>
                    <a:pt x="200" y="60"/>
                  </a:lnTo>
                  <a:lnTo>
                    <a:pt x="207" y="66"/>
                  </a:lnTo>
                  <a:lnTo>
                    <a:pt x="214" y="71"/>
                  </a:lnTo>
                  <a:lnTo>
                    <a:pt x="218" y="78"/>
                  </a:lnTo>
                  <a:lnTo>
                    <a:pt x="223" y="84"/>
                  </a:lnTo>
                  <a:lnTo>
                    <a:pt x="227" y="92"/>
                  </a:lnTo>
                  <a:lnTo>
                    <a:pt x="231" y="100"/>
                  </a:lnTo>
                  <a:lnTo>
                    <a:pt x="233" y="108"/>
                  </a:lnTo>
                  <a:lnTo>
                    <a:pt x="234" y="116"/>
                  </a:lnTo>
                  <a:lnTo>
                    <a:pt x="234" y="125"/>
                  </a:lnTo>
                  <a:lnTo>
                    <a:pt x="234" y="133"/>
                  </a:lnTo>
                  <a:lnTo>
                    <a:pt x="233" y="142"/>
                  </a:lnTo>
                  <a:lnTo>
                    <a:pt x="231" y="150"/>
                  </a:lnTo>
                  <a:lnTo>
                    <a:pt x="227" y="157"/>
                  </a:lnTo>
                  <a:lnTo>
                    <a:pt x="223" y="165"/>
                  </a:lnTo>
                  <a:lnTo>
                    <a:pt x="218" y="172"/>
                  </a:lnTo>
                  <a:lnTo>
                    <a:pt x="214" y="178"/>
                  </a:lnTo>
                  <a:lnTo>
                    <a:pt x="207" y="185"/>
                  </a:lnTo>
                  <a:lnTo>
                    <a:pt x="200" y="190"/>
                  </a:lnTo>
                  <a:lnTo>
                    <a:pt x="193" y="195"/>
                  </a:lnTo>
                  <a:lnTo>
                    <a:pt x="185" y="199"/>
                  </a:lnTo>
                  <a:lnTo>
                    <a:pt x="177" y="202"/>
                  </a:lnTo>
                  <a:lnTo>
                    <a:pt x="168" y="205"/>
                  </a:lnTo>
                  <a:lnTo>
                    <a:pt x="160" y="208"/>
                  </a:lnTo>
                  <a:lnTo>
                    <a:pt x="150" y="209"/>
                  </a:lnTo>
                  <a:lnTo>
                    <a:pt x="140" y="209"/>
                  </a:lnTo>
                  <a:lnTo>
                    <a:pt x="130" y="209"/>
                  </a:lnTo>
                  <a:lnTo>
                    <a:pt x="121" y="208"/>
                  </a:lnTo>
                  <a:lnTo>
                    <a:pt x="112" y="205"/>
                  </a:lnTo>
                  <a:lnTo>
                    <a:pt x="103" y="202"/>
                  </a:lnTo>
                  <a:lnTo>
                    <a:pt x="94" y="199"/>
                  </a:lnTo>
                  <a:lnTo>
                    <a:pt x="87" y="195"/>
                  </a:lnTo>
                  <a:lnTo>
                    <a:pt x="80" y="190"/>
                  </a:lnTo>
                  <a:lnTo>
                    <a:pt x="74" y="185"/>
                  </a:lnTo>
                  <a:lnTo>
                    <a:pt x="67" y="178"/>
                  </a:lnTo>
                  <a:lnTo>
                    <a:pt x="61" y="172"/>
                  </a:lnTo>
                  <a:lnTo>
                    <a:pt x="56" y="165"/>
                  </a:lnTo>
                  <a:lnTo>
                    <a:pt x="53" y="157"/>
                  </a:lnTo>
                  <a:lnTo>
                    <a:pt x="49" y="150"/>
                  </a:lnTo>
                  <a:lnTo>
                    <a:pt x="48" y="142"/>
                  </a:lnTo>
                  <a:lnTo>
                    <a:pt x="45" y="133"/>
                  </a:lnTo>
                  <a:lnTo>
                    <a:pt x="45"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7" name="Freeform 261"/>
            <p:cNvSpPr>
              <a:spLocks noChangeAspect="1"/>
            </p:cNvSpPr>
            <p:nvPr/>
          </p:nvSpPr>
          <p:spPr bwMode="auto">
            <a:xfrm>
              <a:off x="1807" y="1116"/>
              <a:ext cx="60" cy="55"/>
            </a:xfrm>
            <a:custGeom>
              <a:avLst/>
              <a:gdLst/>
              <a:ahLst/>
              <a:cxnLst>
                <a:cxn ang="0">
                  <a:pos x="234" y="114"/>
                </a:cxn>
                <a:cxn ang="0">
                  <a:pos x="230" y="135"/>
                </a:cxn>
                <a:cxn ang="0">
                  <a:pos x="220" y="154"/>
                </a:cxn>
                <a:cxn ang="0">
                  <a:pos x="208" y="170"/>
                </a:cxn>
                <a:cxn ang="0">
                  <a:pos x="192" y="184"/>
                </a:cxn>
                <a:cxn ang="0">
                  <a:pos x="173" y="196"/>
                </a:cxn>
                <a:cxn ang="0">
                  <a:pos x="153" y="204"/>
                </a:cxn>
                <a:cxn ang="0">
                  <a:pos x="129" y="208"/>
                </a:cxn>
                <a:cxn ang="0">
                  <a:pos x="106" y="208"/>
                </a:cxn>
                <a:cxn ang="0">
                  <a:pos x="83" y="204"/>
                </a:cxn>
                <a:cxn ang="0">
                  <a:pos x="62" y="196"/>
                </a:cxn>
                <a:cxn ang="0">
                  <a:pos x="43" y="184"/>
                </a:cxn>
                <a:cxn ang="0">
                  <a:pos x="27" y="170"/>
                </a:cxn>
                <a:cxn ang="0">
                  <a:pos x="14" y="154"/>
                </a:cxn>
                <a:cxn ang="0">
                  <a:pos x="5" y="135"/>
                </a:cxn>
                <a:cxn ang="0">
                  <a:pos x="0" y="114"/>
                </a:cxn>
                <a:cxn ang="0">
                  <a:pos x="0" y="94"/>
                </a:cxn>
                <a:cxn ang="0">
                  <a:pos x="5" y="73"/>
                </a:cxn>
                <a:cxn ang="0">
                  <a:pos x="14" y="54"/>
                </a:cxn>
                <a:cxn ang="0">
                  <a:pos x="27" y="38"/>
                </a:cxn>
                <a:cxn ang="0">
                  <a:pos x="43" y="24"/>
                </a:cxn>
                <a:cxn ang="0">
                  <a:pos x="62" y="13"/>
                </a:cxn>
                <a:cxn ang="0">
                  <a:pos x="83" y="4"/>
                </a:cxn>
                <a:cxn ang="0">
                  <a:pos x="106" y="1"/>
                </a:cxn>
                <a:cxn ang="0">
                  <a:pos x="129" y="1"/>
                </a:cxn>
                <a:cxn ang="0">
                  <a:pos x="153" y="4"/>
                </a:cxn>
                <a:cxn ang="0">
                  <a:pos x="173" y="13"/>
                </a:cxn>
                <a:cxn ang="0">
                  <a:pos x="192" y="24"/>
                </a:cxn>
                <a:cxn ang="0">
                  <a:pos x="208" y="38"/>
                </a:cxn>
                <a:cxn ang="0">
                  <a:pos x="220" y="54"/>
                </a:cxn>
                <a:cxn ang="0">
                  <a:pos x="230" y="73"/>
                </a:cxn>
                <a:cxn ang="0">
                  <a:pos x="234" y="94"/>
                </a:cxn>
              </a:cxnLst>
              <a:rect l="0" t="0" r="r" b="b"/>
              <a:pathLst>
                <a:path w="235" h="208">
                  <a:moveTo>
                    <a:pt x="235" y="105"/>
                  </a:moveTo>
                  <a:lnTo>
                    <a:pt x="234" y="114"/>
                  </a:lnTo>
                  <a:lnTo>
                    <a:pt x="232" y="125"/>
                  </a:lnTo>
                  <a:lnTo>
                    <a:pt x="230" y="135"/>
                  </a:lnTo>
                  <a:lnTo>
                    <a:pt x="225" y="145"/>
                  </a:lnTo>
                  <a:lnTo>
                    <a:pt x="220" y="154"/>
                  </a:lnTo>
                  <a:lnTo>
                    <a:pt x="215" y="163"/>
                  </a:lnTo>
                  <a:lnTo>
                    <a:pt x="208" y="170"/>
                  </a:lnTo>
                  <a:lnTo>
                    <a:pt x="200" y="178"/>
                  </a:lnTo>
                  <a:lnTo>
                    <a:pt x="192" y="184"/>
                  </a:lnTo>
                  <a:lnTo>
                    <a:pt x="183" y="191"/>
                  </a:lnTo>
                  <a:lnTo>
                    <a:pt x="173" y="196"/>
                  </a:lnTo>
                  <a:lnTo>
                    <a:pt x="162" y="201"/>
                  </a:lnTo>
                  <a:lnTo>
                    <a:pt x="153" y="204"/>
                  </a:lnTo>
                  <a:lnTo>
                    <a:pt x="141" y="206"/>
                  </a:lnTo>
                  <a:lnTo>
                    <a:pt x="129" y="208"/>
                  </a:lnTo>
                  <a:lnTo>
                    <a:pt x="117" y="208"/>
                  </a:lnTo>
                  <a:lnTo>
                    <a:pt x="106" y="208"/>
                  </a:lnTo>
                  <a:lnTo>
                    <a:pt x="94" y="206"/>
                  </a:lnTo>
                  <a:lnTo>
                    <a:pt x="83" y="204"/>
                  </a:lnTo>
                  <a:lnTo>
                    <a:pt x="71" y="201"/>
                  </a:lnTo>
                  <a:lnTo>
                    <a:pt x="62" y="196"/>
                  </a:lnTo>
                  <a:lnTo>
                    <a:pt x="52" y="191"/>
                  </a:lnTo>
                  <a:lnTo>
                    <a:pt x="43" y="184"/>
                  </a:lnTo>
                  <a:lnTo>
                    <a:pt x="35" y="178"/>
                  </a:lnTo>
                  <a:lnTo>
                    <a:pt x="27" y="170"/>
                  </a:lnTo>
                  <a:lnTo>
                    <a:pt x="20" y="163"/>
                  </a:lnTo>
                  <a:lnTo>
                    <a:pt x="14" y="154"/>
                  </a:lnTo>
                  <a:lnTo>
                    <a:pt x="9" y="145"/>
                  </a:lnTo>
                  <a:lnTo>
                    <a:pt x="5" y="135"/>
                  </a:lnTo>
                  <a:lnTo>
                    <a:pt x="3" y="125"/>
                  </a:lnTo>
                  <a:lnTo>
                    <a:pt x="0" y="114"/>
                  </a:lnTo>
                  <a:lnTo>
                    <a:pt x="0" y="105"/>
                  </a:lnTo>
                  <a:lnTo>
                    <a:pt x="0" y="94"/>
                  </a:lnTo>
                  <a:lnTo>
                    <a:pt x="3" y="83"/>
                  </a:lnTo>
                  <a:lnTo>
                    <a:pt x="5" y="73"/>
                  </a:lnTo>
                  <a:lnTo>
                    <a:pt x="9" y="63"/>
                  </a:lnTo>
                  <a:lnTo>
                    <a:pt x="14" y="54"/>
                  </a:lnTo>
                  <a:lnTo>
                    <a:pt x="20" y="46"/>
                  </a:lnTo>
                  <a:lnTo>
                    <a:pt x="27" y="38"/>
                  </a:lnTo>
                  <a:lnTo>
                    <a:pt x="35" y="30"/>
                  </a:lnTo>
                  <a:lnTo>
                    <a:pt x="43" y="24"/>
                  </a:lnTo>
                  <a:lnTo>
                    <a:pt x="52" y="17"/>
                  </a:lnTo>
                  <a:lnTo>
                    <a:pt x="62" y="13"/>
                  </a:lnTo>
                  <a:lnTo>
                    <a:pt x="71" y="9"/>
                  </a:lnTo>
                  <a:lnTo>
                    <a:pt x="83" y="4"/>
                  </a:lnTo>
                  <a:lnTo>
                    <a:pt x="94" y="2"/>
                  </a:lnTo>
                  <a:lnTo>
                    <a:pt x="106" y="1"/>
                  </a:lnTo>
                  <a:lnTo>
                    <a:pt x="117" y="0"/>
                  </a:lnTo>
                  <a:lnTo>
                    <a:pt x="129" y="1"/>
                  </a:lnTo>
                  <a:lnTo>
                    <a:pt x="141" y="2"/>
                  </a:lnTo>
                  <a:lnTo>
                    <a:pt x="153" y="4"/>
                  </a:lnTo>
                  <a:lnTo>
                    <a:pt x="162" y="9"/>
                  </a:lnTo>
                  <a:lnTo>
                    <a:pt x="173" y="13"/>
                  </a:lnTo>
                  <a:lnTo>
                    <a:pt x="183" y="17"/>
                  </a:lnTo>
                  <a:lnTo>
                    <a:pt x="192" y="24"/>
                  </a:lnTo>
                  <a:lnTo>
                    <a:pt x="200" y="30"/>
                  </a:lnTo>
                  <a:lnTo>
                    <a:pt x="208" y="38"/>
                  </a:lnTo>
                  <a:lnTo>
                    <a:pt x="215" y="46"/>
                  </a:lnTo>
                  <a:lnTo>
                    <a:pt x="220" y="54"/>
                  </a:lnTo>
                  <a:lnTo>
                    <a:pt x="225" y="63"/>
                  </a:lnTo>
                  <a:lnTo>
                    <a:pt x="230" y="73"/>
                  </a:lnTo>
                  <a:lnTo>
                    <a:pt x="232" y="83"/>
                  </a:lnTo>
                  <a:lnTo>
                    <a:pt x="234" y="94"/>
                  </a:lnTo>
                  <a:lnTo>
                    <a:pt x="235"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8" name="Freeform 262"/>
            <p:cNvSpPr>
              <a:spLocks noChangeAspect="1" noEditPoints="1"/>
            </p:cNvSpPr>
            <p:nvPr/>
          </p:nvSpPr>
          <p:spPr bwMode="auto">
            <a:xfrm>
              <a:off x="1801" y="1111"/>
              <a:ext cx="70" cy="63"/>
            </a:xfrm>
            <a:custGeom>
              <a:avLst/>
              <a:gdLst/>
              <a:ahLst/>
              <a:cxnLst>
                <a:cxn ang="0">
                  <a:pos x="4" y="150"/>
                </a:cxn>
                <a:cxn ang="0">
                  <a:pos x="17" y="184"/>
                </a:cxn>
                <a:cxn ang="0">
                  <a:pos x="42" y="212"/>
                </a:cxn>
                <a:cxn ang="0">
                  <a:pos x="74" y="234"/>
                </a:cxn>
                <a:cxn ang="0">
                  <a:pos x="112" y="246"/>
                </a:cxn>
                <a:cxn ang="0">
                  <a:pos x="155" y="248"/>
                </a:cxn>
                <a:cxn ang="0">
                  <a:pos x="195" y="239"/>
                </a:cxn>
                <a:cxn ang="0">
                  <a:pos x="230" y="221"/>
                </a:cxn>
                <a:cxn ang="0">
                  <a:pos x="257" y="193"/>
                </a:cxn>
                <a:cxn ang="0">
                  <a:pos x="274" y="161"/>
                </a:cxn>
                <a:cxn ang="0">
                  <a:pos x="280" y="125"/>
                </a:cxn>
                <a:cxn ang="0">
                  <a:pos x="274" y="88"/>
                </a:cxn>
                <a:cxn ang="0">
                  <a:pos x="257" y="55"/>
                </a:cxn>
                <a:cxn ang="0">
                  <a:pos x="230" y="29"/>
                </a:cxn>
                <a:cxn ang="0">
                  <a:pos x="195" y="10"/>
                </a:cxn>
                <a:cxn ang="0">
                  <a:pos x="155" y="0"/>
                </a:cxn>
                <a:cxn ang="0">
                  <a:pos x="112" y="2"/>
                </a:cxn>
                <a:cxn ang="0">
                  <a:pos x="74" y="15"/>
                </a:cxn>
                <a:cxn ang="0">
                  <a:pos x="42" y="36"/>
                </a:cxn>
                <a:cxn ang="0">
                  <a:pos x="17" y="65"/>
                </a:cxn>
                <a:cxn ang="0">
                  <a:pos x="4" y="100"/>
                </a:cxn>
                <a:cxn ang="0">
                  <a:pos x="45" y="125"/>
                </a:cxn>
                <a:cxn ang="0">
                  <a:pos x="50" y="100"/>
                </a:cxn>
                <a:cxn ang="0">
                  <a:pos x="61" y="78"/>
                </a:cxn>
                <a:cxn ang="0">
                  <a:pos x="80" y="59"/>
                </a:cxn>
                <a:cxn ang="0">
                  <a:pos x="103" y="47"/>
                </a:cxn>
                <a:cxn ang="0">
                  <a:pos x="130" y="41"/>
                </a:cxn>
                <a:cxn ang="0">
                  <a:pos x="160" y="42"/>
                </a:cxn>
                <a:cxn ang="0">
                  <a:pos x="185" y="50"/>
                </a:cxn>
                <a:cxn ang="0">
                  <a:pos x="207" y="65"/>
                </a:cxn>
                <a:cxn ang="0">
                  <a:pos x="223" y="84"/>
                </a:cxn>
                <a:cxn ang="0">
                  <a:pos x="233" y="107"/>
                </a:cxn>
                <a:cxn ang="0">
                  <a:pos x="234" y="133"/>
                </a:cxn>
                <a:cxn ang="0">
                  <a:pos x="227" y="157"/>
                </a:cxn>
                <a:cxn ang="0">
                  <a:pos x="214" y="178"/>
                </a:cxn>
                <a:cxn ang="0">
                  <a:pos x="193" y="195"/>
                </a:cxn>
                <a:cxn ang="0">
                  <a:pos x="168" y="204"/>
                </a:cxn>
                <a:cxn ang="0">
                  <a:pos x="140" y="209"/>
                </a:cxn>
                <a:cxn ang="0">
                  <a:pos x="112" y="204"/>
                </a:cxn>
                <a:cxn ang="0">
                  <a:pos x="87" y="195"/>
                </a:cxn>
                <a:cxn ang="0">
                  <a:pos x="67" y="178"/>
                </a:cxn>
                <a:cxn ang="0">
                  <a:pos x="53" y="157"/>
                </a:cxn>
                <a:cxn ang="0">
                  <a:pos x="47" y="133"/>
                </a:cxn>
              </a:cxnLst>
              <a:rect l="0" t="0" r="r" b="b"/>
              <a:pathLst>
                <a:path w="280" h="249">
                  <a:moveTo>
                    <a:pt x="0" y="125"/>
                  </a:moveTo>
                  <a:lnTo>
                    <a:pt x="1" y="137"/>
                  </a:lnTo>
                  <a:lnTo>
                    <a:pt x="4" y="150"/>
                  </a:lnTo>
                  <a:lnTo>
                    <a:pt x="6" y="161"/>
                  </a:lnTo>
                  <a:lnTo>
                    <a:pt x="11" y="173"/>
                  </a:lnTo>
                  <a:lnTo>
                    <a:pt x="17" y="184"/>
                  </a:lnTo>
                  <a:lnTo>
                    <a:pt x="24" y="193"/>
                  </a:lnTo>
                  <a:lnTo>
                    <a:pt x="32" y="203"/>
                  </a:lnTo>
                  <a:lnTo>
                    <a:pt x="42" y="212"/>
                  </a:lnTo>
                  <a:lnTo>
                    <a:pt x="51" y="221"/>
                  </a:lnTo>
                  <a:lnTo>
                    <a:pt x="63" y="227"/>
                  </a:lnTo>
                  <a:lnTo>
                    <a:pt x="74" y="234"/>
                  </a:lnTo>
                  <a:lnTo>
                    <a:pt x="86" y="239"/>
                  </a:lnTo>
                  <a:lnTo>
                    <a:pt x="98" y="243"/>
                  </a:lnTo>
                  <a:lnTo>
                    <a:pt x="112" y="246"/>
                  </a:lnTo>
                  <a:lnTo>
                    <a:pt x="126" y="248"/>
                  </a:lnTo>
                  <a:lnTo>
                    <a:pt x="140" y="249"/>
                  </a:lnTo>
                  <a:lnTo>
                    <a:pt x="155" y="248"/>
                  </a:lnTo>
                  <a:lnTo>
                    <a:pt x="168" y="246"/>
                  </a:lnTo>
                  <a:lnTo>
                    <a:pt x="182" y="243"/>
                  </a:lnTo>
                  <a:lnTo>
                    <a:pt x="195" y="239"/>
                  </a:lnTo>
                  <a:lnTo>
                    <a:pt x="207" y="234"/>
                  </a:lnTo>
                  <a:lnTo>
                    <a:pt x="219" y="227"/>
                  </a:lnTo>
                  <a:lnTo>
                    <a:pt x="230" y="221"/>
                  </a:lnTo>
                  <a:lnTo>
                    <a:pt x="239" y="212"/>
                  </a:lnTo>
                  <a:lnTo>
                    <a:pt x="248" y="203"/>
                  </a:lnTo>
                  <a:lnTo>
                    <a:pt x="257" y="193"/>
                  </a:lnTo>
                  <a:lnTo>
                    <a:pt x="263" y="184"/>
                  </a:lnTo>
                  <a:lnTo>
                    <a:pt x="269" y="173"/>
                  </a:lnTo>
                  <a:lnTo>
                    <a:pt x="274" y="161"/>
                  </a:lnTo>
                  <a:lnTo>
                    <a:pt x="277" y="150"/>
                  </a:lnTo>
                  <a:lnTo>
                    <a:pt x="280" y="137"/>
                  </a:lnTo>
                  <a:lnTo>
                    <a:pt x="280" y="125"/>
                  </a:lnTo>
                  <a:lnTo>
                    <a:pt x="280" y="112"/>
                  </a:lnTo>
                  <a:lnTo>
                    <a:pt x="277" y="100"/>
                  </a:lnTo>
                  <a:lnTo>
                    <a:pt x="274" y="88"/>
                  </a:lnTo>
                  <a:lnTo>
                    <a:pt x="269" y="75"/>
                  </a:lnTo>
                  <a:lnTo>
                    <a:pt x="263" y="65"/>
                  </a:lnTo>
                  <a:lnTo>
                    <a:pt x="257" y="55"/>
                  </a:lnTo>
                  <a:lnTo>
                    <a:pt x="248" y="45"/>
                  </a:lnTo>
                  <a:lnTo>
                    <a:pt x="239" y="36"/>
                  </a:lnTo>
                  <a:lnTo>
                    <a:pt x="230" y="29"/>
                  </a:lnTo>
                  <a:lnTo>
                    <a:pt x="219" y="21"/>
                  </a:lnTo>
                  <a:lnTo>
                    <a:pt x="207" y="15"/>
                  </a:lnTo>
                  <a:lnTo>
                    <a:pt x="195" y="10"/>
                  </a:lnTo>
                  <a:lnTo>
                    <a:pt x="182" y="6"/>
                  </a:lnTo>
                  <a:lnTo>
                    <a:pt x="168" y="2"/>
                  </a:lnTo>
                  <a:lnTo>
                    <a:pt x="155" y="0"/>
                  </a:lnTo>
                  <a:lnTo>
                    <a:pt x="140" y="0"/>
                  </a:lnTo>
                  <a:lnTo>
                    <a:pt x="126" y="0"/>
                  </a:lnTo>
                  <a:lnTo>
                    <a:pt x="112" y="2"/>
                  </a:lnTo>
                  <a:lnTo>
                    <a:pt x="98" y="6"/>
                  </a:lnTo>
                  <a:lnTo>
                    <a:pt x="86" y="10"/>
                  </a:lnTo>
                  <a:lnTo>
                    <a:pt x="74" y="15"/>
                  </a:lnTo>
                  <a:lnTo>
                    <a:pt x="63" y="21"/>
                  </a:lnTo>
                  <a:lnTo>
                    <a:pt x="51" y="29"/>
                  </a:lnTo>
                  <a:lnTo>
                    <a:pt x="42" y="36"/>
                  </a:lnTo>
                  <a:lnTo>
                    <a:pt x="32" y="45"/>
                  </a:lnTo>
                  <a:lnTo>
                    <a:pt x="24" y="55"/>
                  </a:lnTo>
                  <a:lnTo>
                    <a:pt x="17" y="65"/>
                  </a:lnTo>
                  <a:lnTo>
                    <a:pt x="11" y="75"/>
                  </a:lnTo>
                  <a:lnTo>
                    <a:pt x="6" y="88"/>
                  </a:lnTo>
                  <a:lnTo>
                    <a:pt x="4" y="100"/>
                  </a:lnTo>
                  <a:lnTo>
                    <a:pt x="1" y="112"/>
                  </a:lnTo>
                  <a:lnTo>
                    <a:pt x="0" y="125"/>
                  </a:lnTo>
                  <a:close/>
                  <a:moveTo>
                    <a:pt x="45" y="125"/>
                  </a:moveTo>
                  <a:lnTo>
                    <a:pt x="47" y="116"/>
                  </a:lnTo>
                  <a:lnTo>
                    <a:pt x="48" y="107"/>
                  </a:lnTo>
                  <a:lnTo>
                    <a:pt x="50" y="100"/>
                  </a:lnTo>
                  <a:lnTo>
                    <a:pt x="53" y="92"/>
                  </a:lnTo>
                  <a:lnTo>
                    <a:pt x="58" y="84"/>
                  </a:lnTo>
                  <a:lnTo>
                    <a:pt x="61" y="78"/>
                  </a:lnTo>
                  <a:lnTo>
                    <a:pt x="67" y="71"/>
                  </a:lnTo>
                  <a:lnTo>
                    <a:pt x="74" y="65"/>
                  </a:lnTo>
                  <a:lnTo>
                    <a:pt x="80" y="59"/>
                  </a:lnTo>
                  <a:lnTo>
                    <a:pt x="87" y="55"/>
                  </a:lnTo>
                  <a:lnTo>
                    <a:pt x="96" y="50"/>
                  </a:lnTo>
                  <a:lnTo>
                    <a:pt x="103" y="47"/>
                  </a:lnTo>
                  <a:lnTo>
                    <a:pt x="112" y="44"/>
                  </a:lnTo>
                  <a:lnTo>
                    <a:pt x="121" y="42"/>
                  </a:lnTo>
                  <a:lnTo>
                    <a:pt x="130" y="41"/>
                  </a:lnTo>
                  <a:lnTo>
                    <a:pt x="140" y="41"/>
                  </a:lnTo>
                  <a:lnTo>
                    <a:pt x="150" y="41"/>
                  </a:lnTo>
                  <a:lnTo>
                    <a:pt x="160" y="42"/>
                  </a:lnTo>
                  <a:lnTo>
                    <a:pt x="168" y="44"/>
                  </a:lnTo>
                  <a:lnTo>
                    <a:pt x="177" y="47"/>
                  </a:lnTo>
                  <a:lnTo>
                    <a:pt x="185" y="50"/>
                  </a:lnTo>
                  <a:lnTo>
                    <a:pt x="193" y="55"/>
                  </a:lnTo>
                  <a:lnTo>
                    <a:pt x="200" y="59"/>
                  </a:lnTo>
                  <a:lnTo>
                    <a:pt x="207" y="65"/>
                  </a:lnTo>
                  <a:lnTo>
                    <a:pt x="214" y="71"/>
                  </a:lnTo>
                  <a:lnTo>
                    <a:pt x="219" y="78"/>
                  </a:lnTo>
                  <a:lnTo>
                    <a:pt x="223" y="84"/>
                  </a:lnTo>
                  <a:lnTo>
                    <a:pt x="227" y="92"/>
                  </a:lnTo>
                  <a:lnTo>
                    <a:pt x="231" y="100"/>
                  </a:lnTo>
                  <a:lnTo>
                    <a:pt x="233" y="107"/>
                  </a:lnTo>
                  <a:lnTo>
                    <a:pt x="234" y="116"/>
                  </a:lnTo>
                  <a:lnTo>
                    <a:pt x="234" y="125"/>
                  </a:lnTo>
                  <a:lnTo>
                    <a:pt x="234" y="133"/>
                  </a:lnTo>
                  <a:lnTo>
                    <a:pt x="233" y="141"/>
                  </a:lnTo>
                  <a:lnTo>
                    <a:pt x="231" y="150"/>
                  </a:lnTo>
                  <a:lnTo>
                    <a:pt x="227" y="157"/>
                  </a:lnTo>
                  <a:lnTo>
                    <a:pt x="223" y="164"/>
                  </a:lnTo>
                  <a:lnTo>
                    <a:pt x="219" y="172"/>
                  </a:lnTo>
                  <a:lnTo>
                    <a:pt x="214" y="178"/>
                  </a:lnTo>
                  <a:lnTo>
                    <a:pt x="207" y="184"/>
                  </a:lnTo>
                  <a:lnTo>
                    <a:pt x="200" y="189"/>
                  </a:lnTo>
                  <a:lnTo>
                    <a:pt x="193" y="195"/>
                  </a:lnTo>
                  <a:lnTo>
                    <a:pt x="185" y="198"/>
                  </a:lnTo>
                  <a:lnTo>
                    <a:pt x="177" y="202"/>
                  </a:lnTo>
                  <a:lnTo>
                    <a:pt x="168" y="204"/>
                  </a:lnTo>
                  <a:lnTo>
                    <a:pt x="160" y="207"/>
                  </a:lnTo>
                  <a:lnTo>
                    <a:pt x="150" y="208"/>
                  </a:lnTo>
                  <a:lnTo>
                    <a:pt x="140" y="209"/>
                  </a:lnTo>
                  <a:lnTo>
                    <a:pt x="130" y="208"/>
                  </a:lnTo>
                  <a:lnTo>
                    <a:pt x="121" y="207"/>
                  </a:lnTo>
                  <a:lnTo>
                    <a:pt x="112" y="204"/>
                  </a:lnTo>
                  <a:lnTo>
                    <a:pt x="103" y="202"/>
                  </a:lnTo>
                  <a:lnTo>
                    <a:pt x="96" y="198"/>
                  </a:lnTo>
                  <a:lnTo>
                    <a:pt x="87" y="195"/>
                  </a:lnTo>
                  <a:lnTo>
                    <a:pt x="80" y="189"/>
                  </a:lnTo>
                  <a:lnTo>
                    <a:pt x="74" y="184"/>
                  </a:lnTo>
                  <a:lnTo>
                    <a:pt x="67" y="178"/>
                  </a:lnTo>
                  <a:lnTo>
                    <a:pt x="61" y="172"/>
                  </a:lnTo>
                  <a:lnTo>
                    <a:pt x="58" y="164"/>
                  </a:lnTo>
                  <a:lnTo>
                    <a:pt x="53" y="157"/>
                  </a:lnTo>
                  <a:lnTo>
                    <a:pt x="50" y="150"/>
                  </a:lnTo>
                  <a:lnTo>
                    <a:pt x="48" y="141"/>
                  </a:lnTo>
                  <a:lnTo>
                    <a:pt x="47" y="133"/>
                  </a:lnTo>
                  <a:lnTo>
                    <a:pt x="45"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59" name="Freeform 263"/>
            <p:cNvSpPr>
              <a:spLocks noChangeAspect="1"/>
            </p:cNvSpPr>
            <p:nvPr/>
          </p:nvSpPr>
          <p:spPr bwMode="auto">
            <a:xfrm>
              <a:off x="1907" y="1171"/>
              <a:ext cx="58" cy="55"/>
            </a:xfrm>
            <a:custGeom>
              <a:avLst/>
              <a:gdLst/>
              <a:ahLst/>
              <a:cxnLst>
                <a:cxn ang="0">
                  <a:pos x="235" y="115"/>
                </a:cxn>
                <a:cxn ang="0">
                  <a:pos x="230" y="135"/>
                </a:cxn>
                <a:cxn ang="0">
                  <a:pos x="221" y="154"/>
                </a:cxn>
                <a:cxn ang="0">
                  <a:pos x="208" y="171"/>
                </a:cxn>
                <a:cxn ang="0">
                  <a:pos x="192" y="185"/>
                </a:cxn>
                <a:cxn ang="0">
                  <a:pos x="173" y="196"/>
                </a:cxn>
                <a:cxn ang="0">
                  <a:pos x="153" y="204"/>
                </a:cxn>
                <a:cxn ang="0">
                  <a:pos x="129" y="208"/>
                </a:cxn>
                <a:cxn ang="0">
                  <a:pos x="106" y="208"/>
                </a:cxn>
                <a:cxn ang="0">
                  <a:pos x="83" y="204"/>
                </a:cxn>
                <a:cxn ang="0">
                  <a:pos x="62" y="196"/>
                </a:cxn>
                <a:cxn ang="0">
                  <a:pos x="43" y="185"/>
                </a:cxn>
                <a:cxn ang="0">
                  <a:pos x="27" y="171"/>
                </a:cxn>
                <a:cxn ang="0">
                  <a:pos x="15" y="154"/>
                </a:cxn>
                <a:cxn ang="0">
                  <a:pos x="5" y="135"/>
                </a:cxn>
                <a:cxn ang="0">
                  <a:pos x="1" y="115"/>
                </a:cxn>
                <a:cxn ang="0">
                  <a:pos x="1" y="93"/>
                </a:cxn>
                <a:cxn ang="0">
                  <a:pos x="5" y="74"/>
                </a:cxn>
                <a:cxn ang="0">
                  <a:pos x="15" y="55"/>
                </a:cxn>
                <a:cxn ang="0">
                  <a:pos x="27" y="38"/>
                </a:cxn>
                <a:cxn ang="0">
                  <a:pos x="43" y="23"/>
                </a:cxn>
                <a:cxn ang="0">
                  <a:pos x="62" y="12"/>
                </a:cxn>
                <a:cxn ang="0">
                  <a:pos x="83" y="5"/>
                </a:cxn>
                <a:cxn ang="0">
                  <a:pos x="106" y="0"/>
                </a:cxn>
                <a:cxn ang="0">
                  <a:pos x="129" y="0"/>
                </a:cxn>
                <a:cxn ang="0">
                  <a:pos x="153" y="5"/>
                </a:cxn>
                <a:cxn ang="0">
                  <a:pos x="173" y="12"/>
                </a:cxn>
                <a:cxn ang="0">
                  <a:pos x="192" y="23"/>
                </a:cxn>
                <a:cxn ang="0">
                  <a:pos x="208" y="38"/>
                </a:cxn>
                <a:cxn ang="0">
                  <a:pos x="221" y="55"/>
                </a:cxn>
                <a:cxn ang="0">
                  <a:pos x="230" y="74"/>
                </a:cxn>
                <a:cxn ang="0">
                  <a:pos x="235" y="93"/>
                </a:cxn>
              </a:cxnLst>
              <a:rect l="0" t="0" r="r" b="b"/>
              <a:pathLst>
                <a:path w="235" h="209">
                  <a:moveTo>
                    <a:pt x="235" y="104"/>
                  </a:moveTo>
                  <a:lnTo>
                    <a:pt x="235" y="115"/>
                  </a:lnTo>
                  <a:lnTo>
                    <a:pt x="232" y="125"/>
                  </a:lnTo>
                  <a:lnTo>
                    <a:pt x="230" y="135"/>
                  </a:lnTo>
                  <a:lnTo>
                    <a:pt x="226" y="145"/>
                  </a:lnTo>
                  <a:lnTo>
                    <a:pt x="221" y="154"/>
                  </a:lnTo>
                  <a:lnTo>
                    <a:pt x="215" y="162"/>
                  </a:lnTo>
                  <a:lnTo>
                    <a:pt x="208" y="171"/>
                  </a:lnTo>
                  <a:lnTo>
                    <a:pt x="200" y="178"/>
                  </a:lnTo>
                  <a:lnTo>
                    <a:pt x="192" y="185"/>
                  </a:lnTo>
                  <a:lnTo>
                    <a:pt x="183" y="190"/>
                  </a:lnTo>
                  <a:lnTo>
                    <a:pt x="173" y="196"/>
                  </a:lnTo>
                  <a:lnTo>
                    <a:pt x="164" y="200"/>
                  </a:lnTo>
                  <a:lnTo>
                    <a:pt x="153" y="204"/>
                  </a:lnTo>
                  <a:lnTo>
                    <a:pt x="142" y="207"/>
                  </a:lnTo>
                  <a:lnTo>
                    <a:pt x="129" y="208"/>
                  </a:lnTo>
                  <a:lnTo>
                    <a:pt x="118" y="209"/>
                  </a:lnTo>
                  <a:lnTo>
                    <a:pt x="106" y="208"/>
                  </a:lnTo>
                  <a:lnTo>
                    <a:pt x="94" y="207"/>
                  </a:lnTo>
                  <a:lnTo>
                    <a:pt x="83" y="204"/>
                  </a:lnTo>
                  <a:lnTo>
                    <a:pt x="71" y="200"/>
                  </a:lnTo>
                  <a:lnTo>
                    <a:pt x="62" y="196"/>
                  </a:lnTo>
                  <a:lnTo>
                    <a:pt x="52" y="190"/>
                  </a:lnTo>
                  <a:lnTo>
                    <a:pt x="43" y="185"/>
                  </a:lnTo>
                  <a:lnTo>
                    <a:pt x="35" y="178"/>
                  </a:lnTo>
                  <a:lnTo>
                    <a:pt x="27" y="171"/>
                  </a:lnTo>
                  <a:lnTo>
                    <a:pt x="20" y="162"/>
                  </a:lnTo>
                  <a:lnTo>
                    <a:pt x="15" y="154"/>
                  </a:lnTo>
                  <a:lnTo>
                    <a:pt x="10" y="145"/>
                  </a:lnTo>
                  <a:lnTo>
                    <a:pt x="5" y="135"/>
                  </a:lnTo>
                  <a:lnTo>
                    <a:pt x="3" y="125"/>
                  </a:lnTo>
                  <a:lnTo>
                    <a:pt x="1" y="115"/>
                  </a:lnTo>
                  <a:lnTo>
                    <a:pt x="0" y="104"/>
                  </a:lnTo>
                  <a:lnTo>
                    <a:pt x="1" y="93"/>
                  </a:lnTo>
                  <a:lnTo>
                    <a:pt x="3" y="83"/>
                  </a:lnTo>
                  <a:lnTo>
                    <a:pt x="5" y="74"/>
                  </a:lnTo>
                  <a:lnTo>
                    <a:pt x="10" y="64"/>
                  </a:lnTo>
                  <a:lnTo>
                    <a:pt x="15" y="55"/>
                  </a:lnTo>
                  <a:lnTo>
                    <a:pt x="20" y="46"/>
                  </a:lnTo>
                  <a:lnTo>
                    <a:pt x="27" y="38"/>
                  </a:lnTo>
                  <a:lnTo>
                    <a:pt x="35" y="31"/>
                  </a:lnTo>
                  <a:lnTo>
                    <a:pt x="43" y="23"/>
                  </a:lnTo>
                  <a:lnTo>
                    <a:pt x="52" y="18"/>
                  </a:lnTo>
                  <a:lnTo>
                    <a:pt x="62" y="12"/>
                  </a:lnTo>
                  <a:lnTo>
                    <a:pt x="71" y="8"/>
                  </a:lnTo>
                  <a:lnTo>
                    <a:pt x="83" y="5"/>
                  </a:lnTo>
                  <a:lnTo>
                    <a:pt x="94" y="3"/>
                  </a:lnTo>
                  <a:lnTo>
                    <a:pt x="106" y="0"/>
                  </a:lnTo>
                  <a:lnTo>
                    <a:pt x="118" y="0"/>
                  </a:lnTo>
                  <a:lnTo>
                    <a:pt x="129" y="0"/>
                  </a:lnTo>
                  <a:lnTo>
                    <a:pt x="142" y="3"/>
                  </a:lnTo>
                  <a:lnTo>
                    <a:pt x="153" y="5"/>
                  </a:lnTo>
                  <a:lnTo>
                    <a:pt x="164" y="8"/>
                  </a:lnTo>
                  <a:lnTo>
                    <a:pt x="173" y="12"/>
                  </a:lnTo>
                  <a:lnTo>
                    <a:pt x="183" y="18"/>
                  </a:lnTo>
                  <a:lnTo>
                    <a:pt x="192" y="23"/>
                  </a:lnTo>
                  <a:lnTo>
                    <a:pt x="200" y="31"/>
                  </a:lnTo>
                  <a:lnTo>
                    <a:pt x="208" y="38"/>
                  </a:lnTo>
                  <a:lnTo>
                    <a:pt x="215" y="46"/>
                  </a:lnTo>
                  <a:lnTo>
                    <a:pt x="221" y="55"/>
                  </a:lnTo>
                  <a:lnTo>
                    <a:pt x="226" y="64"/>
                  </a:lnTo>
                  <a:lnTo>
                    <a:pt x="230" y="74"/>
                  </a:lnTo>
                  <a:lnTo>
                    <a:pt x="232" y="83"/>
                  </a:lnTo>
                  <a:lnTo>
                    <a:pt x="235" y="93"/>
                  </a:lnTo>
                  <a:lnTo>
                    <a:pt x="235"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0" name="Freeform 264"/>
            <p:cNvSpPr>
              <a:spLocks noChangeAspect="1" noEditPoints="1"/>
            </p:cNvSpPr>
            <p:nvPr/>
          </p:nvSpPr>
          <p:spPr bwMode="auto">
            <a:xfrm>
              <a:off x="1901" y="1166"/>
              <a:ext cx="70" cy="62"/>
            </a:xfrm>
            <a:custGeom>
              <a:avLst/>
              <a:gdLst/>
              <a:ahLst/>
              <a:cxnLst>
                <a:cxn ang="0">
                  <a:pos x="3" y="149"/>
                </a:cxn>
                <a:cxn ang="0">
                  <a:pos x="16" y="183"/>
                </a:cxn>
                <a:cxn ang="0">
                  <a:pos x="41" y="213"/>
                </a:cxn>
                <a:cxn ang="0">
                  <a:pos x="73" y="233"/>
                </a:cxn>
                <a:cxn ang="0">
                  <a:pos x="112" y="246"/>
                </a:cxn>
                <a:cxn ang="0">
                  <a:pos x="154" y="248"/>
                </a:cxn>
                <a:cxn ang="0">
                  <a:pos x="194" y="239"/>
                </a:cxn>
                <a:cxn ang="0">
                  <a:pos x="229" y="220"/>
                </a:cxn>
                <a:cxn ang="0">
                  <a:pos x="256" y="194"/>
                </a:cxn>
                <a:cxn ang="0">
                  <a:pos x="273" y="161"/>
                </a:cxn>
                <a:cxn ang="0">
                  <a:pos x="280" y="124"/>
                </a:cxn>
                <a:cxn ang="0">
                  <a:pos x="273" y="87"/>
                </a:cxn>
                <a:cxn ang="0">
                  <a:pos x="256" y="54"/>
                </a:cxn>
                <a:cxn ang="0">
                  <a:pos x="229" y="28"/>
                </a:cxn>
                <a:cxn ang="0">
                  <a:pos x="194" y="9"/>
                </a:cxn>
                <a:cxn ang="0">
                  <a:pos x="154" y="1"/>
                </a:cxn>
                <a:cxn ang="0">
                  <a:pos x="112" y="2"/>
                </a:cxn>
                <a:cxn ang="0">
                  <a:pos x="73" y="15"/>
                </a:cxn>
                <a:cxn ang="0">
                  <a:pos x="41" y="37"/>
                </a:cxn>
                <a:cxn ang="0">
                  <a:pos x="16" y="65"/>
                </a:cxn>
                <a:cxn ang="0">
                  <a:pos x="3" y="99"/>
                </a:cxn>
                <a:cxn ang="0">
                  <a:pos x="44" y="124"/>
                </a:cxn>
                <a:cxn ang="0">
                  <a:pos x="49" y="99"/>
                </a:cxn>
                <a:cxn ang="0">
                  <a:pos x="62" y="77"/>
                </a:cxn>
                <a:cxn ang="0">
                  <a:pos x="80" y="60"/>
                </a:cxn>
                <a:cxn ang="0">
                  <a:pos x="103" y="47"/>
                </a:cxn>
                <a:cxn ang="0">
                  <a:pos x="130" y="40"/>
                </a:cxn>
                <a:cxn ang="0">
                  <a:pos x="159" y="42"/>
                </a:cxn>
                <a:cxn ang="0">
                  <a:pos x="184" y="50"/>
                </a:cxn>
                <a:cxn ang="0">
                  <a:pos x="207" y="65"/>
                </a:cxn>
                <a:cxn ang="0">
                  <a:pos x="222" y="84"/>
                </a:cxn>
                <a:cxn ang="0">
                  <a:pos x="232" y="108"/>
                </a:cxn>
                <a:cxn ang="0">
                  <a:pos x="234" y="133"/>
                </a:cxn>
                <a:cxn ang="0">
                  <a:pos x="227" y="157"/>
                </a:cxn>
                <a:cxn ang="0">
                  <a:pos x="213" y="178"/>
                </a:cxn>
                <a:cxn ang="0">
                  <a:pos x="193" y="194"/>
                </a:cxn>
                <a:cxn ang="0">
                  <a:pos x="167" y="205"/>
                </a:cxn>
                <a:cxn ang="0">
                  <a:pos x="140" y="208"/>
                </a:cxn>
                <a:cxn ang="0">
                  <a:pos x="112" y="205"/>
                </a:cxn>
                <a:cxn ang="0">
                  <a:pos x="87" y="194"/>
                </a:cxn>
                <a:cxn ang="0">
                  <a:pos x="66" y="178"/>
                </a:cxn>
                <a:cxn ang="0">
                  <a:pos x="53" y="157"/>
                </a:cxn>
                <a:cxn ang="0">
                  <a:pos x="46" y="133"/>
                </a:cxn>
              </a:cxnLst>
              <a:rect l="0" t="0" r="r" b="b"/>
              <a:pathLst>
                <a:path w="280" h="249">
                  <a:moveTo>
                    <a:pt x="0" y="124"/>
                  </a:moveTo>
                  <a:lnTo>
                    <a:pt x="0" y="137"/>
                  </a:lnTo>
                  <a:lnTo>
                    <a:pt x="3" y="149"/>
                  </a:lnTo>
                  <a:lnTo>
                    <a:pt x="6" y="161"/>
                  </a:lnTo>
                  <a:lnTo>
                    <a:pt x="11" y="172"/>
                  </a:lnTo>
                  <a:lnTo>
                    <a:pt x="16" y="183"/>
                  </a:lnTo>
                  <a:lnTo>
                    <a:pt x="23" y="194"/>
                  </a:lnTo>
                  <a:lnTo>
                    <a:pt x="32" y="203"/>
                  </a:lnTo>
                  <a:lnTo>
                    <a:pt x="41" y="213"/>
                  </a:lnTo>
                  <a:lnTo>
                    <a:pt x="50" y="220"/>
                  </a:lnTo>
                  <a:lnTo>
                    <a:pt x="62" y="228"/>
                  </a:lnTo>
                  <a:lnTo>
                    <a:pt x="73" y="233"/>
                  </a:lnTo>
                  <a:lnTo>
                    <a:pt x="85" y="239"/>
                  </a:lnTo>
                  <a:lnTo>
                    <a:pt x="98" y="243"/>
                  </a:lnTo>
                  <a:lnTo>
                    <a:pt x="112" y="246"/>
                  </a:lnTo>
                  <a:lnTo>
                    <a:pt x="125" y="248"/>
                  </a:lnTo>
                  <a:lnTo>
                    <a:pt x="140" y="249"/>
                  </a:lnTo>
                  <a:lnTo>
                    <a:pt x="154" y="248"/>
                  </a:lnTo>
                  <a:lnTo>
                    <a:pt x="168" y="246"/>
                  </a:lnTo>
                  <a:lnTo>
                    <a:pt x="181" y="243"/>
                  </a:lnTo>
                  <a:lnTo>
                    <a:pt x="194" y="239"/>
                  </a:lnTo>
                  <a:lnTo>
                    <a:pt x="207" y="233"/>
                  </a:lnTo>
                  <a:lnTo>
                    <a:pt x="218" y="228"/>
                  </a:lnTo>
                  <a:lnTo>
                    <a:pt x="229" y="220"/>
                  </a:lnTo>
                  <a:lnTo>
                    <a:pt x="238" y="213"/>
                  </a:lnTo>
                  <a:lnTo>
                    <a:pt x="247" y="203"/>
                  </a:lnTo>
                  <a:lnTo>
                    <a:pt x="256" y="194"/>
                  </a:lnTo>
                  <a:lnTo>
                    <a:pt x="263" y="183"/>
                  </a:lnTo>
                  <a:lnTo>
                    <a:pt x="269" y="172"/>
                  </a:lnTo>
                  <a:lnTo>
                    <a:pt x="273" y="161"/>
                  </a:lnTo>
                  <a:lnTo>
                    <a:pt x="277" y="149"/>
                  </a:lnTo>
                  <a:lnTo>
                    <a:pt x="279" y="137"/>
                  </a:lnTo>
                  <a:lnTo>
                    <a:pt x="280" y="124"/>
                  </a:lnTo>
                  <a:lnTo>
                    <a:pt x="279" y="111"/>
                  </a:lnTo>
                  <a:lnTo>
                    <a:pt x="277" y="99"/>
                  </a:lnTo>
                  <a:lnTo>
                    <a:pt x="273" y="87"/>
                  </a:lnTo>
                  <a:lnTo>
                    <a:pt x="269" y="76"/>
                  </a:lnTo>
                  <a:lnTo>
                    <a:pt x="263" y="65"/>
                  </a:lnTo>
                  <a:lnTo>
                    <a:pt x="256" y="54"/>
                  </a:lnTo>
                  <a:lnTo>
                    <a:pt x="247" y="46"/>
                  </a:lnTo>
                  <a:lnTo>
                    <a:pt x="238" y="37"/>
                  </a:lnTo>
                  <a:lnTo>
                    <a:pt x="229" y="28"/>
                  </a:lnTo>
                  <a:lnTo>
                    <a:pt x="218" y="22"/>
                  </a:lnTo>
                  <a:lnTo>
                    <a:pt x="207" y="15"/>
                  </a:lnTo>
                  <a:lnTo>
                    <a:pt x="194" y="9"/>
                  </a:lnTo>
                  <a:lnTo>
                    <a:pt x="181" y="5"/>
                  </a:lnTo>
                  <a:lnTo>
                    <a:pt x="168" y="2"/>
                  </a:lnTo>
                  <a:lnTo>
                    <a:pt x="154" y="1"/>
                  </a:lnTo>
                  <a:lnTo>
                    <a:pt x="140" y="0"/>
                  </a:lnTo>
                  <a:lnTo>
                    <a:pt x="125" y="1"/>
                  </a:lnTo>
                  <a:lnTo>
                    <a:pt x="112" y="2"/>
                  </a:lnTo>
                  <a:lnTo>
                    <a:pt x="98" y="5"/>
                  </a:lnTo>
                  <a:lnTo>
                    <a:pt x="85" y="9"/>
                  </a:lnTo>
                  <a:lnTo>
                    <a:pt x="73" y="15"/>
                  </a:lnTo>
                  <a:lnTo>
                    <a:pt x="62" y="22"/>
                  </a:lnTo>
                  <a:lnTo>
                    <a:pt x="50" y="28"/>
                  </a:lnTo>
                  <a:lnTo>
                    <a:pt x="41" y="37"/>
                  </a:lnTo>
                  <a:lnTo>
                    <a:pt x="32" y="46"/>
                  </a:lnTo>
                  <a:lnTo>
                    <a:pt x="23" y="54"/>
                  </a:lnTo>
                  <a:lnTo>
                    <a:pt x="16" y="65"/>
                  </a:lnTo>
                  <a:lnTo>
                    <a:pt x="11" y="76"/>
                  </a:lnTo>
                  <a:lnTo>
                    <a:pt x="6" y="87"/>
                  </a:lnTo>
                  <a:lnTo>
                    <a:pt x="3" y="99"/>
                  </a:lnTo>
                  <a:lnTo>
                    <a:pt x="0" y="111"/>
                  </a:lnTo>
                  <a:lnTo>
                    <a:pt x="0" y="124"/>
                  </a:lnTo>
                  <a:close/>
                  <a:moveTo>
                    <a:pt x="44" y="124"/>
                  </a:moveTo>
                  <a:lnTo>
                    <a:pt x="46" y="115"/>
                  </a:lnTo>
                  <a:lnTo>
                    <a:pt x="47" y="108"/>
                  </a:lnTo>
                  <a:lnTo>
                    <a:pt x="49" y="99"/>
                  </a:lnTo>
                  <a:lnTo>
                    <a:pt x="53" y="91"/>
                  </a:lnTo>
                  <a:lnTo>
                    <a:pt x="57" y="84"/>
                  </a:lnTo>
                  <a:lnTo>
                    <a:pt x="62" y="77"/>
                  </a:lnTo>
                  <a:lnTo>
                    <a:pt x="66" y="71"/>
                  </a:lnTo>
                  <a:lnTo>
                    <a:pt x="73" y="65"/>
                  </a:lnTo>
                  <a:lnTo>
                    <a:pt x="80" y="60"/>
                  </a:lnTo>
                  <a:lnTo>
                    <a:pt x="87" y="54"/>
                  </a:lnTo>
                  <a:lnTo>
                    <a:pt x="95" y="50"/>
                  </a:lnTo>
                  <a:lnTo>
                    <a:pt x="103" y="47"/>
                  </a:lnTo>
                  <a:lnTo>
                    <a:pt x="112" y="43"/>
                  </a:lnTo>
                  <a:lnTo>
                    <a:pt x="121" y="42"/>
                  </a:lnTo>
                  <a:lnTo>
                    <a:pt x="130" y="40"/>
                  </a:lnTo>
                  <a:lnTo>
                    <a:pt x="140" y="40"/>
                  </a:lnTo>
                  <a:lnTo>
                    <a:pt x="149" y="40"/>
                  </a:lnTo>
                  <a:lnTo>
                    <a:pt x="159" y="42"/>
                  </a:lnTo>
                  <a:lnTo>
                    <a:pt x="167" y="43"/>
                  </a:lnTo>
                  <a:lnTo>
                    <a:pt x="177" y="47"/>
                  </a:lnTo>
                  <a:lnTo>
                    <a:pt x="184" y="50"/>
                  </a:lnTo>
                  <a:lnTo>
                    <a:pt x="193" y="54"/>
                  </a:lnTo>
                  <a:lnTo>
                    <a:pt x="200" y="60"/>
                  </a:lnTo>
                  <a:lnTo>
                    <a:pt x="207" y="65"/>
                  </a:lnTo>
                  <a:lnTo>
                    <a:pt x="213" y="71"/>
                  </a:lnTo>
                  <a:lnTo>
                    <a:pt x="219" y="77"/>
                  </a:lnTo>
                  <a:lnTo>
                    <a:pt x="222" y="84"/>
                  </a:lnTo>
                  <a:lnTo>
                    <a:pt x="227" y="91"/>
                  </a:lnTo>
                  <a:lnTo>
                    <a:pt x="230" y="99"/>
                  </a:lnTo>
                  <a:lnTo>
                    <a:pt x="232" y="108"/>
                  </a:lnTo>
                  <a:lnTo>
                    <a:pt x="234" y="115"/>
                  </a:lnTo>
                  <a:lnTo>
                    <a:pt x="235" y="124"/>
                  </a:lnTo>
                  <a:lnTo>
                    <a:pt x="234" y="133"/>
                  </a:lnTo>
                  <a:lnTo>
                    <a:pt x="232" y="142"/>
                  </a:lnTo>
                  <a:lnTo>
                    <a:pt x="230" y="149"/>
                  </a:lnTo>
                  <a:lnTo>
                    <a:pt x="227" y="157"/>
                  </a:lnTo>
                  <a:lnTo>
                    <a:pt x="222" y="165"/>
                  </a:lnTo>
                  <a:lnTo>
                    <a:pt x="219" y="171"/>
                  </a:lnTo>
                  <a:lnTo>
                    <a:pt x="213" y="178"/>
                  </a:lnTo>
                  <a:lnTo>
                    <a:pt x="207" y="184"/>
                  </a:lnTo>
                  <a:lnTo>
                    <a:pt x="200" y="190"/>
                  </a:lnTo>
                  <a:lnTo>
                    <a:pt x="193" y="194"/>
                  </a:lnTo>
                  <a:lnTo>
                    <a:pt x="184" y="198"/>
                  </a:lnTo>
                  <a:lnTo>
                    <a:pt x="177" y="202"/>
                  </a:lnTo>
                  <a:lnTo>
                    <a:pt x="167" y="205"/>
                  </a:lnTo>
                  <a:lnTo>
                    <a:pt x="159" y="207"/>
                  </a:lnTo>
                  <a:lnTo>
                    <a:pt x="149" y="208"/>
                  </a:lnTo>
                  <a:lnTo>
                    <a:pt x="140" y="208"/>
                  </a:lnTo>
                  <a:lnTo>
                    <a:pt x="130" y="208"/>
                  </a:lnTo>
                  <a:lnTo>
                    <a:pt x="121" y="207"/>
                  </a:lnTo>
                  <a:lnTo>
                    <a:pt x="112" y="205"/>
                  </a:lnTo>
                  <a:lnTo>
                    <a:pt x="103" y="202"/>
                  </a:lnTo>
                  <a:lnTo>
                    <a:pt x="95" y="198"/>
                  </a:lnTo>
                  <a:lnTo>
                    <a:pt x="87" y="194"/>
                  </a:lnTo>
                  <a:lnTo>
                    <a:pt x="80" y="190"/>
                  </a:lnTo>
                  <a:lnTo>
                    <a:pt x="73" y="184"/>
                  </a:lnTo>
                  <a:lnTo>
                    <a:pt x="66" y="178"/>
                  </a:lnTo>
                  <a:lnTo>
                    <a:pt x="62" y="171"/>
                  </a:lnTo>
                  <a:lnTo>
                    <a:pt x="57" y="165"/>
                  </a:lnTo>
                  <a:lnTo>
                    <a:pt x="53" y="157"/>
                  </a:lnTo>
                  <a:lnTo>
                    <a:pt x="49" y="149"/>
                  </a:lnTo>
                  <a:lnTo>
                    <a:pt x="47" y="142"/>
                  </a:lnTo>
                  <a:lnTo>
                    <a:pt x="46" y="133"/>
                  </a:lnTo>
                  <a:lnTo>
                    <a:pt x="44"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1" name="Freeform 265"/>
            <p:cNvSpPr>
              <a:spLocks noChangeAspect="1"/>
            </p:cNvSpPr>
            <p:nvPr/>
          </p:nvSpPr>
          <p:spPr bwMode="auto">
            <a:xfrm>
              <a:off x="2005" y="1279"/>
              <a:ext cx="58" cy="53"/>
            </a:xfrm>
            <a:custGeom>
              <a:avLst/>
              <a:gdLst/>
              <a:ahLst/>
              <a:cxnLst>
                <a:cxn ang="0">
                  <a:pos x="235" y="115"/>
                </a:cxn>
                <a:cxn ang="0">
                  <a:pos x="230" y="135"/>
                </a:cxn>
                <a:cxn ang="0">
                  <a:pos x="221" y="154"/>
                </a:cxn>
                <a:cxn ang="0">
                  <a:pos x="208" y="170"/>
                </a:cxn>
                <a:cxn ang="0">
                  <a:pos x="192" y="184"/>
                </a:cxn>
                <a:cxn ang="0">
                  <a:pos x="174" y="197"/>
                </a:cxn>
                <a:cxn ang="0">
                  <a:pos x="153" y="204"/>
                </a:cxn>
                <a:cxn ang="0">
                  <a:pos x="129" y="209"/>
                </a:cxn>
                <a:cxn ang="0">
                  <a:pos x="106" y="209"/>
                </a:cxn>
                <a:cxn ang="0">
                  <a:pos x="83" y="204"/>
                </a:cxn>
                <a:cxn ang="0">
                  <a:pos x="62" y="197"/>
                </a:cxn>
                <a:cxn ang="0">
                  <a:pos x="43" y="184"/>
                </a:cxn>
                <a:cxn ang="0">
                  <a:pos x="27" y="170"/>
                </a:cxn>
                <a:cxn ang="0">
                  <a:pos x="15" y="154"/>
                </a:cxn>
                <a:cxn ang="0">
                  <a:pos x="5" y="135"/>
                </a:cxn>
                <a:cxn ang="0">
                  <a:pos x="2" y="115"/>
                </a:cxn>
                <a:cxn ang="0">
                  <a:pos x="2" y="94"/>
                </a:cxn>
                <a:cxn ang="0">
                  <a:pos x="5" y="73"/>
                </a:cxn>
                <a:cxn ang="0">
                  <a:pos x="15" y="55"/>
                </a:cxn>
                <a:cxn ang="0">
                  <a:pos x="27" y="38"/>
                </a:cxn>
                <a:cxn ang="0">
                  <a:pos x="43" y="24"/>
                </a:cxn>
                <a:cxn ang="0">
                  <a:pos x="62" y="13"/>
                </a:cxn>
                <a:cxn ang="0">
                  <a:pos x="83" y="4"/>
                </a:cxn>
                <a:cxn ang="0">
                  <a:pos x="106" y="1"/>
                </a:cxn>
                <a:cxn ang="0">
                  <a:pos x="129" y="1"/>
                </a:cxn>
                <a:cxn ang="0">
                  <a:pos x="153" y="4"/>
                </a:cxn>
                <a:cxn ang="0">
                  <a:pos x="174" y="13"/>
                </a:cxn>
                <a:cxn ang="0">
                  <a:pos x="192" y="24"/>
                </a:cxn>
                <a:cxn ang="0">
                  <a:pos x="208" y="38"/>
                </a:cxn>
                <a:cxn ang="0">
                  <a:pos x="221" y="55"/>
                </a:cxn>
                <a:cxn ang="0">
                  <a:pos x="230" y="73"/>
                </a:cxn>
                <a:cxn ang="0">
                  <a:pos x="235" y="94"/>
                </a:cxn>
              </a:cxnLst>
              <a:rect l="0" t="0" r="r" b="b"/>
              <a:pathLst>
                <a:path w="235" h="209">
                  <a:moveTo>
                    <a:pt x="235" y="105"/>
                  </a:moveTo>
                  <a:lnTo>
                    <a:pt x="235" y="115"/>
                  </a:lnTo>
                  <a:lnTo>
                    <a:pt x="233" y="126"/>
                  </a:lnTo>
                  <a:lnTo>
                    <a:pt x="230" y="135"/>
                  </a:lnTo>
                  <a:lnTo>
                    <a:pt x="226" y="145"/>
                  </a:lnTo>
                  <a:lnTo>
                    <a:pt x="221" y="154"/>
                  </a:lnTo>
                  <a:lnTo>
                    <a:pt x="215" y="163"/>
                  </a:lnTo>
                  <a:lnTo>
                    <a:pt x="208" y="170"/>
                  </a:lnTo>
                  <a:lnTo>
                    <a:pt x="201" y="178"/>
                  </a:lnTo>
                  <a:lnTo>
                    <a:pt x="192" y="184"/>
                  </a:lnTo>
                  <a:lnTo>
                    <a:pt x="183" y="191"/>
                  </a:lnTo>
                  <a:lnTo>
                    <a:pt x="174" y="197"/>
                  </a:lnTo>
                  <a:lnTo>
                    <a:pt x="164" y="201"/>
                  </a:lnTo>
                  <a:lnTo>
                    <a:pt x="153" y="204"/>
                  </a:lnTo>
                  <a:lnTo>
                    <a:pt x="142" y="206"/>
                  </a:lnTo>
                  <a:lnTo>
                    <a:pt x="129" y="209"/>
                  </a:lnTo>
                  <a:lnTo>
                    <a:pt x="118" y="209"/>
                  </a:lnTo>
                  <a:lnTo>
                    <a:pt x="106" y="209"/>
                  </a:lnTo>
                  <a:lnTo>
                    <a:pt x="94" y="206"/>
                  </a:lnTo>
                  <a:lnTo>
                    <a:pt x="83" y="204"/>
                  </a:lnTo>
                  <a:lnTo>
                    <a:pt x="73" y="201"/>
                  </a:lnTo>
                  <a:lnTo>
                    <a:pt x="62" y="197"/>
                  </a:lnTo>
                  <a:lnTo>
                    <a:pt x="52" y="191"/>
                  </a:lnTo>
                  <a:lnTo>
                    <a:pt x="43" y="184"/>
                  </a:lnTo>
                  <a:lnTo>
                    <a:pt x="35" y="178"/>
                  </a:lnTo>
                  <a:lnTo>
                    <a:pt x="27" y="170"/>
                  </a:lnTo>
                  <a:lnTo>
                    <a:pt x="20" y="163"/>
                  </a:lnTo>
                  <a:lnTo>
                    <a:pt x="15" y="154"/>
                  </a:lnTo>
                  <a:lnTo>
                    <a:pt x="10" y="145"/>
                  </a:lnTo>
                  <a:lnTo>
                    <a:pt x="5" y="135"/>
                  </a:lnTo>
                  <a:lnTo>
                    <a:pt x="3" y="126"/>
                  </a:lnTo>
                  <a:lnTo>
                    <a:pt x="2" y="115"/>
                  </a:lnTo>
                  <a:lnTo>
                    <a:pt x="0" y="105"/>
                  </a:lnTo>
                  <a:lnTo>
                    <a:pt x="2" y="94"/>
                  </a:lnTo>
                  <a:lnTo>
                    <a:pt x="3" y="83"/>
                  </a:lnTo>
                  <a:lnTo>
                    <a:pt x="5" y="73"/>
                  </a:lnTo>
                  <a:lnTo>
                    <a:pt x="10" y="63"/>
                  </a:lnTo>
                  <a:lnTo>
                    <a:pt x="15" y="55"/>
                  </a:lnTo>
                  <a:lnTo>
                    <a:pt x="20" y="46"/>
                  </a:lnTo>
                  <a:lnTo>
                    <a:pt x="27" y="38"/>
                  </a:lnTo>
                  <a:lnTo>
                    <a:pt x="35" y="30"/>
                  </a:lnTo>
                  <a:lnTo>
                    <a:pt x="43" y="24"/>
                  </a:lnTo>
                  <a:lnTo>
                    <a:pt x="52" y="17"/>
                  </a:lnTo>
                  <a:lnTo>
                    <a:pt x="62" y="13"/>
                  </a:lnTo>
                  <a:lnTo>
                    <a:pt x="73" y="9"/>
                  </a:lnTo>
                  <a:lnTo>
                    <a:pt x="83" y="4"/>
                  </a:lnTo>
                  <a:lnTo>
                    <a:pt x="94" y="2"/>
                  </a:lnTo>
                  <a:lnTo>
                    <a:pt x="106" y="1"/>
                  </a:lnTo>
                  <a:lnTo>
                    <a:pt x="118" y="0"/>
                  </a:lnTo>
                  <a:lnTo>
                    <a:pt x="129" y="1"/>
                  </a:lnTo>
                  <a:lnTo>
                    <a:pt x="142" y="2"/>
                  </a:lnTo>
                  <a:lnTo>
                    <a:pt x="153" y="4"/>
                  </a:lnTo>
                  <a:lnTo>
                    <a:pt x="164" y="9"/>
                  </a:lnTo>
                  <a:lnTo>
                    <a:pt x="174" y="13"/>
                  </a:lnTo>
                  <a:lnTo>
                    <a:pt x="183" y="17"/>
                  </a:lnTo>
                  <a:lnTo>
                    <a:pt x="192" y="24"/>
                  </a:lnTo>
                  <a:lnTo>
                    <a:pt x="201" y="30"/>
                  </a:lnTo>
                  <a:lnTo>
                    <a:pt x="208" y="38"/>
                  </a:lnTo>
                  <a:lnTo>
                    <a:pt x="215" y="46"/>
                  </a:lnTo>
                  <a:lnTo>
                    <a:pt x="221" y="55"/>
                  </a:lnTo>
                  <a:lnTo>
                    <a:pt x="226" y="63"/>
                  </a:lnTo>
                  <a:lnTo>
                    <a:pt x="230" y="73"/>
                  </a:lnTo>
                  <a:lnTo>
                    <a:pt x="233" y="83"/>
                  </a:lnTo>
                  <a:lnTo>
                    <a:pt x="235" y="94"/>
                  </a:lnTo>
                  <a:lnTo>
                    <a:pt x="235"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2" name="Freeform 266"/>
            <p:cNvSpPr>
              <a:spLocks noChangeAspect="1" noEditPoints="1"/>
            </p:cNvSpPr>
            <p:nvPr/>
          </p:nvSpPr>
          <p:spPr bwMode="auto">
            <a:xfrm>
              <a:off x="1999" y="1275"/>
              <a:ext cx="69" cy="62"/>
            </a:xfrm>
            <a:custGeom>
              <a:avLst/>
              <a:gdLst/>
              <a:ahLst/>
              <a:cxnLst>
                <a:cxn ang="0">
                  <a:pos x="3" y="150"/>
                </a:cxn>
                <a:cxn ang="0">
                  <a:pos x="17" y="184"/>
                </a:cxn>
                <a:cxn ang="0">
                  <a:pos x="41" y="212"/>
                </a:cxn>
                <a:cxn ang="0">
                  <a:pos x="73" y="234"/>
                </a:cxn>
                <a:cxn ang="0">
                  <a:pos x="112" y="246"/>
                </a:cxn>
                <a:cxn ang="0">
                  <a:pos x="154" y="248"/>
                </a:cxn>
                <a:cxn ang="0">
                  <a:pos x="194" y="239"/>
                </a:cxn>
                <a:cxn ang="0">
                  <a:pos x="229" y="221"/>
                </a:cxn>
                <a:cxn ang="0">
                  <a:pos x="256" y="194"/>
                </a:cxn>
                <a:cxn ang="0">
                  <a:pos x="274" y="161"/>
                </a:cxn>
                <a:cxn ang="0">
                  <a:pos x="280" y="125"/>
                </a:cxn>
                <a:cxn ang="0">
                  <a:pos x="274" y="88"/>
                </a:cxn>
                <a:cxn ang="0">
                  <a:pos x="256" y="55"/>
                </a:cxn>
                <a:cxn ang="0">
                  <a:pos x="229" y="29"/>
                </a:cxn>
                <a:cxn ang="0">
                  <a:pos x="194" y="10"/>
                </a:cxn>
                <a:cxn ang="0">
                  <a:pos x="154" y="0"/>
                </a:cxn>
                <a:cxn ang="0">
                  <a:pos x="112" y="2"/>
                </a:cxn>
                <a:cxn ang="0">
                  <a:pos x="73" y="16"/>
                </a:cxn>
                <a:cxn ang="0">
                  <a:pos x="41" y="36"/>
                </a:cxn>
                <a:cxn ang="0">
                  <a:pos x="17" y="65"/>
                </a:cxn>
                <a:cxn ang="0">
                  <a:pos x="3" y="100"/>
                </a:cxn>
                <a:cxn ang="0">
                  <a:pos x="46" y="125"/>
                </a:cxn>
                <a:cxn ang="0">
                  <a:pos x="49" y="100"/>
                </a:cxn>
                <a:cxn ang="0">
                  <a:pos x="62" y="78"/>
                </a:cxn>
                <a:cxn ang="0">
                  <a:pos x="80" y="59"/>
                </a:cxn>
                <a:cxn ang="0">
                  <a:pos x="103" y="47"/>
                </a:cxn>
                <a:cxn ang="0">
                  <a:pos x="130" y="41"/>
                </a:cxn>
                <a:cxn ang="0">
                  <a:pos x="159" y="42"/>
                </a:cxn>
                <a:cxn ang="0">
                  <a:pos x="185" y="50"/>
                </a:cxn>
                <a:cxn ang="0">
                  <a:pos x="207" y="65"/>
                </a:cxn>
                <a:cxn ang="0">
                  <a:pos x="223" y="84"/>
                </a:cxn>
                <a:cxn ang="0">
                  <a:pos x="232" y="107"/>
                </a:cxn>
                <a:cxn ang="0">
                  <a:pos x="234" y="134"/>
                </a:cxn>
                <a:cxn ang="0">
                  <a:pos x="228" y="158"/>
                </a:cxn>
                <a:cxn ang="0">
                  <a:pos x="213" y="178"/>
                </a:cxn>
                <a:cxn ang="0">
                  <a:pos x="193" y="195"/>
                </a:cxn>
                <a:cxn ang="0">
                  <a:pos x="169" y="204"/>
                </a:cxn>
                <a:cxn ang="0">
                  <a:pos x="140" y="209"/>
                </a:cxn>
                <a:cxn ang="0">
                  <a:pos x="112" y="204"/>
                </a:cxn>
                <a:cxn ang="0">
                  <a:pos x="87" y="195"/>
                </a:cxn>
                <a:cxn ang="0">
                  <a:pos x="67" y="178"/>
                </a:cxn>
                <a:cxn ang="0">
                  <a:pos x="53" y="158"/>
                </a:cxn>
                <a:cxn ang="0">
                  <a:pos x="46" y="134"/>
                </a:cxn>
              </a:cxnLst>
              <a:rect l="0" t="0" r="r" b="b"/>
              <a:pathLst>
                <a:path w="280" h="249">
                  <a:moveTo>
                    <a:pt x="0" y="125"/>
                  </a:moveTo>
                  <a:lnTo>
                    <a:pt x="0" y="137"/>
                  </a:lnTo>
                  <a:lnTo>
                    <a:pt x="3" y="150"/>
                  </a:lnTo>
                  <a:lnTo>
                    <a:pt x="6" y="161"/>
                  </a:lnTo>
                  <a:lnTo>
                    <a:pt x="11" y="173"/>
                  </a:lnTo>
                  <a:lnTo>
                    <a:pt x="17" y="184"/>
                  </a:lnTo>
                  <a:lnTo>
                    <a:pt x="24" y="194"/>
                  </a:lnTo>
                  <a:lnTo>
                    <a:pt x="32" y="203"/>
                  </a:lnTo>
                  <a:lnTo>
                    <a:pt x="41" y="212"/>
                  </a:lnTo>
                  <a:lnTo>
                    <a:pt x="51" y="221"/>
                  </a:lnTo>
                  <a:lnTo>
                    <a:pt x="62" y="227"/>
                  </a:lnTo>
                  <a:lnTo>
                    <a:pt x="73" y="234"/>
                  </a:lnTo>
                  <a:lnTo>
                    <a:pt x="85" y="239"/>
                  </a:lnTo>
                  <a:lnTo>
                    <a:pt x="99" y="243"/>
                  </a:lnTo>
                  <a:lnTo>
                    <a:pt x="112" y="246"/>
                  </a:lnTo>
                  <a:lnTo>
                    <a:pt x="126" y="248"/>
                  </a:lnTo>
                  <a:lnTo>
                    <a:pt x="140" y="249"/>
                  </a:lnTo>
                  <a:lnTo>
                    <a:pt x="154" y="248"/>
                  </a:lnTo>
                  <a:lnTo>
                    <a:pt x="169" y="246"/>
                  </a:lnTo>
                  <a:lnTo>
                    <a:pt x="182" y="243"/>
                  </a:lnTo>
                  <a:lnTo>
                    <a:pt x="194" y="239"/>
                  </a:lnTo>
                  <a:lnTo>
                    <a:pt x="207" y="234"/>
                  </a:lnTo>
                  <a:lnTo>
                    <a:pt x="218" y="227"/>
                  </a:lnTo>
                  <a:lnTo>
                    <a:pt x="229" y="221"/>
                  </a:lnTo>
                  <a:lnTo>
                    <a:pt x="239" y="212"/>
                  </a:lnTo>
                  <a:lnTo>
                    <a:pt x="248" y="203"/>
                  </a:lnTo>
                  <a:lnTo>
                    <a:pt x="256" y="194"/>
                  </a:lnTo>
                  <a:lnTo>
                    <a:pt x="263" y="184"/>
                  </a:lnTo>
                  <a:lnTo>
                    <a:pt x="269" y="173"/>
                  </a:lnTo>
                  <a:lnTo>
                    <a:pt x="274" y="161"/>
                  </a:lnTo>
                  <a:lnTo>
                    <a:pt x="277" y="150"/>
                  </a:lnTo>
                  <a:lnTo>
                    <a:pt x="279" y="137"/>
                  </a:lnTo>
                  <a:lnTo>
                    <a:pt x="280" y="125"/>
                  </a:lnTo>
                  <a:lnTo>
                    <a:pt x="279" y="112"/>
                  </a:lnTo>
                  <a:lnTo>
                    <a:pt x="277" y="100"/>
                  </a:lnTo>
                  <a:lnTo>
                    <a:pt x="274" y="88"/>
                  </a:lnTo>
                  <a:lnTo>
                    <a:pt x="269" y="76"/>
                  </a:lnTo>
                  <a:lnTo>
                    <a:pt x="263" y="65"/>
                  </a:lnTo>
                  <a:lnTo>
                    <a:pt x="256" y="55"/>
                  </a:lnTo>
                  <a:lnTo>
                    <a:pt x="248" y="45"/>
                  </a:lnTo>
                  <a:lnTo>
                    <a:pt x="239" y="36"/>
                  </a:lnTo>
                  <a:lnTo>
                    <a:pt x="229" y="29"/>
                  </a:lnTo>
                  <a:lnTo>
                    <a:pt x="218" y="21"/>
                  </a:lnTo>
                  <a:lnTo>
                    <a:pt x="207" y="16"/>
                  </a:lnTo>
                  <a:lnTo>
                    <a:pt x="194" y="10"/>
                  </a:lnTo>
                  <a:lnTo>
                    <a:pt x="182" y="6"/>
                  </a:lnTo>
                  <a:lnTo>
                    <a:pt x="169" y="2"/>
                  </a:lnTo>
                  <a:lnTo>
                    <a:pt x="154" y="0"/>
                  </a:lnTo>
                  <a:lnTo>
                    <a:pt x="140" y="0"/>
                  </a:lnTo>
                  <a:lnTo>
                    <a:pt x="126" y="0"/>
                  </a:lnTo>
                  <a:lnTo>
                    <a:pt x="112" y="2"/>
                  </a:lnTo>
                  <a:lnTo>
                    <a:pt x="99" y="6"/>
                  </a:lnTo>
                  <a:lnTo>
                    <a:pt x="85" y="10"/>
                  </a:lnTo>
                  <a:lnTo>
                    <a:pt x="73" y="16"/>
                  </a:lnTo>
                  <a:lnTo>
                    <a:pt x="62" y="21"/>
                  </a:lnTo>
                  <a:lnTo>
                    <a:pt x="51" y="29"/>
                  </a:lnTo>
                  <a:lnTo>
                    <a:pt x="41" y="36"/>
                  </a:lnTo>
                  <a:lnTo>
                    <a:pt x="32" y="45"/>
                  </a:lnTo>
                  <a:lnTo>
                    <a:pt x="24" y="55"/>
                  </a:lnTo>
                  <a:lnTo>
                    <a:pt x="17" y="65"/>
                  </a:lnTo>
                  <a:lnTo>
                    <a:pt x="11" y="76"/>
                  </a:lnTo>
                  <a:lnTo>
                    <a:pt x="6" y="88"/>
                  </a:lnTo>
                  <a:lnTo>
                    <a:pt x="3" y="100"/>
                  </a:lnTo>
                  <a:lnTo>
                    <a:pt x="0" y="112"/>
                  </a:lnTo>
                  <a:lnTo>
                    <a:pt x="0" y="125"/>
                  </a:lnTo>
                  <a:close/>
                  <a:moveTo>
                    <a:pt x="46" y="125"/>
                  </a:moveTo>
                  <a:lnTo>
                    <a:pt x="46" y="116"/>
                  </a:lnTo>
                  <a:lnTo>
                    <a:pt x="47" y="107"/>
                  </a:lnTo>
                  <a:lnTo>
                    <a:pt x="49" y="100"/>
                  </a:lnTo>
                  <a:lnTo>
                    <a:pt x="53" y="92"/>
                  </a:lnTo>
                  <a:lnTo>
                    <a:pt x="57" y="84"/>
                  </a:lnTo>
                  <a:lnTo>
                    <a:pt x="62" y="78"/>
                  </a:lnTo>
                  <a:lnTo>
                    <a:pt x="67" y="71"/>
                  </a:lnTo>
                  <a:lnTo>
                    <a:pt x="73" y="65"/>
                  </a:lnTo>
                  <a:lnTo>
                    <a:pt x="80" y="59"/>
                  </a:lnTo>
                  <a:lnTo>
                    <a:pt x="87" y="55"/>
                  </a:lnTo>
                  <a:lnTo>
                    <a:pt x="95" y="50"/>
                  </a:lnTo>
                  <a:lnTo>
                    <a:pt x="103" y="47"/>
                  </a:lnTo>
                  <a:lnTo>
                    <a:pt x="112" y="44"/>
                  </a:lnTo>
                  <a:lnTo>
                    <a:pt x="121" y="42"/>
                  </a:lnTo>
                  <a:lnTo>
                    <a:pt x="130" y="41"/>
                  </a:lnTo>
                  <a:lnTo>
                    <a:pt x="140" y="41"/>
                  </a:lnTo>
                  <a:lnTo>
                    <a:pt x="150" y="41"/>
                  </a:lnTo>
                  <a:lnTo>
                    <a:pt x="159" y="42"/>
                  </a:lnTo>
                  <a:lnTo>
                    <a:pt x="169" y="44"/>
                  </a:lnTo>
                  <a:lnTo>
                    <a:pt x="177" y="47"/>
                  </a:lnTo>
                  <a:lnTo>
                    <a:pt x="185" y="50"/>
                  </a:lnTo>
                  <a:lnTo>
                    <a:pt x="193" y="55"/>
                  </a:lnTo>
                  <a:lnTo>
                    <a:pt x="200" y="59"/>
                  </a:lnTo>
                  <a:lnTo>
                    <a:pt x="207" y="65"/>
                  </a:lnTo>
                  <a:lnTo>
                    <a:pt x="213" y="71"/>
                  </a:lnTo>
                  <a:lnTo>
                    <a:pt x="219" y="78"/>
                  </a:lnTo>
                  <a:lnTo>
                    <a:pt x="223" y="84"/>
                  </a:lnTo>
                  <a:lnTo>
                    <a:pt x="228" y="92"/>
                  </a:lnTo>
                  <a:lnTo>
                    <a:pt x="230" y="100"/>
                  </a:lnTo>
                  <a:lnTo>
                    <a:pt x="232" y="107"/>
                  </a:lnTo>
                  <a:lnTo>
                    <a:pt x="234" y="116"/>
                  </a:lnTo>
                  <a:lnTo>
                    <a:pt x="235" y="125"/>
                  </a:lnTo>
                  <a:lnTo>
                    <a:pt x="234" y="134"/>
                  </a:lnTo>
                  <a:lnTo>
                    <a:pt x="232" y="141"/>
                  </a:lnTo>
                  <a:lnTo>
                    <a:pt x="230" y="150"/>
                  </a:lnTo>
                  <a:lnTo>
                    <a:pt x="228" y="158"/>
                  </a:lnTo>
                  <a:lnTo>
                    <a:pt x="223" y="164"/>
                  </a:lnTo>
                  <a:lnTo>
                    <a:pt x="219" y="172"/>
                  </a:lnTo>
                  <a:lnTo>
                    <a:pt x="213" y="178"/>
                  </a:lnTo>
                  <a:lnTo>
                    <a:pt x="207" y="184"/>
                  </a:lnTo>
                  <a:lnTo>
                    <a:pt x="200" y="189"/>
                  </a:lnTo>
                  <a:lnTo>
                    <a:pt x="193" y="195"/>
                  </a:lnTo>
                  <a:lnTo>
                    <a:pt x="185" y="198"/>
                  </a:lnTo>
                  <a:lnTo>
                    <a:pt x="177" y="202"/>
                  </a:lnTo>
                  <a:lnTo>
                    <a:pt x="169" y="204"/>
                  </a:lnTo>
                  <a:lnTo>
                    <a:pt x="159" y="207"/>
                  </a:lnTo>
                  <a:lnTo>
                    <a:pt x="150" y="208"/>
                  </a:lnTo>
                  <a:lnTo>
                    <a:pt x="140" y="209"/>
                  </a:lnTo>
                  <a:lnTo>
                    <a:pt x="130" y="208"/>
                  </a:lnTo>
                  <a:lnTo>
                    <a:pt x="121" y="207"/>
                  </a:lnTo>
                  <a:lnTo>
                    <a:pt x="112" y="204"/>
                  </a:lnTo>
                  <a:lnTo>
                    <a:pt x="103" y="202"/>
                  </a:lnTo>
                  <a:lnTo>
                    <a:pt x="95" y="198"/>
                  </a:lnTo>
                  <a:lnTo>
                    <a:pt x="87" y="195"/>
                  </a:lnTo>
                  <a:lnTo>
                    <a:pt x="80" y="189"/>
                  </a:lnTo>
                  <a:lnTo>
                    <a:pt x="73" y="184"/>
                  </a:lnTo>
                  <a:lnTo>
                    <a:pt x="67" y="178"/>
                  </a:lnTo>
                  <a:lnTo>
                    <a:pt x="62" y="172"/>
                  </a:lnTo>
                  <a:lnTo>
                    <a:pt x="57" y="164"/>
                  </a:lnTo>
                  <a:lnTo>
                    <a:pt x="53" y="158"/>
                  </a:lnTo>
                  <a:lnTo>
                    <a:pt x="49" y="150"/>
                  </a:lnTo>
                  <a:lnTo>
                    <a:pt x="47" y="141"/>
                  </a:lnTo>
                  <a:lnTo>
                    <a:pt x="46" y="134"/>
                  </a:lnTo>
                  <a:lnTo>
                    <a:pt x="46"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3" name="Freeform 267"/>
            <p:cNvSpPr>
              <a:spLocks noChangeAspect="1"/>
            </p:cNvSpPr>
            <p:nvPr/>
          </p:nvSpPr>
          <p:spPr bwMode="auto">
            <a:xfrm>
              <a:off x="2292" y="1444"/>
              <a:ext cx="59" cy="53"/>
            </a:xfrm>
            <a:custGeom>
              <a:avLst/>
              <a:gdLst/>
              <a:ahLst/>
              <a:cxnLst>
                <a:cxn ang="0">
                  <a:pos x="234" y="115"/>
                </a:cxn>
                <a:cxn ang="0">
                  <a:pos x="229" y="135"/>
                </a:cxn>
                <a:cxn ang="0">
                  <a:pos x="220" y="154"/>
                </a:cxn>
                <a:cxn ang="0">
                  <a:pos x="208" y="171"/>
                </a:cxn>
                <a:cxn ang="0">
                  <a:pos x="192" y="185"/>
                </a:cxn>
                <a:cxn ang="0">
                  <a:pos x="173" y="196"/>
                </a:cxn>
                <a:cxn ang="0">
                  <a:pos x="153" y="204"/>
                </a:cxn>
                <a:cxn ang="0">
                  <a:pos x="129" y="208"/>
                </a:cxn>
                <a:cxn ang="0">
                  <a:pos x="105" y="208"/>
                </a:cxn>
                <a:cxn ang="0">
                  <a:pos x="83" y="204"/>
                </a:cxn>
                <a:cxn ang="0">
                  <a:pos x="62" y="196"/>
                </a:cxn>
                <a:cxn ang="0">
                  <a:pos x="42" y="185"/>
                </a:cxn>
                <a:cxn ang="0">
                  <a:pos x="26" y="171"/>
                </a:cxn>
                <a:cxn ang="0">
                  <a:pos x="14" y="154"/>
                </a:cxn>
                <a:cxn ang="0">
                  <a:pos x="5" y="135"/>
                </a:cxn>
                <a:cxn ang="0">
                  <a:pos x="0" y="115"/>
                </a:cxn>
                <a:cxn ang="0">
                  <a:pos x="0" y="94"/>
                </a:cxn>
                <a:cxn ang="0">
                  <a:pos x="5" y="74"/>
                </a:cxn>
                <a:cxn ang="0">
                  <a:pos x="14" y="54"/>
                </a:cxn>
                <a:cxn ang="0">
                  <a:pos x="26" y="38"/>
                </a:cxn>
                <a:cxn ang="0">
                  <a:pos x="42" y="24"/>
                </a:cxn>
                <a:cxn ang="0">
                  <a:pos x="62" y="13"/>
                </a:cxn>
                <a:cxn ang="0">
                  <a:pos x="83" y="5"/>
                </a:cxn>
                <a:cxn ang="0">
                  <a:pos x="105" y="1"/>
                </a:cxn>
                <a:cxn ang="0">
                  <a:pos x="129" y="1"/>
                </a:cxn>
                <a:cxn ang="0">
                  <a:pos x="153" y="5"/>
                </a:cxn>
                <a:cxn ang="0">
                  <a:pos x="173" y="13"/>
                </a:cxn>
                <a:cxn ang="0">
                  <a:pos x="192" y="24"/>
                </a:cxn>
                <a:cxn ang="0">
                  <a:pos x="208" y="38"/>
                </a:cxn>
                <a:cxn ang="0">
                  <a:pos x="220" y="54"/>
                </a:cxn>
                <a:cxn ang="0">
                  <a:pos x="229" y="74"/>
                </a:cxn>
                <a:cxn ang="0">
                  <a:pos x="234" y="94"/>
                </a:cxn>
              </a:cxnLst>
              <a:rect l="0" t="0" r="r" b="b"/>
              <a:pathLst>
                <a:path w="235" h="208">
                  <a:moveTo>
                    <a:pt x="235" y="104"/>
                  </a:moveTo>
                  <a:lnTo>
                    <a:pt x="234" y="115"/>
                  </a:lnTo>
                  <a:lnTo>
                    <a:pt x="232" y="125"/>
                  </a:lnTo>
                  <a:lnTo>
                    <a:pt x="229" y="135"/>
                  </a:lnTo>
                  <a:lnTo>
                    <a:pt x="225" y="145"/>
                  </a:lnTo>
                  <a:lnTo>
                    <a:pt x="220" y="154"/>
                  </a:lnTo>
                  <a:lnTo>
                    <a:pt x="214" y="162"/>
                  </a:lnTo>
                  <a:lnTo>
                    <a:pt x="208" y="171"/>
                  </a:lnTo>
                  <a:lnTo>
                    <a:pt x="200" y="178"/>
                  </a:lnTo>
                  <a:lnTo>
                    <a:pt x="192" y="185"/>
                  </a:lnTo>
                  <a:lnTo>
                    <a:pt x="183" y="191"/>
                  </a:lnTo>
                  <a:lnTo>
                    <a:pt x="173" y="196"/>
                  </a:lnTo>
                  <a:lnTo>
                    <a:pt x="162" y="201"/>
                  </a:lnTo>
                  <a:lnTo>
                    <a:pt x="153" y="204"/>
                  </a:lnTo>
                  <a:lnTo>
                    <a:pt x="140" y="207"/>
                  </a:lnTo>
                  <a:lnTo>
                    <a:pt x="129" y="208"/>
                  </a:lnTo>
                  <a:lnTo>
                    <a:pt x="117" y="208"/>
                  </a:lnTo>
                  <a:lnTo>
                    <a:pt x="105" y="208"/>
                  </a:lnTo>
                  <a:lnTo>
                    <a:pt x="94" y="207"/>
                  </a:lnTo>
                  <a:lnTo>
                    <a:pt x="83" y="204"/>
                  </a:lnTo>
                  <a:lnTo>
                    <a:pt x="71" y="201"/>
                  </a:lnTo>
                  <a:lnTo>
                    <a:pt x="62" y="196"/>
                  </a:lnTo>
                  <a:lnTo>
                    <a:pt x="52" y="191"/>
                  </a:lnTo>
                  <a:lnTo>
                    <a:pt x="42" y="185"/>
                  </a:lnTo>
                  <a:lnTo>
                    <a:pt x="35" y="178"/>
                  </a:lnTo>
                  <a:lnTo>
                    <a:pt x="26" y="171"/>
                  </a:lnTo>
                  <a:lnTo>
                    <a:pt x="20" y="162"/>
                  </a:lnTo>
                  <a:lnTo>
                    <a:pt x="14" y="154"/>
                  </a:lnTo>
                  <a:lnTo>
                    <a:pt x="9" y="145"/>
                  </a:lnTo>
                  <a:lnTo>
                    <a:pt x="5" y="135"/>
                  </a:lnTo>
                  <a:lnTo>
                    <a:pt x="3" y="125"/>
                  </a:lnTo>
                  <a:lnTo>
                    <a:pt x="0" y="115"/>
                  </a:lnTo>
                  <a:lnTo>
                    <a:pt x="0" y="104"/>
                  </a:lnTo>
                  <a:lnTo>
                    <a:pt x="0" y="94"/>
                  </a:lnTo>
                  <a:lnTo>
                    <a:pt x="3" y="84"/>
                  </a:lnTo>
                  <a:lnTo>
                    <a:pt x="5" y="74"/>
                  </a:lnTo>
                  <a:lnTo>
                    <a:pt x="9" y="64"/>
                  </a:lnTo>
                  <a:lnTo>
                    <a:pt x="14" y="54"/>
                  </a:lnTo>
                  <a:lnTo>
                    <a:pt x="20" y="47"/>
                  </a:lnTo>
                  <a:lnTo>
                    <a:pt x="26" y="38"/>
                  </a:lnTo>
                  <a:lnTo>
                    <a:pt x="35" y="30"/>
                  </a:lnTo>
                  <a:lnTo>
                    <a:pt x="42" y="24"/>
                  </a:lnTo>
                  <a:lnTo>
                    <a:pt x="52" y="18"/>
                  </a:lnTo>
                  <a:lnTo>
                    <a:pt x="62" y="13"/>
                  </a:lnTo>
                  <a:lnTo>
                    <a:pt x="71" y="8"/>
                  </a:lnTo>
                  <a:lnTo>
                    <a:pt x="83" y="5"/>
                  </a:lnTo>
                  <a:lnTo>
                    <a:pt x="94" y="2"/>
                  </a:lnTo>
                  <a:lnTo>
                    <a:pt x="105" y="1"/>
                  </a:lnTo>
                  <a:lnTo>
                    <a:pt x="117" y="0"/>
                  </a:lnTo>
                  <a:lnTo>
                    <a:pt x="129" y="1"/>
                  </a:lnTo>
                  <a:lnTo>
                    <a:pt x="140" y="2"/>
                  </a:lnTo>
                  <a:lnTo>
                    <a:pt x="153" y="5"/>
                  </a:lnTo>
                  <a:lnTo>
                    <a:pt x="162" y="8"/>
                  </a:lnTo>
                  <a:lnTo>
                    <a:pt x="173" y="13"/>
                  </a:lnTo>
                  <a:lnTo>
                    <a:pt x="183" y="18"/>
                  </a:lnTo>
                  <a:lnTo>
                    <a:pt x="192" y="24"/>
                  </a:lnTo>
                  <a:lnTo>
                    <a:pt x="200" y="30"/>
                  </a:lnTo>
                  <a:lnTo>
                    <a:pt x="208" y="38"/>
                  </a:lnTo>
                  <a:lnTo>
                    <a:pt x="214" y="47"/>
                  </a:lnTo>
                  <a:lnTo>
                    <a:pt x="220" y="54"/>
                  </a:lnTo>
                  <a:lnTo>
                    <a:pt x="225" y="64"/>
                  </a:lnTo>
                  <a:lnTo>
                    <a:pt x="229" y="74"/>
                  </a:lnTo>
                  <a:lnTo>
                    <a:pt x="232" y="84"/>
                  </a:lnTo>
                  <a:lnTo>
                    <a:pt x="234" y="94"/>
                  </a:lnTo>
                  <a:lnTo>
                    <a:pt x="235"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4" name="Freeform 268"/>
            <p:cNvSpPr>
              <a:spLocks noChangeAspect="1" noEditPoints="1"/>
            </p:cNvSpPr>
            <p:nvPr/>
          </p:nvSpPr>
          <p:spPr bwMode="auto">
            <a:xfrm>
              <a:off x="2287" y="1439"/>
              <a:ext cx="69" cy="64"/>
            </a:xfrm>
            <a:custGeom>
              <a:avLst/>
              <a:gdLst/>
              <a:ahLst/>
              <a:cxnLst>
                <a:cxn ang="0">
                  <a:pos x="2" y="150"/>
                </a:cxn>
                <a:cxn ang="0">
                  <a:pos x="17" y="183"/>
                </a:cxn>
                <a:cxn ang="0">
                  <a:pos x="42" y="212"/>
                </a:cxn>
                <a:cxn ang="0">
                  <a:pos x="74" y="234"/>
                </a:cxn>
                <a:cxn ang="0">
                  <a:pos x="112" y="247"/>
                </a:cxn>
                <a:cxn ang="0">
                  <a:pos x="155" y="248"/>
                </a:cxn>
                <a:cxn ang="0">
                  <a:pos x="194" y="239"/>
                </a:cxn>
                <a:cxn ang="0">
                  <a:pos x="230" y="221"/>
                </a:cxn>
                <a:cxn ang="0">
                  <a:pos x="257" y="194"/>
                </a:cxn>
                <a:cxn ang="0">
                  <a:pos x="274" y="162"/>
                </a:cxn>
                <a:cxn ang="0">
                  <a:pos x="280" y="124"/>
                </a:cxn>
                <a:cxn ang="0">
                  <a:pos x="274" y="87"/>
                </a:cxn>
                <a:cxn ang="0">
                  <a:pos x="257" y="55"/>
                </a:cxn>
                <a:cxn ang="0">
                  <a:pos x="230" y="28"/>
                </a:cxn>
                <a:cxn ang="0">
                  <a:pos x="194" y="10"/>
                </a:cxn>
                <a:cxn ang="0">
                  <a:pos x="155" y="1"/>
                </a:cxn>
                <a:cxn ang="0">
                  <a:pos x="112" y="2"/>
                </a:cxn>
                <a:cxn ang="0">
                  <a:pos x="74" y="15"/>
                </a:cxn>
                <a:cxn ang="0">
                  <a:pos x="42" y="36"/>
                </a:cxn>
                <a:cxn ang="0">
                  <a:pos x="17" y="65"/>
                </a:cxn>
                <a:cxn ang="0">
                  <a:pos x="2" y="99"/>
                </a:cxn>
                <a:cxn ang="0">
                  <a:pos x="45" y="124"/>
                </a:cxn>
                <a:cxn ang="0">
                  <a:pos x="49" y="99"/>
                </a:cxn>
                <a:cxn ang="0">
                  <a:pos x="61" y="77"/>
                </a:cxn>
                <a:cxn ang="0">
                  <a:pos x="80" y="59"/>
                </a:cxn>
                <a:cxn ang="0">
                  <a:pos x="103" y="47"/>
                </a:cxn>
                <a:cxn ang="0">
                  <a:pos x="130" y="40"/>
                </a:cxn>
                <a:cxn ang="0">
                  <a:pos x="160" y="41"/>
                </a:cxn>
                <a:cxn ang="0">
                  <a:pos x="185" y="50"/>
                </a:cxn>
                <a:cxn ang="0">
                  <a:pos x="207" y="64"/>
                </a:cxn>
                <a:cxn ang="0">
                  <a:pos x="223" y="84"/>
                </a:cxn>
                <a:cxn ang="0">
                  <a:pos x="233" y="107"/>
                </a:cxn>
                <a:cxn ang="0">
                  <a:pos x="235" y="133"/>
                </a:cxn>
                <a:cxn ang="0">
                  <a:pos x="227" y="157"/>
                </a:cxn>
                <a:cxn ang="0">
                  <a:pos x="214" y="178"/>
                </a:cxn>
                <a:cxn ang="0">
                  <a:pos x="193" y="194"/>
                </a:cxn>
                <a:cxn ang="0">
                  <a:pos x="168" y="205"/>
                </a:cxn>
                <a:cxn ang="0">
                  <a:pos x="140" y="209"/>
                </a:cxn>
                <a:cxn ang="0">
                  <a:pos x="112" y="205"/>
                </a:cxn>
                <a:cxn ang="0">
                  <a:pos x="87" y="194"/>
                </a:cxn>
                <a:cxn ang="0">
                  <a:pos x="67" y="178"/>
                </a:cxn>
                <a:cxn ang="0">
                  <a:pos x="53" y="157"/>
                </a:cxn>
                <a:cxn ang="0">
                  <a:pos x="45" y="133"/>
                </a:cxn>
              </a:cxnLst>
              <a:rect l="0" t="0" r="r" b="b"/>
              <a:pathLst>
                <a:path w="280" h="249">
                  <a:moveTo>
                    <a:pt x="0" y="124"/>
                  </a:moveTo>
                  <a:lnTo>
                    <a:pt x="1" y="138"/>
                  </a:lnTo>
                  <a:lnTo>
                    <a:pt x="2" y="150"/>
                  </a:lnTo>
                  <a:lnTo>
                    <a:pt x="6" y="162"/>
                  </a:lnTo>
                  <a:lnTo>
                    <a:pt x="11" y="173"/>
                  </a:lnTo>
                  <a:lnTo>
                    <a:pt x="17" y="183"/>
                  </a:lnTo>
                  <a:lnTo>
                    <a:pt x="24" y="194"/>
                  </a:lnTo>
                  <a:lnTo>
                    <a:pt x="32" y="203"/>
                  </a:lnTo>
                  <a:lnTo>
                    <a:pt x="42" y="212"/>
                  </a:lnTo>
                  <a:lnTo>
                    <a:pt x="51" y="221"/>
                  </a:lnTo>
                  <a:lnTo>
                    <a:pt x="61" y="227"/>
                  </a:lnTo>
                  <a:lnTo>
                    <a:pt x="74" y="234"/>
                  </a:lnTo>
                  <a:lnTo>
                    <a:pt x="86" y="239"/>
                  </a:lnTo>
                  <a:lnTo>
                    <a:pt x="98" y="243"/>
                  </a:lnTo>
                  <a:lnTo>
                    <a:pt x="112" y="247"/>
                  </a:lnTo>
                  <a:lnTo>
                    <a:pt x="125" y="248"/>
                  </a:lnTo>
                  <a:lnTo>
                    <a:pt x="140" y="249"/>
                  </a:lnTo>
                  <a:lnTo>
                    <a:pt x="155" y="248"/>
                  </a:lnTo>
                  <a:lnTo>
                    <a:pt x="168" y="247"/>
                  </a:lnTo>
                  <a:lnTo>
                    <a:pt x="182" y="243"/>
                  </a:lnTo>
                  <a:lnTo>
                    <a:pt x="194" y="239"/>
                  </a:lnTo>
                  <a:lnTo>
                    <a:pt x="206" y="234"/>
                  </a:lnTo>
                  <a:lnTo>
                    <a:pt x="219" y="227"/>
                  </a:lnTo>
                  <a:lnTo>
                    <a:pt x="230" y="221"/>
                  </a:lnTo>
                  <a:lnTo>
                    <a:pt x="239" y="212"/>
                  </a:lnTo>
                  <a:lnTo>
                    <a:pt x="248" y="203"/>
                  </a:lnTo>
                  <a:lnTo>
                    <a:pt x="257" y="194"/>
                  </a:lnTo>
                  <a:lnTo>
                    <a:pt x="263" y="183"/>
                  </a:lnTo>
                  <a:lnTo>
                    <a:pt x="269" y="173"/>
                  </a:lnTo>
                  <a:lnTo>
                    <a:pt x="274" y="162"/>
                  </a:lnTo>
                  <a:lnTo>
                    <a:pt x="278" y="150"/>
                  </a:lnTo>
                  <a:lnTo>
                    <a:pt x="279" y="138"/>
                  </a:lnTo>
                  <a:lnTo>
                    <a:pt x="280" y="124"/>
                  </a:lnTo>
                  <a:lnTo>
                    <a:pt x="279" y="111"/>
                  </a:lnTo>
                  <a:lnTo>
                    <a:pt x="278" y="99"/>
                  </a:lnTo>
                  <a:lnTo>
                    <a:pt x="274" y="87"/>
                  </a:lnTo>
                  <a:lnTo>
                    <a:pt x="269" y="76"/>
                  </a:lnTo>
                  <a:lnTo>
                    <a:pt x="263" y="65"/>
                  </a:lnTo>
                  <a:lnTo>
                    <a:pt x="257" y="55"/>
                  </a:lnTo>
                  <a:lnTo>
                    <a:pt x="248" y="46"/>
                  </a:lnTo>
                  <a:lnTo>
                    <a:pt x="239" y="36"/>
                  </a:lnTo>
                  <a:lnTo>
                    <a:pt x="230" y="28"/>
                  </a:lnTo>
                  <a:lnTo>
                    <a:pt x="219" y="22"/>
                  </a:lnTo>
                  <a:lnTo>
                    <a:pt x="206" y="15"/>
                  </a:lnTo>
                  <a:lnTo>
                    <a:pt x="194" y="10"/>
                  </a:lnTo>
                  <a:lnTo>
                    <a:pt x="182" y="5"/>
                  </a:lnTo>
                  <a:lnTo>
                    <a:pt x="168" y="2"/>
                  </a:lnTo>
                  <a:lnTo>
                    <a:pt x="155" y="1"/>
                  </a:lnTo>
                  <a:lnTo>
                    <a:pt x="140" y="0"/>
                  </a:lnTo>
                  <a:lnTo>
                    <a:pt x="125" y="1"/>
                  </a:lnTo>
                  <a:lnTo>
                    <a:pt x="112" y="2"/>
                  </a:lnTo>
                  <a:lnTo>
                    <a:pt x="98" y="5"/>
                  </a:lnTo>
                  <a:lnTo>
                    <a:pt x="86" y="10"/>
                  </a:lnTo>
                  <a:lnTo>
                    <a:pt x="74" y="15"/>
                  </a:lnTo>
                  <a:lnTo>
                    <a:pt x="61" y="22"/>
                  </a:lnTo>
                  <a:lnTo>
                    <a:pt x="51" y="28"/>
                  </a:lnTo>
                  <a:lnTo>
                    <a:pt x="42" y="36"/>
                  </a:lnTo>
                  <a:lnTo>
                    <a:pt x="32" y="46"/>
                  </a:lnTo>
                  <a:lnTo>
                    <a:pt x="24" y="55"/>
                  </a:lnTo>
                  <a:lnTo>
                    <a:pt x="17" y="65"/>
                  </a:lnTo>
                  <a:lnTo>
                    <a:pt x="11" y="76"/>
                  </a:lnTo>
                  <a:lnTo>
                    <a:pt x="6" y="87"/>
                  </a:lnTo>
                  <a:lnTo>
                    <a:pt x="2" y="99"/>
                  </a:lnTo>
                  <a:lnTo>
                    <a:pt x="1" y="111"/>
                  </a:lnTo>
                  <a:lnTo>
                    <a:pt x="0" y="124"/>
                  </a:lnTo>
                  <a:close/>
                  <a:moveTo>
                    <a:pt x="45" y="124"/>
                  </a:moveTo>
                  <a:lnTo>
                    <a:pt x="45" y="116"/>
                  </a:lnTo>
                  <a:lnTo>
                    <a:pt x="48" y="107"/>
                  </a:lnTo>
                  <a:lnTo>
                    <a:pt x="49" y="99"/>
                  </a:lnTo>
                  <a:lnTo>
                    <a:pt x="53" y="92"/>
                  </a:lnTo>
                  <a:lnTo>
                    <a:pt x="56" y="84"/>
                  </a:lnTo>
                  <a:lnTo>
                    <a:pt x="61" y="77"/>
                  </a:lnTo>
                  <a:lnTo>
                    <a:pt x="67" y="71"/>
                  </a:lnTo>
                  <a:lnTo>
                    <a:pt x="74" y="64"/>
                  </a:lnTo>
                  <a:lnTo>
                    <a:pt x="80" y="59"/>
                  </a:lnTo>
                  <a:lnTo>
                    <a:pt x="87" y="55"/>
                  </a:lnTo>
                  <a:lnTo>
                    <a:pt x="94" y="50"/>
                  </a:lnTo>
                  <a:lnTo>
                    <a:pt x="103" y="47"/>
                  </a:lnTo>
                  <a:lnTo>
                    <a:pt x="112" y="44"/>
                  </a:lnTo>
                  <a:lnTo>
                    <a:pt x="122" y="41"/>
                  </a:lnTo>
                  <a:lnTo>
                    <a:pt x="130" y="40"/>
                  </a:lnTo>
                  <a:lnTo>
                    <a:pt x="140" y="40"/>
                  </a:lnTo>
                  <a:lnTo>
                    <a:pt x="150" y="40"/>
                  </a:lnTo>
                  <a:lnTo>
                    <a:pt x="160" y="41"/>
                  </a:lnTo>
                  <a:lnTo>
                    <a:pt x="168" y="44"/>
                  </a:lnTo>
                  <a:lnTo>
                    <a:pt x="177" y="47"/>
                  </a:lnTo>
                  <a:lnTo>
                    <a:pt x="185" y="50"/>
                  </a:lnTo>
                  <a:lnTo>
                    <a:pt x="193" y="55"/>
                  </a:lnTo>
                  <a:lnTo>
                    <a:pt x="200" y="59"/>
                  </a:lnTo>
                  <a:lnTo>
                    <a:pt x="207" y="64"/>
                  </a:lnTo>
                  <a:lnTo>
                    <a:pt x="214" y="71"/>
                  </a:lnTo>
                  <a:lnTo>
                    <a:pt x="219" y="77"/>
                  </a:lnTo>
                  <a:lnTo>
                    <a:pt x="223" y="84"/>
                  </a:lnTo>
                  <a:lnTo>
                    <a:pt x="227" y="92"/>
                  </a:lnTo>
                  <a:lnTo>
                    <a:pt x="231" y="99"/>
                  </a:lnTo>
                  <a:lnTo>
                    <a:pt x="233" y="107"/>
                  </a:lnTo>
                  <a:lnTo>
                    <a:pt x="235" y="116"/>
                  </a:lnTo>
                  <a:lnTo>
                    <a:pt x="235" y="124"/>
                  </a:lnTo>
                  <a:lnTo>
                    <a:pt x="235" y="133"/>
                  </a:lnTo>
                  <a:lnTo>
                    <a:pt x="233" y="141"/>
                  </a:lnTo>
                  <a:lnTo>
                    <a:pt x="231" y="150"/>
                  </a:lnTo>
                  <a:lnTo>
                    <a:pt x="227" y="157"/>
                  </a:lnTo>
                  <a:lnTo>
                    <a:pt x="223" y="165"/>
                  </a:lnTo>
                  <a:lnTo>
                    <a:pt x="219" y="171"/>
                  </a:lnTo>
                  <a:lnTo>
                    <a:pt x="214" y="178"/>
                  </a:lnTo>
                  <a:lnTo>
                    <a:pt x="207" y="183"/>
                  </a:lnTo>
                  <a:lnTo>
                    <a:pt x="200" y="189"/>
                  </a:lnTo>
                  <a:lnTo>
                    <a:pt x="193" y="194"/>
                  </a:lnTo>
                  <a:lnTo>
                    <a:pt x="185" y="199"/>
                  </a:lnTo>
                  <a:lnTo>
                    <a:pt x="177" y="202"/>
                  </a:lnTo>
                  <a:lnTo>
                    <a:pt x="168" y="205"/>
                  </a:lnTo>
                  <a:lnTo>
                    <a:pt x="160" y="206"/>
                  </a:lnTo>
                  <a:lnTo>
                    <a:pt x="150" y="209"/>
                  </a:lnTo>
                  <a:lnTo>
                    <a:pt x="140" y="209"/>
                  </a:lnTo>
                  <a:lnTo>
                    <a:pt x="130" y="209"/>
                  </a:lnTo>
                  <a:lnTo>
                    <a:pt x="122" y="206"/>
                  </a:lnTo>
                  <a:lnTo>
                    <a:pt x="112" y="205"/>
                  </a:lnTo>
                  <a:lnTo>
                    <a:pt x="103" y="202"/>
                  </a:lnTo>
                  <a:lnTo>
                    <a:pt x="94" y="199"/>
                  </a:lnTo>
                  <a:lnTo>
                    <a:pt x="87" y="194"/>
                  </a:lnTo>
                  <a:lnTo>
                    <a:pt x="80" y="189"/>
                  </a:lnTo>
                  <a:lnTo>
                    <a:pt x="74" y="183"/>
                  </a:lnTo>
                  <a:lnTo>
                    <a:pt x="67" y="178"/>
                  </a:lnTo>
                  <a:lnTo>
                    <a:pt x="61" y="171"/>
                  </a:lnTo>
                  <a:lnTo>
                    <a:pt x="56" y="165"/>
                  </a:lnTo>
                  <a:lnTo>
                    <a:pt x="53" y="157"/>
                  </a:lnTo>
                  <a:lnTo>
                    <a:pt x="49" y="150"/>
                  </a:lnTo>
                  <a:lnTo>
                    <a:pt x="48" y="141"/>
                  </a:lnTo>
                  <a:lnTo>
                    <a:pt x="45" y="133"/>
                  </a:lnTo>
                  <a:lnTo>
                    <a:pt x="45"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5" name="Freeform 269"/>
            <p:cNvSpPr>
              <a:spLocks noChangeAspect="1"/>
            </p:cNvSpPr>
            <p:nvPr/>
          </p:nvSpPr>
          <p:spPr bwMode="auto">
            <a:xfrm>
              <a:off x="2391" y="1499"/>
              <a:ext cx="59" cy="52"/>
            </a:xfrm>
            <a:custGeom>
              <a:avLst/>
              <a:gdLst/>
              <a:ahLst/>
              <a:cxnLst>
                <a:cxn ang="0">
                  <a:pos x="234" y="115"/>
                </a:cxn>
                <a:cxn ang="0">
                  <a:pos x="230" y="135"/>
                </a:cxn>
                <a:cxn ang="0">
                  <a:pos x="220" y="154"/>
                </a:cxn>
                <a:cxn ang="0">
                  <a:pos x="208" y="170"/>
                </a:cxn>
                <a:cxn ang="0">
                  <a:pos x="192" y="185"/>
                </a:cxn>
                <a:cxn ang="0">
                  <a:pos x="173" y="195"/>
                </a:cxn>
                <a:cxn ang="0">
                  <a:pos x="153" y="203"/>
                </a:cxn>
                <a:cxn ang="0">
                  <a:pos x="129" y="207"/>
                </a:cxn>
                <a:cxn ang="0">
                  <a:pos x="106" y="207"/>
                </a:cxn>
                <a:cxn ang="0">
                  <a:pos x="83" y="203"/>
                </a:cxn>
                <a:cxn ang="0">
                  <a:pos x="62" y="195"/>
                </a:cxn>
                <a:cxn ang="0">
                  <a:pos x="43" y="185"/>
                </a:cxn>
                <a:cxn ang="0">
                  <a:pos x="27" y="170"/>
                </a:cxn>
                <a:cxn ang="0">
                  <a:pos x="14" y="154"/>
                </a:cxn>
                <a:cxn ang="0">
                  <a:pos x="5" y="135"/>
                </a:cxn>
                <a:cxn ang="0">
                  <a:pos x="0" y="115"/>
                </a:cxn>
                <a:cxn ang="0">
                  <a:pos x="0" y="93"/>
                </a:cxn>
                <a:cxn ang="0">
                  <a:pos x="5" y="73"/>
                </a:cxn>
                <a:cxn ang="0">
                  <a:pos x="14" y="55"/>
                </a:cxn>
                <a:cxn ang="0">
                  <a:pos x="27" y="38"/>
                </a:cxn>
                <a:cxn ang="0">
                  <a:pos x="43" y="24"/>
                </a:cxn>
                <a:cxn ang="0">
                  <a:pos x="62" y="12"/>
                </a:cxn>
                <a:cxn ang="0">
                  <a:pos x="83" y="4"/>
                </a:cxn>
                <a:cxn ang="0">
                  <a:pos x="106" y="0"/>
                </a:cxn>
                <a:cxn ang="0">
                  <a:pos x="129" y="0"/>
                </a:cxn>
                <a:cxn ang="0">
                  <a:pos x="153" y="4"/>
                </a:cxn>
                <a:cxn ang="0">
                  <a:pos x="173" y="12"/>
                </a:cxn>
                <a:cxn ang="0">
                  <a:pos x="192" y="24"/>
                </a:cxn>
                <a:cxn ang="0">
                  <a:pos x="208" y="38"/>
                </a:cxn>
                <a:cxn ang="0">
                  <a:pos x="220" y="55"/>
                </a:cxn>
                <a:cxn ang="0">
                  <a:pos x="230" y="73"/>
                </a:cxn>
                <a:cxn ang="0">
                  <a:pos x="234" y="93"/>
                </a:cxn>
              </a:cxnLst>
              <a:rect l="0" t="0" r="r" b="b"/>
              <a:pathLst>
                <a:path w="235" h="209">
                  <a:moveTo>
                    <a:pt x="235" y="104"/>
                  </a:moveTo>
                  <a:lnTo>
                    <a:pt x="234" y="115"/>
                  </a:lnTo>
                  <a:lnTo>
                    <a:pt x="232" y="124"/>
                  </a:lnTo>
                  <a:lnTo>
                    <a:pt x="230" y="135"/>
                  </a:lnTo>
                  <a:lnTo>
                    <a:pt x="225" y="144"/>
                  </a:lnTo>
                  <a:lnTo>
                    <a:pt x="220" y="154"/>
                  </a:lnTo>
                  <a:lnTo>
                    <a:pt x="215" y="163"/>
                  </a:lnTo>
                  <a:lnTo>
                    <a:pt x="208" y="170"/>
                  </a:lnTo>
                  <a:lnTo>
                    <a:pt x="201" y="178"/>
                  </a:lnTo>
                  <a:lnTo>
                    <a:pt x="192" y="185"/>
                  </a:lnTo>
                  <a:lnTo>
                    <a:pt x="183" y="190"/>
                  </a:lnTo>
                  <a:lnTo>
                    <a:pt x="173" y="195"/>
                  </a:lnTo>
                  <a:lnTo>
                    <a:pt x="164" y="200"/>
                  </a:lnTo>
                  <a:lnTo>
                    <a:pt x="153" y="203"/>
                  </a:lnTo>
                  <a:lnTo>
                    <a:pt x="142" y="206"/>
                  </a:lnTo>
                  <a:lnTo>
                    <a:pt x="129" y="207"/>
                  </a:lnTo>
                  <a:lnTo>
                    <a:pt x="117" y="209"/>
                  </a:lnTo>
                  <a:lnTo>
                    <a:pt x="106" y="207"/>
                  </a:lnTo>
                  <a:lnTo>
                    <a:pt x="94" y="206"/>
                  </a:lnTo>
                  <a:lnTo>
                    <a:pt x="83" y="203"/>
                  </a:lnTo>
                  <a:lnTo>
                    <a:pt x="72" y="200"/>
                  </a:lnTo>
                  <a:lnTo>
                    <a:pt x="62" y="195"/>
                  </a:lnTo>
                  <a:lnTo>
                    <a:pt x="52" y="190"/>
                  </a:lnTo>
                  <a:lnTo>
                    <a:pt x="43" y="185"/>
                  </a:lnTo>
                  <a:lnTo>
                    <a:pt x="35" y="178"/>
                  </a:lnTo>
                  <a:lnTo>
                    <a:pt x="27" y="170"/>
                  </a:lnTo>
                  <a:lnTo>
                    <a:pt x="20" y="163"/>
                  </a:lnTo>
                  <a:lnTo>
                    <a:pt x="14" y="154"/>
                  </a:lnTo>
                  <a:lnTo>
                    <a:pt x="9" y="144"/>
                  </a:lnTo>
                  <a:lnTo>
                    <a:pt x="5" y="135"/>
                  </a:lnTo>
                  <a:lnTo>
                    <a:pt x="3" y="124"/>
                  </a:lnTo>
                  <a:lnTo>
                    <a:pt x="0" y="115"/>
                  </a:lnTo>
                  <a:lnTo>
                    <a:pt x="0" y="104"/>
                  </a:lnTo>
                  <a:lnTo>
                    <a:pt x="0" y="93"/>
                  </a:lnTo>
                  <a:lnTo>
                    <a:pt x="3" y="83"/>
                  </a:lnTo>
                  <a:lnTo>
                    <a:pt x="5" y="73"/>
                  </a:lnTo>
                  <a:lnTo>
                    <a:pt x="9" y="63"/>
                  </a:lnTo>
                  <a:lnTo>
                    <a:pt x="14" y="55"/>
                  </a:lnTo>
                  <a:lnTo>
                    <a:pt x="20" y="46"/>
                  </a:lnTo>
                  <a:lnTo>
                    <a:pt x="27" y="38"/>
                  </a:lnTo>
                  <a:lnTo>
                    <a:pt x="35" y="31"/>
                  </a:lnTo>
                  <a:lnTo>
                    <a:pt x="43" y="24"/>
                  </a:lnTo>
                  <a:lnTo>
                    <a:pt x="52" y="17"/>
                  </a:lnTo>
                  <a:lnTo>
                    <a:pt x="62" y="12"/>
                  </a:lnTo>
                  <a:lnTo>
                    <a:pt x="72" y="8"/>
                  </a:lnTo>
                  <a:lnTo>
                    <a:pt x="83" y="4"/>
                  </a:lnTo>
                  <a:lnTo>
                    <a:pt x="94" y="2"/>
                  </a:lnTo>
                  <a:lnTo>
                    <a:pt x="106" y="0"/>
                  </a:lnTo>
                  <a:lnTo>
                    <a:pt x="117" y="0"/>
                  </a:lnTo>
                  <a:lnTo>
                    <a:pt x="129" y="0"/>
                  </a:lnTo>
                  <a:lnTo>
                    <a:pt x="142" y="2"/>
                  </a:lnTo>
                  <a:lnTo>
                    <a:pt x="153" y="4"/>
                  </a:lnTo>
                  <a:lnTo>
                    <a:pt x="164" y="8"/>
                  </a:lnTo>
                  <a:lnTo>
                    <a:pt x="173" y="12"/>
                  </a:lnTo>
                  <a:lnTo>
                    <a:pt x="183" y="17"/>
                  </a:lnTo>
                  <a:lnTo>
                    <a:pt x="192" y="24"/>
                  </a:lnTo>
                  <a:lnTo>
                    <a:pt x="201" y="31"/>
                  </a:lnTo>
                  <a:lnTo>
                    <a:pt x="208" y="38"/>
                  </a:lnTo>
                  <a:lnTo>
                    <a:pt x="215" y="46"/>
                  </a:lnTo>
                  <a:lnTo>
                    <a:pt x="220" y="55"/>
                  </a:lnTo>
                  <a:lnTo>
                    <a:pt x="225" y="63"/>
                  </a:lnTo>
                  <a:lnTo>
                    <a:pt x="230" y="73"/>
                  </a:lnTo>
                  <a:lnTo>
                    <a:pt x="232" y="83"/>
                  </a:lnTo>
                  <a:lnTo>
                    <a:pt x="234" y="93"/>
                  </a:lnTo>
                  <a:lnTo>
                    <a:pt x="235"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6" name="Freeform 270"/>
            <p:cNvSpPr>
              <a:spLocks noChangeAspect="1" noEditPoints="1"/>
            </p:cNvSpPr>
            <p:nvPr/>
          </p:nvSpPr>
          <p:spPr bwMode="auto">
            <a:xfrm>
              <a:off x="2386" y="1494"/>
              <a:ext cx="70" cy="64"/>
            </a:xfrm>
            <a:custGeom>
              <a:avLst/>
              <a:gdLst/>
              <a:ahLst/>
              <a:cxnLst>
                <a:cxn ang="0">
                  <a:pos x="4" y="150"/>
                </a:cxn>
                <a:cxn ang="0">
                  <a:pos x="17" y="185"/>
                </a:cxn>
                <a:cxn ang="0">
                  <a:pos x="42" y="213"/>
                </a:cxn>
                <a:cxn ang="0">
                  <a:pos x="74" y="234"/>
                </a:cxn>
                <a:cxn ang="0">
                  <a:pos x="112" y="247"/>
                </a:cxn>
                <a:cxn ang="0">
                  <a:pos x="155" y="249"/>
                </a:cxn>
                <a:cxn ang="0">
                  <a:pos x="195" y="239"/>
                </a:cxn>
                <a:cxn ang="0">
                  <a:pos x="230" y="221"/>
                </a:cxn>
                <a:cxn ang="0">
                  <a:pos x="257" y="195"/>
                </a:cxn>
                <a:cxn ang="0">
                  <a:pos x="274" y="162"/>
                </a:cxn>
                <a:cxn ang="0">
                  <a:pos x="280" y="125"/>
                </a:cxn>
                <a:cxn ang="0">
                  <a:pos x="274" y="88"/>
                </a:cxn>
                <a:cxn ang="0">
                  <a:pos x="257" y="56"/>
                </a:cxn>
                <a:cxn ang="0">
                  <a:pos x="230" y="29"/>
                </a:cxn>
                <a:cxn ang="0">
                  <a:pos x="195" y="10"/>
                </a:cxn>
                <a:cxn ang="0">
                  <a:pos x="155" y="1"/>
                </a:cxn>
                <a:cxn ang="0">
                  <a:pos x="112" y="3"/>
                </a:cxn>
                <a:cxn ang="0">
                  <a:pos x="74" y="15"/>
                </a:cxn>
                <a:cxn ang="0">
                  <a:pos x="42" y="37"/>
                </a:cxn>
                <a:cxn ang="0">
                  <a:pos x="17" y="66"/>
                </a:cxn>
                <a:cxn ang="0">
                  <a:pos x="4" y="100"/>
                </a:cxn>
                <a:cxn ang="0">
                  <a:pos x="45" y="125"/>
                </a:cxn>
                <a:cxn ang="0">
                  <a:pos x="50" y="100"/>
                </a:cxn>
                <a:cxn ang="0">
                  <a:pos x="61" y="78"/>
                </a:cxn>
                <a:cxn ang="0">
                  <a:pos x="80" y="60"/>
                </a:cxn>
                <a:cxn ang="0">
                  <a:pos x="103" y="47"/>
                </a:cxn>
                <a:cxn ang="0">
                  <a:pos x="130" y="42"/>
                </a:cxn>
                <a:cxn ang="0">
                  <a:pos x="160" y="43"/>
                </a:cxn>
                <a:cxn ang="0">
                  <a:pos x="185" y="50"/>
                </a:cxn>
                <a:cxn ang="0">
                  <a:pos x="208" y="66"/>
                </a:cxn>
                <a:cxn ang="0">
                  <a:pos x="224" y="85"/>
                </a:cxn>
                <a:cxn ang="0">
                  <a:pos x="233" y="108"/>
                </a:cxn>
                <a:cxn ang="0">
                  <a:pos x="235" y="133"/>
                </a:cxn>
                <a:cxn ang="0">
                  <a:pos x="227" y="157"/>
                </a:cxn>
                <a:cxn ang="0">
                  <a:pos x="214" y="178"/>
                </a:cxn>
                <a:cxn ang="0">
                  <a:pos x="193" y="195"/>
                </a:cxn>
                <a:cxn ang="0">
                  <a:pos x="168" y="206"/>
                </a:cxn>
                <a:cxn ang="0">
                  <a:pos x="140" y="209"/>
                </a:cxn>
                <a:cxn ang="0">
                  <a:pos x="112" y="206"/>
                </a:cxn>
                <a:cxn ang="0">
                  <a:pos x="87" y="195"/>
                </a:cxn>
                <a:cxn ang="0">
                  <a:pos x="67" y="178"/>
                </a:cxn>
                <a:cxn ang="0">
                  <a:pos x="53" y="157"/>
                </a:cxn>
                <a:cxn ang="0">
                  <a:pos x="47" y="133"/>
                </a:cxn>
              </a:cxnLst>
              <a:rect l="0" t="0" r="r" b="b"/>
              <a:pathLst>
                <a:path w="280" h="249">
                  <a:moveTo>
                    <a:pt x="0" y="125"/>
                  </a:moveTo>
                  <a:lnTo>
                    <a:pt x="1" y="138"/>
                  </a:lnTo>
                  <a:lnTo>
                    <a:pt x="4" y="150"/>
                  </a:lnTo>
                  <a:lnTo>
                    <a:pt x="7" y="162"/>
                  </a:lnTo>
                  <a:lnTo>
                    <a:pt x="11" y="174"/>
                  </a:lnTo>
                  <a:lnTo>
                    <a:pt x="17" y="185"/>
                  </a:lnTo>
                  <a:lnTo>
                    <a:pt x="24" y="195"/>
                  </a:lnTo>
                  <a:lnTo>
                    <a:pt x="32" y="204"/>
                  </a:lnTo>
                  <a:lnTo>
                    <a:pt x="42" y="213"/>
                  </a:lnTo>
                  <a:lnTo>
                    <a:pt x="52" y="221"/>
                  </a:lnTo>
                  <a:lnTo>
                    <a:pt x="63" y="228"/>
                  </a:lnTo>
                  <a:lnTo>
                    <a:pt x="74" y="234"/>
                  </a:lnTo>
                  <a:lnTo>
                    <a:pt x="86" y="239"/>
                  </a:lnTo>
                  <a:lnTo>
                    <a:pt x="98" y="244"/>
                  </a:lnTo>
                  <a:lnTo>
                    <a:pt x="112" y="247"/>
                  </a:lnTo>
                  <a:lnTo>
                    <a:pt x="126" y="249"/>
                  </a:lnTo>
                  <a:lnTo>
                    <a:pt x="140" y="249"/>
                  </a:lnTo>
                  <a:lnTo>
                    <a:pt x="155" y="249"/>
                  </a:lnTo>
                  <a:lnTo>
                    <a:pt x="168" y="247"/>
                  </a:lnTo>
                  <a:lnTo>
                    <a:pt x="182" y="244"/>
                  </a:lnTo>
                  <a:lnTo>
                    <a:pt x="195" y="239"/>
                  </a:lnTo>
                  <a:lnTo>
                    <a:pt x="208" y="234"/>
                  </a:lnTo>
                  <a:lnTo>
                    <a:pt x="219" y="228"/>
                  </a:lnTo>
                  <a:lnTo>
                    <a:pt x="230" y="221"/>
                  </a:lnTo>
                  <a:lnTo>
                    <a:pt x="239" y="213"/>
                  </a:lnTo>
                  <a:lnTo>
                    <a:pt x="248" y="204"/>
                  </a:lnTo>
                  <a:lnTo>
                    <a:pt x="257" y="195"/>
                  </a:lnTo>
                  <a:lnTo>
                    <a:pt x="263" y="185"/>
                  </a:lnTo>
                  <a:lnTo>
                    <a:pt x="269" y="174"/>
                  </a:lnTo>
                  <a:lnTo>
                    <a:pt x="274" y="162"/>
                  </a:lnTo>
                  <a:lnTo>
                    <a:pt x="278" y="150"/>
                  </a:lnTo>
                  <a:lnTo>
                    <a:pt x="280" y="138"/>
                  </a:lnTo>
                  <a:lnTo>
                    <a:pt x="280" y="125"/>
                  </a:lnTo>
                  <a:lnTo>
                    <a:pt x="280" y="113"/>
                  </a:lnTo>
                  <a:lnTo>
                    <a:pt x="278" y="100"/>
                  </a:lnTo>
                  <a:lnTo>
                    <a:pt x="274" y="88"/>
                  </a:lnTo>
                  <a:lnTo>
                    <a:pt x="269" y="77"/>
                  </a:lnTo>
                  <a:lnTo>
                    <a:pt x="263" y="66"/>
                  </a:lnTo>
                  <a:lnTo>
                    <a:pt x="257" y="56"/>
                  </a:lnTo>
                  <a:lnTo>
                    <a:pt x="248" y="46"/>
                  </a:lnTo>
                  <a:lnTo>
                    <a:pt x="239" y="37"/>
                  </a:lnTo>
                  <a:lnTo>
                    <a:pt x="230" y="29"/>
                  </a:lnTo>
                  <a:lnTo>
                    <a:pt x="219" y="22"/>
                  </a:lnTo>
                  <a:lnTo>
                    <a:pt x="208" y="15"/>
                  </a:lnTo>
                  <a:lnTo>
                    <a:pt x="195" y="10"/>
                  </a:lnTo>
                  <a:lnTo>
                    <a:pt x="182" y="6"/>
                  </a:lnTo>
                  <a:lnTo>
                    <a:pt x="168" y="3"/>
                  </a:lnTo>
                  <a:lnTo>
                    <a:pt x="155" y="1"/>
                  </a:lnTo>
                  <a:lnTo>
                    <a:pt x="140" y="0"/>
                  </a:lnTo>
                  <a:lnTo>
                    <a:pt x="126" y="1"/>
                  </a:lnTo>
                  <a:lnTo>
                    <a:pt x="112" y="3"/>
                  </a:lnTo>
                  <a:lnTo>
                    <a:pt x="98" y="6"/>
                  </a:lnTo>
                  <a:lnTo>
                    <a:pt x="86" y="10"/>
                  </a:lnTo>
                  <a:lnTo>
                    <a:pt x="74" y="15"/>
                  </a:lnTo>
                  <a:lnTo>
                    <a:pt x="63" y="22"/>
                  </a:lnTo>
                  <a:lnTo>
                    <a:pt x="52" y="29"/>
                  </a:lnTo>
                  <a:lnTo>
                    <a:pt x="42" y="37"/>
                  </a:lnTo>
                  <a:lnTo>
                    <a:pt x="32" y="46"/>
                  </a:lnTo>
                  <a:lnTo>
                    <a:pt x="24" y="56"/>
                  </a:lnTo>
                  <a:lnTo>
                    <a:pt x="17" y="66"/>
                  </a:lnTo>
                  <a:lnTo>
                    <a:pt x="11" y="77"/>
                  </a:lnTo>
                  <a:lnTo>
                    <a:pt x="7" y="88"/>
                  </a:lnTo>
                  <a:lnTo>
                    <a:pt x="4" y="100"/>
                  </a:lnTo>
                  <a:lnTo>
                    <a:pt x="1" y="113"/>
                  </a:lnTo>
                  <a:lnTo>
                    <a:pt x="0" y="125"/>
                  </a:lnTo>
                  <a:close/>
                  <a:moveTo>
                    <a:pt x="45" y="125"/>
                  </a:moveTo>
                  <a:lnTo>
                    <a:pt x="47" y="116"/>
                  </a:lnTo>
                  <a:lnTo>
                    <a:pt x="48" y="108"/>
                  </a:lnTo>
                  <a:lnTo>
                    <a:pt x="50" y="100"/>
                  </a:lnTo>
                  <a:lnTo>
                    <a:pt x="53" y="92"/>
                  </a:lnTo>
                  <a:lnTo>
                    <a:pt x="58" y="85"/>
                  </a:lnTo>
                  <a:lnTo>
                    <a:pt x="61" y="78"/>
                  </a:lnTo>
                  <a:lnTo>
                    <a:pt x="67" y="71"/>
                  </a:lnTo>
                  <a:lnTo>
                    <a:pt x="74" y="66"/>
                  </a:lnTo>
                  <a:lnTo>
                    <a:pt x="80" y="60"/>
                  </a:lnTo>
                  <a:lnTo>
                    <a:pt x="87" y="55"/>
                  </a:lnTo>
                  <a:lnTo>
                    <a:pt x="96" y="50"/>
                  </a:lnTo>
                  <a:lnTo>
                    <a:pt x="103" y="47"/>
                  </a:lnTo>
                  <a:lnTo>
                    <a:pt x="112" y="45"/>
                  </a:lnTo>
                  <a:lnTo>
                    <a:pt x="122" y="43"/>
                  </a:lnTo>
                  <a:lnTo>
                    <a:pt x="130" y="42"/>
                  </a:lnTo>
                  <a:lnTo>
                    <a:pt x="140" y="41"/>
                  </a:lnTo>
                  <a:lnTo>
                    <a:pt x="150" y="42"/>
                  </a:lnTo>
                  <a:lnTo>
                    <a:pt x="160" y="43"/>
                  </a:lnTo>
                  <a:lnTo>
                    <a:pt x="168" y="45"/>
                  </a:lnTo>
                  <a:lnTo>
                    <a:pt x="177" y="47"/>
                  </a:lnTo>
                  <a:lnTo>
                    <a:pt x="185" y="50"/>
                  </a:lnTo>
                  <a:lnTo>
                    <a:pt x="193" y="55"/>
                  </a:lnTo>
                  <a:lnTo>
                    <a:pt x="200" y="60"/>
                  </a:lnTo>
                  <a:lnTo>
                    <a:pt x="208" y="66"/>
                  </a:lnTo>
                  <a:lnTo>
                    <a:pt x="214" y="71"/>
                  </a:lnTo>
                  <a:lnTo>
                    <a:pt x="219" y="78"/>
                  </a:lnTo>
                  <a:lnTo>
                    <a:pt x="224" y="85"/>
                  </a:lnTo>
                  <a:lnTo>
                    <a:pt x="227" y="92"/>
                  </a:lnTo>
                  <a:lnTo>
                    <a:pt x="231" y="100"/>
                  </a:lnTo>
                  <a:lnTo>
                    <a:pt x="233" y="108"/>
                  </a:lnTo>
                  <a:lnTo>
                    <a:pt x="235" y="116"/>
                  </a:lnTo>
                  <a:lnTo>
                    <a:pt x="235" y="125"/>
                  </a:lnTo>
                  <a:lnTo>
                    <a:pt x="235" y="133"/>
                  </a:lnTo>
                  <a:lnTo>
                    <a:pt x="233" y="142"/>
                  </a:lnTo>
                  <a:lnTo>
                    <a:pt x="231" y="150"/>
                  </a:lnTo>
                  <a:lnTo>
                    <a:pt x="227" y="157"/>
                  </a:lnTo>
                  <a:lnTo>
                    <a:pt x="224" y="165"/>
                  </a:lnTo>
                  <a:lnTo>
                    <a:pt x="219" y="172"/>
                  </a:lnTo>
                  <a:lnTo>
                    <a:pt x="214" y="178"/>
                  </a:lnTo>
                  <a:lnTo>
                    <a:pt x="208" y="185"/>
                  </a:lnTo>
                  <a:lnTo>
                    <a:pt x="200" y="190"/>
                  </a:lnTo>
                  <a:lnTo>
                    <a:pt x="193" y="195"/>
                  </a:lnTo>
                  <a:lnTo>
                    <a:pt x="185" y="199"/>
                  </a:lnTo>
                  <a:lnTo>
                    <a:pt x="177" y="202"/>
                  </a:lnTo>
                  <a:lnTo>
                    <a:pt x="168" y="206"/>
                  </a:lnTo>
                  <a:lnTo>
                    <a:pt x="160" y="208"/>
                  </a:lnTo>
                  <a:lnTo>
                    <a:pt x="150" y="209"/>
                  </a:lnTo>
                  <a:lnTo>
                    <a:pt x="140" y="209"/>
                  </a:lnTo>
                  <a:lnTo>
                    <a:pt x="130" y="209"/>
                  </a:lnTo>
                  <a:lnTo>
                    <a:pt x="122" y="208"/>
                  </a:lnTo>
                  <a:lnTo>
                    <a:pt x="112" y="206"/>
                  </a:lnTo>
                  <a:lnTo>
                    <a:pt x="103" y="202"/>
                  </a:lnTo>
                  <a:lnTo>
                    <a:pt x="96" y="199"/>
                  </a:lnTo>
                  <a:lnTo>
                    <a:pt x="87" y="195"/>
                  </a:lnTo>
                  <a:lnTo>
                    <a:pt x="80" y="190"/>
                  </a:lnTo>
                  <a:lnTo>
                    <a:pt x="74" y="185"/>
                  </a:lnTo>
                  <a:lnTo>
                    <a:pt x="67" y="178"/>
                  </a:lnTo>
                  <a:lnTo>
                    <a:pt x="61" y="172"/>
                  </a:lnTo>
                  <a:lnTo>
                    <a:pt x="58" y="165"/>
                  </a:lnTo>
                  <a:lnTo>
                    <a:pt x="53" y="157"/>
                  </a:lnTo>
                  <a:lnTo>
                    <a:pt x="50" y="150"/>
                  </a:lnTo>
                  <a:lnTo>
                    <a:pt x="48" y="142"/>
                  </a:lnTo>
                  <a:lnTo>
                    <a:pt x="47" y="133"/>
                  </a:lnTo>
                  <a:lnTo>
                    <a:pt x="45"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7" name="Freeform 271"/>
            <p:cNvSpPr>
              <a:spLocks noChangeAspect="1"/>
            </p:cNvSpPr>
            <p:nvPr/>
          </p:nvSpPr>
          <p:spPr bwMode="auto">
            <a:xfrm>
              <a:off x="2580" y="1690"/>
              <a:ext cx="60" cy="53"/>
            </a:xfrm>
            <a:custGeom>
              <a:avLst/>
              <a:gdLst/>
              <a:ahLst/>
              <a:cxnLst>
                <a:cxn ang="0">
                  <a:pos x="234" y="114"/>
                </a:cxn>
                <a:cxn ang="0">
                  <a:pos x="229" y="134"/>
                </a:cxn>
                <a:cxn ang="0">
                  <a:pos x="220" y="154"/>
                </a:cxn>
                <a:cxn ang="0">
                  <a:pos x="208" y="170"/>
                </a:cxn>
                <a:cxn ang="0">
                  <a:pos x="192" y="184"/>
                </a:cxn>
                <a:cxn ang="0">
                  <a:pos x="174" y="195"/>
                </a:cxn>
                <a:cxn ang="0">
                  <a:pos x="151" y="203"/>
                </a:cxn>
                <a:cxn ang="0">
                  <a:pos x="129" y="207"/>
                </a:cxn>
                <a:cxn ang="0">
                  <a:pos x="105" y="207"/>
                </a:cxn>
                <a:cxn ang="0">
                  <a:pos x="83" y="203"/>
                </a:cxn>
                <a:cxn ang="0">
                  <a:pos x="61" y="195"/>
                </a:cxn>
                <a:cxn ang="0">
                  <a:pos x="42" y="184"/>
                </a:cxn>
                <a:cxn ang="0">
                  <a:pos x="26" y="170"/>
                </a:cxn>
                <a:cxn ang="0">
                  <a:pos x="14" y="154"/>
                </a:cxn>
                <a:cxn ang="0">
                  <a:pos x="5" y="134"/>
                </a:cxn>
                <a:cxn ang="0">
                  <a:pos x="0" y="114"/>
                </a:cxn>
                <a:cxn ang="0">
                  <a:pos x="0" y="92"/>
                </a:cxn>
                <a:cxn ang="0">
                  <a:pos x="5" y="73"/>
                </a:cxn>
                <a:cxn ang="0">
                  <a:pos x="14" y="54"/>
                </a:cxn>
                <a:cxn ang="0">
                  <a:pos x="26" y="37"/>
                </a:cxn>
                <a:cxn ang="0">
                  <a:pos x="42" y="23"/>
                </a:cxn>
                <a:cxn ang="0">
                  <a:pos x="61" y="12"/>
                </a:cxn>
                <a:cxn ang="0">
                  <a:pos x="83" y="4"/>
                </a:cxn>
                <a:cxn ang="0">
                  <a:pos x="105" y="0"/>
                </a:cxn>
                <a:cxn ang="0">
                  <a:pos x="129" y="0"/>
                </a:cxn>
                <a:cxn ang="0">
                  <a:pos x="151" y="4"/>
                </a:cxn>
                <a:cxn ang="0">
                  <a:pos x="174" y="12"/>
                </a:cxn>
                <a:cxn ang="0">
                  <a:pos x="192" y="23"/>
                </a:cxn>
                <a:cxn ang="0">
                  <a:pos x="208" y="37"/>
                </a:cxn>
                <a:cxn ang="0">
                  <a:pos x="220" y="54"/>
                </a:cxn>
                <a:cxn ang="0">
                  <a:pos x="229" y="73"/>
                </a:cxn>
                <a:cxn ang="0">
                  <a:pos x="234" y="92"/>
                </a:cxn>
              </a:cxnLst>
              <a:rect l="0" t="0" r="r" b="b"/>
              <a:pathLst>
                <a:path w="235" h="208">
                  <a:moveTo>
                    <a:pt x="235" y="103"/>
                  </a:moveTo>
                  <a:lnTo>
                    <a:pt x="234" y="114"/>
                  </a:lnTo>
                  <a:lnTo>
                    <a:pt x="233" y="124"/>
                  </a:lnTo>
                  <a:lnTo>
                    <a:pt x="229" y="134"/>
                  </a:lnTo>
                  <a:lnTo>
                    <a:pt x="225" y="144"/>
                  </a:lnTo>
                  <a:lnTo>
                    <a:pt x="220" y="154"/>
                  </a:lnTo>
                  <a:lnTo>
                    <a:pt x="214" y="162"/>
                  </a:lnTo>
                  <a:lnTo>
                    <a:pt x="208" y="170"/>
                  </a:lnTo>
                  <a:lnTo>
                    <a:pt x="201" y="178"/>
                  </a:lnTo>
                  <a:lnTo>
                    <a:pt x="192" y="184"/>
                  </a:lnTo>
                  <a:lnTo>
                    <a:pt x="182" y="190"/>
                  </a:lnTo>
                  <a:lnTo>
                    <a:pt x="174" y="195"/>
                  </a:lnTo>
                  <a:lnTo>
                    <a:pt x="162" y="200"/>
                  </a:lnTo>
                  <a:lnTo>
                    <a:pt x="151" y="203"/>
                  </a:lnTo>
                  <a:lnTo>
                    <a:pt x="140" y="206"/>
                  </a:lnTo>
                  <a:lnTo>
                    <a:pt x="129" y="207"/>
                  </a:lnTo>
                  <a:lnTo>
                    <a:pt x="117" y="208"/>
                  </a:lnTo>
                  <a:lnTo>
                    <a:pt x="105" y="207"/>
                  </a:lnTo>
                  <a:lnTo>
                    <a:pt x="94" y="206"/>
                  </a:lnTo>
                  <a:lnTo>
                    <a:pt x="83" y="203"/>
                  </a:lnTo>
                  <a:lnTo>
                    <a:pt x="72" y="200"/>
                  </a:lnTo>
                  <a:lnTo>
                    <a:pt x="61" y="195"/>
                  </a:lnTo>
                  <a:lnTo>
                    <a:pt x="52" y="190"/>
                  </a:lnTo>
                  <a:lnTo>
                    <a:pt x="42" y="184"/>
                  </a:lnTo>
                  <a:lnTo>
                    <a:pt x="33" y="178"/>
                  </a:lnTo>
                  <a:lnTo>
                    <a:pt x="26" y="170"/>
                  </a:lnTo>
                  <a:lnTo>
                    <a:pt x="20" y="162"/>
                  </a:lnTo>
                  <a:lnTo>
                    <a:pt x="14" y="154"/>
                  </a:lnTo>
                  <a:lnTo>
                    <a:pt x="9" y="144"/>
                  </a:lnTo>
                  <a:lnTo>
                    <a:pt x="5" y="134"/>
                  </a:lnTo>
                  <a:lnTo>
                    <a:pt x="2" y="124"/>
                  </a:lnTo>
                  <a:lnTo>
                    <a:pt x="0" y="114"/>
                  </a:lnTo>
                  <a:lnTo>
                    <a:pt x="0" y="103"/>
                  </a:lnTo>
                  <a:lnTo>
                    <a:pt x="0" y="92"/>
                  </a:lnTo>
                  <a:lnTo>
                    <a:pt x="2" y="83"/>
                  </a:lnTo>
                  <a:lnTo>
                    <a:pt x="5" y="73"/>
                  </a:lnTo>
                  <a:lnTo>
                    <a:pt x="9" y="63"/>
                  </a:lnTo>
                  <a:lnTo>
                    <a:pt x="14" y="54"/>
                  </a:lnTo>
                  <a:lnTo>
                    <a:pt x="20" y="46"/>
                  </a:lnTo>
                  <a:lnTo>
                    <a:pt x="26" y="37"/>
                  </a:lnTo>
                  <a:lnTo>
                    <a:pt x="33" y="30"/>
                  </a:lnTo>
                  <a:lnTo>
                    <a:pt x="42" y="23"/>
                  </a:lnTo>
                  <a:lnTo>
                    <a:pt x="52" y="17"/>
                  </a:lnTo>
                  <a:lnTo>
                    <a:pt x="61" y="12"/>
                  </a:lnTo>
                  <a:lnTo>
                    <a:pt x="72" y="7"/>
                  </a:lnTo>
                  <a:lnTo>
                    <a:pt x="83" y="4"/>
                  </a:lnTo>
                  <a:lnTo>
                    <a:pt x="94" y="2"/>
                  </a:lnTo>
                  <a:lnTo>
                    <a:pt x="105" y="0"/>
                  </a:lnTo>
                  <a:lnTo>
                    <a:pt x="117" y="0"/>
                  </a:lnTo>
                  <a:lnTo>
                    <a:pt x="129" y="0"/>
                  </a:lnTo>
                  <a:lnTo>
                    <a:pt x="140" y="2"/>
                  </a:lnTo>
                  <a:lnTo>
                    <a:pt x="151" y="4"/>
                  </a:lnTo>
                  <a:lnTo>
                    <a:pt x="162" y="7"/>
                  </a:lnTo>
                  <a:lnTo>
                    <a:pt x="174" y="12"/>
                  </a:lnTo>
                  <a:lnTo>
                    <a:pt x="182" y="17"/>
                  </a:lnTo>
                  <a:lnTo>
                    <a:pt x="192" y="23"/>
                  </a:lnTo>
                  <a:lnTo>
                    <a:pt x="201" y="30"/>
                  </a:lnTo>
                  <a:lnTo>
                    <a:pt x="208" y="37"/>
                  </a:lnTo>
                  <a:lnTo>
                    <a:pt x="214" y="46"/>
                  </a:lnTo>
                  <a:lnTo>
                    <a:pt x="220" y="54"/>
                  </a:lnTo>
                  <a:lnTo>
                    <a:pt x="225" y="63"/>
                  </a:lnTo>
                  <a:lnTo>
                    <a:pt x="229" y="73"/>
                  </a:lnTo>
                  <a:lnTo>
                    <a:pt x="233" y="83"/>
                  </a:lnTo>
                  <a:lnTo>
                    <a:pt x="234" y="92"/>
                  </a:lnTo>
                  <a:lnTo>
                    <a:pt x="235" y="103"/>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8" name="Freeform 272"/>
            <p:cNvSpPr>
              <a:spLocks noChangeAspect="1" noEditPoints="1"/>
            </p:cNvSpPr>
            <p:nvPr/>
          </p:nvSpPr>
          <p:spPr bwMode="auto">
            <a:xfrm>
              <a:off x="2574" y="1685"/>
              <a:ext cx="70" cy="62"/>
            </a:xfrm>
            <a:custGeom>
              <a:avLst/>
              <a:gdLst/>
              <a:ahLst/>
              <a:cxnLst>
                <a:cxn ang="0">
                  <a:pos x="2" y="150"/>
                </a:cxn>
                <a:cxn ang="0">
                  <a:pos x="17" y="183"/>
                </a:cxn>
                <a:cxn ang="0">
                  <a:pos x="41" y="213"/>
                </a:cxn>
                <a:cxn ang="0">
                  <a:pos x="74" y="234"/>
                </a:cxn>
                <a:cxn ang="0">
                  <a:pos x="112" y="247"/>
                </a:cxn>
                <a:cxn ang="0">
                  <a:pos x="155" y="248"/>
                </a:cxn>
                <a:cxn ang="0">
                  <a:pos x="194" y="239"/>
                </a:cxn>
                <a:cxn ang="0">
                  <a:pos x="228" y="221"/>
                </a:cxn>
                <a:cxn ang="0">
                  <a:pos x="256" y="194"/>
                </a:cxn>
                <a:cxn ang="0">
                  <a:pos x="274" y="162"/>
                </a:cxn>
                <a:cxn ang="0">
                  <a:pos x="280" y="124"/>
                </a:cxn>
                <a:cxn ang="0">
                  <a:pos x="274" y="87"/>
                </a:cxn>
                <a:cxn ang="0">
                  <a:pos x="256" y="55"/>
                </a:cxn>
                <a:cxn ang="0">
                  <a:pos x="228" y="28"/>
                </a:cxn>
                <a:cxn ang="0">
                  <a:pos x="194" y="10"/>
                </a:cxn>
                <a:cxn ang="0">
                  <a:pos x="155" y="1"/>
                </a:cxn>
                <a:cxn ang="0">
                  <a:pos x="112" y="3"/>
                </a:cxn>
                <a:cxn ang="0">
                  <a:pos x="74" y="15"/>
                </a:cxn>
                <a:cxn ang="0">
                  <a:pos x="41" y="37"/>
                </a:cxn>
                <a:cxn ang="0">
                  <a:pos x="17" y="65"/>
                </a:cxn>
                <a:cxn ang="0">
                  <a:pos x="2" y="99"/>
                </a:cxn>
                <a:cxn ang="0">
                  <a:pos x="45" y="124"/>
                </a:cxn>
                <a:cxn ang="0">
                  <a:pos x="49" y="99"/>
                </a:cxn>
                <a:cxn ang="0">
                  <a:pos x="61" y="77"/>
                </a:cxn>
                <a:cxn ang="0">
                  <a:pos x="80" y="60"/>
                </a:cxn>
                <a:cxn ang="0">
                  <a:pos x="103" y="47"/>
                </a:cxn>
                <a:cxn ang="0">
                  <a:pos x="130" y="40"/>
                </a:cxn>
                <a:cxn ang="0">
                  <a:pos x="160" y="42"/>
                </a:cxn>
                <a:cxn ang="0">
                  <a:pos x="185" y="50"/>
                </a:cxn>
                <a:cxn ang="0">
                  <a:pos x="208" y="65"/>
                </a:cxn>
                <a:cxn ang="0">
                  <a:pos x="224" y="84"/>
                </a:cxn>
                <a:cxn ang="0">
                  <a:pos x="233" y="108"/>
                </a:cxn>
                <a:cxn ang="0">
                  <a:pos x="235" y="133"/>
                </a:cxn>
                <a:cxn ang="0">
                  <a:pos x="227" y="157"/>
                </a:cxn>
                <a:cxn ang="0">
                  <a:pos x="214" y="178"/>
                </a:cxn>
                <a:cxn ang="0">
                  <a:pos x="193" y="194"/>
                </a:cxn>
                <a:cxn ang="0">
                  <a:pos x="168" y="205"/>
                </a:cxn>
                <a:cxn ang="0">
                  <a:pos x="140" y="209"/>
                </a:cxn>
                <a:cxn ang="0">
                  <a:pos x="112" y="205"/>
                </a:cxn>
                <a:cxn ang="0">
                  <a:pos x="87" y="194"/>
                </a:cxn>
                <a:cxn ang="0">
                  <a:pos x="68" y="178"/>
                </a:cxn>
                <a:cxn ang="0">
                  <a:pos x="53" y="157"/>
                </a:cxn>
                <a:cxn ang="0">
                  <a:pos x="45" y="133"/>
                </a:cxn>
              </a:cxnLst>
              <a:rect l="0" t="0" r="r" b="b"/>
              <a:pathLst>
                <a:path w="280" h="249">
                  <a:moveTo>
                    <a:pt x="0" y="124"/>
                  </a:moveTo>
                  <a:lnTo>
                    <a:pt x="1" y="138"/>
                  </a:lnTo>
                  <a:lnTo>
                    <a:pt x="2" y="150"/>
                  </a:lnTo>
                  <a:lnTo>
                    <a:pt x="6" y="162"/>
                  </a:lnTo>
                  <a:lnTo>
                    <a:pt x="11" y="172"/>
                  </a:lnTo>
                  <a:lnTo>
                    <a:pt x="17" y="183"/>
                  </a:lnTo>
                  <a:lnTo>
                    <a:pt x="25" y="194"/>
                  </a:lnTo>
                  <a:lnTo>
                    <a:pt x="32" y="204"/>
                  </a:lnTo>
                  <a:lnTo>
                    <a:pt x="41" y="213"/>
                  </a:lnTo>
                  <a:lnTo>
                    <a:pt x="52" y="221"/>
                  </a:lnTo>
                  <a:lnTo>
                    <a:pt x="61" y="228"/>
                  </a:lnTo>
                  <a:lnTo>
                    <a:pt x="74" y="234"/>
                  </a:lnTo>
                  <a:lnTo>
                    <a:pt x="86" y="239"/>
                  </a:lnTo>
                  <a:lnTo>
                    <a:pt x="98" y="243"/>
                  </a:lnTo>
                  <a:lnTo>
                    <a:pt x="112" y="247"/>
                  </a:lnTo>
                  <a:lnTo>
                    <a:pt x="125" y="248"/>
                  </a:lnTo>
                  <a:lnTo>
                    <a:pt x="140" y="249"/>
                  </a:lnTo>
                  <a:lnTo>
                    <a:pt x="155" y="248"/>
                  </a:lnTo>
                  <a:lnTo>
                    <a:pt x="168" y="247"/>
                  </a:lnTo>
                  <a:lnTo>
                    <a:pt x="182" y="243"/>
                  </a:lnTo>
                  <a:lnTo>
                    <a:pt x="194" y="239"/>
                  </a:lnTo>
                  <a:lnTo>
                    <a:pt x="206" y="234"/>
                  </a:lnTo>
                  <a:lnTo>
                    <a:pt x="219" y="228"/>
                  </a:lnTo>
                  <a:lnTo>
                    <a:pt x="228" y="221"/>
                  </a:lnTo>
                  <a:lnTo>
                    <a:pt x="240" y="213"/>
                  </a:lnTo>
                  <a:lnTo>
                    <a:pt x="248" y="204"/>
                  </a:lnTo>
                  <a:lnTo>
                    <a:pt x="256" y="194"/>
                  </a:lnTo>
                  <a:lnTo>
                    <a:pt x="263" y="183"/>
                  </a:lnTo>
                  <a:lnTo>
                    <a:pt x="269" y="172"/>
                  </a:lnTo>
                  <a:lnTo>
                    <a:pt x="274" y="162"/>
                  </a:lnTo>
                  <a:lnTo>
                    <a:pt x="278" y="150"/>
                  </a:lnTo>
                  <a:lnTo>
                    <a:pt x="279" y="138"/>
                  </a:lnTo>
                  <a:lnTo>
                    <a:pt x="280" y="124"/>
                  </a:lnTo>
                  <a:lnTo>
                    <a:pt x="279" y="111"/>
                  </a:lnTo>
                  <a:lnTo>
                    <a:pt x="278" y="99"/>
                  </a:lnTo>
                  <a:lnTo>
                    <a:pt x="274" y="87"/>
                  </a:lnTo>
                  <a:lnTo>
                    <a:pt x="269" y="76"/>
                  </a:lnTo>
                  <a:lnTo>
                    <a:pt x="263" y="65"/>
                  </a:lnTo>
                  <a:lnTo>
                    <a:pt x="256" y="55"/>
                  </a:lnTo>
                  <a:lnTo>
                    <a:pt x="248" y="46"/>
                  </a:lnTo>
                  <a:lnTo>
                    <a:pt x="240" y="37"/>
                  </a:lnTo>
                  <a:lnTo>
                    <a:pt x="228" y="28"/>
                  </a:lnTo>
                  <a:lnTo>
                    <a:pt x="219" y="22"/>
                  </a:lnTo>
                  <a:lnTo>
                    <a:pt x="206" y="15"/>
                  </a:lnTo>
                  <a:lnTo>
                    <a:pt x="194" y="10"/>
                  </a:lnTo>
                  <a:lnTo>
                    <a:pt x="182" y="5"/>
                  </a:lnTo>
                  <a:lnTo>
                    <a:pt x="168" y="3"/>
                  </a:lnTo>
                  <a:lnTo>
                    <a:pt x="155" y="1"/>
                  </a:lnTo>
                  <a:lnTo>
                    <a:pt x="140" y="0"/>
                  </a:lnTo>
                  <a:lnTo>
                    <a:pt x="125" y="1"/>
                  </a:lnTo>
                  <a:lnTo>
                    <a:pt x="112" y="3"/>
                  </a:lnTo>
                  <a:lnTo>
                    <a:pt x="98" y="5"/>
                  </a:lnTo>
                  <a:lnTo>
                    <a:pt x="86" y="10"/>
                  </a:lnTo>
                  <a:lnTo>
                    <a:pt x="74" y="15"/>
                  </a:lnTo>
                  <a:lnTo>
                    <a:pt x="61" y="22"/>
                  </a:lnTo>
                  <a:lnTo>
                    <a:pt x="52" y="28"/>
                  </a:lnTo>
                  <a:lnTo>
                    <a:pt x="41" y="37"/>
                  </a:lnTo>
                  <a:lnTo>
                    <a:pt x="32" y="46"/>
                  </a:lnTo>
                  <a:lnTo>
                    <a:pt x="25" y="55"/>
                  </a:lnTo>
                  <a:lnTo>
                    <a:pt x="17" y="65"/>
                  </a:lnTo>
                  <a:lnTo>
                    <a:pt x="11" y="76"/>
                  </a:lnTo>
                  <a:lnTo>
                    <a:pt x="6" y="87"/>
                  </a:lnTo>
                  <a:lnTo>
                    <a:pt x="2" y="99"/>
                  </a:lnTo>
                  <a:lnTo>
                    <a:pt x="1" y="111"/>
                  </a:lnTo>
                  <a:lnTo>
                    <a:pt x="0" y="124"/>
                  </a:lnTo>
                  <a:close/>
                  <a:moveTo>
                    <a:pt x="45" y="124"/>
                  </a:moveTo>
                  <a:lnTo>
                    <a:pt x="45" y="116"/>
                  </a:lnTo>
                  <a:lnTo>
                    <a:pt x="47" y="108"/>
                  </a:lnTo>
                  <a:lnTo>
                    <a:pt x="49" y="99"/>
                  </a:lnTo>
                  <a:lnTo>
                    <a:pt x="53" y="92"/>
                  </a:lnTo>
                  <a:lnTo>
                    <a:pt x="56" y="84"/>
                  </a:lnTo>
                  <a:lnTo>
                    <a:pt x="61" y="77"/>
                  </a:lnTo>
                  <a:lnTo>
                    <a:pt x="68" y="71"/>
                  </a:lnTo>
                  <a:lnTo>
                    <a:pt x="74" y="65"/>
                  </a:lnTo>
                  <a:lnTo>
                    <a:pt x="80" y="60"/>
                  </a:lnTo>
                  <a:lnTo>
                    <a:pt x="87" y="55"/>
                  </a:lnTo>
                  <a:lnTo>
                    <a:pt x="95" y="50"/>
                  </a:lnTo>
                  <a:lnTo>
                    <a:pt x="103" y="47"/>
                  </a:lnTo>
                  <a:lnTo>
                    <a:pt x="112" y="44"/>
                  </a:lnTo>
                  <a:lnTo>
                    <a:pt x="120" y="42"/>
                  </a:lnTo>
                  <a:lnTo>
                    <a:pt x="130" y="40"/>
                  </a:lnTo>
                  <a:lnTo>
                    <a:pt x="140" y="40"/>
                  </a:lnTo>
                  <a:lnTo>
                    <a:pt x="150" y="40"/>
                  </a:lnTo>
                  <a:lnTo>
                    <a:pt x="160" y="42"/>
                  </a:lnTo>
                  <a:lnTo>
                    <a:pt x="168" y="44"/>
                  </a:lnTo>
                  <a:lnTo>
                    <a:pt x="177" y="47"/>
                  </a:lnTo>
                  <a:lnTo>
                    <a:pt x="185" y="50"/>
                  </a:lnTo>
                  <a:lnTo>
                    <a:pt x="193" y="55"/>
                  </a:lnTo>
                  <a:lnTo>
                    <a:pt x="200" y="60"/>
                  </a:lnTo>
                  <a:lnTo>
                    <a:pt x="208" y="65"/>
                  </a:lnTo>
                  <a:lnTo>
                    <a:pt x="214" y="71"/>
                  </a:lnTo>
                  <a:lnTo>
                    <a:pt x="219" y="77"/>
                  </a:lnTo>
                  <a:lnTo>
                    <a:pt x="224" y="84"/>
                  </a:lnTo>
                  <a:lnTo>
                    <a:pt x="227" y="92"/>
                  </a:lnTo>
                  <a:lnTo>
                    <a:pt x="231" y="99"/>
                  </a:lnTo>
                  <a:lnTo>
                    <a:pt x="233" y="108"/>
                  </a:lnTo>
                  <a:lnTo>
                    <a:pt x="235" y="116"/>
                  </a:lnTo>
                  <a:lnTo>
                    <a:pt x="235" y="124"/>
                  </a:lnTo>
                  <a:lnTo>
                    <a:pt x="235" y="133"/>
                  </a:lnTo>
                  <a:lnTo>
                    <a:pt x="233" y="142"/>
                  </a:lnTo>
                  <a:lnTo>
                    <a:pt x="231" y="150"/>
                  </a:lnTo>
                  <a:lnTo>
                    <a:pt x="227" y="157"/>
                  </a:lnTo>
                  <a:lnTo>
                    <a:pt x="224" y="165"/>
                  </a:lnTo>
                  <a:lnTo>
                    <a:pt x="219" y="171"/>
                  </a:lnTo>
                  <a:lnTo>
                    <a:pt x="214" y="178"/>
                  </a:lnTo>
                  <a:lnTo>
                    <a:pt x="208" y="184"/>
                  </a:lnTo>
                  <a:lnTo>
                    <a:pt x="200" y="190"/>
                  </a:lnTo>
                  <a:lnTo>
                    <a:pt x="193" y="194"/>
                  </a:lnTo>
                  <a:lnTo>
                    <a:pt x="185" y="199"/>
                  </a:lnTo>
                  <a:lnTo>
                    <a:pt x="177" y="202"/>
                  </a:lnTo>
                  <a:lnTo>
                    <a:pt x="168" y="205"/>
                  </a:lnTo>
                  <a:lnTo>
                    <a:pt x="160" y="207"/>
                  </a:lnTo>
                  <a:lnTo>
                    <a:pt x="150" y="209"/>
                  </a:lnTo>
                  <a:lnTo>
                    <a:pt x="140" y="209"/>
                  </a:lnTo>
                  <a:lnTo>
                    <a:pt x="130" y="209"/>
                  </a:lnTo>
                  <a:lnTo>
                    <a:pt x="120" y="207"/>
                  </a:lnTo>
                  <a:lnTo>
                    <a:pt x="112" y="205"/>
                  </a:lnTo>
                  <a:lnTo>
                    <a:pt x="103" y="202"/>
                  </a:lnTo>
                  <a:lnTo>
                    <a:pt x="95" y="199"/>
                  </a:lnTo>
                  <a:lnTo>
                    <a:pt x="87" y="194"/>
                  </a:lnTo>
                  <a:lnTo>
                    <a:pt x="80" y="190"/>
                  </a:lnTo>
                  <a:lnTo>
                    <a:pt x="74" y="184"/>
                  </a:lnTo>
                  <a:lnTo>
                    <a:pt x="68" y="178"/>
                  </a:lnTo>
                  <a:lnTo>
                    <a:pt x="61" y="171"/>
                  </a:lnTo>
                  <a:lnTo>
                    <a:pt x="56" y="165"/>
                  </a:lnTo>
                  <a:lnTo>
                    <a:pt x="53" y="157"/>
                  </a:lnTo>
                  <a:lnTo>
                    <a:pt x="49" y="150"/>
                  </a:lnTo>
                  <a:lnTo>
                    <a:pt x="47" y="142"/>
                  </a:lnTo>
                  <a:lnTo>
                    <a:pt x="45" y="133"/>
                  </a:lnTo>
                  <a:lnTo>
                    <a:pt x="45"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69" name="Freeform 273"/>
            <p:cNvSpPr>
              <a:spLocks noChangeAspect="1"/>
            </p:cNvSpPr>
            <p:nvPr/>
          </p:nvSpPr>
          <p:spPr bwMode="auto">
            <a:xfrm>
              <a:off x="2676" y="1812"/>
              <a:ext cx="59" cy="53"/>
            </a:xfrm>
            <a:custGeom>
              <a:avLst/>
              <a:gdLst/>
              <a:ahLst/>
              <a:cxnLst>
                <a:cxn ang="0">
                  <a:pos x="234" y="115"/>
                </a:cxn>
                <a:cxn ang="0">
                  <a:pos x="229" y="134"/>
                </a:cxn>
                <a:cxn ang="0">
                  <a:pos x="221" y="154"/>
                </a:cxn>
                <a:cxn ang="0">
                  <a:pos x="208" y="170"/>
                </a:cxn>
                <a:cxn ang="0">
                  <a:pos x="192" y="184"/>
                </a:cxn>
                <a:cxn ang="0">
                  <a:pos x="173" y="195"/>
                </a:cxn>
                <a:cxn ang="0">
                  <a:pos x="152" y="203"/>
                </a:cxn>
                <a:cxn ang="0">
                  <a:pos x="130" y="207"/>
                </a:cxn>
                <a:cxn ang="0">
                  <a:pos x="105" y="207"/>
                </a:cxn>
                <a:cxn ang="0">
                  <a:pos x="83" y="203"/>
                </a:cxn>
                <a:cxn ang="0">
                  <a:pos x="61" y="195"/>
                </a:cxn>
                <a:cxn ang="0">
                  <a:pos x="43" y="184"/>
                </a:cxn>
                <a:cxn ang="0">
                  <a:pos x="27" y="170"/>
                </a:cxn>
                <a:cxn ang="0">
                  <a:pos x="14" y="154"/>
                </a:cxn>
                <a:cxn ang="0">
                  <a:pos x="6" y="134"/>
                </a:cxn>
                <a:cxn ang="0">
                  <a:pos x="1" y="115"/>
                </a:cxn>
                <a:cxn ang="0">
                  <a:pos x="1" y="93"/>
                </a:cxn>
                <a:cxn ang="0">
                  <a:pos x="6" y="73"/>
                </a:cxn>
                <a:cxn ang="0">
                  <a:pos x="14" y="54"/>
                </a:cxn>
                <a:cxn ang="0">
                  <a:pos x="27" y="37"/>
                </a:cxn>
                <a:cxn ang="0">
                  <a:pos x="43" y="23"/>
                </a:cxn>
                <a:cxn ang="0">
                  <a:pos x="61" y="12"/>
                </a:cxn>
                <a:cxn ang="0">
                  <a:pos x="83" y="4"/>
                </a:cxn>
                <a:cxn ang="0">
                  <a:pos x="105" y="0"/>
                </a:cxn>
                <a:cxn ang="0">
                  <a:pos x="130" y="0"/>
                </a:cxn>
                <a:cxn ang="0">
                  <a:pos x="152" y="4"/>
                </a:cxn>
                <a:cxn ang="0">
                  <a:pos x="173" y="12"/>
                </a:cxn>
                <a:cxn ang="0">
                  <a:pos x="192" y="23"/>
                </a:cxn>
                <a:cxn ang="0">
                  <a:pos x="208" y="37"/>
                </a:cxn>
                <a:cxn ang="0">
                  <a:pos x="221" y="54"/>
                </a:cxn>
                <a:cxn ang="0">
                  <a:pos x="229" y="73"/>
                </a:cxn>
                <a:cxn ang="0">
                  <a:pos x="234" y="93"/>
                </a:cxn>
              </a:cxnLst>
              <a:rect l="0" t="0" r="r" b="b"/>
              <a:pathLst>
                <a:path w="234" h="208">
                  <a:moveTo>
                    <a:pt x="234" y="104"/>
                  </a:moveTo>
                  <a:lnTo>
                    <a:pt x="234" y="115"/>
                  </a:lnTo>
                  <a:lnTo>
                    <a:pt x="232" y="124"/>
                  </a:lnTo>
                  <a:lnTo>
                    <a:pt x="229" y="134"/>
                  </a:lnTo>
                  <a:lnTo>
                    <a:pt x="226" y="144"/>
                  </a:lnTo>
                  <a:lnTo>
                    <a:pt x="221" y="154"/>
                  </a:lnTo>
                  <a:lnTo>
                    <a:pt x="215" y="162"/>
                  </a:lnTo>
                  <a:lnTo>
                    <a:pt x="208" y="170"/>
                  </a:lnTo>
                  <a:lnTo>
                    <a:pt x="200" y="178"/>
                  </a:lnTo>
                  <a:lnTo>
                    <a:pt x="192" y="184"/>
                  </a:lnTo>
                  <a:lnTo>
                    <a:pt x="183" y="190"/>
                  </a:lnTo>
                  <a:lnTo>
                    <a:pt x="173" y="195"/>
                  </a:lnTo>
                  <a:lnTo>
                    <a:pt x="163" y="200"/>
                  </a:lnTo>
                  <a:lnTo>
                    <a:pt x="152" y="203"/>
                  </a:lnTo>
                  <a:lnTo>
                    <a:pt x="141" y="206"/>
                  </a:lnTo>
                  <a:lnTo>
                    <a:pt x="130" y="207"/>
                  </a:lnTo>
                  <a:lnTo>
                    <a:pt x="118" y="208"/>
                  </a:lnTo>
                  <a:lnTo>
                    <a:pt x="105" y="207"/>
                  </a:lnTo>
                  <a:lnTo>
                    <a:pt x="94" y="206"/>
                  </a:lnTo>
                  <a:lnTo>
                    <a:pt x="83" y="203"/>
                  </a:lnTo>
                  <a:lnTo>
                    <a:pt x="72" y="200"/>
                  </a:lnTo>
                  <a:lnTo>
                    <a:pt x="61" y="195"/>
                  </a:lnTo>
                  <a:lnTo>
                    <a:pt x="52" y="190"/>
                  </a:lnTo>
                  <a:lnTo>
                    <a:pt x="43" y="184"/>
                  </a:lnTo>
                  <a:lnTo>
                    <a:pt x="34" y="178"/>
                  </a:lnTo>
                  <a:lnTo>
                    <a:pt x="27" y="170"/>
                  </a:lnTo>
                  <a:lnTo>
                    <a:pt x="21" y="162"/>
                  </a:lnTo>
                  <a:lnTo>
                    <a:pt x="14" y="154"/>
                  </a:lnTo>
                  <a:lnTo>
                    <a:pt x="9" y="144"/>
                  </a:lnTo>
                  <a:lnTo>
                    <a:pt x="6" y="134"/>
                  </a:lnTo>
                  <a:lnTo>
                    <a:pt x="2" y="124"/>
                  </a:lnTo>
                  <a:lnTo>
                    <a:pt x="1" y="115"/>
                  </a:lnTo>
                  <a:lnTo>
                    <a:pt x="0" y="104"/>
                  </a:lnTo>
                  <a:lnTo>
                    <a:pt x="1" y="93"/>
                  </a:lnTo>
                  <a:lnTo>
                    <a:pt x="2" y="83"/>
                  </a:lnTo>
                  <a:lnTo>
                    <a:pt x="6" y="73"/>
                  </a:lnTo>
                  <a:lnTo>
                    <a:pt x="9" y="63"/>
                  </a:lnTo>
                  <a:lnTo>
                    <a:pt x="14" y="54"/>
                  </a:lnTo>
                  <a:lnTo>
                    <a:pt x="21" y="46"/>
                  </a:lnTo>
                  <a:lnTo>
                    <a:pt x="27" y="37"/>
                  </a:lnTo>
                  <a:lnTo>
                    <a:pt x="34" y="30"/>
                  </a:lnTo>
                  <a:lnTo>
                    <a:pt x="43" y="23"/>
                  </a:lnTo>
                  <a:lnTo>
                    <a:pt x="52" y="17"/>
                  </a:lnTo>
                  <a:lnTo>
                    <a:pt x="61" y="12"/>
                  </a:lnTo>
                  <a:lnTo>
                    <a:pt x="72" y="8"/>
                  </a:lnTo>
                  <a:lnTo>
                    <a:pt x="83" y="4"/>
                  </a:lnTo>
                  <a:lnTo>
                    <a:pt x="94" y="1"/>
                  </a:lnTo>
                  <a:lnTo>
                    <a:pt x="105" y="0"/>
                  </a:lnTo>
                  <a:lnTo>
                    <a:pt x="118" y="0"/>
                  </a:lnTo>
                  <a:lnTo>
                    <a:pt x="130" y="0"/>
                  </a:lnTo>
                  <a:lnTo>
                    <a:pt x="141" y="1"/>
                  </a:lnTo>
                  <a:lnTo>
                    <a:pt x="152" y="4"/>
                  </a:lnTo>
                  <a:lnTo>
                    <a:pt x="163" y="8"/>
                  </a:lnTo>
                  <a:lnTo>
                    <a:pt x="173" y="12"/>
                  </a:lnTo>
                  <a:lnTo>
                    <a:pt x="183" y="17"/>
                  </a:lnTo>
                  <a:lnTo>
                    <a:pt x="192" y="23"/>
                  </a:lnTo>
                  <a:lnTo>
                    <a:pt x="200" y="30"/>
                  </a:lnTo>
                  <a:lnTo>
                    <a:pt x="208" y="37"/>
                  </a:lnTo>
                  <a:lnTo>
                    <a:pt x="215" y="46"/>
                  </a:lnTo>
                  <a:lnTo>
                    <a:pt x="221" y="54"/>
                  </a:lnTo>
                  <a:lnTo>
                    <a:pt x="226" y="63"/>
                  </a:lnTo>
                  <a:lnTo>
                    <a:pt x="229" y="73"/>
                  </a:lnTo>
                  <a:lnTo>
                    <a:pt x="232" y="83"/>
                  </a:lnTo>
                  <a:lnTo>
                    <a:pt x="234" y="93"/>
                  </a:lnTo>
                  <a:lnTo>
                    <a:pt x="234"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0" name="Freeform 274"/>
            <p:cNvSpPr>
              <a:spLocks noChangeAspect="1" noEditPoints="1"/>
            </p:cNvSpPr>
            <p:nvPr/>
          </p:nvSpPr>
          <p:spPr bwMode="auto">
            <a:xfrm>
              <a:off x="2670" y="1806"/>
              <a:ext cx="70" cy="64"/>
            </a:xfrm>
            <a:custGeom>
              <a:avLst/>
              <a:gdLst/>
              <a:ahLst/>
              <a:cxnLst>
                <a:cxn ang="0">
                  <a:pos x="2" y="150"/>
                </a:cxn>
                <a:cxn ang="0">
                  <a:pos x="17" y="184"/>
                </a:cxn>
                <a:cxn ang="0">
                  <a:pos x="40" y="213"/>
                </a:cxn>
                <a:cxn ang="0">
                  <a:pos x="73" y="234"/>
                </a:cxn>
                <a:cxn ang="0">
                  <a:pos x="111" y="247"/>
                </a:cxn>
                <a:cxn ang="0">
                  <a:pos x="154" y="248"/>
                </a:cxn>
                <a:cxn ang="0">
                  <a:pos x="194" y="239"/>
                </a:cxn>
                <a:cxn ang="0">
                  <a:pos x="228" y="221"/>
                </a:cxn>
                <a:cxn ang="0">
                  <a:pos x="255" y="195"/>
                </a:cxn>
                <a:cxn ang="0">
                  <a:pos x="273" y="162"/>
                </a:cxn>
                <a:cxn ang="0">
                  <a:pos x="280" y="125"/>
                </a:cxn>
                <a:cxn ang="0">
                  <a:pos x="273" y="87"/>
                </a:cxn>
                <a:cxn ang="0">
                  <a:pos x="255" y="55"/>
                </a:cxn>
                <a:cxn ang="0">
                  <a:pos x="228" y="29"/>
                </a:cxn>
                <a:cxn ang="0">
                  <a:pos x="194" y="10"/>
                </a:cxn>
                <a:cxn ang="0">
                  <a:pos x="154" y="1"/>
                </a:cxn>
                <a:cxn ang="0">
                  <a:pos x="111" y="2"/>
                </a:cxn>
                <a:cxn ang="0">
                  <a:pos x="73" y="15"/>
                </a:cxn>
                <a:cxn ang="0">
                  <a:pos x="40" y="37"/>
                </a:cxn>
                <a:cxn ang="0">
                  <a:pos x="17" y="66"/>
                </a:cxn>
                <a:cxn ang="0">
                  <a:pos x="2" y="99"/>
                </a:cxn>
                <a:cxn ang="0">
                  <a:pos x="45" y="125"/>
                </a:cxn>
                <a:cxn ang="0">
                  <a:pos x="49" y="99"/>
                </a:cxn>
                <a:cxn ang="0">
                  <a:pos x="61" y="78"/>
                </a:cxn>
                <a:cxn ang="0">
                  <a:pos x="79" y="60"/>
                </a:cxn>
                <a:cxn ang="0">
                  <a:pos x="103" y="47"/>
                </a:cxn>
                <a:cxn ang="0">
                  <a:pos x="130" y="41"/>
                </a:cxn>
                <a:cxn ang="0">
                  <a:pos x="158" y="43"/>
                </a:cxn>
                <a:cxn ang="0">
                  <a:pos x="185" y="50"/>
                </a:cxn>
                <a:cxn ang="0">
                  <a:pos x="206" y="66"/>
                </a:cxn>
                <a:cxn ang="0">
                  <a:pos x="223" y="84"/>
                </a:cxn>
                <a:cxn ang="0">
                  <a:pos x="232" y="108"/>
                </a:cxn>
                <a:cxn ang="0">
                  <a:pos x="234" y="133"/>
                </a:cxn>
                <a:cxn ang="0">
                  <a:pos x="227" y="157"/>
                </a:cxn>
                <a:cxn ang="0">
                  <a:pos x="212" y="178"/>
                </a:cxn>
                <a:cxn ang="0">
                  <a:pos x="192" y="195"/>
                </a:cxn>
                <a:cxn ang="0">
                  <a:pos x="168" y="205"/>
                </a:cxn>
                <a:cxn ang="0">
                  <a:pos x="140" y="209"/>
                </a:cxn>
                <a:cxn ang="0">
                  <a:pos x="111" y="205"/>
                </a:cxn>
                <a:cxn ang="0">
                  <a:pos x="87" y="195"/>
                </a:cxn>
                <a:cxn ang="0">
                  <a:pos x="66" y="178"/>
                </a:cxn>
                <a:cxn ang="0">
                  <a:pos x="52" y="157"/>
                </a:cxn>
                <a:cxn ang="0">
                  <a:pos x="45" y="133"/>
                </a:cxn>
              </a:cxnLst>
              <a:rect l="0" t="0" r="r" b="b"/>
              <a:pathLst>
                <a:path w="280" h="249">
                  <a:moveTo>
                    <a:pt x="0" y="125"/>
                  </a:moveTo>
                  <a:lnTo>
                    <a:pt x="1" y="138"/>
                  </a:lnTo>
                  <a:lnTo>
                    <a:pt x="2" y="150"/>
                  </a:lnTo>
                  <a:lnTo>
                    <a:pt x="6" y="162"/>
                  </a:lnTo>
                  <a:lnTo>
                    <a:pt x="11" y="173"/>
                  </a:lnTo>
                  <a:lnTo>
                    <a:pt x="17" y="184"/>
                  </a:lnTo>
                  <a:lnTo>
                    <a:pt x="23" y="195"/>
                  </a:lnTo>
                  <a:lnTo>
                    <a:pt x="31" y="203"/>
                  </a:lnTo>
                  <a:lnTo>
                    <a:pt x="40" y="213"/>
                  </a:lnTo>
                  <a:lnTo>
                    <a:pt x="50" y="221"/>
                  </a:lnTo>
                  <a:lnTo>
                    <a:pt x="61" y="227"/>
                  </a:lnTo>
                  <a:lnTo>
                    <a:pt x="73" y="234"/>
                  </a:lnTo>
                  <a:lnTo>
                    <a:pt x="86" y="239"/>
                  </a:lnTo>
                  <a:lnTo>
                    <a:pt x="98" y="244"/>
                  </a:lnTo>
                  <a:lnTo>
                    <a:pt x="111" y="247"/>
                  </a:lnTo>
                  <a:lnTo>
                    <a:pt x="125" y="248"/>
                  </a:lnTo>
                  <a:lnTo>
                    <a:pt x="140" y="249"/>
                  </a:lnTo>
                  <a:lnTo>
                    <a:pt x="154" y="248"/>
                  </a:lnTo>
                  <a:lnTo>
                    <a:pt x="168" y="247"/>
                  </a:lnTo>
                  <a:lnTo>
                    <a:pt x="181" y="244"/>
                  </a:lnTo>
                  <a:lnTo>
                    <a:pt x="194" y="239"/>
                  </a:lnTo>
                  <a:lnTo>
                    <a:pt x="206" y="234"/>
                  </a:lnTo>
                  <a:lnTo>
                    <a:pt x="218" y="227"/>
                  </a:lnTo>
                  <a:lnTo>
                    <a:pt x="228" y="221"/>
                  </a:lnTo>
                  <a:lnTo>
                    <a:pt x="238" y="213"/>
                  </a:lnTo>
                  <a:lnTo>
                    <a:pt x="248" y="203"/>
                  </a:lnTo>
                  <a:lnTo>
                    <a:pt x="255" y="195"/>
                  </a:lnTo>
                  <a:lnTo>
                    <a:pt x="262" y="184"/>
                  </a:lnTo>
                  <a:lnTo>
                    <a:pt x="269" y="173"/>
                  </a:lnTo>
                  <a:lnTo>
                    <a:pt x="273" y="162"/>
                  </a:lnTo>
                  <a:lnTo>
                    <a:pt x="277" y="150"/>
                  </a:lnTo>
                  <a:lnTo>
                    <a:pt x="278" y="138"/>
                  </a:lnTo>
                  <a:lnTo>
                    <a:pt x="280" y="125"/>
                  </a:lnTo>
                  <a:lnTo>
                    <a:pt x="278" y="112"/>
                  </a:lnTo>
                  <a:lnTo>
                    <a:pt x="277" y="99"/>
                  </a:lnTo>
                  <a:lnTo>
                    <a:pt x="273" y="87"/>
                  </a:lnTo>
                  <a:lnTo>
                    <a:pt x="269" y="77"/>
                  </a:lnTo>
                  <a:lnTo>
                    <a:pt x="262" y="66"/>
                  </a:lnTo>
                  <a:lnTo>
                    <a:pt x="255" y="55"/>
                  </a:lnTo>
                  <a:lnTo>
                    <a:pt x="248" y="46"/>
                  </a:lnTo>
                  <a:lnTo>
                    <a:pt x="238" y="37"/>
                  </a:lnTo>
                  <a:lnTo>
                    <a:pt x="228" y="29"/>
                  </a:lnTo>
                  <a:lnTo>
                    <a:pt x="218" y="22"/>
                  </a:lnTo>
                  <a:lnTo>
                    <a:pt x="206" y="15"/>
                  </a:lnTo>
                  <a:lnTo>
                    <a:pt x="194" y="10"/>
                  </a:lnTo>
                  <a:lnTo>
                    <a:pt x="181" y="6"/>
                  </a:lnTo>
                  <a:lnTo>
                    <a:pt x="168" y="2"/>
                  </a:lnTo>
                  <a:lnTo>
                    <a:pt x="154" y="1"/>
                  </a:lnTo>
                  <a:lnTo>
                    <a:pt x="140" y="0"/>
                  </a:lnTo>
                  <a:lnTo>
                    <a:pt x="125" y="1"/>
                  </a:lnTo>
                  <a:lnTo>
                    <a:pt x="111" y="2"/>
                  </a:lnTo>
                  <a:lnTo>
                    <a:pt x="98" y="6"/>
                  </a:lnTo>
                  <a:lnTo>
                    <a:pt x="86" y="10"/>
                  </a:lnTo>
                  <a:lnTo>
                    <a:pt x="73" y="15"/>
                  </a:lnTo>
                  <a:lnTo>
                    <a:pt x="61" y="22"/>
                  </a:lnTo>
                  <a:lnTo>
                    <a:pt x="50" y="29"/>
                  </a:lnTo>
                  <a:lnTo>
                    <a:pt x="40" y="37"/>
                  </a:lnTo>
                  <a:lnTo>
                    <a:pt x="31" y="46"/>
                  </a:lnTo>
                  <a:lnTo>
                    <a:pt x="23" y="55"/>
                  </a:lnTo>
                  <a:lnTo>
                    <a:pt x="17" y="66"/>
                  </a:lnTo>
                  <a:lnTo>
                    <a:pt x="11" y="77"/>
                  </a:lnTo>
                  <a:lnTo>
                    <a:pt x="6" y="87"/>
                  </a:lnTo>
                  <a:lnTo>
                    <a:pt x="2" y="99"/>
                  </a:lnTo>
                  <a:lnTo>
                    <a:pt x="1" y="112"/>
                  </a:lnTo>
                  <a:lnTo>
                    <a:pt x="0" y="125"/>
                  </a:lnTo>
                  <a:close/>
                  <a:moveTo>
                    <a:pt x="45" y="125"/>
                  </a:moveTo>
                  <a:lnTo>
                    <a:pt x="45" y="116"/>
                  </a:lnTo>
                  <a:lnTo>
                    <a:pt x="46" y="108"/>
                  </a:lnTo>
                  <a:lnTo>
                    <a:pt x="49" y="99"/>
                  </a:lnTo>
                  <a:lnTo>
                    <a:pt x="52" y="92"/>
                  </a:lnTo>
                  <a:lnTo>
                    <a:pt x="56" y="84"/>
                  </a:lnTo>
                  <a:lnTo>
                    <a:pt x="61" y="78"/>
                  </a:lnTo>
                  <a:lnTo>
                    <a:pt x="66" y="71"/>
                  </a:lnTo>
                  <a:lnTo>
                    <a:pt x="72" y="66"/>
                  </a:lnTo>
                  <a:lnTo>
                    <a:pt x="79" y="60"/>
                  </a:lnTo>
                  <a:lnTo>
                    <a:pt x="87" y="55"/>
                  </a:lnTo>
                  <a:lnTo>
                    <a:pt x="94" y="50"/>
                  </a:lnTo>
                  <a:lnTo>
                    <a:pt x="103" y="47"/>
                  </a:lnTo>
                  <a:lnTo>
                    <a:pt x="111" y="44"/>
                  </a:lnTo>
                  <a:lnTo>
                    <a:pt x="120" y="43"/>
                  </a:lnTo>
                  <a:lnTo>
                    <a:pt x="130" y="41"/>
                  </a:lnTo>
                  <a:lnTo>
                    <a:pt x="140" y="41"/>
                  </a:lnTo>
                  <a:lnTo>
                    <a:pt x="149" y="41"/>
                  </a:lnTo>
                  <a:lnTo>
                    <a:pt x="158" y="43"/>
                  </a:lnTo>
                  <a:lnTo>
                    <a:pt x="168" y="44"/>
                  </a:lnTo>
                  <a:lnTo>
                    <a:pt x="176" y="47"/>
                  </a:lnTo>
                  <a:lnTo>
                    <a:pt x="185" y="50"/>
                  </a:lnTo>
                  <a:lnTo>
                    <a:pt x="192" y="55"/>
                  </a:lnTo>
                  <a:lnTo>
                    <a:pt x="200" y="60"/>
                  </a:lnTo>
                  <a:lnTo>
                    <a:pt x="206" y="66"/>
                  </a:lnTo>
                  <a:lnTo>
                    <a:pt x="212" y="71"/>
                  </a:lnTo>
                  <a:lnTo>
                    <a:pt x="218" y="78"/>
                  </a:lnTo>
                  <a:lnTo>
                    <a:pt x="223" y="84"/>
                  </a:lnTo>
                  <a:lnTo>
                    <a:pt x="227" y="92"/>
                  </a:lnTo>
                  <a:lnTo>
                    <a:pt x="230" y="99"/>
                  </a:lnTo>
                  <a:lnTo>
                    <a:pt x="232" y="108"/>
                  </a:lnTo>
                  <a:lnTo>
                    <a:pt x="234" y="116"/>
                  </a:lnTo>
                  <a:lnTo>
                    <a:pt x="234" y="125"/>
                  </a:lnTo>
                  <a:lnTo>
                    <a:pt x="234" y="133"/>
                  </a:lnTo>
                  <a:lnTo>
                    <a:pt x="232" y="142"/>
                  </a:lnTo>
                  <a:lnTo>
                    <a:pt x="230" y="150"/>
                  </a:lnTo>
                  <a:lnTo>
                    <a:pt x="227" y="157"/>
                  </a:lnTo>
                  <a:lnTo>
                    <a:pt x="223" y="165"/>
                  </a:lnTo>
                  <a:lnTo>
                    <a:pt x="218" y="172"/>
                  </a:lnTo>
                  <a:lnTo>
                    <a:pt x="212" y="178"/>
                  </a:lnTo>
                  <a:lnTo>
                    <a:pt x="206" y="185"/>
                  </a:lnTo>
                  <a:lnTo>
                    <a:pt x="200" y="190"/>
                  </a:lnTo>
                  <a:lnTo>
                    <a:pt x="192" y="195"/>
                  </a:lnTo>
                  <a:lnTo>
                    <a:pt x="185" y="199"/>
                  </a:lnTo>
                  <a:lnTo>
                    <a:pt x="176" y="202"/>
                  </a:lnTo>
                  <a:lnTo>
                    <a:pt x="168" y="205"/>
                  </a:lnTo>
                  <a:lnTo>
                    <a:pt x="158" y="208"/>
                  </a:lnTo>
                  <a:lnTo>
                    <a:pt x="149" y="209"/>
                  </a:lnTo>
                  <a:lnTo>
                    <a:pt x="140" y="209"/>
                  </a:lnTo>
                  <a:lnTo>
                    <a:pt x="130" y="209"/>
                  </a:lnTo>
                  <a:lnTo>
                    <a:pt x="120" y="208"/>
                  </a:lnTo>
                  <a:lnTo>
                    <a:pt x="111" y="205"/>
                  </a:lnTo>
                  <a:lnTo>
                    <a:pt x="103" y="202"/>
                  </a:lnTo>
                  <a:lnTo>
                    <a:pt x="94" y="199"/>
                  </a:lnTo>
                  <a:lnTo>
                    <a:pt x="87" y="195"/>
                  </a:lnTo>
                  <a:lnTo>
                    <a:pt x="79" y="190"/>
                  </a:lnTo>
                  <a:lnTo>
                    <a:pt x="72" y="185"/>
                  </a:lnTo>
                  <a:lnTo>
                    <a:pt x="66" y="178"/>
                  </a:lnTo>
                  <a:lnTo>
                    <a:pt x="61" y="172"/>
                  </a:lnTo>
                  <a:lnTo>
                    <a:pt x="56" y="165"/>
                  </a:lnTo>
                  <a:lnTo>
                    <a:pt x="52" y="157"/>
                  </a:lnTo>
                  <a:lnTo>
                    <a:pt x="49" y="150"/>
                  </a:lnTo>
                  <a:lnTo>
                    <a:pt x="46" y="142"/>
                  </a:lnTo>
                  <a:lnTo>
                    <a:pt x="45" y="133"/>
                  </a:lnTo>
                  <a:lnTo>
                    <a:pt x="45"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1" name="Freeform 275"/>
            <p:cNvSpPr>
              <a:spLocks noChangeAspect="1"/>
            </p:cNvSpPr>
            <p:nvPr/>
          </p:nvSpPr>
          <p:spPr bwMode="auto">
            <a:xfrm>
              <a:off x="2877" y="1875"/>
              <a:ext cx="59" cy="52"/>
            </a:xfrm>
            <a:custGeom>
              <a:avLst/>
              <a:gdLst/>
              <a:ahLst/>
              <a:cxnLst>
                <a:cxn ang="0">
                  <a:pos x="234" y="116"/>
                </a:cxn>
                <a:cxn ang="0">
                  <a:pos x="229" y="135"/>
                </a:cxn>
                <a:cxn ang="0">
                  <a:pos x="221" y="154"/>
                </a:cxn>
                <a:cxn ang="0">
                  <a:pos x="208" y="171"/>
                </a:cxn>
                <a:cxn ang="0">
                  <a:pos x="192" y="186"/>
                </a:cxn>
                <a:cxn ang="0">
                  <a:pos x="173" y="197"/>
                </a:cxn>
                <a:cxn ang="0">
                  <a:pos x="152" y="204"/>
                </a:cxn>
                <a:cxn ang="0">
                  <a:pos x="130" y="209"/>
                </a:cxn>
                <a:cxn ang="0">
                  <a:pos x="105" y="209"/>
                </a:cxn>
                <a:cxn ang="0">
                  <a:pos x="82" y="204"/>
                </a:cxn>
                <a:cxn ang="0">
                  <a:pos x="61" y="197"/>
                </a:cxn>
                <a:cxn ang="0">
                  <a:pos x="43" y="186"/>
                </a:cxn>
                <a:cxn ang="0">
                  <a:pos x="27" y="171"/>
                </a:cxn>
                <a:cxn ang="0">
                  <a:pos x="14" y="154"/>
                </a:cxn>
                <a:cxn ang="0">
                  <a:pos x="6" y="135"/>
                </a:cxn>
                <a:cxn ang="0">
                  <a:pos x="1" y="116"/>
                </a:cxn>
                <a:cxn ang="0">
                  <a:pos x="1" y="94"/>
                </a:cxn>
                <a:cxn ang="0">
                  <a:pos x="6" y="73"/>
                </a:cxn>
                <a:cxn ang="0">
                  <a:pos x="14" y="55"/>
                </a:cxn>
                <a:cxn ang="0">
                  <a:pos x="27" y="38"/>
                </a:cxn>
                <a:cxn ang="0">
                  <a:pos x="43" y="24"/>
                </a:cxn>
                <a:cxn ang="0">
                  <a:pos x="61" y="13"/>
                </a:cxn>
                <a:cxn ang="0">
                  <a:pos x="82" y="5"/>
                </a:cxn>
                <a:cxn ang="0">
                  <a:pos x="105" y="1"/>
                </a:cxn>
                <a:cxn ang="0">
                  <a:pos x="130" y="1"/>
                </a:cxn>
                <a:cxn ang="0">
                  <a:pos x="152" y="5"/>
                </a:cxn>
                <a:cxn ang="0">
                  <a:pos x="173" y="13"/>
                </a:cxn>
                <a:cxn ang="0">
                  <a:pos x="192" y="24"/>
                </a:cxn>
                <a:cxn ang="0">
                  <a:pos x="208" y="38"/>
                </a:cxn>
                <a:cxn ang="0">
                  <a:pos x="221" y="55"/>
                </a:cxn>
                <a:cxn ang="0">
                  <a:pos x="229" y="73"/>
                </a:cxn>
                <a:cxn ang="0">
                  <a:pos x="234" y="94"/>
                </a:cxn>
              </a:cxnLst>
              <a:rect l="0" t="0" r="r" b="b"/>
              <a:pathLst>
                <a:path w="234" h="209">
                  <a:moveTo>
                    <a:pt x="234" y="105"/>
                  </a:moveTo>
                  <a:lnTo>
                    <a:pt x="234" y="116"/>
                  </a:lnTo>
                  <a:lnTo>
                    <a:pt x="232" y="126"/>
                  </a:lnTo>
                  <a:lnTo>
                    <a:pt x="229" y="135"/>
                  </a:lnTo>
                  <a:lnTo>
                    <a:pt x="226" y="145"/>
                  </a:lnTo>
                  <a:lnTo>
                    <a:pt x="221" y="154"/>
                  </a:lnTo>
                  <a:lnTo>
                    <a:pt x="215" y="163"/>
                  </a:lnTo>
                  <a:lnTo>
                    <a:pt x="208" y="171"/>
                  </a:lnTo>
                  <a:lnTo>
                    <a:pt x="200" y="178"/>
                  </a:lnTo>
                  <a:lnTo>
                    <a:pt x="192" y="186"/>
                  </a:lnTo>
                  <a:lnTo>
                    <a:pt x="183" y="191"/>
                  </a:lnTo>
                  <a:lnTo>
                    <a:pt x="173" y="197"/>
                  </a:lnTo>
                  <a:lnTo>
                    <a:pt x="163" y="201"/>
                  </a:lnTo>
                  <a:lnTo>
                    <a:pt x="152" y="204"/>
                  </a:lnTo>
                  <a:lnTo>
                    <a:pt x="141" y="206"/>
                  </a:lnTo>
                  <a:lnTo>
                    <a:pt x="130" y="209"/>
                  </a:lnTo>
                  <a:lnTo>
                    <a:pt x="117" y="209"/>
                  </a:lnTo>
                  <a:lnTo>
                    <a:pt x="105" y="209"/>
                  </a:lnTo>
                  <a:lnTo>
                    <a:pt x="94" y="206"/>
                  </a:lnTo>
                  <a:lnTo>
                    <a:pt x="82" y="204"/>
                  </a:lnTo>
                  <a:lnTo>
                    <a:pt x="72" y="201"/>
                  </a:lnTo>
                  <a:lnTo>
                    <a:pt x="61" y="197"/>
                  </a:lnTo>
                  <a:lnTo>
                    <a:pt x="51" y="191"/>
                  </a:lnTo>
                  <a:lnTo>
                    <a:pt x="43" y="186"/>
                  </a:lnTo>
                  <a:lnTo>
                    <a:pt x="34" y="178"/>
                  </a:lnTo>
                  <a:lnTo>
                    <a:pt x="27" y="171"/>
                  </a:lnTo>
                  <a:lnTo>
                    <a:pt x="20" y="163"/>
                  </a:lnTo>
                  <a:lnTo>
                    <a:pt x="14" y="154"/>
                  </a:lnTo>
                  <a:lnTo>
                    <a:pt x="9" y="145"/>
                  </a:lnTo>
                  <a:lnTo>
                    <a:pt x="6" y="135"/>
                  </a:lnTo>
                  <a:lnTo>
                    <a:pt x="2" y="126"/>
                  </a:lnTo>
                  <a:lnTo>
                    <a:pt x="1" y="116"/>
                  </a:lnTo>
                  <a:lnTo>
                    <a:pt x="0" y="105"/>
                  </a:lnTo>
                  <a:lnTo>
                    <a:pt x="1" y="94"/>
                  </a:lnTo>
                  <a:lnTo>
                    <a:pt x="2" y="84"/>
                  </a:lnTo>
                  <a:lnTo>
                    <a:pt x="6" y="73"/>
                  </a:lnTo>
                  <a:lnTo>
                    <a:pt x="9" y="64"/>
                  </a:lnTo>
                  <a:lnTo>
                    <a:pt x="14" y="55"/>
                  </a:lnTo>
                  <a:lnTo>
                    <a:pt x="20" y="46"/>
                  </a:lnTo>
                  <a:lnTo>
                    <a:pt x="27" y="38"/>
                  </a:lnTo>
                  <a:lnTo>
                    <a:pt x="34" y="31"/>
                  </a:lnTo>
                  <a:lnTo>
                    <a:pt x="43" y="24"/>
                  </a:lnTo>
                  <a:lnTo>
                    <a:pt x="51" y="19"/>
                  </a:lnTo>
                  <a:lnTo>
                    <a:pt x="61" y="13"/>
                  </a:lnTo>
                  <a:lnTo>
                    <a:pt x="72" y="9"/>
                  </a:lnTo>
                  <a:lnTo>
                    <a:pt x="82" y="5"/>
                  </a:lnTo>
                  <a:lnTo>
                    <a:pt x="94" y="2"/>
                  </a:lnTo>
                  <a:lnTo>
                    <a:pt x="105" y="1"/>
                  </a:lnTo>
                  <a:lnTo>
                    <a:pt x="117" y="0"/>
                  </a:lnTo>
                  <a:lnTo>
                    <a:pt x="130" y="1"/>
                  </a:lnTo>
                  <a:lnTo>
                    <a:pt x="141" y="2"/>
                  </a:lnTo>
                  <a:lnTo>
                    <a:pt x="152" y="5"/>
                  </a:lnTo>
                  <a:lnTo>
                    <a:pt x="163" y="9"/>
                  </a:lnTo>
                  <a:lnTo>
                    <a:pt x="173" y="13"/>
                  </a:lnTo>
                  <a:lnTo>
                    <a:pt x="183" y="19"/>
                  </a:lnTo>
                  <a:lnTo>
                    <a:pt x="192" y="24"/>
                  </a:lnTo>
                  <a:lnTo>
                    <a:pt x="200" y="31"/>
                  </a:lnTo>
                  <a:lnTo>
                    <a:pt x="208" y="38"/>
                  </a:lnTo>
                  <a:lnTo>
                    <a:pt x="215" y="46"/>
                  </a:lnTo>
                  <a:lnTo>
                    <a:pt x="221" y="55"/>
                  </a:lnTo>
                  <a:lnTo>
                    <a:pt x="226" y="64"/>
                  </a:lnTo>
                  <a:lnTo>
                    <a:pt x="229" y="73"/>
                  </a:lnTo>
                  <a:lnTo>
                    <a:pt x="232" y="84"/>
                  </a:lnTo>
                  <a:lnTo>
                    <a:pt x="234" y="94"/>
                  </a:lnTo>
                  <a:lnTo>
                    <a:pt x="234"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2" name="Freeform 276"/>
            <p:cNvSpPr>
              <a:spLocks noChangeAspect="1" noEditPoints="1"/>
            </p:cNvSpPr>
            <p:nvPr/>
          </p:nvSpPr>
          <p:spPr bwMode="auto">
            <a:xfrm>
              <a:off x="2871" y="1870"/>
              <a:ext cx="68" cy="62"/>
            </a:xfrm>
            <a:custGeom>
              <a:avLst/>
              <a:gdLst/>
              <a:ahLst/>
              <a:cxnLst>
                <a:cxn ang="0">
                  <a:pos x="3" y="150"/>
                </a:cxn>
                <a:cxn ang="0">
                  <a:pos x="18" y="184"/>
                </a:cxn>
                <a:cxn ang="0">
                  <a:pos x="41" y="212"/>
                </a:cxn>
                <a:cxn ang="0">
                  <a:pos x="74" y="234"/>
                </a:cxn>
                <a:cxn ang="0">
                  <a:pos x="112" y="246"/>
                </a:cxn>
                <a:cxn ang="0">
                  <a:pos x="154" y="248"/>
                </a:cxn>
                <a:cxn ang="0">
                  <a:pos x="195" y="239"/>
                </a:cxn>
                <a:cxn ang="0">
                  <a:pos x="229" y="221"/>
                </a:cxn>
                <a:cxn ang="0">
                  <a:pos x="256" y="194"/>
                </a:cxn>
                <a:cxn ang="0">
                  <a:pos x="274" y="162"/>
                </a:cxn>
                <a:cxn ang="0">
                  <a:pos x="281" y="125"/>
                </a:cxn>
                <a:cxn ang="0">
                  <a:pos x="274" y="88"/>
                </a:cxn>
                <a:cxn ang="0">
                  <a:pos x="256" y="55"/>
                </a:cxn>
                <a:cxn ang="0">
                  <a:pos x="229" y="29"/>
                </a:cxn>
                <a:cxn ang="0">
                  <a:pos x="195" y="10"/>
                </a:cxn>
                <a:cxn ang="0">
                  <a:pos x="154" y="0"/>
                </a:cxn>
                <a:cxn ang="0">
                  <a:pos x="112" y="2"/>
                </a:cxn>
                <a:cxn ang="0">
                  <a:pos x="74" y="16"/>
                </a:cxn>
                <a:cxn ang="0">
                  <a:pos x="41" y="36"/>
                </a:cxn>
                <a:cxn ang="0">
                  <a:pos x="18" y="66"/>
                </a:cxn>
                <a:cxn ang="0">
                  <a:pos x="3" y="100"/>
                </a:cxn>
                <a:cxn ang="0">
                  <a:pos x="46" y="125"/>
                </a:cxn>
                <a:cxn ang="0">
                  <a:pos x="50" y="100"/>
                </a:cxn>
                <a:cxn ang="0">
                  <a:pos x="62" y="78"/>
                </a:cxn>
                <a:cxn ang="0">
                  <a:pos x="80" y="59"/>
                </a:cxn>
                <a:cxn ang="0">
                  <a:pos x="104" y="47"/>
                </a:cxn>
                <a:cxn ang="0">
                  <a:pos x="131" y="41"/>
                </a:cxn>
                <a:cxn ang="0">
                  <a:pos x="159" y="42"/>
                </a:cxn>
                <a:cxn ang="0">
                  <a:pos x="186" y="51"/>
                </a:cxn>
                <a:cxn ang="0">
                  <a:pos x="207" y="65"/>
                </a:cxn>
                <a:cxn ang="0">
                  <a:pos x="224" y="84"/>
                </a:cxn>
                <a:cxn ang="0">
                  <a:pos x="233" y="107"/>
                </a:cxn>
                <a:cxn ang="0">
                  <a:pos x="235" y="134"/>
                </a:cxn>
                <a:cxn ang="0">
                  <a:pos x="228" y="158"/>
                </a:cxn>
                <a:cxn ang="0">
                  <a:pos x="213" y="178"/>
                </a:cxn>
                <a:cxn ang="0">
                  <a:pos x="193" y="195"/>
                </a:cxn>
                <a:cxn ang="0">
                  <a:pos x="169" y="205"/>
                </a:cxn>
                <a:cxn ang="0">
                  <a:pos x="140" y="209"/>
                </a:cxn>
                <a:cxn ang="0">
                  <a:pos x="112" y="205"/>
                </a:cxn>
                <a:cxn ang="0">
                  <a:pos x="88" y="195"/>
                </a:cxn>
                <a:cxn ang="0">
                  <a:pos x="67" y="178"/>
                </a:cxn>
                <a:cxn ang="0">
                  <a:pos x="53" y="158"/>
                </a:cxn>
                <a:cxn ang="0">
                  <a:pos x="46" y="134"/>
                </a:cxn>
              </a:cxnLst>
              <a:rect l="0" t="0" r="r" b="b"/>
              <a:pathLst>
                <a:path w="281" h="249">
                  <a:moveTo>
                    <a:pt x="0" y="125"/>
                  </a:moveTo>
                  <a:lnTo>
                    <a:pt x="2" y="137"/>
                  </a:lnTo>
                  <a:lnTo>
                    <a:pt x="3" y="150"/>
                  </a:lnTo>
                  <a:lnTo>
                    <a:pt x="7" y="162"/>
                  </a:lnTo>
                  <a:lnTo>
                    <a:pt x="11" y="173"/>
                  </a:lnTo>
                  <a:lnTo>
                    <a:pt x="18" y="184"/>
                  </a:lnTo>
                  <a:lnTo>
                    <a:pt x="24" y="194"/>
                  </a:lnTo>
                  <a:lnTo>
                    <a:pt x="32" y="203"/>
                  </a:lnTo>
                  <a:lnTo>
                    <a:pt x="41" y="212"/>
                  </a:lnTo>
                  <a:lnTo>
                    <a:pt x="51" y="221"/>
                  </a:lnTo>
                  <a:lnTo>
                    <a:pt x="62" y="227"/>
                  </a:lnTo>
                  <a:lnTo>
                    <a:pt x="74" y="234"/>
                  </a:lnTo>
                  <a:lnTo>
                    <a:pt x="86" y="239"/>
                  </a:lnTo>
                  <a:lnTo>
                    <a:pt x="99" y="244"/>
                  </a:lnTo>
                  <a:lnTo>
                    <a:pt x="112" y="246"/>
                  </a:lnTo>
                  <a:lnTo>
                    <a:pt x="126" y="248"/>
                  </a:lnTo>
                  <a:lnTo>
                    <a:pt x="140" y="249"/>
                  </a:lnTo>
                  <a:lnTo>
                    <a:pt x="154" y="248"/>
                  </a:lnTo>
                  <a:lnTo>
                    <a:pt x="169" y="246"/>
                  </a:lnTo>
                  <a:lnTo>
                    <a:pt x="182" y="244"/>
                  </a:lnTo>
                  <a:lnTo>
                    <a:pt x="195" y="239"/>
                  </a:lnTo>
                  <a:lnTo>
                    <a:pt x="207" y="234"/>
                  </a:lnTo>
                  <a:lnTo>
                    <a:pt x="218" y="227"/>
                  </a:lnTo>
                  <a:lnTo>
                    <a:pt x="229" y="221"/>
                  </a:lnTo>
                  <a:lnTo>
                    <a:pt x="239" y="212"/>
                  </a:lnTo>
                  <a:lnTo>
                    <a:pt x="249" y="203"/>
                  </a:lnTo>
                  <a:lnTo>
                    <a:pt x="256" y="194"/>
                  </a:lnTo>
                  <a:lnTo>
                    <a:pt x="263" y="184"/>
                  </a:lnTo>
                  <a:lnTo>
                    <a:pt x="269" y="173"/>
                  </a:lnTo>
                  <a:lnTo>
                    <a:pt x="274" y="162"/>
                  </a:lnTo>
                  <a:lnTo>
                    <a:pt x="277" y="150"/>
                  </a:lnTo>
                  <a:lnTo>
                    <a:pt x="279" y="137"/>
                  </a:lnTo>
                  <a:lnTo>
                    <a:pt x="281" y="125"/>
                  </a:lnTo>
                  <a:lnTo>
                    <a:pt x="279" y="112"/>
                  </a:lnTo>
                  <a:lnTo>
                    <a:pt x="277" y="100"/>
                  </a:lnTo>
                  <a:lnTo>
                    <a:pt x="274" y="88"/>
                  </a:lnTo>
                  <a:lnTo>
                    <a:pt x="269" y="76"/>
                  </a:lnTo>
                  <a:lnTo>
                    <a:pt x="263" y="66"/>
                  </a:lnTo>
                  <a:lnTo>
                    <a:pt x="256" y="55"/>
                  </a:lnTo>
                  <a:lnTo>
                    <a:pt x="249" y="45"/>
                  </a:lnTo>
                  <a:lnTo>
                    <a:pt x="239" y="36"/>
                  </a:lnTo>
                  <a:lnTo>
                    <a:pt x="229" y="29"/>
                  </a:lnTo>
                  <a:lnTo>
                    <a:pt x="218" y="21"/>
                  </a:lnTo>
                  <a:lnTo>
                    <a:pt x="207" y="16"/>
                  </a:lnTo>
                  <a:lnTo>
                    <a:pt x="195" y="10"/>
                  </a:lnTo>
                  <a:lnTo>
                    <a:pt x="182" y="6"/>
                  </a:lnTo>
                  <a:lnTo>
                    <a:pt x="169" y="2"/>
                  </a:lnTo>
                  <a:lnTo>
                    <a:pt x="154" y="0"/>
                  </a:lnTo>
                  <a:lnTo>
                    <a:pt x="140" y="0"/>
                  </a:lnTo>
                  <a:lnTo>
                    <a:pt x="126" y="0"/>
                  </a:lnTo>
                  <a:lnTo>
                    <a:pt x="112" y="2"/>
                  </a:lnTo>
                  <a:lnTo>
                    <a:pt x="99" y="6"/>
                  </a:lnTo>
                  <a:lnTo>
                    <a:pt x="86" y="10"/>
                  </a:lnTo>
                  <a:lnTo>
                    <a:pt x="74" y="16"/>
                  </a:lnTo>
                  <a:lnTo>
                    <a:pt x="62" y="21"/>
                  </a:lnTo>
                  <a:lnTo>
                    <a:pt x="51" y="29"/>
                  </a:lnTo>
                  <a:lnTo>
                    <a:pt x="41" y="36"/>
                  </a:lnTo>
                  <a:lnTo>
                    <a:pt x="32" y="45"/>
                  </a:lnTo>
                  <a:lnTo>
                    <a:pt x="24" y="55"/>
                  </a:lnTo>
                  <a:lnTo>
                    <a:pt x="18" y="66"/>
                  </a:lnTo>
                  <a:lnTo>
                    <a:pt x="11" y="76"/>
                  </a:lnTo>
                  <a:lnTo>
                    <a:pt x="7" y="88"/>
                  </a:lnTo>
                  <a:lnTo>
                    <a:pt x="3" y="100"/>
                  </a:lnTo>
                  <a:lnTo>
                    <a:pt x="2" y="112"/>
                  </a:lnTo>
                  <a:lnTo>
                    <a:pt x="0" y="125"/>
                  </a:lnTo>
                  <a:close/>
                  <a:moveTo>
                    <a:pt x="46" y="125"/>
                  </a:moveTo>
                  <a:lnTo>
                    <a:pt x="46" y="116"/>
                  </a:lnTo>
                  <a:lnTo>
                    <a:pt x="47" y="107"/>
                  </a:lnTo>
                  <a:lnTo>
                    <a:pt x="50" y="100"/>
                  </a:lnTo>
                  <a:lnTo>
                    <a:pt x="53" y="92"/>
                  </a:lnTo>
                  <a:lnTo>
                    <a:pt x="57" y="84"/>
                  </a:lnTo>
                  <a:lnTo>
                    <a:pt x="62" y="78"/>
                  </a:lnTo>
                  <a:lnTo>
                    <a:pt x="67" y="71"/>
                  </a:lnTo>
                  <a:lnTo>
                    <a:pt x="73" y="65"/>
                  </a:lnTo>
                  <a:lnTo>
                    <a:pt x="80" y="59"/>
                  </a:lnTo>
                  <a:lnTo>
                    <a:pt x="88" y="55"/>
                  </a:lnTo>
                  <a:lnTo>
                    <a:pt x="95" y="51"/>
                  </a:lnTo>
                  <a:lnTo>
                    <a:pt x="104" y="47"/>
                  </a:lnTo>
                  <a:lnTo>
                    <a:pt x="112" y="44"/>
                  </a:lnTo>
                  <a:lnTo>
                    <a:pt x="121" y="42"/>
                  </a:lnTo>
                  <a:lnTo>
                    <a:pt x="131" y="41"/>
                  </a:lnTo>
                  <a:lnTo>
                    <a:pt x="140" y="41"/>
                  </a:lnTo>
                  <a:lnTo>
                    <a:pt x="150" y="41"/>
                  </a:lnTo>
                  <a:lnTo>
                    <a:pt x="159" y="42"/>
                  </a:lnTo>
                  <a:lnTo>
                    <a:pt x="169" y="44"/>
                  </a:lnTo>
                  <a:lnTo>
                    <a:pt x="177" y="47"/>
                  </a:lnTo>
                  <a:lnTo>
                    <a:pt x="186" y="51"/>
                  </a:lnTo>
                  <a:lnTo>
                    <a:pt x="193" y="55"/>
                  </a:lnTo>
                  <a:lnTo>
                    <a:pt x="201" y="59"/>
                  </a:lnTo>
                  <a:lnTo>
                    <a:pt x="207" y="65"/>
                  </a:lnTo>
                  <a:lnTo>
                    <a:pt x="213" y="71"/>
                  </a:lnTo>
                  <a:lnTo>
                    <a:pt x="219" y="78"/>
                  </a:lnTo>
                  <a:lnTo>
                    <a:pt x="224" y="84"/>
                  </a:lnTo>
                  <a:lnTo>
                    <a:pt x="228" y="92"/>
                  </a:lnTo>
                  <a:lnTo>
                    <a:pt x="230" y="100"/>
                  </a:lnTo>
                  <a:lnTo>
                    <a:pt x="233" y="107"/>
                  </a:lnTo>
                  <a:lnTo>
                    <a:pt x="235" y="116"/>
                  </a:lnTo>
                  <a:lnTo>
                    <a:pt x="235" y="125"/>
                  </a:lnTo>
                  <a:lnTo>
                    <a:pt x="235" y="134"/>
                  </a:lnTo>
                  <a:lnTo>
                    <a:pt x="233" y="141"/>
                  </a:lnTo>
                  <a:lnTo>
                    <a:pt x="230" y="150"/>
                  </a:lnTo>
                  <a:lnTo>
                    <a:pt x="228" y="158"/>
                  </a:lnTo>
                  <a:lnTo>
                    <a:pt x="224" y="165"/>
                  </a:lnTo>
                  <a:lnTo>
                    <a:pt x="219" y="172"/>
                  </a:lnTo>
                  <a:lnTo>
                    <a:pt x="213" y="178"/>
                  </a:lnTo>
                  <a:lnTo>
                    <a:pt x="207" y="184"/>
                  </a:lnTo>
                  <a:lnTo>
                    <a:pt x="201" y="189"/>
                  </a:lnTo>
                  <a:lnTo>
                    <a:pt x="193" y="195"/>
                  </a:lnTo>
                  <a:lnTo>
                    <a:pt x="186" y="199"/>
                  </a:lnTo>
                  <a:lnTo>
                    <a:pt x="177" y="202"/>
                  </a:lnTo>
                  <a:lnTo>
                    <a:pt x="169" y="205"/>
                  </a:lnTo>
                  <a:lnTo>
                    <a:pt x="159" y="207"/>
                  </a:lnTo>
                  <a:lnTo>
                    <a:pt x="150" y="208"/>
                  </a:lnTo>
                  <a:lnTo>
                    <a:pt x="140" y="209"/>
                  </a:lnTo>
                  <a:lnTo>
                    <a:pt x="131" y="208"/>
                  </a:lnTo>
                  <a:lnTo>
                    <a:pt x="121" y="207"/>
                  </a:lnTo>
                  <a:lnTo>
                    <a:pt x="112" y="205"/>
                  </a:lnTo>
                  <a:lnTo>
                    <a:pt x="104" y="202"/>
                  </a:lnTo>
                  <a:lnTo>
                    <a:pt x="95" y="199"/>
                  </a:lnTo>
                  <a:lnTo>
                    <a:pt x="88" y="195"/>
                  </a:lnTo>
                  <a:lnTo>
                    <a:pt x="80" y="189"/>
                  </a:lnTo>
                  <a:lnTo>
                    <a:pt x="73" y="184"/>
                  </a:lnTo>
                  <a:lnTo>
                    <a:pt x="67" y="178"/>
                  </a:lnTo>
                  <a:lnTo>
                    <a:pt x="62" y="172"/>
                  </a:lnTo>
                  <a:lnTo>
                    <a:pt x="57" y="165"/>
                  </a:lnTo>
                  <a:lnTo>
                    <a:pt x="53" y="158"/>
                  </a:lnTo>
                  <a:lnTo>
                    <a:pt x="50" y="150"/>
                  </a:lnTo>
                  <a:lnTo>
                    <a:pt x="47" y="141"/>
                  </a:lnTo>
                  <a:lnTo>
                    <a:pt x="46" y="134"/>
                  </a:lnTo>
                  <a:lnTo>
                    <a:pt x="46"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3" name="Freeform 277"/>
            <p:cNvSpPr>
              <a:spLocks noChangeAspect="1"/>
            </p:cNvSpPr>
            <p:nvPr/>
          </p:nvSpPr>
          <p:spPr bwMode="auto">
            <a:xfrm>
              <a:off x="3066" y="2004"/>
              <a:ext cx="59" cy="52"/>
            </a:xfrm>
            <a:custGeom>
              <a:avLst/>
              <a:gdLst/>
              <a:ahLst/>
              <a:cxnLst>
                <a:cxn ang="0">
                  <a:pos x="235" y="116"/>
                </a:cxn>
                <a:cxn ang="0">
                  <a:pos x="230" y="136"/>
                </a:cxn>
                <a:cxn ang="0">
                  <a:pos x="221" y="154"/>
                </a:cxn>
                <a:cxn ang="0">
                  <a:pos x="209" y="172"/>
                </a:cxn>
                <a:cxn ang="0">
                  <a:pos x="193" y="186"/>
                </a:cxn>
                <a:cxn ang="0">
                  <a:pos x="173" y="197"/>
                </a:cxn>
                <a:cxn ang="0">
                  <a:pos x="152" y="205"/>
                </a:cxn>
                <a:cxn ang="0">
                  <a:pos x="130" y="209"/>
                </a:cxn>
                <a:cxn ang="0">
                  <a:pos x="106" y="209"/>
                </a:cxn>
                <a:cxn ang="0">
                  <a:pos x="82" y="205"/>
                </a:cxn>
                <a:cxn ang="0">
                  <a:pos x="61" y="197"/>
                </a:cxn>
                <a:cxn ang="0">
                  <a:pos x="43" y="186"/>
                </a:cxn>
                <a:cxn ang="0">
                  <a:pos x="27" y="172"/>
                </a:cxn>
                <a:cxn ang="0">
                  <a:pos x="15" y="154"/>
                </a:cxn>
                <a:cxn ang="0">
                  <a:pos x="6" y="136"/>
                </a:cxn>
                <a:cxn ang="0">
                  <a:pos x="1" y="116"/>
                </a:cxn>
                <a:cxn ang="0">
                  <a:pos x="1" y="94"/>
                </a:cxn>
                <a:cxn ang="0">
                  <a:pos x="6" y="75"/>
                </a:cxn>
                <a:cxn ang="0">
                  <a:pos x="15" y="55"/>
                </a:cxn>
                <a:cxn ang="0">
                  <a:pos x="27" y="39"/>
                </a:cxn>
                <a:cxn ang="0">
                  <a:pos x="43" y="25"/>
                </a:cxn>
                <a:cxn ang="0">
                  <a:pos x="61" y="14"/>
                </a:cxn>
                <a:cxn ang="0">
                  <a:pos x="82" y="6"/>
                </a:cxn>
                <a:cxn ang="0">
                  <a:pos x="106" y="2"/>
                </a:cxn>
                <a:cxn ang="0">
                  <a:pos x="130" y="2"/>
                </a:cxn>
                <a:cxn ang="0">
                  <a:pos x="152" y="6"/>
                </a:cxn>
                <a:cxn ang="0">
                  <a:pos x="173" y="14"/>
                </a:cxn>
                <a:cxn ang="0">
                  <a:pos x="193" y="25"/>
                </a:cxn>
                <a:cxn ang="0">
                  <a:pos x="209" y="39"/>
                </a:cxn>
                <a:cxn ang="0">
                  <a:pos x="221" y="55"/>
                </a:cxn>
                <a:cxn ang="0">
                  <a:pos x="230" y="75"/>
                </a:cxn>
                <a:cxn ang="0">
                  <a:pos x="235" y="94"/>
                </a:cxn>
              </a:cxnLst>
              <a:rect l="0" t="0" r="r" b="b"/>
              <a:pathLst>
                <a:path w="235" h="209">
                  <a:moveTo>
                    <a:pt x="235" y="105"/>
                  </a:moveTo>
                  <a:lnTo>
                    <a:pt x="235" y="116"/>
                  </a:lnTo>
                  <a:lnTo>
                    <a:pt x="232" y="126"/>
                  </a:lnTo>
                  <a:lnTo>
                    <a:pt x="230" y="136"/>
                  </a:lnTo>
                  <a:lnTo>
                    <a:pt x="226" y="146"/>
                  </a:lnTo>
                  <a:lnTo>
                    <a:pt x="221" y="154"/>
                  </a:lnTo>
                  <a:lnTo>
                    <a:pt x="215" y="163"/>
                  </a:lnTo>
                  <a:lnTo>
                    <a:pt x="209" y="172"/>
                  </a:lnTo>
                  <a:lnTo>
                    <a:pt x="200" y="179"/>
                  </a:lnTo>
                  <a:lnTo>
                    <a:pt x="193" y="186"/>
                  </a:lnTo>
                  <a:lnTo>
                    <a:pt x="183" y="192"/>
                  </a:lnTo>
                  <a:lnTo>
                    <a:pt x="173" y="197"/>
                  </a:lnTo>
                  <a:lnTo>
                    <a:pt x="163" y="201"/>
                  </a:lnTo>
                  <a:lnTo>
                    <a:pt x="152" y="205"/>
                  </a:lnTo>
                  <a:lnTo>
                    <a:pt x="141" y="207"/>
                  </a:lnTo>
                  <a:lnTo>
                    <a:pt x="130" y="209"/>
                  </a:lnTo>
                  <a:lnTo>
                    <a:pt x="118" y="209"/>
                  </a:lnTo>
                  <a:lnTo>
                    <a:pt x="106" y="209"/>
                  </a:lnTo>
                  <a:lnTo>
                    <a:pt x="95" y="207"/>
                  </a:lnTo>
                  <a:lnTo>
                    <a:pt x="82" y="205"/>
                  </a:lnTo>
                  <a:lnTo>
                    <a:pt x="73" y="201"/>
                  </a:lnTo>
                  <a:lnTo>
                    <a:pt x="61" y="197"/>
                  </a:lnTo>
                  <a:lnTo>
                    <a:pt x="52" y="192"/>
                  </a:lnTo>
                  <a:lnTo>
                    <a:pt x="43" y="186"/>
                  </a:lnTo>
                  <a:lnTo>
                    <a:pt x="34" y="179"/>
                  </a:lnTo>
                  <a:lnTo>
                    <a:pt x="27" y="172"/>
                  </a:lnTo>
                  <a:lnTo>
                    <a:pt x="21" y="163"/>
                  </a:lnTo>
                  <a:lnTo>
                    <a:pt x="15" y="154"/>
                  </a:lnTo>
                  <a:lnTo>
                    <a:pt x="10" y="146"/>
                  </a:lnTo>
                  <a:lnTo>
                    <a:pt x="6" y="136"/>
                  </a:lnTo>
                  <a:lnTo>
                    <a:pt x="3" y="126"/>
                  </a:lnTo>
                  <a:lnTo>
                    <a:pt x="1" y="116"/>
                  </a:lnTo>
                  <a:lnTo>
                    <a:pt x="0" y="105"/>
                  </a:lnTo>
                  <a:lnTo>
                    <a:pt x="1" y="94"/>
                  </a:lnTo>
                  <a:lnTo>
                    <a:pt x="3" y="85"/>
                  </a:lnTo>
                  <a:lnTo>
                    <a:pt x="6" y="75"/>
                  </a:lnTo>
                  <a:lnTo>
                    <a:pt x="10" y="65"/>
                  </a:lnTo>
                  <a:lnTo>
                    <a:pt x="15" y="55"/>
                  </a:lnTo>
                  <a:lnTo>
                    <a:pt x="21" y="47"/>
                  </a:lnTo>
                  <a:lnTo>
                    <a:pt x="27" y="39"/>
                  </a:lnTo>
                  <a:lnTo>
                    <a:pt x="34" y="31"/>
                  </a:lnTo>
                  <a:lnTo>
                    <a:pt x="43" y="25"/>
                  </a:lnTo>
                  <a:lnTo>
                    <a:pt x="52" y="19"/>
                  </a:lnTo>
                  <a:lnTo>
                    <a:pt x="61" y="14"/>
                  </a:lnTo>
                  <a:lnTo>
                    <a:pt x="73" y="9"/>
                  </a:lnTo>
                  <a:lnTo>
                    <a:pt x="82" y="6"/>
                  </a:lnTo>
                  <a:lnTo>
                    <a:pt x="95" y="3"/>
                  </a:lnTo>
                  <a:lnTo>
                    <a:pt x="106" y="2"/>
                  </a:lnTo>
                  <a:lnTo>
                    <a:pt x="118" y="0"/>
                  </a:lnTo>
                  <a:lnTo>
                    <a:pt x="130" y="2"/>
                  </a:lnTo>
                  <a:lnTo>
                    <a:pt x="141" y="3"/>
                  </a:lnTo>
                  <a:lnTo>
                    <a:pt x="152" y="6"/>
                  </a:lnTo>
                  <a:lnTo>
                    <a:pt x="163" y="9"/>
                  </a:lnTo>
                  <a:lnTo>
                    <a:pt x="173" y="14"/>
                  </a:lnTo>
                  <a:lnTo>
                    <a:pt x="183" y="19"/>
                  </a:lnTo>
                  <a:lnTo>
                    <a:pt x="193" y="25"/>
                  </a:lnTo>
                  <a:lnTo>
                    <a:pt x="200" y="31"/>
                  </a:lnTo>
                  <a:lnTo>
                    <a:pt x="209" y="39"/>
                  </a:lnTo>
                  <a:lnTo>
                    <a:pt x="215" y="47"/>
                  </a:lnTo>
                  <a:lnTo>
                    <a:pt x="221" y="55"/>
                  </a:lnTo>
                  <a:lnTo>
                    <a:pt x="226" y="65"/>
                  </a:lnTo>
                  <a:lnTo>
                    <a:pt x="230" y="75"/>
                  </a:lnTo>
                  <a:lnTo>
                    <a:pt x="232" y="85"/>
                  </a:lnTo>
                  <a:lnTo>
                    <a:pt x="235" y="94"/>
                  </a:lnTo>
                  <a:lnTo>
                    <a:pt x="235"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4" name="Freeform 278"/>
            <p:cNvSpPr>
              <a:spLocks noChangeAspect="1" noEditPoints="1"/>
            </p:cNvSpPr>
            <p:nvPr/>
          </p:nvSpPr>
          <p:spPr bwMode="auto">
            <a:xfrm>
              <a:off x="3061" y="1999"/>
              <a:ext cx="70" cy="62"/>
            </a:xfrm>
            <a:custGeom>
              <a:avLst/>
              <a:gdLst/>
              <a:ahLst/>
              <a:cxnLst>
                <a:cxn ang="0">
                  <a:pos x="2" y="149"/>
                </a:cxn>
                <a:cxn ang="0">
                  <a:pos x="17" y="183"/>
                </a:cxn>
                <a:cxn ang="0">
                  <a:pos x="40" y="212"/>
                </a:cxn>
                <a:cxn ang="0">
                  <a:pos x="74" y="234"/>
                </a:cxn>
                <a:cxn ang="0">
                  <a:pos x="112" y="247"/>
                </a:cxn>
                <a:cxn ang="0">
                  <a:pos x="153" y="248"/>
                </a:cxn>
                <a:cxn ang="0">
                  <a:pos x="194" y="239"/>
                </a:cxn>
                <a:cxn ang="0">
                  <a:pos x="228" y="220"/>
                </a:cxn>
                <a:cxn ang="0">
                  <a:pos x="255" y="194"/>
                </a:cxn>
                <a:cxn ang="0">
                  <a:pos x="274" y="161"/>
                </a:cxn>
                <a:cxn ang="0">
                  <a:pos x="280" y="124"/>
                </a:cxn>
                <a:cxn ang="0">
                  <a:pos x="274" y="87"/>
                </a:cxn>
                <a:cxn ang="0">
                  <a:pos x="255" y="54"/>
                </a:cxn>
                <a:cxn ang="0">
                  <a:pos x="228" y="28"/>
                </a:cxn>
                <a:cxn ang="0">
                  <a:pos x="194" y="10"/>
                </a:cxn>
                <a:cxn ang="0">
                  <a:pos x="153" y="1"/>
                </a:cxn>
                <a:cxn ang="0">
                  <a:pos x="112" y="2"/>
                </a:cxn>
                <a:cxn ang="0">
                  <a:pos x="74" y="15"/>
                </a:cxn>
                <a:cxn ang="0">
                  <a:pos x="40" y="36"/>
                </a:cxn>
                <a:cxn ang="0">
                  <a:pos x="17" y="65"/>
                </a:cxn>
                <a:cxn ang="0">
                  <a:pos x="2" y="99"/>
                </a:cxn>
                <a:cxn ang="0">
                  <a:pos x="45" y="124"/>
                </a:cxn>
                <a:cxn ang="0">
                  <a:pos x="49" y="99"/>
                </a:cxn>
                <a:cxn ang="0">
                  <a:pos x="61" y="77"/>
                </a:cxn>
                <a:cxn ang="0">
                  <a:pos x="80" y="59"/>
                </a:cxn>
                <a:cxn ang="0">
                  <a:pos x="103" y="47"/>
                </a:cxn>
                <a:cxn ang="0">
                  <a:pos x="130" y="40"/>
                </a:cxn>
                <a:cxn ang="0">
                  <a:pos x="158" y="41"/>
                </a:cxn>
                <a:cxn ang="0">
                  <a:pos x="185" y="50"/>
                </a:cxn>
                <a:cxn ang="0">
                  <a:pos x="206" y="64"/>
                </a:cxn>
                <a:cxn ang="0">
                  <a:pos x="224" y="84"/>
                </a:cxn>
                <a:cxn ang="0">
                  <a:pos x="232" y="107"/>
                </a:cxn>
                <a:cxn ang="0">
                  <a:pos x="235" y="133"/>
                </a:cxn>
                <a:cxn ang="0">
                  <a:pos x="227" y="157"/>
                </a:cxn>
                <a:cxn ang="0">
                  <a:pos x="212" y="178"/>
                </a:cxn>
                <a:cxn ang="0">
                  <a:pos x="193" y="194"/>
                </a:cxn>
                <a:cxn ang="0">
                  <a:pos x="168" y="205"/>
                </a:cxn>
                <a:cxn ang="0">
                  <a:pos x="140" y="208"/>
                </a:cxn>
                <a:cxn ang="0">
                  <a:pos x="112" y="205"/>
                </a:cxn>
                <a:cxn ang="0">
                  <a:pos x="87" y="194"/>
                </a:cxn>
                <a:cxn ang="0">
                  <a:pos x="66" y="178"/>
                </a:cxn>
                <a:cxn ang="0">
                  <a:pos x="53" y="157"/>
                </a:cxn>
                <a:cxn ang="0">
                  <a:pos x="45" y="133"/>
                </a:cxn>
              </a:cxnLst>
              <a:rect l="0" t="0" r="r" b="b"/>
              <a:pathLst>
                <a:path w="280" h="249">
                  <a:moveTo>
                    <a:pt x="0" y="124"/>
                  </a:moveTo>
                  <a:lnTo>
                    <a:pt x="1" y="137"/>
                  </a:lnTo>
                  <a:lnTo>
                    <a:pt x="2" y="149"/>
                  </a:lnTo>
                  <a:lnTo>
                    <a:pt x="6" y="161"/>
                  </a:lnTo>
                  <a:lnTo>
                    <a:pt x="11" y="172"/>
                  </a:lnTo>
                  <a:lnTo>
                    <a:pt x="17" y="183"/>
                  </a:lnTo>
                  <a:lnTo>
                    <a:pt x="23" y="194"/>
                  </a:lnTo>
                  <a:lnTo>
                    <a:pt x="32" y="203"/>
                  </a:lnTo>
                  <a:lnTo>
                    <a:pt x="40" y="212"/>
                  </a:lnTo>
                  <a:lnTo>
                    <a:pt x="50" y="220"/>
                  </a:lnTo>
                  <a:lnTo>
                    <a:pt x="61" y="227"/>
                  </a:lnTo>
                  <a:lnTo>
                    <a:pt x="74" y="234"/>
                  </a:lnTo>
                  <a:lnTo>
                    <a:pt x="86" y="239"/>
                  </a:lnTo>
                  <a:lnTo>
                    <a:pt x="98" y="243"/>
                  </a:lnTo>
                  <a:lnTo>
                    <a:pt x="112" y="247"/>
                  </a:lnTo>
                  <a:lnTo>
                    <a:pt x="125" y="248"/>
                  </a:lnTo>
                  <a:lnTo>
                    <a:pt x="140" y="249"/>
                  </a:lnTo>
                  <a:lnTo>
                    <a:pt x="153" y="248"/>
                  </a:lnTo>
                  <a:lnTo>
                    <a:pt x="168" y="247"/>
                  </a:lnTo>
                  <a:lnTo>
                    <a:pt x="182" y="243"/>
                  </a:lnTo>
                  <a:lnTo>
                    <a:pt x="194" y="239"/>
                  </a:lnTo>
                  <a:lnTo>
                    <a:pt x="206" y="234"/>
                  </a:lnTo>
                  <a:lnTo>
                    <a:pt x="217" y="227"/>
                  </a:lnTo>
                  <a:lnTo>
                    <a:pt x="228" y="220"/>
                  </a:lnTo>
                  <a:lnTo>
                    <a:pt x="238" y="212"/>
                  </a:lnTo>
                  <a:lnTo>
                    <a:pt x="248" y="203"/>
                  </a:lnTo>
                  <a:lnTo>
                    <a:pt x="255" y="194"/>
                  </a:lnTo>
                  <a:lnTo>
                    <a:pt x="263" y="183"/>
                  </a:lnTo>
                  <a:lnTo>
                    <a:pt x="269" y="172"/>
                  </a:lnTo>
                  <a:lnTo>
                    <a:pt x="274" y="161"/>
                  </a:lnTo>
                  <a:lnTo>
                    <a:pt x="276" y="149"/>
                  </a:lnTo>
                  <a:lnTo>
                    <a:pt x="279" y="137"/>
                  </a:lnTo>
                  <a:lnTo>
                    <a:pt x="280" y="124"/>
                  </a:lnTo>
                  <a:lnTo>
                    <a:pt x="279" y="111"/>
                  </a:lnTo>
                  <a:lnTo>
                    <a:pt x="276" y="99"/>
                  </a:lnTo>
                  <a:lnTo>
                    <a:pt x="274" y="87"/>
                  </a:lnTo>
                  <a:lnTo>
                    <a:pt x="269" y="76"/>
                  </a:lnTo>
                  <a:lnTo>
                    <a:pt x="263" y="65"/>
                  </a:lnTo>
                  <a:lnTo>
                    <a:pt x="255" y="54"/>
                  </a:lnTo>
                  <a:lnTo>
                    <a:pt x="248" y="46"/>
                  </a:lnTo>
                  <a:lnTo>
                    <a:pt x="238" y="36"/>
                  </a:lnTo>
                  <a:lnTo>
                    <a:pt x="228" y="28"/>
                  </a:lnTo>
                  <a:lnTo>
                    <a:pt x="217" y="21"/>
                  </a:lnTo>
                  <a:lnTo>
                    <a:pt x="206" y="15"/>
                  </a:lnTo>
                  <a:lnTo>
                    <a:pt x="194" y="10"/>
                  </a:lnTo>
                  <a:lnTo>
                    <a:pt x="182" y="5"/>
                  </a:lnTo>
                  <a:lnTo>
                    <a:pt x="168" y="2"/>
                  </a:lnTo>
                  <a:lnTo>
                    <a:pt x="153" y="1"/>
                  </a:lnTo>
                  <a:lnTo>
                    <a:pt x="140" y="0"/>
                  </a:lnTo>
                  <a:lnTo>
                    <a:pt x="125" y="1"/>
                  </a:lnTo>
                  <a:lnTo>
                    <a:pt x="112" y="2"/>
                  </a:lnTo>
                  <a:lnTo>
                    <a:pt x="98" y="5"/>
                  </a:lnTo>
                  <a:lnTo>
                    <a:pt x="86" y="10"/>
                  </a:lnTo>
                  <a:lnTo>
                    <a:pt x="74" y="15"/>
                  </a:lnTo>
                  <a:lnTo>
                    <a:pt x="61" y="21"/>
                  </a:lnTo>
                  <a:lnTo>
                    <a:pt x="50" y="28"/>
                  </a:lnTo>
                  <a:lnTo>
                    <a:pt x="40" y="36"/>
                  </a:lnTo>
                  <a:lnTo>
                    <a:pt x="32" y="46"/>
                  </a:lnTo>
                  <a:lnTo>
                    <a:pt x="23" y="54"/>
                  </a:lnTo>
                  <a:lnTo>
                    <a:pt x="17" y="65"/>
                  </a:lnTo>
                  <a:lnTo>
                    <a:pt x="11" y="76"/>
                  </a:lnTo>
                  <a:lnTo>
                    <a:pt x="6" y="87"/>
                  </a:lnTo>
                  <a:lnTo>
                    <a:pt x="2" y="99"/>
                  </a:lnTo>
                  <a:lnTo>
                    <a:pt x="1" y="111"/>
                  </a:lnTo>
                  <a:lnTo>
                    <a:pt x="0" y="124"/>
                  </a:lnTo>
                  <a:close/>
                  <a:moveTo>
                    <a:pt x="45" y="124"/>
                  </a:moveTo>
                  <a:lnTo>
                    <a:pt x="45" y="116"/>
                  </a:lnTo>
                  <a:lnTo>
                    <a:pt x="47" y="107"/>
                  </a:lnTo>
                  <a:lnTo>
                    <a:pt x="49" y="99"/>
                  </a:lnTo>
                  <a:lnTo>
                    <a:pt x="53" y="92"/>
                  </a:lnTo>
                  <a:lnTo>
                    <a:pt x="56" y="84"/>
                  </a:lnTo>
                  <a:lnTo>
                    <a:pt x="61" y="77"/>
                  </a:lnTo>
                  <a:lnTo>
                    <a:pt x="66" y="71"/>
                  </a:lnTo>
                  <a:lnTo>
                    <a:pt x="72" y="64"/>
                  </a:lnTo>
                  <a:lnTo>
                    <a:pt x="80" y="59"/>
                  </a:lnTo>
                  <a:lnTo>
                    <a:pt x="87" y="54"/>
                  </a:lnTo>
                  <a:lnTo>
                    <a:pt x="95" y="50"/>
                  </a:lnTo>
                  <a:lnTo>
                    <a:pt x="103" y="47"/>
                  </a:lnTo>
                  <a:lnTo>
                    <a:pt x="112" y="44"/>
                  </a:lnTo>
                  <a:lnTo>
                    <a:pt x="120" y="41"/>
                  </a:lnTo>
                  <a:lnTo>
                    <a:pt x="130" y="40"/>
                  </a:lnTo>
                  <a:lnTo>
                    <a:pt x="140" y="40"/>
                  </a:lnTo>
                  <a:lnTo>
                    <a:pt x="150" y="40"/>
                  </a:lnTo>
                  <a:lnTo>
                    <a:pt x="158" y="41"/>
                  </a:lnTo>
                  <a:lnTo>
                    <a:pt x="168" y="44"/>
                  </a:lnTo>
                  <a:lnTo>
                    <a:pt x="177" y="47"/>
                  </a:lnTo>
                  <a:lnTo>
                    <a:pt x="185" y="50"/>
                  </a:lnTo>
                  <a:lnTo>
                    <a:pt x="193" y="54"/>
                  </a:lnTo>
                  <a:lnTo>
                    <a:pt x="200" y="59"/>
                  </a:lnTo>
                  <a:lnTo>
                    <a:pt x="206" y="64"/>
                  </a:lnTo>
                  <a:lnTo>
                    <a:pt x="212" y="71"/>
                  </a:lnTo>
                  <a:lnTo>
                    <a:pt x="219" y="77"/>
                  </a:lnTo>
                  <a:lnTo>
                    <a:pt x="224" y="84"/>
                  </a:lnTo>
                  <a:lnTo>
                    <a:pt x="227" y="92"/>
                  </a:lnTo>
                  <a:lnTo>
                    <a:pt x="230" y="99"/>
                  </a:lnTo>
                  <a:lnTo>
                    <a:pt x="232" y="107"/>
                  </a:lnTo>
                  <a:lnTo>
                    <a:pt x="235" y="116"/>
                  </a:lnTo>
                  <a:lnTo>
                    <a:pt x="235" y="124"/>
                  </a:lnTo>
                  <a:lnTo>
                    <a:pt x="235" y="133"/>
                  </a:lnTo>
                  <a:lnTo>
                    <a:pt x="232" y="141"/>
                  </a:lnTo>
                  <a:lnTo>
                    <a:pt x="230" y="149"/>
                  </a:lnTo>
                  <a:lnTo>
                    <a:pt x="227" y="157"/>
                  </a:lnTo>
                  <a:lnTo>
                    <a:pt x="224" y="165"/>
                  </a:lnTo>
                  <a:lnTo>
                    <a:pt x="219" y="171"/>
                  </a:lnTo>
                  <a:lnTo>
                    <a:pt x="212" y="178"/>
                  </a:lnTo>
                  <a:lnTo>
                    <a:pt x="206" y="183"/>
                  </a:lnTo>
                  <a:lnTo>
                    <a:pt x="200" y="189"/>
                  </a:lnTo>
                  <a:lnTo>
                    <a:pt x="193" y="194"/>
                  </a:lnTo>
                  <a:lnTo>
                    <a:pt x="185" y="199"/>
                  </a:lnTo>
                  <a:lnTo>
                    <a:pt x="177" y="202"/>
                  </a:lnTo>
                  <a:lnTo>
                    <a:pt x="168" y="205"/>
                  </a:lnTo>
                  <a:lnTo>
                    <a:pt x="158" y="206"/>
                  </a:lnTo>
                  <a:lnTo>
                    <a:pt x="150" y="208"/>
                  </a:lnTo>
                  <a:lnTo>
                    <a:pt x="140" y="208"/>
                  </a:lnTo>
                  <a:lnTo>
                    <a:pt x="130" y="208"/>
                  </a:lnTo>
                  <a:lnTo>
                    <a:pt x="120" y="206"/>
                  </a:lnTo>
                  <a:lnTo>
                    <a:pt x="112" y="205"/>
                  </a:lnTo>
                  <a:lnTo>
                    <a:pt x="103" y="202"/>
                  </a:lnTo>
                  <a:lnTo>
                    <a:pt x="95" y="199"/>
                  </a:lnTo>
                  <a:lnTo>
                    <a:pt x="87" y="194"/>
                  </a:lnTo>
                  <a:lnTo>
                    <a:pt x="80" y="189"/>
                  </a:lnTo>
                  <a:lnTo>
                    <a:pt x="72" y="183"/>
                  </a:lnTo>
                  <a:lnTo>
                    <a:pt x="66" y="178"/>
                  </a:lnTo>
                  <a:lnTo>
                    <a:pt x="61" y="171"/>
                  </a:lnTo>
                  <a:lnTo>
                    <a:pt x="56" y="165"/>
                  </a:lnTo>
                  <a:lnTo>
                    <a:pt x="53" y="157"/>
                  </a:lnTo>
                  <a:lnTo>
                    <a:pt x="49" y="149"/>
                  </a:lnTo>
                  <a:lnTo>
                    <a:pt x="47" y="141"/>
                  </a:lnTo>
                  <a:lnTo>
                    <a:pt x="45" y="133"/>
                  </a:lnTo>
                  <a:lnTo>
                    <a:pt x="45"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5" name="Freeform 279"/>
            <p:cNvSpPr>
              <a:spLocks noChangeAspect="1"/>
            </p:cNvSpPr>
            <p:nvPr/>
          </p:nvSpPr>
          <p:spPr bwMode="auto">
            <a:xfrm>
              <a:off x="3264" y="2099"/>
              <a:ext cx="59" cy="53"/>
            </a:xfrm>
            <a:custGeom>
              <a:avLst/>
              <a:gdLst/>
              <a:ahLst/>
              <a:cxnLst>
                <a:cxn ang="0">
                  <a:pos x="233" y="114"/>
                </a:cxn>
                <a:cxn ang="0">
                  <a:pos x="230" y="135"/>
                </a:cxn>
                <a:cxn ang="0">
                  <a:pos x="220" y="154"/>
                </a:cxn>
                <a:cxn ang="0">
                  <a:pos x="208" y="170"/>
                </a:cxn>
                <a:cxn ang="0">
                  <a:pos x="192" y="184"/>
                </a:cxn>
                <a:cxn ang="0">
                  <a:pos x="173" y="195"/>
                </a:cxn>
                <a:cxn ang="0">
                  <a:pos x="152" y="203"/>
                </a:cxn>
                <a:cxn ang="0">
                  <a:pos x="129" y="207"/>
                </a:cxn>
                <a:cxn ang="0">
                  <a:pos x="106" y="207"/>
                </a:cxn>
                <a:cxn ang="0">
                  <a:pos x="82" y="203"/>
                </a:cxn>
                <a:cxn ang="0">
                  <a:pos x="61" y="195"/>
                </a:cxn>
                <a:cxn ang="0">
                  <a:pos x="43" y="184"/>
                </a:cxn>
                <a:cxn ang="0">
                  <a:pos x="27" y="170"/>
                </a:cxn>
                <a:cxn ang="0">
                  <a:pos x="15" y="154"/>
                </a:cxn>
                <a:cxn ang="0">
                  <a:pos x="5" y="135"/>
                </a:cxn>
                <a:cxn ang="0">
                  <a:pos x="0" y="114"/>
                </a:cxn>
                <a:cxn ang="0">
                  <a:pos x="0" y="93"/>
                </a:cxn>
                <a:cxn ang="0">
                  <a:pos x="5" y="73"/>
                </a:cxn>
                <a:cxn ang="0">
                  <a:pos x="15" y="54"/>
                </a:cxn>
                <a:cxn ang="0">
                  <a:pos x="27" y="38"/>
                </a:cxn>
                <a:cxn ang="0">
                  <a:pos x="43" y="24"/>
                </a:cxn>
                <a:cxn ang="0">
                  <a:pos x="61" y="12"/>
                </a:cxn>
                <a:cxn ang="0">
                  <a:pos x="82" y="4"/>
                </a:cxn>
                <a:cxn ang="0">
                  <a:pos x="106" y="0"/>
                </a:cxn>
                <a:cxn ang="0">
                  <a:pos x="129" y="0"/>
                </a:cxn>
                <a:cxn ang="0">
                  <a:pos x="152" y="4"/>
                </a:cxn>
                <a:cxn ang="0">
                  <a:pos x="173" y="12"/>
                </a:cxn>
                <a:cxn ang="0">
                  <a:pos x="192" y="24"/>
                </a:cxn>
                <a:cxn ang="0">
                  <a:pos x="208" y="38"/>
                </a:cxn>
                <a:cxn ang="0">
                  <a:pos x="220" y="54"/>
                </a:cxn>
                <a:cxn ang="0">
                  <a:pos x="230" y="73"/>
                </a:cxn>
                <a:cxn ang="0">
                  <a:pos x="233" y="93"/>
                </a:cxn>
              </a:cxnLst>
              <a:rect l="0" t="0" r="r" b="b"/>
              <a:pathLst>
                <a:path w="235" h="208">
                  <a:moveTo>
                    <a:pt x="235" y="103"/>
                  </a:moveTo>
                  <a:lnTo>
                    <a:pt x="233" y="114"/>
                  </a:lnTo>
                  <a:lnTo>
                    <a:pt x="232" y="124"/>
                  </a:lnTo>
                  <a:lnTo>
                    <a:pt x="230" y="135"/>
                  </a:lnTo>
                  <a:lnTo>
                    <a:pt x="225" y="144"/>
                  </a:lnTo>
                  <a:lnTo>
                    <a:pt x="220" y="154"/>
                  </a:lnTo>
                  <a:lnTo>
                    <a:pt x="215" y="162"/>
                  </a:lnTo>
                  <a:lnTo>
                    <a:pt x="208" y="170"/>
                  </a:lnTo>
                  <a:lnTo>
                    <a:pt x="200" y="178"/>
                  </a:lnTo>
                  <a:lnTo>
                    <a:pt x="192" y="184"/>
                  </a:lnTo>
                  <a:lnTo>
                    <a:pt x="183" y="190"/>
                  </a:lnTo>
                  <a:lnTo>
                    <a:pt x="173" y="195"/>
                  </a:lnTo>
                  <a:lnTo>
                    <a:pt x="163" y="200"/>
                  </a:lnTo>
                  <a:lnTo>
                    <a:pt x="152" y="203"/>
                  </a:lnTo>
                  <a:lnTo>
                    <a:pt x="141" y="206"/>
                  </a:lnTo>
                  <a:lnTo>
                    <a:pt x="129" y="207"/>
                  </a:lnTo>
                  <a:lnTo>
                    <a:pt x="118" y="208"/>
                  </a:lnTo>
                  <a:lnTo>
                    <a:pt x="106" y="207"/>
                  </a:lnTo>
                  <a:lnTo>
                    <a:pt x="93" y="206"/>
                  </a:lnTo>
                  <a:lnTo>
                    <a:pt x="82" y="203"/>
                  </a:lnTo>
                  <a:lnTo>
                    <a:pt x="71" y="200"/>
                  </a:lnTo>
                  <a:lnTo>
                    <a:pt x="61" y="195"/>
                  </a:lnTo>
                  <a:lnTo>
                    <a:pt x="52" y="190"/>
                  </a:lnTo>
                  <a:lnTo>
                    <a:pt x="43" y="184"/>
                  </a:lnTo>
                  <a:lnTo>
                    <a:pt x="34" y="178"/>
                  </a:lnTo>
                  <a:lnTo>
                    <a:pt x="27" y="170"/>
                  </a:lnTo>
                  <a:lnTo>
                    <a:pt x="20" y="162"/>
                  </a:lnTo>
                  <a:lnTo>
                    <a:pt x="15" y="154"/>
                  </a:lnTo>
                  <a:lnTo>
                    <a:pt x="10" y="144"/>
                  </a:lnTo>
                  <a:lnTo>
                    <a:pt x="5" y="135"/>
                  </a:lnTo>
                  <a:lnTo>
                    <a:pt x="2" y="124"/>
                  </a:lnTo>
                  <a:lnTo>
                    <a:pt x="0" y="114"/>
                  </a:lnTo>
                  <a:lnTo>
                    <a:pt x="0" y="103"/>
                  </a:lnTo>
                  <a:lnTo>
                    <a:pt x="0" y="93"/>
                  </a:lnTo>
                  <a:lnTo>
                    <a:pt x="2" y="83"/>
                  </a:lnTo>
                  <a:lnTo>
                    <a:pt x="5" y="73"/>
                  </a:lnTo>
                  <a:lnTo>
                    <a:pt x="10" y="63"/>
                  </a:lnTo>
                  <a:lnTo>
                    <a:pt x="15" y="54"/>
                  </a:lnTo>
                  <a:lnTo>
                    <a:pt x="20" y="46"/>
                  </a:lnTo>
                  <a:lnTo>
                    <a:pt x="27" y="38"/>
                  </a:lnTo>
                  <a:lnTo>
                    <a:pt x="34" y="30"/>
                  </a:lnTo>
                  <a:lnTo>
                    <a:pt x="43" y="24"/>
                  </a:lnTo>
                  <a:lnTo>
                    <a:pt x="52" y="17"/>
                  </a:lnTo>
                  <a:lnTo>
                    <a:pt x="61" y="12"/>
                  </a:lnTo>
                  <a:lnTo>
                    <a:pt x="71" y="7"/>
                  </a:lnTo>
                  <a:lnTo>
                    <a:pt x="82" y="4"/>
                  </a:lnTo>
                  <a:lnTo>
                    <a:pt x="93" y="2"/>
                  </a:lnTo>
                  <a:lnTo>
                    <a:pt x="106" y="0"/>
                  </a:lnTo>
                  <a:lnTo>
                    <a:pt x="118" y="0"/>
                  </a:lnTo>
                  <a:lnTo>
                    <a:pt x="129" y="0"/>
                  </a:lnTo>
                  <a:lnTo>
                    <a:pt x="141" y="2"/>
                  </a:lnTo>
                  <a:lnTo>
                    <a:pt x="152" y="4"/>
                  </a:lnTo>
                  <a:lnTo>
                    <a:pt x="163" y="7"/>
                  </a:lnTo>
                  <a:lnTo>
                    <a:pt x="173" y="12"/>
                  </a:lnTo>
                  <a:lnTo>
                    <a:pt x="183" y="17"/>
                  </a:lnTo>
                  <a:lnTo>
                    <a:pt x="192" y="24"/>
                  </a:lnTo>
                  <a:lnTo>
                    <a:pt x="200" y="30"/>
                  </a:lnTo>
                  <a:lnTo>
                    <a:pt x="208" y="38"/>
                  </a:lnTo>
                  <a:lnTo>
                    <a:pt x="215" y="46"/>
                  </a:lnTo>
                  <a:lnTo>
                    <a:pt x="220" y="54"/>
                  </a:lnTo>
                  <a:lnTo>
                    <a:pt x="225" y="63"/>
                  </a:lnTo>
                  <a:lnTo>
                    <a:pt x="230" y="73"/>
                  </a:lnTo>
                  <a:lnTo>
                    <a:pt x="232" y="83"/>
                  </a:lnTo>
                  <a:lnTo>
                    <a:pt x="233" y="93"/>
                  </a:lnTo>
                  <a:lnTo>
                    <a:pt x="235" y="103"/>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6" name="Freeform 280"/>
            <p:cNvSpPr>
              <a:spLocks noChangeAspect="1" noEditPoints="1"/>
            </p:cNvSpPr>
            <p:nvPr/>
          </p:nvSpPr>
          <p:spPr bwMode="auto">
            <a:xfrm>
              <a:off x="3258" y="2094"/>
              <a:ext cx="70" cy="64"/>
            </a:xfrm>
            <a:custGeom>
              <a:avLst/>
              <a:gdLst/>
              <a:ahLst/>
              <a:cxnLst>
                <a:cxn ang="0">
                  <a:pos x="2" y="150"/>
                </a:cxn>
                <a:cxn ang="0">
                  <a:pos x="16" y="185"/>
                </a:cxn>
                <a:cxn ang="0">
                  <a:pos x="40" y="213"/>
                </a:cxn>
                <a:cxn ang="0">
                  <a:pos x="72" y="234"/>
                </a:cxn>
                <a:cxn ang="0">
                  <a:pos x="112" y="247"/>
                </a:cxn>
                <a:cxn ang="0">
                  <a:pos x="153" y="249"/>
                </a:cxn>
                <a:cxn ang="0">
                  <a:pos x="194" y="239"/>
                </a:cxn>
                <a:cxn ang="0">
                  <a:pos x="228" y="221"/>
                </a:cxn>
                <a:cxn ang="0">
                  <a:pos x="255" y="194"/>
                </a:cxn>
                <a:cxn ang="0">
                  <a:pos x="273" y="162"/>
                </a:cxn>
                <a:cxn ang="0">
                  <a:pos x="279" y="124"/>
                </a:cxn>
                <a:cxn ang="0">
                  <a:pos x="273" y="87"/>
                </a:cxn>
                <a:cxn ang="0">
                  <a:pos x="255" y="56"/>
                </a:cxn>
                <a:cxn ang="0">
                  <a:pos x="228" y="28"/>
                </a:cxn>
                <a:cxn ang="0">
                  <a:pos x="194" y="10"/>
                </a:cxn>
                <a:cxn ang="0">
                  <a:pos x="153" y="1"/>
                </a:cxn>
                <a:cxn ang="0">
                  <a:pos x="112" y="3"/>
                </a:cxn>
                <a:cxn ang="0">
                  <a:pos x="72" y="15"/>
                </a:cxn>
                <a:cxn ang="0">
                  <a:pos x="40" y="37"/>
                </a:cxn>
                <a:cxn ang="0">
                  <a:pos x="16" y="66"/>
                </a:cxn>
                <a:cxn ang="0">
                  <a:pos x="2" y="99"/>
                </a:cxn>
                <a:cxn ang="0">
                  <a:pos x="44" y="124"/>
                </a:cxn>
                <a:cxn ang="0">
                  <a:pos x="49" y="99"/>
                </a:cxn>
                <a:cxn ang="0">
                  <a:pos x="61" y="78"/>
                </a:cxn>
                <a:cxn ang="0">
                  <a:pos x="78" y="60"/>
                </a:cxn>
                <a:cxn ang="0">
                  <a:pos x="103" y="47"/>
                </a:cxn>
                <a:cxn ang="0">
                  <a:pos x="130" y="41"/>
                </a:cxn>
                <a:cxn ang="0">
                  <a:pos x="158" y="43"/>
                </a:cxn>
                <a:cxn ang="0">
                  <a:pos x="184" y="51"/>
                </a:cxn>
                <a:cxn ang="0">
                  <a:pos x="206" y="66"/>
                </a:cxn>
                <a:cxn ang="0">
                  <a:pos x="222" y="85"/>
                </a:cxn>
                <a:cxn ang="0">
                  <a:pos x="232" y="108"/>
                </a:cxn>
                <a:cxn ang="0">
                  <a:pos x="233" y="133"/>
                </a:cxn>
                <a:cxn ang="0">
                  <a:pos x="226" y="157"/>
                </a:cxn>
                <a:cxn ang="0">
                  <a:pos x="212" y="178"/>
                </a:cxn>
                <a:cxn ang="0">
                  <a:pos x="193" y="194"/>
                </a:cxn>
                <a:cxn ang="0">
                  <a:pos x="167" y="205"/>
                </a:cxn>
                <a:cxn ang="0">
                  <a:pos x="140" y="209"/>
                </a:cxn>
                <a:cxn ang="0">
                  <a:pos x="112" y="205"/>
                </a:cxn>
                <a:cxn ang="0">
                  <a:pos x="86" y="194"/>
                </a:cxn>
                <a:cxn ang="0">
                  <a:pos x="66" y="178"/>
                </a:cxn>
                <a:cxn ang="0">
                  <a:pos x="51" y="157"/>
                </a:cxn>
                <a:cxn ang="0">
                  <a:pos x="45" y="133"/>
                </a:cxn>
              </a:cxnLst>
              <a:rect l="0" t="0" r="r" b="b"/>
              <a:pathLst>
                <a:path w="279" h="249">
                  <a:moveTo>
                    <a:pt x="0" y="124"/>
                  </a:moveTo>
                  <a:lnTo>
                    <a:pt x="0" y="138"/>
                  </a:lnTo>
                  <a:lnTo>
                    <a:pt x="2" y="150"/>
                  </a:lnTo>
                  <a:lnTo>
                    <a:pt x="6" y="162"/>
                  </a:lnTo>
                  <a:lnTo>
                    <a:pt x="11" y="174"/>
                  </a:lnTo>
                  <a:lnTo>
                    <a:pt x="16" y="185"/>
                  </a:lnTo>
                  <a:lnTo>
                    <a:pt x="23" y="194"/>
                  </a:lnTo>
                  <a:lnTo>
                    <a:pt x="32" y="204"/>
                  </a:lnTo>
                  <a:lnTo>
                    <a:pt x="40" y="213"/>
                  </a:lnTo>
                  <a:lnTo>
                    <a:pt x="50" y="221"/>
                  </a:lnTo>
                  <a:lnTo>
                    <a:pt x="61" y="228"/>
                  </a:lnTo>
                  <a:lnTo>
                    <a:pt x="72" y="234"/>
                  </a:lnTo>
                  <a:lnTo>
                    <a:pt x="85" y="239"/>
                  </a:lnTo>
                  <a:lnTo>
                    <a:pt x="98" y="244"/>
                  </a:lnTo>
                  <a:lnTo>
                    <a:pt x="112" y="247"/>
                  </a:lnTo>
                  <a:lnTo>
                    <a:pt x="125" y="249"/>
                  </a:lnTo>
                  <a:lnTo>
                    <a:pt x="140" y="249"/>
                  </a:lnTo>
                  <a:lnTo>
                    <a:pt x="153" y="249"/>
                  </a:lnTo>
                  <a:lnTo>
                    <a:pt x="167" y="247"/>
                  </a:lnTo>
                  <a:lnTo>
                    <a:pt x="180" y="244"/>
                  </a:lnTo>
                  <a:lnTo>
                    <a:pt x="194" y="239"/>
                  </a:lnTo>
                  <a:lnTo>
                    <a:pt x="206" y="234"/>
                  </a:lnTo>
                  <a:lnTo>
                    <a:pt x="217" y="228"/>
                  </a:lnTo>
                  <a:lnTo>
                    <a:pt x="228" y="221"/>
                  </a:lnTo>
                  <a:lnTo>
                    <a:pt x="238" y="213"/>
                  </a:lnTo>
                  <a:lnTo>
                    <a:pt x="247" y="204"/>
                  </a:lnTo>
                  <a:lnTo>
                    <a:pt x="255" y="194"/>
                  </a:lnTo>
                  <a:lnTo>
                    <a:pt x="263" y="185"/>
                  </a:lnTo>
                  <a:lnTo>
                    <a:pt x="268" y="174"/>
                  </a:lnTo>
                  <a:lnTo>
                    <a:pt x="273" y="162"/>
                  </a:lnTo>
                  <a:lnTo>
                    <a:pt x="276" y="150"/>
                  </a:lnTo>
                  <a:lnTo>
                    <a:pt x="279" y="138"/>
                  </a:lnTo>
                  <a:lnTo>
                    <a:pt x="279" y="124"/>
                  </a:lnTo>
                  <a:lnTo>
                    <a:pt x="279" y="112"/>
                  </a:lnTo>
                  <a:lnTo>
                    <a:pt x="276" y="99"/>
                  </a:lnTo>
                  <a:lnTo>
                    <a:pt x="273" y="87"/>
                  </a:lnTo>
                  <a:lnTo>
                    <a:pt x="268" y="76"/>
                  </a:lnTo>
                  <a:lnTo>
                    <a:pt x="263" y="66"/>
                  </a:lnTo>
                  <a:lnTo>
                    <a:pt x="255" y="56"/>
                  </a:lnTo>
                  <a:lnTo>
                    <a:pt x="247" y="46"/>
                  </a:lnTo>
                  <a:lnTo>
                    <a:pt x="238" y="37"/>
                  </a:lnTo>
                  <a:lnTo>
                    <a:pt x="228" y="28"/>
                  </a:lnTo>
                  <a:lnTo>
                    <a:pt x="217" y="22"/>
                  </a:lnTo>
                  <a:lnTo>
                    <a:pt x="206" y="15"/>
                  </a:lnTo>
                  <a:lnTo>
                    <a:pt x="194" y="10"/>
                  </a:lnTo>
                  <a:lnTo>
                    <a:pt x="180" y="5"/>
                  </a:lnTo>
                  <a:lnTo>
                    <a:pt x="167" y="3"/>
                  </a:lnTo>
                  <a:lnTo>
                    <a:pt x="153" y="1"/>
                  </a:lnTo>
                  <a:lnTo>
                    <a:pt x="140" y="0"/>
                  </a:lnTo>
                  <a:lnTo>
                    <a:pt x="125" y="1"/>
                  </a:lnTo>
                  <a:lnTo>
                    <a:pt x="112" y="3"/>
                  </a:lnTo>
                  <a:lnTo>
                    <a:pt x="98" y="5"/>
                  </a:lnTo>
                  <a:lnTo>
                    <a:pt x="85" y="10"/>
                  </a:lnTo>
                  <a:lnTo>
                    <a:pt x="72" y="15"/>
                  </a:lnTo>
                  <a:lnTo>
                    <a:pt x="61" y="22"/>
                  </a:lnTo>
                  <a:lnTo>
                    <a:pt x="50" y="28"/>
                  </a:lnTo>
                  <a:lnTo>
                    <a:pt x="40" y="37"/>
                  </a:lnTo>
                  <a:lnTo>
                    <a:pt x="32" y="46"/>
                  </a:lnTo>
                  <a:lnTo>
                    <a:pt x="23" y="56"/>
                  </a:lnTo>
                  <a:lnTo>
                    <a:pt x="16" y="66"/>
                  </a:lnTo>
                  <a:lnTo>
                    <a:pt x="11" y="76"/>
                  </a:lnTo>
                  <a:lnTo>
                    <a:pt x="6" y="87"/>
                  </a:lnTo>
                  <a:lnTo>
                    <a:pt x="2" y="99"/>
                  </a:lnTo>
                  <a:lnTo>
                    <a:pt x="0" y="112"/>
                  </a:lnTo>
                  <a:lnTo>
                    <a:pt x="0" y="124"/>
                  </a:lnTo>
                  <a:close/>
                  <a:moveTo>
                    <a:pt x="44" y="124"/>
                  </a:moveTo>
                  <a:lnTo>
                    <a:pt x="45" y="116"/>
                  </a:lnTo>
                  <a:lnTo>
                    <a:pt x="47" y="108"/>
                  </a:lnTo>
                  <a:lnTo>
                    <a:pt x="49" y="99"/>
                  </a:lnTo>
                  <a:lnTo>
                    <a:pt x="51" y="92"/>
                  </a:lnTo>
                  <a:lnTo>
                    <a:pt x="56" y="85"/>
                  </a:lnTo>
                  <a:lnTo>
                    <a:pt x="61" y="78"/>
                  </a:lnTo>
                  <a:lnTo>
                    <a:pt x="66" y="71"/>
                  </a:lnTo>
                  <a:lnTo>
                    <a:pt x="72" y="66"/>
                  </a:lnTo>
                  <a:lnTo>
                    <a:pt x="78" y="60"/>
                  </a:lnTo>
                  <a:lnTo>
                    <a:pt x="86" y="55"/>
                  </a:lnTo>
                  <a:lnTo>
                    <a:pt x="94" y="51"/>
                  </a:lnTo>
                  <a:lnTo>
                    <a:pt x="103" y="47"/>
                  </a:lnTo>
                  <a:lnTo>
                    <a:pt x="112" y="45"/>
                  </a:lnTo>
                  <a:lnTo>
                    <a:pt x="120" y="43"/>
                  </a:lnTo>
                  <a:lnTo>
                    <a:pt x="130" y="41"/>
                  </a:lnTo>
                  <a:lnTo>
                    <a:pt x="140" y="40"/>
                  </a:lnTo>
                  <a:lnTo>
                    <a:pt x="149" y="41"/>
                  </a:lnTo>
                  <a:lnTo>
                    <a:pt x="158" y="43"/>
                  </a:lnTo>
                  <a:lnTo>
                    <a:pt x="167" y="45"/>
                  </a:lnTo>
                  <a:lnTo>
                    <a:pt x="176" y="47"/>
                  </a:lnTo>
                  <a:lnTo>
                    <a:pt x="184" y="51"/>
                  </a:lnTo>
                  <a:lnTo>
                    <a:pt x="193" y="55"/>
                  </a:lnTo>
                  <a:lnTo>
                    <a:pt x="199" y="60"/>
                  </a:lnTo>
                  <a:lnTo>
                    <a:pt x="206" y="66"/>
                  </a:lnTo>
                  <a:lnTo>
                    <a:pt x="212" y="71"/>
                  </a:lnTo>
                  <a:lnTo>
                    <a:pt x="217" y="78"/>
                  </a:lnTo>
                  <a:lnTo>
                    <a:pt x="222" y="85"/>
                  </a:lnTo>
                  <a:lnTo>
                    <a:pt x="226" y="92"/>
                  </a:lnTo>
                  <a:lnTo>
                    <a:pt x="230" y="99"/>
                  </a:lnTo>
                  <a:lnTo>
                    <a:pt x="232" y="108"/>
                  </a:lnTo>
                  <a:lnTo>
                    <a:pt x="233" y="116"/>
                  </a:lnTo>
                  <a:lnTo>
                    <a:pt x="234" y="124"/>
                  </a:lnTo>
                  <a:lnTo>
                    <a:pt x="233" y="133"/>
                  </a:lnTo>
                  <a:lnTo>
                    <a:pt x="232" y="142"/>
                  </a:lnTo>
                  <a:lnTo>
                    <a:pt x="230" y="150"/>
                  </a:lnTo>
                  <a:lnTo>
                    <a:pt x="226" y="157"/>
                  </a:lnTo>
                  <a:lnTo>
                    <a:pt x="222" y="165"/>
                  </a:lnTo>
                  <a:lnTo>
                    <a:pt x="217" y="171"/>
                  </a:lnTo>
                  <a:lnTo>
                    <a:pt x="212" y="178"/>
                  </a:lnTo>
                  <a:lnTo>
                    <a:pt x="206" y="185"/>
                  </a:lnTo>
                  <a:lnTo>
                    <a:pt x="199" y="190"/>
                  </a:lnTo>
                  <a:lnTo>
                    <a:pt x="193" y="194"/>
                  </a:lnTo>
                  <a:lnTo>
                    <a:pt x="184" y="199"/>
                  </a:lnTo>
                  <a:lnTo>
                    <a:pt x="176" y="202"/>
                  </a:lnTo>
                  <a:lnTo>
                    <a:pt x="167" y="205"/>
                  </a:lnTo>
                  <a:lnTo>
                    <a:pt x="158" y="208"/>
                  </a:lnTo>
                  <a:lnTo>
                    <a:pt x="149" y="209"/>
                  </a:lnTo>
                  <a:lnTo>
                    <a:pt x="140" y="209"/>
                  </a:lnTo>
                  <a:lnTo>
                    <a:pt x="130" y="209"/>
                  </a:lnTo>
                  <a:lnTo>
                    <a:pt x="120" y="208"/>
                  </a:lnTo>
                  <a:lnTo>
                    <a:pt x="112" y="205"/>
                  </a:lnTo>
                  <a:lnTo>
                    <a:pt x="103" y="202"/>
                  </a:lnTo>
                  <a:lnTo>
                    <a:pt x="94" y="199"/>
                  </a:lnTo>
                  <a:lnTo>
                    <a:pt x="86" y="194"/>
                  </a:lnTo>
                  <a:lnTo>
                    <a:pt x="78" y="190"/>
                  </a:lnTo>
                  <a:lnTo>
                    <a:pt x="72" y="185"/>
                  </a:lnTo>
                  <a:lnTo>
                    <a:pt x="66" y="178"/>
                  </a:lnTo>
                  <a:lnTo>
                    <a:pt x="61" y="171"/>
                  </a:lnTo>
                  <a:lnTo>
                    <a:pt x="56" y="165"/>
                  </a:lnTo>
                  <a:lnTo>
                    <a:pt x="51" y="157"/>
                  </a:lnTo>
                  <a:lnTo>
                    <a:pt x="49" y="150"/>
                  </a:lnTo>
                  <a:lnTo>
                    <a:pt x="47" y="142"/>
                  </a:lnTo>
                  <a:lnTo>
                    <a:pt x="45" y="133"/>
                  </a:lnTo>
                  <a:lnTo>
                    <a:pt x="44"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7" name="Freeform 281"/>
            <p:cNvSpPr>
              <a:spLocks noChangeAspect="1"/>
            </p:cNvSpPr>
            <p:nvPr/>
          </p:nvSpPr>
          <p:spPr bwMode="auto">
            <a:xfrm>
              <a:off x="3359" y="2201"/>
              <a:ext cx="60" cy="52"/>
            </a:xfrm>
            <a:custGeom>
              <a:avLst/>
              <a:gdLst/>
              <a:ahLst/>
              <a:cxnLst>
                <a:cxn ang="0">
                  <a:pos x="233" y="115"/>
                </a:cxn>
                <a:cxn ang="0">
                  <a:pos x="228" y="135"/>
                </a:cxn>
                <a:cxn ang="0">
                  <a:pos x="220" y="154"/>
                </a:cxn>
                <a:cxn ang="0">
                  <a:pos x="208" y="170"/>
                </a:cxn>
                <a:cxn ang="0">
                  <a:pos x="192" y="185"/>
                </a:cxn>
                <a:cxn ang="0">
                  <a:pos x="173" y="197"/>
                </a:cxn>
                <a:cxn ang="0">
                  <a:pos x="152" y="204"/>
                </a:cxn>
                <a:cxn ang="0">
                  <a:pos x="129" y="209"/>
                </a:cxn>
                <a:cxn ang="0">
                  <a:pos x="106" y="209"/>
                </a:cxn>
                <a:cxn ang="0">
                  <a:pos x="82" y="204"/>
                </a:cxn>
                <a:cxn ang="0">
                  <a:pos x="61" y="197"/>
                </a:cxn>
                <a:cxn ang="0">
                  <a:pos x="43" y="185"/>
                </a:cxn>
                <a:cxn ang="0">
                  <a:pos x="27" y="170"/>
                </a:cxn>
                <a:cxn ang="0">
                  <a:pos x="13" y="154"/>
                </a:cxn>
                <a:cxn ang="0">
                  <a:pos x="5" y="135"/>
                </a:cxn>
                <a:cxn ang="0">
                  <a:pos x="0" y="115"/>
                </a:cxn>
                <a:cxn ang="0">
                  <a:pos x="0" y="94"/>
                </a:cxn>
                <a:cxn ang="0">
                  <a:pos x="5" y="73"/>
                </a:cxn>
                <a:cxn ang="0">
                  <a:pos x="13" y="55"/>
                </a:cxn>
                <a:cxn ang="0">
                  <a:pos x="27" y="38"/>
                </a:cxn>
                <a:cxn ang="0">
                  <a:pos x="43" y="24"/>
                </a:cxn>
                <a:cxn ang="0">
                  <a:pos x="61" y="13"/>
                </a:cxn>
                <a:cxn ang="0">
                  <a:pos x="82" y="4"/>
                </a:cxn>
                <a:cxn ang="0">
                  <a:pos x="106" y="1"/>
                </a:cxn>
                <a:cxn ang="0">
                  <a:pos x="129" y="1"/>
                </a:cxn>
                <a:cxn ang="0">
                  <a:pos x="152" y="4"/>
                </a:cxn>
                <a:cxn ang="0">
                  <a:pos x="173" y="13"/>
                </a:cxn>
                <a:cxn ang="0">
                  <a:pos x="192" y="24"/>
                </a:cxn>
                <a:cxn ang="0">
                  <a:pos x="208" y="38"/>
                </a:cxn>
                <a:cxn ang="0">
                  <a:pos x="220" y="55"/>
                </a:cxn>
                <a:cxn ang="0">
                  <a:pos x="228" y="73"/>
                </a:cxn>
                <a:cxn ang="0">
                  <a:pos x="233" y="94"/>
                </a:cxn>
              </a:cxnLst>
              <a:rect l="0" t="0" r="r" b="b"/>
              <a:pathLst>
                <a:path w="235" h="209">
                  <a:moveTo>
                    <a:pt x="235" y="105"/>
                  </a:moveTo>
                  <a:lnTo>
                    <a:pt x="233" y="115"/>
                  </a:lnTo>
                  <a:lnTo>
                    <a:pt x="232" y="126"/>
                  </a:lnTo>
                  <a:lnTo>
                    <a:pt x="228" y="135"/>
                  </a:lnTo>
                  <a:lnTo>
                    <a:pt x="225" y="145"/>
                  </a:lnTo>
                  <a:lnTo>
                    <a:pt x="220" y="154"/>
                  </a:lnTo>
                  <a:lnTo>
                    <a:pt x="214" y="163"/>
                  </a:lnTo>
                  <a:lnTo>
                    <a:pt x="208" y="170"/>
                  </a:lnTo>
                  <a:lnTo>
                    <a:pt x="200" y="178"/>
                  </a:lnTo>
                  <a:lnTo>
                    <a:pt x="192" y="185"/>
                  </a:lnTo>
                  <a:lnTo>
                    <a:pt x="183" y="191"/>
                  </a:lnTo>
                  <a:lnTo>
                    <a:pt x="173" y="197"/>
                  </a:lnTo>
                  <a:lnTo>
                    <a:pt x="162" y="201"/>
                  </a:lnTo>
                  <a:lnTo>
                    <a:pt x="152" y="204"/>
                  </a:lnTo>
                  <a:lnTo>
                    <a:pt x="140" y="206"/>
                  </a:lnTo>
                  <a:lnTo>
                    <a:pt x="129" y="209"/>
                  </a:lnTo>
                  <a:lnTo>
                    <a:pt x="117" y="209"/>
                  </a:lnTo>
                  <a:lnTo>
                    <a:pt x="106" y="209"/>
                  </a:lnTo>
                  <a:lnTo>
                    <a:pt x="93" y="206"/>
                  </a:lnTo>
                  <a:lnTo>
                    <a:pt x="82" y="204"/>
                  </a:lnTo>
                  <a:lnTo>
                    <a:pt x="71" y="201"/>
                  </a:lnTo>
                  <a:lnTo>
                    <a:pt x="61" y="197"/>
                  </a:lnTo>
                  <a:lnTo>
                    <a:pt x="52" y="191"/>
                  </a:lnTo>
                  <a:lnTo>
                    <a:pt x="43" y="185"/>
                  </a:lnTo>
                  <a:lnTo>
                    <a:pt x="34" y="178"/>
                  </a:lnTo>
                  <a:lnTo>
                    <a:pt x="27" y="170"/>
                  </a:lnTo>
                  <a:lnTo>
                    <a:pt x="20" y="163"/>
                  </a:lnTo>
                  <a:lnTo>
                    <a:pt x="13" y="154"/>
                  </a:lnTo>
                  <a:lnTo>
                    <a:pt x="9" y="145"/>
                  </a:lnTo>
                  <a:lnTo>
                    <a:pt x="5" y="135"/>
                  </a:lnTo>
                  <a:lnTo>
                    <a:pt x="2" y="126"/>
                  </a:lnTo>
                  <a:lnTo>
                    <a:pt x="0" y="115"/>
                  </a:lnTo>
                  <a:lnTo>
                    <a:pt x="0" y="105"/>
                  </a:lnTo>
                  <a:lnTo>
                    <a:pt x="0" y="94"/>
                  </a:lnTo>
                  <a:lnTo>
                    <a:pt x="2" y="83"/>
                  </a:lnTo>
                  <a:lnTo>
                    <a:pt x="5" y="73"/>
                  </a:lnTo>
                  <a:lnTo>
                    <a:pt x="9" y="64"/>
                  </a:lnTo>
                  <a:lnTo>
                    <a:pt x="13" y="55"/>
                  </a:lnTo>
                  <a:lnTo>
                    <a:pt x="20" y="46"/>
                  </a:lnTo>
                  <a:lnTo>
                    <a:pt x="27" y="38"/>
                  </a:lnTo>
                  <a:lnTo>
                    <a:pt x="34" y="31"/>
                  </a:lnTo>
                  <a:lnTo>
                    <a:pt x="43" y="24"/>
                  </a:lnTo>
                  <a:lnTo>
                    <a:pt x="52" y="17"/>
                  </a:lnTo>
                  <a:lnTo>
                    <a:pt x="61" y="13"/>
                  </a:lnTo>
                  <a:lnTo>
                    <a:pt x="71" y="9"/>
                  </a:lnTo>
                  <a:lnTo>
                    <a:pt x="82" y="4"/>
                  </a:lnTo>
                  <a:lnTo>
                    <a:pt x="93" y="2"/>
                  </a:lnTo>
                  <a:lnTo>
                    <a:pt x="106" y="1"/>
                  </a:lnTo>
                  <a:lnTo>
                    <a:pt x="117" y="0"/>
                  </a:lnTo>
                  <a:lnTo>
                    <a:pt x="129" y="1"/>
                  </a:lnTo>
                  <a:lnTo>
                    <a:pt x="140" y="2"/>
                  </a:lnTo>
                  <a:lnTo>
                    <a:pt x="152" y="4"/>
                  </a:lnTo>
                  <a:lnTo>
                    <a:pt x="162" y="9"/>
                  </a:lnTo>
                  <a:lnTo>
                    <a:pt x="173" y="13"/>
                  </a:lnTo>
                  <a:lnTo>
                    <a:pt x="183" y="17"/>
                  </a:lnTo>
                  <a:lnTo>
                    <a:pt x="192" y="24"/>
                  </a:lnTo>
                  <a:lnTo>
                    <a:pt x="200" y="31"/>
                  </a:lnTo>
                  <a:lnTo>
                    <a:pt x="208" y="38"/>
                  </a:lnTo>
                  <a:lnTo>
                    <a:pt x="214" y="46"/>
                  </a:lnTo>
                  <a:lnTo>
                    <a:pt x="220" y="55"/>
                  </a:lnTo>
                  <a:lnTo>
                    <a:pt x="225" y="64"/>
                  </a:lnTo>
                  <a:lnTo>
                    <a:pt x="228" y="73"/>
                  </a:lnTo>
                  <a:lnTo>
                    <a:pt x="232" y="83"/>
                  </a:lnTo>
                  <a:lnTo>
                    <a:pt x="233" y="94"/>
                  </a:lnTo>
                  <a:lnTo>
                    <a:pt x="235"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8" name="Freeform 282"/>
            <p:cNvSpPr>
              <a:spLocks noChangeAspect="1" noEditPoints="1"/>
            </p:cNvSpPr>
            <p:nvPr/>
          </p:nvSpPr>
          <p:spPr bwMode="auto">
            <a:xfrm>
              <a:off x="3355" y="2196"/>
              <a:ext cx="70" cy="63"/>
            </a:xfrm>
            <a:custGeom>
              <a:avLst/>
              <a:gdLst/>
              <a:ahLst/>
              <a:cxnLst>
                <a:cxn ang="0">
                  <a:pos x="3" y="150"/>
                </a:cxn>
                <a:cxn ang="0">
                  <a:pos x="17" y="184"/>
                </a:cxn>
                <a:cxn ang="0">
                  <a:pos x="41" y="212"/>
                </a:cxn>
                <a:cxn ang="0">
                  <a:pos x="73" y="234"/>
                </a:cxn>
                <a:cxn ang="0">
                  <a:pos x="111" y="246"/>
                </a:cxn>
                <a:cxn ang="0">
                  <a:pos x="154" y="248"/>
                </a:cxn>
                <a:cxn ang="0">
                  <a:pos x="195" y="239"/>
                </a:cxn>
                <a:cxn ang="0">
                  <a:pos x="229" y="221"/>
                </a:cxn>
                <a:cxn ang="0">
                  <a:pos x="256" y="194"/>
                </a:cxn>
                <a:cxn ang="0">
                  <a:pos x="274" y="162"/>
                </a:cxn>
                <a:cxn ang="0">
                  <a:pos x="280" y="125"/>
                </a:cxn>
                <a:cxn ang="0">
                  <a:pos x="274" y="88"/>
                </a:cxn>
                <a:cxn ang="0">
                  <a:pos x="256" y="55"/>
                </a:cxn>
                <a:cxn ang="0">
                  <a:pos x="229" y="29"/>
                </a:cxn>
                <a:cxn ang="0">
                  <a:pos x="195" y="10"/>
                </a:cxn>
                <a:cxn ang="0">
                  <a:pos x="154" y="0"/>
                </a:cxn>
                <a:cxn ang="0">
                  <a:pos x="111" y="2"/>
                </a:cxn>
                <a:cxn ang="0">
                  <a:pos x="73" y="16"/>
                </a:cxn>
                <a:cxn ang="0">
                  <a:pos x="41" y="36"/>
                </a:cxn>
                <a:cxn ang="0">
                  <a:pos x="17" y="65"/>
                </a:cxn>
                <a:cxn ang="0">
                  <a:pos x="3" y="100"/>
                </a:cxn>
                <a:cxn ang="0">
                  <a:pos x="45" y="125"/>
                </a:cxn>
                <a:cxn ang="0">
                  <a:pos x="50" y="100"/>
                </a:cxn>
                <a:cxn ang="0">
                  <a:pos x="61" y="78"/>
                </a:cxn>
                <a:cxn ang="0">
                  <a:pos x="79" y="59"/>
                </a:cxn>
                <a:cxn ang="0">
                  <a:pos x="103" y="47"/>
                </a:cxn>
                <a:cxn ang="0">
                  <a:pos x="130" y="41"/>
                </a:cxn>
                <a:cxn ang="0">
                  <a:pos x="159" y="42"/>
                </a:cxn>
                <a:cxn ang="0">
                  <a:pos x="185" y="51"/>
                </a:cxn>
                <a:cxn ang="0">
                  <a:pos x="207" y="65"/>
                </a:cxn>
                <a:cxn ang="0">
                  <a:pos x="223" y="84"/>
                </a:cxn>
                <a:cxn ang="0">
                  <a:pos x="233" y="107"/>
                </a:cxn>
                <a:cxn ang="0">
                  <a:pos x="234" y="134"/>
                </a:cxn>
                <a:cxn ang="0">
                  <a:pos x="227" y="158"/>
                </a:cxn>
                <a:cxn ang="0">
                  <a:pos x="213" y="178"/>
                </a:cxn>
                <a:cxn ang="0">
                  <a:pos x="192" y="195"/>
                </a:cxn>
                <a:cxn ang="0">
                  <a:pos x="168" y="205"/>
                </a:cxn>
                <a:cxn ang="0">
                  <a:pos x="140" y="209"/>
                </a:cxn>
                <a:cxn ang="0">
                  <a:pos x="111" y="205"/>
                </a:cxn>
                <a:cxn ang="0">
                  <a:pos x="87" y="195"/>
                </a:cxn>
                <a:cxn ang="0">
                  <a:pos x="67" y="178"/>
                </a:cxn>
                <a:cxn ang="0">
                  <a:pos x="52" y="158"/>
                </a:cxn>
                <a:cxn ang="0">
                  <a:pos x="46" y="134"/>
                </a:cxn>
              </a:cxnLst>
              <a:rect l="0" t="0" r="r" b="b"/>
              <a:pathLst>
                <a:path w="280" h="249">
                  <a:moveTo>
                    <a:pt x="0" y="125"/>
                  </a:moveTo>
                  <a:lnTo>
                    <a:pt x="1" y="137"/>
                  </a:lnTo>
                  <a:lnTo>
                    <a:pt x="3" y="150"/>
                  </a:lnTo>
                  <a:lnTo>
                    <a:pt x="6" y="162"/>
                  </a:lnTo>
                  <a:lnTo>
                    <a:pt x="11" y="173"/>
                  </a:lnTo>
                  <a:lnTo>
                    <a:pt x="17" y="184"/>
                  </a:lnTo>
                  <a:lnTo>
                    <a:pt x="24" y="194"/>
                  </a:lnTo>
                  <a:lnTo>
                    <a:pt x="32" y="203"/>
                  </a:lnTo>
                  <a:lnTo>
                    <a:pt x="41" y="212"/>
                  </a:lnTo>
                  <a:lnTo>
                    <a:pt x="51" y="221"/>
                  </a:lnTo>
                  <a:lnTo>
                    <a:pt x="62" y="227"/>
                  </a:lnTo>
                  <a:lnTo>
                    <a:pt x="73" y="234"/>
                  </a:lnTo>
                  <a:lnTo>
                    <a:pt x="86" y="239"/>
                  </a:lnTo>
                  <a:lnTo>
                    <a:pt x="98" y="243"/>
                  </a:lnTo>
                  <a:lnTo>
                    <a:pt x="111" y="246"/>
                  </a:lnTo>
                  <a:lnTo>
                    <a:pt x="126" y="248"/>
                  </a:lnTo>
                  <a:lnTo>
                    <a:pt x="140" y="249"/>
                  </a:lnTo>
                  <a:lnTo>
                    <a:pt x="154" y="248"/>
                  </a:lnTo>
                  <a:lnTo>
                    <a:pt x="168" y="246"/>
                  </a:lnTo>
                  <a:lnTo>
                    <a:pt x="181" y="243"/>
                  </a:lnTo>
                  <a:lnTo>
                    <a:pt x="195" y="239"/>
                  </a:lnTo>
                  <a:lnTo>
                    <a:pt x="206" y="234"/>
                  </a:lnTo>
                  <a:lnTo>
                    <a:pt x="218" y="227"/>
                  </a:lnTo>
                  <a:lnTo>
                    <a:pt x="229" y="221"/>
                  </a:lnTo>
                  <a:lnTo>
                    <a:pt x="239" y="212"/>
                  </a:lnTo>
                  <a:lnTo>
                    <a:pt x="248" y="203"/>
                  </a:lnTo>
                  <a:lnTo>
                    <a:pt x="256" y="194"/>
                  </a:lnTo>
                  <a:lnTo>
                    <a:pt x="263" y="184"/>
                  </a:lnTo>
                  <a:lnTo>
                    <a:pt x="269" y="173"/>
                  </a:lnTo>
                  <a:lnTo>
                    <a:pt x="274" y="162"/>
                  </a:lnTo>
                  <a:lnTo>
                    <a:pt x="277" y="150"/>
                  </a:lnTo>
                  <a:lnTo>
                    <a:pt x="280" y="137"/>
                  </a:lnTo>
                  <a:lnTo>
                    <a:pt x="280" y="125"/>
                  </a:lnTo>
                  <a:lnTo>
                    <a:pt x="280" y="112"/>
                  </a:lnTo>
                  <a:lnTo>
                    <a:pt x="277" y="100"/>
                  </a:lnTo>
                  <a:lnTo>
                    <a:pt x="274" y="88"/>
                  </a:lnTo>
                  <a:lnTo>
                    <a:pt x="269" y="76"/>
                  </a:lnTo>
                  <a:lnTo>
                    <a:pt x="263" y="65"/>
                  </a:lnTo>
                  <a:lnTo>
                    <a:pt x="256" y="55"/>
                  </a:lnTo>
                  <a:lnTo>
                    <a:pt x="248" y="45"/>
                  </a:lnTo>
                  <a:lnTo>
                    <a:pt x="239" y="36"/>
                  </a:lnTo>
                  <a:lnTo>
                    <a:pt x="229" y="29"/>
                  </a:lnTo>
                  <a:lnTo>
                    <a:pt x="218" y="21"/>
                  </a:lnTo>
                  <a:lnTo>
                    <a:pt x="206" y="16"/>
                  </a:lnTo>
                  <a:lnTo>
                    <a:pt x="195" y="10"/>
                  </a:lnTo>
                  <a:lnTo>
                    <a:pt x="181" y="6"/>
                  </a:lnTo>
                  <a:lnTo>
                    <a:pt x="168" y="2"/>
                  </a:lnTo>
                  <a:lnTo>
                    <a:pt x="154" y="0"/>
                  </a:lnTo>
                  <a:lnTo>
                    <a:pt x="140" y="0"/>
                  </a:lnTo>
                  <a:lnTo>
                    <a:pt x="126" y="0"/>
                  </a:lnTo>
                  <a:lnTo>
                    <a:pt x="111" y="2"/>
                  </a:lnTo>
                  <a:lnTo>
                    <a:pt x="98" y="6"/>
                  </a:lnTo>
                  <a:lnTo>
                    <a:pt x="86" y="10"/>
                  </a:lnTo>
                  <a:lnTo>
                    <a:pt x="73" y="16"/>
                  </a:lnTo>
                  <a:lnTo>
                    <a:pt x="62" y="21"/>
                  </a:lnTo>
                  <a:lnTo>
                    <a:pt x="51" y="29"/>
                  </a:lnTo>
                  <a:lnTo>
                    <a:pt x="41" y="36"/>
                  </a:lnTo>
                  <a:lnTo>
                    <a:pt x="32" y="45"/>
                  </a:lnTo>
                  <a:lnTo>
                    <a:pt x="24" y="55"/>
                  </a:lnTo>
                  <a:lnTo>
                    <a:pt x="17" y="65"/>
                  </a:lnTo>
                  <a:lnTo>
                    <a:pt x="11" y="76"/>
                  </a:lnTo>
                  <a:lnTo>
                    <a:pt x="6" y="88"/>
                  </a:lnTo>
                  <a:lnTo>
                    <a:pt x="3" y="100"/>
                  </a:lnTo>
                  <a:lnTo>
                    <a:pt x="1" y="112"/>
                  </a:lnTo>
                  <a:lnTo>
                    <a:pt x="0" y="125"/>
                  </a:lnTo>
                  <a:close/>
                  <a:moveTo>
                    <a:pt x="45" y="125"/>
                  </a:moveTo>
                  <a:lnTo>
                    <a:pt x="46" y="116"/>
                  </a:lnTo>
                  <a:lnTo>
                    <a:pt x="48" y="107"/>
                  </a:lnTo>
                  <a:lnTo>
                    <a:pt x="50" y="100"/>
                  </a:lnTo>
                  <a:lnTo>
                    <a:pt x="52" y="92"/>
                  </a:lnTo>
                  <a:lnTo>
                    <a:pt x="57" y="84"/>
                  </a:lnTo>
                  <a:lnTo>
                    <a:pt x="61" y="78"/>
                  </a:lnTo>
                  <a:lnTo>
                    <a:pt x="67" y="71"/>
                  </a:lnTo>
                  <a:lnTo>
                    <a:pt x="73" y="65"/>
                  </a:lnTo>
                  <a:lnTo>
                    <a:pt x="79" y="59"/>
                  </a:lnTo>
                  <a:lnTo>
                    <a:pt x="87" y="55"/>
                  </a:lnTo>
                  <a:lnTo>
                    <a:pt x="95" y="51"/>
                  </a:lnTo>
                  <a:lnTo>
                    <a:pt x="103" y="47"/>
                  </a:lnTo>
                  <a:lnTo>
                    <a:pt x="111" y="44"/>
                  </a:lnTo>
                  <a:lnTo>
                    <a:pt x="121" y="42"/>
                  </a:lnTo>
                  <a:lnTo>
                    <a:pt x="130" y="41"/>
                  </a:lnTo>
                  <a:lnTo>
                    <a:pt x="140" y="41"/>
                  </a:lnTo>
                  <a:lnTo>
                    <a:pt x="149" y="41"/>
                  </a:lnTo>
                  <a:lnTo>
                    <a:pt x="159" y="42"/>
                  </a:lnTo>
                  <a:lnTo>
                    <a:pt x="168" y="44"/>
                  </a:lnTo>
                  <a:lnTo>
                    <a:pt x="177" y="47"/>
                  </a:lnTo>
                  <a:lnTo>
                    <a:pt x="185" y="51"/>
                  </a:lnTo>
                  <a:lnTo>
                    <a:pt x="192" y="55"/>
                  </a:lnTo>
                  <a:lnTo>
                    <a:pt x="200" y="59"/>
                  </a:lnTo>
                  <a:lnTo>
                    <a:pt x="207" y="65"/>
                  </a:lnTo>
                  <a:lnTo>
                    <a:pt x="213" y="71"/>
                  </a:lnTo>
                  <a:lnTo>
                    <a:pt x="218" y="78"/>
                  </a:lnTo>
                  <a:lnTo>
                    <a:pt x="223" y="84"/>
                  </a:lnTo>
                  <a:lnTo>
                    <a:pt x="227" y="92"/>
                  </a:lnTo>
                  <a:lnTo>
                    <a:pt x="231" y="100"/>
                  </a:lnTo>
                  <a:lnTo>
                    <a:pt x="233" y="107"/>
                  </a:lnTo>
                  <a:lnTo>
                    <a:pt x="234" y="116"/>
                  </a:lnTo>
                  <a:lnTo>
                    <a:pt x="234" y="125"/>
                  </a:lnTo>
                  <a:lnTo>
                    <a:pt x="234" y="134"/>
                  </a:lnTo>
                  <a:lnTo>
                    <a:pt x="233" y="141"/>
                  </a:lnTo>
                  <a:lnTo>
                    <a:pt x="231" y="150"/>
                  </a:lnTo>
                  <a:lnTo>
                    <a:pt x="227" y="158"/>
                  </a:lnTo>
                  <a:lnTo>
                    <a:pt x="223" y="164"/>
                  </a:lnTo>
                  <a:lnTo>
                    <a:pt x="218" y="172"/>
                  </a:lnTo>
                  <a:lnTo>
                    <a:pt x="213" y="178"/>
                  </a:lnTo>
                  <a:lnTo>
                    <a:pt x="207" y="184"/>
                  </a:lnTo>
                  <a:lnTo>
                    <a:pt x="200" y="189"/>
                  </a:lnTo>
                  <a:lnTo>
                    <a:pt x="192" y="195"/>
                  </a:lnTo>
                  <a:lnTo>
                    <a:pt x="185" y="198"/>
                  </a:lnTo>
                  <a:lnTo>
                    <a:pt x="177" y="202"/>
                  </a:lnTo>
                  <a:lnTo>
                    <a:pt x="168" y="205"/>
                  </a:lnTo>
                  <a:lnTo>
                    <a:pt x="159" y="207"/>
                  </a:lnTo>
                  <a:lnTo>
                    <a:pt x="149" y="208"/>
                  </a:lnTo>
                  <a:lnTo>
                    <a:pt x="140" y="209"/>
                  </a:lnTo>
                  <a:lnTo>
                    <a:pt x="130" y="208"/>
                  </a:lnTo>
                  <a:lnTo>
                    <a:pt x="121" y="207"/>
                  </a:lnTo>
                  <a:lnTo>
                    <a:pt x="111" y="205"/>
                  </a:lnTo>
                  <a:lnTo>
                    <a:pt x="103" y="202"/>
                  </a:lnTo>
                  <a:lnTo>
                    <a:pt x="95" y="198"/>
                  </a:lnTo>
                  <a:lnTo>
                    <a:pt x="87" y="195"/>
                  </a:lnTo>
                  <a:lnTo>
                    <a:pt x="79" y="189"/>
                  </a:lnTo>
                  <a:lnTo>
                    <a:pt x="73" y="184"/>
                  </a:lnTo>
                  <a:lnTo>
                    <a:pt x="67" y="178"/>
                  </a:lnTo>
                  <a:lnTo>
                    <a:pt x="61" y="172"/>
                  </a:lnTo>
                  <a:lnTo>
                    <a:pt x="57" y="164"/>
                  </a:lnTo>
                  <a:lnTo>
                    <a:pt x="52" y="158"/>
                  </a:lnTo>
                  <a:lnTo>
                    <a:pt x="50" y="150"/>
                  </a:lnTo>
                  <a:lnTo>
                    <a:pt x="48" y="141"/>
                  </a:lnTo>
                  <a:lnTo>
                    <a:pt x="46" y="134"/>
                  </a:lnTo>
                  <a:lnTo>
                    <a:pt x="45"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79" name="Freeform 283"/>
            <p:cNvSpPr>
              <a:spLocks noChangeAspect="1"/>
            </p:cNvSpPr>
            <p:nvPr/>
          </p:nvSpPr>
          <p:spPr bwMode="auto">
            <a:xfrm>
              <a:off x="3460" y="2298"/>
              <a:ext cx="59" cy="53"/>
            </a:xfrm>
            <a:custGeom>
              <a:avLst/>
              <a:gdLst/>
              <a:ahLst/>
              <a:cxnLst>
                <a:cxn ang="0">
                  <a:pos x="233" y="114"/>
                </a:cxn>
                <a:cxn ang="0">
                  <a:pos x="230" y="135"/>
                </a:cxn>
                <a:cxn ang="0">
                  <a:pos x="220" y="154"/>
                </a:cxn>
                <a:cxn ang="0">
                  <a:pos x="208" y="170"/>
                </a:cxn>
                <a:cxn ang="0">
                  <a:pos x="192" y="184"/>
                </a:cxn>
                <a:cxn ang="0">
                  <a:pos x="173" y="195"/>
                </a:cxn>
                <a:cxn ang="0">
                  <a:pos x="152" y="204"/>
                </a:cxn>
                <a:cxn ang="0">
                  <a:pos x="129" y="207"/>
                </a:cxn>
                <a:cxn ang="0">
                  <a:pos x="106" y="207"/>
                </a:cxn>
                <a:cxn ang="0">
                  <a:pos x="82" y="204"/>
                </a:cxn>
                <a:cxn ang="0">
                  <a:pos x="61" y="195"/>
                </a:cxn>
                <a:cxn ang="0">
                  <a:pos x="43" y="184"/>
                </a:cxn>
                <a:cxn ang="0">
                  <a:pos x="27" y="170"/>
                </a:cxn>
                <a:cxn ang="0">
                  <a:pos x="13" y="154"/>
                </a:cxn>
                <a:cxn ang="0">
                  <a:pos x="5" y="135"/>
                </a:cxn>
                <a:cxn ang="0">
                  <a:pos x="0" y="114"/>
                </a:cxn>
                <a:cxn ang="0">
                  <a:pos x="0" y="94"/>
                </a:cxn>
                <a:cxn ang="0">
                  <a:pos x="5" y="73"/>
                </a:cxn>
                <a:cxn ang="0">
                  <a:pos x="13" y="54"/>
                </a:cxn>
                <a:cxn ang="0">
                  <a:pos x="27" y="38"/>
                </a:cxn>
                <a:cxn ang="0">
                  <a:pos x="43" y="24"/>
                </a:cxn>
                <a:cxn ang="0">
                  <a:pos x="61" y="12"/>
                </a:cxn>
                <a:cxn ang="0">
                  <a:pos x="82" y="4"/>
                </a:cxn>
                <a:cxn ang="0">
                  <a:pos x="106" y="0"/>
                </a:cxn>
                <a:cxn ang="0">
                  <a:pos x="129" y="0"/>
                </a:cxn>
                <a:cxn ang="0">
                  <a:pos x="152" y="4"/>
                </a:cxn>
                <a:cxn ang="0">
                  <a:pos x="173" y="12"/>
                </a:cxn>
                <a:cxn ang="0">
                  <a:pos x="192" y="24"/>
                </a:cxn>
                <a:cxn ang="0">
                  <a:pos x="208" y="38"/>
                </a:cxn>
                <a:cxn ang="0">
                  <a:pos x="220" y="54"/>
                </a:cxn>
                <a:cxn ang="0">
                  <a:pos x="230" y="73"/>
                </a:cxn>
                <a:cxn ang="0">
                  <a:pos x="233" y="94"/>
                </a:cxn>
              </a:cxnLst>
              <a:rect l="0" t="0" r="r" b="b"/>
              <a:pathLst>
                <a:path w="235" h="208">
                  <a:moveTo>
                    <a:pt x="235" y="104"/>
                  </a:moveTo>
                  <a:lnTo>
                    <a:pt x="233" y="114"/>
                  </a:lnTo>
                  <a:lnTo>
                    <a:pt x="232" y="125"/>
                  </a:lnTo>
                  <a:lnTo>
                    <a:pt x="230" y="135"/>
                  </a:lnTo>
                  <a:lnTo>
                    <a:pt x="225" y="145"/>
                  </a:lnTo>
                  <a:lnTo>
                    <a:pt x="220" y="154"/>
                  </a:lnTo>
                  <a:lnTo>
                    <a:pt x="215" y="162"/>
                  </a:lnTo>
                  <a:lnTo>
                    <a:pt x="208" y="170"/>
                  </a:lnTo>
                  <a:lnTo>
                    <a:pt x="200" y="178"/>
                  </a:lnTo>
                  <a:lnTo>
                    <a:pt x="192" y="184"/>
                  </a:lnTo>
                  <a:lnTo>
                    <a:pt x="183" y="191"/>
                  </a:lnTo>
                  <a:lnTo>
                    <a:pt x="173" y="195"/>
                  </a:lnTo>
                  <a:lnTo>
                    <a:pt x="163" y="200"/>
                  </a:lnTo>
                  <a:lnTo>
                    <a:pt x="152" y="204"/>
                  </a:lnTo>
                  <a:lnTo>
                    <a:pt x="141" y="206"/>
                  </a:lnTo>
                  <a:lnTo>
                    <a:pt x="129" y="207"/>
                  </a:lnTo>
                  <a:lnTo>
                    <a:pt x="117" y="208"/>
                  </a:lnTo>
                  <a:lnTo>
                    <a:pt x="106" y="207"/>
                  </a:lnTo>
                  <a:lnTo>
                    <a:pt x="93" y="206"/>
                  </a:lnTo>
                  <a:lnTo>
                    <a:pt x="82" y="204"/>
                  </a:lnTo>
                  <a:lnTo>
                    <a:pt x="71" y="200"/>
                  </a:lnTo>
                  <a:lnTo>
                    <a:pt x="61" y="195"/>
                  </a:lnTo>
                  <a:lnTo>
                    <a:pt x="52" y="191"/>
                  </a:lnTo>
                  <a:lnTo>
                    <a:pt x="43" y="184"/>
                  </a:lnTo>
                  <a:lnTo>
                    <a:pt x="34" y="178"/>
                  </a:lnTo>
                  <a:lnTo>
                    <a:pt x="27" y="170"/>
                  </a:lnTo>
                  <a:lnTo>
                    <a:pt x="20" y="162"/>
                  </a:lnTo>
                  <a:lnTo>
                    <a:pt x="13" y="154"/>
                  </a:lnTo>
                  <a:lnTo>
                    <a:pt x="9" y="145"/>
                  </a:lnTo>
                  <a:lnTo>
                    <a:pt x="5" y="135"/>
                  </a:lnTo>
                  <a:lnTo>
                    <a:pt x="2" y="125"/>
                  </a:lnTo>
                  <a:lnTo>
                    <a:pt x="0" y="114"/>
                  </a:lnTo>
                  <a:lnTo>
                    <a:pt x="0" y="104"/>
                  </a:lnTo>
                  <a:lnTo>
                    <a:pt x="0" y="94"/>
                  </a:lnTo>
                  <a:lnTo>
                    <a:pt x="2" y="83"/>
                  </a:lnTo>
                  <a:lnTo>
                    <a:pt x="5" y="73"/>
                  </a:lnTo>
                  <a:lnTo>
                    <a:pt x="9" y="63"/>
                  </a:lnTo>
                  <a:lnTo>
                    <a:pt x="13" y="54"/>
                  </a:lnTo>
                  <a:lnTo>
                    <a:pt x="20" y="46"/>
                  </a:lnTo>
                  <a:lnTo>
                    <a:pt x="27" y="38"/>
                  </a:lnTo>
                  <a:lnTo>
                    <a:pt x="34" y="30"/>
                  </a:lnTo>
                  <a:lnTo>
                    <a:pt x="43" y="24"/>
                  </a:lnTo>
                  <a:lnTo>
                    <a:pt x="52" y="17"/>
                  </a:lnTo>
                  <a:lnTo>
                    <a:pt x="61" y="12"/>
                  </a:lnTo>
                  <a:lnTo>
                    <a:pt x="71" y="7"/>
                  </a:lnTo>
                  <a:lnTo>
                    <a:pt x="82" y="4"/>
                  </a:lnTo>
                  <a:lnTo>
                    <a:pt x="93" y="2"/>
                  </a:lnTo>
                  <a:lnTo>
                    <a:pt x="106" y="0"/>
                  </a:lnTo>
                  <a:lnTo>
                    <a:pt x="117" y="0"/>
                  </a:lnTo>
                  <a:lnTo>
                    <a:pt x="129" y="0"/>
                  </a:lnTo>
                  <a:lnTo>
                    <a:pt x="141" y="2"/>
                  </a:lnTo>
                  <a:lnTo>
                    <a:pt x="152" y="4"/>
                  </a:lnTo>
                  <a:lnTo>
                    <a:pt x="163" y="7"/>
                  </a:lnTo>
                  <a:lnTo>
                    <a:pt x="173" y="12"/>
                  </a:lnTo>
                  <a:lnTo>
                    <a:pt x="183" y="17"/>
                  </a:lnTo>
                  <a:lnTo>
                    <a:pt x="192" y="24"/>
                  </a:lnTo>
                  <a:lnTo>
                    <a:pt x="200" y="30"/>
                  </a:lnTo>
                  <a:lnTo>
                    <a:pt x="208" y="38"/>
                  </a:lnTo>
                  <a:lnTo>
                    <a:pt x="215" y="46"/>
                  </a:lnTo>
                  <a:lnTo>
                    <a:pt x="220" y="54"/>
                  </a:lnTo>
                  <a:lnTo>
                    <a:pt x="225" y="63"/>
                  </a:lnTo>
                  <a:lnTo>
                    <a:pt x="230" y="73"/>
                  </a:lnTo>
                  <a:lnTo>
                    <a:pt x="232" y="83"/>
                  </a:lnTo>
                  <a:lnTo>
                    <a:pt x="233" y="94"/>
                  </a:lnTo>
                  <a:lnTo>
                    <a:pt x="235"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0" name="Freeform 284"/>
            <p:cNvSpPr>
              <a:spLocks noChangeAspect="1" noEditPoints="1"/>
            </p:cNvSpPr>
            <p:nvPr/>
          </p:nvSpPr>
          <p:spPr bwMode="auto">
            <a:xfrm>
              <a:off x="3454" y="2293"/>
              <a:ext cx="70" cy="62"/>
            </a:xfrm>
            <a:custGeom>
              <a:avLst/>
              <a:gdLst/>
              <a:ahLst/>
              <a:cxnLst>
                <a:cxn ang="0">
                  <a:pos x="3" y="150"/>
                </a:cxn>
                <a:cxn ang="0">
                  <a:pos x="17" y="185"/>
                </a:cxn>
                <a:cxn ang="0">
                  <a:pos x="41" y="213"/>
                </a:cxn>
                <a:cxn ang="0">
                  <a:pos x="73" y="234"/>
                </a:cxn>
                <a:cxn ang="0">
                  <a:pos x="111" y="247"/>
                </a:cxn>
                <a:cxn ang="0">
                  <a:pos x="154" y="249"/>
                </a:cxn>
                <a:cxn ang="0">
                  <a:pos x="195" y="239"/>
                </a:cxn>
                <a:cxn ang="0">
                  <a:pos x="229" y="221"/>
                </a:cxn>
                <a:cxn ang="0">
                  <a:pos x="256" y="194"/>
                </a:cxn>
                <a:cxn ang="0">
                  <a:pos x="274" y="162"/>
                </a:cxn>
                <a:cxn ang="0">
                  <a:pos x="280" y="125"/>
                </a:cxn>
                <a:cxn ang="0">
                  <a:pos x="274" y="88"/>
                </a:cxn>
                <a:cxn ang="0">
                  <a:pos x="256" y="56"/>
                </a:cxn>
                <a:cxn ang="0">
                  <a:pos x="229" y="28"/>
                </a:cxn>
                <a:cxn ang="0">
                  <a:pos x="195" y="10"/>
                </a:cxn>
                <a:cxn ang="0">
                  <a:pos x="154" y="1"/>
                </a:cxn>
                <a:cxn ang="0">
                  <a:pos x="111" y="3"/>
                </a:cxn>
                <a:cxn ang="0">
                  <a:pos x="73" y="15"/>
                </a:cxn>
                <a:cxn ang="0">
                  <a:pos x="41" y="37"/>
                </a:cxn>
                <a:cxn ang="0">
                  <a:pos x="17" y="66"/>
                </a:cxn>
                <a:cxn ang="0">
                  <a:pos x="3" y="99"/>
                </a:cxn>
                <a:cxn ang="0">
                  <a:pos x="45" y="125"/>
                </a:cxn>
                <a:cxn ang="0">
                  <a:pos x="50" y="99"/>
                </a:cxn>
                <a:cxn ang="0">
                  <a:pos x="61" y="78"/>
                </a:cxn>
                <a:cxn ang="0">
                  <a:pos x="79" y="60"/>
                </a:cxn>
                <a:cxn ang="0">
                  <a:pos x="103" y="47"/>
                </a:cxn>
                <a:cxn ang="0">
                  <a:pos x="131" y="42"/>
                </a:cxn>
                <a:cxn ang="0">
                  <a:pos x="159" y="43"/>
                </a:cxn>
                <a:cxn ang="0">
                  <a:pos x="185" y="51"/>
                </a:cxn>
                <a:cxn ang="0">
                  <a:pos x="207" y="66"/>
                </a:cxn>
                <a:cxn ang="0">
                  <a:pos x="223" y="85"/>
                </a:cxn>
                <a:cxn ang="0">
                  <a:pos x="233" y="108"/>
                </a:cxn>
                <a:cxn ang="0">
                  <a:pos x="234" y="133"/>
                </a:cxn>
                <a:cxn ang="0">
                  <a:pos x="227" y="157"/>
                </a:cxn>
                <a:cxn ang="0">
                  <a:pos x="213" y="178"/>
                </a:cxn>
                <a:cxn ang="0">
                  <a:pos x="193" y="194"/>
                </a:cxn>
                <a:cxn ang="0">
                  <a:pos x="168" y="205"/>
                </a:cxn>
                <a:cxn ang="0">
                  <a:pos x="140" y="209"/>
                </a:cxn>
                <a:cxn ang="0">
                  <a:pos x="113" y="205"/>
                </a:cxn>
                <a:cxn ang="0">
                  <a:pos x="87" y="194"/>
                </a:cxn>
                <a:cxn ang="0">
                  <a:pos x="67" y="178"/>
                </a:cxn>
                <a:cxn ang="0">
                  <a:pos x="52" y="157"/>
                </a:cxn>
                <a:cxn ang="0">
                  <a:pos x="46" y="133"/>
                </a:cxn>
              </a:cxnLst>
              <a:rect l="0" t="0" r="r" b="b"/>
              <a:pathLst>
                <a:path w="280" h="249">
                  <a:moveTo>
                    <a:pt x="0" y="125"/>
                  </a:moveTo>
                  <a:lnTo>
                    <a:pt x="1" y="138"/>
                  </a:lnTo>
                  <a:lnTo>
                    <a:pt x="3" y="150"/>
                  </a:lnTo>
                  <a:lnTo>
                    <a:pt x="7" y="162"/>
                  </a:lnTo>
                  <a:lnTo>
                    <a:pt x="11" y="174"/>
                  </a:lnTo>
                  <a:lnTo>
                    <a:pt x="17" y="185"/>
                  </a:lnTo>
                  <a:lnTo>
                    <a:pt x="24" y="194"/>
                  </a:lnTo>
                  <a:lnTo>
                    <a:pt x="33" y="204"/>
                  </a:lnTo>
                  <a:lnTo>
                    <a:pt x="41" y="213"/>
                  </a:lnTo>
                  <a:lnTo>
                    <a:pt x="51" y="221"/>
                  </a:lnTo>
                  <a:lnTo>
                    <a:pt x="62" y="228"/>
                  </a:lnTo>
                  <a:lnTo>
                    <a:pt x="73" y="234"/>
                  </a:lnTo>
                  <a:lnTo>
                    <a:pt x="86" y="239"/>
                  </a:lnTo>
                  <a:lnTo>
                    <a:pt x="99" y="244"/>
                  </a:lnTo>
                  <a:lnTo>
                    <a:pt x="111" y="247"/>
                  </a:lnTo>
                  <a:lnTo>
                    <a:pt x="126" y="249"/>
                  </a:lnTo>
                  <a:lnTo>
                    <a:pt x="140" y="249"/>
                  </a:lnTo>
                  <a:lnTo>
                    <a:pt x="154" y="249"/>
                  </a:lnTo>
                  <a:lnTo>
                    <a:pt x="168" y="247"/>
                  </a:lnTo>
                  <a:lnTo>
                    <a:pt x="181" y="244"/>
                  </a:lnTo>
                  <a:lnTo>
                    <a:pt x="195" y="239"/>
                  </a:lnTo>
                  <a:lnTo>
                    <a:pt x="207" y="234"/>
                  </a:lnTo>
                  <a:lnTo>
                    <a:pt x="218" y="228"/>
                  </a:lnTo>
                  <a:lnTo>
                    <a:pt x="229" y="221"/>
                  </a:lnTo>
                  <a:lnTo>
                    <a:pt x="239" y="213"/>
                  </a:lnTo>
                  <a:lnTo>
                    <a:pt x="248" y="204"/>
                  </a:lnTo>
                  <a:lnTo>
                    <a:pt x="256" y="194"/>
                  </a:lnTo>
                  <a:lnTo>
                    <a:pt x="264" y="185"/>
                  </a:lnTo>
                  <a:lnTo>
                    <a:pt x="269" y="174"/>
                  </a:lnTo>
                  <a:lnTo>
                    <a:pt x="274" y="162"/>
                  </a:lnTo>
                  <a:lnTo>
                    <a:pt x="277" y="150"/>
                  </a:lnTo>
                  <a:lnTo>
                    <a:pt x="280" y="138"/>
                  </a:lnTo>
                  <a:lnTo>
                    <a:pt x="280" y="125"/>
                  </a:lnTo>
                  <a:lnTo>
                    <a:pt x="280" y="113"/>
                  </a:lnTo>
                  <a:lnTo>
                    <a:pt x="277" y="99"/>
                  </a:lnTo>
                  <a:lnTo>
                    <a:pt x="274" y="88"/>
                  </a:lnTo>
                  <a:lnTo>
                    <a:pt x="269" y="76"/>
                  </a:lnTo>
                  <a:lnTo>
                    <a:pt x="264" y="66"/>
                  </a:lnTo>
                  <a:lnTo>
                    <a:pt x="256" y="56"/>
                  </a:lnTo>
                  <a:lnTo>
                    <a:pt x="248" y="46"/>
                  </a:lnTo>
                  <a:lnTo>
                    <a:pt x="239" y="37"/>
                  </a:lnTo>
                  <a:lnTo>
                    <a:pt x="229" y="28"/>
                  </a:lnTo>
                  <a:lnTo>
                    <a:pt x="218" y="22"/>
                  </a:lnTo>
                  <a:lnTo>
                    <a:pt x="207" y="15"/>
                  </a:lnTo>
                  <a:lnTo>
                    <a:pt x="195" y="10"/>
                  </a:lnTo>
                  <a:lnTo>
                    <a:pt x="181" y="7"/>
                  </a:lnTo>
                  <a:lnTo>
                    <a:pt x="168" y="3"/>
                  </a:lnTo>
                  <a:lnTo>
                    <a:pt x="154" y="1"/>
                  </a:lnTo>
                  <a:lnTo>
                    <a:pt x="140" y="0"/>
                  </a:lnTo>
                  <a:lnTo>
                    <a:pt x="126" y="1"/>
                  </a:lnTo>
                  <a:lnTo>
                    <a:pt x="111" y="3"/>
                  </a:lnTo>
                  <a:lnTo>
                    <a:pt x="99" y="7"/>
                  </a:lnTo>
                  <a:lnTo>
                    <a:pt x="86" y="10"/>
                  </a:lnTo>
                  <a:lnTo>
                    <a:pt x="73" y="15"/>
                  </a:lnTo>
                  <a:lnTo>
                    <a:pt x="62" y="22"/>
                  </a:lnTo>
                  <a:lnTo>
                    <a:pt x="51" y="28"/>
                  </a:lnTo>
                  <a:lnTo>
                    <a:pt x="41" y="37"/>
                  </a:lnTo>
                  <a:lnTo>
                    <a:pt x="33" y="46"/>
                  </a:lnTo>
                  <a:lnTo>
                    <a:pt x="24" y="56"/>
                  </a:lnTo>
                  <a:lnTo>
                    <a:pt x="17" y="66"/>
                  </a:lnTo>
                  <a:lnTo>
                    <a:pt x="11" y="76"/>
                  </a:lnTo>
                  <a:lnTo>
                    <a:pt x="7" y="88"/>
                  </a:lnTo>
                  <a:lnTo>
                    <a:pt x="3" y="99"/>
                  </a:lnTo>
                  <a:lnTo>
                    <a:pt x="1" y="113"/>
                  </a:lnTo>
                  <a:lnTo>
                    <a:pt x="0" y="125"/>
                  </a:lnTo>
                  <a:close/>
                  <a:moveTo>
                    <a:pt x="45" y="125"/>
                  </a:moveTo>
                  <a:lnTo>
                    <a:pt x="46" y="116"/>
                  </a:lnTo>
                  <a:lnTo>
                    <a:pt x="48" y="108"/>
                  </a:lnTo>
                  <a:lnTo>
                    <a:pt x="50" y="99"/>
                  </a:lnTo>
                  <a:lnTo>
                    <a:pt x="52" y="92"/>
                  </a:lnTo>
                  <a:lnTo>
                    <a:pt x="57" y="85"/>
                  </a:lnTo>
                  <a:lnTo>
                    <a:pt x="61" y="78"/>
                  </a:lnTo>
                  <a:lnTo>
                    <a:pt x="67" y="71"/>
                  </a:lnTo>
                  <a:lnTo>
                    <a:pt x="73" y="66"/>
                  </a:lnTo>
                  <a:lnTo>
                    <a:pt x="79" y="60"/>
                  </a:lnTo>
                  <a:lnTo>
                    <a:pt x="87" y="55"/>
                  </a:lnTo>
                  <a:lnTo>
                    <a:pt x="95" y="51"/>
                  </a:lnTo>
                  <a:lnTo>
                    <a:pt x="103" y="47"/>
                  </a:lnTo>
                  <a:lnTo>
                    <a:pt x="113" y="45"/>
                  </a:lnTo>
                  <a:lnTo>
                    <a:pt x="121" y="43"/>
                  </a:lnTo>
                  <a:lnTo>
                    <a:pt x="131" y="42"/>
                  </a:lnTo>
                  <a:lnTo>
                    <a:pt x="140" y="40"/>
                  </a:lnTo>
                  <a:lnTo>
                    <a:pt x="150" y="42"/>
                  </a:lnTo>
                  <a:lnTo>
                    <a:pt x="159" y="43"/>
                  </a:lnTo>
                  <a:lnTo>
                    <a:pt x="168" y="45"/>
                  </a:lnTo>
                  <a:lnTo>
                    <a:pt x="177" y="47"/>
                  </a:lnTo>
                  <a:lnTo>
                    <a:pt x="185" y="51"/>
                  </a:lnTo>
                  <a:lnTo>
                    <a:pt x="193" y="55"/>
                  </a:lnTo>
                  <a:lnTo>
                    <a:pt x="200" y="60"/>
                  </a:lnTo>
                  <a:lnTo>
                    <a:pt x="207" y="66"/>
                  </a:lnTo>
                  <a:lnTo>
                    <a:pt x="213" y="71"/>
                  </a:lnTo>
                  <a:lnTo>
                    <a:pt x="218" y="78"/>
                  </a:lnTo>
                  <a:lnTo>
                    <a:pt x="223" y="85"/>
                  </a:lnTo>
                  <a:lnTo>
                    <a:pt x="227" y="92"/>
                  </a:lnTo>
                  <a:lnTo>
                    <a:pt x="231" y="99"/>
                  </a:lnTo>
                  <a:lnTo>
                    <a:pt x="233" y="108"/>
                  </a:lnTo>
                  <a:lnTo>
                    <a:pt x="234" y="116"/>
                  </a:lnTo>
                  <a:lnTo>
                    <a:pt x="236" y="125"/>
                  </a:lnTo>
                  <a:lnTo>
                    <a:pt x="234" y="133"/>
                  </a:lnTo>
                  <a:lnTo>
                    <a:pt x="233" y="142"/>
                  </a:lnTo>
                  <a:lnTo>
                    <a:pt x="231" y="150"/>
                  </a:lnTo>
                  <a:lnTo>
                    <a:pt x="227" y="157"/>
                  </a:lnTo>
                  <a:lnTo>
                    <a:pt x="223" y="165"/>
                  </a:lnTo>
                  <a:lnTo>
                    <a:pt x="218" y="171"/>
                  </a:lnTo>
                  <a:lnTo>
                    <a:pt x="213" y="178"/>
                  </a:lnTo>
                  <a:lnTo>
                    <a:pt x="207" y="185"/>
                  </a:lnTo>
                  <a:lnTo>
                    <a:pt x="200" y="190"/>
                  </a:lnTo>
                  <a:lnTo>
                    <a:pt x="193" y="194"/>
                  </a:lnTo>
                  <a:lnTo>
                    <a:pt x="185" y="199"/>
                  </a:lnTo>
                  <a:lnTo>
                    <a:pt x="177" y="202"/>
                  </a:lnTo>
                  <a:lnTo>
                    <a:pt x="168" y="205"/>
                  </a:lnTo>
                  <a:lnTo>
                    <a:pt x="159" y="208"/>
                  </a:lnTo>
                  <a:lnTo>
                    <a:pt x="150" y="209"/>
                  </a:lnTo>
                  <a:lnTo>
                    <a:pt x="140" y="209"/>
                  </a:lnTo>
                  <a:lnTo>
                    <a:pt x="131" y="209"/>
                  </a:lnTo>
                  <a:lnTo>
                    <a:pt x="121" y="208"/>
                  </a:lnTo>
                  <a:lnTo>
                    <a:pt x="113" y="205"/>
                  </a:lnTo>
                  <a:lnTo>
                    <a:pt x="103" y="202"/>
                  </a:lnTo>
                  <a:lnTo>
                    <a:pt x="95" y="199"/>
                  </a:lnTo>
                  <a:lnTo>
                    <a:pt x="87" y="194"/>
                  </a:lnTo>
                  <a:lnTo>
                    <a:pt x="79" y="190"/>
                  </a:lnTo>
                  <a:lnTo>
                    <a:pt x="73" y="185"/>
                  </a:lnTo>
                  <a:lnTo>
                    <a:pt x="67" y="178"/>
                  </a:lnTo>
                  <a:lnTo>
                    <a:pt x="61" y="171"/>
                  </a:lnTo>
                  <a:lnTo>
                    <a:pt x="57" y="165"/>
                  </a:lnTo>
                  <a:lnTo>
                    <a:pt x="52" y="157"/>
                  </a:lnTo>
                  <a:lnTo>
                    <a:pt x="50" y="150"/>
                  </a:lnTo>
                  <a:lnTo>
                    <a:pt x="48" y="142"/>
                  </a:lnTo>
                  <a:lnTo>
                    <a:pt x="46" y="133"/>
                  </a:lnTo>
                  <a:lnTo>
                    <a:pt x="45"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1" name="Freeform 285"/>
            <p:cNvSpPr>
              <a:spLocks noChangeAspect="1"/>
            </p:cNvSpPr>
            <p:nvPr/>
          </p:nvSpPr>
          <p:spPr bwMode="auto">
            <a:xfrm>
              <a:off x="3552" y="2490"/>
              <a:ext cx="58" cy="55"/>
            </a:xfrm>
            <a:custGeom>
              <a:avLst/>
              <a:gdLst/>
              <a:ahLst/>
              <a:cxnLst>
                <a:cxn ang="0">
                  <a:pos x="234" y="115"/>
                </a:cxn>
                <a:cxn ang="0">
                  <a:pos x="230" y="136"/>
                </a:cxn>
                <a:cxn ang="0">
                  <a:pos x="220" y="154"/>
                </a:cxn>
                <a:cxn ang="0">
                  <a:pos x="208" y="171"/>
                </a:cxn>
                <a:cxn ang="0">
                  <a:pos x="192" y="185"/>
                </a:cxn>
                <a:cxn ang="0">
                  <a:pos x="174" y="196"/>
                </a:cxn>
                <a:cxn ang="0">
                  <a:pos x="153" y="204"/>
                </a:cxn>
                <a:cxn ang="0">
                  <a:pos x="129" y="208"/>
                </a:cxn>
                <a:cxn ang="0">
                  <a:pos x="106" y="208"/>
                </a:cxn>
                <a:cxn ang="0">
                  <a:pos x="83" y="204"/>
                </a:cxn>
                <a:cxn ang="0">
                  <a:pos x="62" y="196"/>
                </a:cxn>
                <a:cxn ang="0">
                  <a:pos x="43" y="185"/>
                </a:cxn>
                <a:cxn ang="0">
                  <a:pos x="27" y="171"/>
                </a:cxn>
                <a:cxn ang="0">
                  <a:pos x="14" y="154"/>
                </a:cxn>
                <a:cxn ang="0">
                  <a:pos x="5" y="136"/>
                </a:cxn>
                <a:cxn ang="0">
                  <a:pos x="0" y="115"/>
                </a:cxn>
                <a:cxn ang="0">
                  <a:pos x="0" y="93"/>
                </a:cxn>
                <a:cxn ang="0">
                  <a:pos x="5" y="74"/>
                </a:cxn>
                <a:cxn ang="0">
                  <a:pos x="14" y="55"/>
                </a:cxn>
                <a:cxn ang="0">
                  <a:pos x="27" y="38"/>
                </a:cxn>
                <a:cxn ang="0">
                  <a:pos x="43" y="24"/>
                </a:cxn>
                <a:cxn ang="0">
                  <a:pos x="62" y="12"/>
                </a:cxn>
                <a:cxn ang="0">
                  <a:pos x="83" y="5"/>
                </a:cxn>
                <a:cxn ang="0">
                  <a:pos x="106" y="0"/>
                </a:cxn>
                <a:cxn ang="0">
                  <a:pos x="129" y="0"/>
                </a:cxn>
                <a:cxn ang="0">
                  <a:pos x="153" y="5"/>
                </a:cxn>
                <a:cxn ang="0">
                  <a:pos x="174" y="12"/>
                </a:cxn>
                <a:cxn ang="0">
                  <a:pos x="192" y="24"/>
                </a:cxn>
                <a:cxn ang="0">
                  <a:pos x="208" y="38"/>
                </a:cxn>
                <a:cxn ang="0">
                  <a:pos x="220" y="55"/>
                </a:cxn>
                <a:cxn ang="0">
                  <a:pos x="230" y="74"/>
                </a:cxn>
                <a:cxn ang="0">
                  <a:pos x="234" y="93"/>
                </a:cxn>
              </a:cxnLst>
              <a:rect l="0" t="0" r="r" b="b"/>
              <a:pathLst>
                <a:path w="235" h="209">
                  <a:moveTo>
                    <a:pt x="235" y="104"/>
                  </a:moveTo>
                  <a:lnTo>
                    <a:pt x="234" y="115"/>
                  </a:lnTo>
                  <a:lnTo>
                    <a:pt x="232" y="125"/>
                  </a:lnTo>
                  <a:lnTo>
                    <a:pt x="230" y="136"/>
                  </a:lnTo>
                  <a:lnTo>
                    <a:pt x="225" y="145"/>
                  </a:lnTo>
                  <a:lnTo>
                    <a:pt x="220" y="154"/>
                  </a:lnTo>
                  <a:lnTo>
                    <a:pt x="215" y="163"/>
                  </a:lnTo>
                  <a:lnTo>
                    <a:pt x="208" y="171"/>
                  </a:lnTo>
                  <a:lnTo>
                    <a:pt x="201" y="178"/>
                  </a:lnTo>
                  <a:lnTo>
                    <a:pt x="192" y="185"/>
                  </a:lnTo>
                  <a:lnTo>
                    <a:pt x="183" y="191"/>
                  </a:lnTo>
                  <a:lnTo>
                    <a:pt x="174" y="196"/>
                  </a:lnTo>
                  <a:lnTo>
                    <a:pt x="164" y="200"/>
                  </a:lnTo>
                  <a:lnTo>
                    <a:pt x="153" y="204"/>
                  </a:lnTo>
                  <a:lnTo>
                    <a:pt x="142" y="207"/>
                  </a:lnTo>
                  <a:lnTo>
                    <a:pt x="129" y="208"/>
                  </a:lnTo>
                  <a:lnTo>
                    <a:pt x="117" y="209"/>
                  </a:lnTo>
                  <a:lnTo>
                    <a:pt x="106" y="208"/>
                  </a:lnTo>
                  <a:lnTo>
                    <a:pt x="94" y="207"/>
                  </a:lnTo>
                  <a:lnTo>
                    <a:pt x="83" y="204"/>
                  </a:lnTo>
                  <a:lnTo>
                    <a:pt x="72" y="200"/>
                  </a:lnTo>
                  <a:lnTo>
                    <a:pt x="62" y="196"/>
                  </a:lnTo>
                  <a:lnTo>
                    <a:pt x="52" y="191"/>
                  </a:lnTo>
                  <a:lnTo>
                    <a:pt x="43" y="185"/>
                  </a:lnTo>
                  <a:lnTo>
                    <a:pt x="35" y="178"/>
                  </a:lnTo>
                  <a:lnTo>
                    <a:pt x="27" y="171"/>
                  </a:lnTo>
                  <a:lnTo>
                    <a:pt x="20" y="163"/>
                  </a:lnTo>
                  <a:lnTo>
                    <a:pt x="14" y="154"/>
                  </a:lnTo>
                  <a:lnTo>
                    <a:pt x="9" y="145"/>
                  </a:lnTo>
                  <a:lnTo>
                    <a:pt x="5" y="136"/>
                  </a:lnTo>
                  <a:lnTo>
                    <a:pt x="3" y="125"/>
                  </a:lnTo>
                  <a:lnTo>
                    <a:pt x="0" y="115"/>
                  </a:lnTo>
                  <a:lnTo>
                    <a:pt x="0" y="104"/>
                  </a:lnTo>
                  <a:lnTo>
                    <a:pt x="0" y="93"/>
                  </a:lnTo>
                  <a:lnTo>
                    <a:pt x="3" y="83"/>
                  </a:lnTo>
                  <a:lnTo>
                    <a:pt x="5" y="74"/>
                  </a:lnTo>
                  <a:lnTo>
                    <a:pt x="9" y="64"/>
                  </a:lnTo>
                  <a:lnTo>
                    <a:pt x="14" y="55"/>
                  </a:lnTo>
                  <a:lnTo>
                    <a:pt x="20" y="46"/>
                  </a:lnTo>
                  <a:lnTo>
                    <a:pt x="27" y="38"/>
                  </a:lnTo>
                  <a:lnTo>
                    <a:pt x="35" y="31"/>
                  </a:lnTo>
                  <a:lnTo>
                    <a:pt x="43" y="24"/>
                  </a:lnTo>
                  <a:lnTo>
                    <a:pt x="52" y="18"/>
                  </a:lnTo>
                  <a:lnTo>
                    <a:pt x="62" y="12"/>
                  </a:lnTo>
                  <a:lnTo>
                    <a:pt x="72" y="8"/>
                  </a:lnTo>
                  <a:lnTo>
                    <a:pt x="83" y="5"/>
                  </a:lnTo>
                  <a:lnTo>
                    <a:pt x="94" y="3"/>
                  </a:lnTo>
                  <a:lnTo>
                    <a:pt x="106" y="0"/>
                  </a:lnTo>
                  <a:lnTo>
                    <a:pt x="117" y="0"/>
                  </a:lnTo>
                  <a:lnTo>
                    <a:pt x="129" y="0"/>
                  </a:lnTo>
                  <a:lnTo>
                    <a:pt x="142" y="3"/>
                  </a:lnTo>
                  <a:lnTo>
                    <a:pt x="153" y="5"/>
                  </a:lnTo>
                  <a:lnTo>
                    <a:pt x="164" y="8"/>
                  </a:lnTo>
                  <a:lnTo>
                    <a:pt x="174" y="12"/>
                  </a:lnTo>
                  <a:lnTo>
                    <a:pt x="183" y="18"/>
                  </a:lnTo>
                  <a:lnTo>
                    <a:pt x="192" y="24"/>
                  </a:lnTo>
                  <a:lnTo>
                    <a:pt x="201" y="31"/>
                  </a:lnTo>
                  <a:lnTo>
                    <a:pt x="208" y="38"/>
                  </a:lnTo>
                  <a:lnTo>
                    <a:pt x="215" y="46"/>
                  </a:lnTo>
                  <a:lnTo>
                    <a:pt x="220" y="55"/>
                  </a:lnTo>
                  <a:lnTo>
                    <a:pt x="225" y="64"/>
                  </a:lnTo>
                  <a:lnTo>
                    <a:pt x="230" y="74"/>
                  </a:lnTo>
                  <a:lnTo>
                    <a:pt x="232" y="83"/>
                  </a:lnTo>
                  <a:lnTo>
                    <a:pt x="234" y="93"/>
                  </a:lnTo>
                  <a:lnTo>
                    <a:pt x="235"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2" name="Freeform 286"/>
            <p:cNvSpPr>
              <a:spLocks noChangeAspect="1" noEditPoints="1"/>
            </p:cNvSpPr>
            <p:nvPr/>
          </p:nvSpPr>
          <p:spPr bwMode="auto">
            <a:xfrm>
              <a:off x="3546" y="2484"/>
              <a:ext cx="69" cy="63"/>
            </a:xfrm>
            <a:custGeom>
              <a:avLst/>
              <a:gdLst/>
              <a:ahLst/>
              <a:cxnLst>
                <a:cxn ang="0">
                  <a:pos x="4" y="149"/>
                </a:cxn>
                <a:cxn ang="0">
                  <a:pos x="17" y="183"/>
                </a:cxn>
                <a:cxn ang="0">
                  <a:pos x="42" y="213"/>
                </a:cxn>
                <a:cxn ang="0">
                  <a:pos x="74" y="233"/>
                </a:cxn>
                <a:cxn ang="0">
                  <a:pos x="112" y="247"/>
                </a:cxn>
                <a:cxn ang="0">
                  <a:pos x="155" y="249"/>
                </a:cxn>
                <a:cxn ang="0">
                  <a:pos x="195" y="239"/>
                </a:cxn>
                <a:cxn ang="0">
                  <a:pos x="230" y="220"/>
                </a:cxn>
                <a:cxn ang="0">
                  <a:pos x="257" y="194"/>
                </a:cxn>
                <a:cxn ang="0">
                  <a:pos x="274" y="161"/>
                </a:cxn>
                <a:cxn ang="0">
                  <a:pos x="280" y="124"/>
                </a:cxn>
                <a:cxn ang="0">
                  <a:pos x="274" y="87"/>
                </a:cxn>
                <a:cxn ang="0">
                  <a:pos x="257" y="55"/>
                </a:cxn>
                <a:cxn ang="0">
                  <a:pos x="230" y="28"/>
                </a:cxn>
                <a:cxn ang="0">
                  <a:pos x="195" y="10"/>
                </a:cxn>
                <a:cxn ang="0">
                  <a:pos x="155" y="1"/>
                </a:cxn>
                <a:cxn ang="0">
                  <a:pos x="112" y="3"/>
                </a:cxn>
                <a:cxn ang="0">
                  <a:pos x="74" y="15"/>
                </a:cxn>
                <a:cxn ang="0">
                  <a:pos x="42" y="37"/>
                </a:cxn>
                <a:cxn ang="0">
                  <a:pos x="17" y="65"/>
                </a:cxn>
                <a:cxn ang="0">
                  <a:pos x="4" y="99"/>
                </a:cxn>
                <a:cxn ang="0">
                  <a:pos x="45" y="124"/>
                </a:cxn>
                <a:cxn ang="0">
                  <a:pos x="50" y="99"/>
                </a:cxn>
                <a:cxn ang="0">
                  <a:pos x="61" y="77"/>
                </a:cxn>
                <a:cxn ang="0">
                  <a:pos x="80" y="60"/>
                </a:cxn>
                <a:cxn ang="0">
                  <a:pos x="103" y="47"/>
                </a:cxn>
                <a:cxn ang="0">
                  <a:pos x="131" y="41"/>
                </a:cxn>
                <a:cxn ang="0">
                  <a:pos x="160" y="42"/>
                </a:cxn>
                <a:cxn ang="0">
                  <a:pos x="185" y="50"/>
                </a:cxn>
                <a:cxn ang="0">
                  <a:pos x="208" y="65"/>
                </a:cxn>
                <a:cxn ang="0">
                  <a:pos x="224" y="84"/>
                </a:cxn>
                <a:cxn ang="0">
                  <a:pos x="233" y="108"/>
                </a:cxn>
                <a:cxn ang="0">
                  <a:pos x="235" y="133"/>
                </a:cxn>
                <a:cxn ang="0">
                  <a:pos x="227" y="157"/>
                </a:cxn>
                <a:cxn ang="0">
                  <a:pos x="214" y="178"/>
                </a:cxn>
                <a:cxn ang="0">
                  <a:pos x="193" y="194"/>
                </a:cxn>
                <a:cxn ang="0">
                  <a:pos x="168" y="205"/>
                </a:cxn>
                <a:cxn ang="0">
                  <a:pos x="140" y="208"/>
                </a:cxn>
                <a:cxn ang="0">
                  <a:pos x="113" y="205"/>
                </a:cxn>
                <a:cxn ang="0">
                  <a:pos x="87" y="194"/>
                </a:cxn>
                <a:cxn ang="0">
                  <a:pos x="68" y="178"/>
                </a:cxn>
                <a:cxn ang="0">
                  <a:pos x="53" y="157"/>
                </a:cxn>
                <a:cxn ang="0">
                  <a:pos x="47" y="133"/>
                </a:cxn>
              </a:cxnLst>
              <a:rect l="0" t="0" r="r" b="b"/>
              <a:pathLst>
                <a:path w="280" h="249">
                  <a:moveTo>
                    <a:pt x="0" y="124"/>
                  </a:moveTo>
                  <a:lnTo>
                    <a:pt x="1" y="137"/>
                  </a:lnTo>
                  <a:lnTo>
                    <a:pt x="4" y="149"/>
                  </a:lnTo>
                  <a:lnTo>
                    <a:pt x="7" y="161"/>
                  </a:lnTo>
                  <a:lnTo>
                    <a:pt x="11" y="172"/>
                  </a:lnTo>
                  <a:lnTo>
                    <a:pt x="17" y="183"/>
                  </a:lnTo>
                  <a:lnTo>
                    <a:pt x="25" y="194"/>
                  </a:lnTo>
                  <a:lnTo>
                    <a:pt x="33" y="204"/>
                  </a:lnTo>
                  <a:lnTo>
                    <a:pt x="42" y="213"/>
                  </a:lnTo>
                  <a:lnTo>
                    <a:pt x="52" y="220"/>
                  </a:lnTo>
                  <a:lnTo>
                    <a:pt x="63" y="228"/>
                  </a:lnTo>
                  <a:lnTo>
                    <a:pt x="74" y="233"/>
                  </a:lnTo>
                  <a:lnTo>
                    <a:pt x="86" y="239"/>
                  </a:lnTo>
                  <a:lnTo>
                    <a:pt x="99" y="243"/>
                  </a:lnTo>
                  <a:lnTo>
                    <a:pt x="112" y="247"/>
                  </a:lnTo>
                  <a:lnTo>
                    <a:pt x="126" y="249"/>
                  </a:lnTo>
                  <a:lnTo>
                    <a:pt x="140" y="249"/>
                  </a:lnTo>
                  <a:lnTo>
                    <a:pt x="155" y="249"/>
                  </a:lnTo>
                  <a:lnTo>
                    <a:pt x="168" y="247"/>
                  </a:lnTo>
                  <a:lnTo>
                    <a:pt x="182" y="243"/>
                  </a:lnTo>
                  <a:lnTo>
                    <a:pt x="195" y="239"/>
                  </a:lnTo>
                  <a:lnTo>
                    <a:pt x="208" y="233"/>
                  </a:lnTo>
                  <a:lnTo>
                    <a:pt x="219" y="228"/>
                  </a:lnTo>
                  <a:lnTo>
                    <a:pt x="230" y="220"/>
                  </a:lnTo>
                  <a:lnTo>
                    <a:pt x="240" y="213"/>
                  </a:lnTo>
                  <a:lnTo>
                    <a:pt x="248" y="204"/>
                  </a:lnTo>
                  <a:lnTo>
                    <a:pt x="257" y="194"/>
                  </a:lnTo>
                  <a:lnTo>
                    <a:pt x="264" y="183"/>
                  </a:lnTo>
                  <a:lnTo>
                    <a:pt x="269" y="172"/>
                  </a:lnTo>
                  <a:lnTo>
                    <a:pt x="274" y="161"/>
                  </a:lnTo>
                  <a:lnTo>
                    <a:pt x="278" y="149"/>
                  </a:lnTo>
                  <a:lnTo>
                    <a:pt x="280" y="137"/>
                  </a:lnTo>
                  <a:lnTo>
                    <a:pt x="280" y="124"/>
                  </a:lnTo>
                  <a:lnTo>
                    <a:pt x="280" y="112"/>
                  </a:lnTo>
                  <a:lnTo>
                    <a:pt x="278" y="99"/>
                  </a:lnTo>
                  <a:lnTo>
                    <a:pt x="274" y="87"/>
                  </a:lnTo>
                  <a:lnTo>
                    <a:pt x="269" y="76"/>
                  </a:lnTo>
                  <a:lnTo>
                    <a:pt x="264" y="65"/>
                  </a:lnTo>
                  <a:lnTo>
                    <a:pt x="257" y="55"/>
                  </a:lnTo>
                  <a:lnTo>
                    <a:pt x="248" y="46"/>
                  </a:lnTo>
                  <a:lnTo>
                    <a:pt x="240" y="37"/>
                  </a:lnTo>
                  <a:lnTo>
                    <a:pt x="230" y="28"/>
                  </a:lnTo>
                  <a:lnTo>
                    <a:pt x="219" y="22"/>
                  </a:lnTo>
                  <a:lnTo>
                    <a:pt x="208" y="15"/>
                  </a:lnTo>
                  <a:lnTo>
                    <a:pt x="195" y="10"/>
                  </a:lnTo>
                  <a:lnTo>
                    <a:pt x="182" y="5"/>
                  </a:lnTo>
                  <a:lnTo>
                    <a:pt x="168" y="3"/>
                  </a:lnTo>
                  <a:lnTo>
                    <a:pt x="155" y="1"/>
                  </a:lnTo>
                  <a:lnTo>
                    <a:pt x="140" y="0"/>
                  </a:lnTo>
                  <a:lnTo>
                    <a:pt x="126" y="1"/>
                  </a:lnTo>
                  <a:lnTo>
                    <a:pt x="112" y="3"/>
                  </a:lnTo>
                  <a:lnTo>
                    <a:pt x="99" y="5"/>
                  </a:lnTo>
                  <a:lnTo>
                    <a:pt x="86" y="10"/>
                  </a:lnTo>
                  <a:lnTo>
                    <a:pt x="74" y="15"/>
                  </a:lnTo>
                  <a:lnTo>
                    <a:pt x="63" y="22"/>
                  </a:lnTo>
                  <a:lnTo>
                    <a:pt x="52" y="28"/>
                  </a:lnTo>
                  <a:lnTo>
                    <a:pt x="42" y="37"/>
                  </a:lnTo>
                  <a:lnTo>
                    <a:pt x="33" y="46"/>
                  </a:lnTo>
                  <a:lnTo>
                    <a:pt x="25" y="55"/>
                  </a:lnTo>
                  <a:lnTo>
                    <a:pt x="17" y="65"/>
                  </a:lnTo>
                  <a:lnTo>
                    <a:pt x="11" y="76"/>
                  </a:lnTo>
                  <a:lnTo>
                    <a:pt x="7" y="87"/>
                  </a:lnTo>
                  <a:lnTo>
                    <a:pt x="4" y="99"/>
                  </a:lnTo>
                  <a:lnTo>
                    <a:pt x="1" y="112"/>
                  </a:lnTo>
                  <a:lnTo>
                    <a:pt x="0" y="124"/>
                  </a:lnTo>
                  <a:close/>
                  <a:moveTo>
                    <a:pt x="45" y="124"/>
                  </a:moveTo>
                  <a:lnTo>
                    <a:pt x="47" y="115"/>
                  </a:lnTo>
                  <a:lnTo>
                    <a:pt x="48" y="108"/>
                  </a:lnTo>
                  <a:lnTo>
                    <a:pt x="50" y="99"/>
                  </a:lnTo>
                  <a:lnTo>
                    <a:pt x="53" y="91"/>
                  </a:lnTo>
                  <a:lnTo>
                    <a:pt x="58" y="84"/>
                  </a:lnTo>
                  <a:lnTo>
                    <a:pt x="61" y="77"/>
                  </a:lnTo>
                  <a:lnTo>
                    <a:pt x="68" y="71"/>
                  </a:lnTo>
                  <a:lnTo>
                    <a:pt x="74" y="65"/>
                  </a:lnTo>
                  <a:lnTo>
                    <a:pt x="80" y="60"/>
                  </a:lnTo>
                  <a:lnTo>
                    <a:pt x="87" y="54"/>
                  </a:lnTo>
                  <a:lnTo>
                    <a:pt x="96" y="50"/>
                  </a:lnTo>
                  <a:lnTo>
                    <a:pt x="103" y="47"/>
                  </a:lnTo>
                  <a:lnTo>
                    <a:pt x="113" y="44"/>
                  </a:lnTo>
                  <a:lnTo>
                    <a:pt x="122" y="42"/>
                  </a:lnTo>
                  <a:lnTo>
                    <a:pt x="131" y="41"/>
                  </a:lnTo>
                  <a:lnTo>
                    <a:pt x="140" y="40"/>
                  </a:lnTo>
                  <a:lnTo>
                    <a:pt x="150" y="41"/>
                  </a:lnTo>
                  <a:lnTo>
                    <a:pt x="160" y="42"/>
                  </a:lnTo>
                  <a:lnTo>
                    <a:pt x="168" y="44"/>
                  </a:lnTo>
                  <a:lnTo>
                    <a:pt x="177" y="47"/>
                  </a:lnTo>
                  <a:lnTo>
                    <a:pt x="185" y="50"/>
                  </a:lnTo>
                  <a:lnTo>
                    <a:pt x="193" y="54"/>
                  </a:lnTo>
                  <a:lnTo>
                    <a:pt x="200" y="60"/>
                  </a:lnTo>
                  <a:lnTo>
                    <a:pt x="208" y="65"/>
                  </a:lnTo>
                  <a:lnTo>
                    <a:pt x="214" y="71"/>
                  </a:lnTo>
                  <a:lnTo>
                    <a:pt x="219" y="77"/>
                  </a:lnTo>
                  <a:lnTo>
                    <a:pt x="224" y="84"/>
                  </a:lnTo>
                  <a:lnTo>
                    <a:pt x="227" y="91"/>
                  </a:lnTo>
                  <a:lnTo>
                    <a:pt x="231" y="99"/>
                  </a:lnTo>
                  <a:lnTo>
                    <a:pt x="233" y="108"/>
                  </a:lnTo>
                  <a:lnTo>
                    <a:pt x="235" y="115"/>
                  </a:lnTo>
                  <a:lnTo>
                    <a:pt x="236" y="124"/>
                  </a:lnTo>
                  <a:lnTo>
                    <a:pt x="235" y="133"/>
                  </a:lnTo>
                  <a:lnTo>
                    <a:pt x="233" y="142"/>
                  </a:lnTo>
                  <a:lnTo>
                    <a:pt x="231" y="149"/>
                  </a:lnTo>
                  <a:lnTo>
                    <a:pt x="227" y="157"/>
                  </a:lnTo>
                  <a:lnTo>
                    <a:pt x="224" y="165"/>
                  </a:lnTo>
                  <a:lnTo>
                    <a:pt x="219" y="171"/>
                  </a:lnTo>
                  <a:lnTo>
                    <a:pt x="214" y="178"/>
                  </a:lnTo>
                  <a:lnTo>
                    <a:pt x="208" y="184"/>
                  </a:lnTo>
                  <a:lnTo>
                    <a:pt x="200" y="190"/>
                  </a:lnTo>
                  <a:lnTo>
                    <a:pt x="193" y="194"/>
                  </a:lnTo>
                  <a:lnTo>
                    <a:pt x="185" y="198"/>
                  </a:lnTo>
                  <a:lnTo>
                    <a:pt x="177" y="202"/>
                  </a:lnTo>
                  <a:lnTo>
                    <a:pt x="168" y="205"/>
                  </a:lnTo>
                  <a:lnTo>
                    <a:pt x="160" y="207"/>
                  </a:lnTo>
                  <a:lnTo>
                    <a:pt x="150" y="208"/>
                  </a:lnTo>
                  <a:lnTo>
                    <a:pt x="140" y="208"/>
                  </a:lnTo>
                  <a:lnTo>
                    <a:pt x="131" y="208"/>
                  </a:lnTo>
                  <a:lnTo>
                    <a:pt x="122" y="207"/>
                  </a:lnTo>
                  <a:lnTo>
                    <a:pt x="113" y="205"/>
                  </a:lnTo>
                  <a:lnTo>
                    <a:pt x="103" y="202"/>
                  </a:lnTo>
                  <a:lnTo>
                    <a:pt x="96" y="198"/>
                  </a:lnTo>
                  <a:lnTo>
                    <a:pt x="87" y="194"/>
                  </a:lnTo>
                  <a:lnTo>
                    <a:pt x="80" y="190"/>
                  </a:lnTo>
                  <a:lnTo>
                    <a:pt x="74" y="184"/>
                  </a:lnTo>
                  <a:lnTo>
                    <a:pt x="68" y="178"/>
                  </a:lnTo>
                  <a:lnTo>
                    <a:pt x="61" y="171"/>
                  </a:lnTo>
                  <a:lnTo>
                    <a:pt x="58" y="165"/>
                  </a:lnTo>
                  <a:lnTo>
                    <a:pt x="53" y="157"/>
                  </a:lnTo>
                  <a:lnTo>
                    <a:pt x="50" y="149"/>
                  </a:lnTo>
                  <a:lnTo>
                    <a:pt x="48" y="142"/>
                  </a:lnTo>
                  <a:lnTo>
                    <a:pt x="47" y="133"/>
                  </a:lnTo>
                  <a:lnTo>
                    <a:pt x="45"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3" name="Freeform 287"/>
            <p:cNvSpPr>
              <a:spLocks noChangeAspect="1"/>
            </p:cNvSpPr>
            <p:nvPr/>
          </p:nvSpPr>
          <p:spPr bwMode="auto">
            <a:xfrm>
              <a:off x="3947" y="2597"/>
              <a:ext cx="59" cy="52"/>
            </a:xfrm>
            <a:custGeom>
              <a:avLst/>
              <a:gdLst/>
              <a:ahLst/>
              <a:cxnLst>
                <a:cxn ang="0">
                  <a:pos x="234" y="114"/>
                </a:cxn>
                <a:cxn ang="0">
                  <a:pos x="229" y="135"/>
                </a:cxn>
                <a:cxn ang="0">
                  <a:pos x="221" y="154"/>
                </a:cxn>
                <a:cxn ang="0">
                  <a:pos x="207" y="170"/>
                </a:cxn>
                <a:cxn ang="0">
                  <a:pos x="191" y="184"/>
                </a:cxn>
                <a:cxn ang="0">
                  <a:pos x="173" y="196"/>
                </a:cxn>
                <a:cxn ang="0">
                  <a:pos x="152" y="204"/>
                </a:cxn>
                <a:cxn ang="0">
                  <a:pos x="129" y="208"/>
                </a:cxn>
                <a:cxn ang="0">
                  <a:pos x="105" y="208"/>
                </a:cxn>
                <a:cxn ang="0">
                  <a:pos x="82" y="204"/>
                </a:cxn>
                <a:cxn ang="0">
                  <a:pos x="61" y="196"/>
                </a:cxn>
                <a:cxn ang="0">
                  <a:pos x="43" y="184"/>
                </a:cxn>
                <a:cxn ang="0">
                  <a:pos x="27" y="170"/>
                </a:cxn>
                <a:cxn ang="0">
                  <a:pos x="14" y="154"/>
                </a:cxn>
                <a:cxn ang="0">
                  <a:pos x="5" y="135"/>
                </a:cxn>
                <a:cxn ang="0">
                  <a:pos x="1" y="114"/>
                </a:cxn>
                <a:cxn ang="0">
                  <a:pos x="1" y="94"/>
                </a:cxn>
                <a:cxn ang="0">
                  <a:pos x="5" y="73"/>
                </a:cxn>
                <a:cxn ang="0">
                  <a:pos x="14" y="54"/>
                </a:cxn>
                <a:cxn ang="0">
                  <a:pos x="27" y="38"/>
                </a:cxn>
                <a:cxn ang="0">
                  <a:pos x="43" y="24"/>
                </a:cxn>
                <a:cxn ang="0">
                  <a:pos x="61" y="13"/>
                </a:cxn>
                <a:cxn ang="0">
                  <a:pos x="82" y="4"/>
                </a:cxn>
                <a:cxn ang="0">
                  <a:pos x="105" y="1"/>
                </a:cxn>
                <a:cxn ang="0">
                  <a:pos x="129" y="1"/>
                </a:cxn>
                <a:cxn ang="0">
                  <a:pos x="152" y="4"/>
                </a:cxn>
                <a:cxn ang="0">
                  <a:pos x="173" y="13"/>
                </a:cxn>
                <a:cxn ang="0">
                  <a:pos x="191" y="24"/>
                </a:cxn>
                <a:cxn ang="0">
                  <a:pos x="207" y="38"/>
                </a:cxn>
                <a:cxn ang="0">
                  <a:pos x="221" y="54"/>
                </a:cxn>
                <a:cxn ang="0">
                  <a:pos x="229" y="73"/>
                </a:cxn>
                <a:cxn ang="0">
                  <a:pos x="234" y="94"/>
                </a:cxn>
              </a:cxnLst>
              <a:rect l="0" t="0" r="r" b="b"/>
              <a:pathLst>
                <a:path w="234" h="208">
                  <a:moveTo>
                    <a:pt x="234" y="105"/>
                  </a:moveTo>
                  <a:lnTo>
                    <a:pt x="234" y="114"/>
                  </a:lnTo>
                  <a:lnTo>
                    <a:pt x="232" y="125"/>
                  </a:lnTo>
                  <a:lnTo>
                    <a:pt x="229" y="135"/>
                  </a:lnTo>
                  <a:lnTo>
                    <a:pt x="226" y="145"/>
                  </a:lnTo>
                  <a:lnTo>
                    <a:pt x="221" y="154"/>
                  </a:lnTo>
                  <a:lnTo>
                    <a:pt x="215" y="162"/>
                  </a:lnTo>
                  <a:lnTo>
                    <a:pt x="207" y="170"/>
                  </a:lnTo>
                  <a:lnTo>
                    <a:pt x="200" y="178"/>
                  </a:lnTo>
                  <a:lnTo>
                    <a:pt x="191" y="184"/>
                  </a:lnTo>
                  <a:lnTo>
                    <a:pt x="183" y="191"/>
                  </a:lnTo>
                  <a:lnTo>
                    <a:pt x="173" y="196"/>
                  </a:lnTo>
                  <a:lnTo>
                    <a:pt x="163" y="201"/>
                  </a:lnTo>
                  <a:lnTo>
                    <a:pt x="152" y="204"/>
                  </a:lnTo>
                  <a:lnTo>
                    <a:pt x="141" y="206"/>
                  </a:lnTo>
                  <a:lnTo>
                    <a:pt x="129" y="208"/>
                  </a:lnTo>
                  <a:lnTo>
                    <a:pt x="118" y="208"/>
                  </a:lnTo>
                  <a:lnTo>
                    <a:pt x="105" y="208"/>
                  </a:lnTo>
                  <a:lnTo>
                    <a:pt x="93" y="206"/>
                  </a:lnTo>
                  <a:lnTo>
                    <a:pt x="82" y="204"/>
                  </a:lnTo>
                  <a:lnTo>
                    <a:pt x="72" y="201"/>
                  </a:lnTo>
                  <a:lnTo>
                    <a:pt x="61" y="196"/>
                  </a:lnTo>
                  <a:lnTo>
                    <a:pt x="51" y="191"/>
                  </a:lnTo>
                  <a:lnTo>
                    <a:pt x="43" y="184"/>
                  </a:lnTo>
                  <a:lnTo>
                    <a:pt x="34" y="178"/>
                  </a:lnTo>
                  <a:lnTo>
                    <a:pt x="27" y="170"/>
                  </a:lnTo>
                  <a:lnTo>
                    <a:pt x="19" y="162"/>
                  </a:lnTo>
                  <a:lnTo>
                    <a:pt x="14" y="154"/>
                  </a:lnTo>
                  <a:lnTo>
                    <a:pt x="9" y="145"/>
                  </a:lnTo>
                  <a:lnTo>
                    <a:pt x="5" y="135"/>
                  </a:lnTo>
                  <a:lnTo>
                    <a:pt x="2" y="125"/>
                  </a:lnTo>
                  <a:lnTo>
                    <a:pt x="1" y="114"/>
                  </a:lnTo>
                  <a:lnTo>
                    <a:pt x="0" y="105"/>
                  </a:lnTo>
                  <a:lnTo>
                    <a:pt x="1" y="94"/>
                  </a:lnTo>
                  <a:lnTo>
                    <a:pt x="2" y="83"/>
                  </a:lnTo>
                  <a:lnTo>
                    <a:pt x="5" y="73"/>
                  </a:lnTo>
                  <a:lnTo>
                    <a:pt x="9" y="63"/>
                  </a:lnTo>
                  <a:lnTo>
                    <a:pt x="14" y="54"/>
                  </a:lnTo>
                  <a:lnTo>
                    <a:pt x="19" y="46"/>
                  </a:lnTo>
                  <a:lnTo>
                    <a:pt x="27" y="38"/>
                  </a:lnTo>
                  <a:lnTo>
                    <a:pt x="34" y="30"/>
                  </a:lnTo>
                  <a:lnTo>
                    <a:pt x="43" y="24"/>
                  </a:lnTo>
                  <a:lnTo>
                    <a:pt x="51" y="17"/>
                  </a:lnTo>
                  <a:lnTo>
                    <a:pt x="61" y="13"/>
                  </a:lnTo>
                  <a:lnTo>
                    <a:pt x="72" y="8"/>
                  </a:lnTo>
                  <a:lnTo>
                    <a:pt x="82" y="4"/>
                  </a:lnTo>
                  <a:lnTo>
                    <a:pt x="93" y="2"/>
                  </a:lnTo>
                  <a:lnTo>
                    <a:pt x="105" y="1"/>
                  </a:lnTo>
                  <a:lnTo>
                    <a:pt x="118" y="0"/>
                  </a:lnTo>
                  <a:lnTo>
                    <a:pt x="129" y="1"/>
                  </a:lnTo>
                  <a:lnTo>
                    <a:pt x="141" y="2"/>
                  </a:lnTo>
                  <a:lnTo>
                    <a:pt x="152" y="4"/>
                  </a:lnTo>
                  <a:lnTo>
                    <a:pt x="163" y="8"/>
                  </a:lnTo>
                  <a:lnTo>
                    <a:pt x="173" y="13"/>
                  </a:lnTo>
                  <a:lnTo>
                    <a:pt x="183" y="17"/>
                  </a:lnTo>
                  <a:lnTo>
                    <a:pt x="191" y="24"/>
                  </a:lnTo>
                  <a:lnTo>
                    <a:pt x="200" y="30"/>
                  </a:lnTo>
                  <a:lnTo>
                    <a:pt x="207" y="38"/>
                  </a:lnTo>
                  <a:lnTo>
                    <a:pt x="215" y="46"/>
                  </a:lnTo>
                  <a:lnTo>
                    <a:pt x="221" y="54"/>
                  </a:lnTo>
                  <a:lnTo>
                    <a:pt x="226" y="63"/>
                  </a:lnTo>
                  <a:lnTo>
                    <a:pt x="229" y="73"/>
                  </a:lnTo>
                  <a:lnTo>
                    <a:pt x="232" y="83"/>
                  </a:lnTo>
                  <a:lnTo>
                    <a:pt x="234" y="94"/>
                  </a:lnTo>
                  <a:lnTo>
                    <a:pt x="234"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4" name="Freeform 288"/>
            <p:cNvSpPr>
              <a:spLocks noChangeAspect="1" noEditPoints="1"/>
            </p:cNvSpPr>
            <p:nvPr/>
          </p:nvSpPr>
          <p:spPr bwMode="auto">
            <a:xfrm>
              <a:off x="3942" y="2592"/>
              <a:ext cx="70" cy="64"/>
            </a:xfrm>
            <a:custGeom>
              <a:avLst/>
              <a:gdLst/>
              <a:ahLst/>
              <a:cxnLst>
                <a:cxn ang="0">
                  <a:pos x="3" y="150"/>
                </a:cxn>
                <a:cxn ang="0">
                  <a:pos x="18" y="184"/>
                </a:cxn>
                <a:cxn ang="0">
                  <a:pos x="41" y="212"/>
                </a:cxn>
                <a:cxn ang="0">
                  <a:pos x="73" y="234"/>
                </a:cxn>
                <a:cxn ang="0">
                  <a:pos x="112" y="246"/>
                </a:cxn>
                <a:cxn ang="0">
                  <a:pos x="154" y="248"/>
                </a:cxn>
                <a:cxn ang="0">
                  <a:pos x="195" y="239"/>
                </a:cxn>
                <a:cxn ang="0">
                  <a:pos x="229" y="220"/>
                </a:cxn>
                <a:cxn ang="0">
                  <a:pos x="256" y="193"/>
                </a:cxn>
                <a:cxn ang="0">
                  <a:pos x="273" y="161"/>
                </a:cxn>
                <a:cxn ang="0">
                  <a:pos x="281" y="125"/>
                </a:cxn>
                <a:cxn ang="0">
                  <a:pos x="273" y="87"/>
                </a:cxn>
                <a:cxn ang="0">
                  <a:pos x="256" y="55"/>
                </a:cxn>
                <a:cxn ang="0">
                  <a:pos x="229" y="28"/>
                </a:cxn>
                <a:cxn ang="0">
                  <a:pos x="195" y="10"/>
                </a:cxn>
                <a:cxn ang="0">
                  <a:pos x="154" y="0"/>
                </a:cxn>
                <a:cxn ang="0">
                  <a:pos x="112" y="2"/>
                </a:cxn>
                <a:cxn ang="0">
                  <a:pos x="73" y="14"/>
                </a:cxn>
                <a:cxn ang="0">
                  <a:pos x="41" y="36"/>
                </a:cxn>
                <a:cxn ang="0">
                  <a:pos x="18" y="64"/>
                </a:cxn>
                <a:cxn ang="0">
                  <a:pos x="3" y="99"/>
                </a:cxn>
                <a:cxn ang="0">
                  <a:pos x="46" y="125"/>
                </a:cxn>
                <a:cxn ang="0">
                  <a:pos x="50" y="99"/>
                </a:cxn>
                <a:cxn ang="0">
                  <a:pos x="62" y="78"/>
                </a:cxn>
                <a:cxn ang="0">
                  <a:pos x="80" y="59"/>
                </a:cxn>
                <a:cxn ang="0">
                  <a:pos x="104" y="47"/>
                </a:cxn>
                <a:cxn ang="0">
                  <a:pos x="131" y="40"/>
                </a:cxn>
                <a:cxn ang="0">
                  <a:pos x="159" y="42"/>
                </a:cxn>
                <a:cxn ang="0">
                  <a:pos x="185" y="50"/>
                </a:cxn>
                <a:cxn ang="0">
                  <a:pos x="207" y="64"/>
                </a:cxn>
                <a:cxn ang="0">
                  <a:pos x="223" y="84"/>
                </a:cxn>
                <a:cxn ang="0">
                  <a:pos x="233" y="107"/>
                </a:cxn>
                <a:cxn ang="0">
                  <a:pos x="234" y="132"/>
                </a:cxn>
                <a:cxn ang="0">
                  <a:pos x="228" y="157"/>
                </a:cxn>
                <a:cxn ang="0">
                  <a:pos x="213" y="178"/>
                </a:cxn>
                <a:cxn ang="0">
                  <a:pos x="193" y="194"/>
                </a:cxn>
                <a:cxn ang="0">
                  <a:pos x="169" y="204"/>
                </a:cxn>
                <a:cxn ang="0">
                  <a:pos x="141" y="209"/>
                </a:cxn>
                <a:cxn ang="0">
                  <a:pos x="112" y="204"/>
                </a:cxn>
                <a:cxn ang="0">
                  <a:pos x="88" y="194"/>
                </a:cxn>
                <a:cxn ang="0">
                  <a:pos x="67" y="178"/>
                </a:cxn>
                <a:cxn ang="0">
                  <a:pos x="53" y="157"/>
                </a:cxn>
                <a:cxn ang="0">
                  <a:pos x="46" y="132"/>
                </a:cxn>
              </a:cxnLst>
              <a:rect l="0" t="0" r="r" b="b"/>
              <a:pathLst>
                <a:path w="281" h="249">
                  <a:moveTo>
                    <a:pt x="0" y="125"/>
                  </a:moveTo>
                  <a:lnTo>
                    <a:pt x="0" y="137"/>
                  </a:lnTo>
                  <a:lnTo>
                    <a:pt x="3" y="150"/>
                  </a:lnTo>
                  <a:lnTo>
                    <a:pt x="7" y="161"/>
                  </a:lnTo>
                  <a:lnTo>
                    <a:pt x="12" y="173"/>
                  </a:lnTo>
                  <a:lnTo>
                    <a:pt x="18" y="184"/>
                  </a:lnTo>
                  <a:lnTo>
                    <a:pt x="24" y="193"/>
                  </a:lnTo>
                  <a:lnTo>
                    <a:pt x="32" y="203"/>
                  </a:lnTo>
                  <a:lnTo>
                    <a:pt x="41" y="212"/>
                  </a:lnTo>
                  <a:lnTo>
                    <a:pt x="51" y="220"/>
                  </a:lnTo>
                  <a:lnTo>
                    <a:pt x="62" y="227"/>
                  </a:lnTo>
                  <a:lnTo>
                    <a:pt x="73" y="234"/>
                  </a:lnTo>
                  <a:lnTo>
                    <a:pt x="85" y="239"/>
                  </a:lnTo>
                  <a:lnTo>
                    <a:pt x="99" y="243"/>
                  </a:lnTo>
                  <a:lnTo>
                    <a:pt x="112" y="246"/>
                  </a:lnTo>
                  <a:lnTo>
                    <a:pt x="126" y="248"/>
                  </a:lnTo>
                  <a:lnTo>
                    <a:pt x="141" y="249"/>
                  </a:lnTo>
                  <a:lnTo>
                    <a:pt x="154" y="248"/>
                  </a:lnTo>
                  <a:lnTo>
                    <a:pt x="169" y="246"/>
                  </a:lnTo>
                  <a:lnTo>
                    <a:pt x="181" y="243"/>
                  </a:lnTo>
                  <a:lnTo>
                    <a:pt x="195" y="239"/>
                  </a:lnTo>
                  <a:lnTo>
                    <a:pt x="207" y="234"/>
                  </a:lnTo>
                  <a:lnTo>
                    <a:pt x="218" y="227"/>
                  </a:lnTo>
                  <a:lnTo>
                    <a:pt x="229" y="220"/>
                  </a:lnTo>
                  <a:lnTo>
                    <a:pt x="239" y="212"/>
                  </a:lnTo>
                  <a:lnTo>
                    <a:pt x="247" y="203"/>
                  </a:lnTo>
                  <a:lnTo>
                    <a:pt x="256" y="193"/>
                  </a:lnTo>
                  <a:lnTo>
                    <a:pt x="263" y="184"/>
                  </a:lnTo>
                  <a:lnTo>
                    <a:pt x="270" y="173"/>
                  </a:lnTo>
                  <a:lnTo>
                    <a:pt x="273" y="161"/>
                  </a:lnTo>
                  <a:lnTo>
                    <a:pt x="277" y="150"/>
                  </a:lnTo>
                  <a:lnTo>
                    <a:pt x="279" y="137"/>
                  </a:lnTo>
                  <a:lnTo>
                    <a:pt x="281" y="125"/>
                  </a:lnTo>
                  <a:lnTo>
                    <a:pt x="279" y="111"/>
                  </a:lnTo>
                  <a:lnTo>
                    <a:pt x="277" y="99"/>
                  </a:lnTo>
                  <a:lnTo>
                    <a:pt x="273" y="87"/>
                  </a:lnTo>
                  <a:lnTo>
                    <a:pt x="270" y="75"/>
                  </a:lnTo>
                  <a:lnTo>
                    <a:pt x="263" y="64"/>
                  </a:lnTo>
                  <a:lnTo>
                    <a:pt x="256" y="55"/>
                  </a:lnTo>
                  <a:lnTo>
                    <a:pt x="247" y="45"/>
                  </a:lnTo>
                  <a:lnTo>
                    <a:pt x="239" y="36"/>
                  </a:lnTo>
                  <a:lnTo>
                    <a:pt x="229" y="28"/>
                  </a:lnTo>
                  <a:lnTo>
                    <a:pt x="218" y="21"/>
                  </a:lnTo>
                  <a:lnTo>
                    <a:pt x="207" y="14"/>
                  </a:lnTo>
                  <a:lnTo>
                    <a:pt x="195" y="10"/>
                  </a:lnTo>
                  <a:lnTo>
                    <a:pt x="181" y="5"/>
                  </a:lnTo>
                  <a:lnTo>
                    <a:pt x="169" y="2"/>
                  </a:lnTo>
                  <a:lnTo>
                    <a:pt x="154" y="0"/>
                  </a:lnTo>
                  <a:lnTo>
                    <a:pt x="141" y="0"/>
                  </a:lnTo>
                  <a:lnTo>
                    <a:pt x="126" y="0"/>
                  </a:lnTo>
                  <a:lnTo>
                    <a:pt x="112" y="2"/>
                  </a:lnTo>
                  <a:lnTo>
                    <a:pt x="99" y="5"/>
                  </a:lnTo>
                  <a:lnTo>
                    <a:pt x="85" y="10"/>
                  </a:lnTo>
                  <a:lnTo>
                    <a:pt x="73" y="14"/>
                  </a:lnTo>
                  <a:lnTo>
                    <a:pt x="62" y="21"/>
                  </a:lnTo>
                  <a:lnTo>
                    <a:pt x="51" y="28"/>
                  </a:lnTo>
                  <a:lnTo>
                    <a:pt x="41" y="36"/>
                  </a:lnTo>
                  <a:lnTo>
                    <a:pt x="32" y="45"/>
                  </a:lnTo>
                  <a:lnTo>
                    <a:pt x="24" y="55"/>
                  </a:lnTo>
                  <a:lnTo>
                    <a:pt x="18" y="64"/>
                  </a:lnTo>
                  <a:lnTo>
                    <a:pt x="12" y="75"/>
                  </a:lnTo>
                  <a:lnTo>
                    <a:pt x="7" y="87"/>
                  </a:lnTo>
                  <a:lnTo>
                    <a:pt x="3" y="99"/>
                  </a:lnTo>
                  <a:lnTo>
                    <a:pt x="0" y="111"/>
                  </a:lnTo>
                  <a:lnTo>
                    <a:pt x="0" y="125"/>
                  </a:lnTo>
                  <a:close/>
                  <a:moveTo>
                    <a:pt x="46" y="125"/>
                  </a:moveTo>
                  <a:lnTo>
                    <a:pt x="46" y="116"/>
                  </a:lnTo>
                  <a:lnTo>
                    <a:pt x="47" y="107"/>
                  </a:lnTo>
                  <a:lnTo>
                    <a:pt x="50" y="99"/>
                  </a:lnTo>
                  <a:lnTo>
                    <a:pt x="53" y="92"/>
                  </a:lnTo>
                  <a:lnTo>
                    <a:pt x="57" y="84"/>
                  </a:lnTo>
                  <a:lnTo>
                    <a:pt x="62" y="78"/>
                  </a:lnTo>
                  <a:lnTo>
                    <a:pt x="67" y="71"/>
                  </a:lnTo>
                  <a:lnTo>
                    <a:pt x="73" y="64"/>
                  </a:lnTo>
                  <a:lnTo>
                    <a:pt x="80" y="59"/>
                  </a:lnTo>
                  <a:lnTo>
                    <a:pt x="88" y="55"/>
                  </a:lnTo>
                  <a:lnTo>
                    <a:pt x="95" y="50"/>
                  </a:lnTo>
                  <a:lnTo>
                    <a:pt x="104" y="47"/>
                  </a:lnTo>
                  <a:lnTo>
                    <a:pt x="112" y="44"/>
                  </a:lnTo>
                  <a:lnTo>
                    <a:pt x="121" y="42"/>
                  </a:lnTo>
                  <a:lnTo>
                    <a:pt x="131" y="40"/>
                  </a:lnTo>
                  <a:lnTo>
                    <a:pt x="141" y="39"/>
                  </a:lnTo>
                  <a:lnTo>
                    <a:pt x="150" y="40"/>
                  </a:lnTo>
                  <a:lnTo>
                    <a:pt x="159" y="42"/>
                  </a:lnTo>
                  <a:lnTo>
                    <a:pt x="169" y="44"/>
                  </a:lnTo>
                  <a:lnTo>
                    <a:pt x="177" y="47"/>
                  </a:lnTo>
                  <a:lnTo>
                    <a:pt x="185" y="50"/>
                  </a:lnTo>
                  <a:lnTo>
                    <a:pt x="193" y="55"/>
                  </a:lnTo>
                  <a:lnTo>
                    <a:pt x="201" y="59"/>
                  </a:lnTo>
                  <a:lnTo>
                    <a:pt x="207" y="64"/>
                  </a:lnTo>
                  <a:lnTo>
                    <a:pt x="213" y="71"/>
                  </a:lnTo>
                  <a:lnTo>
                    <a:pt x="219" y="78"/>
                  </a:lnTo>
                  <a:lnTo>
                    <a:pt x="223" y="84"/>
                  </a:lnTo>
                  <a:lnTo>
                    <a:pt x="228" y="92"/>
                  </a:lnTo>
                  <a:lnTo>
                    <a:pt x="230" y="99"/>
                  </a:lnTo>
                  <a:lnTo>
                    <a:pt x="233" y="107"/>
                  </a:lnTo>
                  <a:lnTo>
                    <a:pt x="234" y="116"/>
                  </a:lnTo>
                  <a:lnTo>
                    <a:pt x="235" y="125"/>
                  </a:lnTo>
                  <a:lnTo>
                    <a:pt x="234" y="132"/>
                  </a:lnTo>
                  <a:lnTo>
                    <a:pt x="233" y="141"/>
                  </a:lnTo>
                  <a:lnTo>
                    <a:pt x="230" y="149"/>
                  </a:lnTo>
                  <a:lnTo>
                    <a:pt x="228" y="157"/>
                  </a:lnTo>
                  <a:lnTo>
                    <a:pt x="223" y="164"/>
                  </a:lnTo>
                  <a:lnTo>
                    <a:pt x="219" y="172"/>
                  </a:lnTo>
                  <a:lnTo>
                    <a:pt x="213" y="178"/>
                  </a:lnTo>
                  <a:lnTo>
                    <a:pt x="207" y="184"/>
                  </a:lnTo>
                  <a:lnTo>
                    <a:pt x="201" y="189"/>
                  </a:lnTo>
                  <a:lnTo>
                    <a:pt x="193" y="194"/>
                  </a:lnTo>
                  <a:lnTo>
                    <a:pt x="185" y="198"/>
                  </a:lnTo>
                  <a:lnTo>
                    <a:pt x="177" y="202"/>
                  </a:lnTo>
                  <a:lnTo>
                    <a:pt x="169" y="204"/>
                  </a:lnTo>
                  <a:lnTo>
                    <a:pt x="159" y="206"/>
                  </a:lnTo>
                  <a:lnTo>
                    <a:pt x="150" y="208"/>
                  </a:lnTo>
                  <a:lnTo>
                    <a:pt x="141" y="209"/>
                  </a:lnTo>
                  <a:lnTo>
                    <a:pt x="131" y="208"/>
                  </a:lnTo>
                  <a:lnTo>
                    <a:pt x="121" y="206"/>
                  </a:lnTo>
                  <a:lnTo>
                    <a:pt x="112" y="204"/>
                  </a:lnTo>
                  <a:lnTo>
                    <a:pt x="104" y="202"/>
                  </a:lnTo>
                  <a:lnTo>
                    <a:pt x="95" y="198"/>
                  </a:lnTo>
                  <a:lnTo>
                    <a:pt x="88" y="194"/>
                  </a:lnTo>
                  <a:lnTo>
                    <a:pt x="80" y="189"/>
                  </a:lnTo>
                  <a:lnTo>
                    <a:pt x="73" y="184"/>
                  </a:lnTo>
                  <a:lnTo>
                    <a:pt x="67" y="178"/>
                  </a:lnTo>
                  <a:lnTo>
                    <a:pt x="62" y="172"/>
                  </a:lnTo>
                  <a:lnTo>
                    <a:pt x="57" y="164"/>
                  </a:lnTo>
                  <a:lnTo>
                    <a:pt x="53" y="157"/>
                  </a:lnTo>
                  <a:lnTo>
                    <a:pt x="50" y="149"/>
                  </a:lnTo>
                  <a:lnTo>
                    <a:pt x="47" y="141"/>
                  </a:lnTo>
                  <a:lnTo>
                    <a:pt x="46" y="132"/>
                  </a:lnTo>
                  <a:lnTo>
                    <a:pt x="46"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5" name="Freeform 289"/>
            <p:cNvSpPr>
              <a:spLocks noChangeAspect="1"/>
            </p:cNvSpPr>
            <p:nvPr/>
          </p:nvSpPr>
          <p:spPr bwMode="auto">
            <a:xfrm>
              <a:off x="5601" y="2980"/>
              <a:ext cx="59" cy="54"/>
            </a:xfrm>
            <a:custGeom>
              <a:avLst/>
              <a:gdLst/>
              <a:ahLst/>
              <a:cxnLst>
                <a:cxn ang="0">
                  <a:pos x="234" y="116"/>
                </a:cxn>
                <a:cxn ang="0">
                  <a:pos x="230" y="135"/>
                </a:cxn>
                <a:cxn ang="0">
                  <a:pos x="220" y="154"/>
                </a:cxn>
                <a:cxn ang="0">
                  <a:pos x="207" y="171"/>
                </a:cxn>
                <a:cxn ang="0">
                  <a:pos x="191" y="186"/>
                </a:cxn>
                <a:cxn ang="0">
                  <a:pos x="173" y="197"/>
                </a:cxn>
                <a:cxn ang="0">
                  <a:pos x="152" y="204"/>
                </a:cxn>
                <a:cxn ang="0">
                  <a:pos x="129" y="209"/>
                </a:cxn>
                <a:cxn ang="0">
                  <a:pos x="106" y="209"/>
                </a:cxn>
                <a:cxn ang="0">
                  <a:pos x="82" y="204"/>
                </a:cxn>
                <a:cxn ang="0">
                  <a:pos x="61" y="197"/>
                </a:cxn>
                <a:cxn ang="0">
                  <a:pos x="43" y="186"/>
                </a:cxn>
                <a:cxn ang="0">
                  <a:pos x="27" y="171"/>
                </a:cxn>
                <a:cxn ang="0">
                  <a:pos x="15" y="154"/>
                </a:cxn>
                <a:cxn ang="0">
                  <a:pos x="5" y="135"/>
                </a:cxn>
                <a:cxn ang="0">
                  <a:pos x="1" y="116"/>
                </a:cxn>
                <a:cxn ang="0">
                  <a:pos x="1" y="94"/>
                </a:cxn>
                <a:cxn ang="0">
                  <a:pos x="5" y="74"/>
                </a:cxn>
                <a:cxn ang="0">
                  <a:pos x="15" y="55"/>
                </a:cxn>
                <a:cxn ang="0">
                  <a:pos x="27" y="38"/>
                </a:cxn>
                <a:cxn ang="0">
                  <a:pos x="43" y="24"/>
                </a:cxn>
                <a:cxn ang="0">
                  <a:pos x="61" y="13"/>
                </a:cxn>
                <a:cxn ang="0">
                  <a:pos x="82" y="5"/>
                </a:cxn>
                <a:cxn ang="0">
                  <a:pos x="106" y="1"/>
                </a:cxn>
                <a:cxn ang="0">
                  <a:pos x="129" y="1"/>
                </a:cxn>
                <a:cxn ang="0">
                  <a:pos x="152" y="5"/>
                </a:cxn>
                <a:cxn ang="0">
                  <a:pos x="173" y="13"/>
                </a:cxn>
                <a:cxn ang="0">
                  <a:pos x="191" y="24"/>
                </a:cxn>
                <a:cxn ang="0">
                  <a:pos x="207" y="38"/>
                </a:cxn>
                <a:cxn ang="0">
                  <a:pos x="220" y="55"/>
                </a:cxn>
                <a:cxn ang="0">
                  <a:pos x="230" y="74"/>
                </a:cxn>
                <a:cxn ang="0">
                  <a:pos x="234" y="94"/>
                </a:cxn>
              </a:cxnLst>
              <a:rect l="0" t="0" r="r" b="b"/>
              <a:pathLst>
                <a:path w="234" h="209">
                  <a:moveTo>
                    <a:pt x="234" y="105"/>
                  </a:moveTo>
                  <a:lnTo>
                    <a:pt x="234" y="116"/>
                  </a:lnTo>
                  <a:lnTo>
                    <a:pt x="232" y="126"/>
                  </a:lnTo>
                  <a:lnTo>
                    <a:pt x="230" y="135"/>
                  </a:lnTo>
                  <a:lnTo>
                    <a:pt x="226" y="145"/>
                  </a:lnTo>
                  <a:lnTo>
                    <a:pt x="220" y="154"/>
                  </a:lnTo>
                  <a:lnTo>
                    <a:pt x="215" y="163"/>
                  </a:lnTo>
                  <a:lnTo>
                    <a:pt x="207" y="171"/>
                  </a:lnTo>
                  <a:lnTo>
                    <a:pt x="200" y="178"/>
                  </a:lnTo>
                  <a:lnTo>
                    <a:pt x="191" y="186"/>
                  </a:lnTo>
                  <a:lnTo>
                    <a:pt x="183" y="191"/>
                  </a:lnTo>
                  <a:lnTo>
                    <a:pt x="173" y="197"/>
                  </a:lnTo>
                  <a:lnTo>
                    <a:pt x="163" y="201"/>
                  </a:lnTo>
                  <a:lnTo>
                    <a:pt x="152" y="204"/>
                  </a:lnTo>
                  <a:lnTo>
                    <a:pt x="141" y="206"/>
                  </a:lnTo>
                  <a:lnTo>
                    <a:pt x="129" y="209"/>
                  </a:lnTo>
                  <a:lnTo>
                    <a:pt x="118" y="209"/>
                  </a:lnTo>
                  <a:lnTo>
                    <a:pt x="106" y="209"/>
                  </a:lnTo>
                  <a:lnTo>
                    <a:pt x="93" y="206"/>
                  </a:lnTo>
                  <a:lnTo>
                    <a:pt x="82" y="204"/>
                  </a:lnTo>
                  <a:lnTo>
                    <a:pt x="71" y="201"/>
                  </a:lnTo>
                  <a:lnTo>
                    <a:pt x="61" y="197"/>
                  </a:lnTo>
                  <a:lnTo>
                    <a:pt x="51" y="191"/>
                  </a:lnTo>
                  <a:lnTo>
                    <a:pt x="43" y="186"/>
                  </a:lnTo>
                  <a:lnTo>
                    <a:pt x="34" y="178"/>
                  </a:lnTo>
                  <a:lnTo>
                    <a:pt x="27" y="171"/>
                  </a:lnTo>
                  <a:lnTo>
                    <a:pt x="20" y="163"/>
                  </a:lnTo>
                  <a:lnTo>
                    <a:pt x="15" y="154"/>
                  </a:lnTo>
                  <a:lnTo>
                    <a:pt x="10" y="145"/>
                  </a:lnTo>
                  <a:lnTo>
                    <a:pt x="5" y="135"/>
                  </a:lnTo>
                  <a:lnTo>
                    <a:pt x="2" y="126"/>
                  </a:lnTo>
                  <a:lnTo>
                    <a:pt x="1" y="116"/>
                  </a:lnTo>
                  <a:lnTo>
                    <a:pt x="0" y="105"/>
                  </a:lnTo>
                  <a:lnTo>
                    <a:pt x="1" y="94"/>
                  </a:lnTo>
                  <a:lnTo>
                    <a:pt x="2" y="84"/>
                  </a:lnTo>
                  <a:lnTo>
                    <a:pt x="5" y="74"/>
                  </a:lnTo>
                  <a:lnTo>
                    <a:pt x="10" y="64"/>
                  </a:lnTo>
                  <a:lnTo>
                    <a:pt x="15" y="55"/>
                  </a:lnTo>
                  <a:lnTo>
                    <a:pt x="20" y="47"/>
                  </a:lnTo>
                  <a:lnTo>
                    <a:pt x="27" y="38"/>
                  </a:lnTo>
                  <a:lnTo>
                    <a:pt x="34" y="31"/>
                  </a:lnTo>
                  <a:lnTo>
                    <a:pt x="43" y="24"/>
                  </a:lnTo>
                  <a:lnTo>
                    <a:pt x="51" y="19"/>
                  </a:lnTo>
                  <a:lnTo>
                    <a:pt x="61" y="13"/>
                  </a:lnTo>
                  <a:lnTo>
                    <a:pt x="71" y="9"/>
                  </a:lnTo>
                  <a:lnTo>
                    <a:pt x="82" y="5"/>
                  </a:lnTo>
                  <a:lnTo>
                    <a:pt x="93" y="2"/>
                  </a:lnTo>
                  <a:lnTo>
                    <a:pt x="106" y="1"/>
                  </a:lnTo>
                  <a:lnTo>
                    <a:pt x="118" y="0"/>
                  </a:lnTo>
                  <a:lnTo>
                    <a:pt x="129" y="1"/>
                  </a:lnTo>
                  <a:lnTo>
                    <a:pt x="141" y="2"/>
                  </a:lnTo>
                  <a:lnTo>
                    <a:pt x="152" y="5"/>
                  </a:lnTo>
                  <a:lnTo>
                    <a:pt x="163" y="9"/>
                  </a:lnTo>
                  <a:lnTo>
                    <a:pt x="173" y="13"/>
                  </a:lnTo>
                  <a:lnTo>
                    <a:pt x="183" y="19"/>
                  </a:lnTo>
                  <a:lnTo>
                    <a:pt x="191" y="24"/>
                  </a:lnTo>
                  <a:lnTo>
                    <a:pt x="200" y="31"/>
                  </a:lnTo>
                  <a:lnTo>
                    <a:pt x="207" y="38"/>
                  </a:lnTo>
                  <a:lnTo>
                    <a:pt x="215" y="47"/>
                  </a:lnTo>
                  <a:lnTo>
                    <a:pt x="220" y="55"/>
                  </a:lnTo>
                  <a:lnTo>
                    <a:pt x="226" y="64"/>
                  </a:lnTo>
                  <a:lnTo>
                    <a:pt x="230" y="74"/>
                  </a:lnTo>
                  <a:lnTo>
                    <a:pt x="232" y="84"/>
                  </a:lnTo>
                  <a:lnTo>
                    <a:pt x="234" y="94"/>
                  </a:lnTo>
                  <a:lnTo>
                    <a:pt x="234" y="10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6" name="Freeform 290"/>
            <p:cNvSpPr>
              <a:spLocks noChangeAspect="1" noEditPoints="1"/>
            </p:cNvSpPr>
            <p:nvPr/>
          </p:nvSpPr>
          <p:spPr bwMode="auto">
            <a:xfrm>
              <a:off x="5595" y="2975"/>
              <a:ext cx="69" cy="62"/>
            </a:xfrm>
            <a:custGeom>
              <a:avLst/>
              <a:gdLst/>
              <a:ahLst/>
              <a:cxnLst>
                <a:cxn ang="0">
                  <a:pos x="2" y="150"/>
                </a:cxn>
                <a:cxn ang="0">
                  <a:pos x="16" y="184"/>
                </a:cxn>
                <a:cxn ang="0">
                  <a:pos x="40" y="212"/>
                </a:cxn>
                <a:cxn ang="0">
                  <a:pos x="72" y="234"/>
                </a:cxn>
                <a:cxn ang="0">
                  <a:pos x="112" y="247"/>
                </a:cxn>
                <a:cxn ang="0">
                  <a:pos x="153" y="248"/>
                </a:cxn>
                <a:cxn ang="0">
                  <a:pos x="194" y="239"/>
                </a:cxn>
                <a:cxn ang="0">
                  <a:pos x="228" y="221"/>
                </a:cxn>
                <a:cxn ang="0">
                  <a:pos x="255" y="195"/>
                </a:cxn>
                <a:cxn ang="0">
                  <a:pos x="272" y="162"/>
                </a:cxn>
                <a:cxn ang="0">
                  <a:pos x="279" y="125"/>
                </a:cxn>
                <a:cxn ang="0">
                  <a:pos x="272" y="88"/>
                </a:cxn>
                <a:cxn ang="0">
                  <a:pos x="255" y="55"/>
                </a:cxn>
                <a:cxn ang="0">
                  <a:pos x="228" y="29"/>
                </a:cxn>
                <a:cxn ang="0">
                  <a:pos x="194" y="10"/>
                </a:cxn>
                <a:cxn ang="0">
                  <a:pos x="153" y="1"/>
                </a:cxn>
                <a:cxn ang="0">
                  <a:pos x="112" y="2"/>
                </a:cxn>
                <a:cxn ang="0">
                  <a:pos x="72" y="16"/>
                </a:cxn>
                <a:cxn ang="0">
                  <a:pos x="40" y="36"/>
                </a:cxn>
                <a:cxn ang="0">
                  <a:pos x="16" y="66"/>
                </a:cxn>
                <a:cxn ang="0">
                  <a:pos x="2" y="100"/>
                </a:cxn>
                <a:cxn ang="0">
                  <a:pos x="45" y="125"/>
                </a:cxn>
                <a:cxn ang="0">
                  <a:pos x="49" y="100"/>
                </a:cxn>
                <a:cxn ang="0">
                  <a:pos x="61" y="78"/>
                </a:cxn>
                <a:cxn ang="0">
                  <a:pos x="80" y="60"/>
                </a:cxn>
                <a:cxn ang="0">
                  <a:pos x="103" y="47"/>
                </a:cxn>
                <a:cxn ang="0">
                  <a:pos x="130" y="41"/>
                </a:cxn>
                <a:cxn ang="0">
                  <a:pos x="158" y="42"/>
                </a:cxn>
                <a:cxn ang="0">
                  <a:pos x="184" y="51"/>
                </a:cxn>
                <a:cxn ang="0">
                  <a:pos x="206" y="65"/>
                </a:cxn>
                <a:cxn ang="0">
                  <a:pos x="222" y="84"/>
                </a:cxn>
                <a:cxn ang="0">
                  <a:pos x="232" y="107"/>
                </a:cxn>
                <a:cxn ang="0">
                  <a:pos x="233" y="134"/>
                </a:cxn>
                <a:cxn ang="0">
                  <a:pos x="227" y="158"/>
                </a:cxn>
                <a:cxn ang="0">
                  <a:pos x="212" y="178"/>
                </a:cxn>
                <a:cxn ang="0">
                  <a:pos x="193" y="195"/>
                </a:cxn>
                <a:cxn ang="0">
                  <a:pos x="167" y="206"/>
                </a:cxn>
                <a:cxn ang="0">
                  <a:pos x="140" y="209"/>
                </a:cxn>
                <a:cxn ang="0">
                  <a:pos x="112" y="206"/>
                </a:cxn>
                <a:cxn ang="0">
                  <a:pos x="86" y="195"/>
                </a:cxn>
                <a:cxn ang="0">
                  <a:pos x="66" y="178"/>
                </a:cxn>
                <a:cxn ang="0">
                  <a:pos x="53" y="158"/>
                </a:cxn>
                <a:cxn ang="0">
                  <a:pos x="45" y="134"/>
                </a:cxn>
              </a:cxnLst>
              <a:rect l="0" t="0" r="r" b="b"/>
              <a:pathLst>
                <a:path w="279" h="249">
                  <a:moveTo>
                    <a:pt x="0" y="125"/>
                  </a:moveTo>
                  <a:lnTo>
                    <a:pt x="0" y="138"/>
                  </a:lnTo>
                  <a:lnTo>
                    <a:pt x="2" y="150"/>
                  </a:lnTo>
                  <a:lnTo>
                    <a:pt x="6" y="162"/>
                  </a:lnTo>
                  <a:lnTo>
                    <a:pt x="11" y="173"/>
                  </a:lnTo>
                  <a:lnTo>
                    <a:pt x="16" y="184"/>
                  </a:lnTo>
                  <a:lnTo>
                    <a:pt x="23" y="195"/>
                  </a:lnTo>
                  <a:lnTo>
                    <a:pt x="32" y="203"/>
                  </a:lnTo>
                  <a:lnTo>
                    <a:pt x="40" y="212"/>
                  </a:lnTo>
                  <a:lnTo>
                    <a:pt x="50" y="221"/>
                  </a:lnTo>
                  <a:lnTo>
                    <a:pt x="61" y="227"/>
                  </a:lnTo>
                  <a:lnTo>
                    <a:pt x="72" y="234"/>
                  </a:lnTo>
                  <a:lnTo>
                    <a:pt x="85" y="239"/>
                  </a:lnTo>
                  <a:lnTo>
                    <a:pt x="98" y="244"/>
                  </a:lnTo>
                  <a:lnTo>
                    <a:pt x="112" y="247"/>
                  </a:lnTo>
                  <a:lnTo>
                    <a:pt x="125" y="248"/>
                  </a:lnTo>
                  <a:lnTo>
                    <a:pt x="140" y="249"/>
                  </a:lnTo>
                  <a:lnTo>
                    <a:pt x="153" y="248"/>
                  </a:lnTo>
                  <a:lnTo>
                    <a:pt x="167" y="247"/>
                  </a:lnTo>
                  <a:lnTo>
                    <a:pt x="180" y="244"/>
                  </a:lnTo>
                  <a:lnTo>
                    <a:pt x="194" y="239"/>
                  </a:lnTo>
                  <a:lnTo>
                    <a:pt x="206" y="234"/>
                  </a:lnTo>
                  <a:lnTo>
                    <a:pt x="217" y="227"/>
                  </a:lnTo>
                  <a:lnTo>
                    <a:pt x="228" y="221"/>
                  </a:lnTo>
                  <a:lnTo>
                    <a:pt x="238" y="212"/>
                  </a:lnTo>
                  <a:lnTo>
                    <a:pt x="247" y="203"/>
                  </a:lnTo>
                  <a:lnTo>
                    <a:pt x="255" y="195"/>
                  </a:lnTo>
                  <a:lnTo>
                    <a:pt x="263" y="184"/>
                  </a:lnTo>
                  <a:lnTo>
                    <a:pt x="268" y="173"/>
                  </a:lnTo>
                  <a:lnTo>
                    <a:pt x="272" y="162"/>
                  </a:lnTo>
                  <a:lnTo>
                    <a:pt x="276" y="150"/>
                  </a:lnTo>
                  <a:lnTo>
                    <a:pt x="279" y="138"/>
                  </a:lnTo>
                  <a:lnTo>
                    <a:pt x="279" y="125"/>
                  </a:lnTo>
                  <a:lnTo>
                    <a:pt x="279" y="112"/>
                  </a:lnTo>
                  <a:lnTo>
                    <a:pt x="276" y="100"/>
                  </a:lnTo>
                  <a:lnTo>
                    <a:pt x="272" y="88"/>
                  </a:lnTo>
                  <a:lnTo>
                    <a:pt x="268" y="77"/>
                  </a:lnTo>
                  <a:lnTo>
                    <a:pt x="263" y="66"/>
                  </a:lnTo>
                  <a:lnTo>
                    <a:pt x="255" y="55"/>
                  </a:lnTo>
                  <a:lnTo>
                    <a:pt x="247" y="46"/>
                  </a:lnTo>
                  <a:lnTo>
                    <a:pt x="238" y="36"/>
                  </a:lnTo>
                  <a:lnTo>
                    <a:pt x="228" y="29"/>
                  </a:lnTo>
                  <a:lnTo>
                    <a:pt x="217" y="22"/>
                  </a:lnTo>
                  <a:lnTo>
                    <a:pt x="206" y="16"/>
                  </a:lnTo>
                  <a:lnTo>
                    <a:pt x="194" y="10"/>
                  </a:lnTo>
                  <a:lnTo>
                    <a:pt x="180" y="6"/>
                  </a:lnTo>
                  <a:lnTo>
                    <a:pt x="167" y="2"/>
                  </a:lnTo>
                  <a:lnTo>
                    <a:pt x="153" y="1"/>
                  </a:lnTo>
                  <a:lnTo>
                    <a:pt x="140" y="0"/>
                  </a:lnTo>
                  <a:lnTo>
                    <a:pt x="125" y="1"/>
                  </a:lnTo>
                  <a:lnTo>
                    <a:pt x="112" y="2"/>
                  </a:lnTo>
                  <a:lnTo>
                    <a:pt x="98" y="6"/>
                  </a:lnTo>
                  <a:lnTo>
                    <a:pt x="85" y="10"/>
                  </a:lnTo>
                  <a:lnTo>
                    <a:pt x="72" y="16"/>
                  </a:lnTo>
                  <a:lnTo>
                    <a:pt x="61" y="22"/>
                  </a:lnTo>
                  <a:lnTo>
                    <a:pt x="50" y="29"/>
                  </a:lnTo>
                  <a:lnTo>
                    <a:pt x="40" y="36"/>
                  </a:lnTo>
                  <a:lnTo>
                    <a:pt x="32" y="46"/>
                  </a:lnTo>
                  <a:lnTo>
                    <a:pt x="23" y="55"/>
                  </a:lnTo>
                  <a:lnTo>
                    <a:pt x="16" y="66"/>
                  </a:lnTo>
                  <a:lnTo>
                    <a:pt x="11" y="77"/>
                  </a:lnTo>
                  <a:lnTo>
                    <a:pt x="6" y="88"/>
                  </a:lnTo>
                  <a:lnTo>
                    <a:pt x="2" y="100"/>
                  </a:lnTo>
                  <a:lnTo>
                    <a:pt x="0" y="112"/>
                  </a:lnTo>
                  <a:lnTo>
                    <a:pt x="0" y="125"/>
                  </a:lnTo>
                  <a:close/>
                  <a:moveTo>
                    <a:pt x="45" y="125"/>
                  </a:moveTo>
                  <a:lnTo>
                    <a:pt x="45" y="116"/>
                  </a:lnTo>
                  <a:lnTo>
                    <a:pt x="46" y="107"/>
                  </a:lnTo>
                  <a:lnTo>
                    <a:pt x="49" y="100"/>
                  </a:lnTo>
                  <a:lnTo>
                    <a:pt x="53" y="92"/>
                  </a:lnTo>
                  <a:lnTo>
                    <a:pt x="56" y="84"/>
                  </a:lnTo>
                  <a:lnTo>
                    <a:pt x="61" y="78"/>
                  </a:lnTo>
                  <a:lnTo>
                    <a:pt x="66" y="71"/>
                  </a:lnTo>
                  <a:lnTo>
                    <a:pt x="72" y="65"/>
                  </a:lnTo>
                  <a:lnTo>
                    <a:pt x="80" y="60"/>
                  </a:lnTo>
                  <a:lnTo>
                    <a:pt x="86" y="55"/>
                  </a:lnTo>
                  <a:lnTo>
                    <a:pt x="94" y="51"/>
                  </a:lnTo>
                  <a:lnTo>
                    <a:pt x="103" y="47"/>
                  </a:lnTo>
                  <a:lnTo>
                    <a:pt x="112" y="44"/>
                  </a:lnTo>
                  <a:lnTo>
                    <a:pt x="120" y="42"/>
                  </a:lnTo>
                  <a:lnTo>
                    <a:pt x="130" y="41"/>
                  </a:lnTo>
                  <a:lnTo>
                    <a:pt x="140" y="41"/>
                  </a:lnTo>
                  <a:lnTo>
                    <a:pt x="148" y="41"/>
                  </a:lnTo>
                  <a:lnTo>
                    <a:pt x="158" y="42"/>
                  </a:lnTo>
                  <a:lnTo>
                    <a:pt x="167" y="44"/>
                  </a:lnTo>
                  <a:lnTo>
                    <a:pt x="177" y="47"/>
                  </a:lnTo>
                  <a:lnTo>
                    <a:pt x="184" y="51"/>
                  </a:lnTo>
                  <a:lnTo>
                    <a:pt x="193" y="55"/>
                  </a:lnTo>
                  <a:lnTo>
                    <a:pt x="200" y="60"/>
                  </a:lnTo>
                  <a:lnTo>
                    <a:pt x="206" y="65"/>
                  </a:lnTo>
                  <a:lnTo>
                    <a:pt x="212" y="71"/>
                  </a:lnTo>
                  <a:lnTo>
                    <a:pt x="217" y="78"/>
                  </a:lnTo>
                  <a:lnTo>
                    <a:pt x="222" y="84"/>
                  </a:lnTo>
                  <a:lnTo>
                    <a:pt x="227" y="92"/>
                  </a:lnTo>
                  <a:lnTo>
                    <a:pt x="229" y="100"/>
                  </a:lnTo>
                  <a:lnTo>
                    <a:pt x="232" y="107"/>
                  </a:lnTo>
                  <a:lnTo>
                    <a:pt x="233" y="116"/>
                  </a:lnTo>
                  <a:lnTo>
                    <a:pt x="234" y="125"/>
                  </a:lnTo>
                  <a:lnTo>
                    <a:pt x="233" y="134"/>
                  </a:lnTo>
                  <a:lnTo>
                    <a:pt x="232" y="141"/>
                  </a:lnTo>
                  <a:lnTo>
                    <a:pt x="229" y="150"/>
                  </a:lnTo>
                  <a:lnTo>
                    <a:pt x="227" y="158"/>
                  </a:lnTo>
                  <a:lnTo>
                    <a:pt x="222" y="165"/>
                  </a:lnTo>
                  <a:lnTo>
                    <a:pt x="217" y="172"/>
                  </a:lnTo>
                  <a:lnTo>
                    <a:pt x="212" y="178"/>
                  </a:lnTo>
                  <a:lnTo>
                    <a:pt x="206" y="184"/>
                  </a:lnTo>
                  <a:lnTo>
                    <a:pt x="200" y="189"/>
                  </a:lnTo>
                  <a:lnTo>
                    <a:pt x="193" y="195"/>
                  </a:lnTo>
                  <a:lnTo>
                    <a:pt x="184" y="199"/>
                  </a:lnTo>
                  <a:lnTo>
                    <a:pt x="177" y="202"/>
                  </a:lnTo>
                  <a:lnTo>
                    <a:pt x="167" y="206"/>
                  </a:lnTo>
                  <a:lnTo>
                    <a:pt x="158" y="207"/>
                  </a:lnTo>
                  <a:lnTo>
                    <a:pt x="148" y="209"/>
                  </a:lnTo>
                  <a:lnTo>
                    <a:pt x="140" y="209"/>
                  </a:lnTo>
                  <a:lnTo>
                    <a:pt x="130" y="209"/>
                  </a:lnTo>
                  <a:lnTo>
                    <a:pt x="120" y="207"/>
                  </a:lnTo>
                  <a:lnTo>
                    <a:pt x="112" y="206"/>
                  </a:lnTo>
                  <a:lnTo>
                    <a:pt x="103" y="202"/>
                  </a:lnTo>
                  <a:lnTo>
                    <a:pt x="94" y="199"/>
                  </a:lnTo>
                  <a:lnTo>
                    <a:pt x="86" y="195"/>
                  </a:lnTo>
                  <a:lnTo>
                    <a:pt x="80" y="189"/>
                  </a:lnTo>
                  <a:lnTo>
                    <a:pt x="72" y="184"/>
                  </a:lnTo>
                  <a:lnTo>
                    <a:pt x="66" y="178"/>
                  </a:lnTo>
                  <a:lnTo>
                    <a:pt x="61" y="172"/>
                  </a:lnTo>
                  <a:lnTo>
                    <a:pt x="56" y="165"/>
                  </a:lnTo>
                  <a:lnTo>
                    <a:pt x="53" y="158"/>
                  </a:lnTo>
                  <a:lnTo>
                    <a:pt x="49" y="150"/>
                  </a:lnTo>
                  <a:lnTo>
                    <a:pt x="46" y="141"/>
                  </a:lnTo>
                  <a:lnTo>
                    <a:pt x="45" y="134"/>
                  </a:lnTo>
                  <a:lnTo>
                    <a:pt x="45" y="125"/>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7" name="Freeform 291"/>
            <p:cNvSpPr>
              <a:spLocks noChangeAspect="1"/>
            </p:cNvSpPr>
            <p:nvPr/>
          </p:nvSpPr>
          <p:spPr bwMode="auto">
            <a:xfrm>
              <a:off x="929" y="173"/>
              <a:ext cx="60" cy="65"/>
            </a:xfrm>
            <a:custGeom>
              <a:avLst/>
              <a:gdLst/>
              <a:ahLst/>
              <a:cxnLst>
                <a:cxn ang="0">
                  <a:pos x="241" y="127"/>
                </a:cxn>
                <a:cxn ang="0">
                  <a:pos x="121" y="256"/>
                </a:cxn>
                <a:cxn ang="0">
                  <a:pos x="0" y="127"/>
                </a:cxn>
                <a:cxn ang="0">
                  <a:pos x="121" y="0"/>
                </a:cxn>
                <a:cxn ang="0">
                  <a:pos x="241" y="127"/>
                </a:cxn>
              </a:cxnLst>
              <a:rect l="0" t="0" r="r" b="b"/>
              <a:pathLst>
                <a:path w="241" h="256">
                  <a:moveTo>
                    <a:pt x="241" y="127"/>
                  </a:moveTo>
                  <a:lnTo>
                    <a:pt x="121" y="256"/>
                  </a:lnTo>
                  <a:lnTo>
                    <a:pt x="0" y="127"/>
                  </a:lnTo>
                  <a:lnTo>
                    <a:pt x="121" y="0"/>
                  </a:lnTo>
                  <a:lnTo>
                    <a:pt x="241" y="127"/>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8" name="Freeform 292"/>
            <p:cNvSpPr>
              <a:spLocks noChangeAspect="1" noEditPoints="1"/>
            </p:cNvSpPr>
            <p:nvPr/>
          </p:nvSpPr>
          <p:spPr bwMode="auto">
            <a:xfrm>
              <a:off x="922" y="166"/>
              <a:ext cx="75" cy="82"/>
            </a:xfrm>
            <a:custGeom>
              <a:avLst/>
              <a:gdLst/>
              <a:ahLst/>
              <a:cxnLst>
                <a:cxn ang="0">
                  <a:pos x="132" y="19"/>
                </a:cxn>
                <a:cxn ang="0">
                  <a:pos x="0" y="159"/>
                </a:cxn>
                <a:cxn ang="0">
                  <a:pos x="150" y="320"/>
                </a:cxn>
                <a:cxn ang="0">
                  <a:pos x="299" y="159"/>
                </a:cxn>
                <a:cxn ang="0">
                  <a:pos x="150" y="0"/>
                </a:cxn>
                <a:cxn ang="0">
                  <a:pos x="132" y="19"/>
                </a:cxn>
                <a:cxn ang="0">
                  <a:pos x="150" y="63"/>
                </a:cxn>
                <a:cxn ang="0">
                  <a:pos x="159" y="73"/>
                </a:cxn>
                <a:cxn ang="0">
                  <a:pos x="172" y="85"/>
                </a:cxn>
                <a:cxn ang="0">
                  <a:pos x="184" y="99"/>
                </a:cxn>
                <a:cxn ang="0">
                  <a:pos x="197" y="114"/>
                </a:cxn>
                <a:cxn ang="0">
                  <a:pos x="211" y="128"/>
                </a:cxn>
                <a:cxn ang="0">
                  <a:pos x="223" y="141"/>
                </a:cxn>
                <a:cxn ang="0">
                  <a:pos x="233" y="152"/>
                </a:cxn>
                <a:cxn ang="0">
                  <a:pos x="240" y="159"/>
                </a:cxn>
                <a:cxn ang="0">
                  <a:pos x="233" y="168"/>
                </a:cxn>
                <a:cxn ang="0">
                  <a:pos x="223" y="179"/>
                </a:cxn>
                <a:cxn ang="0">
                  <a:pos x="211" y="192"/>
                </a:cxn>
                <a:cxn ang="0">
                  <a:pos x="197" y="206"/>
                </a:cxn>
                <a:cxn ang="0">
                  <a:pos x="184" y="221"/>
                </a:cxn>
                <a:cxn ang="0">
                  <a:pos x="172" y="234"/>
                </a:cxn>
                <a:cxn ang="0">
                  <a:pos x="159" y="247"/>
                </a:cxn>
                <a:cxn ang="0">
                  <a:pos x="150" y="257"/>
                </a:cxn>
                <a:cxn ang="0">
                  <a:pos x="140" y="247"/>
                </a:cxn>
                <a:cxn ang="0">
                  <a:pos x="129" y="234"/>
                </a:cxn>
                <a:cxn ang="0">
                  <a:pos x="115" y="221"/>
                </a:cxn>
                <a:cxn ang="0">
                  <a:pos x="102" y="206"/>
                </a:cxn>
                <a:cxn ang="0">
                  <a:pos x="89" y="192"/>
                </a:cxn>
                <a:cxn ang="0">
                  <a:pos x="77" y="179"/>
                </a:cxn>
                <a:cxn ang="0">
                  <a:pos x="66" y="168"/>
                </a:cxn>
                <a:cxn ang="0">
                  <a:pos x="59" y="159"/>
                </a:cxn>
                <a:cxn ang="0">
                  <a:pos x="66" y="152"/>
                </a:cxn>
                <a:cxn ang="0">
                  <a:pos x="77" y="141"/>
                </a:cxn>
                <a:cxn ang="0">
                  <a:pos x="89" y="128"/>
                </a:cxn>
                <a:cxn ang="0">
                  <a:pos x="102" y="114"/>
                </a:cxn>
                <a:cxn ang="0">
                  <a:pos x="115" y="99"/>
                </a:cxn>
                <a:cxn ang="0">
                  <a:pos x="129" y="85"/>
                </a:cxn>
                <a:cxn ang="0">
                  <a:pos x="140" y="73"/>
                </a:cxn>
                <a:cxn ang="0">
                  <a:pos x="150" y="63"/>
                </a:cxn>
              </a:cxnLst>
              <a:rect l="0" t="0" r="r" b="b"/>
              <a:pathLst>
                <a:path w="299" h="320">
                  <a:moveTo>
                    <a:pt x="132" y="19"/>
                  </a:moveTo>
                  <a:lnTo>
                    <a:pt x="0" y="159"/>
                  </a:lnTo>
                  <a:lnTo>
                    <a:pt x="150" y="320"/>
                  </a:lnTo>
                  <a:lnTo>
                    <a:pt x="299" y="159"/>
                  </a:lnTo>
                  <a:lnTo>
                    <a:pt x="150" y="0"/>
                  </a:lnTo>
                  <a:lnTo>
                    <a:pt x="132" y="19"/>
                  </a:lnTo>
                  <a:close/>
                  <a:moveTo>
                    <a:pt x="150" y="63"/>
                  </a:moveTo>
                  <a:lnTo>
                    <a:pt x="159" y="73"/>
                  </a:lnTo>
                  <a:lnTo>
                    <a:pt x="172" y="85"/>
                  </a:lnTo>
                  <a:lnTo>
                    <a:pt x="184" y="99"/>
                  </a:lnTo>
                  <a:lnTo>
                    <a:pt x="197" y="114"/>
                  </a:lnTo>
                  <a:lnTo>
                    <a:pt x="211" y="128"/>
                  </a:lnTo>
                  <a:lnTo>
                    <a:pt x="223" y="141"/>
                  </a:lnTo>
                  <a:lnTo>
                    <a:pt x="233" y="152"/>
                  </a:lnTo>
                  <a:lnTo>
                    <a:pt x="240" y="159"/>
                  </a:lnTo>
                  <a:lnTo>
                    <a:pt x="233" y="168"/>
                  </a:lnTo>
                  <a:lnTo>
                    <a:pt x="223" y="179"/>
                  </a:lnTo>
                  <a:lnTo>
                    <a:pt x="211" y="192"/>
                  </a:lnTo>
                  <a:lnTo>
                    <a:pt x="197" y="206"/>
                  </a:lnTo>
                  <a:lnTo>
                    <a:pt x="184" y="221"/>
                  </a:lnTo>
                  <a:lnTo>
                    <a:pt x="172" y="234"/>
                  </a:lnTo>
                  <a:lnTo>
                    <a:pt x="159" y="247"/>
                  </a:lnTo>
                  <a:lnTo>
                    <a:pt x="150" y="257"/>
                  </a:lnTo>
                  <a:lnTo>
                    <a:pt x="140" y="247"/>
                  </a:lnTo>
                  <a:lnTo>
                    <a:pt x="129" y="234"/>
                  </a:lnTo>
                  <a:lnTo>
                    <a:pt x="115" y="221"/>
                  </a:lnTo>
                  <a:lnTo>
                    <a:pt x="102" y="206"/>
                  </a:lnTo>
                  <a:lnTo>
                    <a:pt x="89" y="192"/>
                  </a:lnTo>
                  <a:lnTo>
                    <a:pt x="77" y="179"/>
                  </a:lnTo>
                  <a:lnTo>
                    <a:pt x="66" y="168"/>
                  </a:lnTo>
                  <a:lnTo>
                    <a:pt x="59" y="159"/>
                  </a:lnTo>
                  <a:lnTo>
                    <a:pt x="66" y="152"/>
                  </a:lnTo>
                  <a:lnTo>
                    <a:pt x="77" y="141"/>
                  </a:lnTo>
                  <a:lnTo>
                    <a:pt x="89" y="128"/>
                  </a:lnTo>
                  <a:lnTo>
                    <a:pt x="102" y="114"/>
                  </a:lnTo>
                  <a:lnTo>
                    <a:pt x="115" y="99"/>
                  </a:lnTo>
                  <a:lnTo>
                    <a:pt x="129" y="85"/>
                  </a:lnTo>
                  <a:lnTo>
                    <a:pt x="140" y="73"/>
                  </a:lnTo>
                  <a:lnTo>
                    <a:pt x="150" y="63"/>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89" name="Freeform 293"/>
            <p:cNvSpPr>
              <a:spLocks noChangeAspect="1"/>
            </p:cNvSpPr>
            <p:nvPr/>
          </p:nvSpPr>
          <p:spPr bwMode="auto">
            <a:xfrm>
              <a:off x="929" y="206"/>
              <a:ext cx="60" cy="64"/>
            </a:xfrm>
            <a:custGeom>
              <a:avLst/>
              <a:gdLst/>
              <a:ahLst/>
              <a:cxnLst>
                <a:cxn ang="0">
                  <a:pos x="241" y="129"/>
                </a:cxn>
                <a:cxn ang="0">
                  <a:pos x="121" y="258"/>
                </a:cxn>
                <a:cxn ang="0">
                  <a:pos x="0" y="129"/>
                </a:cxn>
                <a:cxn ang="0">
                  <a:pos x="121" y="0"/>
                </a:cxn>
                <a:cxn ang="0">
                  <a:pos x="241" y="129"/>
                </a:cxn>
              </a:cxnLst>
              <a:rect l="0" t="0" r="r" b="b"/>
              <a:pathLst>
                <a:path w="241" h="258">
                  <a:moveTo>
                    <a:pt x="241" y="129"/>
                  </a:moveTo>
                  <a:lnTo>
                    <a:pt x="121" y="258"/>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0" name="Freeform 294"/>
            <p:cNvSpPr>
              <a:spLocks noChangeAspect="1"/>
            </p:cNvSpPr>
            <p:nvPr/>
          </p:nvSpPr>
          <p:spPr bwMode="auto">
            <a:xfrm>
              <a:off x="929" y="206"/>
              <a:ext cx="60" cy="64"/>
            </a:xfrm>
            <a:custGeom>
              <a:avLst/>
              <a:gdLst/>
              <a:ahLst/>
              <a:cxnLst>
                <a:cxn ang="0">
                  <a:pos x="241" y="129"/>
                </a:cxn>
                <a:cxn ang="0">
                  <a:pos x="121" y="258"/>
                </a:cxn>
                <a:cxn ang="0">
                  <a:pos x="0" y="129"/>
                </a:cxn>
                <a:cxn ang="0">
                  <a:pos x="121" y="0"/>
                </a:cxn>
                <a:cxn ang="0">
                  <a:pos x="241" y="129"/>
                </a:cxn>
              </a:cxnLst>
              <a:rect l="0" t="0" r="r" b="b"/>
              <a:pathLst>
                <a:path w="241" h="258">
                  <a:moveTo>
                    <a:pt x="241" y="129"/>
                  </a:moveTo>
                  <a:lnTo>
                    <a:pt x="121" y="258"/>
                  </a:lnTo>
                  <a:lnTo>
                    <a:pt x="0" y="129"/>
                  </a:lnTo>
                  <a:lnTo>
                    <a:pt x="121" y="0"/>
                  </a:lnTo>
                  <a:lnTo>
                    <a:pt x="241" y="129"/>
                  </a:lnTo>
                </a:path>
              </a:pathLst>
            </a:custGeom>
            <a:noFill/>
            <a:ln w="14288">
              <a:solidFill>
                <a:srgbClr val="121415"/>
              </a:solidFill>
              <a:prstDash val="solid"/>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1" name="Freeform 295"/>
            <p:cNvSpPr>
              <a:spLocks noChangeAspect="1"/>
            </p:cNvSpPr>
            <p:nvPr/>
          </p:nvSpPr>
          <p:spPr bwMode="auto">
            <a:xfrm>
              <a:off x="951" y="203"/>
              <a:ext cx="4880" cy="2508"/>
            </a:xfrm>
            <a:custGeom>
              <a:avLst/>
              <a:gdLst/>
              <a:ahLst/>
              <a:cxnLst>
                <a:cxn ang="0">
                  <a:pos x="508" y="247"/>
                </a:cxn>
                <a:cxn ang="0">
                  <a:pos x="967" y="623"/>
                </a:cxn>
                <a:cxn ang="0">
                  <a:pos x="1679" y="776"/>
                </a:cxn>
                <a:cxn ang="0">
                  <a:pos x="2164" y="1074"/>
                </a:cxn>
                <a:cxn ang="0">
                  <a:pos x="2830" y="1345"/>
                </a:cxn>
                <a:cxn ang="0">
                  <a:pos x="3314" y="1837"/>
                </a:cxn>
                <a:cxn ang="0">
                  <a:pos x="4013" y="2088"/>
                </a:cxn>
                <a:cxn ang="0">
                  <a:pos x="4464" y="2551"/>
                </a:cxn>
                <a:cxn ang="0">
                  <a:pos x="5168" y="2657"/>
                </a:cxn>
                <a:cxn ang="0">
                  <a:pos x="5648" y="3040"/>
                </a:cxn>
                <a:cxn ang="0">
                  <a:pos x="6318" y="3263"/>
                </a:cxn>
                <a:cxn ang="0">
                  <a:pos x="6798" y="3625"/>
                </a:cxn>
                <a:cxn ang="0">
                  <a:pos x="7506" y="3806"/>
                </a:cxn>
                <a:cxn ang="0">
                  <a:pos x="7984" y="4118"/>
                </a:cxn>
                <a:cxn ang="0">
                  <a:pos x="8664" y="4324"/>
                </a:cxn>
                <a:cxn ang="0">
                  <a:pos x="9143" y="4897"/>
                </a:cxn>
                <a:cxn ang="0">
                  <a:pos x="9839" y="5169"/>
                </a:cxn>
                <a:cxn ang="0">
                  <a:pos x="10287" y="5480"/>
                </a:cxn>
                <a:cxn ang="0">
                  <a:pos x="10995" y="5638"/>
                </a:cxn>
                <a:cxn ang="0">
                  <a:pos x="11451" y="6062"/>
                </a:cxn>
                <a:cxn ang="0">
                  <a:pos x="12164" y="6158"/>
                </a:cxn>
                <a:cxn ang="0">
                  <a:pos x="12641" y="6568"/>
                </a:cxn>
                <a:cxn ang="0">
                  <a:pos x="13336" y="6814"/>
                </a:cxn>
                <a:cxn ang="0">
                  <a:pos x="13819" y="7451"/>
                </a:cxn>
                <a:cxn ang="0">
                  <a:pos x="14497" y="7630"/>
                </a:cxn>
                <a:cxn ang="0">
                  <a:pos x="14994" y="7817"/>
                </a:cxn>
                <a:cxn ang="0">
                  <a:pos x="15684" y="8102"/>
                </a:cxn>
                <a:cxn ang="0">
                  <a:pos x="16127" y="8281"/>
                </a:cxn>
                <a:cxn ang="0">
                  <a:pos x="16841" y="8451"/>
                </a:cxn>
                <a:cxn ang="0">
                  <a:pos x="17495" y="8862"/>
                </a:cxn>
                <a:cxn ang="0">
                  <a:pos x="18922" y="9108"/>
                </a:cxn>
                <a:cxn ang="0">
                  <a:pos x="19145" y="9480"/>
                </a:cxn>
                <a:cxn ang="0">
                  <a:pos x="17991" y="8849"/>
                </a:cxn>
                <a:cxn ang="0">
                  <a:pos x="17002" y="8419"/>
                </a:cxn>
                <a:cxn ang="0">
                  <a:pos x="16425" y="8223"/>
                </a:cxn>
                <a:cxn ang="0">
                  <a:pos x="15844" y="8085"/>
                </a:cxn>
                <a:cxn ang="0">
                  <a:pos x="15281" y="7758"/>
                </a:cxn>
                <a:cxn ang="0">
                  <a:pos x="14652" y="7623"/>
                </a:cxn>
                <a:cxn ang="0">
                  <a:pos x="14115" y="7454"/>
                </a:cxn>
                <a:cxn ang="0">
                  <a:pos x="13494" y="6840"/>
                </a:cxn>
                <a:cxn ang="0">
                  <a:pos x="12938" y="6529"/>
                </a:cxn>
                <a:cxn ang="0">
                  <a:pos x="12320" y="6185"/>
                </a:cxn>
                <a:cxn ang="0">
                  <a:pos x="11761" y="6016"/>
                </a:cxn>
                <a:cxn ang="0">
                  <a:pos x="11154" y="5694"/>
                </a:cxn>
                <a:cxn ang="0">
                  <a:pos x="10583" y="5439"/>
                </a:cxn>
                <a:cxn ang="0">
                  <a:pos x="9998" y="5159"/>
                </a:cxn>
                <a:cxn ang="0">
                  <a:pos x="9433" y="4863"/>
                </a:cxn>
                <a:cxn ang="0">
                  <a:pos x="8825" y="4419"/>
                </a:cxn>
                <a:cxn ang="0">
                  <a:pos x="8264" y="4073"/>
                </a:cxn>
                <a:cxn ang="0">
                  <a:pos x="7664" y="3809"/>
                </a:cxn>
                <a:cxn ang="0">
                  <a:pos x="7097" y="3585"/>
                </a:cxn>
                <a:cxn ang="0">
                  <a:pos x="6473" y="3276"/>
                </a:cxn>
                <a:cxn ang="0">
                  <a:pos x="5937" y="3002"/>
                </a:cxn>
                <a:cxn ang="0">
                  <a:pos x="5330" y="2673"/>
                </a:cxn>
                <a:cxn ang="0">
                  <a:pos x="4756" y="2509"/>
                </a:cxn>
                <a:cxn ang="0">
                  <a:pos x="4172" y="2152"/>
                </a:cxn>
                <a:cxn ang="0">
                  <a:pos x="3608" y="1805"/>
                </a:cxn>
                <a:cxn ang="0">
                  <a:pos x="2991" y="1397"/>
                </a:cxn>
                <a:cxn ang="0">
                  <a:pos x="2438" y="1032"/>
                </a:cxn>
                <a:cxn ang="0">
                  <a:pos x="1839" y="762"/>
                </a:cxn>
                <a:cxn ang="0">
                  <a:pos x="1266" y="588"/>
                </a:cxn>
                <a:cxn ang="0">
                  <a:pos x="656" y="249"/>
                </a:cxn>
                <a:cxn ang="0">
                  <a:pos x="226" y="83"/>
                </a:cxn>
              </a:cxnLst>
              <a:rect l="0" t="0" r="r" b="b"/>
              <a:pathLst>
                <a:path w="19523" h="10029">
                  <a:moveTo>
                    <a:pt x="0" y="0"/>
                  </a:moveTo>
                  <a:lnTo>
                    <a:pt x="0" y="148"/>
                  </a:lnTo>
                  <a:lnTo>
                    <a:pt x="10" y="148"/>
                  </a:lnTo>
                  <a:lnTo>
                    <a:pt x="34" y="148"/>
                  </a:lnTo>
                  <a:lnTo>
                    <a:pt x="68" y="148"/>
                  </a:lnTo>
                  <a:lnTo>
                    <a:pt x="111" y="148"/>
                  </a:lnTo>
                  <a:lnTo>
                    <a:pt x="156" y="148"/>
                  </a:lnTo>
                  <a:lnTo>
                    <a:pt x="199" y="148"/>
                  </a:lnTo>
                  <a:lnTo>
                    <a:pt x="236" y="148"/>
                  </a:lnTo>
                  <a:lnTo>
                    <a:pt x="263" y="148"/>
                  </a:lnTo>
                  <a:lnTo>
                    <a:pt x="263" y="161"/>
                  </a:lnTo>
                  <a:lnTo>
                    <a:pt x="263" y="176"/>
                  </a:lnTo>
                  <a:lnTo>
                    <a:pt x="263" y="193"/>
                  </a:lnTo>
                  <a:lnTo>
                    <a:pt x="263" y="209"/>
                  </a:lnTo>
                  <a:lnTo>
                    <a:pt x="263" y="223"/>
                  </a:lnTo>
                  <a:lnTo>
                    <a:pt x="263" y="236"/>
                  </a:lnTo>
                  <a:lnTo>
                    <a:pt x="263" y="244"/>
                  </a:lnTo>
                  <a:lnTo>
                    <a:pt x="263" y="247"/>
                  </a:lnTo>
                  <a:lnTo>
                    <a:pt x="275" y="247"/>
                  </a:lnTo>
                  <a:lnTo>
                    <a:pt x="304" y="247"/>
                  </a:lnTo>
                  <a:lnTo>
                    <a:pt x="349" y="247"/>
                  </a:lnTo>
                  <a:lnTo>
                    <a:pt x="401" y="247"/>
                  </a:lnTo>
                  <a:lnTo>
                    <a:pt x="457" y="247"/>
                  </a:lnTo>
                  <a:lnTo>
                    <a:pt x="508" y="247"/>
                  </a:lnTo>
                  <a:lnTo>
                    <a:pt x="553" y="247"/>
                  </a:lnTo>
                  <a:lnTo>
                    <a:pt x="583" y="247"/>
                  </a:lnTo>
                  <a:lnTo>
                    <a:pt x="583" y="267"/>
                  </a:lnTo>
                  <a:lnTo>
                    <a:pt x="583" y="291"/>
                  </a:lnTo>
                  <a:lnTo>
                    <a:pt x="583" y="318"/>
                  </a:lnTo>
                  <a:lnTo>
                    <a:pt x="583" y="345"/>
                  </a:lnTo>
                  <a:lnTo>
                    <a:pt x="583" y="372"/>
                  </a:lnTo>
                  <a:lnTo>
                    <a:pt x="583" y="392"/>
                  </a:lnTo>
                  <a:lnTo>
                    <a:pt x="583" y="408"/>
                  </a:lnTo>
                  <a:lnTo>
                    <a:pt x="583" y="413"/>
                  </a:lnTo>
                  <a:lnTo>
                    <a:pt x="597" y="413"/>
                  </a:lnTo>
                  <a:lnTo>
                    <a:pt x="635" y="413"/>
                  </a:lnTo>
                  <a:lnTo>
                    <a:pt x="689" y="413"/>
                  </a:lnTo>
                  <a:lnTo>
                    <a:pt x="753" y="413"/>
                  </a:lnTo>
                  <a:lnTo>
                    <a:pt x="819" y="413"/>
                  </a:lnTo>
                  <a:lnTo>
                    <a:pt x="882" y="413"/>
                  </a:lnTo>
                  <a:lnTo>
                    <a:pt x="933" y="413"/>
                  </a:lnTo>
                  <a:lnTo>
                    <a:pt x="967" y="413"/>
                  </a:lnTo>
                  <a:lnTo>
                    <a:pt x="967" y="437"/>
                  </a:lnTo>
                  <a:lnTo>
                    <a:pt x="967" y="471"/>
                  </a:lnTo>
                  <a:lnTo>
                    <a:pt x="967" y="510"/>
                  </a:lnTo>
                  <a:lnTo>
                    <a:pt x="967" y="551"/>
                  </a:lnTo>
                  <a:lnTo>
                    <a:pt x="967" y="590"/>
                  </a:lnTo>
                  <a:lnTo>
                    <a:pt x="967" y="623"/>
                  </a:lnTo>
                  <a:lnTo>
                    <a:pt x="967" y="645"/>
                  </a:lnTo>
                  <a:lnTo>
                    <a:pt x="967" y="653"/>
                  </a:lnTo>
                  <a:lnTo>
                    <a:pt x="981" y="653"/>
                  </a:lnTo>
                  <a:lnTo>
                    <a:pt x="1022" y="653"/>
                  </a:lnTo>
                  <a:lnTo>
                    <a:pt x="1080" y="653"/>
                  </a:lnTo>
                  <a:lnTo>
                    <a:pt x="1147" y="653"/>
                  </a:lnTo>
                  <a:lnTo>
                    <a:pt x="1218" y="653"/>
                  </a:lnTo>
                  <a:lnTo>
                    <a:pt x="1285" y="653"/>
                  </a:lnTo>
                  <a:lnTo>
                    <a:pt x="1339" y="653"/>
                  </a:lnTo>
                  <a:lnTo>
                    <a:pt x="1373" y="653"/>
                  </a:lnTo>
                  <a:lnTo>
                    <a:pt x="1373" y="669"/>
                  </a:lnTo>
                  <a:lnTo>
                    <a:pt x="1373" y="687"/>
                  </a:lnTo>
                  <a:lnTo>
                    <a:pt x="1373" y="707"/>
                  </a:lnTo>
                  <a:lnTo>
                    <a:pt x="1373" y="728"/>
                  </a:lnTo>
                  <a:lnTo>
                    <a:pt x="1373" y="746"/>
                  </a:lnTo>
                  <a:lnTo>
                    <a:pt x="1373" y="762"/>
                  </a:lnTo>
                  <a:lnTo>
                    <a:pt x="1373" y="771"/>
                  </a:lnTo>
                  <a:lnTo>
                    <a:pt x="1373" y="776"/>
                  </a:lnTo>
                  <a:lnTo>
                    <a:pt x="1388" y="776"/>
                  </a:lnTo>
                  <a:lnTo>
                    <a:pt x="1426" y="776"/>
                  </a:lnTo>
                  <a:lnTo>
                    <a:pt x="1481" y="776"/>
                  </a:lnTo>
                  <a:lnTo>
                    <a:pt x="1548" y="776"/>
                  </a:lnTo>
                  <a:lnTo>
                    <a:pt x="1615" y="776"/>
                  </a:lnTo>
                  <a:lnTo>
                    <a:pt x="1679" y="776"/>
                  </a:lnTo>
                  <a:lnTo>
                    <a:pt x="1732" y="776"/>
                  </a:lnTo>
                  <a:lnTo>
                    <a:pt x="1766" y="776"/>
                  </a:lnTo>
                  <a:lnTo>
                    <a:pt x="1766" y="792"/>
                  </a:lnTo>
                  <a:lnTo>
                    <a:pt x="1766" y="811"/>
                  </a:lnTo>
                  <a:lnTo>
                    <a:pt x="1766" y="833"/>
                  </a:lnTo>
                  <a:lnTo>
                    <a:pt x="1766" y="854"/>
                  </a:lnTo>
                  <a:lnTo>
                    <a:pt x="1766" y="874"/>
                  </a:lnTo>
                  <a:lnTo>
                    <a:pt x="1766" y="890"/>
                  </a:lnTo>
                  <a:lnTo>
                    <a:pt x="1766" y="901"/>
                  </a:lnTo>
                  <a:lnTo>
                    <a:pt x="1766" y="905"/>
                  </a:lnTo>
                  <a:lnTo>
                    <a:pt x="1780" y="905"/>
                  </a:lnTo>
                  <a:lnTo>
                    <a:pt x="1819" y="905"/>
                  </a:lnTo>
                  <a:lnTo>
                    <a:pt x="1876" y="905"/>
                  </a:lnTo>
                  <a:lnTo>
                    <a:pt x="1942" y="905"/>
                  </a:lnTo>
                  <a:lnTo>
                    <a:pt x="2012" y="905"/>
                  </a:lnTo>
                  <a:lnTo>
                    <a:pt x="2076" y="905"/>
                  </a:lnTo>
                  <a:lnTo>
                    <a:pt x="2130" y="905"/>
                  </a:lnTo>
                  <a:lnTo>
                    <a:pt x="2164" y="905"/>
                  </a:lnTo>
                  <a:lnTo>
                    <a:pt x="2164" y="927"/>
                  </a:lnTo>
                  <a:lnTo>
                    <a:pt x="2164" y="954"/>
                  </a:lnTo>
                  <a:lnTo>
                    <a:pt x="2164" y="986"/>
                  </a:lnTo>
                  <a:lnTo>
                    <a:pt x="2164" y="1018"/>
                  </a:lnTo>
                  <a:lnTo>
                    <a:pt x="2164" y="1049"/>
                  </a:lnTo>
                  <a:lnTo>
                    <a:pt x="2164" y="1074"/>
                  </a:lnTo>
                  <a:lnTo>
                    <a:pt x="2164" y="1091"/>
                  </a:lnTo>
                  <a:lnTo>
                    <a:pt x="2164" y="1098"/>
                  </a:lnTo>
                  <a:lnTo>
                    <a:pt x="2177" y="1098"/>
                  </a:lnTo>
                  <a:lnTo>
                    <a:pt x="2211" y="1098"/>
                  </a:lnTo>
                  <a:lnTo>
                    <a:pt x="2261" y="1098"/>
                  </a:lnTo>
                  <a:lnTo>
                    <a:pt x="2320" y="1098"/>
                  </a:lnTo>
                  <a:lnTo>
                    <a:pt x="2382" y="1098"/>
                  </a:lnTo>
                  <a:lnTo>
                    <a:pt x="2441" y="1098"/>
                  </a:lnTo>
                  <a:lnTo>
                    <a:pt x="2489" y="1098"/>
                  </a:lnTo>
                  <a:lnTo>
                    <a:pt x="2521" y="1098"/>
                  </a:lnTo>
                  <a:lnTo>
                    <a:pt x="2521" y="1122"/>
                  </a:lnTo>
                  <a:lnTo>
                    <a:pt x="2521" y="1157"/>
                  </a:lnTo>
                  <a:lnTo>
                    <a:pt x="2521" y="1197"/>
                  </a:lnTo>
                  <a:lnTo>
                    <a:pt x="2521" y="1240"/>
                  </a:lnTo>
                  <a:lnTo>
                    <a:pt x="2521" y="1279"/>
                  </a:lnTo>
                  <a:lnTo>
                    <a:pt x="2521" y="1313"/>
                  </a:lnTo>
                  <a:lnTo>
                    <a:pt x="2521" y="1336"/>
                  </a:lnTo>
                  <a:lnTo>
                    <a:pt x="2521" y="1345"/>
                  </a:lnTo>
                  <a:lnTo>
                    <a:pt x="2535" y="1345"/>
                  </a:lnTo>
                  <a:lnTo>
                    <a:pt x="2575" y="1345"/>
                  </a:lnTo>
                  <a:lnTo>
                    <a:pt x="2631" y="1345"/>
                  </a:lnTo>
                  <a:lnTo>
                    <a:pt x="2697" y="1345"/>
                  </a:lnTo>
                  <a:lnTo>
                    <a:pt x="2766" y="1345"/>
                  </a:lnTo>
                  <a:lnTo>
                    <a:pt x="2830" y="1345"/>
                  </a:lnTo>
                  <a:lnTo>
                    <a:pt x="2884" y="1345"/>
                  </a:lnTo>
                  <a:lnTo>
                    <a:pt x="2919" y="1345"/>
                  </a:lnTo>
                  <a:lnTo>
                    <a:pt x="2919" y="1371"/>
                  </a:lnTo>
                  <a:lnTo>
                    <a:pt x="2919" y="1409"/>
                  </a:lnTo>
                  <a:lnTo>
                    <a:pt x="2919" y="1454"/>
                  </a:lnTo>
                  <a:lnTo>
                    <a:pt x="2919" y="1501"/>
                  </a:lnTo>
                  <a:lnTo>
                    <a:pt x="2919" y="1546"/>
                  </a:lnTo>
                  <a:lnTo>
                    <a:pt x="2919" y="1583"/>
                  </a:lnTo>
                  <a:lnTo>
                    <a:pt x="2919" y="1609"/>
                  </a:lnTo>
                  <a:lnTo>
                    <a:pt x="2919" y="1619"/>
                  </a:lnTo>
                  <a:lnTo>
                    <a:pt x="2933" y="1619"/>
                  </a:lnTo>
                  <a:lnTo>
                    <a:pt x="2971" y="1619"/>
                  </a:lnTo>
                  <a:lnTo>
                    <a:pt x="3028" y="1619"/>
                  </a:lnTo>
                  <a:lnTo>
                    <a:pt x="3093" y="1619"/>
                  </a:lnTo>
                  <a:lnTo>
                    <a:pt x="3162" y="1619"/>
                  </a:lnTo>
                  <a:lnTo>
                    <a:pt x="3227" y="1619"/>
                  </a:lnTo>
                  <a:lnTo>
                    <a:pt x="3280" y="1619"/>
                  </a:lnTo>
                  <a:lnTo>
                    <a:pt x="3314" y="1619"/>
                  </a:lnTo>
                  <a:lnTo>
                    <a:pt x="3314" y="1644"/>
                  </a:lnTo>
                  <a:lnTo>
                    <a:pt x="3314" y="1679"/>
                  </a:lnTo>
                  <a:lnTo>
                    <a:pt x="3314" y="1719"/>
                  </a:lnTo>
                  <a:lnTo>
                    <a:pt x="3314" y="1763"/>
                  </a:lnTo>
                  <a:lnTo>
                    <a:pt x="3314" y="1804"/>
                  </a:lnTo>
                  <a:lnTo>
                    <a:pt x="3314" y="1837"/>
                  </a:lnTo>
                  <a:lnTo>
                    <a:pt x="3314" y="1861"/>
                  </a:lnTo>
                  <a:lnTo>
                    <a:pt x="3314" y="1870"/>
                  </a:lnTo>
                  <a:lnTo>
                    <a:pt x="3329" y="1870"/>
                  </a:lnTo>
                  <a:lnTo>
                    <a:pt x="3367" y="1870"/>
                  </a:lnTo>
                  <a:lnTo>
                    <a:pt x="3424" y="1870"/>
                  </a:lnTo>
                  <a:lnTo>
                    <a:pt x="3489" y="1870"/>
                  </a:lnTo>
                  <a:lnTo>
                    <a:pt x="3557" y="1870"/>
                  </a:lnTo>
                  <a:lnTo>
                    <a:pt x="3623" y="1870"/>
                  </a:lnTo>
                  <a:lnTo>
                    <a:pt x="3675" y="1870"/>
                  </a:lnTo>
                  <a:lnTo>
                    <a:pt x="3710" y="1870"/>
                  </a:lnTo>
                  <a:lnTo>
                    <a:pt x="3710" y="1893"/>
                  </a:lnTo>
                  <a:lnTo>
                    <a:pt x="3710" y="1924"/>
                  </a:lnTo>
                  <a:lnTo>
                    <a:pt x="3710" y="1960"/>
                  </a:lnTo>
                  <a:lnTo>
                    <a:pt x="3710" y="1997"/>
                  </a:lnTo>
                  <a:lnTo>
                    <a:pt x="3710" y="2031"/>
                  </a:lnTo>
                  <a:lnTo>
                    <a:pt x="3710" y="2060"/>
                  </a:lnTo>
                  <a:lnTo>
                    <a:pt x="3710" y="2080"/>
                  </a:lnTo>
                  <a:lnTo>
                    <a:pt x="3710" y="2088"/>
                  </a:lnTo>
                  <a:lnTo>
                    <a:pt x="3724" y="2088"/>
                  </a:lnTo>
                  <a:lnTo>
                    <a:pt x="3763" y="2088"/>
                  </a:lnTo>
                  <a:lnTo>
                    <a:pt x="3817" y="2088"/>
                  </a:lnTo>
                  <a:lnTo>
                    <a:pt x="3882" y="2088"/>
                  </a:lnTo>
                  <a:lnTo>
                    <a:pt x="3949" y="2088"/>
                  </a:lnTo>
                  <a:lnTo>
                    <a:pt x="4013" y="2088"/>
                  </a:lnTo>
                  <a:lnTo>
                    <a:pt x="4065" y="2088"/>
                  </a:lnTo>
                  <a:lnTo>
                    <a:pt x="4099" y="2088"/>
                  </a:lnTo>
                  <a:lnTo>
                    <a:pt x="4099" y="2115"/>
                  </a:lnTo>
                  <a:lnTo>
                    <a:pt x="4099" y="2156"/>
                  </a:lnTo>
                  <a:lnTo>
                    <a:pt x="4099" y="2204"/>
                  </a:lnTo>
                  <a:lnTo>
                    <a:pt x="4099" y="2256"/>
                  </a:lnTo>
                  <a:lnTo>
                    <a:pt x="4099" y="2304"/>
                  </a:lnTo>
                  <a:lnTo>
                    <a:pt x="4099" y="2345"/>
                  </a:lnTo>
                  <a:lnTo>
                    <a:pt x="4099" y="2374"/>
                  </a:lnTo>
                  <a:lnTo>
                    <a:pt x="4099" y="2385"/>
                  </a:lnTo>
                  <a:lnTo>
                    <a:pt x="4113" y="2385"/>
                  </a:lnTo>
                  <a:lnTo>
                    <a:pt x="4147" y="2385"/>
                  </a:lnTo>
                  <a:lnTo>
                    <a:pt x="4199" y="2385"/>
                  </a:lnTo>
                  <a:lnTo>
                    <a:pt x="4259" y="2385"/>
                  </a:lnTo>
                  <a:lnTo>
                    <a:pt x="4323" y="2385"/>
                  </a:lnTo>
                  <a:lnTo>
                    <a:pt x="4382" y="2385"/>
                  </a:lnTo>
                  <a:lnTo>
                    <a:pt x="4431" y="2385"/>
                  </a:lnTo>
                  <a:lnTo>
                    <a:pt x="4464" y="2385"/>
                  </a:lnTo>
                  <a:lnTo>
                    <a:pt x="4464" y="2405"/>
                  </a:lnTo>
                  <a:lnTo>
                    <a:pt x="4464" y="2433"/>
                  </a:lnTo>
                  <a:lnTo>
                    <a:pt x="4464" y="2464"/>
                  </a:lnTo>
                  <a:lnTo>
                    <a:pt x="4464" y="2496"/>
                  </a:lnTo>
                  <a:lnTo>
                    <a:pt x="4464" y="2525"/>
                  </a:lnTo>
                  <a:lnTo>
                    <a:pt x="4464" y="2551"/>
                  </a:lnTo>
                  <a:lnTo>
                    <a:pt x="4464" y="2568"/>
                  </a:lnTo>
                  <a:lnTo>
                    <a:pt x="4464" y="2575"/>
                  </a:lnTo>
                  <a:lnTo>
                    <a:pt x="4479" y="2575"/>
                  </a:lnTo>
                  <a:lnTo>
                    <a:pt x="4517" y="2575"/>
                  </a:lnTo>
                  <a:lnTo>
                    <a:pt x="4572" y="2575"/>
                  </a:lnTo>
                  <a:lnTo>
                    <a:pt x="4637" y="2575"/>
                  </a:lnTo>
                  <a:lnTo>
                    <a:pt x="4706" y="2575"/>
                  </a:lnTo>
                  <a:lnTo>
                    <a:pt x="4770" y="2575"/>
                  </a:lnTo>
                  <a:lnTo>
                    <a:pt x="4823" y="2575"/>
                  </a:lnTo>
                  <a:lnTo>
                    <a:pt x="4856" y="2575"/>
                  </a:lnTo>
                  <a:lnTo>
                    <a:pt x="4856" y="2584"/>
                  </a:lnTo>
                  <a:lnTo>
                    <a:pt x="4856" y="2598"/>
                  </a:lnTo>
                  <a:lnTo>
                    <a:pt x="4856" y="2611"/>
                  </a:lnTo>
                  <a:lnTo>
                    <a:pt x="4856" y="2625"/>
                  </a:lnTo>
                  <a:lnTo>
                    <a:pt x="4856" y="2637"/>
                  </a:lnTo>
                  <a:lnTo>
                    <a:pt x="4856" y="2648"/>
                  </a:lnTo>
                  <a:lnTo>
                    <a:pt x="4856" y="2654"/>
                  </a:lnTo>
                  <a:lnTo>
                    <a:pt x="4856" y="2657"/>
                  </a:lnTo>
                  <a:lnTo>
                    <a:pt x="4871" y="2657"/>
                  </a:lnTo>
                  <a:lnTo>
                    <a:pt x="4910" y="2657"/>
                  </a:lnTo>
                  <a:lnTo>
                    <a:pt x="4967" y="2657"/>
                  </a:lnTo>
                  <a:lnTo>
                    <a:pt x="5034" y="2657"/>
                  </a:lnTo>
                  <a:lnTo>
                    <a:pt x="5103" y="2657"/>
                  </a:lnTo>
                  <a:lnTo>
                    <a:pt x="5168" y="2657"/>
                  </a:lnTo>
                  <a:lnTo>
                    <a:pt x="5222" y="2657"/>
                  </a:lnTo>
                  <a:lnTo>
                    <a:pt x="5256" y="2657"/>
                  </a:lnTo>
                  <a:lnTo>
                    <a:pt x="5256" y="2678"/>
                  </a:lnTo>
                  <a:lnTo>
                    <a:pt x="5256" y="2707"/>
                  </a:lnTo>
                  <a:lnTo>
                    <a:pt x="5256" y="2738"/>
                  </a:lnTo>
                  <a:lnTo>
                    <a:pt x="5256" y="2771"/>
                  </a:lnTo>
                  <a:lnTo>
                    <a:pt x="5256" y="2803"/>
                  </a:lnTo>
                  <a:lnTo>
                    <a:pt x="5256" y="2828"/>
                  </a:lnTo>
                  <a:lnTo>
                    <a:pt x="5256" y="2845"/>
                  </a:lnTo>
                  <a:lnTo>
                    <a:pt x="5256" y="2852"/>
                  </a:lnTo>
                  <a:lnTo>
                    <a:pt x="5271" y="2852"/>
                  </a:lnTo>
                  <a:lnTo>
                    <a:pt x="5309" y="2852"/>
                  </a:lnTo>
                  <a:lnTo>
                    <a:pt x="5365" y="2852"/>
                  </a:lnTo>
                  <a:lnTo>
                    <a:pt x="5430" y="2852"/>
                  </a:lnTo>
                  <a:lnTo>
                    <a:pt x="5497" y="2852"/>
                  </a:lnTo>
                  <a:lnTo>
                    <a:pt x="5561" y="2852"/>
                  </a:lnTo>
                  <a:lnTo>
                    <a:pt x="5614" y="2852"/>
                  </a:lnTo>
                  <a:lnTo>
                    <a:pt x="5648" y="2852"/>
                  </a:lnTo>
                  <a:lnTo>
                    <a:pt x="5648" y="2875"/>
                  </a:lnTo>
                  <a:lnTo>
                    <a:pt x="5648" y="2906"/>
                  </a:lnTo>
                  <a:lnTo>
                    <a:pt x="5648" y="2941"/>
                  </a:lnTo>
                  <a:lnTo>
                    <a:pt x="5648" y="2978"/>
                  </a:lnTo>
                  <a:lnTo>
                    <a:pt x="5648" y="3011"/>
                  </a:lnTo>
                  <a:lnTo>
                    <a:pt x="5648" y="3040"/>
                  </a:lnTo>
                  <a:lnTo>
                    <a:pt x="5648" y="3060"/>
                  </a:lnTo>
                  <a:lnTo>
                    <a:pt x="5648" y="3067"/>
                  </a:lnTo>
                  <a:lnTo>
                    <a:pt x="5662" y="3067"/>
                  </a:lnTo>
                  <a:lnTo>
                    <a:pt x="5700" y="3067"/>
                  </a:lnTo>
                  <a:lnTo>
                    <a:pt x="5755" y="3067"/>
                  </a:lnTo>
                  <a:lnTo>
                    <a:pt x="5819" y="3067"/>
                  </a:lnTo>
                  <a:lnTo>
                    <a:pt x="5887" y="3067"/>
                  </a:lnTo>
                  <a:lnTo>
                    <a:pt x="5949" y="3067"/>
                  </a:lnTo>
                  <a:lnTo>
                    <a:pt x="6002" y="3067"/>
                  </a:lnTo>
                  <a:lnTo>
                    <a:pt x="6035" y="3067"/>
                  </a:lnTo>
                  <a:lnTo>
                    <a:pt x="6035" y="3088"/>
                  </a:lnTo>
                  <a:lnTo>
                    <a:pt x="6035" y="3116"/>
                  </a:lnTo>
                  <a:lnTo>
                    <a:pt x="6035" y="3149"/>
                  </a:lnTo>
                  <a:lnTo>
                    <a:pt x="6035" y="3182"/>
                  </a:lnTo>
                  <a:lnTo>
                    <a:pt x="6035" y="3212"/>
                  </a:lnTo>
                  <a:lnTo>
                    <a:pt x="6035" y="3239"/>
                  </a:lnTo>
                  <a:lnTo>
                    <a:pt x="6035" y="3256"/>
                  </a:lnTo>
                  <a:lnTo>
                    <a:pt x="6035" y="3263"/>
                  </a:lnTo>
                  <a:lnTo>
                    <a:pt x="6049" y="3263"/>
                  </a:lnTo>
                  <a:lnTo>
                    <a:pt x="6084" y="3263"/>
                  </a:lnTo>
                  <a:lnTo>
                    <a:pt x="6135" y="3263"/>
                  </a:lnTo>
                  <a:lnTo>
                    <a:pt x="6195" y="3263"/>
                  </a:lnTo>
                  <a:lnTo>
                    <a:pt x="6258" y="3263"/>
                  </a:lnTo>
                  <a:lnTo>
                    <a:pt x="6318" y="3263"/>
                  </a:lnTo>
                  <a:lnTo>
                    <a:pt x="6367" y="3263"/>
                  </a:lnTo>
                  <a:lnTo>
                    <a:pt x="6399" y="3263"/>
                  </a:lnTo>
                  <a:lnTo>
                    <a:pt x="6399" y="3283"/>
                  </a:lnTo>
                  <a:lnTo>
                    <a:pt x="6399" y="3312"/>
                  </a:lnTo>
                  <a:lnTo>
                    <a:pt x="6399" y="3342"/>
                  </a:lnTo>
                  <a:lnTo>
                    <a:pt x="6399" y="3374"/>
                  </a:lnTo>
                  <a:lnTo>
                    <a:pt x="6399" y="3405"/>
                  </a:lnTo>
                  <a:lnTo>
                    <a:pt x="6399" y="3430"/>
                  </a:lnTo>
                  <a:lnTo>
                    <a:pt x="6399" y="3446"/>
                  </a:lnTo>
                  <a:lnTo>
                    <a:pt x="6399" y="3453"/>
                  </a:lnTo>
                  <a:lnTo>
                    <a:pt x="6414" y="3453"/>
                  </a:lnTo>
                  <a:lnTo>
                    <a:pt x="6453" y="3453"/>
                  </a:lnTo>
                  <a:lnTo>
                    <a:pt x="6509" y="3453"/>
                  </a:lnTo>
                  <a:lnTo>
                    <a:pt x="6576" y="3453"/>
                  </a:lnTo>
                  <a:lnTo>
                    <a:pt x="6645" y="3453"/>
                  </a:lnTo>
                  <a:lnTo>
                    <a:pt x="6710" y="3453"/>
                  </a:lnTo>
                  <a:lnTo>
                    <a:pt x="6764" y="3453"/>
                  </a:lnTo>
                  <a:lnTo>
                    <a:pt x="6798" y="3453"/>
                  </a:lnTo>
                  <a:lnTo>
                    <a:pt x="6798" y="3475"/>
                  </a:lnTo>
                  <a:lnTo>
                    <a:pt x="6798" y="3503"/>
                  </a:lnTo>
                  <a:lnTo>
                    <a:pt x="6798" y="3535"/>
                  </a:lnTo>
                  <a:lnTo>
                    <a:pt x="6798" y="3569"/>
                  </a:lnTo>
                  <a:lnTo>
                    <a:pt x="6798" y="3599"/>
                  </a:lnTo>
                  <a:lnTo>
                    <a:pt x="6798" y="3625"/>
                  </a:lnTo>
                  <a:lnTo>
                    <a:pt x="6798" y="3644"/>
                  </a:lnTo>
                  <a:lnTo>
                    <a:pt x="6798" y="3650"/>
                  </a:lnTo>
                  <a:lnTo>
                    <a:pt x="6813" y="3650"/>
                  </a:lnTo>
                  <a:lnTo>
                    <a:pt x="6852" y="3650"/>
                  </a:lnTo>
                  <a:lnTo>
                    <a:pt x="6910" y="3650"/>
                  </a:lnTo>
                  <a:lnTo>
                    <a:pt x="6979" y="3650"/>
                  </a:lnTo>
                  <a:lnTo>
                    <a:pt x="7049" y="3650"/>
                  </a:lnTo>
                  <a:lnTo>
                    <a:pt x="7115" y="3650"/>
                  </a:lnTo>
                  <a:lnTo>
                    <a:pt x="7169" y="3650"/>
                  </a:lnTo>
                  <a:lnTo>
                    <a:pt x="7205" y="3650"/>
                  </a:lnTo>
                  <a:lnTo>
                    <a:pt x="7205" y="3669"/>
                  </a:lnTo>
                  <a:lnTo>
                    <a:pt x="7205" y="3692"/>
                  </a:lnTo>
                  <a:lnTo>
                    <a:pt x="7205" y="3717"/>
                  </a:lnTo>
                  <a:lnTo>
                    <a:pt x="7205" y="3743"/>
                  </a:lnTo>
                  <a:lnTo>
                    <a:pt x="7205" y="3767"/>
                  </a:lnTo>
                  <a:lnTo>
                    <a:pt x="7205" y="3787"/>
                  </a:lnTo>
                  <a:lnTo>
                    <a:pt x="7205" y="3801"/>
                  </a:lnTo>
                  <a:lnTo>
                    <a:pt x="7205" y="3806"/>
                  </a:lnTo>
                  <a:lnTo>
                    <a:pt x="7218" y="3806"/>
                  </a:lnTo>
                  <a:lnTo>
                    <a:pt x="7256" y="3806"/>
                  </a:lnTo>
                  <a:lnTo>
                    <a:pt x="7312" y="3806"/>
                  </a:lnTo>
                  <a:lnTo>
                    <a:pt x="7376" y="3806"/>
                  </a:lnTo>
                  <a:lnTo>
                    <a:pt x="7442" y="3806"/>
                  </a:lnTo>
                  <a:lnTo>
                    <a:pt x="7506" y="3806"/>
                  </a:lnTo>
                  <a:lnTo>
                    <a:pt x="7557" y="3806"/>
                  </a:lnTo>
                  <a:lnTo>
                    <a:pt x="7592" y="3806"/>
                  </a:lnTo>
                  <a:lnTo>
                    <a:pt x="7592" y="3825"/>
                  </a:lnTo>
                  <a:lnTo>
                    <a:pt x="7592" y="3850"/>
                  </a:lnTo>
                  <a:lnTo>
                    <a:pt x="7592" y="3878"/>
                  </a:lnTo>
                  <a:lnTo>
                    <a:pt x="7592" y="3906"/>
                  </a:lnTo>
                  <a:lnTo>
                    <a:pt x="7592" y="3932"/>
                  </a:lnTo>
                  <a:lnTo>
                    <a:pt x="7592" y="3953"/>
                  </a:lnTo>
                  <a:lnTo>
                    <a:pt x="7592" y="3968"/>
                  </a:lnTo>
                  <a:lnTo>
                    <a:pt x="7592" y="3974"/>
                  </a:lnTo>
                  <a:lnTo>
                    <a:pt x="7605" y="3974"/>
                  </a:lnTo>
                  <a:lnTo>
                    <a:pt x="7645" y="3974"/>
                  </a:lnTo>
                  <a:lnTo>
                    <a:pt x="7700" y="3974"/>
                  </a:lnTo>
                  <a:lnTo>
                    <a:pt x="7765" y="3974"/>
                  </a:lnTo>
                  <a:lnTo>
                    <a:pt x="7833" y="3974"/>
                  </a:lnTo>
                  <a:lnTo>
                    <a:pt x="7896" y="3974"/>
                  </a:lnTo>
                  <a:lnTo>
                    <a:pt x="7949" y="3974"/>
                  </a:lnTo>
                  <a:lnTo>
                    <a:pt x="7984" y="3974"/>
                  </a:lnTo>
                  <a:lnTo>
                    <a:pt x="7984" y="3992"/>
                  </a:lnTo>
                  <a:lnTo>
                    <a:pt x="7984" y="4017"/>
                  </a:lnTo>
                  <a:lnTo>
                    <a:pt x="7984" y="4044"/>
                  </a:lnTo>
                  <a:lnTo>
                    <a:pt x="7984" y="4072"/>
                  </a:lnTo>
                  <a:lnTo>
                    <a:pt x="7984" y="4097"/>
                  </a:lnTo>
                  <a:lnTo>
                    <a:pt x="7984" y="4118"/>
                  </a:lnTo>
                  <a:lnTo>
                    <a:pt x="7984" y="4133"/>
                  </a:lnTo>
                  <a:lnTo>
                    <a:pt x="7984" y="4139"/>
                  </a:lnTo>
                  <a:lnTo>
                    <a:pt x="7996" y="4139"/>
                  </a:lnTo>
                  <a:lnTo>
                    <a:pt x="8033" y="4139"/>
                  </a:lnTo>
                  <a:lnTo>
                    <a:pt x="8084" y="4139"/>
                  </a:lnTo>
                  <a:lnTo>
                    <a:pt x="8146" y="4139"/>
                  </a:lnTo>
                  <a:lnTo>
                    <a:pt x="8210" y="4139"/>
                  </a:lnTo>
                  <a:lnTo>
                    <a:pt x="8271" y="4139"/>
                  </a:lnTo>
                  <a:lnTo>
                    <a:pt x="8320" y="4139"/>
                  </a:lnTo>
                  <a:lnTo>
                    <a:pt x="8353" y="4139"/>
                  </a:lnTo>
                  <a:lnTo>
                    <a:pt x="8353" y="4159"/>
                  </a:lnTo>
                  <a:lnTo>
                    <a:pt x="8353" y="4186"/>
                  </a:lnTo>
                  <a:lnTo>
                    <a:pt x="8353" y="4216"/>
                  </a:lnTo>
                  <a:lnTo>
                    <a:pt x="8353" y="4248"/>
                  </a:lnTo>
                  <a:lnTo>
                    <a:pt x="8353" y="4277"/>
                  </a:lnTo>
                  <a:lnTo>
                    <a:pt x="8353" y="4301"/>
                  </a:lnTo>
                  <a:lnTo>
                    <a:pt x="8353" y="4318"/>
                  </a:lnTo>
                  <a:lnTo>
                    <a:pt x="8353" y="4324"/>
                  </a:lnTo>
                  <a:lnTo>
                    <a:pt x="8368" y="4324"/>
                  </a:lnTo>
                  <a:lnTo>
                    <a:pt x="8408" y="4324"/>
                  </a:lnTo>
                  <a:lnTo>
                    <a:pt x="8464" y="4324"/>
                  </a:lnTo>
                  <a:lnTo>
                    <a:pt x="8530" y="4324"/>
                  </a:lnTo>
                  <a:lnTo>
                    <a:pt x="8599" y="4324"/>
                  </a:lnTo>
                  <a:lnTo>
                    <a:pt x="8664" y="4324"/>
                  </a:lnTo>
                  <a:lnTo>
                    <a:pt x="8717" y="4324"/>
                  </a:lnTo>
                  <a:lnTo>
                    <a:pt x="8752" y="4324"/>
                  </a:lnTo>
                  <a:lnTo>
                    <a:pt x="8752" y="4355"/>
                  </a:lnTo>
                  <a:lnTo>
                    <a:pt x="8752" y="4403"/>
                  </a:lnTo>
                  <a:lnTo>
                    <a:pt x="8752" y="4462"/>
                  </a:lnTo>
                  <a:lnTo>
                    <a:pt x="8752" y="4524"/>
                  </a:lnTo>
                  <a:lnTo>
                    <a:pt x="8752" y="4585"/>
                  </a:lnTo>
                  <a:lnTo>
                    <a:pt x="8752" y="4636"/>
                  </a:lnTo>
                  <a:lnTo>
                    <a:pt x="8752" y="4672"/>
                  </a:lnTo>
                  <a:lnTo>
                    <a:pt x="8752" y="4685"/>
                  </a:lnTo>
                  <a:lnTo>
                    <a:pt x="8766" y="4685"/>
                  </a:lnTo>
                  <a:lnTo>
                    <a:pt x="8804" y="4685"/>
                  </a:lnTo>
                  <a:lnTo>
                    <a:pt x="8860" y="4685"/>
                  </a:lnTo>
                  <a:lnTo>
                    <a:pt x="8925" y="4685"/>
                  </a:lnTo>
                  <a:lnTo>
                    <a:pt x="8994" y="4685"/>
                  </a:lnTo>
                  <a:lnTo>
                    <a:pt x="9057" y="4685"/>
                  </a:lnTo>
                  <a:lnTo>
                    <a:pt x="9109" y="4685"/>
                  </a:lnTo>
                  <a:lnTo>
                    <a:pt x="9143" y="4685"/>
                  </a:lnTo>
                  <a:lnTo>
                    <a:pt x="9143" y="4709"/>
                  </a:lnTo>
                  <a:lnTo>
                    <a:pt x="9143" y="4744"/>
                  </a:lnTo>
                  <a:lnTo>
                    <a:pt x="9143" y="4783"/>
                  </a:lnTo>
                  <a:lnTo>
                    <a:pt x="9143" y="4825"/>
                  </a:lnTo>
                  <a:lnTo>
                    <a:pt x="9143" y="4864"/>
                  </a:lnTo>
                  <a:lnTo>
                    <a:pt x="9143" y="4897"/>
                  </a:lnTo>
                  <a:lnTo>
                    <a:pt x="9143" y="4920"/>
                  </a:lnTo>
                  <a:lnTo>
                    <a:pt x="9143" y="4928"/>
                  </a:lnTo>
                  <a:lnTo>
                    <a:pt x="9158" y="4928"/>
                  </a:lnTo>
                  <a:lnTo>
                    <a:pt x="9196" y="4928"/>
                  </a:lnTo>
                  <a:lnTo>
                    <a:pt x="9250" y="4928"/>
                  </a:lnTo>
                  <a:lnTo>
                    <a:pt x="9315" y="4928"/>
                  </a:lnTo>
                  <a:lnTo>
                    <a:pt x="9383" y="4928"/>
                  </a:lnTo>
                  <a:lnTo>
                    <a:pt x="9446" y="4928"/>
                  </a:lnTo>
                  <a:lnTo>
                    <a:pt x="9498" y="4928"/>
                  </a:lnTo>
                  <a:lnTo>
                    <a:pt x="9532" y="4928"/>
                  </a:lnTo>
                  <a:lnTo>
                    <a:pt x="9532" y="4952"/>
                  </a:lnTo>
                  <a:lnTo>
                    <a:pt x="9532" y="4986"/>
                  </a:lnTo>
                  <a:lnTo>
                    <a:pt x="9532" y="5025"/>
                  </a:lnTo>
                  <a:lnTo>
                    <a:pt x="9532" y="5067"/>
                  </a:lnTo>
                  <a:lnTo>
                    <a:pt x="9532" y="5105"/>
                  </a:lnTo>
                  <a:lnTo>
                    <a:pt x="9532" y="5138"/>
                  </a:lnTo>
                  <a:lnTo>
                    <a:pt x="9532" y="5160"/>
                  </a:lnTo>
                  <a:lnTo>
                    <a:pt x="9532" y="5169"/>
                  </a:lnTo>
                  <a:lnTo>
                    <a:pt x="9546" y="5169"/>
                  </a:lnTo>
                  <a:lnTo>
                    <a:pt x="9584" y="5169"/>
                  </a:lnTo>
                  <a:lnTo>
                    <a:pt x="9641" y="5169"/>
                  </a:lnTo>
                  <a:lnTo>
                    <a:pt x="9706" y="5169"/>
                  </a:lnTo>
                  <a:lnTo>
                    <a:pt x="9775" y="5169"/>
                  </a:lnTo>
                  <a:lnTo>
                    <a:pt x="9839" y="5169"/>
                  </a:lnTo>
                  <a:lnTo>
                    <a:pt x="9892" y="5169"/>
                  </a:lnTo>
                  <a:lnTo>
                    <a:pt x="9925" y="5169"/>
                  </a:lnTo>
                  <a:lnTo>
                    <a:pt x="9925" y="5186"/>
                  </a:lnTo>
                  <a:lnTo>
                    <a:pt x="9925" y="5207"/>
                  </a:lnTo>
                  <a:lnTo>
                    <a:pt x="9925" y="5230"/>
                  </a:lnTo>
                  <a:lnTo>
                    <a:pt x="9925" y="5253"/>
                  </a:lnTo>
                  <a:lnTo>
                    <a:pt x="9925" y="5274"/>
                  </a:lnTo>
                  <a:lnTo>
                    <a:pt x="9925" y="5292"/>
                  </a:lnTo>
                  <a:lnTo>
                    <a:pt x="9925" y="5304"/>
                  </a:lnTo>
                  <a:lnTo>
                    <a:pt x="9925" y="5308"/>
                  </a:lnTo>
                  <a:lnTo>
                    <a:pt x="9938" y="5308"/>
                  </a:lnTo>
                  <a:lnTo>
                    <a:pt x="9974" y="5308"/>
                  </a:lnTo>
                  <a:lnTo>
                    <a:pt x="10024" y="5308"/>
                  </a:lnTo>
                  <a:lnTo>
                    <a:pt x="10084" y="5308"/>
                  </a:lnTo>
                  <a:lnTo>
                    <a:pt x="10147" y="5308"/>
                  </a:lnTo>
                  <a:lnTo>
                    <a:pt x="10206" y="5308"/>
                  </a:lnTo>
                  <a:lnTo>
                    <a:pt x="10255" y="5308"/>
                  </a:lnTo>
                  <a:lnTo>
                    <a:pt x="10287" y="5308"/>
                  </a:lnTo>
                  <a:lnTo>
                    <a:pt x="10287" y="5330"/>
                  </a:lnTo>
                  <a:lnTo>
                    <a:pt x="10287" y="5359"/>
                  </a:lnTo>
                  <a:lnTo>
                    <a:pt x="10287" y="5390"/>
                  </a:lnTo>
                  <a:lnTo>
                    <a:pt x="10287" y="5423"/>
                  </a:lnTo>
                  <a:lnTo>
                    <a:pt x="10287" y="5455"/>
                  </a:lnTo>
                  <a:lnTo>
                    <a:pt x="10287" y="5480"/>
                  </a:lnTo>
                  <a:lnTo>
                    <a:pt x="10287" y="5497"/>
                  </a:lnTo>
                  <a:lnTo>
                    <a:pt x="10287" y="5504"/>
                  </a:lnTo>
                  <a:lnTo>
                    <a:pt x="10302" y="5504"/>
                  </a:lnTo>
                  <a:lnTo>
                    <a:pt x="10341" y="5504"/>
                  </a:lnTo>
                  <a:lnTo>
                    <a:pt x="10398" y="5504"/>
                  </a:lnTo>
                  <a:lnTo>
                    <a:pt x="10465" y="5504"/>
                  </a:lnTo>
                  <a:lnTo>
                    <a:pt x="10535" y="5504"/>
                  </a:lnTo>
                  <a:lnTo>
                    <a:pt x="10600" y="5504"/>
                  </a:lnTo>
                  <a:lnTo>
                    <a:pt x="10653" y="5504"/>
                  </a:lnTo>
                  <a:lnTo>
                    <a:pt x="10689" y="5504"/>
                  </a:lnTo>
                  <a:lnTo>
                    <a:pt x="10689" y="5520"/>
                  </a:lnTo>
                  <a:lnTo>
                    <a:pt x="10689" y="5541"/>
                  </a:lnTo>
                  <a:lnTo>
                    <a:pt x="10689" y="5563"/>
                  </a:lnTo>
                  <a:lnTo>
                    <a:pt x="10689" y="5586"/>
                  </a:lnTo>
                  <a:lnTo>
                    <a:pt x="10689" y="5605"/>
                  </a:lnTo>
                  <a:lnTo>
                    <a:pt x="10689" y="5623"/>
                  </a:lnTo>
                  <a:lnTo>
                    <a:pt x="10689" y="5634"/>
                  </a:lnTo>
                  <a:lnTo>
                    <a:pt x="10689" y="5638"/>
                  </a:lnTo>
                  <a:lnTo>
                    <a:pt x="10702" y="5638"/>
                  </a:lnTo>
                  <a:lnTo>
                    <a:pt x="10742" y="5638"/>
                  </a:lnTo>
                  <a:lnTo>
                    <a:pt x="10797" y="5638"/>
                  </a:lnTo>
                  <a:lnTo>
                    <a:pt x="10862" y="5638"/>
                  </a:lnTo>
                  <a:lnTo>
                    <a:pt x="10931" y="5638"/>
                  </a:lnTo>
                  <a:lnTo>
                    <a:pt x="10995" y="5638"/>
                  </a:lnTo>
                  <a:lnTo>
                    <a:pt x="11048" y="5638"/>
                  </a:lnTo>
                  <a:lnTo>
                    <a:pt x="11082" y="5638"/>
                  </a:lnTo>
                  <a:lnTo>
                    <a:pt x="11082" y="5664"/>
                  </a:lnTo>
                  <a:lnTo>
                    <a:pt x="11082" y="5704"/>
                  </a:lnTo>
                  <a:lnTo>
                    <a:pt x="11082" y="5749"/>
                  </a:lnTo>
                  <a:lnTo>
                    <a:pt x="11082" y="5797"/>
                  </a:lnTo>
                  <a:lnTo>
                    <a:pt x="11082" y="5842"/>
                  </a:lnTo>
                  <a:lnTo>
                    <a:pt x="11082" y="5881"/>
                  </a:lnTo>
                  <a:lnTo>
                    <a:pt x="11082" y="5907"/>
                  </a:lnTo>
                  <a:lnTo>
                    <a:pt x="11082" y="5918"/>
                  </a:lnTo>
                  <a:lnTo>
                    <a:pt x="11095" y="5918"/>
                  </a:lnTo>
                  <a:lnTo>
                    <a:pt x="11131" y="5918"/>
                  </a:lnTo>
                  <a:lnTo>
                    <a:pt x="11183" y="5918"/>
                  </a:lnTo>
                  <a:lnTo>
                    <a:pt x="11244" y="5918"/>
                  </a:lnTo>
                  <a:lnTo>
                    <a:pt x="11308" y="5918"/>
                  </a:lnTo>
                  <a:lnTo>
                    <a:pt x="11368" y="5918"/>
                  </a:lnTo>
                  <a:lnTo>
                    <a:pt x="11419" y="5918"/>
                  </a:lnTo>
                  <a:lnTo>
                    <a:pt x="11451" y="5918"/>
                  </a:lnTo>
                  <a:lnTo>
                    <a:pt x="11451" y="5936"/>
                  </a:lnTo>
                  <a:lnTo>
                    <a:pt x="11451" y="5960"/>
                  </a:lnTo>
                  <a:lnTo>
                    <a:pt x="11451" y="5988"/>
                  </a:lnTo>
                  <a:lnTo>
                    <a:pt x="11451" y="6015"/>
                  </a:lnTo>
                  <a:lnTo>
                    <a:pt x="11451" y="6040"/>
                  </a:lnTo>
                  <a:lnTo>
                    <a:pt x="11451" y="6062"/>
                  </a:lnTo>
                  <a:lnTo>
                    <a:pt x="11451" y="6076"/>
                  </a:lnTo>
                  <a:lnTo>
                    <a:pt x="11451" y="6082"/>
                  </a:lnTo>
                  <a:lnTo>
                    <a:pt x="11466" y="6082"/>
                  </a:lnTo>
                  <a:lnTo>
                    <a:pt x="11509" y="6082"/>
                  </a:lnTo>
                  <a:lnTo>
                    <a:pt x="11571" y="6082"/>
                  </a:lnTo>
                  <a:lnTo>
                    <a:pt x="11642" y="6082"/>
                  </a:lnTo>
                  <a:lnTo>
                    <a:pt x="11717" y="6082"/>
                  </a:lnTo>
                  <a:lnTo>
                    <a:pt x="11787" y="6082"/>
                  </a:lnTo>
                  <a:lnTo>
                    <a:pt x="11844" y="6082"/>
                  </a:lnTo>
                  <a:lnTo>
                    <a:pt x="11879" y="6082"/>
                  </a:lnTo>
                  <a:lnTo>
                    <a:pt x="11879" y="6090"/>
                  </a:lnTo>
                  <a:lnTo>
                    <a:pt x="11879" y="6102"/>
                  </a:lnTo>
                  <a:lnTo>
                    <a:pt x="11879" y="6115"/>
                  </a:lnTo>
                  <a:lnTo>
                    <a:pt x="11879" y="6127"/>
                  </a:lnTo>
                  <a:lnTo>
                    <a:pt x="11879" y="6140"/>
                  </a:lnTo>
                  <a:lnTo>
                    <a:pt x="11879" y="6149"/>
                  </a:lnTo>
                  <a:lnTo>
                    <a:pt x="11879" y="6156"/>
                  </a:lnTo>
                  <a:lnTo>
                    <a:pt x="11879" y="6158"/>
                  </a:lnTo>
                  <a:lnTo>
                    <a:pt x="11893" y="6158"/>
                  </a:lnTo>
                  <a:lnTo>
                    <a:pt x="11928" y="6158"/>
                  </a:lnTo>
                  <a:lnTo>
                    <a:pt x="11980" y="6158"/>
                  </a:lnTo>
                  <a:lnTo>
                    <a:pt x="12041" y="6158"/>
                  </a:lnTo>
                  <a:lnTo>
                    <a:pt x="12104" y="6158"/>
                  </a:lnTo>
                  <a:lnTo>
                    <a:pt x="12164" y="6158"/>
                  </a:lnTo>
                  <a:lnTo>
                    <a:pt x="12213" y="6158"/>
                  </a:lnTo>
                  <a:lnTo>
                    <a:pt x="12247" y="6158"/>
                  </a:lnTo>
                  <a:lnTo>
                    <a:pt x="12247" y="6181"/>
                  </a:lnTo>
                  <a:lnTo>
                    <a:pt x="12247" y="6213"/>
                  </a:lnTo>
                  <a:lnTo>
                    <a:pt x="12247" y="6249"/>
                  </a:lnTo>
                  <a:lnTo>
                    <a:pt x="12247" y="6286"/>
                  </a:lnTo>
                  <a:lnTo>
                    <a:pt x="12247" y="6321"/>
                  </a:lnTo>
                  <a:lnTo>
                    <a:pt x="12247" y="6350"/>
                  </a:lnTo>
                  <a:lnTo>
                    <a:pt x="12247" y="6370"/>
                  </a:lnTo>
                  <a:lnTo>
                    <a:pt x="12247" y="6378"/>
                  </a:lnTo>
                  <a:lnTo>
                    <a:pt x="12261" y="6378"/>
                  </a:lnTo>
                  <a:lnTo>
                    <a:pt x="12299" y="6378"/>
                  </a:lnTo>
                  <a:lnTo>
                    <a:pt x="12356" y="6378"/>
                  </a:lnTo>
                  <a:lnTo>
                    <a:pt x="12421" y="6378"/>
                  </a:lnTo>
                  <a:lnTo>
                    <a:pt x="12490" y="6378"/>
                  </a:lnTo>
                  <a:lnTo>
                    <a:pt x="12554" y="6378"/>
                  </a:lnTo>
                  <a:lnTo>
                    <a:pt x="12607" y="6378"/>
                  </a:lnTo>
                  <a:lnTo>
                    <a:pt x="12641" y="6378"/>
                  </a:lnTo>
                  <a:lnTo>
                    <a:pt x="12641" y="6401"/>
                  </a:lnTo>
                  <a:lnTo>
                    <a:pt x="12641" y="6431"/>
                  </a:lnTo>
                  <a:lnTo>
                    <a:pt x="12641" y="6467"/>
                  </a:lnTo>
                  <a:lnTo>
                    <a:pt x="12641" y="6504"/>
                  </a:lnTo>
                  <a:lnTo>
                    <a:pt x="12641" y="6538"/>
                  </a:lnTo>
                  <a:lnTo>
                    <a:pt x="12641" y="6568"/>
                  </a:lnTo>
                  <a:lnTo>
                    <a:pt x="12641" y="6587"/>
                  </a:lnTo>
                  <a:lnTo>
                    <a:pt x="12641" y="6595"/>
                  </a:lnTo>
                  <a:lnTo>
                    <a:pt x="12656" y="6595"/>
                  </a:lnTo>
                  <a:lnTo>
                    <a:pt x="12695" y="6595"/>
                  </a:lnTo>
                  <a:lnTo>
                    <a:pt x="12753" y="6595"/>
                  </a:lnTo>
                  <a:lnTo>
                    <a:pt x="12819" y="6595"/>
                  </a:lnTo>
                  <a:lnTo>
                    <a:pt x="12889" y="6595"/>
                  </a:lnTo>
                  <a:lnTo>
                    <a:pt x="12955" y="6595"/>
                  </a:lnTo>
                  <a:lnTo>
                    <a:pt x="13009" y="6595"/>
                  </a:lnTo>
                  <a:lnTo>
                    <a:pt x="13044" y="6595"/>
                  </a:lnTo>
                  <a:lnTo>
                    <a:pt x="13044" y="6618"/>
                  </a:lnTo>
                  <a:lnTo>
                    <a:pt x="13044" y="6648"/>
                  </a:lnTo>
                  <a:lnTo>
                    <a:pt x="13044" y="6685"/>
                  </a:lnTo>
                  <a:lnTo>
                    <a:pt x="13044" y="6722"/>
                  </a:lnTo>
                  <a:lnTo>
                    <a:pt x="13044" y="6758"/>
                  </a:lnTo>
                  <a:lnTo>
                    <a:pt x="13044" y="6786"/>
                  </a:lnTo>
                  <a:lnTo>
                    <a:pt x="13044" y="6807"/>
                  </a:lnTo>
                  <a:lnTo>
                    <a:pt x="13044" y="6814"/>
                  </a:lnTo>
                  <a:lnTo>
                    <a:pt x="13057" y="6814"/>
                  </a:lnTo>
                  <a:lnTo>
                    <a:pt x="13094" y="6814"/>
                  </a:lnTo>
                  <a:lnTo>
                    <a:pt x="13147" y="6814"/>
                  </a:lnTo>
                  <a:lnTo>
                    <a:pt x="13210" y="6814"/>
                  </a:lnTo>
                  <a:lnTo>
                    <a:pt x="13275" y="6814"/>
                  </a:lnTo>
                  <a:lnTo>
                    <a:pt x="13336" y="6814"/>
                  </a:lnTo>
                  <a:lnTo>
                    <a:pt x="13387" y="6814"/>
                  </a:lnTo>
                  <a:lnTo>
                    <a:pt x="13420" y="6814"/>
                  </a:lnTo>
                  <a:lnTo>
                    <a:pt x="13420" y="6837"/>
                  </a:lnTo>
                  <a:lnTo>
                    <a:pt x="13420" y="6868"/>
                  </a:lnTo>
                  <a:lnTo>
                    <a:pt x="13420" y="6903"/>
                  </a:lnTo>
                  <a:lnTo>
                    <a:pt x="13420" y="6940"/>
                  </a:lnTo>
                  <a:lnTo>
                    <a:pt x="13420" y="6974"/>
                  </a:lnTo>
                  <a:lnTo>
                    <a:pt x="13420" y="7003"/>
                  </a:lnTo>
                  <a:lnTo>
                    <a:pt x="13420" y="7023"/>
                  </a:lnTo>
                  <a:lnTo>
                    <a:pt x="13420" y="7031"/>
                  </a:lnTo>
                  <a:lnTo>
                    <a:pt x="13435" y="7031"/>
                  </a:lnTo>
                  <a:lnTo>
                    <a:pt x="13474" y="7031"/>
                  </a:lnTo>
                  <a:lnTo>
                    <a:pt x="13530" y="7031"/>
                  </a:lnTo>
                  <a:lnTo>
                    <a:pt x="13597" y="7031"/>
                  </a:lnTo>
                  <a:lnTo>
                    <a:pt x="13667" y="7031"/>
                  </a:lnTo>
                  <a:lnTo>
                    <a:pt x="13732" y="7031"/>
                  </a:lnTo>
                  <a:lnTo>
                    <a:pt x="13785" y="7031"/>
                  </a:lnTo>
                  <a:lnTo>
                    <a:pt x="13819" y="7031"/>
                  </a:lnTo>
                  <a:lnTo>
                    <a:pt x="13819" y="7068"/>
                  </a:lnTo>
                  <a:lnTo>
                    <a:pt x="13819" y="7131"/>
                  </a:lnTo>
                  <a:lnTo>
                    <a:pt x="13819" y="7210"/>
                  </a:lnTo>
                  <a:lnTo>
                    <a:pt x="13819" y="7296"/>
                  </a:lnTo>
                  <a:lnTo>
                    <a:pt x="13819" y="7380"/>
                  </a:lnTo>
                  <a:lnTo>
                    <a:pt x="13819" y="7451"/>
                  </a:lnTo>
                  <a:lnTo>
                    <a:pt x="13819" y="7501"/>
                  </a:lnTo>
                  <a:lnTo>
                    <a:pt x="13819" y="7520"/>
                  </a:lnTo>
                  <a:lnTo>
                    <a:pt x="13834" y="7520"/>
                  </a:lnTo>
                  <a:lnTo>
                    <a:pt x="13873" y="7520"/>
                  </a:lnTo>
                  <a:lnTo>
                    <a:pt x="13930" y="7520"/>
                  </a:lnTo>
                  <a:lnTo>
                    <a:pt x="13997" y="7520"/>
                  </a:lnTo>
                  <a:lnTo>
                    <a:pt x="14066" y="7520"/>
                  </a:lnTo>
                  <a:lnTo>
                    <a:pt x="14131" y="7520"/>
                  </a:lnTo>
                  <a:lnTo>
                    <a:pt x="14185" y="7520"/>
                  </a:lnTo>
                  <a:lnTo>
                    <a:pt x="14220" y="7520"/>
                  </a:lnTo>
                  <a:lnTo>
                    <a:pt x="14220" y="7534"/>
                  </a:lnTo>
                  <a:lnTo>
                    <a:pt x="14220" y="7551"/>
                  </a:lnTo>
                  <a:lnTo>
                    <a:pt x="14220" y="7569"/>
                  </a:lnTo>
                  <a:lnTo>
                    <a:pt x="14220" y="7588"/>
                  </a:lnTo>
                  <a:lnTo>
                    <a:pt x="14220" y="7604"/>
                  </a:lnTo>
                  <a:lnTo>
                    <a:pt x="14220" y="7618"/>
                  </a:lnTo>
                  <a:lnTo>
                    <a:pt x="14220" y="7627"/>
                  </a:lnTo>
                  <a:lnTo>
                    <a:pt x="14220" y="7630"/>
                  </a:lnTo>
                  <a:lnTo>
                    <a:pt x="14232" y="7630"/>
                  </a:lnTo>
                  <a:lnTo>
                    <a:pt x="14267" y="7630"/>
                  </a:lnTo>
                  <a:lnTo>
                    <a:pt x="14318" y="7630"/>
                  </a:lnTo>
                  <a:lnTo>
                    <a:pt x="14377" y="7630"/>
                  </a:lnTo>
                  <a:lnTo>
                    <a:pt x="14439" y="7630"/>
                  </a:lnTo>
                  <a:lnTo>
                    <a:pt x="14497" y="7630"/>
                  </a:lnTo>
                  <a:lnTo>
                    <a:pt x="14546" y="7630"/>
                  </a:lnTo>
                  <a:lnTo>
                    <a:pt x="14580" y="7630"/>
                  </a:lnTo>
                  <a:lnTo>
                    <a:pt x="14580" y="7648"/>
                  </a:lnTo>
                  <a:lnTo>
                    <a:pt x="14580" y="7670"/>
                  </a:lnTo>
                  <a:lnTo>
                    <a:pt x="14580" y="7693"/>
                  </a:lnTo>
                  <a:lnTo>
                    <a:pt x="14580" y="7717"/>
                  </a:lnTo>
                  <a:lnTo>
                    <a:pt x="14580" y="7738"/>
                  </a:lnTo>
                  <a:lnTo>
                    <a:pt x="14580" y="7756"/>
                  </a:lnTo>
                  <a:lnTo>
                    <a:pt x="14580" y="7769"/>
                  </a:lnTo>
                  <a:lnTo>
                    <a:pt x="14580" y="7773"/>
                  </a:lnTo>
                  <a:lnTo>
                    <a:pt x="14594" y="7773"/>
                  </a:lnTo>
                  <a:lnTo>
                    <a:pt x="14635" y="7773"/>
                  </a:lnTo>
                  <a:lnTo>
                    <a:pt x="14694" y="7773"/>
                  </a:lnTo>
                  <a:lnTo>
                    <a:pt x="14764" y="7773"/>
                  </a:lnTo>
                  <a:lnTo>
                    <a:pt x="14835" y="7773"/>
                  </a:lnTo>
                  <a:lnTo>
                    <a:pt x="14903" y="7773"/>
                  </a:lnTo>
                  <a:lnTo>
                    <a:pt x="14958" y="7773"/>
                  </a:lnTo>
                  <a:lnTo>
                    <a:pt x="14994" y="7773"/>
                  </a:lnTo>
                  <a:lnTo>
                    <a:pt x="14994" y="7778"/>
                  </a:lnTo>
                  <a:lnTo>
                    <a:pt x="14994" y="7784"/>
                  </a:lnTo>
                  <a:lnTo>
                    <a:pt x="14994" y="7793"/>
                  </a:lnTo>
                  <a:lnTo>
                    <a:pt x="14994" y="7802"/>
                  </a:lnTo>
                  <a:lnTo>
                    <a:pt x="14994" y="7809"/>
                  </a:lnTo>
                  <a:lnTo>
                    <a:pt x="14994" y="7817"/>
                  </a:lnTo>
                  <a:lnTo>
                    <a:pt x="14994" y="7821"/>
                  </a:lnTo>
                  <a:lnTo>
                    <a:pt x="14994" y="7824"/>
                  </a:lnTo>
                  <a:lnTo>
                    <a:pt x="15007" y="7824"/>
                  </a:lnTo>
                  <a:lnTo>
                    <a:pt x="15045" y="7824"/>
                  </a:lnTo>
                  <a:lnTo>
                    <a:pt x="15099" y="7824"/>
                  </a:lnTo>
                  <a:lnTo>
                    <a:pt x="15162" y="7824"/>
                  </a:lnTo>
                  <a:lnTo>
                    <a:pt x="15228" y="7824"/>
                  </a:lnTo>
                  <a:lnTo>
                    <a:pt x="15291" y="7824"/>
                  </a:lnTo>
                  <a:lnTo>
                    <a:pt x="15342" y="7824"/>
                  </a:lnTo>
                  <a:lnTo>
                    <a:pt x="15376" y="7824"/>
                  </a:lnTo>
                  <a:lnTo>
                    <a:pt x="15376" y="7850"/>
                  </a:lnTo>
                  <a:lnTo>
                    <a:pt x="15376" y="7889"/>
                  </a:lnTo>
                  <a:lnTo>
                    <a:pt x="15376" y="7934"/>
                  </a:lnTo>
                  <a:lnTo>
                    <a:pt x="15376" y="7982"/>
                  </a:lnTo>
                  <a:lnTo>
                    <a:pt x="15376" y="8027"/>
                  </a:lnTo>
                  <a:lnTo>
                    <a:pt x="15376" y="8065"/>
                  </a:lnTo>
                  <a:lnTo>
                    <a:pt x="15376" y="8092"/>
                  </a:lnTo>
                  <a:lnTo>
                    <a:pt x="15376" y="8102"/>
                  </a:lnTo>
                  <a:lnTo>
                    <a:pt x="15390" y="8102"/>
                  </a:lnTo>
                  <a:lnTo>
                    <a:pt x="15430" y="8102"/>
                  </a:lnTo>
                  <a:lnTo>
                    <a:pt x="15485" y="8102"/>
                  </a:lnTo>
                  <a:lnTo>
                    <a:pt x="15550" y="8102"/>
                  </a:lnTo>
                  <a:lnTo>
                    <a:pt x="15619" y="8102"/>
                  </a:lnTo>
                  <a:lnTo>
                    <a:pt x="15684" y="8102"/>
                  </a:lnTo>
                  <a:lnTo>
                    <a:pt x="15737" y="8102"/>
                  </a:lnTo>
                  <a:lnTo>
                    <a:pt x="15771" y="8102"/>
                  </a:lnTo>
                  <a:lnTo>
                    <a:pt x="15771" y="8117"/>
                  </a:lnTo>
                  <a:lnTo>
                    <a:pt x="15771" y="8136"/>
                  </a:lnTo>
                  <a:lnTo>
                    <a:pt x="15771" y="8157"/>
                  </a:lnTo>
                  <a:lnTo>
                    <a:pt x="15771" y="8176"/>
                  </a:lnTo>
                  <a:lnTo>
                    <a:pt x="15771" y="8195"/>
                  </a:lnTo>
                  <a:lnTo>
                    <a:pt x="15771" y="8210"/>
                  </a:lnTo>
                  <a:lnTo>
                    <a:pt x="15771" y="8221"/>
                  </a:lnTo>
                  <a:lnTo>
                    <a:pt x="15771" y="8224"/>
                  </a:lnTo>
                  <a:lnTo>
                    <a:pt x="15783" y="8224"/>
                  </a:lnTo>
                  <a:lnTo>
                    <a:pt x="15818" y="8224"/>
                  </a:lnTo>
                  <a:lnTo>
                    <a:pt x="15868" y="8224"/>
                  </a:lnTo>
                  <a:lnTo>
                    <a:pt x="15927" y="8224"/>
                  </a:lnTo>
                  <a:lnTo>
                    <a:pt x="15989" y="8224"/>
                  </a:lnTo>
                  <a:lnTo>
                    <a:pt x="16048" y="8224"/>
                  </a:lnTo>
                  <a:lnTo>
                    <a:pt x="16095" y="8224"/>
                  </a:lnTo>
                  <a:lnTo>
                    <a:pt x="16127" y="8224"/>
                  </a:lnTo>
                  <a:lnTo>
                    <a:pt x="16127" y="8232"/>
                  </a:lnTo>
                  <a:lnTo>
                    <a:pt x="16127" y="8242"/>
                  </a:lnTo>
                  <a:lnTo>
                    <a:pt x="16127" y="8252"/>
                  </a:lnTo>
                  <a:lnTo>
                    <a:pt x="16127" y="8263"/>
                  </a:lnTo>
                  <a:lnTo>
                    <a:pt x="16127" y="8273"/>
                  </a:lnTo>
                  <a:lnTo>
                    <a:pt x="16127" y="8281"/>
                  </a:lnTo>
                  <a:lnTo>
                    <a:pt x="16127" y="8287"/>
                  </a:lnTo>
                  <a:lnTo>
                    <a:pt x="16127" y="8289"/>
                  </a:lnTo>
                  <a:lnTo>
                    <a:pt x="16142" y="8289"/>
                  </a:lnTo>
                  <a:lnTo>
                    <a:pt x="16181" y="8289"/>
                  </a:lnTo>
                  <a:lnTo>
                    <a:pt x="16239" y="8289"/>
                  </a:lnTo>
                  <a:lnTo>
                    <a:pt x="16306" y="8289"/>
                  </a:lnTo>
                  <a:lnTo>
                    <a:pt x="16376" y="8289"/>
                  </a:lnTo>
                  <a:lnTo>
                    <a:pt x="16442" y="8289"/>
                  </a:lnTo>
                  <a:lnTo>
                    <a:pt x="16495" y="8289"/>
                  </a:lnTo>
                  <a:lnTo>
                    <a:pt x="16530" y="8289"/>
                  </a:lnTo>
                  <a:lnTo>
                    <a:pt x="16530" y="8307"/>
                  </a:lnTo>
                  <a:lnTo>
                    <a:pt x="16530" y="8332"/>
                  </a:lnTo>
                  <a:lnTo>
                    <a:pt x="16530" y="8358"/>
                  </a:lnTo>
                  <a:lnTo>
                    <a:pt x="16530" y="8385"/>
                  </a:lnTo>
                  <a:lnTo>
                    <a:pt x="16530" y="8410"/>
                  </a:lnTo>
                  <a:lnTo>
                    <a:pt x="16530" y="8431"/>
                  </a:lnTo>
                  <a:lnTo>
                    <a:pt x="16530" y="8445"/>
                  </a:lnTo>
                  <a:lnTo>
                    <a:pt x="16530" y="8451"/>
                  </a:lnTo>
                  <a:lnTo>
                    <a:pt x="16545" y="8451"/>
                  </a:lnTo>
                  <a:lnTo>
                    <a:pt x="16583" y="8451"/>
                  </a:lnTo>
                  <a:lnTo>
                    <a:pt x="16640" y="8451"/>
                  </a:lnTo>
                  <a:lnTo>
                    <a:pt x="16707" y="8451"/>
                  </a:lnTo>
                  <a:lnTo>
                    <a:pt x="16776" y="8451"/>
                  </a:lnTo>
                  <a:lnTo>
                    <a:pt x="16841" y="8451"/>
                  </a:lnTo>
                  <a:lnTo>
                    <a:pt x="16895" y="8451"/>
                  </a:lnTo>
                  <a:lnTo>
                    <a:pt x="16930" y="8451"/>
                  </a:lnTo>
                  <a:lnTo>
                    <a:pt x="16930" y="8461"/>
                  </a:lnTo>
                  <a:lnTo>
                    <a:pt x="16930" y="8475"/>
                  </a:lnTo>
                  <a:lnTo>
                    <a:pt x="16930" y="8489"/>
                  </a:lnTo>
                  <a:lnTo>
                    <a:pt x="16930" y="8502"/>
                  </a:lnTo>
                  <a:lnTo>
                    <a:pt x="16930" y="8515"/>
                  </a:lnTo>
                  <a:lnTo>
                    <a:pt x="16930" y="8526"/>
                  </a:lnTo>
                  <a:lnTo>
                    <a:pt x="16930" y="8532"/>
                  </a:lnTo>
                  <a:lnTo>
                    <a:pt x="16930" y="8536"/>
                  </a:lnTo>
                  <a:lnTo>
                    <a:pt x="16951" y="8536"/>
                  </a:lnTo>
                  <a:lnTo>
                    <a:pt x="17008" y="8536"/>
                  </a:lnTo>
                  <a:lnTo>
                    <a:pt x="17092" y="8536"/>
                  </a:lnTo>
                  <a:lnTo>
                    <a:pt x="17188" y="8536"/>
                  </a:lnTo>
                  <a:lnTo>
                    <a:pt x="17288" y="8536"/>
                  </a:lnTo>
                  <a:lnTo>
                    <a:pt x="17379" y="8536"/>
                  </a:lnTo>
                  <a:lnTo>
                    <a:pt x="17453" y="8536"/>
                  </a:lnTo>
                  <a:lnTo>
                    <a:pt x="17495" y="8536"/>
                  </a:lnTo>
                  <a:lnTo>
                    <a:pt x="17495" y="8567"/>
                  </a:lnTo>
                  <a:lnTo>
                    <a:pt x="17495" y="8618"/>
                  </a:lnTo>
                  <a:lnTo>
                    <a:pt x="17495" y="8679"/>
                  </a:lnTo>
                  <a:lnTo>
                    <a:pt x="17495" y="8745"/>
                  </a:lnTo>
                  <a:lnTo>
                    <a:pt x="17495" y="8809"/>
                  </a:lnTo>
                  <a:lnTo>
                    <a:pt x="17495" y="8862"/>
                  </a:lnTo>
                  <a:lnTo>
                    <a:pt x="17495" y="8901"/>
                  </a:lnTo>
                  <a:lnTo>
                    <a:pt x="17495" y="8914"/>
                  </a:lnTo>
                  <a:lnTo>
                    <a:pt x="17527" y="8914"/>
                  </a:lnTo>
                  <a:lnTo>
                    <a:pt x="17610" y="8914"/>
                  </a:lnTo>
                  <a:lnTo>
                    <a:pt x="17729" y="8914"/>
                  </a:lnTo>
                  <a:lnTo>
                    <a:pt x="17868" y="8914"/>
                  </a:lnTo>
                  <a:lnTo>
                    <a:pt x="18009" y="8914"/>
                  </a:lnTo>
                  <a:lnTo>
                    <a:pt x="18138" y="8914"/>
                  </a:lnTo>
                  <a:lnTo>
                    <a:pt x="18237" y="8914"/>
                  </a:lnTo>
                  <a:lnTo>
                    <a:pt x="18291" y="8914"/>
                  </a:lnTo>
                  <a:lnTo>
                    <a:pt x="18291" y="8935"/>
                  </a:lnTo>
                  <a:lnTo>
                    <a:pt x="18291" y="8964"/>
                  </a:lnTo>
                  <a:lnTo>
                    <a:pt x="18291" y="8996"/>
                  </a:lnTo>
                  <a:lnTo>
                    <a:pt x="18291" y="9028"/>
                  </a:lnTo>
                  <a:lnTo>
                    <a:pt x="18291" y="9059"/>
                  </a:lnTo>
                  <a:lnTo>
                    <a:pt x="18291" y="9084"/>
                  </a:lnTo>
                  <a:lnTo>
                    <a:pt x="18291" y="9102"/>
                  </a:lnTo>
                  <a:lnTo>
                    <a:pt x="18291" y="9108"/>
                  </a:lnTo>
                  <a:lnTo>
                    <a:pt x="18322" y="9108"/>
                  </a:lnTo>
                  <a:lnTo>
                    <a:pt x="18403" y="9108"/>
                  </a:lnTo>
                  <a:lnTo>
                    <a:pt x="18521" y="9108"/>
                  </a:lnTo>
                  <a:lnTo>
                    <a:pt x="18656" y="9108"/>
                  </a:lnTo>
                  <a:lnTo>
                    <a:pt x="18796" y="9108"/>
                  </a:lnTo>
                  <a:lnTo>
                    <a:pt x="18922" y="9108"/>
                  </a:lnTo>
                  <a:lnTo>
                    <a:pt x="19019" y="9108"/>
                  </a:lnTo>
                  <a:lnTo>
                    <a:pt x="19072" y="9108"/>
                  </a:lnTo>
                  <a:lnTo>
                    <a:pt x="19072" y="9165"/>
                  </a:lnTo>
                  <a:lnTo>
                    <a:pt x="19072" y="9277"/>
                  </a:lnTo>
                  <a:lnTo>
                    <a:pt x="19072" y="9426"/>
                  </a:lnTo>
                  <a:lnTo>
                    <a:pt x="19072" y="9591"/>
                  </a:lnTo>
                  <a:lnTo>
                    <a:pt x="19072" y="9754"/>
                  </a:lnTo>
                  <a:lnTo>
                    <a:pt x="19072" y="9893"/>
                  </a:lnTo>
                  <a:lnTo>
                    <a:pt x="19072" y="9992"/>
                  </a:lnTo>
                  <a:lnTo>
                    <a:pt x="19072" y="10029"/>
                  </a:lnTo>
                  <a:lnTo>
                    <a:pt x="19523" y="10029"/>
                  </a:lnTo>
                  <a:lnTo>
                    <a:pt x="19523" y="9964"/>
                  </a:lnTo>
                  <a:lnTo>
                    <a:pt x="19509" y="9964"/>
                  </a:lnTo>
                  <a:lnTo>
                    <a:pt x="19473" y="9964"/>
                  </a:lnTo>
                  <a:lnTo>
                    <a:pt x="19420" y="9964"/>
                  </a:lnTo>
                  <a:lnTo>
                    <a:pt x="19357" y="9964"/>
                  </a:lnTo>
                  <a:lnTo>
                    <a:pt x="19292" y="9964"/>
                  </a:lnTo>
                  <a:lnTo>
                    <a:pt x="19229" y="9964"/>
                  </a:lnTo>
                  <a:lnTo>
                    <a:pt x="19179" y="9964"/>
                  </a:lnTo>
                  <a:lnTo>
                    <a:pt x="19145" y="9964"/>
                  </a:lnTo>
                  <a:lnTo>
                    <a:pt x="19145" y="9906"/>
                  </a:lnTo>
                  <a:lnTo>
                    <a:pt x="19145" y="9794"/>
                  </a:lnTo>
                  <a:lnTo>
                    <a:pt x="19145" y="9645"/>
                  </a:lnTo>
                  <a:lnTo>
                    <a:pt x="19145" y="9480"/>
                  </a:lnTo>
                  <a:lnTo>
                    <a:pt x="19145" y="9318"/>
                  </a:lnTo>
                  <a:lnTo>
                    <a:pt x="19145" y="9178"/>
                  </a:lnTo>
                  <a:lnTo>
                    <a:pt x="19145" y="9080"/>
                  </a:lnTo>
                  <a:lnTo>
                    <a:pt x="19145" y="9043"/>
                  </a:lnTo>
                  <a:lnTo>
                    <a:pt x="19114" y="9043"/>
                  </a:lnTo>
                  <a:lnTo>
                    <a:pt x="19033" y="9043"/>
                  </a:lnTo>
                  <a:lnTo>
                    <a:pt x="18916" y="9043"/>
                  </a:lnTo>
                  <a:lnTo>
                    <a:pt x="18780" y="9043"/>
                  </a:lnTo>
                  <a:lnTo>
                    <a:pt x="18640" y="9043"/>
                  </a:lnTo>
                  <a:lnTo>
                    <a:pt x="18514" y="9043"/>
                  </a:lnTo>
                  <a:lnTo>
                    <a:pt x="18416" y="9043"/>
                  </a:lnTo>
                  <a:lnTo>
                    <a:pt x="18363" y="9043"/>
                  </a:lnTo>
                  <a:lnTo>
                    <a:pt x="18363" y="9022"/>
                  </a:lnTo>
                  <a:lnTo>
                    <a:pt x="18363" y="8993"/>
                  </a:lnTo>
                  <a:lnTo>
                    <a:pt x="18363" y="8962"/>
                  </a:lnTo>
                  <a:lnTo>
                    <a:pt x="18363" y="8929"/>
                  </a:lnTo>
                  <a:lnTo>
                    <a:pt x="18363" y="8898"/>
                  </a:lnTo>
                  <a:lnTo>
                    <a:pt x="18363" y="8873"/>
                  </a:lnTo>
                  <a:lnTo>
                    <a:pt x="18363" y="8856"/>
                  </a:lnTo>
                  <a:lnTo>
                    <a:pt x="18363" y="8849"/>
                  </a:lnTo>
                  <a:lnTo>
                    <a:pt x="18333" y="8849"/>
                  </a:lnTo>
                  <a:lnTo>
                    <a:pt x="18249" y="8849"/>
                  </a:lnTo>
                  <a:lnTo>
                    <a:pt x="18130" y="8849"/>
                  </a:lnTo>
                  <a:lnTo>
                    <a:pt x="17991" y="8849"/>
                  </a:lnTo>
                  <a:lnTo>
                    <a:pt x="17850" y="8849"/>
                  </a:lnTo>
                  <a:lnTo>
                    <a:pt x="17721" y="8849"/>
                  </a:lnTo>
                  <a:lnTo>
                    <a:pt x="17623" y="8849"/>
                  </a:lnTo>
                  <a:lnTo>
                    <a:pt x="17568" y="8849"/>
                  </a:lnTo>
                  <a:lnTo>
                    <a:pt x="17568" y="8818"/>
                  </a:lnTo>
                  <a:lnTo>
                    <a:pt x="17568" y="8767"/>
                  </a:lnTo>
                  <a:lnTo>
                    <a:pt x="17568" y="8705"/>
                  </a:lnTo>
                  <a:lnTo>
                    <a:pt x="17568" y="8640"/>
                  </a:lnTo>
                  <a:lnTo>
                    <a:pt x="17568" y="8576"/>
                  </a:lnTo>
                  <a:lnTo>
                    <a:pt x="17568" y="8522"/>
                  </a:lnTo>
                  <a:lnTo>
                    <a:pt x="17568" y="8484"/>
                  </a:lnTo>
                  <a:lnTo>
                    <a:pt x="17568" y="8470"/>
                  </a:lnTo>
                  <a:lnTo>
                    <a:pt x="17546" y="8470"/>
                  </a:lnTo>
                  <a:lnTo>
                    <a:pt x="17489" y="8470"/>
                  </a:lnTo>
                  <a:lnTo>
                    <a:pt x="17406" y="8470"/>
                  </a:lnTo>
                  <a:lnTo>
                    <a:pt x="17309" y="8470"/>
                  </a:lnTo>
                  <a:lnTo>
                    <a:pt x="17210" y="8470"/>
                  </a:lnTo>
                  <a:lnTo>
                    <a:pt x="17118" y="8470"/>
                  </a:lnTo>
                  <a:lnTo>
                    <a:pt x="17045" y="8470"/>
                  </a:lnTo>
                  <a:lnTo>
                    <a:pt x="17002" y="8470"/>
                  </a:lnTo>
                  <a:lnTo>
                    <a:pt x="17002" y="8459"/>
                  </a:lnTo>
                  <a:lnTo>
                    <a:pt x="17002" y="8446"/>
                  </a:lnTo>
                  <a:lnTo>
                    <a:pt x="17002" y="8432"/>
                  </a:lnTo>
                  <a:lnTo>
                    <a:pt x="17002" y="8419"/>
                  </a:lnTo>
                  <a:lnTo>
                    <a:pt x="17002" y="8406"/>
                  </a:lnTo>
                  <a:lnTo>
                    <a:pt x="17002" y="8395"/>
                  </a:lnTo>
                  <a:lnTo>
                    <a:pt x="17002" y="8388"/>
                  </a:lnTo>
                  <a:lnTo>
                    <a:pt x="17002" y="8385"/>
                  </a:lnTo>
                  <a:lnTo>
                    <a:pt x="16987" y="8385"/>
                  </a:lnTo>
                  <a:lnTo>
                    <a:pt x="16948" y="8385"/>
                  </a:lnTo>
                  <a:lnTo>
                    <a:pt x="16892" y="8385"/>
                  </a:lnTo>
                  <a:lnTo>
                    <a:pt x="16825" y="8385"/>
                  </a:lnTo>
                  <a:lnTo>
                    <a:pt x="16756" y="8385"/>
                  </a:lnTo>
                  <a:lnTo>
                    <a:pt x="16691" y="8385"/>
                  </a:lnTo>
                  <a:lnTo>
                    <a:pt x="16637" y="8385"/>
                  </a:lnTo>
                  <a:lnTo>
                    <a:pt x="16603" y="8385"/>
                  </a:lnTo>
                  <a:lnTo>
                    <a:pt x="16603" y="8366"/>
                  </a:lnTo>
                  <a:lnTo>
                    <a:pt x="16603" y="8342"/>
                  </a:lnTo>
                  <a:lnTo>
                    <a:pt x="16603" y="8316"/>
                  </a:lnTo>
                  <a:lnTo>
                    <a:pt x="16603" y="8289"/>
                  </a:lnTo>
                  <a:lnTo>
                    <a:pt x="16603" y="8264"/>
                  </a:lnTo>
                  <a:lnTo>
                    <a:pt x="16603" y="8243"/>
                  </a:lnTo>
                  <a:lnTo>
                    <a:pt x="16603" y="8229"/>
                  </a:lnTo>
                  <a:lnTo>
                    <a:pt x="16603" y="8223"/>
                  </a:lnTo>
                  <a:lnTo>
                    <a:pt x="16588" y="8223"/>
                  </a:lnTo>
                  <a:lnTo>
                    <a:pt x="16549" y="8223"/>
                  </a:lnTo>
                  <a:lnTo>
                    <a:pt x="16492" y="8223"/>
                  </a:lnTo>
                  <a:lnTo>
                    <a:pt x="16425" y="8223"/>
                  </a:lnTo>
                  <a:lnTo>
                    <a:pt x="16355" y="8223"/>
                  </a:lnTo>
                  <a:lnTo>
                    <a:pt x="16290" y="8223"/>
                  </a:lnTo>
                  <a:lnTo>
                    <a:pt x="16236" y="8223"/>
                  </a:lnTo>
                  <a:lnTo>
                    <a:pt x="16201" y="8223"/>
                  </a:lnTo>
                  <a:lnTo>
                    <a:pt x="16201" y="8217"/>
                  </a:lnTo>
                  <a:lnTo>
                    <a:pt x="16201" y="8207"/>
                  </a:lnTo>
                  <a:lnTo>
                    <a:pt x="16201" y="8196"/>
                  </a:lnTo>
                  <a:lnTo>
                    <a:pt x="16201" y="8186"/>
                  </a:lnTo>
                  <a:lnTo>
                    <a:pt x="16201" y="8176"/>
                  </a:lnTo>
                  <a:lnTo>
                    <a:pt x="16201" y="8168"/>
                  </a:lnTo>
                  <a:lnTo>
                    <a:pt x="16201" y="8162"/>
                  </a:lnTo>
                  <a:lnTo>
                    <a:pt x="16201" y="8160"/>
                  </a:lnTo>
                  <a:lnTo>
                    <a:pt x="16188" y="8160"/>
                  </a:lnTo>
                  <a:lnTo>
                    <a:pt x="16153" y="8160"/>
                  </a:lnTo>
                  <a:lnTo>
                    <a:pt x="16104" y="8160"/>
                  </a:lnTo>
                  <a:lnTo>
                    <a:pt x="16045" y="8160"/>
                  </a:lnTo>
                  <a:lnTo>
                    <a:pt x="15982" y="8160"/>
                  </a:lnTo>
                  <a:lnTo>
                    <a:pt x="15925" y="8160"/>
                  </a:lnTo>
                  <a:lnTo>
                    <a:pt x="15876" y="8160"/>
                  </a:lnTo>
                  <a:lnTo>
                    <a:pt x="15844" y="8160"/>
                  </a:lnTo>
                  <a:lnTo>
                    <a:pt x="15844" y="8145"/>
                  </a:lnTo>
                  <a:lnTo>
                    <a:pt x="15844" y="8126"/>
                  </a:lnTo>
                  <a:lnTo>
                    <a:pt x="15844" y="8105"/>
                  </a:lnTo>
                  <a:lnTo>
                    <a:pt x="15844" y="8085"/>
                  </a:lnTo>
                  <a:lnTo>
                    <a:pt x="15844" y="8066"/>
                  </a:lnTo>
                  <a:lnTo>
                    <a:pt x="15844" y="8051"/>
                  </a:lnTo>
                  <a:lnTo>
                    <a:pt x="15844" y="8040"/>
                  </a:lnTo>
                  <a:lnTo>
                    <a:pt x="15844" y="8037"/>
                  </a:lnTo>
                  <a:lnTo>
                    <a:pt x="15829" y="8037"/>
                  </a:lnTo>
                  <a:lnTo>
                    <a:pt x="15791" y="8037"/>
                  </a:lnTo>
                  <a:lnTo>
                    <a:pt x="15736" y="8037"/>
                  </a:lnTo>
                  <a:lnTo>
                    <a:pt x="15669" y="8037"/>
                  </a:lnTo>
                  <a:lnTo>
                    <a:pt x="15600" y="8037"/>
                  </a:lnTo>
                  <a:lnTo>
                    <a:pt x="15537" y="8037"/>
                  </a:lnTo>
                  <a:lnTo>
                    <a:pt x="15484" y="8037"/>
                  </a:lnTo>
                  <a:lnTo>
                    <a:pt x="15449" y="8037"/>
                  </a:lnTo>
                  <a:lnTo>
                    <a:pt x="15449" y="8010"/>
                  </a:lnTo>
                  <a:lnTo>
                    <a:pt x="15449" y="7972"/>
                  </a:lnTo>
                  <a:lnTo>
                    <a:pt x="15449" y="7926"/>
                  </a:lnTo>
                  <a:lnTo>
                    <a:pt x="15449" y="7878"/>
                  </a:lnTo>
                  <a:lnTo>
                    <a:pt x="15449" y="7833"/>
                  </a:lnTo>
                  <a:lnTo>
                    <a:pt x="15449" y="7795"/>
                  </a:lnTo>
                  <a:lnTo>
                    <a:pt x="15449" y="7768"/>
                  </a:lnTo>
                  <a:lnTo>
                    <a:pt x="15449" y="7758"/>
                  </a:lnTo>
                  <a:lnTo>
                    <a:pt x="15436" y="7758"/>
                  </a:lnTo>
                  <a:lnTo>
                    <a:pt x="15398" y="7758"/>
                  </a:lnTo>
                  <a:lnTo>
                    <a:pt x="15344" y="7758"/>
                  </a:lnTo>
                  <a:lnTo>
                    <a:pt x="15281" y="7758"/>
                  </a:lnTo>
                  <a:lnTo>
                    <a:pt x="15215" y="7758"/>
                  </a:lnTo>
                  <a:lnTo>
                    <a:pt x="15152" y="7758"/>
                  </a:lnTo>
                  <a:lnTo>
                    <a:pt x="15100" y="7758"/>
                  </a:lnTo>
                  <a:lnTo>
                    <a:pt x="15067" y="7758"/>
                  </a:lnTo>
                  <a:lnTo>
                    <a:pt x="15067" y="7754"/>
                  </a:lnTo>
                  <a:lnTo>
                    <a:pt x="15067" y="7747"/>
                  </a:lnTo>
                  <a:lnTo>
                    <a:pt x="15067" y="7738"/>
                  </a:lnTo>
                  <a:lnTo>
                    <a:pt x="15067" y="7730"/>
                  </a:lnTo>
                  <a:lnTo>
                    <a:pt x="15067" y="7722"/>
                  </a:lnTo>
                  <a:lnTo>
                    <a:pt x="15067" y="7714"/>
                  </a:lnTo>
                  <a:lnTo>
                    <a:pt x="15067" y="7710"/>
                  </a:lnTo>
                  <a:lnTo>
                    <a:pt x="15067" y="7708"/>
                  </a:lnTo>
                  <a:lnTo>
                    <a:pt x="15051" y="7708"/>
                  </a:lnTo>
                  <a:lnTo>
                    <a:pt x="15011" y="7708"/>
                  </a:lnTo>
                  <a:lnTo>
                    <a:pt x="14952" y="7708"/>
                  </a:lnTo>
                  <a:lnTo>
                    <a:pt x="14883" y="7708"/>
                  </a:lnTo>
                  <a:lnTo>
                    <a:pt x="14810" y="7708"/>
                  </a:lnTo>
                  <a:lnTo>
                    <a:pt x="14743" y="7708"/>
                  </a:lnTo>
                  <a:lnTo>
                    <a:pt x="14688" y="7708"/>
                  </a:lnTo>
                  <a:lnTo>
                    <a:pt x="14652" y="7708"/>
                  </a:lnTo>
                  <a:lnTo>
                    <a:pt x="14652" y="7690"/>
                  </a:lnTo>
                  <a:lnTo>
                    <a:pt x="14652" y="7670"/>
                  </a:lnTo>
                  <a:lnTo>
                    <a:pt x="14652" y="7646"/>
                  </a:lnTo>
                  <a:lnTo>
                    <a:pt x="14652" y="7623"/>
                  </a:lnTo>
                  <a:lnTo>
                    <a:pt x="14652" y="7601"/>
                  </a:lnTo>
                  <a:lnTo>
                    <a:pt x="14652" y="7582"/>
                  </a:lnTo>
                  <a:lnTo>
                    <a:pt x="14652" y="7570"/>
                  </a:lnTo>
                  <a:lnTo>
                    <a:pt x="14652" y="7566"/>
                  </a:lnTo>
                  <a:lnTo>
                    <a:pt x="14640" y="7566"/>
                  </a:lnTo>
                  <a:lnTo>
                    <a:pt x="14604" y="7566"/>
                  </a:lnTo>
                  <a:lnTo>
                    <a:pt x="14554" y="7566"/>
                  </a:lnTo>
                  <a:lnTo>
                    <a:pt x="14495" y="7566"/>
                  </a:lnTo>
                  <a:lnTo>
                    <a:pt x="14432" y="7566"/>
                  </a:lnTo>
                  <a:lnTo>
                    <a:pt x="14373" y="7566"/>
                  </a:lnTo>
                  <a:lnTo>
                    <a:pt x="14325" y="7566"/>
                  </a:lnTo>
                  <a:lnTo>
                    <a:pt x="14292" y="7566"/>
                  </a:lnTo>
                  <a:lnTo>
                    <a:pt x="14292" y="7552"/>
                  </a:lnTo>
                  <a:lnTo>
                    <a:pt x="14292" y="7534"/>
                  </a:lnTo>
                  <a:lnTo>
                    <a:pt x="14292" y="7517"/>
                  </a:lnTo>
                  <a:lnTo>
                    <a:pt x="14292" y="7498"/>
                  </a:lnTo>
                  <a:lnTo>
                    <a:pt x="14292" y="7482"/>
                  </a:lnTo>
                  <a:lnTo>
                    <a:pt x="14292" y="7468"/>
                  </a:lnTo>
                  <a:lnTo>
                    <a:pt x="14292" y="7458"/>
                  </a:lnTo>
                  <a:lnTo>
                    <a:pt x="14292" y="7454"/>
                  </a:lnTo>
                  <a:lnTo>
                    <a:pt x="14277" y="7454"/>
                  </a:lnTo>
                  <a:lnTo>
                    <a:pt x="14238" y="7454"/>
                  </a:lnTo>
                  <a:lnTo>
                    <a:pt x="14181" y="7454"/>
                  </a:lnTo>
                  <a:lnTo>
                    <a:pt x="14115" y="7454"/>
                  </a:lnTo>
                  <a:lnTo>
                    <a:pt x="14046" y="7454"/>
                  </a:lnTo>
                  <a:lnTo>
                    <a:pt x="13981" y="7454"/>
                  </a:lnTo>
                  <a:lnTo>
                    <a:pt x="13927" y="7454"/>
                  </a:lnTo>
                  <a:lnTo>
                    <a:pt x="13893" y="7454"/>
                  </a:lnTo>
                  <a:lnTo>
                    <a:pt x="13893" y="7417"/>
                  </a:lnTo>
                  <a:lnTo>
                    <a:pt x="13893" y="7354"/>
                  </a:lnTo>
                  <a:lnTo>
                    <a:pt x="13893" y="7275"/>
                  </a:lnTo>
                  <a:lnTo>
                    <a:pt x="13893" y="7189"/>
                  </a:lnTo>
                  <a:lnTo>
                    <a:pt x="13893" y="7105"/>
                  </a:lnTo>
                  <a:lnTo>
                    <a:pt x="13893" y="7034"/>
                  </a:lnTo>
                  <a:lnTo>
                    <a:pt x="13893" y="6984"/>
                  </a:lnTo>
                  <a:lnTo>
                    <a:pt x="13893" y="6965"/>
                  </a:lnTo>
                  <a:lnTo>
                    <a:pt x="13878" y="6965"/>
                  </a:lnTo>
                  <a:lnTo>
                    <a:pt x="13839" y="6965"/>
                  </a:lnTo>
                  <a:lnTo>
                    <a:pt x="13782" y="6965"/>
                  </a:lnTo>
                  <a:lnTo>
                    <a:pt x="13716" y="6965"/>
                  </a:lnTo>
                  <a:lnTo>
                    <a:pt x="13647" y="6965"/>
                  </a:lnTo>
                  <a:lnTo>
                    <a:pt x="13582" y="6965"/>
                  </a:lnTo>
                  <a:lnTo>
                    <a:pt x="13528" y="6965"/>
                  </a:lnTo>
                  <a:lnTo>
                    <a:pt x="13494" y="6965"/>
                  </a:lnTo>
                  <a:lnTo>
                    <a:pt x="13494" y="6942"/>
                  </a:lnTo>
                  <a:lnTo>
                    <a:pt x="13494" y="6912"/>
                  </a:lnTo>
                  <a:lnTo>
                    <a:pt x="13494" y="6876"/>
                  </a:lnTo>
                  <a:lnTo>
                    <a:pt x="13494" y="6840"/>
                  </a:lnTo>
                  <a:lnTo>
                    <a:pt x="13494" y="6805"/>
                  </a:lnTo>
                  <a:lnTo>
                    <a:pt x="13494" y="6776"/>
                  </a:lnTo>
                  <a:lnTo>
                    <a:pt x="13494" y="6757"/>
                  </a:lnTo>
                  <a:lnTo>
                    <a:pt x="13494" y="6749"/>
                  </a:lnTo>
                  <a:lnTo>
                    <a:pt x="13480" y="6749"/>
                  </a:lnTo>
                  <a:lnTo>
                    <a:pt x="13443" y="6749"/>
                  </a:lnTo>
                  <a:lnTo>
                    <a:pt x="13390" y="6749"/>
                  </a:lnTo>
                  <a:lnTo>
                    <a:pt x="13328" y="6749"/>
                  </a:lnTo>
                  <a:lnTo>
                    <a:pt x="13263" y="6749"/>
                  </a:lnTo>
                  <a:lnTo>
                    <a:pt x="13201" y="6749"/>
                  </a:lnTo>
                  <a:lnTo>
                    <a:pt x="13151" y="6749"/>
                  </a:lnTo>
                  <a:lnTo>
                    <a:pt x="13118" y="6749"/>
                  </a:lnTo>
                  <a:lnTo>
                    <a:pt x="13118" y="6726"/>
                  </a:lnTo>
                  <a:lnTo>
                    <a:pt x="13118" y="6694"/>
                  </a:lnTo>
                  <a:lnTo>
                    <a:pt x="13118" y="6658"/>
                  </a:lnTo>
                  <a:lnTo>
                    <a:pt x="13118" y="6621"/>
                  </a:lnTo>
                  <a:lnTo>
                    <a:pt x="13118" y="6586"/>
                  </a:lnTo>
                  <a:lnTo>
                    <a:pt x="13118" y="6557"/>
                  </a:lnTo>
                  <a:lnTo>
                    <a:pt x="13118" y="6537"/>
                  </a:lnTo>
                  <a:lnTo>
                    <a:pt x="13118" y="6529"/>
                  </a:lnTo>
                  <a:lnTo>
                    <a:pt x="13102" y="6529"/>
                  </a:lnTo>
                  <a:lnTo>
                    <a:pt x="13062" y="6529"/>
                  </a:lnTo>
                  <a:lnTo>
                    <a:pt x="13006" y="6529"/>
                  </a:lnTo>
                  <a:lnTo>
                    <a:pt x="12938" y="6529"/>
                  </a:lnTo>
                  <a:lnTo>
                    <a:pt x="12868" y="6529"/>
                  </a:lnTo>
                  <a:lnTo>
                    <a:pt x="12803" y="6529"/>
                  </a:lnTo>
                  <a:lnTo>
                    <a:pt x="12749" y="6529"/>
                  </a:lnTo>
                  <a:lnTo>
                    <a:pt x="12715" y="6529"/>
                  </a:lnTo>
                  <a:lnTo>
                    <a:pt x="12715" y="6506"/>
                  </a:lnTo>
                  <a:lnTo>
                    <a:pt x="12715" y="6476"/>
                  </a:lnTo>
                  <a:lnTo>
                    <a:pt x="12715" y="6440"/>
                  </a:lnTo>
                  <a:lnTo>
                    <a:pt x="12715" y="6404"/>
                  </a:lnTo>
                  <a:lnTo>
                    <a:pt x="12715" y="6369"/>
                  </a:lnTo>
                  <a:lnTo>
                    <a:pt x="12715" y="6339"/>
                  </a:lnTo>
                  <a:lnTo>
                    <a:pt x="12715" y="6320"/>
                  </a:lnTo>
                  <a:lnTo>
                    <a:pt x="12715" y="6312"/>
                  </a:lnTo>
                  <a:lnTo>
                    <a:pt x="12700" y="6312"/>
                  </a:lnTo>
                  <a:lnTo>
                    <a:pt x="12661" y="6312"/>
                  </a:lnTo>
                  <a:lnTo>
                    <a:pt x="12605" y="6312"/>
                  </a:lnTo>
                  <a:lnTo>
                    <a:pt x="12540" y="6312"/>
                  </a:lnTo>
                  <a:lnTo>
                    <a:pt x="12471" y="6312"/>
                  </a:lnTo>
                  <a:lnTo>
                    <a:pt x="12408" y="6312"/>
                  </a:lnTo>
                  <a:lnTo>
                    <a:pt x="12355" y="6312"/>
                  </a:lnTo>
                  <a:lnTo>
                    <a:pt x="12320" y="6312"/>
                  </a:lnTo>
                  <a:lnTo>
                    <a:pt x="12320" y="6289"/>
                  </a:lnTo>
                  <a:lnTo>
                    <a:pt x="12320" y="6259"/>
                  </a:lnTo>
                  <a:lnTo>
                    <a:pt x="12320" y="6223"/>
                  </a:lnTo>
                  <a:lnTo>
                    <a:pt x="12320" y="6185"/>
                  </a:lnTo>
                  <a:lnTo>
                    <a:pt x="12320" y="6149"/>
                  </a:lnTo>
                  <a:lnTo>
                    <a:pt x="12320" y="6121"/>
                  </a:lnTo>
                  <a:lnTo>
                    <a:pt x="12320" y="6100"/>
                  </a:lnTo>
                  <a:lnTo>
                    <a:pt x="12320" y="6093"/>
                  </a:lnTo>
                  <a:lnTo>
                    <a:pt x="12307" y="6093"/>
                  </a:lnTo>
                  <a:lnTo>
                    <a:pt x="12271" y="6093"/>
                  </a:lnTo>
                  <a:lnTo>
                    <a:pt x="12220" y="6093"/>
                  </a:lnTo>
                  <a:lnTo>
                    <a:pt x="12159" y="6093"/>
                  </a:lnTo>
                  <a:lnTo>
                    <a:pt x="12095" y="6093"/>
                  </a:lnTo>
                  <a:lnTo>
                    <a:pt x="12035" y="6093"/>
                  </a:lnTo>
                  <a:lnTo>
                    <a:pt x="11986" y="6093"/>
                  </a:lnTo>
                  <a:lnTo>
                    <a:pt x="11953" y="6093"/>
                  </a:lnTo>
                  <a:lnTo>
                    <a:pt x="11953" y="6084"/>
                  </a:lnTo>
                  <a:lnTo>
                    <a:pt x="11953" y="6072"/>
                  </a:lnTo>
                  <a:lnTo>
                    <a:pt x="11953" y="6059"/>
                  </a:lnTo>
                  <a:lnTo>
                    <a:pt x="11953" y="6047"/>
                  </a:lnTo>
                  <a:lnTo>
                    <a:pt x="11953" y="6035"/>
                  </a:lnTo>
                  <a:lnTo>
                    <a:pt x="11953" y="6025"/>
                  </a:lnTo>
                  <a:lnTo>
                    <a:pt x="11953" y="6018"/>
                  </a:lnTo>
                  <a:lnTo>
                    <a:pt x="11953" y="6016"/>
                  </a:lnTo>
                  <a:lnTo>
                    <a:pt x="11937" y="6016"/>
                  </a:lnTo>
                  <a:lnTo>
                    <a:pt x="11895" y="6016"/>
                  </a:lnTo>
                  <a:lnTo>
                    <a:pt x="11834" y="6016"/>
                  </a:lnTo>
                  <a:lnTo>
                    <a:pt x="11761" y="6016"/>
                  </a:lnTo>
                  <a:lnTo>
                    <a:pt x="11686" y="6016"/>
                  </a:lnTo>
                  <a:lnTo>
                    <a:pt x="11618" y="6016"/>
                  </a:lnTo>
                  <a:lnTo>
                    <a:pt x="11560" y="6016"/>
                  </a:lnTo>
                  <a:lnTo>
                    <a:pt x="11524" y="6016"/>
                  </a:lnTo>
                  <a:lnTo>
                    <a:pt x="11524" y="5998"/>
                  </a:lnTo>
                  <a:lnTo>
                    <a:pt x="11524" y="5972"/>
                  </a:lnTo>
                  <a:lnTo>
                    <a:pt x="11524" y="5946"/>
                  </a:lnTo>
                  <a:lnTo>
                    <a:pt x="11524" y="5919"/>
                  </a:lnTo>
                  <a:lnTo>
                    <a:pt x="11524" y="5893"/>
                  </a:lnTo>
                  <a:lnTo>
                    <a:pt x="11524" y="5872"/>
                  </a:lnTo>
                  <a:lnTo>
                    <a:pt x="11524" y="5858"/>
                  </a:lnTo>
                  <a:lnTo>
                    <a:pt x="11524" y="5852"/>
                  </a:lnTo>
                  <a:lnTo>
                    <a:pt x="11511" y="5852"/>
                  </a:lnTo>
                  <a:lnTo>
                    <a:pt x="11475" y="5852"/>
                  </a:lnTo>
                  <a:lnTo>
                    <a:pt x="11423" y="5852"/>
                  </a:lnTo>
                  <a:lnTo>
                    <a:pt x="11362" y="5852"/>
                  </a:lnTo>
                  <a:lnTo>
                    <a:pt x="11298" y="5852"/>
                  </a:lnTo>
                  <a:lnTo>
                    <a:pt x="11238" y="5852"/>
                  </a:lnTo>
                  <a:lnTo>
                    <a:pt x="11188" y="5852"/>
                  </a:lnTo>
                  <a:lnTo>
                    <a:pt x="11154" y="5852"/>
                  </a:lnTo>
                  <a:lnTo>
                    <a:pt x="11154" y="5826"/>
                  </a:lnTo>
                  <a:lnTo>
                    <a:pt x="11154" y="5787"/>
                  </a:lnTo>
                  <a:lnTo>
                    <a:pt x="11154" y="5742"/>
                  </a:lnTo>
                  <a:lnTo>
                    <a:pt x="11154" y="5694"/>
                  </a:lnTo>
                  <a:lnTo>
                    <a:pt x="11154" y="5648"/>
                  </a:lnTo>
                  <a:lnTo>
                    <a:pt x="11154" y="5610"/>
                  </a:lnTo>
                  <a:lnTo>
                    <a:pt x="11154" y="5582"/>
                  </a:lnTo>
                  <a:lnTo>
                    <a:pt x="11154" y="5573"/>
                  </a:lnTo>
                  <a:lnTo>
                    <a:pt x="11141" y="5573"/>
                  </a:lnTo>
                  <a:lnTo>
                    <a:pt x="11102" y="5573"/>
                  </a:lnTo>
                  <a:lnTo>
                    <a:pt x="11046" y="5573"/>
                  </a:lnTo>
                  <a:lnTo>
                    <a:pt x="10981" y="5573"/>
                  </a:lnTo>
                  <a:lnTo>
                    <a:pt x="10912" y="5573"/>
                  </a:lnTo>
                  <a:lnTo>
                    <a:pt x="10849" y="5573"/>
                  </a:lnTo>
                  <a:lnTo>
                    <a:pt x="10796" y="5573"/>
                  </a:lnTo>
                  <a:lnTo>
                    <a:pt x="10761" y="5573"/>
                  </a:lnTo>
                  <a:lnTo>
                    <a:pt x="10761" y="5556"/>
                  </a:lnTo>
                  <a:lnTo>
                    <a:pt x="10761" y="5537"/>
                  </a:lnTo>
                  <a:lnTo>
                    <a:pt x="10761" y="5515"/>
                  </a:lnTo>
                  <a:lnTo>
                    <a:pt x="10761" y="5492"/>
                  </a:lnTo>
                  <a:lnTo>
                    <a:pt x="10761" y="5471"/>
                  </a:lnTo>
                  <a:lnTo>
                    <a:pt x="10761" y="5455"/>
                  </a:lnTo>
                  <a:lnTo>
                    <a:pt x="10761" y="5444"/>
                  </a:lnTo>
                  <a:lnTo>
                    <a:pt x="10761" y="5439"/>
                  </a:lnTo>
                  <a:lnTo>
                    <a:pt x="10747" y="5439"/>
                  </a:lnTo>
                  <a:lnTo>
                    <a:pt x="10707" y="5439"/>
                  </a:lnTo>
                  <a:lnTo>
                    <a:pt x="10651" y="5439"/>
                  </a:lnTo>
                  <a:lnTo>
                    <a:pt x="10583" y="5439"/>
                  </a:lnTo>
                  <a:lnTo>
                    <a:pt x="10514" y="5439"/>
                  </a:lnTo>
                  <a:lnTo>
                    <a:pt x="10449" y="5439"/>
                  </a:lnTo>
                  <a:lnTo>
                    <a:pt x="10395" y="5439"/>
                  </a:lnTo>
                  <a:lnTo>
                    <a:pt x="10361" y="5439"/>
                  </a:lnTo>
                  <a:lnTo>
                    <a:pt x="10361" y="5418"/>
                  </a:lnTo>
                  <a:lnTo>
                    <a:pt x="10361" y="5389"/>
                  </a:lnTo>
                  <a:lnTo>
                    <a:pt x="10361" y="5358"/>
                  </a:lnTo>
                  <a:lnTo>
                    <a:pt x="10361" y="5324"/>
                  </a:lnTo>
                  <a:lnTo>
                    <a:pt x="10361" y="5293"/>
                  </a:lnTo>
                  <a:lnTo>
                    <a:pt x="10361" y="5268"/>
                  </a:lnTo>
                  <a:lnTo>
                    <a:pt x="10361" y="5249"/>
                  </a:lnTo>
                  <a:lnTo>
                    <a:pt x="10361" y="5243"/>
                  </a:lnTo>
                  <a:lnTo>
                    <a:pt x="10347" y="5243"/>
                  </a:lnTo>
                  <a:lnTo>
                    <a:pt x="10313" y="5243"/>
                  </a:lnTo>
                  <a:lnTo>
                    <a:pt x="10261" y="5243"/>
                  </a:lnTo>
                  <a:lnTo>
                    <a:pt x="10202" y="5243"/>
                  </a:lnTo>
                  <a:lnTo>
                    <a:pt x="10140" y="5243"/>
                  </a:lnTo>
                  <a:lnTo>
                    <a:pt x="10080" y="5243"/>
                  </a:lnTo>
                  <a:lnTo>
                    <a:pt x="10032" y="5243"/>
                  </a:lnTo>
                  <a:lnTo>
                    <a:pt x="9998" y="5243"/>
                  </a:lnTo>
                  <a:lnTo>
                    <a:pt x="9998" y="5226"/>
                  </a:lnTo>
                  <a:lnTo>
                    <a:pt x="9998" y="5206"/>
                  </a:lnTo>
                  <a:lnTo>
                    <a:pt x="9998" y="5182"/>
                  </a:lnTo>
                  <a:lnTo>
                    <a:pt x="9998" y="5159"/>
                  </a:lnTo>
                  <a:lnTo>
                    <a:pt x="9998" y="5138"/>
                  </a:lnTo>
                  <a:lnTo>
                    <a:pt x="9998" y="5121"/>
                  </a:lnTo>
                  <a:lnTo>
                    <a:pt x="9998" y="5108"/>
                  </a:lnTo>
                  <a:lnTo>
                    <a:pt x="9998" y="5103"/>
                  </a:lnTo>
                  <a:lnTo>
                    <a:pt x="9984" y="5103"/>
                  </a:lnTo>
                  <a:lnTo>
                    <a:pt x="9946" y="5103"/>
                  </a:lnTo>
                  <a:lnTo>
                    <a:pt x="9890" y="5103"/>
                  </a:lnTo>
                  <a:lnTo>
                    <a:pt x="9824" y="5103"/>
                  </a:lnTo>
                  <a:lnTo>
                    <a:pt x="9756" y="5103"/>
                  </a:lnTo>
                  <a:lnTo>
                    <a:pt x="9693" y="5103"/>
                  </a:lnTo>
                  <a:lnTo>
                    <a:pt x="9640" y="5103"/>
                  </a:lnTo>
                  <a:lnTo>
                    <a:pt x="9605" y="5103"/>
                  </a:lnTo>
                  <a:lnTo>
                    <a:pt x="9605" y="5079"/>
                  </a:lnTo>
                  <a:lnTo>
                    <a:pt x="9605" y="5045"/>
                  </a:lnTo>
                  <a:lnTo>
                    <a:pt x="9605" y="5006"/>
                  </a:lnTo>
                  <a:lnTo>
                    <a:pt x="9605" y="4965"/>
                  </a:lnTo>
                  <a:lnTo>
                    <a:pt x="9605" y="4926"/>
                  </a:lnTo>
                  <a:lnTo>
                    <a:pt x="9605" y="4893"/>
                  </a:lnTo>
                  <a:lnTo>
                    <a:pt x="9605" y="4871"/>
                  </a:lnTo>
                  <a:lnTo>
                    <a:pt x="9605" y="4863"/>
                  </a:lnTo>
                  <a:lnTo>
                    <a:pt x="9591" y="4863"/>
                  </a:lnTo>
                  <a:lnTo>
                    <a:pt x="9552" y="4863"/>
                  </a:lnTo>
                  <a:lnTo>
                    <a:pt x="9498" y="4863"/>
                  </a:lnTo>
                  <a:lnTo>
                    <a:pt x="9433" y="4863"/>
                  </a:lnTo>
                  <a:lnTo>
                    <a:pt x="9366" y="4863"/>
                  </a:lnTo>
                  <a:lnTo>
                    <a:pt x="9303" y="4863"/>
                  </a:lnTo>
                  <a:lnTo>
                    <a:pt x="9250" y="4863"/>
                  </a:lnTo>
                  <a:lnTo>
                    <a:pt x="9217" y="4863"/>
                  </a:lnTo>
                  <a:lnTo>
                    <a:pt x="9217" y="4839"/>
                  </a:lnTo>
                  <a:lnTo>
                    <a:pt x="9217" y="4804"/>
                  </a:lnTo>
                  <a:lnTo>
                    <a:pt x="9217" y="4764"/>
                  </a:lnTo>
                  <a:lnTo>
                    <a:pt x="9217" y="4723"/>
                  </a:lnTo>
                  <a:lnTo>
                    <a:pt x="9217" y="4684"/>
                  </a:lnTo>
                  <a:lnTo>
                    <a:pt x="9217" y="4651"/>
                  </a:lnTo>
                  <a:lnTo>
                    <a:pt x="9217" y="4628"/>
                  </a:lnTo>
                  <a:lnTo>
                    <a:pt x="9217" y="4619"/>
                  </a:lnTo>
                  <a:lnTo>
                    <a:pt x="9202" y="4619"/>
                  </a:lnTo>
                  <a:lnTo>
                    <a:pt x="9164" y="4619"/>
                  </a:lnTo>
                  <a:lnTo>
                    <a:pt x="9109" y="4619"/>
                  </a:lnTo>
                  <a:lnTo>
                    <a:pt x="9044" y="4619"/>
                  </a:lnTo>
                  <a:lnTo>
                    <a:pt x="8975" y="4619"/>
                  </a:lnTo>
                  <a:lnTo>
                    <a:pt x="8912" y="4619"/>
                  </a:lnTo>
                  <a:lnTo>
                    <a:pt x="8860" y="4619"/>
                  </a:lnTo>
                  <a:lnTo>
                    <a:pt x="8825" y="4619"/>
                  </a:lnTo>
                  <a:lnTo>
                    <a:pt x="8825" y="4589"/>
                  </a:lnTo>
                  <a:lnTo>
                    <a:pt x="8825" y="4541"/>
                  </a:lnTo>
                  <a:lnTo>
                    <a:pt x="8825" y="4482"/>
                  </a:lnTo>
                  <a:lnTo>
                    <a:pt x="8825" y="4419"/>
                  </a:lnTo>
                  <a:lnTo>
                    <a:pt x="8825" y="4359"/>
                  </a:lnTo>
                  <a:lnTo>
                    <a:pt x="8825" y="4308"/>
                  </a:lnTo>
                  <a:lnTo>
                    <a:pt x="8825" y="4272"/>
                  </a:lnTo>
                  <a:lnTo>
                    <a:pt x="8825" y="4259"/>
                  </a:lnTo>
                  <a:lnTo>
                    <a:pt x="8810" y="4259"/>
                  </a:lnTo>
                  <a:lnTo>
                    <a:pt x="8771" y="4259"/>
                  </a:lnTo>
                  <a:lnTo>
                    <a:pt x="8716" y="4259"/>
                  </a:lnTo>
                  <a:lnTo>
                    <a:pt x="8648" y="4259"/>
                  </a:lnTo>
                  <a:lnTo>
                    <a:pt x="8580" y="4259"/>
                  </a:lnTo>
                  <a:lnTo>
                    <a:pt x="8514" y="4259"/>
                  </a:lnTo>
                  <a:lnTo>
                    <a:pt x="8462" y="4259"/>
                  </a:lnTo>
                  <a:lnTo>
                    <a:pt x="8427" y="4259"/>
                  </a:lnTo>
                  <a:lnTo>
                    <a:pt x="8427" y="4238"/>
                  </a:lnTo>
                  <a:lnTo>
                    <a:pt x="8427" y="4211"/>
                  </a:lnTo>
                  <a:lnTo>
                    <a:pt x="8427" y="4180"/>
                  </a:lnTo>
                  <a:lnTo>
                    <a:pt x="8427" y="4150"/>
                  </a:lnTo>
                  <a:lnTo>
                    <a:pt x="8427" y="4120"/>
                  </a:lnTo>
                  <a:lnTo>
                    <a:pt x="8427" y="4096"/>
                  </a:lnTo>
                  <a:lnTo>
                    <a:pt x="8427" y="4080"/>
                  </a:lnTo>
                  <a:lnTo>
                    <a:pt x="8427" y="4073"/>
                  </a:lnTo>
                  <a:lnTo>
                    <a:pt x="8414" y="4073"/>
                  </a:lnTo>
                  <a:lnTo>
                    <a:pt x="8378" y="4073"/>
                  </a:lnTo>
                  <a:lnTo>
                    <a:pt x="8325" y="4073"/>
                  </a:lnTo>
                  <a:lnTo>
                    <a:pt x="8264" y="4073"/>
                  </a:lnTo>
                  <a:lnTo>
                    <a:pt x="8200" y="4073"/>
                  </a:lnTo>
                  <a:lnTo>
                    <a:pt x="8140" y="4073"/>
                  </a:lnTo>
                  <a:lnTo>
                    <a:pt x="8089" y="4073"/>
                  </a:lnTo>
                  <a:lnTo>
                    <a:pt x="8056" y="4073"/>
                  </a:lnTo>
                  <a:lnTo>
                    <a:pt x="8056" y="4053"/>
                  </a:lnTo>
                  <a:lnTo>
                    <a:pt x="8056" y="4029"/>
                  </a:lnTo>
                  <a:lnTo>
                    <a:pt x="8056" y="4002"/>
                  </a:lnTo>
                  <a:lnTo>
                    <a:pt x="8056" y="3975"/>
                  </a:lnTo>
                  <a:lnTo>
                    <a:pt x="8056" y="3950"/>
                  </a:lnTo>
                  <a:lnTo>
                    <a:pt x="8056" y="3928"/>
                  </a:lnTo>
                  <a:lnTo>
                    <a:pt x="8056" y="3914"/>
                  </a:lnTo>
                  <a:lnTo>
                    <a:pt x="8056" y="3908"/>
                  </a:lnTo>
                  <a:lnTo>
                    <a:pt x="8043" y="3908"/>
                  </a:lnTo>
                  <a:lnTo>
                    <a:pt x="8003" y="3908"/>
                  </a:lnTo>
                  <a:lnTo>
                    <a:pt x="7948" y="3908"/>
                  </a:lnTo>
                  <a:lnTo>
                    <a:pt x="7883" y="3908"/>
                  </a:lnTo>
                  <a:lnTo>
                    <a:pt x="7815" y="3908"/>
                  </a:lnTo>
                  <a:lnTo>
                    <a:pt x="7752" y="3908"/>
                  </a:lnTo>
                  <a:lnTo>
                    <a:pt x="7699" y="3908"/>
                  </a:lnTo>
                  <a:lnTo>
                    <a:pt x="7664" y="3908"/>
                  </a:lnTo>
                  <a:lnTo>
                    <a:pt x="7664" y="3890"/>
                  </a:lnTo>
                  <a:lnTo>
                    <a:pt x="7664" y="3864"/>
                  </a:lnTo>
                  <a:lnTo>
                    <a:pt x="7664" y="3837"/>
                  </a:lnTo>
                  <a:lnTo>
                    <a:pt x="7664" y="3809"/>
                  </a:lnTo>
                  <a:lnTo>
                    <a:pt x="7664" y="3783"/>
                  </a:lnTo>
                  <a:lnTo>
                    <a:pt x="7664" y="3761"/>
                  </a:lnTo>
                  <a:lnTo>
                    <a:pt x="7664" y="3747"/>
                  </a:lnTo>
                  <a:lnTo>
                    <a:pt x="7664" y="3741"/>
                  </a:lnTo>
                  <a:lnTo>
                    <a:pt x="7651" y="3741"/>
                  </a:lnTo>
                  <a:lnTo>
                    <a:pt x="7613" y="3741"/>
                  </a:lnTo>
                  <a:lnTo>
                    <a:pt x="7559" y="3741"/>
                  </a:lnTo>
                  <a:lnTo>
                    <a:pt x="7494" y="3741"/>
                  </a:lnTo>
                  <a:lnTo>
                    <a:pt x="7427" y="3741"/>
                  </a:lnTo>
                  <a:lnTo>
                    <a:pt x="7363" y="3741"/>
                  </a:lnTo>
                  <a:lnTo>
                    <a:pt x="7312" y="3741"/>
                  </a:lnTo>
                  <a:lnTo>
                    <a:pt x="7279" y="3741"/>
                  </a:lnTo>
                  <a:lnTo>
                    <a:pt x="7279" y="3723"/>
                  </a:lnTo>
                  <a:lnTo>
                    <a:pt x="7279" y="3700"/>
                  </a:lnTo>
                  <a:lnTo>
                    <a:pt x="7279" y="3673"/>
                  </a:lnTo>
                  <a:lnTo>
                    <a:pt x="7279" y="3647"/>
                  </a:lnTo>
                  <a:lnTo>
                    <a:pt x="7279" y="3623"/>
                  </a:lnTo>
                  <a:lnTo>
                    <a:pt x="7279" y="3603"/>
                  </a:lnTo>
                  <a:lnTo>
                    <a:pt x="7279" y="3590"/>
                  </a:lnTo>
                  <a:lnTo>
                    <a:pt x="7279" y="3585"/>
                  </a:lnTo>
                  <a:lnTo>
                    <a:pt x="7263" y="3585"/>
                  </a:lnTo>
                  <a:lnTo>
                    <a:pt x="7223" y="3585"/>
                  </a:lnTo>
                  <a:lnTo>
                    <a:pt x="7166" y="3585"/>
                  </a:lnTo>
                  <a:lnTo>
                    <a:pt x="7097" y="3585"/>
                  </a:lnTo>
                  <a:lnTo>
                    <a:pt x="7027" y="3585"/>
                  </a:lnTo>
                  <a:lnTo>
                    <a:pt x="6960" y="3585"/>
                  </a:lnTo>
                  <a:lnTo>
                    <a:pt x="6906" y="3585"/>
                  </a:lnTo>
                  <a:lnTo>
                    <a:pt x="6871" y="3585"/>
                  </a:lnTo>
                  <a:lnTo>
                    <a:pt x="6871" y="3563"/>
                  </a:lnTo>
                  <a:lnTo>
                    <a:pt x="6871" y="3535"/>
                  </a:lnTo>
                  <a:lnTo>
                    <a:pt x="6871" y="3503"/>
                  </a:lnTo>
                  <a:lnTo>
                    <a:pt x="6871" y="3469"/>
                  </a:lnTo>
                  <a:lnTo>
                    <a:pt x="6871" y="3437"/>
                  </a:lnTo>
                  <a:lnTo>
                    <a:pt x="6871" y="3412"/>
                  </a:lnTo>
                  <a:lnTo>
                    <a:pt x="6871" y="3394"/>
                  </a:lnTo>
                  <a:lnTo>
                    <a:pt x="6871" y="3387"/>
                  </a:lnTo>
                  <a:lnTo>
                    <a:pt x="6856" y="3387"/>
                  </a:lnTo>
                  <a:lnTo>
                    <a:pt x="6818" y="3387"/>
                  </a:lnTo>
                  <a:lnTo>
                    <a:pt x="6761" y="3387"/>
                  </a:lnTo>
                  <a:lnTo>
                    <a:pt x="6695" y="3387"/>
                  </a:lnTo>
                  <a:lnTo>
                    <a:pt x="6625" y="3387"/>
                  </a:lnTo>
                  <a:lnTo>
                    <a:pt x="6561" y="3387"/>
                  </a:lnTo>
                  <a:lnTo>
                    <a:pt x="6507" y="3387"/>
                  </a:lnTo>
                  <a:lnTo>
                    <a:pt x="6473" y="3387"/>
                  </a:lnTo>
                  <a:lnTo>
                    <a:pt x="6473" y="3366"/>
                  </a:lnTo>
                  <a:lnTo>
                    <a:pt x="6473" y="3339"/>
                  </a:lnTo>
                  <a:lnTo>
                    <a:pt x="6473" y="3307"/>
                  </a:lnTo>
                  <a:lnTo>
                    <a:pt x="6473" y="3276"/>
                  </a:lnTo>
                  <a:lnTo>
                    <a:pt x="6473" y="3246"/>
                  </a:lnTo>
                  <a:lnTo>
                    <a:pt x="6473" y="3221"/>
                  </a:lnTo>
                  <a:lnTo>
                    <a:pt x="6473" y="3204"/>
                  </a:lnTo>
                  <a:lnTo>
                    <a:pt x="6473" y="3198"/>
                  </a:lnTo>
                  <a:lnTo>
                    <a:pt x="6459" y="3198"/>
                  </a:lnTo>
                  <a:lnTo>
                    <a:pt x="6425" y="3198"/>
                  </a:lnTo>
                  <a:lnTo>
                    <a:pt x="6373" y="3198"/>
                  </a:lnTo>
                  <a:lnTo>
                    <a:pt x="6313" y="3198"/>
                  </a:lnTo>
                  <a:lnTo>
                    <a:pt x="6250" y="3198"/>
                  </a:lnTo>
                  <a:lnTo>
                    <a:pt x="6191" y="3198"/>
                  </a:lnTo>
                  <a:lnTo>
                    <a:pt x="6141" y="3198"/>
                  </a:lnTo>
                  <a:lnTo>
                    <a:pt x="6109" y="3198"/>
                  </a:lnTo>
                  <a:lnTo>
                    <a:pt x="6109" y="3176"/>
                  </a:lnTo>
                  <a:lnTo>
                    <a:pt x="6109" y="3148"/>
                  </a:lnTo>
                  <a:lnTo>
                    <a:pt x="6109" y="3115"/>
                  </a:lnTo>
                  <a:lnTo>
                    <a:pt x="6109" y="3082"/>
                  </a:lnTo>
                  <a:lnTo>
                    <a:pt x="6109" y="3052"/>
                  </a:lnTo>
                  <a:lnTo>
                    <a:pt x="6109" y="3026"/>
                  </a:lnTo>
                  <a:lnTo>
                    <a:pt x="6109" y="3008"/>
                  </a:lnTo>
                  <a:lnTo>
                    <a:pt x="6109" y="3002"/>
                  </a:lnTo>
                  <a:lnTo>
                    <a:pt x="6094" y="3002"/>
                  </a:lnTo>
                  <a:lnTo>
                    <a:pt x="6056" y="3002"/>
                  </a:lnTo>
                  <a:lnTo>
                    <a:pt x="6002" y="3002"/>
                  </a:lnTo>
                  <a:lnTo>
                    <a:pt x="5937" y="3002"/>
                  </a:lnTo>
                  <a:lnTo>
                    <a:pt x="5871" y="3002"/>
                  </a:lnTo>
                  <a:lnTo>
                    <a:pt x="5807" y="3002"/>
                  </a:lnTo>
                  <a:lnTo>
                    <a:pt x="5755" y="3002"/>
                  </a:lnTo>
                  <a:lnTo>
                    <a:pt x="5721" y="3002"/>
                  </a:lnTo>
                  <a:lnTo>
                    <a:pt x="5721" y="2979"/>
                  </a:lnTo>
                  <a:lnTo>
                    <a:pt x="5721" y="2948"/>
                  </a:lnTo>
                  <a:lnTo>
                    <a:pt x="5721" y="2913"/>
                  </a:lnTo>
                  <a:lnTo>
                    <a:pt x="5721" y="2877"/>
                  </a:lnTo>
                  <a:lnTo>
                    <a:pt x="5721" y="2842"/>
                  </a:lnTo>
                  <a:lnTo>
                    <a:pt x="5721" y="2814"/>
                  </a:lnTo>
                  <a:lnTo>
                    <a:pt x="5721" y="2794"/>
                  </a:lnTo>
                  <a:lnTo>
                    <a:pt x="5721" y="2788"/>
                  </a:lnTo>
                  <a:lnTo>
                    <a:pt x="5707" y="2788"/>
                  </a:lnTo>
                  <a:lnTo>
                    <a:pt x="5668" y="2788"/>
                  </a:lnTo>
                  <a:lnTo>
                    <a:pt x="5613" y="2788"/>
                  </a:lnTo>
                  <a:lnTo>
                    <a:pt x="5548" y="2788"/>
                  </a:lnTo>
                  <a:lnTo>
                    <a:pt x="5480" y="2788"/>
                  </a:lnTo>
                  <a:lnTo>
                    <a:pt x="5416" y="2788"/>
                  </a:lnTo>
                  <a:lnTo>
                    <a:pt x="5365" y="2788"/>
                  </a:lnTo>
                  <a:lnTo>
                    <a:pt x="5330" y="2788"/>
                  </a:lnTo>
                  <a:lnTo>
                    <a:pt x="5330" y="2766"/>
                  </a:lnTo>
                  <a:lnTo>
                    <a:pt x="5330" y="2737"/>
                  </a:lnTo>
                  <a:lnTo>
                    <a:pt x="5330" y="2706"/>
                  </a:lnTo>
                  <a:lnTo>
                    <a:pt x="5330" y="2673"/>
                  </a:lnTo>
                  <a:lnTo>
                    <a:pt x="5330" y="2641"/>
                  </a:lnTo>
                  <a:lnTo>
                    <a:pt x="5330" y="2616"/>
                  </a:lnTo>
                  <a:lnTo>
                    <a:pt x="5330" y="2599"/>
                  </a:lnTo>
                  <a:lnTo>
                    <a:pt x="5330" y="2592"/>
                  </a:lnTo>
                  <a:lnTo>
                    <a:pt x="5315" y="2592"/>
                  </a:lnTo>
                  <a:lnTo>
                    <a:pt x="5276" y="2592"/>
                  </a:lnTo>
                  <a:lnTo>
                    <a:pt x="5220" y="2592"/>
                  </a:lnTo>
                  <a:lnTo>
                    <a:pt x="5152" y="2592"/>
                  </a:lnTo>
                  <a:lnTo>
                    <a:pt x="5083" y="2592"/>
                  </a:lnTo>
                  <a:lnTo>
                    <a:pt x="5018" y="2592"/>
                  </a:lnTo>
                  <a:lnTo>
                    <a:pt x="4964" y="2592"/>
                  </a:lnTo>
                  <a:lnTo>
                    <a:pt x="4930" y="2592"/>
                  </a:lnTo>
                  <a:lnTo>
                    <a:pt x="4930" y="2581"/>
                  </a:lnTo>
                  <a:lnTo>
                    <a:pt x="4930" y="2569"/>
                  </a:lnTo>
                  <a:lnTo>
                    <a:pt x="4930" y="2555"/>
                  </a:lnTo>
                  <a:lnTo>
                    <a:pt x="4930" y="2542"/>
                  </a:lnTo>
                  <a:lnTo>
                    <a:pt x="4930" y="2529"/>
                  </a:lnTo>
                  <a:lnTo>
                    <a:pt x="4930" y="2519"/>
                  </a:lnTo>
                  <a:lnTo>
                    <a:pt x="4930" y="2511"/>
                  </a:lnTo>
                  <a:lnTo>
                    <a:pt x="4930" y="2509"/>
                  </a:lnTo>
                  <a:lnTo>
                    <a:pt x="4915" y="2509"/>
                  </a:lnTo>
                  <a:lnTo>
                    <a:pt x="4877" y="2509"/>
                  </a:lnTo>
                  <a:lnTo>
                    <a:pt x="4822" y="2509"/>
                  </a:lnTo>
                  <a:lnTo>
                    <a:pt x="4756" y="2509"/>
                  </a:lnTo>
                  <a:lnTo>
                    <a:pt x="4688" y="2509"/>
                  </a:lnTo>
                  <a:lnTo>
                    <a:pt x="4624" y="2509"/>
                  </a:lnTo>
                  <a:lnTo>
                    <a:pt x="4572" y="2509"/>
                  </a:lnTo>
                  <a:lnTo>
                    <a:pt x="4538" y="2509"/>
                  </a:lnTo>
                  <a:lnTo>
                    <a:pt x="4538" y="2488"/>
                  </a:lnTo>
                  <a:lnTo>
                    <a:pt x="4538" y="2460"/>
                  </a:lnTo>
                  <a:lnTo>
                    <a:pt x="4538" y="2429"/>
                  </a:lnTo>
                  <a:lnTo>
                    <a:pt x="4538" y="2398"/>
                  </a:lnTo>
                  <a:lnTo>
                    <a:pt x="4538" y="2367"/>
                  </a:lnTo>
                  <a:lnTo>
                    <a:pt x="4538" y="2343"/>
                  </a:lnTo>
                  <a:lnTo>
                    <a:pt x="4538" y="2326"/>
                  </a:lnTo>
                  <a:lnTo>
                    <a:pt x="4538" y="2319"/>
                  </a:lnTo>
                  <a:lnTo>
                    <a:pt x="4524" y="2319"/>
                  </a:lnTo>
                  <a:lnTo>
                    <a:pt x="4489" y="2319"/>
                  </a:lnTo>
                  <a:lnTo>
                    <a:pt x="4437" y="2319"/>
                  </a:lnTo>
                  <a:lnTo>
                    <a:pt x="4377" y="2319"/>
                  </a:lnTo>
                  <a:lnTo>
                    <a:pt x="4314" y="2319"/>
                  </a:lnTo>
                  <a:lnTo>
                    <a:pt x="4254" y="2319"/>
                  </a:lnTo>
                  <a:lnTo>
                    <a:pt x="4205" y="2319"/>
                  </a:lnTo>
                  <a:lnTo>
                    <a:pt x="4172" y="2319"/>
                  </a:lnTo>
                  <a:lnTo>
                    <a:pt x="4172" y="2292"/>
                  </a:lnTo>
                  <a:lnTo>
                    <a:pt x="4172" y="2251"/>
                  </a:lnTo>
                  <a:lnTo>
                    <a:pt x="4172" y="2202"/>
                  </a:lnTo>
                  <a:lnTo>
                    <a:pt x="4172" y="2152"/>
                  </a:lnTo>
                  <a:lnTo>
                    <a:pt x="4172" y="2103"/>
                  </a:lnTo>
                  <a:lnTo>
                    <a:pt x="4172" y="2061"/>
                  </a:lnTo>
                  <a:lnTo>
                    <a:pt x="4172" y="2033"/>
                  </a:lnTo>
                  <a:lnTo>
                    <a:pt x="4172" y="2023"/>
                  </a:lnTo>
                  <a:lnTo>
                    <a:pt x="4158" y="2023"/>
                  </a:lnTo>
                  <a:lnTo>
                    <a:pt x="4120" y="2023"/>
                  </a:lnTo>
                  <a:lnTo>
                    <a:pt x="4065" y="2023"/>
                  </a:lnTo>
                  <a:lnTo>
                    <a:pt x="4000" y="2023"/>
                  </a:lnTo>
                  <a:lnTo>
                    <a:pt x="3932" y="2023"/>
                  </a:lnTo>
                  <a:lnTo>
                    <a:pt x="3869" y="2023"/>
                  </a:lnTo>
                  <a:lnTo>
                    <a:pt x="3817" y="2023"/>
                  </a:lnTo>
                  <a:lnTo>
                    <a:pt x="3783" y="2023"/>
                  </a:lnTo>
                  <a:lnTo>
                    <a:pt x="3783" y="2000"/>
                  </a:lnTo>
                  <a:lnTo>
                    <a:pt x="3783" y="1968"/>
                  </a:lnTo>
                  <a:lnTo>
                    <a:pt x="3783" y="1932"/>
                  </a:lnTo>
                  <a:lnTo>
                    <a:pt x="3783" y="1895"/>
                  </a:lnTo>
                  <a:lnTo>
                    <a:pt x="3783" y="1861"/>
                  </a:lnTo>
                  <a:lnTo>
                    <a:pt x="3783" y="1832"/>
                  </a:lnTo>
                  <a:lnTo>
                    <a:pt x="3783" y="1812"/>
                  </a:lnTo>
                  <a:lnTo>
                    <a:pt x="3783" y="1805"/>
                  </a:lnTo>
                  <a:lnTo>
                    <a:pt x="3769" y="1805"/>
                  </a:lnTo>
                  <a:lnTo>
                    <a:pt x="3729" y="1805"/>
                  </a:lnTo>
                  <a:lnTo>
                    <a:pt x="3674" y="1805"/>
                  </a:lnTo>
                  <a:lnTo>
                    <a:pt x="3608" y="1805"/>
                  </a:lnTo>
                  <a:lnTo>
                    <a:pt x="3539" y="1805"/>
                  </a:lnTo>
                  <a:lnTo>
                    <a:pt x="3474" y="1805"/>
                  </a:lnTo>
                  <a:lnTo>
                    <a:pt x="3421" y="1805"/>
                  </a:lnTo>
                  <a:lnTo>
                    <a:pt x="3387" y="1805"/>
                  </a:lnTo>
                  <a:lnTo>
                    <a:pt x="3387" y="1780"/>
                  </a:lnTo>
                  <a:lnTo>
                    <a:pt x="3387" y="1745"/>
                  </a:lnTo>
                  <a:lnTo>
                    <a:pt x="3387" y="1703"/>
                  </a:lnTo>
                  <a:lnTo>
                    <a:pt x="3387" y="1660"/>
                  </a:lnTo>
                  <a:lnTo>
                    <a:pt x="3387" y="1620"/>
                  </a:lnTo>
                  <a:lnTo>
                    <a:pt x="3387" y="1586"/>
                  </a:lnTo>
                  <a:lnTo>
                    <a:pt x="3387" y="1562"/>
                  </a:lnTo>
                  <a:lnTo>
                    <a:pt x="3387" y="1553"/>
                  </a:lnTo>
                  <a:lnTo>
                    <a:pt x="3373" y="1553"/>
                  </a:lnTo>
                  <a:lnTo>
                    <a:pt x="3334" y="1553"/>
                  </a:lnTo>
                  <a:lnTo>
                    <a:pt x="3277" y="1553"/>
                  </a:lnTo>
                  <a:lnTo>
                    <a:pt x="3212" y="1553"/>
                  </a:lnTo>
                  <a:lnTo>
                    <a:pt x="3143" y="1553"/>
                  </a:lnTo>
                  <a:lnTo>
                    <a:pt x="3078" y="1553"/>
                  </a:lnTo>
                  <a:lnTo>
                    <a:pt x="3025" y="1553"/>
                  </a:lnTo>
                  <a:lnTo>
                    <a:pt x="2991" y="1553"/>
                  </a:lnTo>
                  <a:lnTo>
                    <a:pt x="2991" y="1527"/>
                  </a:lnTo>
                  <a:lnTo>
                    <a:pt x="2991" y="1489"/>
                  </a:lnTo>
                  <a:lnTo>
                    <a:pt x="2991" y="1444"/>
                  </a:lnTo>
                  <a:lnTo>
                    <a:pt x="2991" y="1397"/>
                  </a:lnTo>
                  <a:lnTo>
                    <a:pt x="2991" y="1352"/>
                  </a:lnTo>
                  <a:lnTo>
                    <a:pt x="2991" y="1315"/>
                  </a:lnTo>
                  <a:lnTo>
                    <a:pt x="2991" y="1289"/>
                  </a:lnTo>
                  <a:lnTo>
                    <a:pt x="2991" y="1279"/>
                  </a:lnTo>
                  <a:lnTo>
                    <a:pt x="2978" y="1279"/>
                  </a:lnTo>
                  <a:lnTo>
                    <a:pt x="2938" y="1279"/>
                  </a:lnTo>
                  <a:lnTo>
                    <a:pt x="2882" y="1279"/>
                  </a:lnTo>
                  <a:lnTo>
                    <a:pt x="2815" y="1279"/>
                  </a:lnTo>
                  <a:lnTo>
                    <a:pt x="2747" y="1279"/>
                  </a:lnTo>
                  <a:lnTo>
                    <a:pt x="2681" y="1279"/>
                  </a:lnTo>
                  <a:lnTo>
                    <a:pt x="2629" y="1279"/>
                  </a:lnTo>
                  <a:lnTo>
                    <a:pt x="2594" y="1279"/>
                  </a:lnTo>
                  <a:lnTo>
                    <a:pt x="2594" y="1254"/>
                  </a:lnTo>
                  <a:lnTo>
                    <a:pt x="2594" y="1220"/>
                  </a:lnTo>
                  <a:lnTo>
                    <a:pt x="2594" y="1180"/>
                  </a:lnTo>
                  <a:lnTo>
                    <a:pt x="2594" y="1137"/>
                  </a:lnTo>
                  <a:lnTo>
                    <a:pt x="2594" y="1098"/>
                  </a:lnTo>
                  <a:lnTo>
                    <a:pt x="2594" y="1064"/>
                  </a:lnTo>
                  <a:lnTo>
                    <a:pt x="2594" y="1041"/>
                  </a:lnTo>
                  <a:lnTo>
                    <a:pt x="2594" y="1032"/>
                  </a:lnTo>
                  <a:lnTo>
                    <a:pt x="2582" y="1032"/>
                  </a:lnTo>
                  <a:lnTo>
                    <a:pt x="2546" y="1032"/>
                  </a:lnTo>
                  <a:lnTo>
                    <a:pt x="2497" y="1032"/>
                  </a:lnTo>
                  <a:lnTo>
                    <a:pt x="2438" y="1032"/>
                  </a:lnTo>
                  <a:lnTo>
                    <a:pt x="2377" y="1032"/>
                  </a:lnTo>
                  <a:lnTo>
                    <a:pt x="2318" y="1032"/>
                  </a:lnTo>
                  <a:lnTo>
                    <a:pt x="2270" y="1032"/>
                  </a:lnTo>
                  <a:lnTo>
                    <a:pt x="2237" y="1032"/>
                  </a:lnTo>
                  <a:lnTo>
                    <a:pt x="2237" y="1012"/>
                  </a:lnTo>
                  <a:lnTo>
                    <a:pt x="2237" y="983"/>
                  </a:lnTo>
                  <a:lnTo>
                    <a:pt x="2237" y="952"/>
                  </a:lnTo>
                  <a:lnTo>
                    <a:pt x="2237" y="919"/>
                  </a:lnTo>
                  <a:lnTo>
                    <a:pt x="2237" y="889"/>
                  </a:lnTo>
                  <a:lnTo>
                    <a:pt x="2237" y="863"/>
                  </a:lnTo>
                  <a:lnTo>
                    <a:pt x="2237" y="847"/>
                  </a:lnTo>
                  <a:lnTo>
                    <a:pt x="2237" y="840"/>
                  </a:lnTo>
                  <a:lnTo>
                    <a:pt x="2223" y="840"/>
                  </a:lnTo>
                  <a:lnTo>
                    <a:pt x="2184" y="840"/>
                  </a:lnTo>
                  <a:lnTo>
                    <a:pt x="2127" y="840"/>
                  </a:lnTo>
                  <a:lnTo>
                    <a:pt x="2061" y="840"/>
                  </a:lnTo>
                  <a:lnTo>
                    <a:pt x="1991" y="840"/>
                  </a:lnTo>
                  <a:lnTo>
                    <a:pt x="1927" y="840"/>
                  </a:lnTo>
                  <a:lnTo>
                    <a:pt x="1873" y="840"/>
                  </a:lnTo>
                  <a:lnTo>
                    <a:pt x="1839" y="840"/>
                  </a:lnTo>
                  <a:lnTo>
                    <a:pt x="1839" y="824"/>
                  </a:lnTo>
                  <a:lnTo>
                    <a:pt x="1839" y="804"/>
                  </a:lnTo>
                  <a:lnTo>
                    <a:pt x="1839" y="782"/>
                  </a:lnTo>
                  <a:lnTo>
                    <a:pt x="1839" y="762"/>
                  </a:lnTo>
                  <a:lnTo>
                    <a:pt x="1839" y="742"/>
                  </a:lnTo>
                  <a:lnTo>
                    <a:pt x="1839" y="726"/>
                  </a:lnTo>
                  <a:lnTo>
                    <a:pt x="1839" y="715"/>
                  </a:lnTo>
                  <a:lnTo>
                    <a:pt x="1839" y="710"/>
                  </a:lnTo>
                  <a:lnTo>
                    <a:pt x="1825" y="710"/>
                  </a:lnTo>
                  <a:lnTo>
                    <a:pt x="1786" y="710"/>
                  </a:lnTo>
                  <a:lnTo>
                    <a:pt x="1731" y="710"/>
                  </a:lnTo>
                  <a:lnTo>
                    <a:pt x="1666" y="710"/>
                  </a:lnTo>
                  <a:lnTo>
                    <a:pt x="1598" y="710"/>
                  </a:lnTo>
                  <a:lnTo>
                    <a:pt x="1534" y="710"/>
                  </a:lnTo>
                  <a:lnTo>
                    <a:pt x="1481" y="710"/>
                  </a:lnTo>
                  <a:lnTo>
                    <a:pt x="1447" y="710"/>
                  </a:lnTo>
                  <a:lnTo>
                    <a:pt x="1447" y="695"/>
                  </a:lnTo>
                  <a:lnTo>
                    <a:pt x="1447" y="676"/>
                  </a:lnTo>
                  <a:lnTo>
                    <a:pt x="1447" y="657"/>
                  </a:lnTo>
                  <a:lnTo>
                    <a:pt x="1447" y="636"/>
                  </a:lnTo>
                  <a:lnTo>
                    <a:pt x="1447" y="617"/>
                  </a:lnTo>
                  <a:lnTo>
                    <a:pt x="1447" y="602"/>
                  </a:lnTo>
                  <a:lnTo>
                    <a:pt x="1447" y="592"/>
                  </a:lnTo>
                  <a:lnTo>
                    <a:pt x="1447" y="588"/>
                  </a:lnTo>
                  <a:lnTo>
                    <a:pt x="1432" y="588"/>
                  </a:lnTo>
                  <a:lnTo>
                    <a:pt x="1392" y="588"/>
                  </a:lnTo>
                  <a:lnTo>
                    <a:pt x="1334" y="588"/>
                  </a:lnTo>
                  <a:lnTo>
                    <a:pt x="1266" y="588"/>
                  </a:lnTo>
                  <a:lnTo>
                    <a:pt x="1195" y="588"/>
                  </a:lnTo>
                  <a:lnTo>
                    <a:pt x="1129" y="588"/>
                  </a:lnTo>
                  <a:lnTo>
                    <a:pt x="1075" y="588"/>
                  </a:lnTo>
                  <a:lnTo>
                    <a:pt x="1040" y="588"/>
                  </a:lnTo>
                  <a:lnTo>
                    <a:pt x="1040" y="564"/>
                  </a:lnTo>
                  <a:lnTo>
                    <a:pt x="1040" y="530"/>
                  </a:lnTo>
                  <a:lnTo>
                    <a:pt x="1040" y="491"/>
                  </a:lnTo>
                  <a:lnTo>
                    <a:pt x="1040" y="449"/>
                  </a:lnTo>
                  <a:lnTo>
                    <a:pt x="1040" y="411"/>
                  </a:lnTo>
                  <a:lnTo>
                    <a:pt x="1040" y="378"/>
                  </a:lnTo>
                  <a:lnTo>
                    <a:pt x="1040" y="356"/>
                  </a:lnTo>
                  <a:lnTo>
                    <a:pt x="1040" y="348"/>
                  </a:lnTo>
                  <a:lnTo>
                    <a:pt x="1025" y="348"/>
                  </a:lnTo>
                  <a:lnTo>
                    <a:pt x="989" y="348"/>
                  </a:lnTo>
                  <a:lnTo>
                    <a:pt x="935" y="348"/>
                  </a:lnTo>
                  <a:lnTo>
                    <a:pt x="871" y="348"/>
                  </a:lnTo>
                  <a:lnTo>
                    <a:pt x="804" y="348"/>
                  </a:lnTo>
                  <a:lnTo>
                    <a:pt x="742" y="348"/>
                  </a:lnTo>
                  <a:lnTo>
                    <a:pt x="690" y="348"/>
                  </a:lnTo>
                  <a:lnTo>
                    <a:pt x="656" y="348"/>
                  </a:lnTo>
                  <a:lnTo>
                    <a:pt x="656" y="328"/>
                  </a:lnTo>
                  <a:lnTo>
                    <a:pt x="656" y="304"/>
                  </a:lnTo>
                  <a:lnTo>
                    <a:pt x="656" y="277"/>
                  </a:lnTo>
                  <a:lnTo>
                    <a:pt x="656" y="249"/>
                  </a:lnTo>
                  <a:lnTo>
                    <a:pt x="656" y="223"/>
                  </a:lnTo>
                  <a:lnTo>
                    <a:pt x="656" y="202"/>
                  </a:lnTo>
                  <a:lnTo>
                    <a:pt x="656" y="187"/>
                  </a:lnTo>
                  <a:lnTo>
                    <a:pt x="656" y="182"/>
                  </a:lnTo>
                  <a:lnTo>
                    <a:pt x="645" y="182"/>
                  </a:lnTo>
                  <a:lnTo>
                    <a:pt x="614" y="182"/>
                  </a:lnTo>
                  <a:lnTo>
                    <a:pt x="570" y="182"/>
                  </a:lnTo>
                  <a:lnTo>
                    <a:pt x="518" y="182"/>
                  </a:lnTo>
                  <a:lnTo>
                    <a:pt x="463" y="182"/>
                  </a:lnTo>
                  <a:lnTo>
                    <a:pt x="410" y="182"/>
                  </a:lnTo>
                  <a:lnTo>
                    <a:pt x="367" y="182"/>
                  </a:lnTo>
                  <a:lnTo>
                    <a:pt x="336" y="182"/>
                  </a:lnTo>
                  <a:lnTo>
                    <a:pt x="336" y="170"/>
                  </a:lnTo>
                  <a:lnTo>
                    <a:pt x="336" y="154"/>
                  </a:lnTo>
                  <a:lnTo>
                    <a:pt x="336" y="138"/>
                  </a:lnTo>
                  <a:lnTo>
                    <a:pt x="336" y="122"/>
                  </a:lnTo>
                  <a:lnTo>
                    <a:pt x="336" y="106"/>
                  </a:lnTo>
                  <a:lnTo>
                    <a:pt x="336" y="94"/>
                  </a:lnTo>
                  <a:lnTo>
                    <a:pt x="336" y="87"/>
                  </a:lnTo>
                  <a:lnTo>
                    <a:pt x="336" y="83"/>
                  </a:lnTo>
                  <a:lnTo>
                    <a:pt x="328" y="83"/>
                  </a:lnTo>
                  <a:lnTo>
                    <a:pt x="303" y="83"/>
                  </a:lnTo>
                  <a:lnTo>
                    <a:pt x="267" y="83"/>
                  </a:lnTo>
                  <a:lnTo>
                    <a:pt x="226" y="83"/>
                  </a:lnTo>
                  <a:lnTo>
                    <a:pt x="180" y="83"/>
                  </a:lnTo>
                  <a:lnTo>
                    <a:pt x="137" y="83"/>
                  </a:lnTo>
                  <a:lnTo>
                    <a:pt x="100" y="83"/>
                  </a:lnTo>
                  <a:lnTo>
                    <a:pt x="73" y="83"/>
                  </a:lnTo>
                  <a:lnTo>
                    <a:pt x="73" y="70"/>
                  </a:lnTo>
                  <a:lnTo>
                    <a:pt x="73" y="56"/>
                  </a:lnTo>
                  <a:lnTo>
                    <a:pt x="73" y="42"/>
                  </a:lnTo>
                  <a:lnTo>
                    <a:pt x="73" y="29"/>
                  </a:lnTo>
                  <a:lnTo>
                    <a:pt x="73" y="18"/>
                  </a:lnTo>
                  <a:lnTo>
                    <a:pt x="73" y="9"/>
                  </a:lnTo>
                  <a:lnTo>
                    <a:pt x="73" y="3"/>
                  </a:lnTo>
                  <a:lnTo>
                    <a:pt x="73" y="0"/>
                  </a:lnTo>
                  <a:lnTo>
                    <a:pt x="0" y="0"/>
                  </a:lnTo>
                  <a:close/>
                </a:path>
              </a:pathLst>
            </a:custGeom>
            <a:solidFill>
              <a:schemeClr val="tx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2" name="Rectangle 296"/>
            <p:cNvSpPr>
              <a:spLocks noChangeAspect="1" noChangeArrowheads="1"/>
            </p:cNvSpPr>
            <p:nvPr/>
          </p:nvSpPr>
          <p:spPr bwMode="auto">
            <a:xfrm>
              <a:off x="4622" y="355"/>
              <a:ext cx="157" cy="16"/>
            </a:xfrm>
            <a:prstGeom prst="rect">
              <a:avLst/>
            </a:prstGeom>
            <a:solidFill>
              <a:schemeClr val="tx2"/>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3" name="Rectangle 297"/>
            <p:cNvSpPr>
              <a:spLocks noChangeAspect="1" noChangeArrowheads="1"/>
            </p:cNvSpPr>
            <p:nvPr/>
          </p:nvSpPr>
          <p:spPr bwMode="auto">
            <a:xfrm>
              <a:off x="4622" y="594"/>
              <a:ext cx="157" cy="17"/>
            </a:xfrm>
            <a:prstGeom prst="rect">
              <a:avLst/>
            </a:prstGeom>
            <a:solidFill>
              <a:srgbClr val="DE9C2F"/>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4" name="Rectangle 298"/>
            <p:cNvSpPr>
              <a:spLocks noChangeAspect="1" noChangeArrowheads="1"/>
            </p:cNvSpPr>
            <p:nvPr/>
          </p:nvSpPr>
          <p:spPr bwMode="auto">
            <a:xfrm>
              <a:off x="4622" y="951"/>
              <a:ext cx="157" cy="17"/>
            </a:xfrm>
            <a:prstGeom prst="rect">
              <a:avLst/>
            </a:prstGeom>
            <a:solidFill>
              <a:srgbClr val="009142"/>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5" name="Rectangle 299"/>
            <p:cNvSpPr>
              <a:spLocks noChangeAspect="1" noChangeArrowheads="1"/>
            </p:cNvSpPr>
            <p:nvPr/>
          </p:nvSpPr>
          <p:spPr bwMode="auto">
            <a:xfrm>
              <a:off x="4622" y="1155"/>
              <a:ext cx="157" cy="17"/>
            </a:xfrm>
            <a:prstGeom prst="rect">
              <a:avLst/>
            </a:prstGeom>
            <a:solidFill>
              <a:srgbClr val="0081C6"/>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6" name="Rectangle 300"/>
            <p:cNvSpPr>
              <a:spLocks noChangeAspect="1" noChangeArrowheads="1"/>
            </p:cNvSpPr>
            <p:nvPr/>
          </p:nvSpPr>
          <p:spPr bwMode="auto">
            <a:xfrm>
              <a:off x="4622" y="1349"/>
              <a:ext cx="157" cy="17"/>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7" name="Freeform 301"/>
            <p:cNvSpPr>
              <a:spLocks noChangeAspect="1"/>
            </p:cNvSpPr>
            <p:nvPr/>
          </p:nvSpPr>
          <p:spPr bwMode="auto">
            <a:xfrm>
              <a:off x="4669" y="577"/>
              <a:ext cx="60" cy="65"/>
            </a:xfrm>
            <a:custGeom>
              <a:avLst/>
              <a:gdLst/>
              <a:ahLst/>
              <a:cxnLst>
                <a:cxn ang="0">
                  <a:pos x="241" y="129"/>
                </a:cxn>
                <a:cxn ang="0">
                  <a:pos x="121" y="258"/>
                </a:cxn>
                <a:cxn ang="0">
                  <a:pos x="0" y="129"/>
                </a:cxn>
                <a:cxn ang="0">
                  <a:pos x="121" y="0"/>
                </a:cxn>
                <a:cxn ang="0">
                  <a:pos x="241" y="129"/>
                </a:cxn>
              </a:cxnLst>
              <a:rect l="0" t="0" r="r" b="b"/>
              <a:pathLst>
                <a:path w="241" h="258">
                  <a:moveTo>
                    <a:pt x="241" y="129"/>
                  </a:moveTo>
                  <a:lnTo>
                    <a:pt x="121" y="258"/>
                  </a:lnTo>
                  <a:lnTo>
                    <a:pt x="0" y="129"/>
                  </a:lnTo>
                  <a:lnTo>
                    <a:pt x="121" y="0"/>
                  </a:lnTo>
                  <a:lnTo>
                    <a:pt x="241" y="129"/>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8" name="Freeform 302"/>
            <p:cNvSpPr>
              <a:spLocks noChangeAspect="1" noEditPoints="1"/>
            </p:cNvSpPr>
            <p:nvPr/>
          </p:nvSpPr>
          <p:spPr bwMode="auto">
            <a:xfrm>
              <a:off x="4661" y="562"/>
              <a:ext cx="75" cy="83"/>
            </a:xfrm>
            <a:custGeom>
              <a:avLst/>
              <a:gdLst/>
              <a:ahLst/>
              <a:cxnLst>
                <a:cxn ang="0">
                  <a:pos x="133" y="18"/>
                </a:cxn>
                <a:cxn ang="0">
                  <a:pos x="0" y="159"/>
                </a:cxn>
                <a:cxn ang="0">
                  <a:pos x="150" y="319"/>
                </a:cxn>
                <a:cxn ang="0">
                  <a:pos x="300" y="159"/>
                </a:cxn>
                <a:cxn ang="0">
                  <a:pos x="150" y="0"/>
                </a:cxn>
                <a:cxn ang="0">
                  <a:pos x="133" y="18"/>
                </a:cxn>
                <a:cxn ang="0">
                  <a:pos x="150" y="62"/>
                </a:cxn>
                <a:cxn ang="0">
                  <a:pos x="160" y="73"/>
                </a:cxn>
                <a:cxn ang="0">
                  <a:pos x="171" y="85"/>
                </a:cxn>
                <a:cxn ang="0">
                  <a:pos x="184" y="99"/>
                </a:cxn>
                <a:cxn ang="0">
                  <a:pos x="198" y="113"/>
                </a:cxn>
                <a:cxn ang="0">
                  <a:pos x="211" y="127"/>
                </a:cxn>
                <a:cxn ang="0">
                  <a:pos x="222" y="139"/>
                </a:cxn>
                <a:cxn ang="0">
                  <a:pos x="233" y="151"/>
                </a:cxn>
                <a:cxn ang="0">
                  <a:pos x="241" y="159"/>
                </a:cxn>
                <a:cxn ang="0">
                  <a:pos x="233" y="168"/>
                </a:cxn>
                <a:cxn ang="0">
                  <a:pos x="222" y="179"/>
                </a:cxn>
                <a:cxn ang="0">
                  <a:pos x="211" y="191"/>
                </a:cxn>
                <a:cxn ang="0">
                  <a:pos x="198" y="205"/>
                </a:cxn>
                <a:cxn ang="0">
                  <a:pos x="184" y="219"/>
                </a:cxn>
                <a:cxn ang="0">
                  <a:pos x="171" y="233"/>
                </a:cxn>
                <a:cxn ang="0">
                  <a:pos x="160" y="245"/>
                </a:cxn>
                <a:cxn ang="0">
                  <a:pos x="150" y="256"/>
                </a:cxn>
                <a:cxn ang="0">
                  <a:pos x="140" y="245"/>
                </a:cxn>
                <a:cxn ang="0">
                  <a:pos x="129" y="233"/>
                </a:cxn>
                <a:cxn ang="0">
                  <a:pos x="115" y="219"/>
                </a:cxn>
                <a:cxn ang="0">
                  <a:pos x="102" y="205"/>
                </a:cxn>
                <a:cxn ang="0">
                  <a:pos x="88" y="191"/>
                </a:cxn>
                <a:cxn ang="0">
                  <a:pos x="77" y="179"/>
                </a:cxn>
                <a:cxn ang="0">
                  <a:pos x="66" y="168"/>
                </a:cxn>
                <a:cxn ang="0">
                  <a:pos x="59" y="159"/>
                </a:cxn>
                <a:cxn ang="0">
                  <a:pos x="66" y="151"/>
                </a:cxn>
                <a:cxn ang="0">
                  <a:pos x="77" y="139"/>
                </a:cxn>
                <a:cxn ang="0">
                  <a:pos x="88" y="127"/>
                </a:cxn>
                <a:cxn ang="0">
                  <a:pos x="102" y="113"/>
                </a:cxn>
                <a:cxn ang="0">
                  <a:pos x="115" y="99"/>
                </a:cxn>
                <a:cxn ang="0">
                  <a:pos x="129" y="85"/>
                </a:cxn>
                <a:cxn ang="0">
                  <a:pos x="140" y="73"/>
                </a:cxn>
                <a:cxn ang="0">
                  <a:pos x="150" y="62"/>
                </a:cxn>
              </a:cxnLst>
              <a:rect l="0" t="0" r="r" b="b"/>
              <a:pathLst>
                <a:path w="300" h="319">
                  <a:moveTo>
                    <a:pt x="133" y="18"/>
                  </a:moveTo>
                  <a:lnTo>
                    <a:pt x="0" y="159"/>
                  </a:lnTo>
                  <a:lnTo>
                    <a:pt x="150" y="319"/>
                  </a:lnTo>
                  <a:lnTo>
                    <a:pt x="300" y="159"/>
                  </a:lnTo>
                  <a:lnTo>
                    <a:pt x="150" y="0"/>
                  </a:lnTo>
                  <a:lnTo>
                    <a:pt x="133" y="18"/>
                  </a:lnTo>
                  <a:close/>
                  <a:moveTo>
                    <a:pt x="150" y="62"/>
                  </a:moveTo>
                  <a:lnTo>
                    <a:pt x="160" y="73"/>
                  </a:lnTo>
                  <a:lnTo>
                    <a:pt x="171" y="85"/>
                  </a:lnTo>
                  <a:lnTo>
                    <a:pt x="184" y="99"/>
                  </a:lnTo>
                  <a:lnTo>
                    <a:pt x="198" y="113"/>
                  </a:lnTo>
                  <a:lnTo>
                    <a:pt x="211" y="127"/>
                  </a:lnTo>
                  <a:lnTo>
                    <a:pt x="222" y="139"/>
                  </a:lnTo>
                  <a:lnTo>
                    <a:pt x="233" y="151"/>
                  </a:lnTo>
                  <a:lnTo>
                    <a:pt x="241" y="159"/>
                  </a:lnTo>
                  <a:lnTo>
                    <a:pt x="233" y="168"/>
                  </a:lnTo>
                  <a:lnTo>
                    <a:pt x="222" y="179"/>
                  </a:lnTo>
                  <a:lnTo>
                    <a:pt x="211" y="191"/>
                  </a:lnTo>
                  <a:lnTo>
                    <a:pt x="198" y="205"/>
                  </a:lnTo>
                  <a:lnTo>
                    <a:pt x="184" y="219"/>
                  </a:lnTo>
                  <a:lnTo>
                    <a:pt x="171" y="233"/>
                  </a:lnTo>
                  <a:lnTo>
                    <a:pt x="160" y="245"/>
                  </a:lnTo>
                  <a:lnTo>
                    <a:pt x="150" y="256"/>
                  </a:lnTo>
                  <a:lnTo>
                    <a:pt x="140" y="245"/>
                  </a:lnTo>
                  <a:lnTo>
                    <a:pt x="129" y="233"/>
                  </a:lnTo>
                  <a:lnTo>
                    <a:pt x="115" y="219"/>
                  </a:lnTo>
                  <a:lnTo>
                    <a:pt x="102" y="205"/>
                  </a:lnTo>
                  <a:lnTo>
                    <a:pt x="88" y="191"/>
                  </a:lnTo>
                  <a:lnTo>
                    <a:pt x="77" y="179"/>
                  </a:lnTo>
                  <a:lnTo>
                    <a:pt x="66" y="168"/>
                  </a:lnTo>
                  <a:lnTo>
                    <a:pt x="59" y="159"/>
                  </a:lnTo>
                  <a:lnTo>
                    <a:pt x="66" y="151"/>
                  </a:lnTo>
                  <a:lnTo>
                    <a:pt x="77" y="139"/>
                  </a:lnTo>
                  <a:lnTo>
                    <a:pt x="88" y="127"/>
                  </a:lnTo>
                  <a:lnTo>
                    <a:pt x="102" y="113"/>
                  </a:lnTo>
                  <a:lnTo>
                    <a:pt x="115" y="99"/>
                  </a:lnTo>
                  <a:lnTo>
                    <a:pt x="129" y="85"/>
                  </a:lnTo>
                  <a:lnTo>
                    <a:pt x="140" y="73"/>
                  </a:lnTo>
                  <a:lnTo>
                    <a:pt x="150" y="62"/>
                  </a:lnTo>
                  <a:close/>
                </a:path>
              </a:pathLst>
            </a:custGeom>
            <a:solidFill>
              <a:srgbClr val="DE9C2F"/>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399" name="Freeform 303"/>
            <p:cNvSpPr>
              <a:spLocks noChangeAspect="1"/>
            </p:cNvSpPr>
            <p:nvPr/>
          </p:nvSpPr>
          <p:spPr bwMode="auto">
            <a:xfrm>
              <a:off x="4667" y="947"/>
              <a:ext cx="67" cy="47"/>
            </a:xfrm>
            <a:custGeom>
              <a:avLst/>
              <a:gdLst/>
              <a:ahLst/>
              <a:cxnLst>
                <a:cxn ang="0">
                  <a:pos x="0" y="194"/>
                </a:cxn>
                <a:cxn ang="0">
                  <a:pos x="127" y="0"/>
                </a:cxn>
                <a:cxn ang="0">
                  <a:pos x="253" y="194"/>
                </a:cxn>
                <a:cxn ang="0">
                  <a:pos x="0" y="194"/>
                </a:cxn>
              </a:cxnLst>
              <a:rect l="0" t="0" r="r" b="b"/>
              <a:pathLst>
                <a:path w="253" h="194">
                  <a:moveTo>
                    <a:pt x="0" y="194"/>
                  </a:moveTo>
                  <a:lnTo>
                    <a:pt x="127" y="0"/>
                  </a:lnTo>
                  <a:lnTo>
                    <a:pt x="253" y="194"/>
                  </a:lnTo>
                  <a:lnTo>
                    <a:pt x="0" y="194"/>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400" name="Freeform 304"/>
            <p:cNvSpPr>
              <a:spLocks noChangeAspect="1" noEditPoints="1"/>
            </p:cNvSpPr>
            <p:nvPr/>
          </p:nvSpPr>
          <p:spPr bwMode="auto">
            <a:xfrm>
              <a:off x="4657" y="907"/>
              <a:ext cx="83" cy="64"/>
            </a:xfrm>
            <a:custGeom>
              <a:avLst/>
              <a:gdLst/>
              <a:ahLst/>
              <a:cxnLst>
                <a:cxn ang="0">
                  <a:pos x="146" y="29"/>
                </a:cxn>
                <a:cxn ang="0">
                  <a:pos x="0" y="254"/>
                </a:cxn>
                <a:cxn ang="0">
                  <a:pos x="332" y="254"/>
                </a:cxn>
                <a:cxn ang="0">
                  <a:pos x="166" y="0"/>
                </a:cxn>
                <a:cxn ang="0">
                  <a:pos x="146" y="29"/>
                </a:cxn>
                <a:cxn ang="0">
                  <a:pos x="166" y="79"/>
                </a:cxn>
                <a:cxn ang="0">
                  <a:pos x="176" y="95"/>
                </a:cxn>
                <a:cxn ang="0">
                  <a:pos x="185" y="111"/>
                </a:cxn>
                <a:cxn ang="0">
                  <a:pos x="198" y="129"/>
                </a:cxn>
                <a:cxn ang="0">
                  <a:pos x="210" y="147"/>
                </a:cxn>
                <a:cxn ang="0">
                  <a:pos x="221" y="166"/>
                </a:cxn>
                <a:cxn ang="0">
                  <a:pos x="233" y="183"/>
                </a:cxn>
                <a:cxn ang="0">
                  <a:pos x="243" y="200"/>
                </a:cxn>
                <a:cxn ang="0">
                  <a:pos x="253" y="215"/>
                </a:cxn>
                <a:cxn ang="0">
                  <a:pos x="235" y="215"/>
                </a:cxn>
                <a:cxn ang="0">
                  <a:pos x="212" y="215"/>
                </a:cxn>
                <a:cxn ang="0">
                  <a:pos x="190" y="215"/>
                </a:cxn>
                <a:cxn ang="0">
                  <a:pos x="166" y="215"/>
                </a:cxn>
                <a:cxn ang="0">
                  <a:pos x="141" y="215"/>
                </a:cxn>
                <a:cxn ang="0">
                  <a:pos x="119" y="215"/>
                </a:cxn>
                <a:cxn ang="0">
                  <a:pos x="97" y="215"/>
                </a:cxn>
                <a:cxn ang="0">
                  <a:pos x="79" y="215"/>
                </a:cxn>
                <a:cxn ang="0">
                  <a:pos x="88" y="200"/>
                </a:cxn>
                <a:cxn ang="0">
                  <a:pos x="98" y="183"/>
                </a:cxn>
                <a:cxn ang="0">
                  <a:pos x="110" y="166"/>
                </a:cxn>
                <a:cxn ang="0">
                  <a:pos x="122" y="147"/>
                </a:cxn>
                <a:cxn ang="0">
                  <a:pos x="134" y="129"/>
                </a:cxn>
                <a:cxn ang="0">
                  <a:pos x="146" y="111"/>
                </a:cxn>
                <a:cxn ang="0">
                  <a:pos x="156" y="95"/>
                </a:cxn>
                <a:cxn ang="0">
                  <a:pos x="166" y="79"/>
                </a:cxn>
              </a:cxnLst>
              <a:rect l="0" t="0" r="r" b="b"/>
              <a:pathLst>
                <a:path w="332" h="254">
                  <a:moveTo>
                    <a:pt x="146" y="29"/>
                  </a:moveTo>
                  <a:lnTo>
                    <a:pt x="0" y="254"/>
                  </a:lnTo>
                  <a:lnTo>
                    <a:pt x="332" y="254"/>
                  </a:lnTo>
                  <a:lnTo>
                    <a:pt x="166" y="0"/>
                  </a:lnTo>
                  <a:lnTo>
                    <a:pt x="146" y="29"/>
                  </a:lnTo>
                  <a:close/>
                  <a:moveTo>
                    <a:pt x="166" y="79"/>
                  </a:moveTo>
                  <a:lnTo>
                    <a:pt x="176" y="95"/>
                  </a:lnTo>
                  <a:lnTo>
                    <a:pt x="185" y="111"/>
                  </a:lnTo>
                  <a:lnTo>
                    <a:pt x="198" y="129"/>
                  </a:lnTo>
                  <a:lnTo>
                    <a:pt x="210" y="147"/>
                  </a:lnTo>
                  <a:lnTo>
                    <a:pt x="221" y="166"/>
                  </a:lnTo>
                  <a:lnTo>
                    <a:pt x="233" y="183"/>
                  </a:lnTo>
                  <a:lnTo>
                    <a:pt x="243" y="200"/>
                  </a:lnTo>
                  <a:lnTo>
                    <a:pt x="253" y="215"/>
                  </a:lnTo>
                  <a:lnTo>
                    <a:pt x="235" y="215"/>
                  </a:lnTo>
                  <a:lnTo>
                    <a:pt x="212" y="215"/>
                  </a:lnTo>
                  <a:lnTo>
                    <a:pt x="190" y="215"/>
                  </a:lnTo>
                  <a:lnTo>
                    <a:pt x="166" y="215"/>
                  </a:lnTo>
                  <a:lnTo>
                    <a:pt x="141" y="215"/>
                  </a:lnTo>
                  <a:lnTo>
                    <a:pt x="119" y="215"/>
                  </a:lnTo>
                  <a:lnTo>
                    <a:pt x="97" y="215"/>
                  </a:lnTo>
                  <a:lnTo>
                    <a:pt x="79" y="215"/>
                  </a:lnTo>
                  <a:lnTo>
                    <a:pt x="88" y="200"/>
                  </a:lnTo>
                  <a:lnTo>
                    <a:pt x="98" y="183"/>
                  </a:lnTo>
                  <a:lnTo>
                    <a:pt x="110" y="166"/>
                  </a:lnTo>
                  <a:lnTo>
                    <a:pt x="122" y="147"/>
                  </a:lnTo>
                  <a:lnTo>
                    <a:pt x="134" y="129"/>
                  </a:lnTo>
                  <a:lnTo>
                    <a:pt x="146" y="111"/>
                  </a:lnTo>
                  <a:lnTo>
                    <a:pt x="156" y="95"/>
                  </a:lnTo>
                  <a:lnTo>
                    <a:pt x="166" y="79"/>
                  </a:lnTo>
                  <a:close/>
                </a:path>
              </a:pathLst>
            </a:custGeom>
            <a:solidFill>
              <a:srgbClr val="009142"/>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401" name="Rectangle 305"/>
            <p:cNvSpPr>
              <a:spLocks noChangeAspect="1" noChangeArrowheads="1"/>
            </p:cNvSpPr>
            <p:nvPr/>
          </p:nvSpPr>
          <p:spPr bwMode="auto">
            <a:xfrm>
              <a:off x="4673" y="1335"/>
              <a:ext cx="51" cy="45"/>
            </a:xfrm>
            <a:prstGeom prst="rect">
              <a:avLst/>
            </a:prstGeom>
            <a:solidFill>
              <a:srgbClr val="AD2F50"/>
            </a:solidFill>
            <a:ln w="9525">
              <a:noFill/>
              <a:miter lim="800000"/>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402" name="Freeform 306"/>
            <p:cNvSpPr>
              <a:spLocks noChangeAspect="1" noEditPoints="1"/>
            </p:cNvSpPr>
            <p:nvPr/>
          </p:nvSpPr>
          <p:spPr bwMode="auto">
            <a:xfrm>
              <a:off x="4668" y="1332"/>
              <a:ext cx="62" cy="55"/>
            </a:xfrm>
            <a:custGeom>
              <a:avLst/>
              <a:gdLst/>
              <a:ahLst/>
              <a:cxnLst>
                <a:cxn ang="0">
                  <a:pos x="228" y="0"/>
                </a:cxn>
                <a:cxn ang="0">
                  <a:pos x="0" y="0"/>
                </a:cxn>
                <a:cxn ang="0">
                  <a:pos x="0" y="222"/>
                </a:cxn>
                <a:cxn ang="0">
                  <a:pos x="251" y="222"/>
                </a:cxn>
                <a:cxn ang="0">
                  <a:pos x="251" y="0"/>
                </a:cxn>
                <a:cxn ang="0">
                  <a:pos x="228" y="0"/>
                </a:cxn>
                <a:cxn ang="0">
                  <a:pos x="206" y="41"/>
                </a:cxn>
                <a:cxn ang="0">
                  <a:pos x="206" y="53"/>
                </a:cxn>
                <a:cxn ang="0">
                  <a:pos x="206" y="70"/>
                </a:cxn>
                <a:cxn ang="0">
                  <a:pos x="206" y="90"/>
                </a:cxn>
                <a:cxn ang="0">
                  <a:pos x="206" y="111"/>
                </a:cxn>
                <a:cxn ang="0">
                  <a:pos x="206" y="133"/>
                </a:cxn>
                <a:cxn ang="0">
                  <a:pos x="206" y="152"/>
                </a:cxn>
                <a:cxn ang="0">
                  <a:pos x="206" y="169"/>
                </a:cxn>
                <a:cxn ang="0">
                  <a:pos x="206" y="182"/>
                </a:cxn>
                <a:cxn ang="0">
                  <a:pos x="191" y="182"/>
                </a:cxn>
                <a:cxn ang="0">
                  <a:pos x="171" y="182"/>
                </a:cxn>
                <a:cxn ang="0">
                  <a:pos x="149" y="182"/>
                </a:cxn>
                <a:cxn ang="0">
                  <a:pos x="126" y="182"/>
                </a:cxn>
                <a:cxn ang="0">
                  <a:pos x="102" y="182"/>
                </a:cxn>
                <a:cxn ang="0">
                  <a:pos x="80" y="182"/>
                </a:cxn>
                <a:cxn ang="0">
                  <a:pos x="61" y="182"/>
                </a:cxn>
                <a:cxn ang="0">
                  <a:pos x="46" y="182"/>
                </a:cxn>
                <a:cxn ang="0">
                  <a:pos x="46" y="169"/>
                </a:cxn>
                <a:cxn ang="0">
                  <a:pos x="46" y="152"/>
                </a:cxn>
                <a:cxn ang="0">
                  <a:pos x="46" y="133"/>
                </a:cxn>
                <a:cxn ang="0">
                  <a:pos x="46" y="111"/>
                </a:cxn>
                <a:cxn ang="0">
                  <a:pos x="46" y="90"/>
                </a:cxn>
                <a:cxn ang="0">
                  <a:pos x="46" y="70"/>
                </a:cxn>
                <a:cxn ang="0">
                  <a:pos x="46" y="53"/>
                </a:cxn>
                <a:cxn ang="0">
                  <a:pos x="46" y="41"/>
                </a:cxn>
                <a:cxn ang="0">
                  <a:pos x="61" y="41"/>
                </a:cxn>
                <a:cxn ang="0">
                  <a:pos x="80" y="41"/>
                </a:cxn>
                <a:cxn ang="0">
                  <a:pos x="102" y="41"/>
                </a:cxn>
                <a:cxn ang="0">
                  <a:pos x="126" y="41"/>
                </a:cxn>
                <a:cxn ang="0">
                  <a:pos x="149" y="41"/>
                </a:cxn>
                <a:cxn ang="0">
                  <a:pos x="171" y="41"/>
                </a:cxn>
                <a:cxn ang="0">
                  <a:pos x="191" y="41"/>
                </a:cxn>
                <a:cxn ang="0">
                  <a:pos x="206" y="41"/>
                </a:cxn>
              </a:cxnLst>
              <a:rect l="0" t="0" r="r" b="b"/>
              <a:pathLst>
                <a:path w="251" h="222">
                  <a:moveTo>
                    <a:pt x="228" y="0"/>
                  </a:moveTo>
                  <a:lnTo>
                    <a:pt x="0" y="0"/>
                  </a:lnTo>
                  <a:lnTo>
                    <a:pt x="0" y="222"/>
                  </a:lnTo>
                  <a:lnTo>
                    <a:pt x="251" y="222"/>
                  </a:lnTo>
                  <a:lnTo>
                    <a:pt x="251" y="0"/>
                  </a:lnTo>
                  <a:lnTo>
                    <a:pt x="228" y="0"/>
                  </a:lnTo>
                  <a:close/>
                  <a:moveTo>
                    <a:pt x="206" y="41"/>
                  </a:moveTo>
                  <a:lnTo>
                    <a:pt x="206" y="53"/>
                  </a:lnTo>
                  <a:lnTo>
                    <a:pt x="206" y="70"/>
                  </a:lnTo>
                  <a:lnTo>
                    <a:pt x="206" y="90"/>
                  </a:lnTo>
                  <a:lnTo>
                    <a:pt x="206" y="111"/>
                  </a:lnTo>
                  <a:lnTo>
                    <a:pt x="206" y="133"/>
                  </a:lnTo>
                  <a:lnTo>
                    <a:pt x="206" y="152"/>
                  </a:lnTo>
                  <a:lnTo>
                    <a:pt x="206" y="169"/>
                  </a:lnTo>
                  <a:lnTo>
                    <a:pt x="206" y="182"/>
                  </a:lnTo>
                  <a:lnTo>
                    <a:pt x="191" y="182"/>
                  </a:lnTo>
                  <a:lnTo>
                    <a:pt x="171" y="182"/>
                  </a:lnTo>
                  <a:lnTo>
                    <a:pt x="149" y="182"/>
                  </a:lnTo>
                  <a:lnTo>
                    <a:pt x="126" y="182"/>
                  </a:lnTo>
                  <a:lnTo>
                    <a:pt x="102" y="182"/>
                  </a:lnTo>
                  <a:lnTo>
                    <a:pt x="80" y="182"/>
                  </a:lnTo>
                  <a:lnTo>
                    <a:pt x="61" y="182"/>
                  </a:lnTo>
                  <a:lnTo>
                    <a:pt x="46" y="182"/>
                  </a:lnTo>
                  <a:lnTo>
                    <a:pt x="46" y="169"/>
                  </a:lnTo>
                  <a:lnTo>
                    <a:pt x="46" y="152"/>
                  </a:lnTo>
                  <a:lnTo>
                    <a:pt x="46" y="133"/>
                  </a:lnTo>
                  <a:lnTo>
                    <a:pt x="46" y="111"/>
                  </a:lnTo>
                  <a:lnTo>
                    <a:pt x="46" y="90"/>
                  </a:lnTo>
                  <a:lnTo>
                    <a:pt x="46" y="70"/>
                  </a:lnTo>
                  <a:lnTo>
                    <a:pt x="46" y="53"/>
                  </a:lnTo>
                  <a:lnTo>
                    <a:pt x="46" y="41"/>
                  </a:lnTo>
                  <a:lnTo>
                    <a:pt x="61" y="41"/>
                  </a:lnTo>
                  <a:lnTo>
                    <a:pt x="80" y="41"/>
                  </a:lnTo>
                  <a:lnTo>
                    <a:pt x="102" y="41"/>
                  </a:lnTo>
                  <a:lnTo>
                    <a:pt x="126" y="41"/>
                  </a:lnTo>
                  <a:lnTo>
                    <a:pt x="149" y="41"/>
                  </a:lnTo>
                  <a:lnTo>
                    <a:pt x="171" y="41"/>
                  </a:lnTo>
                  <a:lnTo>
                    <a:pt x="191" y="41"/>
                  </a:lnTo>
                  <a:lnTo>
                    <a:pt x="206" y="41"/>
                  </a:lnTo>
                  <a:close/>
                </a:path>
              </a:pathLst>
            </a:custGeom>
            <a:solidFill>
              <a:srgbClr val="AD2F50"/>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403" name="Freeform 307"/>
            <p:cNvSpPr>
              <a:spLocks noChangeAspect="1"/>
            </p:cNvSpPr>
            <p:nvPr/>
          </p:nvSpPr>
          <p:spPr bwMode="auto">
            <a:xfrm>
              <a:off x="4670" y="1120"/>
              <a:ext cx="58" cy="52"/>
            </a:xfrm>
            <a:custGeom>
              <a:avLst/>
              <a:gdLst/>
              <a:ahLst/>
              <a:cxnLst>
                <a:cxn ang="0">
                  <a:pos x="233" y="114"/>
                </a:cxn>
                <a:cxn ang="0">
                  <a:pos x="229" y="135"/>
                </a:cxn>
                <a:cxn ang="0">
                  <a:pos x="220" y="154"/>
                </a:cxn>
                <a:cxn ang="0">
                  <a:pos x="208" y="170"/>
                </a:cxn>
                <a:cxn ang="0">
                  <a:pos x="192" y="184"/>
                </a:cxn>
                <a:cxn ang="0">
                  <a:pos x="172" y="195"/>
                </a:cxn>
                <a:cxn ang="0">
                  <a:pos x="151" y="204"/>
                </a:cxn>
                <a:cxn ang="0">
                  <a:pos x="129" y="207"/>
                </a:cxn>
                <a:cxn ang="0">
                  <a:pos x="104" y="207"/>
                </a:cxn>
                <a:cxn ang="0">
                  <a:pos x="82" y="204"/>
                </a:cxn>
                <a:cxn ang="0">
                  <a:pos x="61" y="195"/>
                </a:cxn>
                <a:cxn ang="0">
                  <a:pos x="42" y="184"/>
                </a:cxn>
                <a:cxn ang="0">
                  <a:pos x="26" y="170"/>
                </a:cxn>
                <a:cxn ang="0">
                  <a:pos x="14" y="154"/>
                </a:cxn>
                <a:cxn ang="0">
                  <a:pos x="5" y="135"/>
                </a:cxn>
                <a:cxn ang="0">
                  <a:pos x="0" y="114"/>
                </a:cxn>
                <a:cxn ang="0">
                  <a:pos x="0" y="94"/>
                </a:cxn>
                <a:cxn ang="0">
                  <a:pos x="5" y="73"/>
                </a:cxn>
                <a:cxn ang="0">
                  <a:pos x="14" y="54"/>
                </a:cxn>
                <a:cxn ang="0">
                  <a:pos x="26" y="38"/>
                </a:cxn>
                <a:cxn ang="0">
                  <a:pos x="42" y="24"/>
                </a:cxn>
                <a:cxn ang="0">
                  <a:pos x="61" y="13"/>
                </a:cxn>
                <a:cxn ang="0">
                  <a:pos x="82" y="4"/>
                </a:cxn>
                <a:cxn ang="0">
                  <a:pos x="104" y="1"/>
                </a:cxn>
                <a:cxn ang="0">
                  <a:pos x="129" y="1"/>
                </a:cxn>
                <a:cxn ang="0">
                  <a:pos x="151" y="4"/>
                </a:cxn>
                <a:cxn ang="0">
                  <a:pos x="172" y="13"/>
                </a:cxn>
                <a:cxn ang="0">
                  <a:pos x="192" y="24"/>
                </a:cxn>
                <a:cxn ang="0">
                  <a:pos x="208" y="38"/>
                </a:cxn>
                <a:cxn ang="0">
                  <a:pos x="220" y="54"/>
                </a:cxn>
                <a:cxn ang="0">
                  <a:pos x="229" y="73"/>
                </a:cxn>
                <a:cxn ang="0">
                  <a:pos x="233" y="94"/>
                </a:cxn>
              </a:cxnLst>
              <a:rect l="0" t="0" r="r" b="b"/>
              <a:pathLst>
                <a:path w="233" h="208">
                  <a:moveTo>
                    <a:pt x="233" y="104"/>
                  </a:moveTo>
                  <a:lnTo>
                    <a:pt x="233" y="114"/>
                  </a:lnTo>
                  <a:lnTo>
                    <a:pt x="232" y="125"/>
                  </a:lnTo>
                  <a:lnTo>
                    <a:pt x="229" y="135"/>
                  </a:lnTo>
                  <a:lnTo>
                    <a:pt x="225" y="145"/>
                  </a:lnTo>
                  <a:lnTo>
                    <a:pt x="220" y="154"/>
                  </a:lnTo>
                  <a:lnTo>
                    <a:pt x="214" y="163"/>
                  </a:lnTo>
                  <a:lnTo>
                    <a:pt x="208" y="170"/>
                  </a:lnTo>
                  <a:lnTo>
                    <a:pt x="199" y="178"/>
                  </a:lnTo>
                  <a:lnTo>
                    <a:pt x="192" y="184"/>
                  </a:lnTo>
                  <a:lnTo>
                    <a:pt x="182" y="191"/>
                  </a:lnTo>
                  <a:lnTo>
                    <a:pt x="172" y="195"/>
                  </a:lnTo>
                  <a:lnTo>
                    <a:pt x="162" y="200"/>
                  </a:lnTo>
                  <a:lnTo>
                    <a:pt x="151" y="204"/>
                  </a:lnTo>
                  <a:lnTo>
                    <a:pt x="140" y="206"/>
                  </a:lnTo>
                  <a:lnTo>
                    <a:pt x="129" y="207"/>
                  </a:lnTo>
                  <a:lnTo>
                    <a:pt x="117" y="208"/>
                  </a:lnTo>
                  <a:lnTo>
                    <a:pt x="104" y="207"/>
                  </a:lnTo>
                  <a:lnTo>
                    <a:pt x="93" y="206"/>
                  </a:lnTo>
                  <a:lnTo>
                    <a:pt x="82" y="204"/>
                  </a:lnTo>
                  <a:lnTo>
                    <a:pt x="71" y="200"/>
                  </a:lnTo>
                  <a:lnTo>
                    <a:pt x="61" y="195"/>
                  </a:lnTo>
                  <a:lnTo>
                    <a:pt x="52" y="191"/>
                  </a:lnTo>
                  <a:lnTo>
                    <a:pt x="42" y="184"/>
                  </a:lnTo>
                  <a:lnTo>
                    <a:pt x="34" y="178"/>
                  </a:lnTo>
                  <a:lnTo>
                    <a:pt x="26" y="170"/>
                  </a:lnTo>
                  <a:lnTo>
                    <a:pt x="20" y="163"/>
                  </a:lnTo>
                  <a:lnTo>
                    <a:pt x="14" y="154"/>
                  </a:lnTo>
                  <a:lnTo>
                    <a:pt x="9" y="145"/>
                  </a:lnTo>
                  <a:lnTo>
                    <a:pt x="5" y="135"/>
                  </a:lnTo>
                  <a:lnTo>
                    <a:pt x="1" y="125"/>
                  </a:lnTo>
                  <a:lnTo>
                    <a:pt x="0" y="114"/>
                  </a:lnTo>
                  <a:lnTo>
                    <a:pt x="0" y="104"/>
                  </a:lnTo>
                  <a:lnTo>
                    <a:pt x="0" y="94"/>
                  </a:lnTo>
                  <a:lnTo>
                    <a:pt x="1" y="83"/>
                  </a:lnTo>
                  <a:lnTo>
                    <a:pt x="5" y="73"/>
                  </a:lnTo>
                  <a:lnTo>
                    <a:pt x="9" y="63"/>
                  </a:lnTo>
                  <a:lnTo>
                    <a:pt x="14" y="54"/>
                  </a:lnTo>
                  <a:lnTo>
                    <a:pt x="20" y="46"/>
                  </a:lnTo>
                  <a:lnTo>
                    <a:pt x="26" y="38"/>
                  </a:lnTo>
                  <a:lnTo>
                    <a:pt x="34" y="30"/>
                  </a:lnTo>
                  <a:lnTo>
                    <a:pt x="42" y="24"/>
                  </a:lnTo>
                  <a:lnTo>
                    <a:pt x="52" y="17"/>
                  </a:lnTo>
                  <a:lnTo>
                    <a:pt x="61" y="13"/>
                  </a:lnTo>
                  <a:lnTo>
                    <a:pt x="71" y="9"/>
                  </a:lnTo>
                  <a:lnTo>
                    <a:pt x="82" y="4"/>
                  </a:lnTo>
                  <a:lnTo>
                    <a:pt x="93" y="2"/>
                  </a:lnTo>
                  <a:lnTo>
                    <a:pt x="104" y="1"/>
                  </a:lnTo>
                  <a:lnTo>
                    <a:pt x="117" y="0"/>
                  </a:lnTo>
                  <a:lnTo>
                    <a:pt x="129" y="1"/>
                  </a:lnTo>
                  <a:lnTo>
                    <a:pt x="140" y="2"/>
                  </a:lnTo>
                  <a:lnTo>
                    <a:pt x="151" y="4"/>
                  </a:lnTo>
                  <a:lnTo>
                    <a:pt x="162" y="9"/>
                  </a:lnTo>
                  <a:lnTo>
                    <a:pt x="172" y="13"/>
                  </a:lnTo>
                  <a:lnTo>
                    <a:pt x="182" y="17"/>
                  </a:lnTo>
                  <a:lnTo>
                    <a:pt x="192" y="24"/>
                  </a:lnTo>
                  <a:lnTo>
                    <a:pt x="199" y="30"/>
                  </a:lnTo>
                  <a:lnTo>
                    <a:pt x="208" y="38"/>
                  </a:lnTo>
                  <a:lnTo>
                    <a:pt x="214" y="46"/>
                  </a:lnTo>
                  <a:lnTo>
                    <a:pt x="220" y="54"/>
                  </a:lnTo>
                  <a:lnTo>
                    <a:pt x="225" y="63"/>
                  </a:lnTo>
                  <a:lnTo>
                    <a:pt x="229" y="73"/>
                  </a:lnTo>
                  <a:lnTo>
                    <a:pt x="232" y="83"/>
                  </a:lnTo>
                  <a:lnTo>
                    <a:pt x="233" y="94"/>
                  </a:lnTo>
                  <a:lnTo>
                    <a:pt x="233" y="10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404" name="Freeform 308"/>
            <p:cNvSpPr>
              <a:spLocks noChangeAspect="1" noEditPoints="1"/>
            </p:cNvSpPr>
            <p:nvPr/>
          </p:nvSpPr>
          <p:spPr bwMode="auto">
            <a:xfrm>
              <a:off x="4664" y="1128"/>
              <a:ext cx="69" cy="62"/>
            </a:xfrm>
            <a:custGeom>
              <a:avLst/>
              <a:gdLst/>
              <a:ahLst/>
              <a:cxnLst>
                <a:cxn ang="0">
                  <a:pos x="2" y="149"/>
                </a:cxn>
                <a:cxn ang="0">
                  <a:pos x="17" y="184"/>
                </a:cxn>
                <a:cxn ang="0">
                  <a:pos x="41" y="212"/>
                </a:cxn>
                <a:cxn ang="0">
                  <a:pos x="73" y="234"/>
                </a:cxn>
                <a:cxn ang="0">
                  <a:pos x="111" y="246"/>
                </a:cxn>
                <a:cxn ang="0">
                  <a:pos x="154" y="248"/>
                </a:cxn>
                <a:cxn ang="0">
                  <a:pos x="194" y="238"/>
                </a:cxn>
                <a:cxn ang="0">
                  <a:pos x="228" y="220"/>
                </a:cxn>
                <a:cxn ang="0">
                  <a:pos x="255" y="193"/>
                </a:cxn>
                <a:cxn ang="0">
                  <a:pos x="274" y="161"/>
                </a:cxn>
                <a:cxn ang="0">
                  <a:pos x="280" y="124"/>
                </a:cxn>
                <a:cxn ang="0">
                  <a:pos x="274" y="88"/>
                </a:cxn>
                <a:cxn ang="0">
                  <a:pos x="255" y="55"/>
                </a:cxn>
                <a:cxn ang="0">
                  <a:pos x="228" y="29"/>
                </a:cxn>
                <a:cxn ang="0">
                  <a:pos x="194" y="10"/>
                </a:cxn>
                <a:cxn ang="0">
                  <a:pos x="154" y="0"/>
                </a:cxn>
                <a:cxn ang="0">
                  <a:pos x="111" y="2"/>
                </a:cxn>
                <a:cxn ang="0">
                  <a:pos x="73" y="14"/>
                </a:cxn>
                <a:cxn ang="0">
                  <a:pos x="41" y="36"/>
                </a:cxn>
                <a:cxn ang="0">
                  <a:pos x="17" y="65"/>
                </a:cxn>
                <a:cxn ang="0">
                  <a:pos x="2" y="100"/>
                </a:cxn>
                <a:cxn ang="0">
                  <a:pos x="45" y="124"/>
                </a:cxn>
                <a:cxn ang="0">
                  <a:pos x="49" y="100"/>
                </a:cxn>
                <a:cxn ang="0">
                  <a:pos x="61" y="77"/>
                </a:cxn>
                <a:cxn ang="0">
                  <a:pos x="80" y="59"/>
                </a:cxn>
                <a:cxn ang="0">
                  <a:pos x="103" y="46"/>
                </a:cxn>
                <a:cxn ang="0">
                  <a:pos x="130" y="41"/>
                </a:cxn>
                <a:cxn ang="0">
                  <a:pos x="159" y="42"/>
                </a:cxn>
                <a:cxn ang="0">
                  <a:pos x="185" y="50"/>
                </a:cxn>
                <a:cxn ang="0">
                  <a:pos x="206" y="65"/>
                </a:cxn>
                <a:cxn ang="0">
                  <a:pos x="223" y="84"/>
                </a:cxn>
                <a:cxn ang="0">
                  <a:pos x="232" y="107"/>
                </a:cxn>
                <a:cxn ang="0">
                  <a:pos x="234" y="132"/>
                </a:cxn>
                <a:cxn ang="0">
                  <a:pos x="227" y="156"/>
                </a:cxn>
                <a:cxn ang="0">
                  <a:pos x="212" y="177"/>
                </a:cxn>
                <a:cxn ang="0">
                  <a:pos x="193" y="193"/>
                </a:cxn>
                <a:cxn ang="0">
                  <a:pos x="168" y="204"/>
                </a:cxn>
                <a:cxn ang="0">
                  <a:pos x="140" y="209"/>
                </a:cxn>
                <a:cxn ang="0">
                  <a:pos x="111" y="204"/>
                </a:cxn>
                <a:cxn ang="0">
                  <a:pos x="87" y="193"/>
                </a:cxn>
                <a:cxn ang="0">
                  <a:pos x="67" y="177"/>
                </a:cxn>
                <a:cxn ang="0">
                  <a:pos x="53" y="156"/>
                </a:cxn>
                <a:cxn ang="0">
                  <a:pos x="45" y="132"/>
                </a:cxn>
              </a:cxnLst>
              <a:rect l="0" t="0" r="r" b="b"/>
              <a:pathLst>
                <a:path w="280" h="248">
                  <a:moveTo>
                    <a:pt x="0" y="124"/>
                  </a:moveTo>
                  <a:lnTo>
                    <a:pt x="1" y="137"/>
                  </a:lnTo>
                  <a:lnTo>
                    <a:pt x="2" y="149"/>
                  </a:lnTo>
                  <a:lnTo>
                    <a:pt x="6" y="161"/>
                  </a:lnTo>
                  <a:lnTo>
                    <a:pt x="11" y="173"/>
                  </a:lnTo>
                  <a:lnTo>
                    <a:pt x="17" y="184"/>
                  </a:lnTo>
                  <a:lnTo>
                    <a:pt x="24" y="193"/>
                  </a:lnTo>
                  <a:lnTo>
                    <a:pt x="32" y="203"/>
                  </a:lnTo>
                  <a:lnTo>
                    <a:pt x="41" y="212"/>
                  </a:lnTo>
                  <a:lnTo>
                    <a:pt x="51" y="220"/>
                  </a:lnTo>
                  <a:lnTo>
                    <a:pt x="61" y="227"/>
                  </a:lnTo>
                  <a:lnTo>
                    <a:pt x="73" y="234"/>
                  </a:lnTo>
                  <a:lnTo>
                    <a:pt x="86" y="238"/>
                  </a:lnTo>
                  <a:lnTo>
                    <a:pt x="98" y="243"/>
                  </a:lnTo>
                  <a:lnTo>
                    <a:pt x="111" y="246"/>
                  </a:lnTo>
                  <a:lnTo>
                    <a:pt x="125" y="248"/>
                  </a:lnTo>
                  <a:lnTo>
                    <a:pt x="140" y="248"/>
                  </a:lnTo>
                  <a:lnTo>
                    <a:pt x="154" y="248"/>
                  </a:lnTo>
                  <a:lnTo>
                    <a:pt x="168" y="246"/>
                  </a:lnTo>
                  <a:lnTo>
                    <a:pt x="182" y="243"/>
                  </a:lnTo>
                  <a:lnTo>
                    <a:pt x="194" y="238"/>
                  </a:lnTo>
                  <a:lnTo>
                    <a:pt x="206" y="234"/>
                  </a:lnTo>
                  <a:lnTo>
                    <a:pt x="218" y="227"/>
                  </a:lnTo>
                  <a:lnTo>
                    <a:pt x="228" y="220"/>
                  </a:lnTo>
                  <a:lnTo>
                    <a:pt x="238" y="212"/>
                  </a:lnTo>
                  <a:lnTo>
                    <a:pt x="248" y="203"/>
                  </a:lnTo>
                  <a:lnTo>
                    <a:pt x="255" y="193"/>
                  </a:lnTo>
                  <a:lnTo>
                    <a:pt x="263" y="184"/>
                  </a:lnTo>
                  <a:lnTo>
                    <a:pt x="269" y="173"/>
                  </a:lnTo>
                  <a:lnTo>
                    <a:pt x="274" y="161"/>
                  </a:lnTo>
                  <a:lnTo>
                    <a:pt x="277" y="149"/>
                  </a:lnTo>
                  <a:lnTo>
                    <a:pt x="279" y="137"/>
                  </a:lnTo>
                  <a:lnTo>
                    <a:pt x="280" y="124"/>
                  </a:lnTo>
                  <a:lnTo>
                    <a:pt x="279" y="112"/>
                  </a:lnTo>
                  <a:lnTo>
                    <a:pt x="277" y="100"/>
                  </a:lnTo>
                  <a:lnTo>
                    <a:pt x="274" y="88"/>
                  </a:lnTo>
                  <a:lnTo>
                    <a:pt x="269" y="75"/>
                  </a:lnTo>
                  <a:lnTo>
                    <a:pt x="263" y="65"/>
                  </a:lnTo>
                  <a:lnTo>
                    <a:pt x="255" y="55"/>
                  </a:lnTo>
                  <a:lnTo>
                    <a:pt x="248" y="45"/>
                  </a:lnTo>
                  <a:lnTo>
                    <a:pt x="238" y="36"/>
                  </a:lnTo>
                  <a:lnTo>
                    <a:pt x="228" y="29"/>
                  </a:lnTo>
                  <a:lnTo>
                    <a:pt x="218" y="21"/>
                  </a:lnTo>
                  <a:lnTo>
                    <a:pt x="206" y="14"/>
                  </a:lnTo>
                  <a:lnTo>
                    <a:pt x="194" y="10"/>
                  </a:lnTo>
                  <a:lnTo>
                    <a:pt x="182" y="6"/>
                  </a:lnTo>
                  <a:lnTo>
                    <a:pt x="168" y="2"/>
                  </a:lnTo>
                  <a:lnTo>
                    <a:pt x="154" y="0"/>
                  </a:lnTo>
                  <a:lnTo>
                    <a:pt x="140" y="0"/>
                  </a:lnTo>
                  <a:lnTo>
                    <a:pt x="125" y="0"/>
                  </a:lnTo>
                  <a:lnTo>
                    <a:pt x="111" y="2"/>
                  </a:lnTo>
                  <a:lnTo>
                    <a:pt x="98" y="6"/>
                  </a:lnTo>
                  <a:lnTo>
                    <a:pt x="86" y="10"/>
                  </a:lnTo>
                  <a:lnTo>
                    <a:pt x="73" y="14"/>
                  </a:lnTo>
                  <a:lnTo>
                    <a:pt x="61" y="21"/>
                  </a:lnTo>
                  <a:lnTo>
                    <a:pt x="51" y="29"/>
                  </a:lnTo>
                  <a:lnTo>
                    <a:pt x="41" y="36"/>
                  </a:lnTo>
                  <a:lnTo>
                    <a:pt x="32" y="45"/>
                  </a:lnTo>
                  <a:lnTo>
                    <a:pt x="24" y="55"/>
                  </a:lnTo>
                  <a:lnTo>
                    <a:pt x="17" y="65"/>
                  </a:lnTo>
                  <a:lnTo>
                    <a:pt x="11" y="75"/>
                  </a:lnTo>
                  <a:lnTo>
                    <a:pt x="6" y="88"/>
                  </a:lnTo>
                  <a:lnTo>
                    <a:pt x="2" y="100"/>
                  </a:lnTo>
                  <a:lnTo>
                    <a:pt x="1" y="112"/>
                  </a:lnTo>
                  <a:lnTo>
                    <a:pt x="0" y="124"/>
                  </a:lnTo>
                  <a:close/>
                  <a:moveTo>
                    <a:pt x="45" y="124"/>
                  </a:moveTo>
                  <a:lnTo>
                    <a:pt x="45" y="116"/>
                  </a:lnTo>
                  <a:lnTo>
                    <a:pt x="48" y="107"/>
                  </a:lnTo>
                  <a:lnTo>
                    <a:pt x="49" y="100"/>
                  </a:lnTo>
                  <a:lnTo>
                    <a:pt x="53" y="92"/>
                  </a:lnTo>
                  <a:lnTo>
                    <a:pt x="56" y="84"/>
                  </a:lnTo>
                  <a:lnTo>
                    <a:pt x="61" y="77"/>
                  </a:lnTo>
                  <a:lnTo>
                    <a:pt x="67" y="71"/>
                  </a:lnTo>
                  <a:lnTo>
                    <a:pt x="73" y="65"/>
                  </a:lnTo>
                  <a:lnTo>
                    <a:pt x="80" y="59"/>
                  </a:lnTo>
                  <a:lnTo>
                    <a:pt x="87" y="55"/>
                  </a:lnTo>
                  <a:lnTo>
                    <a:pt x="94" y="50"/>
                  </a:lnTo>
                  <a:lnTo>
                    <a:pt x="103" y="46"/>
                  </a:lnTo>
                  <a:lnTo>
                    <a:pt x="111" y="44"/>
                  </a:lnTo>
                  <a:lnTo>
                    <a:pt x="120" y="42"/>
                  </a:lnTo>
                  <a:lnTo>
                    <a:pt x="130" y="41"/>
                  </a:lnTo>
                  <a:lnTo>
                    <a:pt x="140" y="39"/>
                  </a:lnTo>
                  <a:lnTo>
                    <a:pt x="150" y="41"/>
                  </a:lnTo>
                  <a:lnTo>
                    <a:pt x="159" y="42"/>
                  </a:lnTo>
                  <a:lnTo>
                    <a:pt x="168" y="44"/>
                  </a:lnTo>
                  <a:lnTo>
                    <a:pt x="177" y="46"/>
                  </a:lnTo>
                  <a:lnTo>
                    <a:pt x="185" y="50"/>
                  </a:lnTo>
                  <a:lnTo>
                    <a:pt x="193" y="55"/>
                  </a:lnTo>
                  <a:lnTo>
                    <a:pt x="200" y="59"/>
                  </a:lnTo>
                  <a:lnTo>
                    <a:pt x="206" y="65"/>
                  </a:lnTo>
                  <a:lnTo>
                    <a:pt x="212" y="71"/>
                  </a:lnTo>
                  <a:lnTo>
                    <a:pt x="218" y="77"/>
                  </a:lnTo>
                  <a:lnTo>
                    <a:pt x="223" y="84"/>
                  </a:lnTo>
                  <a:lnTo>
                    <a:pt x="227" y="92"/>
                  </a:lnTo>
                  <a:lnTo>
                    <a:pt x="231" y="100"/>
                  </a:lnTo>
                  <a:lnTo>
                    <a:pt x="232" y="107"/>
                  </a:lnTo>
                  <a:lnTo>
                    <a:pt x="234" y="116"/>
                  </a:lnTo>
                  <a:lnTo>
                    <a:pt x="234" y="124"/>
                  </a:lnTo>
                  <a:lnTo>
                    <a:pt x="234" y="132"/>
                  </a:lnTo>
                  <a:lnTo>
                    <a:pt x="232" y="141"/>
                  </a:lnTo>
                  <a:lnTo>
                    <a:pt x="231" y="149"/>
                  </a:lnTo>
                  <a:lnTo>
                    <a:pt x="227" y="156"/>
                  </a:lnTo>
                  <a:lnTo>
                    <a:pt x="223" y="164"/>
                  </a:lnTo>
                  <a:lnTo>
                    <a:pt x="218" y="172"/>
                  </a:lnTo>
                  <a:lnTo>
                    <a:pt x="212" y="177"/>
                  </a:lnTo>
                  <a:lnTo>
                    <a:pt x="206" y="184"/>
                  </a:lnTo>
                  <a:lnTo>
                    <a:pt x="200" y="189"/>
                  </a:lnTo>
                  <a:lnTo>
                    <a:pt x="193" y="193"/>
                  </a:lnTo>
                  <a:lnTo>
                    <a:pt x="185" y="198"/>
                  </a:lnTo>
                  <a:lnTo>
                    <a:pt x="177" y="201"/>
                  </a:lnTo>
                  <a:lnTo>
                    <a:pt x="168" y="204"/>
                  </a:lnTo>
                  <a:lnTo>
                    <a:pt x="159" y="207"/>
                  </a:lnTo>
                  <a:lnTo>
                    <a:pt x="150" y="208"/>
                  </a:lnTo>
                  <a:lnTo>
                    <a:pt x="140" y="209"/>
                  </a:lnTo>
                  <a:lnTo>
                    <a:pt x="130" y="208"/>
                  </a:lnTo>
                  <a:lnTo>
                    <a:pt x="120" y="207"/>
                  </a:lnTo>
                  <a:lnTo>
                    <a:pt x="111" y="204"/>
                  </a:lnTo>
                  <a:lnTo>
                    <a:pt x="103" y="201"/>
                  </a:lnTo>
                  <a:lnTo>
                    <a:pt x="94" y="198"/>
                  </a:lnTo>
                  <a:lnTo>
                    <a:pt x="87" y="193"/>
                  </a:lnTo>
                  <a:lnTo>
                    <a:pt x="80" y="189"/>
                  </a:lnTo>
                  <a:lnTo>
                    <a:pt x="73" y="184"/>
                  </a:lnTo>
                  <a:lnTo>
                    <a:pt x="67" y="177"/>
                  </a:lnTo>
                  <a:lnTo>
                    <a:pt x="61" y="172"/>
                  </a:lnTo>
                  <a:lnTo>
                    <a:pt x="56" y="164"/>
                  </a:lnTo>
                  <a:lnTo>
                    <a:pt x="53" y="156"/>
                  </a:lnTo>
                  <a:lnTo>
                    <a:pt x="49" y="149"/>
                  </a:lnTo>
                  <a:lnTo>
                    <a:pt x="48" y="141"/>
                  </a:lnTo>
                  <a:lnTo>
                    <a:pt x="45" y="132"/>
                  </a:lnTo>
                  <a:lnTo>
                    <a:pt x="45" y="124"/>
                  </a:lnTo>
                  <a:close/>
                </a:path>
              </a:pathLst>
            </a:custGeom>
            <a:solidFill>
              <a:srgbClr val="0081C6"/>
            </a:solidFill>
            <a:ln w="9525">
              <a:noFill/>
              <a:round/>
              <a:headEnd/>
              <a:tailEnd/>
            </a:ln>
            <a:effectLst>
              <a:outerShdw dist="35921" dir="2700000" algn="ctr" rotWithShape="0">
                <a:srgbClr val="000000"/>
              </a:outerShdw>
            </a:effectLst>
          </p:spPr>
          <p:txBody>
            <a:bodyPr/>
            <a:lstStyle/>
            <a:p>
              <a:pPr>
                <a:defRPr/>
              </a:pPr>
              <a:endParaRPr lang="pt-BR">
                <a:latin typeface="Arial" charset="0"/>
              </a:endParaRPr>
            </a:p>
          </p:txBody>
        </p:sp>
        <p:sp>
          <p:nvSpPr>
            <p:cNvPr id="132405" name="Text Box 309"/>
            <p:cNvSpPr txBox="1">
              <a:spLocks noChangeAspect="1" noChangeArrowheads="1"/>
            </p:cNvSpPr>
            <p:nvPr/>
          </p:nvSpPr>
          <p:spPr bwMode="auto">
            <a:xfrm>
              <a:off x="842" y="3455"/>
              <a:ext cx="220" cy="20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1200">
                  <a:latin typeface="Arial" charset="0"/>
                </a:rPr>
                <a:t>0</a:t>
              </a:r>
            </a:p>
          </p:txBody>
        </p:sp>
        <p:sp>
          <p:nvSpPr>
            <p:cNvPr id="132406" name="Text Box 310"/>
            <p:cNvSpPr txBox="1">
              <a:spLocks noChangeAspect="1" noChangeArrowheads="1"/>
            </p:cNvSpPr>
            <p:nvPr/>
          </p:nvSpPr>
          <p:spPr bwMode="auto">
            <a:xfrm>
              <a:off x="1820" y="3455"/>
              <a:ext cx="218" cy="20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1200">
                  <a:latin typeface="Arial" charset="0"/>
                </a:rPr>
                <a:t>5</a:t>
              </a:r>
            </a:p>
          </p:txBody>
        </p:sp>
        <p:sp>
          <p:nvSpPr>
            <p:cNvPr id="132407" name="Text Box 311"/>
            <p:cNvSpPr txBox="1">
              <a:spLocks noChangeAspect="1" noChangeArrowheads="1"/>
            </p:cNvSpPr>
            <p:nvPr/>
          </p:nvSpPr>
          <p:spPr bwMode="auto">
            <a:xfrm>
              <a:off x="2764" y="3455"/>
              <a:ext cx="291" cy="20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1200">
                  <a:latin typeface="Arial" charset="0"/>
                </a:rPr>
                <a:t>10</a:t>
              </a:r>
            </a:p>
          </p:txBody>
        </p:sp>
        <p:sp>
          <p:nvSpPr>
            <p:cNvPr id="132408" name="Text Box 312"/>
            <p:cNvSpPr txBox="1">
              <a:spLocks noChangeAspect="1" noChangeArrowheads="1"/>
            </p:cNvSpPr>
            <p:nvPr/>
          </p:nvSpPr>
          <p:spPr bwMode="auto">
            <a:xfrm>
              <a:off x="3729" y="3455"/>
              <a:ext cx="292" cy="20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1200">
                  <a:latin typeface="Arial" charset="0"/>
                </a:rPr>
                <a:t>15</a:t>
              </a:r>
            </a:p>
          </p:txBody>
        </p:sp>
        <p:sp>
          <p:nvSpPr>
            <p:cNvPr id="132409" name="Text Box 313"/>
            <p:cNvSpPr txBox="1">
              <a:spLocks noChangeAspect="1" noChangeArrowheads="1"/>
            </p:cNvSpPr>
            <p:nvPr/>
          </p:nvSpPr>
          <p:spPr bwMode="auto">
            <a:xfrm>
              <a:off x="4706" y="3455"/>
              <a:ext cx="291" cy="20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1200">
                  <a:latin typeface="Arial" charset="0"/>
                </a:rPr>
                <a:t>20</a:t>
              </a:r>
            </a:p>
          </p:txBody>
        </p:sp>
        <p:sp>
          <p:nvSpPr>
            <p:cNvPr id="132410" name="Text Box 314"/>
            <p:cNvSpPr txBox="1">
              <a:spLocks noChangeAspect="1" noChangeArrowheads="1"/>
            </p:cNvSpPr>
            <p:nvPr/>
          </p:nvSpPr>
          <p:spPr bwMode="auto">
            <a:xfrm>
              <a:off x="5676" y="3455"/>
              <a:ext cx="291" cy="20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1200" dirty="0">
                  <a:latin typeface="Arial" charset="0"/>
                </a:rPr>
                <a:t>25</a:t>
              </a:r>
            </a:p>
          </p:txBody>
        </p:sp>
        <p:sp>
          <p:nvSpPr>
            <p:cNvPr id="132411" name="Text Box 315"/>
            <p:cNvSpPr txBox="1">
              <a:spLocks noChangeAspect="1" noChangeArrowheads="1"/>
            </p:cNvSpPr>
            <p:nvPr/>
          </p:nvSpPr>
          <p:spPr bwMode="auto">
            <a:xfrm>
              <a:off x="595" y="3309"/>
              <a:ext cx="325" cy="20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r">
                <a:defRPr/>
              </a:pPr>
              <a:r>
                <a:rPr lang="en-US" sz="1200">
                  <a:latin typeface="Arial" charset="0"/>
                </a:rPr>
                <a:t>0.0</a:t>
              </a:r>
            </a:p>
          </p:txBody>
        </p:sp>
        <p:sp>
          <p:nvSpPr>
            <p:cNvPr id="132412" name="Text Box 316"/>
            <p:cNvSpPr txBox="1">
              <a:spLocks noChangeAspect="1" noChangeArrowheads="1"/>
            </p:cNvSpPr>
            <p:nvPr/>
          </p:nvSpPr>
          <p:spPr bwMode="auto">
            <a:xfrm>
              <a:off x="595" y="2673"/>
              <a:ext cx="325" cy="201"/>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r">
                <a:defRPr/>
              </a:pPr>
              <a:r>
                <a:rPr lang="en-US" sz="1200">
                  <a:latin typeface="Arial" charset="0"/>
                </a:rPr>
                <a:t>0.2</a:t>
              </a:r>
            </a:p>
          </p:txBody>
        </p:sp>
        <p:sp>
          <p:nvSpPr>
            <p:cNvPr id="132413" name="Text Box 317"/>
            <p:cNvSpPr txBox="1">
              <a:spLocks noChangeAspect="1" noChangeArrowheads="1"/>
            </p:cNvSpPr>
            <p:nvPr/>
          </p:nvSpPr>
          <p:spPr bwMode="auto">
            <a:xfrm>
              <a:off x="595" y="2036"/>
              <a:ext cx="325" cy="20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r">
                <a:defRPr/>
              </a:pPr>
              <a:r>
                <a:rPr lang="en-US" sz="1200">
                  <a:latin typeface="Arial" charset="0"/>
                </a:rPr>
                <a:t>0.4</a:t>
              </a:r>
            </a:p>
          </p:txBody>
        </p:sp>
        <p:sp>
          <p:nvSpPr>
            <p:cNvPr id="132414" name="Text Box 318"/>
            <p:cNvSpPr txBox="1">
              <a:spLocks noChangeAspect="1" noChangeArrowheads="1"/>
            </p:cNvSpPr>
            <p:nvPr/>
          </p:nvSpPr>
          <p:spPr bwMode="auto">
            <a:xfrm>
              <a:off x="595" y="1400"/>
              <a:ext cx="325" cy="203"/>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r">
                <a:defRPr/>
              </a:pPr>
              <a:r>
                <a:rPr lang="en-US" sz="1200">
                  <a:latin typeface="Arial" charset="0"/>
                </a:rPr>
                <a:t>0.6</a:t>
              </a:r>
            </a:p>
          </p:txBody>
        </p:sp>
        <p:sp>
          <p:nvSpPr>
            <p:cNvPr id="132415" name="Text Box 319"/>
            <p:cNvSpPr txBox="1">
              <a:spLocks noChangeAspect="1" noChangeArrowheads="1"/>
            </p:cNvSpPr>
            <p:nvPr/>
          </p:nvSpPr>
          <p:spPr bwMode="auto">
            <a:xfrm>
              <a:off x="595" y="753"/>
              <a:ext cx="325" cy="20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r">
                <a:defRPr/>
              </a:pPr>
              <a:r>
                <a:rPr lang="en-US" sz="1200">
                  <a:latin typeface="Arial" charset="0"/>
                </a:rPr>
                <a:t>0.8</a:t>
              </a:r>
            </a:p>
          </p:txBody>
        </p:sp>
        <p:sp>
          <p:nvSpPr>
            <p:cNvPr id="132416" name="Text Box 320"/>
            <p:cNvSpPr txBox="1">
              <a:spLocks noChangeAspect="1" noChangeArrowheads="1"/>
            </p:cNvSpPr>
            <p:nvPr/>
          </p:nvSpPr>
          <p:spPr bwMode="auto">
            <a:xfrm>
              <a:off x="595" y="123"/>
              <a:ext cx="325" cy="20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r">
                <a:defRPr/>
              </a:pPr>
              <a:r>
                <a:rPr lang="en-US" sz="1200">
                  <a:latin typeface="Arial" charset="0"/>
                </a:rPr>
                <a:t>1.0</a:t>
              </a:r>
            </a:p>
          </p:txBody>
        </p:sp>
        <p:sp>
          <p:nvSpPr>
            <p:cNvPr id="132417" name="Text Box 321"/>
            <p:cNvSpPr txBox="1">
              <a:spLocks noChangeAspect="1" noChangeArrowheads="1"/>
            </p:cNvSpPr>
            <p:nvPr/>
          </p:nvSpPr>
          <p:spPr bwMode="auto">
            <a:xfrm>
              <a:off x="2702" y="3580"/>
              <a:ext cx="1389" cy="224"/>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1400">
                  <a:latin typeface="Arial" charset="0"/>
                </a:rPr>
                <a:t>Seguimento (anos)</a:t>
              </a:r>
            </a:p>
          </p:txBody>
        </p:sp>
        <p:sp>
          <p:nvSpPr>
            <p:cNvPr id="132418" name="Text Box 322"/>
            <p:cNvSpPr txBox="1">
              <a:spLocks noChangeAspect="1" noChangeArrowheads="1"/>
            </p:cNvSpPr>
            <p:nvPr/>
          </p:nvSpPr>
          <p:spPr bwMode="auto">
            <a:xfrm rot="-5400000">
              <a:off x="-320" y="1655"/>
              <a:ext cx="1734" cy="252"/>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lgn="ctr">
                <a:defRPr/>
              </a:pPr>
              <a:r>
                <a:rPr lang="en-US" sz="1400">
                  <a:latin typeface="Arial" charset="0"/>
                </a:rPr>
                <a:t>Probabilidade de Sobrevida</a:t>
              </a:r>
            </a:p>
          </p:txBody>
        </p:sp>
        <p:sp>
          <p:nvSpPr>
            <p:cNvPr id="132419" name="Text Box 323"/>
            <p:cNvSpPr txBox="1">
              <a:spLocks noChangeAspect="1" noChangeArrowheads="1"/>
            </p:cNvSpPr>
            <p:nvPr/>
          </p:nvSpPr>
          <p:spPr bwMode="auto">
            <a:xfrm>
              <a:off x="4780" y="234"/>
              <a:ext cx="802" cy="18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1100" dirty="0" err="1">
                  <a:latin typeface="Arial" charset="0"/>
                </a:rPr>
                <a:t>Sem</a:t>
              </a:r>
              <a:r>
                <a:rPr lang="en-US" sz="1100" dirty="0">
                  <a:latin typeface="Arial" charset="0"/>
                </a:rPr>
                <a:t> </a:t>
              </a:r>
              <a:r>
                <a:rPr lang="en-US" sz="1100" dirty="0" err="1">
                  <a:latin typeface="Arial" charset="0"/>
                </a:rPr>
                <a:t>síncope</a:t>
              </a:r>
              <a:endParaRPr lang="en-US" sz="1100" dirty="0">
                <a:latin typeface="Arial" charset="0"/>
              </a:endParaRPr>
            </a:p>
          </p:txBody>
        </p:sp>
        <p:sp>
          <p:nvSpPr>
            <p:cNvPr id="132420" name="Text Box 324"/>
            <p:cNvSpPr txBox="1">
              <a:spLocks noChangeAspect="1" noChangeArrowheads="1"/>
            </p:cNvSpPr>
            <p:nvPr/>
          </p:nvSpPr>
          <p:spPr bwMode="auto">
            <a:xfrm>
              <a:off x="4780" y="467"/>
              <a:ext cx="844" cy="304"/>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1100" dirty="0" err="1">
                  <a:latin typeface="Arial" charset="0"/>
                </a:rPr>
                <a:t>Vasovagal</a:t>
              </a:r>
              <a:r>
                <a:rPr lang="en-US" sz="1100" dirty="0">
                  <a:latin typeface="Arial" charset="0"/>
                </a:rPr>
                <a:t> e </a:t>
              </a:r>
              <a:br>
                <a:rPr lang="en-US" sz="1100" dirty="0">
                  <a:latin typeface="Arial" charset="0"/>
                </a:rPr>
              </a:br>
              <a:r>
                <a:rPr lang="en-US" sz="1100" dirty="0" err="1">
                  <a:latin typeface="Arial" charset="0"/>
                </a:rPr>
                <a:t>outras</a:t>
              </a:r>
              <a:r>
                <a:rPr lang="en-US" sz="1100" dirty="0">
                  <a:latin typeface="Arial" charset="0"/>
                </a:rPr>
                <a:t> </a:t>
              </a:r>
              <a:r>
                <a:rPr lang="en-US" sz="1100" dirty="0" err="1">
                  <a:latin typeface="Arial" charset="0"/>
                </a:rPr>
                <a:t>causas</a:t>
              </a:r>
              <a:endParaRPr lang="en-US" sz="1100" dirty="0">
                <a:latin typeface="Arial" charset="0"/>
              </a:endParaRPr>
            </a:p>
          </p:txBody>
        </p:sp>
        <p:sp>
          <p:nvSpPr>
            <p:cNvPr id="132421" name="Text Box 325"/>
            <p:cNvSpPr txBox="1">
              <a:spLocks noChangeAspect="1" noChangeArrowheads="1"/>
            </p:cNvSpPr>
            <p:nvPr/>
          </p:nvSpPr>
          <p:spPr bwMode="auto">
            <a:xfrm>
              <a:off x="4780" y="819"/>
              <a:ext cx="1196" cy="18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1100" dirty="0" err="1">
                  <a:latin typeface="Arial" charset="0"/>
                </a:rPr>
                <a:t>Causa</a:t>
              </a:r>
              <a:r>
                <a:rPr lang="en-US" sz="1100" dirty="0">
                  <a:latin typeface="Arial" charset="0"/>
                </a:rPr>
                <a:t> </a:t>
              </a:r>
              <a:r>
                <a:rPr lang="en-US" sz="1100" dirty="0" err="1">
                  <a:latin typeface="Arial" charset="0"/>
                </a:rPr>
                <a:t>desconhecida</a:t>
              </a:r>
              <a:endParaRPr lang="en-US" sz="1100" dirty="0">
                <a:latin typeface="Arial" charset="0"/>
              </a:endParaRPr>
            </a:p>
          </p:txBody>
        </p:sp>
        <p:sp>
          <p:nvSpPr>
            <p:cNvPr id="132422" name="Text Box 326"/>
            <p:cNvSpPr txBox="1">
              <a:spLocks noChangeAspect="1" noChangeArrowheads="1"/>
            </p:cNvSpPr>
            <p:nvPr/>
          </p:nvSpPr>
          <p:spPr bwMode="auto">
            <a:xfrm>
              <a:off x="4781" y="998"/>
              <a:ext cx="1084" cy="18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1100" dirty="0" err="1">
                  <a:latin typeface="Arial" charset="0"/>
                </a:rPr>
                <a:t>Causa</a:t>
              </a:r>
              <a:r>
                <a:rPr lang="en-US" sz="1100" dirty="0">
                  <a:latin typeface="Arial" charset="0"/>
                </a:rPr>
                <a:t> </a:t>
              </a:r>
              <a:r>
                <a:rPr lang="en-US" sz="1100" dirty="0" err="1">
                  <a:latin typeface="Arial" charset="0"/>
                </a:rPr>
                <a:t>neurológica</a:t>
              </a:r>
              <a:endParaRPr lang="en-US" sz="1100" dirty="0">
                <a:latin typeface="Arial" charset="0"/>
              </a:endParaRPr>
            </a:p>
          </p:txBody>
        </p:sp>
        <p:sp>
          <p:nvSpPr>
            <p:cNvPr id="132423" name="Text Box 327"/>
            <p:cNvSpPr txBox="1">
              <a:spLocks noChangeAspect="1" noChangeArrowheads="1"/>
            </p:cNvSpPr>
            <p:nvPr/>
          </p:nvSpPr>
          <p:spPr bwMode="auto">
            <a:xfrm>
              <a:off x="4781" y="1230"/>
              <a:ext cx="932" cy="185"/>
            </a:xfrm>
            <a:prstGeom prst="rect">
              <a:avLst/>
            </a:prstGeom>
            <a:noFill/>
            <a:ln w="9525">
              <a:noFill/>
              <a:miter lim="800000"/>
              <a:headEnd/>
              <a:tailEnd/>
            </a:ln>
            <a:effectLst>
              <a:outerShdw dist="35921" dir="2700000" algn="ctr" rotWithShape="0">
                <a:srgbClr val="000000"/>
              </a:outerShdw>
            </a:effectLst>
          </p:spPr>
          <p:txBody>
            <a:bodyPr wrap="none">
              <a:spAutoFit/>
            </a:bodyPr>
            <a:lstStyle/>
            <a:p>
              <a:pPr>
                <a:defRPr/>
              </a:pPr>
              <a:r>
                <a:rPr lang="en-US" sz="1100" dirty="0" err="1">
                  <a:latin typeface="Arial" charset="0"/>
                </a:rPr>
                <a:t>Causa</a:t>
              </a:r>
              <a:r>
                <a:rPr lang="en-US" sz="1100" dirty="0">
                  <a:latin typeface="Arial" charset="0"/>
                </a:rPr>
                <a:t> </a:t>
              </a:r>
              <a:r>
                <a:rPr lang="en-US" sz="1100" dirty="0" err="1">
                  <a:latin typeface="Arial" charset="0"/>
                </a:rPr>
                <a:t>cardíaca</a:t>
              </a:r>
              <a:endParaRPr lang="en-US" sz="1100" dirty="0">
                <a:latin typeface="Arial" charset="0"/>
              </a:endParaRPr>
            </a:p>
          </p:txBody>
        </p:sp>
      </p:grpSp>
      <p:sp>
        <p:nvSpPr>
          <p:cNvPr id="132425" name="Rectangle 329"/>
          <p:cNvSpPr>
            <a:spLocks noChangeArrowheads="1"/>
          </p:cNvSpPr>
          <p:nvPr/>
        </p:nvSpPr>
        <p:spPr bwMode="auto">
          <a:xfrm>
            <a:off x="1974850" y="4652963"/>
            <a:ext cx="2811463" cy="561975"/>
          </a:xfrm>
          <a:prstGeom prst="rect">
            <a:avLst/>
          </a:prstGeom>
          <a:solidFill>
            <a:schemeClr val="tx2"/>
          </a:solidFill>
          <a:ln w="12700">
            <a:solidFill>
              <a:schemeClr val="tx1"/>
            </a:solidFill>
            <a:miter lim="800000"/>
            <a:headEnd/>
            <a:tailEnd/>
          </a:ln>
          <a:effectLst>
            <a:outerShdw dist="35921" dir="2700000" algn="ctr" rotWithShape="0">
              <a:srgbClr val="000000"/>
            </a:outerShdw>
          </a:effectLst>
        </p:spPr>
        <p:txBody>
          <a:bodyPr lIns="90488" tIns="44450" rIns="90488" bIns="44450" anchorCtr="1"/>
          <a:lstStyle/>
          <a:p>
            <a:pPr>
              <a:spcBef>
                <a:spcPct val="20000"/>
              </a:spcBef>
              <a:buClr>
                <a:schemeClr val="hlink"/>
              </a:buClr>
              <a:buSzPct val="70000"/>
              <a:buFont typeface="Wingdings" pitchFamily="2" charset="2"/>
              <a:buNone/>
              <a:defRPr/>
            </a:pPr>
            <a:r>
              <a:rPr lang="en-US" sz="1100" b="1" dirty="0" err="1">
                <a:solidFill>
                  <a:srgbClr val="000000"/>
                </a:solidFill>
                <a:effectLst>
                  <a:outerShdw blurRad="38100" dist="38100" dir="2700000" algn="tl">
                    <a:srgbClr val="FFFFFF"/>
                  </a:outerShdw>
                </a:effectLst>
                <a:latin typeface="Arial" charset="0"/>
              </a:rPr>
              <a:t>Pacientes</a:t>
            </a:r>
            <a:r>
              <a:rPr lang="en-US" sz="1100" b="1" dirty="0">
                <a:solidFill>
                  <a:srgbClr val="000000"/>
                </a:solidFill>
                <a:effectLst>
                  <a:outerShdw blurRad="38100" dist="38100" dir="2700000" algn="tl">
                    <a:srgbClr val="FFFFFF"/>
                  </a:outerShdw>
                </a:effectLst>
                <a:latin typeface="Arial" charset="0"/>
              </a:rPr>
              <a:t> com </a:t>
            </a:r>
            <a:r>
              <a:rPr lang="en-US" sz="1100" b="1" dirty="0" err="1">
                <a:solidFill>
                  <a:srgbClr val="000000"/>
                </a:solidFill>
                <a:effectLst>
                  <a:outerShdw blurRad="38100" dist="38100" dir="2700000" algn="tl">
                    <a:srgbClr val="FFFFFF"/>
                  </a:outerShdw>
                </a:effectLst>
                <a:latin typeface="Arial" charset="0"/>
              </a:rPr>
              <a:t>causas</a:t>
            </a:r>
            <a:r>
              <a:rPr lang="en-US" sz="1100" b="1" dirty="0">
                <a:solidFill>
                  <a:srgbClr val="000000"/>
                </a:solidFill>
                <a:effectLst>
                  <a:outerShdw blurRad="38100" dist="38100" dir="2700000" algn="tl">
                    <a:srgbClr val="FFFFFF"/>
                  </a:outerShdw>
                </a:effectLst>
                <a:latin typeface="Arial" charset="0"/>
              </a:rPr>
              <a:t> </a:t>
            </a:r>
            <a:r>
              <a:rPr lang="en-US" sz="1100" b="1" dirty="0" err="1">
                <a:solidFill>
                  <a:srgbClr val="000000"/>
                </a:solidFill>
                <a:effectLst>
                  <a:outerShdw blurRad="38100" dist="38100" dir="2700000" algn="tl">
                    <a:srgbClr val="FFFFFF"/>
                  </a:outerShdw>
                </a:effectLst>
                <a:latin typeface="Arial" charset="0"/>
              </a:rPr>
              <a:t>cardíacas</a:t>
            </a:r>
            <a:r>
              <a:rPr lang="en-US" sz="1100" b="1" dirty="0">
                <a:solidFill>
                  <a:srgbClr val="000000"/>
                </a:solidFill>
                <a:effectLst>
                  <a:outerShdw blurRad="38100" dist="38100" dir="2700000" algn="tl">
                    <a:srgbClr val="FFFFFF"/>
                  </a:outerShdw>
                </a:effectLst>
                <a:latin typeface="Arial" charset="0"/>
              </a:rPr>
              <a:t> de </a:t>
            </a:r>
            <a:r>
              <a:rPr lang="en-US" sz="1100" b="1" dirty="0" err="1">
                <a:solidFill>
                  <a:srgbClr val="000000"/>
                </a:solidFill>
                <a:effectLst>
                  <a:outerShdw blurRad="38100" dist="38100" dir="2700000" algn="tl">
                    <a:srgbClr val="FFFFFF"/>
                  </a:outerShdw>
                </a:effectLst>
                <a:latin typeface="Arial" charset="0"/>
              </a:rPr>
              <a:t>síncope</a:t>
            </a:r>
            <a:r>
              <a:rPr lang="en-US" sz="1100" b="1" dirty="0">
                <a:solidFill>
                  <a:srgbClr val="000000"/>
                </a:solidFill>
                <a:effectLst>
                  <a:outerShdw blurRad="38100" dist="38100" dir="2700000" algn="tl">
                    <a:srgbClr val="FFFFFF"/>
                  </a:outerShdw>
                </a:effectLst>
                <a:latin typeface="Arial" charset="0"/>
              </a:rPr>
              <a:t> </a:t>
            </a:r>
            <a:r>
              <a:rPr lang="en-US" sz="1100" b="1" dirty="0" err="1">
                <a:solidFill>
                  <a:srgbClr val="000000"/>
                </a:solidFill>
                <a:effectLst>
                  <a:outerShdw blurRad="38100" dist="38100" dir="2700000" algn="tl">
                    <a:srgbClr val="FFFFFF"/>
                  </a:outerShdw>
                </a:effectLst>
                <a:latin typeface="Arial" charset="0"/>
              </a:rPr>
              <a:t>têm</a:t>
            </a:r>
            <a:r>
              <a:rPr lang="en-US" sz="1100" b="1" dirty="0">
                <a:solidFill>
                  <a:srgbClr val="000000"/>
                </a:solidFill>
                <a:effectLst>
                  <a:outerShdw blurRad="38100" dist="38100" dir="2700000" algn="tl">
                    <a:srgbClr val="FFFFFF"/>
                  </a:outerShdw>
                </a:effectLst>
                <a:latin typeface="Arial" charset="0"/>
              </a:rPr>
              <a:t> um </a:t>
            </a:r>
            <a:r>
              <a:rPr lang="en-US" sz="1100" b="1" dirty="0" err="1">
                <a:solidFill>
                  <a:srgbClr val="000000"/>
                </a:solidFill>
                <a:effectLst>
                  <a:outerShdw blurRad="38100" dist="38100" dir="2700000" algn="tl">
                    <a:srgbClr val="FFFFFF"/>
                  </a:outerShdw>
                </a:effectLst>
                <a:latin typeface="Arial" charset="0"/>
              </a:rPr>
              <a:t>aumento</a:t>
            </a:r>
            <a:r>
              <a:rPr lang="en-US" sz="1100" b="1" dirty="0">
                <a:solidFill>
                  <a:srgbClr val="000000"/>
                </a:solidFill>
                <a:effectLst>
                  <a:outerShdw blurRad="38100" dist="38100" dir="2700000" algn="tl">
                    <a:srgbClr val="FFFFFF"/>
                  </a:outerShdw>
                </a:effectLst>
                <a:latin typeface="Arial" charset="0"/>
              </a:rPr>
              <a:t> </a:t>
            </a:r>
            <a:r>
              <a:rPr lang="en-US" sz="1100" b="1" dirty="0" err="1">
                <a:solidFill>
                  <a:srgbClr val="000000"/>
                </a:solidFill>
                <a:effectLst>
                  <a:outerShdw blurRad="38100" dist="38100" dir="2700000" algn="tl">
                    <a:srgbClr val="FFFFFF"/>
                  </a:outerShdw>
                </a:effectLst>
                <a:latin typeface="Arial" charset="0"/>
              </a:rPr>
              <a:t>significante</a:t>
            </a:r>
            <a:r>
              <a:rPr lang="en-US" sz="1100" b="1" dirty="0">
                <a:solidFill>
                  <a:srgbClr val="000000"/>
                </a:solidFill>
                <a:effectLst>
                  <a:outerShdw blurRad="38100" dist="38100" dir="2700000" algn="tl">
                    <a:srgbClr val="FFFFFF"/>
                  </a:outerShdw>
                </a:effectLst>
                <a:latin typeface="Arial" charset="0"/>
              </a:rPr>
              <a:t> do </a:t>
            </a:r>
            <a:r>
              <a:rPr lang="en-US" sz="1100" b="1" dirty="0" err="1">
                <a:solidFill>
                  <a:srgbClr val="000000"/>
                </a:solidFill>
                <a:effectLst>
                  <a:outerShdw blurRad="38100" dist="38100" dir="2700000" algn="tl">
                    <a:srgbClr val="FFFFFF"/>
                  </a:outerShdw>
                </a:effectLst>
                <a:latin typeface="Arial" charset="0"/>
              </a:rPr>
              <a:t>risco</a:t>
            </a:r>
            <a:r>
              <a:rPr lang="en-US" sz="1100" b="1" dirty="0">
                <a:solidFill>
                  <a:srgbClr val="000000"/>
                </a:solidFill>
                <a:effectLst>
                  <a:outerShdw blurRad="38100" dist="38100" dir="2700000" algn="tl">
                    <a:srgbClr val="FFFFFF"/>
                  </a:outerShdw>
                </a:effectLst>
                <a:latin typeface="Arial" charset="0"/>
              </a:rPr>
              <a:t> de </a:t>
            </a:r>
            <a:r>
              <a:rPr lang="en-US" sz="1100" b="1" dirty="0" err="1">
                <a:solidFill>
                  <a:srgbClr val="000000"/>
                </a:solidFill>
                <a:effectLst>
                  <a:outerShdw blurRad="38100" dist="38100" dir="2700000" algn="tl">
                    <a:srgbClr val="FFFFFF"/>
                  </a:outerShdw>
                </a:effectLst>
                <a:latin typeface="Arial" charset="0"/>
              </a:rPr>
              <a:t>mortaldade</a:t>
            </a:r>
            <a:r>
              <a:rPr lang="en-US" sz="1100" b="1" dirty="0">
                <a:solidFill>
                  <a:srgbClr val="000000"/>
                </a:solidFill>
                <a:effectLst>
                  <a:outerShdw blurRad="38100" dist="38100" dir="2700000" algn="tl">
                    <a:srgbClr val="FFFFFF"/>
                  </a:outerShdw>
                </a:effectLst>
                <a:latin typeface="Arial" charset="0"/>
              </a:rPr>
              <a:t> (p&lt;0,001).</a:t>
            </a:r>
            <a:endParaRPr lang="en-US" sz="1200" b="1" dirty="0">
              <a:solidFill>
                <a:srgbClr val="000000"/>
              </a:solidFill>
              <a:effectLst>
                <a:outerShdw blurRad="38100" dist="38100" dir="2700000" algn="tl">
                  <a:srgbClr val="FFFFFF"/>
                </a:outerShdw>
              </a:effectLst>
              <a:latin typeface="Arial" charset="0"/>
            </a:endParaRPr>
          </a:p>
        </p:txBody>
      </p:sp>
      <p:sp>
        <p:nvSpPr>
          <p:cNvPr id="132426" name="Text Box 330"/>
          <p:cNvSpPr txBox="1">
            <a:spLocks noChangeArrowheads="1"/>
          </p:cNvSpPr>
          <p:nvPr/>
        </p:nvSpPr>
        <p:spPr bwMode="auto">
          <a:xfrm>
            <a:off x="998538" y="6557963"/>
            <a:ext cx="7534275" cy="228600"/>
          </a:xfrm>
          <a:prstGeom prst="rect">
            <a:avLst/>
          </a:prstGeom>
          <a:noFill/>
          <a:ln w="12700">
            <a:noFill/>
            <a:miter lim="800000"/>
            <a:headEnd/>
            <a:tailEnd/>
          </a:ln>
          <a:effectLst>
            <a:outerShdw dist="35921" dir="2700000" algn="ctr" rotWithShape="0">
              <a:srgbClr val="000000"/>
            </a:outerShdw>
          </a:effectLst>
        </p:spPr>
        <p:txBody>
          <a:bodyPr>
            <a:spAutoFit/>
          </a:bodyPr>
          <a:lstStyle/>
          <a:p>
            <a:pPr eaLnBrk="0" hangingPunct="0">
              <a:spcBef>
                <a:spcPct val="50000"/>
              </a:spcBef>
              <a:defRPr/>
            </a:pPr>
            <a:r>
              <a:rPr lang="en-US" sz="900" i="1" dirty="0" err="1">
                <a:latin typeface="Arial" charset="0"/>
              </a:rPr>
              <a:t>Soteriades</a:t>
            </a:r>
            <a:r>
              <a:rPr lang="en-US" sz="900" i="1" dirty="0">
                <a:latin typeface="Arial" charset="0"/>
              </a:rPr>
              <a:t> ES, Evans JC, Larson MG, et al. NEJM. 2002;347:878-85.</a:t>
            </a:r>
          </a:p>
        </p:txBody>
      </p:sp>
      <p:sp>
        <p:nvSpPr>
          <p:cNvPr id="132427" name="Rectangle 331"/>
          <p:cNvSpPr>
            <a:spLocks noChangeArrowheads="1"/>
          </p:cNvSpPr>
          <p:nvPr/>
        </p:nvSpPr>
        <p:spPr bwMode="auto">
          <a:xfrm>
            <a:off x="428625" y="168275"/>
            <a:ext cx="8264525" cy="617538"/>
          </a:xfrm>
          <a:prstGeom prst="rect">
            <a:avLst/>
          </a:prstGeom>
          <a:noFill/>
          <a:ln w="12700">
            <a:noFill/>
            <a:miter lim="800000"/>
            <a:headEnd/>
            <a:tailEnd/>
          </a:ln>
          <a:effectLst>
            <a:outerShdw dist="35921" dir="2700000" algn="ctr" rotWithShape="0">
              <a:srgbClr val="000000"/>
            </a:outerShdw>
          </a:effectLst>
        </p:spPr>
        <p:txBody>
          <a:bodyPr lIns="90488" tIns="44450" rIns="90488" bIns="44450" anchor="b" anchorCtr="1"/>
          <a:lstStyle/>
          <a:p>
            <a:pPr>
              <a:defRPr/>
            </a:pPr>
            <a:r>
              <a:rPr lang="en-US" sz="3600" b="1" dirty="0" err="1">
                <a:solidFill>
                  <a:schemeClr val="tx2"/>
                </a:solidFill>
                <a:effectLst>
                  <a:outerShdw blurRad="38100" dist="38100" dir="2700000" algn="tl">
                    <a:srgbClr val="000000"/>
                  </a:outerShdw>
                </a:effectLst>
                <a:latin typeface="Arial" charset="0"/>
              </a:rPr>
              <a:t>Prognóstico</a:t>
            </a:r>
            <a:endParaRPr lang="en-US" sz="3600" b="1" dirty="0">
              <a:solidFill>
                <a:schemeClr val="tx2"/>
              </a:solidFill>
              <a:effectLst>
                <a:outerShdw blurRad="38100" dist="38100" dir="2700000" algn="tl">
                  <a:srgbClr val="000000"/>
                </a:outerShdw>
              </a:effectLst>
              <a:latin typeface="Arial" charset="0"/>
            </a:endParaRPr>
          </a:p>
        </p:txBody>
      </p:sp>
      <p:sp>
        <p:nvSpPr>
          <p:cNvPr id="132428" name="Line 332"/>
          <p:cNvSpPr>
            <a:spLocks noChangeShapeType="1"/>
          </p:cNvSpPr>
          <p:nvPr/>
        </p:nvSpPr>
        <p:spPr bwMode="auto">
          <a:xfrm flipV="1">
            <a:off x="3214688" y="3929063"/>
            <a:ext cx="796925" cy="693737"/>
          </a:xfrm>
          <a:prstGeom prst="line">
            <a:avLst/>
          </a:prstGeom>
          <a:noFill/>
          <a:ln w="12700">
            <a:solidFill>
              <a:schemeClr val="tx1"/>
            </a:solidFill>
            <a:round/>
            <a:headEnd/>
            <a:tailEnd type="triangle" w="med" len="med"/>
          </a:ln>
          <a:effectLst>
            <a:outerShdw dist="35921" dir="2700000" algn="ctr" rotWithShape="0">
              <a:srgbClr val="000000"/>
            </a:outerShdw>
          </a:effectLst>
        </p:spPr>
        <p:txBody>
          <a:bodyPr/>
          <a:lstStyle/>
          <a:p>
            <a:pPr>
              <a:defRPr/>
            </a:pPr>
            <a:endParaRPr lang="pt-BR">
              <a:latin typeface="Arial" charset="0"/>
            </a:endParaRPr>
          </a:p>
        </p:txBody>
      </p:sp>
    </p:spTree>
    <p:extLst>
      <p:ext uri="{BB962C8B-B14F-4D97-AF65-F5344CB8AC3E}">
        <p14:creationId xmlns:p14="http://schemas.microsoft.com/office/powerpoint/2010/main" val="78347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eaLnBrk="1" hangingPunct="1">
              <a:defRPr/>
            </a:pPr>
            <a:r>
              <a:rPr lang="pt-BR" dirty="0" smtClean="0"/>
              <a:t>Síncope</a:t>
            </a:r>
            <a:endParaRPr lang="pt-BR" dirty="0"/>
          </a:p>
        </p:txBody>
      </p:sp>
      <p:pic>
        <p:nvPicPr>
          <p:cNvPr id="23555" name="Picture 4" descr="DSC01233.JPG 17/6/2007 14:15">
            <a:hlinkClick r:id="rId3" action="ppaction://hlinkfil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996" y="1857375"/>
            <a:ext cx="40957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DSC01234.JPG 17/6/2007 14:15">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0746" y="1857375"/>
            <a:ext cx="40957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CaixaDeTexto 6"/>
          <p:cNvSpPr txBox="1">
            <a:spLocks noChangeArrowheads="1"/>
          </p:cNvSpPr>
          <p:nvPr/>
        </p:nvSpPr>
        <p:spPr bwMode="auto">
          <a:xfrm>
            <a:off x="866949" y="5702300"/>
            <a:ext cx="492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pt-BR" dirty="0"/>
              <a:t>ANOF, 63 anos, Síndrome </a:t>
            </a:r>
            <a:r>
              <a:rPr lang="pt-BR" dirty="0" err="1"/>
              <a:t>Bradi</a:t>
            </a:r>
            <a:r>
              <a:rPr lang="pt-BR" dirty="0"/>
              <a:t>-Taquicardia</a:t>
            </a:r>
          </a:p>
        </p:txBody>
      </p:sp>
    </p:spTree>
    <p:extLst>
      <p:ext uri="{BB962C8B-B14F-4D97-AF65-F5344CB8AC3E}">
        <p14:creationId xmlns:p14="http://schemas.microsoft.com/office/powerpoint/2010/main" val="275739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464567" y="1881188"/>
            <a:ext cx="4127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4"/>
          <p:cNvPicPr>
            <a:picLocks noChangeAspect="1" noChangeArrowheads="1"/>
          </p:cNvPicPr>
          <p:nvPr/>
        </p:nvPicPr>
        <p:blipFill>
          <a:blip r:embed="rId4">
            <a:lum bright="10000"/>
            <a:extLst>
              <a:ext uri="{28A0092B-C50C-407E-A947-70E740481C1C}">
                <a14:useLocalDpi xmlns:a14="http://schemas.microsoft.com/office/drawing/2010/main" val="0"/>
              </a:ext>
            </a:extLst>
          </a:blip>
          <a:srcRect/>
          <a:stretch>
            <a:fillRect/>
          </a:stretch>
        </p:blipFill>
        <p:spPr bwMode="auto">
          <a:xfrm>
            <a:off x="4981004" y="1881188"/>
            <a:ext cx="4127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ítulo 1"/>
          <p:cNvSpPr>
            <a:spLocks noGrp="1"/>
          </p:cNvSpPr>
          <p:nvPr>
            <p:ph type="title"/>
          </p:nvPr>
        </p:nvSpPr>
        <p:spPr/>
        <p:txBody>
          <a:bodyPr/>
          <a:lstStyle/>
          <a:p>
            <a:pPr eaLnBrk="1" hangingPunct="1">
              <a:defRPr/>
            </a:pPr>
            <a:r>
              <a:rPr lang="pt-BR" dirty="0" smtClean="0"/>
              <a:t>Síncope</a:t>
            </a:r>
            <a:endParaRPr lang="pt-BR" dirty="0"/>
          </a:p>
        </p:txBody>
      </p:sp>
      <p:sp>
        <p:nvSpPr>
          <p:cNvPr id="24581" name="CaixaDeTexto 12"/>
          <p:cNvSpPr txBox="1">
            <a:spLocks noChangeArrowheads="1"/>
          </p:cNvSpPr>
          <p:nvPr/>
        </p:nvSpPr>
        <p:spPr bwMode="auto">
          <a:xfrm>
            <a:off x="794941" y="5702300"/>
            <a:ext cx="492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pt-BR" dirty="0"/>
              <a:t>JAS, 41 anos, CMHO, CDI</a:t>
            </a:r>
          </a:p>
        </p:txBody>
      </p:sp>
    </p:spTree>
    <p:extLst>
      <p:ext uri="{BB962C8B-B14F-4D97-AF65-F5344CB8AC3E}">
        <p14:creationId xmlns:p14="http://schemas.microsoft.com/office/powerpoint/2010/main" val="211087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36211" y="189757"/>
            <a:ext cx="6984362" cy="3077379"/>
          </a:xfrm>
          <a:prstGeom prst="rect">
            <a:avLst/>
          </a:prstGeom>
        </p:spPr>
      </p:pic>
      <p:sp>
        <p:nvSpPr>
          <p:cNvPr id="3" name="TextBox 2"/>
          <p:cNvSpPr txBox="1"/>
          <p:nvPr/>
        </p:nvSpPr>
        <p:spPr>
          <a:xfrm>
            <a:off x="517978" y="6517500"/>
            <a:ext cx="7602595" cy="276999"/>
          </a:xfrm>
          <a:prstGeom prst="rect">
            <a:avLst/>
          </a:prstGeom>
          <a:noFill/>
        </p:spPr>
        <p:txBody>
          <a:bodyPr wrap="square" rtlCol="0">
            <a:spAutoFit/>
          </a:bodyPr>
          <a:lstStyle/>
          <a:p>
            <a:r>
              <a:rPr lang="pt-BR" sz="1200" i="1" dirty="0" smtClean="0">
                <a:latin typeface="Calibri"/>
                <a:cs typeface="Calibri"/>
              </a:rPr>
              <a:t>Sun BC. </a:t>
            </a:r>
            <a:r>
              <a:rPr lang="pt-BR" sz="1200" i="1" dirty="0" err="1" smtClean="0">
                <a:latin typeface="Calibri"/>
                <a:cs typeface="Calibri"/>
              </a:rPr>
              <a:t>Progress</a:t>
            </a:r>
            <a:r>
              <a:rPr lang="pt-BR" sz="1200" i="1" dirty="0" smtClean="0">
                <a:latin typeface="Calibri"/>
                <a:cs typeface="Calibri"/>
              </a:rPr>
              <a:t> in </a:t>
            </a:r>
            <a:r>
              <a:rPr lang="pt-BR" sz="1200" i="1" dirty="0" err="1" smtClean="0">
                <a:latin typeface="Calibri"/>
                <a:cs typeface="Calibri"/>
              </a:rPr>
              <a:t>Carddiovasc</a:t>
            </a:r>
            <a:r>
              <a:rPr lang="pt-BR" sz="1200" i="1" dirty="0" smtClean="0">
                <a:latin typeface="Calibri"/>
                <a:cs typeface="Calibri"/>
              </a:rPr>
              <a:t> </a:t>
            </a:r>
            <a:r>
              <a:rPr lang="pt-BR" sz="1200" i="1" dirty="0" err="1" smtClean="0">
                <a:latin typeface="Calibri"/>
                <a:cs typeface="Calibri"/>
              </a:rPr>
              <a:t>Diseases</a:t>
            </a:r>
            <a:r>
              <a:rPr lang="pt-BR" sz="1200" i="1" dirty="0" smtClean="0">
                <a:latin typeface="Calibri"/>
                <a:cs typeface="Calibri"/>
              </a:rPr>
              <a:t> 2013;55:370-375</a:t>
            </a:r>
          </a:p>
        </p:txBody>
      </p:sp>
      <p:sp>
        <p:nvSpPr>
          <p:cNvPr id="5" name="Content Placeholder 4"/>
          <p:cNvSpPr>
            <a:spLocks noGrp="1"/>
          </p:cNvSpPr>
          <p:nvPr>
            <p:ph idx="1"/>
          </p:nvPr>
        </p:nvSpPr>
        <p:spPr>
          <a:xfrm>
            <a:off x="914399" y="3492713"/>
            <a:ext cx="7958079" cy="2862847"/>
          </a:xfrm>
        </p:spPr>
        <p:txBody>
          <a:bodyPr>
            <a:normAutofit fontScale="92500" lnSpcReduction="10000"/>
          </a:bodyPr>
          <a:lstStyle/>
          <a:p>
            <a:r>
              <a:rPr lang="en-US" dirty="0" smtClean="0">
                <a:latin typeface="Calibri"/>
                <a:cs typeface="Calibri"/>
              </a:rPr>
              <a:t>740.000 </a:t>
            </a:r>
            <a:r>
              <a:rPr lang="en-US" dirty="0" err="1" smtClean="0">
                <a:latin typeface="Calibri"/>
                <a:cs typeface="Calibri"/>
              </a:rPr>
              <a:t>atendimentos</a:t>
            </a:r>
            <a:r>
              <a:rPr lang="en-US" dirty="0" smtClean="0">
                <a:latin typeface="Calibri"/>
                <a:cs typeface="Calibri"/>
              </a:rPr>
              <a:t> de </a:t>
            </a:r>
            <a:r>
              <a:rPr lang="en-US" dirty="0" err="1" smtClean="0">
                <a:latin typeface="Calibri"/>
                <a:cs typeface="Calibri"/>
              </a:rPr>
              <a:t>emergência</a:t>
            </a:r>
            <a:r>
              <a:rPr lang="en-US" dirty="0" smtClean="0">
                <a:latin typeface="Calibri"/>
                <a:cs typeface="Calibri"/>
              </a:rPr>
              <a:t> </a:t>
            </a:r>
            <a:r>
              <a:rPr lang="en-US" dirty="0" err="1" smtClean="0">
                <a:latin typeface="Calibri"/>
                <a:cs typeface="Calibri"/>
              </a:rPr>
              <a:t>nos</a:t>
            </a:r>
            <a:r>
              <a:rPr lang="en-US" dirty="0" smtClean="0">
                <a:latin typeface="Calibri"/>
                <a:cs typeface="Calibri"/>
              </a:rPr>
              <a:t> EUA</a:t>
            </a:r>
          </a:p>
          <a:p>
            <a:r>
              <a:rPr lang="en-US" dirty="0" smtClean="0">
                <a:latin typeface="Calibri"/>
                <a:cs typeface="Calibri"/>
              </a:rPr>
              <a:t>460.000 </a:t>
            </a:r>
            <a:r>
              <a:rPr lang="en-US" dirty="0" err="1" smtClean="0">
                <a:latin typeface="Calibri"/>
                <a:cs typeface="Calibri"/>
              </a:rPr>
              <a:t>admissões</a:t>
            </a:r>
            <a:r>
              <a:rPr lang="en-US" dirty="0" smtClean="0">
                <a:latin typeface="Calibri"/>
                <a:cs typeface="Calibri"/>
              </a:rPr>
              <a:t> </a:t>
            </a:r>
            <a:r>
              <a:rPr lang="en-US" dirty="0" err="1" smtClean="0">
                <a:latin typeface="Calibri"/>
                <a:cs typeface="Calibri"/>
              </a:rPr>
              <a:t>hospitalares</a:t>
            </a:r>
            <a:endParaRPr lang="en-US" dirty="0" smtClean="0">
              <a:latin typeface="Calibri"/>
              <a:cs typeface="Calibri"/>
            </a:endParaRPr>
          </a:p>
          <a:p>
            <a:r>
              <a:rPr lang="en-US" dirty="0" err="1">
                <a:latin typeface="Calibri"/>
                <a:cs typeface="Calibri"/>
              </a:rPr>
              <a:t>Custos</a:t>
            </a:r>
            <a:r>
              <a:rPr lang="en-US" dirty="0">
                <a:latin typeface="Calibri"/>
                <a:cs typeface="Calibri"/>
              </a:rPr>
              <a:t> </a:t>
            </a:r>
            <a:r>
              <a:rPr lang="en-US" dirty="0" err="1">
                <a:latin typeface="Calibri"/>
                <a:cs typeface="Calibri"/>
              </a:rPr>
              <a:t>hospitalares</a:t>
            </a:r>
            <a:r>
              <a:rPr lang="en-US" dirty="0">
                <a:latin typeface="Calibri"/>
                <a:cs typeface="Calibri"/>
              </a:rPr>
              <a:t>: US</a:t>
            </a:r>
            <a:r>
              <a:rPr lang="en-US" dirty="0" smtClean="0">
                <a:latin typeface="Calibri"/>
                <a:cs typeface="Calibri"/>
              </a:rPr>
              <a:t>$2,4 </a:t>
            </a:r>
            <a:r>
              <a:rPr lang="en-US" dirty="0" err="1">
                <a:latin typeface="Calibri"/>
                <a:cs typeface="Calibri"/>
              </a:rPr>
              <a:t>bilhões</a:t>
            </a:r>
            <a:r>
              <a:rPr lang="en-US" dirty="0">
                <a:latin typeface="Calibri"/>
                <a:cs typeface="Calibri"/>
              </a:rPr>
              <a:t> </a:t>
            </a:r>
            <a:endParaRPr lang="en-US" dirty="0" smtClean="0">
              <a:latin typeface="Calibri"/>
              <a:cs typeface="Calibri"/>
            </a:endParaRPr>
          </a:p>
          <a:p>
            <a:r>
              <a:rPr lang="en-US" dirty="0" err="1" smtClean="0">
                <a:latin typeface="Calibri"/>
                <a:cs typeface="Calibri"/>
              </a:rPr>
              <a:t>Utilização</a:t>
            </a:r>
            <a:r>
              <a:rPr lang="en-US" dirty="0" smtClean="0">
                <a:latin typeface="Calibri"/>
                <a:cs typeface="Calibri"/>
              </a:rPr>
              <a:t> </a:t>
            </a:r>
            <a:r>
              <a:rPr lang="en-US" dirty="0" err="1">
                <a:latin typeface="Calibri"/>
                <a:cs typeface="Calibri"/>
              </a:rPr>
              <a:t>inadequada</a:t>
            </a:r>
            <a:r>
              <a:rPr lang="en-US" dirty="0">
                <a:latin typeface="Calibri"/>
                <a:cs typeface="Calibri"/>
              </a:rPr>
              <a:t> de </a:t>
            </a:r>
            <a:r>
              <a:rPr lang="en-US" dirty="0" err="1">
                <a:latin typeface="Calibri"/>
                <a:cs typeface="Calibri"/>
              </a:rPr>
              <a:t>diversos</a:t>
            </a:r>
            <a:r>
              <a:rPr lang="en-US" dirty="0">
                <a:latin typeface="Calibri"/>
                <a:cs typeface="Calibri"/>
              </a:rPr>
              <a:t> </a:t>
            </a:r>
            <a:r>
              <a:rPr lang="en-US" dirty="0" err="1">
                <a:latin typeface="Calibri"/>
                <a:cs typeface="Calibri"/>
              </a:rPr>
              <a:t>métodos</a:t>
            </a:r>
            <a:r>
              <a:rPr lang="en-US" dirty="0">
                <a:latin typeface="Calibri"/>
                <a:cs typeface="Calibri"/>
              </a:rPr>
              <a:t> </a:t>
            </a:r>
            <a:r>
              <a:rPr lang="en-US" dirty="0" err="1">
                <a:latin typeface="Calibri"/>
                <a:cs typeface="Calibri"/>
              </a:rPr>
              <a:t>diagnósticos</a:t>
            </a:r>
            <a:endParaRPr lang="en-US" dirty="0">
              <a:latin typeface="Calibri"/>
              <a:cs typeface="Calibri"/>
            </a:endParaRPr>
          </a:p>
          <a:p>
            <a:r>
              <a:rPr lang="en-US" dirty="0" err="1" smtClean="0">
                <a:latin typeface="Calibri"/>
                <a:cs typeface="Calibri"/>
              </a:rPr>
              <a:t>Baixa</a:t>
            </a:r>
            <a:r>
              <a:rPr lang="en-US" dirty="0" smtClean="0">
                <a:latin typeface="Calibri"/>
                <a:cs typeface="Calibri"/>
              </a:rPr>
              <a:t> </a:t>
            </a:r>
            <a:r>
              <a:rPr lang="en-US" dirty="0" err="1" smtClean="0">
                <a:latin typeface="Calibri"/>
                <a:cs typeface="Calibri"/>
              </a:rPr>
              <a:t>eficiência</a:t>
            </a:r>
            <a:r>
              <a:rPr lang="en-US" dirty="0" smtClean="0">
                <a:latin typeface="Calibri"/>
                <a:cs typeface="Calibri"/>
              </a:rPr>
              <a:t> </a:t>
            </a:r>
            <a:r>
              <a:rPr lang="en-US" dirty="0" err="1" smtClean="0">
                <a:latin typeface="Calibri"/>
                <a:cs typeface="Calibri"/>
              </a:rPr>
              <a:t>diagnóstica</a:t>
            </a:r>
            <a:endParaRPr lang="en-US" dirty="0" smtClean="0">
              <a:latin typeface="Calibri"/>
              <a:cs typeface="Calibri"/>
            </a:endParaRPr>
          </a:p>
          <a:p>
            <a:endParaRPr lang="en-US" dirty="0">
              <a:latin typeface="Calibri"/>
              <a:cs typeface="Calibri"/>
            </a:endParaRPr>
          </a:p>
        </p:txBody>
      </p:sp>
    </p:spTree>
    <p:extLst>
      <p:ext uri="{BB962C8B-B14F-4D97-AF65-F5344CB8AC3E}">
        <p14:creationId xmlns:p14="http://schemas.microsoft.com/office/powerpoint/2010/main" val="343459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84200"/>
            <a:ext cx="9144000" cy="5666416"/>
          </a:xfrm>
          <a:prstGeom prst="rect">
            <a:avLst/>
          </a:prstGeom>
        </p:spPr>
      </p:pic>
      <p:sp>
        <p:nvSpPr>
          <p:cNvPr id="3" name="TextBox 2"/>
          <p:cNvSpPr txBox="1"/>
          <p:nvPr/>
        </p:nvSpPr>
        <p:spPr>
          <a:xfrm>
            <a:off x="517978" y="6517500"/>
            <a:ext cx="7602595" cy="276999"/>
          </a:xfrm>
          <a:prstGeom prst="rect">
            <a:avLst/>
          </a:prstGeom>
          <a:noFill/>
        </p:spPr>
        <p:txBody>
          <a:bodyPr wrap="square" rtlCol="0">
            <a:spAutoFit/>
          </a:bodyPr>
          <a:lstStyle/>
          <a:p>
            <a:r>
              <a:rPr lang="pt-BR" sz="1200" i="1" dirty="0" smtClean="0">
                <a:latin typeface="Calibri"/>
                <a:cs typeface="Calibri"/>
              </a:rPr>
              <a:t>Sun BC. </a:t>
            </a:r>
            <a:r>
              <a:rPr lang="pt-BR" sz="1200" i="1" dirty="0" err="1" smtClean="0">
                <a:latin typeface="Calibri"/>
                <a:cs typeface="Calibri"/>
              </a:rPr>
              <a:t>Progress</a:t>
            </a:r>
            <a:r>
              <a:rPr lang="pt-BR" sz="1200" i="1" dirty="0" smtClean="0">
                <a:latin typeface="Calibri"/>
                <a:cs typeface="Calibri"/>
              </a:rPr>
              <a:t> in </a:t>
            </a:r>
            <a:r>
              <a:rPr lang="pt-BR" sz="1200" i="1" dirty="0" err="1" smtClean="0">
                <a:latin typeface="Calibri"/>
                <a:cs typeface="Calibri"/>
              </a:rPr>
              <a:t>Carddiovasc</a:t>
            </a:r>
            <a:r>
              <a:rPr lang="pt-BR" sz="1200" i="1" dirty="0" smtClean="0">
                <a:latin typeface="Calibri"/>
                <a:cs typeface="Calibri"/>
              </a:rPr>
              <a:t> </a:t>
            </a:r>
            <a:r>
              <a:rPr lang="pt-BR" sz="1200" i="1" dirty="0" err="1" smtClean="0">
                <a:latin typeface="Calibri"/>
                <a:cs typeface="Calibri"/>
              </a:rPr>
              <a:t>Diseases</a:t>
            </a:r>
            <a:r>
              <a:rPr lang="pt-BR" sz="1200" i="1" dirty="0" smtClean="0">
                <a:latin typeface="Calibri"/>
                <a:cs typeface="Calibri"/>
              </a:rPr>
              <a:t> 2013;55:370-375</a:t>
            </a:r>
          </a:p>
        </p:txBody>
      </p:sp>
    </p:spTree>
    <p:extLst>
      <p:ext uri="{BB962C8B-B14F-4D97-AF65-F5344CB8AC3E}">
        <p14:creationId xmlns:p14="http://schemas.microsoft.com/office/powerpoint/2010/main" val="306517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31871" y="427808"/>
            <a:ext cx="6331926" cy="5705329"/>
          </a:xfrm>
          <a:prstGeom prst="rect">
            <a:avLst/>
          </a:prstGeom>
        </p:spPr>
      </p:pic>
      <p:sp>
        <p:nvSpPr>
          <p:cNvPr id="3" name="TextBox 2"/>
          <p:cNvSpPr txBox="1"/>
          <p:nvPr/>
        </p:nvSpPr>
        <p:spPr>
          <a:xfrm>
            <a:off x="517978" y="6517500"/>
            <a:ext cx="7602595" cy="276999"/>
          </a:xfrm>
          <a:prstGeom prst="rect">
            <a:avLst/>
          </a:prstGeom>
          <a:noFill/>
        </p:spPr>
        <p:txBody>
          <a:bodyPr wrap="square" rtlCol="0">
            <a:spAutoFit/>
          </a:bodyPr>
          <a:lstStyle/>
          <a:p>
            <a:r>
              <a:rPr lang="pt-BR" sz="1200" i="1" dirty="0" smtClean="0">
                <a:latin typeface="Calibri"/>
                <a:cs typeface="Calibri"/>
              </a:rPr>
              <a:t>Sun BC. </a:t>
            </a:r>
            <a:r>
              <a:rPr lang="pt-BR" sz="1200" i="1" dirty="0" err="1" smtClean="0">
                <a:latin typeface="Calibri"/>
                <a:cs typeface="Calibri"/>
              </a:rPr>
              <a:t>Progress</a:t>
            </a:r>
            <a:r>
              <a:rPr lang="pt-BR" sz="1200" i="1" dirty="0" smtClean="0">
                <a:latin typeface="Calibri"/>
                <a:cs typeface="Calibri"/>
              </a:rPr>
              <a:t> in </a:t>
            </a:r>
            <a:r>
              <a:rPr lang="pt-BR" sz="1200" i="1" dirty="0" err="1" smtClean="0">
                <a:latin typeface="Calibri"/>
                <a:cs typeface="Calibri"/>
              </a:rPr>
              <a:t>Carddiovasc</a:t>
            </a:r>
            <a:r>
              <a:rPr lang="pt-BR" sz="1200" i="1" dirty="0" smtClean="0">
                <a:latin typeface="Calibri"/>
                <a:cs typeface="Calibri"/>
              </a:rPr>
              <a:t> </a:t>
            </a:r>
            <a:r>
              <a:rPr lang="pt-BR" sz="1200" i="1" dirty="0" err="1" smtClean="0">
                <a:latin typeface="Calibri"/>
                <a:cs typeface="Calibri"/>
              </a:rPr>
              <a:t>Diseases</a:t>
            </a:r>
            <a:r>
              <a:rPr lang="pt-BR" sz="1200" i="1" dirty="0" smtClean="0">
                <a:latin typeface="Calibri"/>
                <a:cs typeface="Calibri"/>
              </a:rPr>
              <a:t> 2013;55:370-375</a:t>
            </a:r>
          </a:p>
        </p:txBody>
      </p:sp>
    </p:spTree>
    <p:extLst>
      <p:ext uri="{BB962C8B-B14F-4D97-AF65-F5344CB8AC3E}">
        <p14:creationId xmlns:p14="http://schemas.microsoft.com/office/powerpoint/2010/main" val="2811651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7978" y="6517500"/>
            <a:ext cx="7602595" cy="276999"/>
          </a:xfrm>
          <a:prstGeom prst="rect">
            <a:avLst/>
          </a:prstGeom>
          <a:noFill/>
        </p:spPr>
        <p:txBody>
          <a:bodyPr wrap="square" rtlCol="0">
            <a:spAutoFit/>
          </a:bodyPr>
          <a:lstStyle/>
          <a:p>
            <a:r>
              <a:rPr lang="pt-BR" sz="1200" i="1" dirty="0" smtClean="0">
                <a:latin typeface="Calibri"/>
                <a:cs typeface="Calibri"/>
              </a:rPr>
              <a:t>Sun BC. </a:t>
            </a:r>
            <a:r>
              <a:rPr lang="pt-BR" sz="1200" i="1" dirty="0" err="1" smtClean="0">
                <a:latin typeface="Calibri"/>
                <a:cs typeface="Calibri"/>
              </a:rPr>
              <a:t>Progress</a:t>
            </a:r>
            <a:r>
              <a:rPr lang="pt-BR" sz="1200" i="1" dirty="0" smtClean="0">
                <a:latin typeface="Calibri"/>
                <a:cs typeface="Calibri"/>
              </a:rPr>
              <a:t> in </a:t>
            </a:r>
            <a:r>
              <a:rPr lang="pt-BR" sz="1200" i="1" dirty="0" err="1" smtClean="0">
                <a:latin typeface="Calibri"/>
                <a:cs typeface="Calibri"/>
              </a:rPr>
              <a:t>Carddiovasc</a:t>
            </a:r>
            <a:r>
              <a:rPr lang="pt-BR" sz="1200" i="1" dirty="0" smtClean="0">
                <a:latin typeface="Calibri"/>
                <a:cs typeface="Calibri"/>
              </a:rPr>
              <a:t> </a:t>
            </a:r>
            <a:r>
              <a:rPr lang="pt-BR" sz="1200" i="1" dirty="0" err="1" smtClean="0">
                <a:latin typeface="Calibri"/>
                <a:cs typeface="Calibri"/>
              </a:rPr>
              <a:t>Diseases</a:t>
            </a:r>
            <a:r>
              <a:rPr lang="pt-BR" sz="1200" i="1" dirty="0" smtClean="0">
                <a:latin typeface="Calibri"/>
                <a:cs typeface="Calibri"/>
              </a:rPr>
              <a:t> 2013;55:370-375</a:t>
            </a:r>
          </a:p>
        </p:txBody>
      </p:sp>
      <p:pic>
        <p:nvPicPr>
          <p:cNvPr id="4" name="Picture 3"/>
          <p:cNvPicPr>
            <a:picLocks noChangeAspect="1"/>
          </p:cNvPicPr>
          <p:nvPr/>
        </p:nvPicPr>
        <p:blipFill>
          <a:blip r:embed="rId2"/>
          <a:stretch>
            <a:fillRect/>
          </a:stretch>
        </p:blipFill>
        <p:spPr>
          <a:xfrm>
            <a:off x="0" y="1511300"/>
            <a:ext cx="9144000" cy="3815758"/>
          </a:xfrm>
          <a:prstGeom prst="rect">
            <a:avLst/>
          </a:prstGeom>
        </p:spPr>
      </p:pic>
    </p:spTree>
    <p:extLst>
      <p:ext uri="{BB962C8B-B14F-4D97-AF65-F5344CB8AC3E}">
        <p14:creationId xmlns:p14="http://schemas.microsoft.com/office/powerpoint/2010/main" val="95693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6631"/>
            <a:ext cx="4693956" cy="641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
        <p:nvSpPr>
          <p:cNvPr id="5" name="Elipse 4"/>
          <p:cNvSpPr/>
          <p:nvPr/>
        </p:nvSpPr>
        <p:spPr>
          <a:xfrm>
            <a:off x="3131840" y="1052736"/>
            <a:ext cx="2880320" cy="432048"/>
          </a:xfrm>
          <a:prstGeom prst="ellipse">
            <a:avLst/>
          </a:prstGeom>
          <a:noFill/>
          <a:ln w="38100">
            <a:solidFill>
              <a:srgbClr val="FF0000"/>
            </a:solidFill>
            <a:miter lim="800000"/>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Espaço Reservado para Texto 5"/>
          <p:cNvSpPr txBox="1">
            <a:spLocks/>
          </p:cNvSpPr>
          <p:nvPr/>
        </p:nvSpPr>
        <p:spPr>
          <a:xfrm>
            <a:off x="5004048" y="692696"/>
            <a:ext cx="4041775" cy="639762"/>
          </a:xfrm>
          <a:prstGeom prst="rect">
            <a:avLst/>
          </a:prstGeom>
        </p:spPr>
        <p:txBody>
          <a:bodyPr/>
          <a:lstStyle>
            <a:lvl1pPr marL="411480" indent="-342900" algn="l" rtl="0" eaLnBrk="1" latinLnBrk="0" hangingPunct="1">
              <a:spcBef>
                <a:spcPts val="700"/>
              </a:spcBef>
              <a:buSzPct val="95000"/>
              <a:buFont typeface="Wingdings"/>
              <a:buChar char=""/>
              <a:defRPr kumimoji="0" lang="pt-BR" sz="3000" kern="1200">
                <a:solidFill>
                  <a:schemeClr val="tx1"/>
                </a:solidFill>
                <a:latin typeface="Calibri" pitchFamily="34" charset="0"/>
                <a:ea typeface="+mn-ea"/>
                <a:cs typeface="Calibri" pitchFamily="34" charset="0"/>
              </a:defRPr>
            </a:lvl1pPr>
            <a:lvl2pPr marL="740664" indent="-285750" algn="l" rtl="0" eaLnBrk="1" latinLnBrk="0" hangingPunct="1">
              <a:spcBef>
                <a:spcPct val="20000"/>
              </a:spcBef>
              <a:buClr>
                <a:schemeClr val="accent2"/>
              </a:buClr>
              <a:buSzPct val="90000"/>
              <a:buFont typeface="Wingdings"/>
              <a:buChar char=""/>
              <a:defRPr kumimoji="0" lang="pt-BR" sz="26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2"/>
              </a:buClr>
              <a:buFont typeface="Wingdings 2"/>
              <a:buChar char=""/>
              <a:defRPr kumimoji="0" lang="pt-BR" sz="2400" kern="1200">
                <a:solidFill>
                  <a:schemeClr val="tx1"/>
                </a:solidFill>
                <a:latin typeface="Calibri" pitchFamily="34" charset="0"/>
                <a:ea typeface="+mn-ea"/>
                <a:cs typeface="Calibri" pitchFamily="34" charset="0"/>
              </a:defRPr>
            </a:lvl3pPr>
            <a:lvl4pPr marL="1261872" indent="-228600" algn="l" rtl="0" eaLnBrk="1" latinLnBrk="0" hangingPunct="1">
              <a:spcBef>
                <a:spcPct val="20000"/>
              </a:spcBef>
              <a:buClr>
                <a:schemeClr val="accent3"/>
              </a:buClr>
              <a:buFont typeface="Wingdings 3"/>
              <a:buChar char=""/>
              <a:defRPr kumimoji="0" lang="pt-BR" sz="2200" kern="1200">
                <a:solidFill>
                  <a:schemeClr val="tx1"/>
                </a:solidFill>
                <a:latin typeface="Calibri" pitchFamily="34" charset="0"/>
                <a:ea typeface="+mn-ea"/>
                <a:cs typeface="Calibri" pitchFamily="34" charset="0"/>
              </a:defRPr>
            </a:lvl4pPr>
            <a:lvl5pPr marL="1481328" indent="-210312" algn="l" rtl="0" eaLnBrk="1" latinLnBrk="0" hangingPunct="1">
              <a:spcBef>
                <a:spcPct val="20000"/>
              </a:spcBef>
              <a:buClr>
                <a:schemeClr val="accent3"/>
              </a:buClr>
              <a:buFont typeface="Wingdings 2"/>
              <a:buChar char=""/>
              <a:defRPr kumimoji="0" lang="pt-BR" sz="2000" kern="1200">
                <a:solidFill>
                  <a:schemeClr val="tx1"/>
                </a:solidFill>
                <a:latin typeface="Calibri" pitchFamily="34" charset="0"/>
                <a:ea typeface="+mn-ea"/>
                <a:cs typeface="Calibri" pitchFamily="34" charset="0"/>
              </a:defRPr>
            </a:lvl5pPr>
            <a:lvl6pPr marL="1709928" indent="-210312" algn="l" rtl="0" eaLnBrk="1" latinLnBrk="0" hangingPunct="1">
              <a:spcBef>
                <a:spcPct val="20000"/>
              </a:spcBef>
              <a:buClr>
                <a:schemeClr val="accent3"/>
              </a:buClr>
              <a:buFont typeface="Wingdings 2"/>
              <a:buChar char=""/>
              <a:defRPr kumimoji="0" lang="pt-B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9pPr>
            <a:extLst/>
          </a:lstStyle>
          <a:p>
            <a:r>
              <a:rPr lang="pt-BR" dirty="0" smtClean="0"/>
              <a:t>Avaliação Inicial</a:t>
            </a:r>
            <a:endParaRPr lang="pt-BR" dirty="0"/>
          </a:p>
        </p:txBody>
      </p:sp>
      <p:sp>
        <p:nvSpPr>
          <p:cNvPr id="15" name="Espaço Reservado para Conteúdo 7"/>
          <p:cNvSpPr txBox="1">
            <a:spLocks/>
          </p:cNvSpPr>
          <p:nvPr/>
        </p:nvSpPr>
        <p:spPr>
          <a:xfrm>
            <a:off x="5004048" y="1630015"/>
            <a:ext cx="4041775" cy="3959352"/>
          </a:xfrm>
          <a:prstGeom prst="rect">
            <a:avLst/>
          </a:prstGeom>
        </p:spPr>
        <p:txBody>
          <a:bodyPr>
            <a:normAutofit fontScale="55000" lnSpcReduction="20000"/>
          </a:bodyPr>
          <a:lstStyle>
            <a:lvl1pPr marL="411480" indent="-342900" algn="l" rtl="0" eaLnBrk="1" latinLnBrk="0" hangingPunct="1">
              <a:spcBef>
                <a:spcPts val="700"/>
              </a:spcBef>
              <a:buSzPct val="95000"/>
              <a:buFont typeface="Wingdings"/>
              <a:buChar char=""/>
              <a:defRPr kumimoji="0" lang="pt-BR" sz="3000" kern="1200">
                <a:solidFill>
                  <a:schemeClr val="tx1"/>
                </a:solidFill>
                <a:latin typeface="Calibri" pitchFamily="34" charset="0"/>
                <a:ea typeface="+mn-ea"/>
                <a:cs typeface="Calibri" pitchFamily="34" charset="0"/>
              </a:defRPr>
            </a:lvl1pPr>
            <a:lvl2pPr marL="740664" indent="-285750" algn="l" rtl="0" eaLnBrk="1" latinLnBrk="0" hangingPunct="1">
              <a:spcBef>
                <a:spcPct val="20000"/>
              </a:spcBef>
              <a:buClr>
                <a:schemeClr val="accent2"/>
              </a:buClr>
              <a:buSzPct val="90000"/>
              <a:buFont typeface="Wingdings"/>
              <a:buChar char=""/>
              <a:defRPr kumimoji="0" lang="pt-BR" sz="2600" kern="1200">
                <a:solidFill>
                  <a:schemeClr val="tx1"/>
                </a:solidFill>
                <a:latin typeface="Calibri" pitchFamily="34" charset="0"/>
                <a:ea typeface="+mn-ea"/>
                <a:cs typeface="Calibri" pitchFamily="34" charset="0"/>
              </a:defRPr>
            </a:lvl2pPr>
            <a:lvl3pPr marL="996696" indent="-228600" algn="l" rtl="0" eaLnBrk="1" latinLnBrk="0" hangingPunct="1">
              <a:spcBef>
                <a:spcPct val="20000"/>
              </a:spcBef>
              <a:buClr>
                <a:schemeClr val="accent2"/>
              </a:buClr>
              <a:buFont typeface="Wingdings 2"/>
              <a:buChar char=""/>
              <a:defRPr kumimoji="0" lang="pt-BR" sz="2400" kern="1200">
                <a:solidFill>
                  <a:schemeClr val="tx1"/>
                </a:solidFill>
                <a:latin typeface="Calibri" pitchFamily="34" charset="0"/>
                <a:ea typeface="+mn-ea"/>
                <a:cs typeface="Calibri" pitchFamily="34" charset="0"/>
              </a:defRPr>
            </a:lvl3pPr>
            <a:lvl4pPr marL="1261872" indent="-228600" algn="l" rtl="0" eaLnBrk="1" latinLnBrk="0" hangingPunct="1">
              <a:spcBef>
                <a:spcPct val="20000"/>
              </a:spcBef>
              <a:buClr>
                <a:schemeClr val="accent3"/>
              </a:buClr>
              <a:buFont typeface="Wingdings 3"/>
              <a:buChar char=""/>
              <a:defRPr kumimoji="0" lang="pt-BR" sz="2200" kern="1200">
                <a:solidFill>
                  <a:schemeClr val="tx1"/>
                </a:solidFill>
                <a:latin typeface="Calibri" pitchFamily="34" charset="0"/>
                <a:ea typeface="+mn-ea"/>
                <a:cs typeface="Calibri" pitchFamily="34" charset="0"/>
              </a:defRPr>
            </a:lvl4pPr>
            <a:lvl5pPr marL="1481328" indent="-210312" algn="l" rtl="0" eaLnBrk="1" latinLnBrk="0" hangingPunct="1">
              <a:spcBef>
                <a:spcPct val="20000"/>
              </a:spcBef>
              <a:buClr>
                <a:schemeClr val="accent3"/>
              </a:buClr>
              <a:buFont typeface="Wingdings 2"/>
              <a:buChar char=""/>
              <a:defRPr kumimoji="0" lang="pt-BR" sz="2000" kern="1200">
                <a:solidFill>
                  <a:schemeClr val="tx1"/>
                </a:solidFill>
                <a:latin typeface="Calibri" pitchFamily="34" charset="0"/>
                <a:ea typeface="+mn-ea"/>
                <a:cs typeface="Calibri" pitchFamily="34" charset="0"/>
              </a:defRPr>
            </a:lvl5pPr>
            <a:lvl6pPr marL="1709928" indent="-210312" algn="l" rtl="0" eaLnBrk="1" latinLnBrk="0" hangingPunct="1">
              <a:spcBef>
                <a:spcPct val="20000"/>
              </a:spcBef>
              <a:buClr>
                <a:schemeClr val="accent3"/>
              </a:buClr>
              <a:buFont typeface="Wingdings 2"/>
              <a:buChar char=""/>
              <a:defRPr kumimoji="0" lang="pt-BR"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lang="pt-BR" sz="1600" kern="1200">
                <a:solidFill>
                  <a:schemeClr val="tx1"/>
                </a:solidFill>
                <a:latin typeface="+mn-lt"/>
                <a:ea typeface="+mn-ea"/>
                <a:cs typeface="+mn-cs"/>
              </a:defRPr>
            </a:lvl9pPr>
            <a:extLst/>
          </a:lstStyle>
          <a:p>
            <a:r>
              <a:rPr lang="en-US" dirty="0" err="1" smtClean="0"/>
              <a:t>História</a:t>
            </a:r>
            <a:r>
              <a:rPr lang="en-US" dirty="0" smtClean="0"/>
              <a:t> </a:t>
            </a:r>
            <a:r>
              <a:rPr lang="en-US" dirty="0" err="1" smtClean="0"/>
              <a:t>Clínica</a:t>
            </a:r>
            <a:r>
              <a:rPr lang="en-US" dirty="0" smtClean="0"/>
              <a:t> </a:t>
            </a:r>
          </a:p>
          <a:p>
            <a:r>
              <a:rPr lang="en-US" dirty="0" err="1" smtClean="0"/>
              <a:t>Exame</a:t>
            </a:r>
            <a:r>
              <a:rPr lang="en-US" dirty="0" smtClean="0"/>
              <a:t> </a:t>
            </a:r>
            <a:r>
              <a:rPr lang="en-US" dirty="0" err="1" smtClean="0"/>
              <a:t>Físico</a:t>
            </a:r>
            <a:r>
              <a:rPr lang="en-US" dirty="0" smtClean="0"/>
              <a:t> (</a:t>
            </a:r>
            <a:r>
              <a:rPr lang="en-US" dirty="0" err="1" smtClean="0"/>
              <a:t>incluindo</a:t>
            </a:r>
            <a:r>
              <a:rPr lang="en-US" dirty="0" smtClean="0"/>
              <a:t> </a:t>
            </a:r>
            <a:r>
              <a:rPr lang="en-US" dirty="0" err="1" smtClean="0"/>
              <a:t>medição</a:t>
            </a:r>
            <a:r>
              <a:rPr lang="en-US" dirty="0" smtClean="0"/>
              <a:t> da PA  na </a:t>
            </a:r>
            <a:r>
              <a:rPr lang="en-US" dirty="0" err="1" smtClean="0"/>
              <a:t>posição</a:t>
            </a:r>
            <a:r>
              <a:rPr lang="en-US" dirty="0" smtClean="0"/>
              <a:t> </a:t>
            </a:r>
            <a:r>
              <a:rPr lang="en-US" dirty="0" err="1" smtClean="0"/>
              <a:t>ortostática</a:t>
            </a:r>
            <a:r>
              <a:rPr lang="en-US" dirty="0" smtClean="0"/>
              <a:t>)</a:t>
            </a:r>
          </a:p>
          <a:p>
            <a:r>
              <a:rPr lang="en-US" dirty="0" err="1" smtClean="0"/>
              <a:t>Massagem</a:t>
            </a:r>
            <a:r>
              <a:rPr lang="en-US" dirty="0" smtClean="0"/>
              <a:t> </a:t>
            </a:r>
            <a:r>
              <a:rPr lang="en-US" dirty="0" err="1" smtClean="0"/>
              <a:t>Carotideana</a:t>
            </a:r>
            <a:r>
              <a:rPr lang="en-US" dirty="0" smtClean="0"/>
              <a:t> </a:t>
            </a:r>
            <a:r>
              <a:rPr lang="en-US" dirty="0" err="1" smtClean="0"/>
              <a:t>em</a:t>
            </a:r>
            <a:r>
              <a:rPr lang="en-US" dirty="0" smtClean="0"/>
              <a:t> </a:t>
            </a:r>
            <a:r>
              <a:rPr lang="en-US" dirty="0" err="1" smtClean="0"/>
              <a:t>pts</a:t>
            </a:r>
            <a:r>
              <a:rPr lang="en-US" dirty="0" smtClean="0"/>
              <a:t> </a:t>
            </a:r>
            <a:r>
              <a:rPr lang="en-US" dirty="0" err="1" smtClean="0"/>
              <a:t>acima</a:t>
            </a:r>
            <a:r>
              <a:rPr lang="en-US" dirty="0" smtClean="0"/>
              <a:t> de 40 </a:t>
            </a:r>
            <a:r>
              <a:rPr lang="en-US" dirty="0" err="1" smtClean="0"/>
              <a:t>anos</a:t>
            </a:r>
            <a:endParaRPr lang="en-US" dirty="0" smtClean="0"/>
          </a:p>
          <a:p>
            <a:r>
              <a:rPr lang="en-US" dirty="0" err="1" smtClean="0"/>
              <a:t>Eletrocardiograma</a:t>
            </a:r>
            <a:endParaRPr lang="en-US" dirty="0" smtClean="0"/>
          </a:p>
          <a:p>
            <a:endParaRPr lang="en-US" dirty="0"/>
          </a:p>
          <a:p>
            <a:r>
              <a:rPr lang="en-US" dirty="0" err="1" smtClean="0"/>
              <a:t>Após</a:t>
            </a:r>
            <a:r>
              <a:rPr lang="en-US" dirty="0" smtClean="0"/>
              <a:t>, se </a:t>
            </a:r>
            <a:r>
              <a:rPr lang="en-US" dirty="0" err="1" smtClean="0"/>
              <a:t>houver</a:t>
            </a:r>
            <a:r>
              <a:rPr lang="en-US" dirty="0" smtClean="0"/>
              <a:t> </a:t>
            </a:r>
            <a:r>
              <a:rPr lang="en-US" dirty="0" err="1" smtClean="0"/>
              <a:t>necessidade</a:t>
            </a:r>
            <a:r>
              <a:rPr lang="en-US" dirty="0" smtClean="0"/>
              <a:t>:</a:t>
            </a:r>
          </a:p>
          <a:p>
            <a:pPr lvl="1"/>
            <a:r>
              <a:rPr lang="en-US" dirty="0" err="1" smtClean="0"/>
              <a:t>Ecocardiograma</a:t>
            </a:r>
            <a:r>
              <a:rPr lang="en-US" dirty="0" smtClean="0"/>
              <a:t>, </a:t>
            </a:r>
            <a:r>
              <a:rPr lang="en-US" dirty="0" err="1" smtClean="0"/>
              <a:t>nos</a:t>
            </a:r>
            <a:r>
              <a:rPr lang="en-US" dirty="0" smtClean="0"/>
              <a:t> </a:t>
            </a:r>
            <a:r>
              <a:rPr lang="en-US" dirty="0" err="1" smtClean="0"/>
              <a:t>pts</a:t>
            </a:r>
            <a:r>
              <a:rPr lang="en-US" dirty="0" smtClean="0"/>
              <a:t> com </a:t>
            </a:r>
            <a:r>
              <a:rPr lang="en-US" dirty="0" err="1" smtClean="0"/>
              <a:t>suspeita</a:t>
            </a:r>
            <a:r>
              <a:rPr lang="en-US" dirty="0" smtClean="0"/>
              <a:t> de </a:t>
            </a:r>
            <a:r>
              <a:rPr lang="en-US" dirty="0" err="1" smtClean="0"/>
              <a:t>doença</a:t>
            </a:r>
            <a:r>
              <a:rPr lang="en-US" dirty="0" smtClean="0"/>
              <a:t> </a:t>
            </a:r>
            <a:r>
              <a:rPr lang="en-US" dirty="0" err="1" smtClean="0"/>
              <a:t>cardíaca</a:t>
            </a:r>
            <a:r>
              <a:rPr lang="en-US" dirty="0" smtClean="0"/>
              <a:t> </a:t>
            </a:r>
            <a:r>
              <a:rPr lang="en-US" dirty="0" err="1" smtClean="0"/>
              <a:t>estrutural</a:t>
            </a:r>
            <a:r>
              <a:rPr lang="en-US" dirty="0" smtClean="0"/>
              <a:t> </a:t>
            </a:r>
            <a:r>
              <a:rPr lang="en-US" dirty="0" err="1" smtClean="0"/>
              <a:t>ou</a:t>
            </a:r>
            <a:r>
              <a:rPr lang="en-US" dirty="0" smtClean="0"/>
              <a:t> </a:t>
            </a:r>
            <a:r>
              <a:rPr lang="en-US" dirty="0" err="1" smtClean="0"/>
              <a:t>suspeita</a:t>
            </a:r>
            <a:r>
              <a:rPr lang="en-US" dirty="0" smtClean="0"/>
              <a:t> de </a:t>
            </a:r>
            <a:r>
              <a:rPr lang="en-US" dirty="0" err="1" smtClean="0"/>
              <a:t>síncope</a:t>
            </a:r>
            <a:r>
              <a:rPr lang="en-US" dirty="0" smtClean="0"/>
              <a:t> cardiovascular</a:t>
            </a:r>
          </a:p>
          <a:p>
            <a:pPr lvl="1"/>
            <a:r>
              <a:rPr lang="en-US" dirty="0" err="1" smtClean="0"/>
              <a:t>Monitorização</a:t>
            </a:r>
            <a:r>
              <a:rPr lang="en-US" dirty="0" smtClean="0"/>
              <a:t> </a:t>
            </a:r>
            <a:r>
              <a:rPr lang="en-US" dirty="0" err="1" smtClean="0"/>
              <a:t>eletrocardiográfica</a:t>
            </a:r>
            <a:r>
              <a:rPr lang="en-US" dirty="0" smtClean="0"/>
              <a:t> na </a:t>
            </a:r>
            <a:r>
              <a:rPr lang="en-US" dirty="0" err="1" smtClean="0"/>
              <a:t>suspeita</a:t>
            </a:r>
            <a:r>
              <a:rPr lang="en-US" dirty="0" smtClean="0"/>
              <a:t> de </a:t>
            </a:r>
            <a:r>
              <a:rPr lang="en-US" dirty="0" err="1" smtClean="0"/>
              <a:t>causa</a:t>
            </a:r>
            <a:r>
              <a:rPr lang="en-US" dirty="0" smtClean="0"/>
              <a:t> </a:t>
            </a:r>
            <a:r>
              <a:rPr lang="en-US" dirty="0" err="1" smtClean="0"/>
              <a:t>arrítmica</a:t>
            </a:r>
            <a:endParaRPr lang="en-US" dirty="0" smtClean="0"/>
          </a:p>
          <a:p>
            <a:pPr lvl="1"/>
            <a:r>
              <a:rPr lang="en-US" dirty="0" smtClean="0"/>
              <a:t>Testes </a:t>
            </a:r>
            <a:r>
              <a:rPr lang="en-US" dirty="0" err="1" smtClean="0"/>
              <a:t>Ortostáticos</a:t>
            </a:r>
            <a:endParaRPr lang="en-US" dirty="0" smtClean="0"/>
          </a:p>
          <a:p>
            <a:pPr lvl="1"/>
            <a:r>
              <a:rPr lang="en-US" dirty="0" smtClean="0"/>
              <a:t>Testes </a:t>
            </a:r>
            <a:r>
              <a:rPr lang="en-US" dirty="0" err="1" smtClean="0"/>
              <a:t>neurológicos</a:t>
            </a:r>
            <a:r>
              <a:rPr lang="en-US" dirty="0" smtClean="0"/>
              <a:t>: na </a:t>
            </a:r>
            <a:r>
              <a:rPr lang="en-US" dirty="0" err="1" smtClean="0"/>
              <a:t>suspeita</a:t>
            </a:r>
            <a:r>
              <a:rPr lang="en-US" dirty="0" smtClean="0"/>
              <a:t> de T-LOC </a:t>
            </a:r>
            <a:r>
              <a:rPr lang="en-US" dirty="0" err="1" smtClean="0"/>
              <a:t>não</a:t>
            </a:r>
            <a:r>
              <a:rPr lang="en-US" dirty="0" smtClean="0"/>
              <a:t> </a:t>
            </a:r>
            <a:r>
              <a:rPr lang="en-US" dirty="0" err="1" smtClean="0"/>
              <a:t>sincopal</a:t>
            </a:r>
            <a:endParaRPr lang="en-US" dirty="0" smtClean="0"/>
          </a:p>
          <a:p>
            <a:endParaRPr lang="en-US" dirty="0" smtClean="0"/>
          </a:p>
        </p:txBody>
      </p:sp>
    </p:spTree>
    <p:extLst>
      <p:ext uri="{BB962C8B-B14F-4D97-AF65-F5344CB8AC3E}">
        <p14:creationId xmlns:p14="http://schemas.microsoft.com/office/powerpoint/2010/main" val="3830065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 -4.49503E-6 L -0.22049 -4.49503E-6 " pathEditMode="relative" rAng="0" ptsTypes="AA">
                                      <p:cBhvr>
                                        <p:cTn id="11" dur="2000" fill="hold"/>
                                        <p:tgtEl>
                                          <p:spTgt spid="5"/>
                                        </p:tgtEl>
                                        <p:attrNameLst>
                                          <p:attrName>ppt_x</p:attrName>
                                          <p:attrName>ppt_y</p:attrName>
                                        </p:attrNameLst>
                                      </p:cBhvr>
                                      <p:rCtr x="-11024" y="0"/>
                                    </p:animMotion>
                                  </p:childTnLst>
                                </p:cTn>
                              </p:par>
                              <p:par>
                                <p:cTn id="12" presetID="42" presetClass="path" presetSubtype="0" accel="50000" decel="50000" fill="hold" nodeType="withEffect">
                                  <p:stCondLst>
                                    <p:cond delay="0"/>
                                  </p:stCondLst>
                                  <p:childTnLst>
                                    <p:animMotion origin="layout" path="M -1.38889E-6 8.29674E-7 L -0.225 0.00462 " pathEditMode="relative" rAng="0" ptsTypes="AA">
                                      <p:cBhvr>
                                        <p:cTn id="13" dur="2000" fill="hold"/>
                                        <p:tgtEl>
                                          <p:spTgt spid="2050"/>
                                        </p:tgtEl>
                                        <p:attrNameLst>
                                          <p:attrName>ppt_x</p:attrName>
                                          <p:attrName>ppt_y</p:attrName>
                                        </p:attrNameLst>
                                      </p:cBhvr>
                                      <p:rCtr x="-11250" y="231"/>
                                    </p:animMotion>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up)">
                                      <p:cBhvr>
                                        <p:cTn id="18" dur="500"/>
                                        <p:tgtEl>
                                          <p:spTgt spid="14"/>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14"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ChangeArrowheads="1"/>
          </p:cNvSpPr>
          <p:nvPr/>
        </p:nvSpPr>
        <p:spPr bwMode="auto">
          <a:xfrm>
            <a:off x="457200" y="1371601"/>
            <a:ext cx="4495800" cy="487680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390" tIns="45697" rIns="91390" bIns="45697" anchor="ctr"/>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09" name="Rectangle 5"/>
          <p:cNvSpPr>
            <a:spLocks noChangeArrowheads="1"/>
          </p:cNvSpPr>
          <p:nvPr/>
        </p:nvSpPr>
        <p:spPr bwMode="auto">
          <a:xfrm>
            <a:off x="913946" y="5249869"/>
            <a:ext cx="4231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60%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0" name="Rectangle 6"/>
          <p:cNvSpPr>
            <a:spLocks noChangeArrowheads="1"/>
          </p:cNvSpPr>
          <p:nvPr/>
        </p:nvSpPr>
        <p:spPr bwMode="auto">
          <a:xfrm>
            <a:off x="913946" y="4400555"/>
            <a:ext cx="4231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70%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1" name="Rectangle 7"/>
          <p:cNvSpPr>
            <a:spLocks noChangeArrowheads="1"/>
          </p:cNvSpPr>
          <p:nvPr/>
        </p:nvSpPr>
        <p:spPr bwMode="auto">
          <a:xfrm>
            <a:off x="913946" y="3543306"/>
            <a:ext cx="4231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80%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2" name="Rectangle 8"/>
          <p:cNvSpPr>
            <a:spLocks noChangeArrowheads="1"/>
          </p:cNvSpPr>
          <p:nvPr/>
        </p:nvSpPr>
        <p:spPr bwMode="auto">
          <a:xfrm>
            <a:off x="913946" y="2697169"/>
            <a:ext cx="4231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90%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3" name="Rectangle 9"/>
          <p:cNvSpPr>
            <a:spLocks noChangeArrowheads="1"/>
          </p:cNvSpPr>
          <p:nvPr/>
        </p:nvSpPr>
        <p:spPr bwMode="auto">
          <a:xfrm>
            <a:off x="800629" y="1838327"/>
            <a:ext cx="535527"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100%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4" name="Rectangle 10"/>
          <p:cNvSpPr>
            <a:spLocks noChangeArrowheads="1"/>
          </p:cNvSpPr>
          <p:nvPr/>
        </p:nvSpPr>
        <p:spPr bwMode="auto">
          <a:xfrm>
            <a:off x="1526100" y="5543551"/>
            <a:ext cx="1164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5" name="Rectangle 11"/>
          <p:cNvSpPr>
            <a:spLocks noChangeArrowheads="1"/>
          </p:cNvSpPr>
          <p:nvPr/>
        </p:nvSpPr>
        <p:spPr bwMode="auto">
          <a:xfrm>
            <a:off x="1848877" y="5543551"/>
            <a:ext cx="23290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60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6" name="Rectangle 12"/>
          <p:cNvSpPr>
            <a:spLocks noChangeArrowheads="1"/>
          </p:cNvSpPr>
          <p:nvPr/>
        </p:nvSpPr>
        <p:spPr bwMode="auto">
          <a:xfrm>
            <a:off x="2194669" y="5543551"/>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120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7" name="Rectangle 13"/>
          <p:cNvSpPr>
            <a:spLocks noChangeArrowheads="1"/>
          </p:cNvSpPr>
          <p:nvPr/>
        </p:nvSpPr>
        <p:spPr bwMode="auto">
          <a:xfrm>
            <a:off x="2594719" y="5543551"/>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180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8" name="Rectangle 14"/>
          <p:cNvSpPr>
            <a:spLocks noChangeArrowheads="1"/>
          </p:cNvSpPr>
          <p:nvPr/>
        </p:nvSpPr>
        <p:spPr bwMode="auto">
          <a:xfrm>
            <a:off x="2991594" y="5543551"/>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240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19" name="Rectangle 15"/>
          <p:cNvSpPr>
            <a:spLocks noChangeArrowheads="1"/>
          </p:cNvSpPr>
          <p:nvPr/>
        </p:nvSpPr>
        <p:spPr bwMode="auto">
          <a:xfrm>
            <a:off x="3389264" y="5543551"/>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300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0" name="Rectangle 16"/>
          <p:cNvSpPr>
            <a:spLocks noChangeArrowheads="1"/>
          </p:cNvSpPr>
          <p:nvPr/>
        </p:nvSpPr>
        <p:spPr bwMode="auto">
          <a:xfrm>
            <a:off x="3778994" y="5543551"/>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360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1" name="Rectangle 17"/>
          <p:cNvSpPr>
            <a:spLocks noChangeArrowheads="1"/>
          </p:cNvSpPr>
          <p:nvPr/>
        </p:nvSpPr>
        <p:spPr bwMode="auto">
          <a:xfrm>
            <a:off x="2009526" y="5886455"/>
            <a:ext cx="1608636" cy="265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effectLst>
                  <a:outerShdw blurRad="38100" dist="38100" dir="2700000" algn="tl">
                    <a:srgbClr val="FFFFFF"/>
                  </a:outerShdw>
                </a:effectLst>
                <a:latin typeface="Arial" charset="0"/>
                <a:ea typeface="ＭＳ Ｐゴシック" charset="0"/>
              </a:rPr>
              <a:t>Dias no Estudo</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2" name="Rectangle 18"/>
          <p:cNvSpPr>
            <a:spLocks noChangeArrowheads="1"/>
          </p:cNvSpPr>
          <p:nvPr/>
        </p:nvSpPr>
        <p:spPr bwMode="auto">
          <a:xfrm rot="16200000">
            <a:off x="-498998" y="3487686"/>
            <a:ext cx="2326745" cy="265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700" b="1">
                <a:solidFill>
                  <a:srgbClr val="000000"/>
                </a:solidFill>
                <a:effectLst>
                  <a:outerShdw blurRad="38100" dist="38100" dir="2700000" algn="tl">
                    <a:srgbClr val="FFFFFF"/>
                  </a:outerShdw>
                </a:effectLst>
                <a:latin typeface="Arial" charset="0"/>
                <a:ea typeface="ＭＳ Ｐゴシック" charset="0"/>
              </a:rPr>
              <a:t>Sobrevida Cumulativa</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3" name="Rectangle 19"/>
          <p:cNvSpPr>
            <a:spLocks noChangeArrowheads="1"/>
          </p:cNvSpPr>
          <p:nvPr/>
        </p:nvSpPr>
        <p:spPr bwMode="auto">
          <a:xfrm>
            <a:off x="3922572" y="2193927"/>
            <a:ext cx="67498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(msec)</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4" name="Rectangle 20"/>
          <p:cNvSpPr>
            <a:spLocks noChangeArrowheads="1"/>
          </p:cNvSpPr>
          <p:nvPr/>
        </p:nvSpPr>
        <p:spPr bwMode="auto">
          <a:xfrm>
            <a:off x="4036432" y="2700339"/>
            <a:ext cx="355178"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&lt;90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5" name="Rectangle 21"/>
          <p:cNvSpPr>
            <a:spLocks noChangeArrowheads="1"/>
          </p:cNvSpPr>
          <p:nvPr/>
        </p:nvSpPr>
        <p:spPr bwMode="auto">
          <a:xfrm>
            <a:off x="4036451" y="3149601"/>
            <a:ext cx="23290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90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6" name="Rectangle 22"/>
          <p:cNvSpPr>
            <a:spLocks noChangeArrowheads="1"/>
          </p:cNvSpPr>
          <p:nvPr/>
        </p:nvSpPr>
        <p:spPr bwMode="auto">
          <a:xfrm>
            <a:off x="4315569" y="3149601"/>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120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7" name="Rectangle 23"/>
          <p:cNvSpPr>
            <a:spLocks noChangeArrowheads="1"/>
          </p:cNvSpPr>
          <p:nvPr/>
        </p:nvSpPr>
        <p:spPr bwMode="auto">
          <a:xfrm>
            <a:off x="4036169" y="3678239"/>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120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8" name="Rectangle 24"/>
          <p:cNvSpPr>
            <a:spLocks noChangeArrowheads="1"/>
          </p:cNvSpPr>
          <p:nvPr/>
        </p:nvSpPr>
        <p:spPr bwMode="auto">
          <a:xfrm>
            <a:off x="4423519" y="3678239"/>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170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29" name="Rectangle 25"/>
          <p:cNvSpPr>
            <a:spLocks noChangeArrowheads="1"/>
          </p:cNvSpPr>
          <p:nvPr/>
        </p:nvSpPr>
        <p:spPr bwMode="auto">
          <a:xfrm>
            <a:off x="4036169" y="4149726"/>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170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30" name="Rectangle 26"/>
          <p:cNvSpPr>
            <a:spLocks noChangeArrowheads="1"/>
          </p:cNvSpPr>
          <p:nvPr/>
        </p:nvSpPr>
        <p:spPr bwMode="auto">
          <a:xfrm>
            <a:off x="4421933" y="4149726"/>
            <a:ext cx="349350"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220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31" name="Rectangle 27"/>
          <p:cNvSpPr>
            <a:spLocks noChangeArrowheads="1"/>
          </p:cNvSpPr>
          <p:nvPr/>
        </p:nvSpPr>
        <p:spPr bwMode="auto">
          <a:xfrm>
            <a:off x="5180013" y="1447801"/>
            <a:ext cx="3963987" cy="4923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60294" tIns="23800" rIns="60294" bIns="23800">
            <a:spAutoFit/>
          </a:bodyPr>
          <a:lstStyle/>
          <a:p>
            <a:pPr marL="231655" indent="-231655" defTabSz="877433" eaLnBrk="0" fontAlgn="base" hangingPunct="0">
              <a:spcBef>
                <a:spcPct val="0"/>
              </a:spcBef>
              <a:spcAft>
                <a:spcPct val="30000"/>
              </a:spcAft>
              <a:buClr>
                <a:srgbClr val="D13B05"/>
              </a:buClr>
              <a:buFontTx/>
              <a:buChar char="•"/>
            </a:pPr>
            <a:r>
              <a:rPr lang="en-US" sz="2400" b="1">
                <a:solidFill>
                  <a:srgbClr val="FFFFFF"/>
                </a:solidFill>
                <a:latin typeface="Arial" charset="0"/>
                <a:ea typeface="ＭＳ Ｐゴシック" charset="0"/>
              </a:rPr>
              <a:t>Vesnarinone Study (VEST study analysis)</a:t>
            </a:r>
          </a:p>
          <a:p>
            <a:pPr marL="231655" indent="-231655" defTabSz="877433" eaLnBrk="0" fontAlgn="base" hangingPunct="0">
              <a:spcBef>
                <a:spcPct val="0"/>
              </a:spcBef>
              <a:spcAft>
                <a:spcPct val="30000"/>
              </a:spcAft>
              <a:buClr>
                <a:srgbClr val="D13B05"/>
              </a:buClr>
              <a:buFontTx/>
              <a:buChar char="•"/>
            </a:pPr>
            <a:r>
              <a:rPr lang="en-US" sz="2400" b="1">
                <a:solidFill>
                  <a:srgbClr val="FFFFFF"/>
                </a:solidFill>
                <a:latin typeface="Arial" charset="0"/>
                <a:ea typeface="ＭＳ Ｐゴシック" charset="0"/>
              </a:rPr>
              <a:t>ICC classe II-IV NYHA  </a:t>
            </a:r>
          </a:p>
          <a:p>
            <a:pPr marL="231655" indent="-231655" defTabSz="877433" eaLnBrk="0" fontAlgn="base" hangingPunct="0">
              <a:spcBef>
                <a:spcPct val="0"/>
              </a:spcBef>
              <a:spcAft>
                <a:spcPct val="30000"/>
              </a:spcAft>
              <a:buClr>
                <a:srgbClr val="D13B05"/>
              </a:buClr>
              <a:buFontTx/>
              <a:buChar char="•"/>
            </a:pPr>
            <a:r>
              <a:rPr lang="en-US" sz="2400" b="1">
                <a:solidFill>
                  <a:srgbClr val="FFFFFF"/>
                </a:solidFill>
                <a:latin typeface="Arial" charset="0"/>
                <a:ea typeface="ＭＳ Ｐゴシック" charset="0"/>
              </a:rPr>
              <a:t>3.654 ECGs </a:t>
            </a:r>
          </a:p>
          <a:p>
            <a:pPr marL="231655" indent="-231655" defTabSz="877433" eaLnBrk="0" fontAlgn="base" hangingPunct="0">
              <a:spcBef>
                <a:spcPct val="0"/>
              </a:spcBef>
              <a:spcAft>
                <a:spcPct val="30000"/>
              </a:spcAft>
              <a:buClr>
                <a:srgbClr val="D13B05"/>
              </a:buClr>
              <a:buFontTx/>
              <a:buChar char="•"/>
            </a:pPr>
            <a:r>
              <a:rPr lang="en-US" sz="2400" b="1">
                <a:solidFill>
                  <a:srgbClr val="FFFFFF"/>
                </a:solidFill>
                <a:latin typeface="Arial" charset="0"/>
                <a:ea typeface="ＭＳ Ｐゴシック" charset="0"/>
              </a:rPr>
              <a:t>A duração do QRS foi identificada como um fator preditor independente da mortalidade</a:t>
            </a:r>
          </a:p>
          <a:p>
            <a:pPr marL="231655" indent="-231655" defTabSz="877433" eaLnBrk="0" fontAlgn="base" hangingPunct="0">
              <a:spcBef>
                <a:spcPct val="0"/>
              </a:spcBef>
              <a:spcAft>
                <a:spcPct val="30000"/>
              </a:spcAft>
              <a:buClr>
                <a:srgbClr val="D13B05"/>
              </a:buClr>
              <a:buFontTx/>
              <a:buChar char="•"/>
            </a:pPr>
            <a:r>
              <a:rPr lang="en-US" sz="2400" b="1">
                <a:solidFill>
                  <a:srgbClr val="FFFFFF"/>
                </a:solidFill>
                <a:latin typeface="Arial" charset="0"/>
                <a:ea typeface="ＭＳ Ｐゴシック" charset="0"/>
              </a:rPr>
              <a:t>O risco relativo do maior QRS foi 5 vezes maior que no menor</a:t>
            </a:r>
          </a:p>
        </p:txBody>
      </p:sp>
      <p:sp>
        <p:nvSpPr>
          <p:cNvPr id="21532" name="Rectangle 28"/>
          <p:cNvSpPr>
            <a:spLocks noChangeArrowheads="1"/>
          </p:cNvSpPr>
          <p:nvPr/>
        </p:nvSpPr>
        <p:spPr bwMode="auto">
          <a:xfrm>
            <a:off x="1377950" y="5965825"/>
            <a:ext cx="31051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33" name="Rectangle 29"/>
          <p:cNvSpPr>
            <a:spLocks noChangeArrowheads="1"/>
          </p:cNvSpPr>
          <p:nvPr/>
        </p:nvSpPr>
        <p:spPr bwMode="auto">
          <a:xfrm>
            <a:off x="1377950" y="5940425"/>
            <a:ext cx="3105150"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34" name="Rectangle 30"/>
          <p:cNvSpPr>
            <a:spLocks noChangeArrowheads="1"/>
          </p:cNvSpPr>
          <p:nvPr/>
        </p:nvSpPr>
        <p:spPr bwMode="auto">
          <a:xfrm>
            <a:off x="3786193" y="1531940"/>
            <a:ext cx="11318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35" name="Rectangle 31"/>
          <p:cNvSpPr>
            <a:spLocks noChangeArrowheads="1"/>
          </p:cNvSpPr>
          <p:nvPr/>
        </p:nvSpPr>
        <p:spPr bwMode="auto">
          <a:xfrm>
            <a:off x="3906843" y="2647955"/>
            <a:ext cx="5048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36" name="Rectangle 32"/>
          <p:cNvSpPr>
            <a:spLocks noChangeArrowheads="1"/>
          </p:cNvSpPr>
          <p:nvPr/>
        </p:nvSpPr>
        <p:spPr bwMode="auto">
          <a:xfrm>
            <a:off x="3906838" y="3098800"/>
            <a:ext cx="8540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37" name="Rectangle 33"/>
          <p:cNvSpPr>
            <a:spLocks noChangeArrowheads="1"/>
          </p:cNvSpPr>
          <p:nvPr/>
        </p:nvSpPr>
        <p:spPr bwMode="auto">
          <a:xfrm>
            <a:off x="4256910" y="3149601"/>
            <a:ext cx="69795"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66"/>
                </a:solidFill>
                <a:latin typeface="Arial" charset="0"/>
                <a:ea typeface="ＭＳ Ｐゴシック" charset="0"/>
              </a:rPr>
              <a:t>-</a:t>
            </a:r>
            <a:endParaRPr lang="en-US" sz="2400">
              <a:solidFill>
                <a:srgbClr val="FFFFFF"/>
              </a:solidFill>
              <a:latin typeface="Arial" charset="0"/>
              <a:ea typeface="ＭＳ Ｐゴシック" charset="0"/>
            </a:endParaRPr>
          </a:p>
        </p:txBody>
      </p:sp>
      <p:sp>
        <p:nvSpPr>
          <p:cNvPr id="21538" name="Rectangle 34"/>
          <p:cNvSpPr>
            <a:spLocks noChangeArrowheads="1"/>
          </p:cNvSpPr>
          <p:nvPr/>
        </p:nvSpPr>
        <p:spPr bwMode="auto">
          <a:xfrm>
            <a:off x="3906838" y="3624263"/>
            <a:ext cx="887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39" name="Rectangle 35"/>
          <p:cNvSpPr>
            <a:spLocks noChangeArrowheads="1"/>
          </p:cNvSpPr>
          <p:nvPr/>
        </p:nvSpPr>
        <p:spPr bwMode="auto">
          <a:xfrm>
            <a:off x="4366446" y="3678238"/>
            <a:ext cx="69795"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66"/>
                </a:solidFill>
                <a:latin typeface="Arial" charset="0"/>
                <a:ea typeface="ＭＳ Ｐゴシック" charset="0"/>
              </a:rPr>
              <a:t>-</a:t>
            </a:r>
            <a:endParaRPr lang="en-US" sz="2400">
              <a:solidFill>
                <a:srgbClr val="FFFFFF"/>
              </a:solidFill>
              <a:latin typeface="Arial" charset="0"/>
              <a:ea typeface="ＭＳ Ｐゴシック" charset="0"/>
            </a:endParaRPr>
          </a:p>
        </p:txBody>
      </p:sp>
      <p:sp>
        <p:nvSpPr>
          <p:cNvPr id="21540" name="Rectangle 36"/>
          <p:cNvSpPr>
            <a:spLocks noChangeArrowheads="1"/>
          </p:cNvSpPr>
          <p:nvPr/>
        </p:nvSpPr>
        <p:spPr bwMode="auto">
          <a:xfrm>
            <a:off x="3906838" y="4151313"/>
            <a:ext cx="88741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41" name="Rectangle 37"/>
          <p:cNvSpPr>
            <a:spLocks noChangeArrowheads="1"/>
          </p:cNvSpPr>
          <p:nvPr/>
        </p:nvSpPr>
        <p:spPr bwMode="auto">
          <a:xfrm>
            <a:off x="4366446" y="4149726"/>
            <a:ext cx="69795"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Arial" charset="0"/>
                <a:ea typeface="ＭＳ Ｐゴシック" charset="0"/>
              </a:rPr>
              <a:t>-</a:t>
            </a:r>
            <a:endParaRPr lang="en-US" sz="2400">
              <a:solidFill>
                <a:srgbClr val="000000"/>
              </a:solidFill>
              <a:latin typeface="Arial" charset="0"/>
              <a:ea typeface="ＭＳ Ｐゴシック" charset="0"/>
            </a:endParaRPr>
          </a:p>
        </p:txBody>
      </p:sp>
      <p:sp>
        <p:nvSpPr>
          <p:cNvPr id="21542" name="Rectangle 38"/>
          <p:cNvSpPr>
            <a:spLocks noChangeArrowheads="1"/>
          </p:cNvSpPr>
          <p:nvPr/>
        </p:nvSpPr>
        <p:spPr bwMode="auto">
          <a:xfrm>
            <a:off x="3906843" y="4916488"/>
            <a:ext cx="6111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43" name="Line 39"/>
          <p:cNvSpPr>
            <a:spLocks noChangeShapeType="1"/>
          </p:cNvSpPr>
          <p:nvPr/>
        </p:nvSpPr>
        <p:spPr bwMode="auto">
          <a:xfrm>
            <a:off x="1431928" y="1979613"/>
            <a:ext cx="1588" cy="340995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44" name="Line 40"/>
          <p:cNvSpPr>
            <a:spLocks noChangeShapeType="1"/>
          </p:cNvSpPr>
          <p:nvPr/>
        </p:nvSpPr>
        <p:spPr bwMode="auto">
          <a:xfrm>
            <a:off x="1371600" y="5389568"/>
            <a:ext cx="60325" cy="1587"/>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45" name="Line 41"/>
          <p:cNvSpPr>
            <a:spLocks noChangeShapeType="1"/>
          </p:cNvSpPr>
          <p:nvPr/>
        </p:nvSpPr>
        <p:spPr bwMode="auto">
          <a:xfrm>
            <a:off x="1371600" y="4541843"/>
            <a:ext cx="603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46" name="Line 42"/>
          <p:cNvSpPr>
            <a:spLocks noChangeShapeType="1"/>
          </p:cNvSpPr>
          <p:nvPr/>
        </p:nvSpPr>
        <p:spPr bwMode="auto">
          <a:xfrm>
            <a:off x="1371600" y="3684593"/>
            <a:ext cx="603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47" name="Line 43"/>
          <p:cNvSpPr>
            <a:spLocks noChangeShapeType="1"/>
          </p:cNvSpPr>
          <p:nvPr/>
        </p:nvSpPr>
        <p:spPr bwMode="auto">
          <a:xfrm>
            <a:off x="1371600" y="2836868"/>
            <a:ext cx="60325"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48" name="Line 44"/>
          <p:cNvSpPr>
            <a:spLocks noChangeShapeType="1"/>
          </p:cNvSpPr>
          <p:nvPr/>
        </p:nvSpPr>
        <p:spPr bwMode="auto">
          <a:xfrm>
            <a:off x="1371600" y="1979618"/>
            <a:ext cx="60325" cy="1587"/>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49" name="Line 45"/>
          <p:cNvSpPr>
            <a:spLocks noChangeShapeType="1"/>
          </p:cNvSpPr>
          <p:nvPr/>
        </p:nvSpPr>
        <p:spPr bwMode="auto">
          <a:xfrm>
            <a:off x="1431925" y="5389568"/>
            <a:ext cx="2573338" cy="1587"/>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0" name="Line 46"/>
          <p:cNvSpPr>
            <a:spLocks noChangeShapeType="1"/>
          </p:cNvSpPr>
          <p:nvPr/>
        </p:nvSpPr>
        <p:spPr bwMode="auto">
          <a:xfrm flipV="1">
            <a:off x="1431928" y="5389563"/>
            <a:ext cx="1588" cy="63500"/>
          </a:xfrm>
          <a:prstGeom prst="line">
            <a:avLst/>
          </a:prstGeom>
          <a:noFill/>
          <a:ln w="11113">
            <a:solidFill>
              <a:schemeClr val="tx1"/>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1" name="Line 47"/>
          <p:cNvSpPr>
            <a:spLocks noChangeShapeType="1"/>
          </p:cNvSpPr>
          <p:nvPr/>
        </p:nvSpPr>
        <p:spPr bwMode="auto">
          <a:xfrm flipV="1">
            <a:off x="1625601" y="5389563"/>
            <a:ext cx="1588"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2" name="Line 48"/>
          <p:cNvSpPr>
            <a:spLocks noChangeShapeType="1"/>
          </p:cNvSpPr>
          <p:nvPr/>
        </p:nvSpPr>
        <p:spPr bwMode="auto">
          <a:xfrm flipV="1">
            <a:off x="1830389" y="5389563"/>
            <a:ext cx="1587"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3" name="Line 49"/>
          <p:cNvSpPr>
            <a:spLocks noChangeShapeType="1"/>
          </p:cNvSpPr>
          <p:nvPr/>
        </p:nvSpPr>
        <p:spPr bwMode="auto">
          <a:xfrm flipV="1">
            <a:off x="2024063" y="5389563"/>
            <a:ext cx="1587"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4" name="Line 50"/>
          <p:cNvSpPr>
            <a:spLocks noChangeShapeType="1"/>
          </p:cNvSpPr>
          <p:nvPr/>
        </p:nvSpPr>
        <p:spPr bwMode="auto">
          <a:xfrm flipV="1">
            <a:off x="2228850" y="5389563"/>
            <a:ext cx="1588"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5" name="Line 51"/>
          <p:cNvSpPr>
            <a:spLocks noChangeShapeType="1"/>
          </p:cNvSpPr>
          <p:nvPr/>
        </p:nvSpPr>
        <p:spPr bwMode="auto">
          <a:xfrm flipV="1">
            <a:off x="2422525" y="5389563"/>
            <a:ext cx="1588"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6" name="Line 52"/>
          <p:cNvSpPr>
            <a:spLocks noChangeShapeType="1"/>
          </p:cNvSpPr>
          <p:nvPr/>
        </p:nvSpPr>
        <p:spPr bwMode="auto">
          <a:xfrm flipV="1">
            <a:off x="2617790" y="5389563"/>
            <a:ext cx="1587"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7" name="Line 53"/>
          <p:cNvSpPr>
            <a:spLocks noChangeShapeType="1"/>
          </p:cNvSpPr>
          <p:nvPr/>
        </p:nvSpPr>
        <p:spPr bwMode="auto">
          <a:xfrm flipV="1">
            <a:off x="2820991" y="5410205"/>
            <a:ext cx="1587" cy="4286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8" name="Line 54"/>
          <p:cNvSpPr>
            <a:spLocks noChangeShapeType="1"/>
          </p:cNvSpPr>
          <p:nvPr/>
        </p:nvSpPr>
        <p:spPr bwMode="auto">
          <a:xfrm flipV="1">
            <a:off x="3016250" y="5389563"/>
            <a:ext cx="1588"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59" name="Line 55"/>
          <p:cNvSpPr>
            <a:spLocks noChangeShapeType="1"/>
          </p:cNvSpPr>
          <p:nvPr/>
        </p:nvSpPr>
        <p:spPr bwMode="auto">
          <a:xfrm flipV="1">
            <a:off x="3209925" y="5389563"/>
            <a:ext cx="1588"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0" name="Line 56"/>
          <p:cNvSpPr>
            <a:spLocks noChangeShapeType="1"/>
          </p:cNvSpPr>
          <p:nvPr/>
        </p:nvSpPr>
        <p:spPr bwMode="auto">
          <a:xfrm flipV="1">
            <a:off x="3414713" y="5389563"/>
            <a:ext cx="1587"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1" name="Line 57"/>
          <p:cNvSpPr>
            <a:spLocks noChangeShapeType="1"/>
          </p:cNvSpPr>
          <p:nvPr/>
        </p:nvSpPr>
        <p:spPr bwMode="auto">
          <a:xfrm flipV="1">
            <a:off x="3606800" y="5389563"/>
            <a:ext cx="1588"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2" name="Line 58"/>
          <p:cNvSpPr>
            <a:spLocks noChangeShapeType="1"/>
          </p:cNvSpPr>
          <p:nvPr/>
        </p:nvSpPr>
        <p:spPr bwMode="auto">
          <a:xfrm flipV="1">
            <a:off x="3813175" y="5389563"/>
            <a:ext cx="1588"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3" name="Line 59"/>
          <p:cNvSpPr>
            <a:spLocks noChangeShapeType="1"/>
          </p:cNvSpPr>
          <p:nvPr/>
        </p:nvSpPr>
        <p:spPr bwMode="auto">
          <a:xfrm flipV="1">
            <a:off x="4005267" y="5389563"/>
            <a:ext cx="1587" cy="63500"/>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4" name="Freeform 60"/>
          <p:cNvSpPr>
            <a:spLocks/>
          </p:cNvSpPr>
          <p:nvPr/>
        </p:nvSpPr>
        <p:spPr bwMode="auto">
          <a:xfrm>
            <a:off x="1533529" y="1979618"/>
            <a:ext cx="2370138" cy="846137"/>
          </a:xfrm>
          <a:custGeom>
            <a:avLst/>
            <a:gdLst>
              <a:gd name="T0" fmla="*/ 0 w 232"/>
              <a:gd name="T1" fmla="*/ 0 h 80"/>
              <a:gd name="T2" fmla="*/ 19 w 232"/>
              <a:gd name="T3" fmla="*/ 0 h 80"/>
              <a:gd name="T4" fmla="*/ 38 w 232"/>
              <a:gd name="T5" fmla="*/ 0 h 80"/>
              <a:gd name="T6" fmla="*/ 58 w 232"/>
              <a:gd name="T7" fmla="*/ 0 h 80"/>
              <a:gd name="T8" fmla="*/ 77 w 232"/>
              <a:gd name="T9" fmla="*/ 8 h 80"/>
              <a:gd name="T10" fmla="*/ 97 w 232"/>
              <a:gd name="T11" fmla="*/ 20 h 80"/>
              <a:gd name="T12" fmla="*/ 116 w 232"/>
              <a:gd name="T13" fmla="*/ 20 h 80"/>
              <a:gd name="T14" fmla="*/ 135 w 232"/>
              <a:gd name="T15" fmla="*/ 20 h 80"/>
              <a:gd name="T16" fmla="*/ 155 w 232"/>
              <a:gd name="T17" fmla="*/ 32 h 80"/>
              <a:gd name="T18" fmla="*/ 174 w 232"/>
              <a:gd name="T19" fmla="*/ 44 h 80"/>
              <a:gd name="T20" fmla="*/ 194 w 232"/>
              <a:gd name="T21" fmla="*/ 56 h 80"/>
              <a:gd name="T22" fmla="*/ 213 w 232"/>
              <a:gd name="T23" fmla="*/ 64 h 80"/>
              <a:gd name="T24" fmla="*/ 232 w 232"/>
              <a:gd name="T2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80">
                <a:moveTo>
                  <a:pt x="0" y="0"/>
                </a:moveTo>
                <a:lnTo>
                  <a:pt x="19" y="0"/>
                </a:lnTo>
                <a:lnTo>
                  <a:pt x="38" y="0"/>
                </a:lnTo>
                <a:lnTo>
                  <a:pt x="58" y="0"/>
                </a:lnTo>
                <a:lnTo>
                  <a:pt x="77" y="8"/>
                </a:lnTo>
                <a:lnTo>
                  <a:pt x="97" y="20"/>
                </a:lnTo>
                <a:lnTo>
                  <a:pt x="116" y="20"/>
                </a:lnTo>
                <a:lnTo>
                  <a:pt x="135" y="20"/>
                </a:lnTo>
                <a:lnTo>
                  <a:pt x="155" y="32"/>
                </a:lnTo>
                <a:lnTo>
                  <a:pt x="174" y="44"/>
                </a:lnTo>
                <a:lnTo>
                  <a:pt x="194" y="56"/>
                </a:lnTo>
                <a:lnTo>
                  <a:pt x="213" y="64"/>
                </a:lnTo>
                <a:lnTo>
                  <a:pt x="232" y="80"/>
                </a:lnTo>
              </a:path>
            </a:pathLst>
          </a:custGeom>
          <a:noFill/>
          <a:ln w="31750">
            <a:solidFill>
              <a:srgbClr val="006E15"/>
            </a:solidFill>
            <a:prstDash val="solid"/>
            <a:round/>
            <a:headEnd/>
            <a:tailEnd/>
          </a:ln>
          <a:extLst>
            <a:ext uri="{909E8E84-426E-40dd-AFC4-6F175D3DCCD1}">
              <a14:hiddenFill xmlns:a14="http://schemas.microsoft.com/office/drawing/2010/main">
                <a:solidFill>
                  <a:srgbClr val="FFFFFF"/>
                </a:solid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5" name="Freeform 61"/>
          <p:cNvSpPr>
            <a:spLocks/>
          </p:cNvSpPr>
          <p:nvPr/>
        </p:nvSpPr>
        <p:spPr bwMode="auto">
          <a:xfrm>
            <a:off x="1533529" y="1979618"/>
            <a:ext cx="2370138" cy="1196975"/>
          </a:xfrm>
          <a:custGeom>
            <a:avLst/>
            <a:gdLst>
              <a:gd name="T0" fmla="*/ 0 w 232"/>
              <a:gd name="T1" fmla="*/ 0 h 113"/>
              <a:gd name="T2" fmla="*/ 19 w 232"/>
              <a:gd name="T3" fmla="*/ 0 h 113"/>
              <a:gd name="T4" fmla="*/ 38 w 232"/>
              <a:gd name="T5" fmla="*/ 12 h 113"/>
              <a:gd name="T6" fmla="*/ 58 w 232"/>
              <a:gd name="T7" fmla="*/ 24 h 113"/>
              <a:gd name="T8" fmla="*/ 77 w 232"/>
              <a:gd name="T9" fmla="*/ 40 h 113"/>
              <a:gd name="T10" fmla="*/ 97 w 232"/>
              <a:gd name="T11" fmla="*/ 51 h 113"/>
              <a:gd name="T12" fmla="*/ 116 w 232"/>
              <a:gd name="T13" fmla="*/ 56 h 113"/>
              <a:gd name="T14" fmla="*/ 135 w 232"/>
              <a:gd name="T15" fmla="*/ 66 h 113"/>
              <a:gd name="T16" fmla="*/ 155 w 232"/>
              <a:gd name="T17" fmla="*/ 80 h 113"/>
              <a:gd name="T18" fmla="*/ 174 w 232"/>
              <a:gd name="T19" fmla="*/ 93 h 113"/>
              <a:gd name="T20" fmla="*/ 194 w 232"/>
              <a:gd name="T21" fmla="*/ 97 h 113"/>
              <a:gd name="T22" fmla="*/ 213 w 232"/>
              <a:gd name="T23" fmla="*/ 105 h 113"/>
              <a:gd name="T24" fmla="*/ 232 w 232"/>
              <a:gd name="T2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113">
                <a:moveTo>
                  <a:pt x="0" y="0"/>
                </a:moveTo>
                <a:lnTo>
                  <a:pt x="19" y="0"/>
                </a:lnTo>
                <a:lnTo>
                  <a:pt x="38" y="12"/>
                </a:lnTo>
                <a:lnTo>
                  <a:pt x="58" y="24"/>
                </a:lnTo>
                <a:lnTo>
                  <a:pt x="77" y="40"/>
                </a:lnTo>
                <a:lnTo>
                  <a:pt x="97" y="51"/>
                </a:lnTo>
                <a:lnTo>
                  <a:pt x="116" y="56"/>
                </a:lnTo>
                <a:lnTo>
                  <a:pt x="135" y="66"/>
                </a:lnTo>
                <a:lnTo>
                  <a:pt x="155" y="80"/>
                </a:lnTo>
                <a:lnTo>
                  <a:pt x="174" y="93"/>
                </a:lnTo>
                <a:lnTo>
                  <a:pt x="194" y="97"/>
                </a:lnTo>
                <a:lnTo>
                  <a:pt x="213" y="105"/>
                </a:lnTo>
                <a:lnTo>
                  <a:pt x="232" y="113"/>
                </a:lnTo>
              </a:path>
            </a:pathLst>
          </a:custGeom>
          <a:noFill/>
          <a:ln w="34925">
            <a:solidFill>
              <a:srgbClr val="A8AC04"/>
            </a:solidFill>
            <a:prstDash val="solid"/>
            <a:round/>
            <a:headEnd/>
            <a:tailEnd/>
          </a:ln>
          <a:extLst>
            <a:ext uri="{909E8E84-426E-40dd-AFC4-6F175D3DCCD1}">
              <a14:hiddenFill xmlns:a14="http://schemas.microsoft.com/office/drawing/2010/main">
                <a:solidFill>
                  <a:srgbClr val="FFFFFF"/>
                </a:solid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6" name="Freeform 62"/>
          <p:cNvSpPr>
            <a:spLocks/>
          </p:cNvSpPr>
          <p:nvPr/>
        </p:nvSpPr>
        <p:spPr bwMode="auto">
          <a:xfrm>
            <a:off x="1533529" y="1979614"/>
            <a:ext cx="2370138" cy="1873250"/>
          </a:xfrm>
          <a:custGeom>
            <a:avLst/>
            <a:gdLst>
              <a:gd name="T0" fmla="*/ 0 w 232"/>
              <a:gd name="T1" fmla="*/ 0 h 177"/>
              <a:gd name="T2" fmla="*/ 19 w 232"/>
              <a:gd name="T3" fmla="*/ 0 h 177"/>
              <a:gd name="T4" fmla="*/ 38 w 232"/>
              <a:gd name="T5" fmla="*/ 20 h 177"/>
              <a:gd name="T6" fmla="*/ 58 w 232"/>
              <a:gd name="T7" fmla="*/ 32 h 177"/>
              <a:gd name="T8" fmla="*/ 77 w 232"/>
              <a:gd name="T9" fmla="*/ 56 h 177"/>
              <a:gd name="T10" fmla="*/ 97 w 232"/>
              <a:gd name="T11" fmla="*/ 68 h 177"/>
              <a:gd name="T12" fmla="*/ 116 w 232"/>
              <a:gd name="T13" fmla="*/ 80 h 177"/>
              <a:gd name="T14" fmla="*/ 135 w 232"/>
              <a:gd name="T15" fmla="*/ 97 h 177"/>
              <a:gd name="T16" fmla="*/ 155 w 232"/>
              <a:gd name="T17" fmla="*/ 109 h 177"/>
              <a:gd name="T18" fmla="*/ 174 w 232"/>
              <a:gd name="T19" fmla="*/ 117 h 177"/>
              <a:gd name="T20" fmla="*/ 194 w 232"/>
              <a:gd name="T21" fmla="*/ 137 h 177"/>
              <a:gd name="T22" fmla="*/ 213 w 232"/>
              <a:gd name="T23" fmla="*/ 149 h 177"/>
              <a:gd name="T24" fmla="*/ 232 w 232"/>
              <a:gd name="T25"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177">
                <a:moveTo>
                  <a:pt x="0" y="0"/>
                </a:moveTo>
                <a:lnTo>
                  <a:pt x="19" y="0"/>
                </a:lnTo>
                <a:lnTo>
                  <a:pt x="38" y="20"/>
                </a:lnTo>
                <a:lnTo>
                  <a:pt x="58" y="32"/>
                </a:lnTo>
                <a:lnTo>
                  <a:pt x="77" y="56"/>
                </a:lnTo>
                <a:lnTo>
                  <a:pt x="97" y="68"/>
                </a:lnTo>
                <a:lnTo>
                  <a:pt x="116" y="80"/>
                </a:lnTo>
                <a:lnTo>
                  <a:pt x="135" y="97"/>
                </a:lnTo>
                <a:lnTo>
                  <a:pt x="155" y="109"/>
                </a:lnTo>
                <a:lnTo>
                  <a:pt x="174" y="117"/>
                </a:lnTo>
                <a:lnTo>
                  <a:pt x="194" y="137"/>
                </a:lnTo>
                <a:lnTo>
                  <a:pt x="213" y="149"/>
                </a:lnTo>
                <a:lnTo>
                  <a:pt x="232" y="177"/>
                </a:lnTo>
              </a:path>
            </a:pathLst>
          </a:custGeom>
          <a:noFill/>
          <a:ln w="34925">
            <a:solidFill>
              <a:srgbClr val="3F9FFF"/>
            </a:solidFill>
            <a:prstDash val="solid"/>
            <a:round/>
            <a:headEnd/>
            <a:tailEnd/>
          </a:ln>
          <a:extLst>
            <a:ext uri="{909E8E84-426E-40dd-AFC4-6F175D3DCCD1}">
              <a14:hiddenFill xmlns:a14="http://schemas.microsoft.com/office/drawing/2010/main">
                <a:solidFill>
                  <a:srgbClr val="FFFFFF"/>
                </a:solid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7" name="Freeform 63"/>
          <p:cNvSpPr>
            <a:spLocks/>
          </p:cNvSpPr>
          <p:nvPr/>
        </p:nvSpPr>
        <p:spPr bwMode="auto">
          <a:xfrm>
            <a:off x="1533529" y="1979618"/>
            <a:ext cx="2370138" cy="2212975"/>
          </a:xfrm>
          <a:custGeom>
            <a:avLst/>
            <a:gdLst>
              <a:gd name="T0" fmla="*/ 0 w 232"/>
              <a:gd name="T1" fmla="*/ 0 h 209"/>
              <a:gd name="T2" fmla="*/ 19 w 232"/>
              <a:gd name="T3" fmla="*/ 0 h 209"/>
              <a:gd name="T4" fmla="*/ 38 w 232"/>
              <a:gd name="T5" fmla="*/ 20 h 209"/>
              <a:gd name="T6" fmla="*/ 58 w 232"/>
              <a:gd name="T7" fmla="*/ 40 h 209"/>
              <a:gd name="T8" fmla="*/ 77 w 232"/>
              <a:gd name="T9" fmla="*/ 70 h 209"/>
              <a:gd name="T10" fmla="*/ 97 w 232"/>
              <a:gd name="T11" fmla="*/ 97 h 209"/>
              <a:gd name="T12" fmla="*/ 116 w 232"/>
              <a:gd name="T13" fmla="*/ 113 h 209"/>
              <a:gd name="T14" fmla="*/ 135 w 232"/>
              <a:gd name="T15" fmla="*/ 129 h 209"/>
              <a:gd name="T16" fmla="*/ 155 w 232"/>
              <a:gd name="T17" fmla="*/ 145 h 209"/>
              <a:gd name="T18" fmla="*/ 174 w 232"/>
              <a:gd name="T19" fmla="*/ 161 h 209"/>
              <a:gd name="T20" fmla="*/ 194 w 232"/>
              <a:gd name="T21" fmla="*/ 177 h 209"/>
              <a:gd name="T22" fmla="*/ 213 w 232"/>
              <a:gd name="T23" fmla="*/ 193 h 209"/>
              <a:gd name="T24" fmla="*/ 232 w 232"/>
              <a:gd name="T25" fmla="*/ 20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209">
                <a:moveTo>
                  <a:pt x="0" y="0"/>
                </a:moveTo>
                <a:lnTo>
                  <a:pt x="19" y="0"/>
                </a:lnTo>
                <a:lnTo>
                  <a:pt x="38" y="20"/>
                </a:lnTo>
                <a:lnTo>
                  <a:pt x="58" y="40"/>
                </a:lnTo>
                <a:lnTo>
                  <a:pt x="77" y="70"/>
                </a:lnTo>
                <a:lnTo>
                  <a:pt x="97" y="97"/>
                </a:lnTo>
                <a:lnTo>
                  <a:pt x="116" y="113"/>
                </a:lnTo>
                <a:lnTo>
                  <a:pt x="135" y="129"/>
                </a:lnTo>
                <a:lnTo>
                  <a:pt x="155" y="145"/>
                </a:lnTo>
                <a:lnTo>
                  <a:pt x="174" y="161"/>
                </a:lnTo>
                <a:lnTo>
                  <a:pt x="194" y="177"/>
                </a:lnTo>
                <a:lnTo>
                  <a:pt x="213" y="193"/>
                </a:lnTo>
                <a:lnTo>
                  <a:pt x="232" y="209"/>
                </a:lnTo>
              </a:path>
            </a:pathLst>
          </a:custGeom>
          <a:noFill/>
          <a:ln w="34925">
            <a:solidFill>
              <a:srgbClr val="4315EB"/>
            </a:solidFill>
            <a:prstDash val="solid"/>
            <a:round/>
            <a:headEnd/>
            <a:tailEnd/>
          </a:ln>
          <a:extLst>
            <a:ext uri="{909E8E84-426E-40dd-AFC4-6F175D3DCCD1}">
              <a14:hiddenFill xmlns:a14="http://schemas.microsoft.com/office/drawing/2010/main">
                <a:solidFill>
                  <a:srgbClr val="FFFFFF"/>
                </a:solid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8" name="Freeform 64"/>
          <p:cNvSpPr>
            <a:spLocks/>
          </p:cNvSpPr>
          <p:nvPr/>
        </p:nvSpPr>
        <p:spPr bwMode="auto">
          <a:xfrm>
            <a:off x="1533529" y="1979618"/>
            <a:ext cx="2370138" cy="3303587"/>
          </a:xfrm>
          <a:custGeom>
            <a:avLst/>
            <a:gdLst>
              <a:gd name="T0" fmla="*/ 0 w 232"/>
              <a:gd name="T1" fmla="*/ 0 h 312"/>
              <a:gd name="T2" fmla="*/ 19 w 232"/>
              <a:gd name="T3" fmla="*/ 0 h 312"/>
              <a:gd name="T4" fmla="*/ 38 w 232"/>
              <a:gd name="T5" fmla="*/ 32 h 312"/>
              <a:gd name="T6" fmla="*/ 58 w 232"/>
              <a:gd name="T7" fmla="*/ 64 h 312"/>
              <a:gd name="T8" fmla="*/ 77 w 232"/>
              <a:gd name="T9" fmla="*/ 97 h 312"/>
              <a:gd name="T10" fmla="*/ 97 w 232"/>
              <a:gd name="T11" fmla="*/ 145 h 312"/>
              <a:gd name="T12" fmla="*/ 116 w 232"/>
              <a:gd name="T13" fmla="*/ 177 h 312"/>
              <a:gd name="T14" fmla="*/ 135 w 232"/>
              <a:gd name="T15" fmla="*/ 193 h 312"/>
              <a:gd name="T16" fmla="*/ 155 w 232"/>
              <a:gd name="T17" fmla="*/ 193 h 312"/>
              <a:gd name="T18" fmla="*/ 174 w 232"/>
              <a:gd name="T19" fmla="*/ 225 h 312"/>
              <a:gd name="T20" fmla="*/ 194 w 232"/>
              <a:gd name="T21" fmla="*/ 258 h 312"/>
              <a:gd name="T22" fmla="*/ 213 w 232"/>
              <a:gd name="T23" fmla="*/ 290 h 312"/>
              <a:gd name="T24" fmla="*/ 232 w 232"/>
              <a:gd name="T25"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32" h="312">
                <a:moveTo>
                  <a:pt x="0" y="0"/>
                </a:moveTo>
                <a:lnTo>
                  <a:pt x="19" y="0"/>
                </a:lnTo>
                <a:lnTo>
                  <a:pt x="38" y="32"/>
                </a:lnTo>
                <a:lnTo>
                  <a:pt x="58" y="64"/>
                </a:lnTo>
                <a:lnTo>
                  <a:pt x="77" y="97"/>
                </a:lnTo>
                <a:lnTo>
                  <a:pt x="97" y="145"/>
                </a:lnTo>
                <a:lnTo>
                  <a:pt x="116" y="177"/>
                </a:lnTo>
                <a:lnTo>
                  <a:pt x="135" y="193"/>
                </a:lnTo>
                <a:lnTo>
                  <a:pt x="155" y="193"/>
                </a:lnTo>
                <a:lnTo>
                  <a:pt x="174" y="225"/>
                </a:lnTo>
                <a:lnTo>
                  <a:pt x="194" y="258"/>
                </a:lnTo>
                <a:lnTo>
                  <a:pt x="213" y="290"/>
                </a:lnTo>
                <a:lnTo>
                  <a:pt x="232" y="312"/>
                </a:lnTo>
              </a:path>
            </a:pathLst>
          </a:custGeom>
          <a:noFill/>
          <a:ln w="34925">
            <a:solidFill>
              <a:srgbClr val="D31203"/>
            </a:solidFill>
            <a:prstDash val="solid"/>
            <a:round/>
            <a:headEnd/>
            <a:tailEnd/>
          </a:ln>
          <a:extLst>
            <a:ext uri="{909E8E84-426E-40dd-AFC4-6F175D3DCCD1}">
              <a14:hiddenFill xmlns:a14="http://schemas.microsoft.com/office/drawing/2010/main">
                <a:solidFill>
                  <a:srgbClr val="FFFFFF"/>
                </a:solidFill>
              </a14:hiddenFill>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69" name="Rectangle 65"/>
          <p:cNvSpPr>
            <a:spLocks noChangeArrowheads="1"/>
          </p:cNvSpPr>
          <p:nvPr/>
        </p:nvSpPr>
        <p:spPr bwMode="auto">
          <a:xfrm>
            <a:off x="3578225" y="1752604"/>
            <a:ext cx="1527175" cy="502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Duração do QRS </a:t>
            </a:r>
            <a:endParaRPr lang="en-US" sz="2400" b="1">
              <a:solidFill>
                <a:srgbClr val="000000"/>
              </a:solidFill>
              <a:effectLst>
                <a:outerShdw blurRad="38100" dist="38100" dir="2700000" algn="tl">
                  <a:srgbClr val="FFFFFF"/>
                </a:outerShdw>
              </a:effectLst>
              <a:latin typeface="Arial" charset="0"/>
              <a:ea typeface="ＭＳ Ｐゴシック" charset="0"/>
            </a:endParaRPr>
          </a:p>
        </p:txBody>
      </p:sp>
      <p:sp>
        <p:nvSpPr>
          <p:cNvPr id="21570" name="Rectangle 66"/>
          <p:cNvSpPr>
            <a:spLocks noChangeArrowheads="1"/>
          </p:cNvSpPr>
          <p:nvPr/>
        </p:nvSpPr>
        <p:spPr bwMode="auto">
          <a:xfrm>
            <a:off x="3906843" y="2647955"/>
            <a:ext cx="50482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71" name="Rectangle 67"/>
          <p:cNvSpPr>
            <a:spLocks noChangeArrowheads="1"/>
          </p:cNvSpPr>
          <p:nvPr/>
        </p:nvSpPr>
        <p:spPr bwMode="auto">
          <a:xfrm>
            <a:off x="3906838" y="3098800"/>
            <a:ext cx="85407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72" name="Rectangle 68"/>
          <p:cNvSpPr>
            <a:spLocks noChangeArrowheads="1"/>
          </p:cNvSpPr>
          <p:nvPr/>
        </p:nvSpPr>
        <p:spPr bwMode="auto">
          <a:xfrm>
            <a:off x="4256910" y="3149601"/>
            <a:ext cx="69795"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Arial" charset="0"/>
                <a:ea typeface="ＭＳ Ｐゴシック" charset="0"/>
              </a:rPr>
              <a:t>-</a:t>
            </a:r>
            <a:endParaRPr lang="en-US" sz="2400">
              <a:solidFill>
                <a:srgbClr val="000000"/>
              </a:solidFill>
              <a:latin typeface="Arial" charset="0"/>
              <a:ea typeface="ＭＳ Ｐゴシック" charset="0"/>
            </a:endParaRPr>
          </a:p>
        </p:txBody>
      </p:sp>
      <p:sp>
        <p:nvSpPr>
          <p:cNvPr id="21573" name="Rectangle 69"/>
          <p:cNvSpPr>
            <a:spLocks noChangeArrowheads="1"/>
          </p:cNvSpPr>
          <p:nvPr/>
        </p:nvSpPr>
        <p:spPr bwMode="auto">
          <a:xfrm>
            <a:off x="3906838" y="3624263"/>
            <a:ext cx="887412"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74" name="Rectangle 70"/>
          <p:cNvSpPr>
            <a:spLocks noChangeArrowheads="1"/>
          </p:cNvSpPr>
          <p:nvPr/>
        </p:nvSpPr>
        <p:spPr bwMode="auto">
          <a:xfrm>
            <a:off x="4366446" y="3678239"/>
            <a:ext cx="69795"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latin typeface="Arial" charset="0"/>
                <a:ea typeface="ＭＳ Ｐゴシック" charset="0"/>
              </a:rPr>
              <a:t>-</a:t>
            </a:r>
            <a:endParaRPr lang="en-US" sz="2400">
              <a:solidFill>
                <a:srgbClr val="000000"/>
              </a:solidFill>
              <a:latin typeface="Arial" charset="0"/>
              <a:ea typeface="ＭＳ Ｐゴシック" charset="0"/>
            </a:endParaRPr>
          </a:p>
        </p:txBody>
      </p:sp>
      <p:sp>
        <p:nvSpPr>
          <p:cNvPr id="21575" name="Rectangle 71"/>
          <p:cNvSpPr>
            <a:spLocks noChangeArrowheads="1"/>
          </p:cNvSpPr>
          <p:nvPr/>
        </p:nvSpPr>
        <p:spPr bwMode="auto">
          <a:xfrm>
            <a:off x="3906838" y="4151313"/>
            <a:ext cx="88741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77" name="Rectangle 73"/>
          <p:cNvSpPr>
            <a:spLocks noChangeArrowheads="1"/>
          </p:cNvSpPr>
          <p:nvPr/>
        </p:nvSpPr>
        <p:spPr bwMode="auto">
          <a:xfrm>
            <a:off x="3906843" y="4916488"/>
            <a:ext cx="611187"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7" rIns="91390" bIns="45697"/>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1578" name="Rectangle 74"/>
          <p:cNvSpPr>
            <a:spLocks noChangeArrowheads="1"/>
          </p:cNvSpPr>
          <p:nvPr/>
        </p:nvSpPr>
        <p:spPr bwMode="auto">
          <a:xfrm>
            <a:off x="4034563" y="5100640"/>
            <a:ext cx="471627" cy="25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eaLnBrk="0" fontAlgn="base" hangingPunct="0">
              <a:spcBef>
                <a:spcPct val="0"/>
              </a:spcBef>
              <a:spcAft>
                <a:spcPct val="0"/>
              </a:spcAft>
            </a:pPr>
            <a:r>
              <a:rPr lang="en-US" sz="1600" b="1">
                <a:solidFill>
                  <a:srgbClr val="000000"/>
                </a:solidFill>
                <a:effectLst>
                  <a:outerShdw blurRad="38100" dist="38100" dir="2700000" algn="tl">
                    <a:srgbClr val="FFFFFF"/>
                  </a:outerShdw>
                </a:effectLst>
                <a:latin typeface="Arial" charset="0"/>
                <a:ea typeface="ＭＳ Ｐゴシック" charset="0"/>
              </a:rPr>
              <a:t>&gt;220</a:t>
            </a:r>
            <a:endParaRPr lang="en-US" sz="2400">
              <a:solidFill>
                <a:srgbClr val="000000"/>
              </a:solidFill>
              <a:effectLst>
                <a:outerShdw blurRad="38100" dist="38100" dir="2700000" algn="tl">
                  <a:srgbClr val="FFFFFF"/>
                </a:outerShdw>
              </a:effectLst>
              <a:latin typeface="Arial" charset="0"/>
              <a:ea typeface="ＭＳ Ｐゴシック" charset="0"/>
            </a:endParaRPr>
          </a:p>
        </p:txBody>
      </p:sp>
      <p:sp>
        <p:nvSpPr>
          <p:cNvPr id="21579" name="Rectangle 75"/>
          <p:cNvSpPr>
            <a:spLocks noChangeArrowheads="1"/>
          </p:cNvSpPr>
          <p:nvPr/>
        </p:nvSpPr>
        <p:spPr bwMode="auto">
          <a:xfrm>
            <a:off x="1066800" y="228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390" tIns="45697" rIns="91390" bIns="45697" anchor="ctr"/>
          <a:lstStyle/>
          <a:p>
            <a:pPr algn="ctr" fontAlgn="base">
              <a:spcBef>
                <a:spcPct val="0"/>
              </a:spcBef>
              <a:spcAft>
                <a:spcPct val="0"/>
              </a:spcAft>
            </a:pPr>
            <a:r>
              <a:rPr sz="3200" b="1">
                <a:solidFill>
                  <a:srgbClr val="FFFF00"/>
                </a:solidFill>
                <a:effectLst>
                  <a:outerShdw blurRad="38100" dist="38100" dir="2700000" algn="tl">
                    <a:srgbClr val="000000"/>
                  </a:outerShdw>
                </a:effectLst>
                <a:latin typeface="Arial" charset="0"/>
                <a:ea typeface="ＭＳ Ｐゴシック" charset="0"/>
              </a:rPr>
              <a:t>Duração do QRS – Aumento da Mortalidade Proporcional</a:t>
            </a:r>
          </a:p>
        </p:txBody>
      </p:sp>
      <p:sp>
        <p:nvSpPr>
          <p:cNvPr id="21580" name="Rectangle 76"/>
          <p:cNvSpPr>
            <a:spLocks noChangeArrowheads="1"/>
          </p:cNvSpPr>
          <p:nvPr/>
        </p:nvSpPr>
        <p:spPr bwMode="auto">
          <a:xfrm>
            <a:off x="400050" y="6324605"/>
            <a:ext cx="7524750"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5607" tIns="46963" rIns="95607" bIns="46963">
            <a:spAutoFit/>
          </a:bodyPr>
          <a:lstStyle/>
          <a:p>
            <a:pPr defTabSz="966286" eaLnBrk="0" fontAlgn="base" hangingPunct="0">
              <a:spcBef>
                <a:spcPct val="0"/>
              </a:spcBef>
              <a:spcAft>
                <a:spcPct val="0"/>
              </a:spcAft>
            </a:pPr>
            <a:r>
              <a:rPr lang="en-US" sz="1200">
                <a:solidFill>
                  <a:srgbClr val="FFFFFF"/>
                </a:solidFill>
                <a:latin typeface="Arial" charset="0"/>
                <a:ea typeface="ＭＳ Ｐゴシック" charset="0"/>
              </a:rPr>
              <a:t>Gottipaty V, Krelis S, Lu F, et al. </a:t>
            </a:r>
            <a:r>
              <a:rPr lang="en-US" sz="1200" i="1">
                <a:solidFill>
                  <a:srgbClr val="FFFFFF"/>
                </a:solidFill>
                <a:latin typeface="Arial" charset="0"/>
                <a:ea typeface="ＭＳ Ｐゴシック" charset="0"/>
              </a:rPr>
              <a:t>JACC</a:t>
            </a:r>
            <a:r>
              <a:rPr lang="en-US" sz="1200">
                <a:solidFill>
                  <a:srgbClr val="FFFFFF"/>
                </a:solidFill>
                <a:latin typeface="Arial" charset="0"/>
                <a:ea typeface="ＭＳ Ｐゴシック" charset="0"/>
              </a:rPr>
              <a:t> 1999;33(2) :145 [Abstr847-4].</a:t>
            </a:r>
          </a:p>
        </p:txBody>
      </p:sp>
    </p:spTree>
    <p:extLst>
      <p:ext uri="{BB962C8B-B14F-4D97-AF65-F5344CB8AC3E}">
        <p14:creationId xmlns:p14="http://schemas.microsoft.com/office/powerpoint/2010/main" val="364435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6631"/>
            <a:ext cx="4693956" cy="641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
        <p:nvSpPr>
          <p:cNvPr id="6" name="Elipse 4"/>
          <p:cNvSpPr/>
          <p:nvPr/>
        </p:nvSpPr>
        <p:spPr>
          <a:xfrm>
            <a:off x="5322338" y="1418873"/>
            <a:ext cx="1567354" cy="528215"/>
          </a:xfrm>
          <a:prstGeom prst="ellipse">
            <a:avLst/>
          </a:prstGeom>
          <a:noFill/>
          <a:ln w="38100">
            <a:solidFill>
              <a:srgbClr val="FF0000"/>
            </a:solidFill>
            <a:miter lim="800000"/>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lipse 4"/>
          <p:cNvSpPr/>
          <p:nvPr/>
        </p:nvSpPr>
        <p:spPr>
          <a:xfrm>
            <a:off x="2145609" y="1861535"/>
            <a:ext cx="1379990" cy="528215"/>
          </a:xfrm>
          <a:prstGeom prst="ellipse">
            <a:avLst/>
          </a:prstGeom>
          <a:noFill/>
          <a:ln w="38100">
            <a:solidFill>
              <a:srgbClr val="FF0000"/>
            </a:solidFill>
            <a:miter lim="800000"/>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18717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upo 6"/>
          <p:cNvGrpSpPr>
            <a:grpSpLocks/>
          </p:cNvGrpSpPr>
          <p:nvPr/>
        </p:nvGrpSpPr>
        <p:grpSpPr bwMode="auto">
          <a:xfrm>
            <a:off x="0" y="1071562"/>
            <a:ext cx="9144000" cy="4714876"/>
            <a:chOff x="0" y="1071545"/>
            <a:chExt cx="9144000" cy="4714909"/>
          </a:xfrm>
        </p:grpSpPr>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t="4639" r="26688" b="5888"/>
            <a:stretch>
              <a:fillRect/>
            </a:stretch>
          </p:blipFill>
          <p:spPr bwMode="auto">
            <a:xfrm>
              <a:off x="0" y="1071575"/>
              <a:ext cx="4729312" cy="4714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p:cNvPicPr>
              <a:picLocks noChangeAspect="1" noChangeArrowheads="1"/>
            </p:cNvPicPr>
            <p:nvPr/>
          </p:nvPicPr>
          <p:blipFill>
            <a:blip r:embed="rId4">
              <a:extLst>
                <a:ext uri="{28A0092B-C50C-407E-A947-70E740481C1C}">
                  <a14:useLocalDpi xmlns:a14="http://schemas.microsoft.com/office/drawing/2010/main" val="0"/>
                </a:ext>
              </a:extLst>
            </a:blip>
            <a:srcRect l="7664" t="3389" r="20708" b="6032"/>
            <a:stretch>
              <a:fillRect/>
            </a:stretch>
          </p:blipFill>
          <p:spPr bwMode="auto">
            <a:xfrm>
              <a:off x="4580003" y="1071545"/>
              <a:ext cx="4563997" cy="471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ítulo 3"/>
          <p:cNvSpPr txBox="1">
            <a:spLocks/>
          </p:cNvSpPr>
          <p:nvPr/>
        </p:nvSpPr>
        <p:spPr>
          <a:xfrm>
            <a:off x="428625" y="285750"/>
            <a:ext cx="8229600" cy="1071563"/>
          </a:xfrm>
          <a:prstGeom prst="rect">
            <a:avLst/>
          </a:prstGeom>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lnSpc>
                <a:spcPct val="80000"/>
              </a:lnSpc>
            </a:pPr>
            <a:r>
              <a:rPr lang="pt-BR" sz="3200" dirty="0" smtClean="0">
                <a:solidFill>
                  <a:schemeClr val="tx2"/>
                </a:solidFill>
                <a:effectLst>
                  <a:outerShdw blurRad="38100" dist="38100" dir="2700000" algn="tl">
                    <a:srgbClr val="000000"/>
                  </a:outerShdw>
                </a:effectLst>
              </a:rPr>
              <a:t>Síncope - Síndrome </a:t>
            </a:r>
            <a:r>
              <a:rPr lang="pt-BR" sz="3200" dirty="0" err="1">
                <a:solidFill>
                  <a:schemeClr val="tx2"/>
                </a:solidFill>
                <a:effectLst>
                  <a:outerShdw blurRad="38100" dist="38100" dir="2700000" algn="tl">
                    <a:srgbClr val="000000"/>
                  </a:outerShdw>
                </a:effectLst>
              </a:rPr>
              <a:t>Bradi</a:t>
            </a:r>
            <a:r>
              <a:rPr lang="pt-BR" sz="3200" dirty="0">
                <a:solidFill>
                  <a:schemeClr val="tx2"/>
                </a:solidFill>
                <a:effectLst>
                  <a:outerShdw blurRad="38100" dist="38100" dir="2700000" algn="tl">
                    <a:srgbClr val="000000"/>
                  </a:outerShdw>
                </a:effectLst>
              </a:rPr>
              <a:t>-Taquicardia</a:t>
            </a:r>
          </a:p>
        </p:txBody>
      </p:sp>
    </p:spTree>
    <p:extLst>
      <p:ext uri="{BB962C8B-B14F-4D97-AF65-F5344CB8AC3E}">
        <p14:creationId xmlns:p14="http://schemas.microsoft.com/office/powerpoint/2010/main" val="1660712487"/>
      </p:ext>
    </p:extLst>
  </p:cSld>
  <p:clrMapOvr>
    <a:masterClrMapping/>
  </p:clrMapOvr>
  <mc:AlternateContent xmlns:mc="http://schemas.openxmlformats.org/markup-compatibility/2006" xmlns:p14="http://schemas.microsoft.com/office/powerpoint/2010/main">
    <mc:Choice Requires="p14">
      <p:transition spd="med" p14:dur="700" advTm="3722">
        <p:fade/>
      </p:transition>
    </mc:Choice>
    <mc:Fallback xmlns="">
      <p:transition xmlns:p14="http://schemas.microsoft.com/office/powerpoint/2010/main" spd="med" advTm="3722">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6631"/>
            <a:ext cx="4693956" cy="641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
        <p:nvSpPr>
          <p:cNvPr id="6" name="Elipse 4"/>
          <p:cNvSpPr/>
          <p:nvPr/>
        </p:nvSpPr>
        <p:spPr>
          <a:xfrm>
            <a:off x="4921322" y="2505124"/>
            <a:ext cx="876701" cy="1371955"/>
          </a:xfrm>
          <a:prstGeom prst="ellipse">
            <a:avLst/>
          </a:prstGeom>
          <a:noFill/>
          <a:ln w="38100">
            <a:solidFill>
              <a:srgbClr val="FF0000"/>
            </a:solidFill>
            <a:miter lim="800000"/>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79549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6631"/>
            <a:ext cx="4693956" cy="641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
        <p:nvSpPr>
          <p:cNvPr id="6" name="Elipse 4"/>
          <p:cNvSpPr/>
          <p:nvPr/>
        </p:nvSpPr>
        <p:spPr>
          <a:xfrm>
            <a:off x="2765861" y="2505124"/>
            <a:ext cx="876701" cy="1371955"/>
          </a:xfrm>
          <a:prstGeom prst="ellipse">
            <a:avLst/>
          </a:prstGeom>
          <a:noFill/>
          <a:ln w="38100">
            <a:solidFill>
              <a:srgbClr val="FF0000"/>
            </a:solidFill>
            <a:miter lim="800000"/>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1745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49300"/>
            <a:ext cx="9144000" cy="5335675"/>
          </a:xfrm>
          <a:prstGeom prst="rect">
            <a:avLst/>
          </a:prstGeom>
        </p:spPr>
      </p:pic>
      <p:sp>
        <p:nvSpPr>
          <p:cNvPr id="8"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Tree>
    <p:extLst>
      <p:ext uri="{BB962C8B-B14F-4D97-AF65-F5344CB8AC3E}">
        <p14:creationId xmlns:p14="http://schemas.microsoft.com/office/powerpoint/2010/main" val="2055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171" y="288032"/>
            <a:ext cx="5319125"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tângulo 2"/>
          <p:cNvSpPr/>
          <p:nvPr/>
        </p:nvSpPr>
        <p:spPr>
          <a:xfrm>
            <a:off x="35496" y="6423719"/>
            <a:ext cx="2286000" cy="461665"/>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a:t>
            </a:r>
            <a:r>
              <a:rPr lang="pt-BR" sz="1200" i="1" dirty="0" smtClean="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Tree>
    <p:extLst>
      <p:ext uri="{BB962C8B-B14F-4D97-AF65-F5344CB8AC3E}">
        <p14:creationId xmlns:p14="http://schemas.microsoft.com/office/powerpoint/2010/main" val="112885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pt-BR" dirty="0" smtClean="0"/>
              <a:t>Síncope: Quando  Há  Risco?</a:t>
            </a:r>
            <a:endParaRPr lang="pt-BR" dirty="0"/>
          </a:p>
        </p:txBody>
      </p:sp>
      <p:sp>
        <p:nvSpPr>
          <p:cNvPr id="4" name="Espaço Reservado para Conteúdo 3"/>
          <p:cNvSpPr>
            <a:spLocks noGrp="1"/>
          </p:cNvSpPr>
          <p:nvPr>
            <p:ph idx="1"/>
          </p:nvPr>
        </p:nvSpPr>
        <p:spPr/>
        <p:txBody>
          <a:bodyPr>
            <a:normAutofit lnSpcReduction="10000"/>
          </a:bodyPr>
          <a:lstStyle/>
          <a:p>
            <a:r>
              <a:rPr lang="pt-BR" dirty="0" smtClean="0"/>
              <a:t>Doença Cardíaca Estrutural: ICO, </a:t>
            </a:r>
            <a:r>
              <a:rPr lang="pt-BR" dirty="0"/>
              <a:t>ICC, </a:t>
            </a:r>
            <a:r>
              <a:rPr lang="pt-BR" dirty="0" smtClean="0"/>
              <a:t>CMD, HVE, CMHO, DAVD, </a:t>
            </a:r>
            <a:r>
              <a:rPr lang="pt-BR" dirty="0" err="1" smtClean="0"/>
              <a:t>Valvopatias</a:t>
            </a:r>
            <a:endParaRPr lang="pt-BR" dirty="0" smtClean="0"/>
          </a:p>
          <a:p>
            <a:r>
              <a:rPr lang="pt-BR" dirty="0" smtClean="0"/>
              <a:t>Síncope Arrítmica:</a:t>
            </a:r>
          </a:p>
          <a:p>
            <a:pPr lvl="1"/>
            <a:r>
              <a:rPr lang="pt-BR" dirty="0" smtClean="0"/>
              <a:t>Exercício</a:t>
            </a:r>
          </a:p>
          <a:p>
            <a:pPr lvl="1"/>
            <a:r>
              <a:rPr lang="pt-BR" dirty="0" smtClean="0"/>
              <a:t>Palpitações</a:t>
            </a:r>
          </a:p>
          <a:p>
            <a:pPr lvl="1"/>
            <a:r>
              <a:rPr lang="pt-BR" dirty="0" smtClean="0"/>
              <a:t>MSC familiar</a:t>
            </a:r>
          </a:p>
          <a:p>
            <a:pPr lvl="1"/>
            <a:r>
              <a:rPr lang="pt-BR" dirty="0" smtClean="0"/>
              <a:t>TV / TVNS</a:t>
            </a:r>
          </a:p>
          <a:p>
            <a:pPr lvl="1"/>
            <a:r>
              <a:rPr lang="pt-BR" dirty="0" smtClean="0"/>
              <a:t>Distúrbios da condução</a:t>
            </a:r>
          </a:p>
          <a:p>
            <a:pPr lvl="1"/>
            <a:r>
              <a:rPr lang="pt-BR" dirty="0" err="1" smtClean="0"/>
              <a:t>Bradiarritmias</a:t>
            </a:r>
            <a:endParaRPr lang="pt-BR" dirty="0" smtClean="0"/>
          </a:p>
          <a:p>
            <a:pPr lvl="1"/>
            <a:r>
              <a:rPr lang="pt-BR" dirty="0" err="1" smtClean="0"/>
              <a:t>Canalopatias</a:t>
            </a:r>
            <a:endParaRPr lang="pt-BR" dirty="0" smtClean="0"/>
          </a:p>
          <a:p>
            <a:pPr lvl="1"/>
            <a:endParaRPr lang="pt-BR" dirty="0"/>
          </a:p>
        </p:txBody>
      </p:sp>
    </p:spTree>
    <p:extLst>
      <p:ext uri="{BB962C8B-B14F-4D97-AF65-F5344CB8AC3E}">
        <p14:creationId xmlns:p14="http://schemas.microsoft.com/office/powerpoint/2010/main" val="393982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83" t="3653" r="26802" b="1923"/>
          <a:stretch/>
        </p:blipFill>
        <p:spPr bwMode="auto">
          <a:xfrm>
            <a:off x="683568" y="44624"/>
            <a:ext cx="7821638" cy="6907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195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215688"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ângulo 2"/>
          <p:cNvSpPr/>
          <p:nvPr/>
        </p:nvSpPr>
        <p:spPr>
          <a:xfrm>
            <a:off x="2071670" y="285728"/>
            <a:ext cx="5684568" cy="523220"/>
          </a:xfrm>
          <a:prstGeom prst="rect">
            <a:avLst/>
          </a:prstGeom>
          <a:noFill/>
        </p:spPr>
        <p:txBody>
          <a:bodyPr wrap="none">
            <a:spAutoFit/>
          </a:bodyPr>
          <a:lstStyle/>
          <a:p>
            <a:pPr algn="ctr">
              <a:defRPr/>
            </a:pPr>
            <a:r>
              <a:rPr lang="pt-BR" sz="2800" dirty="0">
                <a:ln w="10160">
                  <a:solidFill>
                    <a:schemeClr val="accent1"/>
                  </a:solidFill>
                  <a:prstDash val="solid"/>
                </a:ln>
                <a:solidFill>
                  <a:srgbClr val="FFFFFF"/>
                </a:solidFill>
                <a:effectLst>
                  <a:outerShdw blurRad="38100" dist="32000" dir="5400000" algn="tl">
                    <a:srgbClr val="000000">
                      <a:alpha val="30000"/>
                    </a:srgbClr>
                  </a:outerShdw>
                </a:effectLst>
                <a:latin typeface="Arial" charset="0"/>
              </a:rPr>
              <a:t>Síncope na Cardiopatia Isquêmica</a:t>
            </a:r>
          </a:p>
        </p:txBody>
      </p:sp>
    </p:spTree>
    <p:extLst>
      <p:ext uri="{BB962C8B-B14F-4D97-AF65-F5344CB8AC3E}">
        <p14:creationId xmlns:p14="http://schemas.microsoft.com/office/powerpoint/2010/main" val="41949474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8839200" cy="710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7517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8" name="Picture 6" descr="SILAS1"/>
          <p:cNvPicPr>
            <a:picLocks noChangeAspect="1" noChangeArrowheads="1"/>
          </p:cNvPicPr>
          <p:nvPr/>
        </p:nvPicPr>
        <p:blipFill>
          <a:blip r:embed="rId2">
            <a:lum bright="-30000" contrast="36000"/>
            <a:extLst>
              <a:ext uri="{28A0092B-C50C-407E-A947-70E740481C1C}">
                <a14:useLocalDpi xmlns:a14="http://schemas.microsoft.com/office/drawing/2010/main" val="0"/>
              </a:ext>
            </a:extLst>
          </a:blip>
          <a:srcRect/>
          <a:stretch>
            <a:fillRect/>
          </a:stretch>
        </p:blipFill>
        <p:spPr bwMode="auto">
          <a:xfrm>
            <a:off x="533400" y="152400"/>
            <a:ext cx="5073650" cy="6553200"/>
          </a:xfrm>
          <a:prstGeom prst="rect">
            <a:avLst/>
          </a:prstGeom>
          <a:noFill/>
          <a:extLst>
            <a:ext uri="{909E8E84-426E-40dd-AFC4-6F175D3DCCD1}">
              <a14:hiddenFill xmlns:a14="http://schemas.microsoft.com/office/drawing/2010/main">
                <a:solidFill>
                  <a:srgbClr val="FFFFFF"/>
                </a:solidFill>
              </a14:hiddenFill>
            </a:ext>
          </a:extLst>
        </p:spPr>
      </p:pic>
      <p:sp>
        <p:nvSpPr>
          <p:cNvPr id="23559" name="Oval 7"/>
          <p:cNvSpPr>
            <a:spLocks noChangeArrowheads="1"/>
          </p:cNvSpPr>
          <p:nvPr/>
        </p:nvSpPr>
        <p:spPr bwMode="auto">
          <a:xfrm>
            <a:off x="2514600" y="5029203"/>
            <a:ext cx="762000" cy="990600"/>
          </a:xfrm>
          <a:prstGeom prst="ellipse">
            <a:avLst/>
          </a:prstGeom>
          <a:solidFill>
            <a:srgbClr val="FFFF00">
              <a:alpha val="55000"/>
            </a:srgbClr>
          </a:solidFill>
          <a:ln w="12700">
            <a:solidFill>
              <a:srgbClr val="FF0000"/>
            </a:solidFill>
            <a:round/>
            <a:headEnd/>
            <a:tailEnd/>
          </a:ln>
          <a:effectLst/>
          <a:extLst/>
        </p:spPr>
        <p:txBody>
          <a:bodyPr wrap="none" lIns="91390" tIns="45697" rIns="91390" bIns="45697" anchor="ctr"/>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3560" name="Oval 8"/>
          <p:cNvSpPr>
            <a:spLocks noChangeArrowheads="1"/>
          </p:cNvSpPr>
          <p:nvPr/>
        </p:nvSpPr>
        <p:spPr bwMode="auto">
          <a:xfrm>
            <a:off x="3962400" y="4648202"/>
            <a:ext cx="762000" cy="990600"/>
          </a:xfrm>
          <a:prstGeom prst="ellipse">
            <a:avLst/>
          </a:prstGeom>
          <a:solidFill>
            <a:srgbClr val="FFFF00">
              <a:alpha val="55000"/>
            </a:srgbClr>
          </a:solidFill>
          <a:ln w="12700">
            <a:solidFill>
              <a:srgbClr val="FF0000"/>
            </a:solidFill>
            <a:round/>
            <a:headEnd/>
            <a:tailEnd/>
          </a:ln>
          <a:effectLst/>
          <a:extLst/>
        </p:spPr>
        <p:txBody>
          <a:bodyPr wrap="none" lIns="91390" tIns="45697" rIns="91390" bIns="45697" anchor="ctr"/>
          <a:lstStyle/>
          <a:p>
            <a:pPr algn="ctr" fontAlgn="base">
              <a:spcBef>
                <a:spcPct val="0"/>
              </a:spcBef>
              <a:spcAft>
                <a:spcPct val="0"/>
              </a:spcAft>
            </a:pPr>
            <a:endParaRPr lang="en-US" sz="1200">
              <a:solidFill>
                <a:srgbClr val="FFFFFF"/>
              </a:solidFill>
              <a:latin typeface="Arial" charset="0"/>
              <a:ea typeface="ＭＳ Ｐゴシック" charset="0"/>
            </a:endParaRPr>
          </a:p>
        </p:txBody>
      </p:sp>
      <p:sp>
        <p:nvSpPr>
          <p:cNvPr id="23561" name="Text Box 9"/>
          <p:cNvSpPr txBox="1">
            <a:spLocks noChangeArrowheads="1"/>
          </p:cNvSpPr>
          <p:nvPr/>
        </p:nvSpPr>
        <p:spPr bwMode="auto">
          <a:xfrm>
            <a:off x="5029200" y="3609980"/>
            <a:ext cx="3886200" cy="1209169"/>
          </a:xfrm>
          <a:prstGeom prst="rect">
            <a:avLst/>
          </a:prstGeom>
          <a:gradFill rotWithShape="0">
            <a:gsLst>
              <a:gs pos="0">
                <a:schemeClr val="accent2">
                  <a:gamma/>
                  <a:shade val="46275"/>
                  <a:invGamma/>
                </a:schemeClr>
              </a:gs>
              <a:gs pos="50000">
                <a:schemeClr val="accent2"/>
              </a:gs>
              <a:gs pos="100000">
                <a:schemeClr val="accent2">
                  <a:gamma/>
                  <a:shade val="46275"/>
                  <a:invGamma/>
                </a:schemeClr>
              </a:gs>
            </a:gsLst>
            <a:lin ang="27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390" tIns="45697" rIns="91390" bIns="45697">
            <a:spAutoFit/>
          </a:bodyPr>
          <a:lstStyle/>
          <a:p>
            <a:pPr eaLnBrk="0" fontAlgn="base" hangingPunct="0">
              <a:spcBef>
                <a:spcPct val="50000"/>
              </a:spcBef>
              <a:spcAft>
                <a:spcPct val="0"/>
              </a:spcAft>
              <a:buFont typeface="Symbol" charset="0"/>
              <a:buNone/>
            </a:pPr>
            <a:r>
              <a:rPr sz="3600">
                <a:solidFill>
                  <a:srgbClr val="FFFFFF"/>
                </a:solidFill>
                <a:effectLst>
                  <a:outerShdw blurRad="38100" dist="38100" dir="2700000" algn="tl">
                    <a:srgbClr val="000000"/>
                  </a:outerShdw>
                </a:effectLst>
                <a:latin typeface="Book Antiqua" charset="0"/>
                <a:ea typeface="ＭＳ Ｐゴシック" charset="0"/>
                <a:cs typeface="Tahoma" charset="0"/>
                <a:sym typeface="Symbol" charset="0"/>
              </a:rPr>
              <a:t>Ressincronização Ventricular</a:t>
            </a:r>
          </a:p>
        </p:txBody>
      </p:sp>
      <p:pic>
        <p:nvPicPr>
          <p:cNvPr id="23564" name="Picture 12" descr="Logotipo CardioRit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3688" y="6305555"/>
            <a:ext cx="1230312" cy="49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70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23559"/>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grpId="0" nodeType="afterEffect">
                                  <p:stCondLst>
                                    <p:cond delay="0"/>
                                  </p:stCondLst>
                                  <p:childTnLst>
                                    <p:set>
                                      <p:cBhvr>
                                        <p:cTn id="9" dur="1" fill="hold">
                                          <p:stCondLst>
                                            <p:cond delay="499"/>
                                          </p:stCondLst>
                                        </p:cTn>
                                        <p:tgtEl>
                                          <p:spTgt spid="23560"/>
                                        </p:tgtEl>
                                        <p:attrNameLst>
                                          <p:attrName>style.visibility</p:attrName>
                                        </p:attrNameLst>
                                      </p:cBhvr>
                                      <p:to>
                                        <p:strVal val="visible"/>
                                      </p:to>
                                    </p:set>
                                  </p:childTnLst>
                                </p:cTn>
                              </p:par>
                            </p:childTnLst>
                          </p:cTn>
                        </p:par>
                        <p:par>
                          <p:cTn id="10" fill="hold" nodeType="afterGroup">
                            <p:stCondLst>
                              <p:cond delay="2000"/>
                            </p:stCondLst>
                            <p:childTnLst>
                              <p:par>
                                <p:cTn id="11" presetID="2" presetClass="entr" presetSubtype="8" fill="hold" grpId="0" nodeType="afterEffect">
                                  <p:stCondLst>
                                    <p:cond delay="0"/>
                                  </p:stCondLst>
                                  <p:childTnLst>
                                    <p:set>
                                      <p:cBhvr>
                                        <p:cTn id="12" dur="1" fill="hold">
                                          <p:stCondLst>
                                            <p:cond delay="0"/>
                                          </p:stCondLst>
                                        </p:cTn>
                                        <p:tgtEl>
                                          <p:spTgt spid="23561"/>
                                        </p:tgtEl>
                                        <p:attrNameLst>
                                          <p:attrName>style.visibility</p:attrName>
                                        </p:attrNameLst>
                                      </p:cBhvr>
                                      <p:to>
                                        <p:strVal val="visible"/>
                                      </p:to>
                                    </p:set>
                                    <p:anim calcmode="lin" valueType="num">
                                      <p:cBhvr additive="base">
                                        <p:cTn id="13" dur="500" fill="hold"/>
                                        <p:tgtEl>
                                          <p:spTgt spid="23561"/>
                                        </p:tgtEl>
                                        <p:attrNameLst>
                                          <p:attrName>ppt_x</p:attrName>
                                        </p:attrNameLst>
                                      </p:cBhvr>
                                      <p:tavLst>
                                        <p:tav tm="0">
                                          <p:val>
                                            <p:strVal val="0-#ppt_w/2"/>
                                          </p:val>
                                        </p:tav>
                                        <p:tav tm="100000">
                                          <p:val>
                                            <p:strVal val="#ppt_x"/>
                                          </p:val>
                                        </p:tav>
                                      </p:tavLst>
                                    </p:anim>
                                    <p:anim calcmode="lin" valueType="num">
                                      <p:cBhvr additive="base">
                                        <p:cTn id="14" dur="500" fill="hold"/>
                                        <p:tgtEl>
                                          <p:spTgt spid="235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animBg="1"/>
      <p:bldP spid="23560" grpId="0" animBg="1"/>
      <p:bldP spid="23561" grpId="0" animBg="1"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0" y="765175"/>
            <a:ext cx="4441825"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 Box 6"/>
          <p:cNvSpPr txBox="1">
            <a:spLocks noChangeArrowheads="1"/>
          </p:cNvSpPr>
          <p:nvPr/>
        </p:nvSpPr>
        <p:spPr bwMode="auto">
          <a:xfrm>
            <a:off x="5795963" y="4556125"/>
            <a:ext cx="208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pt-BR" sz="2400"/>
              <a:t>A     H      V</a:t>
            </a:r>
          </a:p>
        </p:txBody>
      </p:sp>
      <p:sp>
        <p:nvSpPr>
          <p:cNvPr id="70660" name="Text Box 7"/>
          <p:cNvSpPr txBox="1">
            <a:spLocks noChangeArrowheads="1"/>
          </p:cNvSpPr>
          <p:nvPr/>
        </p:nvSpPr>
        <p:spPr bwMode="auto">
          <a:xfrm>
            <a:off x="5148263" y="6453188"/>
            <a:ext cx="23034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pt-BR" sz="2000"/>
              <a:t>HV Normal: 55 ms</a:t>
            </a:r>
          </a:p>
        </p:txBody>
      </p:sp>
      <p:pic>
        <p:nvPicPr>
          <p:cNvPr id="70661" name="Picture 8" descr="his-pur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950" y="765175"/>
            <a:ext cx="4592638"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2542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5"/>
          <p:cNvSpPr txBox="1">
            <a:spLocks noChangeArrowheads="1"/>
          </p:cNvSpPr>
          <p:nvPr/>
        </p:nvSpPr>
        <p:spPr bwMode="auto">
          <a:xfrm>
            <a:off x="3852863" y="3716338"/>
            <a:ext cx="27352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pt-BR" sz="2400"/>
              <a:t>A      H             V</a:t>
            </a:r>
          </a:p>
        </p:txBody>
      </p:sp>
    </p:spTree>
    <p:extLst>
      <p:ext uri="{BB962C8B-B14F-4D97-AF65-F5344CB8AC3E}">
        <p14:creationId xmlns:p14="http://schemas.microsoft.com/office/powerpoint/2010/main" val="26216303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6364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0350"/>
            <a:ext cx="91440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5"/>
          <p:cNvSpPr txBox="1">
            <a:spLocks noChangeArrowheads="1"/>
          </p:cNvSpPr>
          <p:nvPr/>
        </p:nvSpPr>
        <p:spPr bwMode="auto">
          <a:xfrm>
            <a:off x="684213" y="5013325"/>
            <a:ext cx="9366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endParaRPr lang="pt-BR"/>
          </a:p>
        </p:txBody>
      </p:sp>
      <p:sp>
        <p:nvSpPr>
          <p:cNvPr id="74756" name="Text Box 6"/>
          <p:cNvSpPr txBox="1">
            <a:spLocks noChangeArrowheads="1"/>
          </p:cNvSpPr>
          <p:nvPr/>
        </p:nvSpPr>
        <p:spPr bwMode="auto">
          <a:xfrm>
            <a:off x="684213" y="4941888"/>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pt-BR" sz="2000"/>
              <a:t>A   H</a:t>
            </a:r>
          </a:p>
        </p:txBody>
      </p:sp>
      <p:sp>
        <p:nvSpPr>
          <p:cNvPr id="74757" name="Text Box 7"/>
          <p:cNvSpPr txBox="1">
            <a:spLocks noChangeArrowheads="1"/>
          </p:cNvSpPr>
          <p:nvPr/>
        </p:nvSpPr>
        <p:spPr bwMode="auto">
          <a:xfrm>
            <a:off x="4500563" y="4903788"/>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pt-BR" sz="2000"/>
              <a:t>A   H</a:t>
            </a:r>
          </a:p>
        </p:txBody>
      </p:sp>
      <p:sp>
        <p:nvSpPr>
          <p:cNvPr id="74758" name="Text Box 8"/>
          <p:cNvSpPr txBox="1">
            <a:spLocks noChangeArrowheads="1"/>
          </p:cNvSpPr>
          <p:nvPr/>
        </p:nvSpPr>
        <p:spPr bwMode="auto">
          <a:xfrm>
            <a:off x="8245475" y="4868863"/>
            <a:ext cx="1511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pt-BR" sz="2000"/>
              <a:t>A   H</a:t>
            </a:r>
          </a:p>
        </p:txBody>
      </p:sp>
    </p:spTree>
    <p:extLst>
      <p:ext uri="{BB962C8B-B14F-4D97-AF65-F5344CB8AC3E}">
        <p14:creationId xmlns:p14="http://schemas.microsoft.com/office/powerpoint/2010/main" val="1882221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450" y="-428625"/>
            <a:ext cx="12411075" cy="775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29631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476250"/>
            <a:ext cx="12420601" cy="776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spTree>
    <p:extLst>
      <p:ext uri="{BB962C8B-B14F-4D97-AF65-F5344CB8AC3E}">
        <p14:creationId xmlns:p14="http://schemas.microsoft.com/office/powerpoint/2010/main" val="123130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6631"/>
            <a:ext cx="4693956" cy="641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
        <p:nvSpPr>
          <p:cNvPr id="5" name="Elipse 4"/>
          <p:cNvSpPr/>
          <p:nvPr/>
        </p:nvSpPr>
        <p:spPr>
          <a:xfrm>
            <a:off x="3575425" y="2413022"/>
            <a:ext cx="1654492" cy="2032253"/>
          </a:xfrm>
          <a:prstGeom prst="ellipse">
            <a:avLst/>
          </a:prstGeom>
          <a:noFill/>
          <a:ln w="38100">
            <a:solidFill>
              <a:srgbClr val="FF0000"/>
            </a:solidFill>
            <a:miter lim="800000"/>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83051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2656"/>
          <a:stretch/>
        </p:blipFill>
        <p:spPr bwMode="auto">
          <a:xfrm>
            <a:off x="251520" y="797954"/>
            <a:ext cx="4261210" cy="3855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446"/>
          <a:stretch/>
        </p:blipFill>
        <p:spPr bwMode="auto">
          <a:xfrm>
            <a:off x="4624623" y="1374017"/>
            <a:ext cx="4261210" cy="4360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1617"/>
          <a:stretch/>
        </p:blipFill>
        <p:spPr bwMode="auto">
          <a:xfrm>
            <a:off x="4624625" y="797954"/>
            <a:ext cx="4261208" cy="682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Elipse 7"/>
          <p:cNvSpPr/>
          <p:nvPr/>
        </p:nvSpPr>
        <p:spPr>
          <a:xfrm>
            <a:off x="0" y="1196752"/>
            <a:ext cx="4512730" cy="3888432"/>
          </a:xfrm>
          <a:prstGeom prst="ellipse">
            <a:avLst/>
          </a:prstGeom>
          <a:noFill/>
          <a:ln w="38100">
            <a:solidFill>
              <a:srgbClr val="FF0000"/>
            </a:solidFill>
            <a:miter lim="800000"/>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Tree>
    <p:extLst>
      <p:ext uri="{BB962C8B-B14F-4D97-AF65-F5344CB8AC3E}">
        <p14:creationId xmlns:p14="http://schemas.microsoft.com/office/powerpoint/2010/main" val="158632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1026"/>
          <p:cNvSpPr>
            <a:spLocks noChangeArrowheads="1"/>
          </p:cNvSpPr>
          <p:nvPr/>
        </p:nvSpPr>
        <p:spPr bwMode="auto">
          <a:xfrm>
            <a:off x="5029200" y="1849438"/>
            <a:ext cx="3429000" cy="3713162"/>
          </a:xfrm>
          <a:prstGeom prst="rect">
            <a:avLst/>
          </a:prstGeom>
          <a:gradFill rotWithShape="0">
            <a:gsLst>
              <a:gs pos="0">
                <a:schemeClr val="tx2"/>
              </a:gs>
              <a:gs pos="100000">
                <a:schemeClr val="tx2">
                  <a:gamma/>
                  <a:tint val="45490"/>
                  <a:invGamma/>
                </a:schemeClr>
              </a:gs>
            </a:gsLst>
            <a:lin ang="5400000" scaled="1"/>
          </a:gradFill>
          <a:ln w="34925">
            <a:solidFill>
              <a:schemeClr val="accent1"/>
            </a:solidFill>
            <a:miter lim="800000"/>
            <a:headEnd/>
            <a:tailEnd/>
          </a:ln>
          <a:effectLst>
            <a:outerShdw dist="35921" dir="2700000" algn="ctr" rotWithShape="0">
              <a:srgbClr val="000000"/>
            </a:outerShdw>
          </a:effectLst>
        </p:spPr>
        <p:txBody>
          <a:bodyPr wrap="none" anchor="ctr"/>
          <a:lstStyle/>
          <a:p>
            <a:pPr>
              <a:defRPr/>
            </a:pPr>
            <a:endParaRPr lang="pt-BR">
              <a:latin typeface="Arial" charset="0"/>
            </a:endParaRPr>
          </a:p>
        </p:txBody>
      </p:sp>
      <p:sp>
        <p:nvSpPr>
          <p:cNvPr id="890883" name="Rectangle 1027"/>
          <p:cNvSpPr>
            <a:spLocks noGrp="1" noChangeArrowheads="1"/>
          </p:cNvSpPr>
          <p:nvPr>
            <p:ph type="title"/>
          </p:nvPr>
        </p:nvSpPr>
        <p:spPr>
          <a:xfrm>
            <a:off x="317500" y="660400"/>
            <a:ext cx="8637588" cy="823913"/>
          </a:xfrm>
          <a:effectLst>
            <a:outerShdw dist="35921" dir="2700000" algn="ctr" rotWithShape="0">
              <a:srgbClr val="000000"/>
            </a:outerShdw>
          </a:effectLst>
        </p:spPr>
        <p:txBody>
          <a:bodyPr lIns="90487" rIns="90487" anchor="t"/>
          <a:lstStyle/>
          <a:p>
            <a:pPr eaLnBrk="1" hangingPunct="1">
              <a:defRPr/>
            </a:pPr>
            <a:r>
              <a:rPr lang="pt-BR" dirty="0">
                <a:solidFill>
                  <a:schemeClr val="tx2"/>
                </a:solidFill>
                <a:effectLst/>
              </a:rPr>
              <a:t>Teste de Inclinação</a:t>
            </a:r>
          </a:p>
        </p:txBody>
      </p:sp>
      <p:sp>
        <p:nvSpPr>
          <p:cNvPr id="890884" name="Rectangle 1028"/>
          <p:cNvSpPr>
            <a:spLocks noGrp="1" noChangeArrowheads="1"/>
          </p:cNvSpPr>
          <p:nvPr>
            <p:ph type="body" sz="half" idx="1"/>
          </p:nvPr>
        </p:nvSpPr>
        <p:spPr>
          <a:xfrm>
            <a:off x="317500" y="1644650"/>
            <a:ext cx="4559300" cy="4235450"/>
          </a:xfrm>
          <a:effectLst>
            <a:outerShdw dist="45791" dir="2021404" algn="ctr" rotWithShape="0">
              <a:srgbClr val="000000"/>
            </a:outerShdw>
          </a:effectLst>
        </p:spPr>
        <p:txBody>
          <a:bodyPr lIns="90487" rIns="90487"/>
          <a:lstStyle/>
          <a:p>
            <a:pPr marL="282575" indent="-282575" eaLnBrk="1" hangingPunct="1">
              <a:defRPr/>
            </a:pPr>
            <a:r>
              <a:rPr lang="pt-BR" sz="2200"/>
              <a:t>Desmascara a susceptibilidade à Síncope Vasovagal (SVV)</a:t>
            </a:r>
          </a:p>
          <a:p>
            <a:pPr marL="282575" indent="-282575" eaLnBrk="1" hangingPunct="1">
              <a:defRPr/>
            </a:pPr>
            <a:r>
              <a:rPr lang="pt-BR" sz="2200"/>
              <a:t>Reproduz os sintomas</a:t>
            </a:r>
          </a:p>
          <a:p>
            <a:pPr marL="282575" indent="-282575" eaLnBrk="1" hangingPunct="1">
              <a:defRPr/>
            </a:pPr>
            <a:r>
              <a:rPr lang="pt-BR" sz="2200"/>
              <a:t>Os pacientes aprendem a reconhecer os sintomas de advertência da SVV</a:t>
            </a:r>
          </a:p>
          <a:p>
            <a:pPr marL="282575" indent="-282575" eaLnBrk="1" hangingPunct="1">
              <a:defRPr/>
            </a:pPr>
            <a:r>
              <a:rPr lang="pt-BR" sz="2200"/>
              <a:t>Fornece respaldo ao médico para melhor definir o prognóstico e o tratamento</a:t>
            </a:r>
          </a:p>
        </p:txBody>
      </p:sp>
      <p:pic>
        <p:nvPicPr>
          <p:cNvPr id="890885" name="Picture 1029"/>
          <p:cNvPicPr>
            <a:picLocks noChangeAspect="1" noChangeArrowheads="1"/>
          </p:cNvPicPr>
          <p:nvPr/>
        </p:nvPicPr>
        <p:blipFill>
          <a:blip r:embed="rId3"/>
          <a:srcRect/>
          <a:stretch>
            <a:fillRect/>
          </a:stretch>
        </p:blipFill>
        <p:spPr bwMode="auto">
          <a:xfrm>
            <a:off x="5181600" y="2133600"/>
            <a:ext cx="3162300" cy="3130550"/>
          </a:xfrm>
          <a:prstGeom prst="rect">
            <a:avLst/>
          </a:prstGeom>
          <a:noFill/>
          <a:ln w="12700">
            <a:noFill/>
            <a:miter lim="800000"/>
            <a:headEnd/>
            <a:tailEnd/>
          </a:ln>
          <a:effectLst>
            <a:outerShdw dist="35921" dir="2700000" algn="ctr" rotWithShape="0">
              <a:srgbClr val="000000"/>
            </a:outerShdw>
          </a:effectLst>
        </p:spPr>
      </p:pic>
    </p:spTree>
    <p:extLst>
      <p:ext uri="{BB962C8B-B14F-4D97-AF65-F5344CB8AC3E}">
        <p14:creationId xmlns:p14="http://schemas.microsoft.com/office/powerpoint/2010/main" val="405802075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116631"/>
            <a:ext cx="4693956" cy="6419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ângulo 3"/>
          <p:cNvSpPr/>
          <p:nvPr/>
        </p:nvSpPr>
        <p:spPr>
          <a:xfrm>
            <a:off x="90264"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
        <p:nvSpPr>
          <p:cNvPr id="5" name="Elipse 4"/>
          <p:cNvSpPr/>
          <p:nvPr/>
        </p:nvSpPr>
        <p:spPr>
          <a:xfrm>
            <a:off x="3124583" y="3977348"/>
            <a:ext cx="2021789" cy="1179844"/>
          </a:xfrm>
          <a:prstGeom prst="ellipse">
            <a:avLst/>
          </a:prstGeom>
          <a:noFill/>
          <a:ln w="38100">
            <a:solidFill>
              <a:srgbClr val="FF0000"/>
            </a:solidFill>
            <a:miter lim="800000"/>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16577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p:txBody>
          <a:bodyPr/>
          <a:lstStyle/>
          <a:p>
            <a:endParaRPr lang="pt-B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18" t="4167" r="27084"/>
          <a:stretch/>
        </p:blipFill>
        <p:spPr bwMode="auto">
          <a:xfrm>
            <a:off x="785560" y="112044"/>
            <a:ext cx="7375643" cy="6623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53" t="4167" r="53655" b="82638"/>
          <a:stretch/>
        </p:blipFill>
        <p:spPr bwMode="auto">
          <a:xfrm>
            <a:off x="1684709" y="791882"/>
            <a:ext cx="5445570" cy="26593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358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324002" y="2217051"/>
            <a:ext cx="4269677" cy="4188841"/>
          </a:xfrm>
          <a:prstGeom prst="rect">
            <a:avLst/>
          </a:prstGeom>
        </p:spPr>
      </p:pic>
      <p:pic>
        <p:nvPicPr>
          <p:cNvPr id="5" name="Picture 4"/>
          <p:cNvPicPr>
            <a:picLocks noChangeAspect="1"/>
          </p:cNvPicPr>
          <p:nvPr/>
        </p:nvPicPr>
        <p:blipFill>
          <a:blip r:embed="rId3"/>
          <a:stretch>
            <a:fillRect/>
          </a:stretch>
        </p:blipFill>
        <p:spPr>
          <a:xfrm>
            <a:off x="2324002" y="211915"/>
            <a:ext cx="4269677" cy="1841822"/>
          </a:xfrm>
          <a:prstGeom prst="rect">
            <a:avLst/>
          </a:prstGeom>
        </p:spPr>
      </p:pic>
      <p:sp>
        <p:nvSpPr>
          <p:cNvPr id="6" name="Retângulo 3"/>
          <p:cNvSpPr/>
          <p:nvPr/>
        </p:nvSpPr>
        <p:spPr>
          <a:xfrm>
            <a:off x="374016" y="6536377"/>
            <a:ext cx="9090248" cy="276999"/>
          </a:xfrm>
          <a:prstGeom prst="rect">
            <a:avLst/>
          </a:prstGeom>
        </p:spPr>
        <p:txBody>
          <a:bodyPr wrap="square">
            <a:spAutoFit/>
          </a:bodyPr>
          <a:lstStyle/>
          <a:p>
            <a:r>
              <a:rPr lang="en-US" sz="1200" i="1" dirty="0" err="1">
                <a:latin typeface="Calibri" pitchFamily="34" charset="0"/>
                <a:cs typeface="Calibri" pitchFamily="34" charset="0"/>
              </a:rPr>
              <a:t>Moya</a:t>
            </a:r>
            <a:r>
              <a:rPr lang="en-US" sz="1200" i="1" dirty="0">
                <a:latin typeface="Calibri" pitchFamily="34" charset="0"/>
                <a:cs typeface="Calibri" pitchFamily="34" charset="0"/>
              </a:rPr>
              <a:t> </a:t>
            </a:r>
            <a:r>
              <a:rPr lang="en-US" sz="1200" i="1" dirty="0" smtClean="0">
                <a:latin typeface="Calibri" pitchFamily="34" charset="0"/>
                <a:cs typeface="Calibri" pitchFamily="34" charset="0"/>
              </a:rPr>
              <a:t>A et al. </a:t>
            </a:r>
            <a:r>
              <a:rPr lang="en-US" sz="1200" i="1" dirty="0">
                <a:latin typeface="Calibri" pitchFamily="34" charset="0"/>
                <a:cs typeface="Calibri" pitchFamily="34" charset="0"/>
              </a:rPr>
              <a:t>Guidelines for the diagnosis and management </a:t>
            </a:r>
            <a:r>
              <a:rPr lang="pt-BR" sz="1200" i="1" dirty="0" err="1">
                <a:latin typeface="Calibri" pitchFamily="34" charset="0"/>
                <a:cs typeface="Calibri" pitchFamily="34" charset="0"/>
              </a:rPr>
              <a:t>of</a:t>
            </a:r>
            <a:r>
              <a:rPr lang="pt-BR" sz="1200" i="1" dirty="0">
                <a:latin typeface="Calibri" pitchFamily="34" charset="0"/>
                <a:cs typeface="Calibri" pitchFamily="34" charset="0"/>
              </a:rPr>
              <a:t> </a:t>
            </a:r>
            <a:r>
              <a:rPr lang="pt-BR" sz="1200" i="1" dirty="0" err="1">
                <a:latin typeface="Calibri" pitchFamily="34" charset="0"/>
                <a:cs typeface="Calibri" pitchFamily="34" charset="0"/>
              </a:rPr>
              <a:t>syncope</a:t>
            </a:r>
            <a:r>
              <a:rPr lang="pt-BR" sz="1200" i="1" dirty="0">
                <a:latin typeface="Calibri" pitchFamily="34" charset="0"/>
                <a:cs typeface="Calibri" pitchFamily="34" charset="0"/>
              </a:rPr>
              <a:t>. </a:t>
            </a:r>
            <a:r>
              <a:rPr lang="en-US" sz="1200" i="1" dirty="0">
                <a:latin typeface="Calibri" pitchFamily="34" charset="0"/>
                <a:cs typeface="Calibri" pitchFamily="34" charset="0"/>
              </a:rPr>
              <a:t>European Heart Journal 2009; </a:t>
            </a:r>
            <a:r>
              <a:rPr lang="en-US" sz="1200" i="1" dirty="0" smtClean="0">
                <a:latin typeface="Calibri" pitchFamily="34" charset="0"/>
                <a:cs typeface="Calibri" pitchFamily="34" charset="0"/>
              </a:rPr>
              <a:t>30:2631–2671</a:t>
            </a:r>
            <a:endParaRPr lang="en-US" sz="1200" i="1" dirty="0">
              <a:latin typeface="Calibri" pitchFamily="34" charset="0"/>
              <a:cs typeface="Calibri" pitchFamily="34" charset="0"/>
            </a:endParaRPr>
          </a:p>
        </p:txBody>
      </p:sp>
    </p:spTree>
    <p:extLst>
      <p:ext uri="{BB962C8B-B14F-4D97-AF65-F5344CB8AC3E}">
        <p14:creationId xmlns:p14="http://schemas.microsoft.com/office/powerpoint/2010/main" val="422520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72" y="-100254"/>
            <a:ext cx="9582472" cy="718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3"/>
          <p:cNvSpPr txBox="1">
            <a:spLocks noChangeArrowheads="1"/>
          </p:cNvSpPr>
          <p:nvPr/>
        </p:nvSpPr>
        <p:spPr bwMode="auto">
          <a:xfrm>
            <a:off x="5545138" y="0"/>
            <a:ext cx="3598862" cy="1061829"/>
          </a:xfrm>
          <a:prstGeom prst="rect">
            <a:avLst/>
          </a:prstGeom>
          <a:solidFill>
            <a:srgbClr val="4D4D4D"/>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pPr>
            <a:r>
              <a:rPr lang="pt-BR" b="1" dirty="0">
                <a:solidFill>
                  <a:schemeClr val="bg1"/>
                </a:solidFill>
              </a:rPr>
              <a:t>                                 </a:t>
            </a:r>
          </a:p>
          <a:p>
            <a:pPr algn="ctr" eaLnBrk="1" hangingPunct="1">
              <a:spcBef>
                <a:spcPct val="50000"/>
              </a:spcBef>
            </a:pPr>
            <a:r>
              <a:rPr lang="pt-BR" b="1" dirty="0"/>
              <a:t>J.L.C., masc, 72 anos DAC, FA e síncope</a:t>
            </a:r>
          </a:p>
        </p:txBody>
      </p:sp>
    </p:spTree>
    <p:extLst>
      <p:ext uri="{BB962C8B-B14F-4D97-AF65-F5344CB8AC3E}">
        <p14:creationId xmlns:p14="http://schemas.microsoft.com/office/powerpoint/2010/main" val="287650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4"/>
          <p:cNvSpPr>
            <a:spLocks noChangeArrowheads="1"/>
          </p:cNvSpPr>
          <p:nvPr/>
        </p:nvSpPr>
        <p:spPr bwMode="auto">
          <a:xfrm>
            <a:off x="1150938" y="617538"/>
            <a:ext cx="7794625" cy="1143000"/>
          </a:xfrm>
          <a:prstGeom prst="rect">
            <a:avLst/>
          </a:prstGeom>
          <a:noFill/>
          <a:ln w="9525">
            <a:noFill/>
            <a:miter lim="800000"/>
            <a:headEnd/>
            <a:tailEnd/>
          </a:ln>
          <a:effectLst/>
        </p:spPr>
        <p:txBody>
          <a:bodyPr anchor="b"/>
          <a:lstStyle/>
          <a:p>
            <a:pPr>
              <a:defRPr/>
            </a:pPr>
            <a:r>
              <a:rPr lang="pt-BR" sz="3600" b="1">
                <a:solidFill>
                  <a:schemeClr val="tx2"/>
                </a:solidFill>
                <a:effectLst>
                  <a:outerShdw blurRad="38100" dist="38100" dir="2700000" algn="tl">
                    <a:srgbClr val="000000"/>
                  </a:outerShdw>
                </a:effectLst>
                <a:latin typeface="Arial" charset="0"/>
              </a:rPr>
              <a:t>Bloqueio AV Total - Paroxístico</a:t>
            </a:r>
          </a:p>
        </p:txBody>
      </p:sp>
      <p:pic>
        <p:nvPicPr>
          <p:cNvPr id="93187" name="Picture 6" descr="BAVT Botão"/>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36513" y="1916113"/>
            <a:ext cx="9144000" cy="380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0828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C:\Documents and Settings\Erika\My Documents\Erika\Aulas\CardioRitmo\Curso Arritmias 2009\BAVT P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288" y="-1031875"/>
            <a:ext cx="5868987"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198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ChangeArrowheads="1"/>
          </p:cNvSpPr>
          <p:nvPr/>
        </p:nvSpPr>
        <p:spPr bwMode="auto">
          <a:xfrm>
            <a:off x="309462" y="115888"/>
            <a:ext cx="9131300" cy="733425"/>
          </a:xfrm>
          <a:prstGeom prst="rect">
            <a:avLst/>
          </a:prstGeom>
          <a:noFill/>
          <a:ln w="12700">
            <a:noFill/>
            <a:miter lim="800000"/>
            <a:headEnd/>
            <a:tailEnd/>
          </a:ln>
          <a:effectLst/>
        </p:spPr>
        <p:txBody>
          <a:bodyPr lIns="90487" tIns="44450" rIns="90487" bIns="44450"/>
          <a:lstStyle/>
          <a:p>
            <a:r>
              <a:rPr lang="en-US" sz="3200" b="1" dirty="0" err="1">
                <a:solidFill>
                  <a:schemeClr val="tx2"/>
                </a:solidFill>
                <a:effectLst>
                  <a:outerShdw blurRad="38100" dist="38100" dir="2700000" algn="tl">
                    <a:srgbClr val="000000"/>
                  </a:outerShdw>
                </a:effectLst>
              </a:rPr>
              <a:t>Síncope</a:t>
            </a:r>
            <a:r>
              <a:rPr lang="en-US" sz="3200" b="1" dirty="0">
                <a:solidFill>
                  <a:schemeClr val="tx2"/>
                </a:solidFill>
                <a:effectLst>
                  <a:outerShdw blurRad="38100" dist="38100" dir="2700000" algn="tl">
                    <a:srgbClr val="000000"/>
                  </a:outerShdw>
                </a:effectLst>
              </a:rPr>
              <a:t> – </a:t>
            </a:r>
            <a:r>
              <a:rPr lang="en-US" sz="3200" b="1" dirty="0" err="1">
                <a:solidFill>
                  <a:schemeClr val="tx2"/>
                </a:solidFill>
                <a:effectLst>
                  <a:outerShdw blurRad="38100" dist="38100" dir="2700000" algn="tl">
                    <a:srgbClr val="000000"/>
                  </a:outerShdw>
                </a:effectLst>
              </a:rPr>
              <a:t>Métodos</a:t>
            </a:r>
            <a:r>
              <a:rPr lang="en-US" sz="3200" b="1" dirty="0">
                <a:solidFill>
                  <a:schemeClr val="tx2"/>
                </a:solidFill>
                <a:effectLst>
                  <a:outerShdw blurRad="38100" dist="38100" dir="2700000" algn="tl">
                    <a:srgbClr val="000000"/>
                  </a:outerShdw>
                </a:effectLst>
              </a:rPr>
              <a:t> </a:t>
            </a:r>
            <a:r>
              <a:rPr lang="en-US" sz="3200" b="1" dirty="0" err="1">
                <a:solidFill>
                  <a:schemeClr val="tx2"/>
                </a:solidFill>
                <a:effectLst>
                  <a:outerShdw blurRad="38100" dist="38100" dir="2700000" algn="tl">
                    <a:srgbClr val="000000"/>
                  </a:outerShdw>
                </a:effectLst>
              </a:rPr>
              <a:t>Diagnósticos</a:t>
            </a:r>
            <a:r>
              <a:rPr lang="en-US" sz="3200" b="1" dirty="0">
                <a:solidFill>
                  <a:schemeClr val="tx2"/>
                </a:solidFill>
                <a:effectLst>
                  <a:outerShdw blurRad="38100" dist="38100" dir="2700000" algn="tl">
                    <a:srgbClr val="000000"/>
                  </a:outerShdw>
                </a:effectLst>
              </a:rPr>
              <a:t> </a:t>
            </a:r>
            <a:r>
              <a:rPr lang="en-US" sz="3200" b="1" dirty="0" err="1">
                <a:solidFill>
                  <a:schemeClr val="tx2"/>
                </a:solidFill>
                <a:effectLst>
                  <a:outerShdw blurRad="38100" dist="38100" dir="2700000" algn="tl">
                    <a:srgbClr val="000000"/>
                  </a:outerShdw>
                </a:effectLst>
              </a:rPr>
              <a:t>Convencionais</a:t>
            </a:r>
            <a:endParaRPr lang="en-US" sz="3200" b="1" dirty="0">
              <a:solidFill>
                <a:schemeClr val="tx2"/>
              </a:solidFill>
              <a:effectLst>
                <a:outerShdw blurRad="38100" dist="38100" dir="2700000" algn="tl">
                  <a:srgbClr val="000000"/>
                </a:outerShdw>
              </a:effectLst>
            </a:endParaRPr>
          </a:p>
        </p:txBody>
      </p:sp>
      <p:graphicFrame>
        <p:nvGraphicFramePr>
          <p:cNvPr id="39076" name="Group 164"/>
          <p:cNvGraphicFramePr>
            <a:graphicFrameLocks noGrp="1"/>
          </p:cNvGraphicFramePr>
          <p:nvPr/>
        </p:nvGraphicFramePr>
        <p:xfrm>
          <a:off x="468313" y="1196975"/>
          <a:ext cx="8280400" cy="5021455"/>
        </p:xfrm>
        <a:graphic>
          <a:graphicData uri="http://schemas.openxmlformats.org/drawingml/2006/table">
            <a:tbl>
              <a:tblPr/>
              <a:tblGrid>
                <a:gridCol w="3790950"/>
                <a:gridCol w="4489450"/>
              </a:tblGrid>
              <a:tr h="7461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rgbClr val="000000"/>
                          </a:solidFill>
                          <a:effectLst/>
                          <a:latin typeface="Tahoma" charset="0"/>
                          <a:ea typeface="ＭＳ Ｐゴシック" charset="0"/>
                        </a:rPr>
                        <a:t>Teste / Procedimento</a:t>
                      </a:r>
                    </a:p>
                  </a:txBody>
                  <a:tcPr horzOverflow="overflow">
                    <a:lnL>
                      <a:noFill/>
                    </a:lnL>
                    <a:lnR>
                      <a:noFill/>
                    </a:lnR>
                    <a:lnT>
                      <a:noFill/>
                    </a:lnT>
                    <a:lnB>
                      <a:noFill/>
                    </a:lnB>
                    <a:lnTlToBr>
                      <a:noFill/>
                    </a:lnTlToBr>
                    <a:lnBlToTr>
                      <a:noFill/>
                    </a:lnBlToTr>
                    <a:gradFill rotWithShape="1">
                      <a:gsLst>
                        <a:gs pos="0">
                          <a:srgbClr val="FFFF66"/>
                        </a:gs>
                        <a:gs pos="100000">
                          <a:srgbClr val="76762F"/>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rgbClr val="000000"/>
                          </a:solidFill>
                          <a:effectLst/>
                          <a:latin typeface="Tahoma" charset="0"/>
                          <a:ea typeface="ＭＳ Ｐゴシック" charset="0"/>
                        </a:rPr>
                        <a:t>Capacidade Diagnóstica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600" b="1" i="0" u="none" strike="noStrike" cap="none" normalizeH="0" baseline="0">
                          <a:ln>
                            <a:noFill/>
                          </a:ln>
                          <a:solidFill>
                            <a:srgbClr val="000000"/>
                          </a:solidFill>
                          <a:effectLst/>
                          <a:latin typeface="Tahoma" charset="0"/>
                          <a:ea typeface="ＭＳ Ｐゴシック" charset="0"/>
                        </a:rPr>
                        <a:t>(baseada em tempo diagnóstico médio de 5,1 meses</a:t>
                      </a:r>
                      <a:r>
                        <a:rPr kumimoji="0" lang="en-US" sz="1600" b="1" i="0" u="none" strike="noStrike" cap="none" normalizeH="0" baseline="30000">
                          <a:ln>
                            <a:noFill/>
                          </a:ln>
                          <a:solidFill>
                            <a:srgbClr val="000000"/>
                          </a:solidFill>
                          <a:effectLst/>
                          <a:latin typeface="Tahoma" charset="0"/>
                          <a:ea typeface="ＭＳ Ｐゴシック" charset="0"/>
                        </a:rPr>
                        <a:t>7</a:t>
                      </a:r>
                      <a:endParaRPr kumimoji="0" lang="en-US" sz="1600" b="1" i="0" u="none" strike="noStrike" cap="none" normalizeH="0" baseline="0">
                        <a:ln>
                          <a:noFill/>
                        </a:ln>
                        <a:solidFill>
                          <a:srgbClr val="000000"/>
                        </a:solidFill>
                        <a:effectLst/>
                        <a:latin typeface="Tahoma" charset="0"/>
                        <a:ea typeface="ＭＳ Ｐゴシック" charset="0"/>
                      </a:endParaRPr>
                    </a:p>
                  </a:txBody>
                  <a:tcPr horzOverflow="overflow">
                    <a:lnL>
                      <a:noFill/>
                    </a:lnL>
                    <a:lnR>
                      <a:noFill/>
                    </a:lnR>
                    <a:lnT>
                      <a:noFill/>
                    </a:lnT>
                    <a:lnB>
                      <a:noFill/>
                    </a:lnB>
                    <a:lnTlToBr>
                      <a:noFill/>
                    </a:lnTlToBr>
                    <a:lnBlToTr>
                      <a:noFill/>
                    </a:lnBlToTr>
                    <a:gradFill rotWithShape="1">
                      <a:gsLst>
                        <a:gs pos="0">
                          <a:srgbClr val="FFFF66"/>
                        </a:gs>
                        <a:gs pos="100000">
                          <a:srgbClr val="76762F"/>
                        </a:gs>
                      </a:gsLst>
                      <a:lin ang="5400000" scaled="1"/>
                    </a:gradFill>
                  </a:tcPr>
                </a:tc>
              </a:tr>
              <a:tr h="5032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História e Exame Físico (Incluindo Massagem Carotideana)</a:t>
                      </a:r>
                      <a:endParaRPr kumimoji="0" lang="en-US" sz="1400" b="1" i="0" u="none" strike="noStrike" cap="none" normalizeH="0" baseline="0">
                        <a:ln>
                          <a:noFill/>
                        </a:ln>
                        <a:solidFill>
                          <a:srgbClr val="000000"/>
                        </a:solidFill>
                        <a:effectLst/>
                        <a:latin typeface="Tahoma" charset="0"/>
                        <a:ea typeface="ＭＳ Ｐゴシック" charset="0"/>
                      </a:endParaRP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49-85% </a:t>
                      </a:r>
                      <a:r>
                        <a:rPr kumimoji="0" lang="en-US" sz="1200" b="1" i="0" u="none" strike="noStrike" cap="none" normalizeH="0" baseline="30000">
                          <a:ln>
                            <a:noFill/>
                          </a:ln>
                          <a:solidFill>
                            <a:srgbClr val="000000"/>
                          </a:solidFill>
                          <a:effectLst/>
                          <a:latin typeface="Tahoma" charset="0"/>
                          <a:ea typeface="ＭＳ Ｐゴシック" charset="0"/>
                        </a:rPr>
                        <a:t>1, 2</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3032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ECG</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2-11% </a:t>
                      </a:r>
                      <a:r>
                        <a:rPr kumimoji="0" lang="en-US" sz="1200" b="1" i="0" u="none" strike="noStrike" cap="none" normalizeH="0" baseline="30000">
                          <a:ln>
                            <a:noFill/>
                          </a:ln>
                          <a:solidFill>
                            <a:srgbClr val="000000"/>
                          </a:solidFill>
                          <a:effectLst/>
                          <a:latin typeface="Tahoma" charset="0"/>
                          <a:ea typeface="ＭＳ Ｐゴシック" charset="0"/>
                        </a:rPr>
                        <a:t>2</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3016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Estudo Eletrofisiológico sem DC Estrutural</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11% </a:t>
                      </a:r>
                      <a:r>
                        <a:rPr kumimoji="0" lang="en-US" sz="1200" b="1" i="0" u="none" strike="noStrike" cap="none" normalizeH="0" baseline="30000">
                          <a:ln>
                            <a:noFill/>
                          </a:ln>
                          <a:solidFill>
                            <a:srgbClr val="000000"/>
                          </a:solidFill>
                          <a:effectLst/>
                          <a:latin typeface="Tahoma" charset="0"/>
                          <a:ea typeface="ＭＳ Ｐゴシック" charset="0"/>
                        </a:rPr>
                        <a:t>3</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3016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Estudo Eletrofisiológico com DC Estrutural</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49% </a:t>
                      </a:r>
                      <a:r>
                        <a:rPr kumimoji="0" lang="en-US" sz="1200" b="1" i="0" u="none" strike="noStrike" cap="none" normalizeH="0" baseline="30000">
                          <a:ln>
                            <a:noFill/>
                          </a:ln>
                          <a:solidFill>
                            <a:srgbClr val="000000"/>
                          </a:solidFill>
                          <a:effectLst/>
                          <a:latin typeface="Tahoma" charset="0"/>
                          <a:ea typeface="ＭＳ Ｐゴシック" charset="0"/>
                        </a:rPr>
                        <a:t>3</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3016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Tilt Table Test (sem DC Estrutural)</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11-87% </a:t>
                      </a:r>
                      <a:r>
                        <a:rPr kumimoji="0" lang="en-US" sz="1200" b="1" i="0" u="none" strike="noStrike" cap="none" normalizeH="0" baseline="30000">
                          <a:ln>
                            <a:noFill/>
                          </a:ln>
                          <a:solidFill>
                            <a:srgbClr val="000000"/>
                          </a:solidFill>
                          <a:effectLst/>
                          <a:latin typeface="Tahoma" charset="0"/>
                          <a:ea typeface="ＭＳ Ｐゴシック" charset="0"/>
                        </a:rPr>
                        <a:t>4, 5</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30162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Monitorização Ambulatorial:</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1200" b="1" i="0" u="none" strike="noStrike" cap="none" normalizeH="0" baseline="0">
                        <a:ln>
                          <a:noFill/>
                        </a:ln>
                        <a:solidFill>
                          <a:srgbClr val="000000"/>
                        </a:solidFill>
                        <a:effectLst/>
                        <a:latin typeface="Tahoma" charset="0"/>
                        <a:ea typeface="ＭＳ Ｐゴシック" charset="0"/>
                      </a:endParaRP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301625">
                <a:tc>
                  <a:txBody>
                    <a:bodyPr/>
                    <a:lstStyle/>
                    <a:p>
                      <a:pPr marL="533400" marR="0" lvl="0" indent="-533400"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r>
                        <a:rPr kumimoji="0" lang="en-US" sz="1200" b="1" i="0" u="none" strike="noStrike" cap="none" normalizeH="0" baseline="0">
                          <a:ln>
                            <a:noFill/>
                          </a:ln>
                          <a:solidFill>
                            <a:srgbClr val="000000"/>
                          </a:solidFill>
                          <a:effectLst/>
                          <a:latin typeface="Tahoma" charset="0"/>
                          <a:ea typeface="ＭＳ Ｐゴシック" charset="0"/>
                        </a:rPr>
                        <a:t>Holter</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2%  </a:t>
                      </a:r>
                      <a:r>
                        <a:rPr kumimoji="0" lang="en-US" sz="1200" b="1" i="0" u="none" strike="noStrike" cap="none" normalizeH="0" baseline="30000">
                          <a:ln>
                            <a:noFill/>
                          </a:ln>
                          <a:solidFill>
                            <a:srgbClr val="000000"/>
                          </a:solidFill>
                          <a:effectLst/>
                          <a:latin typeface="Tahoma" charset="0"/>
                          <a:ea typeface="ＭＳ Ｐゴシック" charset="0"/>
                        </a:rPr>
                        <a:t>7</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544513">
                <a:tc>
                  <a:txBody>
                    <a:bodyPr/>
                    <a:lstStyle/>
                    <a:p>
                      <a:pPr marL="533400" marR="0" lvl="0" indent="-533400"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r>
                        <a:rPr kumimoji="0" lang="en-US" sz="1200" b="1" i="0" u="none" strike="noStrike" cap="none" normalizeH="0" baseline="0">
                          <a:ln>
                            <a:noFill/>
                          </a:ln>
                          <a:solidFill>
                            <a:srgbClr val="000000"/>
                          </a:solidFill>
                          <a:effectLst/>
                          <a:latin typeface="Tahoma" charset="0"/>
                          <a:ea typeface="ＭＳ Ｐゴシック" charset="0"/>
                        </a:rPr>
                        <a:t>Looper Externo</a:t>
                      </a:r>
                    </a:p>
                    <a:p>
                      <a:pPr marL="838200" marR="0" lvl="1" indent="-190500" algn="l" defTabSz="914400" rtl="0" eaLnBrk="1" fontAlgn="base" latinLnBrk="0" hangingPunct="1">
                        <a:lnSpc>
                          <a:spcPct val="100000"/>
                        </a:lnSpc>
                        <a:spcBef>
                          <a:spcPct val="20000"/>
                        </a:spcBef>
                        <a:spcAft>
                          <a:spcPct val="0"/>
                        </a:spcAft>
                        <a:buClr>
                          <a:schemeClr val="tx1"/>
                        </a:buClr>
                        <a:buSzTx/>
                        <a:buFontTx/>
                        <a:buNone/>
                        <a:tabLst/>
                      </a:pPr>
                      <a:r>
                        <a:rPr kumimoji="0" lang="en-US" sz="1200" b="1" i="0" u="none" strike="noStrike" cap="none" normalizeH="0" baseline="0">
                          <a:ln>
                            <a:noFill/>
                          </a:ln>
                          <a:solidFill>
                            <a:srgbClr val="000000"/>
                          </a:solidFill>
                          <a:effectLst/>
                          <a:latin typeface="Tahoma" charset="0"/>
                          <a:ea typeface="ＭＳ Ｐゴシック" charset="0"/>
                        </a:rPr>
                        <a:t>(2-3 semanas de duração)</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20% </a:t>
                      </a:r>
                      <a:r>
                        <a:rPr kumimoji="0" lang="en-US" sz="1200" b="1" i="0" u="none" strike="noStrike" cap="none" normalizeH="0" baseline="30000">
                          <a:ln>
                            <a:noFill/>
                          </a:ln>
                          <a:solidFill>
                            <a:srgbClr val="000000"/>
                          </a:solidFill>
                          <a:effectLst/>
                          <a:latin typeface="Tahoma" charset="0"/>
                          <a:ea typeface="ＭＳ Ｐゴシック" charset="0"/>
                        </a:rPr>
                        <a:t>7</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544513">
                <a:tc>
                  <a:txBody>
                    <a:bodyPr/>
                    <a:lstStyle/>
                    <a:p>
                      <a:pPr marL="519113" marR="0" lvl="0" indent="-519113" algn="l" defTabSz="914400" rtl="0" eaLnBrk="1" fontAlgn="base" latinLnBrk="0" hangingPunct="1">
                        <a:lnSpc>
                          <a:spcPct val="100000"/>
                        </a:lnSpc>
                        <a:spcBef>
                          <a:spcPct val="20000"/>
                        </a:spcBef>
                        <a:spcAft>
                          <a:spcPct val="0"/>
                        </a:spcAft>
                        <a:buClr>
                          <a:schemeClr val="hlink"/>
                        </a:buClr>
                        <a:buSzPct val="70000"/>
                        <a:buFont typeface="Wingdings" charset="0"/>
                        <a:buChar char="n"/>
                        <a:tabLst/>
                      </a:pPr>
                      <a:r>
                        <a:rPr kumimoji="0" lang="en-US" sz="1200" b="1" i="0" u="none" strike="noStrike" cap="none" normalizeH="0" baseline="0">
                          <a:ln>
                            <a:noFill/>
                          </a:ln>
                          <a:solidFill>
                            <a:srgbClr val="000000"/>
                          </a:solidFill>
                          <a:effectLst/>
                          <a:latin typeface="Tahoma" charset="0"/>
                          <a:ea typeface="ＭＳ Ｐゴシック" charset="0"/>
                        </a:rPr>
                        <a:t>Looper Implantável</a:t>
                      </a:r>
                    </a:p>
                    <a:p>
                      <a:pPr marL="692150" marR="0" lvl="1" indent="0" algn="l" defTabSz="914400" rtl="0" eaLnBrk="1" fontAlgn="base" latinLnBrk="0" hangingPunct="1">
                        <a:lnSpc>
                          <a:spcPct val="100000"/>
                        </a:lnSpc>
                        <a:spcBef>
                          <a:spcPct val="20000"/>
                        </a:spcBef>
                        <a:spcAft>
                          <a:spcPct val="0"/>
                        </a:spcAft>
                        <a:buClr>
                          <a:schemeClr val="tx1"/>
                        </a:buClr>
                        <a:buSzTx/>
                        <a:buFontTx/>
                        <a:buNone/>
                        <a:tabLst/>
                      </a:pPr>
                      <a:r>
                        <a:rPr kumimoji="0" lang="en-US" sz="1200" b="1" i="0" u="none" strike="noStrike" cap="none" normalizeH="0" baseline="0">
                          <a:ln>
                            <a:noFill/>
                          </a:ln>
                          <a:solidFill>
                            <a:srgbClr val="000000"/>
                          </a:solidFill>
                          <a:effectLst/>
                          <a:latin typeface="Tahoma" charset="0"/>
                          <a:ea typeface="ＭＳ Ｐゴシック" charset="0"/>
                        </a:rPr>
                        <a:t>(monitorização de até 14 meses)</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65-88% </a:t>
                      </a:r>
                      <a:r>
                        <a:rPr kumimoji="0" lang="en-US" sz="1200" b="1" i="0" u="none" strike="noStrike" cap="none" normalizeH="0" baseline="30000">
                          <a:ln>
                            <a:noFill/>
                          </a:ln>
                          <a:solidFill>
                            <a:srgbClr val="000000"/>
                          </a:solidFill>
                          <a:effectLst/>
                          <a:latin typeface="Tahoma" charset="0"/>
                          <a:ea typeface="ＭＳ Ｐゴシック" charset="0"/>
                        </a:rPr>
                        <a:t>6, 7</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r h="746125">
                <a:tc>
                  <a:txBody>
                    <a:bodyPr/>
                    <a:lstStyle/>
                    <a:p>
                      <a:pPr marL="519113" marR="0" lvl="0" indent="-519113" algn="l"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Investigação Neurológica </a:t>
                      </a:r>
                      <a:r>
                        <a:rPr kumimoji="0" lang="en-US" sz="1200" b="1" i="0" u="none" strike="noStrike" cap="none" normalizeH="0" baseline="30000">
                          <a:ln>
                            <a:noFill/>
                          </a:ln>
                          <a:solidFill>
                            <a:srgbClr val="000000"/>
                          </a:solidFill>
                          <a:effectLst/>
                          <a:latin typeface="Tahoma" charset="0"/>
                          <a:ea typeface="ＭＳ Ｐゴシック" charset="0"/>
                          <a:cs typeface="Arial" charset="0"/>
                        </a:rPr>
                        <a:t>†</a:t>
                      </a:r>
                      <a:endParaRPr kumimoji="0" lang="en-US" sz="1200" b="1" i="0" u="none" strike="noStrike" cap="none" normalizeH="0" baseline="30000">
                        <a:ln>
                          <a:noFill/>
                        </a:ln>
                        <a:solidFill>
                          <a:srgbClr val="000000"/>
                        </a:solidFill>
                        <a:effectLst/>
                        <a:latin typeface="Tahoma" charset="0"/>
                        <a:ea typeface="ＭＳ Ｐゴシック" charset="0"/>
                      </a:endParaRPr>
                    </a:p>
                    <a:p>
                      <a:pPr marL="692150" marR="0" lvl="1" indent="0" algn="l" defTabSz="914400" rtl="0" eaLnBrk="1" fontAlgn="base" latinLnBrk="0" hangingPunct="1">
                        <a:lnSpc>
                          <a:spcPct val="100000"/>
                        </a:lnSpc>
                        <a:spcBef>
                          <a:spcPct val="20000"/>
                        </a:spcBef>
                        <a:spcAft>
                          <a:spcPct val="0"/>
                        </a:spcAft>
                        <a:buClr>
                          <a:schemeClr val="tx1"/>
                        </a:buClr>
                        <a:buSzTx/>
                        <a:buFontTx/>
                        <a:buNone/>
                        <a:tabLst/>
                      </a:pPr>
                      <a:r>
                        <a:rPr kumimoji="0" lang="en-US" sz="1200" b="1" i="0" u="none" strike="noStrike" cap="none" normalizeH="0" baseline="0">
                          <a:ln>
                            <a:noFill/>
                          </a:ln>
                          <a:solidFill>
                            <a:srgbClr val="000000"/>
                          </a:solidFill>
                          <a:effectLst/>
                          <a:latin typeface="Tahoma" charset="0"/>
                          <a:ea typeface="ＭＳ Ｐゴシック" charset="0"/>
                        </a:rPr>
                        <a:t>(TC Crânio, Doppler Carótidas, EEG)</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1200" b="1" i="0" u="none" strike="noStrike" cap="none" normalizeH="0" baseline="30000">
                        <a:ln>
                          <a:noFill/>
                        </a:ln>
                        <a:solidFill>
                          <a:srgbClr val="000000"/>
                        </a:solidFill>
                        <a:effectLst/>
                        <a:latin typeface="Tahoma" charset="0"/>
                        <a:ea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200" b="1" i="0" u="none" strike="noStrike" cap="none" normalizeH="0" baseline="0">
                          <a:ln>
                            <a:noFill/>
                          </a:ln>
                          <a:solidFill>
                            <a:srgbClr val="000000"/>
                          </a:solidFill>
                          <a:effectLst/>
                          <a:latin typeface="Tahoma" charset="0"/>
                          <a:ea typeface="ＭＳ Ｐゴシック" charset="0"/>
                        </a:rPr>
                        <a:t>0-4% </a:t>
                      </a:r>
                      <a:r>
                        <a:rPr kumimoji="0" lang="en-US" sz="1200" b="1" i="0" u="none" strike="noStrike" cap="none" normalizeH="0" baseline="30000">
                          <a:ln>
                            <a:noFill/>
                          </a:ln>
                          <a:solidFill>
                            <a:srgbClr val="000000"/>
                          </a:solidFill>
                          <a:effectLst/>
                          <a:latin typeface="Tahoma" charset="0"/>
                          <a:ea typeface="ＭＳ Ｐゴシック" charset="0"/>
                        </a:rPr>
                        <a:t>4,5,8,9,10</a:t>
                      </a:r>
                    </a:p>
                  </a:txBody>
                  <a:tcPr horzOverflow="overflow">
                    <a:lnL>
                      <a:noFill/>
                    </a:lnL>
                    <a:lnR>
                      <a:noFill/>
                    </a:lnR>
                    <a:lnT>
                      <a:noFill/>
                    </a:lnT>
                    <a:lnB>
                      <a:noFill/>
                    </a:lnB>
                    <a:lnTlToBr>
                      <a:noFill/>
                    </a:lnTlToBr>
                    <a:lnBlToTr>
                      <a:noFill/>
                    </a:lnBlToTr>
                    <a:gradFill rotWithShape="1">
                      <a:gsLst>
                        <a:gs pos="0">
                          <a:srgbClr val="99FFCC"/>
                        </a:gs>
                        <a:gs pos="100000">
                          <a:srgbClr val="568F72"/>
                        </a:gs>
                      </a:gsLst>
                      <a:lin ang="5400000" scaled="1"/>
                    </a:gradFill>
                  </a:tcPr>
                </a:tc>
              </a:tr>
            </a:tbl>
          </a:graphicData>
        </a:graphic>
      </p:graphicFrame>
      <p:sp>
        <p:nvSpPr>
          <p:cNvPr id="38938" name="Rectangle 44"/>
          <p:cNvSpPr>
            <a:spLocks noChangeArrowheads="1"/>
          </p:cNvSpPr>
          <p:nvPr/>
        </p:nvSpPr>
        <p:spPr bwMode="auto">
          <a:xfrm>
            <a:off x="5435600" y="6564313"/>
            <a:ext cx="20574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eaLnBrk="0" hangingPunct="0">
              <a:lnSpc>
                <a:spcPct val="95000"/>
              </a:lnSpc>
              <a:tabLst>
                <a:tab pos="228600" algn="l"/>
              </a:tabLst>
            </a:pPr>
            <a:r>
              <a:rPr lang="en-US" baseline="30000">
                <a:cs typeface="Arial" charset="0"/>
              </a:rPr>
              <a:t>†</a:t>
            </a:r>
            <a:r>
              <a:rPr lang="en-US" sz="1600" baseline="30000">
                <a:cs typeface="Arial" charset="0"/>
              </a:rPr>
              <a:t> RNM Não Avaliada</a:t>
            </a:r>
            <a:endParaRPr lang="en-US" sz="800"/>
          </a:p>
        </p:txBody>
      </p:sp>
      <p:sp>
        <p:nvSpPr>
          <p:cNvPr id="38939" name="Rectangle 45"/>
          <p:cNvSpPr>
            <a:spLocks noChangeArrowheads="1"/>
          </p:cNvSpPr>
          <p:nvPr/>
        </p:nvSpPr>
        <p:spPr bwMode="auto">
          <a:xfrm>
            <a:off x="228600" y="6202363"/>
            <a:ext cx="175895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lnSpc>
                <a:spcPct val="90000"/>
              </a:lnSpc>
              <a:spcBef>
                <a:spcPct val="25000"/>
              </a:spcBef>
              <a:spcAft>
                <a:spcPct val="10000"/>
              </a:spcAft>
            </a:pPr>
            <a:r>
              <a:rPr lang="en-US" sz="800" baseline="30000"/>
              <a:t>1</a:t>
            </a:r>
            <a:r>
              <a:rPr lang="en-US" sz="800"/>
              <a:t> Kapoor, et al </a:t>
            </a:r>
            <a:r>
              <a:rPr lang="en-US" sz="800" i="1"/>
              <a:t>N Eng J Med, </a:t>
            </a:r>
            <a:r>
              <a:rPr lang="en-US" sz="800"/>
              <a:t>1983.</a:t>
            </a:r>
          </a:p>
          <a:p>
            <a:pPr eaLnBrk="0" hangingPunct="0">
              <a:lnSpc>
                <a:spcPct val="90000"/>
              </a:lnSpc>
              <a:spcBef>
                <a:spcPct val="25000"/>
              </a:spcBef>
              <a:spcAft>
                <a:spcPct val="10000"/>
              </a:spcAft>
            </a:pPr>
            <a:r>
              <a:rPr lang="en-US" sz="800" baseline="30000"/>
              <a:t>2</a:t>
            </a:r>
            <a:r>
              <a:rPr lang="en-US" sz="800"/>
              <a:t> Kapoor, </a:t>
            </a:r>
            <a:r>
              <a:rPr lang="en-US" sz="800" i="1"/>
              <a:t>Am J Med</a:t>
            </a:r>
            <a:r>
              <a:rPr lang="en-US" sz="800"/>
              <a:t>, 1991.</a:t>
            </a:r>
          </a:p>
          <a:p>
            <a:pPr eaLnBrk="0" hangingPunct="0">
              <a:lnSpc>
                <a:spcPct val="90000"/>
              </a:lnSpc>
              <a:spcBef>
                <a:spcPct val="25000"/>
              </a:spcBef>
              <a:spcAft>
                <a:spcPct val="10000"/>
              </a:spcAft>
            </a:pPr>
            <a:r>
              <a:rPr lang="en-US" sz="800" baseline="30000"/>
              <a:t>3</a:t>
            </a:r>
            <a:r>
              <a:rPr lang="en-US" sz="800"/>
              <a:t> Linzer, et al. </a:t>
            </a:r>
            <a:r>
              <a:rPr lang="en-US" sz="800" i="1"/>
              <a:t>Ann Int. Med</a:t>
            </a:r>
            <a:r>
              <a:rPr lang="en-US" sz="800"/>
              <a:t>, 1997.</a:t>
            </a:r>
          </a:p>
          <a:p>
            <a:pPr eaLnBrk="0" hangingPunct="0">
              <a:lnSpc>
                <a:spcPct val="90000"/>
              </a:lnSpc>
              <a:spcBef>
                <a:spcPct val="25000"/>
              </a:spcBef>
              <a:spcAft>
                <a:spcPct val="10000"/>
              </a:spcAft>
            </a:pPr>
            <a:r>
              <a:rPr lang="en-US" sz="800" baseline="30000"/>
              <a:t>4</a:t>
            </a:r>
            <a:r>
              <a:rPr lang="en-US" sz="800"/>
              <a:t> Kapoor, </a:t>
            </a:r>
            <a:r>
              <a:rPr lang="en-US" sz="800" i="1"/>
              <a:t>Medicine</a:t>
            </a:r>
            <a:r>
              <a:rPr lang="en-US" sz="800"/>
              <a:t>, 1990.</a:t>
            </a:r>
          </a:p>
        </p:txBody>
      </p:sp>
      <p:sp>
        <p:nvSpPr>
          <p:cNvPr id="38940" name="Rectangle 46"/>
          <p:cNvSpPr>
            <a:spLocks noChangeArrowheads="1"/>
          </p:cNvSpPr>
          <p:nvPr/>
        </p:nvSpPr>
        <p:spPr bwMode="auto">
          <a:xfrm>
            <a:off x="2209800" y="6189663"/>
            <a:ext cx="29432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eaLnBrk="0" hangingPunct="0">
              <a:lnSpc>
                <a:spcPct val="90000"/>
              </a:lnSpc>
              <a:spcBef>
                <a:spcPct val="25000"/>
              </a:spcBef>
              <a:spcAft>
                <a:spcPct val="10000"/>
              </a:spcAft>
            </a:pPr>
            <a:r>
              <a:rPr lang="en-US" sz="800" baseline="30000"/>
              <a:t>5</a:t>
            </a:r>
            <a:r>
              <a:rPr lang="en-US" sz="800"/>
              <a:t> Kapoor, </a:t>
            </a:r>
            <a:r>
              <a:rPr lang="en-US" sz="800" i="1"/>
              <a:t>JAMA</a:t>
            </a:r>
            <a:r>
              <a:rPr lang="en-US" sz="800"/>
              <a:t>, 1992</a:t>
            </a:r>
          </a:p>
          <a:p>
            <a:pPr eaLnBrk="0" hangingPunct="0">
              <a:lnSpc>
                <a:spcPct val="90000"/>
              </a:lnSpc>
              <a:spcBef>
                <a:spcPct val="25000"/>
              </a:spcBef>
              <a:spcAft>
                <a:spcPct val="10000"/>
              </a:spcAft>
            </a:pPr>
            <a:r>
              <a:rPr lang="en-US" sz="800" baseline="30000"/>
              <a:t>6</a:t>
            </a:r>
            <a:r>
              <a:rPr lang="en-US" sz="800"/>
              <a:t> Krahn, </a:t>
            </a:r>
            <a:r>
              <a:rPr lang="en-US" sz="800" i="1"/>
              <a:t>Circulation</a:t>
            </a:r>
            <a:r>
              <a:rPr lang="en-US" sz="800"/>
              <a:t>, 1995</a:t>
            </a:r>
          </a:p>
          <a:p>
            <a:pPr eaLnBrk="0" hangingPunct="0">
              <a:lnSpc>
                <a:spcPct val="90000"/>
              </a:lnSpc>
              <a:spcBef>
                <a:spcPct val="25000"/>
              </a:spcBef>
              <a:spcAft>
                <a:spcPct val="10000"/>
              </a:spcAft>
            </a:pPr>
            <a:r>
              <a:rPr lang="en-US" sz="800" baseline="30000"/>
              <a:t>7</a:t>
            </a:r>
            <a:r>
              <a:rPr lang="en-US" sz="800"/>
              <a:t> Krahn, </a:t>
            </a:r>
            <a:r>
              <a:rPr lang="en-US" sz="800" i="1"/>
              <a:t>Cardiology Clinics</a:t>
            </a:r>
            <a:r>
              <a:rPr lang="en-US" sz="800"/>
              <a:t>, 1997.</a:t>
            </a:r>
          </a:p>
          <a:p>
            <a:pPr eaLnBrk="0" hangingPunct="0">
              <a:lnSpc>
                <a:spcPct val="90000"/>
              </a:lnSpc>
              <a:spcBef>
                <a:spcPct val="25000"/>
              </a:spcBef>
              <a:spcAft>
                <a:spcPct val="10000"/>
              </a:spcAft>
            </a:pPr>
            <a:r>
              <a:rPr lang="en-US" sz="800" baseline="30000"/>
              <a:t>8 </a:t>
            </a:r>
            <a:r>
              <a:rPr lang="en-US" sz="800"/>
              <a:t>Eagle K,, et al. The Yale J Biol and Medicine. 1983; 56: 1-8.</a:t>
            </a:r>
          </a:p>
        </p:txBody>
      </p:sp>
      <p:sp>
        <p:nvSpPr>
          <p:cNvPr id="38941" name="Text Box 47"/>
          <p:cNvSpPr txBox="1">
            <a:spLocks noChangeArrowheads="1"/>
          </p:cNvSpPr>
          <p:nvPr/>
        </p:nvSpPr>
        <p:spPr bwMode="auto">
          <a:xfrm>
            <a:off x="4495800" y="6172200"/>
            <a:ext cx="25146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nSpc>
                <a:spcPct val="90000"/>
              </a:lnSpc>
              <a:spcBef>
                <a:spcPct val="25000"/>
              </a:spcBef>
              <a:spcAft>
                <a:spcPct val="10000"/>
              </a:spcAft>
            </a:pPr>
            <a:r>
              <a:rPr lang="en-US" sz="800" baseline="30000"/>
              <a:t>9 </a:t>
            </a:r>
            <a:r>
              <a:rPr lang="en-US" sz="800"/>
              <a:t>Day S, et al. Am J Med. 1982; 73: 15-23.</a:t>
            </a:r>
          </a:p>
          <a:p>
            <a:pPr>
              <a:lnSpc>
                <a:spcPct val="90000"/>
              </a:lnSpc>
              <a:spcBef>
                <a:spcPct val="25000"/>
              </a:spcBef>
              <a:spcAft>
                <a:spcPct val="10000"/>
              </a:spcAft>
            </a:pPr>
            <a:r>
              <a:rPr lang="en-US" sz="800" baseline="30000"/>
              <a:t>10</a:t>
            </a:r>
            <a:r>
              <a:rPr lang="en-US" sz="800"/>
              <a:t> Stetson P, et al.  PACE. 1999; 22 (part II): 782.</a:t>
            </a:r>
          </a:p>
          <a:p>
            <a:pPr>
              <a:spcBef>
                <a:spcPct val="50000"/>
              </a:spcBef>
            </a:pPr>
            <a:endParaRPr lang="en-US" sz="2000"/>
          </a:p>
        </p:txBody>
      </p:sp>
    </p:spTree>
    <p:extLst>
      <p:ext uri="{BB962C8B-B14F-4D97-AF65-F5344CB8AC3E}">
        <p14:creationId xmlns:p14="http://schemas.microsoft.com/office/powerpoint/2010/main" val="609928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
          <p:cNvSpPr>
            <a:spLocks noChangeArrowheads="1"/>
          </p:cNvSpPr>
          <p:nvPr/>
        </p:nvSpPr>
        <p:spPr bwMode="auto">
          <a:xfrm>
            <a:off x="500063" y="142875"/>
            <a:ext cx="7683500" cy="765175"/>
          </a:xfrm>
          <a:prstGeom prst="rect">
            <a:avLst/>
          </a:prstGeom>
          <a:noFill/>
          <a:ln w="12700">
            <a:noFill/>
            <a:miter lim="800000"/>
            <a:headEnd/>
            <a:tailEnd/>
          </a:ln>
          <a:effectLst/>
        </p:spPr>
        <p:txBody>
          <a:bodyPr lIns="90487" tIns="44450" rIns="90487" bIns="44450" anchor="b"/>
          <a:lstStyle/>
          <a:p>
            <a:r>
              <a:rPr lang="en-US" sz="3600" b="1" dirty="0" err="1" smtClean="0">
                <a:solidFill>
                  <a:schemeClr val="tx2"/>
                </a:solidFill>
                <a:effectLst>
                  <a:outerShdw blurRad="38100" dist="38100" dir="2700000" algn="tl">
                    <a:srgbClr val="000000"/>
                  </a:outerShdw>
                </a:effectLst>
              </a:rPr>
              <a:t>Looper</a:t>
            </a:r>
            <a:r>
              <a:rPr lang="en-US" sz="3600" b="1" dirty="0" smtClean="0">
                <a:solidFill>
                  <a:schemeClr val="tx2"/>
                </a:solidFill>
                <a:effectLst>
                  <a:outerShdw blurRad="38100" dist="38100" dir="2700000" algn="tl">
                    <a:srgbClr val="000000"/>
                  </a:outerShdw>
                </a:effectLst>
              </a:rPr>
              <a:t> </a:t>
            </a:r>
            <a:r>
              <a:rPr lang="en-US" sz="3600" b="1" dirty="0" err="1">
                <a:solidFill>
                  <a:schemeClr val="tx2"/>
                </a:solidFill>
                <a:effectLst>
                  <a:outerShdw blurRad="38100" dist="38100" dir="2700000" algn="tl">
                    <a:srgbClr val="000000"/>
                  </a:outerShdw>
                </a:effectLst>
              </a:rPr>
              <a:t>Implantável</a:t>
            </a:r>
            <a:endParaRPr lang="en-US" sz="3600" b="1" dirty="0">
              <a:solidFill>
                <a:schemeClr val="tx2"/>
              </a:solidFill>
              <a:effectLst>
                <a:outerShdw blurRad="38100" dist="38100" dir="2700000" algn="tl">
                  <a:srgbClr val="000000"/>
                </a:outerShdw>
              </a:effectLst>
            </a:endParaRPr>
          </a:p>
        </p:txBody>
      </p:sp>
      <p:pic>
        <p:nvPicPr>
          <p:cNvPr id="114691" name="Picture 3" descr="\\INTERNET\Doc Rede\Eduardo\Looper Implantável\Festa Junina 2005 0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3" y="2166938"/>
            <a:ext cx="407193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2" name="Picture 4" descr="\\INTERNET\Doc Rede\Eduardo\Looper Implantável\Festa Junina 2005 07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143125"/>
            <a:ext cx="3965575"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725232" y="5201340"/>
            <a:ext cx="7772400" cy="1540136"/>
          </a:xfrm>
        </p:spPr>
        <p:txBody>
          <a:bodyPr>
            <a:normAutofit fontScale="55000" lnSpcReduction="20000"/>
          </a:bodyPr>
          <a:lstStyle/>
          <a:p>
            <a:r>
              <a:rPr lang="en-US" sz="2800" dirty="0" err="1" smtClean="0"/>
              <a:t>Implante</a:t>
            </a:r>
            <a:r>
              <a:rPr lang="en-US" sz="2800" dirty="0" smtClean="0"/>
              <a:t> com </a:t>
            </a:r>
            <a:r>
              <a:rPr lang="en-US" sz="2800" dirty="0" err="1" smtClean="0"/>
              <a:t>anestesia</a:t>
            </a:r>
            <a:r>
              <a:rPr lang="en-US" sz="2800" dirty="0" smtClean="0"/>
              <a:t> local</a:t>
            </a:r>
          </a:p>
          <a:p>
            <a:r>
              <a:rPr lang="en-US" sz="2800" dirty="0" err="1" smtClean="0"/>
              <a:t>Gravação</a:t>
            </a:r>
            <a:r>
              <a:rPr lang="en-US" sz="2800" dirty="0" smtClean="0"/>
              <a:t> </a:t>
            </a:r>
            <a:r>
              <a:rPr lang="en-US" sz="2800" dirty="0" err="1" smtClean="0"/>
              <a:t>automática</a:t>
            </a:r>
            <a:r>
              <a:rPr lang="en-US" sz="2800" dirty="0" smtClean="0"/>
              <a:t> de </a:t>
            </a:r>
            <a:r>
              <a:rPr lang="en-US" sz="2800" dirty="0" err="1" smtClean="0"/>
              <a:t>bradi</a:t>
            </a:r>
            <a:r>
              <a:rPr lang="en-US" sz="2800" dirty="0" smtClean="0"/>
              <a:t> e taquiarritmias</a:t>
            </a:r>
          </a:p>
          <a:p>
            <a:r>
              <a:rPr lang="en-US" sz="2800" dirty="0" err="1" smtClean="0"/>
              <a:t>Gravação</a:t>
            </a:r>
            <a:r>
              <a:rPr lang="en-US" sz="2800" dirty="0" smtClean="0"/>
              <a:t> manual (</a:t>
            </a:r>
            <a:r>
              <a:rPr lang="en-US" sz="2800" dirty="0" err="1" smtClean="0"/>
              <a:t>acionada</a:t>
            </a:r>
            <a:r>
              <a:rPr lang="en-US" sz="2800" dirty="0" smtClean="0"/>
              <a:t> </a:t>
            </a:r>
            <a:r>
              <a:rPr lang="en-US" sz="2800" dirty="0" err="1" smtClean="0"/>
              <a:t>pelo</a:t>
            </a:r>
            <a:r>
              <a:rPr lang="en-US" sz="2800" dirty="0" smtClean="0"/>
              <a:t> </a:t>
            </a:r>
            <a:r>
              <a:rPr lang="en-US" sz="2800" dirty="0" err="1" smtClean="0"/>
              <a:t>paciente</a:t>
            </a:r>
            <a:r>
              <a:rPr lang="en-US" sz="2800" dirty="0" smtClean="0"/>
              <a:t>) </a:t>
            </a:r>
            <a:r>
              <a:rPr lang="en-US" sz="2800" dirty="0" err="1" smtClean="0"/>
              <a:t>em</a:t>
            </a:r>
            <a:r>
              <a:rPr lang="en-US" sz="2800" dirty="0" smtClean="0"/>
              <a:t> </a:t>
            </a:r>
            <a:r>
              <a:rPr lang="en-US" sz="2800" dirty="0" err="1" smtClean="0"/>
              <a:t>caso</a:t>
            </a:r>
            <a:r>
              <a:rPr lang="en-US" sz="2800" dirty="0" smtClean="0"/>
              <a:t> de </a:t>
            </a:r>
            <a:r>
              <a:rPr lang="en-US" sz="2800" dirty="0" err="1" smtClean="0"/>
              <a:t>sintomas</a:t>
            </a:r>
            <a:endParaRPr lang="en-US" sz="2800" dirty="0" smtClean="0"/>
          </a:p>
          <a:p>
            <a:r>
              <a:rPr lang="en-US" sz="2800" dirty="0" err="1" smtClean="0"/>
              <a:t>Memória</a:t>
            </a:r>
            <a:r>
              <a:rPr lang="en-US" sz="2800" dirty="0" smtClean="0"/>
              <a:t> </a:t>
            </a:r>
            <a:r>
              <a:rPr lang="en-US" sz="2800" dirty="0" err="1" smtClean="0"/>
              <a:t>retrógrada</a:t>
            </a:r>
            <a:endParaRPr lang="en-US" sz="2800" dirty="0" smtClean="0"/>
          </a:p>
          <a:p>
            <a:r>
              <a:rPr lang="en-US" sz="2800" dirty="0" err="1" smtClean="0"/>
              <a:t>Duração</a:t>
            </a:r>
            <a:r>
              <a:rPr lang="en-US" sz="2800" dirty="0" smtClean="0"/>
              <a:t> da </a:t>
            </a:r>
            <a:r>
              <a:rPr lang="en-US" sz="2800" dirty="0" err="1" smtClean="0"/>
              <a:t>bateria</a:t>
            </a:r>
            <a:r>
              <a:rPr lang="en-US" sz="2800" dirty="0" smtClean="0"/>
              <a:t> de </a:t>
            </a:r>
            <a:r>
              <a:rPr lang="en-US" sz="2800" dirty="0" err="1" smtClean="0"/>
              <a:t>até</a:t>
            </a:r>
            <a:r>
              <a:rPr lang="en-US" sz="2800" dirty="0" smtClean="0"/>
              <a:t> 36 </a:t>
            </a:r>
            <a:r>
              <a:rPr lang="en-US" sz="2800" dirty="0" err="1" smtClean="0"/>
              <a:t>meses</a:t>
            </a:r>
            <a:endParaRPr lang="en-US" sz="2800" dirty="0" smtClean="0"/>
          </a:p>
          <a:p>
            <a:endParaRPr lang="en-US" sz="2800" dirty="0"/>
          </a:p>
        </p:txBody>
      </p:sp>
    </p:spTree>
    <p:extLst>
      <p:ext uri="{BB962C8B-B14F-4D97-AF65-F5344CB8AC3E}">
        <p14:creationId xmlns:p14="http://schemas.microsoft.com/office/powerpoint/2010/main" val="262435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5" descr="Programador Medtron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188" y="1500188"/>
            <a:ext cx="40005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2" descr="\\INTERNET\Doc Rede\Eduardo\Looper Implantável\Festa Junina 2005 082.jpg"/>
          <p:cNvPicPr>
            <a:picLocks noChangeAspect="1" noChangeArrowheads="1"/>
          </p:cNvPicPr>
          <p:nvPr/>
        </p:nvPicPr>
        <p:blipFill>
          <a:blip r:embed="rId4">
            <a:extLst>
              <a:ext uri="{28A0092B-C50C-407E-A947-70E740481C1C}">
                <a14:useLocalDpi xmlns:a14="http://schemas.microsoft.com/office/drawing/2010/main" val="0"/>
              </a:ext>
            </a:extLst>
          </a:blip>
          <a:srcRect l="16878" r="15610"/>
          <a:stretch>
            <a:fillRect/>
          </a:stretch>
        </p:blipFill>
        <p:spPr bwMode="auto">
          <a:xfrm>
            <a:off x="285750" y="1500188"/>
            <a:ext cx="40513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10"/>
          <p:cNvSpPr>
            <a:spLocks noChangeArrowheads="1"/>
          </p:cNvSpPr>
          <p:nvPr/>
        </p:nvSpPr>
        <p:spPr bwMode="auto">
          <a:xfrm>
            <a:off x="500063" y="142875"/>
            <a:ext cx="7683500" cy="765175"/>
          </a:xfrm>
          <a:prstGeom prst="rect">
            <a:avLst/>
          </a:prstGeom>
          <a:noFill/>
          <a:ln w="12700">
            <a:noFill/>
            <a:miter lim="800000"/>
            <a:headEnd/>
            <a:tailEnd/>
          </a:ln>
          <a:effectLst/>
        </p:spPr>
        <p:txBody>
          <a:bodyPr lIns="90487" tIns="44450" rIns="90487" bIns="44450" anchor="b"/>
          <a:lstStyle/>
          <a:p>
            <a:r>
              <a:rPr lang="en-US" sz="3600" b="1" dirty="0" err="1" smtClean="0">
                <a:solidFill>
                  <a:schemeClr val="tx2"/>
                </a:solidFill>
                <a:effectLst>
                  <a:outerShdw blurRad="38100" dist="38100" dir="2700000" algn="tl">
                    <a:srgbClr val="000000"/>
                  </a:outerShdw>
                </a:effectLst>
              </a:rPr>
              <a:t>Looper</a:t>
            </a:r>
            <a:r>
              <a:rPr lang="en-US" sz="3600" b="1" dirty="0" smtClean="0">
                <a:solidFill>
                  <a:schemeClr val="tx2"/>
                </a:solidFill>
                <a:effectLst>
                  <a:outerShdw blurRad="38100" dist="38100" dir="2700000" algn="tl">
                    <a:srgbClr val="000000"/>
                  </a:outerShdw>
                </a:effectLst>
              </a:rPr>
              <a:t> </a:t>
            </a:r>
            <a:r>
              <a:rPr lang="en-US" sz="3600" b="1" dirty="0" err="1">
                <a:solidFill>
                  <a:schemeClr val="tx2"/>
                </a:solidFill>
                <a:effectLst>
                  <a:outerShdw blurRad="38100" dist="38100" dir="2700000" algn="tl">
                    <a:srgbClr val="000000"/>
                  </a:outerShdw>
                </a:effectLst>
              </a:rPr>
              <a:t>Implantável</a:t>
            </a:r>
            <a:endParaRPr lang="en-US" sz="3600" b="1"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2551770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eal_linq_icm_slider_3.jpg"/>
          <p:cNvPicPr>
            <a:picLocks noChangeAspect="1"/>
          </p:cNvPicPr>
          <p:nvPr/>
        </p:nvPicPr>
        <p:blipFill rotWithShape="1">
          <a:blip r:embed="rId2">
            <a:extLst>
              <a:ext uri="{28A0092B-C50C-407E-A947-70E740481C1C}">
                <a14:useLocalDpi xmlns:a14="http://schemas.microsoft.com/office/drawing/2010/main" val="0"/>
              </a:ext>
            </a:extLst>
          </a:blip>
          <a:srcRect l="38078" r="37790"/>
          <a:stretch/>
        </p:blipFill>
        <p:spPr>
          <a:xfrm>
            <a:off x="8019766" y="4066501"/>
            <a:ext cx="1124234" cy="1964425"/>
          </a:xfrm>
          <a:prstGeom prst="rect">
            <a:avLst/>
          </a:prstGeom>
        </p:spPr>
      </p:pic>
      <p:pic>
        <p:nvPicPr>
          <p:cNvPr id="4" name="Picture 3" descr="reveal_linq_icm_slider_2.jpg"/>
          <p:cNvPicPr>
            <a:picLocks noChangeAspect="1"/>
          </p:cNvPicPr>
          <p:nvPr/>
        </p:nvPicPr>
        <p:blipFill rotWithShape="1">
          <a:blip r:embed="rId3">
            <a:extLst>
              <a:ext uri="{28A0092B-C50C-407E-A947-70E740481C1C}">
                <a14:useLocalDpi xmlns:a14="http://schemas.microsoft.com/office/drawing/2010/main" val="0"/>
              </a:ext>
            </a:extLst>
          </a:blip>
          <a:srcRect l="35262" r="38659"/>
          <a:stretch/>
        </p:blipFill>
        <p:spPr>
          <a:xfrm>
            <a:off x="7929050" y="1823845"/>
            <a:ext cx="1214950" cy="1964425"/>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43" y="2290252"/>
            <a:ext cx="7603696" cy="3910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6" name="Picture 5" descr="assets_175166.png"/>
          <p:cNvPicPr>
            <a:picLocks noChangeAspect="1"/>
          </p:cNvPicPr>
          <p:nvPr/>
        </p:nvPicPr>
        <p:blipFill rotWithShape="1">
          <a:blip r:embed="rId5">
            <a:extLst>
              <a:ext uri="{28A0092B-C50C-407E-A947-70E740481C1C}">
                <a14:useLocalDpi xmlns:a14="http://schemas.microsoft.com/office/drawing/2010/main" val="0"/>
              </a:ext>
            </a:extLst>
          </a:blip>
          <a:srcRect t="8274" r="4387" b="68204"/>
          <a:stretch/>
        </p:blipFill>
        <p:spPr>
          <a:xfrm>
            <a:off x="912931" y="210680"/>
            <a:ext cx="7016119" cy="1613165"/>
          </a:xfrm>
          <a:prstGeom prst="rect">
            <a:avLst/>
          </a:prstGeom>
        </p:spPr>
      </p:pic>
    </p:spTree>
    <p:extLst>
      <p:ext uri="{BB962C8B-B14F-4D97-AF65-F5344CB8AC3E}">
        <p14:creationId xmlns:p14="http://schemas.microsoft.com/office/powerpoint/2010/main" val="483371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5"/>
          <p:cNvSpPr>
            <a:spLocks noChangeArrowheads="1"/>
          </p:cNvSpPr>
          <p:nvPr/>
        </p:nvSpPr>
        <p:spPr bwMode="auto">
          <a:xfrm>
            <a:off x="454025" y="3071813"/>
            <a:ext cx="847725" cy="64928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0487" tIns="44450" rIns="90487" bIns="44450">
            <a:spAutoFit/>
          </a:bodyPr>
          <a:lstStyle/>
          <a:p>
            <a:pPr eaLnBrk="0" hangingPunct="0"/>
            <a:r>
              <a:rPr lang="en-US" sz="1200" b="1"/>
              <a:t>Ponto de Auto-Ativação</a:t>
            </a:r>
          </a:p>
        </p:txBody>
      </p:sp>
      <p:sp>
        <p:nvSpPr>
          <p:cNvPr id="116739" name="Line 6"/>
          <p:cNvSpPr>
            <a:spLocks noChangeShapeType="1"/>
          </p:cNvSpPr>
          <p:nvPr/>
        </p:nvSpPr>
        <p:spPr bwMode="auto">
          <a:xfrm flipH="1">
            <a:off x="6356350" y="4210050"/>
            <a:ext cx="1014413" cy="366713"/>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6740" name="Line 7"/>
          <p:cNvSpPr>
            <a:spLocks noChangeShapeType="1"/>
          </p:cNvSpPr>
          <p:nvPr/>
        </p:nvSpPr>
        <p:spPr bwMode="auto">
          <a:xfrm flipH="1">
            <a:off x="6178550" y="4286250"/>
            <a:ext cx="1293813" cy="290513"/>
          </a:xfrm>
          <a:prstGeom prst="line">
            <a:avLst/>
          </a:prstGeom>
          <a:noFill/>
          <a:ln w="1270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16741"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75" y="1409700"/>
            <a:ext cx="68580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16742" name="Line 9"/>
          <p:cNvSpPr>
            <a:spLocks noChangeShapeType="1"/>
          </p:cNvSpPr>
          <p:nvPr/>
        </p:nvSpPr>
        <p:spPr bwMode="auto">
          <a:xfrm>
            <a:off x="1157288" y="3503613"/>
            <a:ext cx="738187" cy="15081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16743" name="Rectangle 10"/>
          <p:cNvSpPr>
            <a:spLocks noChangeArrowheads="1"/>
          </p:cNvSpPr>
          <p:nvPr/>
        </p:nvSpPr>
        <p:spPr bwMode="auto">
          <a:xfrm>
            <a:off x="6989763" y="3856038"/>
            <a:ext cx="1079500" cy="968375"/>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487" tIns="44450" rIns="90487" bIns="44450">
            <a:spAutoFit/>
          </a:bodyPr>
          <a:lstStyle/>
          <a:p>
            <a:pPr eaLnBrk="0" hangingPunct="0"/>
            <a:r>
              <a:rPr lang="en-US" sz="1400" b="1">
                <a:solidFill>
                  <a:schemeClr val="bg1"/>
                </a:solidFill>
              </a:rPr>
              <a:t>Ponto de Ativação pelo Paciente</a:t>
            </a:r>
          </a:p>
        </p:txBody>
      </p:sp>
      <p:sp>
        <p:nvSpPr>
          <p:cNvPr id="116744" name="Oval 11"/>
          <p:cNvSpPr>
            <a:spLocks noChangeArrowheads="1"/>
          </p:cNvSpPr>
          <p:nvPr/>
        </p:nvSpPr>
        <p:spPr bwMode="auto">
          <a:xfrm>
            <a:off x="1985963" y="3440113"/>
            <a:ext cx="381000" cy="533400"/>
          </a:xfrm>
          <a:prstGeom prst="ellipse">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6745" name="Oval 12"/>
          <p:cNvSpPr>
            <a:spLocks noChangeArrowheads="1"/>
          </p:cNvSpPr>
          <p:nvPr/>
        </p:nvSpPr>
        <p:spPr bwMode="auto">
          <a:xfrm>
            <a:off x="6481763" y="4430713"/>
            <a:ext cx="381000" cy="609600"/>
          </a:xfrm>
          <a:prstGeom prst="ellipse">
            <a:avLst/>
          </a:prstGeom>
          <a:noFill/>
          <a:ln w="28575">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7293" name="Line 13"/>
          <p:cNvSpPr>
            <a:spLocks noChangeShapeType="1"/>
          </p:cNvSpPr>
          <p:nvPr/>
        </p:nvSpPr>
        <p:spPr bwMode="auto">
          <a:xfrm flipH="1">
            <a:off x="6743700" y="4438650"/>
            <a:ext cx="317500" cy="301625"/>
          </a:xfrm>
          <a:prstGeom prst="line">
            <a:avLst/>
          </a:prstGeom>
          <a:noFill/>
          <a:ln w="28575">
            <a:solidFill>
              <a:srgbClr val="66FF33"/>
            </a:solidFill>
            <a:round/>
            <a:headEnd/>
            <a:tailEnd type="triangle" w="med" len="med"/>
          </a:ln>
          <a:effectLst>
            <a:outerShdw blurRad="63500" dist="40161" dir="15093903" algn="ctr" rotWithShape="0">
              <a:srgbClr val="000000">
                <a:alpha val="50000"/>
              </a:srgbClr>
            </a:outerShdw>
          </a:effectLst>
          <a:extLst>
            <a:ext uri="{909E8E84-426E-40dd-AFC4-6F175D3DCCD1}">
              <a14:hiddenFill xmlns:a14="http://schemas.microsoft.com/office/drawing/2010/main">
                <a:noFill/>
              </a14:hiddenFill>
            </a:ext>
          </a:extLst>
        </p:spPr>
        <p:txBody>
          <a:bodyPr/>
          <a:lstStyle/>
          <a:p>
            <a:endParaRPr lang="en-US"/>
          </a:p>
        </p:txBody>
      </p:sp>
      <p:sp>
        <p:nvSpPr>
          <p:cNvPr id="97294" name="Rectangle 14"/>
          <p:cNvSpPr>
            <a:spLocks noGrp="1" noChangeArrowheads="1"/>
          </p:cNvSpPr>
          <p:nvPr>
            <p:ph type="title"/>
          </p:nvPr>
        </p:nvSpPr>
        <p:spPr>
          <a:xfrm>
            <a:off x="758825" y="351259"/>
            <a:ext cx="8027988" cy="866354"/>
          </a:xfrm>
        </p:spPr>
        <p:txBody>
          <a:bodyPr/>
          <a:lstStyle/>
          <a:p>
            <a:pPr eaLnBrk="1" hangingPunct="1"/>
            <a:r>
              <a:rPr lang="pt-BR" sz="3000">
                <a:latin typeface="Arial" charset="0"/>
              </a:rPr>
              <a:t>Looper Implantável - Síncope</a:t>
            </a:r>
          </a:p>
        </p:txBody>
      </p:sp>
    </p:spTree>
    <p:extLst>
      <p:ext uri="{BB962C8B-B14F-4D97-AF65-F5344CB8AC3E}">
        <p14:creationId xmlns:p14="http://schemas.microsoft.com/office/powerpoint/2010/main" val="2259571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8"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071563"/>
            <a:ext cx="6629400" cy="52832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0580" name="Rectangle 4"/>
          <p:cNvSpPr>
            <a:spLocks noChangeArrowheads="1"/>
          </p:cNvSpPr>
          <p:nvPr/>
        </p:nvSpPr>
        <p:spPr bwMode="auto">
          <a:xfrm>
            <a:off x="412750" y="6518275"/>
            <a:ext cx="4833938" cy="26828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lstStyle/>
          <a:p>
            <a:pPr marL="398463" indent="-398463">
              <a:lnSpc>
                <a:spcPct val="90000"/>
              </a:lnSpc>
              <a:spcBef>
                <a:spcPct val="10000"/>
              </a:spcBef>
              <a:spcAft>
                <a:spcPct val="10000"/>
              </a:spcAft>
              <a:tabLst>
                <a:tab pos="0" algn="l"/>
              </a:tabLst>
              <a:defRPr/>
            </a:pPr>
            <a:r>
              <a:rPr lang="en-US" sz="1000" dirty="0">
                <a:ea typeface="+mn-ea"/>
              </a:rPr>
              <a:t>Linzer M. Am J </a:t>
            </a:r>
            <a:r>
              <a:rPr lang="en-US" sz="1000" dirty="0" err="1">
                <a:ea typeface="+mn-ea"/>
              </a:rPr>
              <a:t>Cardiol</a:t>
            </a:r>
            <a:r>
              <a:rPr lang="en-US" sz="1000" dirty="0">
                <a:ea typeface="+mn-ea"/>
              </a:rPr>
              <a:t>. 1990;66:214-219.</a:t>
            </a:r>
          </a:p>
        </p:txBody>
      </p:sp>
      <p:pic>
        <p:nvPicPr>
          <p:cNvPr id="920581"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6575" y="1217613"/>
            <a:ext cx="114300" cy="1397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20583" name="Text Box 7"/>
          <p:cNvSpPr txBox="1">
            <a:spLocks noChangeArrowheads="1"/>
          </p:cNvSpPr>
          <p:nvPr/>
        </p:nvSpPr>
        <p:spPr bwMode="auto">
          <a:xfrm>
            <a:off x="7000875" y="1071563"/>
            <a:ext cx="2120900" cy="33655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pt-BR" sz="1600"/>
              <a:t>Momento da Ativação</a:t>
            </a:r>
          </a:p>
        </p:txBody>
      </p:sp>
      <p:sp>
        <p:nvSpPr>
          <p:cNvPr id="8" name="Rectangle 14"/>
          <p:cNvSpPr txBox="1">
            <a:spLocks noChangeArrowheads="1"/>
          </p:cNvSpPr>
          <p:nvPr/>
        </p:nvSpPr>
        <p:spPr bwMode="auto">
          <a:xfrm>
            <a:off x="758825" y="-214313"/>
            <a:ext cx="8027988" cy="1431926"/>
          </a:xfrm>
          <a:prstGeom prst="rect">
            <a:avLst/>
          </a:prstGeom>
          <a:noFill/>
          <a:ln w="9525">
            <a:noFill/>
            <a:miter lim="800000"/>
            <a:headEnd/>
            <a:tailEnd/>
          </a:ln>
          <a:effectLst/>
        </p:spPr>
        <p:txBody>
          <a:bodyPr anchor="ct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pt-BR" sz="3000" b="1">
                <a:effectLst>
                  <a:outerShdw blurRad="38100" dist="38100" dir="2700000" algn="tl">
                    <a:srgbClr val="000000"/>
                  </a:outerShdw>
                </a:effectLst>
              </a:rPr>
              <a:t>Looper Implantável - Síncope</a:t>
            </a:r>
          </a:p>
        </p:txBody>
      </p:sp>
    </p:spTree>
    <p:extLst>
      <p:ext uri="{BB962C8B-B14F-4D97-AF65-F5344CB8AC3E}">
        <p14:creationId xmlns:p14="http://schemas.microsoft.com/office/powerpoint/2010/main" val="243424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2.xml><?xml version="1.0" encoding="utf-8"?>
<a:theme xmlns:a="http://schemas.openxmlformats.org/drawingml/2006/main" name="1_Default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3.xml><?xml version="1.0" encoding="utf-8"?>
<a:theme xmlns:a="http://schemas.openxmlformats.org/drawingml/2006/main" name="katia">
  <a:themeElements>
    <a:clrScheme name="kati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katia">
      <a:majorFont>
        <a:latin typeface="Calibri"/>
        <a:ea typeface=""/>
        <a:cs typeface=""/>
      </a:majorFont>
      <a:minorFont>
        <a:latin typeface="Calibri"/>
        <a:ea typeface=""/>
        <a:cs typeface=""/>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pt-BR" sz="1800" b="0" i="0" u="none" strike="noStrike" cap="none" normalizeH="0" baseline="0" smtClean="0">
            <a:ln>
              <a:noFill/>
            </a:ln>
            <a:solidFill>
              <a:schemeClr val="tx1"/>
            </a:solidFill>
            <a:effectLst/>
            <a:latin typeface="Arial" pitchFamily="34" charset="0"/>
            <a:cs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pt-BR" altLang="pt-BR" sz="1800" b="0" i="0" u="none" strike="noStrike" cap="none" normalizeH="0" baseline="0" smtClean="0">
            <a:ln>
              <a:noFill/>
            </a:ln>
            <a:solidFill>
              <a:schemeClr val="tx1"/>
            </a:solidFill>
            <a:effectLst/>
            <a:latin typeface="Arial" pitchFamily="34" charset="0"/>
            <a:cs typeface="Arial" pitchFamily="34" charset="0"/>
          </a:defRPr>
        </a:defPPr>
      </a:lstStyle>
    </a:lnDef>
  </a:objectDefaults>
  <a:extraClrSchemeLst>
    <a:extraClrScheme>
      <a:clrScheme name="katia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6.xml><?xml version="1.0" encoding="utf-8"?>
<a:theme xmlns:a="http://schemas.openxmlformats.org/drawingml/2006/main" name="1_Office Theme">
  <a:themeElements>
    <a:clrScheme name="Reveal PPT">
      <a:dk1>
        <a:sysClr val="windowText" lastClr="000000"/>
      </a:dk1>
      <a:lt1>
        <a:sysClr val="window" lastClr="FFFFFF"/>
      </a:lt1>
      <a:dk2>
        <a:srgbClr val="0065A4"/>
      </a:dk2>
      <a:lt2>
        <a:srgbClr val="EEECE1"/>
      </a:lt2>
      <a:accent1>
        <a:srgbClr val="00BCE4"/>
      </a:accent1>
      <a:accent2>
        <a:srgbClr val="E37F1C"/>
      </a:accent2>
      <a:accent3>
        <a:srgbClr val="54B948"/>
      </a:accent3>
      <a:accent4>
        <a:srgbClr val="9D3393"/>
      </a:accent4>
      <a:accent5>
        <a:srgbClr val="0065A4"/>
      </a:accent5>
      <a:accent6>
        <a:srgbClr val="E31937"/>
      </a:accent6>
      <a:hlink>
        <a:srgbClr val="A1A0A4"/>
      </a:hlink>
      <a:folHlink>
        <a:srgbClr val="7944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Default Them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53000"/>
                <a:satMod val="200000"/>
              </a:schemeClr>
              <a:schemeClr val="phClr">
                <a:tint val="78000"/>
                <a:satMod val="230000"/>
              </a:schemeClr>
            </a:duotone>
          </a:blip>
          <a:tile tx="0" ty="0" sx="90000" sy="90000" flip="none" algn="t"/>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0</TotalTime>
  <Words>10781</Words>
  <Application>Microsoft Macintosh PowerPoint</Application>
  <PresentationFormat>On-screen Show (4:3)</PresentationFormat>
  <Paragraphs>952</Paragraphs>
  <Slides>123</Slides>
  <Notes>53</Notes>
  <HiddenSlides>13</HiddenSlides>
  <MMClips>2</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123</vt:i4>
      </vt:variant>
    </vt:vector>
  </HeadingPairs>
  <TitlesOfParts>
    <vt:vector size="131" baseType="lpstr">
      <vt:lpstr>Default Theme</vt:lpstr>
      <vt:lpstr>1_Default Theme</vt:lpstr>
      <vt:lpstr>katia</vt:lpstr>
      <vt:lpstr>Office Theme</vt:lpstr>
      <vt:lpstr>2_Default Theme</vt:lpstr>
      <vt:lpstr>1_Office Theme</vt:lpstr>
      <vt:lpstr>3_Default Theme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AFS, 61 anos, Masc, MCD Idiopática, ICC</vt:lpstr>
      <vt:lpstr>PowerPoint Presentation</vt:lpstr>
      <vt:lpstr>A TRC Reduz a Mortalidade Total</vt:lpstr>
      <vt:lpstr>Terapia  de  Ressincronização  Ventricular – TRC Marcapasso Multisítio</vt:lpstr>
      <vt:lpstr>PowerPoint Presentation</vt:lpstr>
      <vt:lpstr>PowerPoint Presentation</vt:lpstr>
      <vt:lpstr>PowerPoint Presentation</vt:lpstr>
      <vt:lpstr>CARE HF – Objetivos  Primários</vt:lpstr>
      <vt:lpstr>CARE HF – Objetivos  Secundários</vt:lpstr>
      <vt:lpstr>CARE  HF -  Mortalidade</vt:lpstr>
      <vt:lpstr>PowerPoint Presentation</vt:lpstr>
      <vt:lpstr>PowerPoint Presentation</vt:lpstr>
      <vt:lpstr>Cardio-Desfibriladores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TRC-p  + D = trc-d</vt:lpstr>
      <vt:lpstr>PowerPoint Presentation</vt:lpstr>
      <vt:lpstr>PowerPoint Presentation</vt:lpstr>
      <vt:lpstr>Problemas com a DUT ANS 2014</vt:lpstr>
      <vt:lpstr>PowerPoint Presentation</vt:lpstr>
      <vt:lpstr>REPLACE Registry</vt:lpstr>
      <vt:lpstr>REPLACE Registry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Número de Implantes de MPs E CDIs por Milhão de Habitante – 2001 World Survey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TRC-D  ou TRC-P ???</vt:lpstr>
      <vt:lpstr>PowerPoint Presentation</vt:lpstr>
      <vt:lpstr>PowerPoint Presentation</vt:lpstr>
      <vt:lpstr>Síncope</vt:lpstr>
      <vt:lpstr>PowerPoint Presentation</vt:lpstr>
      <vt:lpstr>Síncope</vt:lpstr>
      <vt:lpstr>Síncope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Síncope: Quando  Há  Risco?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Teste de Inclinação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Looper Implantável - Síncope</vt:lpstr>
      <vt:lpstr>PowerPoint Presentation</vt:lpstr>
      <vt:lpstr>PowerPoint Presentation</vt:lpstr>
      <vt:lpstr>PowerPoint Presentation</vt:lpstr>
      <vt:lpstr>PowerPoint Presentation</vt:lpstr>
      <vt:lpstr>PowerPoint Presentation</vt:lpstr>
      <vt:lpstr>PowerPoint Presentation</vt:lpstr>
      <vt:lpstr>Symptom-Rhythm Correlation: ILR Syncope Cases with  Brady- and Tachyarrhythmias </vt:lpstr>
      <vt:lpstr>PowerPoint Presentation</vt:lpstr>
      <vt:lpstr>PowerPoint Presentation</vt:lpstr>
      <vt:lpstr>PowerPoint Presentation</vt:lpstr>
      <vt:lpstr>Médicos Consultados Antes do Implante – Por Especialidade</vt:lpstr>
      <vt:lpstr>Métodos Diagnósticos Utilizados Antes do ILR</vt:lpstr>
      <vt:lpstr>Poder Diagnóstico do ILR</vt:lpstr>
      <vt:lpstr>Tratamento dos Pacientes com Síncope</vt:lpstr>
      <vt:lpstr>Estatística dos Tratamentos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Proposta de Fluxograma</vt:lpstr>
      <vt:lpstr>PowerPoint Presentation</vt:lpstr>
    </vt:vector>
  </TitlesOfParts>
  <Company>Cardioritmo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Eduardo Costa</dc:creator>
  <cp:lastModifiedBy/>
  <cp:revision>1</cp:revision>
  <dcterms:created xsi:type="dcterms:W3CDTF">2014-09-10T10:56:48Z</dcterms:created>
  <dcterms:modified xsi:type="dcterms:W3CDTF">2015-04-07T10:30:11Z</dcterms:modified>
</cp:coreProperties>
</file>