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2"/>
  </p:notesMasterIdLst>
  <p:sldIdLst>
    <p:sldId id="256" r:id="rId2"/>
    <p:sldId id="491" r:id="rId3"/>
    <p:sldId id="492" r:id="rId4"/>
    <p:sldId id="493" r:id="rId5"/>
    <p:sldId id="494" r:id="rId6"/>
    <p:sldId id="495" r:id="rId7"/>
    <p:sldId id="474" r:id="rId8"/>
    <p:sldId id="482" r:id="rId9"/>
    <p:sldId id="488" r:id="rId10"/>
    <p:sldId id="512" r:id="rId11"/>
    <p:sldId id="504" r:id="rId12"/>
    <p:sldId id="505" r:id="rId13"/>
    <p:sldId id="502" r:id="rId14"/>
    <p:sldId id="506" r:id="rId15"/>
    <p:sldId id="490" r:id="rId16"/>
    <p:sldId id="508" r:id="rId17"/>
    <p:sldId id="509" r:id="rId18"/>
    <p:sldId id="510" r:id="rId19"/>
    <p:sldId id="511" r:id="rId20"/>
    <p:sldId id="496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FD7D5"/>
    <a:srgbClr val="FF3300"/>
    <a:srgbClr val="000000"/>
    <a:srgbClr val="0000C8"/>
    <a:srgbClr val="9F9FFF"/>
    <a:srgbClr val="4747FF"/>
    <a:srgbClr val="05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709" autoAdjust="0"/>
    <p:restoredTop sz="94607" autoAdjust="0"/>
  </p:normalViewPr>
  <p:slideViewPr>
    <p:cSldViewPr>
      <p:cViewPr varScale="1">
        <p:scale>
          <a:sx n="141" d="100"/>
          <a:sy n="141" d="100"/>
        </p:scale>
        <p:origin x="152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FB2DE6F-0150-4838-A78D-F81DB4864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5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EB8A6-87A5-4D5D-8D4A-F6D4A7DAED02}" type="slidenum">
              <a:rPr lang="en-US"/>
              <a:pPr/>
              <a:t>1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41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34233-3B4D-4902-9811-80F96D8F5BF0}" type="slidenum">
              <a:rPr lang="en-US"/>
              <a:pPr/>
              <a:t>12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8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34233-3B4D-4902-9811-80F96D8F5BF0}" type="slidenum">
              <a:rPr lang="en-US"/>
              <a:pPr/>
              <a:t>13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4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BBD05-72A1-42A6-AB12-390D06504C42}" type="slidenum">
              <a:rPr lang="en-US" altLang="pt-BR"/>
              <a:pPr/>
              <a:t>14</a:t>
            </a:fld>
            <a:endParaRPr lang="en-US" altLang="pt-BR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544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BBD05-72A1-42A6-AB12-390D06504C42}" type="slidenum">
              <a:rPr lang="en-US" altLang="pt-BR"/>
              <a:pPr/>
              <a:t>15</a:t>
            </a:fld>
            <a:endParaRPr lang="en-US" altLang="pt-BR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2714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BBD05-72A1-42A6-AB12-390D06504C42}" type="slidenum">
              <a:rPr lang="en-US" altLang="pt-BR"/>
              <a:pPr/>
              <a:t>16</a:t>
            </a:fld>
            <a:endParaRPr lang="en-US" altLang="pt-BR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2364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BBD05-72A1-42A6-AB12-390D06504C42}" type="slidenum">
              <a:rPr lang="en-US" altLang="pt-BR"/>
              <a:pPr/>
              <a:t>17</a:t>
            </a:fld>
            <a:endParaRPr lang="en-US" altLang="pt-BR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6402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BBD05-72A1-42A6-AB12-390D06504C42}" type="slidenum">
              <a:rPr lang="en-US" altLang="pt-BR"/>
              <a:pPr/>
              <a:t>18</a:t>
            </a:fld>
            <a:endParaRPr lang="en-US" altLang="pt-BR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6328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BBD05-72A1-42A6-AB12-390D06504C42}" type="slidenum">
              <a:rPr lang="en-US" altLang="pt-BR"/>
              <a:pPr/>
              <a:t>19</a:t>
            </a:fld>
            <a:endParaRPr lang="en-US" altLang="pt-BR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0631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34233-3B4D-4902-9811-80F96D8F5BF0}" type="slidenum">
              <a:rPr lang="en-US"/>
              <a:pPr/>
              <a:t>20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EB8A6-87A5-4D5D-8D4A-F6D4A7DAED02}" type="slidenum">
              <a:rPr lang="en-US"/>
              <a:pPr/>
              <a:t>2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3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EB8A6-87A5-4D5D-8D4A-F6D4A7DAED02}" type="slidenum">
              <a:rPr lang="en-US"/>
              <a:pPr/>
              <a:t>5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95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EB8A6-87A5-4D5D-8D4A-F6D4A7DAED02}" type="slidenum">
              <a:rPr lang="en-US"/>
              <a:pPr/>
              <a:t>6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6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3C961-9CDA-4088-BB30-D63C526E7973}" type="slidenum">
              <a:rPr lang="en-US"/>
              <a:pPr/>
              <a:t>7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5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3C961-9CDA-4088-BB30-D63C526E7973}" type="slidenum">
              <a:rPr lang="en-US"/>
              <a:pPr/>
              <a:t>8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04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34233-3B4D-4902-9811-80F96D8F5BF0}" type="slidenum">
              <a:rPr lang="en-US"/>
              <a:pPr/>
              <a:t>9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54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34233-3B4D-4902-9811-80F96D8F5BF0}" type="slidenum">
              <a:rPr lang="en-US"/>
              <a:pPr/>
              <a:t>10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34233-3B4D-4902-9811-80F96D8F5BF0}" type="slidenum">
              <a:rPr lang="en-US"/>
              <a:pPr/>
              <a:t>11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4/7/2015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5.png"/><Relationship Id="rId4" Type="http://schemas.openxmlformats.org/officeDocument/2006/relationships/hyperlink" Target="http://www.nice.org.uk/guidance/cg9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5a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Reuniao</a:t>
            </a:r>
            <a:r>
              <a:rPr lang="en-US" sz="24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de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Revisão</a:t>
            </a:r>
            <a:r>
              <a:rPr lang="en-US" sz="24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do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Rol</a:t>
            </a:r>
            <a:r>
              <a:rPr lang="en-US" sz="24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2015-2016</a:t>
            </a:r>
            <a:endParaRPr lang="en-US" sz="2400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14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Cardiologia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55576" y="5511277"/>
            <a:ext cx="807249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latin typeface="Arial" charset="0"/>
              </a:rPr>
              <a:t>Juliano de Lara Fernandes, MD, PhD, MBA</a:t>
            </a:r>
          </a:p>
          <a:p>
            <a:pPr algn="r"/>
            <a:r>
              <a:rPr lang="en-GB" dirty="0" err="1" smtClean="0">
                <a:latin typeface="Arial" charset="0"/>
              </a:rPr>
              <a:t>Médico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Cardiologista</a:t>
            </a:r>
            <a:endParaRPr lang="en-GB" dirty="0" smtClean="0">
              <a:latin typeface="Arial" charset="0"/>
            </a:endParaRPr>
          </a:p>
          <a:p>
            <a:pPr algn="r"/>
            <a:r>
              <a:rPr lang="en-GB" dirty="0" err="1" smtClean="0">
                <a:latin typeface="Arial" charset="0"/>
              </a:rPr>
              <a:t>Doutor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em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Ciências</a:t>
            </a:r>
            <a:r>
              <a:rPr lang="en-GB" dirty="0" smtClean="0">
                <a:latin typeface="Arial" charset="0"/>
              </a:rPr>
              <a:t> pela FMUSP – MBA </a:t>
            </a:r>
            <a:r>
              <a:rPr lang="en-GB" dirty="0" err="1" smtClean="0">
                <a:latin typeface="Arial" charset="0"/>
              </a:rPr>
              <a:t>Gestão</a:t>
            </a:r>
            <a:r>
              <a:rPr lang="en-GB" dirty="0" smtClean="0">
                <a:latin typeface="Arial" charset="0"/>
              </a:rPr>
              <a:t> de </a:t>
            </a:r>
            <a:r>
              <a:rPr lang="en-GB" dirty="0" err="1" smtClean="0">
                <a:latin typeface="Arial" charset="0"/>
              </a:rPr>
              <a:t>Saude</a:t>
            </a:r>
            <a:r>
              <a:rPr lang="en-GB" dirty="0" smtClean="0">
                <a:latin typeface="Arial" charset="0"/>
              </a:rPr>
              <a:t> FGV </a:t>
            </a:r>
          </a:p>
          <a:p>
            <a:pPr algn="r"/>
            <a:r>
              <a:rPr lang="en-GB" dirty="0" err="1" smtClean="0">
                <a:latin typeface="Arial" charset="0"/>
              </a:rPr>
              <a:t>Sociedade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Brasileira</a:t>
            </a:r>
            <a:r>
              <a:rPr lang="en-GB" dirty="0" smtClean="0">
                <a:latin typeface="Arial" charset="0"/>
              </a:rPr>
              <a:t> de Cardiologia</a:t>
            </a:r>
          </a:p>
          <a:p>
            <a:pPr algn="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jlaraf@terra.com.br</a:t>
            </a:r>
            <a:endParaRPr lang="en-GB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24275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/>
              <a:t>TC de Coração para avaliação do escore de cálcio</a:t>
            </a:r>
            <a:endParaRPr lang="pt-BR" sz="50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0"/>
            <a:ext cx="814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i="1" dirty="0" smtClean="0">
                <a:latin typeface="AvantGarde Md BT"/>
              </a:rPr>
              <a:t>O </a:t>
            </a:r>
            <a:r>
              <a:rPr lang="en-US" sz="2800" i="1" dirty="0" err="1" smtClean="0">
                <a:latin typeface="AvantGarde Md BT"/>
              </a:rPr>
              <a:t>que</a:t>
            </a:r>
            <a:r>
              <a:rPr lang="en-US" sz="2800" i="1" dirty="0" smtClean="0">
                <a:latin typeface="AvantGarde Md BT"/>
              </a:rPr>
              <a:t> o </a:t>
            </a:r>
            <a:r>
              <a:rPr lang="en-US" sz="2800" i="1" dirty="0" err="1" smtClean="0">
                <a:latin typeface="AvantGarde Md BT"/>
              </a:rPr>
              <a:t>escore</a:t>
            </a:r>
            <a:r>
              <a:rPr lang="en-US" sz="2800" i="1" dirty="0" smtClean="0">
                <a:latin typeface="AvantGarde Md BT"/>
              </a:rPr>
              <a:t> de </a:t>
            </a:r>
            <a:r>
              <a:rPr lang="en-US" sz="2800" i="1" dirty="0" err="1" smtClean="0">
                <a:latin typeface="AvantGarde Md BT"/>
              </a:rPr>
              <a:t>cálcio</a:t>
            </a:r>
            <a:r>
              <a:rPr lang="en-US" sz="2800" i="1" dirty="0" smtClean="0">
                <a:latin typeface="AvantGarde Md BT"/>
              </a:rPr>
              <a:t> </a:t>
            </a:r>
            <a:r>
              <a:rPr lang="en-US" sz="2800" i="1" u="sng" dirty="0" smtClean="0">
                <a:latin typeface="AvantGarde Md BT"/>
              </a:rPr>
              <a:t>NÃO</a:t>
            </a:r>
            <a:r>
              <a:rPr lang="en-US" sz="2800" i="1" dirty="0" smtClean="0">
                <a:latin typeface="AvantGarde Md BT"/>
              </a:rPr>
              <a:t> é</a:t>
            </a:r>
            <a:endParaRPr lang="en-US" sz="2800" i="1" dirty="0">
              <a:latin typeface="AvantGarde Md BT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246202" y="6508187"/>
            <a:ext cx="3897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Min JK et al. JACC 2010;55:1110-7.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Um </a:t>
            </a:r>
            <a:r>
              <a:rPr lang="en-US" dirty="0" err="1" smtClean="0"/>
              <a:t>exame</a:t>
            </a:r>
            <a:r>
              <a:rPr lang="en-US" dirty="0" smtClean="0"/>
              <a:t> para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aplicado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screening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pacientes</a:t>
            </a:r>
            <a:r>
              <a:rPr lang="en-US" dirty="0" smtClean="0"/>
              <a:t> de </a:t>
            </a:r>
            <a:r>
              <a:rPr lang="en-US" dirty="0" err="1" smtClean="0"/>
              <a:t>baixo</a:t>
            </a:r>
            <a:r>
              <a:rPr lang="en-US" dirty="0" smtClean="0"/>
              <a:t> </a:t>
            </a:r>
            <a:r>
              <a:rPr lang="en-US" dirty="0" err="1" smtClean="0"/>
              <a:t>risco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Um </a:t>
            </a:r>
            <a:r>
              <a:rPr lang="en-US" dirty="0" err="1" smtClean="0"/>
              <a:t>exame</a:t>
            </a:r>
            <a:r>
              <a:rPr lang="en-US" dirty="0" smtClean="0"/>
              <a:t> para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aplicado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sabidamente</a:t>
            </a:r>
            <a:r>
              <a:rPr lang="en-US" dirty="0" smtClean="0"/>
              <a:t> tem </a:t>
            </a:r>
            <a:r>
              <a:rPr lang="en-US" dirty="0" err="1" smtClean="0"/>
              <a:t>doença</a:t>
            </a:r>
            <a:r>
              <a:rPr lang="en-US" dirty="0" smtClean="0"/>
              <a:t> </a:t>
            </a:r>
            <a:r>
              <a:rPr lang="en-US" dirty="0" err="1" smtClean="0"/>
              <a:t>coronária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Um </a:t>
            </a:r>
            <a:r>
              <a:rPr lang="en-US" dirty="0" err="1" smtClean="0"/>
              <a:t>exame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repetido</a:t>
            </a:r>
            <a:r>
              <a:rPr lang="en-US" dirty="0" smtClean="0"/>
              <a:t> </a:t>
            </a:r>
            <a:r>
              <a:rPr lang="en-US" dirty="0" err="1" smtClean="0"/>
              <a:t>anualmente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2545038"/>
            <a:ext cx="3976105" cy="3853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9858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0"/>
            <a:ext cx="814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i="1" dirty="0" err="1" smtClean="0">
                <a:latin typeface="AvantGarde Md BT"/>
              </a:rPr>
              <a:t>Impacto</a:t>
            </a:r>
            <a:r>
              <a:rPr lang="en-US" sz="2800" i="1" dirty="0" smtClean="0">
                <a:latin typeface="AvantGarde Md BT"/>
              </a:rPr>
              <a:t> </a:t>
            </a:r>
            <a:r>
              <a:rPr lang="en-US" sz="2800" i="1" dirty="0" err="1" smtClean="0">
                <a:latin typeface="AvantGarde Md BT"/>
              </a:rPr>
              <a:t>clínico</a:t>
            </a:r>
            <a:endParaRPr lang="en-US" sz="2800" i="1" dirty="0">
              <a:latin typeface="AvantGarde Md BT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443366" y="6273225"/>
            <a:ext cx="4689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Hendel</a:t>
            </a:r>
            <a:r>
              <a:rPr lang="en-US" dirty="0" smtClean="0"/>
              <a:t> RC et al. JACC 2009;53:2201-2229.</a:t>
            </a:r>
          </a:p>
          <a:p>
            <a:pPr algn="r"/>
            <a:r>
              <a:rPr lang="en-US" dirty="0" smtClean="0"/>
              <a:t>Douglas PS et al. JACC 2011;57:1126-66.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728" y="1412776"/>
            <a:ext cx="9134843" cy="1204868"/>
            <a:chOff x="23728" y="1412776"/>
            <a:chExt cx="9134843" cy="12048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28" y="1412776"/>
              <a:ext cx="9109384" cy="8562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88" y="2033719"/>
              <a:ext cx="9109383" cy="58392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3728" y="3125246"/>
            <a:ext cx="9120271" cy="1840803"/>
            <a:chOff x="23728" y="3125246"/>
            <a:chExt cx="9120271" cy="18408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b="53715"/>
            <a:stretch/>
          </p:blipFill>
          <p:spPr>
            <a:xfrm>
              <a:off x="23728" y="3125246"/>
              <a:ext cx="9120271" cy="9518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603" y="4031114"/>
              <a:ext cx="9106507" cy="93493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88608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0"/>
            <a:ext cx="814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i="1" dirty="0" err="1" smtClean="0">
                <a:latin typeface="AvantGarde Md BT"/>
              </a:rPr>
              <a:t>Impacto</a:t>
            </a:r>
            <a:r>
              <a:rPr lang="en-US" sz="2800" i="1" dirty="0" smtClean="0">
                <a:latin typeface="AvantGarde Md BT"/>
              </a:rPr>
              <a:t> </a:t>
            </a:r>
            <a:r>
              <a:rPr lang="en-US" sz="2800" i="1" dirty="0" err="1" smtClean="0">
                <a:latin typeface="AvantGarde Md BT"/>
              </a:rPr>
              <a:t>clínico</a:t>
            </a:r>
            <a:endParaRPr lang="en-US" sz="2800" i="1" dirty="0">
              <a:latin typeface="AvantGarde Md BT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092518" y="6508187"/>
            <a:ext cx="7051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Divakaran</a:t>
            </a:r>
            <a:r>
              <a:rPr lang="en-US" dirty="0" smtClean="0"/>
              <a:t> S et al. Br J </a:t>
            </a:r>
            <a:r>
              <a:rPr lang="en-US" dirty="0" err="1" smtClean="0"/>
              <a:t>Radiol</a:t>
            </a:r>
            <a:r>
              <a:rPr lang="en-US" dirty="0" smtClean="0"/>
              <a:t> 2015; </a:t>
            </a:r>
            <a:r>
              <a:rPr lang="en-US" dirty="0" err="1" smtClean="0"/>
              <a:t>Epub</a:t>
            </a:r>
            <a:r>
              <a:rPr lang="en-US" dirty="0" smtClean="0"/>
              <a:t> ahead of print Dec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7" y="718220"/>
            <a:ext cx="9120385" cy="2520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43808" y="3282471"/>
            <a:ext cx="3816424" cy="3181745"/>
            <a:chOff x="3635896" y="261610"/>
            <a:chExt cx="3816424" cy="31817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5896" y="261610"/>
              <a:ext cx="3816424" cy="31817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1960" y="427642"/>
              <a:ext cx="942975" cy="71437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04759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0"/>
            <a:ext cx="814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i="1" dirty="0" err="1" smtClean="0">
                <a:latin typeface="AvantGarde Md BT"/>
              </a:rPr>
              <a:t>Impacto</a:t>
            </a:r>
            <a:r>
              <a:rPr lang="en-US" sz="2800" i="1" dirty="0" smtClean="0">
                <a:latin typeface="AvantGarde Md BT"/>
              </a:rPr>
              <a:t> </a:t>
            </a:r>
            <a:r>
              <a:rPr lang="en-US" sz="2800" i="1" dirty="0" err="1" smtClean="0">
                <a:latin typeface="AvantGarde Md BT"/>
              </a:rPr>
              <a:t>clínico</a:t>
            </a:r>
            <a:endParaRPr lang="en-US" sz="2800" i="1" dirty="0">
              <a:latin typeface="AvantGarde Md BT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092518" y="6508187"/>
            <a:ext cx="7051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Divakaran</a:t>
            </a:r>
            <a:r>
              <a:rPr lang="en-US" dirty="0" smtClean="0"/>
              <a:t> S et al. Br J </a:t>
            </a:r>
            <a:r>
              <a:rPr lang="en-US" dirty="0" err="1" smtClean="0"/>
              <a:t>Radiol</a:t>
            </a:r>
            <a:r>
              <a:rPr lang="en-US" dirty="0" smtClean="0"/>
              <a:t> 2015; </a:t>
            </a:r>
            <a:r>
              <a:rPr lang="en-US" dirty="0" err="1" smtClean="0"/>
              <a:t>Epub</a:t>
            </a:r>
            <a:r>
              <a:rPr lang="en-US" dirty="0" smtClean="0"/>
              <a:t> ahead of print Dec 2014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623887"/>
            <a:ext cx="7219950" cy="5610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175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0"/>
            <a:ext cx="615632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500" i="1" dirty="0" smtClean="0">
                <a:latin typeface="AvantGarde Md BT"/>
              </a:rPr>
              <a:t>Recomendações</a:t>
            </a:r>
            <a:endParaRPr lang="en-US" altLang="pt-BR" sz="2500" i="1" dirty="0">
              <a:latin typeface="AvantGarde Md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922" y="6453336"/>
            <a:ext cx="6156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Sara L et al. ABC 2014;103 (</a:t>
            </a:r>
            <a:r>
              <a:rPr lang="en-US" dirty="0" err="1" smtClean="0"/>
              <a:t>Supl</a:t>
            </a:r>
            <a:r>
              <a:rPr lang="en-US" dirty="0" smtClean="0"/>
              <a:t> 3):1-100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688"/>
            <a:ext cx="9158064" cy="36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343180"/>
            <a:ext cx="7524328" cy="1976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1869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0"/>
            <a:ext cx="615632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500" i="1" dirty="0" smtClean="0">
                <a:latin typeface="AvantGarde Md BT"/>
              </a:rPr>
              <a:t>NHS – recomendações NICE</a:t>
            </a:r>
            <a:endParaRPr lang="en-US" altLang="pt-BR" sz="2500" i="1" dirty="0">
              <a:latin typeface="AvantGarde Md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865" y="6273225"/>
            <a:ext cx="858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/>
              </a:rPr>
              <a:t>www.nice.org.uk/guidance/cg95</a:t>
            </a:r>
            <a:endParaRPr lang="en-US" dirty="0" smtClean="0"/>
          </a:p>
          <a:p>
            <a:pPr algn="r"/>
            <a:r>
              <a:rPr lang="en-US" dirty="0" smtClean="0"/>
              <a:t>Cooper A et al. Chest pain of recent onset. 2010; National Clinical Guidelines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692696"/>
            <a:ext cx="5348828" cy="5328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778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0"/>
            <a:ext cx="802838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pt-BR" altLang="pt-BR" sz="2500" i="1" dirty="0" smtClean="0">
                <a:latin typeface="AvantGarde Md BT"/>
              </a:rPr>
              <a:t>Recomendações Operadoras de Saúde EUA</a:t>
            </a:r>
            <a:endParaRPr lang="en-US" altLang="pt-BR" sz="2500" i="1" dirty="0">
              <a:latin typeface="AvantGarde Md B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489" y="741963"/>
            <a:ext cx="758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Aetna, United Health, Kaiser Permanente, BlueCross/BlueShield</a:t>
            </a:r>
            <a:endParaRPr lang="pt-BR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446468"/>
            <a:ext cx="6372225" cy="2647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3" y="5031500"/>
            <a:ext cx="6372225" cy="1280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1423187"/>
            <a:ext cx="4867275" cy="1419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3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0"/>
            <a:ext cx="802838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pt-BR" altLang="pt-BR" sz="2500" i="1" dirty="0" smtClean="0">
                <a:latin typeface="AvantGarde Md BT"/>
              </a:rPr>
              <a:t>Custo-efetividade</a:t>
            </a:r>
            <a:endParaRPr lang="en-US" altLang="pt-BR" sz="2500" i="1" dirty="0">
              <a:latin typeface="AvantGarde Md B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922" y="6453336"/>
            <a:ext cx="6156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Rozanski</a:t>
            </a:r>
            <a:r>
              <a:rPr lang="en-US" dirty="0" smtClean="0"/>
              <a:t> A et al. JACC 2011;57:1622-32.</a:t>
            </a:r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604120"/>
            <a:ext cx="7819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Estudo</a:t>
            </a:r>
            <a:r>
              <a:rPr lang="en-US" dirty="0" smtClean="0"/>
              <a:t> </a:t>
            </a:r>
            <a:r>
              <a:rPr lang="en-US" dirty="0" err="1" smtClean="0"/>
              <a:t>prospectivo</a:t>
            </a:r>
            <a:r>
              <a:rPr lang="en-US" dirty="0" smtClean="0"/>
              <a:t> e </a:t>
            </a:r>
            <a:r>
              <a:rPr lang="en-US" dirty="0" err="1" smtClean="0"/>
              <a:t>randomizado</a:t>
            </a:r>
            <a:r>
              <a:rPr lang="en-US" dirty="0" smtClean="0"/>
              <a:t> – 1840 </a:t>
            </a:r>
            <a:r>
              <a:rPr lang="en-US" dirty="0" err="1" smtClean="0"/>
              <a:t>pacientes</a:t>
            </a:r>
            <a:r>
              <a:rPr lang="en-US" dirty="0" smtClean="0"/>
              <a:t> – 4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seguimento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319065"/>
            <a:ext cx="6635193" cy="3134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0272" y="4352544"/>
            <a:ext cx="1624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CAC=0</a:t>
            </a:r>
          </a:p>
          <a:p>
            <a:r>
              <a:rPr lang="en-US" dirty="0" smtClean="0"/>
              <a:t>44%</a:t>
            </a:r>
          </a:p>
          <a:p>
            <a:r>
              <a:rPr lang="en-US" dirty="0" smtClean="0"/>
              <a:t>Dos </a:t>
            </a:r>
            <a:r>
              <a:rPr lang="en-US" dirty="0" err="1" smtClean="0"/>
              <a:t>pacientes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124615" y="1746849"/>
            <a:ext cx="3300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Pacientes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fizeram</a:t>
            </a:r>
            <a:r>
              <a:rPr lang="en-US" dirty="0" smtClean="0"/>
              <a:t> o CAC:</a:t>
            </a:r>
            <a:endParaRPr lang="pt-BR" dirty="0"/>
          </a:p>
        </p:txBody>
      </p:sp>
      <p:sp>
        <p:nvSpPr>
          <p:cNvPr id="7" name="Left Brace 6"/>
          <p:cNvSpPr/>
          <p:nvPr/>
        </p:nvSpPr>
        <p:spPr>
          <a:xfrm>
            <a:off x="4140730" y="1289720"/>
            <a:ext cx="151486" cy="15734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Down Arrow 7"/>
          <p:cNvSpPr/>
          <p:nvPr/>
        </p:nvSpPr>
        <p:spPr>
          <a:xfrm>
            <a:off x="3470928" y="15230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447978" y="144602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PA </a:t>
            </a:r>
            <a:r>
              <a:rPr lang="en-US" sz="1800" dirty="0" err="1" smtClean="0"/>
              <a:t>Sistólica</a:t>
            </a:r>
            <a:endParaRPr lang="en-US" sz="1800" dirty="0" smtClean="0"/>
          </a:p>
          <a:p>
            <a:pPr algn="l"/>
            <a:r>
              <a:rPr lang="en-US" sz="1800" dirty="0" smtClean="0"/>
              <a:t>LDL</a:t>
            </a:r>
          </a:p>
          <a:p>
            <a:pPr algn="l"/>
            <a:r>
              <a:rPr lang="en-US" sz="1800" dirty="0" err="1" smtClean="0"/>
              <a:t>Circunferencia</a:t>
            </a:r>
            <a:r>
              <a:rPr lang="en-US" sz="1800" dirty="0" smtClean="0"/>
              <a:t> abdominal</a:t>
            </a:r>
          </a:p>
          <a:p>
            <a:pPr algn="l"/>
            <a:r>
              <a:rPr lang="en-US" sz="1800" dirty="0" smtClean="0"/>
              <a:t>Peso total</a:t>
            </a:r>
            <a:endParaRPr lang="pt-B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530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0"/>
            <a:ext cx="802838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pt-BR" altLang="pt-BR" sz="2500" i="1" dirty="0" smtClean="0">
                <a:latin typeface="AvantGarde Md BT"/>
              </a:rPr>
              <a:t>Custo-efetividade Brasil</a:t>
            </a:r>
            <a:endParaRPr lang="en-US" altLang="pt-BR" sz="2500" i="1" dirty="0">
              <a:latin typeface="AvantGarde Md B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0872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estimado</a:t>
            </a:r>
            <a:r>
              <a:rPr lang="en-US" dirty="0" smtClean="0"/>
              <a:t> de 84 </a:t>
            </a:r>
            <a:r>
              <a:rPr lang="en-US" dirty="0" err="1" smtClean="0"/>
              <a:t>exames</a:t>
            </a:r>
            <a:r>
              <a:rPr lang="en-US" dirty="0" smtClean="0"/>
              <a:t> de CT / 100.000 </a:t>
            </a:r>
            <a:r>
              <a:rPr lang="en-US" dirty="0" err="1" smtClean="0"/>
              <a:t>habitantes</a:t>
            </a:r>
            <a:r>
              <a:rPr lang="en-US" dirty="0" smtClean="0"/>
              <a:t> / </a:t>
            </a:r>
            <a:r>
              <a:rPr lang="en-US" dirty="0" err="1" smtClean="0"/>
              <a:t>ano</a:t>
            </a:r>
            <a:endParaRPr lang="en-US" dirty="0" smtClean="0"/>
          </a:p>
          <a:p>
            <a:pPr algn="l"/>
            <a:r>
              <a:rPr lang="en-US" dirty="0" smtClean="0"/>
              <a:t>(21 </a:t>
            </a:r>
            <a:r>
              <a:rPr lang="en-US" dirty="0" err="1" smtClean="0"/>
              <a:t>exames</a:t>
            </a:r>
            <a:r>
              <a:rPr lang="en-US" dirty="0" smtClean="0"/>
              <a:t> / 100.000 </a:t>
            </a:r>
            <a:r>
              <a:rPr lang="en-US" dirty="0" err="1" smtClean="0"/>
              <a:t>usuarios</a:t>
            </a:r>
            <a:r>
              <a:rPr lang="en-US" dirty="0" smtClean="0"/>
              <a:t> / </a:t>
            </a:r>
            <a:r>
              <a:rPr lang="en-US" dirty="0" err="1" smtClean="0"/>
              <a:t>ano</a:t>
            </a:r>
            <a:r>
              <a:rPr lang="en-US" dirty="0" smtClean="0"/>
              <a:t>)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Provável</a:t>
            </a:r>
            <a:r>
              <a:rPr lang="en-US" dirty="0" smtClean="0"/>
              <a:t> </a:t>
            </a:r>
            <a:r>
              <a:rPr lang="en-US" dirty="0" err="1" smtClean="0"/>
              <a:t>superestimativa</a:t>
            </a:r>
            <a:r>
              <a:rPr lang="en-US" dirty="0" smtClean="0"/>
              <a:t>: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Campinas – 2 </a:t>
            </a:r>
            <a:r>
              <a:rPr lang="en-US" dirty="0" err="1" smtClean="0"/>
              <a:t>milhões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err="1" smtClean="0"/>
              <a:t>Esperados</a:t>
            </a:r>
            <a:r>
              <a:rPr lang="en-US" dirty="0" smtClean="0"/>
              <a:t> 1680 </a:t>
            </a:r>
            <a:r>
              <a:rPr lang="en-US" dirty="0" err="1" smtClean="0"/>
              <a:t>exames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347864" y="1735614"/>
            <a:ext cx="1955151" cy="3333750"/>
            <a:chOff x="6228184" y="1484784"/>
            <a:chExt cx="1955151" cy="33337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8184" y="1484784"/>
              <a:ext cx="714375" cy="33337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1505" y="1484784"/>
              <a:ext cx="614112" cy="3333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74563" y="1484784"/>
              <a:ext cx="608772" cy="33337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95536" y="551723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Potencial</a:t>
            </a:r>
            <a:r>
              <a:rPr lang="en-US" dirty="0" smtClean="0"/>
              <a:t> </a:t>
            </a:r>
            <a:r>
              <a:rPr lang="en-US" dirty="0" err="1" smtClean="0"/>
              <a:t>economia</a:t>
            </a:r>
            <a:r>
              <a:rPr lang="en-US" dirty="0" smtClean="0"/>
              <a:t>:</a:t>
            </a:r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800" y="5567446"/>
            <a:ext cx="5553075" cy="238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45750" y="6011266"/>
            <a:ext cx="6402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</a:t>
            </a:r>
            <a:r>
              <a:rPr lang="en-US" dirty="0" err="1" smtClean="0"/>
              <a:t>milhões</a:t>
            </a:r>
            <a:r>
              <a:rPr lang="en-US" dirty="0" smtClean="0"/>
              <a:t> de </a:t>
            </a:r>
            <a:r>
              <a:rPr lang="en-US" dirty="0" err="1" smtClean="0"/>
              <a:t>pacientes</a:t>
            </a:r>
            <a:r>
              <a:rPr lang="en-US" dirty="0" smtClean="0"/>
              <a:t> com </a:t>
            </a: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intermediario</a:t>
            </a:r>
            <a:r>
              <a:rPr lang="en-US" dirty="0" smtClean="0"/>
              <a:t> e CAC = 0</a:t>
            </a:r>
          </a:p>
          <a:p>
            <a:r>
              <a:rPr lang="en-US" dirty="0" smtClean="0"/>
              <a:t>R$2667 x 1.5 mi = R$3,5 bi </a:t>
            </a:r>
            <a:r>
              <a:rPr lang="en-US" dirty="0" err="1" smtClean="0"/>
              <a:t>ou</a:t>
            </a:r>
            <a:r>
              <a:rPr lang="en-US" dirty="0" smtClean="0"/>
              <a:t> R$875 mi / </a:t>
            </a:r>
            <a:r>
              <a:rPr lang="en-US" dirty="0" err="1" smtClean="0"/>
              <a:t>ano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236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0"/>
            <a:ext cx="802838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pt-BR" altLang="pt-BR" sz="2500" i="1" dirty="0" smtClean="0">
                <a:latin typeface="AvantGarde Md BT"/>
              </a:rPr>
              <a:t>Proposta de DUT</a:t>
            </a:r>
            <a:endParaRPr lang="en-US" altLang="pt-BR" sz="2500" i="1" dirty="0">
              <a:latin typeface="AvantGarde Md B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908720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Cobertura </a:t>
            </a:r>
            <a:r>
              <a:rPr lang="pt-BR" dirty="0"/>
              <a:t>obrigatória quando preenchida pelo menos um dos critérios abaixo (em aparelhos </a:t>
            </a:r>
            <a:r>
              <a:rPr lang="pt-BR" dirty="0" err="1"/>
              <a:t>multislice</a:t>
            </a:r>
            <a:r>
              <a:rPr lang="pt-BR" dirty="0"/>
              <a:t> com 4 colunas de detectores ou mais e acoplamento ao eletrocardiograma</a:t>
            </a:r>
            <a:r>
              <a:rPr lang="pt-BR" dirty="0" smtClean="0"/>
              <a:t>):</a:t>
            </a:r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>
              <a:buAutoNum type="alphaLcPeriod"/>
            </a:pPr>
            <a:r>
              <a:rPr lang="pt-BR" dirty="0" smtClean="0"/>
              <a:t>Pacientes de </a:t>
            </a:r>
            <a:r>
              <a:rPr lang="pt-BR" u="sng" dirty="0"/>
              <a:t>risco intermediário</a:t>
            </a:r>
            <a:r>
              <a:rPr lang="pt-BR" dirty="0"/>
              <a:t> pelo escore de </a:t>
            </a:r>
            <a:r>
              <a:rPr lang="pt-BR" dirty="0" err="1"/>
              <a:t>Framingham</a:t>
            </a:r>
            <a:r>
              <a:rPr lang="pt-BR" dirty="0"/>
              <a:t> (10-20% em </a:t>
            </a:r>
            <a:r>
              <a:rPr lang="pt-BR" dirty="0" smtClean="0"/>
              <a:t>10 anos</a:t>
            </a:r>
            <a:r>
              <a:rPr lang="pt-BR" dirty="0"/>
              <a:t>) ou pelo escore de risco global (homens: 5-20%; mulheres: 5-10% em 10 anos</a:t>
            </a:r>
            <a:r>
              <a:rPr lang="pt-BR" dirty="0" smtClean="0"/>
              <a:t>).</a:t>
            </a:r>
          </a:p>
          <a:p>
            <a:pPr marL="342900" indent="-342900">
              <a:buAutoNum type="alphaLcPeriod"/>
            </a:pPr>
            <a:endParaRPr lang="pt-BR" dirty="0"/>
          </a:p>
          <a:p>
            <a:r>
              <a:rPr lang="pt-BR" dirty="0"/>
              <a:t>b. Pacientes </a:t>
            </a:r>
            <a:r>
              <a:rPr lang="pt-BR" dirty="0" smtClean="0"/>
              <a:t>de </a:t>
            </a:r>
            <a:r>
              <a:rPr lang="pt-BR" dirty="0"/>
              <a:t>baixo risco pelo ERF (&lt; 10% em 10 anos) ou pelo ER Global (homens ou mulheres: &lt; 5% em 10 anos) </a:t>
            </a:r>
            <a:r>
              <a:rPr lang="pt-BR" u="sng" dirty="0" smtClean="0"/>
              <a:t>E</a:t>
            </a:r>
            <a:r>
              <a:rPr lang="pt-BR" dirty="0" smtClean="0"/>
              <a:t> </a:t>
            </a:r>
            <a:r>
              <a:rPr lang="pt-BR" dirty="0"/>
              <a:t>com antecedente familiar de DAC precoce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c. Pacientes diabéticos assintomáticos de baixo risco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d. Realização com intervalo mínimo entre os exames de </a:t>
            </a:r>
            <a:r>
              <a:rPr lang="pt-BR" u="sng" dirty="0"/>
              <a:t>4 anos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São consideradas </a:t>
            </a:r>
            <a:r>
              <a:rPr lang="pt-BR" u="sng" dirty="0" smtClean="0"/>
              <a:t>contraindicações</a:t>
            </a:r>
            <a:r>
              <a:rPr lang="pt-BR" dirty="0" smtClean="0"/>
              <a:t> </a:t>
            </a:r>
            <a:r>
              <a:rPr lang="pt-BR" dirty="0"/>
              <a:t>ao exame: pacientes com suspeita de síndrome coronária aguda; pacientes assintomáticos de baixo risco sem antecedente familiar precoce; pacientes de alto risco cardiovascular, com DAC estabelecida ou com terapia preventiva máxima já implementada; seguimento da evolução da calcificação coronária.</a:t>
            </a:r>
          </a:p>
          <a:p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66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0"/>
            <a:ext cx="814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800" i="1" dirty="0" smtClean="0">
                <a:latin typeface="AvantGarde Md BT"/>
              </a:rPr>
              <a:t>Prevalência e Relevância Clínica</a:t>
            </a:r>
            <a:endParaRPr lang="en-US" sz="2800" i="1" dirty="0">
              <a:latin typeface="AvantGarde Md B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6" y="890779"/>
            <a:ext cx="7992888" cy="55878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91843" y="552807"/>
            <a:ext cx="3794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1 </a:t>
            </a:r>
            <a:r>
              <a:rPr lang="en-US" dirty="0" err="1" smtClean="0">
                <a:solidFill>
                  <a:srgbClr val="FFFF00"/>
                </a:solidFill>
              </a:rPr>
              <a:t>em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cada</a:t>
            </a:r>
            <a:r>
              <a:rPr lang="en-US" dirty="0" smtClean="0">
                <a:solidFill>
                  <a:srgbClr val="FFFF00"/>
                </a:solidFill>
              </a:rPr>
              <a:t> 6 </a:t>
            </a:r>
            <a:r>
              <a:rPr lang="en-US" dirty="0" err="1" smtClean="0">
                <a:solidFill>
                  <a:srgbClr val="FFFF00"/>
                </a:solidFill>
              </a:rPr>
              <a:t>brasileiros</a:t>
            </a:r>
            <a:r>
              <a:rPr lang="en-US" dirty="0" smtClean="0">
                <a:solidFill>
                  <a:srgbClr val="FFFF00"/>
                </a:solidFill>
              </a:rPr>
              <a:t> &gt; 35 </a:t>
            </a:r>
            <a:r>
              <a:rPr lang="en-US" dirty="0" err="1" smtClean="0">
                <a:solidFill>
                  <a:srgbClr val="FFFF00"/>
                </a:solidFill>
              </a:rPr>
              <a:t>anos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3292" y="6508187"/>
            <a:ext cx="4690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Azambuja MIR et al. ABC 2008;91:163-171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777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9321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0" y="0"/>
            <a:ext cx="8215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i="1" smtClean="0">
                <a:latin typeface="AvantGarde Md BT" pitchFamily="34" charset="0"/>
              </a:rPr>
              <a:t>Limitações escores de risco clínico</a:t>
            </a:r>
            <a:endParaRPr lang="en-US" sz="2800" i="1" dirty="0">
              <a:latin typeface="AvantGarde Md B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1830"/>
            <a:ext cx="9143999" cy="486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0767" y="6499974"/>
            <a:ext cx="449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Wilson P et al. JACC 2003;41:1898-1906.</a:t>
            </a:r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1549215" y="713248"/>
            <a:ext cx="6183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ATP III – V </a:t>
            </a:r>
            <a:r>
              <a:rPr lang="en-US" dirty="0" err="1" smtClean="0"/>
              <a:t>Diretriz</a:t>
            </a:r>
            <a:r>
              <a:rPr lang="en-US" dirty="0" smtClean="0"/>
              <a:t> </a:t>
            </a:r>
            <a:r>
              <a:rPr lang="en-US" dirty="0" err="1" smtClean="0"/>
              <a:t>Brasileira</a:t>
            </a:r>
            <a:r>
              <a:rPr lang="en-US" dirty="0" smtClean="0"/>
              <a:t> de </a:t>
            </a:r>
            <a:r>
              <a:rPr lang="en-US" dirty="0" err="1" smtClean="0"/>
              <a:t>Dislipidemia</a:t>
            </a:r>
            <a:r>
              <a:rPr lang="en-US" dirty="0" smtClean="0"/>
              <a:t> – AHA 2013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70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0" y="0"/>
            <a:ext cx="8215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i="1" dirty="0" err="1" smtClean="0">
                <a:latin typeface="AvantGarde Md BT" pitchFamily="34" charset="0"/>
              </a:rPr>
              <a:t>Gastos</a:t>
            </a:r>
            <a:r>
              <a:rPr lang="en-US" sz="2800" i="1" dirty="0" smtClean="0">
                <a:latin typeface="AvantGarde Md BT" pitchFamily="34" charset="0"/>
              </a:rPr>
              <a:t> e </a:t>
            </a:r>
            <a:r>
              <a:rPr lang="en-US" sz="2800" i="1" dirty="0" err="1" smtClean="0">
                <a:latin typeface="AvantGarde Md BT" pitchFamily="34" charset="0"/>
              </a:rPr>
              <a:t>foco</a:t>
            </a:r>
            <a:r>
              <a:rPr lang="en-US" sz="2800" i="1" dirty="0" smtClean="0">
                <a:latin typeface="AvantGarde Md BT" pitchFamily="34" charset="0"/>
              </a:rPr>
              <a:t> </a:t>
            </a:r>
            <a:r>
              <a:rPr lang="en-US" sz="2800" i="1" dirty="0" err="1" smtClean="0">
                <a:latin typeface="AvantGarde Md BT" pitchFamily="34" charset="0"/>
              </a:rPr>
              <a:t>nos</a:t>
            </a:r>
            <a:r>
              <a:rPr lang="en-US" sz="2800" i="1" dirty="0" smtClean="0">
                <a:latin typeface="AvantGarde Md BT" pitchFamily="34" charset="0"/>
              </a:rPr>
              <a:t> </a:t>
            </a:r>
            <a:r>
              <a:rPr lang="en-US" sz="2800" i="1" dirty="0" err="1" smtClean="0">
                <a:latin typeface="AvantGarde Md BT" pitchFamily="34" charset="0"/>
              </a:rPr>
              <a:t>pacientes</a:t>
            </a:r>
            <a:r>
              <a:rPr lang="en-US" sz="2800" i="1" dirty="0" smtClean="0">
                <a:latin typeface="AvantGarde Md BT" pitchFamily="34" charset="0"/>
              </a:rPr>
              <a:t> </a:t>
            </a:r>
            <a:r>
              <a:rPr lang="en-US" sz="2800" i="1" dirty="0" err="1" smtClean="0">
                <a:latin typeface="AvantGarde Md BT" pitchFamily="34" charset="0"/>
              </a:rPr>
              <a:t>errados</a:t>
            </a:r>
            <a:endParaRPr lang="en-US" sz="2800" i="1" dirty="0">
              <a:latin typeface="AvantGarde Md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8895" y="6273225"/>
            <a:ext cx="5145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Schelbert</a:t>
            </a:r>
            <a:r>
              <a:rPr lang="en-US" dirty="0" smtClean="0"/>
              <a:t> EB et al. JAMA 2012;308:890-7</a:t>
            </a:r>
          </a:p>
          <a:p>
            <a:pPr algn="r"/>
            <a:r>
              <a:rPr lang="en-US" dirty="0" err="1" smtClean="0"/>
              <a:t>Blaha</a:t>
            </a:r>
            <a:r>
              <a:rPr lang="en-US" dirty="0" smtClean="0"/>
              <a:t> MJ et al. </a:t>
            </a:r>
            <a:r>
              <a:rPr lang="en-US" dirty="0" err="1" smtClean="0"/>
              <a:t>Circ</a:t>
            </a:r>
            <a:r>
              <a:rPr lang="en-US" dirty="0" smtClean="0"/>
              <a:t> C </a:t>
            </a:r>
            <a:r>
              <a:rPr lang="en-US" dirty="0" err="1" smtClean="0"/>
              <a:t>Qual</a:t>
            </a:r>
            <a:r>
              <a:rPr lang="en-US" dirty="0" smtClean="0"/>
              <a:t> Out 2011;4:253-256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" y="861147"/>
            <a:ext cx="5341943" cy="2528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4269" y="852338"/>
            <a:ext cx="3214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27% de IAMs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detectados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47" y="3621899"/>
            <a:ext cx="5715000" cy="2419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4437112"/>
            <a:ext cx="2483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Repetição</a:t>
            </a:r>
            <a:r>
              <a:rPr lang="en-US" dirty="0" smtClean="0"/>
              <a:t> de testes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baixa</a:t>
            </a:r>
            <a:r>
              <a:rPr lang="en-US" dirty="0" smtClean="0"/>
              <a:t> </a:t>
            </a:r>
            <a:r>
              <a:rPr lang="en-US" dirty="0" err="1" smtClean="0"/>
              <a:t>sensibilidade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1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0"/>
            <a:ext cx="814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800" i="1" dirty="0" smtClean="0">
                <a:latin typeface="AvantGarde Md BT"/>
              </a:rPr>
              <a:t>Escore de cálcio por tomografia computadorizada</a:t>
            </a:r>
            <a:endParaRPr lang="en-US" sz="2800" i="1" dirty="0">
              <a:latin typeface="AvantGarde Md B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400" y="748392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dirty="0" err="1" smtClean="0"/>
              <a:t>Tabela</a:t>
            </a:r>
            <a:r>
              <a:rPr lang="en-US" dirty="0" smtClean="0"/>
              <a:t> CBHPM 4.10.01.08-7 – </a:t>
            </a:r>
            <a:r>
              <a:rPr lang="en-US" dirty="0" err="1" smtClean="0"/>
              <a:t>desde</a:t>
            </a:r>
            <a:r>
              <a:rPr lang="en-US" smtClean="0"/>
              <a:t> </a:t>
            </a:r>
            <a:r>
              <a:rPr lang="en-US" smtClean="0"/>
              <a:t>2003</a:t>
            </a:r>
            <a:endParaRPr lang="en-US" dirty="0" smtClean="0"/>
          </a:p>
          <a:p>
            <a:pPr marL="342900" indent="-342900" algn="l">
              <a:buAutoNum type="arabicPeriod"/>
            </a:pPr>
            <a:endParaRPr lang="en-US" dirty="0"/>
          </a:p>
          <a:p>
            <a:pPr marL="342900" indent="-342900" algn="l">
              <a:buAutoNum type="arabicPeriod"/>
            </a:pPr>
            <a:r>
              <a:rPr lang="en-US" dirty="0" err="1" smtClean="0"/>
              <a:t>Ampla</a:t>
            </a:r>
            <a:r>
              <a:rPr lang="en-US" dirty="0" smtClean="0"/>
              <a:t> </a:t>
            </a:r>
            <a:r>
              <a:rPr lang="en-US" dirty="0" err="1" smtClean="0"/>
              <a:t>cobertura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: </a:t>
            </a:r>
            <a:r>
              <a:rPr lang="en-US" dirty="0" err="1" smtClean="0"/>
              <a:t>tomógrafos</a:t>
            </a:r>
            <a:r>
              <a:rPr lang="en-US" dirty="0" smtClean="0"/>
              <a:t> &gt; 4 detectors</a:t>
            </a:r>
          </a:p>
          <a:p>
            <a:pPr marL="342900" indent="-342900" algn="l">
              <a:buAutoNum type="arabicPeriod"/>
            </a:pPr>
            <a:endParaRPr lang="en-US" dirty="0"/>
          </a:p>
          <a:p>
            <a:pPr marL="342900" indent="-342900" algn="l">
              <a:buAutoNum type="arabicPeriod"/>
            </a:pPr>
            <a:r>
              <a:rPr lang="en-US" dirty="0" err="1" smtClean="0"/>
              <a:t>Exame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medicamentos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contrastes</a:t>
            </a:r>
            <a:r>
              <a:rPr lang="en-US" dirty="0" smtClean="0"/>
              <a:t>; </a:t>
            </a:r>
            <a:r>
              <a:rPr lang="en-US" dirty="0" err="1" smtClean="0"/>
              <a:t>sem</a:t>
            </a:r>
            <a:r>
              <a:rPr lang="en-US" dirty="0" smtClean="0"/>
              <a:t> prepare </a:t>
            </a:r>
            <a:r>
              <a:rPr lang="en-US" dirty="0" err="1" smtClean="0"/>
              <a:t>específico</a:t>
            </a:r>
            <a:endParaRPr lang="en-US" dirty="0" smtClean="0"/>
          </a:p>
          <a:p>
            <a:pPr marL="342900" indent="-342900" algn="l">
              <a:buAutoNum type="arabicPeriod"/>
            </a:pPr>
            <a:endParaRPr lang="en-US" dirty="0"/>
          </a:p>
          <a:p>
            <a:pPr marL="342900" indent="-342900" algn="l">
              <a:buAutoNum type="arabicPeriod"/>
            </a:pPr>
            <a:r>
              <a:rPr lang="en-US" dirty="0" err="1" smtClean="0"/>
              <a:t>Baixo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radiação</a:t>
            </a:r>
            <a:r>
              <a:rPr lang="en-US" dirty="0" smtClean="0"/>
              <a:t> (0.25 a 0.5 </a:t>
            </a:r>
            <a:r>
              <a:rPr lang="en-US" dirty="0" err="1" smtClean="0"/>
              <a:t>mSv</a:t>
            </a:r>
            <a:r>
              <a:rPr lang="en-US" dirty="0" smtClean="0"/>
              <a:t> / </a:t>
            </a:r>
            <a:r>
              <a:rPr lang="en-US" dirty="0" err="1" smtClean="0"/>
              <a:t>ano</a:t>
            </a:r>
            <a:r>
              <a:rPr lang="en-US" dirty="0" smtClean="0"/>
              <a:t>) – </a:t>
            </a:r>
            <a:r>
              <a:rPr lang="en-US" dirty="0" err="1" smtClean="0"/>
              <a:t>mamografia</a:t>
            </a:r>
            <a:r>
              <a:rPr lang="en-US" dirty="0" smtClean="0"/>
              <a:t> 1.0mSv</a:t>
            </a:r>
            <a:endParaRPr lang="en-US" dirty="0"/>
          </a:p>
          <a:p>
            <a:pPr marL="342900" indent="-342900" algn="l">
              <a:buAutoNum type="arabicPeriod"/>
            </a:pPr>
            <a:endParaRPr lang="pt-BR" dirty="0"/>
          </a:p>
        </p:txBody>
      </p:sp>
      <p:grpSp>
        <p:nvGrpSpPr>
          <p:cNvPr id="14" name="Group 13"/>
          <p:cNvGrpSpPr/>
          <p:nvPr/>
        </p:nvGrpSpPr>
        <p:grpSpPr>
          <a:xfrm>
            <a:off x="675089" y="3261810"/>
            <a:ext cx="3666461" cy="3143248"/>
            <a:chOff x="4857752" y="3714752"/>
            <a:chExt cx="3666461" cy="3143248"/>
          </a:xfrm>
        </p:grpSpPr>
        <p:pic>
          <p:nvPicPr>
            <p:cNvPr id="15" name="Picture 3" descr="C:\Users\drjulianof\Desktop\useful images\z_cct300budoff01_case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7752" y="3714752"/>
              <a:ext cx="3666461" cy="3143248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929190" y="3857628"/>
              <a:ext cx="1306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Escore</a:t>
              </a:r>
              <a:r>
                <a:rPr lang="en-US" dirty="0" smtClean="0"/>
                <a:t> = 0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94608" y="3292604"/>
            <a:ext cx="3714776" cy="3143272"/>
            <a:chOff x="4786314" y="357166"/>
            <a:chExt cx="3714776" cy="3143272"/>
          </a:xfrm>
        </p:grpSpPr>
        <p:grpSp>
          <p:nvGrpSpPr>
            <p:cNvPr id="18" name="Group 17"/>
            <p:cNvGrpSpPr/>
            <p:nvPr/>
          </p:nvGrpSpPr>
          <p:grpSpPr>
            <a:xfrm>
              <a:off x="4857752" y="357166"/>
              <a:ext cx="3643338" cy="3143272"/>
              <a:chOff x="1428728" y="642918"/>
              <a:chExt cx="6567462" cy="5829300"/>
            </a:xfrm>
          </p:grpSpPr>
          <p:pic>
            <p:nvPicPr>
              <p:cNvPr id="20" name="Picture 2" descr="C:\Users\drjulianof\Desktop\useful images\z_cct300budoff01_case1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28728" y="642918"/>
                <a:ext cx="6515100" cy="5829300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500826" y="2714620"/>
                <a:ext cx="4844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DA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072198" y="4143380"/>
                <a:ext cx="468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CX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215206" y="3500438"/>
                <a:ext cx="7809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Diag1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143372" y="1142984"/>
                <a:ext cx="4860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CD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786314" y="428604"/>
              <a:ext cx="16962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Escore</a:t>
              </a:r>
              <a:r>
                <a:rPr lang="en-US" dirty="0" smtClean="0"/>
                <a:t> = 1368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98006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0"/>
            <a:ext cx="814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800" i="1" dirty="0" smtClean="0">
                <a:latin typeface="AvantGarde Md BT"/>
              </a:rPr>
              <a:t>Risco determinado pelo Escore de Cálcio</a:t>
            </a:r>
            <a:endParaRPr lang="en-US" sz="2800" i="1" dirty="0">
              <a:latin typeface="AvantGarde Md B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85793"/>
            <a:ext cx="8786874" cy="104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4799091" y="6519446"/>
            <a:ext cx="4349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Budoff</a:t>
            </a:r>
            <a:r>
              <a:rPr lang="en-US" dirty="0" smtClean="0"/>
              <a:t> M et al. JACC. 2007;49:1860-70.</a:t>
            </a:r>
            <a:endParaRPr lang="en-US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357430"/>
            <a:ext cx="5210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500694" y="3429000"/>
            <a:ext cx="35276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Seguimento</a:t>
            </a:r>
            <a:r>
              <a:rPr lang="en-US" dirty="0" smtClean="0"/>
              <a:t> </a:t>
            </a:r>
            <a:r>
              <a:rPr lang="en-US" dirty="0" err="1" smtClean="0"/>
              <a:t>médio</a:t>
            </a:r>
            <a:r>
              <a:rPr lang="en-US" dirty="0" smtClean="0"/>
              <a:t> 7.8 </a:t>
            </a:r>
            <a:r>
              <a:rPr lang="en-US" dirty="0" err="1" smtClean="0"/>
              <a:t>anos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56±11 </a:t>
            </a:r>
            <a:r>
              <a:rPr lang="en-US" dirty="0" err="1" smtClean="0"/>
              <a:t>anos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CAC = 0: 99.4% </a:t>
            </a:r>
            <a:r>
              <a:rPr lang="en-US" dirty="0" err="1" smtClean="0"/>
              <a:t>sobrevida</a:t>
            </a:r>
            <a:r>
              <a:rPr lang="en-US" dirty="0" smtClean="0"/>
              <a:t> total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ajustada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FR, </a:t>
            </a:r>
            <a:r>
              <a:rPr lang="en-US" dirty="0" err="1" smtClean="0"/>
              <a:t>idade</a:t>
            </a:r>
            <a:r>
              <a:rPr lang="en-US" dirty="0" smtClean="0"/>
              <a:t>, </a:t>
            </a:r>
            <a:r>
              <a:rPr lang="en-US" dirty="0" err="1" smtClean="0"/>
              <a:t>sexo</a:t>
            </a:r>
            <a:r>
              <a:rPr lang="en-US" dirty="0" smtClean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82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0" y="0"/>
            <a:ext cx="8001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pt-BR" sz="2800" i="1" dirty="0" smtClean="0">
                <a:latin typeface="AvantGarde Md BT" pitchFamily="34" charset="0"/>
              </a:rPr>
              <a:t>CAC </a:t>
            </a:r>
            <a:r>
              <a:rPr lang="pt-BR" sz="2800" i="1" dirty="0" err="1" smtClean="0">
                <a:latin typeface="AvantGarde Md BT" pitchFamily="34" charset="0"/>
              </a:rPr>
              <a:t>vs</a:t>
            </a:r>
            <a:r>
              <a:rPr lang="pt-BR" sz="2800" i="1" dirty="0" smtClean="0">
                <a:latin typeface="AvantGarde Md BT" pitchFamily="34" charset="0"/>
              </a:rPr>
              <a:t> Fatores de risco: o que valorizar mais?</a:t>
            </a:r>
            <a:endParaRPr lang="en-US" sz="2800" i="1" dirty="0">
              <a:latin typeface="AvantGarde Md B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5557" y="6516399"/>
            <a:ext cx="4584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Silverman MG et al. EHJ 2014;35:2232-41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" y="1916832"/>
            <a:ext cx="4764145" cy="3240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536" y="2225668"/>
            <a:ext cx="4176464" cy="26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4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0" y="0"/>
            <a:ext cx="8001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pt-BR" sz="2800" i="1" dirty="0" smtClean="0">
                <a:latin typeface="AvantGarde Md BT" pitchFamily="34" charset="0"/>
              </a:rPr>
              <a:t>CAC </a:t>
            </a:r>
            <a:r>
              <a:rPr lang="pt-BR" sz="2800" i="1" dirty="0" err="1" smtClean="0">
                <a:latin typeface="AvantGarde Md BT" pitchFamily="34" charset="0"/>
              </a:rPr>
              <a:t>vs</a:t>
            </a:r>
            <a:r>
              <a:rPr lang="pt-BR" sz="2800" i="1" dirty="0" smtClean="0">
                <a:latin typeface="AvantGarde Md BT" pitchFamily="34" charset="0"/>
              </a:rPr>
              <a:t> Fatores de risco: o que valorizar mais?</a:t>
            </a:r>
            <a:endParaRPr lang="en-US" sz="2800" i="1" dirty="0">
              <a:latin typeface="AvantGarde Md B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8986" y="6519446"/>
            <a:ext cx="473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 SS et al. Circulation 2014;129:77-86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30" y="542140"/>
            <a:ext cx="6408712" cy="4852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378878" y="2993856"/>
            <a:ext cx="278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Eventos </a:t>
            </a:r>
            <a:r>
              <a:rPr lang="en-US" dirty="0" err="1" smtClean="0"/>
              <a:t>cardiovasculares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1180716" y="5541543"/>
            <a:ext cx="3440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CAC </a:t>
            </a:r>
            <a:r>
              <a:rPr lang="en-US" b="1" dirty="0" smtClean="0">
                <a:solidFill>
                  <a:srgbClr val="FFFF00"/>
                </a:solidFill>
              </a:rPr>
              <a:t>0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u="sng" dirty="0" smtClean="0">
                <a:solidFill>
                  <a:srgbClr val="FFFF00"/>
                </a:solidFill>
              </a:rPr>
              <a:t>com</a:t>
            </a:r>
            <a:r>
              <a:rPr lang="en-US" dirty="0" smtClean="0">
                <a:solidFill>
                  <a:srgbClr val="FFFF00"/>
                </a:solidFill>
              </a:rPr>
              <a:t> 3 alt = 5.9/1000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CAC&gt;</a:t>
            </a:r>
            <a:r>
              <a:rPr lang="en-US" b="1" dirty="0" smtClean="0">
                <a:solidFill>
                  <a:srgbClr val="FFFF00"/>
                </a:solidFill>
              </a:rPr>
              <a:t>100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</a:rPr>
              <a:t>sem</a:t>
            </a:r>
            <a:r>
              <a:rPr lang="en-US" dirty="0" smtClean="0">
                <a:solidFill>
                  <a:srgbClr val="FFFF00"/>
                </a:solidFill>
              </a:rPr>
              <a:t> alt = 22.7/1000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1648" y="5541543"/>
            <a:ext cx="424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65% dos eventos </a:t>
            </a:r>
            <a:r>
              <a:rPr lang="en-US" dirty="0" err="1" smtClean="0">
                <a:solidFill>
                  <a:srgbClr val="FFFF00"/>
                </a:solidFill>
              </a:rPr>
              <a:t>em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pctes</a:t>
            </a:r>
            <a:r>
              <a:rPr lang="en-US" dirty="0" smtClean="0">
                <a:solidFill>
                  <a:srgbClr val="FFFF00"/>
                </a:solidFill>
              </a:rPr>
              <a:t> com 0/1 alt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0"/>
            <a:ext cx="814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i="1" dirty="0" smtClean="0">
                <a:latin typeface="AvantGarde Md BT"/>
              </a:rPr>
              <a:t>NRI - CAC</a:t>
            </a:r>
            <a:endParaRPr lang="en-US" sz="2800" i="1" dirty="0">
              <a:latin typeface="AvantGarde Md B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76170" y="482341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/>
          <p:cNvSpPr/>
          <p:nvPr/>
        </p:nvSpPr>
        <p:spPr>
          <a:xfrm>
            <a:off x="714833" y="4243925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/>
          <p:cNvSpPr/>
          <p:nvPr/>
        </p:nvSpPr>
        <p:spPr>
          <a:xfrm>
            <a:off x="1385104" y="403407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/>
          <p:cNvSpPr/>
          <p:nvPr/>
        </p:nvSpPr>
        <p:spPr>
          <a:xfrm>
            <a:off x="2311269" y="531459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/>
          <p:cNvSpPr/>
          <p:nvPr/>
        </p:nvSpPr>
        <p:spPr>
          <a:xfrm>
            <a:off x="2172761" y="577539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val 18"/>
          <p:cNvSpPr/>
          <p:nvPr/>
        </p:nvSpPr>
        <p:spPr>
          <a:xfrm>
            <a:off x="3916136" y="575085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/>
          <p:cNvSpPr/>
          <p:nvPr/>
        </p:nvSpPr>
        <p:spPr>
          <a:xfrm>
            <a:off x="2771638" y="532189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/>
          <p:cNvSpPr/>
          <p:nvPr/>
        </p:nvSpPr>
        <p:spPr>
          <a:xfrm>
            <a:off x="3738467" y="533089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/>
          <p:cNvSpPr/>
          <p:nvPr/>
        </p:nvSpPr>
        <p:spPr>
          <a:xfrm>
            <a:off x="905264" y="5358555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/>
          <p:cNvSpPr/>
          <p:nvPr/>
        </p:nvSpPr>
        <p:spPr>
          <a:xfrm>
            <a:off x="1043233" y="572771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val 23"/>
          <p:cNvSpPr/>
          <p:nvPr/>
        </p:nvSpPr>
        <p:spPr>
          <a:xfrm>
            <a:off x="1882856" y="607537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Oval 24"/>
          <p:cNvSpPr/>
          <p:nvPr/>
        </p:nvSpPr>
        <p:spPr>
          <a:xfrm>
            <a:off x="2537397" y="618338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/>
          <p:cNvSpPr/>
          <p:nvPr/>
        </p:nvSpPr>
        <p:spPr>
          <a:xfrm>
            <a:off x="621180" y="599345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val 26"/>
          <p:cNvSpPr/>
          <p:nvPr/>
        </p:nvSpPr>
        <p:spPr>
          <a:xfrm>
            <a:off x="3083926" y="610147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Oval 28"/>
          <p:cNvSpPr/>
          <p:nvPr/>
        </p:nvSpPr>
        <p:spPr>
          <a:xfrm>
            <a:off x="5182898" y="498399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Oval 42"/>
          <p:cNvSpPr/>
          <p:nvPr/>
        </p:nvSpPr>
        <p:spPr>
          <a:xfrm>
            <a:off x="5729293" y="607251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Oval 46"/>
          <p:cNvSpPr/>
          <p:nvPr/>
        </p:nvSpPr>
        <p:spPr>
          <a:xfrm>
            <a:off x="4231041" y="610147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Oval 47"/>
          <p:cNvSpPr/>
          <p:nvPr/>
        </p:nvSpPr>
        <p:spPr>
          <a:xfrm>
            <a:off x="4797846" y="485015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Oval 50"/>
          <p:cNvSpPr/>
          <p:nvPr/>
        </p:nvSpPr>
        <p:spPr>
          <a:xfrm>
            <a:off x="2757725" y="488857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Oval 54"/>
          <p:cNvSpPr/>
          <p:nvPr/>
        </p:nvSpPr>
        <p:spPr>
          <a:xfrm>
            <a:off x="3091539" y="443492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Oval 55"/>
          <p:cNvSpPr/>
          <p:nvPr/>
        </p:nvSpPr>
        <p:spPr>
          <a:xfrm>
            <a:off x="1659433" y="491586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Oval 56"/>
          <p:cNvSpPr/>
          <p:nvPr/>
        </p:nvSpPr>
        <p:spPr>
          <a:xfrm>
            <a:off x="3990425" y="438608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Oval 57"/>
          <p:cNvSpPr/>
          <p:nvPr/>
        </p:nvSpPr>
        <p:spPr>
          <a:xfrm>
            <a:off x="4692194" y="444918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Oval 58"/>
          <p:cNvSpPr/>
          <p:nvPr/>
        </p:nvSpPr>
        <p:spPr>
          <a:xfrm>
            <a:off x="2130946" y="487346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Oval 60"/>
          <p:cNvSpPr/>
          <p:nvPr/>
        </p:nvSpPr>
        <p:spPr>
          <a:xfrm>
            <a:off x="5182898" y="349948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Oval 64"/>
          <p:cNvSpPr/>
          <p:nvPr/>
        </p:nvSpPr>
        <p:spPr>
          <a:xfrm>
            <a:off x="2042367" y="4441415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Oval 65"/>
          <p:cNvSpPr/>
          <p:nvPr/>
        </p:nvSpPr>
        <p:spPr>
          <a:xfrm>
            <a:off x="8035888" y="342407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Oval 66"/>
          <p:cNvSpPr/>
          <p:nvPr/>
        </p:nvSpPr>
        <p:spPr>
          <a:xfrm>
            <a:off x="1659433" y="532412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Oval 67"/>
          <p:cNvSpPr/>
          <p:nvPr/>
        </p:nvSpPr>
        <p:spPr>
          <a:xfrm>
            <a:off x="4360673" y="546656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Oval 69"/>
          <p:cNvSpPr/>
          <p:nvPr/>
        </p:nvSpPr>
        <p:spPr>
          <a:xfrm>
            <a:off x="1165977" y="634069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Oval 70"/>
          <p:cNvSpPr/>
          <p:nvPr/>
        </p:nvSpPr>
        <p:spPr>
          <a:xfrm>
            <a:off x="4785149" y="537850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Oval 76"/>
          <p:cNvSpPr/>
          <p:nvPr/>
        </p:nvSpPr>
        <p:spPr>
          <a:xfrm>
            <a:off x="1434499" y="443562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Oval 104"/>
          <p:cNvSpPr/>
          <p:nvPr/>
        </p:nvSpPr>
        <p:spPr>
          <a:xfrm>
            <a:off x="3630455" y="6061410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Oval 105"/>
          <p:cNvSpPr/>
          <p:nvPr/>
        </p:nvSpPr>
        <p:spPr>
          <a:xfrm>
            <a:off x="6602844" y="271354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Oval 108"/>
          <p:cNvSpPr/>
          <p:nvPr/>
        </p:nvSpPr>
        <p:spPr>
          <a:xfrm>
            <a:off x="1101656" y="352215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Oval 109"/>
          <p:cNvSpPr/>
          <p:nvPr/>
        </p:nvSpPr>
        <p:spPr>
          <a:xfrm>
            <a:off x="471652" y="301610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Oval 110"/>
          <p:cNvSpPr/>
          <p:nvPr/>
        </p:nvSpPr>
        <p:spPr>
          <a:xfrm>
            <a:off x="3636614" y="439707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Oval 111"/>
          <p:cNvSpPr/>
          <p:nvPr/>
        </p:nvSpPr>
        <p:spPr>
          <a:xfrm>
            <a:off x="610438" y="344006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" name="Oval 112"/>
          <p:cNvSpPr/>
          <p:nvPr/>
        </p:nvSpPr>
        <p:spPr>
          <a:xfrm>
            <a:off x="3978833" y="509544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Oval 113"/>
          <p:cNvSpPr/>
          <p:nvPr/>
        </p:nvSpPr>
        <p:spPr>
          <a:xfrm>
            <a:off x="2429385" y="311695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Oval 114"/>
          <p:cNvSpPr/>
          <p:nvPr/>
        </p:nvSpPr>
        <p:spPr>
          <a:xfrm>
            <a:off x="1592252" y="569482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Oval 115"/>
          <p:cNvSpPr/>
          <p:nvPr/>
        </p:nvSpPr>
        <p:spPr>
          <a:xfrm>
            <a:off x="433855" y="4715400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Oval 116"/>
          <p:cNvSpPr/>
          <p:nvPr/>
        </p:nvSpPr>
        <p:spPr>
          <a:xfrm>
            <a:off x="862700" y="387889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Oval 117"/>
          <p:cNvSpPr/>
          <p:nvPr/>
        </p:nvSpPr>
        <p:spPr>
          <a:xfrm>
            <a:off x="1227683" y="498460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Oval 118"/>
          <p:cNvSpPr/>
          <p:nvPr/>
        </p:nvSpPr>
        <p:spPr>
          <a:xfrm>
            <a:off x="1486057" y="3206760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Oval 119"/>
          <p:cNvSpPr/>
          <p:nvPr/>
        </p:nvSpPr>
        <p:spPr>
          <a:xfrm>
            <a:off x="4239820" y="4043435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Oval 120"/>
          <p:cNvSpPr/>
          <p:nvPr/>
        </p:nvSpPr>
        <p:spPr>
          <a:xfrm>
            <a:off x="1779609" y="376467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Oval 121"/>
          <p:cNvSpPr/>
          <p:nvPr/>
        </p:nvSpPr>
        <p:spPr>
          <a:xfrm>
            <a:off x="177872" y="396949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Oval 122"/>
          <p:cNvSpPr/>
          <p:nvPr/>
        </p:nvSpPr>
        <p:spPr>
          <a:xfrm>
            <a:off x="98138" y="565177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Oval 123"/>
          <p:cNvSpPr/>
          <p:nvPr/>
        </p:nvSpPr>
        <p:spPr>
          <a:xfrm>
            <a:off x="911848" y="479957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Oval 124"/>
          <p:cNvSpPr/>
          <p:nvPr/>
        </p:nvSpPr>
        <p:spPr>
          <a:xfrm>
            <a:off x="3040558" y="4054135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Oval 125"/>
          <p:cNvSpPr/>
          <p:nvPr/>
        </p:nvSpPr>
        <p:spPr>
          <a:xfrm>
            <a:off x="4654282" y="3378860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Oval 126"/>
          <p:cNvSpPr/>
          <p:nvPr/>
        </p:nvSpPr>
        <p:spPr>
          <a:xfrm>
            <a:off x="4034903" y="301835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Oval 127"/>
          <p:cNvSpPr/>
          <p:nvPr/>
        </p:nvSpPr>
        <p:spPr>
          <a:xfrm>
            <a:off x="5067287" y="5759790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Oval 128"/>
          <p:cNvSpPr/>
          <p:nvPr/>
        </p:nvSpPr>
        <p:spPr>
          <a:xfrm>
            <a:off x="4729012" y="596687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Oval 129"/>
          <p:cNvSpPr/>
          <p:nvPr/>
        </p:nvSpPr>
        <p:spPr>
          <a:xfrm>
            <a:off x="3150020" y="5610280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Oval 130"/>
          <p:cNvSpPr/>
          <p:nvPr/>
        </p:nvSpPr>
        <p:spPr>
          <a:xfrm>
            <a:off x="5460857" y="556929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Oval 131"/>
          <p:cNvSpPr/>
          <p:nvPr/>
        </p:nvSpPr>
        <p:spPr>
          <a:xfrm>
            <a:off x="2311269" y="404644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Oval 132"/>
          <p:cNvSpPr/>
          <p:nvPr/>
        </p:nvSpPr>
        <p:spPr>
          <a:xfrm>
            <a:off x="3543262" y="331824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Oval 133"/>
          <p:cNvSpPr/>
          <p:nvPr/>
        </p:nvSpPr>
        <p:spPr>
          <a:xfrm>
            <a:off x="3734111" y="383755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Oval 134"/>
          <p:cNvSpPr/>
          <p:nvPr/>
        </p:nvSpPr>
        <p:spPr>
          <a:xfrm>
            <a:off x="2755126" y="375151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Oval 135"/>
          <p:cNvSpPr/>
          <p:nvPr/>
        </p:nvSpPr>
        <p:spPr>
          <a:xfrm>
            <a:off x="3299950" y="532226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Oval 136"/>
          <p:cNvSpPr/>
          <p:nvPr/>
        </p:nvSpPr>
        <p:spPr>
          <a:xfrm>
            <a:off x="4977205" y="392083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Oval 137"/>
          <p:cNvSpPr/>
          <p:nvPr/>
        </p:nvSpPr>
        <p:spPr>
          <a:xfrm>
            <a:off x="3051479" y="312400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Oval 138"/>
          <p:cNvSpPr/>
          <p:nvPr/>
        </p:nvSpPr>
        <p:spPr>
          <a:xfrm>
            <a:off x="3155572" y="4981475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Oval 139"/>
          <p:cNvSpPr/>
          <p:nvPr/>
        </p:nvSpPr>
        <p:spPr>
          <a:xfrm>
            <a:off x="5572390" y="327600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1" name="Oval 140"/>
          <p:cNvSpPr/>
          <p:nvPr/>
        </p:nvSpPr>
        <p:spPr>
          <a:xfrm>
            <a:off x="3623077" y="2976695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2" name="Oval 141"/>
          <p:cNvSpPr/>
          <p:nvPr/>
        </p:nvSpPr>
        <p:spPr>
          <a:xfrm>
            <a:off x="5993330" y="308083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Oval 142"/>
          <p:cNvSpPr/>
          <p:nvPr/>
        </p:nvSpPr>
        <p:spPr>
          <a:xfrm>
            <a:off x="3963938" y="335302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4" name="Oval 143"/>
          <p:cNvSpPr/>
          <p:nvPr/>
        </p:nvSpPr>
        <p:spPr>
          <a:xfrm>
            <a:off x="3229446" y="354974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5" name="Oval 144"/>
          <p:cNvSpPr/>
          <p:nvPr/>
        </p:nvSpPr>
        <p:spPr>
          <a:xfrm>
            <a:off x="2634714" y="438608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6" name="Oval 145"/>
          <p:cNvSpPr/>
          <p:nvPr/>
        </p:nvSpPr>
        <p:spPr>
          <a:xfrm>
            <a:off x="5300625" y="468376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7" name="Oval 146"/>
          <p:cNvSpPr/>
          <p:nvPr/>
        </p:nvSpPr>
        <p:spPr>
          <a:xfrm>
            <a:off x="6554332" y="4581865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8" name="Oval 147"/>
          <p:cNvSpPr/>
          <p:nvPr/>
        </p:nvSpPr>
        <p:spPr>
          <a:xfrm>
            <a:off x="5478679" y="382373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9" name="Oval 148"/>
          <p:cNvSpPr/>
          <p:nvPr/>
        </p:nvSpPr>
        <p:spPr>
          <a:xfrm>
            <a:off x="430379" y="519908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0" name="Oval 149"/>
          <p:cNvSpPr/>
          <p:nvPr/>
        </p:nvSpPr>
        <p:spPr>
          <a:xfrm>
            <a:off x="5845105" y="465243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1" name="Oval 150"/>
          <p:cNvSpPr/>
          <p:nvPr/>
        </p:nvSpPr>
        <p:spPr>
          <a:xfrm>
            <a:off x="4578467" y="388303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2" name="Oval 151"/>
          <p:cNvSpPr/>
          <p:nvPr/>
        </p:nvSpPr>
        <p:spPr>
          <a:xfrm>
            <a:off x="5795510" y="417005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Oval 152"/>
          <p:cNvSpPr/>
          <p:nvPr/>
        </p:nvSpPr>
        <p:spPr>
          <a:xfrm>
            <a:off x="5182898" y="434440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4" name="Oval 153"/>
          <p:cNvSpPr/>
          <p:nvPr/>
        </p:nvSpPr>
        <p:spPr>
          <a:xfrm>
            <a:off x="8632247" y="369763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5" name="Oval 154"/>
          <p:cNvSpPr/>
          <p:nvPr/>
        </p:nvSpPr>
        <p:spPr>
          <a:xfrm>
            <a:off x="5935230" y="543213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6" name="Oval 155"/>
          <p:cNvSpPr/>
          <p:nvPr/>
        </p:nvSpPr>
        <p:spPr>
          <a:xfrm>
            <a:off x="6789322" y="404644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7" name="Oval 156"/>
          <p:cNvSpPr/>
          <p:nvPr/>
        </p:nvSpPr>
        <p:spPr>
          <a:xfrm>
            <a:off x="7563303" y="5526220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8" name="Oval 157"/>
          <p:cNvSpPr/>
          <p:nvPr/>
        </p:nvSpPr>
        <p:spPr>
          <a:xfrm>
            <a:off x="7681095" y="465743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9" name="Oval 158"/>
          <p:cNvSpPr/>
          <p:nvPr/>
        </p:nvSpPr>
        <p:spPr>
          <a:xfrm>
            <a:off x="8458000" y="479957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0" name="Oval 159"/>
          <p:cNvSpPr/>
          <p:nvPr/>
        </p:nvSpPr>
        <p:spPr>
          <a:xfrm>
            <a:off x="6710856" y="544010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1" name="Oval 160"/>
          <p:cNvSpPr/>
          <p:nvPr/>
        </p:nvSpPr>
        <p:spPr>
          <a:xfrm>
            <a:off x="6324203" y="585733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2" name="Oval 161"/>
          <p:cNvSpPr/>
          <p:nvPr/>
        </p:nvSpPr>
        <p:spPr>
          <a:xfrm>
            <a:off x="8324765" y="5869535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3" name="Oval 162"/>
          <p:cNvSpPr/>
          <p:nvPr/>
        </p:nvSpPr>
        <p:spPr>
          <a:xfrm>
            <a:off x="7123902" y="299891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4" name="Oval 163"/>
          <p:cNvSpPr/>
          <p:nvPr/>
        </p:nvSpPr>
        <p:spPr>
          <a:xfrm>
            <a:off x="6227245" y="386147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5" name="Oval 164"/>
          <p:cNvSpPr/>
          <p:nvPr/>
        </p:nvSpPr>
        <p:spPr>
          <a:xfrm>
            <a:off x="6689132" y="333297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6" name="Oval 165"/>
          <p:cNvSpPr/>
          <p:nvPr/>
        </p:nvSpPr>
        <p:spPr>
          <a:xfrm>
            <a:off x="6227245" y="5046840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7" name="Oval 166"/>
          <p:cNvSpPr/>
          <p:nvPr/>
        </p:nvSpPr>
        <p:spPr>
          <a:xfrm>
            <a:off x="6338308" y="335956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8" name="Oval 167"/>
          <p:cNvSpPr/>
          <p:nvPr/>
        </p:nvSpPr>
        <p:spPr>
          <a:xfrm>
            <a:off x="8569466" y="539425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Oval 168"/>
          <p:cNvSpPr/>
          <p:nvPr/>
        </p:nvSpPr>
        <p:spPr>
          <a:xfrm>
            <a:off x="7289353" y="349779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Oval 169"/>
          <p:cNvSpPr/>
          <p:nvPr/>
        </p:nvSpPr>
        <p:spPr>
          <a:xfrm>
            <a:off x="8216753" y="421811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1" name="Oval 170"/>
          <p:cNvSpPr/>
          <p:nvPr/>
        </p:nvSpPr>
        <p:spPr>
          <a:xfrm>
            <a:off x="7151280" y="4326125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2" name="Oval 171"/>
          <p:cNvSpPr/>
          <p:nvPr/>
        </p:nvSpPr>
        <p:spPr>
          <a:xfrm>
            <a:off x="3421883" y="404663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3" name="Oval 172"/>
          <p:cNvSpPr/>
          <p:nvPr/>
        </p:nvSpPr>
        <p:spPr>
          <a:xfrm>
            <a:off x="7132269" y="495443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" name="Oval 173"/>
          <p:cNvSpPr/>
          <p:nvPr/>
        </p:nvSpPr>
        <p:spPr>
          <a:xfrm>
            <a:off x="7067849" y="596687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Oval 103"/>
          <p:cNvSpPr/>
          <p:nvPr/>
        </p:nvSpPr>
        <p:spPr>
          <a:xfrm>
            <a:off x="3501458" y="575006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Oval 106"/>
          <p:cNvSpPr/>
          <p:nvPr/>
        </p:nvSpPr>
        <p:spPr>
          <a:xfrm>
            <a:off x="2650783" y="572771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Oval 107"/>
          <p:cNvSpPr/>
          <p:nvPr/>
        </p:nvSpPr>
        <p:spPr>
          <a:xfrm>
            <a:off x="1907311" y="607537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Oval 174"/>
          <p:cNvSpPr/>
          <p:nvPr/>
        </p:nvSpPr>
        <p:spPr>
          <a:xfrm>
            <a:off x="2561852" y="618338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6" name="Oval 175"/>
          <p:cNvSpPr/>
          <p:nvPr/>
        </p:nvSpPr>
        <p:spPr>
          <a:xfrm>
            <a:off x="3108381" y="610147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7" name="Oval 176"/>
          <p:cNvSpPr/>
          <p:nvPr/>
        </p:nvSpPr>
        <p:spPr>
          <a:xfrm>
            <a:off x="5520955" y="499848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8" name="Oval 177"/>
          <p:cNvSpPr/>
          <p:nvPr/>
        </p:nvSpPr>
        <p:spPr>
          <a:xfrm>
            <a:off x="4340095" y="509544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9" name="Oval 178"/>
          <p:cNvSpPr/>
          <p:nvPr/>
        </p:nvSpPr>
        <p:spPr>
          <a:xfrm>
            <a:off x="1683888" y="532412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0" name="Oval 179"/>
          <p:cNvSpPr/>
          <p:nvPr/>
        </p:nvSpPr>
        <p:spPr>
          <a:xfrm>
            <a:off x="5145091" y="537850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1" name="Oval 180"/>
          <p:cNvSpPr/>
          <p:nvPr/>
        </p:nvSpPr>
        <p:spPr>
          <a:xfrm>
            <a:off x="1126111" y="352215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2" name="Oval 181"/>
          <p:cNvSpPr/>
          <p:nvPr/>
        </p:nvSpPr>
        <p:spPr>
          <a:xfrm>
            <a:off x="2361275" y="351819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3" name="Oval 182"/>
          <p:cNvSpPr/>
          <p:nvPr/>
        </p:nvSpPr>
        <p:spPr>
          <a:xfrm>
            <a:off x="134916" y="335899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4" name="Oval 183"/>
          <p:cNvSpPr/>
          <p:nvPr/>
        </p:nvSpPr>
        <p:spPr>
          <a:xfrm>
            <a:off x="122593" y="565177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5" name="Oval 184"/>
          <p:cNvSpPr/>
          <p:nvPr/>
        </p:nvSpPr>
        <p:spPr>
          <a:xfrm>
            <a:off x="3668354" y="478056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6" name="Oval 185"/>
          <p:cNvSpPr/>
          <p:nvPr/>
        </p:nvSpPr>
        <p:spPr>
          <a:xfrm>
            <a:off x="4925251" y="303047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7" name="Oval 186"/>
          <p:cNvSpPr/>
          <p:nvPr/>
        </p:nvSpPr>
        <p:spPr>
          <a:xfrm>
            <a:off x="4789804" y="3626210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8" name="Oval 187"/>
          <p:cNvSpPr/>
          <p:nvPr/>
        </p:nvSpPr>
        <p:spPr>
          <a:xfrm>
            <a:off x="5898101" y="378094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9" name="Oval 188"/>
          <p:cNvSpPr/>
          <p:nvPr/>
        </p:nvSpPr>
        <p:spPr>
          <a:xfrm>
            <a:off x="3988393" y="335302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0" name="Oval 189"/>
          <p:cNvSpPr/>
          <p:nvPr/>
        </p:nvSpPr>
        <p:spPr>
          <a:xfrm>
            <a:off x="4252661" y="357269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1" name="Oval 190"/>
          <p:cNvSpPr/>
          <p:nvPr/>
        </p:nvSpPr>
        <p:spPr>
          <a:xfrm>
            <a:off x="4268385" y="453914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Oval 191"/>
          <p:cNvSpPr/>
          <p:nvPr/>
        </p:nvSpPr>
        <p:spPr>
          <a:xfrm>
            <a:off x="4412012" y="309127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3" name="Oval 192"/>
          <p:cNvSpPr/>
          <p:nvPr/>
        </p:nvSpPr>
        <p:spPr>
          <a:xfrm>
            <a:off x="4602922" y="388303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4" name="Oval 193"/>
          <p:cNvSpPr/>
          <p:nvPr/>
        </p:nvSpPr>
        <p:spPr>
          <a:xfrm>
            <a:off x="6061129" y="4299969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5" name="Oval 194"/>
          <p:cNvSpPr/>
          <p:nvPr/>
        </p:nvSpPr>
        <p:spPr>
          <a:xfrm>
            <a:off x="7682320" y="403363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6" y="499341"/>
            <a:ext cx="9119101" cy="2425394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4792744" y="6508187"/>
            <a:ext cx="4351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Yeboah</a:t>
            </a:r>
            <a:r>
              <a:rPr lang="en-US" dirty="0" smtClean="0"/>
              <a:t> J et al. JAMA 2012;308:788-795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3899" y="42250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NRI = 65.9%</a:t>
            </a:r>
            <a:endParaRPr lang="pt-B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09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0" grpId="0" animBg="1"/>
      <p:bldP spid="22" grpId="0" animBg="1"/>
      <p:bldP spid="23" grpId="0" animBg="1"/>
      <p:bldP spid="26" grpId="0" animBg="1"/>
      <p:bldP spid="51" grpId="0" animBg="1"/>
      <p:bldP spid="55" grpId="0" animBg="1"/>
      <p:bldP spid="56" grpId="0" animBg="1"/>
      <p:bldP spid="59" grpId="0" animBg="1"/>
      <p:bldP spid="65" grpId="0" animBg="1"/>
      <p:bldP spid="66" grpId="0" animBg="1"/>
      <p:bldP spid="70" grpId="0" animBg="1"/>
      <p:bldP spid="77" grpId="0" animBg="1"/>
      <p:bldP spid="106" grpId="0" animBg="1"/>
      <p:bldP spid="110" grpId="0" animBg="1"/>
      <p:bldP spid="111" grpId="0" animBg="1"/>
      <p:bldP spid="11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124" grpId="0" animBg="1"/>
      <p:bldP spid="132" grpId="0" animBg="1"/>
      <p:bldP spid="138" grpId="0" animBg="1"/>
      <p:bldP spid="139" grpId="0" animBg="1"/>
      <p:bldP spid="147" grpId="0" animBg="1"/>
      <p:bldP spid="149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3" grpId="0" animBg="1"/>
      <p:bldP spid="174" grpId="0" animBg="1"/>
      <p:bldP spid="104" grpId="0" animBg="1"/>
      <p:bldP spid="107" grpId="0" animBg="1"/>
      <p:bldP spid="108" grpId="0" animBg="1"/>
      <p:bldP spid="175" grpId="0" animBg="1"/>
      <p:bldP spid="176" grpId="0" animBg="1"/>
      <p:bldP spid="179" grpId="0" animBg="1"/>
      <p:bldP spid="181" grpId="0" animBg="1"/>
      <p:bldP spid="182" grpId="0" animBg="1"/>
      <p:bldP spid="183" grpId="0" animBg="1"/>
      <p:bldP spid="184" grpId="0" animBg="1"/>
      <p:bldP spid="188" grpId="0" animBg="1"/>
      <p:bldP spid="194" grpId="0" animBg="1"/>
      <p:bldP spid="19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Fast "/>
  <p:tag name="POWER3D IMAGE0" val="PINBUMP.T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Fast "/>
  <p:tag name="POWER3D IMAGE0" val="PINBUMP.T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Fast "/>
  <p:tag name="POWER3D IMAGE0" val="PINBUMP.T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Fast "/>
  <p:tag name="POWER3D IMAGE0" val="PINBUMP.T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Fast "/>
  <p:tag name="POWER3D IMAGE0" val="PINBUMP.T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Fast "/>
  <p:tag name="POWER3D IMAGE0" val="PINBUMP.T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0"/>
  <p:tag name="POWER3D OPTIONS" val="Fast "/>
  <p:tag name="POWER3D BACKGROUND" val="0,0,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0"/>
  <p:tag name="POWER3D OPTIONS" val="Fast "/>
  <p:tag name="POWER3D BACKGROUND" val="0,0,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0"/>
  <p:tag name="POWER3D OPTIONS" val="Fast "/>
  <p:tag name="POWER3D BACKGROUND" val="0,0,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0"/>
  <p:tag name="POWER3D OPTIONS" val="Fast "/>
  <p:tag name="POWER3D BACKGROUND" val="0,0,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0"/>
  <p:tag name="POWER3D OPTIONS" val="Fast "/>
  <p:tag name="POWER3D BACKGROUND" val="0,0,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0"/>
  <p:tag name="POWER3D OPTIONS" val="Fast "/>
  <p:tag name="POWER3D BACKGROUND" val="0,0,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7736</TotalTime>
  <Words>679</Words>
  <Application>Microsoft Office PowerPoint</Application>
  <PresentationFormat>On-screen Show (4:3)</PresentationFormat>
  <Paragraphs>130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AvantGarde Md BT</vt:lpstr>
      <vt:lpstr>Consolas</vt:lpstr>
      <vt:lpstr>Corbel</vt:lpstr>
      <vt:lpstr>Verdana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JF CLINICS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JF</dc:creator>
  <cp:lastModifiedBy>JFMAC</cp:lastModifiedBy>
  <cp:revision>1458</cp:revision>
  <dcterms:created xsi:type="dcterms:W3CDTF">2002-01-09T13:59:18Z</dcterms:created>
  <dcterms:modified xsi:type="dcterms:W3CDTF">2015-04-07T11:30:24Z</dcterms:modified>
</cp:coreProperties>
</file>