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60309_Analise%20apos%20reuni&#227;o%20com%20michelle\analises\1\analis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160309_Analise%20apos%20reuni&#227;o%20com%20michelle\analises\1\analis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Plan1!$C$58:$C$60</c:f>
              <c:strCache>
                <c:ptCount val="1"/>
                <c:pt idx="0">
                  <c:v>TOTAL Volume de Atendimento</c:v>
                </c:pt>
              </c:strCache>
            </c:strRef>
          </c:tx>
          <c:invertIfNegative val="0"/>
          <c:cat>
            <c:numRef>
              <c:f>Plan1!$B$61:$B$80</c:f>
              <c:numCache>
                <c:formatCode>Geral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Plan1!$C$61:$C$80</c:f>
              <c:numCache>
                <c:formatCode>#,##0</c:formatCode>
                <c:ptCount val="20"/>
                <c:pt idx="0">
                  <c:v>14576</c:v>
                </c:pt>
                <c:pt idx="1">
                  <c:v>13316</c:v>
                </c:pt>
                <c:pt idx="2">
                  <c:v>9936</c:v>
                </c:pt>
                <c:pt idx="3">
                  <c:v>9185</c:v>
                </c:pt>
                <c:pt idx="4">
                  <c:v>8501</c:v>
                </c:pt>
                <c:pt idx="5">
                  <c:v>8468</c:v>
                </c:pt>
                <c:pt idx="6">
                  <c:v>7953</c:v>
                </c:pt>
                <c:pt idx="7">
                  <c:v>7769</c:v>
                </c:pt>
                <c:pt idx="8">
                  <c:v>7473</c:v>
                </c:pt>
                <c:pt idx="9">
                  <c:v>7463</c:v>
                </c:pt>
                <c:pt idx="10">
                  <c:v>7385</c:v>
                </c:pt>
                <c:pt idx="11">
                  <c:v>7354</c:v>
                </c:pt>
                <c:pt idx="12">
                  <c:v>7179</c:v>
                </c:pt>
                <c:pt idx="13">
                  <c:v>7179</c:v>
                </c:pt>
                <c:pt idx="14">
                  <c:v>7071</c:v>
                </c:pt>
                <c:pt idx="15">
                  <c:v>6993</c:v>
                </c:pt>
                <c:pt idx="16">
                  <c:v>6870</c:v>
                </c:pt>
                <c:pt idx="17">
                  <c:v>6715</c:v>
                </c:pt>
                <c:pt idx="18">
                  <c:v>6378</c:v>
                </c:pt>
                <c:pt idx="19">
                  <c:v>6204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89024"/>
        <c:axId val="39713536"/>
      </c:barChart>
      <c:lineChart>
        <c:grouping val="standard"/>
        <c:varyColors val="0"/>
        <c:ser>
          <c:idx val="1"/>
          <c:order val="1"/>
          <c:tx>
            <c:strRef>
              <c:f>Plan1!$D$58:$D$60</c:f>
              <c:strCache>
                <c:ptCount val="1"/>
                <c:pt idx="0">
                  <c:v>TOTAL Volume de Financeiro</c:v>
                </c:pt>
              </c:strCache>
            </c:strRef>
          </c:tx>
          <c:cat>
            <c:numRef>
              <c:f>Plan1!$B$61:$B$80</c:f>
              <c:numCache>
                <c:formatCode>Geral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Plan1!$D$61:$D$80</c:f>
              <c:numCache>
                <c:formatCode>_("R$"* #,##000_);_("R$"* \(#,##000\);_("R$"* "-"??_);_(@_)</c:formatCode>
                <c:ptCount val="20"/>
                <c:pt idx="0">
                  <c:v>105864.88000000025</c:v>
                </c:pt>
                <c:pt idx="1">
                  <c:v>117187.00999999982</c:v>
                </c:pt>
                <c:pt idx="2">
                  <c:v>66110.06</c:v>
                </c:pt>
                <c:pt idx="3">
                  <c:v>64895.410000000134</c:v>
                </c:pt>
                <c:pt idx="4">
                  <c:v>136482.13000000024</c:v>
                </c:pt>
                <c:pt idx="5">
                  <c:v>141308.1</c:v>
                </c:pt>
                <c:pt idx="6">
                  <c:v>165791.46000000049</c:v>
                </c:pt>
                <c:pt idx="7">
                  <c:v>63919.11</c:v>
                </c:pt>
                <c:pt idx="8">
                  <c:v>73578.130000000092</c:v>
                </c:pt>
                <c:pt idx="9">
                  <c:v>162040.00999999989</c:v>
                </c:pt>
                <c:pt idx="10">
                  <c:v>167621.93000000008</c:v>
                </c:pt>
                <c:pt idx="11">
                  <c:v>161770.04999999999</c:v>
                </c:pt>
                <c:pt idx="12">
                  <c:v>120413.09999999999</c:v>
                </c:pt>
                <c:pt idx="13">
                  <c:v>0</c:v>
                </c:pt>
                <c:pt idx="14">
                  <c:v>105573</c:v>
                </c:pt>
                <c:pt idx="15">
                  <c:v>0</c:v>
                </c:pt>
                <c:pt idx="16">
                  <c:v>77392.439999999944</c:v>
                </c:pt>
                <c:pt idx="17">
                  <c:v>55939.23</c:v>
                </c:pt>
                <c:pt idx="18">
                  <c:v>195764.3</c:v>
                </c:pt>
                <c:pt idx="19">
                  <c:v>362310.6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90048"/>
        <c:axId val="39714112"/>
      </c:lineChart>
      <c:catAx>
        <c:axId val="34689024"/>
        <c:scaling>
          <c:orientation val="minMax"/>
        </c:scaling>
        <c:delete val="0"/>
        <c:axPos val="b"/>
        <c:numFmt formatCode="Geral" sourceLinked="1"/>
        <c:majorTickMark val="out"/>
        <c:minorTickMark val="none"/>
        <c:tickLblPos val="nextTo"/>
        <c:crossAx val="39713536"/>
        <c:crosses val="autoZero"/>
        <c:auto val="1"/>
        <c:lblAlgn val="ctr"/>
        <c:lblOffset val="100"/>
        <c:noMultiLvlLbl val="0"/>
      </c:catAx>
      <c:valAx>
        <c:axId val="397135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4689024"/>
        <c:crosses val="autoZero"/>
        <c:crossBetween val="between"/>
      </c:valAx>
      <c:valAx>
        <c:axId val="39714112"/>
        <c:scaling>
          <c:orientation val="minMax"/>
        </c:scaling>
        <c:delete val="0"/>
        <c:axPos val="r"/>
        <c:numFmt formatCode="_(&quot;R$&quot;* #,##000_);_(&quot;R$&quot;* \(#,##000\);_(&quot;R$&quot;* &quot;-&quot;??_);_(@_)" sourceLinked="1"/>
        <c:majorTickMark val="out"/>
        <c:minorTickMark val="none"/>
        <c:tickLblPos val="nextTo"/>
        <c:crossAx val="34690048"/>
        <c:crosses val="max"/>
        <c:crossBetween val="between"/>
      </c:valAx>
      <c:catAx>
        <c:axId val="34690048"/>
        <c:scaling>
          <c:orientation val="minMax"/>
        </c:scaling>
        <c:delete val="1"/>
        <c:axPos val="b"/>
        <c:numFmt formatCode="Geral" sourceLinked="1"/>
        <c:majorTickMark val="out"/>
        <c:minorTickMark val="none"/>
        <c:tickLblPos val="nextTo"/>
        <c:crossAx val="39714112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Plan1!$C$84:$C$86</c:f>
              <c:strCache>
                <c:ptCount val="1"/>
                <c:pt idx="0">
                  <c:v>TOTAL Volume de Atendimento</c:v>
                </c:pt>
              </c:strCache>
            </c:strRef>
          </c:tx>
          <c:invertIfNegative val="0"/>
          <c:cat>
            <c:numRef>
              <c:f>Plan1!$B$87:$B$106</c:f>
              <c:numCache>
                <c:formatCode>Geral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Plan1!$C$87:$C$106</c:f>
              <c:numCache>
                <c:formatCode>#,##0</c:formatCode>
                <c:ptCount val="20"/>
                <c:pt idx="0">
                  <c:v>0</c:v>
                </c:pt>
                <c:pt idx="1">
                  <c:v>1863</c:v>
                </c:pt>
                <c:pt idx="2">
                  <c:v>0</c:v>
                </c:pt>
                <c:pt idx="3">
                  <c:v>6204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1830</c:v>
                </c:pt>
                <c:pt idx="8">
                  <c:v>0</c:v>
                </c:pt>
                <c:pt idx="9">
                  <c:v>0</c:v>
                </c:pt>
                <c:pt idx="10">
                  <c:v>3753</c:v>
                </c:pt>
                <c:pt idx="11">
                  <c:v>0</c:v>
                </c:pt>
                <c:pt idx="12">
                  <c:v>2829</c:v>
                </c:pt>
                <c:pt idx="13">
                  <c:v>2396</c:v>
                </c:pt>
                <c:pt idx="14">
                  <c:v>0</c:v>
                </c:pt>
                <c:pt idx="15">
                  <c:v>6378</c:v>
                </c:pt>
                <c:pt idx="16">
                  <c:v>597</c:v>
                </c:pt>
                <c:pt idx="17">
                  <c:v>1147</c:v>
                </c:pt>
                <c:pt idx="18">
                  <c:v>0</c:v>
                </c:pt>
                <c:pt idx="19">
                  <c:v>7385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92096"/>
        <c:axId val="86909504"/>
      </c:barChart>
      <c:lineChart>
        <c:grouping val="standard"/>
        <c:varyColors val="0"/>
        <c:ser>
          <c:idx val="1"/>
          <c:order val="1"/>
          <c:tx>
            <c:strRef>
              <c:f>Plan1!$D$84:$D$86</c:f>
              <c:strCache>
                <c:ptCount val="1"/>
                <c:pt idx="0">
                  <c:v>TOTAL Volume de Financeiro</c:v>
                </c:pt>
              </c:strCache>
            </c:strRef>
          </c:tx>
          <c:marker>
            <c:symbol val="none"/>
          </c:marker>
          <c:cat>
            <c:numRef>
              <c:f>Plan1!$B$87:$B$106</c:f>
              <c:numCache>
                <c:formatCode>Geral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Plan1!$D$87:$D$106</c:f>
              <c:numCache>
                <c:formatCode>_("R$"* #,##000_);_("R$"* \(#,##000\);_("R$"* "-"??_);_(@_)</c:formatCode>
                <c:ptCount val="20"/>
                <c:pt idx="0">
                  <c:v>803070.24</c:v>
                </c:pt>
                <c:pt idx="1">
                  <c:v>708888.48</c:v>
                </c:pt>
                <c:pt idx="2">
                  <c:v>389150.04</c:v>
                </c:pt>
                <c:pt idx="3">
                  <c:v>362310.6</c:v>
                </c:pt>
                <c:pt idx="4">
                  <c:v>358814.04</c:v>
                </c:pt>
                <c:pt idx="5">
                  <c:v>330979.32</c:v>
                </c:pt>
                <c:pt idx="6">
                  <c:v>316747.28000000003</c:v>
                </c:pt>
                <c:pt idx="7">
                  <c:v>291221.40000000002</c:v>
                </c:pt>
                <c:pt idx="8">
                  <c:v>282181.52</c:v>
                </c:pt>
                <c:pt idx="9">
                  <c:v>281808.239999999</c:v>
                </c:pt>
                <c:pt idx="10">
                  <c:v>259967.88</c:v>
                </c:pt>
                <c:pt idx="11">
                  <c:v>251858.87</c:v>
                </c:pt>
                <c:pt idx="12">
                  <c:v>227701.8</c:v>
                </c:pt>
                <c:pt idx="13">
                  <c:v>213245.88</c:v>
                </c:pt>
                <c:pt idx="14">
                  <c:v>199024.69</c:v>
                </c:pt>
                <c:pt idx="15">
                  <c:v>195764.3</c:v>
                </c:pt>
                <c:pt idx="16">
                  <c:v>179755.84</c:v>
                </c:pt>
                <c:pt idx="17">
                  <c:v>174445.41</c:v>
                </c:pt>
                <c:pt idx="18">
                  <c:v>168942.75</c:v>
                </c:pt>
                <c:pt idx="19">
                  <c:v>167621.93000000008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61376"/>
        <c:axId val="86908928"/>
      </c:lineChart>
      <c:catAx>
        <c:axId val="34661376"/>
        <c:scaling>
          <c:orientation val="minMax"/>
        </c:scaling>
        <c:delete val="0"/>
        <c:axPos val="b"/>
        <c:numFmt formatCode="Geral" sourceLinked="1"/>
        <c:majorTickMark val="out"/>
        <c:minorTickMark val="none"/>
        <c:tickLblPos val="nextTo"/>
        <c:crossAx val="86908928"/>
        <c:crosses val="autoZero"/>
        <c:auto val="1"/>
        <c:lblAlgn val="ctr"/>
        <c:lblOffset val="100"/>
        <c:noMultiLvlLbl val="0"/>
      </c:catAx>
      <c:valAx>
        <c:axId val="86908928"/>
        <c:scaling>
          <c:orientation val="minMax"/>
        </c:scaling>
        <c:delete val="0"/>
        <c:axPos val="l"/>
        <c:majorGridlines/>
        <c:numFmt formatCode="_(&quot;R$&quot;* #,##000_);_(&quot;R$&quot;* \(#,##000\);_(&quot;R$&quot;* &quot;-&quot;??_);_(@_)" sourceLinked="1"/>
        <c:majorTickMark val="out"/>
        <c:minorTickMark val="none"/>
        <c:tickLblPos val="nextTo"/>
        <c:crossAx val="34661376"/>
        <c:crosses val="autoZero"/>
        <c:crossBetween val="between"/>
      </c:valAx>
      <c:valAx>
        <c:axId val="8690950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crossAx val="34692096"/>
        <c:crosses val="max"/>
        <c:crossBetween val="between"/>
      </c:valAx>
      <c:catAx>
        <c:axId val="34692096"/>
        <c:scaling>
          <c:orientation val="minMax"/>
        </c:scaling>
        <c:delete val="1"/>
        <c:axPos val="b"/>
        <c:numFmt formatCode="Geral" sourceLinked="1"/>
        <c:majorTickMark val="out"/>
        <c:minorTickMark val="none"/>
        <c:tickLblPos val="nextTo"/>
        <c:crossAx val="86909504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02E0-D2CE-4717-A029-F922764A595E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5059-1151-46F5-8461-12FD03348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17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02E0-D2CE-4717-A029-F922764A595E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5059-1151-46F5-8461-12FD03348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56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02E0-D2CE-4717-A029-F922764A595E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5059-1151-46F5-8461-12FD03348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24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02E0-D2CE-4717-A029-F922764A595E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5059-1151-46F5-8461-12FD03348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76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02E0-D2CE-4717-A029-F922764A595E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5059-1151-46F5-8461-12FD03348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2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02E0-D2CE-4717-A029-F922764A595E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5059-1151-46F5-8461-12FD03348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34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02E0-D2CE-4717-A029-F922764A595E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5059-1151-46F5-8461-12FD03348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21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02E0-D2CE-4717-A029-F922764A595E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5059-1151-46F5-8461-12FD03348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74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02E0-D2CE-4717-A029-F922764A595E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5059-1151-46F5-8461-12FD03348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74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02E0-D2CE-4717-A029-F922764A595E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5059-1151-46F5-8461-12FD03348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34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02E0-D2CE-4717-A029-F922764A595E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5059-1151-46F5-8461-12FD03348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41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E02E0-D2CE-4717-A029-F922764A595E}" type="datetimeFigureOut">
              <a:rPr lang="pt-BR" smtClean="0"/>
              <a:t>20/04/2016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75059-1151-46F5-8461-12FD033487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49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0040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LAB ODONTO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>Evento 24 de maio 2016</a:t>
            </a:r>
            <a:endParaRPr lang="pt-BR" sz="27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259632" y="4365104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i="1" dirty="0"/>
              <a:t>Mudança é o processo no qual o futuro invade nossas vidas</a:t>
            </a:r>
          </a:p>
          <a:p>
            <a:pPr algn="r"/>
            <a:r>
              <a:rPr lang="pt-BR" sz="1200" dirty="0"/>
              <a:t>Alvin </a:t>
            </a:r>
            <a:r>
              <a:rPr lang="pt-BR" sz="1200" dirty="0" err="1"/>
              <a:t>Toffler</a:t>
            </a:r>
            <a:endParaRPr lang="pt-BR" sz="1200" dirty="0"/>
          </a:p>
          <a:p>
            <a:pPr algn="r"/>
            <a:endParaRPr lang="pt-BR" sz="1200" dirty="0"/>
          </a:p>
          <a:p>
            <a:pPr algn="r"/>
            <a:endParaRPr lang="pt-BR" sz="1200" dirty="0"/>
          </a:p>
          <a:p>
            <a:pPr algn="r"/>
            <a:endParaRPr lang="pt-BR" sz="1200" dirty="0"/>
          </a:p>
          <a:p>
            <a:pPr algn="r"/>
            <a:r>
              <a:rPr lang="pt-BR" i="1" dirty="0"/>
              <a:t>Mude antes de ser obrigado a fazê-lo</a:t>
            </a:r>
          </a:p>
          <a:p>
            <a:pPr algn="r"/>
            <a:r>
              <a:rPr lang="pt-BR" sz="1200" dirty="0"/>
              <a:t>Jack </a:t>
            </a:r>
            <a:r>
              <a:rPr lang="pt-BR" sz="1200" dirty="0" err="1"/>
              <a:t>Welch</a:t>
            </a:r>
            <a:endParaRPr lang="pt-BR" sz="1200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/>
              <a:t>Reunião 14.04.2016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145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Roteiro</a:t>
            </a:r>
            <a:endParaRPr lang="pt-BR" sz="2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97672" y="1575049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1- Apresentação Consultor</a:t>
            </a:r>
          </a:p>
          <a:p>
            <a:r>
              <a:rPr lang="pt-BR" dirty="0" smtClean="0"/>
              <a:t>2- Fundamentos da metodologia IHI - Triple AIM</a:t>
            </a:r>
          </a:p>
          <a:p>
            <a:r>
              <a:rPr lang="pt-BR" dirty="0" smtClean="0"/>
              <a:t>3- Escopo da proposta e objetivos</a:t>
            </a:r>
          </a:p>
          <a:p>
            <a:r>
              <a:rPr lang="pt-BR" dirty="0" smtClean="0"/>
              <a:t>4- Dinâmica das colaborativas e execução do projeto piloto</a:t>
            </a:r>
          </a:p>
          <a:p>
            <a:r>
              <a:rPr lang="pt-BR" dirty="0" smtClean="0"/>
              <a:t>5- Cronograma</a:t>
            </a:r>
          </a:p>
          <a:p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031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Questões para </a:t>
            </a:r>
            <a:r>
              <a:rPr lang="pt-BR" sz="2800" dirty="0" smtClean="0"/>
              <a:t>definição no(s) desenho(s) da mudança</a:t>
            </a:r>
            <a:endParaRPr lang="pt-BR" sz="2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1412776"/>
            <a:ext cx="82089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dirty="0"/>
              <a:t>Foco doença x saúde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Diagnóstico tardio – Demanda Reprimida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Interface Diagnóstico x Prevenção x Tratamento oportuno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Cuidado Coordenado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Cultura do prestador e Beneficiário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Marketing - Comunicação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Melhor prática clínica – evidência/ protocolos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Integração da Informação na operadora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Remuneração por resultados/qualidade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Indicadores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Avaliação – comparar piloto x </a:t>
            </a:r>
            <a:r>
              <a:rPr lang="pt-BR" dirty="0" smtClean="0"/>
              <a:t>controle</a:t>
            </a:r>
          </a:p>
          <a:p>
            <a:pPr marL="342900" indent="-342900">
              <a:buFont typeface="+mj-lt"/>
              <a:buAutoNum type="arabicPeriod"/>
            </a:pPr>
            <a:endParaRPr lang="pt-BR" dirty="0"/>
          </a:p>
          <a:p>
            <a:r>
              <a:rPr lang="pt-BR" dirty="0" smtClean="0"/>
              <a:t>PRÓXIMOS PASSOS</a:t>
            </a:r>
          </a:p>
          <a:p>
            <a:endParaRPr lang="pt-BR" dirty="0"/>
          </a:p>
          <a:p>
            <a:r>
              <a:rPr lang="pt-BR" dirty="0" smtClean="0"/>
              <a:t>Elaboração </a:t>
            </a:r>
            <a:r>
              <a:rPr lang="pt-BR" dirty="0"/>
              <a:t>do projeto teórico - relato experiências</a:t>
            </a:r>
          </a:p>
          <a:p>
            <a:r>
              <a:rPr lang="pt-BR" dirty="0" smtClean="0"/>
              <a:t>Definição </a:t>
            </a:r>
            <a:r>
              <a:rPr lang="pt-BR" dirty="0"/>
              <a:t>método de trabalho – subgrupos??</a:t>
            </a:r>
          </a:p>
          <a:p>
            <a:r>
              <a:rPr lang="pt-BR" dirty="0" smtClean="0"/>
              <a:t>Definição </a:t>
            </a:r>
            <a:r>
              <a:rPr lang="pt-BR" dirty="0"/>
              <a:t>dos prestadores do piloto – resumo da pesquisa e definição de critérios</a:t>
            </a:r>
          </a:p>
          <a:p>
            <a:endParaRPr lang="pt-BR" dirty="0"/>
          </a:p>
          <a:p>
            <a:endParaRPr lang="pt-BR" dirty="0" smtClean="0"/>
          </a:p>
          <a:p>
            <a:pPr marL="342900" indent="-342900">
              <a:buFont typeface="+mj-lt"/>
              <a:buAutoNum type="arabicPeriod"/>
            </a:pPr>
            <a:endParaRPr lang="pt-BR" dirty="0" smtClean="0"/>
          </a:p>
          <a:p>
            <a:r>
              <a:rPr lang="pt-BR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endParaRPr lang="pt-BR" dirty="0" smtClean="0"/>
          </a:p>
          <a:p>
            <a:pPr marL="342900" indent="-342900">
              <a:buFont typeface="+mj-lt"/>
              <a:buAutoNum type="arabicPeriod"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198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33265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Prestadores PJ com maior volume de atendimento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6884669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068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33265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Prestadores PJ com maior volume de financeiro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51" y="1628800"/>
            <a:ext cx="716366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050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33265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Prestadores PF com maior volume de atendimento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8049649"/>
              </p:ext>
            </p:extLst>
          </p:nvPr>
        </p:nvGraphicFramePr>
        <p:xfrm>
          <a:off x="683568" y="1340768"/>
          <a:ext cx="763284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045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33265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Prestadores PF com maior volume de financeiro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519589"/>
              </p:ext>
            </p:extLst>
          </p:nvPr>
        </p:nvGraphicFramePr>
        <p:xfrm>
          <a:off x="611560" y="1268760"/>
          <a:ext cx="7880022" cy="493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8475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170</Words>
  <Application>Microsoft Office PowerPoint</Application>
  <PresentationFormat>Apresentação na tela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LAB ODONTO   Evento 24 de maio 2016</vt:lpstr>
      <vt:lpstr>Roteiro</vt:lpstr>
      <vt:lpstr>Questões para definição no(s) desenho(s) da mudança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Michelle Mello de Souza Rangel</dc:creator>
  <cp:lastModifiedBy>Leonardo Fernandes Ferreira</cp:lastModifiedBy>
  <cp:revision>18</cp:revision>
  <dcterms:created xsi:type="dcterms:W3CDTF">2016-03-15T18:03:46Z</dcterms:created>
  <dcterms:modified xsi:type="dcterms:W3CDTF">2016-04-20T20:49:31Z</dcterms:modified>
</cp:coreProperties>
</file>