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6EC46E1-16E2-4A7B-86AD-E34B5C117B04}" v="317" dt="2025-02-21T00:18:08.7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9C361-070C-4319-B499-9B509C0DD7C1}" type="datetimeFigureOut">
              <a:rPr lang="pt-BR" smtClean="0"/>
              <a:t>21/02/2025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BE4EB-AB2B-4413-80CB-14CB54CD40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5665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9C361-070C-4319-B499-9B509C0DD7C1}" type="datetimeFigureOut">
              <a:rPr lang="pt-BR" smtClean="0"/>
              <a:t>21/02/2025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BE4EB-AB2B-4413-80CB-14CB54CD40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8803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9C361-070C-4319-B499-9B509C0DD7C1}" type="datetimeFigureOut">
              <a:rPr lang="pt-BR" smtClean="0"/>
              <a:t>21/02/2025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BE4EB-AB2B-4413-80CB-14CB54CD400E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452901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9C361-070C-4319-B499-9B509C0DD7C1}" type="datetimeFigureOut">
              <a:rPr lang="pt-BR" smtClean="0"/>
              <a:t>21/02/2025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BE4EB-AB2B-4413-80CB-14CB54CD40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63976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9C361-070C-4319-B499-9B509C0DD7C1}" type="datetimeFigureOut">
              <a:rPr lang="pt-BR" smtClean="0"/>
              <a:t>21/02/2025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BE4EB-AB2B-4413-80CB-14CB54CD400E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35258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9C361-070C-4319-B499-9B509C0DD7C1}" type="datetimeFigureOut">
              <a:rPr lang="pt-BR" smtClean="0"/>
              <a:t>21/02/2025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BE4EB-AB2B-4413-80CB-14CB54CD40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43255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9C361-070C-4319-B499-9B509C0DD7C1}" type="datetimeFigureOut">
              <a:rPr lang="pt-BR" smtClean="0"/>
              <a:t>21/02/2025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BE4EB-AB2B-4413-80CB-14CB54CD40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27059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9C361-070C-4319-B499-9B509C0DD7C1}" type="datetimeFigureOut">
              <a:rPr lang="pt-BR" smtClean="0"/>
              <a:t>21/02/2025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BE4EB-AB2B-4413-80CB-14CB54CD40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279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9C361-070C-4319-B499-9B509C0DD7C1}" type="datetimeFigureOut">
              <a:rPr lang="pt-BR" smtClean="0"/>
              <a:t>21/02/2025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BE4EB-AB2B-4413-80CB-14CB54CD40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0155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9C361-070C-4319-B499-9B509C0DD7C1}" type="datetimeFigureOut">
              <a:rPr lang="pt-BR" smtClean="0"/>
              <a:t>21/02/2025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BE4EB-AB2B-4413-80CB-14CB54CD40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9847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9C361-070C-4319-B499-9B509C0DD7C1}" type="datetimeFigureOut">
              <a:rPr lang="pt-BR" smtClean="0"/>
              <a:t>21/02/2025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BE4EB-AB2B-4413-80CB-14CB54CD40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5355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9C361-070C-4319-B499-9B509C0DD7C1}" type="datetimeFigureOut">
              <a:rPr lang="pt-BR" smtClean="0"/>
              <a:t>21/02/2025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BE4EB-AB2B-4413-80CB-14CB54CD40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1680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9C361-070C-4319-B499-9B509C0DD7C1}" type="datetimeFigureOut">
              <a:rPr lang="pt-BR" smtClean="0"/>
              <a:t>21/02/2025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BE4EB-AB2B-4413-80CB-14CB54CD40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7554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9C361-070C-4319-B499-9B509C0DD7C1}" type="datetimeFigureOut">
              <a:rPr lang="pt-BR" smtClean="0"/>
              <a:t>21/02/2025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BE4EB-AB2B-4413-80CB-14CB54CD40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6436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9C361-070C-4319-B499-9B509C0DD7C1}" type="datetimeFigureOut">
              <a:rPr lang="pt-BR" smtClean="0"/>
              <a:t>21/02/2025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BE4EB-AB2B-4413-80CB-14CB54CD40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947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9C361-070C-4319-B499-9B509C0DD7C1}" type="datetimeFigureOut">
              <a:rPr lang="pt-BR" smtClean="0"/>
              <a:t>21/02/2025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BE4EB-AB2B-4413-80CB-14CB54CD40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5049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49C361-070C-4319-B499-9B509C0DD7C1}" type="datetimeFigureOut">
              <a:rPr lang="pt-BR" smtClean="0"/>
              <a:t>21/02/2025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B4BE4EB-AB2B-4413-80CB-14CB54CD40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3540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F7C9F4-4EB8-8A9C-40D1-F7EF2BFE59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/>
              <a:t>Contribuições Assetans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A9E51AF-0AE2-AFF3-B654-A3FE555019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b="1"/>
              <a:t>Audiência Pública n.º 52/2025</a:t>
            </a:r>
          </a:p>
          <a:p>
            <a:r>
              <a:rPr lang="pt-BR" sz="2000" err="1"/>
              <a:t>Sandbox</a:t>
            </a:r>
            <a:r>
              <a:rPr lang="pt-BR" sz="2000"/>
              <a:t> Regulatório – Planos para consulta e exames</a:t>
            </a:r>
          </a:p>
          <a:p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EA048F2-7EEE-52A9-68A2-AA3410264FA1}"/>
              </a:ext>
            </a:extLst>
          </p:cNvPr>
          <p:cNvSpPr txBox="1"/>
          <p:nvPr/>
        </p:nvSpPr>
        <p:spPr>
          <a:xfrm>
            <a:off x="1050897" y="6021884"/>
            <a:ext cx="1009020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0" i="0">
                <a:solidFill>
                  <a:srgbClr val="5F5E5E"/>
                </a:solidFill>
                <a:effectLst/>
                <a:latin typeface="Roboto" panose="02000000000000000000" pitchFamily="2" charset="0"/>
              </a:rPr>
              <a:t>Associação dos Servidores e demais Trabalhadores da Agência Nacional de Saúde Suplementar</a:t>
            </a:r>
            <a:endParaRPr lang="pt-BR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3EB6A2E3-8E84-D647-4E62-8924A9B92C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3219" y="466784"/>
            <a:ext cx="4275822" cy="2266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2345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66E19C-A02A-85F4-C6D0-0D9150D892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Antes do marco regulatório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74A948E-74F6-1A83-F028-23FD1D14BC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0" i="0">
                <a:solidFill>
                  <a:srgbClr val="555555"/>
                </a:solidFill>
                <a:effectLst/>
                <a:latin typeface="rawline"/>
              </a:rPr>
              <a:t>prazos máximos de internação e tempo de carência eram determinados pelas operadoras;</a:t>
            </a:r>
          </a:p>
          <a:p>
            <a:r>
              <a:rPr lang="pt-BR" b="0" i="0">
                <a:solidFill>
                  <a:srgbClr val="555555"/>
                </a:solidFill>
                <a:effectLst/>
                <a:latin typeface="rawline"/>
              </a:rPr>
              <a:t>limites para número de consultas e período de internação de UTI;</a:t>
            </a:r>
          </a:p>
          <a:p>
            <a:r>
              <a:rPr lang="pt-BR" b="0" i="0">
                <a:solidFill>
                  <a:srgbClr val="555555"/>
                </a:solidFill>
                <a:effectLst/>
                <a:latin typeface="rawline"/>
              </a:rPr>
              <a:t>exclusão de cobertura de certas doenças ou determinados procedimentos;</a:t>
            </a:r>
          </a:p>
          <a:p>
            <a:r>
              <a:rPr lang="pt-BR">
                <a:solidFill>
                  <a:srgbClr val="555555"/>
                </a:solidFill>
                <a:latin typeface="rawline"/>
              </a:rPr>
              <a:t>Exclusão de cobertura para órtese e prótese;</a:t>
            </a:r>
          </a:p>
          <a:p>
            <a:r>
              <a:rPr lang="pt-BR">
                <a:solidFill>
                  <a:srgbClr val="555555"/>
                </a:solidFill>
                <a:latin typeface="rawline"/>
              </a:rPr>
              <a:t>Limitação de acesso a serviços para pacientes com doenças e lesão preexistentes;</a:t>
            </a:r>
          </a:p>
        </p:txBody>
      </p:sp>
    </p:spTree>
    <p:extLst>
      <p:ext uri="{BB962C8B-B14F-4D97-AF65-F5344CB8AC3E}">
        <p14:creationId xmlns:p14="http://schemas.microsoft.com/office/powerpoint/2010/main" val="37012003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A401C6-86EA-C574-9FE9-8CAF34C5A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Ao longo dos anos...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F08A73B-22CB-2E0D-EE6D-885E32DDD6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/>
              <a:t>Maior proteção dos planos individuais – reajuste fixados pela Ans e proibição de rescisão unilateral;</a:t>
            </a:r>
          </a:p>
          <a:p>
            <a:r>
              <a:rPr lang="pt-BR"/>
              <a:t>Menor regulação dos planos coletivos – fenômeno da Falsa Coletivização;</a:t>
            </a:r>
          </a:p>
          <a:p>
            <a:r>
              <a:rPr lang="pt-BR"/>
              <a:t>Diminuição da oferta dos planos individuais;</a:t>
            </a:r>
          </a:p>
          <a:p>
            <a:r>
              <a:rPr lang="pt-BR"/>
              <a:t>Livre reajuste dos coletivos e rescisão unilateral.</a:t>
            </a:r>
          </a:p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2972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A401C6-86EA-C574-9FE9-8CAF34C5A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Resposta ao Problema Regulatório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F08A73B-22CB-2E0D-EE6D-885E32DDD6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90"/>
            <a:ext cx="8596668" cy="168194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dirty="0"/>
              <a:t>Não é necessário diminuir a cobertura da segmentação ambulatorial atual para responder ao problema regulatório apresentado no </a:t>
            </a:r>
            <a:r>
              <a:rPr lang="pt-BR" dirty="0" err="1"/>
              <a:t>Sandbox</a:t>
            </a:r>
            <a:r>
              <a:rPr lang="pt-BR" b="1" u="sng" dirty="0"/>
              <a:t>, Dificuldade de Acesso por Pessoa Natural</a:t>
            </a:r>
            <a:r>
              <a:rPr lang="pt-BR" dirty="0"/>
              <a:t>. Pode-se flexibilizar as regras de elegibilidade dos planos coletivos, previstas na RN nº 557</a:t>
            </a:r>
            <a:r>
              <a:rPr lang="pt-BR" b="1" u="sng" dirty="0"/>
              <a:t>, conforme apresentado na proposta</a:t>
            </a:r>
            <a:r>
              <a:rPr lang="pt-BR" dirty="0"/>
              <a:t>, para produtos com as segmentações e coberturas mínimas previstas na Lei 9.656/98</a:t>
            </a:r>
          </a:p>
        </p:txBody>
      </p:sp>
    </p:spTree>
    <p:extLst>
      <p:ext uri="{BB962C8B-B14F-4D97-AF65-F5344CB8AC3E}">
        <p14:creationId xmlns:p14="http://schemas.microsoft.com/office/powerpoint/2010/main" val="670873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8193A8-DD6E-2BC9-90AE-FFA90797A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Perigos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BD293BB-E73A-EA6A-AFFB-9038B994D7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/>
              <a:t>A venda de “planos populares” traz a falsa impressão à população de que o acesso à saúde será facilitado, quando, em realidade, sua cobertura excluirá a população vulnerável, integrada sobretudo por doentes crônicos, idosos e pessoas que necessitem de terapias complementares, por se limitar a consultas e exames de menor complexidade;</a:t>
            </a:r>
          </a:p>
          <a:p>
            <a:r>
              <a:rPr lang="pt-BR"/>
              <a:t>Assim, frustra-se a legítima expectativa da população em se ampliar o garantido direito à saúde, já que os tratamentos, terapias, procedimentos de urgência, internações e congêneres persistirão sob responsabilidade do SUS;</a:t>
            </a:r>
          </a:p>
          <a:p>
            <a:r>
              <a:rPr lang="pt-BR"/>
              <a:t>Negar ou discriminar o SUS e, em contrapartida, acenar com o oferecimento de soluções em curto prazo ou incompletas não é, com certeza, a solução para os problemas vivenciados no setor. Aumentar os gastos em saúde das famílias ou os gastos privados das empresas, ao invés dos gastos públicos, não é a solução mais adequada. Em vários países cujo setor privado é dominante, os gastos públicos são maiores que no Brasil e, nem por isso, os resultados são melhores.</a:t>
            </a:r>
          </a:p>
        </p:txBody>
      </p:sp>
    </p:spTree>
    <p:extLst>
      <p:ext uri="{BB962C8B-B14F-4D97-AF65-F5344CB8AC3E}">
        <p14:creationId xmlns:p14="http://schemas.microsoft.com/office/powerpoint/2010/main" val="100484956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do">
  <a:themeElements>
    <a:clrScheme name="Facetad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</TotalTime>
  <Words>387</Words>
  <Application>Microsoft Office PowerPoint</Application>
  <PresentationFormat>Widescreen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11" baseType="lpstr">
      <vt:lpstr>Arial</vt:lpstr>
      <vt:lpstr>rawline</vt:lpstr>
      <vt:lpstr>Roboto</vt:lpstr>
      <vt:lpstr>Trebuchet MS</vt:lpstr>
      <vt:lpstr>Wingdings 3</vt:lpstr>
      <vt:lpstr>Facetado</vt:lpstr>
      <vt:lpstr>Contribuições Assetans</vt:lpstr>
      <vt:lpstr>Antes do marco regulatório</vt:lpstr>
      <vt:lpstr>Ao longo dos anos...</vt:lpstr>
      <vt:lpstr>Resposta ao Problema Regulatório</vt:lpstr>
      <vt:lpstr>Perigos</vt:lpstr>
    </vt:vector>
  </TitlesOfParts>
  <Company>ANS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Contribuições Assetans</dc:title>
  <dc:creator>Fernanda Freire de Araujo</dc:creator>
  <cp:lastModifiedBy>Patricia Soares de Moraes</cp:lastModifiedBy>
  <cp:revision>2</cp:revision>
  <dcterms:created xsi:type="dcterms:W3CDTF">2025-02-20T19:18:22Z</dcterms:created>
  <dcterms:modified xsi:type="dcterms:W3CDTF">2025-02-21T10:17:21Z</dcterms:modified>
</cp:coreProperties>
</file>