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8"/>
  </p:notesMasterIdLst>
  <p:sldIdLst>
    <p:sldId id="750" r:id="rId2"/>
    <p:sldId id="731" r:id="rId3"/>
    <p:sldId id="812" r:id="rId4"/>
    <p:sldId id="814" r:id="rId5"/>
    <p:sldId id="821" r:id="rId6"/>
    <p:sldId id="820" r:id="rId7"/>
    <p:sldId id="822" r:id="rId8"/>
    <p:sldId id="815" r:id="rId9"/>
    <p:sldId id="816" r:id="rId10"/>
    <p:sldId id="817" r:id="rId11"/>
    <p:sldId id="824" r:id="rId12"/>
    <p:sldId id="826" r:id="rId13"/>
    <p:sldId id="827" r:id="rId14"/>
    <p:sldId id="828" r:id="rId15"/>
    <p:sldId id="825" r:id="rId16"/>
    <p:sldId id="689" r:id="rId17"/>
  </p:sldIdLst>
  <p:sldSz cx="18288000" cy="10287000"/>
  <p:notesSz cx="6858000" cy="9144000"/>
  <p:custDataLst>
    <p:tags r:id="rId19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750"/>
            <p14:sldId id="731"/>
            <p14:sldId id="812"/>
            <p14:sldId id="814"/>
            <p14:sldId id="821"/>
            <p14:sldId id="820"/>
            <p14:sldId id="822"/>
            <p14:sldId id="815"/>
            <p14:sldId id="816"/>
            <p14:sldId id="817"/>
            <p14:sldId id="824"/>
            <p14:sldId id="826"/>
            <p14:sldId id="827"/>
            <p14:sldId id="828"/>
            <p14:sldId id="825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349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21"/>
    <a:srgbClr val="006E89"/>
    <a:srgbClr val="007373"/>
    <a:srgbClr val="6D983F"/>
    <a:srgbClr val="8CBB59"/>
    <a:srgbClr val="DF4F3B"/>
    <a:srgbClr val="00C0B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83792-0F03-49C8-912B-44B00F3D21C5}" v="2749" dt="2024-06-25T19:51:15.014"/>
    <p1510:client id="{2015FD7D-F906-4E7B-BB51-A466BB822BC7}" v="97" dt="2024-06-25T20:40:11.406"/>
    <p1510:client id="{69E11A68-D72D-44F7-AA75-4758CFDCBD8B}" v="838" dt="2024-06-25T20:55:18.969"/>
    <p1510:client id="{7CC9A9C3-51A8-4EE0-B732-4971CFF83737}" v="185" dt="2024-06-25T14:02:06.757"/>
    <p1510:client id="{7D00E8DB-AFF3-4070-A04D-82BFB8B120E4}" v="730" dt="2024-06-25T17:08:24.971"/>
    <p1510:client id="{B11E8B8B-A553-4B7F-8CEB-B513B314885F}" v="1157" dt="2024-06-25T20:37:02.059"/>
    <p1510:client id="{B2F0F9CB-CEA8-4DD1-9BA8-D9CE296ECC21}" v="291" dt="2024-06-25T16:50:41.810"/>
    <p1510:client id="{B3A71368-4CC5-48BA-BC8C-0621B59883EC}" v="224" dt="2024-06-25T17:56:17.106"/>
    <p1510:client id="{B9D4CC33-3336-4E71-B9C9-CE4E404035FB}" v="20" dt="2024-06-25T17:33:41.477"/>
    <p1510:client id="{CBBDDF29-1D20-42EF-90B3-41F8D23CF059}" v="10" dt="2024-06-25T17:26:55.520"/>
    <p1510:client id="{EA0D5347-888B-C908-566F-D3DEED014FC9}" v="2" dt="2024-06-27T13:34:00.038"/>
    <p1510:client id="{F93902D3-8D11-4725-9608-F47D342615E3}" v="32" dt="2024-06-26T13:20:52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29"/>
      </p:cViewPr>
      <p:guideLst>
        <p:guide orient="horz" pos="1063"/>
        <p:guide orient="horz" pos="5349"/>
        <p:guide pos="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BA5A1-62E6-41AF-891F-F76FC10B637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E9A0F9-EB4D-4716-ACDB-5DB099AF5E79}">
      <dgm:prSet/>
      <dgm:spPr/>
      <dgm:t>
        <a:bodyPr/>
        <a:lstStyle/>
        <a:p>
          <a:pPr algn="just"/>
          <a:r>
            <a:rPr lang="pt-BR" dirty="0"/>
            <a:t>Somente em 2023, foram promovidas </a:t>
          </a:r>
          <a:r>
            <a:rPr lang="pt-BR" b="1" dirty="0"/>
            <a:t>13 ações </a:t>
          </a:r>
          <a:r>
            <a:rPr lang="pt-BR" dirty="0"/>
            <a:t>em entes regulados distintos, no âmbito do Projeto Piloto de Ações Planejadas Focais de Fiscalização - APFF, suprindo lacuna deixada pelo Programa de Intervenção Fiscalizatória, suspensa em razão da saturação do seu indicador.  </a:t>
          </a:r>
          <a:r>
            <a:rPr lang="pt-BR" i="0" dirty="0"/>
            <a:t>Diligências</a:t>
          </a:r>
          <a:r>
            <a:rPr lang="pt-BR" i="1" dirty="0"/>
            <a:t> in loco</a:t>
          </a:r>
          <a:r>
            <a:rPr lang="pt-BR" dirty="0"/>
            <a:t> também são realizadas quando necessário.</a:t>
          </a:r>
        </a:p>
      </dgm:t>
    </dgm:pt>
    <dgm:pt modelId="{7A0F5EE2-4570-4533-B497-D7981B011BCD}" type="parTrans" cxnId="{C2F79D38-CDE7-427D-93CA-47D05A48A046}">
      <dgm:prSet/>
      <dgm:spPr/>
      <dgm:t>
        <a:bodyPr/>
        <a:lstStyle/>
        <a:p>
          <a:endParaRPr lang="pt-BR"/>
        </a:p>
      </dgm:t>
    </dgm:pt>
    <dgm:pt modelId="{0152B0E1-8232-4532-9133-16C6D39712C6}" type="sibTrans" cxnId="{C2F79D38-CDE7-427D-93CA-47D05A48A046}">
      <dgm:prSet/>
      <dgm:spPr/>
      <dgm:t>
        <a:bodyPr/>
        <a:lstStyle/>
        <a:p>
          <a:endParaRPr lang="pt-BR"/>
        </a:p>
      </dgm:t>
    </dgm:pt>
    <dgm:pt modelId="{BB4DFBDC-4E23-40D0-9CC7-6639F7891387}" type="pres">
      <dgm:prSet presAssocID="{B27BA5A1-62E6-41AF-891F-F76FC10B637B}" presName="linearFlow" presStyleCnt="0">
        <dgm:presLayoutVars>
          <dgm:dir/>
          <dgm:resizeHandles val="exact"/>
        </dgm:presLayoutVars>
      </dgm:prSet>
      <dgm:spPr/>
    </dgm:pt>
    <dgm:pt modelId="{F598372C-1395-4D7A-A255-35F9F710C698}" type="pres">
      <dgm:prSet presAssocID="{7DE9A0F9-EB4D-4716-ACDB-5DB099AF5E79}" presName="composite" presStyleCnt="0"/>
      <dgm:spPr/>
    </dgm:pt>
    <dgm:pt modelId="{87A61642-5ABD-46E8-959C-5113D17B5F8E}" type="pres">
      <dgm:prSet presAssocID="{7DE9A0F9-EB4D-4716-ACDB-5DB099AF5E7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 mosca com preenchimento sólido"/>
        </a:ext>
      </dgm:extLst>
    </dgm:pt>
    <dgm:pt modelId="{62897529-88C7-4A7F-B32E-774C21545475}" type="pres">
      <dgm:prSet presAssocID="{7DE9A0F9-EB4D-4716-ACDB-5DB099AF5E79}" presName="txShp" presStyleLbl="node1" presStyleIdx="0" presStyleCnt="1">
        <dgm:presLayoutVars>
          <dgm:bulletEnabled val="1"/>
        </dgm:presLayoutVars>
      </dgm:prSet>
      <dgm:spPr/>
    </dgm:pt>
  </dgm:ptLst>
  <dgm:cxnLst>
    <dgm:cxn modelId="{C2F79D38-CDE7-427D-93CA-47D05A48A046}" srcId="{B27BA5A1-62E6-41AF-891F-F76FC10B637B}" destId="{7DE9A0F9-EB4D-4716-ACDB-5DB099AF5E79}" srcOrd="0" destOrd="0" parTransId="{7A0F5EE2-4570-4533-B497-D7981B011BCD}" sibTransId="{0152B0E1-8232-4532-9133-16C6D39712C6}"/>
    <dgm:cxn modelId="{58455152-6036-402B-B2B1-130AAF333596}" type="presOf" srcId="{7DE9A0F9-EB4D-4716-ACDB-5DB099AF5E79}" destId="{62897529-88C7-4A7F-B32E-774C21545475}" srcOrd="0" destOrd="0" presId="urn:microsoft.com/office/officeart/2005/8/layout/vList3"/>
    <dgm:cxn modelId="{E31322CB-471B-409D-BF91-8A20887CAA37}" type="presOf" srcId="{B27BA5A1-62E6-41AF-891F-F76FC10B637B}" destId="{BB4DFBDC-4E23-40D0-9CC7-6639F7891387}" srcOrd="0" destOrd="0" presId="urn:microsoft.com/office/officeart/2005/8/layout/vList3"/>
    <dgm:cxn modelId="{6419DE65-17CF-47F0-9E11-770C22583290}" type="presParOf" srcId="{BB4DFBDC-4E23-40D0-9CC7-6639F7891387}" destId="{F598372C-1395-4D7A-A255-35F9F710C698}" srcOrd="0" destOrd="0" presId="urn:microsoft.com/office/officeart/2005/8/layout/vList3"/>
    <dgm:cxn modelId="{CD92B14E-ECD3-47F1-B665-DC51FD5276D6}" type="presParOf" srcId="{F598372C-1395-4D7A-A255-35F9F710C698}" destId="{87A61642-5ABD-46E8-959C-5113D17B5F8E}" srcOrd="0" destOrd="0" presId="urn:microsoft.com/office/officeart/2005/8/layout/vList3"/>
    <dgm:cxn modelId="{AA32EFF6-1B4C-47B6-A766-253B19D6FF58}" type="presParOf" srcId="{F598372C-1395-4D7A-A255-35F9F710C698}" destId="{62897529-88C7-4A7F-B32E-774C215454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2E157-D13D-4694-9F2E-8393FADC5C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54A345F-5B8B-484A-A92A-26DECA46C4ED}">
      <dgm:prSet/>
      <dgm:spPr/>
      <dgm:t>
        <a:bodyPr/>
        <a:lstStyle/>
        <a:p>
          <a:pPr algn="just"/>
          <a:r>
            <a:rPr lang="pt-BR" b="0" dirty="0"/>
            <a:t>Embora grande o esforço, as fiscalizações planejadas/estratégicas em busca da identificação das raízes dos problemas nas operadoras e da proposição de medidas decorrentes </a:t>
          </a:r>
          <a:r>
            <a:rPr lang="pt-BR" b="1" u="sng" dirty="0"/>
            <a:t>não atingiram seu potencial máximo</a:t>
          </a:r>
          <a:r>
            <a:rPr lang="pt-BR" b="0" dirty="0"/>
            <a:t>. </a:t>
          </a:r>
          <a:r>
            <a:rPr lang="pt-BR" b="1" u="sng" dirty="0"/>
            <a:t>Grande parte da limitação</a:t>
          </a:r>
          <a:r>
            <a:rPr lang="pt-BR" b="0" dirty="0"/>
            <a:t> vivenciada decorre do modelo vigente predominantemente estruturado para apuração de análises individualizadas decorrentes do fluxo da NIP, o que, inevitavelmente, impacta na alocação de recursos para esse viés da fiscalização.</a:t>
          </a:r>
        </a:p>
      </dgm:t>
    </dgm:pt>
    <dgm:pt modelId="{0F6691E1-9D93-471A-863F-C01303C6FAA3}" type="parTrans" cxnId="{FC273D7F-D528-4FEB-A6B0-898513C230FA}">
      <dgm:prSet/>
      <dgm:spPr/>
      <dgm:t>
        <a:bodyPr/>
        <a:lstStyle/>
        <a:p>
          <a:endParaRPr lang="pt-BR"/>
        </a:p>
      </dgm:t>
    </dgm:pt>
    <dgm:pt modelId="{ABEECCDD-686A-4C15-A245-A0687FEE3548}" type="sibTrans" cxnId="{FC273D7F-D528-4FEB-A6B0-898513C230FA}">
      <dgm:prSet/>
      <dgm:spPr/>
      <dgm:t>
        <a:bodyPr/>
        <a:lstStyle/>
        <a:p>
          <a:endParaRPr lang="pt-BR"/>
        </a:p>
      </dgm:t>
    </dgm:pt>
    <dgm:pt modelId="{C84D8790-6641-4044-8692-7A5FC8CD47C4}" type="pres">
      <dgm:prSet presAssocID="{D1E2E157-D13D-4694-9F2E-8393FADC5C20}" presName="diagram" presStyleCnt="0">
        <dgm:presLayoutVars>
          <dgm:dir/>
          <dgm:resizeHandles val="exact"/>
        </dgm:presLayoutVars>
      </dgm:prSet>
      <dgm:spPr/>
    </dgm:pt>
    <dgm:pt modelId="{B3C1AD79-6985-43EB-9AB7-CA51D1694FE0}" type="pres">
      <dgm:prSet presAssocID="{154A345F-5B8B-484A-A92A-26DECA46C4ED}" presName="node" presStyleLbl="node1" presStyleIdx="0" presStyleCnt="1">
        <dgm:presLayoutVars>
          <dgm:bulletEnabled val="1"/>
        </dgm:presLayoutVars>
      </dgm:prSet>
      <dgm:spPr/>
    </dgm:pt>
  </dgm:ptLst>
  <dgm:cxnLst>
    <dgm:cxn modelId="{3BE6154A-E706-4EFD-8792-A71D5C6DF886}" type="presOf" srcId="{D1E2E157-D13D-4694-9F2E-8393FADC5C20}" destId="{C84D8790-6641-4044-8692-7A5FC8CD47C4}" srcOrd="0" destOrd="0" presId="urn:microsoft.com/office/officeart/2005/8/layout/default"/>
    <dgm:cxn modelId="{FC273D7F-D528-4FEB-A6B0-898513C230FA}" srcId="{D1E2E157-D13D-4694-9F2E-8393FADC5C20}" destId="{154A345F-5B8B-484A-A92A-26DECA46C4ED}" srcOrd="0" destOrd="0" parTransId="{0F6691E1-9D93-471A-863F-C01303C6FAA3}" sibTransId="{ABEECCDD-686A-4C15-A245-A0687FEE3548}"/>
    <dgm:cxn modelId="{063670A6-2661-4D99-B3B7-C593A7F02158}" type="presOf" srcId="{154A345F-5B8B-484A-A92A-26DECA46C4ED}" destId="{B3C1AD79-6985-43EB-9AB7-CA51D1694FE0}" srcOrd="0" destOrd="0" presId="urn:microsoft.com/office/officeart/2005/8/layout/default"/>
    <dgm:cxn modelId="{C2878236-F9CF-40D7-A5D0-A83A82971CC8}" type="presParOf" srcId="{C84D8790-6641-4044-8692-7A5FC8CD47C4}" destId="{B3C1AD79-6985-43EB-9AB7-CA51D1694FE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97529-88C7-4A7F-B32E-774C21545475}">
      <dsp:nvSpPr>
        <dsp:cNvPr id="0" name=""/>
        <dsp:cNvSpPr/>
      </dsp:nvSpPr>
      <dsp:spPr>
        <a:xfrm rot="10800000">
          <a:off x="4183140" y="1835582"/>
          <a:ext cx="11071793" cy="5577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531" tIns="129540" rIns="241808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Somente em 2023, foram promovidas </a:t>
          </a:r>
          <a:r>
            <a:rPr lang="pt-BR" sz="3400" b="1" kern="1200" dirty="0"/>
            <a:t>13 ações </a:t>
          </a:r>
          <a:r>
            <a:rPr lang="pt-BR" sz="3400" kern="1200" dirty="0"/>
            <a:t>em entes regulados distintos, no âmbito do Projeto Piloto de Ações Planejadas Focais de Fiscalização - APFF, suprindo lacuna deixada pelo Programa de Intervenção Fiscalizatória, suspensa em razão da saturação do seu indicador.  </a:t>
          </a:r>
          <a:r>
            <a:rPr lang="pt-BR" sz="3400" i="0" kern="1200" dirty="0"/>
            <a:t>Diligências</a:t>
          </a:r>
          <a:r>
            <a:rPr lang="pt-BR" sz="3400" i="1" kern="1200" dirty="0"/>
            <a:t> in loco</a:t>
          </a:r>
          <a:r>
            <a:rPr lang="pt-BR" sz="3400" kern="1200" dirty="0"/>
            <a:t> também são realizadas quando necessário.</a:t>
          </a:r>
        </a:p>
      </dsp:txBody>
      <dsp:txXfrm rot="10800000">
        <a:off x="5577520" y="1835582"/>
        <a:ext cx="9677413" cy="5577520"/>
      </dsp:txXfrm>
    </dsp:sp>
    <dsp:sp modelId="{87A61642-5ABD-46E8-959C-5113D17B5F8E}">
      <dsp:nvSpPr>
        <dsp:cNvPr id="0" name=""/>
        <dsp:cNvSpPr/>
      </dsp:nvSpPr>
      <dsp:spPr>
        <a:xfrm>
          <a:off x="1394380" y="1835582"/>
          <a:ext cx="5577520" cy="5577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1AD79-6985-43EB-9AB7-CA51D1694FE0}">
      <dsp:nvSpPr>
        <dsp:cNvPr id="0" name=""/>
        <dsp:cNvSpPr/>
      </dsp:nvSpPr>
      <dsp:spPr>
        <a:xfrm>
          <a:off x="0" y="283657"/>
          <a:ext cx="9510783" cy="5706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0" kern="1200" dirty="0"/>
            <a:t>Embora grande o esforço, as fiscalizações planejadas/estratégicas em busca da identificação das raízes dos problemas nas operadoras e da proposição de medidas decorrentes </a:t>
          </a:r>
          <a:r>
            <a:rPr lang="pt-BR" sz="3500" b="1" u="sng" kern="1200" dirty="0"/>
            <a:t>não atingiram seu potencial máximo</a:t>
          </a:r>
          <a:r>
            <a:rPr lang="pt-BR" sz="3500" b="0" kern="1200" dirty="0"/>
            <a:t>. </a:t>
          </a:r>
          <a:r>
            <a:rPr lang="pt-BR" sz="3500" b="1" u="sng" kern="1200" dirty="0"/>
            <a:t>Grande parte da limitação</a:t>
          </a:r>
          <a:r>
            <a:rPr lang="pt-BR" sz="3500" b="0" kern="1200" dirty="0"/>
            <a:t> vivenciada decorre do modelo vigente predominantemente estruturado para apuração de análises individualizadas decorrentes do fluxo da NIP, o que, inevitavelmente, impacta na alocação de recursos para esse viés da fiscalização.</a:t>
          </a:r>
        </a:p>
      </dsp:txBody>
      <dsp:txXfrm>
        <a:off x="0" y="283657"/>
        <a:ext cx="9510783" cy="5706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14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25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666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094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537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35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10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46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27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44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2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143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693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88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" y="0"/>
            <a:ext cx="18278208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9" r:id="rId4"/>
    <p:sldLayoutId id="2147483657" r:id="rId5"/>
    <p:sldLayoutId id="2147483660" r:id="rId6"/>
    <p:sldLayoutId id="2147483655" r:id="rId7"/>
    <p:sldLayoutId id="2147483656" r:id="rId8"/>
    <p:sldLayoutId id="2147483664" r:id="rId9"/>
    <p:sldLayoutId id="2147483658" r:id="rId10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pt/aviso-exclama%C3%A7%C3%A3o-prud%C3%AAncia-34621/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024022" y="2294202"/>
            <a:ext cx="12970202" cy="10081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pt-BR" sz="5200" dirty="0">
                <a:solidFill>
                  <a:srgbClr val="007373"/>
                </a:solidFill>
                <a:cs typeface="Calibri"/>
              </a:rPr>
              <a:t>Audiência Pública N</a:t>
            </a:r>
            <a:r>
              <a:rPr lang="pt" sz="5200">
                <a:solidFill>
                  <a:srgbClr val="007373"/>
                </a:solidFill>
                <a:ea typeface="+mj-lt"/>
                <a:cs typeface="+mj-lt"/>
              </a:rPr>
              <a:t>º</a:t>
            </a:r>
            <a:r>
              <a:rPr lang="pt-BR" sz="5200" dirty="0">
                <a:solidFill>
                  <a:srgbClr val="007373"/>
                </a:solidFill>
                <a:cs typeface="Calibri"/>
              </a:rPr>
              <a:t> 43/2024</a:t>
            </a:r>
            <a:endParaRPr lang="pt-BR" sz="5200" dirty="0">
              <a:cs typeface="Calibri"/>
            </a:endParaRPr>
          </a:p>
          <a:p>
            <a:pPr algn="just">
              <a:defRPr/>
            </a:pPr>
            <a:endParaRPr lang="pt-BR" sz="5000" dirty="0">
              <a:solidFill>
                <a:srgbClr val="007373"/>
              </a:solidFill>
              <a:cs typeface="Calibri"/>
            </a:endParaRPr>
          </a:p>
          <a:p>
            <a:pPr algn="just">
              <a:defRPr/>
            </a:pPr>
            <a:r>
              <a:rPr lang="pt-BR" sz="5200" dirty="0">
                <a:solidFill>
                  <a:srgbClr val="007373"/>
                </a:solidFill>
                <a:cs typeface="Calibri"/>
              </a:rPr>
              <a:t>MODELO DE FISCALIZAÇÃO VIGENTE NA ANS – QUADRO ATUAL E DESAFIOS</a:t>
            </a:r>
          </a:p>
          <a:p>
            <a:pPr algn="just">
              <a:defRPr/>
            </a:pPr>
            <a:r>
              <a:rPr lang="pt-BR" sz="2000" dirty="0">
                <a:solidFill>
                  <a:srgbClr val="6D983F"/>
                </a:solidFill>
                <a:latin typeface="Calibri"/>
                <a:ea typeface="Calibri"/>
                <a:cs typeface="Arial"/>
              </a:rPr>
              <a:t>                                                                     </a:t>
            </a:r>
            <a:r>
              <a:rPr lang="pt-BR" sz="2000" dirty="0">
                <a:solidFill>
                  <a:srgbClr val="6D983F"/>
                </a:solidFill>
                <a:cs typeface="Arial"/>
              </a:rPr>
              <a:t>               </a:t>
            </a:r>
            <a:endParaRPr lang="pt-BR" sz="5000" dirty="0">
              <a:solidFill>
                <a:srgbClr val="007373"/>
              </a:solidFill>
              <a:ea typeface="Calibri"/>
              <a:cs typeface="Calibri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663677" y="9249403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/>
                <a:ea typeface="Calibri"/>
                <a:cs typeface="Arial"/>
              </a:rPr>
              <a:t>Junho/2024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1675396" y="8046056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>
                <a:solidFill>
                  <a:srgbClr val="6D983F"/>
                </a:solidFill>
                <a:latin typeface="Calibri"/>
                <a:ea typeface="Calibri"/>
                <a:cs typeface="Arial"/>
              </a:rPr>
              <a:t>DIRETORIA DE FISCALIZAÇÃO</a:t>
            </a:r>
            <a:endParaRPr lang="pt-BR"/>
          </a:p>
        </p:txBody>
      </p:sp>
      <p:pic>
        <p:nvPicPr>
          <p:cNvPr id="5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7B8B262A-3F91-4E36-A858-D39F6795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480" y="318964"/>
            <a:ext cx="3820468" cy="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85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dirty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CCAC17-C1E9-3463-5D97-2BE6A196F89F}"/>
              </a:ext>
            </a:extLst>
          </p:cNvPr>
          <p:cNvSpPr txBox="1"/>
          <p:nvPr/>
        </p:nvSpPr>
        <p:spPr>
          <a:xfrm>
            <a:off x="0" y="1530594"/>
            <a:ext cx="1828800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i="1" u="sng" dirty="0">
                <a:latin typeface="Calibri"/>
                <a:cs typeface="Times New Roman"/>
              </a:rPr>
              <a:t>Evidência de baixa assertividade das multas sob duas perspectivas</a:t>
            </a:r>
            <a:r>
              <a:rPr lang="pt-BR" dirty="0">
                <a:latin typeface="Calibri"/>
                <a:cs typeface="Times New Roman"/>
              </a:rPr>
              <a:t>:</a:t>
            </a:r>
          </a:p>
          <a:p>
            <a:pPr marL="514350" indent="-514350" algn="ctr">
              <a:buFont typeface="+mj-lt"/>
              <a:buAutoNum type="arabicPeriod"/>
            </a:pPr>
            <a:endParaRPr lang="pt-BR" b="1" u="sng" dirty="0">
              <a:latin typeface="Calibri"/>
              <a:cs typeface="Times New Roman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pt-BR" b="1" i="1" u="sng" dirty="0">
                <a:latin typeface="Calibri"/>
                <a:cs typeface="Times New Roman"/>
              </a:rPr>
              <a:t>multas aplicadas; 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b="1" i="1" u="sng" dirty="0">
                <a:latin typeface="Calibri"/>
                <a:cs typeface="Times New Roman"/>
              </a:rPr>
              <a:t> multas arrecadadas.</a:t>
            </a:r>
            <a:endParaRPr lang="pt-BR" i="1" dirty="0"/>
          </a:p>
          <a:p>
            <a:pPr algn="just"/>
            <a:endParaRPr lang="pt-BR" dirty="0"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latin typeface="Calibri"/>
              <a:cs typeface="Calibri"/>
            </a:endParaRPr>
          </a:p>
          <a:p>
            <a:pPr algn="just"/>
            <a:endParaRPr lang="pt-BR" b="1" u="sng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55F9B8-CA88-855F-60C3-EB13DD9C2DF6}"/>
              </a:ext>
            </a:extLst>
          </p:cNvPr>
          <p:cNvSpPr txBox="1"/>
          <p:nvPr/>
        </p:nvSpPr>
        <p:spPr>
          <a:xfrm>
            <a:off x="0" y="8911506"/>
            <a:ext cx="16547691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cs typeface="Calibri"/>
              </a:rPr>
              <a:t>Fonte: SIF Consulta - Extração: Dezembro/2023</a:t>
            </a:r>
            <a:endParaRPr lang="pt-BR" sz="1800" dirty="0">
              <a:cs typeface="Calibri"/>
            </a:endParaRPr>
          </a:p>
          <a:p>
            <a:r>
              <a:rPr lang="pt-BR" sz="1800" dirty="0">
                <a:solidFill>
                  <a:srgbClr val="000000"/>
                </a:solidFill>
                <a:cs typeface="Calibri"/>
              </a:rPr>
              <a:t>Nota 1: Ano das Multas Arrecadadas não necessariamente se refere ao Ano das Multas Aplicadas. </a:t>
            </a:r>
            <a:r>
              <a:rPr lang="pt-BR" sz="1800" dirty="0" err="1">
                <a:solidFill>
                  <a:srgbClr val="000000"/>
                </a:solidFill>
                <a:cs typeface="Calibri"/>
              </a:rPr>
              <a:t>Ex</a:t>
            </a:r>
            <a:r>
              <a:rPr lang="pt-BR" sz="1800" dirty="0">
                <a:solidFill>
                  <a:srgbClr val="000000"/>
                </a:solidFill>
                <a:cs typeface="Calibri"/>
              </a:rPr>
              <a:t>: pode haver quantias no numerário de 2022 que se referem a multas aplicadas em 2019.</a:t>
            </a:r>
            <a:endParaRPr lang="pt-BR" sz="1800" dirty="0"/>
          </a:p>
          <a:p>
            <a:pPr algn="just"/>
            <a:endParaRPr lang="pt-BR" dirty="0"/>
          </a:p>
          <a:p>
            <a:pPr algn="l"/>
            <a:endParaRPr lang="pt-BR" dirty="0"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40BCEB-F0C4-231E-3A5F-A4ED4ECE5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98326"/>
            <a:ext cx="18287194" cy="3245722"/>
          </a:xfrm>
          <a:prstGeom prst="rect">
            <a:avLst/>
          </a:prstGeom>
        </p:spPr>
      </p:pic>
      <p:pic>
        <p:nvPicPr>
          <p:cNvPr id="2" name="Gráfico 1" descr="Comentar importante com preenchimento sólido">
            <a:extLst>
              <a:ext uri="{FF2B5EF4-FFF2-40B4-BE49-F238E27FC236}">
                <a16:creationId xmlns:a16="http://schemas.microsoft.com/office/drawing/2014/main" id="{BF54B3F8-42E2-C2BE-814D-0697485B9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6764" y="1537434"/>
            <a:ext cx="914400" cy="91243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F6DBD6B-B457-E44F-B2D0-E07F59699114}"/>
              </a:ext>
            </a:extLst>
          </p:cNvPr>
          <p:cNvSpPr txBox="1"/>
          <p:nvPr/>
        </p:nvSpPr>
        <p:spPr>
          <a:xfrm>
            <a:off x="147483" y="7378987"/>
            <a:ext cx="1095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*</a:t>
            </a:r>
            <a:r>
              <a:rPr lang="pt-BR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Recorrência de infrações por parte do mercado 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327491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67D9E77-5BC5-D101-B878-B42C8C0E6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731761"/>
              </p:ext>
            </p:extLst>
          </p:nvPr>
        </p:nvGraphicFramePr>
        <p:xfrm>
          <a:off x="221227" y="1269888"/>
          <a:ext cx="16649314" cy="924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E940529C-A833-8AC4-AD51-6B04A1F15CF8}"/>
              </a:ext>
            </a:extLst>
          </p:cNvPr>
          <p:cNvSpPr txBox="1"/>
          <p:nvPr/>
        </p:nvSpPr>
        <p:spPr>
          <a:xfrm>
            <a:off x="677503" y="1607574"/>
            <a:ext cx="89663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ea typeface="Calibri"/>
                <a:cs typeface="Calibri"/>
              </a:rPr>
              <a:t>Fiscalização planejada/estratégica: </a:t>
            </a:r>
            <a:endParaRPr lang="pt-BR" b="1" u="sng" dirty="0">
              <a:solidFill>
                <a:srgbClr val="333333"/>
              </a:solidFill>
              <a:ea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55E617-1F17-CA0A-ADEF-158AB7EF8EF6}"/>
              </a:ext>
            </a:extLst>
          </p:cNvPr>
          <p:cNvSpPr txBox="1"/>
          <p:nvPr/>
        </p:nvSpPr>
        <p:spPr>
          <a:xfrm>
            <a:off x="1710813" y="8679426"/>
            <a:ext cx="1486637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a typeface="Calibri"/>
                <a:cs typeface="Calibri"/>
              </a:rPr>
              <a:t>Enquanto vigente o Programa de Intervenção Fiscalizatória abarcou 72 ações em seus mais variados ciclos, desde 2016.</a:t>
            </a:r>
            <a:endParaRPr lang="pt-BR" sz="2800" b="1" dirty="0">
              <a:solidFill>
                <a:srgbClr val="333333"/>
              </a:solidFill>
              <a:ea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13" name="Fluxograma: Fita Perfurada 12">
            <a:extLst>
              <a:ext uri="{FF2B5EF4-FFF2-40B4-BE49-F238E27FC236}">
                <a16:creationId xmlns:a16="http://schemas.microsoft.com/office/drawing/2014/main" id="{8841CF5C-9FCF-DDE3-9965-4394B75551A9}"/>
              </a:ext>
            </a:extLst>
          </p:cNvPr>
          <p:cNvSpPr/>
          <p:nvPr/>
        </p:nvSpPr>
        <p:spPr>
          <a:xfrm>
            <a:off x="412956" y="8814260"/>
            <a:ext cx="1106129" cy="610530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5359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0326B0-0F51-97FC-D98D-E6BE808A4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143227"/>
              </p:ext>
            </p:extLst>
          </p:nvPr>
        </p:nvGraphicFramePr>
        <p:xfrm>
          <a:off x="6112017" y="2664384"/>
          <a:ext cx="9510783" cy="627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E940529C-A833-8AC4-AD51-6B04A1F15CF8}"/>
              </a:ext>
            </a:extLst>
          </p:cNvPr>
          <p:cNvSpPr txBox="1"/>
          <p:nvPr/>
        </p:nvSpPr>
        <p:spPr>
          <a:xfrm>
            <a:off x="677503" y="1607574"/>
            <a:ext cx="89663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ea typeface="Calibri"/>
                <a:cs typeface="Calibri"/>
              </a:rPr>
              <a:t>Fiscalização planejada/estratégica: </a:t>
            </a:r>
            <a:endParaRPr lang="pt-BR" b="1" u="sng" dirty="0">
              <a:solidFill>
                <a:srgbClr val="333333"/>
              </a:solidFill>
              <a:ea typeface="Calibri"/>
              <a:cs typeface="Calibri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E04074-7425-E8CF-387D-08AF39C3AC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6010" y="3441521"/>
            <a:ext cx="2796007" cy="44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4311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dirty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CCAC17-C1E9-3463-5D97-2BE6A196F89F}"/>
              </a:ext>
            </a:extLst>
          </p:cNvPr>
          <p:cNvSpPr txBox="1"/>
          <p:nvPr/>
        </p:nvSpPr>
        <p:spPr>
          <a:xfrm>
            <a:off x="1402532" y="2095845"/>
            <a:ext cx="15482935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 dirty="0">
                <a:solidFill>
                  <a:srgbClr val="333333"/>
                </a:solidFill>
                <a:ea typeface="Calibri"/>
                <a:cs typeface="Calibri"/>
              </a:rPr>
              <a:t>Operadoras de planos de saúde ou Administradoras de Benefícios com registro ativo na ANS, por porte</a:t>
            </a:r>
            <a:endParaRPr lang="pt-BR" b="1" dirty="0"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just"/>
            <a:endParaRPr lang="pt-BR" dirty="0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algn="just"/>
            <a:endParaRPr lang="pt-BR" b="1" u="sng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605C1AC-648C-17E4-603A-42395FF65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2228"/>
              </p:ext>
            </p:extLst>
          </p:nvPr>
        </p:nvGraphicFramePr>
        <p:xfrm>
          <a:off x="1402533" y="3822700"/>
          <a:ext cx="15482934" cy="467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1467">
                  <a:extLst>
                    <a:ext uri="{9D8B030D-6E8A-4147-A177-3AD203B41FA5}">
                      <a16:colId xmlns:a16="http://schemas.microsoft.com/office/drawing/2014/main" val="3063123969"/>
                    </a:ext>
                  </a:extLst>
                </a:gridCol>
                <a:gridCol w="7741467">
                  <a:extLst>
                    <a:ext uri="{9D8B030D-6E8A-4147-A177-3AD203B41FA5}">
                      <a16:colId xmlns:a16="http://schemas.microsoft.com/office/drawing/2014/main" val="939421939"/>
                    </a:ext>
                  </a:extLst>
                </a:gridCol>
              </a:tblGrid>
              <a:tr h="935755">
                <a:tc>
                  <a:txBody>
                    <a:bodyPr/>
                    <a:lstStyle/>
                    <a:p>
                      <a:r>
                        <a:rPr lang="pt-BR" sz="4200" dirty="0"/>
                        <a:t>Porte</a:t>
                      </a:r>
                    </a:p>
                  </a:txBody>
                  <a:tcPr marL="110635" marR="110635" marT="55318" marB="55318"/>
                </a:tc>
                <a:tc>
                  <a:txBody>
                    <a:bodyPr/>
                    <a:lstStyle/>
                    <a:p>
                      <a:r>
                        <a:rPr lang="pt-BR" sz="4200" dirty="0"/>
                        <a:t>Quantidade</a:t>
                      </a:r>
                    </a:p>
                  </a:txBody>
                  <a:tcPr marL="110635" marR="110635" marT="55318" marB="55318"/>
                </a:tc>
                <a:extLst>
                  <a:ext uri="{0D108BD9-81ED-4DB2-BD59-A6C34878D82A}">
                    <a16:rowId xmlns:a16="http://schemas.microsoft.com/office/drawing/2014/main" val="1052119263"/>
                  </a:ext>
                </a:extLst>
              </a:tr>
              <a:tr h="935755">
                <a:tc>
                  <a:txBody>
                    <a:bodyPr/>
                    <a:lstStyle/>
                    <a:p>
                      <a:r>
                        <a:rPr lang="pt-BR" sz="4200" dirty="0"/>
                        <a:t>Grande</a:t>
                      </a:r>
                    </a:p>
                  </a:txBody>
                  <a:tcPr marL="110635" marR="110635" marT="55318" marB="55318"/>
                </a:tc>
                <a:tc>
                  <a:txBody>
                    <a:bodyPr/>
                    <a:lstStyle/>
                    <a:p>
                      <a:r>
                        <a:rPr lang="pt-BR" sz="4200" dirty="0"/>
                        <a:t>114</a:t>
                      </a:r>
                    </a:p>
                  </a:txBody>
                  <a:tcPr marL="110635" marR="110635" marT="55318" marB="55318"/>
                </a:tc>
                <a:extLst>
                  <a:ext uri="{0D108BD9-81ED-4DB2-BD59-A6C34878D82A}">
                    <a16:rowId xmlns:a16="http://schemas.microsoft.com/office/drawing/2014/main" val="416026132"/>
                  </a:ext>
                </a:extLst>
              </a:tr>
              <a:tr h="935755">
                <a:tc>
                  <a:txBody>
                    <a:bodyPr/>
                    <a:lstStyle/>
                    <a:p>
                      <a:r>
                        <a:rPr lang="pt-BR" sz="4200" dirty="0"/>
                        <a:t>Médio</a:t>
                      </a:r>
                    </a:p>
                  </a:txBody>
                  <a:tcPr marL="110635" marR="110635" marT="55318" marB="55318"/>
                </a:tc>
                <a:tc>
                  <a:txBody>
                    <a:bodyPr/>
                    <a:lstStyle/>
                    <a:p>
                      <a:r>
                        <a:rPr lang="pt-BR" sz="4200" dirty="0"/>
                        <a:t>274</a:t>
                      </a:r>
                    </a:p>
                  </a:txBody>
                  <a:tcPr marL="110635" marR="110635" marT="55318" marB="55318"/>
                </a:tc>
                <a:extLst>
                  <a:ext uri="{0D108BD9-81ED-4DB2-BD59-A6C34878D82A}">
                    <a16:rowId xmlns:a16="http://schemas.microsoft.com/office/drawing/2014/main" val="3397272180"/>
                  </a:ext>
                </a:extLst>
              </a:tr>
              <a:tr h="935755">
                <a:tc>
                  <a:txBody>
                    <a:bodyPr/>
                    <a:lstStyle/>
                    <a:p>
                      <a:r>
                        <a:rPr lang="pt-BR" sz="4200" dirty="0"/>
                        <a:t>Pequeno</a:t>
                      </a:r>
                    </a:p>
                  </a:txBody>
                  <a:tcPr marL="110635" marR="110635" marT="55318" marB="55318"/>
                </a:tc>
                <a:tc>
                  <a:txBody>
                    <a:bodyPr/>
                    <a:lstStyle/>
                    <a:p>
                      <a:r>
                        <a:rPr lang="pt-BR" sz="4200" dirty="0"/>
                        <a:t>527</a:t>
                      </a:r>
                    </a:p>
                  </a:txBody>
                  <a:tcPr marL="110635" marR="110635" marT="55318" marB="55318"/>
                </a:tc>
                <a:extLst>
                  <a:ext uri="{0D108BD9-81ED-4DB2-BD59-A6C34878D82A}">
                    <a16:rowId xmlns:a16="http://schemas.microsoft.com/office/drawing/2014/main" val="1676865252"/>
                  </a:ext>
                </a:extLst>
              </a:tr>
              <a:tr h="935755">
                <a:tc>
                  <a:txBody>
                    <a:bodyPr/>
                    <a:lstStyle/>
                    <a:p>
                      <a:r>
                        <a:rPr lang="pt-BR" sz="4200" b="1" dirty="0"/>
                        <a:t>Total</a:t>
                      </a:r>
                    </a:p>
                  </a:txBody>
                  <a:tcPr marL="110635" marR="110635" marT="55318" marB="55318"/>
                </a:tc>
                <a:tc>
                  <a:txBody>
                    <a:bodyPr/>
                    <a:lstStyle/>
                    <a:p>
                      <a:r>
                        <a:rPr lang="pt-BR" sz="4200" b="1" dirty="0"/>
                        <a:t>915</a:t>
                      </a:r>
                    </a:p>
                  </a:txBody>
                  <a:tcPr marL="110635" marR="110635" marT="55318" marB="55318"/>
                </a:tc>
                <a:extLst>
                  <a:ext uri="{0D108BD9-81ED-4DB2-BD59-A6C34878D82A}">
                    <a16:rowId xmlns:a16="http://schemas.microsoft.com/office/drawing/2014/main" val="245817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55841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dirty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8A1D7F-F4B8-E08E-5E5A-74433D2DC45E}"/>
              </a:ext>
            </a:extLst>
          </p:cNvPr>
          <p:cNvSpPr txBox="1"/>
          <p:nvPr/>
        </p:nvSpPr>
        <p:spPr>
          <a:xfrm>
            <a:off x="132735" y="8133019"/>
            <a:ext cx="1579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cs typeface="Calibri"/>
              </a:rPr>
              <a:t>*</a:t>
            </a:r>
            <a:r>
              <a:rPr lang="pt-BR" sz="2400" b="1" dirty="0">
                <a:cs typeface="Calibri"/>
              </a:rPr>
              <a:t>inclui Coordenadores, Chefes dos Núcleos, Gerentes e Gerente-Geral.</a:t>
            </a:r>
          </a:p>
          <a:p>
            <a:r>
              <a:rPr lang="pt-BR" sz="2400" b="1" dirty="0">
                <a:cs typeface="Calibri"/>
              </a:rPr>
              <a:t>** Parte desse quantitativo pratica atos de acordo com as atribuições do cargo do quadro efetivo que ocupa.</a:t>
            </a:r>
          </a:p>
          <a:p>
            <a:r>
              <a:rPr lang="pt-BR" sz="2400" b="1" dirty="0">
                <a:cs typeface="Calibri"/>
              </a:rPr>
              <a:t>*** Parte desse quantitativo cumula atividades de outras diretorias da ANS</a:t>
            </a:r>
            <a:r>
              <a:rPr lang="pt-BR" sz="2400" dirty="0">
                <a:cs typeface="Calibri"/>
              </a:rPr>
              <a:t>. </a:t>
            </a:r>
            <a:endParaRPr lang="pt-BR" dirty="0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BEB1F74D-7836-6719-1440-B6DB427C8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00846"/>
              </p:ext>
            </p:extLst>
          </p:nvPr>
        </p:nvGraphicFramePr>
        <p:xfrm>
          <a:off x="3954125" y="3019550"/>
          <a:ext cx="12247907" cy="36187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7907">
                  <a:extLst>
                    <a:ext uri="{9D8B030D-6E8A-4147-A177-3AD203B41FA5}">
                      <a16:colId xmlns:a16="http://schemas.microsoft.com/office/drawing/2014/main" val="4056793174"/>
                    </a:ext>
                  </a:extLst>
                </a:gridCol>
              </a:tblGrid>
              <a:tr h="317002">
                <a:tc>
                  <a:txBody>
                    <a:bodyPr/>
                    <a:lstStyle/>
                    <a:p>
                      <a:pPr marL="0" marR="0" lvl="0" indent="0" algn="ctr" defTabSz="1758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000" dirty="0">
                          <a:solidFill>
                            <a:srgbClr val="000000"/>
                          </a:solidFill>
                        </a:rPr>
                        <a:t>Quantitativo de servidores Analistas NIP, Processo Sancionador e Ações Planejadas</a:t>
                      </a:r>
                    </a:p>
                    <a:p>
                      <a:pPr algn="ctr"/>
                      <a:endParaRPr lang="pt-BR" sz="5000" dirty="0"/>
                    </a:p>
                  </a:txBody>
                  <a:tcPr marL="213368" marR="213368" marT="106683" marB="106683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664453"/>
                  </a:ext>
                </a:extLst>
              </a:tr>
              <a:tr h="1119343">
                <a:tc>
                  <a:txBody>
                    <a:bodyPr/>
                    <a:lstStyle/>
                    <a:p>
                      <a:pPr algn="ctr"/>
                      <a:r>
                        <a:rPr lang="pt-BR" sz="5000" dirty="0"/>
                        <a:t>148</a:t>
                      </a:r>
                    </a:p>
                  </a:txBody>
                  <a:tcPr marL="213368" marR="213368" marT="106683" marB="106683"/>
                </a:tc>
                <a:extLst>
                  <a:ext uri="{0D108BD9-81ED-4DB2-BD59-A6C34878D82A}">
                    <a16:rowId xmlns:a16="http://schemas.microsoft.com/office/drawing/2014/main" val="2520323165"/>
                  </a:ext>
                </a:extLst>
              </a:tr>
            </a:tbl>
          </a:graphicData>
        </a:graphic>
      </p:graphicFrame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569C213E-090B-AC40-037D-9F03A9315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0908" y="3759518"/>
            <a:ext cx="1954097" cy="18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94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dirty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872703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3200" b="1" cap="all" dirty="0">
                <a:solidFill>
                  <a:srgbClr val="007373"/>
                </a:solidFill>
                <a:latin typeface="+mj-lt"/>
                <a:ea typeface="+mj-ea"/>
                <a:cs typeface="Arial"/>
              </a:rPr>
              <a:t>Reflexão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50879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500" dirty="0">
              <a:effectLst/>
              <a:ea typeface="Calibri"/>
              <a:cs typeface="Times New Roman"/>
            </a:endParaRPr>
          </a:p>
        </p:txBody>
      </p:sp>
      <p:pic>
        <p:nvPicPr>
          <p:cNvPr id="4" name="Imagem 3" descr="Quebra-cabeças no cérebro">
            <a:extLst>
              <a:ext uri="{FF2B5EF4-FFF2-40B4-BE49-F238E27FC236}">
                <a16:creationId xmlns:a16="http://schemas.microsoft.com/office/drawing/2014/main" id="{645FC0DC-D2BC-AF15-7591-905959F6B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5" y="1604708"/>
            <a:ext cx="11698837" cy="77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588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300" y="4664621"/>
            <a:ext cx="10439400" cy="17049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-21511" y="1892517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Obrigado!</a:t>
            </a:r>
          </a:p>
        </p:txBody>
      </p:sp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B25621E-7227-4029-896A-184C0CA9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0" y="7156064"/>
            <a:ext cx="4034120" cy="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Programação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50879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500" dirty="0">
              <a:effectLst/>
              <a:ea typeface="Calibri"/>
              <a:cs typeface="Times New Roman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99AD253-AB65-EE0F-5D47-5AF5F1492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62" y="1371262"/>
            <a:ext cx="12659967" cy="81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51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726386" y="467819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TEMA DA AGENDA REGULATÓRIA VIGENTE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50879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500" dirty="0">
              <a:effectLst/>
              <a:ea typeface="Calibri"/>
              <a:cs typeface="Times New Roman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9E4517-3409-7EDD-F546-E8766470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12" y="1758659"/>
            <a:ext cx="14875727" cy="74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93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50879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500" dirty="0">
              <a:effectLst/>
              <a:ea typeface="Calibri"/>
              <a:cs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CCAC17-C1E9-3463-5D97-2BE6A196F89F}"/>
              </a:ext>
            </a:extLst>
          </p:cNvPr>
          <p:cNvSpPr txBox="1"/>
          <p:nvPr/>
        </p:nvSpPr>
        <p:spPr>
          <a:xfrm>
            <a:off x="1241778" y="1617672"/>
            <a:ext cx="15804444" cy="11695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pt-BR" dirty="0">
              <a:ea typeface="Calibri"/>
              <a:cs typeface="Calibri"/>
            </a:endParaRPr>
          </a:p>
          <a:p>
            <a:pPr algn="ctr"/>
            <a:r>
              <a:rPr lang="pt-BR" b="1" i="1" u="sng" dirty="0">
                <a:ea typeface="Calibri"/>
                <a:cs typeface="Calibri"/>
              </a:rPr>
              <a:t>Aumento crescente no número de reclamações nas Centrais de Atendimento da ANS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BD67FC1-0861-1343-8F05-5428F2812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97" y="3581992"/>
            <a:ext cx="16519624" cy="368709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01FDBD04-78D6-B99E-8507-D437ED38E031}"/>
              </a:ext>
            </a:extLst>
          </p:cNvPr>
          <p:cNvSpPr txBox="1"/>
          <p:nvPr/>
        </p:nvSpPr>
        <p:spPr>
          <a:xfrm>
            <a:off x="178420" y="9463960"/>
            <a:ext cx="740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Fonte: SIF Consulta (abril/2024)</a:t>
            </a:r>
          </a:p>
        </p:txBody>
      </p:sp>
      <p:pic>
        <p:nvPicPr>
          <p:cNvPr id="2" name="Gráfico 1" descr="Comentar importante com preenchimento sólido">
            <a:extLst>
              <a:ext uri="{FF2B5EF4-FFF2-40B4-BE49-F238E27FC236}">
                <a16:creationId xmlns:a16="http://schemas.microsoft.com/office/drawing/2014/main" id="{8ADEAC52-24AE-2030-7E31-C54CB5112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723" y="17861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98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43" y="-12939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89571" y="1247791"/>
            <a:ext cx="17908857" cy="50879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500" dirty="0">
              <a:effectLst/>
              <a:ea typeface="Calibri"/>
              <a:cs typeface="Times New Roma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DADFE4-0DE6-DEC2-D16B-3A91127B3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46" y="2291517"/>
            <a:ext cx="15563708" cy="730969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D8AD521-2826-5C22-F5C5-6F088A8AC488}"/>
              </a:ext>
            </a:extLst>
          </p:cNvPr>
          <p:cNvSpPr txBox="1"/>
          <p:nvPr/>
        </p:nvSpPr>
        <p:spPr>
          <a:xfrm>
            <a:off x="2118236" y="1343285"/>
            <a:ext cx="14051528" cy="630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i="1" u="sng" dirty="0">
                <a:ea typeface="Calibri"/>
                <a:cs typeface="Calibri"/>
              </a:rPr>
              <a:t>Taxa de Resolutividade constante</a:t>
            </a:r>
          </a:p>
        </p:txBody>
      </p:sp>
      <p:pic>
        <p:nvPicPr>
          <p:cNvPr id="13" name="Gráfico 12" descr="Comentar importante com preenchimento sólido">
            <a:extLst>
              <a:ext uri="{FF2B5EF4-FFF2-40B4-BE49-F238E27FC236}">
                <a16:creationId xmlns:a16="http://schemas.microsoft.com/office/drawing/2014/main" id="{442B6B7F-5EBC-EBF6-8F1A-1552442B0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691" y="12599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363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dirty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305901" y="1658276"/>
            <a:ext cx="17908857" cy="50879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500" dirty="0">
              <a:effectLst/>
              <a:ea typeface="Calibri"/>
              <a:cs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CCAC17-C1E9-3463-5D97-2BE6A196F89F}"/>
              </a:ext>
            </a:extLst>
          </p:cNvPr>
          <p:cNvSpPr txBox="1"/>
          <p:nvPr/>
        </p:nvSpPr>
        <p:spPr>
          <a:xfrm>
            <a:off x="1358108" y="1485823"/>
            <a:ext cx="1580444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b="1" i="1" dirty="0">
                <a:latin typeface="Calibri"/>
                <a:cs typeface="Calibri"/>
              </a:rPr>
              <a:t>Assimetria Regulatória</a:t>
            </a:r>
            <a:endParaRPr lang="pt-BR" dirty="0">
              <a:ea typeface="Calibri"/>
              <a:cs typeface="Calibri"/>
            </a:endParaRPr>
          </a:p>
          <a:p>
            <a:pPr lvl="1"/>
            <a:r>
              <a:rPr lang="pt-BR" i="1" dirty="0">
                <a:ea typeface="Calibri"/>
                <a:cs typeface="Calibri"/>
              </a:rPr>
              <a:t>-Distanciamento em relação à data do fato; </a:t>
            </a:r>
          </a:p>
          <a:p>
            <a:pPr lvl="1"/>
            <a:r>
              <a:rPr lang="pt-BR" i="1" dirty="0">
                <a:ea typeface="Calibri"/>
                <a:cs typeface="Calibri"/>
              </a:rPr>
              <a:t>-Risco</a:t>
            </a:r>
            <a:r>
              <a:rPr lang="pt-BR" i="1" dirty="0">
                <a:latin typeface="Calibri"/>
                <a:cs typeface="Calibri"/>
              </a:rPr>
              <a:t> do</a:t>
            </a:r>
            <a:r>
              <a:rPr lang="pt-BR" i="1" dirty="0">
                <a:effectLst/>
                <a:latin typeface="Calibri"/>
                <a:cs typeface="Calibri"/>
              </a:rPr>
              <a:t> órgão regulador</a:t>
            </a:r>
            <a:r>
              <a:rPr lang="pt-BR" i="1" dirty="0">
                <a:latin typeface="Calibri"/>
                <a:cs typeface="Calibri"/>
              </a:rPr>
              <a:t> não conhecer ou conhecer tardiamente práticas que vêm</a:t>
            </a:r>
            <a:r>
              <a:rPr lang="pt-BR" i="1" dirty="0">
                <a:effectLst/>
                <a:latin typeface="Calibri"/>
                <a:cs typeface="Calibri"/>
              </a:rPr>
              <a:t> ocorrendo no mercado</a:t>
            </a:r>
            <a:r>
              <a:rPr lang="pt-BR" i="1" dirty="0">
                <a:latin typeface="Calibri"/>
                <a:cs typeface="Calibri"/>
              </a:rPr>
              <a:t> </a:t>
            </a:r>
            <a:endParaRPr lang="pt-BR" b="1" u="sng" dirty="0">
              <a:ea typeface="Calibri"/>
              <a:cs typeface="Calibri"/>
            </a:endParaRPr>
          </a:p>
        </p:txBody>
      </p:sp>
      <p:pic>
        <p:nvPicPr>
          <p:cNvPr id="15" name="Gráfico 14" descr="Comentar importante com preenchimento sólido">
            <a:extLst>
              <a:ext uri="{FF2B5EF4-FFF2-40B4-BE49-F238E27FC236}">
                <a16:creationId xmlns:a16="http://schemas.microsoft.com/office/drawing/2014/main" id="{89A4BAB4-EDB6-4123-5E2E-ED81337B1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706" y="1982651"/>
            <a:ext cx="914400" cy="9144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CBA0E90-4667-84F1-01C2-2DCA03F55A90}"/>
              </a:ext>
            </a:extLst>
          </p:cNvPr>
          <p:cNvSpPr txBox="1"/>
          <p:nvPr/>
        </p:nvSpPr>
        <p:spPr>
          <a:xfrm>
            <a:off x="428430" y="9031935"/>
            <a:ext cx="1089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Fonte: Relatório Mensal da DIFIS - atualização </a:t>
            </a:r>
            <a:r>
              <a:rPr lang="pt-BR" sz="1800" dirty="0" err="1"/>
              <a:t>abr</a:t>
            </a:r>
            <a:r>
              <a:rPr lang="pt-BR" sz="1800" dirty="0"/>
              <a:t>/2024</a:t>
            </a:r>
            <a:br>
              <a:rPr lang="pt-BR" sz="1800" dirty="0"/>
            </a:br>
            <a:r>
              <a:rPr lang="pt-BR" sz="1800" dirty="0"/>
              <a:t>(*) Quantidade não considera "Fase eletrônica" e "Classificação Residual, fase processual em processo transitório de extinção"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7B45A0-89E4-0700-2C68-A1C19EEDA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30" y="4611812"/>
            <a:ext cx="16783604" cy="27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456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dirty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50879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500" dirty="0">
              <a:effectLst/>
              <a:ea typeface="Calibri"/>
              <a:cs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CCAC17-C1E9-3463-5D97-2BE6A196F89F}"/>
              </a:ext>
            </a:extLst>
          </p:cNvPr>
          <p:cNvSpPr txBox="1"/>
          <p:nvPr/>
        </p:nvSpPr>
        <p:spPr>
          <a:xfrm>
            <a:off x="1241778" y="1536962"/>
            <a:ext cx="15804444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b="1" u="sng" dirty="0">
              <a:latin typeface="Calibri"/>
              <a:cs typeface="Calibri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b="1" i="1" dirty="0">
                <a:effectLst/>
                <a:latin typeface="Calibri"/>
                <a:cs typeface="Calibri"/>
              </a:rPr>
              <a:t>Assimetria </a:t>
            </a:r>
            <a:r>
              <a:rPr lang="pt-BR" b="1" i="1" dirty="0">
                <a:latin typeface="Calibri"/>
                <a:cs typeface="Calibri"/>
              </a:rPr>
              <a:t>Regulatória - </a:t>
            </a:r>
            <a:r>
              <a:rPr lang="pt-BR" b="1" i="1" u="sng" dirty="0">
                <a:latin typeface="Calibri"/>
                <a:cs typeface="Calibri"/>
              </a:rPr>
              <a:t>Continuação</a:t>
            </a:r>
            <a:endParaRPr lang="pt-BR" sz="3200" b="1" i="1" u="sng" cap="all" dirty="0">
              <a:ea typeface="Calibri"/>
              <a:cs typeface="Calibri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5F338EE-C603-A9AB-D8AF-140BB8CD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19" y="3529189"/>
            <a:ext cx="15933370" cy="35498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6692AE4B-D5E3-1E16-65D6-B550734BBD20}"/>
              </a:ext>
            </a:extLst>
          </p:cNvPr>
          <p:cNvSpPr txBox="1"/>
          <p:nvPr/>
        </p:nvSpPr>
        <p:spPr>
          <a:xfrm>
            <a:off x="178420" y="8954015"/>
            <a:ext cx="1564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 Fonte: SIF Consulta - atualização </a:t>
            </a:r>
            <a:r>
              <a:rPr lang="pt-BR" sz="1800" dirty="0" err="1"/>
              <a:t>abr</a:t>
            </a:r>
            <a:r>
              <a:rPr lang="pt-BR" sz="1800" dirty="0"/>
              <a:t>/2024</a:t>
            </a:r>
            <a:br>
              <a:rPr lang="pt-BR" sz="1800" dirty="0"/>
            </a:br>
            <a:r>
              <a:rPr lang="pt-BR" sz="1800" dirty="0"/>
              <a:t>Nota: Para o cálculo do indicador de "Tempo de análise na NIP" utilizou-se a data de classificação da demanda menos sua data de atendimento, excluindo-se o tempo de classificação residual e demandas finalizadas na fase eletrônica.</a:t>
            </a:r>
          </a:p>
        </p:txBody>
      </p:sp>
      <p:pic>
        <p:nvPicPr>
          <p:cNvPr id="2" name="Gráfico 1" descr="Comentar importante com preenchimento sólido">
            <a:extLst>
              <a:ext uri="{FF2B5EF4-FFF2-40B4-BE49-F238E27FC236}">
                <a16:creationId xmlns:a16="http://schemas.microsoft.com/office/drawing/2014/main" id="{7E6D908C-EABA-34D7-3810-FA6663B72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173" y="17797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2295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1B0EA9-DEE5-0FFE-9EF5-D88FB14DE834}"/>
              </a:ext>
            </a:extLst>
          </p:cNvPr>
          <p:cNvSpPr txBox="1"/>
          <p:nvPr/>
        </p:nvSpPr>
        <p:spPr>
          <a:xfrm>
            <a:off x="178420" y="1350311"/>
            <a:ext cx="17908857" cy="50879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500" dirty="0">
              <a:effectLst/>
              <a:ea typeface="Calibri"/>
              <a:cs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CCAC17-C1E9-3463-5D97-2BE6A196F89F}"/>
              </a:ext>
            </a:extLst>
          </p:cNvPr>
          <p:cNvSpPr txBox="1"/>
          <p:nvPr/>
        </p:nvSpPr>
        <p:spPr>
          <a:xfrm>
            <a:off x="817174" y="1753533"/>
            <a:ext cx="17031434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i="1" u="sng" dirty="0">
                <a:ea typeface="Calibri"/>
                <a:cs typeface="Calibri"/>
              </a:rPr>
              <a:t>Aumento Crescente do Passivo de Processos Sancionadores para análise de 1ª instância</a:t>
            </a:r>
            <a:endParaRPr lang="pt-BR" i="1" dirty="0"/>
          </a:p>
          <a:p>
            <a:pPr algn="just"/>
            <a:endParaRPr lang="pt-BR" dirty="0">
              <a:ea typeface="Calibri"/>
              <a:cs typeface="Calibri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9949BCF-732A-AE35-766E-6432F6D76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8" y="3731913"/>
            <a:ext cx="17742310" cy="354686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5443D4F-22AC-8F8A-BCCA-1DD84C129E20}"/>
              </a:ext>
            </a:extLst>
          </p:cNvPr>
          <p:cNvSpPr txBox="1"/>
          <p:nvPr/>
        </p:nvSpPr>
        <p:spPr>
          <a:xfrm>
            <a:off x="178420" y="8668810"/>
            <a:ext cx="707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Fonte: Relatório Mensal da DIFIS - atualização </a:t>
            </a:r>
            <a:r>
              <a:rPr lang="pt-BR" sz="1800" dirty="0" err="1"/>
              <a:t>abr</a:t>
            </a:r>
            <a:r>
              <a:rPr lang="pt-BR" sz="1800" dirty="0"/>
              <a:t>/2024</a:t>
            </a:r>
          </a:p>
          <a:p>
            <a:r>
              <a:rPr lang="pt-BR" sz="1800" dirty="0"/>
              <a:t>(*) Quantidade não considera "Classificação Residual"</a:t>
            </a:r>
          </a:p>
        </p:txBody>
      </p:sp>
      <p:pic>
        <p:nvPicPr>
          <p:cNvPr id="2" name="Gráfico 1" descr="Comentar importante com preenchimento sólido">
            <a:extLst>
              <a:ext uri="{FF2B5EF4-FFF2-40B4-BE49-F238E27FC236}">
                <a16:creationId xmlns:a16="http://schemas.microsoft.com/office/drawing/2014/main" id="{A290692A-5302-8EB3-6B2F-3D4B3DE3C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1616" y="18811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648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908" y="1295023"/>
            <a:ext cx="95107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571164" y="453708"/>
            <a:ext cx="15901639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/>
                <a:cs typeface="Arial"/>
              </a:rPr>
              <a:t>    </a:t>
            </a:r>
            <a:r>
              <a:rPr lang="pt-BR" altLang="pt-BR" sz="3200" b="1" cap="all" dirty="0">
                <a:solidFill>
                  <a:srgbClr val="007373"/>
                </a:solidFill>
                <a:latin typeface="+mj-lt"/>
                <a:ea typeface="+mj-ea"/>
                <a:cs typeface="Calibri"/>
              </a:rPr>
              <a:t>Modelo de fiscalização vigente na ANS – quadro atual e desafios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CCAC17-C1E9-3463-5D97-2BE6A196F89F}"/>
              </a:ext>
            </a:extLst>
          </p:cNvPr>
          <p:cNvSpPr txBox="1"/>
          <p:nvPr/>
        </p:nvSpPr>
        <p:spPr>
          <a:xfrm>
            <a:off x="992172" y="1723596"/>
            <a:ext cx="1630365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i="1" u="sng" dirty="0">
                <a:ea typeface="Calibri"/>
                <a:cs typeface="Calibri"/>
              </a:rPr>
              <a:t>Gerenciamento da prescrição trienal a cada ano mais desafiador</a:t>
            </a:r>
            <a:endParaRPr lang="pt-BR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b="1" u="sng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just"/>
            <a:endParaRPr lang="pt-BR" b="1" u="sng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27512D7-4635-0A24-C8F0-BC6CD7012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71" y="3260863"/>
            <a:ext cx="16303655" cy="431048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EFAA62-8F2D-525B-FFDA-6C075938CEBA}"/>
              </a:ext>
            </a:extLst>
          </p:cNvPr>
          <p:cNvSpPr txBox="1"/>
          <p:nvPr/>
        </p:nvSpPr>
        <p:spPr>
          <a:xfrm>
            <a:off x="176980" y="8648352"/>
            <a:ext cx="1250663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800" dirty="0"/>
              <a:t>Fonte: Relatório Mensal da DIFIS - atualização </a:t>
            </a:r>
            <a:r>
              <a:rPr lang="pt-BR" sz="1800" dirty="0" err="1"/>
              <a:t>abr</a:t>
            </a:r>
            <a:r>
              <a:rPr lang="pt-BR" sz="1800" dirty="0"/>
              <a:t>/2024</a:t>
            </a:r>
          </a:p>
          <a:p>
            <a:r>
              <a:rPr lang="pt-BR" sz="1800" dirty="0"/>
              <a:t> Nota 1: Não foram contabilizados os processos que ainda não tinham a data final de cada fase e também os com tempo negativo.</a:t>
            </a:r>
          </a:p>
          <a:p>
            <a:r>
              <a:rPr lang="pt-BR" sz="1800" dirty="0"/>
              <a:t> Nota 2: Só foram considerados processos de consumidores e institucionais cujos autos tinham o status "anulado" ou "finalizado"</a:t>
            </a:r>
          </a:p>
        </p:txBody>
      </p:sp>
      <p:pic>
        <p:nvPicPr>
          <p:cNvPr id="2" name="Gráfico 1" descr="Comentar importante com preenchimento sólido">
            <a:extLst>
              <a:ext uri="{FF2B5EF4-FFF2-40B4-BE49-F238E27FC236}">
                <a16:creationId xmlns:a16="http://schemas.microsoft.com/office/drawing/2014/main" id="{7D1A57A2-CC66-3664-97AE-744EA7E9B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3492" y="1723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652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</TotalTime>
  <Words>785</Words>
  <Application>Microsoft Office PowerPoint</Application>
  <PresentationFormat>Personalizar</PresentationFormat>
  <Paragraphs>120</Paragraphs>
  <Slides>16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Times New Roman</vt:lpstr>
      <vt:lpstr>Wingdings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Mariana Saavedra Cale Da Costa</cp:lastModifiedBy>
  <cp:revision>4963</cp:revision>
  <dcterms:created xsi:type="dcterms:W3CDTF">2016-01-16T10:55:01Z</dcterms:created>
  <dcterms:modified xsi:type="dcterms:W3CDTF">2024-06-27T17:57:33Z</dcterms:modified>
</cp:coreProperties>
</file>