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6"/>
  </p:notesMasterIdLst>
  <p:sldIdLst>
    <p:sldId id="272" r:id="rId6"/>
    <p:sldId id="2141411941" r:id="rId7"/>
    <p:sldId id="2141412081" r:id="rId8"/>
    <p:sldId id="2141412066" r:id="rId9"/>
    <p:sldId id="2147378929" r:id="rId10"/>
    <p:sldId id="2141412059" r:id="rId11"/>
    <p:sldId id="2147378932" r:id="rId12"/>
    <p:sldId id="2147378923" r:id="rId13"/>
    <p:sldId id="2147378906" r:id="rId14"/>
    <p:sldId id="2141412083" r:id="rId15"/>
    <p:sldId id="2147378931" r:id="rId16"/>
    <p:sldId id="2147378927" r:id="rId17"/>
    <p:sldId id="2147378915" r:id="rId18"/>
    <p:sldId id="2147378918" r:id="rId19"/>
    <p:sldId id="2147378920" r:id="rId20"/>
    <p:sldId id="2141412084" r:id="rId21"/>
    <p:sldId id="2147378899" r:id="rId22"/>
    <p:sldId id="2147378922" r:id="rId23"/>
    <p:sldId id="275" r:id="rId24"/>
    <p:sldId id="273" r:id="rId2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9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9693"/>
    <a:srgbClr val="C55A11"/>
    <a:srgbClr val="70AD47"/>
    <a:srgbClr val="535E27"/>
    <a:srgbClr val="552707"/>
    <a:srgbClr val="55602A"/>
    <a:srgbClr val="FFFFFF"/>
    <a:srgbClr val="404040"/>
    <a:srgbClr val="AF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E767B6-E5E7-45D8-8191-3C0E02E7683C}" v="853" dt="2025-12-05T14:08:24.063"/>
    <p1510:client id="{F963DE40-E1F1-48B5-B848-E6287E2FBB43}" v="113" dt="2025-12-05T13:59:27.2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456"/>
      </p:cViewPr>
      <p:guideLst>
        <p:guide orient="horz" pos="1570"/>
        <p:guide pos="9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Dados_SUSEP_CNSeg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Etapa%201/LSEG/Comparativo_internacional/Amostra_Fena_rent_20251118_reserv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lo.payao\Downloads\Amostra_Fena_rent_20251118_reserv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Etapa%201/LSEG/Comparativo_internacional/Amostra_Fena_rent_20251118_reserv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Etapa%201/LSEG/Comparativo_internacional/Amostra_Fena_rent_20251118_reserv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Etapa%201/LSEG/Empresas_brasil/LCA_LSEG_Brasil_20250813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Etapa%201/LSEG/Empresas_brasil/LCA_LSEG_Brasil_20250813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Etapa%201/LSEG/Comparativo_internacional/Amostra_Fena_rent_20251118_reserva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LCA_FenaSaude_Ajustes_Etapa_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LCA_FenaSaude_Ajustes_Etapa_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LCA_FenaSaude_Ajustes_Etapa_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LCA_FenaSaude_Ajustes_Etapa_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Etapa%201/LSEG/Comparativo_internacional/Amostra_Fena_rent_20251118_reserv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Etapa%201/LSEG/Comparativo_internacional/Amostra_Fena_rent_20251118_reserv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lcaconsultores.sharepoint.com/sites/P3-Projetos_Ativos_2/Documentos%20Compartilhados/Projetos_Ativos_2/Fenasaude/PPUB_Rentabilidade_2025/Dados/Dados_SUSEP_CNSeg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9.1255058847537221E-2"/>
          <c:w val="0.96976320389697546"/>
          <c:h val="0.80755840982431371"/>
        </c:manualLayout>
      </c:layout>
      <c:lineChart>
        <c:grouping val="standard"/>
        <c:varyColors val="0"/>
        <c:ser>
          <c:idx val="0"/>
          <c:order val="0"/>
          <c:tx>
            <c:v>IPCA geral</c:v>
          </c:tx>
          <c:spPr>
            <a:ln w="44450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dLbls>
            <c:dLbl>
              <c:idx val="11"/>
              <c:layout>
                <c:manualLayout>
                  <c:x val="-3.4446230158730252E-2"/>
                  <c:y val="-4.40972222222222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A5-48A2-BFF5-E333A15AE635}"/>
                </c:ext>
              </c:extLst>
            </c:dLbl>
            <c:dLbl>
              <c:idx val="12"/>
              <c:layout>
                <c:manualLayout>
                  <c:x val="-3.4433730158730344E-2"/>
                  <c:y val="-4.40972222222222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BA5-48A2-BFF5-E333A15AE635}"/>
                </c:ext>
              </c:extLst>
            </c:dLbl>
            <c:dLbl>
              <c:idx val="15"/>
              <c:layout>
                <c:manualLayout>
                  <c:x val="-3.4236111111111113E-2"/>
                  <c:y val="-4.91369047619047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BA5-48A2-BFF5-E333A15AE6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Planilha1!$C$12:$R$12</c:f>
              <c:numCache>
                <c:formatCode>General</c:formatCode>
                <c:ptCount val="1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</c:numCache>
            </c:numRef>
          </c:cat>
          <c:val>
            <c:numRef>
              <c:f>Planilha1!$C$16:$R$16</c:f>
              <c:numCache>
                <c:formatCode>#,##0.0</c:formatCode>
                <c:ptCount val="16"/>
                <c:pt idx="0">
                  <c:v>1</c:v>
                </c:pt>
                <c:pt idx="1">
                  <c:v>1.0431202832968998</c:v>
                </c:pt>
                <c:pt idx="2">
                  <c:v>1.1047589737811105</c:v>
                </c:pt>
                <c:pt idx="3">
                  <c:v>1.1766026544822281</c:v>
                </c:pt>
                <c:pt idx="4">
                  <c:v>1.245299412292227</c:v>
                </c:pt>
                <c:pt idx="5">
                  <c:v>1.3189067951043008</c:v>
                </c:pt>
                <c:pt idx="6">
                  <c:v>1.4034172857983453</c:v>
                </c:pt>
                <c:pt idx="7">
                  <c:v>1.5532110016682403</c:v>
                </c:pt>
                <c:pt idx="8">
                  <c:v>1.6508777645614108</c:v>
                </c:pt>
                <c:pt idx="9">
                  <c:v>1.6995349088421146</c:v>
                </c:pt>
                <c:pt idx="10">
                  <c:v>1.7631906850070107</c:v>
                </c:pt>
                <c:pt idx="11">
                  <c:v>1.8391143808995718</c:v>
                </c:pt>
                <c:pt idx="12">
                  <c:v>1.9221934580697937</c:v>
                </c:pt>
                <c:pt idx="13">
                  <c:v>2.1155863970408082</c:v>
                </c:pt>
                <c:pt idx="14">
                  <c:v>2.2379697266285787</c:v>
                </c:pt>
                <c:pt idx="15">
                  <c:v>2.3413888574276793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BA5-48A2-BFF5-E333A15AE635}"/>
            </c:ext>
          </c:extLst>
        </c:ser>
        <c:ser>
          <c:idx val="1"/>
          <c:order val="1"/>
          <c:tx>
            <c:v>VCMH</c:v>
          </c:tx>
          <c:spPr>
            <a:ln w="44450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BA5-48A2-BFF5-E333A15AE635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BA5-48A2-BFF5-E333A15AE635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BA5-48A2-BFF5-E333A15AE635}"/>
                </c:ext>
              </c:extLst>
            </c:dLbl>
            <c:dLbl>
              <c:idx val="1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BA5-48A2-BFF5-E333A15AE6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Planilha1!$C$12:$R$12</c:f>
              <c:numCache>
                <c:formatCode>General</c:formatCode>
                <c:ptCount val="1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</c:numCache>
            </c:numRef>
          </c:cat>
          <c:val>
            <c:numRef>
              <c:f>Planilha1!$C$17:$R$17</c:f>
              <c:numCache>
                <c:formatCode>#,##0.0</c:formatCode>
                <c:ptCount val="16"/>
                <c:pt idx="0">
                  <c:v>1</c:v>
                </c:pt>
                <c:pt idx="1">
                  <c:v>1.125</c:v>
                </c:pt>
                <c:pt idx="2">
                  <c:v>1.2105000000000001</c:v>
                </c:pt>
                <c:pt idx="3">
                  <c:v>1.3666545000000001</c:v>
                </c:pt>
                <c:pt idx="4">
                  <c:v>1.577119293</c:v>
                </c:pt>
                <c:pt idx="5">
                  <c:v>1.8294583798799999</c:v>
                </c:pt>
                <c:pt idx="6">
                  <c:v>2.1185128039010399</c:v>
                </c:pt>
                <c:pt idx="7">
                  <c:v>2.5273857750539408</c:v>
                </c:pt>
                <c:pt idx="8">
                  <c:v>3.0429724731649448</c:v>
                </c:pt>
                <c:pt idx="9">
                  <c:v>3.5450629312371609</c:v>
                </c:pt>
                <c:pt idx="10">
                  <c:v>4.1583588183411901</c:v>
                </c:pt>
                <c:pt idx="11">
                  <c:v>4.7613208470006629</c:v>
                </c:pt>
                <c:pt idx="12">
                  <c:v>4.6708557509076503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BA5-48A2-BFF5-E333A15AE635}"/>
            </c:ext>
          </c:extLst>
        </c:ser>
        <c:ser>
          <c:idx val="2"/>
          <c:order val="2"/>
          <c:spPr>
            <a:ln w="44450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BA5-48A2-BFF5-E333A15AE6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Planilha1!$C$12:$R$12</c:f>
              <c:numCache>
                <c:formatCode>General</c:formatCode>
                <c:ptCount val="1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</c:numCache>
            </c:numRef>
          </c:cat>
          <c:val>
            <c:numRef>
              <c:f>Planilha1!$C$18:$R$18</c:f>
              <c:numCache>
                <c:formatCode>General</c:formatCode>
                <c:ptCount val="16"/>
                <c:pt idx="12" formatCode="#,##0.0">
                  <c:v>4.6708557509076503</c:v>
                </c:pt>
                <c:pt idx="13" formatCode="#,##0.0">
                  <c:v>5.8385696886345624</c:v>
                </c:pt>
                <c:pt idx="14" formatCode="#,##0.0">
                  <c:v>6.7085165722411126</c:v>
                </c:pt>
                <c:pt idx="15" formatCode="#,##0.0">
                  <c:v>7.5604981769157336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5BA5-48A2-BFF5-E333A15AE635}"/>
            </c:ext>
          </c:extLst>
        </c:ser>
        <c:ser>
          <c:idx val="3"/>
          <c:order val="3"/>
          <c:tx>
            <c:v>IPCA planos</c:v>
          </c:tx>
          <c:spPr>
            <a:ln w="44450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BA5-48A2-BFF5-E333A15AE635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BA5-48A2-BFF5-E333A15AE635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3,3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5BA5-48A2-BFF5-E333A15AE6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Planilha1!$C$12:$R$12</c:f>
              <c:numCache>
                <c:formatCode>General</c:formatCode>
                <c:ptCount val="1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</c:numCache>
            </c:numRef>
          </c:cat>
          <c:val>
            <c:numRef>
              <c:f>Planilha1!$C$19:$R$19</c:f>
              <c:numCache>
                <c:formatCode>#,##0.0</c:formatCode>
                <c:ptCount val="16"/>
                <c:pt idx="0">
                  <c:v>1</c:v>
                </c:pt>
                <c:pt idx="1">
                  <c:v>1.0638976831758478</c:v>
                </c:pt>
                <c:pt idx="2">
                  <c:v>1.13695598383978</c:v>
                </c:pt>
                <c:pt idx="3">
                  <c:v>1.2227866100954841</c:v>
                </c:pt>
                <c:pt idx="4">
                  <c:v>1.3177142374907374</c:v>
                </c:pt>
                <c:pt idx="5">
                  <c:v>1.4327590941947201</c:v>
                </c:pt>
                <c:pt idx="6">
                  <c:v>1.5682488516053521</c:v>
                </c:pt>
                <c:pt idx="7">
                  <c:v>1.7588787368493588</c:v>
                </c:pt>
                <c:pt idx="8">
                  <c:v>1.9975066043690517</c:v>
                </c:pt>
                <c:pt idx="9">
                  <c:v>2.2678359404304693</c:v>
                </c:pt>
                <c:pt idx="10">
                  <c:v>2.5209351781053346</c:v>
                </c:pt>
                <c:pt idx="11">
                  <c:v>2.7287413558184026</c:v>
                </c:pt>
                <c:pt idx="12">
                  <c:v>2.7961029373780866</c:v>
                </c:pt>
                <c:pt idx="13">
                  <c:v>2.8613650210884685</c:v>
                </c:pt>
                <c:pt idx="14">
                  <c:v>3.0584452015422903</c:v>
                </c:pt>
                <c:pt idx="15">
                  <c:v>3.4101945053700113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5BA5-48A2-BFF5-E333A15AE6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0822224"/>
        <c:axId val="360825104"/>
      </c:lineChart>
      <c:catAx>
        <c:axId val="36082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pPr>
            <a:endParaRPr lang="pt-BR"/>
          </a:p>
        </c:txPr>
        <c:crossAx val="360825104"/>
        <c:crosses val="autoZero"/>
        <c:auto val="1"/>
        <c:lblAlgn val="ctr"/>
        <c:lblOffset val="100"/>
        <c:noMultiLvlLbl val="0"/>
      </c:catAx>
      <c:valAx>
        <c:axId val="360825104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360822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4.2342836257309953E-2"/>
          <c:y val="0.15679012345679014"/>
          <c:w val="0.59928523391812871"/>
          <c:h val="0.1050101851851851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1"/>
              </a:solidFill>
              <a:latin typeface="+mj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bg1"/>
          </a:solidFill>
          <a:latin typeface="+mj-lt"/>
        </a:defRPr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Consolidado_ROE!$B$14</c:f>
              <c:strCache>
                <c:ptCount val="1"/>
                <c:pt idx="0">
                  <c:v>Demais seguradoras (SUSEP)</c:v>
                </c:pt>
              </c:strCache>
            </c:strRef>
          </c:tx>
          <c:spPr>
            <a:ln w="38100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19C-471B-AE7C-4CA04177C8B0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19C-471B-AE7C-4CA04177C8B0}"/>
                </c:ext>
              </c:extLst>
            </c:dLbl>
            <c:dLbl>
              <c:idx val="10"/>
              <c:layout>
                <c:manualLayout>
                  <c:x val="-3.9003042328042449E-2"/>
                  <c:y val="4.88461538461537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19C-471B-AE7C-4CA04177C8B0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19C-471B-AE7C-4CA04177C8B0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19C-471B-AE7C-4CA04177C8B0}"/>
                </c:ext>
              </c:extLst>
            </c:dLbl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Consolidado_ROE!$F$5:$T$5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Consolidado_ROE!$C$14:$T$14</c:f>
              <c:numCache>
                <c:formatCode>0.0%</c:formatCode>
                <c:ptCount val="15"/>
                <c:pt idx="0">
                  <c:v>0.19363309188739178</c:v>
                </c:pt>
                <c:pt idx="1">
                  <c:v>0.19608137642043577</c:v>
                </c:pt>
                <c:pt idx="2">
                  <c:v>0.19178443101795561</c:v>
                </c:pt>
                <c:pt idx="3">
                  <c:v>0.21384038989701898</c:v>
                </c:pt>
                <c:pt idx="4">
                  <c:v>0.24045230367555814</c:v>
                </c:pt>
                <c:pt idx="5">
                  <c:v>0.26913656508331096</c:v>
                </c:pt>
                <c:pt idx="6">
                  <c:v>0.23325258369142274</c:v>
                </c:pt>
                <c:pt idx="7">
                  <c:v>0.20537959202087125</c:v>
                </c:pt>
                <c:pt idx="8">
                  <c:v>0.22749125538068929</c:v>
                </c:pt>
                <c:pt idx="9">
                  <c:v>0.26104472328937689</c:v>
                </c:pt>
                <c:pt idx="10">
                  <c:v>0.17900506739591959</c:v>
                </c:pt>
                <c:pt idx="11">
                  <c:v>0.11696725193888849</c:v>
                </c:pt>
                <c:pt idx="12">
                  <c:v>0.21902083039230516</c:v>
                </c:pt>
                <c:pt idx="13">
                  <c:v>0.30891556089934918</c:v>
                </c:pt>
                <c:pt idx="14">
                  <c:v>0.28229173181717004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9C-471B-AE7C-4CA04177C8B0}"/>
            </c:ext>
          </c:extLst>
        </c:ser>
        <c:ser>
          <c:idx val="1"/>
          <c:order val="1"/>
          <c:tx>
            <c:strRef>
              <c:f>Consolidado_ROE!$B$15</c:f>
              <c:strCache>
                <c:ptCount val="1"/>
                <c:pt idx="0">
                  <c:v>Planos de saúde (ANS)</c:v>
                </c:pt>
              </c:strCache>
            </c:strRef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19C-471B-AE7C-4CA04177C8B0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19C-471B-AE7C-4CA04177C8B0}"/>
                </c:ext>
              </c:extLst>
            </c:dLbl>
            <c:dLbl>
              <c:idx val="10"/>
              <c:layout>
                <c:manualLayout>
                  <c:x val="-3.8158862433862559E-2"/>
                  <c:y val="-3.79914529914529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19C-471B-AE7C-4CA04177C8B0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19C-471B-AE7C-4CA04177C8B0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19C-471B-AE7C-4CA04177C8B0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Consolidado_ROE!$F$5:$T$5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Consolidado_ROE!$C$15:$T$15</c:f>
              <c:numCache>
                <c:formatCode>0.0%</c:formatCode>
                <c:ptCount val="15"/>
                <c:pt idx="0">
                  <c:v>0.12358570437424508</c:v>
                </c:pt>
                <c:pt idx="1">
                  <c:v>0.10982563443353476</c:v>
                </c:pt>
                <c:pt idx="2">
                  <c:v>9.079896139888502E-2</c:v>
                </c:pt>
                <c:pt idx="3">
                  <c:v>5.2047639294334563E-2</c:v>
                </c:pt>
                <c:pt idx="4">
                  <c:v>9.1188646675834498E-2</c:v>
                </c:pt>
                <c:pt idx="5">
                  <c:v>9.9981422904821302E-2</c:v>
                </c:pt>
                <c:pt idx="6">
                  <c:v>0.13766407107535836</c:v>
                </c:pt>
                <c:pt idx="7">
                  <c:v>0.1191706522487585</c:v>
                </c:pt>
                <c:pt idx="8">
                  <c:v>0.13042070590486618</c:v>
                </c:pt>
                <c:pt idx="9">
                  <c:v>0.15116991850141373</c:v>
                </c:pt>
                <c:pt idx="10">
                  <c:v>0.18542664071981144</c:v>
                </c:pt>
                <c:pt idx="11">
                  <c:v>3.0046534010906269E-2</c:v>
                </c:pt>
                <c:pt idx="12">
                  <c:v>2.2282431111890429E-4</c:v>
                </c:pt>
                <c:pt idx="13">
                  <c:v>1.9552821492714818E-2</c:v>
                </c:pt>
                <c:pt idx="14">
                  <c:v>7.8714908390255744E-2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19C-471B-AE7C-4CA04177C8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13361760"/>
        <c:axId val="1513364640"/>
      </c:lineChart>
      <c:catAx>
        <c:axId val="151336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pt-BR"/>
          </a:p>
        </c:txPr>
        <c:crossAx val="1513364640"/>
        <c:crosses val="autoZero"/>
        <c:auto val="1"/>
        <c:lblAlgn val="ctr"/>
        <c:lblOffset val="100"/>
        <c:noMultiLvlLbl val="0"/>
      </c:catAx>
      <c:valAx>
        <c:axId val="1513364640"/>
        <c:scaling>
          <c:orientation val="minMax"/>
          <c:max val="0.32000000000000006"/>
          <c:min val="-1.0000000000000002E-2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pt-BR"/>
          </a:p>
        </c:txPr>
        <c:crossAx val="1513361760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latin typeface="+mj-lt"/>
        </a:defRPr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Farmácias_4!$B$25</c:f>
              <c:strCache>
                <c:ptCount val="1"/>
                <c:pt idx="0">
                  <c:v>Planos de saúde</c:v>
                </c:pt>
              </c:strCache>
            </c:strRef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16-42A2-9E56-DBB51178B1B4}"/>
                </c:ext>
              </c:extLst>
            </c:dLbl>
            <c:dLbl>
              <c:idx val="5"/>
              <c:layout>
                <c:manualLayout>
                  <c:x val="-3.3520564408663252E-2"/>
                  <c:y val="-6.54386640482040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16-42A2-9E56-DBB51178B1B4}"/>
                </c:ext>
              </c:extLst>
            </c:dLbl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16-42A2-9E56-DBB51178B1B4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16-42A2-9E56-DBB51178B1B4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E16-42A2-9E56-DBB51178B1B4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Farmácias_4!$C$5:$Q$5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Farmácias_4!$C$25:$Q$25</c:f>
              <c:numCache>
                <c:formatCode>0.0%</c:formatCode>
                <c:ptCount val="15"/>
                <c:pt idx="0">
                  <c:v>4.5782514945864612E-2</c:v>
                </c:pt>
                <c:pt idx="1">
                  <c:v>3.6499336222635438E-2</c:v>
                </c:pt>
                <c:pt idx="2">
                  <c:v>2.8868689341135161E-2</c:v>
                </c:pt>
                <c:pt idx="3">
                  <c:v>1.5713884083640012E-2</c:v>
                </c:pt>
                <c:pt idx="4">
                  <c:v>2.541863915186645E-2</c:v>
                </c:pt>
                <c:pt idx="5">
                  <c:v>2.7296474624245566E-2</c:v>
                </c:pt>
                <c:pt idx="6">
                  <c:v>4.0285153820043967E-2</c:v>
                </c:pt>
                <c:pt idx="7">
                  <c:v>3.964397713290968E-2</c:v>
                </c:pt>
                <c:pt idx="8">
                  <c:v>4.6029508177935954E-2</c:v>
                </c:pt>
                <c:pt idx="9">
                  <c:v>5.74998465773165E-2</c:v>
                </c:pt>
                <c:pt idx="10">
                  <c:v>8.0432249462847369E-2</c:v>
                </c:pt>
                <c:pt idx="11">
                  <c:v>1.3525912135402881E-2</c:v>
                </c:pt>
                <c:pt idx="12">
                  <c:v>1.0756514044933573E-4</c:v>
                </c:pt>
                <c:pt idx="13">
                  <c:v>8.300857003638154E-3</c:v>
                </c:pt>
                <c:pt idx="14">
                  <c:v>3.3470515546523832E-2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16-42A2-9E56-DBB51178B1B4}"/>
            </c:ext>
          </c:extLst>
        </c:ser>
        <c:ser>
          <c:idx val="1"/>
          <c:order val="1"/>
          <c:tx>
            <c:strRef>
              <c:f>Farmácias_4!$B$26</c:f>
              <c:strCache>
                <c:ptCount val="1"/>
                <c:pt idx="0">
                  <c:v>Farmácias</c:v>
                </c:pt>
              </c:strCache>
            </c:strRef>
          </c:tx>
          <c:spPr>
            <a:ln w="38100" cap="rnd">
              <a:solidFill>
                <a:schemeClr val="accent6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16-42A2-9E56-DBB51178B1B4}"/>
                </c:ext>
              </c:extLst>
            </c:dLbl>
            <c:dLbl>
              <c:idx val="5"/>
              <c:layout>
                <c:manualLayout>
                  <c:x val="-3.2634814635488466E-2"/>
                  <c:y val="3.49006208257088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16-42A2-9E56-DBB51178B1B4}"/>
                </c:ext>
              </c:extLst>
            </c:dLbl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16-42A2-9E56-DBB51178B1B4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16-42A2-9E56-DBB51178B1B4}"/>
                </c:ext>
              </c:extLst>
            </c:dLbl>
            <c:dLbl>
              <c:idx val="14"/>
              <c:layout>
                <c:manualLayout>
                  <c:x val="-1.3409327263588851E-2"/>
                  <c:y val="6.54386640482040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16-42A2-9E56-DBB51178B1B4}"/>
                </c:ext>
              </c:extLst>
            </c:dLbl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Farmácias_4!$C$5:$Q$5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Farmácias_4!$C$26:$Q$26</c:f>
              <c:numCache>
                <c:formatCode>0.0%</c:formatCode>
                <c:ptCount val="15"/>
                <c:pt idx="0">
                  <c:v>2.5748455139095489E-2</c:v>
                </c:pt>
                <c:pt idx="1">
                  <c:v>1.9251943089851311E-2</c:v>
                </c:pt>
                <c:pt idx="2">
                  <c:v>2.4898924817392237E-2</c:v>
                </c:pt>
                <c:pt idx="3">
                  <c:v>1.5509301272697196E-2</c:v>
                </c:pt>
                <c:pt idx="4">
                  <c:v>1.7177244495873548E-2</c:v>
                </c:pt>
                <c:pt idx="5">
                  <c:v>2.0824027272277987E-2</c:v>
                </c:pt>
                <c:pt idx="6">
                  <c:v>2.1396751309786848E-2</c:v>
                </c:pt>
                <c:pt idx="7">
                  <c:v>2.1096589968693815E-2</c:v>
                </c:pt>
                <c:pt idx="8">
                  <c:v>2.3776464924488705E-2</c:v>
                </c:pt>
                <c:pt idx="9">
                  <c:v>2.7072212442063322E-2</c:v>
                </c:pt>
                <c:pt idx="10">
                  <c:v>1.9541787595828468E-2</c:v>
                </c:pt>
                <c:pt idx="11">
                  <c:v>2.5982635567922067E-2</c:v>
                </c:pt>
                <c:pt idx="12">
                  <c:v>2.8474245224331545E-2</c:v>
                </c:pt>
                <c:pt idx="13">
                  <c:v>2.0889200290273024E-2</c:v>
                </c:pt>
                <c:pt idx="14">
                  <c:v>2.2845144640097299E-2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16-42A2-9E56-DBB51178B1B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15717535"/>
        <c:axId val="1215718015"/>
      </c:lineChart>
      <c:catAx>
        <c:axId val="121571753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15718015"/>
        <c:crosses val="autoZero"/>
        <c:auto val="1"/>
        <c:lblAlgn val="ctr"/>
        <c:lblOffset val="100"/>
        <c:noMultiLvlLbl val="0"/>
      </c:catAx>
      <c:valAx>
        <c:axId val="1215718015"/>
        <c:scaling>
          <c:orientation val="minMax"/>
          <c:max val="8.500000000000002E-2"/>
          <c:min val="-5.000000000000001E-3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5717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5272493171297869E-2"/>
          <c:y val="2.1812888016068024E-2"/>
          <c:w val="0.51129755996171566"/>
          <c:h val="0.12983030947163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'Indústria manufatura_2'!$B$11</c:f>
              <c:strCache>
                <c:ptCount val="1"/>
                <c:pt idx="0">
                  <c:v>Planos de saúde</c:v>
                </c:pt>
              </c:strCache>
            </c:strRef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882626073760112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942-4702-988B-C33C367A90DA}"/>
                </c:ext>
              </c:extLst>
            </c:dLbl>
            <c:dLbl>
              <c:idx val="5"/>
              <c:layout>
                <c:manualLayout>
                  <c:x val="-4.1932361596609215E-2"/>
                  <c:y val="0.122824304333480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942-4702-988B-C33C367A90DA}"/>
                </c:ext>
              </c:extLst>
            </c:dLbl>
            <c:dLbl>
              <c:idx val="10"/>
              <c:layout>
                <c:manualLayout>
                  <c:x val="-3.1226843384743706E-2"/>
                  <c:y val="-9.48851851851851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942-4702-988B-C33C367A90DA}"/>
                </c:ext>
              </c:extLst>
            </c:dLbl>
            <c:dLbl>
              <c:idx val="12"/>
              <c:layout>
                <c:manualLayout>
                  <c:x val="-3.4167109449088989E-2"/>
                  <c:y val="-4.7240117051339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42-4702-988B-C33C367A90DA}"/>
                </c:ext>
              </c:extLst>
            </c:dLbl>
            <c:dLbl>
              <c:idx val="14"/>
              <c:layout>
                <c:manualLayout>
                  <c:x val="0"/>
                  <c:y val="1.4172035115401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942-4702-988B-C33C367A90DA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'Indústria manufatura_2'!$C$5:$Q$5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'Indústria manufatura_2'!$C$11:$Q$11</c:f>
              <c:numCache>
                <c:formatCode>0.0%</c:formatCode>
                <c:ptCount val="15"/>
                <c:pt idx="0">
                  <c:v>0.19962618861465747</c:v>
                </c:pt>
                <c:pt idx="1">
                  <c:v>0.24713116327570173</c:v>
                </c:pt>
                <c:pt idx="2">
                  <c:v>0.25155930265990112</c:v>
                </c:pt>
                <c:pt idx="3">
                  <c:v>4.9777442492518649E-2</c:v>
                </c:pt>
                <c:pt idx="4">
                  <c:v>7.7286312950947678E-2</c:v>
                </c:pt>
                <c:pt idx="5">
                  <c:v>0.11453570327718848</c:v>
                </c:pt>
                <c:pt idx="6">
                  <c:v>0.1433607837928805</c:v>
                </c:pt>
                <c:pt idx="7">
                  <c:v>0.14660604609460054</c:v>
                </c:pt>
                <c:pt idx="8">
                  <c:v>0.16466725364828919</c:v>
                </c:pt>
                <c:pt idx="9">
                  <c:v>0.17353964235656483</c:v>
                </c:pt>
                <c:pt idx="10">
                  <c:v>0.22292389394999179</c:v>
                </c:pt>
                <c:pt idx="11">
                  <c:v>4.2653549061858739E-2</c:v>
                </c:pt>
                <c:pt idx="12">
                  <c:v>-3.816120942469118E-3</c:v>
                </c:pt>
                <c:pt idx="13">
                  <c:v>4.0856100228178906E-2</c:v>
                </c:pt>
                <c:pt idx="14">
                  <c:v>8.5092118167743036E-2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42-4702-988B-C33C367A90DA}"/>
            </c:ext>
          </c:extLst>
        </c:ser>
        <c:ser>
          <c:idx val="1"/>
          <c:order val="1"/>
          <c:tx>
            <c:strRef>
              <c:f>'Indústria manufatura_2'!$B$12</c:f>
              <c:strCache>
                <c:ptCount val="1"/>
                <c:pt idx="0">
                  <c:v>Farmácias</c:v>
                </c:pt>
              </c:strCache>
            </c:strRef>
          </c:tx>
          <c:spPr>
            <a:ln w="38100" cap="rnd">
              <a:solidFill>
                <a:schemeClr val="accent6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2803714603137528E-2"/>
                  <c:y val="-3.7792093641071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942-4702-988B-C33C367A90DA}"/>
                </c:ext>
              </c:extLst>
            </c:dLbl>
            <c:dLbl>
              <c:idx val="5"/>
              <c:layout>
                <c:manualLayout>
                  <c:x val="-4.1932361596609215E-2"/>
                  <c:y val="9.44802341026776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942-4702-988B-C33C367A90DA}"/>
                </c:ext>
              </c:extLst>
            </c:dLbl>
            <c:dLbl>
              <c:idx val="10"/>
              <c:layout>
                <c:manualLayout>
                  <c:x val="-2.814838462118353E-2"/>
                  <c:y val="4.062962962962963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942-4702-988B-C33C367A90DA}"/>
                </c:ext>
              </c:extLst>
            </c:dLbl>
            <c:dLbl>
              <c:idx val="12"/>
              <c:layout>
                <c:manualLayout>
                  <c:x val="-3.4167109449088989E-2"/>
                  <c:y val="3.7792093641071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942-4702-988B-C33C367A90DA}"/>
                </c:ext>
              </c:extLst>
            </c:dLbl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942-4702-988B-C33C367A90DA}"/>
                </c:ext>
              </c:extLst>
            </c:dLbl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'Indústria manufatura_2'!$C$5:$Q$5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'Indústria manufatura_2'!$C$12:$Q$12</c:f>
              <c:numCache>
                <c:formatCode>0.0%</c:formatCode>
                <c:ptCount val="15"/>
                <c:pt idx="0">
                  <c:v>0.12794439254998988</c:v>
                </c:pt>
                <c:pt idx="1">
                  <c:v>5.5678424714471778E-2</c:v>
                </c:pt>
                <c:pt idx="2">
                  <c:v>7.3501063654589222E-2</c:v>
                </c:pt>
                <c:pt idx="3">
                  <c:v>7.2469185376421968E-2</c:v>
                </c:pt>
                <c:pt idx="4">
                  <c:v>8.731713692684602E-2</c:v>
                </c:pt>
                <c:pt idx="5">
                  <c:v>0.13851093568887932</c:v>
                </c:pt>
                <c:pt idx="6">
                  <c:v>0.15664107761468182</c:v>
                </c:pt>
                <c:pt idx="7">
                  <c:v>0.15361651452842773</c:v>
                </c:pt>
                <c:pt idx="8">
                  <c:v>0.14152105645913804</c:v>
                </c:pt>
                <c:pt idx="9">
                  <c:v>0.10885997458911897</c:v>
                </c:pt>
                <c:pt idx="10">
                  <c:v>9.4872225845965621E-2</c:v>
                </c:pt>
                <c:pt idx="11">
                  <c:v>0.11028306594363177</c:v>
                </c:pt>
                <c:pt idx="12">
                  <c:v>0.12234589706750675</c:v>
                </c:pt>
                <c:pt idx="13">
                  <c:v>0.12882146182592538</c:v>
                </c:pt>
                <c:pt idx="14">
                  <c:v>0.14065606328057845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42-4702-988B-C33C367A9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9416943"/>
        <c:axId val="299415983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'Indústria manufatura_2'!$B$13</c15:sqref>
                        </c15:formulaRef>
                      </c:ext>
                    </c:extLst>
                    <c:strCache>
                      <c:ptCount val="1"/>
                      <c:pt idx="0">
                        <c:v>Indústria</c:v>
                      </c:pt>
                    </c:strCache>
                  </c:strRef>
                </c:tx>
                <c:spPr>
                  <a:ln w="38100" cap="rnd">
                    <a:solidFill>
                      <a:schemeClr val="accent6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dLbl>
                    <c:idx val="0"/>
                    <c:layout>
                      <c:manualLayout>
                        <c:x val="-4.969761374412944E-2"/>
                        <c:y val="5.6688140461606619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9-0942-4702-988B-C33C367A90DA}"/>
                      </c:ext>
                    </c:extLst>
                  </c:dLbl>
                  <c:dLbl>
                    <c:idx val="5"/>
                    <c:layout>
                      <c:manualLayout>
                        <c:x val="-3.1061008590080957E-2"/>
                        <c:y val="-8.9756222397543814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F-0942-4702-988B-C33C367A90DA}"/>
                      </c:ext>
                    </c:extLst>
                  </c:dLbl>
                  <c:dLbl>
                    <c:idx val="10"/>
                    <c:layout>
                      <c:manualLayout>
                        <c:x val="-5.2803714603137646E-2"/>
                        <c:y val="-5.196412875647273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0-0942-4702-988B-C33C367A90DA}"/>
                      </c:ext>
                    </c:extLst>
                  </c:dLbl>
                  <c:dLbl>
                    <c:idx val="12"/>
                    <c:layout>
                      <c:manualLayout>
                        <c:x val="-4.3485412026113258E-2"/>
                        <c:y val="-9.4480234102677692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1-0942-4702-988B-C33C367A90DA}"/>
                      </c:ext>
                    </c:extLst>
                  </c:dLbl>
                  <c:dLbl>
                    <c:idx val="14"/>
                    <c:layout>
                      <c:manualLayout>
                        <c:x val="-7.7652521475202246E-3"/>
                        <c:y val="-9.4480234102677654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2-0942-4702-988B-C33C367A90DA}"/>
                      </c:ext>
                    </c:extLst>
                  </c:dLbl>
                  <c:spPr>
                    <a:solidFill>
                      <a:schemeClr val="accent6">
                        <a:lumMod val="40000"/>
                        <a:lumOff val="60000"/>
                      </a:schemeClr>
                    </a:solidFill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showLegendKey val="0"/>
                  <c:showVal val="0"/>
                  <c:showCatName val="0"/>
                  <c:showSerName val="0"/>
                  <c:showPercent val="0"/>
                  <c:showBubbleSize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'Indústria manufatura_2'!$C$5:$Q$5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'Indústria manufatura_2'!$C$13:$Q$13</c15:sqref>
                        </c15:formulaRef>
                      </c:ext>
                    </c:extLst>
                    <c:numCache>
                      <c:formatCode>0.0%</c:formatCode>
                      <c:ptCount val="15"/>
                      <c:pt idx="0">
                        <c:v>0.1063172002216136</c:v>
                      </c:pt>
                      <c:pt idx="1">
                        <c:v>0.14608523495248618</c:v>
                      </c:pt>
                      <c:pt idx="2">
                        <c:v>0.14994814338075899</c:v>
                      </c:pt>
                      <c:pt idx="3">
                        <c:v>0.12271630200345528</c:v>
                      </c:pt>
                      <c:pt idx="4">
                        <c:v>0.16479189455843612</c:v>
                      </c:pt>
                      <c:pt idx="5">
                        <c:v>0.15975567915636379</c:v>
                      </c:pt>
                      <c:pt idx="6">
                        <c:v>0.16790831749606316</c:v>
                      </c:pt>
                      <c:pt idx="7">
                        <c:v>0.16574641285571398</c:v>
                      </c:pt>
                      <c:pt idx="8">
                        <c:v>0.16949622799680661</c:v>
                      </c:pt>
                      <c:pt idx="9">
                        <c:v>0.12098312703577106</c:v>
                      </c:pt>
                      <c:pt idx="10">
                        <c:v>0.10673690506806938</c:v>
                      </c:pt>
                      <c:pt idx="11">
                        <c:v>0.17053469905235727</c:v>
                      </c:pt>
                      <c:pt idx="12">
                        <c:v>0.19666346673822976</c:v>
                      </c:pt>
                      <c:pt idx="13">
                        <c:v>0.13244990495283396</c:v>
                      </c:pt>
                      <c:pt idx="14">
                        <c:v>0.1602882927609158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0942-4702-988B-C33C367A90DA}"/>
                  </c:ext>
                </c:extLst>
              </c15:ser>
            </c15:filteredLineSeries>
          </c:ext>
        </c:extLst>
      </c:lineChart>
      <c:catAx>
        <c:axId val="299416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99415983"/>
        <c:crosses val="autoZero"/>
        <c:auto val="1"/>
        <c:lblAlgn val="ctr"/>
        <c:lblOffset val="100"/>
        <c:noMultiLvlLbl val="0"/>
      </c:catAx>
      <c:valAx>
        <c:axId val="299415983"/>
        <c:scaling>
          <c:orientation val="minMax"/>
          <c:max val="0.255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994169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26702898550725"/>
          <c:y val="0.13700710953861825"/>
          <c:w val="0.8886653381642512"/>
          <c:h val="0.752346740791486"/>
        </c:manualLayout>
      </c:layout>
      <c:lineChart>
        <c:grouping val="standard"/>
        <c:varyColors val="0"/>
        <c:ser>
          <c:idx val="0"/>
          <c:order val="0"/>
          <c:tx>
            <c:strRef>
              <c:f>'Indústria manufatura_2'!$B$15</c:f>
              <c:strCache>
                <c:ptCount val="1"/>
                <c:pt idx="0">
                  <c:v>Planos de saúde</c:v>
                </c:pt>
              </c:strCache>
            </c:strRef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7AC-48E0-B27A-CFB7A2DEB8AC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7AC-48E0-B27A-CFB7A2DEB8AC}"/>
                </c:ext>
              </c:extLst>
            </c:dLbl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7AC-48E0-B27A-CFB7A2DEB8AC}"/>
                </c:ext>
              </c:extLst>
            </c:dLbl>
            <c:dLbl>
              <c:idx val="12"/>
              <c:layout>
                <c:manualLayout>
                  <c:x val="-3.6792512077294684E-2"/>
                  <c:y val="-1.17592592592594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7AC-48E0-B27A-CFB7A2DEB8AC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7AC-48E0-B27A-CFB7A2DEB8AC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'Indústria manufatura_2'!$C$5:$Q$5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'Indústria manufatura_2'!$C$15:$Q$15</c:f>
              <c:numCache>
                <c:formatCode>0.0%</c:formatCode>
                <c:ptCount val="15"/>
                <c:pt idx="0">
                  <c:v>4.5782514945864612E-2</c:v>
                </c:pt>
                <c:pt idx="1">
                  <c:v>3.6499336222635438E-2</c:v>
                </c:pt>
                <c:pt idx="2">
                  <c:v>2.8868689341135161E-2</c:v>
                </c:pt>
                <c:pt idx="3">
                  <c:v>1.5713884083640012E-2</c:v>
                </c:pt>
                <c:pt idx="4">
                  <c:v>2.541863915186645E-2</c:v>
                </c:pt>
                <c:pt idx="5">
                  <c:v>2.7296474624245566E-2</c:v>
                </c:pt>
                <c:pt idx="6">
                  <c:v>4.0285153820043967E-2</c:v>
                </c:pt>
                <c:pt idx="7">
                  <c:v>3.964397713290968E-2</c:v>
                </c:pt>
                <c:pt idx="8">
                  <c:v>4.6029508177935954E-2</c:v>
                </c:pt>
                <c:pt idx="9">
                  <c:v>5.74998465773165E-2</c:v>
                </c:pt>
                <c:pt idx="10">
                  <c:v>8.0432249462847369E-2</c:v>
                </c:pt>
                <c:pt idx="11">
                  <c:v>1.3525912135402881E-2</c:v>
                </c:pt>
                <c:pt idx="12">
                  <c:v>1.0756514044933573E-4</c:v>
                </c:pt>
                <c:pt idx="13">
                  <c:v>8.300857003638154E-3</c:v>
                </c:pt>
                <c:pt idx="14">
                  <c:v>3.3470515546523832E-2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AC-48E0-B27A-CFB7A2DEB8AC}"/>
            </c:ext>
          </c:extLst>
        </c:ser>
        <c:ser>
          <c:idx val="1"/>
          <c:order val="1"/>
          <c:tx>
            <c:strRef>
              <c:f>'Indústria manufatura_2'!$B$16</c:f>
              <c:strCache>
                <c:ptCount val="1"/>
                <c:pt idx="0">
                  <c:v>Indústria</c:v>
                </c:pt>
              </c:strCache>
            </c:strRef>
          </c:tx>
          <c:spPr>
            <a:ln w="38100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7AC-48E0-B27A-CFB7A2DEB8AC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AC-48E0-B27A-CFB7A2DEB8AC}"/>
                </c:ext>
              </c:extLst>
            </c:dLbl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7AC-48E0-B27A-CFB7A2DEB8AC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7AC-48E0-B27A-CFB7A2DEB8AC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7AC-48E0-B27A-CFB7A2DEB8AC}"/>
                </c:ext>
              </c:extLst>
            </c:dLbl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'Indústria manufatura_2'!$C$5:$Q$5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'Indústria manufatura_2'!$C$16:$Q$16</c:f>
              <c:numCache>
                <c:formatCode>0.0%</c:formatCode>
                <c:ptCount val="15"/>
                <c:pt idx="0">
                  <c:v>0.1278662555404334</c:v>
                </c:pt>
                <c:pt idx="1">
                  <c:v>0.16348938966214632</c:v>
                </c:pt>
                <c:pt idx="2">
                  <c:v>0.19821419650932787</c:v>
                </c:pt>
                <c:pt idx="3">
                  <c:v>0.22567088602194801</c:v>
                </c:pt>
                <c:pt idx="4">
                  <c:v>0.22289111021518615</c:v>
                </c:pt>
                <c:pt idx="5">
                  <c:v>0.23447583899759161</c:v>
                </c:pt>
                <c:pt idx="6">
                  <c:v>0.24316029774575426</c:v>
                </c:pt>
                <c:pt idx="7">
                  <c:v>0.20054324183889657</c:v>
                </c:pt>
                <c:pt idx="8">
                  <c:v>0.32093671644455368</c:v>
                </c:pt>
                <c:pt idx="9">
                  <c:v>0.33609471899937016</c:v>
                </c:pt>
                <c:pt idx="10">
                  <c:v>0.16356856683349366</c:v>
                </c:pt>
                <c:pt idx="11">
                  <c:v>0.35032234578786908</c:v>
                </c:pt>
                <c:pt idx="12">
                  <c:v>0.3391044439646293</c:v>
                </c:pt>
                <c:pt idx="13">
                  <c:v>0.16196675342281794</c:v>
                </c:pt>
                <c:pt idx="14">
                  <c:v>0.16463090148086487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AC-48E0-B27A-CFB7A2DEB8A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15717535"/>
        <c:axId val="1215718015"/>
      </c:lineChart>
      <c:catAx>
        <c:axId val="121571753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15718015"/>
        <c:crosses val="autoZero"/>
        <c:auto val="1"/>
        <c:lblAlgn val="ctr"/>
        <c:lblOffset val="100"/>
        <c:noMultiLvlLbl val="0"/>
      </c:catAx>
      <c:valAx>
        <c:axId val="1215718015"/>
        <c:scaling>
          <c:orientation val="minMax"/>
          <c:max val="0.35000000000000003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5717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8.2695652173913045E-2"/>
          <c:y val="3.1761165588565822E-2"/>
          <c:w val="0.36832838164251208"/>
          <c:h val="0.110411523742178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'Indústria manufatura_2_v2'!$B$18</c:f>
              <c:strCache>
                <c:ptCount val="1"/>
                <c:pt idx="0">
                  <c:v>Planos de saúde</c:v>
                </c:pt>
              </c:strCache>
            </c:strRef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2AD-44F6-AA3B-DD88435C7120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2AD-44F6-AA3B-DD88435C7120}"/>
                </c:ext>
              </c:extLst>
            </c:dLbl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AD-44F6-AA3B-DD88435C7120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AD-44F6-AA3B-DD88435C7120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2AD-44F6-AA3B-DD88435C7120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'Indústria manufatura_2_v2'!$C$5:$Q$5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'Indústria manufatura_2_v2'!$C$18:$Q$18</c:f>
              <c:numCache>
                <c:formatCode>0.0%</c:formatCode>
                <c:ptCount val="15"/>
                <c:pt idx="0">
                  <c:v>0.19962618861465747</c:v>
                </c:pt>
                <c:pt idx="1">
                  <c:v>0.24713116327570173</c:v>
                </c:pt>
                <c:pt idx="2">
                  <c:v>0.25155930265990112</c:v>
                </c:pt>
                <c:pt idx="3">
                  <c:v>4.9777442492518649E-2</c:v>
                </c:pt>
                <c:pt idx="4">
                  <c:v>7.7286312950947678E-2</c:v>
                </c:pt>
                <c:pt idx="5">
                  <c:v>0.11453570327718848</c:v>
                </c:pt>
                <c:pt idx="6">
                  <c:v>0.1433607837928805</c:v>
                </c:pt>
                <c:pt idx="7">
                  <c:v>0.14660604609460054</c:v>
                </c:pt>
                <c:pt idx="8">
                  <c:v>0.16466725364828919</c:v>
                </c:pt>
                <c:pt idx="9">
                  <c:v>0.17353964235656483</c:v>
                </c:pt>
                <c:pt idx="10">
                  <c:v>0.22292389394999179</c:v>
                </c:pt>
                <c:pt idx="11">
                  <c:v>4.2653549061858739E-2</c:v>
                </c:pt>
                <c:pt idx="12">
                  <c:v>-3.816120942469118E-3</c:v>
                </c:pt>
                <c:pt idx="13">
                  <c:v>4.0856100228178906E-2</c:v>
                </c:pt>
                <c:pt idx="14">
                  <c:v>8.5092118167743036E-2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AD-44F6-AA3B-DD88435C7120}"/>
            </c:ext>
          </c:extLst>
        </c:ser>
        <c:ser>
          <c:idx val="1"/>
          <c:order val="1"/>
          <c:tx>
            <c:strRef>
              <c:f>'Indústria manufatura_2_v2'!$B$19</c:f>
              <c:strCache>
                <c:ptCount val="1"/>
                <c:pt idx="0">
                  <c:v>Indústria</c:v>
                </c:pt>
              </c:strCache>
            </c:strRef>
          </c:tx>
          <c:spPr>
            <a:ln w="38100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AD-44F6-AA3B-DD88435C7120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2AD-44F6-AA3B-DD88435C7120}"/>
                </c:ext>
              </c:extLst>
            </c:dLbl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AD-44F6-AA3B-DD88435C7120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2AD-44F6-AA3B-DD88435C7120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2AD-44F6-AA3B-DD88435C7120}"/>
                </c:ext>
              </c:extLst>
            </c:dLbl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'Indústria manufatura_2_v2'!$C$5:$Q$5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'Indústria manufatura_2_v2'!$C$19:$Q$19</c:f>
              <c:numCache>
                <c:formatCode>0.0%</c:formatCode>
                <c:ptCount val="15"/>
                <c:pt idx="0">
                  <c:v>0.1013837067139628</c:v>
                </c:pt>
                <c:pt idx="1">
                  <c:v>0.14671739409146298</c:v>
                </c:pt>
                <c:pt idx="2">
                  <c:v>0.14943269629223424</c:v>
                </c:pt>
                <c:pt idx="3">
                  <c:v>0.12151321075500431</c:v>
                </c:pt>
                <c:pt idx="4">
                  <c:v>0.16339881296684067</c:v>
                </c:pt>
                <c:pt idx="5">
                  <c:v>0.1583115053692877</c:v>
                </c:pt>
                <c:pt idx="6">
                  <c:v>0.12934016523967887</c:v>
                </c:pt>
                <c:pt idx="7">
                  <c:v>0.16335430244772756</c:v>
                </c:pt>
                <c:pt idx="8">
                  <c:v>0.16621299653527966</c:v>
                </c:pt>
                <c:pt idx="9">
                  <c:v>0.11782243709732393</c:v>
                </c:pt>
                <c:pt idx="10">
                  <c:v>0.10306856943436581</c:v>
                </c:pt>
                <c:pt idx="11">
                  <c:v>0.15974113809564508</c:v>
                </c:pt>
                <c:pt idx="12">
                  <c:v>0.19306557274424532</c:v>
                </c:pt>
                <c:pt idx="13">
                  <c:v>0.12938994962795425</c:v>
                </c:pt>
                <c:pt idx="14">
                  <c:v>0.15824256589795602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AD-44F6-AA3B-DD88435C712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215717535"/>
        <c:axId val="1215718015"/>
      </c:lineChart>
      <c:catAx>
        <c:axId val="1215717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5718015"/>
        <c:crosses val="autoZero"/>
        <c:auto val="1"/>
        <c:lblAlgn val="ctr"/>
        <c:lblOffset val="100"/>
        <c:noMultiLvlLbl val="0"/>
      </c:catAx>
      <c:valAx>
        <c:axId val="1215718015"/>
        <c:scaling>
          <c:orientation val="minMax"/>
          <c:max val="0.255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5717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Demais prestadoras de serviços (exc. saúde)</c:v>
          </c:tx>
          <c:spPr>
            <a:ln w="38100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95-4390-888C-37BEF39A4796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95-4390-888C-37BEF39A4796}"/>
                </c:ext>
              </c:extLst>
            </c:dLbl>
            <c:dLbl>
              <c:idx val="10"/>
              <c:layout>
                <c:manualLayout>
                  <c:x val="-3.2818788394091053E-2"/>
                  <c:y val="8.33333333333333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095-4390-888C-37BEF39A4796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095-4390-888C-37BEF39A4796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095-4390-888C-37BEF39A4796}"/>
                </c:ext>
              </c:extLst>
            </c:dLbl>
            <c:numFmt formatCode="0.0%" sourceLinked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Resumo_NAICs_agregados!$H$9:$Y$9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  <c:extLst/>
            </c:numRef>
          </c:cat>
          <c:val>
            <c:numRef>
              <c:f>Resumo_NAICs_agregados!$H$19:$Y$19</c:f>
              <c:numCache>
                <c:formatCode>0.00%</c:formatCode>
                <c:ptCount val="15"/>
                <c:pt idx="0">
                  <c:v>0.11200496361153522</c:v>
                </c:pt>
                <c:pt idx="1">
                  <c:v>0.11143213802279088</c:v>
                </c:pt>
                <c:pt idx="2">
                  <c:v>7.1233731079552637E-2</c:v>
                </c:pt>
                <c:pt idx="3">
                  <c:v>9.553554266718213E-2</c:v>
                </c:pt>
                <c:pt idx="4">
                  <c:v>9.8697919865598976E-2</c:v>
                </c:pt>
                <c:pt idx="5">
                  <c:v>5.756047391736064E-2</c:v>
                </c:pt>
                <c:pt idx="6">
                  <c:v>9.7141231447125082E-2</c:v>
                </c:pt>
                <c:pt idx="7">
                  <c:v>9.1447546597882248E-2</c:v>
                </c:pt>
                <c:pt idx="8">
                  <c:v>0.11962903827695787</c:v>
                </c:pt>
                <c:pt idx="9">
                  <c:v>9.7188383096187936E-2</c:v>
                </c:pt>
                <c:pt idx="10">
                  <c:v>7.4454892461421479E-2</c:v>
                </c:pt>
                <c:pt idx="11">
                  <c:v>0.12587622018838138</c:v>
                </c:pt>
                <c:pt idx="12">
                  <c:v>6.9544835451247025E-2</c:v>
                </c:pt>
                <c:pt idx="13">
                  <c:v>7.1772876565918131E-2</c:v>
                </c:pt>
                <c:pt idx="14">
                  <c:v>6.4907074166752066E-2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F095-4390-888C-37BEF39A4796}"/>
            </c:ext>
          </c:extLst>
        </c:ser>
        <c:ser>
          <c:idx val="1"/>
          <c:order val="1"/>
          <c:tx>
            <c:v>Planos de Saúde (ANS)</c:v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095-4390-888C-37BEF39A4796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095-4390-888C-37BEF39A4796}"/>
                </c:ext>
              </c:extLst>
            </c:dLbl>
            <c:dLbl>
              <c:idx val="10"/>
              <c:layout>
                <c:manualLayout>
                  <c:x val="-4.22277345396029E-2"/>
                  <c:y val="-0.1203703703703704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095-4390-888C-37BEF39A4796}"/>
                </c:ext>
              </c:extLst>
            </c:dLbl>
            <c:dLbl>
              <c:idx val="12"/>
              <c:layout>
                <c:manualLayout>
                  <c:x val="-3.5942087196298142E-2"/>
                  <c:y val="-6.01851851851851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095-4390-888C-37BEF39A4796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095-4390-888C-37BEF39A4796}"/>
                </c:ext>
              </c:extLst>
            </c:dLbl>
            <c:numFmt formatCode="0.0%" sourceLinked="0"/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Resumo_NAICs_agregados!$H$9:$Y$9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  <c:extLst/>
            </c:numRef>
          </c:cat>
          <c:val>
            <c:numRef>
              <c:f>Resumo_NAICs_agregados!$H$20:$Y$20</c:f>
              <c:numCache>
                <c:formatCode>0.00%</c:formatCode>
                <c:ptCount val="15"/>
                <c:pt idx="0">
                  <c:v>4.5782514945864612E-2</c:v>
                </c:pt>
                <c:pt idx="1">
                  <c:v>3.6499336222635438E-2</c:v>
                </c:pt>
                <c:pt idx="2">
                  <c:v>2.8868689341135161E-2</c:v>
                </c:pt>
                <c:pt idx="3">
                  <c:v>1.5713884083640012E-2</c:v>
                </c:pt>
                <c:pt idx="4">
                  <c:v>2.541863915186645E-2</c:v>
                </c:pt>
                <c:pt idx="5">
                  <c:v>2.7296474624245566E-2</c:v>
                </c:pt>
                <c:pt idx="6">
                  <c:v>4.0285153820043967E-2</c:v>
                </c:pt>
                <c:pt idx="7">
                  <c:v>3.964397713290968E-2</c:v>
                </c:pt>
                <c:pt idx="8">
                  <c:v>4.6029508177935954E-2</c:v>
                </c:pt>
                <c:pt idx="9">
                  <c:v>5.74998465773165E-2</c:v>
                </c:pt>
                <c:pt idx="10">
                  <c:v>8.0432249462847369E-2</c:v>
                </c:pt>
                <c:pt idx="11">
                  <c:v>1.3525912135402881E-2</c:v>
                </c:pt>
                <c:pt idx="12">
                  <c:v>1.0756514044933573E-4</c:v>
                </c:pt>
                <c:pt idx="13">
                  <c:v>8.300857003638154E-3</c:v>
                </c:pt>
                <c:pt idx="14">
                  <c:v>3.3470515546523832E-2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F095-4390-888C-37BEF39A47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91028175"/>
        <c:axId val="691028655"/>
      </c:lineChart>
      <c:catAx>
        <c:axId val="69102817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91028655"/>
        <c:crosses val="autoZero"/>
        <c:auto val="1"/>
        <c:lblAlgn val="ctr"/>
        <c:lblOffset val="100"/>
        <c:noMultiLvlLbl val="0"/>
      </c:catAx>
      <c:valAx>
        <c:axId val="691028655"/>
        <c:scaling>
          <c:orientation val="minMax"/>
          <c:max val="0.22000000000000003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pt-BR"/>
          </a:p>
        </c:txPr>
        <c:crossAx val="691028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3.2407407407407406E-2"/>
          <c:w val="0.7290597135817305"/>
          <c:h val="9.99653689122192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+mj-lt"/>
        </a:defRPr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4">
                  <a:lumMod val="7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92A-43D1-BC4D-8964A6E4FAF3}"/>
                </c:ext>
              </c:extLst>
            </c:dLbl>
            <c:dLbl>
              <c:idx val="5"/>
              <c:layout>
                <c:manualLayout>
                  <c:x val="-4.3477326947284532E-2"/>
                  <c:y val="-7.9219743449222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92A-43D1-BC4D-8964A6E4FAF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92A-43D1-BC4D-8964A6E4FAF3}"/>
                </c:ext>
              </c:extLst>
            </c:dLbl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92A-43D1-BC4D-8964A6E4FAF3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92A-43D1-BC4D-8964A6E4FAF3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92A-43D1-BC4D-8964A6E4FAF3}"/>
                </c:ext>
              </c:extLst>
            </c:dLbl>
            <c:numFmt formatCode="0.0%" sourceLinked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Poppins Light" panose="00000400000000000000" pitchFamily="2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Resumo_NAICs_agregados!$K$9:$Y$9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  <c:extLst/>
            </c:numRef>
          </c:cat>
          <c:val>
            <c:numRef>
              <c:f>Resumo_NAICs_agregados!$K$12:$Y$12</c:f>
              <c:numCache>
                <c:formatCode>0.00%</c:formatCode>
                <c:ptCount val="15"/>
                <c:pt idx="0">
                  <c:v>0.24055609952223117</c:v>
                </c:pt>
                <c:pt idx="1">
                  <c:v>0.25888923421736582</c:v>
                </c:pt>
                <c:pt idx="2">
                  <c:v>0.14222667558918661</c:v>
                </c:pt>
                <c:pt idx="3">
                  <c:v>0.13935513005067582</c:v>
                </c:pt>
                <c:pt idx="4">
                  <c:v>0.12318762835742718</c:v>
                </c:pt>
                <c:pt idx="5">
                  <c:v>0.11887556916143034</c:v>
                </c:pt>
                <c:pt idx="6">
                  <c:v>0.15723493979056163</c:v>
                </c:pt>
                <c:pt idx="7">
                  <c:v>0.14531528151073411</c:v>
                </c:pt>
                <c:pt idx="8">
                  <c:v>0.13757779687362143</c:v>
                </c:pt>
                <c:pt idx="9">
                  <c:v>0.14774496304351487</c:v>
                </c:pt>
                <c:pt idx="10">
                  <c:v>0.14125097277505291</c:v>
                </c:pt>
                <c:pt idx="11">
                  <c:v>0.15240032191667621</c:v>
                </c:pt>
                <c:pt idx="12">
                  <c:v>0.15656286347554127</c:v>
                </c:pt>
                <c:pt idx="13">
                  <c:v>0.17075753920586464</c:v>
                </c:pt>
                <c:pt idx="14">
                  <c:v>0.1750401815134088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692A-43D1-BC4D-8964A6E4FAF3}"/>
            </c:ext>
          </c:extLst>
        </c:ser>
        <c:ser>
          <c:idx val="1"/>
          <c:order val="1"/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0618117898276893E-2"/>
                  <c:y val="8.48782965527381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92A-43D1-BC4D-8964A6E4FAF3}"/>
                </c:ext>
              </c:extLst>
            </c:dLbl>
            <c:dLbl>
              <c:idx val="5"/>
              <c:layout>
                <c:manualLayout>
                  <c:x val="-4.345543365382E-2"/>
                  <c:y val="8.48782965527381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92A-43D1-BC4D-8964A6E4FAF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92A-43D1-BC4D-8964A6E4FAF3}"/>
                </c:ext>
              </c:extLst>
            </c:dLbl>
            <c:dLbl>
              <c:idx val="1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92A-43D1-BC4D-8964A6E4FAF3}"/>
                </c:ext>
              </c:extLst>
            </c:dLbl>
            <c:dLbl>
              <c:idx val="1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2A-43D1-BC4D-8964A6E4FAF3}"/>
                </c:ext>
              </c:extLst>
            </c:dLbl>
            <c:dLbl>
              <c:idx val="1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2A-43D1-BC4D-8964A6E4FAF3}"/>
                </c:ext>
              </c:extLst>
            </c:dLbl>
            <c:numFmt formatCode="0.0%" sourceLinked="0"/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Poppins Light" panose="00000400000000000000" pitchFamily="2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Resumo_NAICs_agregados!$K$9:$Y$9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  <c:extLst/>
            </c:numRef>
          </c:cat>
          <c:val>
            <c:numRef>
              <c:f>Resumo_NAICs_agregados!$K$13:$Y$13</c:f>
              <c:numCache>
                <c:formatCode>0.00%</c:formatCode>
                <c:ptCount val="15"/>
                <c:pt idx="0">
                  <c:v>0.19962618861465747</c:v>
                </c:pt>
                <c:pt idx="1">
                  <c:v>0.24713116327570173</c:v>
                </c:pt>
                <c:pt idx="2">
                  <c:v>0.25155930265990112</c:v>
                </c:pt>
                <c:pt idx="3">
                  <c:v>4.9777442492518649E-2</c:v>
                </c:pt>
                <c:pt idx="4">
                  <c:v>7.7286312950947678E-2</c:v>
                </c:pt>
                <c:pt idx="5">
                  <c:v>0.11453570327718848</c:v>
                </c:pt>
                <c:pt idx="6">
                  <c:v>0.1433607837928805</c:v>
                </c:pt>
                <c:pt idx="7">
                  <c:v>0.14660604609460054</c:v>
                </c:pt>
                <c:pt idx="8">
                  <c:v>0.16466725364828919</c:v>
                </c:pt>
                <c:pt idx="9">
                  <c:v>0.17353964235656483</c:v>
                </c:pt>
                <c:pt idx="10">
                  <c:v>0.22292389394999179</c:v>
                </c:pt>
                <c:pt idx="11">
                  <c:v>4.2653549061858739E-2</c:v>
                </c:pt>
                <c:pt idx="12">
                  <c:v>-3.816120942469118E-3</c:v>
                </c:pt>
                <c:pt idx="13">
                  <c:v>4.0856100228178906E-2</c:v>
                </c:pt>
                <c:pt idx="14">
                  <c:v>8.5092118167743036E-2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692A-43D1-BC4D-8964A6E4FAF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63102144"/>
        <c:axId val="863102624"/>
      </c:lineChart>
      <c:catAx>
        <c:axId val="86310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Poppins Light" panose="00000400000000000000" pitchFamily="2" charset="0"/>
              </a:defRPr>
            </a:pPr>
            <a:endParaRPr lang="pt-BR"/>
          </a:p>
        </c:txPr>
        <c:crossAx val="863102624"/>
        <c:crossesAt val="-5"/>
        <c:auto val="1"/>
        <c:lblAlgn val="ctr"/>
        <c:lblOffset val="100"/>
        <c:noMultiLvlLbl val="0"/>
      </c:catAx>
      <c:valAx>
        <c:axId val="863102624"/>
        <c:scaling>
          <c:orientation val="minMax"/>
          <c:min val="-5.000000000000001E-2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Poppins Light" panose="00000400000000000000" pitchFamily="2" charset="0"/>
              </a:defRPr>
            </a:pPr>
            <a:endParaRPr lang="pt-BR"/>
          </a:p>
        </c:txPr>
        <c:crossAx val="86310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latin typeface="+mj-lt"/>
          <a:cs typeface="Poppins Light" panose="00000400000000000000" pitchFamily="2" charset="0"/>
        </a:defRPr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'Comparativo Internacional_1'!$B$20</c:f>
              <c:strCache>
                <c:ptCount val="1"/>
                <c:pt idx="0">
                  <c:v>Brasil</c:v>
                </c:pt>
              </c:strCache>
            </c:strRef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4.7942197938025115E-2"/>
                  <c:y val="-4.8009122993450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B7-4A63-A1B2-BFD6D12D1D7E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Poppins Light" panose="00000400000000000000" pitchFamily="2" charset="0"/>
                    <a:ea typeface="+mn-ea"/>
                    <a:cs typeface="Poppins Light" panose="00000400000000000000" pitchFamily="2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'Comparativo Internacional_1'!$J$5:$Q$5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  <c:extLst/>
            </c:numRef>
          </c:cat>
          <c:val>
            <c:numRef>
              <c:f>'Comparativo Internacional_1'!$J$20:$Q$20</c:f>
              <c:numCache>
                <c:formatCode>0.0%</c:formatCode>
                <c:ptCount val="8"/>
                <c:pt idx="0">
                  <c:v>3.5478366972838557E-2</c:v>
                </c:pt>
                <c:pt idx="1">
                  <c:v>4.2671858147197317E-2</c:v>
                </c:pt>
                <c:pt idx="2">
                  <c:v>5.3110480915171204E-2</c:v>
                </c:pt>
                <c:pt idx="3">
                  <c:v>7.6763056830310955E-2</c:v>
                </c:pt>
                <c:pt idx="4">
                  <c:v>1.2696671006886508E-2</c:v>
                </c:pt>
                <c:pt idx="5">
                  <c:v>9.7678341627488135E-5</c:v>
                </c:pt>
                <c:pt idx="6">
                  <c:v>7.5046445605787462E-3</c:v>
                </c:pt>
                <c:pt idx="7">
                  <c:v>3.0454669943541596E-2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FCC2-408B-BCE9-B6B4F2A98CBD}"/>
            </c:ext>
          </c:extLst>
        </c:ser>
        <c:ser>
          <c:idx val="5"/>
          <c:order val="5"/>
          <c:tx>
            <c:strRef>
              <c:f>'Comparativo Internacional_1'!$B$25</c:f>
              <c:strCache>
                <c:ptCount val="1"/>
                <c:pt idx="0">
                  <c:v>Média países selecionados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Poppins Light" panose="00000400000000000000" pitchFamily="2" charset="0"/>
                    <a:ea typeface="+mn-ea"/>
                    <a:cs typeface="Poppins Light" panose="00000400000000000000" pitchFamily="2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'Comparativo Internacional_1'!$J$5:$Q$5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  <c:extLst/>
            </c:numRef>
          </c:cat>
          <c:val>
            <c:numRef>
              <c:f>'Comparativo Internacional_1'!$J$25:$Q$25</c:f>
              <c:numCache>
                <c:formatCode>0.0%</c:formatCode>
                <c:ptCount val="8"/>
                <c:pt idx="0">
                  <c:v>7.1978903312619719E-2</c:v>
                </c:pt>
                <c:pt idx="1">
                  <c:v>7.6541725440948671E-2</c:v>
                </c:pt>
                <c:pt idx="2">
                  <c:v>7.0029211302141653E-2</c:v>
                </c:pt>
                <c:pt idx="3">
                  <c:v>6.5372613335152527E-2</c:v>
                </c:pt>
                <c:pt idx="4">
                  <c:v>7.6900020859534846E-2</c:v>
                </c:pt>
                <c:pt idx="5">
                  <c:v>7.8800999956971374E-2</c:v>
                </c:pt>
                <c:pt idx="6">
                  <c:v>8.3587026743977721E-2</c:v>
                </c:pt>
                <c:pt idx="7">
                  <c:v>7.7153725416709881E-2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FCC2-408B-BCE9-B6B4F2A98C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37677280"/>
        <c:axId val="1837677760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'Comparativo Internacional_1'!$B$21</c15:sqref>
                        </c15:formulaRef>
                      </c:ext>
                    </c:extLst>
                    <c:strCache>
                      <c:ptCount val="1"/>
                      <c:pt idx="0">
                        <c:v>EUA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'Comparativo Internacional_1'!$J$5:$Q$5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'Comparativo Internacional_1'!$J$21:$Q$21</c15:sqref>
                        </c15:formulaRef>
                      </c:ext>
                    </c:extLst>
                    <c:numCache>
                      <c:formatCode>0.0%</c:formatCode>
                      <c:ptCount val="8"/>
                      <c:pt idx="0">
                        <c:v>4.2734253943466069E-2</c:v>
                      </c:pt>
                      <c:pt idx="1">
                        <c:v>4.3217092925826921E-2</c:v>
                      </c:pt>
                      <c:pt idx="2">
                        <c:v>4.345440830228358E-2</c:v>
                      </c:pt>
                      <c:pt idx="3">
                        <c:v>4.5902504211177496E-2</c:v>
                      </c:pt>
                      <c:pt idx="4">
                        <c:v>4.0365818217479338E-2</c:v>
                      </c:pt>
                      <c:pt idx="5">
                        <c:v>4.0331657416335841E-2</c:v>
                      </c:pt>
                      <c:pt idx="6">
                        <c:v>3.8582373473964114E-2</c:v>
                      </c:pt>
                      <c:pt idx="7">
                        <c:v>2.5785446906969677E-2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FCC2-408B-BCE9-B6B4F2A98CBD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'Comparativo Internacional_1'!$B$22</c15:sqref>
                        </c15:formulaRef>
                      </c:ext>
                    </c:extLst>
                    <c:strCache>
                      <c:ptCount val="1"/>
                      <c:pt idx="0">
                        <c:v>Austrália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'Comparativo Internacional_1'!$J$5:$Q$5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'Comparativo Internacional_1'!$J$22:$Q$22</c15:sqref>
                        </c15:formulaRef>
                      </c:ext>
                    </c:extLst>
                    <c:numCache>
                      <c:formatCode>0.0%</c:formatCode>
                      <c:ptCount val="8"/>
                      <c:pt idx="0">
                        <c:v>6.3398874839859606E-2</c:v>
                      </c:pt>
                      <c:pt idx="1">
                        <c:v>6.5484357459547143E-2</c:v>
                      </c:pt>
                      <c:pt idx="2">
                        <c:v>6.6139866524640836E-2</c:v>
                      </c:pt>
                      <c:pt idx="3">
                        <c:v>4.3289066529138845E-2</c:v>
                      </c:pt>
                      <c:pt idx="4">
                        <c:v>6.2635191347753777E-2</c:v>
                      </c:pt>
                      <c:pt idx="5">
                        <c:v>5.3556620755213044E-2</c:v>
                      </c:pt>
                      <c:pt idx="6">
                        <c:v>4.104763660711689E-2</c:v>
                      </c:pt>
                      <c:pt idx="7">
                        <c:v>6.1134150739271559E-2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FCC2-408B-BCE9-B6B4F2A98CBD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'Comparativo Internacional_1'!$B$23</c15:sqref>
                        </c15:formulaRef>
                      </c:ext>
                    </c:extLst>
                    <c:strCache>
                      <c:ptCount val="1"/>
                      <c:pt idx="0">
                        <c:v>Chile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'Comparativo Internacional_1'!$J$5:$Q$5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'Comparativo Internacional_1'!$J$23:$Q$23</c15:sqref>
                        </c15:formulaRef>
                      </c:ext>
                    </c:extLst>
                    <c:numCache>
                      <c:formatCode>0.0%</c:formatCode>
                      <c:ptCount val="8"/>
                      <c:pt idx="0">
                        <c:v>0.13195336235319935</c:v>
                      </c:pt>
                      <c:pt idx="1">
                        <c:v>0.14758478125304178</c:v>
                      </c:pt>
                      <c:pt idx="2">
                        <c:v>0.11688959655492631</c:v>
                      </c:pt>
                      <c:pt idx="3">
                        <c:v>0.12475790051026815</c:v>
                      </c:pt>
                      <c:pt idx="4">
                        <c:v>0.13081438615113006</c:v>
                      </c:pt>
                      <c:pt idx="5">
                        <c:v>0.16966236039556118</c:v>
                      </c:pt>
                      <c:pt idx="6">
                        <c:v>0.15425542076338503</c:v>
                      </c:pt>
                      <c:pt idx="7">
                        <c:v>0.118618895250346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FCC2-408B-BCE9-B6B4F2A98CBD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'Comparativo Internacional_1'!$B$24</c15:sqref>
                        </c15:formulaRef>
                      </c:ext>
                    </c:extLst>
                    <c:strCache>
                      <c:ptCount val="1"/>
                      <c:pt idx="0">
                        <c:v>Canadá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'Comparativo Internacional_1'!$J$5:$Q$5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'Comparativo Internacional_1'!$J$24:$Q$24</c15:sqref>
                        </c15:formulaRef>
                      </c:ext>
                    </c:extLst>
                    <c:numCache>
                      <c:formatCode>0.0%</c:formatCode>
                      <c:ptCount val="8"/>
                      <c:pt idx="0">
                        <c:v>4.9829122113953857E-2</c:v>
                      </c:pt>
                      <c:pt idx="1">
                        <c:v>4.9880670125378841E-2</c:v>
                      </c:pt>
                      <c:pt idx="2">
                        <c:v>5.3632973826715863E-2</c:v>
                      </c:pt>
                      <c:pt idx="3">
                        <c:v>4.7540982090025628E-2</c:v>
                      </c:pt>
                      <c:pt idx="4">
                        <c:v>7.378468772177621E-2</c:v>
                      </c:pt>
                      <c:pt idx="5">
                        <c:v>5.1653361260775486E-2</c:v>
                      </c:pt>
                      <c:pt idx="6">
                        <c:v>0.10046267613144487</c:v>
                      </c:pt>
                      <c:pt idx="7">
                        <c:v>0.10307640877025229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FCC2-408B-BCE9-B6B4F2A98CBD}"/>
                  </c:ext>
                </c:extLst>
              </c15:ser>
            </c15:filteredLineSeries>
          </c:ext>
        </c:extLst>
      </c:lineChart>
      <c:catAx>
        <c:axId val="183767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 Light" panose="00000400000000000000" pitchFamily="2" charset="0"/>
                <a:ea typeface="+mn-ea"/>
                <a:cs typeface="Poppins Light" panose="00000400000000000000" pitchFamily="2" charset="0"/>
              </a:defRPr>
            </a:pPr>
            <a:endParaRPr lang="pt-BR"/>
          </a:p>
        </c:txPr>
        <c:crossAx val="1837677760"/>
        <c:crosses val="autoZero"/>
        <c:auto val="1"/>
        <c:lblAlgn val="ctr"/>
        <c:lblOffset val="100"/>
        <c:noMultiLvlLbl val="0"/>
      </c:catAx>
      <c:valAx>
        <c:axId val="1837677760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 Light" panose="00000400000000000000" pitchFamily="2" charset="0"/>
                <a:ea typeface="+mn-ea"/>
                <a:cs typeface="Poppins Light" panose="00000400000000000000" pitchFamily="2" charset="0"/>
              </a:defRPr>
            </a:pPr>
            <a:endParaRPr lang="pt-BR"/>
          </a:p>
        </c:txPr>
        <c:crossAx val="1837677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oppins Light" panose="00000400000000000000" pitchFamily="2" charset="0"/>
              <a:ea typeface="+mn-ea"/>
              <a:cs typeface="Poppins Light" panose="00000400000000000000" pitchFamily="2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Poppins Light" panose="00000400000000000000" pitchFamily="2" charset="0"/>
          <a:cs typeface="Poppins Light" panose="00000400000000000000" pitchFamily="2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53975" cap="rnd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0A8-48AE-A1DD-B6D8FDCAA41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A8-48AE-A1DD-B6D8FDCAA41A}"/>
                </c:ext>
              </c:extLst>
            </c:dLbl>
            <c:dLbl>
              <c:idx val="2"/>
              <c:layout>
                <c:manualLayout>
                  <c:x val="-4.5012015503875971E-2"/>
                  <c:y val="-2.689371980676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0A8-48AE-A1DD-B6D8FDCAA41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A8-48AE-A1DD-B6D8FDCAA41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0A8-48AE-A1DD-B6D8FDCAA41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A8-48AE-A1DD-B6D8FDCAA41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0A8-48AE-A1DD-B6D8FDCAA41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0A8-48AE-A1DD-B6D8FDCAA41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0A8-48AE-A1DD-B6D8FDCAA41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0A8-48AE-A1DD-B6D8FDCAA41A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0A8-48AE-A1DD-B6D8FDCAA41A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0A8-48AE-A1DD-B6D8FDCAA41A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0A8-48AE-A1DD-B6D8FDCAA41A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0A8-48AE-A1DD-B6D8FDCAA41A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0A8-48AE-A1DD-B6D8FDCAA41A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0A8-48AE-A1DD-B6D8FDCAA41A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0A8-48AE-A1DD-B6D8FDCAA41A}"/>
                </c:ext>
              </c:extLst>
            </c:dLbl>
            <c:dLbl>
              <c:idx val="18"/>
              <c:layout>
                <c:manualLayout>
                  <c:x val="-3.281653746770146E-3"/>
                  <c:y val="3.73705273069679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0A8-48AE-A1DD-B6D8FDCAA41A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0A8-48AE-A1DD-B6D8FDCAA41A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0A8-48AE-A1DD-B6D8FDCAA41A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0A8-48AE-A1DD-B6D8FDCAA41A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0A8-48AE-A1DD-B6D8FDCAA41A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0A8-48AE-A1DD-B6D8FDCAA41A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0A8-48AE-A1DD-B6D8FDCAA41A}"/>
                </c:ext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30A8-48AE-A1DD-B6D8FDCAA41A}"/>
                </c:ext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30A8-48AE-A1DD-B6D8FDCAA41A}"/>
                </c:ext>
              </c:extLst>
            </c:dLbl>
            <c:dLbl>
              <c:idx val="2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30A8-48AE-A1DD-B6D8FDCAA41A}"/>
                </c:ext>
              </c:extLst>
            </c:dLbl>
            <c:dLbl>
              <c:idx val="29"/>
              <c:layout>
                <c:manualLayout>
                  <c:x val="-5.2276744186046629E-2"/>
                  <c:y val="3.60446859903381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30A8-48AE-A1DD-B6D8FDCAA41A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30A8-48AE-A1DD-B6D8FDCAA41A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30A8-48AE-A1DD-B6D8FDCAA41A}"/>
                </c:ext>
              </c:extLst>
            </c:dLbl>
            <c:dLbl>
              <c:idx val="3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30A8-48AE-A1DD-B6D8FDCAA41A}"/>
                </c:ext>
              </c:extLst>
            </c:dLbl>
            <c:dLbl>
              <c:idx val="3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30A8-48AE-A1DD-B6D8FDCAA41A}"/>
                </c:ext>
              </c:extLst>
            </c:dLbl>
            <c:dLbl>
              <c:idx val="3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30A8-48AE-A1DD-B6D8FDCAA41A}"/>
                </c:ext>
              </c:extLst>
            </c:dLbl>
            <c:dLbl>
              <c:idx val="3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30A8-48AE-A1DD-B6D8FDCAA41A}"/>
                </c:ext>
              </c:extLst>
            </c:dLbl>
            <c:dLbl>
              <c:idx val="3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30A8-48AE-A1DD-B6D8FDCAA41A}"/>
                </c:ext>
              </c:extLst>
            </c:dLbl>
            <c:dLbl>
              <c:idx val="3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30A8-48AE-A1DD-B6D8FDCAA41A}"/>
                </c:ext>
              </c:extLst>
            </c:dLbl>
            <c:dLbl>
              <c:idx val="3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30A8-48AE-A1DD-B6D8FDCAA41A}"/>
                </c:ext>
              </c:extLst>
            </c:dLbl>
            <c:dLbl>
              <c:idx val="4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30A8-48AE-A1DD-B6D8FDCAA41A}"/>
                </c:ext>
              </c:extLst>
            </c:dLbl>
            <c:dLbl>
              <c:idx val="4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30A8-48AE-A1DD-B6D8FDCAA41A}"/>
                </c:ext>
              </c:extLst>
            </c:dLbl>
            <c:dLbl>
              <c:idx val="4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30A8-48AE-A1DD-B6D8FDCAA41A}"/>
                </c:ext>
              </c:extLst>
            </c:dLbl>
            <c:dLbl>
              <c:idx val="4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30A8-48AE-A1DD-B6D8FDCAA41A}"/>
                </c:ext>
              </c:extLst>
            </c:dLbl>
            <c:dLbl>
              <c:idx val="4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30A8-48AE-A1DD-B6D8FDCAA41A}"/>
                </c:ext>
              </c:extLst>
            </c:dLbl>
            <c:dLbl>
              <c:idx val="4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30A8-48AE-A1DD-B6D8FDCAA41A}"/>
                </c:ext>
              </c:extLst>
            </c:dLbl>
            <c:dLbl>
              <c:idx val="46"/>
              <c:layout>
                <c:manualLayout>
                  <c:x val="0"/>
                  <c:y val="4.52475845410627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30A8-48AE-A1DD-B6D8FDCAA41A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oppins SemiBold" panose="00000700000000000000" pitchFamily="2" charset="0"/>
                    <a:ea typeface="+mn-ea"/>
                    <a:cs typeface="Poppins SemiBold" panose="00000700000000000000" pitchFamily="2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Planilha1!$P$4:$CK$5</c:f>
              <c:multiLvlStrCache>
                <c:ptCount val="46"/>
                <c:lvl>
                  <c:pt idx="0">
                    <c:v>4T</c:v>
                  </c:pt>
                  <c:pt idx="1">
                    <c:v>1T</c:v>
                  </c:pt>
                  <c:pt idx="2">
                    <c:v>2T</c:v>
                  </c:pt>
                  <c:pt idx="3">
                    <c:v>3T</c:v>
                  </c:pt>
                  <c:pt idx="4">
                    <c:v>4T</c:v>
                  </c:pt>
                  <c:pt idx="5">
                    <c:v>1T</c:v>
                  </c:pt>
                  <c:pt idx="6">
                    <c:v>2T</c:v>
                  </c:pt>
                  <c:pt idx="7">
                    <c:v>3T</c:v>
                  </c:pt>
                  <c:pt idx="8">
                    <c:v>4T</c:v>
                  </c:pt>
                  <c:pt idx="9">
                    <c:v>1T</c:v>
                  </c:pt>
                  <c:pt idx="10">
                    <c:v>2T</c:v>
                  </c:pt>
                  <c:pt idx="11">
                    <c:v>3T</c:v>
                  </c:pt>
                  <c:pt idx="12">
                    <c:v>4T</c:v>
                  </c:pt>
                  <c:pt idx="13">
                    <c:v>1T</c:v>
                  </c:pt>
                  <c:pt idx="14">
                    <c:v>2T</c:v>
                  </c:pt>
                  <c:pt idx="15">
                    <c:v>3T</c:v>
                  </c:pt>
                  <c:pt idx="16">
                    <c:v>4T</c:v>
                  </c:pt>
                  <c:pt idx="17">
                    <c:v>1T</c:v>
                  </c:pt>
                  <c:pt idx="18">
                    <c:v>2T</c:v>
                  </c:pt>
                  <c:pt idx="19">
                    <c:v>3T</c:v>
                  </c:pt>
                  <c:pt idx="20">
                    <c:v>4T</c:v>
                  </c:pt>
                  <c:pt idx="21">
                    <c:v>1T</c:v>
                  </c:pt>
                  <c:pt idx="22">
                    <c:v>2T</c:v>
                  </c:pt>
                  <c:pt idx="23">
                    <c:v>3T</c:v>
                  </c:pt>
                  <c:pt idx="24">
                    <c:v>4T</c:v>
                  </c:pt>
                  <c:pt idx="25">
                    <c:v>1T</c:v>
                  </c:pt>
                  <c:pt idx="26">
                    <c:v>2T</c:v>
                  </c:pt>
                  <c:pt idx="27">
                    <c:v>3T</c:v>
                  </c:pt>
                  <c:pt idx="28">
                    <c:v>4T</c:v>
                  </c:pt>
                  <c:pt idx="29">
                    <c:v>1T</c:v>
                  </c:pt>
                  <c:pt idx="30">
                    <c:v>2T</c:v>
                  </c:pt>
                  <c:pt idx="31">
                    <c:v>3T</c:v>
                  </c:pt>
                  <c:pt idx="32">
                    <c:v>4T</c:v>
                  </c:pt>
                  <c:pt idx="33">
                    <c:v>1T</c:v>
                  </c:pt>
                  <c:pt idx="34">
                    <c:v>2T</c:v>
                  </c:pt>
                  <c:pt idx="35">
                    <c:v>3T</c:v>
                  </c:pt>
                  <c:pt idx="36">
                    <c:v>4T</c:v>
                  </c:pt>
                  <c:pt idx="37">
                    <c:v>1T</c:v>
                  </c:pt>
                  <c:pt idx="38">
                    <c:v>2T</c:v>
                  </c:pt>
                  <c:pt idx="39">
                    <c:v>3T</c:v>
                  </c:pt>
                  <c:pt idx="40">
                    <c:v>4T</c:v>
                  </c:pt>
                  <c:pt idx="41">
                    <c:v>1T</c:v>
                  </c:pt>
                  <c:pt idx="42">
                    <c:v>2T</c:v>
                  </c:pt>
                  <c:pt idx="43">
                    <c:v>3T</c:v>
                  </c:pt>
                  <c:pt idx="44">
                    <c:v>4T</c:v>
                  </c:pt>
                  <c:pt idx="45">
                    <c:v>1T</c:v>
                  </c:pt>
                </c:lvl>
                <c:lvl>
                  <c:pt idx="1">
                    <c:v>2014</c:v>
                  </c:pt>
                  <c:pt idx="5">
                    <c:v>2015</c:v>
                  </c:pt>
                  <c:pt idx="9">
                    <c:v>2016</c:v>
                  </c:pt>
                  <c:pt idx="13">
                    <c:v>2017</c:v>
                  </c:pt>
                  <c:pt idx="17">
                    <c:v>2018</c:v>
                  </c:pt>
                  <c:pt idx="21">
                    <c:v>2019</c:v>
                  </c:pt>
                  <c:pt idx="25">
                    <c:v>2020</c:v>
                  </c:pt>
                  <c:pt idx="29">
                    <c:v>2021</c:v>
                  </c:pt>
                  <c:pt idx="33">
                    <c:v>2022</c:v>
                  </c:pt>
                  <c:pt idx="37">
                    <c:v>2023</c:v>
                  </c:pt>
                  <c:pt idx="41">
                    <c:v>2024</c:v>
                  </c:pt>
                  <c:pt idx="45">
                    <c:v>2025</c:v>
                  </c:pt>
                </c:lvl>
              </c:multiLvlStrCache>
              <c:extLst/>
            </c:multiLvlStrRef>
          </c:cat>
          <c:val>
            <c:numRef>
              <c:f>Planilha1!$P$7:$CK$7</c:f>
              <c:numCache>
                <c:formatCode>0.0%</c:formatCode>
                <c:ptCount val="47"/>
                <c:pt idx="0">
                  <c:v>0.82887126479852313</c:v>
                </c:pt>
                <c:pt idx="1">
                  <c:v>0.83120077200960973</c:v>
                </c:pt>
                <c:pt idx="2">
                  <c:v>0.83262022095379229</c:v>
                </c:pt>
                <c:pt idx="3">
                  <c:v>0.83021585013215216</c:v>
                </c:pt>
                <c:pt idx="4">
                  <c:v>0.83492659228567911</c:v>
                </c:pt>
                <c:pt idx="5">
                  <c:v>0.83441405072221886</c:v>
                </c:pt>
                <c:pt idx="6">
                  <c:v>0.83455564644884661</c:v>
                </c:pt>
                <c:pt idx="7">
                  <c:v>0.83567496531359664</c:v>
                </c:pt>
                <c:pt idx="8">
                  <c:v>0.83105360434069597</c:v>
                </c:pt>
                <c:pt idx="9">
                  <c:v>0.83220329524982817</c:v>
                </c:pt>
                <c:pt idx="10">
                  <c:v>0.83684317824896948</c:v>
                </c:pt>
                <c:pt idx="11">
                  <c:v>0.83832429009028875</c:v>
                </c:pt>
                <c:pt idx="12">
                  <c:v>0.8414846702483928</c:v>
                </c:pt>
                <c:pt idx="13">
                  <c:v>0.84064699862067283</c:v>
                </c:pt>
                <c:pt idx="14">
                  <c:v>0.83739974587745569</c:v>
                </c:pt>
                <c:pt idx="15">
                  <c:v>0.83354508656703385</c:v>
                </c:pt>
                <c:pt idx="16">
                  <c:v>0.83320353825810323</c:v>
                </c:pt>
                <c:pt idx="17">
                  <c:v>0.84489982649725748</c:v>
                </c:pt>
                <c:pt idx="18">
                  <c:v>0.84221489343837952</c:v>
                </c:pt>
                <c:pt idx="19">
                  <c:v>0.83874073873122101</c:v>
                </c:pt>
                <c:pt idx="20">
                  <c:v>0.84325000000000006</c:v>
                </c:pt>
                <c:pt idx="21">
                  <c:v>0.84099999999999997</c:v>
                </c:pt>
                <c:pt idx="22">
                  <c:v>0.84025000000000005</c:v>
                </c:pt>
                <c:pt idx="23">
                  <c:v>0.84224999999999994</c:v>
                </c:pt>
                <c:pt idx="24">
                  <c:v>0.84325000000000006</c:v>
                </c:pt>
                <c:pt idx="25">
                  <c:v>0.84399999999999997</c:v>
                </c:pt>
                <c:pt idx="26">
                  <c:v>0.83250000000000002</c:v>
                </c:pt>
                <c:pt idx="27">
                  <c:v>0.81424999999999992</c:v>
                </c:pt>
                <c:pt idx="28">
                  <c:v>0.79749999999999999</c:v>
                </c:pt>
                <c:pt idx="29">
                  <c:v>0.78225</c:v>
                </c:pt>
                <c:pt idx="30">
                  <c:v>0.79150000000000009</c:v>
                </c:pt>
                <c:pt idx="31">
                  <c:v>0.81350000000000011</c:v>
                </c:pt>
                <c:pt idx="32">
                  <c:v>0.83650000000000002</c:v>
                </c:pt>
                <c:pt idx="33">
                  <c:v>0.86124999999999996</c:v>
                </c:pt>
                <c:pt idx="34">
                  <c:v>0.87525000000000008</c:v>
                </c:pt>
                <c:pt idx="35">
                  <c:v>0.88425000000000009</c:v>
                </c:pt>
                <c:pt idx="36">
                  <c:v>0.88975000000000004</c:v>
                </c:pt>
                <c:pt idx="37">
                  <c:v>0.89424999999999999</c:v>
                </c:pt>
                <c:pt idx="38">
                  <c:v>0.8947750000000001</c:v>
                </c:pt>
                <c:pt idx="39">
                  <c:v>0.89054999999999995</c:v>
                </c:pt>
                <c:pt idx="40">
                  <c:v>0.88505</c:v>
                </c:pt>
                <c:pt idx="41">
                  <c:v>0.87480000000000002</c:v>
                </c:pt>
                <c:pt idx="42">
                  <c:v>0.86402500000000004</c:v>
                </c:pt>
                <c:pt idx="43">
                  <c:v>0.85399999999999987</c:v>
                </c:pt>
                <c:pt idx="44">
                  <c:v>0.84600000000000009</c:v>
                </c:pt>
                <c:pt idx="45">
                  <c:v>0.83899999999999997</c:v>
                </c:pt>
                <c:pt idx="46">
                  <c:v>0.83299999999999996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2C-30A8-48AE-A1DD-B6D8FDCAA4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46468744"/>
        <c:axId val="84647306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multiLvlStrRef>
                    <c:extLst>
                      <c:ext uri="{02D57815-91ED-43cb-92C2-25804820EDAC}">
                        <c15:formulaRef>
                          <c15:sqref>Planilha1!$P$4:$CK$5</c15:sqref>
                        </c15:formulaRef>
                      </c:ext>
                    </c:extLst>
                    <c:multiLvlStrCache>
                      <c:ptCount val="46"/>
                      <c:lvl>
                        <c:pt idx="0">
                          <c:v>4T</c:v>
                        </c:pt>
                        <c:pt idx="1">
                          <c:v>1T</c:v>
                        </c:pt>
                        <c:pt idx="2">
                          <c:v>2T</c:v>
                        </c:pt>
                        <c:pt idx="3">
                          <c:v>3T</c:v>
                        </c:pt>
                        <c:pt idx="4">
                          <c:v>4T</c:v>
                        </c:pt>
                        <c:pt idx="5">
                          <c:v>1T</c:v>
                        </c:pt>
                        <c:pt idx="6">
                          <c:v>2T</c:v>
                        </c:pt>
                        <c:pt idx="7">
                          <c:v>3T</c:v>
                        </c:pt>
                        <c:pt idx="8">
                          <c:v>4T</c:v>
                        </c:pt>
                        <c:pt idx="9">
                          <c:v>1T</c:v>
                        </c:pt>
                        <c:pt idx="10">
                          <c:v>2T</c:v>
                        </c:pt>
                        <c:pt idx="11">
                          <c:v>3T</c:v>
                        </c:pt>
                        <c:pt idx="12">
                          <c:v>4T</c:v>
                        </c:pt>
                        <c:pt idx="13">
                          <c:v>1T</c:v>
                        </c:pt>
                        <c:pt idx="14">
                          <c:v>2T</c:v>
                        </c:pt>
                        <c:pt idx="15">
                          <c:v>3T</c:v>
                        </c:pt>
                        <c:pt idx="16">
                          <c:v>4T</c:v>
                        </c:pt>
                        <c:pt idx="17">
                          <c:v>1T</c:v>
                        </c:pt>
                        <c:pt idx="18">
                          <c:v>2T</c:v>
                        </c:pt>
                        <c:pt idx="19">
                          <c:v>3T</c:v>
                        </c:pt>
                        <c:pt idx="20">
                          <c:v>4T</c:v>
                        </c:pt>
                        <c:pt idx="21">
                          <c:v>1T</c:v>
                        </c:pt>
                        <c:pt idx="22">
                          <c:v>2T</c:v>
                        </c:pt>
                        <c:pt idx="23">
                          <c:v>3T</c:v>
                        </c:pt>
                        <c:pt idx="24">
                          <c:v>4T</c:v>
                        </c:pt>
                        <c:pt idx="25">
                          <c:v>1T</c:v>
                        </c:pt>
                        <c:pt idx="26">
                          <c:v>2T</c:v>
                        </c:pt>
                        <c:pt idx="27">
                          <c:v>3T</c:v>
                        </c:pt>
                        <c:pt idx="28">
                          <c:v>4T</c:v>
                        </c:pt>
                        <c:pt idx="29">
                          <c:v>1T</c:v>
                        </c:pt>
                        <c:pt idx="30">
                          <c:v>2T</c:v>
                        </c:pt>
                        <c:pt idx="31">
                          <c:v>3T</c:v>
                        </c:pt>
                        <c:pt idx="32">
                          <c:v>4T</c:v>
                        </c:pt>
                        <c:pt idx="33">
                          <c:v>1T</c:v>
                        </c:pt>
                        <c:pt idx="34">
                          <c:v>2T</c:v>
                        </c:pt>
                        <c:pt idx="35">
                          <c:v>3T</c:v>
                        </c:pt>
                        <c:pt idx="36">
                          <c:v>4T</c:v>
                        </c:pt>
                        <c:pt idx="37">
                          <c:v>1T</c:v>
                        </c:pt>
                        <c:pt idx="38">
                          <c:v>2T</c:v>
                        </c:pt>
                        <c:pt idx="39">
                          <c:v>3T</c:v>
                        </c:pt>
                        <c:pt idx="40">
                          <c:v>4T</c:v>
                        </c:pt>
                        <c:pt idx="41">
                          <c:v>1T</c:v>
                        </c:pt>
                        <c:pt idx="42">
                          <c:v>2T</c:v>
                        </c:pt>
                        <c:pt idx="43">
                          <c:v>3T</c:v>
                        </c:pt>
                        <c:pt idx="44">
                          <c:v>4T</c:v>
                        </c:pt>
                        <c:pt idx="45">
                          <c:v>1T</c:v>
                        </c:pt>
                      </c:lvl>
                      <c:lvl>
                        <c:pt idx="1">
                          <c:v>2014</c:v>
                        </c:pt>
                        <c:pt idx="5">
                          <c:v>2015</c:v>
                        </c:pt>
                        <c:pt idx="9">
                          <c:v>2016</c:v>
                        </c:pt>
                        <c:pt idx="13">
                          <c:v>2017</c:v>
                        </c:pt>
                        <c:pt idx="17">
                          <c:v>2018</c:v>
                        </c:pt>
                        <c:pt idx="21">
                          <c:v>2019</c:v>
                        </c:pt>
                        <c:pt idx="25">
                          <c:v>2020</c:v>
                        </c:pt>
                        <c:pt idx="29">
                          <c:v>2021</c:v>
                        </c:pt>
                        <c:pt idx="33">
                          <c:v>2022</c:v>
                        </c:pt>
                        <c:pt idx="37">
                          <c:v>2023</c:v>
                        </c:pt>
                        <c:pt idx="41">
                          <c:v>2024</c:v>
                        </c:pt>
                        <c:pt idx="45">
                          <c:v>2025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Planilha1!$P$6:$CK$6</c15:sqref>
                        </c15:formulaRef>
                      </c:ext>
                    </c:extLst>
                    <c:numCache>
                      <c:formatCode>0.0%</c:formatCode>
                      <c:ptCount val="47"/>
                      <c:pt idx="0">
                        <c:v>0.81133010280568396</c:v>
                      </c:pt>
                      <c:pt idx="1">
                        <c:v>0.8020169361715761</c:v>
                      </c:pt>
                      <c:pt idx="2">
                        <c:v>0.84960282830530331</c:v>
                      </c:pt>
                      <c:pt idx="3">
                        <c:v>0.8579135332460448</c:v>
                      </c:pt>
                      <c:pt idx="4">
                        <c:v>0.83017307141979257</c:v>
                      </c:pt>
                      <c:pt idx="5">
                        <c:v>0.79996676991773485</c:v>
                      </c:pt>
                      <c:pt idx="6">
                        <c:v>0.85016921121181432</c:v>
                      </c:pt>
                      <c:pt idx="7">
                        <c:v>0.8623908087050447</c:v>
                      </c:pt>
                      <c:pt idx="8">
                        <c:v>0.81168762752819013</c:v>
                      </c:pt>
                      <c:pt idx="9">
                        <c:v>0.80456553355426297</c:v>
                      </c:pt>
                      <c:pt idx="10">
                        <c:v>0.86872874320838001</c:v>
                      </c:pt>
                      <c:pt idx="11">
                        <c:v>0.86831525607032178</c:v>
                      </c:pt>
                      <c:pt idx="12">
                        <c:v>0.82432914816060654</c:v>
                      </c:pt>
                      <c:pt idx="13">
                        <c:v>0.80121484704338297</c:v>
                      </c:pt>
                      <c:pt idx="14">
                        <c:v>0.85573973223551147</c:v>
                      </c:pt>
                      <c:pt idx="15">
                        <c:v>0.85289661882863443</c:v>
                      </c:pt>
                      <c:pt idx="16">
                        <c:v>0.82296295492488403</c:v>
                      </c:pt>
                      <c:pt idx="17">
                        <c:v>0.84799999999999998</c:v>
                      </c:pt>
                      <c:pt idx="18">
                        <c:v>0.84499999999999997</c:v>
                      </c:pt>
                      <c:pt idx="19">
                        <c:v>0.83899999999999997</c:v>
                      </c:pt>
                      <c:pt idx="20">
                        <c:v>0.84099999999999997</c:v>
                      </c:pt>
                      <c:pt idx="21">
                        <c:v>0.83899999999999997</c:v>
                      </c:pt>
                      <c:pt idx="22">
                        <c:v>0.84199999999999997</c:v>
                      </c:pt>
                      <c:pt idx="23">
                        <c:v>0.84699999999999998</c:v>
                      </c:pt>
                      <c:pt idx="24">
                        <c:v>0.84499999999999997</c:v>
                      </c:pt>
                      <c:pt idx="25">
                        <c:v>0.84199999999999997</c:v>
                      </c:pt>
                      <c:pt idx="26">
                        <c:v>0.79600000000000004</c:v>
                      </c:pt>
                      <c:pt idx="27">
                        <c:v>0.77400000000000002</c:v>
                      </c:pt>
                      <c:pt idx="28">
                        <c:v>0.77800000000000002</c:v>
                      </c:pt>
                      <c:pt idx="29">
                        <c:v>0.78100000000000003</c:v>
                      </c:pt>
                      <c:pt idx="30">
                        <c:v>0.83299999999999996</c:v>
                      </c:pt>
                      <c:pt idx="31">
                        <c:v>0.86199999999999999</c:v>
                      </c:pt>
                      <c:pt idx="32">
                        <c:v>0.87</c:v>
                      </c:pt>
                      <c:pt idx="33">
                        <c:v>0.88</c:v>
                      </c:pt>
                      <c:pt idx="34">
                        <c:v>0.88900000000000001</c:v>
                      </c:pt>
                      <c:pt idx="35">
                        <c:v>0.89800000000000002</c:v>
                      </c:pt>
                      <c:pt idx="36">
                        <c:v>0.89200000000000002</c:v>
                      </c:pt>
                      <c:pt idx="37">
                        <c:v>0.89800000000000002</c:v>
                      </c:pt>
                      <c:pt idx="38">
                        <c:v>0.8911</c:v>
                      </c:pt>
                      <c:pt idx="39">
                        <c:v>0.88109999999999999</c:v>
                      </c:pt>
                      <c:pt idx="40">
                        <c:v>0.87</c:v>
                      </c:pt>
                      <c:pt idx="41">
                        <c:v>0.85699999999999998</c:v>
                      </c:pt>
                      <c:pt idx="42">
                        <c:v>0.84799999999999998</c:v>
                      </c:pt>
                      <c:pt idx="43">
                        <c:v>0.84099999999999997</c:v>
                      </c:pt>
                      <c:pt idx="44">
                        <c:v>0.83799999999999997</c:v>
                      </c:pt>
                      <c:pt idx="45">
                        <c:v>0.82899999999999996</c:v>
                      </c:pt>
                      <c:pt idx="46" formatCode="0.00%">
                        <c:v>0.82399999999999995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2D-30A8-48AE-A1DD-B6D8FDCAA41A}"/>
                  </c:ext>
                </c:extLst>
              </c15:ser>
            </c15:filteredLineSeries>
          </c:ext>
        </c:extLst>
      </c:lineChart>
      <c:catAx>
        <c:axId val="846468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46473064"/>
        <c:crosses val="autoZero"/>
        <c:auto val="1"/>
        <c:lblAlgn val="ctr"/>
        <c:lblOffset val="100"/>
        <c:noMultiLvlLbl val="0"/>
      </c:catAx>
      <c:valAx>
        <c:axId val="846473064"/>
        <c:scaling>
          <c:orientation val="minMax"/>
          <c:max val="0.9"/>
          <c:min val="0.77"/>
        </c:scaling>
        <c:delete val="1"/>
        <c:axPos val="l"/>
        <c:numFmt formatCode="0.00%" sourceLinked="0"/>
        <c:majorTickMark val="out"/>
        <c:minorTickMark val="none"/>
        <c:tickLblPos val="nextTo"/>
        <c:crossAx val="846468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'Margem_contraprestações_GRA (2)'!$B$18</c:f>
              <c:strCache>
                <c:ptCount val="1"/>
                <c:pt idx="0">
                  <c:v>Margem Líquida com result. financeiro total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cat>
            <c:multiLvlStrRef>
              <c:f>'Margem_contraprestações_GRA (2)'!$C$5:$BU$6</c:f>
              <c:multiLvlStrCache>
                <c:ptCount val="62"/>
                <c:lvl>
                  <c:pt idx="0">
                    <c:v>1T</c:v>
                  </c:pt>
                  <c:pt idx="1">
                    <c:v>2T</c:v>
                  </c:pt>
                  <c:pt idx="2">
                    <c:v>3T</c:v>
                  </c:pt>
                  <c:pt idx="3">
                    <c:v>4T</c:v>
                  </c:pt>
                  <c:pt idx="4">
                    <c:v>1T</c:v>
                  </c:pt>
                  <c:pt idx="5">
                    <c:v>2T</c:v>
                  </c:pt>
                  <c:pt idx="6">
                    <c:v>3T</c:v>
                  </c:pt>
                  <c:pt idx="7">
                    <c:v>4T</c:v>
                  </c:pt>
                  <c:pt idx="8">
                    <c:v>1T</c:v>
                  </c:pt>
                  <c:pt idx="9">
                    <c:v>2T</c:v>
                  </c:pt>
                  <c:pt idx="10">
                    <c:v>3T</c:v>
                  </c:pt>
                  <c:pt idx="11">
                    <c:v>4T</c:v>
                  </c:pt>
                  <c:pt idx="12">
                    <c:v>1T</c:v>
                  </c:pt>
                  <c:pt idx="13">
                    <c:v>2T</c:v>
                  </c:pt>
                  <c:pt idx="14">
                    <c:v>3T</c:v>
                  </c:pt>
                  <c:pt idx="15">
                    <c:v>4T</c:v>
                  </c:pt>
                  <c:pt idx="16">
                    <c:v>1T</c:v>
                  </c:pt>
                  <c:pt idx="17">
                    <c:v>2T</c:v>
                  </c:pt>
                  <c:pt idx="18">
                    <c:v>3T</c:v>
                  </c:pt>
                  <c:pt idx="19">
                    <c:v>4T</c:v>
                  </c:pt>
                  <c:pt idx="20">
                    <c:v>1T</c:v>
                  </c:pt>
                  <c:pt idx="21">
                    <c:v>2T</c:v>
                  </c:pt>
                  <c:pt idx="22">
                    <c:v>3T</c:v>
                  </c:pt>
                  <c:pt idx="23">
                    <c:v>4T</c:v>
                  </c:pt>
                  <c:pt idx="24">
                    <c:v>1T</c:v>
                  </c:pt>
                  <c:pt idx="25">
                    <c:v>2T</c:v>
                  </c:pt>
                  <c:pt idx="26">
                    <c:v>3T</c:v>
                  </c:pt>
                  <c:pt idx="27">
                    <c:v>4T</c:v>
                  </c:pt>
                  <c:pt idx="28">
                    <c:v>1T</c:v>
                  </c:pt>
                  <c:pt idx="29">
                    <c:v>2T</c:v>
                  </c:pt>
                  <c:pt idx="30">
                    <c:v>3T</c:v>
                  </c:pt>
                  <c:pt idx="31">
                    <c:v>4T</c:v>
                  </c:pt>
                  <c:pt idx="32">
                    <c:v>1T</c:v>
                  </c:pt>
                  <c:pt idx="33">
                    <c:v>2T</c:v>
                  </c:pt>
                  <c:pt idx="34">
                    <c:v>3T</c:v>
                  </c:pt>
                  <c:pt idx="35">
                    <c:v>4T</c:v>
                  </c:pt>
                  <c:pt idx="36">
                    <c:v>1T</c:v>
                  </c:pt>
                  <c:pt idx="37">
                    <c:v>2T</c:v>
                  </c:pt>
                  <c:pt idx="38">
                    <c:v>3T</c:v>
                  </c:pt>
                  <c:pt idx="39">
                    <c:v>4T</c:v>
                  </c:pt>
                  <c:pt idx="40">
                    <c:v>1T</c:v>
                  </c:pt>
                  <c:pt idx="41">
                    <c:v>2T</c:v>
                  </c:pt>
                  <c:pt idx="42">
                    <c:v>3T</c:v>
                  </c:pt>
                  <c:pt idx="43">
                    <c:v>4T</c:v>
                  </c:pt>
                  <c:pt idx="44">
                    <c:v>1T</c:v>
                  </c:pt>
                  <c:pt idx="45">
                    <c:v>2T</c:v>
                  </c:pt>
                  <c:pt idx="46">
                    <c:v>3T</c:v>
                  </c:pt>
                  <c:pt idx="47">
                    <c:v>4T</c:v>
                  </c:pt>
                  <c:pt idx="48">
                    <c:v>1T</c:v>
                  </c:pt>
                  <c:pt idx="49">
                    <c:v>2T</c:v>
                  </c:pt>
                  <c:pt idx="50">
                    <c:v>3T</c:v>
                  </c:pt>
                  <c:pt idx="51">
                    <c:v>4T</c:v>
                  </c:pt>
                  <c:pt idx="52">
                    <c:v>1T</c:v>
                  </c:pt>
                  <c:pt idx="53">
                    <c:v>2T</c:v>
                  </c:pt>
                  <c:pt idx="54">
                    <c:v>3T</c:v>
                  </c:pt>
                  <c:pt idx="55">
                    <c:v>4T</c:v>
                  </c:pt>
                  <c:pt idx="56">
                    <c:v>1T</c:v>
                  </c:pt>
                  <c:pt idx="57">
                    <c:v>2T</c:v>
                  </c:pt>
                  <c:pt idx="58">
                    <c:v>3T</c:v>
                  </c:pt>
                  <c:pt idx="59">
                    <c:v>4T</c:v>
                  </c:pt>
                  <c:pt idx="60">
                    <c:v>1T</c:v>
                  </c:pt>
                  <c:pt idx="61">
                    <c:v>2T</c:v>
                  </c:pt>
                </c:lvl>
                <c:lvl>
                  <c:pt idx="0">
                    <c:v>2010</c:v>
                  </c:pt>
                  <c:pt idx="4">
                    <c:v>2011</c:v>
                  </c:pt>
                  <c:pt idx="8">
                    <c:v>2012</c:v>
                  </c:pt>
                  <c:pt idx="12">
                    <c:v>2013</c:v>
                  </c:pt>
                  <c:pt idx="16">
                    <c:v>2014</c:v>
                  </c:pt>
                  <c:pt idx="20">
                    <c:v>2015</c:v>
                  </c:pt>
                  <c:pt idx="24">
                    <c:v>2016</c:v>
                  </c:pt>
                  <c:pt idx="28">
                    <c:v>2017</c:v>
                  </c:pt>
                  <c:pt idx="32">
                    <c:v>2018</c:v>
                  </c:pt>
                  <c:pt idx="36">
                    <c:v>2019</c:v>
                  </c:pt>
                  <c:pt idx="40">
                    <c:v>2020</c:v>
                  </c:pt>
                  <c:pt idx="44">
                    <c:v>2021</c:v>
                  </c:pt>
                  <c:pt idx="48">
                    <c:v>2022</c:v>
                  </c:pt>
                  <c:pt idx="52">
                    <c:v>2023</c:v>
                  </c:pt>
                  <c:pt idx="56">
                    <c:v>2024</c:v>
                  </c:pt>
                  <c:pt idx="60">
                    <c:v>2025</c:v>
                  </c:pt>
                </c:lvl>
              </c:multiLvlStrCache>
              <c:extLst/>
            </c:multiLvlStrRef>
          </c:cat>
          <c:val>
            <c:numRef>
              <c:f>'Margem_contraprestações_GRA (2)'!$C$18:$BU$18</c:f>
              <c:numCache>
                <c:formatCode>0.00%</c:formatCode>
                <c:ptCount val="62"/>
                <c:pt idx="0">
                  <c:v>4.0250715789520851E-2</c:v>
                </c:pt>
                <c:pt idx="1">
                  <c:v>3.9610816638755979E-2</c:v>
                </c:pt>
                <c:pt idx="2">
                  <c:v>4.6947323593922681E-2</c:v>
                </c:pt>
                <c:pt idx="3">
                  <c:v>4.5782514945864612E-2</c:v>
                </c:pt>
                <c:pt idx="4">
                  <c:v>3.9890894386255552E-2</c:v>
                </c:pt>
                <c:pt idx="5">
                  <c:v>3.7066867865130831E-2</c:v>
                </c:pt>
                <c:pt idx="6">
                  <c:v>3.0186652821087852E-2</c:v>
                </c:pt>
                <c:pt idx="7">
                  <c:v>3.6499336222635438E-2</c:v>
                </c:pt>
                <c:pt idx="8">
                  <c:v>3.4986835357158672E-2</c:v>
                </c:pt>
                <c:pt idx="9">
                  <c:v>3.2247857228004904E-2</c:v>
                </c:pt>
                <c:pt idx="10">
                  <c:v>3.0199792429858454E-2</c:v>
                </c:pt>
                <c:pt idx="11">
                  <c:v>2.8868689341135161E-2</c:v>
                </c:pt>
                <c:pt idx="12">
                  <c:v>2.8840291859467234E-2</c:v>
                </c:pt>
                <c:pt idx="13">
                  <c:v>2.9017694169532555E-2</c:v>
                </c:pt>
                <c:pt idx="14">
                  <c:v>2.1989090786385765E-2</c:v>
                </c:pt>
                <c:pt idx="15">
                  <c:v>1.5713884083640012E-2</c:v>
                </c:pt>
                <c:pt idx="16">
                  <c:v>1.7772571193220857E-2</c:v>
                </c:pt>
                <c:pt idx="17">
                  <c:v>2.099036836784467E-2</c:v>
                </c:pt>
                <c:pt idx="18">
                  <c:v>2.4593216937360919E-2</c:v>
                </c:pt>
                <c:pt idx="19">
                  <c:v>2.541863915186645E-2</c:v>
                </c:pt>
                <c:pt idx="20">
                  <c:v>2.7503967902594923E-2</c:v>
                </c:pt>
                <c:pt idx="21">
                  <c:v>2.7602457781213195E-2</c:v>
                </c:pt>
                <c:pt idx="22">
                  <c:v>1.8046924246954029E-2</c:v>
                </c:pt>
                <c:pt idx="23">
                  <c:v>2.7296474624245566E-2</c:v>
                </c:pt>
                <c:pt idx="24">
                  <c:v>3.3334286596409739E-2</c:v>
                </c:pt>
                <c:pt idx="25">
                  <c:v>2.9975394123401205E-2</c:v>
                </c:pt>
                <c:pt idx="26">
                  <c:v>4.0566381631073511E-2</c:v>
                </c:pt>
                <c:pt idx="27">
                  <c:v>4.0285153820043967E-2</c:v>
                </c:pt>
                <c:pt idx="28">
                  <c:v>4.1384142817912542E-2</c:v>
                </c:pt>
                <c:pt idx="29">
                  <c:v>4.0994106708494293E-2</c:v>
                </c:pt>
                <c:pt idx="30">
                  <c:v>4.4835469377611223E-2</c:v>
                </c:pt>
                <c:pt idx="31">
                  <c:v>3.964397713290968E-2</c:v>
                </c:pt>
                <c:pt idx="32">
                  <c:v>3.7678966344289119E-2</c:v>
                </c:pt>
                <c:pt idx="33">
                  <c:v>3.8619778793803336E-2</c:v>
                </c:pt>
                <c:pt idx="34">
                  <c:v>3.8887218919761414E-2</c:v>
                </c:pt>
                <c:pt idx="35">
                  <c:v>4.6029508177935954E-2</c:v>
                </c:pt>
                <c:pt idx="36">
                  <c:v>4.9281240756941978E-2</c:v>
                </c:pt>
                <c:pt idx="37">
                  <c:v>5.8431597296446355E-2</c:v>
                </c:pt>
                <c:pt idx="38">
                  <c:v>5.6873530132895124E-2</c:v>
                </c:pt>
                <c:pt idx="39">
                  <c:v>5.74998465773165E-2</c:v>
                </c:pt>
                <c:pt idx="40">
                  <c:v>4.8083620119168502E-2</c:v>
                </c:pt>
                <c:pt idx="41">
                  <c:v>7.3211484661124496E-2</c:v>
                </c:pt>
                <c:pt idx="42">
                  <c:v>8.4544320521662664E-2</c:v>
                </c:pt>
                <c:pt idx="43">
                  <c:v>8.0432249462847369E-2</c:v>
                </c:pt>
                <c:pt idx="44">
                  <c:v>8.1174271450378518E-2</c:v>
                </c:pt>
                <c:pt idx="45">
                  <c:v>4.4163555066270982E-2</c:v>
                </c:pt>
                <c:pt idx="46">
                  <c:v>2.2194720404671697E-2</c:v>
                </c:pt>
                <c:pt idx="47">
                  <c:v>1.3525912135402881E-2</c:v>
                </c:pt>
                <c:pt idx="48">
                  <c:v>7.5685752489211616E-3</c:v>
                </c:pt>
                <c:pt idx="49">
                  <c:v>-8.3552603854446163E-4</c:v>
                </c:pt>
                <c:pt idx="50">
                  <c:v>-8.8299153522755445E-3</c:v>
                </c:pt>
                <c:pt idx="51">
                  <c:v>1.0756514044933573E-4</c:v>
                </c:pt>
                <c:pt idx="52">
                  <c:v>-1.6995542263672592E-3</c:v>
                </c:pt>
                <c:pt idx="53">
                  <c:v>8.2747603429603554E-3</c:v>
                </c:pt>
                <c:pt idx="54">
                  <c:v>2.1183283768949974E-2</c:v>
                </c:pt>
                <c:pt idx="55">
                  <c:v>8.300857003638154E-3</c:v>
                </c:pt>
                <c:pt idx="56">
                  <c:v>1.6283175129484923E-2</c:v>
                </c:pt>
                <c:pt idx="57">
                  <c:v>1.9720253659730781E-2</c:v>
                </c:pt>
                <c:pt idx="58">
                  <c:v>2.5615161018940253E-2</c:v>
                </c:pt>
                <c:pt idx="59">
                  <c:v>3.3470515546523832E-2</c:v>
                </c:pt>
                <c:pt idx="60">
                  <c:v>4.380843513224586E-2</c:v>
                </c:pt>
                <c:pt idx="61">
                  <c:v>5.2482769788454404E-2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C81D-4FC7-B9E5-2092BF4EBD63}"/>
            </c:ext>
          </c:extLst>
        </c:ser>
        <c:ser>
          <c:idx val="2"/>
          <c:order val="2"/>
          <c:tx>
            <c:strRef>
              <c:f>'Margem_contraprestações_GRA (2)'!$B$21</c:f>
              <c:strCache>
                <c:ptCount val="1"/>
                <c:pt idx="0">
                  <c:v>Margem Líquida sem resultado financeiro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multiLvlStrRef>
              <c:f>'Margem_contraprestações_GRA (2)'!$C$5:$BU$6</c:f>
              <c:multiLvlStrCache>
                <c:ptCount val="62"/>
                <c:lvl>
                  <c:pt idx="0">
                    <c:v>1T</c:v>
                  </c:pt>
                  <c:pt idx="1">
                    <c:v>2T</c:v>
                  </c:pt>
                  <c:pt idx="2">
                    <c:v>3T</c:v>
                  </c:pt>
                  <c:pt idx="3">
                    <c:v>4T</c:v>
                  </c:pt>
                  <c:pt idx="4">
                    <c:v>1T</c:v>
                  </c:pt>
                  <c:pt idx="5">
                    <c:v>2T</c:v>
                  </c:pt>
                  <c:pt idx="6">
                    <c:v>3T</c:v>
                  </c:pt>
                  <c:pt idx="7">
                    <c:v>4T</c:v>
                  </c:pt>
                  <c:pt idx="8">
                    <c:v>1T</c:v>
                  </c:pt>
                  <c:pt idx="9">
                    <c:v>2T</c:v>
                  </c:pt>
                  <c:pt idx="10">
                    <c:v>3T</c:v>
                  </c:pt>
                  <c:pt idx="11">
                    <c:v>4T</c:v>
                  </c:pt>
                  <c:pt idx="12">
                    <c:v>1T</c:v>
                  </c:pt>
                  <c:pt idx="13">
                    <c:v>2T</c:v>
                  </c:pt>
                  <c:pt idx="14">
                    <c:v>3T</c:v>
                  </c:pt>
                  <c:pt idx="15">
                    <c:v>4T</c:v>
                  </c:pt>
                  <c:pt idx="16">
                    <c:v>1T</c:v>
                  </c:pt>
                  <c:pt idx="17">
                    <c:v>2T</c:v>
                  </c:pt>
                  <c:pt idx="18">
                    <c:v>3T</c:v>
                  </c:pt>
                  <c:pt idx="19">
                    <c:v>4T</c:v>
                  </c:pt>
                  <c:pt idx="20">
                    <c:v>1T</c:v>
                  </c:pt>
                  <c:pt idx="21">
                    <c:v>2T</c:v>
                  </c:pt>
                  <c:pt idx="22">
                    <c:v>3T</c:v>
                  </c:pt>
                  <c:pt idx="23">
                    <c:v>4T</c:v>
                  </c:pt>
                  <c:pt idx="24">
                    <c:v>1T</c:v>
                  </c:pt>
                  <c:pt idx="25">
                    <c:v>2T</c:v>
                  </c:pt>
                  <c:pt idx="26">
                    <c:v>3T</c:v>
                  </c:pt>
                  <c:pt idx="27">
                    <c:v>4T</c:v>
                  </c:pt>
                  <c:pt idx="28">
                    <c:v>1T</c:v>
                  </c:pt>
                  <c:pt idx="29">
                    <c:v>2T</c:v>
                  </c:pt>
                  <c:pt idx="30">
                    <c:v>3T</c:v>
                  </c:pt>
                  <c:pt idx="31">
                    <c:v>4T</c:v>
                  </c:pt>
                  <c:pt idx="32">
                    <c:v>1T</c:v>
                  </c:pt>
                  <c:pt idx="33">
                    <c:v>2T</c:v>
                  </c:pt>
                  <c:pt idx="34">
                    <c:v>3T</c:v>
                  </c:pt>
                  <c:pt idx="35">
                    <c:v>4T</c:v>
                  </c:pt>
                  <c:pt idx="36">
                    <c:v>1T</c:v>
                  </c:pt>
                  <c:pt idx="37">
                    <c:v>2T</c:v>
                  </c:pt>
                  <c:pt idx="38">
                    <c:v>3T</c:v>
                  </c:pt>
                  <c:pt idx="39">
                    <c:v>4T</c:v>
                  </c:pt>
                  <c:pt idx="40">
                    <c:v>1T</c:v>
                  </c:pt>
                  <c:pt idx="41">
                    <c:v>2T</c:v>
                  </c:pt>
                  <c:pt idx="42">
                    <c:v>3T</c:v>
                  </c:pt>
                  <c:pt idx="43">
                    <c:v>4T</c:v>
                  </c:pt>
                  <c:pt idx="44">
                    <c:v>1T</c:v>
                  </c:pt>
                  <c:pt idx="45">
                    <c:v>2T</c:v>
                  </c:pt>
                  <c:pt idx="46">
                    <c:v>3T</c:v>
                  </c:pt>
                  <c:pt idx="47">
                    <c:v>4T</c:v>
                  </c:pt>
                  <c:pt idx="48">
                    <c:v>1T</c:v>
                  </c:pt>
                  <c:pt idx="49">
                    <c:v>2T</c:v>
                  </c:pt>
                  <c:pt idx="50">
                    <c:v>3T</c:v>
                  </c:pt>
                  <c:pt idx="51">
                    <c:v>4T</c:v>
                  </c:pt>
                  <c:pt idx="52">
                    <c:v>1T</c:v>
                  </c:pt>
                  <c:pt idx="53">
                    <c:v>2T</c:v>
                  </c:pt>
                  <c:pt idx="54">
                    <c:v>3T</c:v>
                  </c:pt>
                  <c:pt idx="55">
                    <c:v>4T</c:v>
                  </c:pt>
                  <c:pt idx="56">
                    <c:v>1T</c:v>
                  </c:pt>
                  <c:pt idx="57">
                    <c:v>2T</c:v>
                  </c:pt>
                  <c:pt idx="58">
                    <c:v>3T</c:v>
                  </c:pt>
                  <c:pt idx="59">
                    <c:v>4T</c:v>
                  </c:pt>
                  <c:pt idx="60">
                    <c:v>1T</c:v>
                  </c:pt>
                  <c:pt idx="61">
                    <c:v>2T</c:v>
                  </c:pt>
                </c:lvl>
                <c:lvl>
                  <c:pt idx="0">
                    <c:v>2010</c:v>
                  </c:pt>
                  <c:pt idx="4">
                    <c:v>2011</c:v>
                  </c:pt>
                  <c:pt idx="8">
                    <c:v>2012</c:v>
                  </c:pt>
                  <c:pt idx="12">
                    <c:v>2013</c:v>
                  </c:pt>
                  <c:pt idx="16">
                    <c:v>2014</c:v>
                  </c:pt>
                  <c:pt idx="20">
                    <c:v>2015</c:v>
                  </c:pt>
                  <c:pt idx="24">
                    <c:v>2016</c:v>
                  </c:pt>
                  <c:pt idx="28">
                    <c:v>2017</c:v>
                  </c:pt>
                  <c:pt idx="32">
                    <c:v>2018</c:v>
                  </c:pt>
                  <c:pt idx="36">
                    <c:v>2019</c:v>
                  </c:pt>
                  <c:pt idx="40">
                    <c:v>2020</c:v>
                  </c:pt>
                  <c:pt idx="44">
                    <c:v>2021</c:v>
                  </c:pt>
                  <c:pt idx="48">
                    <c:v>2022</c:v>
                  </c:pt>
                  <c:pt idx="52">
                    <c:v>2023</c:v>
                  </c:pt>
                  <c:pt idx="56">
                    <c:v>2024</c:v>
                  </c:pt>
                  <c:pt idx="60">
                    <c:v>2025</c:v>
                  </c:pt>
                </c:lvl>
              </c:multiLvlStrCache>
              <c:extLst/>
            </c:multiLvlStrRef>
          </c:cat>
          <c:val>
            <c:numRef>
              <c:f>'Margem_contraprestações_GRA (2)'!$C$20:$BU$20</c:f>
              <c:numCache>
                <c:formatCode>0.00%</c:formatCode>
                <c:ptCount val="62"/>
                <c:pt idx="0">
                  <c:v>1.7494127616354153E-2</c:v>
                </c:pt>
                <c:pt idx="1">
                  <c:v>1.8320137735717806E-2</c:v>
                </c:pt>
                <c:pt idx="2">
                  <c:v>2.4910224589933378E-2</c:v>
                </c:pt>
                <c:pt idx="3">
                  <c:v>2.4309153410950416E-2</c:v>
                </c:pt>
                <c:pt idx="4">
                  <c:v>1.7878336820162731E-2</c:v>
                </c:pt>
                <c:pt idx="5">
                  <c:v>1.3855878236038035E-2</c:v>
                </c:pt>
                <c:pt idx="6">
                  <c:v>7.232717430296757E-3</c:v>
                </c:pt>
                <c:pt idx="7">
                  <c:v>1.4279692483195914E-2</c:v>
                </c:pt>
                <c:pt idx="8">
                  <c:v>1.4572362096282538E-2</c:v>
                </c:pt>
                <c:pt idx="9">
                  <c:v>1.2440450925986333E-2</c:v>
                </c:pt>
                <c:pt idx="10">
                  <c:v>-5.8511676023779795E-4</c:v>
                </c:pt>
                <c:pt idx="11">
                  <c:v>-1.768390052976224E-3</c:v>
                </c:pt>
                <c:pt idx="12">
                  <c:v>2.6768720312501014E-2</c:v>
                </c:pt>
                <c:pt idx="13">
                  <c:v>2.255570641443199E-2</c:v>
                </c:pt>
                <c:pt idx="14">
                  <c:v>1.178678823372019E-2</c:v>
                </c:pt>
                <c:pt idx="15">
                  <c:v>1.0239843755743681E-2</c:v>
                </c:pt>
                <c:pt idx="16">
                  <c:v>1.1743445011898905E-2</c:v>
                </c:pt>
                <c:pt idx="17">
                  <c:v>1.1533429120865113E-2</c:v>
                </c:pt>
                <c:pt idx="18">
                  <c:v>1.5124715300675143E-2</c:v>
                </c:pt>
                <c:pt idx="19">
                  <c:v>8.0842064537285478E-3</c:v>
                </c:pt>
                <c:pt idx="20">
                  <c:v>9.1806761163276511E-3</c:v>
                </c:pt>
                <c:pt idx="21">
                  <c:v>8.336245405483304E-3</c:v>
                </c:pt>
                <c:pt idx="22">
                  <c:v>1.360908193907004E-3</c:v>
                </c:pt>
                <c:pt idx="23">
                  <c:v>8.6371251606914105E-3</c:v>
                </c:pt>
                <c:pt idx="24">
                  <c:v>1.1705553052894564E-2</c:v>
                </c:pt>
                <c:pt idx="25">
                  <c:v>9.2603260006291713E-3</c:v>
                </c:pt>
                <c:pt idx="26">
                  <c:v>1.545207025011415E-2</c:v>
                </c:pt>
                <c:pt idx="27">
                  <c:v>1.894087719530085E-2</c:v>
                </c:pt>
                <c:pt idx="28">
                  <c:v>2.1338980692066203E-2</c:v>
                </c:pt>
                <c:pt idx="29">
                  <c:v>2.4213904886475145E-2</c:v>
                </c:pt>
                <c:pt idx="30">
                  <c:v>2.8681609951882361E-2</c:v>
                </c:pt>
                <c:pt idx="31">
                  <c:v>2.4257568047338442E-2</c:v>
                </c:pt>
                <c:pt idx="32">
                  <c:v>2.3742771514994421E-2</c:v>
                </c:pt>
                <c:pt idx="33">
                  <c:v>2.5997333575199469E-2</c:v>
                </c:pt>
                <c:pt idx="34">
                  <c:v>2.8240603965119411E-2</c:v>
                </c:pt>
                <c:pt idx="35">
                  <c:v>3.2703153632387003E-2</c:v>
                </c:pt>
                <c:pt idx="36">
                  <c:v>3.581760522467748E-2</c:v>
                </c:pt>
                <c:pt idx="37">
                  <c:v>3.9475391749247746E-2</c:v>
                </c:pt>
                <c:pt idx="38">
                  <c:v>3.7266245031595605E-2</c:v>
                </c:pt>
                <c:pt idx="39">
                  <c:v>4.0412848729163633E-2</c:v>
                </c:pt>
                <c:pt idx="40">
                  <c:v>3.7160127878219228E-2</c:v>
                </c:pt>
                <c:pt idx="41">
                  <c:v>6.513971883057508E-2</c:v>
                </c:pt>
                <c:pt idx="42">
                  <c:v>7.8289144046998174E-2</c:v>
                </c:pt>
                <c:pt idx="43">
                  <c:v>7.1933713253548026E-2</c:v>
                </c:pt>
                <c:pt idx="44">
                  <c:v>6.9944421846901098E-2</c:v>
                </c:pt>
                <c:pt idx="45">
                  <c:v>3.2432633180268365E-2</c:v>
                </c:pt>
                <c:pt idx="46">
                  <c:v>1.0496788527620902E-2</c:v>
                </c:pt>
                <c:pt idx="47">
                  <c:v>2.9001237305391887E-3</c:v>
                </c:pt>
                <c:pt idx="48">
                  <c:v>-7.2547451270129184E-3</c:v>
                </c:pt>
                <c:pt idx="49">
                  <c:v>-1.7738164267721738E-2</c:v>
                </c:pt>
                <c:pt idx="50">
                  <c:v>-2.8855556894632404E-2</c:v>
                </c:pt>
                <c:pt idx="51">
                  <c:v>-2.1251828584894213E-2</c:v>
                </c:pt>
                <c:pt idx="52">
                  <c:v>-2.1958740992564264E-2</c:v>
                </c:pt>
                <c:pt idx="53">
                  <c:v>-1.2529080556199522E-2</c:v>
                </c:pt>
                <c:pt idx="54">
                  <c:v>9.5235455297828316E-4</c:v>
                </c:pt>
                <c:pt idx="55">
                  <c:v>-1.2344177895818048E-2</c:v>
                </c:pt>
                <c:pt idx="56">
                  <c:v>-3.9933612967820919E-3</c:v>
                </c:pt>
                <c:pt idx="57">
                  <c:v>2.1859369339137708E-3</c:v>
                </c:pt>
                <c:pt idx="58">
                  <c:v>8.7073390856595365E-3</c:v>
                </c:pt>
                <c:pt idx="59">
                  <c:v>1.9153975516704027E-2</c:v>
                </c:pt>
                <c:pt idx="60">
                  <c:v>2.7462778904123204E-2</c:v>
                </c:pt>
                <c:pt idx="61">
                  <c:v>3.4624563493427227E-2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C81D-4FC7-B9E5-2092BF4EBD63}"/>
            </c:ext>
          </c:extLst>
        </c:ser>
        <c:ser>
          <c:idx val="3"/>
          <c:order val="3"/>
          <c:spPr>
            <a:solidFill>
              <a:schemeClr val="bg1"/>
            </a:solidFill>
            <a:ln>
              <a:noFill/>
            </a:ln>
            <a:effectLst/>
          </c:spPr>
          <c:cat>
            <c:multiLvlStrRef>
              <c:f>'Margem_contraprestações_GRA (2)'!$C$5:$BU$6</c:f>
              <c:multiLvlStrCache>
                <c:ptCount val="62"/>
                <c:lvl>
                  <c:pt idx="0">
                    <c:v>1T</c:v>
                  </c:pt>
                  <c:pt idx="1">
                    <c:v>2T</c:v>
                  </c:pt>
                  <c:pt idx="2">
                    <c:v>3T</c:v>
                  </c:pt>
                  <c:pt idx="3">
                    <c:v>4T</c:v>
                  </c:pt>
                  <c:pt idx="4">
                    <c:v>1T</c:v>
                  </c:pt>
                  <c:pt idx="5">
                    <c:v>2T</c:v>
                  </c:pt>
                  <c:pt idx="6">
                    <c:v>3T</c:v>
                  </c:pt>
                  <c:pt idx="7">
                    <c:v>4T</c:v>
                  </c:pt>
                  <c:pt idx="8">
                    <c:v>1T</c:v>
                  </c:pt>
                  <c:pt idx="9">
                    <c:v>2T</c:v>
                  </c:pt>
                  <c:pt idx="10">
                    <c:v>3T</c:v>
                  </c:pt>
                  <c:pt idx="11">
                    <c:v>4T</c:v>
                  </c:pt>
                  <c:pt idx="12">
                    <c:v>1T</c:v>
                  </c:pt>
                  <c:pt idx="13">
                    <c:v>2T</c:v>
                  </c:pt>
                  <c:pt idx="14">
                    <c:v>3T</c:v>
                  </c:pt>
                  <c:pt idx="15">
                    <c:v>4T</c:v>
                  </c:pt>
                  <c:pt idx="16">
                    <c:v>1T</c:v>
                  </c:pt>
                  <c:pt idx="17">
                    <c:v>2T</c:v>
                  </c:pt>
                  <c:pt idx="18">
                    <c:v>3T</c:v>
                  </c:pt>
                  <c:pt idx="19">
                    <c:v>4T</c:v>
                  </c:pt>
                  <c:pt idx="20">
                    <c:v>1T</c:v>
                  </c:pt>
                  <c:pt idx="21">
                    <c:v>2T</c:v>
                  </c:pt>
                  <c:pt idx="22">
                    <c:v>3T</c:v>
                  </c:pt>
                  <c:pt idx="23">
                    <c:v>4T</c:v>
                  </c:pt>
                  <c:pt idx="24">
                    <c:v>1T</c:v>
                  </c:pt>
                  <c:pt idx="25">
                    <c:v>2T</c:v>
                  </c:pt>
                  <c:pt idx="26">
                    <c:v>3T</c:v>
                  </c:pt>
                  <c:pt idx="27">
                    <c:v>4T</c:v>
                  </c:pt>
                  <c:pt idx="28">
                    <c:v>1T</c:v>
                  </c:pt>
                  <c:pt idx="29">
                    <c:v>2T</c:v>
                  </c:pt>
                  <c:pt idx="30">
                    <c:v>3T</c:v>
                  </c:pt>
                  <c:pt idx="31">
                    <c:v>4T</c:v>
                  </c:pt>
                  <c:pt idx="32">
                    <c:v>1T</c:v>
                  </c:pt>
                  <c:pt idx="33">
                    <c:v>2T</c:v>
                  </c:pt>
                  <c:pt idx="34">
                    <c:v>3T</c:v>
                  </c:pt>
                  <c:pt idx="35">
                    <c:v>4T</c:v>
                  </c:pt>
                  <c:pt idx="36">
                    <c:v>1T</c:v>
                  </c:pt>
                  <c:pt idx="37">
                    <c:v>2T</c:v>
                  </c:pt>
                  <c:pt idx="38">
                    <c:v>3T</c:v>
                  </c:pt>
                  <c:pt idx="39">
                    <c:v>4T</c:v>
                  </c:pt>
                  <c:pt idx="40">
                    <c:v>1T</c:v>
                  </c:pt>
                  <c:pt idx="41">
                    <c:v>2T</c:v>
                  </c:pt>
                  <c:pt idx="42">
                    <c:v>3T</c:v>
                  </c:pt>
                  <c:pt idx="43">
                    <c:v>4T</c:v>
                  </c:pt>
                  <c:pt idx="44">
                    <c:v>1T</c:v>
                  </c:pt>
                  <c:pt idx="45">
                    <c:v>2T</c:v>
                  </c:pt>
                  <c:pt idx="46">
                    <c:v>3T</c:v>
                  </c:pt>
                  <c:pt idx="47">
                    <c:v>4T</c:v>
                  </c:pt>
                  <c:pt idx="48">
                    <c:v>1T</c:v>
                  </c:pt>
                  <c:pt idx="49">
                    <c:v>2T</c:v>
                  </c:pt>
                  <c:pt idx="50">
                    <c:v>3T</c:v>
                  </c:pt>
                  <c:pt idx="51">
                    <c:v>4T</c:v>
                  </c:pt>
                  <c:pt idx="52">
                    <c:v>1T</c:v>
                  </c:pt>
                  <c:pt idx="53">
                    <c:v>2T</c:v>
                  </c:pt>
                  <c:pt idx="54">
                    <c:v>3T</c:v>
                  </c:pt>
                  <c:pt idx="55">
                    <c:v>4T</c:v>
                  </c:pt>
                  <c:pt idx="56">
                    <c:v>1T</c:v>
                  </c:pt>
                  <c:pt idx="57">
                    <c:v>2T</c:v>
                  </c:pt>
                  <c:pt idx="58">
                    <c:v>3T</c:v>
                  </c:pt>
                  <c:pt idx="59">
                    <c:v>4T</c:v>
                  </c:pt>
                  <c:pt idx="60">
                    <c:v>1T</c:v>
                  </c:pt>
                  <c:pt idx="61">
                    <c:v>2T</c:v>
                  </c:pt>
                </c:lvl>
                <c:lvl>
                  <c:pt idx="0">
                    <c:v>2010</c:v>
                  </c:pt>
                  <c:pt idx="4">
                    <c:v>2011</c:v>
                  </c:pt>
                  <c:pt idx="8">
                    <c:v>2012</c:v>
                  </c:pt>
                  <c:pt idx="12">
                    <c:v>2013</c:v>
                  </c:pt>
                  <c:pt idx="16">
                    <c:v>2014</c:v>
                  </c:pt>
                  <c:pt idx="20">
                    <c:v>2015</c:v>
                  </c:pt>
                  <c:pt idx="24">
                    <c:v>2016</c:v>
                  </c:pt>
                  <c:pt idx="28">
                    <c:v>2017</c:v>
                  </c:pt>
                  <c:pt idx="32">
                    <c:v>2018</c:v>
                  </c:pt>
                  <c:pt idx="36">
                    <c:v>2019</c:v>
                  </c:pt>
                  <c:pt idx="40">
                    <c:v>2020</c:v>
                  </c:pt>
                  <c:pt idx="44">
                    <c:v>2021</c:v>
                  </c:pt>
                  <c:pt idx="48">
                    <c:v>2022</c:v>
                  </c:pt>
                  <c:pt idx="52">
                    <c:v>2023</c:v>
                  </c:pt>
                  <c:pt idx="56">
                    <c:v>2024</c:v>
                  </c:pt>
                  <c:pt idx="60">
                    <c:v>2025</c:v>
                  </c:pt>
                </c:lvl>
              </c:multiLvlStrCache>
              <c:extLst/>
            </c:multiLvlStrRef>
          </c:cat>
          <c:val>
            <c:numRef>
              <c:f>'Margem_contraprestações_GRA (2)'!$C$21:$BU$21</c:f>
              <c:numCache>
                <c:formatCode>0.00%</c:formatCode>
                <c:ptCount val="62"/>
                <c:pt idx="0">
                  <c:v>5.2383468277886437E-3</c:v>
                </c:pt>
                <c:pt idx="1">
                  <c:v>6.788732649782042E-3</c:v>
                </c:pt>
                <c:pt idx="2">
                  <c:v>1.3059844966490427E-2</c:v>
                </c:pt>
                <c:pt idx="3">
                  <c:v>1.2974149654107037E-2</c:v>
                </c:pt>
                <c:pt idx="4">
                  <c:v>6.2101261454576718E-3</c:v>
                </c:pt>
                <c:pt idx="5">
                  <c:v>1.3621048733797429E-3</c:v>
                </c:pt>
                <c:pt idx="6">
                  <c:v>-5.5243336987778483E-3</c:v>
                </c:pt>
                <c:pt idx="7">
                  <c:v>2.0074035241011904E-3</c:v>
                </c:pt>
                <c:pt idx="8">
                  <c:v>4.1157502367468552E-3</c:v>
                </c:pt>
                <c:pt idx="9">
                  <c:v>3.1386785778353458E-3</c:v>
                </c:pt>
                <c:pt idx="10">
                  <c:v>-1.353098833953644E-2</c:v>
                </c:pt>
                <c:pt idx="11">
                  <c:v>-1.3975793350402992E-2</c:v>
                </c:pt>
                <c:pt idx="12">
                  <c:v>2.5928626681388817E-2</c:v>
                </c:pt>
                <c:pt idx="13">
                  <c:v>1.9823730839396203E-2</c:v>
                </c:pt>
                <c:pt idx="14">
                  <c:v>7.2934887445315049E-3</c:v>
                </c:pt>
                <c:pt idx="15">
                  <c:v>7.6635277974986407E-3</c:v>
                </c:pt>
                <c:pt idx="16">
                  <c:v>8.7761480639318278E-3</c:v>
                </c:pt>
                <c:pt idx="17">
                  <c:v>6.7932752779986559E-3</c:v>
                </c:pt>
                <c:pt idx="18">
                  <c:v>1.0217983808875621E-2</c:v>
                </c:pt>
                <c:pt idx="19">
                  <c:v>-8.3415875882149142E-4</c:v>
                </c:pt>
                <c:pt idx="20">
                  <c:v>-1.4431937139249462E-4</c:v>
                </c:pt>
                <c:pt idx="21">
                  <c:v>-1.3765504090763295E-3</c:v>
                </c:pt>
                <c:pt idx="22">
                  <c:v>-6.9520200522662084E-3</c:v>
                </c:pt>
                <c:pt idx="23">
                  <c:v>-7.8219309297091356E-4</c:v>
                </c:pt>
                <c:pt idx="24">
                  <c:v>-5.5981753832962577E-4</c:v>
                </c:pt>
                <c:pt idx="25">
                  <c:v>-4.8940868216337556E-3</c:v>
                </c:pt>
                <c:pt idx="26">
                  <c:v>-5.0070008931220938E-3</c:v>
                </c:pt>
                <c:pt idx="27">
                  <c:v>-1.3421095539486011E-3</c:v>
                </c:pt>
                <c:pt idx="28">
                  <c:v>1.4908103019370086E-3</c:v>
                </c:pt>
                <c:pt idx="29">
                  <c:v>8.2052887316585426E-3</c:v>
                </c:pt>
                <c:pt idx="30">
                  <c:v>1.4244642259881977E-2</c:v>
                </c:pt>
                <c:pt idx="31">
                  <c:v>1.1399927363134481E-2</c:v>
                </c:pt>
                <c:pt idx="32">
                  <c:v>1.2397496862233327E-2</c:v>
                </c:pt>
                <c:pt idx="33">
                  <c:v>1.5811031589295477E-2</c:v>
                </c:pt>
                <c:pt idx="34">
                  <c:v>1.9703263614127227E-2</c:v>
                </c:pt>
                <c:pt idx="35">
                  <c:v>2.2220963540999745E-2</c:v>
                </c:pt>
                <c:pt idx="36">
                  <c:v>2.5416837380286696E-2</c:v>
                </c:pt>
                <c:pt idx="37">
                  <c:v>2.5440836506498723E-2</c:v>
                </c:pt>
                <c:pt idx="38">
                  <c:v>2.3115700247936095E-2</c:v>
                </c:pt>
                <c:pt idx="39">
                  <c:v>2.8099380485249636E-2</c:v>
                </c:pt>
                <c:pt idx="40">
                  <c:v>2.9245850291115798E-2</c:v>
                </c:pt>
                <c:pt idx="41">
                  <c:v>5.9396100637076822E-2</c:v>
                </c:pt>
                <c:pt idx="42">
                  <c:v>7.3902514279562903E-2</c:v>
                </c:pt>
                <c:pt idx="43">
                  <c:v>6.6109971872606824E-2</c:v>
                </c:pt>
                <c:pt idx="44">
                  <c:v>6.2334611898382575E-2</c:v>
                </c:pt>
                <c:pt idx="45">
                  <c:v>2.4311130951689328E-2</c:v>
                </c:pt>
                <c:pt idx="46">
                  <c:v>2.0830161789397034E-3</c:v>
                </c:pt>
                <c:pt idx="47">
                  <c:v>-5.081887611849592E-3</c:v>
                </c:pt>
                <c:pt idx="48">
                  <c:v>-1.8702209888139643E-2</c:v>
                </c:pt>
                <c:pt idx="49">
                  <c:v>-3.1139437474062944E-2</c:v>
                </c:pt>
                <c:pt idx="50">
                  <c:v>-4.4994487379317875E-2</c:v>
                </c:pt>
                <c:pt idx="51">
                  <c:v>-3.9649211936690819E-2</c:v>
                </c:pt>
                <c:pt idx="52">
                  <c:v>-4.0674854130605211E-2</c:v>
                </c:pt>
                <c:pt idx="53">
                  <c:v>-3.2509113991064112E-2</c:v>
                </c:pt>
                <c:pt idx="54">
                  <c:v>-1.8234994267969776E-2</c:v>
                </c:pt>
                <c:pt idx="55">
                  <c:v>-3.108763312076096E-2</c:v>
                </c:pt>
                <c:pt idx="56">
                  <c:v>-2.1229456056267124E-2</c:v>
                </c:pt>
                <c:pt idx="57">
                  <c:v>-1.2478828488131428E-2</c:v>
                </c:pt>
                <c:pt idx="58">
                  <c:v>-5.7537144950833164E-3</c:v>
                </c:pt>
                <c:pt idx="59">
                  <c:v>6.9465632995887421E-3</c:v>
                </c:pt>
                <c:pt idx="60">
                  <c:v>1.3817215668990954E-2</c:v>
                </c:pt>
                <c:pt idx="61">
                  <c:v>2.0090468900020891E-2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C81D-4FC7-B9E5-2092BF4EBD63}"/>
            </c:ext>
          </c:extLst>
        </c:ser>
        <c:ser>
          <c:idx val="5"/>
          <c:order val="5"/>
          <c:tx>
            <c:strRef>
              <c:f>'Margem_contraprestações_GRA (2)'!$B$21</c:f>
              <c:strCache>
                <c:ptCount val="1"/>
                <c:pt idx="0">
                  <c:v>Margem Líquida sem resultado financeiro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multiLvlStrRef>
              <c:f>'Margem_contraprestações_GRA (2)'!$C$5:$BU$6</c:f>
              <c:multiLvlStrCache>
                <c:ptCount val="62"/>
                <c:lvl>
                  <c:pt idx="0">
                    <c:v>1T</c:v>
                  </c:pt>
                  <c:pt idx="1">
                    <c:v>2T</c:v>
                  </c:pt>
                  <c:pt idx="2">
                    <c:v>3T</c:v>
                  </c:pt>
                  <c:pt idx="3">
                    <c:v>4T</c:v>
                  </c:pt>
                  <c:pt idx="4">
                    <c:v>1T</c:v>
                  </c:pt>
                  <c:pt idx="5">
                    <c:v>2T</c:v>
                  </c:pt>
                  <c:pt idx="6">
                    <c:v>3T</c:v>
                  </c:pt>
                  <c:pt idx="7">
                    <c:v>4T</c:v>
                  </c:pt>
                  <c:pt idx="8">
                    <c:v>1T</c:v>
                  </c:pt>
                  <c:pt idx="9">
                    <c:v>2T</c:v>
                  </c:pt>
                  <c:pt idx="10">
                    <c:v>3T</c:v>
                  </c:pt>
                  <c:pt idx="11">
                    <c:v>4T</c:v>
                  </c:pt>
                  <c:pt idx="12">
                    <c:v>1T</c:v>
                  </c:pt>
                  <c:pt idx="13">
                    <c:v>2T</c:v>
                  </c:pt>
                  <c:pt idx="14">
                    <c:v>3T</c:v>
                  </c:pt>
                  <c:pt idx="15">
                    <c:v>4T</c:v>
                  </c:pt>
                  <c:pt idx="16">
                    <c:v>1T</c:v>
                  </c:pt>
                  <c:pt idx="17">
                    <c:v>2T</c:v>
                  </c:pt>
                  <c:pt idx="18">
                    <c:v>3T</c:v>
                  </c:pt>
                  <c:pt idx="19">
                    <c:v>4T</c:v>
                  </c:pt>
                  <c:pt idx="20">
                    <c:v>1T</c:v>
                  </c:pt>
                  <c:pt idx="21">
                    <c:v>2T</c:v>
                  </c:pt>
                  <c:pt idx="22">
                    <c:v>3T</c:v>
                  </c:pt>
                  <c:pt idx="23">
                    <c:v>4T</c:v>
                  </c:pt>
                  <c:pt idx="24">
                    <c:v>1T</c:v>
                  </c:pt>
                  <c:pt idx="25">
                    <c:v>2T</c:v>
                  </c:pt>
                  <c:pt idx="26">
                    <c:v>3T</c:v>
                  </c:pt>
                  <c:pt idx="27">
                    <c:v>4T</c:v>
                  </c:pt>
                  <c:pt idx="28">
                    <c:v>1T</c:v>
                  </c:pt>
                  <c:pt idx="29">
                    <c:v>2T</c:v>
                  </c:pt>
                  <c:pt idx="30">
                    <c:v>3T</c:v>
                  </c:pt>
                  <c:pt idx="31">
                    <c:v>4T</c:v>
                  </c:pt>
                  <c:pt idx="32">
                    <c:v>1T</c:v>
                  </c:pt>
                  <c:pt idx="33">
                    <c:v>2T</c:v>
                  </c:pt>
                  <c:pt idx="34">
                    <c:v>3T</c:v>
                  </c:pt>
                  <c:pt idx="35">
                    <c:v>4T</c:v>
                  </c:pt>
                  <c:pt idx="36">
                    <c:v>1T</c:v>
                  </c:pt>
                  <c:pt idx="37">
                    <c:v>2T</c:v>
                  </c:pt>
                  <c:pt idx="38">
                    <c:v>3T</c:v>
                  </c:pt>
                  <c:pt idx="39">
                    <c:v>4T</c:v>
                  </c:pt>
                  <c:pt idx="40">
                    <c:v>1T</c:v>
                  </c:pt>
                  <c:pt idx="41">
                    <c:v>2T</c:v>
                  </c:pt>
                  <c:pt idx="42">
                    <c:v>3T</c:v>
                  </c:pt>
                  <c:pt idx="43">
                    <c:v>4T</c:v>
                  </c:pt>
                  <c:pt idx="44">
                    <c:v>1T</c:v>
                  </c:pt>
                  <c:pt idx="45">
                    <c:v>2T</c:v>
                  </c:pt>
                  <c:pt idx="46">
                    <c:v>3T</c:v>
                  </c:pt>
                  <c:pt idx="47">
                    <c:v>4T</c:v>
                  </c:pt>
                  <c:pt idx="48">
                    <c:v>1T</c:v>
                  </c:pt>
                  <c:pt idx="49">
                    <c:v>2T</c:v>
                  </c:pt>
                  <c:pt idx="50">
                    <c:v>3T</c:v>
                  </c:pt>
                  <c:pt idx="51">
                    <c:v>4T</c:v>
                  </c:pt>
                  <c:pt idx="52">
                    <c:v>1T</c:v>
                  </c:pt>
                  <c:pt idx="53">
                    <c:v>2T</c:v>
                  </c:pt>
                  <c:pt idx="54">
                    <c:v>3T</c:v>
                  </c:pt>
                  <c:pt idx="55">
                    <c:v>4T</c:v>
                  </c:pt>
                  <c:pt idx="56">
                    <c:v>1T</c:v>
                  </c:pt>
                  <c:pt idx="57">
                    <c:v>2T</c:v>
                  </c:pt>
                  <c:pt idx="58">
                    <c:v>3T</c:v>
                  </c:pt>
                  <c:pt idx="59">
                    <c:v>4T</c:v>
                  </c:pt>
                  <c:pt idx="60">
                    <c:v>1T</c:v>
                  </c:pt>
                  <c:pt idx="61">
                    <c:v>2T</c:v>
                  </c:pt>
                </c:lvl>
                <c:lvl>
                  <c:pt idx="0">
                    <c:v>2010</c:v>
                  </c:pt>
                  <c:pt idx="4">
                    <c:v>2011</c:v>
                  </c:pt>
                  <c:pt idx="8">
                    <c:v>2012</c:v>
                  </c:pt>
                  <c:pt idx="12">
                    <c:v>2013</c:v>
                  </c:pt>
                  <c:pt idx="16">
                    <c:v>2014</c:v>
                  </c:pt>
                  <c:pt idx="20">
                    <c:v>2015</c:v>
                  </c:pt>
                  <c:pt idx="24">
                    <c:v>2016</c:v>
                  </c:pt>
                  <c:pt idx="28">
                    <c:v>2017</c:v>
                  </c:pt>
                  <c:pt idx="32">
                    <c:v>2018</c:v>
                  </c:pt>
                  <c:pt idx="36">
                    <c:v>2019</c:v>
                  </c:pt>
                  <c:pt idx="40">
                    <c:v>2020</c:v>
                  </c:pt>
                  <c:pt idx="44">
                    <c:v>2021</c:v>
                  </c:pt>
                  <c:pt idx="48">
                    <c:v>2022</c:v>
                  </c:pt>
                  <c:pt idx="52">
                    <c:v>2023</c:v>
                  </c:pt>
                  <c:pt idx="56">
                    <c:v>2024</c:v>
                  </c:pt>
                  <c:pt idx="60">
                    <c:v>2025</c:v>
                  </c:pt>
                </c:lvl>
              </c:multiLvlStrCache>
              <c:extLst/>
            </c:multiLvlStrRef>
          </c:cat>
          <c:val>
            <c:numRef>
              <c:f>'Margem_contraprestações_GRA (2)'!$C$23:$BU$23</c:f>
              <c:numCache>
                <c:formatCode>0.00%</c:formatCode>
                <c:ptCount val="6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-5.5243336987778483E-3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-1.353098833953644E-2</c:v>
                </c:pt>
                <c:pt idx="11">
                  <c:v>-1.3975793350402992E-2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-8.3415875882149142E-4</c:v>
                </c:pt>
                <c:pt idx="20">
                  <c:v>-1.4431937139249462E-4</c:v>
                </c:pt>
                <c:pt idx="21">
                  <c:v>-1.3765504090763295E-3</c:v>
                </c:pt>
                <c:pt idx="22">
                  <c:v>-6.9520200522662084E-3</c:v>
                </c:pt>
                <c:pt idx="23">
                  <c:v>-7.8219309297091356E-4</c:v>
                </c:pt>
                <c:pt idx="24">
                  <c:v>-5.5981753832962577E-4</c:v>
                </c:pt>
                <c:pt idx="25">
                  <c:v>-4.8940868216337556E-3</c:v>
                </c:pt>
                <c:pt idx="26">
                  <c:v>-5.0070008931220938E-3</c:v>
                </c:pt>
                <c:pt idx="27">
                  <c:v>-1.3421095539486011E-3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-5.081887611849592E-3</c:v>
                </c:pt>
                <c:pt idx="48">
                  <c:v>-1.8702209888139643E-2</c:v>
                </c:pt>
                <c:pt idx="49">
                  <c:v>-3.1139437474062944E-2</c:v>
                </c:pt>
                <c:pt idx="50">
                  <c:v>-4.4994487379317875E-2</c:v>
                </c:pt>
                <c:pt idx="51">
                  <c:v>-3.9649211936690819E-2</c:v>
                </c:pt>
                <c:pt idx="52">
                  <c:v>-4.0674854130605211E-2</c:v>
                </c:pt>
                <c:pt idx="53">
                  <c:v>-3.2509113991064112E-2</c:v>
                </c:pt>
                <c:pt idx="54">
                  <c:v>-1.8234994267969776E-2</c:v>
                </c:pt>
                <c:pt idx="55">
                  <c:v>-3.108763312076096E-2</c:v>
                </c:pt>
                <c:pt idx="56">
                  <c:v>-2.1229456056267124E-2</c:v>
                </c:pt>
                <c:pt idx="57">
                  <c:v>-1.2478828488131428E-2</c:v>
                </c:pt>
                <c:pt idx="58">
                  <c:v>-5.7537144950833164E-3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C81D-4FC7-B9E5-2092BF4EBD63}"/>
            </c:ext>
          </c:extLst>
        </c:ser>
        <c:ser>
          <c:idx val="6"/>
          <c:order val="6"/>
          <c:tx>
            <c:strRef>
              <c:f>'Margem_contraprestações_GRA (2)'!$B$18</c:f>
              <c:strCache>
                <c:ptCount val="1"/>
                <c:pt idx="0">
                  <c:v>Margem Líquida com result. financeiro total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cat>
            <c:multiLvlStrRef>
              <c:f>'Margem_contraprestações_GRA (2)'!$C$5:$BU$6</c:f>
              <c:multiLvlStrCache>
                <c:ptCount val="62"/>
                <c:lvl>
                  <c:pt idx="0">
                    <c:v>1T</c:v>
                  </c:pt>
                  <c:pt idx="1">
                    <c:v>2T</c:v>
                  </c:pt>
                  <c:pt idx="2">
                    <c:v>3T</c:v>
                  </c:pt>
                  <c:pt idx="3">
                    <c:v>4T</c:v>
                  </c:pt>
                  <c:pt idx="4">
                    <c:v>1T</c:v>
                  </c:pt>
                  <c:pt idx="5">
                    <c:v>2T</c:v>
                  </c:pt>
                  <c:pt idx="6">
                    <c:v>3T</c:v>
                  </c:pt>
                  <c:pt idx="7">
                    <c:v>4T</c:v>
                  </c:pt>
                  <c:pt idx="8">
                    <c:v>1T</c:v>
                  </c:pt>
                  <c:pt idx="9">
                    <c:v>2T</c:v>
                  </c:pt>
                  <c:pt idx="10">
                    <c:v>3T</c:v>
                  </c:pt>
                  <c:pt idx="11">
                    <c:v>4T</c:v>
                  </c:pt>
                  <c:pt idx="12">
                    <c:v>1T</c:v>
                  </c:pt>
                  <c:pt idx="13">
                    <c:v>2T</c:v>
                  </c:pt>
                  <c:pt idx="14">
                    <c:v>3T</c:v>
                  </c:pt>
                  <c:pt idx="15">
                    <c:v>4T</c:v>
                  </c:pt>
                  <c:pt idx="16">
                    <c:v>1T</c:v>
                  </c:pt>
                  <c:pt idx="17">
                    <c:v>2T</c:v>
                  </c:pt>
                  <c:pt idx="18">
                    <c:v>3T</c:v>
                  </c:pt>
                  <c:pt idx="19">
                    <c:v>4T</c:v>
                  </c:pt>
                  <c:pt idx="20">
                    <c:v>1T</c:v>
                  </c:pt>
                  <c:pt idx="21">
                    <c:v>2T</c:v>
                  </c:pt>
                  <c:pt idx="22">
                    <c:v>3T</c:v>
                  </c:pt>
                  <c:pt idx="23">
                    <c:v>4T</c:v>
                  </c:pt>
                  <c:pt idx="24">
                    <c:v>1T</c:v>
                  </c:pt>
                  <c:pt idx="25">
                    <c:v>2T</c:v>
                  </c:pt>
                  <c:pt idx="26">
                    <c:v>3T</c:v>
                  </c:pt>
                  <c:pt idx="27">
                    <c:v>4T</c:v>
                  </c:pt>
                  <c:pt idx="28">
                    <c:v>1T</c:v>
                  </c:pt>
                  <c:pt idx="29">
                    <c:v>2T</c:v>
                  </c:pt>
                  <c:pt idx="30">
                    <c:v>3T</c:v>
                  </c:pt>
                  <c:pt idx="31">
                    <c:v>4T</c:v>
                  </c:pt>
                  <c:pt idx="32">
                    <c:v>1T</c:v>
                  </c:pt>
                  <c:pt idx="33">
                    <c:v>2T</c:v>
                  </c:pt>
                  <c:pt idx="34">
                    <c:v>3T</c:v>
                  </c:pt>
                  <c:pt idx="35">
                    <c:v>4T</c:v>
                  </c:pt>
                  <c:pt idx="36">
                    <c:v>1T</c:v>
                  </c:pt>
                  <c:pt idx="37">
                    <c:v>2T</c:v>
                  </c:pt>
                  <c:pt idx="38">
                    <c:v>3T</c:v>
                  </c:pt>
                  <c:pt idx="39">
                    <c:v>4T</c:v>
                  </c:pt>
                  <c:pt idx="40">
                    <c:v>1T</c:v>
                  </c:pt>
                  <c:pt idx="41">
                    <c:v>2T</c:v>
                  </c:pt>
                  <c:pt idx="42">
                    <c:v>3T</c:v>
                  </c:pt>
                  <c:pt idx="43">
                    <c:v>4T</c:v>
                  </c:pt>
                  <c:pt idx="44">
                    <c:v>1T</c:v>
                  </c:pt>
                  <c:pt idx="45">
                    <c:v>2T</c:v>
                  </c:pt>
                  <c:pt idx="46">
                    <c:v>3T</c:v>
                  </c:pt>
                  <c:pt idx="47">
                    <c:v>4T</c:v>
                  </c:pt>
                  <c:pt idx="48">
                    <c:v>1T</c:v>
                  </c:pt>
                  <c:pt idx="49">
                    <c:v>2T</c:v>
                  </c:pt>
                  <c:pt idx="50">
                    <c:v>3T</c:v>
                  </c:pt>
                  <c:pt idx="51">
                    <c:v>4T</c:v>
                  </c:pt>
                  <c:pt idx="52">
                    <c:v>1T</c:v>
                  </c:pt>
                  <c:pt idx="53">
                    <c:v>2T</c:v>
                  </c:pt>
                  <c:pt idx="54">
                    <c:v>3T</c:v>
                  </c:pt>
                  <c:pt idx="55">
                    <c:v>4T</c:v>
                  </c:pt>
                  <c:pt idx="56">
                    <c:v>1T</c:v>
                  </c:pt>
                  <c:pt idx="57">
                    <c:v>2T</c:v>
                  </c:pt>
                  <c:pt idx="58">
                    <c:v>3T</c:v>
                  </c:pt>
                  <c:pt idx="59">
                    <c:v>4T</c:v>
                  </c:pt>
                  <c:pt idx="60">
                    <c:v>1T</c:v>
                  </c:pt>
                  <c:pt idx="61">
                    <c:v>2T</c:v>
                  </c:pt>
                </c:lvl>
                <c:lvl>
                  <c:pt idx="0">
                    <c:v>2010</c:v>
                  </c:pt>
                  <c:pt idx="4">
                    <c:v>2011</c:v>
                  </c:pt>
                  <c:pt idx="8">
                    <c:v>2012</c:v>
                  </c:pt>
                  <c:pt idx="12">
                    <c:v>2013</c:v>
                  </c:pt>
                  <c:pt idx="16">
                    <c:v>2014</c:v>
                  </c:pt>
                  <c:pt idx="20">
                    <c:v>2015</c:v>
                  </c:pt>
                  <c:pt idx="24">
                    <c:v>2016</c:v>
                  </c:pt>
                  <c:pt idx="28">
                    <c:v>2017</c:v>
                  </c:pt>
                  <c:pt idx="32">
                    <c:v>2018</c:v>
                  </c:pt>
                  <c:pt idx="36">
                    <c:v>2019</c:v>
                  </c:pt>
                  <c:pt idx="40">
                    <c:v>2020</c:v>
                  </c:pt>
                  <c:pt idx="44">
                    <c:v>2021</c:v>
                  </c:pt>
                  <c:pt idx="48">
                    <c:v>2022</c:v>
                  </c:pt>
                  <c:pt idx="52">
                    <c:v>2023</c:v>
                  </c:pt>
                  <c:pt idx="56">
                    <c:v>2024</c:v>
                  </c:pt>
                  <c:pt idx="60">
                    <c:v>2025</c:v>
                  </c:pt>
                </c:lvl>
              </c:multiLvlStrCache>
              <c:extLst/>
            </c:multiLvlStrRef>
          </c:cat>
          <c:val>
            <c:numRef>
              <c:f>'Margem_contraprestações_GRA (2)'!$C$24:$BU$24</c:f>
              <c:numCache>
                <c:formatCode>0.00%</c:formatCode>
                <c:ptCount val="6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-5.8511676023779795E-4</c:v>
                </c:pt>
                <c:pt idx="11">
                  <c:v>-1.768390052976224E-3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-7.2547451270129184E-3</c:v>
                </c:pt>
                <c:pt idx="49">
                  <c:v>-1.7738164267721738E-2</c:v>
                </c:pt>
                <c:pt idx="50">
                  <c:v>-2.8855556894632404E-2</c:v>
                </c:pt>
                <c:pt idx="51">
                  <c:v>-2.1251828584894213E-2</c:v>
                </c:pt>
                <c:pt idx="52">
                  <c:v>-2.1958740992564264E-2</c:v>
                </c:pt>
                <c:pt idx="53">
                  <c:v>-1.2529080556199522E-2</c:v>
                </c:pt>
                <c:pt idx="54">
                  <c:v>0</c:v>
                </c:pt>
                <c:pt idx="55">
                  <c:v>-1.2344177895818048E-2</c:v>
                </c:pt>
                <c:pt idx="56">
                  <c:v>-3.9933612967820919E-3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C81D-4FC7-B9E5-2092BF4EBD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54221199"/>
        <c:axId val="1854213519"/>
      </c:areaChart>
      <c:lineChart>
        <c:grouping val="standard"/>
        <c:varyColors val="0"/>
        <c:ser>
          <c:idx val="1"/>
          <c:order val="1"/>
          <c:tx>
            <c:strRef>
              <c:f>'Margem_contraprestações_GRA (2)'!$B$19</c:f>
              <c:strCache>
                <c:ptCount val="1"/>
                <c:pt idx="0">
                  <c:v>Margem Líquida com result. financeiro de provisões obrig.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multiLvlStrRef>
              <c:f>'Margem_contraprestações_GRA (2)'!$C$5:$BU$6</c:f>
              <c:multiLvlStrCache>
                <c:ptCount val="62"/>
                <c:lvl>
                  <c:pt idx="0">
                    <c:v>1T</c:v>
                  </c:pt>
                  <c:pt idx="1">
                    <c:v>2T</c:v>
                  </c:pt>
                  <c:pt idx="2">
                    <c:v>3T</c:v>
                  </c:pt>
                  <c:pt idx="3">
                    <c:v>4T</c:v>
                  </c:pt>
                  <c:pt idx="4">
                    <c:v>1T</c:v>
                  </c:pt>
                  <c:pt idx="5">
                    <c:v>2T</c:v>
                  </c:pt>
                  <c:pt idx="6">
                    <c:v>3T</c:v>
                  </c:pt>
                  <c:pt idx="7">
                    <c:v>4T</c:v>
                  </c:pt>
                  <c:pt idx="8">
                    <c:v>1T</c:v>
                  </c:pt>
                  <c:pt idx="9">
                    <c:v>2T</c:v>
                  </c:pt>
                  <c:pt idx="10">
                    <c:v>3T</c:v>
                  </c:pt>
                  <c:pt idx="11">
                    <c:v>4T</c:v>
                  </c:pt>
                  <c:pt idx="12">
                    <c:v>1T</c:v>
                  </c:pt>
                  <c:pt idx="13">
                    <c:v>2T</c:v>
                  </c:pt>
                  <c:pt idx="14">
                    <c:v>3T</c:v>
                  </c:pt>
                  <c:pt idx="15">
                    <c:v>4T</c:v>
                  </c:pt>
                  <c:pt idx="16">
                    <c:v>1T</c:v>
                  </c:pt>
                  <c:pt idx="17">
                    <c:v>2T</c:v>
                  </c:pt>
                  <c:pt idx="18">
                    <c:v>3T</c:v>
                  </c:pt>
                  <c:pt idx="19">
                    <c:v>4T</c:v>
                  </c:pt>
                  <c:pt idx="20">
                    <c:v>1T</c:v>
                  </c:pt>
                  <c:pt idx="21">
                    <c:v>2T</c:v>
                  </c:pt>
                  <c:pt idx="22">
                    <c:v>3T</c:v>
                  </c:pt>
                  <c:pt idx="23">
                    <c:v>4T</c:v>
                  </c:pt>
                  <c:pt idx="24">
                    <c:v>1T</c:v>
                  </c:pt>
                  <c:pt idx="25">
                    <c:v>2T</c:v>
                  </c:pt>
                  <c:pt idx="26">
                    <c:v>3T</c:v>
                  </c:pt>
                  <c:pt idx="27">
                    <c:v>4T</c:v>
                  </c:pt>
                  <c:pt idx="28">
                    <c:v>1T</c:v>
                  </c:pt>
                  <c:pt idx="29">
                    <c:v>2T</c:v>
                  </c:pt>
                  <c:pt idx="30">
                    <c:v>3T</c:v>
                  </c:pt>
                  <c:pt idx="31">
                    <c:v>4T</c:v>
                  </c:pt>
                  <c:pt idx="32">
                    <c:v>1T</c:v>
                  </c:pt>
                  <c:pt idx="33">
                    <c:v>2T</c:v>
                  </c:pt>
                  <c:pt idx="34">
                    <c:v>3T</c:v>
                  </c:pt>
                  <c:pt idx="35">
                    <c:v>4T</c:v>
                  </c:pt>
                  <c:pt idx="36">
                    <c:v>1T</c:v>
                  </c:pt>
                  <c:pt idx="37">
                    <c:v>2T</c:v>
                  </c:pt>
                  <c:pt idx="38">
                    <c:v>3T</c:v>
                  </c:pt>
                  <c:pt idx="39">
                    <c:v>4T</c:v>
                  </c:pt>
                  <c:pt idx="40">
                    <c:v>1T</c:v>
                  </c:pt>
                  <c:pt idx="41">
                    <c:v>2T</c:v>
                  </c:pt>
                  <c:pt idx="42">
                    <c:v>3T</c:v>
                  </c:pt>
                  <c:pt idx="43">
                    <c:v>4T</c:v>
                  </c:pt>
                  <c:pt idx="44">
                    <c:v>1T</c:v>
                  </c:pt>
                  <c:pt idx="45">
                    <c:v>2T</c:v>
                  </c:pt>
                  <c:pt idx="46">
                    <c:v>3T</c:v>
                  </c:pt>
                  <c:pt idx="47">
                    <c:v>4T</c:v>
                  </c:pt>
                  <c:pt idx="48">
                    <c:v>1T</c:v>
                  </c:pt>
                  <c:pt idx="49">
                    <c:v>2T</c:v>
                  </c:pt>
                  <c:pt idx="50">
                    <c:v>3T</c:v>
                  </c:pt>
                  <c:pt idx="51">
                    <c:v>4T</c:v>
                  </c:pt>
                  <c:pt idx="52">
                    <c:v>1T</c:v>
                  </c:pt>
                  <c:pt idx="53">
                    <c:v>2T</c:v>
                  </c:pt>
                  <c:pt idx="54">
                    <c:v>3T</c:v>
                  </c:pt>
                  <c:pt idx="55">
                    <c:v>4T</c:v>
                  </c:pt>
                  <c:pt idx="56">
                    <c:v>1T</c:v>
                  </c:pt>
                  <c:pt idx="57">
                    <c:v>2T</c:v>
                  </c:pt>
                  <c:pt idx="58">
                    <c:v>3T</c:v>
                  </c:pt>
                  <c:pt idx="59">
                    <c:v>4T</c:v>
                  </c:pt>
                  <c:pt idx="60">
                    <c:v>1T</c:v>
                  </c:pt>
                  <c:pt idx="61">
                    <c:v>2T</c:v>
                  </c:pt>
                </c:lvl>
                <c:lvl>
                  <c:pt idx="0">
                    <c:v>2010</c:v>
                  </c:pt>
                  <c:pt idx="4">
                    <c:v>2011</c:v>
                  </c:pt>
                  <c:pt idx="8">
                    <c:v>2012</c:v>
                  </c:pt>
                  <c:pt idx="12">
                    <c:v>2013</c:v>
                  </c:pt>
                  <c:pt idx="16">
                    <c:v>2014</c:v>
                  </c:pt>
                  <c:pt idx="20">
                    <c:v>2015</c:v>
                  </c:pt>
                  <c:pt idx="24">
                    <c:v>2016</c:v>
                  </c:pt>
                  <c:pt idx="28">
                    <c:v>2017</c:v>
                  </c:pt>
                  <c:pt idx="32">
                    <c:v>2018</c:v>
                  </c:pt>
                  <c:pt idx="36">
                    <c:v>2019</c:v>
                  </c:pt>
                  <c:pt idx="40">
                    <c:v>2020</c:v>
                  </c:pt>
                  <c:pt idx="44">
                    <c:v>2021</c:v>
                  </c:pt>
                  <c:pt idx="48">
                    <c:v>2022</c:v>
                  </c:pt>
                  <c:pt idx="52">
                    <c:v>2023</c:v>
                  </c:pt>
                  <c:pt idx="56">
                    <c:v>2024</c:v>
                  </c:pt>
                  <c:pt idx="60">
                    <c:v>2025</c:v>
                  </c:pt>
                </c:lvl>
              </c:multiLvlStrCache>
              <c:extLst/>
            </c:multiLvlStrRef>
          </c:cat>
          <c:val>
            <c:numRef>
              <c:f>'Margem_contraprestações_GRA (2)'!$C$19:$BU$19</c:f>
              <c:numCache>
                <c:formatCode>0.00%</c:formatCode>
                <c:ptCount val="62"/>
                <c:pt idx="0">
                  <c:v>1.7494127616354153E-2</c:v>
                </c:pt>
                <c:pt idx="1">
                  <c:v>1.8320137735717806E-2</c:v>
                </c:pt>
                <c:pt idx="2">
                  <c:v>2.4910224589933378E-2</c:v>
                </c:pt>
                <c:pt idx="3">
                  <c:v>2.4309153410950416E-2</c:v>
                </c:pt>
                <c:pt idx="4">
                  <c:v>1.7878336820162731E-2</c:v>
                </c:pt>
                <c:pt idx="5">
                  <c:v>1.3855878236038035E-2</c:v>
                </c:pt>
                <c:pt idx="6">
                  <c:v>7.232717430296757E-3</c:v>
                </c:pt>
                <c:pt idx="7">
                  <c:v>1.4279692483195914E-2</c:v>
                </c:pt>
                <c:pt idx="8">
                  <c:v>1.4572362096282538E-2</c:v>
                </c:pt>
                <c:pt idx="9">
                  <c:v>1.2440450925986333E-2</c:v>
                </c:pt>
                <c:pt idx="10">
                  <c:v>-5.8511676023779795E-4</c:v>
                </c:pt>
                <c:pt idx="11">
                  <c:v>-1.768390052976224E-3</c:v>
                </c:pt>
                <c:pt idx="12">
                  <c:v>2.6768720312501014E-2</c:v>
                </c:pt>
                <c:pt idx="13">
                  <c:v>2.255570641443199E-2</c:v>
                </c:pt>
                <c:pt idx="14">
                  <c:v>1.178678823372019E-2</c:v>
                </c:pt>
                <c:pt idx="15">
                  <c:v>1.0239843755743681E-2</c:v>
                </c:pt>
                <c:pt idx="16">
                  <c:v>1.1743445011898905E-2</c:v>
                </c:pt>
                <c:pt idx="17">
                  <c:v>1.1533429120865113E-2</c:v>
                </c:pt>
                <c:pt idx="18">
                  <c:v>1.5124715300675143E-2</c:v>
                </c:pt>
                <c:pt idx="19">
                  <c:v>8.0842064537285478E-3</c:v>
                </c:pt>
                <c:pt idx="20">
                  <c:v>9.1806761163276511E-3</c:v>
                </c:pt>
                <c:pt idx="21">
                  <c:v>8.336245405483304E-3</c:v>
                </c:pt>
                <c:pt idx="22">
                  <c:v>1.360908193907004E-3</c:v>
                </c:pt>
                <c:pt idx="23">
                  <c:v>8.6371251606914105E-3</c:v>
                </c:pt>
                <c:pt idx="24">
                  <c:v>1.1705553052894564E-2</c:v>
                </c:pt>
                <c:pt idx="25">
                  <c:v>9.2603260006291713E-3</c:v>
                </c:pt>
                <c:pt idx="26">
                  <c:v>1.545207025011415E-2</c:v>
                </c:pt>
                <c:pt idx="27">
                  <c:v>1.894087719530085E-2</c:v>
                </c:pt>
                <c:pt idx="28">
                  <c:v>2.1338980692066203E-2</c:v>
                </c:pt>
                <c:pt idx="29">
                  <c:v>2.4213904886475145E-2</c:v>
                </c:pt>
                <c:pt idx="30">
                  <c:v>2.8681609951882361E-2</c:v>
                </c:pt>
                <c:pt idx="31">
                  <c:v>2.4257568047338442E-2</c:v>
                </c:pt>
                <c:pt idx="32">
                  <c:v>2.3742771514994421E-2</c:v>
                </c:pt>
                <c:pt idx="33">
                  <c:v>2.5997333575199469E-2</c:v>
                </c:pt>
                <c:pt idx="34">
                  <c:v>2.8240603965119411E-2</c:v>
                </c:pt>
                <c:pt idx="35">
                  <c:v>3.2703153632387003E-2</c:v>
                </c:pt>
                <c:pt idx="36">
                  <c:v>3.581760522467748E-2</c:v>
                </c:pt>
                <c:pt idx="37">
                  <c:v>3.9475391749247746E-2</c:v>
                </c:pt>
                <c:pt idx="38">
                  <c:v>3.7266245031595605E-2</c:v>
                </c:pt>
                <c:pt idx="39">
                  <c:v>4.0412848729163633E-2</c:v>
                </c:pt>
                <c:pt idx="40">
                  <c:v>3.7160127878219228E-2</c:v>
                </c:pt>
                <c:pt idx="41">
                  <c:v>6.513971883057508E-2</c:v>
                </c:pt>
                <c:pt idx="42">
                  <c:v>7.8289144046998174E-2</c:v>
                </c:pt>
                <c:pt idx="43">
                  <c:v>7.1933713253548026E-2</c:v>
                </c:pt>
                <c:pt idx="44">
                  <c:v>6.9944421846901098E-2</c:v>
                </c:pt>
                <c:pt idx="45">
                  <c:v>3.2432633180268365E-2</c:v>
                </c:pt>
                <c:pt idx="46">
                  <c:v>1.0496788527620902E-2</c:v>
                </c:pt>
                <c:pt idx="47">
                  <c:v>2.9001237305391887E-3</c:v>
                </c:pt>
                <c:pt idx="48">
                  <c:v>-7.2547451270129184E-3</c:v>
                </c:pt>
                <c:pt idx="49">
                  <c:v>-1.7738164267721738E-2</c:v>
                </c:pt>
                <c:pt idx="50">
                  <c:v>-2.8855556894632404E-2</c:v>
                </c:pt>
                <c:pt idx="51">
                  <c:v>-2.1251828584894213E-2</c:v>
                </c:pt>
                <c:pt idx="52">
                  <c:v>-2.1958740992564264E-2</c:v>
                </c:pt>
                <c:pt idx="53">
                  <c:v>-1.2529080556199522E-2</c:v>
                </c:pt>
                <c:pt idx="54">
                  <c:v>9.5235455297828316E-4</c:v>
                </c:pt>
                <c:pt idx="55">
                  <c:v>-1.2344177895818048E-2</c:v>
                </c:pt>
                <c:pt idx="56">
                  <c:v>-3.9933612967820919E-3</c:v>
                </c:pt>
                <c:pt idx="57">
                  <c:v>2.1859369339137708E-3</c:v>
                </c:pt>
                <c:pt idx="58">
                  <c:v>8.7073390856595365E-3</c:v>
                </c:pt>
                <c:pt idx="59">
                  <c:v>1.9153975516704027E-2</c:v>
                </c:pt>
                <c:pt idx="60">
                  <c:v>2.7462778904123204E-2</c:v>
                </c:pt>
                <c:pt idx="61">
                  <c:v>3.4624563493427227E-2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5-C81D-4FC7-B9E5-2092BF4EBD63}"/>
            </c:ext>
          </c:extLst>
        </c:ser>
        <c:ser>
          <c:idx val="4"/>
          <c:order val="4"/>
          <c:spPr>
            <a:ln w="25400" cap="rnd">
              <a:solidFill>
                <a:schemeClr val="accent2">
                  <a:lumMod val="50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81D-4FC7-B9E5-2092BF4EBD6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81D-4FC7-B9E5-2092BF4EBD6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81D-4FC7-B9E5-2092BF4EBD63}"/>
                </c:ext>
              </c:extLst>
            </c:dLbl>
            <c:dLbl>
              <c:idx val="3"/>
              <c:layout>
                <c:manualLayout>
                  <c:x val="-4.1425772245274349E-2"/>
                  <c:y val="-4.25334909377462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81D-4FC7-B9E5-2092BF4EBD6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81D-4FC7-B9E5-2092BF4EBD6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81D-4FC7-B9E5-2092BF4EBD6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81D-4FC7-B9E5-2092BF4EBD6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81D-4FC7-B9E5-2092BF4EBD6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81D-4FC7-B9E5-2092BF4EBD6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81D-4FC7-B9E5-2092BF4EBD63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C81D-4FC7-B9E5-2092BF4EBD63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C81D-4FC7-B9E5-2092BF4EBD63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C81D-4FC7-B9E5-2092BF4EBD63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C81D-4FC7-B9E5-2092BF4EBD63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C81D-4FC7-B9E5-2092BF4EBD63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C81D-4FC7-B9E5-2092BF4EBD63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C81D-4FC7-B9E5-2092BF4EBD63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C81D-4FC7-B9E5-2092BF4EBD63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C81D-4FC7-B9E5-2092BF4EBD63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C81D-4FC7-B9E5-2092BF4EBD63}"/>
                </c:ext>
              </c:extLst>
            </c:dLbl>
            <c:dLbl>
              <c:idx val="20"/>
              <c:layout>
                <c:manualLayout>
                  <c:x val="-3.0264292300599356E-2"/>
                  <c:y val="-4.003152088258471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2,7%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9-C81D-4FC7-B9E5-2092BF4EBD63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C81D-4FC7-B9E5-2092BF4EBD63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C81D-4FC7-B9E5-2092BF4EBD63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C81D-4FC7-B9E5-2092BF4EBD63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C81D-4FC7-B9E5-2092BF4EBD63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C81D-4FC7-B9E5-2092BF4EBD63}"/>
                </c:ext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C81D-4FC7-B9E5-2092BF4EBD63}"/>
                </c:ext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C81D-4FC7-B9E5-2092BF4EBD63}"/>
                </c:ext>
              </c:extLst>
            </c:dLbl>
            <c:dLbl>
              <c:idx val="2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C81D-4FC7-B9E5-2092BF4EBD63}"/>
                </c:ext>
              </c:extLst>
            </c:dLbl>
            <c:dLbl>
              <c:idx val="2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C81D-4FC7-B9E5-2092BF4EBD63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C81D-4FC7-B9E5-2092BF4EBD63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C81D-4FC7-B9E5-2092BF4EBD63}"/>
                </c:ext>
              </c:extLst>
            </c:dLbl>
            <c:dLbl>
              <c:idx val="3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C81D-4FC7-B9E5-2092BF4EBD63}"/>
                </c:ext>
              </c:extLst>
            </c:dLbl>
            <c:dLbl>
              <c:idx val="3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C81D-4FC7-B9E5-2092BF4EBD63}"/>
                </c:ext>
              </c:extLst>
            </c:dLbl>
            <c:dLbl>
              <c:idx val="3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C81D-4FC7-B9E5-2092BF4EBD63}"/>
                </c:ext>
              </c:extLst>
            </c:dLbl>
            <c:dLbl>
              <c:idx val="3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C81D-4FC7-B9E5-2092BF4EBD63}"/>
                </c:ext>
              </c:extLst>
            </c:dLbl>
            <c:dLbl>
              <c:idx val="3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C81D-4FC7-B9E5-2092BF4EBD63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C81D-4FC7-B9E5-2092BF4EBD63}"/>
                </c:ext>
              </c:extLst>
            </c:dLbl>
            <c:dLbl>
              <c:idx val="3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C81D-4FC7-B9E5-2092BF4EBD63}"/>
                </c:ext>
              </c:extLst>
            </c:dLbl>
            <c:dLbl>
              <c:idx val="3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C81D-4FC7-B9E5-2092BF4EBD63}"/>
                </c:ext>
              </c:extLst>
            </c:dLbl>
            <c:dLbl>
              <c:idx val="4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C81D-4FC7-B9E5-2092BF4EBD63}"/>
                </c:ext>
              </c:extLst>
            </c:dLbl>
            <c:dLbl>
              <c:idx val="4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C81D-4FC7-B9E5-2092BF4EBD63}"/>
                </c:ext>
              </c:extLst>
            </c:dLbl>
            <c:dLbl>
              <c:idx val="4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C81D-4FC7-B9E5-2092BF4EBD63}"/>
                </c:ext>
              </c:extLst>
            </c:dLbl>
            <c:dLbl>
              <c:idx val="43"/>
              <c:layout>
                <c:manualLayout>
                  <c:x val="-2.6787690179806471E-2"/>
                  <c:y val="-4.50354609929078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C81D-4FC7-B9E5-2092BF4EBD63}"/>
                </c:ext>
              </c:extLst>
            </c:dLbl>
            <c:dLbl>
              <c:idx val="4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C81D-4FC7-B9E5-2092BF4EBD63}"/>
                </c:ext>
              </c:extLst>
            </c:dLbl>
            <c:dLbl>
              <c:idx val="4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C81D-4FC7-B9E5-2092BF4EBD63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C81D-4FC7-B9E5-2092BF4EBD63}"/>
                </c:ext>
              </c:extLst>
            </c:dLbl>
            <c:dLbl>
              <c:idx val="4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C81D-4FC7-B9E5-2092BF4EBD63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C81D-4FC7-B9E5-2092BF4EBD63}"/>
                </c:ext>
              </c:extLst>
            </c:dLbl>
            <c:dLbl>
              <c:idx val="49"/>
              <c:layout>
                <c:manualLayout>
                  <c:x val="-1.430878284923928E-2"/>
                  <c:y val="-3.752955082742316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0,0%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4B-C81D-4FC7-B9E5-2092BF4EBD63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C81D-4FC7-B9E5-2092BF4EBD63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C81D-4FC7-B9E5-2092BF4EBD63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C81D-4FC7-B9E5-2092BF4EBD63}"/>
                </c:ext>
              </c:extLst>
            </c:dLbl>
            <c:dLbl>
              <c:idx val="5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C81D-4FC7-B9E5-2092BF4EBD63}"/>
                </c:ext>
              </c:extLst>
            </c:dLbl>
            <c:dLbl>
              <c:idx val="5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2-C81D-4FC7-B9E5-2092BF4EBD63}"/>
                </c:ext>
              </c:extLst>
            </c:dLbl>
            <c:dLbl>
              <c:idx val="5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C81D-4FC7-B9E5-2092BF4EBD63}"/>
                </c:ext>
              </c:extLst>
            </c:dLbl>
            <c:dLbl>
              <c:idx val="5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C81D-4FC7-B9E5-2092BF4EBD63}"/>
                </c:ext>
              </c:extLst>
            </c:dLbl>
            <c:dLbl>
              <c:idx val="5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C81D-4FC7-B9E5-2092BF4EBD63}"/>
                </c:ext>
              </c:extLst>
            </c:dLbl>
            <c:dLbl>
              <c:idx val="5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C81D-4FC7-B9E5-2092BF4EBD63}"/>
                </c:ext>
              </c:extLst>
            </c:dLbl>
            <c:dLbl>
              <c:idx val="59"/>
              <c:layout>
                <c:manualLayout>
                  <c:x val="-3.9149953895804411E-2"/>
                  <c:y val="-2.25177304964539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C81D-4FC7-B9E5-2092BF4EBD63}"/>
                </c:ext>
              </c:extLst>
            </c:dLbl>
            <c:dLbl>
              <c:idx val="6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C81D-4FC7-B9E5-2092BF4EBD63}"/>
                </c:ext>
              </c:extLst>
            </c:dLbl>
            <c:dLbl>
              <c:idx val="61"/>
              <c:layout>
                <c:manualLayout>
                  <c:x val="-1.730059935453053E-4"/>
                  <c:y val="-4.00315208825847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C81D-4FC7-B9E5-2092BF4EBD6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'Margem_contraprestações_GRA (2)'!$C$5:$BU$6</c:f>
              <c:multiLvlStrCache>
                <c:ptCount val="62"/>
                <c:lvl>
                  <c:pt idx="0">
                    <c:v>1T</c:v>
                  </c:pt>
                  <c:pt idx="1">
                    <c:v>2T</c:v>
                  </c:pt>
                  <c:pt idx="2">
                    <c:v>3T</c:v>
                  </c:pt>
                  <c:pt idx="3">
                    <c:v>4T</c:v>
                  </c:pt>
                  <c:pt idx="4">
                    <c:v>1T</c:v>
                  </c:pt>
                  <c:pt idx="5">
                    <c:v>2T</c:v>
                  </c:pt>
                  <c:pt idx="6">
                    <c:v>3T</c:v>
                  </c:pt>
                  <c:pt idx="7">
                    <c:v>4T</c:v>
                  </c:pt>
                  <c:pt idx="8">
                    <c:v>1T</c:v>
                  </c:pt>
                  <c:pt idx="9">
                    <c:v>2T</c:v>
                  </c:pt>
                  <c:pt idx="10">
                    <c:v>3T</c:v>
                  </c:pt>
                  <c:pt idx="11">
                    <c:v>4T</c:v>
                  </c:pt>
                  <c:pt idx="12">
                    <c:v>1T</c:v>
                  </c:pt>
                  <c:pt idx="13">
                    <c:v>2T</c:v>
                  </c:pt>
                  <c:pt idx="14">
                    <c:v>3T</c:v>
                  </c:pt>
                  <c:pt idx="15">
                    <c:v>4T</c:v>
                  </c:pt>
                  <c:pt idx="16">
                    <c:v>1T</c:v>
                  </c:pt>
                  <c:pt idx="17">
                    <c:v>2T</c:v>
                  </c:pt>
                  <c:pt idx="18">
                    <c:v>3T</c:v>
                  </c:pt>
                  <c:pt idx="19">
                    <c:v>4T</c:v>
                  </c:pt>
                  <c:pt idx="20">
                    <c:v>1T</c:v>
                  </c:pt>
                  <c:pt idx="21">
                    <c:v>2T</c:v>
                  </c:pt>
                  <c:pt idx="22">
                    <c:v>3T</c:v>
                  </c:pt>
                  <c:pt idx="23">
                    <c:v>4T</c:v>
                  </c:pt>
                  <c:pt idx="24">
                    <c:v>1T</c:v>
                  </c:pt>
                  <c:pt idx="25">
                    <c:v>2T</c:v>
                  </c:pt>
                  <c:pt idx="26">
                    <c:v>3T</c:v>
                  </c:pt>
                  <c:pt idx="27">
                    <c:v>4T</c:v>
                  </c:pt>
                  <c:pt idx="28">
                    <c:v>1T</c:v>
                  </c:pt>
                  <c:pt idx="29">
                    <c:v>2T</c:v>
                  </c:pt>
                  <c:pt idx="30">
                    <c:v>3T</c:v>
                  </c:pt>
                  <c:pt idx="31">
                    <c:v>4T</c:v>
                  </c:pt>
                  <c:pt idx="32">
                    <c:v>1T</c:v>
                  </c:pt>
                  <c:pt idx="33">
                    <c:v>2T</c:v>
                  </c:pt>
                  <c:pt idx="34">
                    <c:v>3T</c:v>
                  </c:pt>
                  <c:pt idx="35">
                    <c:v>4T</c:v>
                  </c:pt>
                  <c:pt idx="36">
                    <c:v>1T</c:v>
                  </c:pt>
                  <c:pt idx="37">
                    <c:v>2T</c:v>
                  </c:pt>
                  <c:pt idx="38">
                    <c:v>3T</c:v>
                  </c:pt>
                  <c:pt idx="39">
                    <c:v>4T</c:v>
                  </c:pt>
                  <c:pt idx="40">
                    <c:v>1T</c:v>
                  </c:pt>
                  <c:pt idx="41">
                    <c:v>2T</c:v>
                  </c:pt>
                  <c:pt idx="42">
                    <c:v>3T</c:v>
                  </c:pt>
                  <c:pt idx="43">
                    <c:v>4T</c:v>
                  </c:pt>
                  <c:pt idx="44">
                    <c:v>1T</c:v>
                  </c:pt>
                  <c:pt idx="45">
                    <c:v>2T</c:v>
                  </c:pt>
                  <c:pt idx="46">
                    <c:v>3T</c:v>
                  </c:pt>
                  <c:pt idx="47">
                    <c:v>4T</c:v>
                  </c:pt>
                  <c:pt idx="48">
                    <c:v>1T</c:v>
                  </c:pt>
                  <c:pt idx="49">
                    <c:v>2T</c:v>
                  </c:pt>
                  <c:pt idx="50">
                    <c:v>3T</c:v>
                  </c:pt>
                  <c:pt idx="51">
                    <c:v>4T</c:v>
                  </c:pt>
                  <c:pt idx="52">
                    <c:v>1T</c:v>
                  </c:pt>
                  <c:pt idx="53">
                    <c:v>2T</c:v>
                  </c:pt>
                  <c:pt idx="54">
                    <c:v>3T</c:v>
                  </c:pt>
                  <c:pt idx="55">
                    <c:v>4T</c:v>
                  </c:pt>
                  <c:pt idx="56">
                    <c:v>1T</c:v>
                  </c:pt>
                  <c:pt idx="57">
                    <c:v>2T</c:v>
                  </c:pt>
                  <c:pt idx="58">
                    <c:v>3T</c:v>
                  </c:pt>
                  <c:pt idx="59">
                    <c:v>4T</c:v>
                  </c:pt>
                  <c:pt idx="60">
                    <c:v>1T</c:v>
                  </c:pt>
                  <c:pt idx="61">
                    <c:v>2T</c:v>
                  </c:pt>
                </c:lvl>
                <c:lvl>
                  <c:pt idx="0">
                    <c:v>2010</c:v>
                  </c:pt>
                  <c:pt idx="4">
                    <c:v>2011</c:v>
                  </c:pt>
                  <c:pt idx="8">
                    <c:v>2012</c:v>
                  </c:pt>
                  <c:pt idx="12">
                    <c:v>2013</c:v>
                  </c:pt>
                  <c:pt idx="16">
                    <c:v>2014</c:v>
                  </c:pt>
                  <c:pt idx="20">
                    <c:v>2015</c:v>
                  </c:pt>
                  <c:pt idx="24">
                    <c:v>2016</c:v>
                  </c:pt>
                  <c:pt idx="28">
                    <c:v>2017</c:v>
                  </c:pt>
                  <c:pt idx="32">
                    <c:v>2018</c:v>
                  </c:pt>
                  <c:pt idx="36">
                    <c:v>2019</c:v>
                  </c:pt>
                  <c:pt idx="40">
                    <c:v>2020</c:v>
                  </c:pt>
                  <c:pt idx="44">
                    <c:v>2021</c:v>
                  </c:pt>
                  <c:pt idx="48">
                    <c:v>2022</c:v>
                  </c:pt>
                  <c:pt idx="52">
                    <c:v>2023</c:v>
                  </c:pt>
                  <c:pt idx="56">
                    <c:v>2024</c:v>
                  </c:pt>
                  <c:pt idx="60">
                    <c:v>2025</c:v>
                  </c:pt>
                </c:lvl>
              </c:multiLvlStrCache>
              <c:extLst/>
            </c:multiLvlStrRef>
          </c:cat>
          <c:val>
            <c:numRef>
              <c:f>'Margem_contraprestações_GRA (2)'!$C$22:$BU$22</c:f>
              <c:numCache>
                <c:formatCode>0.00%</c:formatCode>
                <c:ptCount val="62"/>
                <c:pt idx="0">
                  <c:v>4.0250715789520851E-2</c:v>
                </c:pt>
                <c:pt idx="1">
                  <c:v>3.9610816638755979E-2</c:v>
                </c:pt>
                <c:pt idx="2">
                  <c:v>4.6947323593922681E-2</c:v>
                </c:pt>
                <c:pt idx="3">
                  <c:v>4.5782514945864612E-2</c:v>
                </c:pt>
                <c:pt idx="4">
                  <c:v>3.9890894386255552E-2</c:v>
                </c:pt>
                <c:pt idx="5">
                  <c:v>3.7066867865130831E-2</c:v>
                </c:pt>
                <c:pt idx="6">
                  <c:v>3.0186652821087852E-2</c:v>
                </c:pt>
                <c:pt idx="7">
                  <c:v>3.6499336222635438E-2</c:v>
                </c:pt>
                <c:pt idx="8">
                  <c:v>3.4986835357158672E-2</c:v>
                </c:pt>
                <c:pt idx="9">
                  <c:v>3.2247857228004904E-2</c:v>
                </c:pt>
                <c:pt idx="10">
                  <c:v>3.0199792429858454E-2</c:v>
                </c:pt>
                <c:pt idx="11">
                  <c:v>2.8868689341135161E-2</c:v>
                </c:pt>
                <c:pt idx="12">
                  <c:v>2.8840291859467234E-2</c:v>
                </c:pt>
                <c:pt idx="13">
                  <c:v>2.9017694169532555E-2</c:v>
                </c:pt>
                <c:pt idx="14">
                  <c:v>2.1989090786385765E-2</c:v>
                </c:pt>
                <c:pt idx="15">
                  <c:v>1.5713884083640012E-2</c:v>
                </c:pt>
                <c:pt idx="16">
                  <c:v>1.7772571193220857E-2</c:v>
                </c:pt>
                <c:pt idx="17">
                  <c:v>2.099036836784467E-2</c:v>
                </c:pt>
                <c:pt idx="18">
                  <c:v>2.4593216937360919E-2</c:v>
                </c:pt>
                <c:pt idx="19">
                  <c:v>2.541863915186645E-2</c:v>
                </c:pt>
                <c:pt idx="20">
                  <c:v>2.7503967902594923E-2</c:v>
                </c:pt>
                <c:pt idx="21">
                  <c:v>2.7602457781213195E-2</c:v>
                </c:pt>
                <c:pt idx="22">
                  <c:v>1.8046924246954029E-2</c:v>
                </c:pt>
                <c:pt idx="23">
                  <c:v>2.7296474624245566E-2</c:v>
                </c:pt>
                <c:pt idx="24">
                  <c:v>3.3334286596409739E-2</c:v>
                </c:pt>
                <c:pt idx="25">
                  <c:v>2.9975394123401205E-2</c:v>
                </c:pt>
                <c:pt idx="26">
                  <c:v>4.0566381631073511E-2</c:v>
                </c:pt>
                <c:pt idx="27">
                  <c:v>4.0285153820043967E-2</c:v>
                </c:pt>
                <c:pt idx="28">
                  <c:v>4.1384142817912542E-2</c:v>
                </c:pt>
                <c:pt idx="29">
                  <c:v>4.0994106708494293E-2</c:v>
                </c:pt>
                <c:pt idx="30">
                  <c:v>4.4835469377611223E-2</c:v>
                </c:pt>
                <c:pt idx="31">
                  <c:v>3.964397713290968E-2</c:v>
                </c:pt>
                <c:pt idx="32">
                  <c:v>3.7678966344289119E-2</c:v>
                </c:pt>
                <c:pt idx="33">
                  <c:v>3.8619778793803336E-2</c:v>
                </c:pt>
                <c:pt idx="34">
                  <c:v>3.8887218919761414E-2</c:v>
                </c:pt>
                <c:pt idx="35">
                  <c:v>4.6029508177935954E-2</c:v>
                </c:pt>
                <c:pt idx="36">
                  <c:v>4.9281240756941978E-2</c:v>
                </c:pt>
                <c:pt idx="37">
                  <c:v>5.8431597296446355E-2</c:v>
                </c:pt>
                <c:pt idx="38">
                  <c:v>5.6873530132895124E-2</c:v>
                </c:pt>
                <c:pt idx="39">
                  <c:v>5.74998465773165E-2</c:v>
                </c:pt>
                <c:pt idx="40">
                  <c:v>4.8083620119168502E-2</c:v>
                </c:pt>
                <c:pt idx="41">
                  <c:v>7.3211484661124496E-2</c:v>
                </c:pt>
                <c:pt idx="42">
                  <c:v>8.4544320521662664E-2</c:v>
                </c:pt>
                <c:pt idx="43">
                  <c:v>8.0432249462847369E-2</c:v>
                </c:pt>
                <c:pt idx="44">
                  <c:v>8.1174271450378518E-2</c:v>
                </c:pt>
                <c:pt idx="45">
                  <c:v>4.4163555066270982E-2</c:v>
                </c:pt>
                <c:pt idx="46">
                  <c:v>2.2194720404671697E-2</c:v>
                </c:pt>
                <c:pt idx="47">
                  <c:v>1.3525912135402881E-2</c:v>
                </c:pt>
                <c:pt idx="48">
                  <c:v>7.5685752489211616E-3</c:v>
                </c:pt>
                <c:pt idx="49">
                  <c:v>-8.3552603854446163E-4</c:v>
                </c:pt>
                <c:pt idx="50">
                  <c:v>-8.8299153522755445E-3</c:v>
                </c:pt>
                <c:pt idx="51">
                  <c:v>1.0756514044933573E-4</c:v>
                </c:pt>
                <c:pt idx="52">
                  <c:v>-1.6995542263672592E-3</c:v>
                </c:pt>
                <c:pt idx="53">
                  <c:v>8.2747603429603554E-3</c:v>
                </c:pt>
                <c:pt idx="54">
                  <c:v>2.1183283768949974E-2</c:v>
                </c:pt>
                <c:pt idx="55">
                  <c:v>8.300857003638154E-3</c:v>
                </c:pt>
                <c:pt idx="56">
                  <c:v>1.6283175129484923E-2</c:v>
                </c:pt>
                <c:pt idx="57">
                  <c:v>1.9720253659730781E-2</c:v>
                </c:pt>
                <c:pt idx="58">
                  <c:v>2.5615161018940253E-2</c:v>
                </c:pt>
                <c:pt idx="59">
                  <c:v>3.3470515546523832E-2</c:v>
                </c:pt>
                <c:pt idx="60">
                  <c:v>4.380843513224586E-2</c:v>
                </c:pt>
                <c:pt idx="61">
                  <c:v>5.2482769788454404E-2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48-C81D-4FC7-B9E5-2092BF4EBD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4221199"/>
        <c:axId val="1854213519"/>
      </c:lineChart>
      <c:catAx>
        <c:axId val="1854221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pt-BR"/>
          </a:p>
        </c:txPr>
        <c:crossAx val="1854213519"/>
        <c:crosses val="autoZero"/>
        <c:auto val="1"/>
        <c:lblAlgn val="ctr"/>
        <c:lblOffset val="100"/>
        <c:noMultiLvlLbl val="0"/>
      </c:catAx>
      <c:valAx>
        <c:axId val="1854213519"/>
        <c:scaling>
          <c:orientation val="minMax"/>
          <c:max val="9.0000000000000024E-2"/>
          <c:min val="-5.000000000000001E-2"/>
        </c:scaling>
        <c:delete val="0"/>
        <c:axPos val="l"/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54221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6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772057215987973E-2"/>
          <c:y val="0.22456610099506016"/>
          <c:w val="0.90109934572805372"/>
          <c:h val="0.630160534461222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Margem_ROE!$X$89</c:f>
              <c:strCache>
                <c:ptCount val="1"/>
                <c:pt idx="0">
                  <c:v>Pequena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</c:spPr>
          <c:invertIfNegative val="0"/>
          <c:cat>
            <c:strRef>
              <c:f>Margem_ROE!$Y$79:$AB$79</c:f>
              <c:strCache>
                <c:ptCount val="4"/>
                <c:pt idx="0">
                  <c:v>2011 - 2019</c:v>
                </c:pt>
                <c:pt idx="1">
                  <c:v>2020 - 2022</c:v>
                </c:pt>
                <c:pt idx="2">
                  <c:v>2023 - 2024</c:v>
                </c:pt>
                <c:pt idx="3">
                  <c:v>3T/24 - 2T/25</c:v>
                </c:pt>
              </c:strCache>
            </c:strRef>
          </c:cat>
          <c:val>
            <c:numRef>
              <c:f>Margem_ROE!$Y$89:$AB$89</c:f>
              <c:numCache>
                <c:formatCode>0.0%</c:formatCode>
                <c:ptCount val="4"/>
                <c:pt idx="0">
                  <c:v>3.6018501616426175E-2</c:v>
                </c:pt>
                <c:pt idx="1">
                  <c:v>3.000890839752858E-2</c:v>
                </c:pt>
                <c:pt idx="2">
                  <c:v>2.1474976627108979E-2</c:v>
                </c:pt>
                <c:pt idx="3">
                  <c:v>4.2150683844155309E-2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CD-4D2B-A928-46EC7692F08C}"/>
            </c:ext>
          </c:extLst>
        </c:ser>
        <c:ser>
          <c:idx val="1"/>
          <c:order val="1"/>
          <c:tx>
            <c:strRef>
              <c:f>Margem_ROE!$X$90</c:f>
              <c:strCache>
                <c:ptCount val="1"/>
                <c:pt idx="0">
                  <c:v>Media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Margem_ROE!$Y$79:$AB$79</c:f>
              <c:strCache>
                <c:ptCount val="4"/>
                <c:pt idx="0">
                  <c:v>2011 - 2019</c:v>
                </c:pt>
                <c:pt idx="1">
                  <c:v>2020 - 2022</c:v>
                </c:pt>
                <c:pt idx="2">
                  <c:v>2023 - 2024</c:v>
                </c:pt>
                <c:pt idx="3">
                  <c:v>3T/24 - 2T/25</c:v>
                </c:pt>
              </c:strCache>
            </c:strRef>
          </c:cat>
          <c:val>
            <c:numRef>
              <c:f>Margem_ROE!$Y$90:$AB$90</c:f>
              <c:numCache>
                <c:formatCode>0.0%</c:formatCode>
                <c:ptCount val="4"/>
                <c:pt idx="0">
                  <c:v>4.322564906280156E-2</c:v>
                </c:pt>
                <c:pt idx="1">
                  <c:v>2.9140998420731375E-2</c:v>
                </c:pt>
                <c:pt idx="2">
                  <c:v>2.7229062552401716E-2</c:v>
                </c:pt>
                <c:pt idx="3">
                  <c:v>4.117130115161087E-2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CD-4D2B-A928-46EC7692F08C}"/>
            </c:ext>
          </c:extLst>
        </c:ser>
        <c:ser>
          <c:idx val="2"/>
          <c:order val="2"/>
          <c:tx>
            <c:strRef>
              <c:f>Margem_ROE!$X$91</c:f>
              <c:strCache>
                <c:ptCount val="1"/>
                <c:pt idx="0">
                  <c:v>Grande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Margem_ROE!$Y$79:$AB$79</c:f>
              <c:strCache>
                <c:ptCount val="4"/>
                <c:pt idx="0">
                  <c:v>2011 - 2019</c:v>
                </c:pt>
                <c:pt idx="1">
                  <c:v>2020 - 2022</c:v>
                </c:pt>
                <c:pt idx="2">
                  <c:v>2023 - 2024</c:v>
                </c:pt>
                <c:pt idx="3">
                  <c:v>3T/24 - 2T/25</c:v>
                </c:pt>
              </c:strCache>
            </c:strRef>
          </c:cat>
          <c:val>
            <c:numRef>
              <c:f>Margem_ROE!$Y$91:$AB$91</c:f>
              <c:numCache>
                <c:formatCode>0.0%</c:formatCode>
                <c:ptCount val="4"/>
                <c:pt idx="0">
                  <c:v>2.8335903281816559E-2</c:v>
                </c:pt>
                <c:pt idx="1">
                  <c:v>2.472018539521606E-2</c:v>
                </c:pt>
                <c:pt idx="2">
                  <c:v>1.641371632421432E-2</c:v>
                </c:pt>
                <c:pt idx="3">
                  <c:v>4.8289507666307512E-2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CD-4D2B-A928-46EC7692F0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85465407"/>
        <c:axId val="1285465887"/>
      </c:barChart>
      <c:catAx>
        <c:axId val="1285465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85465887"/>
        <c:crosses val="autoZero"/>
        <c:auto val="1"/>
        <c:lblAlgn val="ctr"/>
        <c:lblOffset val="100"/>
        <c:noMultiLvlLbl val="0"/>
      </c:catAx>
      <c:valAx>
        <c:axId val="1285465887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854654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008572952570277E-2"/>
          <c:y val="4.3226913689127767E-2"/>
          <c:w val="0.91228763091318443"/>
          <c:h val="0.70154255411684363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Margem_ROE!$X$57</c:f>
              <c:strCache>
                <c:ptCount val="1"/>
                <c:pt idx="0">
                  <c:v>Autogestão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Margem_ROE!$Y$40:$AB$40</c:f>
              <c:strCache>
                <c:ptCount val="4"/>
                <c:pt idx="0">
                  <c:v>2011 - 2019</c:v>
                </c:pt>
                <c:pt idx="1">
                  <c:v>2020 - 2022</c:v>
                </c:pt>
                <c:pt idx="2">
                  <c:v>2023 - 2024</c:v>
                </c:pt>
                <c:pt idx="3">
                  <c:v>3T/24 - 2T/25</c:v>
                </c:pt>
              </c:strCache>
            </c:strRef>
          </c:cat>
          <c:val>
            <c:numRef>
              <c:f>Margem_ROE!$Y$57:$AB$57</c:f>
              <c:numCache>
                <c:formatCode>0%</c:formatCode>
                <c:ptCount val="4"/>
                <c:pt idx="0">
                  <c:v>5.3676530689556551E-2</c:v>
                </c:pt>
                <c:pt idx="1">
                  <c:v>5.2580886451771829E-2</c:v>
                </c:pt>
                <c:pt idx="2">
                  <c:v>1.3829029531140723E-2</c:v>
                </c:pt>
                <c:pt idx="3">
                  <c:v>2.6788297980253066E-3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AA-4826-866F-0B25EB1DCE32}"/>
            </c:ext>
          </c:extLst>
        </c:ser>
        <c:ser>
          <c:idx val="2"/>
          <c:order val="2"/>
          <c:tx>
            <c:strRef>
              <c:f>Margem_ROE!$X$58</c:f>
              <c:strCache>
                <c:ptCount val="1"/>
                <c:pt idx="0">
                  <c:v>Cooperativa médica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Margem_ROE!$Y$40:$AB$40</c:f>
              <c:strCache>
                <c:ptCount val="4"/>
                <c:pt idx="0">
                  <c:v>2011 - 2019</c:v>
                </c:pt>
                <c:pt idx="1">
                  <c:v>2020 - 2022</c:v>
                </c:pt>
                <c:pt idx="2">
                  <c:v>2023 - 2024</c:v>
                </c:pt>
                <c:pt idx="3">
                  <c:v>3T/24 - 2T/25</c:v>
                </c:pt>
              </c:strCache>
            </c:strRef>
          </c:cat>
          <c:val>
            <c:numRef>
              <c:f>Margem_ROE!$Y$58:$AB$58</c:f>
              <c:numCache>
                <c:formatCode>0%</c:formatCode>
                <c:ptCount val="4"/>
                <c:pt idx="0">
                  <c:v>2.5390843315247966E-2</c:v>
                </c:pt>
                <c:pt idx="1">
                  <c:v>3.2661132174322705E-2</c:v>
                </c:pt>
                <c:pt idx="2">
                  <c:v>1.4051291243432728E-2</c:v>
                </c:pt>
                <c:pt idx="3">
                  <c:v>3.4679634841082038E-2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AA-4826-866F-0B25EB1DCE32}"/>
            </c:ext>
          </c:extLst>
        </c:ser>
        <c:ser>
          <c:idx val="3"/>
          <c:order val="3"/>
          <c:tx>
            <c:strRef>
              <c:f>Margem_ROE!$X$59</c:f>
              <c:strCache>
                <c:ptCount val="1"/>
                <c:pt idx="0">
                  <c:v>Filantropia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Margem_ROE!$Y$40:$AB$40</c:f>
              <c:strCache>
                <c:ptCount val="4"/>
                <c:pt idx="0">
                  <c:v>2011 - 2019</c:v>
                </c:pt>
                <c:pt idx="1">
                  <c:v>2020 - 2022</c:v>
                </c:pt>
                <c:pt idx="2">
                  <c:v>2023 - 2024</c:v>
                </c:pt>
                <c:pt idx="3">
                  <c:v>3T/24 - 2T/25</c:v>
                </c:pt>
              </c:strCache>
            </c:strRef>
          </c:cat>
          <c:val>
            <c:numRef>
              <c:f>Margem_ROE!$Y$59:$AB$59</c:f>
              <c:numCache>
                <c:formatCode>0%</c:formatCode>
                <c:ptCount val="4"/>
                <c:pt idx="0">
                  <c:v>1.7710200297574794E-2</c:v>
                </c:pt>
                <c:pt idx="1">
                  <c:v>1.8792138232735914E-2</c:v>
                </c:pt>
                <c:pt idx="2">
                  <c:v>3.4569529530843253E-2</c:v>
                </c:pt>
                <c:pt idx="3">
                  <c:v>4.411473904710448E-2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AA-4826-866F-0B25EB1DCE32}"/>
            </c:ext>
          </c:extLst>
        </c:ser>
        <c:ser>
          <c:idx val="4"/>
          <c:order val="4"/>
          <c:tx>
            <c:strRef>
              <c:f>Margem_ROE!$X$60</c:f>
              <c:strCache>
                <c:ptCount val="1"/>
                <c:pt idx="0">
                  <c:v>Medicina de grupo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Margem_ROE!$Y$40:$AB$40</c:f>
              <c:strCache>
                <c:ptCount val="4"/>
                <c:pt idx="0">
                  <c:v>2011 - 2019</c:v>
                </c:pt>
                <c:pt idx="1">
                  <c:v>2020 - 2022</c:v>
                </c:pt>
                <c:pt idx="2">
                  <c:v>2023 - 2024</c:v>
                </c:pt>
                <c:pt idx="3">
                  <c:v>3T/24 - 2T/25</c:v>
                </c:pt>
              </c:strCache>
            </c:strRef>
          </c:cat>
          <c:val>
            <c:numRef>
              <c:f>Margem_ROE!$Y$60:$AB$60</c:f>
              <c:numCache>
                <c:formatCode>0%</c:formatCode>
                <c:ptCount val="4"/>
                <c:pt idx="0">
                  <c:v>1.9949591022576957E-2</c:v>
                </c:pt>
                <c:pt idx="1">
                  <c:v>5.1551208154730563E-3</c:v>
                </c:pt>
                <c:pt idx="2">
                  <c:v>4.0390495821705924E-3</c:v>
                </c:pt>
                <c:pt idx="3">
                  <c:v>5.5205590757411639E-2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AA-4826-866F-0B25EB1DCE32}"/>
            </c:ext>
          </c:extLst>
        </c:ser>
        <c:ser>
          <c:idx val="5"/>
          <c:order val="5"/>
          <c:tx>
            <c:strRef>
              <c:f>Margem_ROE!$X$61</c:f>
              <c:strCache>
                <c:ptCount val="1"/>
                <c:pt idx="0">
                  <c:v>Seguradora especializada em saúde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/>
          </c:spPr>
          <c:invertIfNegative val="0"/>
          <c:cat>
            <c:strRef>
              <c:f>Margem_ROE!$Y$40:$AB$40</c:f>
              <c:strCache>
                <c:ptCount val="4"/>
                <c:pt idx="0">
                  <c:v>2011 - 2019</c:v>
                </c:pt>
                <c:pt idx="1">
                  <c:v>2020 - 2022</c:v>
                </c:pt>
                <c:pt idx="2">
                  <c:v>2023 - 2024</c:v>
                </c:pt>
                <c:pt idx="3">
                  <c:v>3T/24 - 2T/25</c:v>
                </c:pt>
              </c:strCache>
            </c:strRef>
          </c:cat>
          <c:val>
            <c:numRef>
              <c:f>Margem_ROE!$Y$61:$AB$61</c:f>
              <c:numCache>
                <c:formatCode>0%</c:formatCode>
                <c:ptCount val="4"/>
                <c:pt idx="0">
                  <c:v>4.9843968045394642E-2</c:v>
                </c:pt>
                <c:pt idx="1">
                  <c:v>3.0147366146329495E-2</c:v>
                </c:pt>
                <c:pt idx="2">
                  <c:v>4.2887343794699842E-2</c:v>
                </c:pt>
                <c:pt idx="3">
                  <c:v>7.2420703139186055E-2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AA-4826-866F-0B25EB1DCE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7319311"/>
        <c:axId val="1277325551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Margem_ROE!$X$56</c15:sqref>
                        </c15:formulaRef>
                      </c:ext>
                    </c:extLst>
                    <c:strCache>
                      <c:ptCount val="1"/>
                      <c:pt idx="0">
                        <c:v>Administradora de benefícios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Margem_ROE!$Y$40:$AB$40</c15:sqref>
                        </c15:formulaRef>
                      </c:ext>
                    </c:extLst>
                    <c:strCache>
                      <c:ptCount val="4"/>
                      <c:pt idx="0">
                        <c:v>2011 - 2019</c:v>
                      </c:pt>
                      <c:pt idx="1">
                        <c:v>2020 - 2022</c:v>
                      </c:pt>
                      <c:pt idx="2">
                        <c:v>2023 - 2024</c:v>
                      </c:pt>
                      <c:pt idx="3">
                        <c:v>3T/24 - 2T/25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Margem_ROE!$Y$56:$AB$56</c15:sqref>
                        </c15:formulaRef>
                      </c:ext>
                    </c:extLst>
                    <c:numCache>
                      <c:formatCode>0%</c:formatCode>
                      <c:ptCount val="4"/>
                      <c:pt idx="0">
                        <c:v>0.20552061394844917</c:v>
                      </c:pt>
                      <c:pt idx="1">
                        <c:v>0.24352045645861517</c:v>
                      </c:pt>
                      <c:pt idx="2">
                        <c:v>0.11262892248436919</c:v>
                      </c:pt>
                      <c:pt idx="3">
                        <c:v>7.7544506473196745E-2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5-AFAA-4826-866F-0B25EB1DCE32}"/>
                  </c:ext>
                </c:extLst>
              </c15:ser>
            </c15:filteredBarSeries>
          </c:ext>
        </c:extLst>
      </c:barChart>
      <c:catAx>
        <c:axId val="1277319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77325551"/>
        <c:crosses val="autoZero"/>
        <c:auto val="1"/>
        <c:lblAlgn val="ctr"/>
        <c:lblOffset val="100"/>
        <c:noMultiLvlLbl val="0"/>
      </c:catAx>
      <c:valAx>
        <c:axId val="1277325551"/>
        <c:scaling>
          <c:orientation val="minMax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77319311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7756156336959656"/>
          <c:w val="1"/>
          <c:h val="9.3454469541855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'ROIC (3)'!$B$29</c:f>
              <c:strCache>
                <c:ptCount val="1"/>
                <c:pt idx="0">
                  <c:v>ROIC com result. financeiro total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6FB-41B3-9E49-64C71F405EB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6FB-41B3-9E49-64C71F405EB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6FB-41B3-9E49-64C71F405EB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6FB-41B3-9E49-64C71F405EB5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6FB-41B3-9E49-64C71F405EB5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FB-41B3-9E49-64C71F405EB5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FB-41B3-9E49-64C71F405EB5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FB-41B3-9E49-64C71F405EB5}"/>
                </c:ext>
              </c:extLst>
            </c:dLbl>
            <c:dLbl>
              <c:idx val="10"/>
              <c:layout>
                <c:manualLayout>
                  <c:x val="-3.2233502538071064E-2"/>
                  <c:y val="-6.34070380320995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6FB-41B3-9E49-64C71F405EB5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FB-41B3-9E49-64C71F405EB5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FB-41B3-9E49-64C71F405EB5}"/>
                </c:ext>
              </c:extLst>
            </c:dLbl>
            <c:dLbl>
              <c:idx val="14"/>
              <c:layout>
                <c:manualLayout>
                  <c:x val="-4.1187253243090804E-2"/>
                  <c:y val="-1.0375816993464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FB-41B3-9E49-64C71F405EB5}"/>
                </c:ext>
              </c:extLst>
            </c:dLbl>
            <c:dLbl>
              <c:idx val="15"/>
              <c:layout>
                <c:manualLayout>
                  <c:x val="-8.7533840947547851E-3"/>
                  <c:y val="6.6145833333333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FB-41B3-9E49-64C71F405EB5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oppins Light" panose="00000400000000000000" pitchFamily="2" charset="0"/>
                    <a:ea typeface="+mn-ea"/>
                    <a:cs typeface="Poppins Light" panose="00000400000000000000" pitchFamily="2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'ROIC (3)'!$C$5:$R$5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'ROIC (3)'!$C$29:$R$29</c:f>
              <c:numCache>
                <c:formatCode>0.0%</c:formatCode>
                <c:ptCount val="16"/>
                <c:pt idx="0">
                  <c:v>0.19962618861465747</c:v>
                </c:pt>
                <c:pt idx="1">
                  <c:v>0.24713116327570173</c:v>
                </c:pt>
                <c:pt idx="2">
                  <c:v>0.25155930265990112</c:v>
                </c:pt>
                <c:pt idx="3">
                  <c:v>4.9777442492518649E-2</c:v>
                </c:pt>
                <c:pt idx="4">
                  <c:v>7.7286312950947678E-2</c:v>
                </c:pt>
                <c:pt idx="5">
                  <c:v>0.11453570327718848</c:v>
                </c:pt>
                <c:pt idx="6">
                  <c:v>0.1433607837928805</c:v>
                </c:pt>
                <c:pt idx="7">
                  <c:v>0.14660604609460054</c:v>
                </c:pt>
                <c:pt idx="8">
                  <c:v>0.16466725364828919</c:v>
                </c:pt>
                <c:pt idx="9">
                  <c:v>0.17353964235656483</c:v>
                </c:pt>
                <c:pt idx="10">
                  <c:v>0.22292389394999179</c:v>
                </c:pt>
                <c:pt idx="11">
                  <c:v>4.2653549061858739E-2</c:v>
                </c:pt>
                <c:pt idx="12">
                  <c:v>-3.816120942469118E-3</c:v>
                </c:pt>
                <c:pt idx="13">
                  <c:v>4.0856100228178906E-2</c:v>
                </c:pt>
                <c:pt idx="14">
                  <c:v>8.5092118167743036E-2</c:v>
                </c:pt>
                <c:pt idx="15">
                  <c:v>0.14910648419967548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6E-40F5-A3E6-D0783A5E0816}"/>
            </c:ext>
          </c:extLst>
        </c:ser>
        <c:ser>
          <c:idx val="1"/>
          <c:order val="1"/>
          <c:tx>
            <c:strRef>
              <c:f>'ROIC (3)'!$B$32</c:f>
              <c:strCache>
                <c:ptCount val="1"/>
                <c:pt idx="0">
                  <c:v>WACC</c:v>
                </c:pt>
              </c:strCache>
            </c:strRef>
          </c:tx>
          <c:spPr>
            <a:ln w="38100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6FB-41B3-9E49-64C71F405EB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6FB-41B3-9E49-64C71F405EB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6FB-41B3-9E49-64C71F405EB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6FB-41B3-9E49-64C71F405EB5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6FB-41B3-9E49-64C71F405EB5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6FB-41B3-9E49-64C71F405EB5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6FB-41B3-9E49-64C71F405EB5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6FB-41B3-9E49-64C71F405EB5}"/>
                </c:ext>
              </c:extLst>
            </c:dLbl>
            <c:dLbl>
              <c:idx val="10"/>
              <c:layout>
                <c:manualLayout>
                  <c:x val="-3.2233502538071064E-2"/>
                  <c:y val="-3.45860566448801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6FB-41B3-9E49-64C71F405EB5}"/>
                </c:ext>
              </c:extLst>
            </c:dLbl>
            <c:dLbl>
              <c:idx val="11"/>
              <c:layout>
                <c:manualLayout>
                  <c:x val="7.1630005640157925E-3"/>
                  <c:y val="2.4210239651416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6FB-41B3-9E49-64C71F405EB5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6FB-41B3-9E49-64C71F405EB5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6FB-41B3-9E49-64C71F405EB5}"/>
                </c:ext>
              </c:extLst>
            </c:dLbl>
            <c:dLbl>
              <c:idx val="14"/>
              <c:layout>
                <c:manualLayout>
                  <c:x val="-5.5513254371122395E-2"/>
                  <c:y val="-4.150326797385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6FB-41B3-9E49-64C71F405EB5}"/>
                </c:ext>
              </c:extLst>
            </c:dLbl>
            <c:dLbl>
              <c:idx val="15"/>
              <c:layout>
                <c:manualLayout>
                  <c:x val="-2.4024111675127035E-2"/>
                  <c:y val="-4.84204793028322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55-4FB7-9A23-70A942E687AA}"/>
                </c:ext>
              </c:extLst>
            </c:dLbl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oppins Light" panose="00000400000000000000" pitchFamily="2" charset="0"/>
                    <a:ea typeface="+mn-ea"/>
                    <a:cs typeface="Poppins Light" panose="00000400000000000000" pitchFamily="2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'ROIC (3)'!$C$5:$R$5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'ROIC (3)'!$C$32:$R$32</c:f>
              <c:numCache>
                <c:formatCode>0.0%</c:formatCode>
                <c:ptCount val="16"/>
                <c:pt idx="0">
                  <c:v>0.155001565622986</c:v>
                </c:pt>
                <c:pt idx="1">
                  <c:v>0.15417600007788673</c:v>
                </c:pt>
                <c:pt idx="2">
                  <c:v>0.13119811493223155</c:v>
                </c:pt>
                <c:pt idx="3">
                  <c:v>0.13934083536765723</c:v>
                </c:pt>
                <c:pt idx="4">
                  <c:v>0.17357230664491</c:v>
                </c:pt>
                <c:pt idx="5">
                  <c:v>0.23861143850061062</c:v>
                </c:pt>
                <c:pt idx="6">
                  <c:v>0.15326992887376703</c:v>
                </c:pt>
                <c:pt idx="7">
                  <c:v>0.11276066615226714</c:v>
                </c:pt>
                <c:pt idx="8">
                  <c:v>0.14526445798467916</c:v>
                </c:pt>
                <c:pt idx="9">
                  <c:v>0.13741905346176819</c:v>
                </c:pt>
                <c:pt idx="10">
                  <c:v>0.12103499023496993</c:v>
                </c:pt>
                <c:pt idx="11">
                  <c:v>0.14392650691357564</c:v>
                </c:pt>
                <c:pt idx="12">
                  <c:v>0.12234118114033878</c:v>
                </c:pt>
                <c:pt idx="13">
                  <c:v>0.14216311928459069</c:v>
                </c:pt>
                <c:pt idx="14">
                  <c:v>0.15092628436483579</c:v>
                </c:pt>
                <c:pt idx="15">
                  <c:v>0.15744944246788192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6E-40F5-A3E6-D0783A5E081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692743392"/>
        <c:axId val="1692745792"/>
      </c:lineChart>
      <c:catAx>
        <c:axId val="169274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 Light" panose="00000400000000000000" pitchFamily="2" charset="0"/>
                <a:ea typeface="+mn-ea"/>
                <a:cs typeface="Poppins Light" panose="00000400000000000000" pitchFamily="2" charset="0"/>
              </a:defRPr>
            </a:pPr>
            <a:endParaRPr lang="pt-BR"/>
          </a:p>
        </c:txPr>
        <c:crossAx val="1692745792"/>
        <c:crosses val="autoZero"/>
        <c:auto val="1"/>
        <c:lblAlgn val="ctr"/>
        <c:lblOffset val="100"/>
        <c:noMultiLvlLbl val="0"/>
      </c:catAx>
      <c:valAx>
        <c:axId val="1692745792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 Light" panose="00000400000000000000" pitchFamily="2" charset="0"/>
                <a:ea typeface="+mn-ea"/>
                <a:cs typeface="Poppins Light" panose="00000400000000000000" pitchFamily="2" charset="0"/>
              </a:defRPr>
            </a:pPr>
            <a:endParaRPr lang="pt-BR"/>
          </a:p>
        </c:txPr>
        <c:crossAx val="1692743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oppins Light" panose="00000400000000000000" pitchFamily="2" charset="0"/>
              <a:ea typeface="+mn-ea"/>
              <a:cs typeface="Poppins Light" panose="00000400000000000000" pitchFamily="2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Poppins Light" panose="00000400000000000000" pitchFamily="2" charset="0"/>
          <a:cs typeface="Poppins Light" panose="00000400000000000000" pitchFamily="2" charset="0"/>
        </a:defRPr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369492337164756E-2"/>
          <c:y val="0.15265198412698414"/>
          <c:w val="0.90190397509578546"/>
          <c:h val="0.76923293650793656"/>
        </c:manualLayout>
      </c:layout>
      <c:lineChart>
        <c:grouping val="standard"/>
        <c:varyColors val="0"/>
        <c:ser>
          <c:idx val="0"/>
          <c:order val="0"/>
          <c:tx>
            <c:strRef>
              <c:f>'Hospitais e laboratórios_3'!$B$15</c:f>
              <c:strCache>
                <c:ptCount val="1"/>
                <c:pt idx="0">
                  <c:v>Planos de saúde (ANS)</c:v>
                </c:pt>
              </c:strCache>
            </c:strRef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822198275862072E-2"/>
                  <c:y val="-3.96875000000000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D10-4D74-91F1-873488759C04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D10-4D74-91F1-873488759C04}"/>
                </c:ext>
              </c:extLst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10-4D74-91F1-873488759C04}"/>
                </c:ext>
              </c:extLst>
            </c:dLbl>
            <c:dLbl>
              <c:idx val="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D10-4D74-91F1-873488759C04}"/>
                </c:ext>
              </c:extLst>
            </c:dLbl>
            <c:dLbl>
              <c:idx val="1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D10-4D74-91F1-873488759C04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'Hospitais e laboratórios_3'!$C$5:$Q$5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  <c:extLst/>
            </c:numRef>
          </c:cat>
          <c:val>
            <c:numRef>
              <c:f>'Hospitais e laboratórios_3'!$C$15:$Q$15</c:f>
              <c:numCache>
                <c:formatCode>0.0%</c:formatCode>
                <c:ptCount val="12"/>
                <c:pt idx="0">
                  <c:v>1.5713884083640012E-2</c:v>
                </c:pt>
                <c:pt idx="1">
                  <c:v>2.541863915186645E-2</c:v>
                </c:pt>
                <c:pt idx="2">
                  <c:v>2.7296474624245566E-2</c:v>
                </c:pt>
                <c:pt idx="3">
                  <c:v>4.0285153820043967E-2</c:v>
                </c:pt>
                <c:pt idx="4">
                  <c:v>3.964397713290968E-2</c:v>
                </c:pt>
                <c:pt idx="5">
                  <c:v>4.6029508177935954E-2</c:v>
                </c:pt>
                <c:pt idx="6">
                  <c:v>5.74998465773165E-2</c:v>
                </c:pt>
                <c:pt idx="7">
                  <c:v>8.0432249462847369E-2</c:v>
                </c:pt>
                <c:pt idx="8">
                  <c:v>1.3525912135402881E-2</c:v>
                </c:pt>
                <c:pt idx="9">
                  <c:v>1.0756514044933573E-4</c:v>
                </c:pt>
                <c:pt idx="10">
                  <c:v>8.300857003638154E-3</c:v>
                </c:pt>
                <c:pt idx="11">
                  <c:v>3.3470515546523832E-2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3D10-4D74-91F1-873488759C04}"/>
            </c:ext>
          </c:extLst>
        </c:ser>
        <c:ser>
          <c:idx val="2"/>
          <c:order val="2"/>
          <c:tx>
            <c:strRef>
              <c:f>'Hospitais e laboratórios_3'!$B$17</c:f>
              <c:strCache>
                <c:ptCount val="1"/>
                <c:pt idx="0">
                  <c:v>Demais prestadores de serviços de saúde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D10-4D74-91F1-873488759C04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D10-4D74-91F1-873488759C04}"/>
                </c:ext>
              </c:extLst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D10-4D74-91F1-873488759C04}"/>
                </c:ext>
              </c:extLst>
            </c:dLbl>
            <c:dLbl>
              <c:idx val="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D10-4D74-91F1-873488759C04}"/>
                </c:ext>
              </c:extLst>
            </c:dLbl>
            <c:dLbl>
              <c:idx val="11"/>
              <c:layout>
                <c:manualLayout>
                  <c:x val="-3.1040828544061413E-2"/>
                  <c:y val="-2.12170138888888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D10-4D74-91F1-873488759C04}"/>
                </c:ext>
              </c:extLst>
            </c:dLbl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'Hospitais e laboratórios_3'!$C$5:$Q$5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  <c:extLst/>
            </c:numRef>
          </c:cat>
          <c:val>
            <c:numRef>
              <c:f>'Hospitais e laboratórios_3'!$C$17:$Q$17</c:f>
              <c:numCache>
                <c:formatCode>0.0%</c:formatCode>
                <c:ptCount val="12"/>
                <c:pt idx="0">
                  <c:v>4.6572725060221587E-2</c:v>
                </c:pt>
                <c:pt idx="1">
                  <c:v>6.0864414648943793E-2</c:v>
                </c:pt>
                <c:pt idx="2">
                  <c:v>9.9685301163480053E-2</c:v>
                </c:pt>
                <c:pt idx="3">
                  <c:v>0.10297363832095671</c:v>
                </c:pt>
                <c:pt idx="4">
                  <c:v>0.10801667296729051</c:v>
                </c:pt>
                <c:pt idx="5">
                  <c:v>9.5030423704605835E-2</c:v>
                </c:pt>
                <c:pt idx="6">
                  <c:v>8.3944407037620017E-2</c:v>
                </c:pt>
                <c:pt idx="7">
                  <c:v>3.0156832616604172E-2</c:v>
                </c:pt>
                <c:pt idx="8">
                  <c:v>6.7009146774028194E-2</c:v>
                </c:pt>
                <c:pt idx="9">
                  <c:v>4.3708977861525312E-2</c:v>
                </c:pt>
                <c:pt idx="10">
                  <c:v>4.1963053449946018E-2</c:v>
                </c:pt>
                <c:pt idx="11">
                  <c:v>4.7859299609793786E-2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9-3D10-4D74-91F1-873488759C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65219103"/>
        <c:axId val="1165228223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'Hospitais e laboratórios_3'!$B$16</c15:sqref>
                        </c15:formulaRef>
                      </c:ext>
                    </c:extLst>
                    <c:strCache>
                      <c:ptCount val="1"/>
                      <c:pt idx="0">
                        <c:v>Demais prestadores de serviços de saúde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'Hospitais e laboratórios_3'!$C$5:$Q$5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'Hospitais e laboratórios_3'!$C$16:$Q$16</c15:sqref>
                        </c15:formulaRef>
                      </c:ext>
                    </c:extLst>
                    <c:numCache>
                      <c:formatCode>0.0%</c:formatCode>
                      <c:ptCount val="12"/>
                      <c:pt idx="0">
                        <c:v>4.6572725060221587E-2</c:v>
                      </c:pt>
                      <c:pt idx="1">
                        <c:v>6.0864414648943793E-2</c:v>
                      </c:pt>
                      <c:pt idx="2">
                        <c:v>9.9685301163480053E-2</c:v>
                      </c:pt>
                      <c:pt idx="3">
                        <c:v>0.10297363832095671</c:v>
                      </c:pt>
                      <c:pt idx="4">
                        <c:v>0.10801667296729051</c:v>
                      </c:pt>
                      <c:pt idx="5">
                        <c:v>0.10429141285804502</c:v>
                      </c:pt>
                      <c:pt idx="6">
                        <c:v>8.486795773294413E-2</c:v>
                      </c:pt>
                      <c:pt idx="7">
                        <c:v>2.6831978173433857E-2</c:v>
                      </c:pt>
                      <c:pt idx="8">
                        <c:v>6.914857040513156E-2</c:v>
                      </c:pt>
                      <c:pt idx="9">
                        <c:v>4.1000417060019174E-2</c:v>
                      </c:pt>
                      <c:pt idx="10">
                        <c:v>0.1121840762125639</c:v>
                      </c:pt>
                      <c:pt idx="11">
                        <c:v>9.2807833531302647E-2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A-3D10-4D74-91F1-873488759C04}"/>
                  </c:ext>
                </c:extLst>
              </c15:ser>
            </c15:filteredLineSeries>
          </c:ext>
        </c:extLst>
      </c:lineChart>
      <c:catAx>
        <c:axId val="116521910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65228223"/>
        <c:crosses val="autoZero"/>
        <c:auto val="1"/>
        <c:lblAlgn val="ctr"/>
        <c:lblOffset val="100"/>
        <c:noMultiLvlLbl val="0"/>
      </c:catAx>
      <c:valAx>
        <c:axId val="1165228223"/>
        <c:scaling>
          <c:orientation val="minMax"/>
          <c:max val="0.11000000000000001"/>
          <c:min val="0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pt-BR"/>
          </a:p>
        </c:txPr>
        <c:crossAx val="1165219103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4097222222222086E-4"/>
          <c:y val="2.1590047221598525E-2"/>
          <c:w val="0.99955902777777783"/>
          <c:h val="0.114091456441559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+mj-lt"/>
        </a:defRPr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923157103642851E-2"/>
          <c:y val="3.9446770108628744E-2"/>
          <c:w val="0.88716219221387049"/>
          <c:h val="0.90894431746263615"/>
        </c:manualLayout>
      </c:layout>
      <c:lineChart>
        <c:grouping val="standard"/>
        <c:varyColors val="0"/>
        <c:ser>
          <c:idx val="0"/>
          <c:order val="0"/>
          <c:tx>
            <c:strRef>
              <c:f>'Hospitais e laboratórios_3'!$B$19</c:f>
              <c:strCache>
                <c:ptCount val="1"/>
                <c:pt idx="0">
                  <c:v>Planos de saúde (ANS)</c:v>
                </c:pt>
              </c:strCache>
            </c:strRef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BE-43DE-AE7C-3AA742245FFC}"/>
                </c:ext>
              </c:extLst>
            </c:dLbl>
            <c:dLbl>
              <c:idx val="2"/>
              <c:layout>
                <c:manualLayout>
                  <c:x val="-3.4916666666666721E-2"/>
                  <c:y val="3.91975308641974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FBE-43DE-AE7C-3AA742245FFC}"/>
                </c:ext>
              </c:extLst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FBE-43DE-AE7C-3AA742245FFC}"/>
                </c:ext>
              </c:extLst>
            </c:dLbl>
            <c:dLbl>
              <c:idx val="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FBE-43DE-AE7C-3AA742245FFC}"/>
                </c:ext>
              </c:extLst>
            </c:dLbl>
            <c:dLbl>
              <c:idx val="1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FBE-43DE-AE7C-3AA742245FFC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Poppins Light" panose="00000400000000000000" pitchFamily="2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'Hospitais e laboratórios_3'!$C$5:$Q$5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  <c:extLst/>
            </c:numRef>
          </c:cat>
          <c:val>
            <c:numRef>
              <c:f>'Hospitais e laboratórios_3'!$C$19:$Q$19</c:f>
              <c:numCache>
                <c:formatCode>0.0%</c:formatCode>
                <c:ptCount val="12"/>
                <c:pt idx="0">
                  <c:v>4.9777442492518649E-2</c:v>
                </c:pt>
                <c:pt idx="1">
                  <c:v>7.7286312950947678E-2</c:v>
                </c:pt>
                <c:pt idx="2">
                  <c:v>0.11453570327718848</c:v>
                </c:pt>
                <c:pt idx="3">
                  <c:v>0.1433607837928805</c:v>
                </c:pt>
                <c:pt idx="4">
                  <c:v>0.14660604609460054</c:v>
                </c:pt>
                <c:pt idx="5">
                  <c:v>0.16466725364828919</c:v>
                </c:pt>
                <c:pt idx="6">
                  <c:v>0.17353964235656483</c:v>
                </c:pt>
                <c:pt idx="7">
                  <c:v>0.22292389394999179</c:v>
                </c:pt>
                <c:pt idx="8">
                  <c:v>4.2653549061858739E-2</c:v>
                </c:pt>
                <c:pt idx="9">
                  <c:v>-3.816120942469118E-3</c:v>
                </c:pt>
                <c:pt idx="10">
                  <c:v>4.0856100228178906E-2</c:v>
                </c:pt>
                <c:pt idx="11">
                  <c:v>8.5092118167743036E-2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5FBE-43DE-AE7C-3AA742245FFC}"/>
            </c:ext>
          </c:extLst>
        </c:ser>
        <c:ser>
          <c:idx val="4"/>
          <c:order val="4"/>
          <c:tx>
            <c:strRef>
              <c:f>'Hospitais e laboratórios_3'!$B$23</c:f>
              <c:strCache>
                <c:ptCount val="1"/>
                <c:pt idx="0">
                  <c:v>Demais prestadores de serviços de saúde</c:v>
                </c:pt>
              </c:strCache>
            </c:strRef>
          </c:tx>
          <c:spPr>
            <a:ln w="38100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FBE-43DE-AE7C-3AA742245FFC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FBE-43DE-AE7C-3AA742245FFC}"/>
                </c:ext>
              </c:extLst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FBE-43DE-AE7C-3AA742245FFC}"/>
                </c:ext>
              </c:extLst>
            </c:dLbl>
            <c:dLbl>
              <c:idx val="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FBE-43DE-AE7C-3AA742245FFC}"/>
                </c:ext>
              </c:extLst>
            </c:dLbl>
            <c:dLbl>
              <c:idx val="1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FBE-43DE-AE7C-3AA742245FFC}"/>
                </c:ext>
              </c:extLst>
            </c:dLbl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Poppins Light" panose="00000400000000000000" pitchFamily="2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'Hospitais e laboratórios_3'!$C$5:$Q$5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  <c:extLst/>
            </c:numRef>
          </c:cat>
          <c:val>
            <c:numRef>
              <c:f>'Hospitais e laboratórios_3'!$C$23:$Q$23</c:f>
              <c:numCache>
                <c:formatCode>0.0%</c:formatCode>
                <c:ptCount val="12"/>
                <c:pt idx="0">
                  <c:v>8.306143911800494E-2</c:v>
                </c:pt>
                <c:pt idx="1">
                  <c:v>0.10677387723473128</c:v>
                </c:pt>
                <c:pt idx="2">
                  <c:v>0.13404604113259422</c:v>
                </c:pt>
                <c:pt idx="3">
                  <c:v>0.12337178008109469</c:v>
                </c:pt>
                <c:pt idx="4">
                  <c:v>0.13589437478451991</c:v>
                </c:pt>
                <c:pt idx="5">
                  <c:v>0.13445657794852847</c:v>
                </c:pt>
                <c:pt idx="6">
                  <c:v>0.10792558263979506</c:v>
                </c:pt>
                <c:pt idx="7">
                  <c:v>5.4927563272719915E-2</c:v>
                </c:pt>
                <c:pt idx="8">
                  <c:v>8.0029998032657604E-2</c:v>
                </c:pt>
                <c:pt idx="9">
                  <c:v>7.3857956778209582E-2</c:v>
                </c:pt>
                <c:pt idx="10">
                  <c:v>8.9644669260241575E-2</c:v>
                </c:pt>
                <c:pt idx="11">
                  <c:v>0.13011418368108574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9-5FBE-43DE-AE7C-3AA742245FF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65219103"/>
        <c:axId val="1165228223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'Hospitais e laboratórios_3'!$B$20</c15:sqref>
                        </c15:formulaRef>
                      </c:ext>
                    </c:extLst>
                    <c:strCache>
                      <c:ptCount val="1"/>
                      <c:pt idx="0">
                        <c:v>Demais prestadores de serviços de saúde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Poppins Light" panose="00000400000000000000" pitchFamily="2" charset="0"/>
                        </a:defRPr>
                      </a:pPr>
                      <a:endParaRPr lang="pt-BR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'Hospitais e laboratórios_3'!$C$5:$Q$5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'Hospitais e laboratórios_3'!$C$20:$Q$20</c15:sqref>
                        </c15:formulaRef>
                      </c:ext>
                    </c:extLst>
                    <c:numCache>
                      <c:formatCode>0.0%</c:formatCode>
                      <c:ptCount val="12"/>
                      <c:pt idx="0">
                        <c:v>8.306143911800494E-2</c:v>
                      </c:pt>
                      <c:pt idx="1">
                        <c:v>0.10677387723473128</c:v>
                      </c:pt>
                      <c:pt idx="2">
                        <c:v>0.13404604113259422</c:v>
                      </c:pt>
                      <c:pt idx="3">
                        <c:v>0.12337178008109469</c:v>
                      </c:pt>
                      <c:pt idx="4">
                        <c:v>0.13589437478451991</c:v>
                      </c:pt>
                      <c:pt idx="5">
                        <c:v>9.3517494057948458E-2</c:v>
                      </c:pt>
                      <c:pt idx="6">
                        <c:v>8.3949678688976806E-2</c:v>
                      </c:pt>
                      <c:pt idx="7">
                        <c:v>3.3144059861934722E-2</c:v>
                      </c:pt>
                      <c:pt idx="8">
                        <c:v>5.8370659097523953E-2</c:v>
                      </c:pt>
                      <c:pt idx="9">
                        <c:v>4.5296755162893956E-2</c:v>
                      </c:pt>
                      <c:pt idx="10">
                        <c:v>6.5409998008726142E-2</c:v>
                      </c:pt>
                      <c:pt idx="11">
                        <c:v>5.6263846730826704E-2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A-5FBE-43DE-AE7C-3AA742245FFC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'Hospitais e laboratórios_3'!$B$21</c15:sqref>
                        </c15:formulaRef>
                      </c:ext>
                    </c:extLst>
                    <c:strCache>
                      <c:ptCount val="1"/>
                      <c:pt idx="0">
                        <c:v>WACC prestadores de serviços</c:v>
                      </c:pt>
                    </c:strCache>
                  </c:strRef>
                </c:tx>
                <c:spPr>
                  <a:ln w="38100" cap="rnd">
                    <a:solidFill>
                      <a:schemeClr val="accent4"/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dLbls>
                  <c:dLbl>
                    <c:idx val="4"/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5FBE-43DE-AE7C-3AA742245FFC}"/>
                      </c:ext>
                    </c:extLst>
                  </c:dLbl>
                  <c:dLbl>
                    <c:idx val="6"/>
                    <c:layout>
                      <c:manualLayout>
                        <c:x val="-3.7272043536819149E-2"/>
                        <c:y val="-0.11475424031601097"/>
                      </c:manualLayout>
                    </c:layout>
                    <c:dLblPos val="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C-5FBE-43DE-AE7C-3AA742245FFC}"/>
                      </c:ext>
                    </c:extLst>
                  </c:dLbl>
                  <c:dLbl>
                    <c:idx val="8"/>
                    <c:layout>
                      <c:manualLayout>
                        <c:x val="-2.4755036966837615E-2"/>
                        <c:y val="-0.14822422707484748"/>
                      </c:manualLayout>
                    </c:layout>
                    <c:dLblPos val="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D-5FBE-43DE-AE7C-3AA742245FFC}"/>
                      </c:ext>
                    </c:extLst>
                  </c:dLbl>
                  <c:spPr>
                    <a:solidFill>
                      <a:schemeClr val="accent4">
                        <a:lumMod val="40000"/>
                        <a:lumOff val="60000"/>
                      </a:schemeClr>
                    </a:solidFill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Poppins Light" panose="00000400000000000000" pitchFamily="2" charset="0"/>
                        </a:defRPr>
                      </a:pPr>
                      <a:endParaRPr lang="pt-BR"/>
                    </a:p>
                  </c:txPr>
                  <c:dLblPos val="ctr"/>
                  <c:showLegendKey val="0"/>
                  <c:showVal val="0"/>
                  <c:showCatName val="0"/>
                  <c:showSerName val="0"/>
                  <c:showPercent val="0"/>
                  <c:showBubbleSize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'Hospitais e laboratórios_3'!$C$5:$Q$5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'Hospitais e laboratórios_3'!$C$21:$Q$21</c15:sqref>
                        </c15:formulaRef>
                      </c:ext>
                    </c:extLst>
                    <c:numCache>
                      <c:formatCode>0.0%</c:formatCode>
                      <c:ptCount val="12"/>
                      <c:pt idx="0">
                        <c:v>0.17037260650769034</c:v>
                      </c:pt>
                      <c:pt idx="1">
                        <c:v>0.17263794231486554</c:v>
                      </c:pt>
                      <c:pt idx="2">
                        <c:v>0.22319137920922397</c:v>
                      </c:pt>
                      <c:pt idx="3">
                        <c:v>0.16217657368035335</c:v>
                      </c:pt>
                      <c:pt idx="4">
                        <c:v>0.12938055864483972</c:v>
                      </c:pt>
                      <c:pt idx="5">
                        <c:v>0.14297605552529388</c:v>
                      </c:pt>
                      <c:pt idx="6">
                        <c:v>0.14074695311390159</c:v>
                      </c:pt>
                      <c:pt idx="7">
                        <c:v>0.14929677658321391</c:v>
                      </c:pt>
                      <c:pt idx="8">
                        <c:v>0.16803773419367909</c:v>
                      </c:pt>
                      <c:pt idx="9">
                        <c:v>0.12322335524130269</c:v>
                      </c:pt>
                      <c:pt idx="10">
                        <c:v>0.13183087002732763</c:v>
                      </c:pt>
                      <c:pt idx="11">
                        <c:v>0.1453908828494373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5FBE-43DE-AE7C-3AA742245FFC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'Hospitais e laboratórios_3'!$B$22</c15:sqref>
                        </c15:formulaRef>
                      </c:ext>
                    </c:extLst>
                    <c:strCache>
                      <c:ptCount val="1"/>
                      <c:pt idx="0">
                        <c:v>Obs: Essa base da LSEG, não contempla dados de 2018 para a Rede D'or, e nenhum período para a Aliança Saúde, que nem aparece na base. Por isso, entre 2018 e 2024, os dados são puxados de outra planilha com dados da B3.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Poppins Light" panose="00000400000000000000" pitchFamily="2" charset="0"/>
                        </a:defRPr>
                      </a:pPr>
                      <a:endParaRPr lang="pt-BR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'Hospitais e laboratórios_3'!$C$5:$Q$5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'Hospitais e laboratórios_3'!$C$22:$Q$22</c15:sqref>
                        </c15:formulaRef>
                      </c:ext>
                    </c:extLst>
                    <c:numCache>
                      <c:formatCode>General</c:formatCode>
                      <c:ptCount val="12"/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5FBE-43DE-AE7C-3AA742245FFC}"/>
                  </c:ext>
                </c:extLst>
              </c15:ser>
            </c15:filteredLineSeries>
          </c:ext>
        </c:extLst>
      </c:lineChart>
      <c:catAx>
        <c:axId val="1165219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Poppins Light" panose="00000400000000000000" pitchFamily="2" charset="0"/>
              </a:defRPr>
            </a:pPr>
            <a:endParaRPr lang="pt-BR"/>
          </a:p>
        </c:txPr>
        <c:crossAx val="1165228223"/>
        <c:crosses val="autoZero"/>
        <c:auto val="1"/>
        <c:lblAlgn val="ctr"/>
        <c:lblOffset val="100"/>
        <c:noMultiLvlLbl val="0"/>
      </c:catAx>
      <c:valAx>
        <c:axId val="1165228223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Poppins Light" panose="00000400000000000000" pitchFamily="2" charset="0"/>
              </a:defRPr>
            </a:pPr>
            <a:endParaRPr lang="pt-BR"/>
          </a:p>
        </c:txPr>
        <c:crossAx val="1165219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+mj-lt"/>
          <a:cs typeface="Poppins Light" panose="00000400000000000000" pitchFamily="2" charset="0"/>
        </a:defRPr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132142857142855E-2"/>
          <c:y val="0.19599325396825398"/>
          <c:w val="0.89138902116402119"/>
          <c:h val="0.73917063492063506"/>
        </c:manualLayout>
      </c:layout>
      <c:lineChart>
        <c:grouping val="standard"/>
        <c:varyColors val="0"/>
        <c:ser>
          <c:idx val="0"/>
          <c:order val="0"/>
          <c:tx>
            <c:strRef>
              <c:f>Consolidado_Seguradoras!$B$11</c:f>
              <c:strCache>
                <c:ptCount val="1"/>
                <c:pt idx="0">
                  <c:v>Seguros de pessoas e danos/responsabilidades (SUSEP)</c:v>
                </c:pt>
              </c:strCache>
            </c:strRef>
          </c:tx>
          <c:spPr>
            <a:ln w="38100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348-4B6F-9BFE-52EC5925B4F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348-4B6F-9BFE-52EC5925B4F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348-4B6F-9BFE-52EC5925B4F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348-4B6F-9BFE-52EC5925B4F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348-4B6F-9BFE-52EC5925B4F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348-4B6F-9BFE-52EC5925B4F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348-4B6F-9BFE-52EC5925B4F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348-4B6F-9BFE-52EC5925B4F3}"/>
                </c:ext>
              </c:extLst>
            </c:dLbl>
            <c:dLbl>
              <c:idx val="10"/>
              <c:layout>
                <c:manualLayout>
                  <c:x val="-3.5366005291005288E-2"/>
                  <c:y val="4.5357142857142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348-4B6F-9BFE-52EC5925B4F3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348-4B6F-9BFE-52EC5925B4F3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348-4B6F-9BFE-52EC5925B4F3}"/>
                </c:ext>
              </c:extLst>
            </c:dLbl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Consolidado_Seguradoras!$F$5:$T$5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Consolidado_Seguradoras!$C$11:$T$11</c:f>
              <c:numCache>
                <c:formatCode>0.0%</c:formatCode>
                <c:ptCount val="15"/>
                <c:pt idx="0">
                  <c:v>0.11954351320443148</c:v>
                </c:pt>
                <c:pt idx="1">
                  <c:v>0.11562200347835098</c:v>
                </c:pt>
                <c:pt idx="2">
                  <c:v>0.10149361759719631</c:v>
                </c:pt>
                <c:pt idx="3">
                  <c:v>0.10663883484347433</c:v>
                </c:pt>
                <c:pt idx="4">
                  <c:v>0.10583702316690137</c:v>
                </c:pt>
                <c:pt idx="5">
                  <c:v>0.10404482470735589</c:v>
                </c:pt>
                <c:pt idx="6">
                  <c:v>8.3581826723826372E-2</c:v>
                </c:pt>
                <c:pt idx="7">
                  <c:v>7.8604020241622122E-2</c:v>
                </c:pt>
                <c:pt idx="8">
                  <c:v>8.9733441154303178E-2</c:v>
                </c:pt>
                <c:pt idx="9">
                  <c:v>9.6917496060639444E-2</c:v>
                </c:pt>
                <c:pt idx="10">
                  <c:v>7.2689653160913748E-2</c:v>
                </c:pt>
                <c:pt idx="11">
                  <c:v>4.3890751568511958E-2</c:v>
                </c:pt>
                <c:pt idx="12">
                  <c:v>7.3384500417885246E-2</c:v>
                </c:pt>
                <c:pt idx="13">
                  <c:v>0.10746302040334488</c:v>
                </c:pt>
                <c:pt idx="14">
                  <c:v>9.4598788208784521E-2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48-4B6F-9BFE-52EC5925B4F3}"/>
            </c:ext>
          </c:extLst>
        </c:ser>
        <c:ser>
          <c:idx val="1"/>
          <c:order val="1"/>
          <c:tx>
            <c:strRef>
              <c:f>Consolidado_Seguradoras!$B$12</c:f>
              <c:strCache>
                <c:ptCount val="1"/>
                <c:pt idx="0">
                  <c:v>Planos de saúde (ANS)</c:v>
                </c:pt>
              </c:strCache>
            </c:strRef>
          </c:tx>
          <c:spPr>
            <a:ln w="38100" cap="rnd">
              <a:solidFill>
                <a:schemeClr val="tx1">
                  <a:lumMod val="75000"/>
                  <a:lumOff val="2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348-4B6F-9BFE-52EC5925B4F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348-4B6F-9BFE-52EC5925B4F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48-4B6F-9BFE-52EC5925B4F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348-4B6F-9BFE-52EC5925B4F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348-4B6F-9BFE-52EC5925B4F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348-4B6F-9BFE-52EC5925B4F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348-4B6F-9BFE-52EC5925B4F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348-4B6F-9BFE-52EC5925B4F3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8-4B6F-9BFE-52EC5925B4F3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348-4B6F-9BFE-52EC5925B4F3}"/>
                </c:ext>
              </c:extLst>
            </c:dLbl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Consolidado_Seguradoras!$F$5:$T$5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Consolidado_Seguradoras!$C$12:$T$12</c:f>
              <c:numCache>
                <c:formatCode>0.0%</c:formatCode>
                <c:ptCount val="15"/>
                <c:pt idx="0">
                  <c:v>4.5782514945864612E-2</c:v>
                </c:pt>
                <c:pt idx="1">
                  <c:v>3.6499336222635438E-2</c:v>
                </c:pt>
                <c:pt idx="2">
                  <c:v>2.8868689341135161E-2</c:v>
                </c:pt>
                <c:pt idx="3">
                  <c:v>1.5713884083640012E-2</c:v>
                </c:pt>
                <c:pt idx="4">
                  <c:v>2.541863915186645E-2</c:v>
                </c:pt>
                <c:pt idx="5">
                  <c:v>2.7296474624245566E-2</c:v>
                </c:pt>
                <c:pt idx="6">
                  <c:v>4.0285153820043967E-2</c:v>
                </c:pt>
                <c:pt idx="7">
                  <c:v>3.964397713290968E-2</c:v>
                </c:pt>
                <c:pt idx="8">
                  <c:v>4.6029508177935954E-2</c:v>
                </c:pt>
                <c:pt idx="9">
                  <c:v>5.74998465773165E-2</c:v>
                </c:pt>
                <c:pt idx="10">
                  <c:v>8.0432249462847369E-2</c:v>
                </c:pt>
                <c:pt idx="11">
                  <c:v>1.3525912135402881E-2</c:v>
                </c:pt>
                <c:pt idx="12">
                  <c:v>1.0756514044933573E-4</c:v>
                </c:pt>
                <c:pt idx="13">
                  <c:v>8.300857003638154E-3</c:v>
                </c:pt>
                <c:pt idx="14">
                  <c:v>3.3470515546523832E-2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48-4B6F-9BFE-52EC5925B4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90704159"/>
        <c:axId val="1190701759"/>
      </c:lineChart>
      <c:catAx>
        <c:axId val="1190704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90701759"/>
        <c:crosses val="autoZero"/>
        <c:auto val="1"/>
        <c:lblAlgn val="ctr"/>
        <c:lblOffset val="100"/>
        <c:noMultiLvlLbl val="0"/>
      </c:catAx>
      <c:valAx>
        <c:axId val="1190701759"/>
        <c:scaling>
          <c:orientation val="minMax"/>
          <c:max val="0.13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pt-BR"/>
          </a:p>
        </c:txPr>
        <c:crossAx val="1190704159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3.7931878306878317E-2"/>
          <c:y val="3.0238095238095238E-2"/>
          <c:w val="0.94765476190476194"/>
          <c:h val="0.126697619047619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latin typeface="+mj-lt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EA6EC-892F-4C7B-85EE-8E81E98AD85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E4BD2-5A52-4D9E-85F1-7FD8060D83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0761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>
          <a:extLst>
            <a:ext uri="{FF2B5EF4-FFF2-40B4-BE49-F238E27FC236}">
              <a16:creationId xmlns:a16="http://schemas.microsoft.com/office/drawing/2014/main" id="{346893BA-1E98-01B5-7F84-62DE85A68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>
            <a:extLst>
              <a:ext uri="{FF2B5EF4-FFF2-40B4-BE49-F238E27FC236}">
                <a16:creationId xmlns:a16="http://schemas.microsoft.com/office/drawing/2014/main" id="{F7F338BD-6306-D253-D71B-51693F77C0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3:notes">
            <a:extLst>
              <a:ext uri="{FF2B5EF4-FFF2-40B4-BE49-F238E27FC236}">
                <a16:creationId xmlns:a16="http://schemas.microsoft.com/office/drawing/2014/main" id="{927548EE-1331-E14B-052C-3E5EDCCEF1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717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68066-D1A6-1C68-110B-0ED728F12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FF8B096-A22D-95E8-3049-98B8D5AE4A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7AB2C68-EA39-287A-C37E-6B35DC7778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B29F35-9CEB-3EF7-AC08-28107EB99E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59815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CE209-9B24-4282-E5F4-2465518DF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3B1EDDC-EDF1-6E6D-82CD-6776410A53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82570DC-08A3-E601-9AFA-E1FAF25563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D47C002-416E-FAAE-5D92-2584FE82EE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97832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1DC35-CA0F-55F0-ED4B-2525DE5D0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0A45968-8CD4-8821-1DF3-8B6B986498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DF1CD17-1ADF-E068-336B-F7DD8280A6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9B757C-5F69-046A-73AF-077F36EC9E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62084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>
          <a:extLst>
            <a:ext uri="{FF2B5EF4-FFF2-40B4-BE49-F238E27FC236}">
              <a16:creationId xmlns:a16="http://schemas.microsoft.com/office/drawing/2014/main" id="{8E9771F8-5A72-56A5-63D0-34A094781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>
            <a:extLst>
              <a:ext uri="{FF2B5EF4-FFF2-40B4-BE49-F238E27FC236}">
                <a16:creationId xmlns:a16="http://schemas.microsoft.com/office/drawing/2014/main" id="{4962EBFA-A65D-6D39-963B-A4B09A4D1D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3:notes">
            <a:extLst>
              <a:ext uri="{FF2B5EF4-FFF2-40B4-BE49-F238E27FC236}">
                <a16:creationId xmlns:a16="http://schemas.microsoft.com/office/drawing/2014/main" id="{80F4C0B7-7BEA-8C52-8B00-7F4273F225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0331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04872-6125-24F0-C43B-D3F2BEE04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C84AC9B-4B0D-FB9C-D7E2-F5B91C0DDF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E5E5528-0792-E1F7-6514-0349D966EA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4087734-2345-82AB-AB66-785B8E11EA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092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808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893AA-2AA7-E19A-0046-4731A9945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F5F056D-5C1A-6E21-7260-E3B3EFD491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0581F56-EBA7-DDB6-8EFB-8DD03F7D0A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7E8C5B-5EF4-D489-A815-7C37C77EE8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736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CDE71-AF12-5AB0-7393-E1613DBB0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2CAFEE8-C1EF-B056-06BF-753DC2E707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B963EDC-AE06-3FCF-DB52-C0FE28EC5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4F2996E-CF5D-7986-1240-F0A9248FF9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1530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5B730-DAB4-E7E2-5D96-DAF41F0A0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1B5CC17-62F3-02E5-6BE8-537C3EC178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94E6E3D-5947-1785-9945-E44E4FAA9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C773249-3B4B-81AE-8F28-FC82EDE596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39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57F31-A840-153F-9221-E830DAE11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663D497-295F-DD11-0841-BC694BFE2F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9E4F54E-19FE-815B-CBA5-A32D66131F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CAB0544-A1DA-698A-4B9E-EBDF86F8B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12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072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>
          <a:extLst>
            <a:ext uri="{FF2B5EF4-FFF2-40B4-BE49-F238E27FC236}">
              <a16:creationId xmlns:a16="http://schemas.microsoft.com/office/drawing/2014/main" id="{4158E175-4AAF-279E-4A07-52121F92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>
            <a:extLst>
              <a:ext uri="{FF2B5EF4-FFF2-40B4-BE49-F238E27FC236}">
                <a16:creationId xmlns:a16="http://schemas.microsoft.com/office/drawing/2014/main" id="{FBDC5894-1B2E-8E84-5EAB-F789C40ACA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3:notes">
            <a:extLst>
              <a:ext uri="{FF2B5EF4-FFF2-40B4-BE49-F238E27FC236}">
                <a16:creationId xmlns:a16="http://schemas.microsoft.com/office/drawing/2014/main" id="{3FE296E7-8D4D-0B24-038B-E5154B4622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6441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8D4C3-863D-0003-55E3-C0EC8B5B9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3974D70-3642-ACE3-4F79-26EF4AD146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56EBA27-5178-35E7-B34C-1D24BC9327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54332C2-C580-F1AA-E121-7863AA7E88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E4BD2-5A52-4D9E-85F1-7FD8060D833B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971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C6D693-B79F-A797-6E65-BA1BBEBA0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E21D94-2C1B-907C-0B09-E3C7763E7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2" indent="0" algn="ctr">
              <a:buNone/>
              <a:defRPr sz="1801"/>
            </a:lvl3pPr>
            <a:lvl4pPr marL="1371635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8" indent="0" algn="ctr">
              <a:buNone/>
              <a:defRPr sz="1600"/>
            </a:lvl7pPr>
            <a:lvl8pPr marL="3200481" indent="0" algn="ctr">
              <a:buNone/>
              <a:defRPr sz="1600"/>
            </a:lvl8pPr>
            <a:lvl9pPr marL="3657692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9A0D94-003E-BD87-F541-9935E2FC0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B12B72-5B81-5FAE-3E3D-46DFB7ABD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B8FF40-B955-FF6E-7D8D-8961C8CE1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63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BAABE8-97FC-AF6D-753C-6EF00C4F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8A05572-AD36-EE0E-1EB5-20BEE00BF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DC5012-70CE-595F-F7EE-368224AE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AAA862-7CC6-C066-5B3D-6307B5092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DD58D66-947F-6F1F-1E62-05EED0A4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938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41B042-6BBA-80D5-1B8A-59200F980B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F7A4BA3-0CC9-7D77-C821-58F463076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0F2040-4BEA-4178-F411-087B9C3D2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A5A44F-FAFC-E70E-CAF7-F09BA44EC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20EBD3-4B75-B120-A85C-F1FC28CAA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7805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rmaLiv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15E0D4D-039F-4E45-508E-7A5488F72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972B-385A-4B20-949B-A72C48382299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A08A0FD-D58F-1BD7-F8AA-E042D880B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800345-C84C-9837-DEF3-186F7B613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10E7-5520-46E9-AC62-FC20ACD901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867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m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1EDCC3D-B396-4784-7206-B31933C98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5EA4-0881-40A8-9F7D-CBD978598C71}" type="datetime1">
              <a:rPr lang="pt-BR" smtClean="0"/>
              <a:t>09/12/2025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46D29F9-E27E-6632-1E3D-B6525DF6E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A3B918-7AC0-6EFD-AEED-B86471C9E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6A490-9459-48CC-8119-DA360A2AD617}" type="slidenum">
              <a:rPr lang="pt-BR" smtClean="0"/>
              <a:t>‹nº›</a:t>
            </a:fld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CF129F1-CB3B-0BCA-1567-DF3C594E0A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416" y="2287895"/>
            <a:ext cx="1399163" cy="130010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97FEB175-EFF1-77E9-ADB8-8C032C9DDC41}"/>
              </a:ext>
            </a:extLst>
          </p:cNvPr>
          <p:cNvSpPr txBox="1"/>
          <p:nvPr userDrawn="1"/>
        </p:nvSpPr>
        <p:spPr>
          <a:xfrm>
            <a:off x="1878987" y="3932751"/>
            <a:ext cx="8434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spc="30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Soluções estratégicas em economia</a:t>
            </a:r>
          </a:p>
        </p:txBody>
      </p:sp>
    </p:spTree>
    <p:extLst>
      <p:ext uri="{BB962C8B-B14F-4D97-AF65-F5344CB8AC3E}">
        <p14:creationId xmlns:p14="http://schemas.microsoft.com/office/powerpoint/2010/main" val="121709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EEF4F-368A-3E76-B01D-3A61EAAEC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8255B7-4779-A496-9B80-E79E241B2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74007F-2728-D63E-86FA-69204EAEF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013BAA-983A-FF3D-CAC6-6CC57A44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5410A-8690-AF15-ECB0-9D376CE8E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238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FormaLiv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15E0D4D-039F-4E45-508E-7A5488F72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972B-385A-4B20-949B-A72C48382299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A08A0FD-D58F-1BD7-F8AA-E042D880B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800345-C84C-9837-DEF3-186F7B613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10E7-5520-46E9-AC62-FC20ACD901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4623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mário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AB1F599-668B-F3D1-0F4F-7FDF764B0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972B-385A-4B20-949B-A72C48382299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6338A4E-3319-9364-6C5D-7B807BF85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993D8AE-0F0D-EDC6-097A-4B0F598A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10E7-5520-46E9-AC62-FC20ACD9011F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8727266-4868-682B-878D-90989BFDAB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8519" y="220677"/>
            <a:ext cx="544657" cy="50609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9;p3">
            <a:extLst>
              <a:ext uri="{FF2B5EF4-FFF2-40B4-BE49-F238E27FC236}">
                <a16:creationId xmlns:a16="http://schemas.microsoft.com/office/drawing/2014/main" id="{6D1D476F-A43D-844B-8E95-D38CA53862BA}"/>
              </a:ext>
            </a:extLst>
          </p:cNvPr>
          <p:cNvSpPr/>
          <p:nvPr/>
        </p:nvSpPr>
        <p:spPr>
          <a:xfrm>
            <a:off x="581234" y="3282124"/>
            <a:ext cx="744133" cy="3575876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9;p3">
            <a:extLst>
              <a:ext uri="{FF2B5EF4-FFF2-40B4-BE49-F238E27FC236}">
                <a16:creationId xmlns:a16="http://schemas.microsoft.com/office/drawing/2014/main" id="{8B7FEAF7-D11E-AE28-6FC1-DEEDF56D3E2F}"/>
              </a:ext>
            </a:extLst>
          </p:cNvPr>
          <p:cNvSpPr/>
          <p:nvPr/>
        </p:nvSpPr>
        <p:spPr>
          <a:xfrm>
            <a:off x="581235" y="0"/>
            <a:ext cx="744132" cy="3282124"/>
          </a:xfrm>
          <a:prstGeom prst="rect">
            <a:avLst/>
          </a:prstGeom>
          <a:solidFill>
            <a:srgbClr val="C8A2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AF4CD5F-3F79-CFB8-C59A-714E864D0655}"/>
              </a:ext>
            </a:extLst>
          </p:cNvPr>
          <p:cNvSpPr txBox="1"/>
          <p:nvPr/>
        </p:nvSpPr>
        <p:spPr>
          <a:xfrm rot="16200000">
            <a:off x="-134725" y="736520"/>
            <a:ext cx="21074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Aleo" panose="00000500000000000000" pitchFamily="2" charset="0"/>
              </a:rPr>
              <a:t>Sumário</a:t>
            </a:r>
            <a:endParaRPr lang="en-US" sz="2400" b="1">
              <a:solidFill>
                <a:schemeClr val="bg1"/>
              </a:solidFill>
              <a:latin typeface="Aleo" panose="00000500000000000000" pitchFamily="2" charset="0"/>
            </a:endParaRP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E16C722F-1A3F-BBBE-50E8-A4A7BB1112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26140" y="361649"/>
            <a:ext cx="4824919" cy="280377"/>
          </a:xfrm>
        </p:spPr>
        <p:txBody>
          <a:bodyPr>
            <a:normAutofit/>
          </a:bodyPr>
          <a:lstStyle>
            <a:lvl1pPr>
              <a:defRPr lang="pt-BR" sz="1400" b="1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6D239EE7-ABBE-8242-A984-FE63EB3002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7697" y="662530"/>
            <a:ext cx="2743199" cy="344621"/>
          </a:xfrm>
        </p:spPr>
        <p:txBody>
          <a:bodyPr>
            <a:normAutofit/>
          </a:bodyPr>
          <a:lstStyle>
            <a:lvl1pPr>
              <a:defRPr lang="pt-BR" sz="1400" b="1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5pPr marL="1828800" indent="0">
              <a:buNone/>
              <a:defRPr lang="pt-BR" sz="1400" b="1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5" name="Espaço Reservado para Texto 14">
            <a:extLst>
              <a:ext uri="{FF2B5EF4-FFF2-40B4-BE49-F238E27FC236}">
                <a16:creationId xmlns:a16="http://schemas.microsoft.com/office/drawing/2014/main" id="{FB360BEE-087A-0B25-C38B-066A7C8259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056514" y="1027655"/>
            <a:ext cx="4996037" cy="695147"/>
          </a:xfrm>
        </p:spPr>
        <p:txBody>
          <a:bodyPr>
            <a:normAutofit/>
          </a:bodyPr>
          <a:lstStyle>
            <a:lvl1pPr marL="171450" indent="-171450">
              <a:buFont typeface="Wingdings" panose="05000000000000000000" pitchFamily="2" charset="2"/>
              <a:buChar char="§"/>
              <a:defRPr lang="pt-BR" sz="1200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" name="Espaço Reservado para Texto 10">
            <a:extLst>
              <a:ext uri="{FF2B5EF4-FFF2-40B4-BE49-F238E27FC236}">
                <a16:creationId xmlns:a16="http://schemas.microsoft.com/office/drawing/2014/main" id="{68D7D183-8405-2950-B4E8-C6B2FA173D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26140" y="1805031"/>
            <a:ext cx="4824919" cy="280377"/>
          </a:xfrm>
        </p:spPr>
        <p:txBody>
          <a:bodyPr>
            <a:normAutofit/>
          </a:bodyPr>
          <a:lstStyle>
            <a:lvl1pPr>
              <a:defRPr lang="pt-BR" sz="1400" b="1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Texto 12">
            <a:extLst>
              <a:ext uri="{FF2B5EF4-FFF2-40B4-BE49-F238E27FC236}">
                <a16:creationId xmlns:a16="http://schemas.microsoft.com/office/drawing/2014/main" id="{DC0C641E-222F-74E6-97A0-CF231973B3D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27697" y="2105912"/>
            <a:ext cx="2743199" cy="344621"/>
          </a:xfrm>
        </p:spPr>
        <p:txBody>
          <a:bodyPr>
            <a:normAutofit/>
          </a:bodyPr>
          <a:lstStyle>
            <a:lvl1pPr>
              <a:defRPr lang="pt-BR" sz="1400" b="1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5pPr marL="1828800" indent="0">
              <a:buNone/>
              <a:defRPr lang="pt-BR" sz="1400" b="1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Espaço Reservado para Texto 14">
            <a:extLst>
              <a:ext uri="{FF2B5EF4-FFF2-40B4-BE49-F238E27FC236}">
                <a16:creationId xmlns:a16="http://schemas.microsoft.com/office/drawing/2014/main" id="{B31349A9-3A61-0828-FF8E-669C6666A1B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056514" y="2471037"/>
            <a:ext cx="4996037" cy="695147"/>
          </a:xfrm>
        </p:spPr>
        <p:txBody>
          <a:bodyPr>
            <a:normAutofit/>
          </a:bodyPr>
          <a:lstStyle>
            <a:lvl1pPr marL="171450" indent="-171450">
              <a:buFont typeface="Wingdings" panose="05000000000000000000" pitchFamily="2" charset="2"/>
              <a:buChar char="§"/>
              <a:defRPr lang="pt-BR" sz="1200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Espaço Reservado para Texto 10">
            <a:extLst>
              <a:ext uri="{FF2B5EF4-FFF2-40B4-BE49-F238E27FC236}">
                <a16:creationId xmlns:a16="http://schemas.microsoft.com/office/drawing/2014/main" id="{DC7456D6-7B6F-2A54-860D-67D6B1B1927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26140" y="3320057"/>
            <a:ext cx="4824919" cy="280377"/>
          </a:xfrm>
        </p:spPr>
        <p:txBody>
          <a:bodyPr>
            <a:normAutofit/>
          </a:bodyPr>
          <a:lstStyle>
            <a:lvl1pPr>
              <a:defRPr lang="pt-BR" sz="1400" b="1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Espaço Reservado para Texto 12">
            <a:extLst>
              <a:ext uri="{FF2B5EF4-FFF2-40B4-BE49-F238E27FC236}">
                <a16:creationId xmlns:a16="http://schemas.microsoft.com/office/drawing/2014/main" id="{61A4890D-E2C8-1648-D2B0-499223614DA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927697" y="3620938"/>
            <a:ext cx="2743199" cy="344621"/>
          </a:xfrm>
        </p:spPr>
        <p:txBody>
          <a:bodyPr>
            <a:normAutofit/>
          </a:bodyPr>
          <a:lstStyle>
            <a:lvl1pPr>
              <a:defRPr lang="pt-BR" sz="1400" b="1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5pPr marL="1828800" indent="0">
              <a:buNone/>
              <a:defRPr lang="pt-BR" sz="1400" b="1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Espaço Reservado para Texto 14">
            <a:extLst>
              <a:ext uri="{FF2B5EF4-FFF2-40B4-BE49-F238E27FC236}">
                <a16:creationId xmlns:a16="http://schemas.microsoft.com/office/drawing/2014/main" id="{6D717E90-E308-A188-1147-A2B9CFC0812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056514" y="3986063"/>
            <a:ext cx="4996037" cy="695147"/>
          </a:xfrm>
        </p:spPr>
        <p:txBody>
          <a:bodyPr>
            <a:normAutofit/>
          </a:bodyPr>
          <a:lstStyle>
            <a:lvl1pPr marL="171450" indent="-171450">
              <a:buFont typeface="Wingdings" panose="05000000000000000000" pitchFamily="2" charset="2"/>
              <a:buChar char="§"/>
              <a:defRPr lang="pt-BR" sz="1200" kern="1200" dirty="0">
                <a:solidFill>
                  <a:schemeClr val="tx1"/>
                </a:solidFill>
                <a:latin typeface="Aleo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3293823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&amp;G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FB62ADC-DA2B-9BED-312C-2EFFD7EF1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972B-385A-4B20-949B-A72C48382299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920CAE2-F6BD-E74A-4817-FF7B5E63A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34EE678-231B-F203-9940-0E09C5A06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10E7-5520-46E9-AC62-FC20ACD9011F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Google Shape;99;p3">
            <a:extLst>
              <a:ext uri="{FF2B5EF4-FFF2-40B4-BE49-F238E27FC236}">
                <a16:creationId xmlns:a16="http://schemas.microsoft.com/office/drawing/2014/main" id="{ED6F6286-26D4-6ACC-00C9-46A7452327DD}"/>
              </a:ext>
            </a:extLst>
          </p:cNvPr>
          <p:cNvSpPr/>
          <p:nvPr/>
        </p:nvSpPr>
        <p:spPr>
          <a:xfrm>
            <a:off x="0" y="0"/>
            <a:ext cx="12192000" cy="228138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129495DF-74AE-3C3F-6ED4-DC47B1ADF4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6018" y="122978"/>
            <a:ext cx="389253" cy="36169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0A56117C-F56F-0B7F-91F3-EF3A6D23795B}"/>
              </a:ext>
            </a:extLst>
          </p:cNvPr>
          <p:cNvSpPr/>
          <p:nvPr/>
        </p:nvSpPr>
        <p:spPr>
          <a:xfrm>
            <a:off x="6309458" y="2926577"/>
            <a:ext cx="5619172" cy="352064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07F890DC-5889-28E7-8D4D-58EA46806BC0}"/>
              </a:ext>
            </a:extLst>
          </p:cNvPr>
          <p:cNvSpPr/>
          <p:nvPr/>
        </p:nvSpPr>
        <p:spPr>
          <a:xfrm>
            <a:off x="269369" y="2926577"/>
            <a:ext cx="5903028" cy="352064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spaço Reservado para Texto 11">
            <a:extLst>
              <a:ext uri="{FF2B5EF4-FFF2-40B4-BE49-F238E27FC236}">
                <a16:creationId xmlns:a16="http://schemas.microsoft.com/office/drawing/2014/main" id="{9B606315-E4F6-4FDB-03F9-862D8211CB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6400" y="230400"/>
            <a:ext cx="2822400" cy="1814400"/>
          </a:xfrm>
        </p:spPr>
        <p:txBody>
          <a:bodyPr/>
          <a:lstStyle>
            <a:lvl1pPr marL="0" indent="0">
              <a:buNone/>
              <a:defRPr b="1">
                <a:solidFill>
                  <a:srgbClr val="BF9000"/>
                </a:solidFill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8" name="Espaço Reservado para Texto 17">
            <a:extLst>
              <a:ext uri="{FF2B5EF4-FFF2-40B4-BE49-F238E27FC236}">
                <a16:creationId xmlns:a16="http://schemas.microsoft.com/office/drawing/2014/main" id="{D69AC583-C0D4-F36D-5486-8FD0298124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27002" y="277200"/>
            <a:ext cx="7902000" cy="17676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Espaço Reservado para Texto 44">
            <a:extLst>
              <a:ext uri="{FF2B5EF4-FFF2-40B4-BE49-F238E27FC236}">
                <a16:creationId xmlns:a16="http://schemas.microsoft.com/office/drawing/2014/main" id="{3BABAF54-7CB0-DFA3-A16F-D4917B1FE27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3370" y="6417095"/>
            <a:ext cx="5903029" cy="207632"/>
          </a:xfrm>
        </p:spPr>
        <p:txBody>
          <a:bodyPr>
            <a:normAutofit/>
          </a:bodyPr>
          <a:lstStyle>
            <a:lvl1pPr marL="0" indent="0">
              <a:buNone/>
              <a:defRPr sz="9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pt-BR"/>
              <a:t>Fonte:</a:t>
            </a:r>
          </a:p>
        </p:txBody>
      </p:sp>
      <p:sp>
        <p:nvSpPr>
          <p:cNvPr id="20" name="Espaço Reservado para Texto 44">
            <a:extLst>
              <a:ext uri="{FF2B5EF4-FFF2-40B4-BE49-F238E27FC236}">
                <a16:creationId xmlns:a16="http://schemas.microsoft.com/office/drawing/2014/main" id="{605F8ACB-1011-E420-BB1D-6FDAD31AA74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09458" y="6424990"/>
            <a:ext cx="5613173" cy="191843"/>
          </a:xfrm>
        </p:spPr>
        <p:txBody>
          <a:bodyPr>
            <a:normAutofit/>
          </a:bodyPr>
          <a:lstStyle>
            <a:lvl1pPr marL="0" indent="0">
              <a:buNone/>
              <a:defRPr sz="9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pt-BR"/>
              <a:t>Fonte:</a:t>
            </a:r>
          </a:p>
        </p:txBody>
      </p:sp>
      <p:sp>
        <p:nvSpPr>
          <p:cNvPr id="21" name="Espaço Reservado para Texto 16">
            <a:extLst>
              <a:ext uri="{FF2B5EF4-FFF2-40B4-BE49-F238E27FC236}">
                <a16:creationId xmlns:a16="http://schemas.microsoft.com/office/drawing/2014/main" id="{7D6F9262-EFB7-DEC0-B202-65C7AAE3EA6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671520" y="2788077"/>
            <a:ext cx="3098727" cy="276999"/>
          </a:xfrm>
          <a:solidFill>
            <a:srgbClr val="F6F4F5"/>
          </a:solidFill>
        </p:spPr>
        <p:txBody>
          <a:bodyPr>
            <a:noAutofit/>
          </a:bodyPr>
          <a:lstStyle>
            <a:lvl1pPr marL="0" indent="0" algn="ctr">
              <a:buNone/>
              <a:defRPr lang="pt-BR" sz="1200" b="1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eo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Espaço Reservado para Texto 16">
            <a:extLst>
              <a:ext uri="{FF2B5EF4-FFF2-40B4-BE49-F238E27FC236}">
                <a16:creationId xmlns:a16="http://schemas.microsoft.com/office/drawing/2014/main" id="{05D0DE84-6039-9BB5-4AC5-9CBB44F5398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566680" y="2788077"/>
            <a:ext cx="3098727" cy="276999"/>
          </a:xfrm>
          <a:solidFill>
            <a:srgbClr val="F6F4F5"/>
          </a:solidFill>
        </p:spPr>
        <p:txBody>
          <a:bodyPr>
            <a:noAutofit/>
          </a:bodyPr>
          <a:lstStyle>
            <a:lvl1pPr marL="0" indent="0" algn="ctr">
              <a:buNone/>
              <a:defRPr lang="pt-BR" sz="1200" b="1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eo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2857438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GI9">
    <p:bg>
      <p:bgPr>
        <a:solidFill>
          <a:srgbClr val="3B3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85AAD1A-BD04-791C-E37A-0116EE84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972B-385A-4B20-949B-A72C48382299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0FA14F2-EA31-C6A5-C0B5-71F79DA6F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6C563FB-FC2D-BC0B-9F48-E7649E49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10E7-5520-46E9-AC62-FC20ACD9011F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F96126F-C705-2C9A-A3AE-CC2E8CEEDBE3}"/>
              </a:ext>
            </a:extLst>
          </p:cNvPr>
          <p:cNvSpPr txBox="1"/>
          <p:nvPr/>
        </p:nvSpPr>
        <p:spPr>
          <a:xfrm>
            <a:off x="306243" y="6436835"/>
            <a:ext cx="48387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i="1">
                <a:solidFill>
                  <a:schemeClr val="bg2">
                    <a:lumMod val="25000"/>
                  </a:schemeClr>
                </a:solidFill>
                <a:latin typeface="Aleo" panose="00000500000000000000" pitchFamily="2" charset="0"/>
              </a:rPr>
              <a:t>Nota: Resultados com saídas do software encontram-se no Anexo.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450B4D13-A28B-A325-E086-33A234BB67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009" y="5989639"/>
            <a:ext cx="389253" cy="36169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E31ADFF7-8F2E-B5BD-9C8C-9DC55B6B4A5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3458" y="716401"/>
            <a:ext cx="10256996" cy="553599"/>
          </a:xfr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rgbClr val="BF9000"/>
                </a:solidFill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12" name="Espaço Reservado para Texto 10">
            <a:extLst>
              <a:ext uri="{FF2B5EF4-FFF2-40B4-BE49-F238E27FC236}">
                <a16:creationId xmlns:a16="http://schemas.microsoft.com/office/drawing/2014/main" id="{7D5F2078-6016-AEF9-9540-19CD9433B5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3458" y="1350485"/>
            <a:ext cx="10256996" cy="553599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/>
              <a:t>Subtítulo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7F59B92C-6D34-3A9B-5CE7-B38C6F6055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6794" y="4370400"/>
            <a:ext cx="10512000" cy="1771200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2878655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ista_5it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5D28679-CD62-1BA7-28C3-80F856884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972B-385A-4B20-949B-A72C48382299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5CB8F3E-83C1-F021-F8D7-54EF79EB0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BEEC4E2-E613-0310-FA03-F9CD97C9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10E7-5520-46E9-AC62-FC20ACD9011F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Google Shape;99;p3">
            <a:extLst>
              <a:ext uri="{FF2B5EF4-FFF2-40B4-BE49-F238E27FC236}">
                <a16:creationId xmlns:a16="http://schemas.microsoft.com/office/drawing/2014/main" id="{554D4FC5-4CE8-FE8D-8ABC-A0F0C5CA6441}"/>
              </a:ext>
            </a:extLst>
          </p:cNvPr>
          <p:cNvSpPr/>
          <p:nvPr/>
        </p:nvSpPr>
        <p:spPr>
          <a:xfrm>
            <a:off x="247650" y="695773"/>
            <a:ext cx="5372100" cy="5520751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05C21098-418E-5FAD-C1CC-7E508EA40953}"/>
              </a:ext>
            </a:extLst>
          </p:cNvPr>
          <p:cNvSpPr/>
          <p:nvPr/>
        </p:nvSpPr>
        <p:spPr>
          <a:xfrm>
            <a:off x="5753101" y="695775"/>
            <a:ext cx="6191249" cy="1104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6EF8AEB4-813C-0248-245B-5E78106ADA8B}"/>
              </a:ext>
            </a:extLst>
          </p:cNvPr>
          <p:cNvSpPr/>
          <p:nvPr/>
        </p:nvSpPr>
        <p:spPr>
          <a:xfrm>
            <a:off x="5753101" y="1799925"/>
            <a:ext cx="6191249" cy="1104150"/>
          </a:xfrm>
          <a:prstGeom prst="rect">
            <a:avLst/>
          </a:prstGeom>
          <a:solidFill>
            <a:srgbClr val="F6F4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D2DD122-3919-D69A-06A1-4C0B9454274A}"/>
              </a:ext>
            </a:extLst>
          </p:cNvPr>
          <p:cNvSpPr/>
          <p:nvPr/>
        </p:nvSpPr>
        <p:spPr>
          <a:xfrm>
            <a:off x="5753100" y="2904075"/>
            <a:ext cx="6191249" cy="1104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577304FE-30E0-E61C-2EA7-ABC251421B57}"/>
              </a:ext>
            </a:extLst>
          </p:cNvPr>
          <p:cNvSpPr/>
          <p:nvPr/>
        </p:nvSpPr>
        <p:spPr>
          <a:xfrm>
            <a:off x="5753099" y="4008225"/>
            <a:ext cx="6191249" cy="1104150"/>
          </a:xfrm>
          <a:prstGeom prst="rect">
            <a:avLst/>
          </a:prstGeom>
          <a:solidFill>
            <a:srgbClr val="F6F4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C6DA13E1-10A8-00E8-F376-E875736A367C}"/>
              </a:ext>
            </a:extLst>
          </p:cNvPr>
          <p:cNvSpPr/>
          <p:nvPr/>
        </p:nvSpPr>
        <p:spPr>
          <a:xfrm>
            <a:off x="5753098" y="5112375"/>
            <a:ext cx="6191249" cy="1104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9A04EB14-12F5-8ED2-07D7-5E5D7E65FD1B}"/>
              </a:ext>
            </a:extLst>
          </p:cNvPr>
          <p:cNvCxnSpPr>
            <a:cxnSpLocks/>
          </p:cNvCxnSpPr>
          <p:nvPr/>
        </p:nvCxnSpPr>
        <p:spPr>
          <a:xfrm>
            <a:off x="6803283" y="695773"/>
            <a:ext cx="0" cy="552075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ço Reservado para Texto 27">
            <a:extLst>
              <a:ext uri="{FF2B5EF4-FFF2-40B4-BE49-F238E27FC236}">
                <a16:creationId xmlns:a16="http://schemas.microsoft.com/office/drawing/2014/main" id="{9B7C13D3-253E-B079-9105-EA9C24678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600" y="867600"/>
            <a:ext cx="4899600" cy="1198800"/>
          </a:xfrm>
        </p:spPr>
        <p:txBody>
          <a:bodyPr>
            <a:normAutofit/>
          </a:bodyPr>
          <a:lstStyle>
            <a:lvl1pPr marL="0" indent="0" algn="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/>
              <a:t>Título</a:t>
            </a:r>
          </a:p>
        </p:txBody>
      </p:sp>
      <p:sp>
        <p:nvSpPr>
          <p:cNvPr id="29" name="Espaço Reservado para Texto 38">
            <a:extLst>
              <a:ext uri="{FF2B5EF4-FFF2-40B4-BE49-F238E27FC236}">
                <a16:creationId xmlns:a16="http://schemas.microsoft.com/office/drawing/2014/main" id="{F5CAB166-FDC3-3241-30E0-42D36845831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753098" y="385700"/>
            <a:ext cx="6191247" cy="309600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Espaço Reservado para Texto 29">
            <a:extLst>
              <a:ext uri="{FF2B5EF4-FFF2-40B4-BE49-F238E27FC236}">
                <a16:creationId xmlns:a16="http://schemas.microsoft.com/office/drawing/2014/main" id="{AF06BF46-6C1F-B81B-66ED-81298CB7F5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53426" y="849875"/>
            <a:ext cx="1049519" cy="770400"/>
          </a:xfrm>
        </p:spPr>
        <p:txBody>
          <a:bodyPr>
            <a:normAutofit/>
          </a:bodyPr>
          <a:lstStyle>
            <a:lvl1pPr marL="0" indent="0" algn="ctr">
              <a:buNone/>
              <a:defRPr sz="4000" b="1" i="0"/>
            </a:lvl1pPr>
          </a:lstStyle>
          <a:p>
            <a:pPr lvl="0"/>
            <a:r>
              <a:rPr lang="pt-BR" i="0"/>
              <a:t>I.</a:t>
            </a:r>
            <a:endParaRPr lang="pt-BR"/>
          </a:p>
        </p:txBody>
      </p:sp>
      <p:sp>
        <p:nvSpPr>
          <p:cNvPr id="31" name="Espaço Reservado para Texto 29">
            <a:extLst>
              <a:ext uri="{FF2B5EF4-FFF2-40B4-BE49-F238E27FC236}">
                <a16:creationId xmlns:a16="http://schemas.microsoft.com/office/drawing/2014/main" id="{B31212D3-6701-2648-CA98-97E05AA049C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753426" y="1958238"/>
            <a:ext cx="1049519" cy="770400"/>
          </a:xfrm>
        </p:spPr>
        <p:txBody>
          <a:bodyPr>
            <a:normAutofit/>
          </a:bodyPr>
          <a:lstStyle>
            <a:lvl1pPr marL="0" indent="0" algn="ctr">
              <a:buNone/>
              <a:defRPr sz="4000" b="1" i="0"/>
            </a:lvl1pPr>
          </a:lstStyle>
          <a:p>
            <a:pPr lvl="0"/>
            <a:r>
              <a:rPr lang="pt-BR" i="0"/>
              <a:t>II.</a:t>
            </a:r>
            <a:endParaRPr lang="pt-BR"/>
          </a:p>
        </p:txBody>
      </p:sp>
      <p:sp>
        <p:nvSpPr>
          <p:cNvPr id="32" name="Espaço Reservado para Texto 29">
            <a:extLst>
              <a:ext uri="{FF2B5EF4-FFF2-40B4-BE49-F238E27FC236}">
                <a16:creationId xmlns:a16="http://schemas.microsoft.com/office/drawing/2014/main" id="{8127CE22-D409-6844-B126-8D3AFAE8B03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3426" y="3066601"/>
            <a:ext cx="1049519" cy="770400"/>
          </a:xfrm>
        </p:spPr>
        <p:txBody>
          <a:bodyPr>
            <a:normAutofit/>
          </a:bodyPr>
          <a:lstStyle>
            <a:lvl1pPr marL="0" indent="0" algn="ctr">
              <a:buNone/>
              <a:defRPr sz="4000" b="1" i="0"/>
            </a:lvl1pPr>
          </a:lstStyle>
          <a:p>
            <a:pPr lvl="0"/>
            <a:r>
              <a:rPr lang="pt-BR" i="0"/>
              <a:t>III.</a:t>
            </a:r>
            <a:endParaRPr lang="pt-BR"/>
          </a:p>
        </p:txBody>
      </p:sp>
      <p:sp>
        <p:nvSpPr>
          <p:cNvPr id="33" name="Espaço Reservado para Texto 29">
            <a:extLst>
              <a:ext uri="{FF2B5EF4-FFF2-40B4-BE49-F238E27FC236}">
                <a16:creationId xmlns:a16="http://schemas.microsoft.com/office/drawing/2014/main" id="{92A3BD92-2FC2-DFC1-ADBD-16ECC4E4B34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753426" y="4174964"/>
            <a:ext cx="1049519" cy="770400"/>
          </a:xfrm>
        </p:spPr>
        <p:txBody>
          <a:bodyPr>
            <a:normAutofit/>
          </a:bodyPr>
          <a:lstStyle>
            <a:lvl1pPr marL="0" indent="0" algn="ctr">
              <a:buNone/>
              <a:defRPr sz="4000" b="1" i="0"/>
            </a:lvl1pPr>
          </a:lstStyle>
          <a:p>
            <a:pPr lvl="0"/>
            <a:r>
              <a:rPr lang="pt-BR" i="0"/>
              <a:t>IV.</a:t>
            </a:r>
            <a:endParaRPr lang="pt-BR"/>
          </a:p>
        </p:txBody>
      </p:sp>
      <p:sp>
        <p:nvSpPr>
          <p:cNvPr id="34" name="Espaço Reservado para Texto 29">
            <a:extLst>
              <a:ext uri="{FF2B5EF4-FFF2-40B4-BE49-F238E27FC236}">
                <a16:creationId xmlns:a16="http://schemas.microsoft.com/office/drawing/2014/main" id="{5BB952CE-D310-8913-BC69-0834A9C0AAA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53426" y="5269032"/>
            <a:ext cx="1049519" cy="770400"/>
          </a:xfrm>
        </p:spPr>
        <p:txBody>
          <a:bodyPr>
            <a:normAutofit/>
          </a:bodyPr>
          <a:lstStyle>
            <a:lvl1pPr marL="0" indent="0" algn="ctr">
              <a:buNone/>
              <a:defRPr sz="4000" b="1" i="0"/>
            </a:lvl1pPr>
          </a:lstStyle>
          <a:p>
            <a:pPr lvl="0"/>
            <a:r>
              <a:rPr lang="pt-BR" i="0"/>
              <a:t>V.</a:t>
            </a:r>
            <a:endParaRPr lang="pt-BR"/>
          </a:p>
        </p:txBody>
      </p:sp>
      <p:sp>
        <p:nvSpPr>
          <p:cNvPr id="35" name="Espaço Reservado para Texto 40">
            <a:extLst>
              <a:ext uri="{FF2B5EF4-FFF2-40B4-BE49-F238E27FC236}">
                <a16:creationId xmlns:a16="http://schemas.microsoft.com/office/drawing/2014/main" id="{B8D874AB-4B25-CF10-28A2-A5863FD85C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884246" y="810050"/>
            <a:ext cx="4841255" cy="850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6" name="Espaço Reservado para Texto 40">
            <a:extLst>
              <a:ext uri="{FF2B5EF4-FFF2-40B4-BE49-F238E27FC236}">
                <a16:creationId xmlns:a16="http://schemas.microsoft.com/office/drawing/2014/main" id="{6905F8D3-ACCD-642C-E3D2-89D239C87D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884246" y="1914839"/>
            <a:ext cx="4841255" cy="850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7" name="Espaço Reservado para Texto 40">
            <a:extLst>
              <a:ext uri="{FF2B5EF4-FFF2-40B4-BE49-F238E27FC236}">
                <a16:creationId xmlns:a16="http://schemas.microsoft.com/office/drawing/2014/main" id="{DAA01A86-2872-DBCC-340B-74C153BCEDD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884246" y="3019628"/>
            <a:ext cx="4841255" cy="850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8" name="Espaço Reservado para Texto 40">
            <a:extLst>
              <a:ext uri="{FF2B5EF4-FFF2-40B4-BE49-F238E27FC236}">
                <a16:creationId xmlns:a16="http://schemas.microsoft.com/office/drawing/2014/main" id="{ABBD5603-D4BE-474D-4284-F102E4FA6A0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884246" y="4124417"/>
            <a:ext cx="4841255" cy="850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9" name="Espaço Reservado para Texto 40">
            <a:extLst>
              <a:ext uri="{FF2B5EF4-FFF2-40B4-BE49-F238E27FC236}">
                <a16:creationId xmlns:a16="http://schemas.microsoft.com/office/drawing/2014/main" id="{C3318BDE-E053-634F-D0BC-B26FDF956C4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884246" y="5229207"/>
            <a:ext cx="4841255" cy="850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1" name="Espaço Reservado para Texto 40">
            <a:extLst>
              <a:ext uri="{FF2B5EF4-FFF2-40B4-BE49-F238E27FC236}">
                <a16:creationId xmlns:a16="http://schemas.microsoft.com/office/drawing/2014/main" id="{AF6EC641-D2FA-39E8-66B2-2024555C08A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80400" y="2192400"/>
            <a:ext cx="4690800" cy="3718800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5" name="Espaço Reservado para Texto 44">
            <a:extLst>
              <a:ext uri="{FF2B5EF4-FFF2-40B4-BE49-F238E27FC236}">
                <a16:creationId xmlns:a16="http://schemas.microsoft.com/office/drawing/2014/main" id="{9F5A7230-3007-C79D-9C25-7232EB2727B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727700" y="6232525"/>
            <a:ext cx="6216645" cy="239775"/>
          </a:xfrm>
        </p:spPr>
        <p:txBody>
          <a:bodyPr>
            <a:normAutofit/>
          </a:bodyPr>
          <a:lstStyle>
            <a:lvl1pPr marL="0" indent="0">
              <a:buNone/>
              <a:defRPr sz="9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12152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EEF4F-368A-3E76-B01D-3A61EAAEC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8255B7-4779-A496-9B80-E79E241B2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74007F-2728-D63E-86FA-69204EAEF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013BAA-983A-FF3D-CAC6-6CC57A44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5410A-8690-AF15-ECB0-9D376CE8E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7112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188700-E3B9-4366-BEA2-4A6A19A6A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C3C915-B942-4056-AD0D-3BA77BFCA4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D63EB6-D9FB-4281-A62A-3E9D50699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72FB8-BBFB-44AE-A341-B4AA3E1A74C1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13391D-AF72-4616-B244-A2A006D95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3048B2-CE7C-4B55-B5F7-3A4E6C1C3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10E7-5520-46E9-AC62-FC20ACD901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805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o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99;p3">
            <a:extLst>
              <a:ext uri="{FF2B5EF4-FFF2-40B4-BE49-F238E27FC236}">
                <a16:creationId xmlns:a16="http://schemas.microsoft.com/office/drawing/2014/main" id="{3201C882-ABFA-B368-FB7F-87C311DD0079}"/>
              </a:ext>
            </a:extLst>
          </p:cNvPr>
          <p:cNvSpPr/>
          <p:nvPr userDrawn="1"/>
        </p:nvSpPr>
        <p:spPr>
          <a:xfrm>
            <a:off x="7404100" y="1508760"/>
            <a:ext cx="4787899" cy="5349240"/>
          </a:xfrm>
          <a:prstGeom prst="rect">
            <a:avLst/>
          </a:prstGeom>
          <a:solidFill>
            <a:schemeClr val="accent4">
              <a:lumMod val="60000"/>
              <a:lumOff val="40000"/>
              <a:alpha val="27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455F8F-A279-3349-8D8B-0C19608DE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55146-D84F-4A79-9C95-8C94E0A1D5E3}" type="datetime1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7247FC-21CB-A4A1-4B05-F56D2FFF2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0B55EF-B75E-CA51-63E9-06C48EE80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3D35-C478-4257-9E6F-54EB130026F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Google Shape;99;p3">
            <a:extLst>
              <a:ext uri="{FF2B5EF4-FFF2-40B4-BE49-F238E27FC236}">
                <a16:creationId xmlns:a16="http://schemas.microsoft.com/office/drawing/2014/main" id="{C55F2C35-1BE7-3715-E577-E0FA30F68526}"/>
              </a:ext>
            </a:extLst>
          </p:cNvPr>
          <p:cNvSpPr/>
          <p:nvPr userDrawn="1"/>
        </p:nvSpPr>
        <p:spPr>
          <a:xfrm>
            <a:off x="0" y="0"/>
            <a:ext cx="12192000" cy="150876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093A54BC-510B-E530-08D4-9B4FC3E104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40" y="292073"/>
            <a:ext cx="673276" cy="62561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9;p3">
            <a:extLst>
              <a:ext uri="{FF2B5EF4-FFF2-40B4-BE49-F238E27FC236}">
                <a16:creationId xmlns:a16="http://schemas.microsoft.com/office/drawing/2014/main" id="{103E7F0A-2B05-BE40-B651-22EFE4F441DF}"/>
              </a:ext>
            </a:extLst>
          </p:cNvPr>
          <p:cNvSpPr/>
          <p:nvPr userDrawn="1"/>
        </p:nvSpPr>
        <p:spPr>
          <a:xfrm>
            <a:off x="7404098" y="0"/>
            <a:ext cx="4787899" cy="150876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BCD21DD9-ECE4-7798-52C5-258469801890}"/>
              </a:ext>
            </a:extLst>
          </p:cNvPr>
          <p:cNvCxnSpPr>
            <a:cxnSpLocks/>
          </p:cNvCxnSpPr>
          <p:nvPr userDrawn="1"/>
        </p:nvCxnSpPr>
        <p:spPr>
          <a:xfrm flipH="1">
            <a:off x="7404100" y="3859112"/>
            <a:ext cx="478789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E192D12-1398-865A-4C08-46FF14CCB1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6400" y="1785600"/>
            <a:ext cx="6422817" cy="31906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FontTx/>
              <a:buNone/>
              <a:defRPr sz="1800">
                <a:solidFill>
                  <a:srgbClr val="3B3838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leo" panose="00000500000000000000" pitchFamily="2" charset="0"/>
              <a:ea typeface="+mn-ea"/>
              <a:cs typeface="+mn-cs"/>
            </a:endParaRP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3DFB0E44-EC2D-3BF4-2570-8EB9D57C92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58664" y="2175434"/>
            <a:ext cx="3867331" cy="13957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</a:lstStyle>
          <a:p>
            <a:pPr lvl="1" algn="ctr"/>
            <a:endParaRPr lang="pt-BR"/>
          </a:p>
        </p:txBody>
      </p:sp>
      <p:sp>
        <p:nvSpPr>
          <p:cNvPr id="27" name="Espaço Reservado para Texto 26">
            <a:extLst>
              <a:ext uri="{FF2B5EF4-FFF2-40B4-BE49-F238E27FC236}">
                <a16:creationId xmlns:a16="http://schemas.microsoft.com/office/drawing/2014/main" id="{EDD01EDB-95C1-70D9-6160-80C4FB07B4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12817" y="1783685"/>
            <a:ext cx="2359025" cy="365125"/>
          </a:xfrm>
        </p:spPr>
        <p:txBody>
          <a:bodyPr/>
          <a:lstStyle>
            <a:lvl1pPr marL="0" indent="0" algn="ctr">
              <a:buNone/>
              <a:defRPr b="1" i="1"/>
            </a:lvl1pPr>
          </a:lstStyle>
          <a:p>
            <a:pPr lvl="0"/>
            <a:endParaRPr lang="pt-BR"/>
          </a:p>
        </p:txBody>
      </p:sp>
      <p:sp>
        <p:nvSpPr>
          <p:cNvPr id="28" name="Espaço Reservado para Texto 10">
            <a:extLst>
              <a:ext uri="{FF2B5EF4-FFF2-40B4-BE49-F238E27FC236}">
                <a16:creationId xmlns:a16="http://schemas.microsoft.com/office/drawing/2014/main" id="{CDC92B53-255F-BA99-463D-A2C01C9837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58664" y="4541322"/>
            <a:ext cx="3867331" cy="13957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</a:lstStyle>
          <a:p>
            <a:pPr lvl="1" algn="ctr"/>
            <a:endParaRPr lang="pt-BR"/>
          </a:p>
        </p:txBody>
      </p:sp>
      <p:sp>
        <p:nvSpPr>
          <p:cNvPr id="29" name="Espaço Reservado para Texto 26">
            <a:extLst>
              <a:ext uri="{FF2B5EF4-FFF2-40B4-BE49-F238E27FC236}">
                <a16:creationId xmlns:a16="http://schemas.microsoft.com/office/drawing/2014/main" id="{4C5EC5F9-3EE7-F9DF-E5F8-1C135970F39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612817" y="4149573"/>
            <a:ext cx="2359025" cy="365125"/>
          </a:xfrm>
        </p:spPr>
        <p:txBody>
          <a:bodyPr>
            <a:noAutofit/>
          </a:bodyPr>
          <a:lstStyle>
            <a:lvl1pPr marL="0" indent="0" algn="ctr">
              <a:buNone/>
              <a:defRPr sz="2000" b="1" i="1"/>
            </a:lvl1pPr>
          </a:lstStyle>
          <a:p>
            <a:pPr lvl="0"/>
            <a:endParaRPr lang="pt-BR"/>
          </a:p>
        </p:txBody>
      </p:sp>
      <p:sp>
        <p:nvSpPr>
          <p:cNvPr id="20" name="Espaço Reservado para Texto 19">
            <a:extLst>
              <a:ext uri="{FF2B5EF4-FFF2-40B4-BE49-F238E27FC236}">
                <a16:creationId xmlns:a16="http://schemas.microsoft.com/office/drawing/2014/main" id="{38DCD500-03CC-260C-1B1B-329C8C93C4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04098" y="226800"/>
            <a:ext cx="4335501" cy="1015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  <a:latin typeface="Aleo" panose="00000500000000000000" pitchFamily="2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leo" panose="00000500000000000000" pitchFamily="2" charset="0"/>
                <a:ea typeface="+mn-ea"/>
                <a:cs typeface="+mn-cs"/>
              </a:rPr>
              <a:t>T</a:t>
            </a:r>
            <a:r>
              <a:rPr kumimoji="0" lang="pt-BR" sz="36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leo" panose="00000500000000000000" pitchFamily="2" charset="0"/>
                <a:ea typeface="+mn-ea"/>
                <a:cs typeface="+mn-cs"/>
              </a:rPr>
              <a:t>ítulo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leo" panose="00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91582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ECE2DD-512D-4198-A9A9-F232B420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DAAF54-C465-4F5A-999B-878633C6A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E25BE8-77D8-4D91-89DD-C0D523097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972B-385A-4B20-949B-A72C48382299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6DD54A-DDFC-418E-B871-7F27A4DA4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1C15E1-43F8-46EA-98D8-758BE2317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10E7-5520-46E9-AC62-FC20ACD901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15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01B1B7-E11D-2640-090F-11C771B1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EA6A86-FB45-7951-D432-0DE07D9DB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D7A238-BD18-31C8-8F28-29BCB89E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3B3FAF-6B74-7CDD-CCE3-122F39FF7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6E5DE1-9159-37F0-5393-D74AF87E3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099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3D8EC-C9C4-A427-5C63-66D4CC7C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21CBEE-87E3-FDCC-9DBC-58EBDE7892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D022B69-10A0-5D39-2305-23A2DD1F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DD948A0-D8A3-1C4F-63E6-9D86D9ACB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6995488-B60C-BA6A-0F00-EF8E61D45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E20F69-3E7A-E66E-73D5-472975DA2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94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64DB12-B454-512E-E323-867E05B46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B62130F-D9D7-B450-2845-863B90EAB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AE4E63B-66CF-80C7-4C7E-D074A0AE2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726C30B-4C68-1D4F-AA9C-43D60B5AFA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128C554-655D-7C0C-4BD6-4B34C0D895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B4D4D69-77EE-E00D-7D00-611A58C4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8AB94FA-888D-0EF2-074F-22BE88200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9BBDDE5-D2EF-04C1-8302-C4D4278DF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756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52F325-DF6E-E24F-E05B-7F55B8E41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5A401CB-DA2B-B127-2FF0-707C9BD59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A656104-CD08-EA4D-633F-DD8D2808C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7181DED-FD73-D054-8D09-C1C97E908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090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A569145-0E35-378C-0B88-A9C75017C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F2F537E-AEE9-5081-48F0-16AE091F8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FE6F236-3F48-2C9E-8A13-12CDFDEE2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76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7C7FB-54B6-3F82-9D9E-8859F96EF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0552D9-1D5A-458D-6EF2-7785096B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1AF310-E6E0-3DF1-DA1E-C320EDA343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2" indent="0">
              <a:buNone/>
              <a:defRPr sz="1200"/>
            </a:lvl3pPr>
            <a:lvl4pPr marL="1371635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1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114B147-7E6F-FBD6-56B2-EC61D094A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A26DF0-F54E-B497-5EFC-9A8F0C94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4F7A47-ABAE-E72C-38B7-0D56E3A4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695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E48374-6F93-53D3-7D65-49DE4ED61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C4D7C88-A69D-E660-B7E5-CFBD27D52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2" indent="0">
              <a:buNone/>
              <a:defRPr sz="2400"/>
            </a:lvl3pPr>
            <a:lvl4pPr marL="1371635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8" indent="0">
              <a:buNone/>
              <a:defRPr sz="2000"/>
            </a:lvl7pPr>
            <a:lvl8pPr marL="3200481" indent="0">
              <a:buNone/>
              <a:defRPr sz="2000"/>
            </a:lvl8pPr>
            <a:lvl9pPr marL="3657692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0837BD4-BED3-D686-5B0C-9F70B6BD7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2" indent="0">
              <a:buNone/>
              <a:defRPr sz="1200"/>
            </a:lvl3pPr>
            <a:lvl4pPr marL="1371635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1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624AAF4-B7BF-CD83-0A08-93C145AC9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83094AB-42C6-FD4D-03CE-A4046F17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D4ECC84-9E9B-C427-1BD7-E284071E9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4403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76F67EF-16AA-0BA0-2F90-0B91BCCE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8DA5E3C-B8F0-F6C6-29C7-C76AB75CD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A1A2D7-E636-C276-46C3-1AD60CD91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359-3102-42D5-B71F-2C9109529386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E06A19-1744-F865-4E3E-D194FB078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4C9978-A55C-31A0-1761-6AEAC403E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A647A-1030-46E5-9AB2-624121BA80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541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7" indent="-228607" algn="l" defTabSz="914422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3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4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1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D45C4C0-C97C-251C-0BDB-99891B55F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5EDD437-35CF-2F72-25C1-80E2B3E3F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CC5E6A-FCAA-23EE-C4CB-EEFB354E60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C972B-385A-4B20-949B-A72C48382299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17CC03-71B9-BA6D-3699-0D5E637252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F077F1-55CD-D557-95AD-EFA482AFD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910E7-5520-46E9-AC62-FC20ACD901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614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leo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leo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leo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leo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eo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eo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2.png"/><Relationship Id="rId7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Relationship Id="rId6" Type="http://schemas.openxmlformats.org/officeDocument/2006/relationships/chart" Target="../charts/chart7.xml"/><Relationship Id="rId11" Type="http://schemas.openxmlformats.org/officeDocument/2006/relationships/image" Target="../media/image55.svg"/><Relationship Id="rId5" Type="http://schemas.openxmlformats.org/officeDocument/2006/relationships/image" Target="../media/image51.svg"/><Relationship Id="rId10" Type="http://schemas.openxmlformats.org/officeDocument/2006/relationships/image" Target="../media/image54.png"/><Relationship Id="rId4" Type="http://schemas.openxmlformats.org/officeDocument/2006/relationships/image" Target="../media/image50.png"/><Relationship Id="rId9" Type="http://schemas.openxmlformats.org/officeDocument/2006/relationships/image" Target="../media/image53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svg"/><Relationship Id="rId3" Type="http://schemas.openxmlformats.org/officeDocument/2006/relationships/image" Target="../media/image2.png"/><Relationship Id="rId7" Type="http://schemas.openxmlformats.org/officeDocument/2006/relationships/image" Target="../media/image5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7.svg"/><Relationship Id="rId11" Type="http://schemas.openxmlformats.org/officeDocument/2006/relationships/chart" Target="../charts/chart10.xml"/><Relationship Id="rId5" Type="http://schemas.openxmlformats.org/officeDocument/2006/relationships/image" Target="../media/image56.png"/><Relationship Id="rId10" Type="http://schemas.openxmlformats.org/officeDocument/2006/relationships/image" Target="../media/image61.svg"/><Relationship Id="rId4" Type="http://schemas.openxmlformats.org/officeDocument/2006/relationships/chart" Target="../charts/chart9.xml"/><Relationship Id="rId9" Type="http://schemas.openxmlformats.org/officeDocument/2006/relationships/image" Target="../media/image6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chart" Target="../charts/chart11.xml"/><Relationship Id="rId7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3.svg"/><Relationship Id="rId11" Type="http://schemas.openxmlformats.org/officeDocument/2006/relationships/image" Target="../media/image65.svg"/><Relationship Id="rId5" Type="http://schemas.openxmlformats.org/officeDocument/2006/relationships/image" Target="../media/image62.png"/><Relationship Id="rId10" Type="http://schemas.openxmlformats.org/officeDocument/2006/relationships/image" Target="../media/image64.png"/><Relationship Id="rId4" Type="http://schemas.openxmlformats.org/officeDocument/2006/relationships/image" Target="../media/image2.png"/><Relationship Id="rId9" Type="http://schemas.openxmlformats.org/officeDocument/2006/relationships/image" Target="../media/image53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chart" Target="../charts/chart13.xml"/><Relationship Id="rId7" Type="http://schemas.openxmlformats.org/officeDocument/2006/relationships/chart" Target="../charts/chart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7.svg"/><Relationship Id="rId11" Type="http://schemas.openxmlformats.org/officeDocument/2006/relationships/image" Target="../media/image65.svg"/><Relationship Id="rId5" Type="http://schemas.openxmlformats.org/officeDocument/2006/relationships/image" Target="../media/image66.png"/><Relationship Id="rId10" Type="http://schemas.openxmlformats.org/officeDocument/2006/relationships/image" Target="../media/image64.png"/><Relationship Id="rId4" Type="http://schemas.openxmlformats.org/officeDocument/2006/relationships/image" Target="../media/image2.png"/><Relationship Id="rId9" Type="http://schemas.openxmlformats.org/officeDocument/2006/relationships/image" Target="../media/image53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svg"/><Relationship Id="rId3" Type="http://schemas.openxmlformats.org/officeDocument/2006/relationships/image" Target="../media/image2.png"/><Relationship Id="rId7" Type="http://schemas.openxmlformats.org/officeDocument/2006/relationships/image" Target="../media/image70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4.xml"/><Relationship Id="rId6" Type="http://schemas.openxmlformats.org/officeDocument/2006/relationships/chart" Target="../charts/chart16.xml"/><Relationship Id="rId5" Type="http://schemas.openxmlformats.org/officeDocument/2006/relationships/image" Target="../media/image69.svg"/><Relationship Id="rId10" Type="http://schemas.openxmlformats.org/officeDocument/2006/relationships/image" Target="../media/image73.svg"/><Relationship Id="rId4" Type="http://schemas.openxmlformats.org/officeDocument/2006/relationships/image" Target="../media/image68.png"/><Relationship Id="rId9" Type="http://schemas.openxmlformats.org/officeDocument/2006/relationships/image" Target="../media/image7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svg"/><Relationship Id="rId7" Type="http://schemas.openxmlformats.org/officeDocument/2006/relationships/image" Target="../media/image7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81.svg"/><Relationship Id="rId5" Type="http://schemas.openxmlformats.org/officeDocument/2006/relationships/image" Target="../media/image80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svg"/><Relationship Id="rId11" Type="http://schemas.openxmlformats.org/officeDocument/2006/relationships/image" Target="../media/image13.sv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7.svg"/><Relationship Id="rId9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svg"/><Relationship Id="rId18" Type="http://schemas.openxmlformats.org/officeDocument/2006/relationships/image" Target="../media/image32.png"/><Relationship Id="rId3" Type="http://schemas.openxmlformats.org/officeDocument/2006/relationships/image" Target="../media/image2.png"/><Relationship Id="rId21" Type="http://schemas.openxmlformats.org/officeDocument/2006/relationships/image" Target="../media/image35.svg"/><Relationship Id="rId7" Type="http://schemas.openxmlformats.org/officeDocument/2006/relationships/image" Target="../media/image21.svg"/><Relationship Id="rId12" Type="http://schemas.openxmlformats.org/officeDocument/2006/relationships/image" Target="../media/image26.png"/><Relationship Id="rId17" Type="http://schemas.openxmlformats.org/officeDocument/2006/relationships/image" Target="../media/image31.sv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0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0.png"/><Relationship Id="rId11" Type="http://schemas.openxmlformats.org/officeDocument/2006/relationships/image" Target="../media/image25.svg"/><Relationship Id="rId5" Type="http://schemas.openxmlformats.org/officeDocument/2006/relationships/image" Target="../media/image19.svg"/><Relationship Id="rId15" Type="http://schemas.openxmlformats.org/officeDocument/2006/relationships/image" Target="../media/image29.svg"/><Relationship Id="rId23" Type="http://schemas.openxmlformats.org/officeDocument/2006/relationships/image" Target="../media/image37.svg"/><Relationship Id="rId10" Type="http://schemas.openxmlformats.org/officeDocument/2006/relationships/image" Target="../media/image24.png"/><Relationship Id="rId19" Type="http://schemas.openxmlformats.org/officeDocument/2006/relationships/image" Target="../media/image33.svg"/><Relationship Id="rId4" Type="http://schemas.openxmlformats.org/officeDocument/2006/relationships/image" Target="../media/image18.png"/><Relationship Id="rId9" Type="http://schemas.openxmlformats.org/officeDocument/2006/relationships/image" Target="../media/image23.svg"/><Relationship Id="rId14" Type="http://schemas.openxmlformats.org/officeDocument/2006/relationships/image" Target="../media/image28.png"/><Relationship Id="rId22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image" Target="../media/image2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chart" Target="../charts/chart3.xml"/><Relationship Id="rId5" Type="http://schemas.openxmlformats.org/officeDocument/2006/relationships/image" Target="../media/image39.svg"/><Relationship Id="rId4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6" Type="http://schemas.openxmlformats.org/officeDocument/2006/relationships/chart" Target="../charts/chart4.xml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sv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47.svg"/><Relationship Id="rId5" Type="http://schemas.openxmlformats.org/officeDocument/2006/relationships/image" Target="../media/image46.png"/><Relationship Id="rId4" Type="http://schemas.openxmlformats.org/officeDocument/2006/relationships/image" Target="../media/image45.svg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8790AFB4-7949-234E-3411-EC48CC778310}"/>
              </a:ext>
            </a:extLst>
          </p:cNvPr>
          <p:cNvSpPr/>
          <p:nvPr/>
        </p:nvSpPr>
        <p:spPr>
          <a:xfrm>
            <a:off x="1203766" y="3830321"/>
            <a:ext cx="848556" cy="92025"/>
          </a:xfrm>
          <a:prstGeom prst="rect">
            <a:avLst/>
          </a:prstGeom>
          <a:solidFill>
            <a:srgbClr val="5560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pic>
        <p:nvPicPr>
          <p:cNvPr id="18" name="Imagem 17" descr="Logotipo&#10;&#10;Descrição gerada automaticamente">
            <a:extLst>
              <a:ext uri="{FF2B5EF4-FFF2-40B4-BE49-F238E27FC236}">
                <a16:creationId xmlns:a16="http://schemas.microsoft.com/office/drawing/2014/main" id="{D6E99BB2-06A5-0EB7-2EC0-AE0589858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6998" y="6075684"/>
            <a:ext cx="569822" cy="564901"/>
          </a:xfrm>
          <a:prstGeom prst="rect">
            <a:avLst/>
          </a:prstGeom>
        </p:spPr>
      </p:pic>
      <p:sp>
        <p:nvSpPr>
          <p:cNvPr id="3" name="Espaço Reservado para Texto 1">
            <a:extLst>
              <a:ext uri="{FF2B5EF4-FFF2-40B4-BE49-F238E27FC236}">
                <a16:creationId xmlns:a16="http://schemas.microsoft.com/office/drawing/2014/main" id="{01F895DF-2900-38B0-731A-571C6955A234}"/>
              </a:ext>
            </a:extLst>
          </p:cNvPr>
          <p:cNvSpPr txBox="1">
            <a:spLocks/>
          </p:cNvSpPr>
          <p:nvPr/>
        </p:nvSpPr>
        <p:spPr>
          <a:xfrm>
            <a:off x="1101689" y="4000524"/>
            <a:ext cx="9834535" cy="16632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pt-BR">
                <a:solidFill>
                  <a:schemeClr val="bg2">
                    <a:lumMod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Rentabilidade das operadoras de planos de saúde no Brasil </a:t>
            </a:r>
          </a:p>
          <a:p>
            <a:pPr marL="0" indent="0">
              <a:lnSpc>
                <a:spcPts val="4000"/>
              </a:lnSpc>
              <a:buNone/>
            </a:pPr>
            <a:r>
              <a:rPr lang="pt-BR" sz="200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Etapa 1</a:t>
            </a:r>
          </a:p>
          <a:p>
            <a:pPr marL="0" indent="0">
              <a:lnSpc>
                <a:spcPts val="4000"/>
              </a:lnSpc>
              <a:spcBef>
                <a:spcPts val="300"/>
              </a:spcBef>
              <a:buNone/>
            </a:pPr>
            <a:r>
              <a:rPr lang="pt-BR" sz="1600">
                <a:solidFill>
                  <a:schemeClr val="bg2">
                    <a:lumMod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Dezembro de 2025</a:t>
            </a:r>
          </a:p>
        </p:txBody>
      </p:sp>
    </p:spTree>
    <p:extLst>
      <p:ext uri="{BB962C8B-B14F-4D97-AF65-F5344CB8AC3E}">
        <p14:creationId xmlns:p14="http://schemas.microsoft.com/office/powerpoint/2010/main" val="2371442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>
          <a:extLst>
            <a:ext uri="{FF2B5EF4-FFF2-40B4-BE49-F238E27FC236}">
              <a16:creationId xmlns:a16="http://schemas.microsoft.com/office/drawing/2014/main" id="{CFE6C1DB-20F7-E616-FEA5-6D2529ECE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>
            <a:extLst>
              <a:ext uri="{FF2B5EF4-FFF2-40B4-BE49-F238E27FC236}">
                <a16:creationId xmlns:a16="http://schemas.microsoft.com/office/drawing/2014/main" id="{DF495221-9CC8-11B1-CF73-3B36D18CF05B}"/>
              </a:ext>
            </a:extLst>
          </p:cNvPr>
          <p:cNvSpPr txBox="1"/>
          <p:nvPr/>
        </p:nvSpPr>
        <p:spPr>
          <a:xfrm>
            <a:off x="1455124" y="1647286"/>
            <a:ext cx="10384158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01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"/>
              </a:rPr>
              <a:t>–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Análise da rentabilidade do setor de saúde suplementar no Brasil no período recente</a:t>
            </a:r>
            <a:endParaRPr lang="pt-BR" sz="2000">
              <a:solidFill>
                <a:schemeClr val="bg1">
                  <a:lumMod val="8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  <a:sym typeface="Poppins SemiBold"/>
            </a:endParaRPr>
          </a:p>
        </p:txBody>
      </p:sp>
      <p:sp>
        <p:nvSpPr>
          <p:cNvPr id="126" name="Google Shape;126;p3">
            <a:extLst>
              <a:ext uri="{FF2B5EF4-FFF2-40B4-BE49-F238E27FC236}">
                <a16:creationId xmlns:a16="http://schemas.microsoft.com/office/drawing/2014/main" id="{DDF91405-2993-2E4A-531F-DAE906532913}"/>
              </a:ext>
            </a:extLst>
          </p:cNvPr>
          <p:cNvSpPr/>
          <p:nvPr/>
        </p:nvSpPr>
        <p:spPr>
          <a:xfrm flipH="1">
            <a:off x="924558" y="4"/>
            <a:ext cx="314311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>
            <a:extLst>
              <a:ext uri="{FF2B5EF4-FFF2-40B4-BE49-F238E27FC236}">
                <a16:creationId xmlns:a16="http://schemas.microsoft.com/office/drawing/2014/main" id="{883DEB70-55DF-F8FE-9E77-5A90C6B1C444}"/>
              </a:ext>
            </a:extLst>
          </p:cNvPr>
          <p:cNvSpPr txBox="1"/>
          <p:nvPr/>
        </p:nvSpPr>
        <p:spPr>
          <a:xfrm>
            <a:off x="772363" y="741405"/>
            <a:ext cx="3241044" cy="7078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rgbClr val="3F3F3F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SUMÁRIO</a:t>
            </a:r>
            <a:endParaRPr sz="4400">
              <a:solidFill>
                <a:srgbClr val="3F3F3F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cxnSp>
        <p:nvCxnSpPr>
          <p:cNvPr id="129" name="Google Shape;129;p3">
            <a:extLst>
              <a:ext uri="{FF2B5EF4-FFF2-40B4-BE49-F238E27FC236}">
                <a16:creationId xmlns:a16="http://schemas.microsoft.com/office/drawing/2014/main" id="{6CB48A46-5B94-5F4B-B7B6-7A2F4E993BE5}"/>
              </a:ext>
            </a:extLst>
          </p:cNvPr>
          <p:cNvCxnSpPr>
            <a:cxnSpLocks/>
          </p:cNvCxnSpPr>
          <p:nvPr/>
        </p:nvCxnSpPr>
        <p:spPr>
          <a:xfrm>
            <a:off x="1450974" y="1574716"/>
            <a:ext cx="822555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1" name="Google Shape;131;p3">
            <a:extLst>
              <a:ext uri="{FF2B5EF4-FFF2-40B4-BE49-F238E27FC236}">
                <a16:creationId xmlns:a16="http://schemas.microsoft.com/office/drawing/2014/main" id="{A5F49C6E-4939-F9B9-A557-3398E15CB39B}"/>
              </a:ext>
            </a:extLst>
          </p:cNvPr>
          <p:cNvCxnSpPr>
            <a:cxnSpLocks/>
          </p:cNvCxnSpPr>
          <p:nvPr/>
        </p:nvCxnSpPr>
        <p:spPr>
          <a:xfrm>
            <a:off x="1450974" y="2398896"/>
            <a:ext cx="822555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32" name="Google Shape;132;p3" descr="Logotipo&#10;&#10;Descrição gerada automaticamente">
            <a:extLst>
              <a:ext uri="{FF2B5EF4-FFF2-40B4-BE49-F238E27FC236}">
                <a16:creationId xmlns:a16="http://schemas.microsoft.com/office/drawing/2014/main" id="{54CC8BCC-E017-5821-1CEF-03C84CE146F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625824" y="6142341"/>
            <a:ext cx="354347" cy="35128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28;p3">
            <a:extLst>
              <a:ext uri="{FF2B5EF4-FFF2-40B4-BE49-F238E27FC236}">
                <a16:creationId xmlns:a16="http://schemas.microsoft.com/office/drawing/2014/main" id="{25FE7D72-2E88-A14C-BD58-0A38A8D10383}"/>
              </a:ext>
            </a:extLst>
          </p:cNvPr>
          <p:cNvSpPr txBox="1"/>
          <p:nvPr/>
        </p:nvSpPr>
        <p:spPr>
          <a:xfrm>
            <a:off x="1455124" y="2510413"/>
            <a:ext cx="10384158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  <a:sym typeface="Poppins SemiBold"/>
              </a:rPr>
              <a:t>02 </a:t>
            </a: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  <a:sym typeface="Poppins"/>
              </a:rPr>
              <a:t>–</a:t>
            </a: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  <a:sym typeface="Poppins SemiBold"/>
              </a:rPr>
              <a:t> </a:t>
            </a: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Comparação do setor de saúde suplementar brasileiro com outros prestadores de serviços de saúde e demais setores comparáveis</a:t>
            </a:r>
          </a:p>
        </p:txBody>
      </p:sp>
      <p:cxnSp>
        <p:nvCxnSpPr>
          <p:cNvPr id="10" name="Google Shape;131;p3">
            <a:extLst>
              <a:ext uri="{FF2B5EF4-FFF2-40B4-BE49-F238E27FC236}">
                <a16:creationId xmlns:a16="http://schemas.microsoft.com/office/drawing/2014/main" id="{7BF71B80-BFC3-45AB-AB23-26C16869741D}"/>
              </a:ext>
            </a:extLst>
          </p:cNvPr>
          <p:cNvCxnSpPr>
            <a:cxnSpLocks/>
          </p:cNvCxnSpPr>
          <p:nvPr/>
        </p:nvCxnSpPr>
        <p:spPr>
          <a:xfrm>
            <a:off x="1450974" y="3262023"/>
            <a:ext cx="822555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" name="Google Shape;128;p3">
            <a:extLst>
              <a:ext uri="{FF2B5EF4-FFF2-40B4-BE49-F238E27FC236}">
                <a16:creationId xmlns:a16="http://schemas.microsoft.com/office/drawing/2014/main" id="{C97593B4-B130-C740-9A6B-8DEEA44E6E2E}"/>
              </a:ext>
            </a:extLst>
          </p:cNvPr>
          <p:cNvSpPr txBox="1"/>
          <p:nvPr/>
        </p:nvSpPr>
        <p:spPr>
          <a:xfrm>
            <a:off x="1455124" y="3389858"/>
            <a:ext cx="10384158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03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"/>
              </a:rPr>
              <a:t>–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Comparação da saúde suplementar brasileira com a de outros países</a:t>
            </a:r>
          </a:p>
        </p:txBody>
      </p:sp>
      <p:sp>
        <p:nvSpPr>
          <p:cNvPr id="6" name="Espaço Reservado para Número de Slide 14">
            <a:extLst>
              <a:ext uri="{FF2B5EF4-FFF2-40B4-BE49-F238E27FC236}">
                <a16:creationId xmlns:a16="http://schemas.microsoft.com/office/drawing/2014/main" id="{95A1B430-E383-8B0F-299F-FF187A4BA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10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061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0E3C9-6002-77D7-542E-27A6DED52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aixaDeTexto 53">
            <a:extLst>
              <a:ext uri="{FF2B5EF4-FFF2-40B4-BE49-F238E27FC236}">
                <a16:creationId xmlns:a16="http://schemas.microsoft.com/office/drawing/2014/main" id="{2C1BBC88-1016-F01D-5CBC-6551EF9C5A3D}"/>
              </a:ext>
            </a:extLst>
          </p:cNvPr>
          <p:cNvSpPr txBox="1">
            <a:spLocks/>
          </p:cNvSpPr>
          <p:nvPr/>
        </p:nvSpPr>
        <p:spPr>
          <a:xfrm>
            <a:off x="8826837" y="1602484"/>
            <a:ext cx="3290913" cy="4464000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3D2F249C-A50A-58E3-9631-BBCCCF850B50}"/>
              </a:ext>
            </a:extLst>
          </p:cNvPr>
          <p:cNvSpPr/>
          <p:nvPr/>
        </p:nvSpPr>
        <p:spPr>
          <a:xfrm>
            <a:off x="2" y="4"/>
            <a:ext cx="3688078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endParaRPr lang="pt-BR" sz="1801"/>
          </a:p>
        </p:txBody>
      </p:sp>
      <p:pic>
        <p:nvPicPr>
          <p:cNvPr id="17" name="Imagem 16" descr="Logotipo&#10;&#10;Descrição gerada automaticamente">
            <a:extLst>
              <a:ext uri="{FF2B5EF4-FFF2-40B4-BE49-F238E27FC236}">
                <a16:creationId xmlns:a16="http://schemas.microsoft.com/office/drawing/2014/main" id="{F375509F-1184-469A-B552-E94B555012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9927" y="93406"/>
            <a:ext cx="254195" cy="252000"/>
          </a:xfrm>
          <a:prstGeom prst="rect">
            <a:avLst/>
          </a:prstGeom>
        </p:spPr>
      </p:pic>
      <p:sp>
        <p:nvSpPr>
          <p:cNvPr id="8" name="Espaço Reservado para Número de Slide 14">
            <a:extLst>
              <a:ext uri="{FF2B5EF4-FFF2-40B4-BE49-F238E27FC236}">
                <a16:creationId xmlns:a16="http://schemas.microsoft.com/office/drawing/2014/main" id="{6709AFDD-B48F-9382-B388-801B8A6E2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2855" y="6543662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11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2" name="Espaço Reservado para Conteúdo 4">
            <a:extLst>
              <a:ext uri="{FF2B5EF4-FFF2-40B4-BE49-F238E27FC236}">
                <a16:creationId xmlns:a16="http://schemas.microsoft.com/office/drawing/2014/main" id="{74CCDDC2-CDBA-CDD3-451C-A3DC56BA3CAA}"/>
              </a:ext>
            </a:extLst>
          </p:cNvPr>
          <p:cNvSpPr txBox="1">
            <a:spLocks/>
          </p:cNvSpPr>
          <p:nvPr/>
        </p:nvSpPr>
        <p:spPr>
          <a:xfrm>
            <a:off x="50927" y="5352995"/>
            <a:ext cx="3587008" cy="1440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900">
                <a:latin typeface="Poppins Light" panose="00000400000000000000" pitchFamily="2" charset="0"/>
                <a:cs typeface="Poppins Light" panose="00000400000000000000" pitchFamily="2" charset="0"/>
              </a:rPr>
              <a:t>1: Demais prestadores de serviços de saúde selecionados foram os hospitais e laboratórios com capital aberto na B3, sendo eles: Fleury (laboratório), Rede </a:t>
            </a:r>
            <a:r>
              <a:rPr lang="pt-BR" sz="900" err="1">
                <a:latin typeface="Poppins Light" panose="00000400000000000000" pitchFamily="2" charset="0"/>
                <a:cs typeface="Poppins Light" panose="00000400000000000000" pitchFamily="2" charset="0"/>
              </a:rPr>
              <a:t>D’or</a:t>
            </a:r>
            <a:r>
              <a:rPr lang="pt-BR" sz="900">
                <a:latin typeface="Poppins Light" panose="00000400000000000000" pitchFamily="2" charset="0"/>
                <a:cs typeface="Poppins Light" panose="00000400000000000000" pitchFamily="2" charset="0"/>
              </a:rPr>
              <a:t>, </a:t>
            </a:r>
            <a:r>
              <a:rPr lang="pt-BR" sz="900" err="1">
                <a:latin typeface="Poppins Light" panose="00000400000000000000" pitchFamily="2" charset="0"/>
                <a:cs typeface="Poppins Light" panose="00000400000000000000" pitchFamily="2" charset="0"/>
              </a:rPr>
              <a:t>Oncoclínicas</a:t>
            </a:r>
            <a:r>
              <a:rPr lang="pt-BR" sz="900">
                <a:latin typeface="Poppins Light" panose="00000400000000000000" pitchFamily="2" charset="0"/>
                <a:cs typeface="Poppins Light" panose="00000400000000000000" pitchFamily="2" charset="0"/>
              </a:rPr>
              <a:t>, </a:t>
            </a:r>
            <a:r>
              <a:rPr lang="pt-BR" sz="900" err="1">
                <a:latin typeface="Poppins Light" panose="00000400000000000000" pitchFamily="2" charset="0"/>
                <a:cs typeface="Poppins Light" panose="00000400000000000000" pitchFamily="2" charset="0"/>
              </a:rPr>
              <a:t>Kora</a:t>
            </a:r>
            <a:r>
              <a:rPr lang="pt-BR" sz="900">
                <a:latin typeface="Poppins Light" panose="00000400000000000000" pitchFamily="2" charset="0"/>
                <a:cs typeface="Poppins Light" panose="00000400000000000000" pitchFamily="2" charset="0"/>
              </a:rPr>
              <a:t> Saúde e Mater Dei (hospitais). Aliança Saúde, laboratório que também tem capital aberto na B3, não foi considerado na análise dada a ausência de informações financeiras na base da </a:t>
            </a:r>
            <a:r>
              <a:rPr lang="pt-BR" sz="900" i="1">
                <a:latin typeface="Poppins Light" panose="00000400000000000000" pitchFamily="2" charset="0"/>
                <a:cs typeface="Poppins Light" panose="00000400000000000000" pitchFamily="2" charset="0"/>
              </a:rPr>
              <a:t>London Stock Exchange </a:t>
            </a:r>
            <a:r>
              <a:rPr lang="pt-BR" sz="900" i="1" err="1">
                <a:latin typeface="Poppins Light" panose="00000400000000000000" pitchFamily="2" charset="0"/>
                <a:cs typeface="Poppins Light" panose="00000400000000000000" pitchFamily="2" charset="0"/>
              </a:rPr>
              <a:t>Group</a:t>
            </a:r>
            <a:r>
              <a:rPr lang="pt-BR" sz="900" i="1">
                <a:latin typeface="Poppins Light" panose="00000400000000000000" pitchFamily="2" charset="0"/>
                <a:cs typeface="Poppins Light" panose="00000400000000000000" pitchFamily="2" charset="0"/>
              </a:rPr>
              <a:t> </a:t>
            </a:r>
            <a:r>
              <a:rPr lang="pt-BR" sz="900">
                <a:latin typeface="Poppins Light" panose="00000400000000000000" pitchFamily="2" charset="0"/>
                <a:cs typeface="Poppins Light" panose="00000400000000000000" pitchFamily="2" charset="0"/>
              </a:rPr>
              <a:t>(LSEG), agregador global de informações financeiras de empresas de capital aberto utilizado como fonte das informações.</a:t>
            </a:r>
          </a:p>
        </p:txBody>
      </p:sp>
      <p:pic>
        <p:nvPicPr>
          <p:cNvPr id="39" name="Gráfico 38" descr="Hospital estrutura de tópicos">
            <a:extLst>
              <a:ext uri="{FF2B5EF4-FFF2-40B4-BE49-F238E27FC236}">
                <a16:creationId xmlns:a16="http://schemas.microsoft.com/office/drawing/2014/main" id="{55BCACF1-47ED-D33E-B462-5BF6E85D6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9183" y="0"/>
            <a:ext cx="828000" cy="828000"/>
          </a:xfrm>
          <a:prstGeom prst="rect">
            <a:avLst/>
          </a:prstGeom>
        </p:spPr>
      </p:pic>
      <p:sp>
        <p:nvSpPr>
          <p:cNvPr id="40" name="CaixaDeTexto 39">
            <a:extLst>
              <a:ext uri="{FF2B5EF4-FFF2-40B4-BE49-F238E27FC236}">
                <a16:creationId xmlns:a16="http://schemas.microsoft.com/office/drawing/2014/main" id="{0EDD645E-6ED7-7820-49E1-33DF3F5590E6}"/>
              </a:ext>
            </a:extLst>
          </p:cNvPr>
          <p:cNvSpPr txBox="1"/>
          <p:nvPr/>
        </p:nvSpPr>
        <p:spPr>
          <a:xfrm>
            <a:off x="3765752" y="181948"/>
            <a:ext cx="831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 e ROIC das OPSs e dos demais prestadoras de serviços de saúde, 2013-24, </a:t>
            </a:r>
            <a:r>
              <a:rPr lang="pt-BR" u="sng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em % anual</a:t>
            </a:r>
          </a:p>
          <a:p>
            <a:pPr algn="ctr"/>
            <a:r>
              <a:rPr lang="pt-BR" sz="11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(ML das OPSs em % das contraprestações líquidas/prêmios retidos, e dos demais prestadores de serviços de saúde em % da receita bruta)</a:t>
            </a:r>
            <a:endParaRPr lang="pt-BR" sz="1100" i="1" u="sng" baseline="30000">
              <a:solidFill>
                <a:schemeClr val="accent4">
                  <a:lumMod val="7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graphicFrame>
        <p:nvGraphicFramePr>
          <p:cNvPr id="41" name="Gráfico 40">
            <a:extLst>
              <a:ext uri="{FF2B5EF4-FFF2-40B4-BE49-F238E27FC236}">
                <a16:creationId xmlns:a16="http://schemas.microsoft.com/office/drawing/2014/main" id="{6B046DE4-6C11-9C4E-DD96-30CA6D4C28A1}"/>
              </a:ext>
            </a:extLst>
          </p:cNvPr>
          <p:cNvGraphicFramePr>
            <a:graphicFrameLocks/>
          </p:cNvGraphicFramePr>
          <p:nvPr/>
        </p:nvGraphicFramePr>
        <p:xfrm>
          <a:off x="3765751" y="1197611"/>
          <a:ext cx="8352000" cy="26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2" name="Gráfico 41">
            <a:extLst>
              <a:ext uri="{FF2B5EF4-FFF2-40B4-BE49-F238E27FC236}">
                <a16:creationId xmlns:a16="http://schemas.microsoft.com/office/drawing/2014/main" id="{B5363918-6785-5C30-24FA-8E36590CDF34}"/>
              </a:ext>
            </a:extLst>
          </p:cNvPr>
          <p:cNvGraphicFramePr>
            <a:graphicFrameLocks/>
          </p:cNvGraphicFramePr>
          <p:nvPr/>
        </p:nvGraphicFramePr>
        <p:xfrm>
          <a:off x="3769409" y="3851472"/>
          <a:ext cx="8352000" cy="248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43" name="Conector reto 42">
            <a:extLst>
              <a:ext uri="{FF2B5EF4-FFF2-40B4-BE49-F238E27FC236}">
                <a16:creationId xmlns:a16="http://schemas.microsoft.com/office/drawing/2014/main" id="{194A0CC3-2C1A-218B-C6DB-81F041C95FE2}"/>
              </a:ext>
            </a:extLst>
          </p:cNvPr>
          <p:cNvCxnSpPr>
            <a:cxnSpLocks/>
          </p:cNvCxnSpPr>
          <p:nvPr/>
        </p:nvCxnSpPr>
        <p:spPr>
          <a:xfrm>
            <a:off x="3695461" y="3829966"/>
            <a:ext cx="84960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spaço Reservado para Conteúdo 4">
            <a:extLst>
              <a:ext uri="{FF2B5EF4-FFF2-40B4-BE49-F238E27FC236}">
                <a16:creationId xmlns:a16="http://schemas.microsoft.com/office/drawing/2014/main" id="{1547AC98-3915-47B5-7A75-C1F56363DDD7}"/>
              </a:ext>
            </a:extLst>
          </p:cNvPr>
          <p:cNvSpPr txBox="1">
            <a:spLocks/>
          </p:cNvSpPr>
          <p:nvPr/>
        </p:nvSpPr>
        <p:spPr>
          <a:xfrm>
            <a:off x="4439720" y="3468166"/>
            <a:ext cx="4468304" cy="350662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</a:t>
            </a:r>
            <a:endParaRPr lang="pt-BR" sz="1100" i="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5" name="Espaço Reservado para Conteúdo 4">
            <a:extLst>
              <a:ext uri="{FF2B5EF4-FFF2-40B4-BE49-F238E27FC236}">
                <a16:creationId xmlns:a16="http://schemas.microsoft.com/office/drawing/2014/main" id="{C553E6BE-39CF-BBBC-7E51-0C101B6488EE}"/>
              </a:ext>
            </a:extLst>
          </p:cNvPr>
          <p:cNvSpPr txBox="1">
            <a:spLocks/>
          </p:cNvSpPr>
          <p:nvPr/>
        </p:nvSpPr>
        <p:spPr>
          <a:xfrm>
            <a:off x="4439720" y="3912301"/>
            <a:ext cx="4468304" cy="350662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ROIC</a:t>
            </a:r>
            <a:endParaRPr lang="pt-BR" sz="1700" i="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cxnSp>
        <p:nvCxnSpPr>
          <p:cNvPr id="48" name="Conector reto 47">
            <a:extLst>
              <a:ext uri="{FF2B5EF4-FFF2-40B4-BE49-F238E27FC236}">
                <a16:creationId xmlns:a16="http://schemas.microsoft.com/office/drawing/2014/main" id="{03DB2E74-C7C8-A9E6-AF2F-0582B3958795}"/>
              </a:ext>
            </a:extLst>
          </p:cNvPr>
          <p:cNvCxnSpPr>
            <a:cxnSpLocks/>
          </p:cNvCxnSpPr>
          <p:nvPr/>
        </p:nvCxnSpPr>
        <p:spPr>
          <a:xfrm rot="5400000">
            <a:off x="250080" y="3438000"/>
            <a:ext cx="687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D241F3B2-50D2-D138-B940-2C8E7E909873}"/>
              </a:ext>
            </a:extLst>
          </p:cNvPr>
          <p:cNvSpPr txBox="1"/>
          <p:nvPr/>
        </p:nvSpPr>
        <p:spPr>
          <a:xfrm>
            <a:off x="3700364" y="6284062"/>
            <a:ext cx="85113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Nota 1: não há dados para as prestadoras de serviços de saúde selecionadas antes de 2013. Nota 2: de 2013 a 2017, apenas Fleury e Rede D’or compõe a amostra. Em 2018, passam a compor a amostra Fleury, Oncoclínicas, Kora Saúde e Mater Dei (não há dados disponíveis para a Rede D’or na base da LSEG neste ano). De 2019 a 2024, Rede D’Or volta a ser incluída. Fonte: ANS e LSEG. Elaboração LCA Consultoria Econômica.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D8BD64B5-6B5F-A802-EF48-BBF83381F599}"/>
              </a:ext>
            </a:extLst>
          </p:cNvPr>
          <p:cNvSpPr txBox="1"/>
          <p:nvPr/>
        </p:nvSpPr>
        <p:spPr>
          <a:xfrm>
            <a:off x="90585" y="757321"/>
            <a:ext cx="34965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Pós 2020, rentabilidade das OPSs foi mais afetada que a dos demais prestadores de serviços de saúde</a:t>
            </a:r>
            <a:r>
              <a:rPr lang="pt-BR" sz="2400" baseline="30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1</a:t>
            </a: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93EA7DD0-1334-33CA-7DD8-642136878DE3}"/>
              </a:ext>
            </a:extLst>
          </p:cNvPr>
          <p:cNvSpPr txBox="1"/>
          <p:nvPr/>
        </p:nvSpPr>
        <p:spPr>
          <a:xfrm>
            <a:off x="6410060" y="1876480"/>
            <a:ext cx="1656000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Média </a:t>
            </a:r>
            <a:r>
              <a:rPr lang="pt-BR" sz="1400" err="1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pré</a:t>
            </a: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 2020:</a:t>
            </a:r>
            <a:r>
              <a:rPr lang="pt-BR" sz="1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.</a:t>
            </a:r>
            <a:endParaRPr lang="pt-BR" sz="500">
              <a:solidFill>
                <a:schemeClr val="bg1"/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  <a:p>
            <a:pPr algn="ctr"/>
            <a:r>
              <a:rPr lang="pt-BR" sz="1400">
                <a:solidFill>
                  <a:schemeClr val="accent3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8,5%</a:t>
            </a:r>
          </a:p>
          <a:p>
            <a:pPr algn="ctr"/>
            <a:r>
              <a:rPr lang="pt-BR" sz="500">
                <a:solidFill>
                  <a:schemeClr val="bg1">
                    <a:lumMod val="9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.</a:t>
            </a:r>
          </a:p>
          <a:p>
            <a:pPr algn="ctr"/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3,6%</a:t>
            </a:r>
          </a:p>
          <a:p>
            <a:pPr algn="ctr"/>
            <a:endParaRPr lang="pt-BR" sz="1400">
              <a:solidFill>
                <a:schemeClr val="accent3"/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7DE81943-142B-921F-AD4E-DA5E025E8172}"/>
              </a:ext>
            </a:extLst>
          </p:cNvPr>
          <p:cNvSpPr txBox="1"/>
          <p:nvPr/>
        </p:nvSpPr>
        <p:spPr>
          <a:xfrm>
            <a:off x="10142672" y="1875123"/>
            <a:ext cx="16920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Média pós 2020: </a:t>
            </a:r>
            <a:r>
              <a:rPr lang="pt-BR" sz="1400">
                <a:solidFill>
                  <a:schemeClr val="accent3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4,6%</a:t>
            </a:r>
          </a:p>
          <a:p>
            <a:pPr algn="ctr"/>
            <a:r>
              <a:rPr lang="pt-BR" sz="5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.</a:t>
            </a:r>
          </a:p>
          <a:p>
            <a:pPr algn="ctr"/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2,7</a:t>
            </a: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%</a:t>
            </a:r>
          </a:p>
        </p:txBody>
      </p:sp>
      <p:cxnSp>
        <p:nvCxnSpPr>
          <p:cNvPr id="53" name="Conector reto 52">
            <a:extLst>
              <a:ext uri="{FF2B5EF4-FFF2-40B4-BE49-F238E27FC236}">
                <a16:creationId xmlns:a16="http://schemas.microsoft.com/office/drawing/2014/main" id="{75DA892A-BC09-757A-4DE3-42E4AFE3435F}"/>
              </a:ext>
            </a:extLst>
          </p:cNvPr>
          <p:cNvCxnSpPr>
            <a:cxnSpLocks/>
          </p:cNvCxnSpPr>
          <p:nvPr/>
        </p:nvCxnSpPr>
        <p:spPr>
          <a:xfrm>
            <a:off x="8830496" y="1602484"/>
            <a:ext cx="0" cy="4464000"/>
          </a:xfrm>
          <a:prstGeom prst="line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" name="Gráfico 59" descr="Gráfico de tendência descendente com preenchimento sólido">
            <a:extLst>
              <a:ext uri="{FF2B5EF4-FFF2-40B4-BE49-F238E27FC236}">
                <a16:creationId xmlns:a16="http://schemas.microsoft.com/office/drawing/2014/main" id="{AB6B0970-BDD7-EED4-8DF8-45AD27D88CE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72293" y="2373818"/>
            <a:ext cx="288000" cy="288000"/>
          </a:xfrm>
          <a:prstGeom prst="rect">
            <a:avLst/>
          </a:prstGeom>
        </p:spPr>
      </p:pic>
      <p:pic>
        <p:nvPicPr>
          <p:cNvPr id="63" name="Gráfico 62" descr="Gráfico de tendência descendente com preenchimento sólido">
            <a:extLst>
              <a:ext uri="{FF2B5EF4-FFF2-40B4-BE49-F238E27FC236}">
                <a16:creationId xmlns:a16="http://schemas.microsoft.com/office/drawing/2014/main" id="{CD0BBD1C-46AE-CAA4-67FE-76A2279B524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72293" y="2081789"/>
            <a:ext cx="288000" cy="288000"/>
          </a:xfrm>
          <a:prstGeom prst="rect">
            <a:avLst/>
          </a:prstGeom>
        </p:spPr>
      </p:pic>
      <p:sp>
        <p:nvSpPr>
          <p:cNvPr id="64" name="CaixaDeTexto 63">
            <a:extLst>
              <a:ext uri="{FF2B5EF4-FFF2-40B4-BE49-F238E27FC236}">
                <a16:creationId xmlns:a16="http://schemas.microsoft.com/office/drawing/2014/main" id="{BC11BFA5-A341-3F02-CC55-64ACF5217DB2}"/>
              </a:ext>
            </a:extLst>
          </p:cNvPr>
          <p:cNvSpPr txBox="1"/>
          <p:nvPr/>
        </p:nvSpPr>
        <p:spPr>
          <a:xfrm>
            <a:off x="85957" y="3749607"/>
            <a:ext cx="34965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u="sng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ROIC das OPSs</a:t>
            </a:r>
            <a:r>
              <a:rPr lang="pt-BR" sz="1500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, comparativamente à setores não-segurados, </a:t>
            </a:r>
            <a:r>
              <a:rPr lang="pt-BR" sz="1500" u="sng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está superestimado</a:t>
            </a:r>
            <a:r>
              <a:rPr lang="pt-BR" sz="1500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em função da inclusão das provisões técnicas</a:t>
            </a:r>
            <a:endParaRPr lang="pt-BR" sz="1500" baseline="30000">
              <a:solidFill>
                <a:schemeClr val="tx1">
                  <a:lumMod val="75000"/>
                  <a:lumOff val="2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094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21908-4199-891E-CACA-8348C90C2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tângulo 63">
            <a:extLst>
              <a:ext uri="{FF2B5EF4-FFF2-40B4-BE49-F238E27FC236}">
                <a16:creationId xmlns:a16="http://schemas.microsoft.com/office/drawing/2014/main" id="{367CC576-69E3-C645-B86C-791C2AFE7E9D}"/>
              </a:ext>
            </a:extLst>
          </p:cNvPr>
          <p:cNvSpPr/>
          <p:nvPr/>
        </p:nvSpPr>
        <p:spPr>
          <a:xfrm>
            <a:off x="-2168" y="1495239"/>
            <a:ext cx="4260205" cy="19090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FFEB758E-52FB-1E3B-5547-177AFA2EC469}"/>
              </a:ext>
            </a:extLst>
          </p:cNvPr>
          <p:cNvSpPr/>
          <p:nvPr/>
        </p:nvSpPr>
        <p:spPr>
          <a:xfrm>
            <a:off x="9440029" y="2131495"/>
            <a:ext cx="2520000" cy="39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A4045E91-7CA5-5CFA-B2C4-FD8771231E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7373" y="89585"/>
            <a:ext cx="472462" cy="468382"/>
          </a:xfrm>
          <a:prstGeom prst="rect">
            <a:avLst/>
          </a:prstGeom>
        </p:spPr>
      </p:pic>
      <p:sp>
        <p:nvSpPr>
          <p:cNvPr id="3" name="Espaço Reservado para Número de Slide 14">
            <a:extLst>
              <a:ext uri="{FF2B5EF4-FFF2-40B4-BE49-F238E27FC236}">
                <a16:creationId xmlns:a16="http://schemas.microsoft.com/office/drawing/2014/main" id="{3622EE5C-D4D4-5B17-F96A-232536D71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60810" y="6510612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12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7A835A0F-5DEB-9AD0-8E5C-3EBF5617580F}"/>
              </a:ext>
            </a:extLst>
          </p:cNvPr>
          <p:cNvSpPr txBox="1">
            <a:spLocks/>
          </p:cNvSpPr>
          <p:nvPr/>
        </p:nvSpPr>
        <p:spPr>
          <a:xfrm>
            <a:off x="203005" y="119081"/>
            <a:ext cx="11124000" cy="972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800">
                <a:latin typeface="Poppins SemiBold" panose="00000700000000000000" pitchFamily="2" charset="0"/>
                <a:cs typeface="Poppins SemiBold" panose="00000700000000000000" pitchFamily="2" charset="0"/>
              </a:rPr>
              <a:t>Operadoras de planos de saúde historicamente </a:t>
            </a:r>
            <a:r>
              <a:rPr lang="pt-BR" sz="2800">
                <a:solidFill>
                  <a:schemeClr val="accent1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operam com lucratividade inferior </a:t>
            </a:r>
            <a:r>
              <a:rPr lang="pt-BR" sz="2800">
                <a:latin typeface="Poppins SemiBold" panose="00000700000000000000" pitchFamily="2" charset="0"/>
                <a:cs typeface="Poppins SemiBold" panose="00000700000000000000" pitchFamily="2" charset="0"/>
              </a:rPr>
              <a:t>à de outros setores de seguros</a:t>
            </a:r>
            <a:r>
              <a:rPr lang="pt-BR" sz="2800" baseline="30000">
                <a:latin typeface="Poppins SemiBold" panose="00000700000000000000" pitchFamily="2" charset="0"/>
                <a:cs typeface="Poppins SemiBold" panose="00000700000000000000" pitchFamily="2" charset="0"/>
              </a:rPr>
              <a:t>1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12ECC103-1706-34EF-B2FB-1FAD6E9727D6}"/>
              </a:ext>
            </a:extLst>
          </p:cNvPr>
          <p:cNvSpPr/>
          <p:nvPr/>
        </p:nvSpPr>
        <p:spPr>
          <a:xfrm flipV="1">
            <a:off x="305457" y="1072850"/>
            <a:ext cx="1097279" cy="4571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613B88B5-CDD9-4F3F-9B77-0FBDF7020D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5916786"/>
              </p:ext>
            </p:extLst>
          </p:nvPr>
        </p:nvGraphicFramePr>
        <p:xfrm>
          <a:off x="4349845" y="1561148"/>
          <a:ext cx="7560000" cy="24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06EA99BD-6440-A2D1-6F50-20FCA7AA308B}"/>
              </a:ext>
            </a:extLst>
          </p:cNvPr>
          <p:cNvCxnSpPr>
            <a:cxnSpLocks/>
          </p:cNvCxnSpPr>
          <p:nvPr/>
        </p:nvCxnSpPr>
        <p:spPr>
          <a:xfrm>
            <a:off x="4265736" y="4006947"/>
            <a:ext cx="77040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ço Reservado para Conteúdo 4">
            <a:extLst>
              <a:ext uri="{FF2B5EF4-FFF2-40B4-BE49-F238E27FC236}">
                <a16:creationId xmlns:a16="http://schemas.microsoft.com/office/drawing/2014/main" id="{B5E221DC-1E7C-A9F4-0791-6B6621CE0287}"/>
              </a:ext>
            </a:extLst>
          </p:cNvPr>
          <p:cNvSpPr txBox="1">
            <a:spLocks/>
          </p:cNvSpPr>
          <p:nvPr/>
        </p:nvSpPr>
        <p:spPr>
          <a:xfrm>
            <a:off x="4970664" y="3602671"/>
            <a:ext cx="4468304" cy="350662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 </a:t>
            </a:r>
            <a:r>
              <a:rPr lang="pt-BR" sz="1100" i="1">
                <a:latin typeface="Poppins Light" panose="00000400000000000000" pitchFamily="2" charset="0"/>
                <a:cs typeface="Poppins Light" panose="00000400000000000000" pitchFamily="2" charset="0"/>
              </a:rPr>
              <a:t>(% dos prêmios diretos/retidos)</a:t>
            </a:r>
          </a:p>
        </p:txBody>
      </p:sp>
      <p:sp>
        <p:nvSpPr>
          <p:cNvPr id="28" name="Espaço Reservado para Conteúdo 4">
            <a:extLst>
              <a:ext uri="{FF2B5EF4-FFF2-40B4-BE49-F238E27FC236}">
                <a16:creationId xmlns:a16="http://schemas.microsoft.com/office/drawing/2014/main" id="{0C228DD9-6043-D4A4-1D39-7317F552F80E}"/>
              </a:ext>
            </a:extLst>
          </p:cNvPr>
          <p:cNvSpPr txBox="1">
            <a:spLocks/>
          </p:cNvSpPr>
          <p:nvPr/>
        </p:nvSpPr>
        <p:spPr>
          <a:xfrm>
            <a:off x="4970664" y="4085602"/>
            <a:ext cx="4468304" cy="350662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ROE </a:t>
            </a:r>
            <a:r>
              <a:rPr lang="pt-BR" sz="1100" i="1">
                <a:latin typeface="Poppins Light" panose="00000400000000000000" pitchFamily="2" charset="0"/>
                <a:cs typeface="Poppins Light" panose="00000400000000000000" pitchFamily="2" charset="0"/>
              </a:rPr>
              <a:t>(% do patrimônio líquido)</a:t>
            </a:r>
            <a:endParaRPr lang="pt-BR" sz="1700" i="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5E33E368-1F72-4A66-F654-89A1CC0A5758}"/>
              </a:ext>
            </a:extLst>
          </p:cNvPr>
          <p:cNvSpPr/>
          <p:nvPr/>
        </p:nvSpPr>
        <p:spPr>
          <a:xfrm>
            <a:off x="4265736" y="1506146"/>
            <a:ext cx="7704000" cy="5148000"/>
          </a:xfrm>
          <a:prstGeom prst="rect">
            <a:avLst/>
          </a:prstGeom>
          <a:noFill/>
          <a:ln w="190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3CA12C87-3591-D48F-A42D-D48961B57374}"/>
              </a:ext>
            </a:extLst>
          </p:cNvPr>
          <p:cNvSpPr txBox="1"/>
          <p:nvPr/>
        </p:nvSpPr>
        <p:spPr>
          <a:xfrm>
            <a:off x="4731025" y="1091497"/>
            <a:ext cx="66960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5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 e ROE das operadoras de planos de saúde brasileiras vs. outros seguros, 2010–2024</a:t>
            </a:r>
            <a:endParaRPr lang="pt-BR" sz="1500" i="1" baseline="3000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CAE688DE-7692-278F-1B85-8EC8858A0EB7}"/>
              </a:ext>
            </a:extLst>
          </p:cNvPr>
          <p:cNvSpPr txBox="1"/>
          <p:nvPr/>
        </p:nvSpPr>
        <p:spPr>
          <a:xfrm>
            <a:off x="4289954" y="6293695"/>
            <a:ext cx="7649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Nota: não há informação financeira suficiente das seguradas SUSEP para realizar o comparativo de ROICs. Fonte: SUSEP, via CNSeg. Elaboração LCA Consultoria Econômica.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D21C28B6-A533-C59D-4AF8-696817E8F2FE}"/>
              </a:ext>
            </a:extLst>
          </p:cNvPr>
          <p:cNvSpPr txBox="1"/>
          <p:nvPr/>
        </p:nvSpPr>
        <p:spPr>
          <a:xfrm>
            <a:off x="42331" y="5733126"/>
            <a:ext cx="41400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1: Dentre as empresas supervisionadas pela SUSEP, estão inclusas sociedades de capitalização, administradoras de previdência, além de prestadoras de serviços de seguros tradicionais, de pessoas e de danos/responsabilidades. Para fins dessa análise, considera-se apenas as informações financeiras das empresas prestadoras de serviços de seguro, que foram selecionadas a partir de classificação fornecida pela CNSeg..</a:t>
            </a:r>
          </a:p>
        </p:txBody>
      </p:sp>
      <p:cxnSp>
        <p:nvCxnSpPr>
          <p:cNvPr id="37" name="Conector reto 36">
            <a:extLst>
              <a:ext uri="{FF2B5EF4-FFF2-40B4-BE49-F238E27FC236}">
                <a16:creationId xmlns:a16="http://schemas.microsoft.com/office/drawing/2014/main" id="{4187FE98-C16B-8002-8250-A5A631E01637}"/>
              </a:ext>
            </a:extLst>
          </p:cNvPr>
          <p:cNvCxnSpPr>
            <a:cxnSpLocks/>
          </p:cNvCxnSpPr>
          <p:nvPr/>
        </p:nvCxnSpPr>
        <p:spPr>
          <a:xfrm rot="5400000">
            <a:off x="7451013" y="4126688"/>
            <a:ext cx="3960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63B27101-DDCE-C538-7CA3-6237A126F91C}"/>
              </a:ext>
            </a:extLst>
          </p:cNvPr>
          <p:cNvSpPr txBox="1"/>
          <p:nvPr/>
        </p:nvSpPr>
        <p:spPr>
          <a:xfrm>
            <a:off x="134180" y="2193988"/>
            <a:ext cx="403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u="sng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Margem e ROE das OPSs foram inferiores às das </a:t>
            </a:r>
            <a:r>
              <a:rPr lang="pt-BR" sz="1600" u="sng">
                <a:solidFill>
                  <a:schemeClr val="accent1">
                    <a:lumMod val="50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demais seguradoras</a:t>
            </a:r>
            <a:r>
              <a:rPr lang="pt-BR" sz="1600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durante todo o período de 2010-24, exceto em 2020</a:t>
            </a:r>
            <a:endParaRPr lang="pt-BR" sz="1600" i="1" baseline="30000">
              <a:solidFill>
                <a:schemeClr val="tx1">
                  <a:lumMod val="75000"/>
                  <a:lumOff val="2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pic>
        <p:nvPicPr>
          <p:cNvPr id="41" name="Gráfico 40" descr="Gráfico de barras estrutura de tópicos">
            <a:extLst>
              <a:ext uri="{FF2B5EF4-FFF2-40B4-BE49-F238E27FC236}">
                <a16:creationId xmlns:a16="http://schemas.microsoft.com/office/drawing/2014/main" id="{A5F2460F-CC53-F476-92B9-9F33342FF2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3005" y="1512658"/>
            <a:ext cx="720000" cy="720000"/>
          </a:xfrm>
          <a:prstGeom prst="rect">
            <a:avLst/>
          </a:prstGeom>
        </p:spPr>
      </p:pic>
      <p:sp>
        <p:nvSpPr>
          <p:cNvPr id="42" name="CaixaDeTexto 41">
            <a:extLst>
              <a:ext uri="{FF2B5EF4-FFF2-40B4-BE49-F238E27FC236}">
                <a16:creationId xmlns:a16="http://schemas.microsoft.com/office/drawing/2014/main" id="{5303F3F1-CEFD-0872-9CE3-75865E6EA0D9}"/>
              </a:ext>
            </a:extLst>
          </p:cNvPr>
          <p:cNvSpPr txBox="1"/>
          <p:nvPr/>
        </p:nvSpPr>
        <p:spPr>
          <a:xfrm>
            <a:off x="65351" y="3472985"/>
            <a:ext cx="320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u="sng">
                <a:solidFill>
                  <a:schemeClr val="accent1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Média das Margens Líquidas:</a:t>
            </a:r>
            <a:endParaRPr lang="pt-BR" sz="1600" i="1" u="sng" baseline="30000">
              <a:solidFill>
                <a:schemeClr val="accent1">
                  <a:lumMod val="5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64AFEC95-433A-625F-D10F-217BDA31ED81}"/>
              </a:ext>
            </a:extLst>
          </p:cNvPr>
          <p:cNvSpPr txBox="1"/>
          <p:nvPr/>
        </p:nvSpPr>
        <p:spPr>
          <a:xfrm>
            <a:off x="1694009" y="5335580"/>
            <a:ext cx="108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Poppins SemiBold" panose="00000700000000000000" pitchFamily="2" charset="0"/>
              </a:rPr>
              <a:t>2010-19</a:t>
            </a:r>
            <a:endParaRPr lang="pt-BR" sz="1600" i="1" baseline="3000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8999CEC5-CCDE-BD04-DEEF-A2502DE8639C}"/>
              </a:ext>
            </a:extLst>
          </p:cNvPr>
          <p:cNvSpPr txBox="1"/>
          <p:nvPr/>
        </p:nvSpPr>
        <p:spPr>
          <a:xfrm>
            <a:off x="3027188" y="5335580"/>
            <a:ext cx="108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Poppins SemiBold" panose="00000700000000000000" pitchFamily="2" charset="0"/>
              </a:rPr>
              <a:t>2020-24</a:t>
            </a:r>
            <a:endParaRPr lang="pt-BR" sz="1600" i="1" baseline="3000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8CFBA40B-DBEC-1352-BAD8-7D8B5C9E61A3}"/>
              </a:ext>
            </a:extLst>
          </p:cNvPr>
          <p:cNvSpPr txBox="1"/>
          <p:nvPr/>
        </p:nvSpPr>
        <p:spPr>
          <a:xfrm>
            <a:off x="488143" y="3841830"/>
            <a:ext cx="1080000" cy="57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5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Poppins SemiBold" panose="00000700000000000000" pitchFamily="2" charset="0"/>
              </a:rPr>
              <a:t>Planos de saúde</a:t>
            </a:r>
            <a:endParaRPr lang="pt-BR" sz="1500" i="1" baseline="3000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3069A607-FAB8-7B4B-6D03-16462776B742}"/>
              </a:ext>
            </a:extLst>
          </p:cNvPr>
          <p:cNvSpPr txBox="1"/>
          <p:nvPr/>
        </p:nvSpPr>
        <p:spPr>
          <a:xfrm>
            <a:off x="134180" y="4642226"/>
            <a:ext cx="144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500">
                <a:solidFill>
                  <a:schemeClr val="accent1">
                    <a:lumMod val="50000"/>
                  </a:schemeClr>
                </a:solidFill>
                <a:latin typeface="+mj-lt"/>
                <a:cs typeface="Poppins SemiBold" panose="00000700000000000000" pitchFamily="2" charset="0"/>
              </a:rPr>
              <a:t>Demais seguradoras</a:t>
            </a:r>
            <a:endParaRPr lang="pt-BR" sz="1500" i="1" baseline="30000">
              <a:solidFill>
                <a:schemeClr val="accent1">
                  <a:lumMod val="50000"/>
                </a:schemeClr>
              </a:solidFill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C843B3A8-18D1-32A3-9231-184D1DE436F8}"/>
              </a:ext>
            </a:extLst>
          </p:cNvPr>
          <p:cNvSpPr txBox="1"/>
          <p:nvPr/>
        </p:nvSpPr>
        <p:spPr>
          <a:xfrm>
            <a:off x="1694009" y="3898997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3,6%</a:t>
            </a:r>
            <a:endParaRPr lang="pt-BR" sz="2400" i="1" baseline="30000">
              <a:solidFill>
                <a:schemeClr val="tx1">
                  <a:lumMod val="75000"/>
                  <a:lumOff val="2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CBC0E0EB-4BBB-9DF6-D1A9-198DAB083169}"/>
              </a:ext>
            </a:extLst>
          </p:cNvPr>
          <p:cNvSpPr txBox="1"/>
          <p:nvPr/>
        </p:nvSpPr>
        <p:spPr>
          <a:xfrm>
            <a:off x="3027188" y="3898996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2,7%</a:t>
            </a:r>
            <a:endParaRPr lang="pt-BR" sz="2400" i="1" baseline="30000">
              <a:solidFill>
                <a:schemeClr val="tx1">
                  <a:lumMod val="75000"/>
                  <a:lumOff val="2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337A6C94-A3FE-7961-EBD0-3BCEF1BB4D46}"/>
              </a:ext>
            </a:extLst>
          </p:cNvPr>
          <p:cNvSpPr txBox="1"/>
          <p:nvPr/>
        </p:nvSpPr>
        <p:spPr>
          <a:xfrm>
            <a:off x="1679259" y="4690496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>
                <a:solidFill>
                  <a:schemeClr val="accent1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10,0%</a:t>
            </a:r>
            <a:endParaRPr lang="pt-BR" sz="2400" i="1" baseline="30000">
              <a:solidFill>
                <a:schemeClr val="accent1">
                  <a:lumMod val="5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FF962D49-C402-393A-CAD5-19E01869DE68}"/>
              </a:ext>
            </a:extLst>
          </p:cNvPr>
          <p:cNvSpPr txBox="1"/>
          <p:nvPr/>
        </p:nvSpPr>
        <p:spPr>
          <a:xfrm>
            <a:off x="3012438" y="4690495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>
                <a:solidFill>
                  <a:schemeClr val="accent1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7,8%</a:t>
            </a:r>
            <a:endParaRPr lang="pt-BR" sz="2400" i="1" baseline="30000">
              <a:solidFill>
                <a:schemeClr val="accent1">
                  <a:lumMod val="5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cxnSp>
        <p:nvCxnSpPr>
          <p:cNvPr id="59" name="Conector reto 58">
            <a:extLst>
              <a:ext uri="{FF2B5EF4-FFF2-40B4-BE49-F238E27FC236}">
                <a16:creationId xmlns:a16="http://schemas.microsoft.com/office/drawing/2014/main" id="{98515E1C-D8E0-499D-00C6-70252204062F}"/>
              </a:ext>
            </a:extLst>
          </p:cNvPr>
          <p:cNvCxnSpPr>
            <a:cxnSpLocks/>
          </p:cNvCxnSpPr>
          <p:nvPr/>
        </p:nvCxnSpPr>
        <p:spPr>
          <a:xfrm rot="10800000">
            <a:off x="188101" y="5258261"/>
            <a:ext cx="392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to 59">
            <a:extLst>
              <a:ext uri="{FF2B5EF4-FFF2-40B4-BE49-F238E27FC236}">
                <a16:creationId xmlns:a16="http://schemas.microsoft.com/office/drawing/2014/main" id="{2C7840AC-E893-0019-9CCE-A76FBAA336BD}"/>
              </a:ext>
            </a:extLst>
          </p:cNvPr>
          <p:cNvCxnSpPr>
            <a:cxnSpLocks/>
          </p:cNvCxnSpPr>
          <p:nvPr/>
        </p:nvCxnSpPr>
        <p:spPr>
          <a:xfrm rot="10800000">
            <a:off x="153687" y="4496261"/>
            <a:ext cx="3924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to 60">
            <a:extLst>
              <a:ext uri="{FF2B5EF4-FFF2-40B4-BE49-F238E27FC236}">
                <a16:creationId xmlns:a16="http://schemas.microsoft.com/office/drawing/2014/main" id="{84F5651C-678A-3393-9FBA-600F9FB7DA4A}"/>
              </a:ext>
            </a:extLst>
          </p:cNvPr>
          <p:cNvCxnSpPr>
            <a:cxnSpLocks/>
          </p:cNvCxnSpPr>
          <p:nvPr/>
        </p:nvCxnSpPr>
        <p:spPr>
          <a:xfrm rot="16200000">
            <a:off x="709389" y="4708442"/>
            <a:ext cx="172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>
            <a:extLst>
              <a:ext uri="{FF2B5EF4-FFF2-40B4-BE49-F238E27FC236}">
                <a16:creationId xmlns:a16="http://schemas.microsoft.com/office/drawing/2014/main" id="{51FC946C-2E81-A2FB-65F0-7E20B0DA7AD4}"/>
              </a:ext>
            </a:extLst>
          </p:cNvPr>
          <p:cNvCxnSpPr>
            <a:cxnSpLocks/>
          </p:cNvCxnSpPr>
          <p:nvPr/>
        </p:nvCxnSpPr>
        <p:spPr>
          <a:xfrm rot="16200000">
            <a:off x="2019486" y="4727558"/>
            <a:ext cx="172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to 64">
            <a:extLst>
              <a:ext uri="{FF2B5EF4-FFF2-40B4-BE49-F238E27FC236}">
                <a16:creationId xmlns:a16="http://schemas.microsoft.com/office/drawing/2014/main" id="{B7DFF9AA-55DB-492B-7264-32AB7E6327E5}"/>
              </a:ext>
            </a:extLst>
          </p:cNvPr>
          <p:cNvCxnSpPr>
            <a:cxnSpLocks/>
          </p:cNvCxnSpPr>
          <p:nvPr/>
        </p:nvCxnSpPr>
        <p:spPr>
          <a:xfrm rot="10800000">
            <a:off x="-25963" y="3397075"/>
            <a:ext cx="428400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Gráfico 66" descr="Médico estrutura de tópicos">
            <a:extLst>
              <a:ext uri="{FF2B5EF4-FFF2-40B4-BE49-F238E27FC236}">
                <a16:creationId xmlns:a16="http://schemas.microsoft.com/office/drawing/2014/main" id="{7D2C438B-C5AB-114F-2178-7E7A393CA1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8205" y="3819027"/>
            <a:ext cx="360000" cy="360000"/>
          </a:xfrm>
          <a:prstGeom prst="rect">
            <a:avLst/>
          </a:prstGeom>
        </p:spPr>
      </p:pic>
      <p:pic>
        <p:nvPicPr>
          <p:cNvPr id="69" name="Gráfico 68" descr="Mecânico de Automóveis estrutura de tópicos">
            <a:extLst>
              <a:ext uri="{FF2B5EF4-FFF2-40B4-BE49-F238E27FC236}">
                <a16:creationId xmlns:a16="http://schemas.microsoft.com/office/drawing/2014/main" id="{D8271323-F104-8DAD-204A-277F1F4DEAC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8205" y="4553429"/>
            <a:ext cx="360000" cy="360000"/>
          </a:xfrm>
          <a:prstGeom prst="rect">
            <a:avLst/>
          </a:prstGeom>
        </p:spPr>
      </p:pic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9F270969-DE0B-48C8-A0AE-643FA39178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0445021"/>
              </p:ext>
            </p:extLst>
          </p:nvPr>
        </p:nvGraphicFramePr>
        <p:xfrm>
          <a:off x="4345617" y="4035165"/>
          <a:ext cx="7560000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2874705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A8CBD-0126-84FB-9739-9032485EF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CA6F46D3-6A90-4D46-8E0D-80AEFD7AE9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9872930"/>
              </p:ext>
            </p:extLst>
          </p:nvPr>
        </p:nvGraphicFramePr>
        <p:xfrm>
          <a:off x="3839752" y="966457"/>
          <a:ext cx="8352246" cy="2911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28F5B391-53BD-7232-B5E4-B58439551F1E}"/>
              </a:ext>
            </a:extLst>
          </p:cNvPr>
          <p:cNvSpPr txBox="1">
            <a:spLocks/>
          </p:cNvSpPr>
          <p:nvPr/>
        </p:nvSpPr>
        <p:spPr>
          <a:xfrm>
            <a:off x="9462642" y="1490893"/>
            <a:ext cx="2636823" cy="2268000"/>
          </a:xfrm>
          <a:prstGeom prst="rect">
            <a:avLst/>
          </a:prstGeom>
          <a:solidFill>
            <a:schemeClr val="bg1">
              <a:lumMod val="8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4FB6C147-869F-07F2-E43C-011B9D13F6E8}"/>
              </a:ext>
            </a:extLst>
          </p:cNvPr>
          <p:cNvSpPr txBox="1"/>
          <p:nvPr/>
        </p:nvSpPr>
        <p:spPr>
          <a:xfrm>
            <a:off x="3688081" y="3827187"/>
            <a:ext cx="8503920" cy="302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16D3C84B-C17A-EC43-6911-A262D456085A}"/>
              </a:ext>
            </a:extLst>
          </p:cNvPr>
          <p:cNvSpPr txBox="1">
            <a:spLocks/>
          </p:cNvSpPr>
          <p:nvPr/>
        </p:nvSpPr>
        <p:spPr>
          <a:xfrm>
            <a:off x="9521737" y="4316010"/>
            <a:ext cx="2641691" cy="1836000"/>
          </a:xfrm>
          <a:prstGeom prst="rect">
            <a:avLst/>
          </a:prstGeom>
          <a:solidFill>
            <a:schemeClr val="bg1">
              <a:lumMod val="7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cxnSp>
        <p:nvCxnSpPr>
          <p:cNvPr id="32" name="Conector reto 31">
            <a:extLst>
              <a:ext uri="{FF2B5EF4-FFF2-40B4-BE49-F238E27FC236}">
                <a16:creationId xmlns:a16="http://schemas.microsoft.com/office/drawing/2014/main" id="{857D57A9-D278-4421-BE71-85DA023A911C}"/>
              </a:ext>
            </a:extLst>
          </p:cNvPr>
          <p:cNvCxnSpPr>
            <a:cxnSpLocks/>
          </p:cNvCxnSpPr>
          <p:nvPr/>
        </p:nvCxnSpPr>
        <p:spPr>
          <a:xfrm>
            <a:off x="3666683" y="3817097"/>
            <a:ext cx="8532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46618A64-A3E0-E957-C2F9-BBFEFD790564}"/>
              </a:ext>
            </a:extLst>
          </p:cNvPr>
          <p:cNvSpPr/>
          <p:nvPr/>
        </p:nvSpPr>
        <p:spPr>
          <a:xfrm>
            <a:off x="2" y="4"/>
            <a:ext cx="3688078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endParaRPr lang="pt-BR" sz="1801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6FF2BF47-75D2-A1AD-419B-1A999A1048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7273" y="72373"/>
            <a:ext cx="343041" cy="340079"/>
          </a:xfrm>
          <a:prstGeom prst="rect">
            <a:avLst/>
          </a:prstGeom>
        </p:spPr>
      </p:pic>
      <p:sp>
        <p:nvSpPr>
          <p:cNvPr id="3" name="Espaço Reservado para Número de Slide 14">
            <a:extLst>
              <a:ext uri="{FF2B5EF4-FFF2-40B4-BE49-F238E27FC236}">
                <a16:creationId xmlns:a16="http://schemas.microsoft.com/office/drawing/2014/main" id="{712D179A-DDF6-F524-7FB4-7008135E7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191" y="6510612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13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5" name="Espaço Reservado para Conteúdo 18">
            <a:extLst>
              <a:ext uri="{FF2B5EF4-FFF2-40B4-BE49-F238E27FC236}">
                <a16:creationId xmlns:a16="http://schemas.microsoft.com/office/drawing/2014/main" id="{0CBD812B-0E75-C905-8A73-989BD3FEE285}"/>
              </a:ext>
            </a:extLst>
          </p:cNvPr>
          <p:cNvSpPr txBox="1">
            <a:spLocks/>
          </p:cNvSpPr>
          <p:nvPr/>
        </p:nvSpPr>
        <p:spPr>
          <a:xfrm>
            <a:off x="28572" y="138153"/>
            <a:ext cx="3659508" cy="3198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>
                <a:solidFill>
                  <a:schemeClr val="bg1"/>
                </a:solidFill>
                <a:latin typeface="Poppins SemiBold"/>
                <a:cs typeface="Poppins SemiBold"/>
              </a:rPr>
              <a:t>Efeitos da conjuntura pós 2019 foram maiores sobre planos que sobre empresas da</a:t>
            </a:r>
            <a:r>
              <a:rPr lang="pt-BR">
                <a:solidFill>
                  <a:schemeClr val="accent6">
                    <a:lumMod val="60000"/>
                    <a:lumOff val="40000"/>
                  </a:schemeClr>
                </a:solidFill>
                <a:latin typeface="Poppins SemiBold"/>
                <a:cs typeface="Poppins SemiBold"/>
              </a:rPr>
              <a:t> cadeia brasileira de farmácias</a:t>
            </a:r>
            <a:r>
              <a:rPr lang="pt-BR" baseline="3000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1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096CADA3-6D52-CBD3-6105-EA94B6BB160C}"/>
              </a:ext>
            </a:extLst>
          </p:cNvPr>
          <p:cNvSpPr/>
          <p:nvPr/>
        </p:nvSpPr>
        <p:spPr>
          <a:xfrm>
            <a:off x="140660" y="4535618"/>
            <a:ext cx="342000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1600" baseline="0">
                <a:solidFill>
                  <a:schemeClr val="bg1"/>
                </a:solidFill>
                <a:latin typeface="Poppins"/>
              </a:rPr>
              <a:t>Farmácias apresentaram trajetórias de margem e ROIC mais estáveis, e</a:t>
            </a:r>
            <a:r>
              <a:rPr lang="pt-BR" sz="1600" baseline="0">
                <a:solidFill>
                  <a:srgbClr val="404040"/>
                </a:solidFill>
                <a:latin typeface="Poppins"/>
              </a:rPr>
              <a:t> </a:t>
            </a:r>
            <a:r>
              <a:rPr lang="pt-BR" sz="16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Poppins SemiBold"/>
              </a:rPr>
              <a:t>em nível superior à dos planos</a:t>
            </a:r>
            <a:r>
              <a:rPr lang="pt-BR" sz="16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Poppins"/>
              </a:rPr>
              <a:t> </a:t>
            </a:r>
            <a:r>
              <a:rPr lang="pt-BR" sz="1600" baseline="0">
                <a:solidFill>
                  <a:schemeClr val="bg1"/>
                </a:solidFill>
                <a:latin typeface="Poppins"/>
              </a:rPr>
              <a:t>durante o período de 2021 a 2023</a:t>
            </a:r>
            <a:endParaRPr lang="pt-BR" sz="1600">
              <a:solidFill>
                <a:schemeClr val="bg1"/>
              </a:solidFill>
            </a:endParaRPr>
          </a:p>
        </p:txBody>
      </p:sp>
      <p:pic>
        <p:nvPicPr>
          <p:cNvPr id="12" name="Gráfico 11" descr="Medicina estrutura de tópicos">
            <a:extLst>
              <a:ext uri="{FF2B5EF4-FFF2-40B4-BE49-F238E27FC236}">
                <a16:creationId xmlns:a16="http://schemas.microsoft.com/office/drawing/2014/main" id="{AF6FBF2C-2734-4695-5348-D926DB25F0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2100" y="3769711"/>
            <a:ext cx="774076" cy="774076"/>
          </a:xfrm>
          <a:prstGeom prst="rect">
            <a:avLst/>
          </a:prstGeom>
        </p:spPr>
      </p:pic>
      <p:sp>
        <p:nvSpPr>
          <p:cNvPr id="35" name="CaixaDeTexto 34">
            <a:extLst>
              <a:ext uri="{FF2B5EF4-FFF2-40B4-BE49-F238E27FC236}">
                <a16:creationId xmlns:a16="http://schemas.microsoft.com/office/drawing/2014/main" id="{D1477D1F-A738-2D2D-3F3F-F668C48FF0C2}"/>
              </a:ext>
            </a:extLst>
          </p:cNvPr>
          <p:cNvSpPr txBox="1"/>
          <p:nvPr/>
        </p:nvSpPr>
        <p:spPr>
          <a:xfrm>
            <a:off x="3761506" y="6410085"/>
            <a:ext cx="839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Nota: antes de 2015, não há dados financeiros disponíveis para a Profarma, que foi excluída da amostra do período de 2010 a 2014.. Fonte: ANS e LSEG. Elaboração: LCA Consultoria Econômica.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6335F4AA-E498-6532-2277-851F6E1620BC}"/>
              </a:ext>
            </a:extLst>
          </p:cNvPr>
          <p:cNvSpPr txBox="1"/>
          <p:nvPr/>
        </p:nvSpPr>
        <p:spPr>
          <a:xfrm>
            <a:off x="4535110" y="131880"/>
            <a:ext cx="676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 e ROIC das OPSs e das empresas da cadeia de farmácias, 2010-24, </a:t>
            </a:r>
            <a:r>
              <a:rPr lang="pt-BR" sz="1600" u="sng">
                <a:solidFill>
                  <a:schemeClr val="accent6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em % anual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7010FB1E-17A7-2473-1698-09161CAD57D5}"/>
              </a:ext>
            </a:extLst>
          </p:cNvPr>
          <p:cNvCxnSpPr>
            <a:cxnSpLocks/>
          </p:cNvCxnSpPr>
          <p:nvPr/>
        </p:nvCxnSpPr>
        <p:spPr>
          <a:xfrm>
            <a:off x="9472847" y="1490893"/>
            <a:ext cx="0" cy="223200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4611A738-707C-9B83-E535-89665A31CC7F}"/>
              </a:ext>
            </a:extLst>
          </p:cNvPr>
          <p:cNvCxnSpPr>
            <a:cxnSpLocks/>
          </p:cNvCxnSpPr>
          <p:nvPr/>
        </p:nvCxnSpPr>
        <p:spPr>
          <a:xfrm>
            <a:off x="9491135" y="4339980"/>
            <a:ext cx="0" cy="181203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spaço Reservado para Conteúdo 4">
            <a:extLst>
              <a:ext uri="{FF2B5EF4-FFF2-40B4-BE49-F238E27FC236}">
                <a16:creationId xmlns:a16="http://schemas.microsoft.com/office/drawing/2014/main" id="{9075F75D-043E-82E0-8F09-4B63FF5CC6BB}"/>
              </a:ext>
            </a:extLst>
          </p:cNvPr>
          <p:cNvSpPr txBox="1">
            <a:spLocks/>
          </p:cNvSpPr>
          <p:nvPr/>
        </p:nvSpPr>
        <p:spPr>
          <a:xfrm>
            <a:off x="10111428" y="3916795"/>
            <a:ext cx="2052000" cy="3600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ROIC</a:t>
            </a:r>
          </a:p>
        </p:txBody>
      </p:sp>
      <p:sp>
        <p:nvSpPr>
          <p:cNvPr id="33" name="Espaço Reservado para Conteúdo 4">
            <a:extLst>
              <a:ext uri="{FF2B5EF4-FFF2-40B4-BE49-F238E27FC236}">
                <a16:creationId xmlns:a16="http://schemas.microsoft.com/office/drawing/2014/main" id="{4558B181-703A-C43C-6F54-9D2942219CEA}"/>
              </a:ext>
            </a:extLst>
          </p:cNvPr>
          <p:cNvSpPr txBox="1">
            <a:spLocks/>
          </p:cNvSpPr>
          <p:nvPr/>
        </p:nvSpPr>
        <p:spPr>
          <a:xfrm>
            <a:off x="10037585" y="1074573"/>
            <a:ext cx="2052000" cy="3600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Margem Líquida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4CFE7059-0EE2-4548-54B2-262F3BA54DC1}"/>
              </a:ext>
            </a:extLst>
          </p:cNvPr>
          <p:cNvSpPr/>
          <p:nvPr/>
        </p:nvSpPr>
        <p:spPr>
          <a:xfrm>
            <a:off x="3790626" y="6152010"/>
            <a:ext cx="531000" cy="1943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1CB40EC-B8E4-2061-F5FE-BA334E81DACD}"/>
              </a:ext>
            </a:extLst>
          </p:cNvPr>
          <p:cNvSpPr txBox="1"/>
          <p:nvPr/>
        </p:nvSpPr>
        <p:spPr>
          <a:xfrm>
            <a:off x="3722067" y="689206"/>
            <a:ext cx="83880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(ML das OPSs em % das contraprestações líquidas/prêmios retidos, e das farmácias em % da receita bruta)</a:t>
            </a:r>
            <a:endParaRPr lang="pt-BR" sz="1200" i="1" u="sng" baseline="30000">
              <a:solidFill>
                <a:schemeClr val="accent6">
                  <a:lumMod val="50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7" name="Espaço Reservado para Conteúdo 4">
            <a:extLst>
              <a:ext uri="{FF2B5EF4-FFF2-40B4-BE49-F238E27FC236}">
                <a16:creationId xmlns:a16="http://schemas.microsoft.com/office/drawing/2014/main" id="{63294675-500C-8611-BD60-B95B806E1014}"/>
              </a:ext>
            </a:extLst>
          </p:cNvPr>
          <p:cNvSpPr txBox="1">
            <a:spLocks/>
          </p:cNvSpPr>
          <p:nvPr/>
        </p:nvSpPr>
        <p:spPr>
          <a:xfrm>
            <a:off x="8907" y="6218529"/>
            <a:ext cx="3628907" cy="504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90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1: Foram selecionadas farmácias brasileiras com capital aberto na B3, sendo elas: i) </a:t>
            </a:r>
            <a:r>
              <a:rPr lang="pt-BR" sz="900" i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RaiaDrogasil; ii) Dimed; iii) Pague Menos e iv) Profarma.</a:t>
            </a:r>
            <a:endParaRPr lang="pt-BR" sz="90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28F78F3C-0BA4-1C19-9DB5-815CF3BF63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3641549"/>
              </p:ext>
            </p:extLst>
          </p:nvPr>
        </p:nvGraphicFramePr>
        <p:xfrm>
          <a:off x="3790626" y="3867926"/>
          <a:ext cx="8250882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CaixaDeTexto 17">
            <a:extLst>
              <a:ext uri="{FF2B5EF4-FFF2-40B4-BE49-F238E27FC236}">
                <a16:creationId xmlns:a16="http://schemas.microsoft.com/office/drawing/2014/main" id="{3FF3F4EF-D4A0-0723-A49B-8BCADB0A41C2}"/>
              </a:ext>
            </a:extLst>
          </p:cNvPr>
          <p:cNvSpPr txBox="1"/>
          <p:nvPr/>
        </p:nvSpPr>
        <p:spPr>
          <a:xfrm>
            <a:off x="6410060" y="1640504"/>
            <a:ext cx="165600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Média pré 2020: 3,6%</a:t>
            </a:r>
          </a:p>
          <a:p>
            <a:pPr algn="ctr">
              <a:spcBef>
                <a:spcPts val="600"/>
              </a:spcBef>
            </a:pPr>
            <a:r>
              <a:rPr lang="pt-BR" sz="1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.</a:t>
            </a:r>
            <a:endParaRPr lang="pt-BR" sz="500">
              <a:solidFill>
                <a:schemeClr val="bg1"/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  <a:p>
            <a:pPr algn="ctr"/>
            <a:r>
              <a:rPr lang="pt-BR" sz="1400">
                <a:solidFill>
                  <a:schemeClr val="accent6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2,2%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F6988838-2FBD-E429-ECA5-F3E9E739EB3B}"/>
              </a:ext>
            </a:extLst>
          </p:cNvPr>
          <p:cNvSpPr txBox="1"/>
          <p:nvPr/>
        </p:nvSpPr>
        <p:spPr>
          <a:xfrm>
            <a:off x="10142672" y="1639147"/>
            <a:ext cx="16920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Média pós 2020: 2,7%</a:t>
            </a:r>
          </a:p>
          <a:p>
            <a:pPr algn="ctr"/>
            <a:r>
              <a:rPr lang="pt-BR" sz="5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.</a:t>
            </a:r>
          </a:p>
          <a:p>
            <a:pPr algn="ctr"/>
            <a:r>
              <a:rPr lang="pt-BR" sz="1400">
                <a:solidFill>
                  <a:schemeClr val="accent6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2,4</a:t>
            </a:r>
            <a:r>
              <a:rPr lang="pt-BR" sz="1200">
                <a:solidFill>
                  <a:schemeClr val="accent6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%</a:t>
            </a:r>
          </a:p>
        </p:txBody>
      </p:sp>
      <p:pic>
        <p:nvPicPr>
          <p:cNvPr id="20" name="Gráfico 19" descr="Gráfico de tendência descendente com preenchimento sólido">
            <a:extLst>
              <a:ext uri="{FF2B5EF4-FFF2-40B4-BE49-F238E27FC236}">
                <a16:creationId xmlns:a16="http://schemas.microsoft.com/office/drawing/2014/main" id="{F92E6D29-A1F2-FC1F-1E58-FD43AFA2760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72293" y="1844471"/>
            <a:ext cx="288000" cy="288000"/>
          </a:xfrm>
          <a:prstGeom prst="rect">
            <a:avLst/>
          </a:prstGeom>
        </p:spPr>
      </p:pic>
      <p:pic>
        <p:nvPicPr>
          <p:cNvPr id="23" name="Gráfico 22" descr="Tendência ascendente com preenchimento sólido">
            <a:extLst>
              <a:ext uri="{FF2B5EF4-FFF2-40B4-BE49-F238E27FC236}">
                <a16:creationId xmlns:a16="http://schemas.microsoft.com/office/drawing/2014/main" id="{B353F3CF-91EE-EEBC-DDF1-DF8EBD09431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72293" y="2157421"/>
            <a:ext cx="288000" cy="288000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FADBB82D-6B93-A720-9DF2-41C1679D059F}"/>
              </a:ext>
            </a:extLst>
          </p:cNvPr>
          <p:cNvSpPr/>
          <p:nvPr/>
        </p:nvSpPr>
        <p:spPr>
          <a:xfrm>
            <a:off x="3860800" y="6280150"/>
            <a:ext cx="441325" cy="194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55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35574-6A77-D9ED-D4B4-128036C02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C90D616B-379F-0848-4AE9-698558C258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9413771"/>
              </p:ext>
            </p:extLst>
          </p:nvPr>
        </p:nvGraphicFramePr>
        <p:xfrm>
          <a:off x="3664572" y="892467"/>
          <a:ext cx="8280000" cy="3081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CaixaDeTexto 29">
            <a:extLst>
              <a:ext uri="{FF2B5EF4-FFF2-40B4-BE49-F238E27FC236}">
                <a16:creationId xmlns:a16="http://schemas.microsoft.com/office/drawing/2014/main" id="{9561E581-77EC-D367-8FD3-6E14CBA800B3}"/>
              </a:ext>
            </a:extLst>
          </p:cNvPr>
          <p:cNvSpPr txBox="1"/>
          <p:nvPr/>
        </p:nvSpPr>
        <p:spPr>
          <a:xfrm>
            <a:off x="3688081" y="3837019"/>
            <a:ext cx="8503920" cy="302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083E9DB4-2F32-5F0F-4444-4CDA184C8E79}"/>
              </a:ext>
            </a:extLst>
          </p:cNvPr>
          <p:cNvSpPr txBox="1">
            <a:spLocks/>
          </p:cNvSpPr>
          <p:nvPr/>
        </p:nvSpPr>
        <p:spPr>
          <a:xfrm>
            <a:off x="9402647" y="4042763"/>
            <a:ext cx="2730179" cy="2124000"/>
          </a:xfrm>
          <a:prstGeom prst="rect">
            <a:avLst/>
          </a:prstGeom>
          <a:solidFill>
            <a:schemeClr val="bg1">
              <a:lumMod val="7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2CBCC55-1E60-7018-1680-877253CB507A}"/>
              </a:ext>
            </a:extLst>
          </p:cNvPr>
          <p:cNvSpPr txBox="1">
            <a:spLocks/>
          </p:cNvSpPr>
          <p:nvPr/>
        </p:nvSpPr>
        <p:spPr>
          <a:xfrm>
            <a:off x="9402647" y="1251857"/>
            <a:ext cx="2638860" cy="2448000"/>
          </a:xfrm>
          <a:prstGeom prst="rect">
            <a:avLst/>
          </a:prstGeom>
          <a:solidFill>
            <a:schemeClr val="bg1">
              <a:lumMod val="8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cxnSp>
        <p:nvCxnSpPr>
          <p:cNvPr id="32" name="Conector reto 31">
            <a:extLst>
              <a:ext uri="{FF2B5EF4-FFF2-40B4-BE49-F238E27FC236}">
                <a16:creationId xmlns:a16="http://schemas.microsoft.com/office/drawing/2014/main" id="{CD08A0B7-C05E-F5BA-1BE0-8723D973DD3C}"/>
              </a:ext>
            </a:extLst>
          </p:cNvPr>
          <p:cNvCxnSpPr>
            <a:cxnSpLocks/>
          </p:cNvCxnSpPr>
          <p:nvPr/>
        </p:nvCxnSpPr>
        <p:spPr>
          <a:xfrm>
            <a:off x="3666683" y="3817097"/>
            <a:ext cx="8532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0A4B2BC6-B6FA-434A-D0EF-A3FB3F9F41E5}"/>
              </a:ext>
            </a:extLst>
          </p:cNvPr>
          <p:cNvSpPr/>
          <p:nvPr/>
        </p:nvSpPr>
        <p:spPr>
          <a:xfrm>
            <a:off x="2" y="4"/>
            <a:ext cx="3688078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endParaRPr lang="pt-BR" sz="1801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F710E912-3C7F-FA91-9226-CF01C0AFF9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9402" y="55208"/>
            <a:ext cx="293424" cy="290890"/>
          </a:xfrm>
          <a:prstGeom prst="rect">
            <a:avLst/>
          </a:prstGeom>
        </p:spPr>
      </p:pic>
      <p:sp>
        <p:nvSpPr>
          <p:cNvPr id="3" name="Espaço Reservado para Número de Slide 14">
            <a:extLst>
              <a:ext uri="{FF2B5EF4-FFF2-40B4-BE49-F238E27FC236}">
                <a16:creationId xmlns:a16="http://schemas.microsoft.com/office/drawing/2014/main" id="{E2B9E63C-F8BC-470E-9543-893DA7DB3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191" y="6510612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14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5" name="Espaço Reservado para Conteúdo 18">
            <a:extLst>
              <a:ext uri="{FF2B5EF4-FFF2-40B4-BE49-F238E27FC236}">
                <a16:creationId xmlns:a16="http://schemas.microsoft.com/office/drawing/2014/main" id="{C5D5E089-62A6-F695-A9A6-DC39E91CF70D}"/>
              </a:ext>
            </a:extLst>
          </p:cNvPr>
          <p:cNvSpPr txBox="1">
            <a:spLocks/>
          </p:cNvSpPr>
          <p:nvPr/>
        </p:nvSpPr>
        <p:spPr>
          <a:xfrm>
            <a:off x="28572" y="119103"/>
            <a:ext cx="3636000" cy="26163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600">
                <a:solidFill>
                  <a:schemeClr val="bg1"/>
                </a:solidFill>
                <a:latin typeface="Poppins SemiBold"/>
                <a:cs typeface="Poppins SemiBold"/>
              </a:rPr>
              <a:t>Efeitos conjunturais também foram maiores sobre OPSs que sobre empresas da</a:t>
            </a:r>
            <a:r>
              <a:rPr lang="pt-BR" sz="2600">
                <a:solidFill>
                  <a:schemeClr val="accent6">
                    <a:lumMod val="60000"/>
                    <a:lumOff val="40000"/>
                  </a:schemeClr>
                </a:solidFill>
                <a:latin typeface="Poppins SemiBold"/>
                <a:cs typeface="Poppins SemiBold"/>
              </a:rPr>
              <a:t> indústria farmacêutica internacional</a:t>
            </a:r>
            <a:r>
              <a:rPr lang="pt-BR" sz="2600" baseline="3000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1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9876870-63AE-8478-F1DB-A27B40F48B0F}"/>
              </a:ext>
            </a:extLst>
          </p:cNvPr>
          <p:cNvSpPr/>
          <p:nvPr/>
        </p:nvSpPr>
        <p:spPr>
          <a:xfrm>
            <a:off x="140660" y="3773256"/>
            <a:ext cx="34200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1600" baseline="0">
                <a:solidFill>
                  <a:schemeClr val="bg1"/>
                </a:solidFill>
                <a:latin typeface="Poppins"/>
              </a:rPr>
              <a:t>Indústria farmacêutica global, intensiva em despesas com P&amp;D,</a:t>
            </a:r>
            <a:r>
              <a:rPr lang="pt-BR" sz="1600" baseline="0">
                <a:solidFill>
                  <a:schemeClr val="bg1"/>
                </a:solidFill>
                <a:latin typeface="Poppins SemiBold"/>
              </a:rPr>
              <a:t> </a:t>
            </a:r>
            <a:r>
              <a:rPr lang="pt-BR" sz="1600" baseline="0">
                <a:solidFill>
                  <a:schemeClr val="bg1"/>
                </a:solidFill>
                <a:latin typeface="Poppins"/>
              </a:rPr>
              <a:t>apresentou trajetórias de margem e ROIC mais estáveis e </a:t>
            </a:r>
            <a:r>
              <a:rPr lang="pt-BR" sz="16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Poppins"/>
              </a:rPr>
              <a:t>superiores à de planos brasileiros </a:t>
            </a:r>
            <a:r>
              <a:rPr lang="pt-BR" sz="1600" baseline="0">
                <a:solidFill>
                  <a:schemeClr val="bg1"/>
                </a:solidFill>
                <a:latin typeface="Poppins"/>
              </a:rPr>
              <a:t>pós-2020</a:t>
            </a:r>
            <a:endParaRPr lang="pt-BR" sz="1600">
              <a:solidFill>
                <a:schemeClr val="bg1"/>
              </a:solidFill>
            </a:endParaRP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B4CFC521-891A-990E-03AA-39BC26799E9D}"/>
              </a:ext>
            </a:extLst>
          </p:cNvPr>
          <p:cNvSpPr txBox="1"/>
          <p:nvPr/>
        </p:nvSpPr>
        <p:spPr>
          <a:xfrm>
            <a:off x="3810668" y="6575078"/>
            <a:ext cx="71227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Fonte: ANS e LSEG. Elaboração: LCA Consultoria Econômica.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4AD8B986-1A78-2F55-CDC8-D289D2B337D4}"/>
              </a:ext>
            </a:extLst>
          </p:cNvPr>
          <p:cNvCxnSpPr>
            <a:cxnSpLocks/>
          </p:cNvCxnSpPr>
          <p:nvPr/>
        </p:nvCxnSpPr>
        <p:spPr>
          <a:xfrm>
            <a:off x="9402647" y="1251857"/>
            <a:ext cx="0" cy="2445332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F7D39927-FA5B-01FD-9E5A-20A95F3F04C1}"/>
              </a:ext>
            </a:extLst>
          </p:cNvPr>
          <p:cNvCxnSpPr>
            <a:cxnSpLocks/>
          </p:cNvCxnSpPr>
          <p:nvPr/>
        </p:nvCxnSpPr>
        <p:spPr>
          <a:xfrm>
            <a:off x="9402647" y="4028010"/>
            <a:ext cx="0" cy="212400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spaço Reservado para Conteúdo 4">
            <a:extLst>
              <a:ext uri="{FF2B5EF4-FFF2-40B4-BE49-F238E27FC236}">
                <a16:creationId xmlns:a16="http://schemas.microsoft.com/office/drawing/2014/main" id="{C794EC46-6583-BE1B-F854-2F198E7E9029}"/>
              </a:ext>
            </a:extLst>
          </p:cNvPr>
          <p:cNvSpPr txBox="1">
            <a:spLocks/>
          </p:cNvSpPr>
          <p:nvPr/>
        </p:nvSpPr>
        <p:spPr>
          <a:xfrm>
            <a:off x="10111428" y="3916795"/>
            <a:ext cx="2052000" cy="3600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ROIC</a:t>
            </a:r>
          </a:p>
        </p:txBody>
      </p:sp>
      <p:sp>
        <p:nvSpPr>
          <p:cNvPr id="33" name="Espaço Reservado para Conteúdo 4">
            <a:extLst>
              <a:ext uri="{FF2B5EF4-FFF2-40B4-BE49-F238E27FC236}">
                <a16:creationId xmlns:a16="http://schemas.microsoft.com/office/drawing/2014/main" id="{F11A97ED-BA82-10B7-5701-EC002C67442F}"/>
              </a:ext>
            </a:extLst>
          </p:cNvPr>
          <p:cNvSpPr txBox="1">
            <a:spLocks/>
          </p:cNvSpPr>
          <p:nvPr/>
        </p:nvSpPr>
        <p:spPr>
          <a:xfrm>
            <a:off x="9989507" y="875101"/>
            <a:ext cx="2052000" cy="3600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Margem Líquida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CE276185-C677-8463-8C80-032E0D3A2D05}"/>
              </a:ext>
            </a:extLst>
          </p:cNvPr>
          <p:cNvSpPr/>
          <p:nvPr/>
        </p:nvSpPr>
        <p:spPr>
          <a:xfrm>
            <a:off x="3761507" y="6182004"/>
            <a:ext cx="723501" cy="29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9" name="Gráfico 48" descr="Produção estrutura de tópicos">
            <a:extLst>
              <a:ext uri="{FF2B5EF4-FFF2-40B4-BE49-F238E27FC236}">
                <a16:creationId xmlns:a16="http://schemas.microsoft.com/office/drawing/2014/main" id="{44D80856-2B8F-0C65-3D09-5F3F423D07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9522" y="2877183"/>
            <a:ext cx="914400" cy="914400"/>
          </a:xfrm>
          <a:prstGeom prst="rect">
            <a:avLst/>
          </a:prstGeom>
        </p:spPr>
      </p:pic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7F9995D4-F54A-4472-98B9-47EFC06936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8956623"/>
              </p:ext>
            </p:extLst>
          </p:nvPr>
        </p:nvGraphicFramePr>
        <p:xfrm>
          <a:off x="3838570" y="4023723"/>
          <a:ext cx="8423835" cy="26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0734F4CD-5F76-724F-6AC3-573C5A2618F7}"/>
              </a:ext>
            </a:extLst>
          </p:cNvPr>
          <p:cNvSpPr txBox="1"/>
          <p:nvPr/>
        </p:nvSpPr>
        <p:spPr>
          <a:xfrm>
            <a:off x="4535110" y="43389"/>
            <a:ext cx="676191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 e ROIC das OPSs e das empresas da indústria farmacêutica, 2010-24, </a:t>
            </a:r>
            <a:r>
              <a:rPr lang="pt-BR" sz="1600" u="sng">
                <a:solidFill>
                  <a:schemeClr val="accent6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em % anual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CEBCF791-6EA7-FDBD-1E9A-8A5FB63AA5D2}"/>
              </a:ext>
            </a:extLst>
          </p:cNvPr>
          <p:cNvSpPr txBox="1"/>
          <p:nvPr/>
        </p:nvSpPr>
        <p:spPr>
          <a:xfrm>
            <a:off x="3722067" y="600715"/>
            <a:ext cx="83880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(ML das OPSs em % das contraprestações líquidas/prêmios retidos, e da ind. farm. em % da receita bruta)</a:t>
            </a:r>
            <a:endParaRPr lang="pt-BR" sz="1200" i="1" u="sng" baseline="30000">
              <a:solidFill>
                <a:schemeClr val="accent6">
                  <a:lumMod val="50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0" name="Espaço Reservado para Conteúdo 4">
            <a:extLst>
              <a:ext uri="{FF2B5EF4-FFF2-40B4-BE49-F238E27FC236}">
                <a16:creationId xmlns:a16="http://schemas.microsoft.com/office/drawing/2014/main" id="{33DE5965-FDC1-D729-5ECE-6B13B59FB9E8}"/>
              </a:ext>
            </a:extLst>
          </p:cNvPr>
          <p:cNvSpPr txBox="1">
            <a:spLocks/>
          </p:cNvSpPr>
          <p:nvPr/>
        </p:nvSpPr>
        <p:spPr>
          <a:xfrm>
            <a:off x="28572" y="5635108"/>
            <a:ext cx="3628907" cy="118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90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1: Foram selecionadas as empresas da indústria farmacêutica internacional que, segundo pesquisa qualitativa conduzida pela LCA, são mais intensivas em gastos com pesquisa e desenvolvimento. Ao todo, foram selecionadas 9 empresas, todas situadas nos EUA, sendo elas: i) </a:t>
            </a:r>
            <a:r>
              <a:rPr lang="pt-BR" sz="900" i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Pfizer; ii) Merck &amp; Co; iii) Bristol Myers; iv) Eli Lilly; v) </a:t>
            </a:r>
            <a:r>
              <a:rPr lang="pt-BR" sz="900" i="1" err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AbbVie</a:t>
            </a:r>
            <a:r>
              <a:rPr lang="pt-BR" sz="900" i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; vi) </a:t>
            </a:r>
            <a:r>
              <a:rPr lang="pt-BR" sz="900" i="1" err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Amgen</a:t>
            </a:r>
            <a:r>
              <a:rPr lang="pt-BR" sz="900" i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; vii) </a:t>
            </a:r>
            <a:r>
              <a:rPr lang="pt-BR" sz="900" i="1" err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Regeneron</a:t>
            </a:r>
            <a:r>
              <a:rPr lang="pt-BR" sz="900" i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; viii) Gilead </a:t>
            </a:r>
            <a:r>
              <a:rPr lang="pt-BR" sz="900" i="1" err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Sciences</a:t>
            </a:r>
            <a:r>
              <a:rPr lang="pt-BR" sz="900" i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e </a:t>
            </a:r>
            <a:r>
              <a:rPr lang="pt-BR" sz="900" i="1" err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ix</a:t>
            </a:r>
            <a:r>
              <a:rPr lang="pt-BR" sz="900" i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) </a:t>
            </a:r>
            <a:r>
              <a:rPr lang="pt-BR" sz="900" i="1" err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Vertex</a:t>
            </a:r>
            <a:r>
              <a:rPr lang="pt-BR" sz="900" i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.</a:t>
            </a:r>
            <a:endParaRPr lang="pt-BR" sz="90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8164A31-AD66-FAEC-6960-A6790E11BB40}"/>
              </a:ext>
            </a:extLst>
          </p:cNvPr>
          <p:cNvSpPr txBox="1"/>
          <p:nvPr/>
        </p:nvSpPr>
        <p:spPr>
          <a:xfrm>
            <a:off x="6075762" y="2456477"/>
            <a:ext cx="1656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Média pré 2020:</a:t>
            </a:r>
          </a:p>
          <a:p>
            <a:pPr algn="ctr">
              <a:spcBef>
                <a:spcPts val="600"/>
              </a:spcBef>
            </a:pPr>
            <a:r>
              <a:rPr lang="pt-BR" sz="1400">
                <a:solidFill>
                  <a:schemeClr val="accent6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22,7%</a:t>
            </a:r>
            <a:endParaRPr lang="pt-BR" sz="200">
              <a:solidFill>
                <a:schemeClr val="bg1"/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  <a:p>
            <a:pPr algn="ctr">
              <a:spcBef>
                <a:spcPts val="6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3,6%</a:t>
            </a:r>
          </a:p>
          <a:p>
            <a:pPr algn="ctr">
              <a:spcBef>
                <a:spcPts val="600"/>
              </a:spcBef>
            </a:pPr>
            <a:r>
              <a:rPr lang="pt-BR" sz="1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.</a:t>
            </a:r>
            <a:endParaRPr lang="pt-BR" sz="500">
              <a:solidFill>
                <a:schemeClr val="bg1"/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E70CB77-6A0E-CB73-A81B-5146AF2FAD56}"/>
              </a:ext>
            </a:extLst>
          </p:cNvPr>
          <p:cNvSpPr txBox="1"/>
          <p:nvPr/>
        </p:nvSpPr>
        <p:spPr>
          <a:xfrm>
            <a:off x="9896864" y="2474891"/>
            <a:ext cx="14040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Pós 2020: </a:t>
            </a:r>
            <a:r>
              <a:rPr lang="pt-BR" sz="1400">
                <a:solidFill>
                  <a:schemeClr val="accent6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23,6%</a:t>
            </a:r>
          </a:p>
          <a:p>
            <a:pPr algn="ctr"/>
            <a:r>
              <a:rPr lang="pt-BR" sz="5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.</a:t>
            </a:r>
          </a:p>
          <a:p>
            <a:pPr algn="ctr"/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2,7</a:t>
            </a: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%</a:t>
            </a:r>
          </a:p>
        </p:txBody>
      </p:sp>
      <p:pic>
        <p:nvPicPr>
          <p:cNvPr id="23" name="Gráfico 22" descr="Gráfico de tendência descendente com preenchimento sólido">
            <a:extLst>
              <a:ext uri="{FF2B5EF4-FFF2-40B4-BE49-F238E27FC236}">
                <a16:creationId xmlns:a16="http://schemas.microsoft.com/office/drawing/2014/main" id="{3BF776D5-1D55-35FA-053D-C1DB6F665C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54050" y="2985716"/>
            <a:ext cx="288000" cy="288000"/>
          </a:xfrm>
          <a:prstGeom prst="rect">
            <a:avLst/>
          </a:prstGeom>
        </p:spPr>
      </p:pic>
      <p:pic>
        <p:nvPicPr>
          <p:cNvPr id="24" name="Gráfico 23" descr="Tendência ascendente com preenchimento sólido">
            <a:extLst>
              <a:ext uri="{FF2B5EF4-FFF2-40B4-BE49-F238E27FC236}">
                <a16:creationId xmlns:a16="http://schemas.microsoft.com/office/drawing/2014/main" id="{1D50BBBA-DBDD-5DB5-7BDA-4D0959B79FB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054822" y="2686266"/>
            <a:ext cx="288000" cy="288000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AB2982D6-D0EE-E53A-8293-1E3829436B95}"/>
              </a:ext>
            </a:extLst>
          </p:cNvPr>
          <p:cNvSpPr/>
          <p:nvPr/>
        </p:nvSpPr>
        <p:spPr>
          <a:xfrm>
            <a:off x="3932770" y="6339418"/>
            <a:ext cx="441325" cy="194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5164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CC7F8-A177-4A7C-7241-CF6C3C082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E3D7D3F6-7265-716F-125A-031CC2D7DE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7458901"/>
              </p:ext>
            </p:extLst>
          </p:nvPr>
        </p:nvGraphicFramePr>
        <p:xfrm>
          <a:off x="4689503" y="1045347"/>
          <a:ext cx="734960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CaixaDeTexto 27">
            <a:extLst>
              <a:ext uri="{FF2B5EF4-FFF2-40B4-BE49-F238E27FC236}">
                <a16:creationId xmlns:a16="http://schemas.microsoft.com/office/drawing/2014/main" id="{CBBD0069-238C-DFB3-8EB3-FFFBDC82CDD0}"/>
              </a:ext>
            </a:extLst>
          </p:cNvPr>
          <p:cNvSpPr txBox="1">
            <a:spLocks/>
          </p:cNvSpPr>
          <p:nvPr/>
        </p:nvSpPr>
        <p:spPr>
          <a:xfrm>
            <a:off x="9665344" y="1815967"/>
            <a:ext cx="2322004" cy="1692000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EB8039B2-9011-7549-FE2B-1B008D347B2D}"/>
              </a:ext>
            </a:extLst>
          </p:cNvPr>
          <p:cNvSpPr txBox="1">
            <a:spLocks/>
          </p:cNvSpPr>
          <p:nvPr/>
        </p:nvSpPr>
        <p:spPr>
          <a:xfrm>
            <a:off x="9639015" y="3718163"/>
            <a:ext cx="2327706" cy="1764000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AD3B51E8-0E5E-9D42-5D4A-5D27574A868F}"/>
              </a:ext>
            </a:extLst>
          </p:cNvPr>
          <p:cNvSpPr/>
          <p:nvPr/>
        </p:nvSpPr>
        <p:spPr>
          <a:xfrm>
            <a:off x="2" y="4"/>
            <a:ext cx="4500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endParaRPr lang="pt-BR" sz="1801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7A20F64A-223F-1EC8-AC73-E8AA0D6106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5909" y="89587"/>
            <a:ext cx="360000" cy="356892"/>
          </a:xfrm>
          <a:prstGeom prst="rect">
            <a:avLst/>
          </a:prstGeom>
        </p:spPr>
      </p:pic>
      <p:sp>
        <p:nvSpPr>
          <p:cNvPr id="10" name="Espaço Reservado para Texto 1">
            <a:extLst>
              <a:ext uri="{FF2B5EF4-FFF2-40B4-BE49-F238E27FC236}">
                <a16:creationId xmlns:a16="http://schemas.microsoft.com/office/drawing/2014/main" id="{242C3213-F95D-A6E2-22F3-C784B4535DB1}"/>
              </a:ext>
            </a:extLst>
          </p:cNvPr>
          <p:cNvSpPr txBox="1">
            <a:spLocks/>
          </p:cNvSpPr>
          <p:nvPr/>
        </p:nvSpPr>
        <p:spPr>
          <a:xfrm>
            <a:off x="179221" y="189443"/>
            <a:ext cx="4135246" cy="3239557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OPSs apresentaram desempenho financeiro inferior ao dos </a:t>
            </a:r>
            <a:r>
              <a:rPr lang="pt-BR">
                <a:solidFill>
                  <a:schemeClr val="accent4">
                    <a:lumMod val="20000"/>
                    <a:lumOff val="8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demais prestadores de serviços brasileiros </a:t>
            </a:r>
            <a:r>
              <a:rPr lang="pt-BR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durante todo o período pós-2020</a:t>
            </a:r>
          </a:p>
        </p:txBody>
      </p:sp>
      <p:sp>
        <p:nvSpPr>
          <p:cNvPr id="3" name="Espaço Reservado para Número de Slide 14">
            <a:extLst>
              <a:ext uri="{FF2B5EF4-FFF2-40B4-BE49-F238E27FC236}">
                <a16:creationId xmlns:a16="http://schemas.microsoft.com/office/drawing/2014/main" id="{32F21F2A-7DCF-B6B0-6E95-33B2F94A9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5292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15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2530114-2AA5-7476-C656-0F108FA2EEA1}"/>
              </a:ext>
            </a:extLst>
          </p:cNvPr>
          <p:cNvSpPr txBox="1"/>
          <p:nvPr/>
        </p:nvSpPr>
        <p:spPr>
          <a:xfrm>
            <a:off x="4595452" y="5940602"/>
            <a:ext cx="74749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Nota 1: foram selecionadas empresas brasileiras com capital aberto na B3 classificadas nos seguintes setores de serviço NAIC: ‘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Information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’, ‘Utilities’, ‘Real 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Estate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and Rental and Leasing’, ‘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Finance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and Insurance’, ‘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Manegement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of 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Companies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and Enterprises’, ‘Transportation and 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Warehousing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’, ‘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Educational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Services’, ‘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Accomodation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and Food Services’, ‘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Administrative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and 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Support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and 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Waste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Manegement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and 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Remediation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Services’, ‘Professional, 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Scientific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and </a:t>
            </a:r>
            <a:r>
              <a:rPr lang="pt-BR" sz="800" i="1" err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Technical</a:t>
            </a:r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 Services’ e ‘Other Services’. Nota 2: Foram excluídas automaticamente empresas com Patrimônio Líquido ou Receita Líquida negativa. Ao todo, foram selecionadas 75 empresas listadas na B3. Fonte: ANS e London Stock Exchange Group (LSEG). Elaboração: LCA Consultoria Econômica.</a:t>
            </a:r>
          </a:p>
        </p:txBody>
      </p:sp>
      <p:sp>
        <p:nvSpPr>
          <p:cNvPr id="22" name="Espaço Reservado para Conteúdo 4">
            <a:extLst>
              <a:ext uri="{FF2B5EF4-FFF2-40B4-BE49-F238E27FC236}">
                <a16:creationId xmlns:a16="http://schemas.microsoft.com/office/drawing/2014/main" id="{B8B001C6-B29F-6123-D472-9FA74D984923}"/>
              </a:ext>
            </a:extLst>
          </p:cNvPr>
          <p:cNvSpPr txBox="1">
            <a:spLocks/>
          </p:cNvSpPr>
          <p:nvPr/>
        </p:nvSpPr>
        <p:spPr>
          <a:xfrm>
            <a:off x="121618" y="5100042"/>
            <a:ext cx="4248000" cy="1548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9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 média, rentabilidade do capital investido nos demais prestadores de serviços listados em bolsa não foi impactada pela conjuntura do período 2020-24</a:t>
            </a:r>
            <a:endParaRPr lang="pt-BR" sz="1900">
              <a:solidFill>
                <a:schemeClr val="accent2">
                  <a:lumMod val="20000"/>
                  <a:lumOff val="8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D1838BF-21B5-BC7E-D207-DA6BAFC09BBC}"/>
              </a:ext>
            </a:extLst>
          </p:cNvPr>
          <p:cNvSpPr txBox="1"/>
          <p:nvPr/>
        </p:nvSpPr>
        <p:spPr>
          <a:xfrm>
            <a:off x="4844587" y="167892"/>
            <a:ext cx="682355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 e ROIC da saúde suplementar brasileira vs. outras empresas brasileiras prestadoras de serviços, </a:t>
            </a:r>
            <a:r>
              <a:rPr lang="pt-BR" sz="1500" u="sng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em % anual</a:t>
            </a:r>
          </a:p>
          <a:p>
            <a:pPr algn="ctr">
              <a:spcBef>
                <a:spcPts val="600"/>
              </a:spcBef>
            </a:pPr>
            <a:r>
              <a:rPr lang="pt-BR" sz="11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(ML da saúde suplementar em % das contraprestações líquidas/prêmios retidos, e das demais prestadoras de serviços em % da receita bruta)</a:t>
            </a:r>
          </a:p>
        </p:txBody>
      </p:sp>
      <p:sp>
        <p:nvSpPr>
          <p:cNvPr id="15" name="Espaço Reservado para Conteúdo 4">
            <a:extLst>
              <a:ext uri="{FF2B5EF4-FFF2-40B4-BE49-F238E27FC236}">
                <a16:creationId xmlns:a16="http://schemas.microsoft.com/office/drawing/2014/main" id="{B85B1315-CCFB-89DD-731B-3F3E32BD838E}"/>
              </a:ext>
            </a:extLst>
          </p:cNvPr>
          <p:cNvSpPr txBox="1">
            <a:spLocks/>
          </p:cNvSpPr>
          <p:nvPr/>
        </p:nvSpPr>
        <p:spPr>
          <a:xfrm>
            <a:off x="10121226" y="1189302"/>
            <a:ext cx="1836000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Margem Líquida</a:t>
            </a:r>
          </a:p>
        </p:txBody>
      </p:sp>
      <p:pic>
        <p:nvPicPr>
          <p:cNvPr id="19" name="Gráfico 18" descr="Sinal estrutura de tópicos">
            <a:extLst>
              <a:ext uri="{FF2B5EF4-FFF2-40B4-BE49-F238E27FC236}">
                <a16:creationId xmlns:a16="http://schemas.microsoft.com/office/drawing/2014/main" id="{06F69877-780B-5A02-D16F-9938D4176F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1618" y="3874666"/>
            <a:ext cx="1231694" cy="1231694"/>
          </a:xfrm>
          <a:prstGeom prst="rect">
            <a:avLst/>
          </a:prstGeom>
        </p:spPr>
      </p:pic>
      <p:sp>
        <p:nvSpPr>
          <p:cNvPr id="17" name="Espaço Reservado para Conteúdo 4">
            <a:extLst>
              <a:ext uri="{FF2B5EF4-FFF2-40B4-BE49-F238E27FC236}">
                <a16:creationId xmlns:a16="http://schemas.microsoft.com/office/drawing/2014/main" id="{C7F74A82-5EB0-24F6-285E-BFA404743380}"/>
              </a:ext>
            </a:extLst>
          </p:cNvPr>
          <p:cNvSpPr txBox="1">
            <a:spLocks/>
          </p:cNvSpPr>
          <p:nvPr/>
        </p:nvSpPr>
        <p:spPr>
          <a:xfrm>
            <a:off x="10141759" y="3616151"/>
            <a:ext cx="1836000" cy="32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8575">
            <a:solidFill>
              <a:schemeClr val="bg1"/>
            </a:solidFill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ROIC</a:t>
            </a:r>
          </a:p>
        </p:txBody>
      </p:sp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64B82BE9-525C-3F05-2067-EE1A47B54112}"/>
              </a:ext>
            </a:extLst>
          </p:cNvPr>
          <p:cNvCxnSpPr>
            <a:cxnSpLocks/>
          </p:cNvCxnSpPr>
          <p:nvPr/>
        </p:nvCxnSpPr>
        <p:spPr>
          <a:xfrm flipH="1">
            <a:off x="9639015" y="1812358"/>
            <a:ext cx="2" cy="1697277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>
            <a:extLst>
              <a:ext uri="{FF2B5EF4-FFF2-40B4-BE49-F238E27FC236}">
                <a16:creationId xmlns:a16="http://schemas.microsoft.com/office/drawing/2014/main" id="{E377E993-E5DE-3542-87DB-94F3BA471F74}"/>
              </a:ext>
            </a:extLst>
          </p:cNvPr>
          <p:cNvSpPr/>
          <p:nvPr/>
        </p:nvSpPr>
        <p:spPr>
          <a:xfrm>
            <a:off x="4663176" y="3509635"/>
            <a:ext cx="398679" cy="213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id="{55F42F4E-772F-DAF1-B8FA-78B5D29F6C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2257227"/>
              </p:ext>
            </p:extLst>
          </p:nvPr>
        </p:nvGraphicFramePr>
        <p:xfrm>
          <a:off x="4784953" y="3760600"/>
          <a:ext cx="7262498" cy="2244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A78CA50E-5528-5F7C-46D1-0C1090DBB827}"/>
              </a:ext>
            </a:extLst>
          </p:cNvPr>
          <p:cNvCxnSpPr>
            <a:cxnSpLocks/>
          </p:cNvCxnSpPr>
          <p:nvPr/>
        </p:nvCxnSpPr>
        <p:spPr>
          <a:xfrm>
            <a:off x="9639016" y="3689287"/>
            <a:ext cx="0" cy="176400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96E90AB-A22A-0F97-98AD-661888A77D74}"/>
              </a:ext>
            </a:extLst>
          </p:cNvPr>
          <p:cNvSpPr txBox="1"/>
          <p:nvPr/>
        </p:nvSpPr>
        <p:spPr>
          <a:xfrm>
            <a:off x="6911509" y="1827320"/>
            <a:ext cx="1656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Média pré 2020: </a:t>
            </a:r>
          </a:p>
          <a:p>
            <a:pPr algn="ctr">
              <a:spcBef>
                <a:spcPts val="600"/>
              </a:spcBef>
            </a:pPr>
            <a:r>
              <a:rPr lang="pt-BR" sz="1400">
                <a:solidFill>
                  <a:schemeClr val="accent4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9,5%</a:t>
            </a:r>
          </a:p>
          <a:p>
            <a:pPr algn="ctr">
              <a:spcBef>
                <a:spcPts val="6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3,6%</a:t>
            </a:r>
            <a:endParaRPr lang="pt-BR" sz="1400">
              <a:solidFill>
                <a:schemeClr val="accent4">
                  <a:lumMod val="5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E444B23-D156-483D-EA6C-4DBCF34D2B2B}"/>
              </a:ext>
            </a:extLst>
          </p:cNvPr>
          <p:cNvSpPr txBox="1"/>
          <p:nvPr/>
        </p:nvSpPr>
        <p:spPr>
          <a:xfrm>
            <a:off x="10378649" y="1825963"/>
            <a:ext cx="16920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Média pós 2020: </a:t>
            </a:r>
            <a:r>
              <a:rPr lang="pt-BR" sz="1400">
                <a:solidFill>
                  <a:schemeClr val="accent4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8,1</a:t>
            </a:r>
            <a:r>
              <a:rPr lang="pt-BR" sz="1200">
                <a:solidFill>
                  <a:schemeClr val="accent4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%</a:t>
            </a:r>
          </a:p>
          <a:p>
            <a:pPr algn="ctr">
              <a:spcBef>
                <a:spcPts val="1200"/>
              </a:spcBef>
            </a:pPr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2,7%</a:t>
            </a:r>
          </a:p>
          <a:p>
            <a:pPr algn="ctr"/>
            <a:r>
              <a:rPr lang="pt-BR" sz="5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.</a:t>
            </a:r>
            <a:endParaRPr lang="pt-BR" sz="1200">
              <a:solidFill>
                <a:schemeClr val="accent4">
                  <a:lumMod val="5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pic>
        <p:nvPicPr>
          <p:cNvPr id="21" name="Gráfico 20" descr="Gráfico de tendência descendente com preenchimento sólido">
            <a:extLst>
              <a:ext uri="{FF2B5EF4-FFF2-40B4-BE49-F238E27FC236}">
                <a16:creationId xmlns:a16="http://schemas.microsoft.com/office/drawing/2014/main" id="{C691D559-7743-F421-D1A4-990790C8190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708270" y="2031287"/>
            <a:ext cx="288000" cy="288000"/>
          </a:xfrm>
          <a:prstGeom prst="rect">
            <a:avLst/>
          </a:prstGeom>
        </p:spPr>
      </p:pic>
      <p:pic>
        <p:nvPicPr>
          <p:cNvPr id="25" name="Gráfico 24" descr="Gráfico de tendência descendente com preenchimento sólido">
            <a:extLst>
              <a:ext uri="{FF2B5EF4-FFF2-40B4-BE49-F238E27FC236}">
                <a16:creationId xmlns:a16="http://schemas.microsoft.com/office/drawing/2014/main" id="{F686E9DA-2EE7-91BD-7C69-8CD9D44A354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708270" y="2336846"/>
            <a:ext cx="288000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326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>
          <a:extLst>
            <a:ext uri="{FF2B5EF4-FFF2-40B4-BE49-F238E27FC236}">
              <a16:creationId xmlns:a16="http://schemas.microsoft.com/office/drawing/2014/main" id="{866A785D-6019-A2FA-DB13-E40005F42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>
            <a:extLst>
              <a:ext uri="{FF2B5EF4-FFF2-40B4-BE49-F238E27FC236}">
                <a16:creationId xmlns:a16="http://schemas.microsoft.com/office/drawing/2014/main" id="{CBA0A427-9D83-B91A-3FC4-B1EEE4DCEF80}"/>
              </a:ext>
            </a:extLst>
          </p:cNvPr>
          <p:cNvSpPr txBox="1"/>
          <p:nvPr/>
        </p:nvSpPr>
        <p:spPr>
          <a:xfrm>
            <a:off x="1455124" y="1647286"/>
            <a:ext cx="10384158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01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"/>
              </a:rPr>
              <a:t>–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Análise da rentabilidade do setor de saúde suplementar no Brasil no período recente</a:t>
            </a:r>
            <a:endParaRPr lang="pt-BR" sz="2000">
              <a:solidFill>
                <a:schemeClr val="bg1">
                  <a:lumMod val="8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  <a:sym typeface="Poppins SemiBold"/>
            </a:endParaRPr>
          </a:p>
        </p:txBody>
      </p:sp>
      <p:sp>
        <p:nvSpPr>
          <p:cNvPr id="126" name="Google Shape;126;p3">
            <a:extLst>
              <a:ext uri="{FF2B5EF4-FFF2-40B4-BE49-F238E27FC236}">
                <a16:creationId xmlns:a16="http://schemas.microsoft.com/office/drawing/2014/main" id="{4F9F1899-D0E4-1939-1FFB-9673CC909E1E}"/>
              </a:ext>
            </a:extLst>
          </p:cNvPr>
          <p:cNvSpPr/>
          <p:nvPr/>
        </p:nvSpPr>
        <p:spPr>
          <a:xfrm flipH="1">
            <a:off x="924558" y="4"/>
            <a:ext cx="314311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>
            <a:extLst>
              <a:ext uri="{FF2B5EF4-FFF2-40B4-BE49-F238E27FC236}">
                <a16:creationId xmlns:a16="http://schemas.microsoft.com/office/drawing/2014/main" id="{E03DCBEB-93F0-555B-8E52-817A4B707DA6}"/>
              </a:ext>
            </a:extLst>
          </p:cNvPr>
          <p:cNvSpPr txBox="1"/>
          <p:nvPr/>
        </p:nvSpPr>
        <p:spPr>
          <a:xfrm>
            <a:off x="772363" y="741405"/>
            <a:ext cx="3241044" cy="7078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rgbClr val="3F3F3F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SUMÁRIO</a:t>
            </a:r>
            <a:endParaRPr sz="4400">
              <a:solidFill>
                <a:srgbClr val="3F3F3F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cxnSp>
        <p:nvCxnSpPr>
          <p:cNvPr id="129" name="Google Shape;129;p3">
            <a:extLst>
              <a:ext uri="{FF2B5EF4-FFF2-40B4-BE49-F238E27FC236}">
                <a16:creationId xmlns:a16="http://schemas.microsoft.com/office/drawing/2014/main" id="{A60DCBE5-894D-DA0C-4AFA-DA075CC86549}"/>
              </a:ext>
            </a:extLst>
          </p:cNvPr>
          <p:cNvCxnSpPr>
            <a:cxnSpLocks/>
          </p:cNvCxnSpPr>
          <p:nvPr/>
        </p:nvCxnSpPr>
        <p:spPr>
          <a:xfrm>
            <a:off x="1450974" y="1574716"/>
            <a:ext cx="822555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1" name="Google Shape;131;p3">
            <a:extLst>
              <a:ext uri="{FF2B5EF4-FFF2-40B4-BE49-F238E27FC236}">
                <a16:creationId xmlns:a16="http://schemas.microsoft.com/office/drawing/2014/main" id="{3BB872A7-856B-7036-26F6-CCA51B0BA193}"/>
              </a:ext>
            </a:extLst>
          </p:cNvPr>
          <p:cNvCxnSpPr>
            <a:cxnSpLocks/>
          </p:cNvCxnSpPr>
          <p:nvPr/>
        </p:nvCxnSpPr>
        <p:spPr>
          <a:xfrm>
            <a:off x="1450974" y="2398896"/>
            <a:ext cx="822555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32" name="Google Shape;132;p3" descr="Logotipo&#10;&#10;Descrição gerada automaticamente">
            <a:extLst>
              <a:ext uri="{FF2B5EF4-FFF2-40B4-BE49-F238E27FC236}">
                <a16:creationId xmlns:a16="http://schemas.microsoft.com/office/drawing/2014/main" id="{2FF36D49-A331-0F87-7F26-14B64F22C0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657958" y="6192922"/>
            <a:ext cx="354347" cy="35128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28;p3">
            <a:extLst>
              <a:ext uri="{FF2B5EF4-FFF2-40B4-BE49-F238E27FC236}">
                <a16:creationId xmlns:a16="http://schemas.microsoft.com/office/drawing/2014/main" id="{35C899E4-B0E7-D165-ECE9-4699274C7791}"/>
              </a:ext>
            </a:extLst>
          </p:cNvPr>
          <p:cNvSpPr txBox="1"/>
          <p:nvPr/>
        </p:nvSpPr>
        <p:spPr>
          <a:xfrm>
            <a:off x="1455124" y="2602934"/>
            <a:ext cx="10384158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02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"/>
              </a:rPr>
              <a:t>–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Comparação do setor de saúde suplementar brasileiro com outros prestadores de serviços de saúde e demais setores comparáveis</a:t>
            </a:r>
          </a:p>
        </p:txBody>
      </p:sp>
      <p:cxnSp>
        <p:nvCxnSpPr>
          <p:cNvPr id="10" name="Google Shape;131;p3">
            <a:extLst>
              <a:ext uri="{FF2B5EF4-FFF2-40B4-BE49-F238E27FC236}">
                <a16:creationId xmlns:a16="http://schemas.microsoft.com/office/drawing/2014/main" id="{288F5409-5EA8-90C3-6C22-23CBDD5F4CFE}"/>
              </a:ext>
            </a:extLst>
          </p:cNvPr>
          <p:cNvCxnSpPr>
            <a:cxnSpLocks/>
          </p:cNvCxnSpPr>
          <p:nvPr/>
        </p:nvCxnSpPr>
        <p:spPr>
          <a:xfrm>
            <a:off x="1450974" y="3354544"/>
            <a:ext cx="822555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" name="Google Shape;128;p3">
            <a:extLst>
              <a:ext uri="{FF2B5EF4-FFF2-40B4-BE49-F238E27FC236}">
                <a16:creationId xmlns:a16="http://schemas.microsoft.com/office/drawing/2014/main" id="{B96BCFF3-3E14-B222-C4E5-E6A15DC7F77D}"/>
              </a:ext>
            </a:extLst>
          </p:cNvPr>
          <p:cNvSpPr txBox="1"/>
          <p:nvPr/>
        </p:nvSpPr>
        <p:spPr>
          <a:xfrm>
            <a:off x="1455124" y="3482379"/>
            <a:ext cx="10384158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  <a:sym typeface="Poppins SemiBold"/>
              </a:rPr>
              <a:t>03 </a:t>
            </a: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  <a:sym typeface="Poppins"/>
              </a:rPr>
              <a:t>–</a:t>
            </a: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  <a:sym typeface="Poppins SemiBold"/>
              </a:rPr>
              <a:t> </a:t>
            </a: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Comparação da saúde suplementar brasileira com a de outros países</a:t>
            </a:r>
          </a:p>
        </p:txBody>
      </p:sp>
      <p:sp>
        <p:nvSpPr>
          <p:cNvPr id="6" name="Espaço Reservado para Número de Slide 14">
            <a:extLst>
              <a:ext uri="{FF2B5EF4-FFF2-40B4-BE49-F238E27FC236}">
                <a16:creationId xmlns:a16="http://schemas.microsoft.com/office/drawing/2014/main" id="{DC066F76-C5AA-4019-1F4E-B9DD1474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16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049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A234E-97BE-145D-0E71-933B4149F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C0D8BC9-E85E-623A-B7BE-8245EEF5B938}"/>
              </a:ext>
            </a:extLst>
          </p:cNvPr>
          <p:cNvSpPr txBox="1"/>
          <p:nvPr/>
        </p:nvSpPr>
        <p:spPr>
          <a:xfrm>
            <a:off x="0" y="2826404"/>
            <a:ext cx="12192000" cy="37812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1043" name="CaixaDeTexto 1042">
            <a:extLst>
              <a:ext uri="{FF2B5EF4-FFF2-40B4-BE49-F238E27FC236}">
                <a16:creationId xmlns:a16="http://schemas.microsoft.com/office/drawing/2014/main" id="{D5A07B22-42CD-1E12-3608-E7E7685C4B69}"/>
              </a:ext>
            </a:extLst>
          </p:cNvPr>
          <p:cNvSpPr txBox="1"/>
          <p:nvPr/>
        </p:nvSpPr>
        <p:spPr>
          <a:xfrm>
            <a:off x="6096000" y="2287342"/>
            <a:ext cx="3059258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1041" name="CaixaDeTexto 1040">
            <a:extLst>
              <a:ext uri="{FF2B5EF4-FFF2-40B4-BE49-F238E27FC236}">
                <a16:creationId xmlns:a16="http://schemas.microsoft.com/office/drawing/2014/main" id="{4ECA8E36-CE24-5B1C-A72F-9F11288465F2}"/>
              </a:ext>
            </a:extLst>
          </p:cNvPr>
          <p:cNvSpPr txBox="1"/>
          <p:nvPr/>
        </p:nvSpPr>
        <p:spPr>
          <a:xfrm>
            <a:off x="-2" y="2283561"/>
            <a:ext cx="3036743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8" name="Espaço Reservado para Conteúdo 4">
            <a:extLst>
              <a:ext uri="{FF2B5EF4-FFF2-40B4-BE49-F238E27FC236}">
                <a16:creationId xmlns:a16="http://schemas.microsoft.com/office/drawing/2014/main" id="{2EF25304-D828-7C91-C168-2785237497E6}"/>
              </a:ext>
            </a:extLst>
          </p:cNvPr>
          <p:cNvSpPr txBox="1">
            <a:spLocks/>
          </p:cNvSpPr>
          <p:nvPr/>
        </p:nvSpPr>
        <p:spPr>
          <a:xfrm>
            <a:off x="156796" y="145293"/>
            <a:ext cx="10800000" cy="118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4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Escolha dos países comparáveis ao Brasil se deu através das características de </a:t>
            </a:r>
            <a:r>
              <a:rPr lang="pt-BR" sz="2400">
                <a:solidFill>
                  <a:schemeClr val="accent1">
                    <a:lumMod val="20000"/>
                    <a:lumOff val="8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financiamento, regulação e prestação de serviço </a:t>
            </a:r>
            <a:r>
              <a:rPr lang="pt-BR" sz="24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nos sistemas de saúde locais</a:t>
            </a:r>
            <a:endParaRPr lang="pt-BR" sz="2400">
              <a:solidFill>
                <a:schemeClr val="accent4">
                  <a:lumMod val="20000"/>
                  <a:lumOff val="8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9" name="Espaço Reservado para Conteúdo 4">
            <a:extLst>
              <a:ext uri="{FF2B5EF4-FFF2-40B4-BE49-F238E27FC236}">
                <a16:creationId xmlns:a16="http://schemas.microsoft.com/office/drawing/2014/main" id="{205ED24A-3827-AEFD-A362-E0BA13CD4B07}"/>
              </a:ext>
            </a:extLst>
          </p:cNvPr>
          <p:cNvSpPr txBox="1">
            <a:spLocks/>
          </p:cNvSpPr>
          <p:nvPr/>
        </p:nvSpPr>
        <p:spPr>
          <a:xfrm>
            <a:off x="744026" y="1691366"/>
            <a:ext cx="10800000" cy="360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0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Foram selecionados quatro países: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FD5E4747-7199-40E7-3500-B22058346AF0}"/>
              </a:ext>
            </a:extLst>
          </p:cNvPr>
          <p:cNvSpPr/>
          <p:nvPr/>
        </p:nvSpPr>
        <p:spPr>
          <a:xfrm>
            <a:off x="230138" y="1361696"/>
            <a:ext cx="1620000" cy="36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Gráfico 4" descr="Globo estrutura de tópicos">
            <a:extLst>
              <a:ext uri="{FF2B5EF4-FFF2-40B4-BE49-F238E27FC236}">
                <a16:creationId xmlns:a16="http://schemas.microsoft.com/office/drawing/2014/main" id="{D8EF6865-22AF-DEE2-002E-74ED60005E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4026" y="1594544"/>
            <a:ext cx="540000" cy="540000"/>
          </a:xfrm>
          <a:prstGeom prst="rect">
            <a:avLst/>
          </a:prstGeom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811C77F3-6521-F36D-7ED1-93678C2EBCFA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13" y="2487165"/>
            <a:ext cx="1512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Bandeira Do Canada Imagens – Download Grátis no Freepik">
            <a:extLst>
              <a:ext uri="{FF2B5EF4-FFF2-40B4-BE49-F238E27FC236}">
                <a16:creationId xmlns:a16="http://schemas.microsoft.com/office/drawing/2014/main" id="{1ADE682C-4D86-84CB-BD76-2DAAFB3E8376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516" y="2496014"/>
            <a:ext cx="1512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Bandeira da Austrália: história, significado - Brasil Escola">
            <a:extLst>
              <a:ext uri="{FF2B5EF4-FFF2-40B4-BE49-F238E27FC236}">
                <a16:creationId xmlns:a16="http://schemas.microsoft.com/office/drawing/2014/main" id="{51F94B02-292A-91EF-D06A-EFC8978BD10B}"/>
              </a:ext>
            </a:extLst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989" y="2486693"/>
            <a:ext cx="1512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C37D3439-E64B-E653-4A97-5F7E5B14D641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004" y="2496014"/>
            <a:ext cx="1512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ço Reservado para Conteúdo 4">
            <a:extLst>
              <a:ext uri="{FF2B5EF4-FFF2-40B4-BE49-F238E27FC236}">
                <a16:creationId xmlns:a16="http://schemas.microsoft.com/office/drawing/2014/main" id="{15FFF693-0F39-509F-0B8A-554303F726DF}"/>
              </a:ext>
            </a:extLst>
          </p:cNvPr>
          <p:cNvSpPr txBox="1">
            <a:spLocks/>
          </p:cNvSpPr>
          <p:nvPr/>
        </p:nvSpPr>
        <p:spPr>
          <a:xfrm>
            <a:off x="439330" y="3481372"/>
            <a:ext cx="2232000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000">
                <a:latin typeface="Poppins SemiBold" panose="00000700000000000000" pitchFamily="2" charset="0"/>
                <a:cs typeface="Poppins SemiBold" panose="00000700000000000000" pitchFamily="2" charset="0"/>
              </a:rPr>
              <a:t>Estados Unidos</a:t>
            </a:r>
          </a:p>
        </p:txBody>
      </p:sp>
      <p:sp>
        <p:nvSpPr>
          <p:cNvPr id="11" name="Espaço Reservado para Conteúdo 4">
            <a:extLst>
              <a:ext uri="{FF2B5EF4-FFF2-40B4-BE49-F238E27FC236}">
                <a16:creationId xmlns:a16="http://schemas.microsoft.com/office/drawing/2014/main" id="{85E9E548-1759-437B-6F01-293C0204EB5F}"/>
              </a:ext>
            </a:extLst>
          </p:cNvPr>
          <p:cNvSpPr txBox="1">
            <a:spLocks/>
          </p:cNvSpPr>
          <p:nvPr/>
        </p:nvSpPr>
        <p:spPr>
          <a:xfrm>
            <a:off x="3501846" y="3481372"/>
            <a:ext cx="2232000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000">
                <a:latin typeface="Poppins SemiBold" panose="00000700000000000000" pitchFamily="2" charset="0"/>
                <a:cs typeface="Poppins SemiBold" panose="00000700000000000000" pitchFamily="2" charset="0"/>
              </a:rPr>
              <a:t>Chile</a:t>
            </a:r>
          </a:p>
        </p:txBody>
      </p:sp>
      <p:cxnSp>
        <p:nvCxnSpPr>
          <p:cNvPr id="1025" name="Conector reto 1024">
            <a:extLst>
              <a:ext uri="{FF2B5EF4-FFF2-40B4-BE49-F238E27FC236}">
                <a16:creationId xmlns:a16="http://schemas.microsoft.com/office/drawing/2014/main" id="{BB6ABD77-C8ED-6BBE-1C01-532CCEE3DFAB}"/>
              </a:ext>
            </a:extLst>
          </p:cNvPr>
          <p:cNvCxnSpPr>
            <a:cxnSpLocks/>
          </p:cNvCxnSpPr>
          <p:nvPr/>
        </p:nvCxnSpPr>
        <p:spPr>
          <a:xfrm rot="5400000">
            <a:off x="894742" y="4430331"/>
            <a:ext cx="42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Conector reto 1026">
            <a:extLst>
              <a:ext uri="{FF2B5EF4-FFF2-40B4-BE49-F238E27FC236}">
                <a16:creationId xmlns:a16="http://schemas.microsoft.com/office/drawing/2014/main" id="{473132F3-BFC5-4845-24A5-157E6FEE86BD}"/>
              </a:ext>
            </a:extLst>
          </p:cNvPr>
          <p:cNvCxnSpPr>
            <a:cxnSpLocks/>
          </p:cNvCxnSpPr>
          <p:nvPr/>
        </p:nvCxnSpPr>
        <p:spPr>
          <a:xfrm rot="5400000">
            <a:off x="3958806" y="4435086"/>
            <a:ext cx="42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Conector reto 1032">
            <a:extLst>
              <a:ext uri="{FF2B5EF4-FFF2-40B4-BE49-F238E27FC236}">
                <a16:creationId xmlns:a16="http://schemas.microsoft.com/office/drawing/2014/main" id="{00F5E274-3746-BFB1-842D-E55C393C915D}"/>
              </a:ext>
            </a:extLst>
          </p:cNvPr>
          <p:cNvCxnSpPr>
            <a:cxnSpLocks/>
          </p:cNvCxnSpPr>
          <p:nvPr/>
        </p:nvCxnSpPr>
        <p:spPr>
          <a:xfrm rot="5400000">
            <a:off x="7000851" y="4434752"/>
            <a:ext cx="42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5" name="Espaço Reservado para Conteúdo 4">
            <a:extLst>
              <a:ext uri="{FF2B5EF4-FFF2-40B4-BE49-F238E27FC236}">
                <a16:creationId xmlns:a16="http://schemas.microsoft.com/office/drawing/2014/main" id="{6B5D5426-826E-A2F8-734B-0B289A6BE36D}"/>
              </a:ext>
            </a:extLst>
          </p:cNvPr>
          <p:cNvSpPr txBox="1">
            <a:spLocks/>
          </p:cNvSpPr>
          <p:nvPr/>
        </p:nvSpPr>
        <p:spPr>
          <a:xfrm>
            <a:off x="6570011" y="3481372"/>
            <a:ext cx="2232000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000">
                <a:latin typeface="Poppins SemiBold" panose="00000700000000000000" pitchFamily="2" charset="0"/>
                <a:cs typeface="Poppins SemiBold" panose="00000700000000000000" pitchFamily="2" charset="0"/>
              </a:rPr>
              <a:t>Canadá</a:t>
            </a:r>
          </a:p>
        </p:txBody>
      </p:sp>
      <p:sp>
        <p:nvSpPr>
          <p:cNvPr id="1039" name="Espaço Reservado para Conteúdo 4">
            <a:extLst>
              <a:ext uri="{FF2B5EF4-FFF2-40B4-BE49-F238E27FC236}">
                <a16:creationId xmlns:a16="http://schemas.microsoft.com/office/drawing/2014/main" id="{03F374BF-797D-8184-0D82-AE7B037F6766}"/>
              </a:ext>
            </a:extLst>
          </p:cNvPr>
          <p:cNvSpPr txBox="1">
            <a:spLocks/>
          </p:cNvSpPr>
          <p:nvPr/>
        </p:nvSpPr>
        <p:spPr>
          <a:xfrm>
            <a:off x="9555151" y="3481372"/>
            <a:ext cx="2232000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000">
                <a:latin typeface="Poppins SemiBold" panose="00000700000000000000" pitchFamily="2" charset="0"/>
                <a:cs typeface="Poppins SemiBold" panose="00000700000000000000" pitchFamily="2" charset="0"/>
              </a:rPr>
              <a:t>Austrália</a:t>
            </a:r>
          </a:p>
        </p:txBody>
      </p:sp>
      <p:sp>
        <p:nvSpPr>
          <p:cNvPr id="1049" name="Espaço Reservado para Conteúdo 4">
            <a:extLst>
              <a:ext uri="{FF2B5EF4-FFF2-40B4-BE49-F238E27FC236}">
                <a16:creationId xmlns:a16="http://schemas.microsoft.com/office/drawing/2014/main" id="{E86B604A-56CA-2C63-DA3C-4C575EE6C193}"/>
              </a:ext>
            </a:extLst>
          </p:cNvPr>
          <p:cNvSpPr txBox="1">
            <a:spLocks/>
          </p:cNvSpPr>
          <p:nvPr/>
        </p:nvSpPr>
        <p:spPr>
          <a:xfrm>
            <a:off x="3393933" y="3874481"/>
            <a:ext cx="2412000" cy="298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pt-BR">
                <a:solidFill>
                  <a:schemeClr val="tx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Taxa de cobertura </a:t>
            </a:r>
            <a:r>
              <a:rPr lang="pt-BR">
                <a:latin typeface="+mj-lt"/>
                <a:cs typeface="Poppins SemiBold" panose="00000700000000000000" pitchFamily="2" charset="0"/>
              </a:rPr>
              <a:t>da saúde suplementar próxima à do Brasil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pt-BR">
                <a:solidFill>
                  <a:schemeClr val="tx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Participação dos gastos com planos de saúde </a:t>
            </a:r>
            <a:r>
              <a:rPr lang="pt-BR">
                <a:latin typeface="+mj-lt"/>
                <a:cs typeface="Poppins SemiBold" panose="00000700000000000000" pitchFamily="2" charset="0"/>
              </a:rPr>
              <a:t>(em % do gasto total com saúde) próxima à do Brasil </a:t>
            </a:r>
            <a:r>
              <a:rPr lang="pt-BR" sz="1200" i="1">
                <a:latin typeface="+mj-lt"/>
                <a:cs typeface="Poppins SemiBold" panose="00000700000000000000" pitchFamily="2" charset="0"/>
              </a:rPr>
              <a:t>(OCDE)</a:t>
            </a:r>
            <a:endParaRPr lang="pt-BR" i="1"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1050" name="Espaço Reservado para Conteúdo 4">
            <a:extLst>
              <a:ext uri="{FF2B5EF4-FFF2-40B4-BE49-F238E27FC236}">
                <a16:creationId xmlns:a16="http://schemas.microsoft.com/office/drawing/2014/main" id="{B1F6E571-44D3-7990-0EB9-A0B0287B038C}"/>
              </a:ext>
            </a:extLst>
          </p:cNvPr>
          <p:cNvSpPr txBox="1">
            <a:spLocks/>
          </p:cNvSpPr>
          <p:nvPr/>
        </p:nvSpPr>
        <p:spPr>
          <a:xfrm>
            <a:off x="338490" y="3874481"/>
            <a:ext cx="2412000" cy="298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pt-BR">
                <a:latin typeface="+mj-lt"/>
                <a:cs typeface="Poppins SemiBold" panose="00000700000000000000" pitchFamily="2" charset="0"/>
              </a:rPr>
              <a:t>País</a:t>
            </a:r>
            <a:r>
              <a:rPr lang="pt-BR" i="1">
                <a:latin typeface="+mj-lt"/>
                <a:cs typeface="Poppins SemiBold" panose="00000700000000000000" pitchFamily="2" charset="0"/>
              </a:rPr>
              <a:t> benchmark</a:t>
            </a:r>
            <a:r>
              <a:rPr lang="pt-BR">
                <a:latin typeface="+mj-lt"/>
                <a:cs typeface="Poppins SemiBold" panose="00000700000000000000" pitchFamily="2" charset="0"/>
              </a:rPr>
              <a:t> para comparação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pt-BR">
                <a:latin typeface="+mj-lt"/>
                <a:cs typeface="Poppins SemiBold" panose="00000700000000000000" pitchFamily="2" charset="0"/>
              </a:rPr>
              <a:t>Modelo com </a:t>
            </a:r>
            <a:r>
              <a:rPr lang="pt-BR">
                <a:solidFill>
                  <a:schemeClr val="tx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predominância do seguros privados de saúde</a:t>
            </a:r>
            <a:r>
              <a:rPr lang="pt-BR">
                <a:latin typeface="+mj-lt"/>
                <a:cs typeface="Poppins SemiBold" panose="00000700000000000000" pitchFamily="2" charset="0"/>
              </a:rPr>
              <a:t>, mas com presença de sistema público (</a:t>
            </a:r>
            <a:r>
              <a:rPr lang="pt-BR" i="1">
                <a:latin typeface="+mj-lt"/>
                <a:cs typeface="Poppins SemiBold" panose="00000700000000000000" pitchFamily="2" charset="0"/>
              </a:rPr>
              <a:t>Medicare</a:t>
            </a:r>
            <a:r>
              <a:rPr lang="pt-BR">
                <a:latin typeface="+mj-lt"/>
                <a:cs typeface="Poppins SemiBold" panose="00000700000000000000" pitchFamily="2" charset="0"/>
              </a:rPr>
              <a:t>)</a:t>
            </a:r>
          </a:p>
        </p:txBody>
      </p:sp>
      <p:sp>
        <p:nvSpPr>
          <p:cNvPr id="1051" name="Espaço Reservado para Conteúdo 4">
            <a:extLst>
              <a:ext uri="{FF2B5EF4-FFF2-40B4-BE49-F238E27FC236}">
                <a16:creationId xmlns:a16="http://schemas.microsoft.com/office/drawing/2014/main" id="{A0ADC150-14CE-3017-773E-26B132889565}"/>
              </a:ext>
            </a:extLst>
          </p:cNvPr>
          <p:cNvSpPr txBox="1">
            <a:spLocks/>
          </p:cNvSpPr>
          <p:nvPr/>
        </p:nvSpPr>
        <p:spPr>
          <a:xfrm>
            <a:off x="6485295" y="3881737"/>
            <a:ext cx="2412000" cy="298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pt-BR">
                <a:latin typeface="+mj-lt"/>
                <a:cs typeface="Poppins SemiBold" panose="00000700000000000000" pitchFamily="2" charset="0"/>
              </a:rPr>
              <a:t>País com Sistema Nacional de Saúde, como o do Brasil, em que </a:t>
            </a:r>
            <a:r>
              <a:rPr lang="pt-BR">
                <a:solidFill>
                  <a:schemeClr val="tx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o Estado regula e financia </a:t>
            </a:r>
            <a:r>
              <a:rPr lang="pt-BR">
                <a:latin typeface="+mj-lt"/>
                <a:cs typeface="Poppins SemiBold" panose="00000700000000000000" pitchFamily="2" charset="0"/>
              </a:rPr>
              <a:t>o sistema, mas a </a:t>
            </a:r>
            <a:r>
              <a:rPr lang="pt-BR">
                <a:solidFill>
                  <a:schemeClr val="tx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prestação de serviço é majoritariamente privada</a:t>
            </a:r>
          </a:p>
        </p:txBody>
      </p:sp>
      <p:sp>
        <p:nvSpPr>
          <p:cNvPr id="1053" name="Espaço Reservado para Conteúdo 4">
            <a:extLst>
              <a:ext uri="{FF2B5EF4-FFF2-40B4-BE49-F238E27FC236}">
                <a16:creationId xmlns:a16="http://schemas.microsoft.com/office/drawing/2014/main" id="{6EDEA4F5-820D-9DBF-8162-8C0365990CA2}"/>
              </a:ext>
            </a:extLst>
          </p:cNvPr>
          <p:cNvSpPr txBox="1">
            <a:spLocks/>
          </p:cNvSpPr>
          <p:nvPr/>
        </p:nvSpPr>
        <p:spPr>
          <a:xfrm>
            <a:off x="9435320" y="3874481"/>
            <a:ext cx="2412000" cy="298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pt-BR">
                <a:latin typeface="+mj-lt"/>
                <a:cs typeface="Poppins SemiBold" panose="00000700000000000000" pitchFamily="2" charset="0"/>
              </a:rPr>
              <a:t>País com Sistema Nacional de Saúde, como o do Brasil, em que</a:t>
            </a:r>
            <a:r>
              <a:rPr lang="pt-BR">
                <a:solidFill>
                  <a:schemeClr val="accent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 </a:t>
            </a:r>
            <a:r>
              <a:rPr lang="pt-BR">
                <a:solidFill>
                  <a:schemeClr val="tx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o Estado regula e financia </a:t>
            </a:r>
            <a:r>
              <a:rPr lang="pt-BR">
                <a:latin typeface="+mj-lt"/>
                <a:cs typeface="Poppins SemiBold" panose="00000700000000000000" pitchFamily="2" charset="0"/>
              </a:rPr>
              <a:t>o sistema, mas a </a:t>
            </a:r>
            <a:r>
              <a:rPr lang="pt-BR">
                <a:solidFill>
                  <a:schemeClr val="tx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prestação de serviço é majoritariamente privada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6AA9B90-DBB0-F86D-D50F-CE57A3DF5568}"/>
              </a:ext>
            </a:extLst>
          </p:cNvPr>
          <p:cNvSpPr txBox="1"/>
          <p:nvPr/>
        </p:nvSpPr>
        <p:spPr>
          <a:xfrm>
            <a:off x="0" y="6576752"/>
            <a:ext cx="12173890" cy="2795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A6F892E-38BA-B7DE-B367-9D40E5DA52B1}"/>
              </a:ext>
            </a:extLst>
          </p:cNvPr>
          <p:cNvSpPr txBox="1"/>
          <p:nvPr/>
        </p:nvSpPr>
        <p:spPr>
          <a:xfrm>
            <a:off x="18109" y="6656343"/>
            <a:ext cx="81824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Fonte: OCDE Data Explorer e Painel Abramed: o DNA do diagnóstico (2022). Elaboração: LCA Consultoria Econômica. 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6750E2A2-EFF3-F6B4-6783-9FDA8280E4E4}"/>
              </a:ext>
            </a:extLst>
          </p:cNvPr>
          <p:cNvCxnSpPr>
            <a:cxnSpLocks/>
          </p:cNvCxnSpPr>
          <p:nvPr/>
        </p:nvCxnSpPr>
        <p:spPr>
          <a:xfrm>
            <a:off x="-1" y="6568891"/>
            <a:ext cx="12204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Número de Slide 14">
            <a:extLst>
              <a:ext uri="{FF2B5EF4-FFF2-40B4-BE49-F238E27FC236}">
                <a16:creationId xmlns:a16="http://schemas.microsoft.com/office/drawing/2014/main" id="{8B134315-B0E5-92F4-0AC1-50F51CA0A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17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294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74E63-FDDC-7335-FD6C-91960C922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E8C61A4A-7A2E-CE70-A8DD-0E0E6B303B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4524633"/>
              </p:ext>
            </p:extLst>
          </p:nvPr>
        </p:nvGraphicFramePr>
        <p:xfrm>
          <a:off x="4592512" y="1323711"/>
          <a:ext cx="7333164" cy="4761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aixaDeTexto 11">
            <a:extLst>
              <a:ext uri="{FF2B5EF4-FFF2-40B4-BE49-F238E27FC236}">
                <a16:creationId xmlns:a16="http://schemas.microsoft.com/office/drawing/2014/main" id="{3160D5E2-5200-08C8-F9B5-42D49E87E78B}"/>
              </a:ext>
            </a:extLst>
          </p:cNvPr>
          <p:cNvSpPr txBox="1">
            <a:spLocks/>
          </p:cNvSpPr>
          <p:nvPr/>
        </p:nvSpPr>
        <p:spPr>
          <a:xfrm>
            <a:off x="7869306" y="1749900"/>
            <a:ext cx="4024196" cy="3726000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cxnSp>
        <p:nvCxnSpPr>
          <p:cNvPr id="32" name="Conector reto 31">
            <a:extLst>
              <a:ext uri="{FF2B5EF4-FFF2-40B4-BE49-F238E27FC236}">
                <a16:creationId xmlns:a16="http://schemas.microsoft.com/office/drawing/2014/main" id="{D12F44BC-6E69-5DED-F19B-2AE2C214B9DC}"/>
              </a:ext>
            </a:extLst>
          </p:cNvPr>
          <p:cNvCxnSpPr>
            <a:cxnSpLocks/>
          </p:cNvCxnSpPr>
          <p:nvPr/>
        </p:nvCxnSpPr>
        <p:spPr>
          <a:xfrm flipH="1">
            <a:off x="7873576" y="2593695"/>
            <a:ext cx="4068000" cy="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169B5397-E2EB-DC8A-40D3-85B2ADD74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" y="4"/>
            <a:ext cx="4464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endParaRPr lang="pt-BR" sz="1801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6672DB61-77FD-80EA-B502-24F2766879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445" y="73636"/>
            <a:ext cx="472462" cy="468382"/>
          </a:xfrm>
          <a:prstGeom prst="rect">
            <a:avLst/>
          </a:prstGeom>
        </p:spPr>
      </p:pic>
      <p:sp>
        <p:nvSpPr>
          <p:cNvPr id="10" name="Espaço Reservado para Texto 1">
            <a:extLst>
              <a:ext uri="{FF2B5EF4-FFF2-40B4-BE49-F238E27FC236}">
                <a16:creationId xmlns:a16="http://schemas.microsoft.com/office/drawing/2014/main" id="{BC36821F-CCEE-0CDD-3C95-BD1B78DEB619}"/>
              </a:ext>
            </a:extLst>
          </p:cNvPr>
          <p:cNvSpPr txBox="1">
            <a:spLocks/>
          </p:cNvSpPr>
          <p:nvPr/>
        </p:nvSpPr>
        <p:spPr>
          <a:xfrm>
            <a:off x="164379" y="112649"/>
            <a:ext cx="4135246" cy="226800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32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Operadoras de planos de saúde brasileiras </a:t>
            </a:r>
            <a:r>
              <a:rPr lang="pt-BR" sz="3200">
                <a:solidFill>
                  <a:schemeClr val="accent1">
                    <a:lumMod val="60000"/>
                    <a:lumOff val="4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foram mais impactadas pela pandemia</a:t>
            </a:r>
            <a:r>
              <a:rPr lang="pt-BR" sz="3200" baseline="300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1</a:t>
            </a:r>
            <a:endParaRPr lang="pt-BR" sz="3200" baseline="30000">
              <a:solidFill>
                <a:schemeClr val="accent4">
                  <a:lumMod val="40000"/>
                  <a:lumOff val="6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3" name="Espaço Reservado para Número de Slide 14">
            <a:extLst>
              <a:ext uri="{FF2B5EF4-FFF2-40B4-BE49-F238E27FC236}">
                <a16:creationId xmlns:a16="http://schemas.microsoft.com/office/drawing/2014/main" id="{C3AFF84D-5298-13DD-4221-F6F7F671A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18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E0694E8-0015-CE38-87E6-1899DFDA122E}"/>
              </a:ext>
            </a:extLst>
          </p:cNvPr>
          <p:cNvSpPr txBox="1"/>
          <p:nvPr/>
        </p:nvSpPr>
        <p:spPr>
          <a:xfrm>
            <a:off x="4690141" y="548180"/>
            <a:ext cx="7142323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 da saúde suplementar brasileira e média das OPSs listadas em bolsa nos países selecionados, 2017-24, </a:t>
            </a:r>
            <a:r>
              <a:rPr lang="pt-BR" sz="1500" u="sng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em % anual</a:t>
            </a:r>
          </a:p>
          <a:p>
            <a:pPr algn="ctr">
              <a:spcBef>
                <a:spcPts val="600"/>
              </a:spcBef>
            </a:pPr>
            <a:r>
              <a:rPr lang="pt-BR" sz="12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(ML em % da receita bruta)</a:t>
            </a:r>
            <a:endParaRPr lang="pt-BR" sz="1200" i="1" u="sng" baseline="30000">
              <a:solidFill>
                <a:schemeClr val="accent1">
                  <a:lumMod val="7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EBBD3E4-7622-AF8C-3724-0FB214E458E5}"/>
              </a:ext>
            </a:extLst>
          </p:cNvPr>
          <p:cNvSpPr txBox="1"/>
          <p:nvPr/>
        </p:nvSpPr>
        <p:spPr>
          <a:xfrm>
            <a:off x="4607935" y="6039621"/>
            <a:ext cx="7416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Nota 1: dada a impossibilidade de calcular as margens líquidas das OPSs dos demais países em % das contraprestações líquidas, comparativo internacional foi realizado com ambas as variáveis em % da receita bruta. Nota 2: seleção das empresas e consolidação dos Indicadores financeiros das operadoras de planos de saúde com capital aberto em outros países foram realizadas por meio da LSEG. Fonte: ANS e LSEG. Elaboração: LCA Consultoria Econômica</a:t>
            </a:r>
          </a:p>
        </p:txBody>
      </p:sp>
      <p:sp>
        <p:nvSpPr>
          <p:cNvPr id="6" name="Espaço Reservado para Conteúdo 4">
            <a:extLst>
              <a:ext uri="{FF2B5EF4-FFF2-40B4-BE49-F238E27FC236}">
                <a16:creationId xmlns:a16="http://schemas.microsoft.com/office/drawing/2014/main" id="{1B096EAF-3392-10A1-7604-BD70F59733E6}"/>
              </a:ext>
            </a:extLst>
          </p:cNvPr>
          <p:cNvSpPr txBox="1">
            <a:spLocks/>
          </p:cNvSpPr>
          <p:nvPr/>
        </p:nvSpPr>
        <p:spPr>
          <a:xfrm>
            <a:off x="178553" y="2594214"/>
            <a:ext cx="4224260" cy="1512000"/>
          </a:xfrm>
          <a:prstGeom prst="rect">
            <a:avLst/>
          </a:prstGeom>
          <a:ln>
            <a:noFill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Média das margens das OPSs dos países selecionados, antes de 2020, era superior às margens brasileiras, e recuperação pós-2020 foi mais célere</a:t>
            </a:r>
            <a:endParaRPr lang="pt-BR" sz="1800">
              <a:solidFill>
                <a:schemeClr val="bg1"/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13" name="Espaço Reservado para Conteúdo 4">
            <a:extLst>
              <a:ext uri="{FF2B5EF4-FFF2-40B4-BE49-F238E27FC236}">
                <a16:creationId xmlns:a16="http://schemas.microsoft.com/office/drawing/2014/main" id="{145B25A5-EFFF-B3A1-3F66-D9F8E9C52FE1}"/>
              </a:ext>
            </a:extLst>
          </p:cNvPr>
          <p:cNvSpPr txBox="1">
            <a:spLocks/>
          </p:cNvSpPr>
          <p:nvPr/>
        </p:nvSpPr>
        <p:spPr>
          <a:xfrm>
            <a:off x="1131682" y="4364585"/>
            <a:ext cx="3096065" cy="1116000"/>
          </a:xfrm>
          <a:prstGeom prst="rect">
            <a:avLst/>
          </a:prstGeom>
          <a:ln>
            <a:noFill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Exceto no ano de 2020, OPSs dos 4 países operaram com margens líquidas médias superiores às brasileiras</a:t>
            </a:r>
            <a:endParaRPr lang="pt-BR">
              <a:solidFill>
                <a:schemeClr val="bg1"/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pic>
        <p:nvPicPr>
          <p:cNvPr id="15" name="Gráfico 14" descr="Avançar Rápido estrutura de tópicos">
            <a:extLst>
              <a:ext uri="{FF2B5EF4-FFF2-40B4-BE49-F238E27FC236}">
                <a16:creationId xmlns:a16="http://schemas.microsoft.com/office/drawing/2014/main" id="{7A1D9E02-94DB-6642-4A38-CBDFCFCBE0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2644" y="4522578"/>
            <a:ext cx="796451" cy="796451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DEBB4FB9-72E8-D099-B90D-8186C2D15C36}"/>
              </a:ext>
            </a:extLst>
          </p:cNvPr>
          <p:cNvSpPr txBox="1"/>
          <p:nvPr/>
        </p:nvSpPr>
        <p:spPr>
          <a:xfrm>
            <a:off x="61191" y="6307307"/>
            <a:ext cx="434162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i="1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1: Dadas as diferenças de padrão entre as demonstrações contábeis dos 4 países selecionados e as do Brasil, não foi possível realizar a comparação de ROICs. </a:t>
            </a: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B209C3C2-798A-5AFB-103D-8510B846F81A}"/>
              </a:ext>
            </a:extLst>
          </p:cNvPr>
          <p:cNvCxnSpPr>
            <a:cxnSpLocks/>
          </p:cNvCxnSpPr>
          <p:nvPr/>
        </p:nvCxnSpPr>
        <p:spPr>
          <a:xfrm>
            <a:off x="7869306" y="1761256"/>
            <a:ext cx="0" cy="374400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3DD52A1C-E8B0-0C4A-74D9-465668E557C2}"/>
              </a:ext>
            </a:extLst>
          </p:cNvPr>
          <p:cNvCxnSpPr>
            <a:cxnSpLocks/>
          </p:cNvCxnSpPr>
          <p:nvPr/>
        </p:nvCxnSpPr>
        <p:spPr>
          <a:xfrm flipH="1">
            <a:off x="5280771" y="3790392"/>
            <a:ext cx="258853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C1F42419-9025-92B1-488A-BB66A775C60A}"/>
              </a:ext>
            </a:extLst>
          </p:cNvPr>
          <p:cNvSpPr txBox="1"/>
          <p:nvPr/>
        </p:nvSpPr>
        <p:spPr>
          <a:xfrm>
            <a:off x="5356199" y="3399521"/>
            <a:ext cx="2170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>
                <a:latin typeface="Poppins Light" panose="00000400000000000000" pitchFamily="2" charset="0"/>
                <a:cs typeface="Poppins Light" panose="00000400000000000000" pitchFamily="2" charset="0"/>
              </a:rPr>
              <a:t>Média pré-2020: </a:t>
            </a:r>
            <a:r>
              <a:rPr lang="pt-BR" sz="1100">
                <a:latin typeface="Poppins SemiBold" panose="00000700000000000000" pitchFamily="2" charset="0"/>
                <a:cs typeface="Poppins SemiBold" panose="00000700000000000000" pitchFamily="2" charset="0"/>
              </a:rPr>
              <a:t>4,4%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991D5548-C748-4751-10D0-D218B652BA99}"/>
              </a:ext>
            </a:extLst>
          </p:cNvPr>
          <p:cNvSpPr txBox="1"/>
          <p:nvPr/>
        </p:nvSpPr>
        <p:spPr>
          <a:xfrm>
            <a:off x="9182476" y="4348623"/>
            <a:ext cx="20636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>
                <a:latin typeface="Poppins Light" panose="00000400000000000000" pitchFamily="2" charset="0"/>
                <a:cs typeface="Poppins Light" panose="00000400000000000000" pitchFamily="2" charset="0"/>
              </a:rPr>
              <a:t>Média pós 2020: </a:t>
            </a:r>
            <a:r>
              <a:rPr lang="pt-BR" sz="1100">
                <a:latin typeface="Poppins SemiBold" panose="00000700000000000000" pitchFamily="2" charset="0"/>
                <a:cs typeface="Poppins SemiBold" panose="00000700000000000000" pitchFamily="2" charset="0"/>
              </a:rPr>
              <a:t>2,6%</a:t>
            </a:r>
          </a:p>
        </p:txBody>
      </p:sp>
      <p:cxnSp>
        <p:nvCxnSpPr>
          <p:cNvPr id="27" name="Conector reto 26">
            <a:extLst>
              <a:ext uri="{FF2B5EF4-FFF2-40B4-BE49-F238E27FC236}">
                <a16:creationId xmlns:a16="http://schemas.microsoft.com/office/drawing/2014/main" id="{DFEA7463-AB55-40A0-CA1E-FCC823E589C6}"/>
              </a:ext>
            </a:extLst>
          </p:cNvPr>
          <p:cNvCxnSpPr>
            <a:cxnSpLocks/>
          </p:cNvCxnSpPr>
          <p:nvPr/>
        </p:nvCxnSpPr>
        <p:spPr>
          <a:xfrm flipH="1">
            <a:off x="7845022" y="4626010"/>
            <a:ext cx="40680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B43FF8E1-1ADD-5A0B-D60E-6D3FA6497AF5}"/>
              </a:ext>
            </a:extLst>
          </p:cNvPr>
          <p:cNvCxnSpPr>
            <a:cxnSpLocks/>
          </p:cNvCxnSpPr>
          <p:nvPr/>
        </p:nvCxnSpPr>
        <p:spPr>
          <a:xfrm flipH="1">
            <a:off x="5251944" y="2697049"/>
            <a:ext cx="2628000" cy="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0C453EB4-9B95-7082-398A-C5B27E447B09}"/>
              </a:ext>
            </a:extLst>
          </p:cNvPr>
          <p:cNvSpPr txBox="1"/>
          <p:nvPr/>
        </p:nvSpPr>
        <p:spPr>
          <a:xfrm>
            <a:off x="5369173" y="2898405"/>
            <a:ext cx="20914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>
                <a:solidFill>
                  <a:schemeClr val="accent1">
                    <a:lumMod val="50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Média pré-2020: </a:t>
            </a:r>
            <a:r>
              <a:rPr lang="pt-BR" sz="1100">
                <a:solidFill>
                  <a:schemeClr val="accent1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7,3%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3FBCDCC8-5EA8-C38A-9299-3201504EB46C}"/>
              </a:ext>
            </a:extLst>
          </p:cNvPr>
          <p:cNvSpPr txBox="1"/>
          <p:nvPr/>
        </p:nvSpPr>
        <p:spPr>
          <a:xfrm>
            <a:off x="9207556" y="2640709"/>
            <a:ext cx="22703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>
                <a:solidFill>
                  <a:schemeClr val="accent1">
                    <a:lumMod val="50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Média pós 2020: </a:t>
            </a:r>
            <a:r>
              <a:rPr lang="pt-BR" sz="1100">
                <a:solidFill>
                  <a:schemeClr val="accent1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7,6%</a:t>
            </a:r>
          </a:p>
        </p:txBody>
      </p:sp>
    </p:spTree>
    <p:extLst>
      <p:ext uri="{BB962C8B-B14F-4D97-AF65-F5344CB8AC3E}">
        <p14:creationId xmlns:p14="http://schemas.microsoft.com/office/powerpoint/2010/main" val="3016177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20"/>
          <p:cNvSpPr txBox="1"/>
          <p:nvPr/>
        </p:nvSpPr>
        <p:spPr>
          <a:xfrm>
            <a:off x="548531" y="1031492"/>
            <a:ext cx="10607149" cy="484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buClr>
                <a:srgbClr val="3F3F3F"/>
              </a:buClr>
              <a:buSzPts val="2200"/>
            </a:pPr>
            <a:r>
              <a:rPr lang="pt-BR" sz="2400">
                <a:solidFill>
                  <a:schemeClr val="bg2">
                    <a:lumMod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Rentabilidade das operadoras de planos de saúde no Brasil</a:t>
            </a:r>
            <a:endParaRPr/>
          </a:p>
        </p:txBody>
      </p:sp>
      <p:sp>
        <p:nvSpPr>
          <p:cNvPr id="591" name="Google Shape;591;p20"/>
          <p:cNvSpPr txBox="1"/>
          <p:nvPr/>
        </p:nvSpPr>
        <p:spPr>
          <a:xfrm>
            <a:off x="548531" y="602826"/>
            <a:ext cx="1180082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FFC000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Ficha técnica</a:t>
            </a:r>
            <a:endParaRPr>
              <a:solidFill>
                <a:srgbClr val="FFC000"/>
              </a:solidFill>
            </a:endParaRPr>
          </a:p>
        </p:txBody>
      </p:sp>
      <p:pic>
        <p:nvPicPr>
          <p:cNvPr id="592" name="Google Shape;592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8531" y="5072994"/>
            <a:ext cx="908990" cy="844636"/>
          </a:xfrm>
          <a:prstGeom prst="rect">
            <a:avLst/>
          </a:prstGeom>
          <a:noFill/>
          <a:ln>
            <a:noFill/>
          </a:ln>
        </p:spPr>
      </p:pic>
      <p:sp>
        <p:nvSpPr>
          <p:cNvPr id="593" name="Google Shape;593;p20"/>
          <p:cNvSpPr txBox="1"/>
          <p:nvPr/>
        </p:nvSpPr>
        <p:spPr>
          <a:xfrm>
            <a:off x="548531" y="1841854"/>
            <a:ext cx="10903240" cy="3159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r>
              <a:rPr lang="pt-BR" sz="1600">
                <a:solidFill>
                  <a:srgbClr val="3F3F3F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Equipe técnica</a:t>
            </a:r>
            <a:endParaRPr/>
          </a:p>
          <a:p>
            <a:pPr marL="0" marR="0" lvl="0" indent="0" algn="just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r>
              <a:rPr lang="pt-BR" sz="1600">
                <a:solidFill>
                  <a:srgbClr val="3F3F3F"/>
                </a:solidFill>
                <a:latin typeface="Poppins" panose="00000500000000000000" pitchFamily="2" charset="0"/>
                <a:ea typeface="Poppins Light"/>
                <a:cs typeface="Poppins" panose="00000500000000000000" pitchFamily="2" charset="0"/>
                <a:sym typeface="Poppins Light"/>
              </a:rPr>
              <a:t>Gustavo Madi Rezende – Diretor, Mestre em Economia.</a:t>
            </a:r>
            <a:endParaRPr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r>
              <a:rPr lang="pt-BR" sz="1600">
                <a:solidFill>
                  <a:srgbClr val="3F3F3F"/>
                </a:solidFill>
                <a:latin typeface="Poppins" panose="00000500000000000000" pitchFamily="2" charset="0"/>
                <a:ea typeface="Poppins Light"/>
                <a:cs typeface="Poppins" panose="00000500000000000000" pitchFamily="2" charset="0"/>
                <a:sym typeface="Poppins Light"/>
              </a:rPr>
              <a:t>Pedro Salerno – Gerente de Projetos, Mestre em Economia.</a:t>
            </a:r>
            <a:endParaRPr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r>
              <a:rPr lang="pt-BR" sz="1600">
                <a:solidFill>
                  <a:srgbClr val="3F3F3F"/>
                </a:solidFill>
                <a:latin typeface="Poppins" panose="00000500000000000000" pitchFamily="2" charset="0"/>
                <a:ea typeface="Poppins Light"/>
                <a:cs typeface="Poppins" panose="00000500000000000000" pitchFamily="2" charset="0"/>
                <a:sym typeface="Poppins Light"/>
              </a:rPr>
              <a:t>Bruno Issa – Analista de Projetos, Economista.</a:t>
            </a:r>
            <a:endParaRPr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r>
              <a:rPr lang="pt-BR" sz="1600">
                <a:solidFill>
                  <a:srgbClr val="3F3F3F"/>
                </a:solidFill>
                <a:latin typeface="Poppins" panose="00000500000000000000" pitchFamily="2" charset="0"/>
                <a:ea typeface="Poppins Light"/>
                <a:cs typeface="Poppins" panose="00000500000000000000" pitchFamily="2" charset="0"/>
                <a:sym typeface="Poppins Light"/>
              </a:rPr>
              <a:t>Danilo Payão – Analista de Projetos, Graduando em Economia.</a:t>
            </a:r>
          </a:p>
          <a:p>
            <a:pPr marL="0" marR="0" lvl="0" indent="0" algn="just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r>
              <a:rPr lang="pt-BR" sz="1600">
                <a:solidFill>
                  <a:srgbClr val="3F3F3F"/>
                </a:solidFill>
                <a:latin typeface="Poppins" panose="00000500000000000000" pitchFamily="2" charset="0"/>
                <a:cs typeface="Poppins" panose="00000500000000000000" pitchFamily="2" charset="0"/>
                <a:sym typeface="Poppins Light"/>
              </a:rPr>
              <a:t>Tomás Cardoso – Estagiário, Graduando em Economia.</a:t>
            </a:r>
            <a:endParaRPr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94" name="Google Shape;594;p20"/>
          <p:cNvSpPr txBox="1"/>
          <p:nvPr/>
        </p:nvSpPr>
        <p:spPr>
          <a:xfrm>
            <a:off x="1581027" y="5062295"/>
            <a:ext cx="5670165" cy="962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None/>
            </a:pPr>
            <a:r>
              <a:rPr lang="pt-BR" sz="1400">
                <a:solidFill>
                  <a:srgbClr val="3F3F3F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LCA Consultoria Econômica</a:t>
            </a:r>
            <a:endParaRPr/>
          </a:p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Noto Sans Symbols"/>
              <a:buNone/>
            </a:pPr>
            <a:r>
              <a:rPr lang="pt-BR" sz="1200">
                <a:solidFill>
                  <a:srgbClr val="3F3F3F"/>
                </a:solidFill>
                <a:latin typeface="Poppins" panose="00000500000000000000" pitchFamily="2" charset="0"/>
                <a:ea typeface="Poppins Light"/>
                <a:cs typeface="Poppins" panose="00000500000000000000" pitchFamily="2" charset="0"/>
                <a:sym typeface="Poppins Light"/>
              </a:rPr>
              <a:t>Rua Cardeal Arcoverde, 2450, Conjunto 301 - São Paulo, SP</a:t>
            </a:r>
            <a:endParaRPr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Noto Sans Symbols"/>
              <a:buNone/>
            </a:pPr>
            <a:r>
              <a:rPr lang="pt-BR" sz="1200">
                <a:solidFill>
                  <a:srgbClr val="3F3F3F"/>
                </a:solidFill>
                <a:latin typeface="Poppins" panose="00000500000000000000" pitchFamily="2" charset="0"/>
                <a:ea typeface="Poppins Light"/>
                <a:cs typeface="Poppins" panose="00000500000000000000" pitchFamily="2" charset="0"/>
                <a:sym typeface="Poppins Light"/>
              </a:rPr>
              <a:t>Fone: 11 3879-3700 | Fax: 3879-3737</a:t>
            </a:r>
            <a:endParaRPr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Noto Sans Symbols"/>
              <a:buNone/>
            </a:pPr>
            <a:r>
              <a:rPr lang="pt-BR" sz="1200">
                <a:solidFill>
                  <a:srgbClr val="3F3F3F"/>
                </a:solidFill>
                <a:latin typeface="Poppins" panose="00000500000000000000" pitchFamily="2" charset="0"/>
                <a:ea typeface="Poppins Light"/>
                <a:cs typeface="Poppins" panose="00000500000000000000" pitchFamily="2" charset="0"/>
                <a:sym typeface="Poppins Light"/>
              </a:rPr>
              <a:t>Site: www.lcaconsultores.com.br</a:t>
            </a:r>
            <a:endParaRPr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Noto Sans Symbols"/>
              <a:buNone/>
            </a:pPr>
            <a:endParaRPr sz="16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Espaço Reservado para Número de Slide 14">
            <a:extLst>
              <a:ext uri="{FF2B5EF4-FFF2-40B4-BE49-F238E27FC236}">
                <a16:creationId xmlns:a16="http://schemas.microsoft.com/office/drawing/2014/main" id="{8B310372-2480-2AF6-70D2-CCAC9859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8484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19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2EDADC6-16AD-F81C-FB2A-5282BFC3392E}"/>
              </a:ext>
            </a:extLst>
          </p:cNvPr>
          <p:cNvSpPr/>
          <p:nvPr/>
        </p:nvSpPr>
        <p:spPr>
          <a:xfrm flipH="1">
            <a:off x="349186" y="232957"/>
            <a:ext cx="2403157" cy="5847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EED74DD9-52B1-3117-1F26-52CFDD5ED664}"/>
              </a:ext>
            </a:extLst>
          </p:cNvPr>
          <p:cNvSpPr/>
          <p:nvPr/>
        </p:nvSpPr>
        <p:spPr>
          <a:xfrm>
            <a:off x="4539394" y="1660604"/>
            <a:ext cx="769212" cy="7582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7DB6E83-732E-C965-C3DE-8FE49A6BD32B}"/>
              </a:ext>
            </a:extLst>
          </p:cNvPr>
          <p:cNvSpPr/>
          <p:nvPr/>
        </p:nvSpPr>
        <p:spPr>
          <a:xfrm>
            <a:off x="488389" y="1248837"/>
            <a:ext cx="4051005" cy="525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>
              <a:latin typeface="Poppins" panose="00000500000000000000" pitchFamily="2" charset="0"/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2609D03C-B4ED-EB0C-DD3C-DBA522099651}"/>
              </a:ext>
            </a:extLst>
          </p:cNvPr>
          <p:cNvSpPr txBox="1">
            <a:spLocks/>
          </p:cNvSpPr>
          <p:nvPr/>
        </p:nvSpPr>
        <p:spPr>
          <a:xfrm>
            <a:off x="542250" y="1509701"/>
            <a:ext cx="3771026" cy="327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Ao longo dos últimos anos, sobretudo após o início da pandemia de COVID-19 em 2020, os resultados financeiros das empresas da saúde suplementar brasileira têm apresentado fortes oscilações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Existe, também, por vezes, a percepção de que o setor apresentaria lucros elevados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4A8AEC-1DAC-4E95-854B-A6AB8FFE54D5}"/>
              </a:ext>
            </a:extLst>
          </p:cNvPr>
          <p:cNvSpPr txBox="1"/>
          <p:nvPr/>
        </p:nvSpPr>
        <p:spPr>
          <a:xfrm>
            <a:off x="349190" y="236191"/>
            <a:ext cx="118008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>
                <a:solidFill>
                  <a:srgbClr val="FFC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Introdução</a:t>
            </a:r>
            <a:r>
              <a:rPr lang="pt-BR" sz="32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 e objetivo do trabalho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1D92317-2BC7-18A2-B393-214C18FBF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0955" y="232958"/>
            <a:ext cx="521858" cy="48491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Espaço Reservado para Número de Slide 14">
            <a:extLst>
              <a:ext uri="{FF2B5EF4-FFF2-40B4-BE49-F238E27FC236}">
                <a16:creationId xmlns:a16="http://schemas.microsoft.com/office/drawing/2014/main" id="{AEA92E28-4DD5-CF36-006D-A45ADF5C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2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1" name="Espaço Reservado para Conteúdo 4">
            <a:extLst>
              <a:ext uri="{FF2B5EF4-FFF2-40B4-BE49-F238E27FC236}">
                <a16:creationId xmlns:a16="http://schemas.microsoft.com/office/drawing/2014/main" id="{9DDDDD68-150E-47A0-A4F2-8042EF0DC751}"/>
              </a:ext>
            </a:extLst>
          </p:cNvPr>
          <p:cNvSpPr txBox="1">
            <a:spLocks/>
          </p:cNvSpPr>
          <p:nvPr/>
        </p:nvSpPr>
        <p:spPr>
          <a:xfrm>
            <a:off x="4765513" y="1248837"/>
            <a:ext cx="7128000" cy="5292000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400"/>
              </a:spcAft>
              <a:buNone/>
            </a:pPr>
            <a:endParaRPr lang="pt-B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Espaço Reservado para Conteúdo 4">
            <a:extLst>
              <a:ext uri="{FF2B5EF4-FFF2-40B4-BE49-F238E27FC236}">
                <a16:creationId xmlns:a16="http://schemas.microsoft.com/office/drawing/2014/main" id="{DA4BF10B-49C1-8DA8-554F-EC5485A7C77C}"/>
              </a:ext>
            </a:extLst>
          </p:cNvPr>
          <p:cNvSpPr txBox="1">
            <a:spLocks/>
          </p:cNvSpPr>
          <p:nvPr/>
        </p:nvSpPr>
        <p:spPr>
          <a:xfrm>
            <a:off x="4859657" y="1699309"/>
            <a:ext cx="6911999" cy="1080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000">
                <a:latin typeface="Poppins" panose="00000500000000000000" pitchFamily="2" charset="0"/>
                <a:cs typeface="Poppins" panose="00000500000000000000" pitchFamily="2" charset="0"/>
              </a:rPr>
              <a:t>Neste contexto, a FenaSaúde contratou a LCA Consultoria Econômica para avaliar a rentabilidade das Operadoras de Planos de Saúde (OPS) no Brasil</a:t>
            </a:r>
            <a:endParaRPr lang="pt-BR" sz="2000" strike="sngStrike">
              <a:solidFill>
                <a:srgbClr val="FF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C0DFA66-1714-B27F-C471-F555E8A453E5}"/>
              </a:ext>
            </a:extLst>
          </p:cNvPr>
          <p:cNvSpPr txBox="1"/>
          <p:nvPr/>
        </p:nvSpPr>
        <p:spPr>
          <a:xfrm>
            <a:off x="4859656" y="2917066"/>
            <a:ext cx="6912000" cy="2939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  <a:spcAft>
                <a:spcPts val="601"/>
              </a:spcAft>
            </a:pP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 este objetivo, o estudo conta com a seguinte estrutura:</a:t>
            </a:r>
          </a:p>
          <a:p>
            <a:pPr marL="540014" indent="-360010">
              <a:spcBef>
                <a:spcPts val="400"/>
              </a:spcBef>
              <a:spcAft>
                <a:spcPts val="601"/>
              </a:spcAft>
              <a:buFont typeface="+mj-lt"/>
              <a:buAutoNum type="arabicPeriod"/>
            </a:pP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Análise da rentabilidade do setor de saúde suplementar no Brasil</a:t>
            </a:r>
            <a:endParaRPr lang="pt-BR" sz="2000" strike="sngStrike">
              <a:solidFill>
                <a:srgbClr val="FF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540014" indent="-360010">
              <a:spcBef>
                <a:spcPts val="400"/>
              </a:spcBef>
              <a:spcAft>
                <a:spcPts val="601"/>
              </a:spcAft>
              <a:buFont typeface="+mj-lt"/>
              <a:buAutoNum type="arabicPeriod"/>
            </a:pP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Comparação com outros prestadores de serviços de saúde e demais setores comparáveis</a:t>
            </a:r>
          </a:p>
          <a:p>
            <a:pPr marL="540014" indent="-360010">
              <a:spcBef>
                <a:spcPts val="400"/>
              </a:spcBef>
              <a:spcAft>
                <a:spcPts val="601"/>
              </a:spcAft>
              <a:buFont typeface="+mj-lt"/>
              <a:buAutoNum type="arabicPeriod"/>
            </a:pP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Comparação com operadores de outros países</a:t>
            </a: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41E4961D-1337-FB17-1C42-2B52005E74B0}"/>
              </a:ext>
            </a:extLst>
          </p:cNvPr>
          <p:cNvGrpSpPr/>
          <p:nvPr/>
        </p:nvGrpSpPr>
        <p:grpSpPr>
          <a:xfrm>
            <a:off x="8047644" y="834837"/>
            <a:ext cx="900000" cy="828000"/>
            <a:chOff x="8220456" y="846430"/>
            <a:chExt cx="900000" cy="828000"/>
          </a:xfrm>
        </p:grpSpPr>
        <p:sp>
          <p:nvSpPr>
            <p:cNvPr id="16" name="Retângulo 15">
              <a:extLst>
                <a:ext uri="{FF2B5EF4-FFF2-40B4-BE49-F238E27FC236}">
                  <a16:creationId xmlns:a16="http://schemas.microsoft.com/office/drawing/2014/main" id="{889228FB-4144-91AF-7161-DA805373C694}"/>
                </a:ext>
              </a:extLst>
            </p:cNvPr>
            <p:cNvSpPr/>
            <p:nvPr/>
          </p:nvSpPr>
          <p:spPr>
            <a:xfrm>
              <a:off x="8220456" y="1083628"/>
              <a:ext cx="900000" cy="4376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1"/>
            </a:p>
          </p:txBody>
        </p:sp>
        <p:pic>
          <p:nvPicPr>
            <p:cNvPr id="18" name="Gráfico 17" descr="Alvo com preenchimento sólido">
              <a:extLst>
                <a:ext uri="{FF2B5EF4-FFF2-40B4-BE49-F238E27FC236}">
                  <a16:creationId xmlns:a16="http://schemas.microsoft.com/office/drawing/2014/main" id="{351457F2-1845-FE1A-B638-DD91F4E1F9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262389" y="846430"/>
              <a:ext cx="828000" cy="82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5767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>
            <a:extLst>
              <a:ext uri="{FF2B5EF4-FFF2-40B4-BE49-F238E27FC236}">
                <a16:creationId xmlns:a16="http://schemas.microsoft.com/office/drawing/2014/main" id="{FF03803F-553B-B505-0F44-67A0CCA1E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64334"/>
            <a:ext cx="12192000" cy="548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spcBef>
                <a:spcPts val="1200"/>
              </a:spcBef>
              <a:defRPr/>
            </a:pPr>
            <a:r>
              <a:rPr lang="pt-BR" sz="2800">
                <a:solidFill>
                  <a:srgbClr val="4D4D4D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Consultoria Econômica</a:t>
            </a:r>
          </a:p>
        </p:txBody>
      </p:sp>
      <p:pic>
        <p:nvPicPr>
          <p:cNvPr id="7" name="Imagem 6" descr="Desenho com traços pretos em fundo branco e letras pretas&#10;&#10;O conteúdo gerado por IA pode estar incorreto.">
            <a:extLst>
              <a:ext uri="{FF2B5EF4-FFF2-40B4-BE49-F238E27FC236}">
                <a16:creationId xmlns:a16="http://schemas.microsoft.com/office/drawing/2014/main" id="{74A00D2D-4CF2-620C-7915-83F5C03C0A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382" y="2462998"/>
            <a:ext cx="1295244" cy="1288800"/>
          </a:xfrm>
          <a:prstGeom prst="rect">
            <a:avLst/>
          </a:prstGeom>
        </p:spPr>
      </p:pic>
      <p:sp>
        <p:nvSpPr>
          <p:cNvPr id="2" name="Espaço Reservado para Número de Slide 14">
            <a:extLst>
              <a:ext uri="{FF2B5EF4-FFF2-40B4-BE49-F238E27FC236}">
                <a16:creationId xmlns:a16="http://schemas.microsoft.com/office/drawing/2014/main" id="{EEB7EA1E-857D-E26D-9A44-7605040B4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20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13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>
          <a:extLst>
            <a:ext uri="{FF2B5EF4-FFF2-40B4-BE49-F238E27FC236}">
              <a16:creationId xmlns:a16="http://schemas.microsoft.com/office/drawing/2014/main" id="{EC5B6B2A-CDD2-CDBE-2F33-55EF2F577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>
            <a:extLst>
              <a:ext uri="{FF2B5EF4-FFF2-40B4-BE49-F238E27FC236}">
                <a16:creationId xmlns:a16="http://schemas.microsoft.com/office/drawing/2014/main" id="{E1440DF1-34C8-D01A-792F-9F0C7F04B37A}"/>
              </a:ext>
            </a:extLst>
          </p:cNvPr>
          <p:cNvSpPr txBox="1"/>
          <p:nvPr/>
        </p:nvSpPr>
        <p:spPr>
          <a:xfrm>
            <a:off x="1455124" y="1647286"/>
            <a:ext cx="10384158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BR" sz="2000">
                <a:solidFill>
                  <a:srgbClr val="3F3F3F"/>
                </a:solidFill>
                <a:latin typeface="Poppins SemiBold" panose="00000700000000000000" pitchFamily="2" charset="0"/>
                <a:cs typeface="Poppins SemiBold" panose="00000700000000000000" pitchFamily="2" charset="0"/>
                <a:sym typeface="Poppins SemiBold"/>
              </a:rPr>
              <a:t>01 </a:t>
            </a:r>
            <a:r>
              <a:rPr lang="pt-BR" sz="2000">
                <a:solidFill>
                  <a:srgbClr val="3F3F3F"/>
                </a:solidFill>
                <a:latin typeface="Poppins SemiBold" panose="00000700000000000000" pitchFamily="2" charset="0"/>
                <a:cs typeface="Poppins SemiBold" panose="00000700000000000000" pitchFamily="2" charset="0"/>
                <a:sym typeface="Poppins"/>
              </a:rPr>
              <a:t>–</a:t>
            </a:r>
            <a:r>
              <a:rPr lang="pt-BR" sz="2000">
                <a:solidFill>
                  <a:srgbClr val="3F3F3F"/>
                </a:solidFill>
                <a:latin typeface="Poppins SemiBold" panose="00000700000000000000" pitchFamily="2" charset="0"/>
                <a:cs typeface="Poppins SemiBold" panose="00000700000000000000" pitchFamily="2" charset="0"/>
                <a:sym typeface="Poppins SemiBold"/>
              </a:rPr>
              <a:t> </a:t>
            </a:r>
            <a:r>
              <a:rPr lang="pt-BR" sz="20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Análise da rentabilidade do setor de saúde suplementar no Brasil no período recente</a:t>
            </a:r>
            <a:endParaRPr lang="pt-BR" sz="2000">
              <a:solidFill>
                <a:srgbClr val="3F3F3F"/>
              </a:solidFill>
              <a:latin typeface="Poppins SemiBold" panose="00000700000000000000" pitchFamily="2" charset="0"/>
              <a:cs typeface="Poppins SemiBold" panose="00000700000000000000" pitchFamily="2" charset="0"/>
              <a:sym typeface="Poppins SemiBold"/>
            </a:endParaRPr>
          </a:p>
        </p:txBody>
      </p:sp>
      <p:sp>
        <p:nvSpPr>
          <p:cNvPr id="126" name="Google Shape;126;p3">
            <a:extLst>
              <a:ext uri="{FF2B5EF4-FFF2-40B4-BE49-F238E27FC236}">
                <a16:creationId xmlns:a16="http://schemas.microsoft.com/office/drawing/2014/main" id="{D5BC5080-C5D3-C53B-8BD1-F617EE7A8B91}"/>
              </a:ext>
            </a:extLst>
          </p:cNvPr>
          <p:cNvSpPr/>
          <p:nvPr/>
        </p:nvSpPr>
        <p:spPr>
          <a:xfrm flipH="1">
            <a:off x="924558" y="4"/>
            <a:ext cx="314311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>
            <a:extLst>
              <a:ext uri="{FF2B5EF4-FFF2-40B4-BE49-F238E27FC236}">
                <a16:creationId xmlns:a16="http://schemas.microsoft.com/office/drawing/2014/main" id="{18B834DC-8F2E-604C-F0B7-DBE3E543524B}"/>
              </a:ext>
            </a:extLst>
          </p:cNvPr>
          <p:cNvSpPr txBox="1"/>
          <p:nvPr/>
        </p:nvSpPr>
        <p:spPr>
          <a:xfrm>
            <a:off x="772363" y="741405"/>
            <a:ext cx="3241044" cy="7078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rgbClr val="3F3F3F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SUMÁRIO</a:t>
            </a:r>
            <a:endParaRPr sz="4400">
              <a:solidFill>
                <a:srgbClr val="3F3F3F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cxnSp>
        <p:nvCxnSpPr>
          <p:cNvPr id="129" name="Google Shape;129;p3">
            <a:extLst>
              <a:ext uri="{FF2B5EF4-FFF2-40B4-BE49-F238E27FC236}">
                <a16:creationId xmlns:a16="http://schemas.microsoft.com/office/drawing/2014/main" id="{A3A0B38C-F74B-5C07-50B9-F31BB0A3B6F5}"/>
              </a:ext>
            </a:extLst>
          </p:cNvPr>
          <p:cNvCxnSpPr>
            <a:cxnSpLocks/>
          </p:cNvCxnSpPr>
          <p:nvPr/>
        </p:nvCxnSpPr>
        <p:spPr>
          <a:xfrm>
            <a:off x="1450974" y="1574716"/>
            <a:ext cx="822555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1" name="Google Shape;131;p3">
            <a:extLst>
              <a:ext uri="{FF2B5EF4-FFF2-40B4-BE49-F238E27FC236}">
                <a16:creationId xmlns:a16="http://schemas.microsoft.com/office/drawing/2014/main" id="{411926C5-B507-ECC7-839C-060DD11EDCA1}"/>
              </a:ext>
            </a:extLst>
          </p:cNvPr>
          <p:cNvCxnSpPr>
            <a:cxnSpLocks/>
          </p:cNvCxnSpPr>
          <p:nvPr/>
        </p:nvCxnSpPr>
        <p:spPr>
          <a:xfrm>
            <a:off x="1450974" y="2398896"/>
            <a:ext cx="822555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32" name="Google Shape;132;p3" descr="Logotipo&#10;&#10;Descrição gerada automaticamente">
            <a:extLst>
              <a:ext uri="{FF2B5EF4-FFF2-40B4-BE49-F238E27FC236}">
                <a16:creationId xmlns:a16="http://schemas.microsoft.com/office/drawing/2014/main" id="{B16A4CD0-F9A3-413D-4133-4A93DD517CD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649491" y="6147436"/>
            <a:ext cx="354347" cy="35128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28;p3">
            <a:extLst>
              <a:ext uri="{FF2B5EF4-FFF2-40B4-BE49-F238E27FC236}">
                <a16:creationId xmlns:a16="http://schemas.microsoft.com/office/drawing/2014/main" id="{99325054-3E88-C44D-B6A4-F323D8D3766C}"/>
              </a:ext>
            </a:extLst>
          </p:cNvPr>
          <p:cNvSpPr txBox="1"/>
          <p:nvPr/>
        </p:nvSpPr>
        <p:spPr>
          <a:xfrm>
            <a:off x="1450974" y="2691420"/>
            <a:ext cx="10384158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02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"/>
              </a:rPr>
              <a:t>–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Comparação do setor de saúde suplementar brasileiro com outros prestadores de serviços de saúde e demais setores comparáveis</a:t>
            </a:r>
          </a:p>
        </p:txBody>
      </p:sp>
      <p:cxnSp>
        <p:nvCxnSpPr>
          <p:cNvPr id="10" name="Google Shape;131;p3">
            <a:extLst>
              <a:ext uri="{FF2B5EF4-FFF2-40B4-BE49-F238E27FC236}">
                <a16:creationId xmlns:a16="http://schemas.microsoft.com/office/drawing/2014/main" id="{915ED0D9-C733-A7D3-02E0-3C8780087726}"/>
              </a:ext>
            </a:extLst>
          </p:cNvPr>
          <p:cNvCxnSpPr>
            <a:cxnSpLocks/>
          </p:cNvCxnSpPr>
          <p:nvPr/>
        </p:nvCxnSpPr>
        <p:spPr>
          <a:xfrm>
            <a:off x="1446824" y="3443030"/>
            <a:ext cx="822555" cy="0"/>
          </a:xfrm>
          <a:prstGeom prst="straightConnector1">
            <a:avLst/>
          </a:prstGeom>
          <a:noFill/>
          <a:ln w="9525" cap="flat" cmpd="sng">
            <a:solidFill>
              <a:schemeClr val="bg1">
                <a:lumMod val="6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" name="Google Shape;128;p3">
            <a:extLst>
              <a:ext uri="{FF2B5EF4-FFF2-40B4-BE49-F238E27FC236}">
                <a16:creationId xmlns:a16="http://schemas.microsoft.com/office/drawing/2014/main" id="{70BF6481-3408-A376-94EA-C629E3714011}"/>
              </a:ext>
            </a:extLst>
          </p:cNvPr>
          <p:cNvSpPr txBox="1"/>
          <p:nvPr/>
        </p:nvSpPr>
        <p:spPr>
          <a:xfrm>
            <a:off x="1450974" y="3570865"/>
            <a:ext cx="10384158" cy="6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03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"/>
              </a:rPr>
              <a:t>–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Poppins SemiBold"/>
              </a:rPr>
              <a:t> </a:t>
            </a:r>
            <a:r>
              <a:rPr lang="pt-BR" sz="2000">
                <a:solidFill>
                  <a:schemeClr val="bg1">
                    <a:lumMod val="8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Comparação da saúde suplementar brasileira com a de outros países</a:t>
            </a:r>
          </a:p>
        </p:txBody>
      </p:sp>
      <p:sp>
        <p:nvSpPr>
          <p:cNvPr id="6" name="Espaço Reservado para Número de Slide 14">
            <a:extLst>
              <a:ext uri="{FF2B5EF4-FFF2-40B4-BE49-F238E27FC236}">
                <a16:creationId xmlns:a16="http://schemas.microsoft.com/office/drawing/2014/main" id="{7D635F4A-488D-24A5-9AC8-C34D1EDDD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3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589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1AC9E-0C83-FDEE-B734-6A4E5649F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aixaDeTexto 22">
            <a:extLst>
              <a:ext uri="{FF2B5EF4-FFF2-40B4-BE49-F238E27FC236}">
                <a16:creationId xmlns:a16="http://schemas.microsoft.com/office/drawing/2014/main" id="{8AF803EA-2716-0460-0EAF-E05BD7342027}"/>
              </a:ext>
            </a:extLst>
          </p:cNvPr>
          <p:cNvSpPr txBox="1"/>
          <p:nvPr/>
        </p:nvSpPr>
        <p:spPr>
          <a:xfrm>
            <a:off x="7193938" y="3857010"/>
            <a:ext cx="4860000" cy="244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38DA723-5BF3-560C-6274-F5FAE6BDB89E}"/>
              </a:ext>
            </a:extLst>
          </p:cNvPr>
          <p:cNvSpPr txBox="1"/>
          <p:nvPr/>
        </p:nvSpPr>
        <p:spPr>
          <a:xfrm>
            <a:off x="128741" y="1176055"/>
            <a:ext cx="6840000" cy="1512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A4616251-142A-A906-E065-03CACE60D6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6332" y="250950"/>
            <a:ext cx="10941713" cy="553599"/>
          </a:xfrm>
        </p:spPr>
        <p:txBody>
          <a:bodyPr/>
          <a:lstStyle/>
          <a:p>
            <a:r>
              <a:rPr lang="pt-BR">
                <a:solidFill>
                  <a:srgbClr val="FFC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Histórico da saúde suplementar no Brasil</a:t>
            </a:r>
            <a:endParaRPr lang="pt-BR">
              <a:solidFill>
                <a:srgbClr val="FFC000"/>
              </a:solidFill>
            </a:endParaRPr>
          </a:p>
        </p:txBody>
      </p:sp>
      <p:sp>
        <p:nvSpPr>
          <p:cNvPr id="7" name="Espaço Reservado para Conteúdo 4">
            <a:extLst>
              <a:ext uri="{FF2B5EF4-FFF2-40B4-BE49-F238E27FC236}">
                <a16:creationId xmlns:a16="http://schemas.microsoft.com/office/drawing/2014/main" id="{24787860-9324-6CA8-1A31-0FA9318A6A80}"/>
              </a:ext>
            </a:extLst>
          </p:cNvPr>
          <p:cNvSpPr txBox="1">
            <a:spLocks/>
          </p:cNvSpPr>
          <p:nvPr/>
        </p:nvSpPr>
        <p:spPr>
          <a:xfrm>
            <a:off x="1062440" y="1280805"/>
            <a:ext cx="5796000" cy="1332000"/>
          </a:xfrm>
          <a:prstGeom prst="rect">
            <a:avLst/>
          </a:prstGeom>
          <a:ln>
            <a:noFill/>
            <a:prstDash val="solid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0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Nos últimos 15 anos, o custo médico hospitalar (CMH) (despesas per capita das OPSs) tem crescido acima da inflação em função de alterações estruturais no setor</a:t>
            </a:r>
          </a:p>
        </p:txBody>
      </p:sp>
      <p:sp>
        <p:nvSpPr>
          <p:cNvPr id="8" name="Espaço Reservado para Conteúdo 4">
            <a:extLst>
              <a:ext uri="{FF2B5EF4-FFF2-40B4-BE49-F238E27FC236}">
                <a16:creationId xmlns:a16="http://schemas.microsoft.com/office/drawing/2014/main" id="{A21752F4-34CA-E76C-A5C8-6F0D459D1A56}"/>
              </a:ext>
            </a:extLst>
          </p:cNvPr>
          <p:cNvSpPr txBox="1">
            <a:spLocks/>
          </p:cNvSpPr>
          <p:nvPr/>
        </p:nvSpPr>
        <p:spPr>
          <a:xfrm>
            <a:off x="128741" y="6533681"/>
            <a:ext cx="6094309" cy="252668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90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Fonte: Instituto de Estudos de Saúde Suplementar (IESS) e IBGE. Elaboração: LCA Consultoria Econômica.</a:t>
            </a:r>
          </a:p>
        </p:txBody>
      </p:sp>
      <p:sp>
        <p:nvSpPr>
          <p:cNvPr id="9" name="Espaço Reservado para Conteúdo 4">
            <a:extLst>
              <a:ext uri="{FF2B5EF4-FFF2-40B4-BE49-F238E27FC236}">
                <a16:creationId xmlns:a16="http://schemas.microsoft.com/office/drawing/2014/main" id="{FF55A6E7-5C9D-7E93-7086-B98098B65833}"/>
              </a:ext>
            </a:extLst>
          </p:cNvPr>
          <p:cNvSpPr txBox="1">
            <a:spLocks/>
          </p:cNvSpPr>
          <p:nvPr/>
        </p:nvSpPr>
        <p:spPr>
          <a:xfrm>
            <a:off x="311621" y="2849196"/>
            <a:ext cx="6516000" cy="82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Variação acumulada do Custo Médico Hospitalar dos planos de saúde (VCMH), do IPCA geral e do IPCA planos de saúde, 2008-2023 (2008=1)</a:t>
            </a:r>
          </a:p>
        </p:txBody>
      </p:sp>
      <p:pic>
        <p:nvPicPr>
          <p:cNvPr id="11" name="Gráfico 10" descr="Curva do taco de hóquei estrutura de tópicos">
            <a:extLst>
              <a:ext uri="{FF2B5EF4-FFF2-40B4-BE49-F238E27FC236}">
                <a16:creationId xmlns:a16="http://schemas.microsoft.com/office/drawing/2014/main" id="{63D8747C-F3C9-233B-D075-F05EE327EA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8237" y="1487917"/>
            <a:ext cx="914400" cy="914400"/>
          </a:xfrm>
          <a:prstGeom prst="rect">
            <a:avLst/>
          </a:prstGeom>
        </p:spPr>
      </p:pic>
      <p:sp>
        <p:nvSpPr>
          <p:cNvPr id="12" name="Espaço Reservado para Conteúdo 4">
            <a:extLst>
              <a:ext uri="{FF2B5EF4-FFF2-40B4-BE49-F238E27FC236}">
                <a16:creationId xmlns:a16="http://schemas.microsoft.com/office/drawing/2014/main" id="{C07A96ED-9ECF-0DCE-D33A-9F7B8CCCC97E}"/>
              </a:ext>
            </a:extLst>
          </p:cNvPr>
          <p:cNvSpPr txBox="1">
            <a:spLocks/>
          </p:cNvSpPr>
          <p:nvPr/>
        </p:nvSpPr>
        <p:spPr>
          <a:xfrm>
            <a:off x="7055709" y="1091682"/>
            <a:ext cx="4968000" cy="576000"/>
          </a:xfrm>
          <a:prstGeom prst="rect">
            <a:avLst/>
          </a:prstGeom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700" u="sng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Dentre os principais fatores de mudança estrutural no setor, estão: </a:t>
            </a:r>
          </a:p>
        </p:txBody>
      </p:sp>
      <p:sp>
        <p:nvSpPr>
          <p:cNvPr id="14" name="Espaço Reservado para Conteúdo 4">
            <a:extLst>
              <a:ext uri="{FF2B5EF4-FFF2-40B4-BE49-F238E27FC236}">
                <a16:creationId xmlns:a16="http://schemas.microsoft.com/office/drawing/2014/main" id="{5E62E192-D907-F747-7115-F714E502DDB5}"/>
              </a:ext>
            </a:extLst>
          </p:cNvPr>
          <p:cNvSpPr txBox="1">
            <a:spLocks/>
          </p:cNvSpPr>
          <p:nvPr/>
        </p:nvSpPr>
        <p:spPr>
          <a:xfrm>
            <a:off x="8038533" y="1749845"/>
            <a:ext cx="3985176" cy="360000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Envelhecimento da população</a:t>
            </a:r>
          </a:p>
        </p:txBody>
      </p:sp>
      <p:pic>
        <p:nvPicPr>
          <p:cNvPr id="16" name="Gráfico 15" descr="Homem com bengala estrutura de tópicos">
            <a:extLst>
              <a:ext uri="{FF2B5EF4-FFF2-40B4-BE49-F238E27FC236}">
                <a16:creationId xmlns:a16="http://schemas.microsoft.com/office/drawing/2014/main" id="{B380E705-C805-9189-863C-D6635D42E7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44721" y="1781354"/>
            <a:ext cx="720000" cy="720000"/>
          </a:xfrm>
          <a:prstGeom prst="rect">
            <a:avLst/>
          </a:prstGeom>
        </p:spPr>
      </p:pic>
      <p:pic>
        <p:nvPicPr>
          <p:cNvPr id="18" name="Gráfico 17" descr="Terapia ocupacional estrutura de tópicos">
            <a:extLst>
              <a:ext uri="{FF2B5EF4-FFF2-40B4-BE49-F238E27FC236}">
                <a16:creationId xmlns:a16="http://schemas.microsoft.com/office/drawing/2014/main" id="{00FBF3B8-DB04-A22E-7609-76AEDD8836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244721" y="2764891"/>
            <a:ext cx="720000" cy="720000"/>
          </a:xfrm>
          <a:prstGeom prst="rect">
            <a:avLst/>
          </a:prstGeom>
        </p:spPr>
      </p:pic>
      <p:sp>
        <p:nvSpPr>
          <p:cNvPr id="19" name="Espaço Reservado para Conteúdo 4">
            <a:extLst>
              <a:ext uri="{FF2B5EF4-FFF2-40B4-BE49-F238E27FC236}">
                <a16:creationId xmlns:a16="http://schemas.microsoft.com/office/drawing/2014/main" id="{2CE16DCA-4CEF-4921-0110-304B34F1BD4E}"/>
              </a:ext>
            </a:extLst>
          </p:cNvPr>
          <p:cNvSpPr txBox="1">
            <a:spLocks/>
          </p:cNvSpPr>
          <p:nvPr/>
        </p:nvSpPr>
        <p:spPr>
          <a:xfrm>
            <a:off x="8038533" y="2684809"/>
            <a:ext cx="3985176" cy="360000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Avanços tecnológicos</a:t>
            </a:r>
          </a:p>
        </p:txBody>
      </p:sp>
      <p:sp>
        <p:nvSpPr>
          <p:cNvPr id="20" name="Espaço Reservado para Conteúdo 4">
            <a:extLst>
              <a:ext uri="{FF2B5EF4-FFF2-40B4-BE49-F238E27FC236}">
                <a16:creationId xmlns:a16="http://schemas.microsoft.com/office/drawing/2014/main" id="{7C48E45E-84DB-9AC3-8733-CBB25C60F918}"/>
              </a:ext>
            </a:extLst>
          </p:cNvPr>
          <p:cNvSpPr txBox="1">
            <a:spLocks/>
          </p:cNvSpPr>
          <p:nvPr/>
        </p:nvSpPr>
        <p:spPr>
          <a:xfrm>
            <a:off x="8038533" y="2109845"/>
            <a:ext cx="3985176" cy="504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400" i="1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Beneficiários passam a demandar mais procedimentos e de valor maior</a:t>
            </a:r>
          </a:p>
        </p:txBody>
      </p:sp>
      <p:sp>
        <p:nvSpPr>
          <p:cNvPr id="21" name="Espaço Reservado para Conteúdo 4">
            <a:extLst>
              <a:ext uri="{FF2B5EF4-FFF2-40B4-BE49-F238E27FC236}">
                <a16:creationId xmlns:a16="http://schemas.microsoft.com/office/drawing/2014/main" id="{E2DF3343-4293-E2D4-CC55-ECE3F2EF60A8}"/>
              </a:ext>
            </a:extLst>
          </p:cNvPr>
          <p:cNvSpPr txBox="1">
            <a:spLocks/>
          </p:cNvSpPr>
          <p:nvPr/>
        </p:nvSpPr>
        <p:spPr>
          <a:xfrm>
            <a:off x="7982385" y="3052751"/>
            <a:ext cx="4266318" cy="504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400" i="1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Cobertura de equipamentos e procedimentos de valores cada vez maiores</a:t>
            </a:r>
          </a:p>
        </p:txBody>
      </p:sp>
      <p:sp>
        <p:nvSpPr>
          <p:cNvPr id="22" name="Espaço Reservado para Conteúdo 4">
            <a:extLst>
              <a:ext uri="{FF2B5EF4-FFF2-40B4-BE49-F238E27FC236}">
                <a16:creationId xmlns:a16="http://schemas.microsoft.com/office/drawing/2014/main" id="{F3E922F2-5BF3-7D7F-683F-CBD3FC856DD1}"/>
              </a:ext>
            </a:extLst>
          </p:cNvPr>
          <p:cNvSpPr txBox="1">
            <a:spLocks/>
          </p:cNvSpPr>
          <p:nvPr/>
        </p:nvSpPr>
        <p:spPr>
          <a:xfrm>
            <a:off x="8008098" y="3930844"/>
            <a:ext cx="4032000" cy="936000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A partir de </a:t>
            </a:r>
            <a:r>
              <a:rPr lang="pt-BR" sz="18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2020</a:t>
            </a: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, porém, variação relativa do CMH frente à inflação geral aumentou</a:t>
            </a:r>
            <a:endParaRPr lang="pt-BR" sz="1800">
              <a:solidFill>
                <a:schemeClr val="accent4">
                  <a:lumMod val="7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90642C0C-FE48-5817-F616-F4551FEF11C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0955" y="232958"/>
            <a:ext cx="521858" cy="484912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Espaço Reservado para Conteúdo 4">
            <a:extLst>
              <a:ext uri="{FF2B5EF4-FFF2-40B4-BE49-F238E27FC236}">
                <a16:creationId xmlns:a16="http://schemas.microsoft.com/office/drawing/2014/main" id="{E86C717A-93B4-7C01-806C-4649A326309F}"/>
              </a:ext>
            </a:extLst>
          </p:cNvPr>
          <p:cNvSpPr txBox="1">
            <a:spLocks/>
          </p:cNvSpPr>
          <p:nvPr/>
        </p:nvSpPr>
        <p:spPr>
          <a:xfrm>
            <a:off x="7613274" y="5781348"/>
            <a:ext cx="1509752" cy="43585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2008-2020</a:t>
            </a:r>
            <a:endParaRPr lang="pt-BR" sz="1800">
              <a:solidFill>
                <a:schemeClr val="accent4">
                  <a:lumMod val="7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pic>
        <p:nvPicPr>
          <p:cNvPr id="26" name="Gráfico 25" descr="Moedas estrutura de tópicos">
            <a:extLst>
              <a:ext uri="{FF2B5EF4-FFF2-40B4-BE49-F238E27FC236}">
                <a16:creationId xmlns:a16="http://schemas.microsoft.com/office/drawing/2014/main" id="{4CC51989-FBCC-BDF5-A977-B273B7E9A61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276620" y="4049477"/>
            <a:ext cx="720000" cy="720000"/>
          </a:xfrm>
          <a:prstGeom prst="rect">
            <a:avLst/>
          </a:prstGeom>
        </p:spPr>
      </p:pic>
      <p:sp>
        <p:nvSpPr>
          <p:cNvPr id="27" name="Espaço Reservado para Conteúdo 4">
            <a:extLst>
              <a:ext uri="{FF2B5EF4-FFF2-40B4-BE49-F238E27FC236}">
                <a16:creationId xmlns:a16="http://schemas.microsoft.com/office/drawing/2014/main" id="{C542FA52-D290-E821-89CC-B4F4FFFC947F}"/>
              </a:ext>
            </a:extLst>
          </p:cNvPr>
          <p:cNvSpPr txBox="1">
            <a:spLocks/>
          </p:cNvSpPr>
          <p:nvPr/>
        </p:nvSpPr>
        <p:spPr>
          <a:xfrm>
            <a:off x="7173949" y="4859152"/>
            <a:ext cx="4896000" cy="360000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pt-BR" sz="1900" u="sng">
                <a:latin typeface="Poppins" panose="00000500000000000000" pitchFamily="2" charset="0"/>
                <a:cs typeface="Poppins" panose="00000500000000000000" pitchFamily="2" charset="0"/>
              </a:rPr>
              <a:t>Taxa de crescimento do VCMH vs. IPCA</a:t>
            </a:r>
            <a:endParaRPr lang="pt-BR" sz="1800">
              <a:solidFill>
                <a:schemeClr val="accent4">
                  <a:lumMod val="7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28" name="Espaço Reservado para Conteúdo 4">
            <a:extLst>
              <a:ext uri="{FF2B5EF4-FFF2-40B4-BE49-F238E27FC236}">
                <a16:creationId xmlns:a16="http://schemas.microsoft.com/office/drawing/2014/main" id="{502AA217-C864-F47D-5808-5E8E2ED63BBF}"/>
              </a:ext>
            </a:extLst>
          </p:cNvPr>
          <p:cNvSpPr txBox="1">
            <a:spLocks/>
          </p:cNvSpPr>
          <p:nvPr/>
        </p:nvSpPr>
        <p:spPr>
          <a:xfrm>
            <a:off x="10041785" y="5781348"/>
            <a:ext cx="1509752" cy="43585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2020-2023</a:t>
            </a:r>
            <a:endParaRPr lang="pt-BR" sz="1800">
              <a:solidFill>
                <a:schemeClr val="accent4">
                  <a:lumMod val="7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29" name="Espaço Reservado para Conteúdo 4">
            <a:extLst>
              <a:ext uri="{FF2B5EF4-FFF2-40B4-BE49-F238E27FC236}">
                <a16:creationId xmlns:a16="http://schemas.microsoft.com/office/drawing/2014/main" id="{BA2015AE-D4FF-5746-8DB5-A3D652A5177F}"/>
              </a:ext>
            </a:extLst>
          </p:cNvPr>
          <p:cNvSpPr txBox="1">
            <a:spLocks/>
          </p:cNvSpPr>
          <p:nvPr/>
        </p:nvSpPr>
        <p:spPr>
          <a:xfrm>
            <a:off x="7648150" y="5327182"/>
            <a:ext cx="1440000" cy="43585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pt-BR" sz="2300">
                <a:latin typeface="+mj-lt"/>
                <a:cs typeface="Poppins SemiBold" panose="00000700000000000000" pitchFamily="2" charset="0"/>
              </a:rPr>
              <a:t>7,7% a.a</a:t>
            </a:r>
            <a:endParaRPr lang="pt-BR" sz="2300">
              <a:solidFill>
                <a:schemeClr val="accent4">
                  <a:lumMod val="75000"/>
                </a:schemeClr>
              </a:solidFill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30" name="Espaço Reservado para Conteúdo 4">
            <a:extLst>
              <a:ext uri="{FF2B5EF4-FFF2-40B4-BE49-F238E27FC236}">
                <a16:creationId xmlns:a16="http://schemas.microsoft.com/office/drawing/2014/main" id="{27703E2C-BE5F-7116-3F8E-D017FA7D6BB8}"/>
              </a:ext>
            </a:extLst>
          </p:cNvPr>
          <p:cNvSpPr txBox="1">
            <a:spLocks/>
          </p:cNvSpPr>
          <p:nvPr/>
        </p:nvSpPr>
        <p:spPr>
          <a:xfrm>
            <a:off x="9879296" y="5327182"/>
            <a:ext cx="1800000" cy="43585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pt-BR" sz="28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10,3% a.a</a:t>
            </a:r>
            <a:endParaRPr lang="pt-BR" sz="3200">
              <a:solidFill>
                <a:schemeClr val="accent4">
                  <a:lumMod val="7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cxnSp>
        <p:nvCxnSpPr>
          <p:cNvPr id="32" name="Conector reto 31">
            <a:extLst>
              <a:ext uri="{FF2B5EF4-FFF2-40B4-BE49-F238E27FC236}">
                <a16:creationId xmlns:a16="http://schemas.microsoft.com/office/drawing/2014/main" id="{8D99C568-7CEE-11B8-B0D1-DCB4D9187118}"/>
              </a:ext>
            </a:extLst>
          </p:cNvPr>
          <p:cNvCxnSpPr>
            <a:cxnSpLocks/>
          </p:cNvCxnSpPr>
          <p:nvPr/>
        </p:nvCxnSpPr>
        <p:spPr>
          <a:xfrm>
            <a:off x="9624773" y="5345568"/>
            <a:ext cx="0" cy="79200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Gráfico 32">
            <a:extLst>
              <a:ext uri="{FF2B5EF4-FFF2-40B4-BE49-F238E27FC236}">
                <a16:creationId xmlns:a16="http://schemas.microsoft.com/office/drawing/2014/main" id="{7698E8AB-6BE5-9264-CF53-52C062A9B6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169445"/>
              </p:ext>
            </p:extLst>
          </p:nvPr>
        </p:nvGraphicFramePr>
        <p:xfrm>
          <a:off x="178803" y="3304558"/>
          <a:ext cx="684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3" name="Espaço Reservado para Número de Slide 14">
            <a:extLst>
              <a:ext uri="{FF2B5EF4-FFF2-40B4-BE49-F238E27FC236}">
                <a16:creationId xmlns:a16="http://schemas.microsoft.com/office/drawing/2014/main" id="{179DB72F-4A60-B56C-2634-58293C76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4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656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4F19B-AFB2-17BA-F4AD-682318B03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aixaDeTexto 45">
            <a:extLst>
              <a:ext uri="{FF2B5EF4-FFF2-40B4-BE49-F238E27FC236}">
                <a16:creationId xmlns:a16="http://schemas.microsoft.com/office/drawing/2014/main" id="{DC108EF5-204B-EFEF-C5D4-1633129F11E9}"/>
              </a:ext>
            </a:extLst>
          </p:cNvPr>
          <p:cNvSpPr txBox="1"/>
          <p:nvPr/>
        </p:nvSpPr>
        <p:spPr>
          <a:xfrm>
            <a:off x="7372687" y="1510845"/>
            <a:ext cx="726283" cy="534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D7BE1AC-A708-23E6-3651-581842E21921}"/>
              </a:ext>
            </a:extLst>
          </p:cNvPr>
          <p:cNvSpPr txBox="1"/>
          <p:nvPr/>
        </p:nvSpPr>
        <p:spPr>
          <a:xfrm>
            <a:off x="168196" y="1903373"/>
            <a:ext cx="7867637" cy="48960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3BCA900-ACC3-B877-B06F-B061D5679A2C}"/>
              </a:ext>
            </a:extLst>
          </p:cNvPr>
          <p:cNvSpPr txBox="1"/>
          <p:nvPr/>
        </p:nvSpPr>
        <p:spPr>
          <a:xfrm>
            <a:off x="7358743" y="0"/>
            <a:ext cx="4833257" cy="1509486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9" name="Espaço Reservado para Conteúdo 4">
            <a:extLst>
              <a:ext uri="{FF2B5EF4-FFF2-40B4-BE49-F238E27FC236}">
                <a16:creationId xmlns:a16="http://schemas.microsoft.com/office/drawing/2014/main" id="{EC083B76-7842-01F0-8D2D-F0BA63215D2D}"/>
              </a:ext>
            </a:extLst>
          </p:cNvPr>
          <p:cNvSpPr txBox="1">
            <a:spLocks/>
          </p:cNvSpPr>
          <p:nvPr/>
        </p:nvSpPr>
        <p:spPr>
          <a:xfrm>
            <a:off x="1145592" y="116059"/>
            <a:ext cx="10924487" cy="1260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4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Aumento do CMH pós-2020, especialmente no período 2022-23, explica-se parcialmente por aspectos conjunturais relacionados à </a:t>
            </a:r>
            <a:r>
              <a:rPr lang="pt-BR" sz="2400">
                <a:solidFill>
                  <a:schemeClr val="accent4">
                    <a:lumMod val="60000"/>
                    <a:lumOff val="4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pandemia de COVID-19</a:t>
            </a:r>
          </a:p>
        </p:txBody>
      </p:sp>
      <p:sp>
        <p:nvSpPr>
          <p:cNvPr id="16" name="Espaço Reservado para Conteúdo 4">
            <a:extLst>
              <a:ext uri="{FF2B5EF4-FFF2-40B4-BE49-F238E27FC236}">
                <a16:creationId xmlns:a16="http://schemas.microsoft.com/office/drawing/2014/main" id="{430FE0A1-6D66-AC71-B29E-D62AC12A2E5A}"/>
              </a:ext>
            </a:extLst>
          </p:cNvPr>
          <p:cNvSpPr txBox="1">
            <a:spLocks/>
          </p:cNvSpPr>
          <p:nvPr/>
        </p:nvSpPr>
        <p:spPr>
          <a:xfrm>
            <a:off x="655246" y="1627153"/>
            <a:ext cx="6787682" cy="54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400" u="sng">
                <a:latin typeface="Poppins SemiBold" panose="00000700000000000000" pitchFamily="2" charset="0"/>
                <a:cs typeface="Poppins SemiBold" panose="00000700000000000000" pitchFamily="2" charset="0"/>
              </a:rPr>
              <a:t>Sinistralidade Média/Agregada</a:t>
            </a:r>
            <a:r>
              <a:rPr lang="pt-BR" sz="1400">
                <a:latin typeface="Poppins SemiBold" panose="00000700000000000000" pitchFamily="2" charset="0"/>
                <a:cs typeface="Poppins SemiBold" panose="00000700000000000000" pitchFamily="2" charset="0"/>
              </a:rPr>
              <a:t> das operadoras de planos de saúde médico-hospitalares no Brasil, 4T/2013-2T/2025, média móvel 4Ts</a:t>
            </a:r>
          </a:p>
        </p:txBody>
      </p:sp>
      <p:sp>
        <p:nvSpPr>
          <p:cNvPr id="17" name="Espaço Reservado para Conteúdo 4">
            <a:extLst>
              <a:ext uri="{FF2B5EF4-FFF2-40B4-BE49-F238E27FC236}">
                <a16:creationId xmlns:a16="http://schemas.microsoft.com/office/drawing/2014/main" id="{0AD0A570-2238-7362-958C-B22397E97C46}"/>
              </a:ext>
            </a:extLst>
          </p:cNvPr>
          <p:cNvSpPr txBox="1">
            <a:spLocks/>
          </p:cNvSpPr>
          <p:nvPr/>
        </p:nvSpPr>
        <p:spPr>
          <a:xfrm>
            <a:off x="8148556" y="1579656"/>
            <a:ext cx="3905791" cy="93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Efeitos da pandemia sobre OPSs pode ser observado através do indicador de sinistralidade, que:</a:t>
            </a:r>
          </a:p>
        </p:txBody>
      </p:sp>
      <p:sp>
        <p:nvSpPr>
          <p:cNvPr id="20" name="Espaço Reservado para Conteúdo 4">
            <a:extLst>
              <a:ext uri="{FF2B5EF4-FFF2-40B4-BE49-F238E27FC236}">
                <a16:creationId xmlns:a16="http://schemas.microsoft.com/office/drawing/2014/main" id="{4764CC53-40DC-9323-5BF8-A544D568BFBF}"/>
              </a:ext>
            </a:extLst>
          </p:cNvPr>
          <p:cNvSpPr txBox="1">
            <a:spLocks/>
          </p:cNvSpPr>
          <p:nvPr/>
        </p:nvSpPr>
        <p:spPr>
          <a:xfrm>
            <a:off x="8193795" y="4514906"/>
            <a:ext cx="3917383" cy="2016000"/>
          </a:xfrm>
          <a:prstGeom prst="rect">
            <a:avLst/>
          </a:prstGeom>
          <a:ln w="12700">
            <a:solidFill>
              <a:schemeClr val="accent4">
                <a:lumMod val="50000"/>
              </a:schemeClr>
            </a:solidFill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Em meio ao contexto de mudanças </a:t>
            </a:r>
            <a:r>
              <a:rPr lang="pt-BR" sz="18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estruturais</a:t>
            </a: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pt-BR" sz="18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conjunturais</a:t>
            </a: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 e </a:t>
            </a:r>
            <a:r>
              <a:rPr lang="pt-BR" sz="18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regulatórias</a:t>
            </a: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 no setor, avalia-se o </a:t>
            </a:r>
            <a:r>
              <a:rPr lang="pt-BR" sz="18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comportamento dos indicadores financeiros </a:t>
            </a: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da saúde suplementar no Brasil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35C1D7-4F97-7356-ACC3-1157B35E037F}"/>
              </a:ext>
            </a:extLst>
          </p:cNvPr>
          <p:cNvSpPr txBox="1"/>
          <p:nvPr/>
        </p:nvSpPr>
        <p:spPr>
          <a:xfrm>
            <a:off x="8109859" y="3660511"/>
            <a:ext cx="4068196" cy="4466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18" name="Espaço Reservado para Conteúdo 4">
            <a:extLst>
              <a:ext uri="{FF2B5EF4-FFF2-40B4-BE49-F238E27FC236}">
                <a16:creationId xmlns:a16="http://schemas.microsoft.com/office/drawing/2014/main" id="{E399D4E1-AA57-9D1A-3052-E1E2AF6080CF}"/>
              </a:ext>
            </a:extLst>
          </p:cNvPr>
          <p:cNvSpPr txBox="1">
            <a:spLocks/>
          </p:cNvSpPr>
          <p:nvPr/>
        </p:nvSpPr>
        <p:spPr>
          <a:xfrm>
            <a:off x="8858862" y="2603374"/>
            <a:ext cx="3301475" cy="111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700">
                <a:latin typeface="Poppins" panose="00000500000000000000" pitchFamily="2" charset="0"/>
                <a:cs typeface="Poppins" panose="00000500000000000000" pitchFamily="2" charset="0"/>
              </a:rPr>
              <a:t>Operou no patamar de </a:t>
            </a: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~84% </a:t>
            </a:r>
            <a:r>
              <a:rPr lang="pt-BR" sz="1700">
                <a:latin typeface="Poppins" panose="00000500000000000000" pitchFamily="2" charset="0"/>
                <a:cs typeface="Poppins" panose="00000500000000000000" pitchFamily="2" charset="0"/>
              </a:rPr>
              <a:t>entre </a:t>
            </a: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2018-19</a:t>
            </a:r>
            <a:r>
              <a:rPr lang="pt-BR" sz="1700">
                <a:latin typeface="Poppins" panose="00000500000000000000" pitchFamily="2" charset="0"/>
                <a:cs typeface="Poppins" panose="00000500000000000000" pitchFamily="2" charset="0"/>
              </a:rPr>
              <a:t>, atingiu vale em </a:t>
            </a:r>
            <a:r>
              <a:rPr lang="pt-BR" sz="17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2020</a:t>
            </a:r>
            <a:r>
              <a:rPr lang="pt-BR" sz="1700">
                <a:latin typeface="Poppins Light" panose="00000400000000000000" pitchFamily="2" charset="0"/>
                <a:cs typeface="Poppins Light" panose="00000400000000000000" pitchFamily="2" charset="0"/>
              </a:rPr>
              <a:t>,</a:t>
            </a:r>
            <a:r>
              <a:rPr lang="pt-BR" sz="170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sz="17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~78%</a:t>
            </a:r>
            <a:r>
              <a:rPr lang="pt-BR" sz="1700">
                <a:latin typeface="Poppins" panose="00000500000000000000" pitchFamily="2" charset="0"/>
                <a:cs typeface="Poppins" panose="00000500000000000000" pitchFamily="2" charset="0"/>
              </a:rPr>
              <a:t>, e pico em </a:t>
            </a:r>
            <a:r>
              <a:rPr lang="pt-BR" sz="17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2022</a:t>
            </a:r>
            <a:r>
              <a:rPr lang="pt-BR" sz="1700">
                <a:latin typeface="Poppins Light" panose="00000400000000000000" pitchFamily="2" charset="0"/>
                <a:cs typeface="Poppins Light" panose="00000400000000000000" pitchFamily="2" charset="0"/>
              </a:rPr>
              <a:t>,</a:t>
            </a:r>
            <a:r>
              <a:rPr lang="pt-BR" sz="1700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 ~90%</a:t>
            </a:r>
          </a:p>
        </p:txBody>
      </p:sp>
      <p:pic>
        <p:nvPicPr>
          <p:cNvPr id="19" name="Gráfico 18" descr="Gráfico periódico estrutura de tópicos">
            <a:extLst>
              <a:ext uri="{FF2B5EF4-FFF2-40B4-BE49-F238E27FC236}">
                <a16:creationId xmlns:a16="http://schemas.microsoft.com/office/drawing/2014/main" id="{0EFB4AF4-3AC2-87F3-2EDC-74B6B8E93D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48557" y="2776415"/>
            <a:ext cx="720000" cy="720000"/>
          </a:xfrm>
          <a:prstGeom prst="rect">
            <a:avLst/>
          </a:prstGeom>
        </p:spPr>
      </p:pic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5A0D893A-E0D1-0E75-1B9D-15E80F0BC6DD}"/>
              </a:ext>
            </a:extLst>
          </p:cNvPr>
          <p:cNvCxnSpPr>
            <a:cxnSpLocks/>
          </p:cNvCxnSpPr>
          <p:nvPr/>
        </p:nvCxnSpPr>
        <p:spPr>
          <a:xfrm>
            <a:off x="8104336" y="3848202"/>
            <a:ext cx="4068000" cy="0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ço Reservado para Número de Slide 14">
            <a:extLst>
              <a:ext uri="{FF2B5EF4-FFF2-40B4-BE49-F238E27FC236}">
                <a16:creationId xmlns:a16="http://schemas.microsoft.com/office/drawing/2014/main" id="{5595E9BE-B2BC-3599-1320-53EBF26BD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36480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5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pic>
        <p:nvPicPr>
          <p:cNvPr id="21" name="Gráfico 20" descr="Oferta e procura estrutura de tópicos">
            <a:extLst>
              <a:ext uri="{FF2B5EF4-FFF2-40B4-BE49-F238E27FC236}">
                <a16:creationId xmlns:a16="http://schemas.microsoft.com/office/drawing/2014/main" id="{35B93143-52D5-13E1-9A59-64A72D4C02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67278" y="3920975"/>
            <a:ext cx="612000" cy="612000"/>
          </a:xfrm>
          <a:prstGeom prst="rect">
            <a:avLst/>
          </a:prstGeom>
        </p:spPr>
      </p:pic>
      <p:sp>
        <p:nvSpPr>
          <p:cNvPr id="33" name="CaixaDeTexto 32">
            <a:extLst>
              <a:ext uri="{FF2B5EF4-FFF2-40B4-BE49-F238E27FC236}">
                <a16:creationId xmlns:a16="http://schemas.microsoft.com/office/drawing/2014/main" id="{8CADD679-7B1E-A28A-A198-95B0F11E141F}"/>
              </a:ext>
            </a:extLst>
          </p:cNvPr>
          <p:cNvSpPr txBox="1"/>
          <p:nvPr/>
        </p:nvSpPr>
        <p:spPr>
          <a:xfrm>
            <a:off x="4274186" y="2237789"/>
            <a:ext cx="3655790" cy="3528000"/>
          </a:xfrm>
          <a:prstGeom prst="rect">
            <a:avLst/>
          </a:prstGeom>
          <a:solidFill>
            <a:schemeClr val="accent4">
              <a:lumMod val="20000"/>
              <a:lumOff val="80000"/>
              <a:alpha val="20000"/>
            </a:schemeClr>
          </a:solidFill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BR"/>
          </a:p>
        </p:txBody>
      </p:sp>
      <p:graphicFrame>
        <p:nvGraphicFramePr>
          <p:cNvPr id="35" name="Gráfico 34">
            <a:extLst>
              <a:ext uri="{FF2B5EF4-FFF2-40B4-BE49-F238E27FC236}">
                <a16:creationId xmlns:a16="http://schemas.microsoft.com/office/drawing/2014/main" id="{76CEB81A-3698-3631-4E73-D5F88481B5A8}"/>
              </a:ext>
            </a:extLst>
          </p:cNvPr>
          <p:cNvGraphicFramePr>
            <a:graphicFrameLocks/>
          </p:cNvGraphicFramePr>
          <p:nvPr/>
        </p:nvGraphicFramePr>
        <p:xfrm>
          <a:off x="179087" y="2251712"/>
          <a:ext cx="7740000" cy="41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7" name="CaixaDeTexto 46">
            <a:extLst>
              <a:ext uri="{FF2B5EF4-FFF2-40B4-BE49-F238E27FC236}">
                <a16:creationId xmlns:a16="http://schemas.microsoft.com/office/drawing/2014/main" id="{C233D030-BF22-D671-0FE5-388D01470C25}"/>
              </a:ext>
            </a:extLst>
          </p:cNvPr>
          <p:cNvSpPr txBox="1"/>
          <p:nvPr/>
        </p:nvSpPr>
        <p:spPr>
          <a:xfrm rot="5400000">
            <a:off x="7443232" y="6039326"/>
            <a:ext cx="288000" cy="3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cxnSp>
        <p:nvCxnSpPr>
          <p:cNvPr id="48" name="Conector reto 47">
            <a:extLst>
              <a:ext uri="{FF2B5EF4-FFF2-40B4-BE49-F238E27FC236}">
                <a16:creationId xmlns:a16="http://schemas.microsoft.com/office/drawing/2014/main" id="{114BF8EB-56F5-99D3-1CC5-0FBE4C0C9E3F}"/>
              </a:ext>
            </a:extLst>
          </p:cNvPr>
          <p:cNvCxnSpPr>
            <a:cxnSpLocks/>
          </p:cNvCxnSpPr>
          <p:nvPr/>
        </p:nvCxnSpPr>
        <p:spPr>
          <a:xfrm>
            <a:off x="7781043" y="5792177"/>
            <a:ext cx="0" cy="61200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>
            <a:extLst>
              <a:ext uri="{FF2B5EF4-FFF2-40B4-BE49-F238E27FC236}">
                <a16:creationId xmlns:a16="http://schemas.microsoft.com/office/drawing/2014/main" id="{E5953FE4-F75C-C2C1-A9A1-CFBCA94658F7}"/>
              </a:ext>
            </a:extLst>
          </p:cNvPr>
          <p:cNvCxnSpPr>
            <a:cxnSpLocks/>
          </p:cNvCxnSpPr>
          <p:nvPr/>
        </p:nvCxnSpPr>
        <p:spPr>
          <a:xfrm>
            <a:off x="7465057" y="5792177"/>
            <a:ext cx="0" cy="61200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19AD5102-7286-FE9C-8747-9713F648BB22}"/>
              </a:ext>
            </a:extLst>
          </p:cNvPr>
          <p:cNvSpPr txBox="1"/>
          <p:nvPr/>
        </p:nvSpPr>
        <p:spPr>
          <a:xfrm>
            <a:off x="7552553" y="5864454"/>
            <a:ext cx="360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Poppins Light" panose="00000400000000000000" pitchFamily="2" charset="0"/>
              </a:rPr>
              <a:t>2T</a:t>
            </a: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1541A171-CD9C-A38D-C3D9-C2BB311B97C2}"/>
              </a:ext>
            </a:extLst>
          </p:cNvPr>
          <p:cNvSpPr txBox="1"/>
          <p:nvPr/>
        </p:nvSpPr>
        <p:spPr>
          <a:xfrm rot="16200000">
            <a:off x="170887" y="6144989"/>
            <a:ext cx="468000" cy="2463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00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Poppins Light" panose="00000400000000000000" pitchFamily="2" charset="0"/>
              </a:rPr>
              <a:t>2013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921D5A16-5B6B-9F15-CDB0-F63D65ED4FC4}"/>
              </a:ext>
            </a:extLst>
          </p:cNvPr>
          <p:cNvSpPr txBox="1"/>
          <p:nvPr/>
        </p:nvSpPr>
        <p:spPr>
          <a:xfrm rot="5400000">
            <a:off x="7417430" y="5991699"/>
            <a:ext cx="432000" cy="3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C578E6E8-699C-09C4-A26C-491047E7F039}"/>
              </a:ext>
            </a:extLst>
          </p:cNvPr>
          <p:cNvSpPr txBox="1"/>
          <p:nvPr/>
        </p:nvSpPr>
        <p:spPr>
          <a:xfrm>
            <a:off x="7373810" y="6098177"/>
            <a:ext cx="504000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Poppins Light" panose="00000400000000000000" pitchFamily="2" charset="0"/>
              </a:rPr>
              <a:t>2025</a:t>
            </a:r>
          </a:p>
        </p:txBody>
      </p:sp>
      <p:sp>
        <p:nvSpPr>
          <p:cNvPr id="54" name="Espaço Reservado para Conteúdo 4">
            <a:extLst>
              <a:ext uri="{FF2B5EF4-FFF2-40B4-BE49-F238E27FC236}">
                <a16:creationId xmlns:a16="http://schemas.microsoft.com/office/drawing/2014/main" id="{9C3C5C23-0537-E96B-98E5-8EA125F0D4D1}"/>
              </a:ext>
            </a:extLst>
          </p:cNvPr>
          <p:cNvSpPr txBox="1">
            <a:spLocks/>
          </p:cNvSpPr>
          <p:nvPr/>
        </p:nvSpPr>
        <p:spPr>
          <a:xfrm>
            <a:off x="244087" y="6401300"/>
            <a:ext cx="7664109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900">
                <a:latin typeface="Poppins Light" panose="00000400000000000000" pitchFamily="2" charset="0"/>
                <a:cs typeface="Poppins Light" panose="00000400000000000000" pitchFamily="2" charset="0"/>
              </a:rPr>
              <a:t>Nota: não há variáveis financeiras disponíveis em nível de desagregação adequado para calcular a sinistralidade pré-2013. Fonte: Painel Econômico-Financeiro da ANS. Elaboração: LCA Consultoria Econômica.</a:t>
            </a:r>
          </a:p>
        </p:txBody>
      </p: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4A0043A0-036A-43B5-0A1C-8566450117CA}"/>
              </a:ext>
            </a:extLst>
          </p:cNvPr>
          <p:cNvCxnSpPr>
            <a:cxnSpLocks/>
          </p:cNvCxnSpPr>
          <p:nvPr/>
        </p:nvCxnSpPr>
        <p:spPr>
          <a:xfrm>
            <a:off x="473707" y="5789300"/>
            <a:ext cx="0" cy="61200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to 55">
            <a:extLst>
              <a:ext uri="{FF2B5EF4-FFF2-40B4-BE49-F238E27FC236}">
                <a16:creationId xmlns:a16="http://schemas.microsoft.com/office/drawing/2014/main" id="{DA0E2084-A030-0721-8C5A-D41A03CA4541}"/>
              </a:ext>
            </a:extLst>
          </p:cNvPr>
          <p:cNvCxnSpPr>
            <a:cxnSpLocks/>
          </p:cNvCxnSpPr>
          <p:nvPr/>
        </p:nvCxnSpPr>
        <p:spPr>
          <a:xfrm>
            <a:off x="313687" y="5785453"/>
            <a:ext cx="0" cy="61200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91A6A295-90F9-A92D-20B0-073DFC870724}"/>
              </a:ext>
            </a:extLst>
          </p:cNvPr>
          <p:cNvSpPr txBox="1"/>
          <p:nvPr/>
        </p:nvSpPr>
        <p:spPr>
          <a:xfrm>
            <a:off x="1036840" y="2776415"/>
            <a:ext cx="23687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Poppins SemiBold" panose="00000700000000000000" pitchFamily="2" charset="0"/>
              </a:rPr>
              <a:t>Média 2013-19:</a:t>
            </a:r>
          </a:p>
          <a:p>
            <a:pPr algn="ctr"/>
            <a:r>
              <a:rPr lang="pt-BR" sz="16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83,8%</a:t>
            </a:r>
            <a:endParaRPr lang="pt-BR" sz="1600" i="1" u="sng" baseline="30000">
              <a:solidFill>
                <a:schemeClr val="tx1">
                  <a:lumMod val="75000"/>
                  <a:lumOff val="2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59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34118F2-D753-3249-A40B-D49747F47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tângulo 107">
            <a:extLst>
              <a:ext uri="{FF2B5EF4-FFF2-40B4-BE49-F238E27FC236}">
                <a16:creationId xmlns:a16="http://schemas.microsoft.com/office/drawing/2014/main" id="{0130341C-CB3A-F718-7FD1-63323E7A93FC}"/>
              </a:ext>
            </a:extLst>
          </p:cNvPr>
          <p:cNvSpPr/>
          <p:nvPr/>
        </p:nvSpPr>
        <p:spPr>
          <a:xfrm>
            <a:off x="6126415" y="1259536"/>
            <a:ext cx="6065586" cy="5596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7" name="Retângulo 56">
            <a:extLst>
              <a:ext uri="{FF2B5EF4-FFF2-40B4-BE49-F238E27FC236}">
                <a16:creationId xmlns:a16="http://schemas.microsoft.com/office/drawing/2014/main" id="{76BCE650-F330-F657-1022-5DEDE6C5F323}"/>
              </a:ext>
            </a:extLst>
          </p:cNvPr>
          <p:cNvSpPr/>
          <p:nvPr/>
        </p:nvSpPr>
        <p:spPr>
          <a:xfrm>
            <a:off x="6126414" y="4630592"/>
            <a:ext cx="6076743" cy="22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36CD81D-CC11-229E-F2FC-C479E9F7A32B}"/>
              </a:ext>
            </a:extLst>
          </p:cNvPr>
          <p:cNvSpPr/>
          <p:nvPr/>
        </p:nvSpPr>
        <p:spPr>
          <a:xfrm>
            <a:off x="0" y="-1"/>
            <a:ext cx="12192000" cy="125452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68877D76-1BA4-D1BF-5A9E-E4B31B2041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0341" y="137679"/>
            <a:ext cx="669322" cy="663542"/>
          </a:xfrm>
          <a:prstGeom prst="rect">
            <a:avLst/>
          </a:prstGeom>
        </p:spPr>
      </p:pic>
      <p:sp>
        <p:nvSpPr>
          <p:cNvPr id="32" name="Espaço Reservado para Número de Slide 14">
            <a:extLst>
              <a:ext uri="{FF2B5EF4-FFF2-40B4-BE49-F238E27FC236}">
                <a16:creationId xmlns:a16="http://schemas.microsoft.com/office/drawing/2014/main" id="{F60C43B3-75B2-9819-999A-9E8AE5416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39651" y="6510237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0" smtClean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6</a:t>
            </a:fld>
            <a:endParaRPr lang="pt-BR" sz="100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2" name="Espaço Reservado para Conteúdo 4">
            <a:extLst>
              <a:ext uri="{FF2B5EF4-FFF2-40B4-BE49-F238E27FC236}">
                <a16:creationId xmlns:a16="http://schemas.microsoft.com/office/drawing/2014/main" id="{ADD0B553-B8CB-7DFF-61B6-432D9723AE10}"/>
              </a:ext>
            </a:extLst>
          </p:cNvPr>
          <p:cNvSpPr txBox="1">
            <a:spLocks/>
          </p:cNvSpPr>
          <p:nvPr/>
        </p:nvSpPr>
        <p:spPr>
          <a:xfrm>
            <a:off x="156796" y="188835"/>
            <a:ext cx="10800000" cy="864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4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Avaliação dos resultados financeiros da saúde suplementar no Brasil se deu a partir dos seguintes </a:t>
            </a:r>
            <a:r>
              <a:rPr lang="pt-BR" sz="2400">
                <a:solidFill>
                  <a:schemeClr val="accent4">
                    <a:lumMod val="20000"/>
                    <a:lumOff val="8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indicadores da literatura de finanças</a:t>
            </a:r>
            <a:r>
              <a:rPr lang="pt-BR" sz="2400" baseline="300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  <a:r>
              <a:rPr lang="pt-BR" sz="24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</p:txBody>
      </p:sp>
      <p:sp>
        <p:nvSpPr>
          <p:cNvPr id="17" name="Espaço Reservado para Conteúdo 4">
            <a:extLst>
              <a:ext uri="{FF2B5EF4-FFF2-40B4-BE49-F238E27FC236}">
                <a16:creationId xmlns:a16="http://schemas.microsoft.com/office/drawing/2014/main" id="{BCE8083F-588A-1B6C-1B21-A470731DA955}"/>
              </a:ext>
            </a:extLst>
          </p:cNvPr>
          <p:cNvSpPr txBox="1">
            <a:spLocks/>
          </p:cNvSpPr>
          <p:nvPr/>
        </p:nvSpPr>
        <p:spPr>
          <a:xfrm>
            <a:off x="652591" y="1401586"/>
            <a:ext cx="5054367" cy="360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000">
                <a:latin typeface="Poppins" panose="00000500000000000000" pitchFamily="2" charset="0"/>
                <a:cs typeface="Poppins" panose="00000500000000000000" pitchFamily="2" charset="0"/>
              </a:rPr>
              <a:t>Indicadores de lucratividade</a:t>
            </a:r>
          </a:p>
        </p:txBody>
      </p: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ED5E7ABA-1B55-06A1-9688-5D4FCAC76679}"/>
              </a:ext>
            </a:extLst>
          </p:cNvPr>
          <p:cNvCxnSpPr>
            <a:cxnSpLocks/>
          </p:cNvCxnSpPr>
          <p:nvPr/>
        </p:nvCxnSpPr>
        <p:spPr>
          <a:xfrm rot="5400000">
            <a:off x="3307257" y="4054002"/>
            <a:ext cx="5616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spaço Reservado para Conteúdo 4">
            <a:extLst>
              <a:ext uri="{FF2B5EF4-FFF2-40B4-BE49-F238E27FC236}">
                <a16:creationId xmlns:a16="http://schemas.microsoft.com/office/drawing/2014/main" id="{58CA6BE4-D4F1-1C03-B6F2-D829E8A12C75}"/>
              </a:ext>
            </a:extLst>
          </p:cNvPr>
          <p:cNvSpPr txBox="1">
            <a:spLocks/>
          </p:cNvSpPr>
          <p:nvPr/>
        </p:nvSpPr>
        <p:spPr>
          <a:xfrm>
            <a:off x="7050209" y="1422509"/>
            <a:ext cx="4956811" cy="432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000">
                <a:latin typeface="Poppins" panose="00000500000000000000" pitchFamily="2" charset="0"/>
                <a:cs typeface="Poppins" panose="00000500000000000000" pitchFamily="2" charset="0"/>
              </a:rPr>
              <a:t>Rentabilidade do capital investido</a:t>
            </a:r>
          </a:p>
        </p:txBody>
      </p:sp>
      <p:pic>
        <p:nvPicPr>
          <p:cNvPr id="35" name="Gráfico 34" descr="Fábrica estrutura de tópicos">
            <a:extLst>
              <a:ext uri="{FF2B5EF4-FFF2-40B4-BE49-F238E27FC236}">
                <a16:creationId xmlns:a16="http://schemas.microsoft.com/office/drawing/2014/main" id="{2516D810-3D41-B539-62E8-9DF16F8D0D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36945" y="1545862"/>
            <a:ext cx="606405" cy="606405"/>
          </a:xfrm>
          <a:prstGeom prst="rect">
            <a:avLst/>
          </a:prstGeom>
        </p:spPr>
      </p:pic>
      <p:pic>
        <p:nvPicPr>
          <p:cNvPr id="37" name="Gráfico 36" descr="Dólar estrutura de tópicos">
            <a:extLst>
              <a:ext uri="{FF2B5EF4-FFF2-40B4-BE49-F238E27FC236}">
                <a16:creationId xmlns:a16="http://schemas.microsoft.com/office/drawing/2014/main" id="{710CC7CF-456B-3720-A106-F0EAB1824B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179" y="1579014"/>
            <a:ext cx="540000" cy="540000"/>
          </a:xfrm>
          <a:prstGeom prst="rect">
            <a:avLst/>
          </a:prstGeom>
        </p:spPr>
      </p:pic>
      <p:sp>
        <p:nvSpPr>
          <p:cNvPr id="40" name="Espaço Reservado para Conteúdo 4">
            <a:extLst>
              <a:ext uri="{FF2B5EF4-FFF2-40B4-BE49-F238E27FC236}">
                <a16:creationId xmlns:a16="http://schemas.microsoft.com/office/drawing/2014/main" id="{B88CCBA1-077C-C04D-DD02-6F74BDE5D9CC}"/>
              </a:ext>
            </a:extLst>
          </p:cNvPr>
          <p:cNvSpPr txBox="1">
            <a:spLocks/>
          </p:cNvSpPr>
          <p:nvPr/>
        </p:nvSpPr>
        <p:spPr>
          <a:xfrm>
            <a:off x="229364" y="2853929"/>
            <a:ext cx="2528345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accent1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</a:t>
            </a:r>
          </a:p>
        </p:txBody>
      </p:sp>
      <p:sp>
        <p:nvSpPr>
          <p:cNvPr id="41" name="Espaço Reservado para Conteúdo 4">
            <a:extLst>
              <a:ext uri="{FF2B5EF4-FFF2-40B4-BE49-F238E27FC236}">
                <a16:creationId xmlns:a16="http://schemas.microsoft.com/office/drawing/2014/main" id="{A4D691C5-B99C-8A00-B989-310C4B087995}"/>
              </a:ext>
            </a:extLst>
          </p:cNvPr>
          <p:cNvSpPr txBox="1">
            <a:spLocks/>
          </p:cNvSpPr>
          <p:nvPr/>
        </p:nvSpPr>
        <p:spPr>
          <a:xfrm>
            <a:off x="229364" y="4611543"/>
            <a:ext cx="2528345" cy="93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accent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Retorno sobre o Patrimônio Líquido (ROE)</a:t>
            </a:r>
          </a:p>
        </p:txBody>
      </p:sp>
      <p:grpSp>
        <p:nvGrpSpPr>
          <p:cNvPr id="42" name="Agrupar 41">
            <a:extLst>
              <a:ext uri="{FF2B5EF4-FFF2-40B4-BE49-F238E27FC236}">
                <a16:creationId xmlns:a16="http://schemas.microsoft.com/office/drawing/2014/main" id="{02442E73-51C7-5CFD-3E49-EA931C557D4C}"/>
              </a:ext>
            </a:extLst>
          </p:cNvPr>
          <p:cNvGrpSpPr/>
          <p:nvPr/>
        </p:nvGrpSpPr>
        <p:grpSpPr>
          <a:xfrm>
            <a:off x="2616937" y="3001415"/>
            <a:ext cx="180000" cy="72000"/>
            <a:chOff x="3107650" y="4346373"/>
            <a:chExt cx="182650" cy="46384"/>
          </a:xfrm>
        </p:grpSpPr>
        <p:cxnSp>
          <p:nvCxnSpPr>
            <p:cNvPr id="43" name="Conector reto 42">
              <a:extLst>
                <a:ext uri="{FF2B5EF4-FFF2-40B4-BE49-F238E27FC236}">
                  <a16:creationId xmlns:a16="http://schemas.microsoft.com/office/drawing/2014/main" id="{79C85CBF-5C83-81D6-0D9B-8742C58F2989}"/>
                </a:ext>
              </a:extLst>
            </p:cNvPr>
            <p:cNvCxnSpPr>
              <a:cxnSpLocks/>
            </p:cNvCxnSpPr>
            <p:nvPr/>
          </p:nvCxnSpPr>
          <p:spPr>
            <a:xfrm>
              <a:off x="3107650" y="4346373"/>
              <a:ext cx="180000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>
              <a:extLst>
                <a:ext uri="{FF2B5EF4-FFF2-40B4-BE49-F238E27FC236}">
                  <a16:creationId xmlns:a16="http://schemas.microsoft.com/office/drawing/2014/main" id="{FF494E0F-3F53-0DE3-707A-4BC4AC5AFC1B}"/>
                </a:ext>
              </a:extLst>
            </p:cNvPr>
            <p:cNvCxnSpPr>
              <a:cxnSpLocks/>
            </p:cNvCxnSpPr>
            <p:nvPr/>
          </p:nvCxnSpPr>
          <p:spPr>
            <a:xfrm>
              <a:off x="3110300" y="4392757"/>
              <a:ext cx="180000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Espaço Reservado para Conteúdo 4">
            <a:extLst>
              <a:ext uri="{FF2B5EF4-FFF2-40B4-BE49-F238E27FC236}">
                <a16:creationId xmlns:a16="http://schemas.microsoft.com/office/drawing/2014/main" id="{C2F0F139-C88D-B5B4-F149-E1566014047C}"/>
              </a:ext>
            </a:extLst>
          </p:cNvPr>
          <p:cNvSpPr txBox="1">
            <a:spLocks/>
          </p:cNvSpPr>
          <p:nvPr/>
        </p:nvSpPr>
        <p:spPr>
          <a:xfrm>
            <a:off x="3095224" y="2655929"/>
            <a:ext cx="2528345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Lucro Líquido</a:t>
            </a:r>
          </a:p>
        </p:txBody>
      </p:sp>
      <p:cxnSp>
        <p:nvCxnSpPr>
          <p:cNvPr id="50" name="Conector reto 49">
            <a:extLst>
              <a:ext uri="{FF2B5EF4-FFF2-40B4-BE49-F238E27FC236}">
                <a16:creationId xmlns:a16="http://schemas.microsoft.com/office/drawing/2014/main" id="{3A77A84A-EA37-9FB6-3BCD-2CE1A1E88217}"/>
              </a:ext>
            </a:extLst>
          </p:cNvPr>
          <p:cNvCxnSpPr>
            <a:cxnSpLocks/>
          </p:cNvCxnSpPr>
          <p:nvPr/>
        </p:nvCxnSpPr>
        <p:spPr>
          <a:xfrm>
            <a:off x="3095224" y="3042614"/>
            <a:ext cx="252834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spaço Reservado para Conteúdo 4">
            <a:extLst>
              <a:ext uri="{FF2B5EF4-FFF2-40B4-BE49-F238E27FC236}">
                <a16:creationId xmlns:a16="http://schemas.microsoft.com/office/drawing/2014/main" id="{C36279E9-748D-632E-8809-44BBAC8B8C58}"/>
              </a:ext>
            </a:extLst>
          </p:cNvPr>
          <p:cNvSpPr txBox="1">
            <a:spLocks/>
          </p:cNvSpPr>
          <p:nvPr/>
        </p:nvSpPr>
        <p:spPr>
          <a:xfrm>
            <a:off x="3095223" y="3072556"/>
            <a:ext cx="2528345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Receita</a:t>
            </a:r>
          </a:p>
        </p:txBody>
      </p:sp>
      <p:grpSp>
        <p:nvGrpSpPr>
          <p:cNvPr id="53" name="Agrupar 52">
            <a:extLst>
              <a:ext uri="{FF2B5EF4-FFF2-40B4-BE49-F238E27FC236}">
                <a16:creationId xmlns:a16="http://schemas.microsoft.com/office/drawing/2014/main" id="{810CC3C0-DC73-1220-9737-39CE753C25C6}"/>
              </a:ext>
            </a:extLst>
          </p:cNvPr>
          <p:cNvGrpSpPr/>
          <p:nvPr/>
        </p:nvGrpSpPr>
        <p:grpSpPr>
          <a:xfrm>
            <a:off x="2609679" y="5007735"/>
            <a:ext cx="180000" cy="72000"/>
            <a:chOff x="3107650" y="4346373"/>
            <a:chExt cx="182650" cy="46384"/>
          </a:xfrm>
        </p:grpSpPr>
        <p:cxnSp>
          <p:nvCxnSpPr>
            <p:cNvPr id="56" name="Conector reto 55">
              <a:extLst>
                <a:ext uri="{FF2B5EF4-FFF2-40B4-BE49-F238E27FC236}">
                  <a16:creationId xmlns:a16="http://schemas.microsoft.com/office/drawing/2014/main" id="{942CDB89-B748-859D-4D08-700A3954EE41}"/>
                </a:ext>
              </a:extLst>
            </p:cNvPr>
            <p:cNvCxnSpPr>
              <a:cxnSpLocks/>
            </p:cNvCxnSpPr>
            <p:nvPr/>
          </p:nvCxnSpPr>
          <p:spPr>
            <a:xfrm>
              <a:off x="3107650" y="4346373"/>
              <a:ext cx="180000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ector reto 58">
              <a:extLst>
                <a:ext uri="{FF2B5EF4-FFF2-40B4-BE49-F238E27FC236}">
                  <a16:creationId xmlns:a16="http://schemas.microsoft.com/office/drawing/2014/main" id="{154B9DA8-576C-A5CF-1581-979046B98760}"/>
                </a:ext>
              </a:extLst>
            </p:cNvPr>
            <p:cNvCxnSpPr>
              <a:cxnSpLocks/>
            </p:cNvCxnSpPr>
            <p:nvPr/>
          </p:nvCxnSpPr>
          <p:spPr>
            <a:xfrm>
              <a:off x="3110300" y="4392757"/>
              <a:ext cx="180000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Espaço Reservado para Conteúdo 4">
            <a:extLst>
              <a:ext uri="{FF2B5EF4-FFF2-40B4-BE49-F238E27FC236}">
                <a16:creationId xmlns:a16="http://schemas.microsoft.com/office/drawing/2014/main" id="{AD6D8C6E-D5A2-40C5-8192-AB234C35C30D}"/>
              </a:ext>
            </a:extLst>
          </p:cNvPr>
          <p:cNvSpPr txBox="1">
            <a:spLocks/>
          </p:cNvSpPr>
          <p:nvPr/>
        </p:nvSpPr>
        <p:spPr>
          <a:xfrm>
            <a:off x="3087966" y="4662249"/>
            <a:ext cx="2528345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Lucro Líquido</a:t>
            </a:r>
          </a:p>
        </p:txBody>
      </p:sp>
      <p:cxnSp>
        <p:nvCxnSpPr>
          <p:cNvPr id="63" name="Conector reto 62">
            <a:extLst>
              <a:ext uri="{FF2B5EF4-FFF2-40B4-BE49-F238E27FC236}">
                <a16:creationId xmlns:a16="http://schemas.microsoft.com/office/drawing/2014/main" id="{1D8372D5-07FA-BC2A-9CB3-4A81880E8E2E}"/>
              </a:ext>
            </a:extLst>
          </p:cNvPr>
          <p:cNvCxnSpPr>
            <a:cxnSpLocks/>
          </p:cNvCxnSpPr>
          <p:nvPr/>
        </p:nvCxnSpPr>
        <p:spPr>
          <a:xfrm>
            <a:off x="3087966" y="5048934"/>
            <a:ext cx="252834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Espaço Reservado para Conteúdo 4">
            <a:extLst>
              <a:ext uri="{FF2B5EF4-FFF2-40B4-BE49-F238E27FC236}">
                <a16:creationId xmlns:a16="http://schemas.microsoft.com/office/drawing/2014/main" id="{5ACEDFBB-67DE-FCF2-227B-4CF1BBAD018C}"/>
              </a:ext>
            </a:extLst>
          </p:cNvPr>
          <p:cNvSpPr txBox="1">
            <a:spLocks/>
          </p:cNvSpPr>
          <p:nvPr/>
        </p:nvSpPr>
        <p:spPr>
          <a:xfrm>
            <a:off x="3087965" y="5078876"/>
            <a:ext cx="2528345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Patrimônio Líquido</a:t>
            </a:r>
          </a:p>
        </p:txBody>
      </p:sp>
      <p:sp>
        <p:nvSpPr>
          <p:cNvPr id="72" name="Espaço Reservado para Conteúdo 4">
            <a:extLst>
              <a:ext uri="{FF2B5EF4-FFF2-40B4-BE49-F238E27FC236}">
                <a16:creationId xmlns:a16="http://schemas.microsoft.com/office/drawing/2014/main" id="{BF025C58-7F77-ECAB-0D6E-6AF48589C49D}"/>
              </a:ext>
            </a:extLst>
          </p:cNvPr>
          <p:cNvSpPr txBox="1">
            <a:spLocks/>
          </p:cNvSpPr>
          <p:nvPr/>
        </p:nvSpPr>
        <p:spPr>
          <a:xfrm>
            <a:off x="759940" y="1776298"/>
            <a:ext cx="5142455" cy="637888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i="1">
                <a:latin typeface="Poppins" panose="00000500000000000000" pitchFamily="2" charset="0"/>
                <a:cs typeface="Poppins" panose="00000500000000000000" pitchFamily="2" charset="0"/>
              </a:rPr>
              <a:t>Mensuram a eficiência do setor em administrar suas operações</a:t>
            </a:r>
          </a:p>
        </p:txBody>
      </p:sp>
      <p:sp>
        <p:nvSpPr>
          <p:cNvPr id="73" name="Espaço Reservado para Conteúdo 4">
            <a:extLst>
              <a:ext uri="{FF2B5EF4-FFF2-40B4-BE49-F238E27FC236}">
                <a16:creationId xmlns:a16="http://schemas.microsoft.com/office/drawing/2014/main" id="{A04210E3-841D-E51F-DFD7-0A3782C0974D}"/>
              </a:ext>
            </a:extLst>
          </p:cNvPr>
          <p:cNvSpPr txBox="1">
            <a:spLocks/>
          </p:cNvSpPr>
          <p:nvPr/>
        </p:nvSpPr>
        <p:spPr>
          <a:xfrm>
            <a:off x="7128331" y="1834038"/>
            <a:ext cx="4956812" cy="57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i="1">
                <a:latin typeface="Poppins" panose="00000500000000000000" pitchFamily="2" charset="0"/>
                <a:cs typeface="Poppins" panose="00000500000000000000" pitchFamily="2" charset="0"/>
              </a:rPr>
              <a:t>Mensura a capacidade do setor em remunerar todo o capital nele investido</a:t>
            </a:r>
          </a:p>
        </p:txBody>
      </p:sp>
      <p:sp>
        <p:nvSpPr>
          <p:cNvPr id="87" name="Espaço Reservado para Conteúdo 4">
            <a:extLst>
              <a:ext uri="{FF2B5EF4-FFF2-40B4-BE49-F238E27FC236}">
                <a16:creationId xmlns:a16="http://schemas.microsoft.com/office/drawing/2014/main" id="{7B4F7FAC-AA97-4258-A218-BA4766FCE02E}"/>
              </a:ext>
            </a:extLst>
          </p:cNvPr>
          <p:cNvSpPr txBox="1">
            <a:spLocks/>
          </p:cNvSpPr>
          <p:nvPr/>
        </p:nvSpPr>
        <p:spPr>
          <a:xfrm>
            <a:off x="1249906" y="3674531"/>
            <a:ext cx="4788000" cy="576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accent1">
                <a:lumMod val="50000"/>
              </a:schemeClr>
            </a:solidFill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latin typeface="Poppins" panose="00000500000000000000" pitchFamily="2" charset="0"/>
                <a:cs typeface="Poppins" panose="00000500000000000000" pitchFamily="2" charset="0"/>
              </a:rPr>
              <a:t>Percentual das receitas destinadas à remuneração do capital</a:t>
            </a:r>
          </a:p>
        </p:txBody>
      </p:sp>
      <p:sp>
        <p:nvSpPr>
          <p:cNvPr id="88" name="Espaço Reservado para Conteúdo 4">
            <a:extLst>
              <a:ext uri="{FF2B5EF4-FFF2-40B4-BE49-F238E27FC236}">
                <a16:creationId xmlns:a16="http://schemas.microsoft.com/office/drawing/2014/main" id="{505A4974-764C-9582-4AAC-49E7B7A98751}"/>
              </a:ext>
            </a:extLst>
          </p:cNvPr>
          <p:cNvSpPr txBox="1">
            <a:spLocks/>
          </p:cNvSpPr>
          <p:nvPr/>
        </p:nvSpPr>
        <p:spPr>
          <a:xfrm>
            <a:off x="121963" y="6579877"/>
            <a:ext cx="5913391" cy="252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900">
                <a:latin typeface="Poppins Light" panose="00000400000000000000" pitchFamily="2" charset="0"/>
                <a:cs typeface="Poppins Light" panose="00000400000000000000" pitchFamily="2" charset="0"/>
              </a:rPr>
              <a:t>1: JORDAN, Ross. Bookman, 9ª edição. Fundamentos de Administração Financeira, 2013.</a:t>
            </a:r>
          </a:p>
        </p:txBody>
      </p:sp>
      <p:cxnSp>
        <p:nvCxnSpPr>
          <p:cNvPr id="97" name="Conector reto 96">
            <a:extLst>
              <a:ext uri="{FF2B5EF4-FFF2-40B4-BE49-F238E27FC236}">
                <a16:creationId xmlns:a16="http://schemas.microsoft.com/office/drawing/2014/main" id="{0CC98EE7-D01E-7A5F-87FA-4E8A060F9049}"/>
              </a:ext>
            </a:extLst>
          </p:cNvPr>
          <p:cNvCxnSpPr>
            <a:cxnSpLocks/>
          </p:cNvCxnSpPr>
          <p:nvPr/>
        </p:nvCxnSpPr>
        <p:spPr>
          <a:xfrm rot="10800000">
            <a:off x="-12000" y="2510010"/>
            <a:ext cx="12204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Espaço Reservado para Conteúdo 4">
            <a:extLst>
              <a:ext uri="{FF2B5EF4-FFF2-40B4-BE49-F238E27FC236}">
                <a16:creationId xmlns:a16="http://schemas.microsoft.com/office/drawing/2014/main" id="{7D058244-FD90-86B0-76CC-EFA978D0EBAE}"/>
              </a:ext>
            </a:extLst>
          </p:cNvPr>
          <p:cNvSpPr txBox="1">
            <a:spLocks/>
          </p:cNvSpPr>
          <p:nvPr/>
        </p:nvSpPr>
        <p:spPr>
          <a:xfrm>
            <a:off x="1188494" y="5750650"/>
            <a:ext cx="4788000" cy="576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accent2">
                <a:lumMod val="50000"/>
              </a:schemeClr>
            </a:solidFill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latin typeface="Poppins" panose="00000500000000000000" pitchFamily="2" charset="0"/>
                <a:cs typeface="Poppins" panose="00000500000000000000" pitchFamily="2" charset="0"/>
              </a:rPr>
              <a:t>Rentabilidade dos recursos próprios investidos na empresa</a:t>
            </a:r>
          </a:p>
        </p:txBody>
      </p:sp>
      <p:sp>
        <p:nvSpPr>
          <p:cNvPr id="114" name="Espaço Reservado para Conteúdo 4">
            <a:extLst>
              <a:ext uri="{FF2B5EF4-FFF2-40B4-BE49-F238E27FC236}">
                <a16:creationId xmlns:a16="http://schemas.microsoft.com/office/drawing/2014/main" id="{3E0158A1-A294-322E-4EE0-7C3A31FD8EF8}"/>
              </a:ext>
            </a:extLst>
          </p:cNvPr>
          <p:cNvSpPr txBox="1">
            <a:spLocks/>
          </p:cNvSpPr>
          <p:nvPr/>
        </p:nvSpPr>
        <p:spPr>
          <a:xfrm>
            <a:off x="6216512" y="2625955"/>
            <a:ext cx="2198710" cy="900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accent6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Retorno sobre o capital investido (ROIC)</a:t>
            </a:r>
          </a:p>
        </p:txBody>
      </p:sp>
      <p:grpSp>
        <p:nvGrpSpPr>
          <p:cNvPr id="115" name="Agrupar 114">
            <a:extLst>
              <a:ext uri="{FF2B5EF4-FFF2-40B4-BE49-F238E27FC236}">
                <a16:creationId xmlns:a16="http://schemas.microsoft.com/office/drawing/2014/main" id="{E3BAA936-ECAA-7240-5331-B0FFC9B29F91}"/>
              </a:ext>
            </a:extLst>
          </p:cNvPr>
          <p:cNvGrpSpPr/>
          <p:nvPr/>
        </p:nvGrpSpPr>
        <p:grpSpPr>
          <a:xfrm>
            <a:off x="8386364" y="2991151"/>
            <a:ext cx="180000" cy="72000"/>
            <a:chOff x="3107650" y="4346373"/>
            <a:chExt cx="182650" cy="46384"/>
          </a:xfrm>
        </p:grpSpPr>
        <p:cxnSp>
          <p:nvCxnSpPr>
            <p:cNvPr id="116" name="Conector reto 115">
              <a:extLst>
                <a:ext uri="{FF2B5EF4-FFF2-40B4-BE49-F238E27FC236}">
                  <a16:creationId xmlns:a16="http://schemas.microsoft.com/office/drawing/2014/main" id="{6A9DCC31-E20B-7856-BE87-A09CB39BBBE0}"/>
                </a:ext>
              </a:extLst>
            </p:cNvPr>
            <p:cNvCxnSpPr>
              <a:cxnSpLocks/>
            </p:cNvCxnSpPr>
            <p:nvPr/>
          </p:nvCxnSpPr>
          <p:spPr>
            <a:xfrm>
              <a:off x="3107650" y="4346373"/>
              <a:ext cx="180000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ector reto 116">
              <a:extLst>
                <a:ext uri="{FF2B5EF4-FFF2-40B4-BE49-F238E27FC236}">
                  <a16:creationId xmlns:a16="http://schemas.microsoft.com/office/drawing/2014/main" id="{E2D3CF4F-ACCF-4CB3-15F3-891F9233E50E}"/>
                </a:ext>
              </a:extLst>
            </p:cNvPr>
            <p:cNvCxnSpPr>
              <a:cxnSpLocks/>
            </p:cNvCxnSpPr>
            <p:nvPr/>
          </p:nvCxnSpPr>
          <p:spPr>
            <a:xfrm>
              <a:off x="3110300" y="4392757"/>
              <a:ext cx="180000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8" name="Espaço Reservado para Conteúdo 4">
            <a:extLst>
              <a:ext uri="{FF2B5EF4-FFF2-40B4-BE49-F238E27FC236}">
                <a16:creationId xmlns:a16="http://schemas.microsoft.com/office/drawing/2014/main" id="{9DCAA09C-2749-EB2A-CF49-83CEFA6778B0}"/>
              </a:ext>
            </a:extLst>
          </p:cNvPr>
          <p:cNvSpPr txBox="1">
            <a:spLocks/>
          </p:cNvSpPr>
          <p:nvPr/>
        </p:nvSpPr>
        <p:spPr>
          <a:xfrm>
            <a:off x="8617904" y="2616637"/>
            <a:ext cx="792000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EBIT</a:t>
            </a:r>
          </a:p>
        </p:txBody>
      </p:sp>
      <p:cxnSp>
        <p:nvCxnSpPr>
          <p:cNvPr id="119" name="Conector reto 118">
            <a:extLst>
              <a:ext uri="{FF2B5EF4-FFF2-40B4-BE49-F238E27FC236}">
                <a16:creationId xmlns:a16="http://schemas.microsoft.com/office/drawing/2014/main" id="{008897F0-197E-B827-B0BB-F4B1FD924133}"/>
              </a:ext>
            </a:extLst>
          </p:cNvPr>
          <p:cNvCxnSpPr>
            <a:cxnSpLocks/>
          </p:cNvCxnSpPr>
          <p:nvPr/>
        </p:nvCxnSpPr>
        <p:spPr>
          <a:xfrm>
            <a:off x="8821110" y="3032350"/>
            <a:ext cx="3132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Espaço Reservado para Conteúdo 4">
            <a:extLst>
              <a:ext uri="{FF2B5EF4-FFF2-40B4-BE49-F238E27FC236}">
                <a16:creationId xmlns:a16="http://schemas.microsoft.com/office/drawing/2014/main" id="{7E29E89A-517E-6898-C04E-FD822BE9E5F7}"/>
              </a:ext>
            </a:extLst>
          </p:cNvPr>
          <p:cNvSpPr txBox="1">
            <a:spLocks/>
          </p:cNvSpPr>
          <p:nvPr/>
        </p:nvSpPr>
        <p:spPr>
          <a:xfrm>
            <a:off x="9111815" y="3076945"/>
            <a:ext cx="2528345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Capital Investido</a:t>
            </a:r>
          </a:p>
        </p:txBody>
      </p:sp>
      <p:pic>
        <p:nvPicPr>
          <p:cNvPr id="123" name="Gráfico 122" descr="Adicionar estrutura de tópicos">
            <a:extLst>
              <a:ext uri="{FF2B5EF4-FFF2-40B4-BE49-F238E27FC236}">
                <a16:creationId xmlns:a16="http://schemas.microsoft.com/office/drawing/2014/main" id="{71F619CB-4226-E9BA-34C0-47D946D8F37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732358">
            <a:off x="9302561" y="2615947"/>
            <a:ext cx="360000" cy="360000"/>
          </a:xfrm>
          <a:prstGeom prst="rect">
            <a:avLst/>
          </a:prstGeom>
        </p:spPr>
      </p:pic>
      <p:sp>
        <p:nvSpPr>
          <p:cNvPr id="124" name="Espaço Reservado para Conteúdo 4">
            <a:extLst>
              <a:ext uri="{FF2B5EF4-FFF2-40B4-BE49-F238E27FC236}">
                <a16:creationId xmlns:a16="http://schemas.microsoft.com/office/drawing/2014/main" id="{84B3C26F-7D20-F799-F038-B2EB50E8216D}"/>
              </a:ext>
            </a:extLst>
          </p:cNvPr>
          <p:cNvSpPr txBox="1">
            <a:spLocks/>
          </p:cNvSpPr>
          <p:nvPr/>
        </p:nvSpPr>
        <p:spPr>
          <a:xfrm>
            <a:off x="9391904" y="2623891"/>
            <a:ext cx="2880000" cy="39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latin typeface="Poppins" panose="00000500000000000000" pitchFamily="2" charset="0"/>
                <a:cs typeface="Poppins" panose="00000500000000000000" pitchFamily="2" charset="0"/>
              </a:rPr>
              <a:t>(1-Aliq. Trib. diretos)</a:t>
            </a:r>
          </a:p>
        </p:txBody>
      </p:sp>
      <p:sp>
        <p:nvSpPr>
          <p:cNvPr id="125" name="Espaço Reservado para Conteúdo 4">
            <a:extLst>
              <a:ext uri="{FF2B5EF4-FFF2-40B4-BE49-F238E27FC236}">
                <a16:creationId xmlns:a16="http://schemas.microsoft.com/office/drawing/2014/main" id="{29665309-4931-2D0F-4134-ADD5B535A9F5}"/>
              </a:ext>
            </a:extLst>
          </p:cNvPr>
          <p:cNvSpPr txBox="1">
            <a:spLocks/>
          </p:cNvSpPr>
          <p:nvPr/>
        </p:nvSpPr>
        <p:spPr>
          <a:xfrm>
            <a:off x="7219561" y="3653639"/>
            <a:ext cx="4865582" cy="82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accent6">
                <a:lumMod val="50000"/>
              </a:schemeClr>
            </a:solidFill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latin typeface="Poppins" panose="00000500000000000000" pitchFamily="2" charset="0"/>
                <a:cs typeface="Poppins" panose="00000500000000000000" pitchFamily="2" charset="0"/>
              </a:rPr>
              <a:t>Capacidade do setor remunerar todo o capital nele investido, incluindo os aportes por meio de dívidas</a:t>
            </a:r>
          </a:p>
        </p:txBody>
      </p:sp>
      <p:sp>
        <p:nvSpPr>
          <p:cNvPr id="129" name="Espaço Reservado para Conteúdo 4">
            <a:extLst>
              <a:ext uri="{FF2B5EF4-FFF2-40B4-BE49-F238E27FC236}">
                <a16:creationId xmlns:a16="http://schemas.microsoft.com/office/drawing/2014/main" id="{F7BE91DF-3E36-EDF6-583D-1FA5DFF142FD}"/>
              </a:ext>
            </a:extLst>
          </p:cNvPr>
          <p:cNvSpPr txBox="1">
            <a:spLocks/>
          </p:cNvSpPr>
          <p:nvPr/>
        </p:nvSpPr>
        <p:spPr>
          <a:xfrm>
            <a:off x="6144064" y="5666099"/>
            <a:ext cx="2628000" cy="900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4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</a:t>
            </a:r>
            <a:r>
              <a:rPr lang="pt-BR" sz="28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ROIC</a:t>
            </a:r>
            <a:r>
              <a:rPr lang="pt-BR" sz="24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menor que </a:t>
            </a:r>
            <a:r>
              <a:rPr lang="pt-BR" sz="2800">
                <a:solidFill>
                  <a:srgbClr val="FFC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WACC</a:t>
            </a:r>
          </a:p>
        </p:txBody>
      </p:sp>
      <p:pic>
        <p:nvPicPr>
          <p:cNvPr id="8" name="Gráfico 7" descr="Conselho administrativo estrutura de tópicos">
            <a:extLst>
              <a:ext uri="{FF2B5EF4-FFF2-40B4-BE49-F238E27FC236}">
                <a16:creationId xmlns:a16="http://schemas.microsoft.com/office/drawing/2014/main" id="{72DC7982-5381-85CE-7063-A84ECD5897E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27544" y="5811969"/>
            <a:ext cx="648000" cy="648000"/>
          </a:xfrm>
          <a:prstGeom prst="rect">
            <a:avLst/>
          </a:prstGeom>
        </p:spPr>
      </p:pic>
      <p:pic>
        <p:nvPicPr>
          <p:cNvPr id="10" name="Gráfico 9" descr="Registrar estrutura de tópicos">
            <a:extLst>
              <a:ext uri="{FF2B5EF4-FFF2-40B4-BE49-F238E27FC236}">
                <a16:creationId xmlns:a16="http://schemas.microsoft.com/office/drawing/2014/main" id="{64384F75-A71D-7B7A-D789-77C94A865ED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27544" y="3701427"/>
            <a:ext cx="648000" cy="648000"/>
          </a:xfrm>
          <a:prstGeom prst="rect">
            <a:avLst/>
          </a:prstGeom>
        </p:spPr>
      </p:pic>
      <p:pic>
        <p:nvPicPr>
          <p:cNvPr id="16" name="Gráfico 15" descr="Dinheiro estrutura de tópicos">
            <a:extLst>
              <a:ext uri="{FF2B5EF4-FFF2-40B4-BE49-F238E27FC236}">
                <a16:creationId xmlns:a16="http://schemas.microsoft.com/office/drawing/2014/main" id="{4F19DE75-044C-EDC3-9362-226D43B593F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07768" y="3648116"/>
            <a:ext cx="360000" cy="360000"/>
          </a:xfrm>
          <a:prstGeom prst="rect">
            <a:avLst/>
          </a:prstGeom>
        </p:spPr>
      </p:pic>
      <p:pic>
        <p:nvPicPr>
          <p:cNvPr id="18" name="Gráfico 17" descr="Dinheiro estrutura de tópicos">
            <a:extLst>
              <a:ext uri="{FF2B5EF4-FFF2-40B4-BE49-F238E27FC236}">
                <a16:creationId xmlns:a16="http://schemas.microsoft.com/office/drawing/2014/main" id="{A8A2ADBC-9AA1-E0FA-DAC4-CD0D8A26F25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07768" y="5698105"/>
            <a:ext cx="360000" cy="360000"/>
          </a:xfrm>
          <a:prstGeom prst="rect">
            <a:avLst/>
          </a:prstGeom>
        </p:spPr>
      </p:pic>
      <p:sp>
        <p:nvSpPr>
          <p:cNvPr id="27" name="Espaço Reservado para Conteúdo 4">
            <a:extLst>
              <a:ext uri="{FF2B5EF4-FFF2-40B4-BE49-F238E27FC236}">
                <a16:creationId xmlns:a16="http://schemas.microsoft.com/office/drawing/2014/main" id="{F1294286-BA9F-3D9B-91B5-AA79351E1B2C}"/>
              </a:ext>
            </a:extLst>
          </p:cNvPr>
          <p:cNvSpPr txBox="1">
            <a:spLocks/>
          </p:cNvSpPr>
          <p:nvPr/>
        </p:nvSpPr>
        <p:spPr>
          <a:xfrm>
            <a:off x="6614203" y="4756191"/>
            <a:ext cx="4448543" cy="864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ROIC</a:t>
            </a:r>
            <a:r>
              <a:rPr lang="pt-BR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deve ser comparado ao </a:t>
            </a:r>
            <a:r>
              <a:rPr lang="pt-BR">
                <a:solidFill>
                  <a:srgbClr val="FFC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WACC</a:t>
            </a:r>
            <a:r>
              <a:rPr lang="pt-BR" baseline="300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  <a:r>
              <a:rPr lang="pt-BR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que mensura o custo do capital investido – o </a:t>
            </a:r>
            <a:r>
              <a:rPr lang="pt-BR" u="sng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retorno mínimo esperado</a:t>
            </a:r>
          </a:p>
        </p:txBody>
      </p:sp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7070291A-DC33-7555-51D4-97F5A8F758E0}"/>
              </a:ext>
            </a:extLst>
          </p:cNvPr>
          <p:cNvCxnSpPr>
            <a:cxnSpLocks/>
          </p:cNvCxnSpPr>
          <p:nvPr/>
        </p:nvCxnSpPr>
        <p:spPr>
          <a:xfrm>
            <a:off x="8848963" y="6137174"/>
            <a:ext cx="54000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spaço Reservado para Conteúdo 4">
            <a:extLst>
              <a:ext uri="{FF2B5EF4-FFF2-40B4-BE49-F238E27FC236}">
                <a16:creationId xmlns:a16="http://schemas.microsoft.com/office/drawing/2014/main" id="{E7A2D7DF-3307-CD6A-D168-618E18FAFC29}"/>
              </a:ext>
            </a:extLst>
          </p:cNvPr>
          <p:cNvSpPr txBox="1">
            <a:spLocks/>
          </p:cNvSpPr>
          <p:nvPr/>
        </p:nvSpPr>
        <p:spPr>
          <a:xfrm>
            <a:off x="9500196" y="5636379"/>
            <a:ext cx="2642283" cy="1097172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Retorno sobre o capital investido no setor é insuficiente para cobrir o custo do capital</a:t>
            </a:r>
          </a:p>
        </p:txBody>
      </p:sp>
      <p:pic>
        <p:nvPicPr>
          <p:cNvPr id="38" name="Gráfico 37" descr="Oferta e procura estrutura de tópicos">
            <a:extLst>
              <a:ext uri="{FF2B5EF4-FFF2-40B4-BE49-F238E27FC236}">
                <a16:creationId xmlns:a16="http://schemas.microsoft.com/office/drawing/2014/main" id="{BFAF19EA-88B0-B015-3336-6C33FD93327B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1075002" y="4844447"/>
            <a:ext cx="720000" cy="720000"/>
          </a:xfrm>
          <a:prstGeom prst="rect">
            <a:avLst/>
          </a:prstGeom>
        </p:spPr>
      </p:pic>
      <p:cxnSp>
        <p:nvCxnSpPr>
          <p:cNvPr id="44" name="Conector: Curvo 43">
            <a:extLst>
              <a:ext uri="{FF2B5EF4-FFF2-40B4-BE49-F238E27FC236}">
                <a16:creationId xmlns:a16="http://schemas.microsoft.com/office/drawing/2014/main" id="{013AC97F-5A98-71B7-2CF4-C4B2FEC4EBEF}"/>
              </a:ext>
            </a:extLst>
          </p:cNvPr>
          <p:cNvCxnSpPr>
            <a:cxnSpLocks/>
          </p:cNvCxnSpPr>
          <p:nvPr/>
        </p:nvCxnSpPr>
        <p:spPr>
          <a:xfrm rot="16200000" flipH="1">
            <a:off x="1275482" y="3212447"/>
            <a:ext cx="540000" cy="36000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Curvo 48">
            <a:extLst>
              <a:ext uri="{FF2B5EF4-FFF2-40B4-BE49-F238E27FC236}">
                <a16:creationId xmlns:a16="http://schemas.microsoft.com/office/drawing/2014/main" id="{DB53A5E0-4599-65FD-DDF1-B82E96BDD84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407114" y="5284652"/>
            <a:ext cx="540000" cy="36000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: Curvo 50">
            <a:extLst>
              <a:ext uri="{FF2B5EF4-FFF2-40B4-BE49-F238E27FC236}">
                <a16:creationId xmlns:a16="http://schemas.microsoft.com/office/drawing/2014/main" id="{2A72ED9B-56C8-4C62-FD81-1DC03AC832A0}"/>
              </a:ext>
            </a:extLst>
          </p:cNvPr>
          <p:cNvCxnSpPr>
            <a:cxnSpLocks/>
          </p:cNvCxnSpPr>
          <p:nvPr/>
        </p:nvCxnSpPr>
        <p:spPr>
          <a:xfrm rot="16200000" flipH="1">
            <a:off x="7446660" y="3268344"/>
            <a:ext cx="432000" cy="28800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Espaço Reservado para Conteúdo 4">
            <a:extLst>
              <a:ext uri="{FF2B5EF4-FFF2-40B4-BE49-F238E27FC236}">
                <a16:creationId xmlns:a16="http://schemas.microsoft.com/office/drawing/2014/main" id="{619271CE-C5B4-E6A4-9F6B-8B0833A149A1}"/>
              </a:ext>
            </a:extLst>
          </p:cNvPr>
          <p:cNvSpPr txBox="1">
            <a:spLocks/>
          </p:cNvSpPr>
          <p:nvPr/>
        </p:nvSpPr>
        <p:spPr>
          <a:xfrm>
            <a:off x="6179411" y="6600081"/>
            <a:ext cx="5913391" cy="252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90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2: Custo médio ponderado do capital</a:t>
            </a:r>
          </a:p>
        </p:txBody>
      </p:sp>
      <p:pic>
        <p:nvPicPr>
          <p:cNvPr id="60" name="Gráfico 59" descr="Fábrica estrutura de tópicos">
            <a:extLst>
              <a:ext uri="{FF2B5EF4-FFF2-40B4-BE49-F238E27FC236}">
                <a16:creationId xmlns:a16="http://schemas.microsoft.com/office/drawing/2014/main" id="{0C73D246-7A7F-EB6E-DD7C-B59357168713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253143" y="3779384"/>
            <a:ext cx="792000" cy="792000"/>
          </a:xfrm>
          <a:prstGeom prst="rect">
            <a:avLst/>
          </a:prstGeom>
        </p:spPr>
      </p:pic>
      <p:pic>
        <p:nvPicPr>
          <p:cNvPr id="62" name="Gráfico 61" descr="Dinheiro estrutura de tópicos">
            <a:extLst>
              <a:ext uri="{FF2B5EF4-FFF2-40B4-BE49-F238E27FC236}">
                <a16:creationId xmlns:a16="http://schemas.microsoft.com/office/drawing/2014/main" id="{43B161D1-0443-8B14-FF4B-FCC77F448FBB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806046" y="3658691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621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AA6FE-453D-A4ED-FA6D-CEEC07328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95FB9A89-3A69-AF13-77EB-22212A3C50D6}"/>
              </a:ext>
            </a:extLst>
          </p:cNvPr>
          <p:cNvSpPr/>
          <p:nvPr/>
        </p:nvSpPr>
        <p:spPr>
          <a:xfrm>
            <a:off x="3331216" y="1045019"/>
            <a:ext cx="8843950" cy="54892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75C4F3C-3C2A-D5B4-DF78-013C713B9AE1}"/>
              </a:ext>
            </a:extLst>
          </p:cNvPr>
          <p:cNvSpPr/>
          <p:nvPr/>
        </p:nvSpPr>
        <p:spPr>
          <a:xfrm>
            <a:off x="2" y="4"/>
            <a:ext cx="3276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endParaRPr lang="pt-BR" sz="1801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B594C81C-24E3-DA2E-2706-7744625827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7373" y="89585"/>
            <a:ext cx="472462" cy="468382"/>
          </a:xfrm>
          <a:prstGeom prst="rect">
            <a:avLst/>
          </a:prstGeom>
        </p:spPr>
      </p:pic>
      <p:sp>
        <p:nvSpPr>
          <p:cNvPr id="10" name="Espaço Reservado para Texto 1">
            <a:extLst>
              <a:ext uri="{FF2B5EF4-FFF2-40B4-BE49-F238E27FC236}">
                <a16:creationId xmlns:a16="http://schemas.microsoft.com/office/drawing/2014/main" id="{94359022-7430-4C4D-E04D-A43CF94DB07B}"/>
              </a:ext>
            </a:extLst>
          </p:cNvPr>
          <p:cNvSpPr txBox="1">
            <a:spLocks/>
          </p:cNvSpPr>
          <p:nvPr/>
        </p:nvSpPr>
        <p:spPr>
          <a:xfrm>
            <a:off x="-14474" y="399165"/>
            <a:ext cx="3307692" cy="241200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30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Margem liquida das OPSs apresentou piora no período 2021-24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179EFC0-2B43-81C0-76CF-55EE14A65FF8}"/>
              </a:ext>
            </a:extLst>
          </p:cNvPr>
          <p:cNvSpPr txBox="1"/>
          <p:nvPr/>
        </p:nvSpPr>
        <p:spPr>
          <a:xfrm>
            <a:off x="3559629" y="688768"/>
            <a:ext cx="82117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Margem Líquida (em % das contraprestações líquidas/prêmios retidos) da saúde suplementar brasileira, 1° tri/2010-2° tri/2025, </a:t>
            </a:r>
            <a:r>
              <a:rPr lang="pt-BR" sz="1500" u="sng">
                <a:solidFill>
                  <a:schemeClr val="accent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média móvel 4 trimestres</a:t>
            </a:r>
            <a:endParaRPr lang="pt-BR" sz="1500" i="1" u="sng" baseline="30000">
              <a:solidFill>
                <a:schemeClr val="accent2">
                  <a:lumMod val="5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21" name="Espaço Reservado para Conteúdo 4">
            <a:extLst>
              <a:ext uri="{FF2B5EF4-FFF2-40B4-BE49-F238E27FC236}">
                <a16:creationId xmlns:a16="http://schemas.microsoft.com/office/drawing/2014/main" id="{7BF8F6F6-DEFE-37A5-B673-CD23B61C3E6F}"/>
              </a:ext>
            </a:extLst>
          </p:cNvPr>
          <p:cNvSpPr txBox="1">
            <a:spLocks/>
          </p:cNvSpPr>
          <p:nvPr/>
        </p:nvSpPr>
        <p:spPr>
          <a:xfrm>
            <a:off x="690506" y="3614380"/>
            <a:ext cx="2556000" cy="674663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Pior momento da série foi em 2022</a:t>
            </a:r>
            <a:endParaRPr lang="pt-BR" sz="1800">
              <a:solidFill>
                <a:schemeClr val="accent2">
                  <a:lumMod val="20000"/>
                  <a:lumOff val="8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22" name="Espaço Reservado para Conteúdo 4">
            <a:extLst>
              <a:ext uri="{FF2B5EF4-FFF2-40B4-BE49-F238E27FC236}">
                <a16:creationId xmlns:a16="http://schemas.microsoft.com/office/drawing/2014/main" id="{45B3CD37-D6CA-E3F7-AE16-3B1CBA8E8924}"/>
              </a:ext>
            </a:extLst>
          </p:cNvPr>
          <p:cNvSpPr txBox="1">
            <a:spLocks/>
          </p:cNvSpPr>
          <p:nvPr/>
        </p:nvSpPr>
        <p:spPr>
          <a:xfrm>
            <a:off x="146533" y="4659324"/>
            <a:ext cx="2815381" cy="1259042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Resultados do 2° tri/2025 sinalizam possível retorno aos patamares pré-2020</a:t>
            </a:r>
            <a:endParaRPr lang="pt-BR" sz="1800">
              <a:solidFill>
                <a:schemeClr val="accent2">
                  <a:lumMod val="20000"/>
                  <a:lumOff val="8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pic>
        <p:nvPicPr>
          <p:cNvPr id="23" name="Gráfico 22" descr="Gráfico de tendência descendente estrutura de tópicos">
            <a:extLst>
              <a:ext uri="{FF2B5EF4-FFF2-40B4-BE49-F238E27FC236}">
                <a16:creationId xmlns:a16="http://schemas.microsoft.com/office/drawing/2014/main" id="{5CAE6108-306F-05F1-8AF2-4AE411BD74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901" y="3616659"/>
            <a:ext cx="684000" cy="684000"/>
          </a:xfrm>
          <a:prstGeom prst="rect">
            <a:avLst/>
          </a:prstGeom>
        </p:spPr>
      </p:pic>
      <p:sp>
        <p:nvSpPr>
          <p:cNvPr id="3" name="Espaço Reservado para Número de Slide 14">
            <a:extLst>
              <a:ext uri="{FF2B5EF4-FFF2-40B4-BE49-F238E27FC236}">
                <a16:creationId xmlns:a16="http://schemas.microsoft.com/office/drawing/2014/main" id="{DEDC2244-BDEE-20CC-6302-C2E6400BA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8191" y="6510612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7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2139B85-ABB6-F75F-16B7-62C8AEA0C557}"/>
              </a:ext>
            </a:extLst>
          </p:cNvPr>
          <p:cNvSpPr txBox="1"/>
          <p:nvPr/>
        </p:nvSpPr>
        <p:spPr>
          <a:xfrm>
            <a:off x="3331216" y="6377294"/>
            <a:ext cx="8741406" cy="400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1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Nota: rateio do resultado financeiro derivado de provisões obrigatórias foi realizado através da razão de ativos financeiros livres/provisionados no período. Fonte: ANS. Elaboração: LCA Consultoria Econômica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691DFAC2-F7F1-5F86-DB39-B972B03BD710}"/>
              </a:ext>
            </a:extLst>
          </p:cNvPr>
          <p:cNvGraphicFramePr>
            <a:graphicFrameLocks/>
          </p:cNvGraphicFramePr>
          <p:nvPr/>
        </p:nvGraphicFramePr>
        <p:xfrm>
          <a:off x="3388605" y="1258791"/>
          <a:ext cx="8676000" cy="507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5" name="Triângulo Retângulo 24">
            <a:extLst>
              <a:ext uri="{FF2B5EF4-FFF2-40B4-BE49-F238E27FC236}">
                <a16:creationId xmlns:a16="http://schemas.microsoft.com/office/drawing/2014/main" id="{EECDDBDF-C5BB-E8E1-8046-339359492787}"/>
              </a:ext>
            </a:extLst>
          </p:cNvPr>
          <p:cNvSpPr/>
          <p:nvPr/>
        </p:nvSpPr>
        <p:spPr>
          <a:xfrm flipH="1">
            <a:off x="5631177" y="2899410"/>
            <a:ext cx="100968" cy="565785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8D7637FD-258C-30FF-27E4-8934158846F3}"/>
              </a:ext>
            </a:extLst>
          </p:cNvPr>
          <p:cNvSpPr/>
          <p:nvPr/>
        </p:nvSpPr>
        <p:spPr>
          <a:xfrm>
            <a:off x="5621652" y="3483983"/>
            <a:ext cx="72000" cy="3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Triângulo Retângulo 29">
            <a:extLst>
              <a:ext uri="{FF2B5EF4-FFF2-40B4-BE49-F238E27FC236}">
                <a16:creationId xmlns:a16="http://schemas.microsoft.com/office/drawing/2014/main" id="{3073A277-A56B-8323-557E-B3FE6F98BF85}"/>
              </a:ext>
            </a:extLst>
          </p:cNvPr>
          <p:cNvSpPr/>
          <p:nvPr/>
        </p:nvSpPr>
        <p:spPr>
          <a:xfrm rot="1282432" flipH="1">
            <a:off x="4985329" y="3497670"/>
            <a:ext cx="45719" cy="112239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D75B7D9A-2919-B0E0-EB09-68B36683E6B5}"/>
              </a:ext>
            </a:extLst>
          </p:cNvPr>
          <p:cNvSpPr/>
          <p:nvPr/>
        </p:nvSpPr>
        <p:spPr>
          <a:xfrm>
            <a:off x="5070884" y="3484583"/>
            <a:ext cx="72000" cy="3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E838C91B-942D-E239-330B-39FC1ADA7A06}"/>
              </a:ext>
            </a:extLst>
          </p:cNvPr>
          <p:cNvSpPr/>
          <p:nvPr/>
        </p:nvSpPr>
        <p:spPr>
          <a:xfrm>
            <a:off x="5059454" y="3494893"/>
            <a:ext cx="72000" cy="3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5F857CF2-12BF-A9DE-165C-6A5979132494}"/>
              </a:ext>
            </a:extLst>
          </p:cNvPr>
          <p:cNvSpPr/>
          <p:nvPr/>
        </p:nvSpPr>
        <p:spPr>
          <a:xfrm>
            <a:off x="11549659" y="3483983"/>
            <a:ext cx="72000" cy="3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1E46F852-DF41-9394-4B4E-3212D7876271}"/>
              </a:ext>
            </a:extLst>
          </p:cNvPr>
          <p:cNvSpPr/>
          <p:nvPr/>
        </p:nvSpPr>
        <p:spPr>
          <a:xfrm>
            <a:off x="11536683" y="3518831"/>
            <a:ext cx="72000" cy="3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Triângulo isósceles 37">
            <a:extLst>
              <a:ext uri="{FF2B5EF4-FFF2-40B4-BE49-F238E27FC236}">
                <a16:creationId xmlns:a16="http://schemas.microsoft.com/office/drawing/2014/main" id="{3B636DC3-D490-38A7-1E34-9564E2403D8C}"/>
              </a:ext>
            </a:extLst>
          </p:cNvPr>
          <p:cNvSpPr/>
          <p:nvPr/>
        </p:nvSpPr>
        <p:spPr>
          <a:xfrm flipV="1">
            <a:off x="10386059" y="3483982"/>
            <a:ext cx="192405" cy="156473"/>
          </a:xfrm>
          <a:prstGeom prst="triangle">
            <a:avLst>
              <a:gd name="adj" fmla="val 48964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133E7B3E-F27D-1C0B-DF1A-95049C6E7D4A}"/>
              </a:ext>
            </a:extLst>
          </p:cNvPr>
          <p:cNvSpPr txBox="1">
            <a:spLocks/>
          </p:cNvSpPr>
          <p:nvPr/>
        </p:nvSpPr>
        <p:spPr>
          <a:xfrm>
            <a:off x="9148700" y="1267801"/>
            <a:ext cx="2896766" cy="4104000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cxnSp>
        <p:nvCxnSpPr>
          <p:cNvPr id="40" name="Conector reto 39">
            <a:extLst>
              <a:ext uri="{FF2B5EF4-FFF2-40B4-BE49-F238E27FC236}">
                <a16:creationId xmlns:a16="http://schemas.microsoft.com/office/drawing/2014/main" id="{EFEE99CB-6993-7F91-B344-9B29990B7DBD}"/>
              </a:ext>
            </a:extLst>
          </p:cNvPr>
          <p:cNvCxnSpPr>
            <a:cxnSpLocks/>
          </p:cNvCxnSpPr>
          <p:nvPr/>
        </p:nvCxnSpPr>
        <p:spPr>
          <a:xfrm>
            <a:off x="9120640" y="1267801"/>
            <a:ext cx="0" cy="4093356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59EB7221-0094-89CE-CC02-6D0922204A33}"/>
              </a:ext>
            </a:extLst>
          </p:cNvPr>
          <p:cNvSpPr txBox="1"/>
          <p:nvPr/>
        </p:nvSpPr>
        <p:spPr>
          <a:xfrm>
            <a:off x="4257778" y="1438553"/>
            <a:ext cx="2332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accent2">
                    <a:lumMod val="50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Margem Líquida com result. financeiro total (média)</a:t>
            </a:r>
            <a:endParaRPr lang="pt-BR" sz="1200" i="1" u="sng" baseline="30000">
              <a:solidFill>
                <a:schemeClr val="accent2">
                  <a:lumMod val="50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7997B446-4721-A4D1-8E00-179AADE204B8}"/>
              </a:ext>
            </a:extLst>
          </p:cNvPr>
          <p:cNvSpPr txBox="1"/>
          <p:nvPr/>
        </p:nvSpPr>
        <p:spPr>
          <a:xfrm>
            <a:off x="6645612" y="1438553"/>
            <a:ext cx="115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3,6% a.a</a:t>
            </a:r>
            <a:endParaRPr lang="pt-BR" sz="1400" i="1" u="sng" baseline="30000">
              <a:solidFill>
                <a:schemeClr val="accent2">
                  <a:lumMod val="5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DB7FBFE9-EC6A-A830-80D0-9C5F53F41471}"/>
              </a:ext>
            </a:extLst>
          </p:cNvPr>
          <p:cNvSpPr txBox="1"/>
          <p:nvPr/>
        </p:nvSpPr>
        <p:spPr>
          <a:xfrm>
            <a:off x="6645612" y="1712797"/>
            <a:ext cx="1153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accent2">
                    <a:lumMod val="50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2010-2019</a:t>
            </a:r>
            <a:endParaRPr lang="pt-BR" sz="1200" i="1" u="sng" baseline="30000">
              <a:solidFill>
                <a:schemeClr val="accent2">
                  <a:lumMod val="50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0DE2366E-F337-C9D5-2797-3746A34ED112}"/>
              </a:ext>
            </a:extLst>
          </p:cNvPr>
          <p:cNvSpPr txBox="1"/>
          <p:nvPr/>
        </p:nvSpPr>
        <p:spPr>
          <a:xfrm>
            <a:off x="10569986" y="1438553"/>
            <a:ext cx="115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2">
                    <a:lumMod val="5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2,7% a.a</a:t>
            </a:r>
            <a:endParaRPr lang="pt-BR" sz="1400" i="1" u="sng" baseline="30000">
              <a:solidFill>
                <a:schemeClr val="accent2">
                  <a:lumMod val="5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DD972522-9B70-3314-CC3D-C9E3A072762D}"/>
              </a:ext>
            </a:extLst>
          </p:cNvPr>
          <p:cNvSpPr txBox="1"/>
          <p:nvPr/>
        </p:nvSpPr>
        <p:spPr>
          <a:xfrm>
            <a:off x="10569986" y="1712797"/>
            <a:ext cx="1153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accent2">
                    <a:lumMod val="50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2020-2025</a:t>
            </a:r>
            <a:endParaRPr lang="pt-BR" sz="1200" i="1" u="sng" baseline="30000">
              <a:solidFill>
                <a:schemeClr val="accent2">
                  <a:lumMod val="50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pic>
        <p:nvPicPr>
          <p:cNvPr id="47" name="Gráfico 46" descr="Gráfico de tendência descendente estrutura de tópicos">
            <a:extLst>
              <a:ext uri="{FF2B5EF4-FFF2-40B4-BE49-F238E27FC236}">
                <a16:creationId xmlns:a16="http://schemas.microsoft.com/office/drawing/2014/main" id="{F7BC3CA3-A952-6220-7054-05ADAE2DD35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99762" y="1504990"/>
            <a:ext cx="432000" cy="432000"/>
          </a:xfrm>
          <a:prstGeom prst="rect">
            <a:avLst/>
          </a:prstGeom>
        </p:spPr>
      </p:pic>
      <p:sp>
        <p:nvSpPr>
          <p:cNvPr id="48" name="CaixaDeTexto 47">
            <a:extLst>
              <a:ext uri="{FF2B5EF4-FFF2-40B4-BE49-F238E27FC236}">
                <a16:creationId xmlns:a16="http://schemas.microsoft.com/office/drawing/2014/main" id="{32B7353B-5414-73DF-BCC7-0F0586EA9B44}"/>
              </a:ext>
            </a:extLst>
          </p:cNvPr>
          <p:cNvSpPr txBox="1"/>
          <p:nvPr/>
        </p:nvSpPr>
        <p:spPr>
          <a:xfrm>
            <a:off x="5416467" y="5470810"/>
            <a:ext cx="234000" cy="93600"/>
          </a:xfrm>
          <a:prstGeom prst="rect">
            <a:avLst/>
          </a:prstGeom>
          <a:noFill/>
          <a:ln w="19050">
            <a:solidFill>
              <a:schemeClr val="accent2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267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A8496-057C-8375-0503-BF232868D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aixaDeTexto 15">
            <a:extLst>
              <a:ext uri="{FF2B5EF4-FFF2-40B4-BE49-F238E27FC236}">
                <a16:creationId xmlns:a16="http://schemas.microsoft.com/office/drawing/2014/main" id="{637829D4-F53C-9369-D9FF-F1E40B045965}"/>
              </a:ext>
            </a:extLst>
          </p:cNvPr>
          <p:cNvSpPr txBox="1"/>
          <p:nvPr/>
        </p:nvSpPr>
        <p:spPr>
          <a:xfrm>
            <a:off x="4146123" y="3189503"/>
            <a:ext cx="7621983" cy="33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D12EA208-30D0-E266-3619-C1776E759CBB}"/>
              </a:ext>
            </a:extLst>
          </p:cNvPr>
          <p:cNvSpPr/>
          <p:nvPr/>
        </p:nvSpPr>
        <p:spPr>
          <a:xfrm>
            <a:off x="0" y="4"/>
            <a:ext cx="4146123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308D8255-4430-8BC1-DE77-0E1E14B055C7}"/>
              </a:ext>
            </a:extLst>
          </p:cNvPr>
          <p:cNvCxnSpPr>
            <a:cxnSpLocks/>
          </p:cNvCxnSpPr>
          <p:nvPr/>
        </p:nvCxnSpPr>
        <p:spPr>
          <a:xfrm>
            <a:off x="3688080" y="447044"/>
            <a:ext cx="0" cy="378968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D5DC4DD8-58E1-EBE9-1283-83F46E99B463}"/>
              </a:ext>
            </a:extLst>
          </p:cNvPr>
          <p:cNvCxnSpPr>
            <a:cxnSpLocks/>
          </p:cNvCxnSpPr>
          <p:nvPr/>
        </p:nvCxnSpPr>
        <p:spPr>
          <a:xfrm>
            <a:off x="3810000" y="2515291"/>
            <a:ext cx="0" cy="398058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m 16" descr="Logotipo&#10;&#10;Descrição gerada automaticamente">
            <a:extLst>
              <a:ext uri="{FF2B5EF4-FFF2-40B4-BE49-F238E27FC236}">
                <a16:creationId xmlns:a16="http://schemas.microsoft.com/office/drawing/2014/main" id="{30977D72-D597-FB12-126E-8DDF3923EF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5970" y="6419832"/>
            <a:ext cx="368306" cy="365125"/>
          </a:xfrm>
          <a:prstGeom prst="rect">
            <a:avLst/>
          </a:prstGeom>
        </p:spPr>
      </p:pic>
      <p:grpSp>
        <p:nvGrpSpPr>
          <p:cNvPr id="5" name="Agrupar 4">
            <a:extLst>
              <a:ext uri="{FF2B5EF4-FFF2-40B4-BE49-F238E27FC236}">
                <a16:creationId xmlns:a16="http://schemas.microsoft.com/office/drawing/2014/main" id="{055D31F5-60DC-E438-0670-046C7CEF8BC0}"/>
              </a:ext>
            </a:extLst>
          </p:cNvPr>
          <p:cNvGrpSpPr/>
          <p:nvPr/>
        </p:nvGrpSpPr>
        <p:grpSpPr>
          <a:xfrm>
            <a:off x="10078723" y="143689"/>
            <a:ext cx="1676400" cy="6084000"/>
            <a:chOff x="10078720" y="375920"/>
            <a:chExt cx="1676400" cy="5674360"/>
          </a:xfrm>
        </p:grpSpPr>
        <p:cxnSp>
          <p:nvCxnSpPr>
            <p:cNvPr id="6" name="Conector reto 5">
              <a:extLst>
                <a:ext uri="{FF2B5EF4-FFF2-40B4-BE49-F238E27FC236}">
                  <a16:creationId xmlns:a16="http://schemas.microsoft.com/office/drawing/2014/main" id="{EA64C7EE-AC2C-23D8-2E1F-DA4CADF6E61D}"/>
                </a:ext>
              </a:extLst>
            </p:cNvPr>
            <p:cNvCxnSpPr>
              <a:cxnSpLocks/>
            </p:cNvCxnSpPr>
            <p:nvPr/>
          </p:nvCxnSpPr>
          <p:spPr>
            <a:xfrm>
              <a:off x="11755120" y="375920"/>
              <a:ext cx="0" cy="567436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7B8E878F-62F6-887B-BCB8-76727AF2D8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78720" y="375920"/>
              <a:ext cx="1676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Espaço Reservado para Texto 1">
            <a:extLst>
              <a:ext uri="{FF2B5EF4-FFF2-40B4-BE49-F238E27FC236}">
                <a16:creationId xmlns:a16="http://schemas.microsoft.com/office/drawing/2014/main" id="{5A7334E5-5573-394D-D976-27E50F4E1577}"/>
              </a:ext>
            </a:extLst>
          </p:cNvPr>
          <p:cNvSpPr txBox="1">
            <a:spLocks/>
          </p:cNvSpPr>
          <p:nvPr/>
        </p:nvSpPr>
        <p:spPr>
          <a:xfrm>
            <a:off x="143026" y="302249"/>
            <a:ext cx="3448718" cy="262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pt-BR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Efeitos sobre o setor pós-2019 foram homogêneos por porte das operadoras</a:t>
            </a:r>
          </a:p>
        </p:txBody>
      </p:sp>
      <p:sp>
        <p:nvSpPr>
          <p:cNvPr id="85" name="CaixaDeTexto 84">
            <a:extLst>
              <a:ext uri="{FF2B5EF4-FFF2-40B4-BE49-F238E27FC236}">
                <a16:creationId xmlns:a16="http://schemas.microsoft.com/office/drawing/2014/main" id="{7656A633-8F94-313F-84E9-4840C42EEE3B}"/>
              </a:ext>
            </a:extLst>
          </p:cNvPr>
          <p:cNvSpPr txBox="1"/>
          <p:nvPr/>
        </p:nvSpPr>
        <p:spPr>
          <a:xfrm>
            <a:off x="4205346" y="211798"/>
            <a:ext cx="7524000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Margens Líquidas (com resultado financeiro total) das operadoras de planos de saúde por porte e modalidade, 2011-2°sem/25 </a:t>
            </a:r>
            <a:r>
              <a:rPr lang="pt-BR" sz="11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(em % da receita bruta)</a:t>
            </a:r>
            <a:endParaRPr lang="pt-BR" sz="1400" i="1" u="sng" baseline="30000">
              <a:solidFill>
                <a:schemeClr val="tx1">
                  <a:lumMod val="75000"/>
                  <a:lumOff val="2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89" name="Espaço Reservado para Conteúdo 4">
            <a:extLst>
              <a:ext uri="{FF2B5EF4-FFF2-40B4-BE49-F238E27FC236}">
                <a16:creationId xmlns:a16="http://schemas.microsoft.com/office/drawing/2014/main" id="{7B1222A7-0B8E-E7C8-74C7-FEDC3D7A984F}"/>
              </a:ext>
            </a:extLst>
          </p:cNvPr>
          <p:cNvSpPr txBox="1">
            <a:spLocks/>
          </p:cNvSpPr>
          <p:nvPr/>
        </p:nvSpPr>
        <p:spPr>
          <a:xfrm>
            <a:off x="143026" y="4030384"/>
            <a:ext cx="3498259" cy="2412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7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 termos de modalidades, planos de medicina de grupo foram mais afetados nos anos pós-2019</a:t>
            </a:r>
          </a:p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7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Planos de autogestão foram os únicos que ainda não retomaram seus indicadores ao patamar pré-2020</a:t>
            </a:r>
            <a:endParaRPr lang="pt-BR" sz="1700">
              <a:solidFill>
                <a:schemeClr val="accent2">
                  <a:lumMod val="20000"/>
                  <a:lumOff val="80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pic>
        <p:nvPicPr>
          <p:cNvPr id="91" name="Gráfico 90" descr="Embaralhar estrutura de tópicos">
            <a:extLst>
              <a:ext uri="{FF2B5EF4-FFF2-40B4-BE49-F238E27FC236}">
                <a16:creationId xmlns:a16="http://schemas.microsoft.com/office/drawing/2014/main" id="{618AECC5-C90E-2F46-504E-68CD4E4A86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3304" y="3296733"/>
            <a:ext cx="792000" cy="792000"/>
          </a:xfrm>
          <a:prstGeom prst="rect">
            <a:avLst/>
          </a:prstGeom>
        </p:spPr>
      </p:pic>
      <p:sp>
        <p:nvSpPr>
          <p:cNvPr id="93" name="CaixaDeTexto 92">
            <a:extLst>
              <a:ext uri="{FF2B5EF4-FFF2-40B4-BE49-F238E27FC236}">
                <a16:creationId xmlns:a16="http://schemas.microsoft.com/office/drawing/2014/main" id="{BD69B3C1-FA91-9F02-7F9E-142F3CEF7396}"/>
              </a:ext>
            </a:extLst>
          </p:cNvPr>
          <p:cNvSpPr txBox="1"/>
          <p:nvPr/>
        </p:nvSpPr>
        <p:spPr>
          <a:xfrm>
            <a:off x="4177114" y="6145704"/>
            <a:ext cx="756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Nota: resultados segmentados por porte não estão disponíveis para antes de 2011.. Fonte: ANS. Elaboração: LCA Consultoria Econômica</a:t>
            </a:r>
          </a:p>
        </p:txBody>
      </p:sp>
      <p:sp>
        <p:nvSpPr>
          <p:cNvPr id="9" name="Espaço Reservado para Conteúdo 4">
            <a:extLst>
              <a:ext uri="{FF2B5EF4-FFF2-40B4-BE49-F238E27FC236}">
                <a16:creationId xmlns:a16="http://schemas.microsoft.com/office/drawing/2014/main" id="{18A061EB-F91A-CD5B-3BCA-33D510670F24}"/>
              </a:ext>
            </a:extLst>
          </p:cNvPr>
          <p:cNvSpPr txBox="1">
            <a:spLocks/>
          </p:cNvSpPr>
          <p:nvPr/>
        </p:nvSpPr>
        <p:spPr>
          <a:xfrm>
            <a:off x="4289150" y="748803"/>
            <a:ext cx="1633186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Porte</a:t>
            </a: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559DC449-7716-4E76-6802-BD062A5F49B5}"/>
              </a:ext>
            </a:extLst>
          </p:cNvPr>
          <p:cNvCxnSpPr>
            <a:cxnSpLocks/>
          </p:cNvCxnSpPr>
          <p:nvPr/>
        </p:nvCxnSpPr>
        <p:spPr>
          <a:xfrm>
            <a:off x="4146123" y="3189504"/>
            <a:ext cx="7614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>
            <a:extLst>
              <a:ext uri="{FF2B5EF4-FFF2-40B4-BE49-F238E27FC236}">
                <a16:creationId xmlns:a16="http://schemas.microsoft.com/office/drawing/2014/main" id="{C96CF826-5FD1-8DED-06C1-BD14C5457C23}"/>
              </a:ext>
            </a:extLst>
          </p:cNvPr>
          <p:cNvCxnSpPr>
            <a:cxnSpLocks/>
          </p:cNvCxnSpPr>
          <p:nvPr/>
        </p:nvCxnSpPr>
        <p:spPr>
          <a:xfrm>
            <a:off x="6523297" y="963966"/>
            <a:ext cx="0" cy="1944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>
            <a:extLst>
              <a:ext uri="{FF2B5EF4-FFF2-40B4-BE49-F238E27FC236}">
                <a16:creationId xmlns:a16="http://schemas.microsoft.com/office/drawing/2014/main" id="{C998686F-52AD-9CEE-8508-11E825A50684}"/>
              </a:ext>
            </a:extLst>
          </p:cNvPr>
          <p:cNvCxnSpPr>
            <a:cxnSpLocks/>
          </p:cNvCxnSpPr>
          <p:nvPr/>
        </p:nvCxnSpPr>
        <p:spPr>
          <a:xfrm>
            <a:off x="6523297" y="3429000"/>
            <a:ext cx="0" cy="223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to 69">
            <a:extLst>
              <a:ext uri="{FF2B5EF4-FFF2-40B4-BE49-F238E27FC236}">
                <a16:creationId xmlns:a16="http://schemas.microsoft.com/office/drawing/2014/main" id="{A29FEFDA-0597-6E6D-6FC2-67A4E9E6DFAE}"/>
              </a:ext>
            </a:extLst>
          </p:cNvPr>
          <p:cNvCxnSpPr>
            <a:cxnSpLocks/>
          </p:cNvCxnSpPr>
          <p:nvPr/>
        </p:nvCxnSpPr>
        <p:spPr>
          <a:xfrm>
            <a:off x="8123313" y="3429000"/>
            <a:ext cx="0" cy="223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ço Reservado para Conteúdo 4">
            <a:extLst>
              <a:ext uri="{FF2B5EF4-FFF2-40B4-BE49-F238E27FC236}">
                <a16:creationId xmlns:a16="http://schemas.microsoft.com/office/drawing/2014/main" id="{3BFFFFDA-27F9-F51B-16BA-59B378A6C2C1}"/>
              </a:ext>
            </a:extLst>
          </p:cNvPr>
          <p:cNvSpPr txBox="1">
            <a:spLocks/>
          </p:cNvSpPr>
          <p:nvPr/>
        </p:nvSpPr>
        <p:spPr>
          <a:xfrm>
            <a:off x="4289150" y="3228190"/>
            <a:ext cx="1633186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Modalidade</a:t>
            </a: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0B49C511-CA69-ECA8-2D48-5D603256A60E}"/>
              </a:ext>
            </a:extLst>
          </p:cNvPr>
          <p:cNvCxnSpPr>
            <a:cxnSpLocks/>
          </p:cNvCxnSpPr>
          <p:nvPr/>
        </p:nvCxnSpPr>
        <p:spPr>
          <a:xfrm>
            <a:off x="9780663" y="3472964"/>
            <a:ext cx="0" cy="223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C47A62F1-904A-B435-31F4-E8E55A19E5C7}"/>
              </a:ext>
            </a:extLst>
          </p:cNvPr>
          <p:cNvCxnSpPr>
            <a:cxnSpLocks/>
          </p:cNvCxnSpPr>
          <p:nvPr/>
        </p:nvCxnSpPr>
        <p:spPr>
          <a:xfrm>
            <a:off x="8138552" y="928803"/>
            <a:ext cx="0" cy="1944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069850E6-32B3-C20D-BB26-306C7E7B3FA1}"/>
              </a:ext>
            </a:extLst>
          </p:cNvPr>
          <p:cNvCxnSpPr>
            <a:cxnSpLocks/>
          </p:cNvCxnSpPr>
          <p:nvPr/>
        </p:nvCxnSpPr>
        <p:spPr>
          <a:xfrm>
            <a:off x="9780663" y="1011313"/>
            <a:ext cx="0" cy="1944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Número de Slide 14">
            <a:extLst>
              <a:ext uri="{FF2B5EF4-FFF2-40B4-BE49-F238E27FC236}">
                <a16:creationId xmlns:a16="http://schemas.microsoft.com/office/drawing/2014/main" id="{BDF0B933-1DD1-483B-50AD-A707CFD42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11080" y="6525058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8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9556AF6C-EEF5-6B1E-707E-249B7339FA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0876016"/>
              </p:ext>
            </p:extLst>
          </p:nvPr>
        </p:nvGraphicFramePr>
        <p:xfrm>
          <a:off x="4314838" y="680508"/>
          <a:ext cx="7414501" cy="2508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9" name="Gráfico 18">
            <a:extLst>
              <a:ext uri="{FF2B5EF4-FFF2-40B4-BE49-F238E27FC236}">
                <a16:creationId xmlns:a16="http://schemas.microsoft.com/office/drawing/2014/main" id="{E84E6A8E-1EFD-A679-8222-5CF1664E08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8154204"/>
              </p:ext>
            </p:extLst>
          </p:nvPr>
        </p:nvGraphicFramePr>
        <p:xfrm>
          <a:off x="4242459" y="3611745"/>
          <a:ext cx="7469072" cy="2644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357192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7010B-0BAD-C0E3-B412-5132EBBED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ixaDeTexto 21">
            <a:extLst>
              <a:ext uri="{FF2B5EF4-FFF2-40B4-BE49-F238E27FC236}">
                <a16:creationId xmlns:a16="http://schemas.microsoft.com/office/drawing/2014/main" id="{4625546E-44B0-24AD-1504-1D9D5A162171}"/>
              </a:ext>
            </a:extLst>
          </p:cNvPr>
          <p:cNvSpPr txBox="1">
            <a:spLocks/>
          </p:cNvSpPr>
          <p:nvPr/>
        </p:nvSpPr>
        <p:spPr>
          <a:xfrm>
            <a:off x="4794153" y="2797210"/>
            <a:ext cx="2434781" cy="3204000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4CAB16F-4882-B01C-11BD-8883721300E3}"/>
              </a:ext>
            </a:extLst>
          </p:cNvPr>
          <p:cNvSpPr txBox="1"/>
          <p:nvPr/>
        </p:nvSpPr>
        <p:spPr>
          <a:xfrm>
            <a:off x="7365804" y="1480226"/>
            <a:ext cx="4831200" cy="5377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3777E84E-BDB3-B023-94D3-2C52E4A24E55}"/>
              </a:ext>
            </a:extLst>
          </p:cNvPr>
          <p:cNvSpPr txBox="1"/>
          <p:nvPr/>
        </p:nvSpPr>
        <p:spPr>
          <a:xfrm>
            <a:off x="7365221" y="3377474"/>
            <a:ext cx="4834800" cy="8144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5852C46-B87F-EE48-0EF3-7D3D79A3CB8E}"/>
              </a:ext>
            </a:extLst>
          </p:cNvPr>
          <p:cNvSpPr txBox="1"/>
          <p:nvPr/>
        </p:nvSpPr>
        <p:spPr>
          <a:xfrm>
            <a:off x="7358743" y="0"/>
            <a:ext cx="4833257" cy="1509486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9DE5D17-0BFC-A2E6-554D-069BD9DFE1F3}"/>
              </a:ext>
            </a:extLst>
          </p:cNvPr>
          <p:cNvSpPr txBox="1"/>
          <p:nvPr/>
        </p:nvSpPr>
        <p:spPr>
          <a:xfrm>
            <a:off x="78859" y="1547141"/>
            <a:ext cx="719908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>
                <a:solidFill>
                  <a:schemeClr val="tx1">
                    <a:lumMod val="75000"/>
                    <a:lumOff val="2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Retorno sobre o capital investido (ROIC) e custo médio ponderado do capital (WACC) da saúde suplementar no Brasil, 2010–2025*,</a:t>
            </a:r>
            <a:endParaRPr lang="pt-BR" sz="1500" i="1" baseline="30000">
              <a:solidFill>
                <a:schemeClr val="tx1">
                  <a:lumMod val="75000"/>
                  <a:lumOff val="2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  <a:p>
            <a:pPr algn="ctr"/>
            <a:r>
              <a:rPr lang="pt-BR" sz="1500" u="sng">
                <a:solidFill>
                  <a:schemeClr val="accent4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em % anual</a:t>
            </a:r>
            <a:endParaRPr lang="pt-BR" sz="1500" i="1" baseline="3000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12" name="Espaço Reservado para Conteúdo 4">
            <a:extLst>
              <a:ext uri="{FF2B5EF4-FFF2-40B4-BE49-F238E27FC236}">
                <a16:creationId xmlns:a16="http://schemas.microsoft.com/office/drawing/2014/main" id="{558AFA06-CA25-7D9B-2845-287EF503598F}"/>
              </a:ext>
            </a:extLst>
          </p:cNvPr>
          <p:cNvSpPr txBox="1">
            <a:spLocks/>
          </p:cNvSpPr>
          <p:nvPr/>
        </p:nvSpPr>
        <p:spPr>
          <a:xfrm>
            <a:off x="1288910" y="146113"/>
            <a:ext cx="10800000" cy="118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24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Retorno sobre o capital investido na saúde suplementar brasileira, ao contrário dos indicadores de lucratividade, </a:t>
            </a:r>
            <a:r>
              <a:rPr lang="pt-BR" sz="2400">
                <a:solidFill>
                  <a:schemeClr val="accent1">
                    <a:lumMod val="40000"/>
                    <a:lumOff val="6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ainda não retornou ao patamar adequado</a:t>
            </a:r>
          </a:p>
        </p:txBody>
      </p:sp>
      <p:sp>
        <p:nvSpPr>
          <p:cNvPr id="13" name="Espaço Reservado para Conteúdo 4">
            <a:extLst>
              <a:ext uri="{FF2B5EF4-FFF2-40B4-BE49-F238E27FC236}">
                <a16:creationId xmlns:a16="http://schemas.microsoft.com/office/drawing/2014/main" id="{3E50ED8E-3162-1928-C53B-7C2CD241E94C}"/>
              </a:ext>
            </a:extLst>
          </p:cNvPr>
          <p:cNvSpPr txBox="1">
            <a:spLocks/>
          </p:cNvSpPr>
          <p:nvPr/>
        </p:nvSpPr>
        <p:spPr>
          <a:xfrm>
            <a:off x="7985927" y="3507790"/>
            <a:ext cx="1891812" cy="301149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u="sng">
                <a:latin typeface="Poppins SemiBold" panose="00000700000000000000" pitchFamily="2" charset="0"/>
                <a:cs typeface="Poppins SemiBold" panose="00000700000000000000" pitchFamily="2" charset="0"/>
              </a:rPr>
              <a:t>Entre 2017-2020:</a:t>
            </a:r>
          </a:p>
        </p:txBody>
      </p:sp>
      <p:sp>
        <p:nvSpPr>
          <p:cNvPr id="14" name="Espaço Reservado para Conteúdo 4">
            <a:extLst>
              <a:ext uri="{FF2B5EF4-FFF2-40B4-BE49-F238E27FC236}">
                <a16:creationId xmlns:a16="http://schemas.microsoft.com/office/drawing/2014/main" id="{39AFC937-D5AD-0D41-AA1E-39B2423771EA}"/>
              </a:ext>
            </a:extLst>
          </p:cNvPr>
          <p:cNvSpPr txBox="1">
            <a:spLocks/>
          </p:cNvSpPr>
          <p:nvPr/>
        </p:nvSpPr>
        <p:spPr>
          <a:xfrm>
            <a:off x="8090919" y="4872042"/>
            <a:ext cx="4083448" cy="756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400">
                <a:latin typeface="+mj-lt"/>
                <a:cs typeface="Poppins SemiBold" panose="00000700000000000000" pitchFamily="2" charset="0"/>
              </a:rPr>
              <a:t>Nos últimos 4 trimestres, ROIC das operadoras foi de 14,9%, inferior ao retorno mínimo esperado para o período</a:t>
            </a:r>
          </a:p>
        </p:txBody>
      </p:sp>
      <p:sp>
        <p:nvSpPr>
          <p:cNvPr id="16" name="Espaço Reservado para Conteúdo 4">
            <a:extLst>
              <a:ext uri="{FF2B5EF4-FFF2-40B4-BE49-F238E27FC236}">
                <a16:creationId xmlns:a16="http://schemas.microsoft.com/office/drawing/2014/main" id="{B3D49A66-0D1B-4785-9669-B6E018730E06}"/>
              </a:ext>
            </a:extLst>
          </p:cNvPr>
          <p:cNvSpPr txBox="1">
            <a:spLocks/>
          </p:cNvSpPr>
          <p:nvPr/>
        </p:nvSpPr>
        <p:spPr>
          <a:xfrm>
            <a:off x="7512508" y="4237510"/>
            <a:ext cx="4608000" cy="612000"/>
          </a:xfrm>
          <a:prstGeom prst="rect">
            <a:avLst/>
          </a:prstGeom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>
                <a:latin typeface="+mj-lt"/>
                <a:cs typeface="Poppins SemiBold" panose="00000700000000000000" pitchFamily="2" charset="0"/>
              </a:rPr>
              <a:t>A partir de 2021, setor apresenta </a:t>
            </a:r>
            <a:r>
              <a:rPr lang="pt-BR">
                <a:solidFill>
                  <a:schemeClr val="tx1">
                    <a:lumMod val="95000"/>
                    <a:lumOff val="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retorno insuficiente para cobrir o </a:t>
            </a:r>
            <a:r>
              <a:rPr lang="pt-BR" i="1">
                <a:solidFill>
                  <a:schemeClr val="tx1">
                    <a:lumMod val="95000"/>
                    <a:lumOff val="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benchmark</a:t>
            </a:r>
            <a:endParaRPr lang="pt-BR">
              <a:solidFill>
                <a:schemeClr val="tx1">
                  <a:lumMod val="95000"/>
                  <a:lumOff val="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D36456F6-6293-9D4A-2804-C4AD552D9690}"/>
              </a:ext>
            </a:extLst>
          </p:cNvPr>
          <p:cNvCxnSpPr>
            <a:cxnSpLocks/>
          </p:cNvCxnSpPr>
          <p:nvPr/>
        </p:nvCxnSpPr>
        <p:spPr>
          <a:xfrm>
            <a:off x="7360871" y="3385068"/>
            <a:ext cx="4824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ço Reservado para Conteúdo 4">
            <a:extLst>
              <a:ext uri="{FF2B5EF4-FFF2-40B4-BE49-F238E27FC236}">
                <a16:creationId xmlns:a16="http://schemas.microsoft.com/office/drawing/2014/main" id="{9116AA72-D395-6047-FC8B-D22FC34AAB3C}"/>
              </a:ext>
            </a:extLst>
          </p:cNvPr>
          <p:cNvSpPr txBox="1">
            <a:spLocks/>
          </p:cNvSpPr>
          <p:nvPr/>
        </p:nvSpPr>
        <p:spPr>
          <a:xfrm>
            <a:off x="9691008" y="3478899"/>
            <a:ext cx="1891812" cy="360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ROIC </a:t>
            </a:r>
            <a:r>
              <a:rPr lang="pt-BR" sz="1800">
                <a:latin typeface="Poppins SemiBold" panose="00000700000000000000" pitchFamily="2" charset="0"/>
                <a:cs typeface="Poppins SemiBold" panose="00000700000000000000" pitchFamily="2" charset="0"/>
              </a:rPr>
              <a:t>&gt;</a:t>
            </a:r>
            <a:r>
              <a:rPr lang="pt-BR" sz="1800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 </a:t>
            </a:r>
            <a:r>
              <a:rPr lang="pt-BR" sz="1800">
                <a:solidFill>
                  <a:srgbClr val="FFC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WACC</a:t>
            </a:r>
            <a:endParaRPr lang="pt-BR" sz="1800">
              <a:solidFill>
                <a:srgbClr val="FFC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" name="Espaço Reservado para Conteúdo 4">
            <a:extLst>
              <a:ext uri="{FF2B5EF4-FFF2-40B4-BE49-F238E27FC236}">
                <a16:creationId xmlns:a16="http://schemas.microsoft.com/office/drawing/2014/main" id="{76DDE565-0D4B-095E-0C73-F82AEF4F0953}"/>
              </a:ext>
            </a:extLst>
          </p:cNvPr>
          <p:cNvSpPr txBox="1">
            <a:spLocks/>
          </p:cNvSpPr>
          <p:nvPr/>
        </p:nvSpPr>
        <p:spPr>
          <a:xfrm>
            <a:off x="7487030" y="3867936"/>
            <a:ext cx="4638923" cy="324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400" i="1">
                <a:latin typeface="Poppins SemiBold" panose="00000700000000000000" pitchFamily="2" charset="0"/>
                <a:cs typeface="Poppins SemiBold" panose="00000700000000000000" pitchFamily="2" charset="0"/>
              </a:rPr>
              <a:t>Retorno suficiente para cobrir benchmark</a:t>
            </a:r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CC1C2CA1-8360-3AF4-DE10-E95C44F4B9FC}"/>
              </a:ext>
            </a:extLst>
          </p:cNvPr>
          <p:cNvGrpSpPr>
            <a:grpSpLocks noChangeAspect="1"/>
          </p:cNvGrpSpPr>
          <p:nvPr/>
        </p:nvGrpSpPr>
        <p:grpSpPr>
          <a:xfrm>
            <a:off x="7442539" y="5003818"/>
            <a:ext cx="576000" cy="576000"/>
            <a:chOff x="9397138" y="3716398"/>
            <a:chExt cx="974082" cy="911683"/>
          </a:xfrm>
          <a:solidFill>
            <a:schemeClr val="tx1"/>
          </a:solidFill>
        </p:grpSpPr>
        <p:pic>
          <p:nvPicPr>
            <p:cNvPr id="25" name="Gráfico 24" descr="Dinheiro com preenchimento sólido">
              <a:extLst>
                <a:ext uri="{FF2B5EF4-FFF2-40B4-BE49-F238E27FC236}">
                  <a16:creationId xmlns:a16="http://schemas.microsoft.com/office/drawing/2014/main" id="{944909DA-B8D4-C7AA-F4EA-FF6A2A9A54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397138" y="3716398"/>
              <a:ext cx="911683" cy="911683"/>
            </a:xfrm>
            <a:prstGeom prst="rect">
              <a:avLst/>
            </a:prstGeom>
          </p:spPr>
        </p:pic>
        <p:cxnSp>
          <p:nvCxnSpPr>
            <p:cNvPr id="4" name="Conector de Seta Reta 3">
              <a:extLst>
                <a:ext uri="{FF2B5EF4-FFF2-40B4-BE49-F238E27FC236}">
                  <a16:creationId xmlns:a16="http://schemas.microsoft.com/office/drawing/2014/main" id="{809FE601-C291-8916-6376-0B156A60F820}"/>
                </a:ext>
              </a:extLst>
            </p:cNvPr>
            <p:cNvCxnSpPr/>
            <p:nvPr/>
          </p:nvCxnSpPr>
          <p:spPr>
            <a:xfrm>
              <a:off x="10371220" y="3716398"/>
              <a:ext cx="0" cy="318705"/>
            </a:xfrm>
            <a:prstGeom prst="straightConnector1">
              <a:avLst/>
            </a:prstGeom>
            <a:grpFill/>
            <a:ln w="38100">
              <a:solidFill>
                <a:schemeClr val="tx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Espaço Reservado para Conteúdo 4">
            <a:extLst>
              <a:ext uri="{FF2B5EF4-FFF2-40B4-BE49-F238E27FC236}">
                <a16:creationId xmlns:a16="http://schemas.microsoft.com/office/drawing/2014/main" id="{701A0471-7031-1FA9-5437-46E63682CD98}"/>
              </a:ext>
            </a:extLst>
          </p:cNvPr>
          <p:cNvSpPr txBox="1">
            <a:spLocks/>
          </p:cNvSpPr>
          <p:nvPr/>
        </p:nvSpPr>
        <p:spPr>
          <a:xfrm>
            <a:off x="7328981" y="5850513"/>
            <a:ext cx="1509750" cy="64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Entre 2021 e 2º tri/2025</a:t>
            </a:r>
          </a:p>
        </p:txBody>
      </p:sp>
      <p:sp>
        <p:nvSpPr>
          <p:cNvPr id="6" name="Espaço Reservado para Conteúdo 4">
            <a:extLst>
              <a:ext uri="{FF2B5EF4-FFF2-40B4-BE49-F238E27FC236}">
                <a16:creationId xmlns:a16="http://schemas.microsoft.com/office/drawing/2014/main" id="{81461812-398F-61C7-4610-6CBF217457B0}"/>
              </a:ext>
            </a:extLst>
          </p:cNvPr>
          <p:cNvSpPr txBox="1">
            <a:spLocks/>
          </p:cNvSpPr>
          <p:nvPr/>
        </p:nvSpPr>
        <p:spPr>
          <a:xfrm>
            <a:off x="8780642" y="6194637"/>
            <a:ext cx="1509752" cy="43585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ROIC médio</a:t>
            </a:r>
            <a:endParaRPr lang="pt-BR" sz="1800">
              <a:solidFill>
                <a:schemeClr val="accent4">
                  <a:lumMod val="7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21" name="Espaço Reservado para Conteúdo 4">
            <a:extLst>
              <a:ext uri="{FF2B5EF4-FFF2-40B4-BE49-F238E27FC236}">
                <a16:creationId xmlns:a16="http://schemas.microsoft.com/office/drawing/2014/main" id="{DE19D0FC-5457-CF99-D3F7-D46270369617}"/>
              </a:ext>
            </a:extLst>
          </p:cNvPr>
          <p:cNvSpPr txBox="1">
            <a:spLocks/>
          </p:cNvSpPr>
          <p:nvPr/>
        </p:nvSpPr>
        <p:spPr>
          <a:xfrm>
            <a:off x="10471733" y="6194637"/>
            <a:ext cx="1656000" cy="43585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pt-BR" sz="1700">
                <a:latin typeface="Poppins SemiBold" panose="00000700000000000000" pitchFamily="2" charset="0"/>
                <a:cs typeface="Poppins SemiBold" panose="00000700000000000000" pitchFamily="2" charset="0"/>
              </a:rPr>
              <a:t>WACC médio</a:t>
            </a:r>
            <a:endParaRPr lang="pt-BR" sz="1800">
              <a:solidFill>
                <a:schemeClr val="accent4">
                  <a:lumMod val="7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24" name="Espaço Reservado para Conteúdo 4">
            <a:extLst>
              <a:ext uri="{FF2B5EF4-FFF2-40B4-BE49-F238E27FC236}">
                <a16:creationId xmlns:a16="http://schemas.microsoft.com/office/drawing/2014/main" id="{35088468-2FE9-5CAD-A2CB-73E4867CE7C9}"/>
              </a:ext>
            </a:extLst>
          </p:cNvPr>
          <p:cNvSpPr txBox="1">
            <a:spLocks/>
          </p:cNvSpPr>
          <p:nvPr/>
        </p:nvSpPr>
        <p:spPr>
          <a:xfrm>
            <a:off x="8815518" y="5740471"/>
            <a:ext cx="1440000" cy="43585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pt-BR" sz="2300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6,3% a.a</a:t>
            </a:r>
          </a:p>
        </p:txBody>
      </p:sp>
      <p:sp>
        <p:nvSpPr>
          <p:cNvPr id="26" name="Espaço Reservado para Conteúdo 4">
            <a:extLst>
              <a:ext uri="{FF2B5EF4-FFF2-40B4-BE49-F238E27FC236}">
                <a16:creationId xmlns:a16="http://schemas.microsoft.com/office/drawing/2014/main" id="{64163F42-008F-61FA-E8A7-DECF9774556C}"/>
              </a:ext>
            </a:extLst>
          </p:cNvPr>
          <p:cNvSpPr txBox="1">
            <a:spLocks/>
          </p:cNvSpPr>
          <p:nvPr/>
        </p:nvSpPr>
        <p:spPr>
          <a:xfrm>
            <a:off x="10392816" y="5740471"/>
            <a:ext cx="1692000" cy="435851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buNone/>
            </a:pPr>
            <a:r>
              <a:rPr lang="pt-BR" sz="2300">
                <a:solidFill>
                  <a:schemeClr val="accent4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14,3% a.a</a:t>
            </a:r>
          </a:p>
        </p:txBody>
      </p:sp>
      <p:cxnSp>
        <p:nvCxnSpPr>
          <p:cNvPr id="27" name="Conector reto 26">
            <a:extLst>
              <a:ext uri="{FF2B5EF4-FFF2-40B4-BE49-F238E27FC236}">
                <a16:creationId xmlns:a16="http://schemas.microsoft.com/office/drawing/2014/main" id="{3F4BC3B3-8173-BC31-C4B8-8915F6076323}"/>
              </a:ext>
            </a:extLst>
          </p:cNvPr>
          <p:cNvCxnSpPr>
            <a:cxnSpLocks/>
          </p:cNvCxnSpPr>
          <p:nvPr/>
        </p:nvCxnSpPr>
        <p:spPr>
          <a:xfrm>
            <a:off x="10316822" y="5740471"/>
            <a:ext cx="0" cy="79200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Gráfico 29" descr="Acento Circunflexo para Baixo estrutura de tópicos">
            <a:extLst>
              <a:ext uri="{FF2B5EF4-FFF2-40B4-BE49-F238E27FC236}">
                <a16:creationId xmlns:a16="http://schemas.microsoft.com/office/drawing/2014/main" id="{0FA48227-C5F2-4F3C-B1CA-6FE2C2EA15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07071" y="3377474"/>
            <a:ext cx="288000" cy="288000"/>
          </a:xfrm>
          <a:prstGeom prst="rect">
            <a:avLst/>
          </a:prstGeom>
        </p:spPr>
      </p:pic>
      <p:pic>
        <p:nvPicPr>
          <p:cNvPr id="34" name="Gráfico 33" descr="Dólar estrutura de tópicos">
            <a:extLst>
              <a:ext uri="{FF2B5EF4-FFF2-40B4-BE49-F238E27FC236}">
                <a16:creationId xmlns:a16="http://schemas.microsoft.com/office/drawing/2014/main" id="{69F57B12-A323-B092-9857-E10D44E3EE9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73071" y="3473454"/>
            <a:ext cx="396000" cy="396000"/>
          </a:xfrm>
          <a:prstGeom prst="rect">
            <a:avLst/>
          </a:prstGeom>
        </p:spPr>
      </p:pic>
      <p:cxnSp>
        <p:nvCxnSpPr>
          <p:cNvPr id="36" name="Conector reto 35">
            <a:extLst>
              <a:ext uri="{FF2B5EF4-FFF2-40B4-BE49-F238E27FC236}">
                <a16:creationId xmlns:a16="http://schemas.microsoft.com/office/drawing/2014/main" id="{02A1057B-F65C-9260-939D-A6BBEA84D40A}"/>
              </a:ext>
            </a:extLst>
          </p:cNvPr>
          <p:cNvCxnSpPr>
            <a:cxnSpLocks/>
          </p:cNvCxnSpPr>
          <p:nvPr/>
        </p:nvCxnSpPr>
        <p:spPr>
          <a:xfrm>
            <a:off x="7383845" y="4191922"/>
            <a:ext cx="4824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spaço Reservado para Conteúdo 4">
            <a:extLst>
              <a:ext uri="{FF2B5EF4-FFF2-40B4-BE49-F238E27FC236}">
                <a16:creationId xmlns:a16="http://schemas.microsoft.com/office/drawing/2014/main" id="{122F0902-6D73-EC8E-17FE-3CAE2A032EDF}"/>
              </a:ext>
            </a:extLst>
          </p:cNvPr>
          <p:cNvSpPr txBox="1">
            <a:spLocks/>
          </p:cNvSpPr>
          <p:nvPr/>
        </p:nvSpPr>
        <p:spPr>
          <a:xfrm>
            <a:off x="7449709" y="1603535"/>
            <a:ext cx="936000" cy="360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ROIC</a:t>
            </a:r>
            <a:endParaRPr lang="pt-BR" sz="1800">
              <a:solidFill>
                <a:srgbClr val="FFC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8" name="Espaço Reservado para Conteúdo 4">
            <a:extLst>
              <a:ext uri="{FF2B5EF4-FFF2-40B4-BE49-F238E27FC236}">
                <a16:creationId xmlns:a16="http://schemas.microsoft.com/office/drawing/2014/main" id="{2B76E24D-50B4-A0EB-E8D4-3244E7B24F17}"/>
              </a:ext>
            </a:extLst>
          </p:cNvPr>
          <p:cNvSpPr txBox="1">
            <a:spLocks/>
          </p:cNvSpPr>
          <p:nvPr/>
        </p:nvSpPr>
        <p:spPr>
          <a:xfrm>
            <a:off x="7449709" y="2932988"/>
            <a:ext cx="936000" cy="360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800">
                <a:solidFill>
                  <a:srgbClr val="FFC00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WACC</a:t>
            </a:r>
            <a:endParaRPr lang="pt-BR" sz="1800">
              <a:solidFill>
                <a:srgbClr val="FFC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0" name="Conector de Seta Reta 39">
            <a:extLst>
              <a:ext uri="{FF2B5EF4-FFF2-40B4-BE49-F238E27FC236}">
                <a16:creationId xmlns:a16="http://schemas.microsoft.com/office/drawing/2014/main" id="{F1EBFEC8-B99D-EDDA-B677-E4D9A7FEE6D8}"/>
              </a:ext>
            </a:extLst>
          </p:cNvPr>
          <p:cNvCxnSpPr>
            <a:cxnSpLocks/>
          </p:cNvCxnSpPr>
          <p:nvPr/>
        </p:nvCxnSpPr>
        <p:spPr>
          <a:xfrm>
            <a:off x="8390755" y="1772900"/>
            <a:ext cx="216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de Seta Reta 40">
            <a:extLst>
              <a:ext uri="{FF2B5EF4-FFF2-40B4-BE49-F238E27FC236}">
                <a16:creationId xmlns:a16="http://schemas.microsoft.com/office/drawing/2014/main" id="{C9872280-05F8-2CE4-7D2A-89AC94D6A701}"/>
              </a:ext>
            </a:extLst>
          </p:cNvPr>
          <p:cNvCxnSpPr>
            <a:cxnSpLocks/>
          </p:cNvCxnSpPr>
          <p:nvPr/>
        </p:nvCxnSpPr>
        <p:spPr>
          <a:xfrm>
            <a:off x="8396851" y="3093312"/>
            <a:ext cx="216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spaço Reservado para Conteúdo 4">
            <a:extLst>
              <a:ext uri="{FF2B5EF4-FFF2-40B4-BE49-F238E27FC236}">
                <a16:creationId xmlns:a16="http://schemas.microsoft.com/office/drawing/2014/main" id="{AD13E63A-C112-4093-883D-7A42B1377588}"/>
              </a:ext>
            </a:extLst>
          </p:cNvPr>
          <p:cNvSpPr txBox="1">
            <a:spLocks/>
          </p:cNvSpPr>
          <p:nvPr/>
        </p:nvSpPr>
        <p:spPr>
          <a:xfrm>
            <a:off x="8726976" y="1551830"/>
            <a:ext cx="3465024" cy="46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200">
                <a:latin typeface="+mj-lt"/>
                <a:cs typeface="Poppins SemiBold" panose="00000700000000000000" pitchFamily="2" charset="0"/>
              </a:rPr>
              <a:t>Retorno sobre o capital investido na saúde suplementar brasileira</a:t>
            </a:r>
          </a:p>
        </p:txBody>
      </p:sp>
      <p:sp>
        <p:nvSpPr>
          <p:cNvPr id="43" name="Espaço Reservado para Conteúdo 4">
            <a:extLst>
              <a:ext uri="{FF2B5EF4-FFF2-40B4-BE49-F238E27FC236}">
                <a16:creationId xmlns:a16="http://schemas.microsoft.com/office/drawing/2014/main" id="{FC73137A-D8B8-A580-44BE-4A7DDA5D8FBD}"/>
              </a:ext>
            </a:extLst>
          </p:cNvPr>
          <p:cNvSpPr txBox="1">
            <a:spLocks/>
          </p:cNvSpPr>
          <p:nvPr/>
        </p:nvSpPr>
        <p:spPr>
          <a:xfrm>
            <a:off x="8726976" y="2864491"/>
            <a:ext cx="3465024" cy="46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200" i="1" u="sng">
                <a:latin typeface="+mj-lt"/>
                <a:cs typeface="Poppins SemiBold" panose="00000700000000000000" pitchFamily="2" charset="0"/>
              </a:rPr>
              <a:t>Benchmark</a:t>
            </a:r>
            <a:r>
              <a:rPr lang="pt-BR" sz="1200">
                <a:latin typeface="+mj-lt"/>
                <a:cs typeface="Poppins SemiBold" panose="00000700000000000000" pitchFamily="2" charset="0"/>
              </a:rPr>
              <a:t> estimado que garante sustentabilidade de longo prazo ao setor</a:t>
            </a:r>
          </a:p>
        </p:txBody>
      </p:sp>
      <p:sp>
        <p:nvSpPr>
          <p:cNvPr id="32" name="Espaço Reservado para Número de Slide 14">
            <a:extLst>
              <a:ext uri="{FF2B5EF4-FFF2-40B4-BE49-F238E27FC236}">
                <a16:creationId xmlns:a16="http://schemas.microsoft.com/office/drawing/2014/main" id="{6F96D525-30C4-22AE-48A0-4FC4384CF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476" y="6491190"/>
            <a:ext cx="2743200" cy="365125"/>
          </a:xfrm>
        </p:spPr>
        <p:txBody>
          <a:bodyPr/>
          <a:lstStyle/>
          <a:p>
            <a:fld id="{A2CEBEAA-7A17-4B4C-8AC6-6C2ED142EE12}" type="slidenum">
              <a:rPr lang="pt-BR" sz="1001">
                <a:latin typeface="Poppins Light" panose="00000400000000000000" pitchFamily="2" charset="0"/>
                <a:cs typeface="Poppins Light" panose="00000400000000000000" pitchFamily="2" charset="0"/>
              </a:rPr>
              <a:t>9</a:t>
            </a:fld>
            <a:endParaRPr lang="pt-BR" sz="1001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699F4D0D-4BDC-D79E-75E9-0CD2F09ED7C3}"/>
              </a:ext>
            </a:extLst>
          </p:cNvPr>
          <p:cNvSpPr/>
          <p:nvPr/>
        </p:nvSpPr>
        <p:spPr>
          <a:xfrm>
            <a:off x="6986141" y="5765227"/>
            <a:ext cx="383218" cy="2774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>
                <a:solidFill>
                  <a:schemeClr val="tx1">
                    <a:lumMod val="65000"/>
                    <a:lumOff val="35000"/>
                  </a:schemeClr>
                </a:solidFill>
              </a:rPr>
              <a:t>*</a:t>
            </a:r>
          </a:p>
        </p:txBody>
      </p: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987A8E58-5835-BE34-94B3-95BAF22C5090}"/>
              </a:ext>
            </a:extLst>
          </p:cNvPr>
          <p:cNvCxnSpPr>
            <a:cxnSpLocks/>
          </p:cNvCxnSpPr>
          <p:nvPr/>
        </p:nvCxnSpPr>
        <p:spPr>
          <a:xfrm>
            <a:off x="4789932" y="2797210"/>
            <a:ext cx="0" cy="320400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7EE61F28-2012-BE2D-EA27-D44CD0F03376}"/>
              </a:ext>
            </a:extLst>
          </p:cNvPr>
          <p:cNvSpPr txBox="1"/>
          <p:nvPr/>
        </p:nvSpPr>
        <p:spPr>
          <a:xfrm>
            <a:off x="2590571" y="2815260"/>
            <a:ext cx="1036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ROIC médio</a:t>
            </a:r>
            <a:endParaRPr lang="pt-BR" sz="1200" i="1" u="sng" baseline="30000">
              <a:solidFill>
                <a:schemeClr val="tx1">
                  <a:lumMod val="75000"/>
                  <a:lumOff val="2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DF4A2421-2BF4-920C-EF03-EB7C24E9D026}"/>
              </a:ext>
            </a:extLst>
          </p:cNvPr>
          <p:cNvSpPr txBox="1"/>
          <p:nvPr/>
        </p:nvSpPr>
        <p:spPr>
          <a:xfrm>
            <a:off x="3357214" y="2765854"/>
            <a:ext cx="115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15,7% a.a</a:t>
            </a:r>
            <a:endParaRPr lang="pt-BR" sz="1400" i="1" u="sng" baseline="30000">
              <a:solidFill>
                <a:schemeClr val="accent1">
                  <a:lumMod val="7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9407088C-987A-EAAC-D279-5FD6DA56343C}"/>
              </a:ext>
            </a:extLst>
          </p:cNvPr>
          <p:cNvSpPr txBox="1"/>
          <p:nvPr/>
        </p:nvSpPr>
        <p:spPr>
          <a:xfrm>
            <a:off x="3357214" y="3040098"/>
            <a:ext cx="1153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2010-2019</a:t>
            </a:r>
            <a:endParaRPr lang="pt-BR" sz="1200" i="1" u="sng" baseline="30000">
              <a:solidFill>
                <a:schemeClr val="tx1">
                  <a:lumMod val="75000"/>
                  <a:lumOff val="2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1AAB03C4-1519-AA62-694B-FF6F968DBF46}"/>
              </a:ext>
            </a:extLst>
          </p:cNvPr>
          <p:cNvSpPr txBox="1"/>
          <p:nvPr/>
        </p:nvSpPr>
        <p:spPr>
          <a:xfrm>
            <a:off x="5383759" y="2765854"/>
            <a:ext cx="115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8,9% a.a</a:t>
            </a:r>
            <a:endParaRPr lang="pt-BR" sz="1400" i="1" u="sng" baseline="30000">
              <a:solidFill>
                <a:schemeClr val="accent1">
                  <a:lumMod val="75000"/>
                </a:schemeClr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435FF236-09AC-FAD0-E56A-A0B06B009939}"/>
              </a:ext>
            </a:extLst>
          </p:cNvPr>
          <p:cNvSpPr txBox="1"/>
          <p:nvPr/>
        </p:nvSpPr>
        <p:spPr>
          <a:xfrm>
            <a:off x="5383759" y="3040098"/>
            <a:ext cx="1153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2020-2025</a:t>
            </a:r>
            <a:endParaRPr lang="pt-BR" sz="1200" i="1" u="sng" baseline="30000">
              <a:solidFill>
                <a:schemeClr val="tx1">
                  <a:lumMod val="75000"/>
                  <a:lumOff val="25000"/>
                </a:schemeClr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46" name="Espaço Reservado para Conteúdo 4">
            <a:extLst>
              <a:ext uri="{FF2B5EF4-FFF2-40B4-BE49-F238E27FC236}">
                <a16:creationId xmlns:a16="http://schemas.microsoft.com/office/drawing/2014/main" id="{AE801767-BCF3-3C89-A548-9F88EF17997E}"/>
              </a:ext>
            </a:extLst>
          </p:cNvPr>
          <p:cNvSpPr txBox="1">
            <a:spLocks/>
          </p:cNvSpPr>
          <p:nvPr/>
        </p:nvSpPr>
        <p:spPr>
          <a:xfrm>
            <a:off x="7379763" y="2142544"/>
            <a:ext cx="4817170" cy="648000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130000"/>
              <a:buFont typeface="Arial" panose="020B0604020202020204" pitchFamily="34" charset="0"/>
              <a:buChar char="▪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pt-BR" sz="1200">
                <a:latin typeface="+mj-lt"/>
                <a:cs typeface="Poppins SemiBold" panose="00000700000000000000" pitchFamily="2" charset="0"/>
              </a:rPr>
              <a:t>Dada a importância do resultado financeiro para o setor, </a:t>
            </a:r>
            <a:r>
              <a:rPr lang="pt-BR" sz="1200" u="sng">
                <a:solidFill>
                  <a:schemeClr val="accent1">
                    <a:lumMod val="7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ROIC tende a ser maior em momentos de alta da Selic</a:t>
            </a:r>
            <a:r>
              <a:rPr lang="pt-BR" sz="1200" u="sng">
                <a:latin typeface="Poppins SemiBold" panose="00000700000000000000" pitchFamily="2" charset="0"/>
                <a:cs typeface="Poppins SemiBold" panose="00000700000000000000" pitchFamily="2" charset="0"/>
              </a:rPr>
              <a:t> </a:t>
            </a:r>
            <a:r>
              <a:rPr lang="pt-BR" sz="1200">
                <a:latin typeface="+mj-lt"/>
                <a:cs typeface="Poppins SemiBold" panose="00000700000000000000" pitchFamily="2" charset="0"/>
              </a:rPr>
              <a:t>(2012-16; 2023-25)</a:t>
            </a:r>
          </a:p>
        </p:txBody>
      </p:sp>
      <p:sp>
        <p:nvSpPr>
          <p:cNvPr id="47" name="Chave Direita 46">
            <a:extLst>
              <a:ext uri="{FF2B5EF4-FFF2-40B4-BE49-F238E27FC236}">
                <a16:creationId xmlns:a16="http://schemas.microsoft.com/office/drawing/2014/main" id="{18C1E16C-EADA-1EC0-BE2B-9A776F686E09}"/>
              </a:ext>
            </a:extLst>
          </p:cNvPr>
          <p:cNvSpPr/>
          <p:nvPr/>
        </p:nvSpPr>
        <p:spPr>
          <a:xfrm rot="5400000">
            <a:off x="9690816" y="-265074"/>
            <a:ext cx="108000" cy="4680000"/>
          </a:xfrm>
          <a:prstGeom prst="rightBrac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515359F-4E03-553C-06DE-E3E9E4F27783}"/>
              </a:ext>
            </a:extLst>
          </p:cNvPr>
          <p:cNvSpPr txBox="1"/>
          <p:nvPr/>
        </p:nvSpPr>
        <p:spPr>
          <a:xfrm>
            <a:off x="77061" y="6388526"/>
            <a:ext cx="73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i="1">
                <a:solidFill>
                  <a:schemeClr val="tx1">
                    <a:lumMod val="75000"/>
                    <a:lumOff val="25000"/>
                  </a:schemeClr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Nota: 2025* equivale aos acumulado do 3° tri/24 ao 2° tri/25.’. Elaboração LCA Consultoria Econômica a partir de diversas fontes.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4F62DA80-2548-4D5F-8519-0E2593E996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4416491"/>
              </p:ext>
            </p:extLst>
          </p:nvPr>
        </p:nvGraphicFramePr>
        <p:xfrm>
          <a:off x="199904" y="2194822"/>
          <a:ext cx="7092000" cy="43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8" name="Retângulo 17">
            <a:extLst>
              <a:ext uri="{FF2B5EF4-FFF2-40B4-BE49-F238E27FC236}">
                <a16:creationId xmlns:a16="http://schemas.microsoft.com/office/drawing/2014/main" id="{169C4DAF-CDCE-C74C-6993-D1156FB43CDC}"/>
              </a:ext>
            </a:extLst>
          </p:cNvPr>
          <p:cNvSpPr/>
          <p:nvPr/>
        </p:nvSpPr>
        <p:spPr>
          <a:xfrm>
            <a:off x="199904" y="6166699"/>
            <a:ext cx="638296" cy="277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20372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tu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1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ual" id="{9721C46B-BD3F-49D4-AF87-A03CA122DDA5}" vid="{AD0CDDDD-FF85-4FDE-81C8-6920F934622B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8A7A64638952841903EA77A7C9845DD" ma:contentTypeVersion="14" ma:contentTypeDescription="Crie um novo documento." ma:contentTypeScope="" ma:versionID="c18b4c5911c3e623c50310dadb3213cb">
  <xsd:schema xmlns:xsd="http://www.w3.org/2001/XMLSchema" xmlns:xs="http://www.w3.org/2001/XMLSchema" xmlns:p="http://schemas.microsoft.com/office/2006/metadata/properties" xmlns:ns2="d55bc32c-e277-4be0-853d-33e953036006" xmlns:ns3="3c728dd3-dfe9-4989-84e1-91e2eafd8ab1" targetNamespace="http://schemas.microsoft.com/office/2006/metadata/properties" ma:root="true" ma:fieldsID="f0b522f012f15e0471e4f20bec98a035" ns2:_="" ns3:_="">
    <xsd:import namespace="d55bc32c-e277-4be0-853d-33e953036006"/>
    <xsd:import namespace="3c728dd3-dfe9-4989-84e1-91e2eafd8a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5bc32c-e277-4be0-853d-33e9530360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Marcações de imagem" ma:readOnly="false" ma:fieldId="{5cf76f15-5ced-4ddc-b409-7134ff3c332f}" ma:taxonomyMulti="true" ma:sspId="1bcde1f1-7ed4-4b54-a5be-0f41467a8a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28dd3-dfe9-4989-84e1-91e2eafd8ab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5bc32c-e277-4be0-853d-33e95303600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6532039-A4D8-4AC8-BD07-4AB4B5FA94A2}">
  <ds:schemaRefs>
    <ds:schemaRef ds:uri="3c728dd3-dfe9-4989-84e1-91e2eafd8ab1"/>
    <ds:schemaRef ds:uri="d55bc32c-e277-4be0-853d-33e95303600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45B748A-1A27-4423-8BCD-D7A8A44A1C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A59178-0969-465E-A523-9AB6AD4B6D99}">
  <ds:schemaRefs>
    <ds:schemaRef ds:uri="3c728dd3-dfe9-4989-84e1-91e2eafd8ab1"/>
    <ds:schemaRef ds:uri="d55bc32c-e277-4be0-853d-33e95303600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LCA</Template>
  <TotalTime>0</TotalTime>
  <Words>2774</Words>
  <Application>Microsoft Office PowerPoint</Application>
  <PresentationFormat>Widescreen</PresentationFormat>
  <Paragraphs>259</Paragraphs>
  <Slides>20</Slides>
  <Notes>15</Notes>
  <HiddenSlides>1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20</vt:i4>
      </vt:variant>
    </vt:vector>
  </HeadingPairs>
  <TitlesOfParts>
    <vt:vector size="33" baseType="lpstr">
      <vt:lpstr>Aleo</vt:lpstr>
      <vt:lpstr>Aptos</vt:lpstr>
      <vt:lpstr>Arial</vt:lpstr>
      <vt:lpstr>Calibri</vt:lpstr>
      <vt:lpstr>Calibri Light</vt:lpstr>
      <vt:lpstr>Noto Sans Symbols</vt:lpstr>
      <vt:lpstr>Poppins</vt:lpstr>
      <vt:lpstr>Poppins ExtraBold</vt:lpstr>
      <vt:lpstr>Poppins Light</vt:lpstr>
      <vt:lpstr>Poppins SemiBold</vt:lpstr>
      <vt:lpstr>Wingdings</vt:lpstr>
      <vt:lpstr>Tema do Office</vt:lpstr>
      <vt:lpstr>atual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da Cunha</dc:creator>
  <cp:lastModifiedBy>Nathalie Loureiro</cp:lastModifiedBy>
  <cp:revision>2</cp:revision>
  <dcterms:created xsi:type="dcterms:W3CDTF">2024-01-11T14:44:40Z</dcterms:created>
  <dcterms:modified xsi:type="dcterms:W3CDTF">2025-12-09T14:01:29Z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323900</vt:r8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ediaServiceImageTags">
    <vt:lpwstr/>
  </property>
  <property fmtid="{D5CDD505-2E9C-101B-9397-08002B2CF9AE}" pid="10" name="ContentTypeId">
    <vt:lpwstr>0x01010098A7A64638952841903EA77A7C9845DD</vt:lpwstr>
  </property>
</Properties>
</file>