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61" r:id="rId5"/>
    <p:sldMasterId id="2147483668" r:id="rId6"/>
  </p:sldMasterIdLst>
  <p:notesMasterIdLst>
    <p:notesMasterId r:id="rId26"/>
  </p:notesMasterIdLst>
  <p:sldIdLst>
    <p:sldId id="799" r:id="rId7"/>
    <p:sldId id="698" r:id="rId8"/>
    <p:sldId id="743" r:id="rId9"/>
    <p:sldId id="760" r:id="rId10"/>
    <p:sldId id="671" r:id="rId11"/>
    <p:sldId id="798" r:id="rId12"/>
    <p:sldId id="723" r:id="rId13"/>
    <p:sldId id="751" r:id="rId14"/>
    <p:sldId id="705" r:id="rId15"/>
    <p:sldId id="800" r:id="rId16"/>
    <p:sldId id="741" r:id="rId17"/>
    <p:sldId id="740" r:id="rId18"/>
    <p:sldId id="801" r:id="rId19"/>
    <p:sldId id="700" r:id="rId20"/>
    <p:sldId id="259" r:id="rId21"/>
    <p:sldId id="720" r:id="rId22"/>
    <p:sldId id="725" r:id="rId23"/>
    <p:sldId id="724" r:id="rId24"/>
    <p:sldId id="761" r:id="rId25"/>
  </p:sldIdLst>
  <p:sldSz cx="18288000" cy="10287000"/>
  <p:notesSz cx="6858000" cy="9144000"/>
  <p:custDataLst>
    <p:tags r:id="rId27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799"/>
            <p14:sldId id="698"/>
            <p14:sldId id="743"/>
            <p14:sldId id="760"/>
            <p14:sldId id="671"/>
            <p14:sldId id="798"/>
            <p14:sldId id="723"/>
            <p14:sldId id="751"/>
            <p14:sldId id="705"/>
            <p14:sldId id="800"/>
            <p14:sldId id="741"/>
            <p14:sldId id="740"/>
            <p14:sldId id="801"/>
            <p14:sldId id="700"/>
            <p14:sldId id="259"/>
            <p14:sldId id="720"/>
            <p14:sldId id="725"/>
            <p14:sldId id="724"/>
            <p14:sldId id="7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349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21"/>
    <a:srgbClr val="007373"/>
    <a:srgbClr val="006E89"/>
    <a:srgbClr val="6D983F"/>
    <a:srgbClr val="8CBB59"/>
    <a:srgbClr val="DF4F3B"/>
    <a:srgbClr val="00C0BC"/>
    <a:srgbClr val="0679A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6357" autoAdjust="0"/>
  </p:normalViewPr>
  <p:slideViewPr>
    <p:cSldViewPr snapToGrid="0">
      <p:cViewPr varScale="1">
        <p:scale>
          <a:sx n="42" d="100"/>
          <a:sy n="42" d="100"/>
        </p:scale>
        <p:origin x="892" y="40"/>
      </p:cViewPr>
      <p:guideLst>
        <p:guide orient="horz" pos="1063"/>
        <p:guide orient="horz" pos="5349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09/12/2025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ABBB1-5E8A-4D6B-9C01-E287A81F5DC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49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ABBB1-5E8A-4D6B-9C01-E287A81F5DC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92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25C8F-F1BB-466C-95B2-20DCAE4ABC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0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7923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3357153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433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8290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5277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8278208" cy="126932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04D2F3A-E45C-FEF3-C71D-AC1DB18C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" y="547689"/>
            <a:ext cx="18268416" cy="7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 lang="pt-BR" sz="3200" b="1">
                <a:solidFill>
                  <a:srgbClr val="F4752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BCDFF96-30EE-0A41-1312-57C9D83155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3300" y="1651000"/>
            <a:ext cx="16306800" cy="7658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2957863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58B4A8-EB3F-288E-D391-554EC6462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8278208" cy="12693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4F2289-E164-FE1D-8EF1-E8C5D48F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" y="444500"/>
            <a:ext cx="18278208" cy="82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 lang="pt-BR" sz="3200" b="1">
                <a:solidFill>
                  <a:srgbClr val="F4752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AC1FC8E-3D19-F818-96F5-1BB5537B10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0900" y="1713821"/>
            <a:ext cx="16573500" cy="7747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9509077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3089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005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9603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2646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" y="0"/>
            <a:ext cx="18278208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059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85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34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ransition spd="slow">
    <p:push dir="u"/>
  </p:transition>
  <p:hf hdr="0" ftr="0" dt="0"/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gov.br/ans/pt-b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mesa, foto, pequeno&#10;&#10;Descrição gerada automaticamente">
            <a:extLst>
              <a:ext uri="{FF2B5EF4-FFF2-40B4-BE49-F238E27FC236}">
                <a16:creationId xmlns:a16="http://schemas.microsoft.com/office/drawing/2014/main" id="{745E7490-4DAF-455F-86B5-4EE3FBC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6403" b="17495"/>
          <a:stretch/>
        </p:blipFill>
        <p:spPr>
          <a:xfrm>
            <a:off x="0" y="1687512"/>
            <a:ext cx="18288000" cy="680402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7810542" y="2883782"/>
            <a:ext cx="9785148" cy="10081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pt-BR" sz="3200" dirty="0">
              <a:solidFill>
                <a:srgbClr val="007373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6BB16C8-45DD-417E-980B-60BEC4B67027}"/>
              </a:ext>
            </a:extLst>
          </p:cNvPr>
          <p:cNvSpPr txBox="1">
            <a:spLocks/>
          </p:cNvSpPr>
          <p:nvPr/>
        </p:nvSpPr>
        <p:spPr bwMode="auto">
          <a:xfrm>
            <a:off x="7271792" y="8686437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800" b="1" dirty="0">
                <a:solidFill>
                  <a:srgbClr val="007373"/>
                </a:solidFill>
                <a:latin typeface="Calibri"/>
                <a:ea typeface="Calibri"/>
                <a:cs typeface="Arial"/>
              </a:rPr>
              <a:t>Cátia Mantini</a:t>
            </a:r>
            <a:endParaRPr lang="pt-BR" sz="2800" dirty="0"/>
          </a:p>
          <a:p>
            <a:pPr algn="r"/>
            <a:r>
              <a:rPr lang="pt-BR" altLang="pt-BR" sz="2400" b="1" dirty="0">
                <a:solidFill>
                  <a:srgbClr val="007373"/>
                </a:solidFill>
                <a:latin typeface="Calibri"/>
                <a:ea typeface="Calibri"/>
                <a:cs typeface="Arial"/>
              </a:rPr>
              <a:t>GGREP/DIPRO/ANS</a:t>
            </a:r>
          </a:p>
          <a:p>
            <a:pPr algn="r"/>
            <a:r>
              <a:rPr lang="pt-BR" altLang="pt-BR" sz="2400" b="1" dirty="0">
                <a:solidFill>
                  <a:srgbClr val="007373"/>
                </a:solidFill>
                <a:latin typeface="Calibri"/>
                <a:ea typeface="Calibri"/>
                <a:cs typeface="Arial"/>
              </a:rPr>
              <a:t>Dezembro de 2025</a:t>
            </a:r>
            <a:endParaRPr lang="pt-BR" dirty="0"/>
          </a:p>
          <a:p>
            <a:pPr algn="r"/>
            <a:endParaRPr lang="pt-BR" altLang="pt-BR" sz="24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ED2C5B4-24CE-4B5B-9142-E5C60E4FCBE2}"/>
              </a:ext>
            </a:extLst>
          </p:cNvPr>
          <p:cNvSpPr txBox="1">
            <a:spLocks/>
          </p:cNvSpPr>
          <p:nvPr/>
        </p:nvSpPr>
        <p:spPr bwMode="auto">
          <a:xfrm>
            <a:off x="5638800" y="2062733"/>
            <a:ext cx="12210774" cy="164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6600" b="1" dirty="0">
                <a:solidFill>
                  <a:srgbClr val="F47521"/>
                </a:solidFill>
                <a:latin typeface="Calibri"/>
                <a:cs typeface="Arial"/>
              </a:rPr>
              <a:t>Câmara de Saúde Suplementar</a:t>
            </a:r>
          </a:p>
          <a:p>
            <a:pPr algn="r"/>
            <a:r>
              <a:rPr lang="pt-BR" altLang="pt-BR" sz="6000" b="1" dirty="0">
                <a:solidFill>
                  <a:srgbClr val="F47521"/>
                </a:solidFill>
                <a:latin typeface="Calibri"/>
                <a:cs typeface="Arial"/>
              </a:rPr>
              <a:t>Informes sobre:</a:t>
            </a:r>
          </a:p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/>
                <a:cs typeface="Arial"/>
              </a:rPr>
              <a:t>Transferência de Carteira</a:t>
            </a:r>
          </a:p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/>
                <a:cs typeface="Arial"/>
              </a:rPr>
              <a:t>Regiões de Saúde</a:t>
            </a:r>
          </a:p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/>
                <a:cs typeface="Arial"/>
              </a:rPr>
              <a:t>Painel de Reajuste Coletivo</a:t>
            </a:r>
          </a:p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/>
                <a:cs typeface="Arial"/>
              </a:rPr>
              <a:t>ARR do reajuste individual</a:t>
            </a:r>
            <a:endParaRPr lang="pt-BR" altLang="pt-BR" sz="3600" b="1" dirty="0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6253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mesa, foto, pequeno&#10;&#10;Descrição gerada automaticamente">
            <a:extLst>
              <a:ext uri="{FF2B5EF4-FFF2-40B4-BE49-F238E27FC236}">
                <a16:creationId xmlns:a16="http://schemas.microsoft.com/office/drawing/2014/main" id="{745E7490-4DAF-455F-86B5-4EE3FBC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6403" b="17495"/>
          <a:stretch/>
        </p:blipFill>
        <p:spPr>
          <a:xfrm>
            <a:off x="0" y="1687512"/>
            <a:ext cx="18288000" cy="680402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5554133" y="2883782"/>
            <a:ext cx="12041557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1758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all" spc="0" normalizeH="0" baseline="0" noProof="0" dirty="0">
                <a:ln>
                  <a:noFill/>
                </a:ln>
                <a:solidFill>
                  <a:srgbClr val="0073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ARR </a:t>
            </a:r>
            <a:r>
              <a:rPr kumimoji="0" lang="pt-BR" sz="6000" b="1" i="0" u="none" strike="noStrike" kern="1200" cap="all" spc="0" normalizeH="0" baseline="0" noProof="0" dirty="0" err="1">
                <a:ln>
                  <a:noFill/>
                </a:ln>
                <a:solidFill>
                  <a:srgbClr val="0073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rn</a:t>
            </a:r>
            <a:r>
              <a:rPr kumimoji="0" lang="pt-BR" sz="6000" b="1" i="0" u="none" strike="noStrike" kern="1200" cap="all" spc="0" normalizeH="0" baseline="0" noProof="0" dirty="0">
                <a:ln>
                  <a:noFill/>
                </a:ln>
                <a:solidFill>
                  <a:srgbClr val="0073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441/2018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ED2C5B4-24CE-4B5B-9142-E5C60E4FCBE2}"/>
              </a:ext>
            </a:extLst>
          </p:cNvPr>
          <p:cNvSpPr txBox="1">
            <a:spLocks/>
          </p:cNvSpPr>
          <p:nvPr/>
        </p:nvSpPr>
        <p:spPr bwMode="auto">
          <a:xfrm>
            <a:off x="9420045" y="3891892"/>
            <a:ext cx="8175645" cy="68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73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Avaliação dos Parâmetros de Cálculo </a:t>
            </a:r>
          </a:p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600" b="1" i="0" u="none" strike="noStrike" kern="1200" cap="none" spc="0" normalizeH="0" baseline="0" noProof="0" dirty="0">
              <a:ln>
                <a:noFill/>
              </a:ln>
              <a:solidFill>
                <a:srgbClr val="F475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DA23F3A-FB6E-47CA-AFB8-35AEC8A97EBF}"/>
              </a:ext>
            </a:extLst>
          </p:cNvPr>
          <p:cNvSpPr txBox="1">
            <a:spLocks/>
          </p:cNvSpPr>
          <p:nvPr/>
        </p:nvSpPr>
        <p:spPr bwMode="auto">
          <a:xfrm>
            <a:off x="10515600" y="6728048"/>
            <a:ext cx="7080090" cy="45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GEFAP/GGREP/DIRAD-DIPRO/DIPRO</a:t>
            </a: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2194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1D54B-D824-A8D4-EC6F-D9A676722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9707E-3B62-2EC0-A16F-4543D19ABB03}"/>
              </a:ext>
            </a:extLst>
          </p:cNvPr>
          <p:cNvSpPr txBox="1">
            <a:spLocks/>
          </p:cNvSpPr>
          <p:nvPr/>
        </p:nvSpPr>
        <p:spPr>
          <a:xfrm>
            <a:off x="410050" y="328652"/>
            <a:ext cx="17501089" cy="784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Justificativa e Objetivos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7B83CC-51B5-9B4A-E0C0-E386EA687259}"/>
              </a:ext>
            </a:extLst>
          </p:cNvPr>
          <p:cNvSpPr txBox="1"/>
          <p:nvPr/>
        </p:nvSpPr>
        <p:spPr>
          <a:xfrm>
            <a:off x="574642" y="2049881"/>
            <a:ext cx="16320860" cy="489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Justificativa: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Normativo estabelece atualização quadrienal dos parâmetros da fórmula</a:t>
            </a: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Diretoria decide por ampliar o escopo da atualização e propôs ARR do normativo</a:t>
            </a: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Objetivos:</a:t>
            </a: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1 - Analisar adequação dos parâmetros da fórmula</a:t>
            </a: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– Analisar condições de oferta dos planos como critério objetivo de resultado de implementação da norma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461B75EA-BC9A-C267-76A7-8F747C2B6EA3}"/>
                  </a:ext>
                </a:extLst>
              </p:cNvPr>
              <p:cNvSpPr txBox="1"/>
              <p:nvPr/>
            </p:nvSpPr>
            <p:spPr>
              <a:xfrm>
                <a:off x="2145997" y="7342505"/>
                <a:ext cx="12318521" cy="1078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7583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IRPI = </a:t>
                </a:r>
                <a14:m>
                  <m:oMath xmlns:m="http://schemas.openxmlformats.org/officeDocument/2006/math">
                    <m:r>
                      <a:rPr kumimoji="0" lang="pt-B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Calibri" panose="020F0502020204030204" pitchFamily="34" charset="0"/>
                      </a:rPr>
                      <m:t>80%∗</m:t>
                    </m:r>
                    <m:d>
                      <m:dPr>
                        <m:begChr m:val="["/>
                        <m:endChr m:val="]"/>
                        <m:ctrlPr>
                          <a:rPr kumimoji="0" lang="en-B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BR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B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3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pt-B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3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1+</m:t>
                                </m:r>
                                <m:r>
                                  <a:rPr kumimoji="0" lang="pt-B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3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𝑉𝐷𝐴</m:t>
                                </m:r>
                              </m:num>
                              <m:den>
                                <m:r>
                                  <a:rPr kumimoji="0" lang="pt-B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3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1+</m:t>
                                </m:r>
                                <m:r>
                                  <a:rPr kumimoji="0" lang="pt-B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3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𝑉𝐹𝐸</m:t>
                                </m:r>
                              </m:den>
                            </m:f>
                            <m:r>
                              <a:rPr kumimoji="0" lang="pt-BR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−1 </m:t>
                            </m:r>
                          </m:e>
                        </m:d>
                        <m:r>
                          <m:rPr>
                            <m:nor/>
                          </m:rPr>
                          <a:rPr kumimoji="0" lang="pt-B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kumimoji="0" lang="pt-B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FGE</m:t>
                        </m:r>
                        <m:r>
                          <m:rPr>
                            <m:nor/>
                          </m:rPr>
                          <a:rPr kumimoji="0" lang="pt-B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kumimoji="0" lang="pt-B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+20%∗</m:t>
                    </m:r>
                    <m:d>
                      <m:dPr>
                        <m:begChr m:val="["/>
                        <m:endChr m:val="]"/>
                        <m:ctrlPr>
                          <a:rPr kumimoji="0" lang="en-B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pt-B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𝐼𝑃𝐶𝐴</m:t>
                        </m:r>
                        <m:r>
                          <a:rPr kumimoji="0" lang="pt-B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pt-B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𝐸𝑥𝑝</m:t>
                        </m:r>
                      </m:e>
                    </m:d>
                  </m:oMath>
                </a14:m>
                <a:endParaRPr kumimoji="0" lang="en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461B75EA-BC9A-C267-76A7-8F747C2B6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997" y="7342505"/>
                <a:ext cx="12318521" cy="1078052"/>
              </a:xfrm>
              <a:prstGeom prst="rect">
                <a:avLst/>
              </a:prstGeom>
              <a:blipFill>
                <a:blip r:embed="rId2"/>
                <a:stretch>
                  <a:fillRect l="-1732" b="-101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28857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04938-77D9-74D1-85FD-F87A1F2A4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73B31-C850-E50F-3E80-AD1155C5D19D}"/>
              </a:ext>
            </a:extLst>
          </p:cNvPr>
          <p:cNvSpPr txBox="1">
            <a:spLocks/>
          </p:cNvSpPr>
          <p:nvPr/>
        </p:nvSpPr>
        <p:spPr>
          <a:xfrm>
            <a:off x="597130" y="272775"/>
            <a:ext cx="17501089" cy="784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algn="ctr" defTabSz="175830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e Atualização dos Parâmetros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91C963-D432-6F84-636B-31F2B464F3ED}"/>
              </a:ext>
            </a:extLst>
          </p:cNvPr>
          <p:cNvSpPr txBox="1"/>
          <p:nvPr/>
        </p:nvSpPr>
        <p:spPr>
          <a:xfrm>
            <a:off x="597130" y="1826758"/>
            <a:ext cx="17501089" cy="528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</a:t>
            </a:r>
            <a:r>
              <a:rPr lang="pt-BR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permitiu a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reanálise da adequação de toda a estrutura da fórmula de cálculo:</a:t>
            </a: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Cálculo da VDA regionalizada</a:t>
            </a: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Ponderação 80%/20% da fórmula</a:t>
            </a: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Uso do IPCA como índice para despesas não-assistenciais</a:t>
            </a: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Pertinência da dedução do ajuste de faixa-etária do cálculo da VDA</a:t>
            </a:r>
          </a:p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– Pertinência e atualização do FGE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E7B3E2-488B-5558-255E-B84DD3666A3C}"/>
              </a:ext>
            </a:extLst>
          </p:cNvPr>
          <p:cNvSpPr txBox="1"/>
          <p:nvPr/>
        </p:nvSpPr>
        <p:spPr>
          <a:xfrm>
            <a:off x="1698003" y="8241973"/>
            <a:ext cx="14139405" cy="658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Manutenção dos atuais parâmetros em todos os elementos da fórmula. </a:t>
            </a:r>
          </a:p>
        </p:txBody>
      </p:sp>
    </p:spTree>
    <p:extLst>
      <p:ext uri="{BB962C8B-B14F-4D97-AF65-F5344CB8AC3E}">
        <p14:creationId xmlns:p14="http://schemas.microsoft.com/office/powerpoint/2010/main" val="460019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mesa, foto, pequeno&#10;&#10;Descrição gerada automaticamente">
            <a:extLst>
              <a:ext uri="{FF2B5EF4-FFF2-40B4-BE49-F238E27FC236}">
                <a16:creationId xmlns:a16="http://schemas.microsoft.com/office/drawing/2014/main" id="{745E7490-4DAF-455F-86B5-4EE3FBC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6403" b="17495"/>
          <a:stretch/>
        </p:blipFill>
        <p:spPr>
          <a:xfrm>
            <a:off x="0" y="1687512"/>
            <a:ext cx="18288000" cy="680402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6915192" y="2883782"/>
            <a:ext cx="10680498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1758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all" spc="0" normalizeH="0" baseline="0" noProof="0" dirty="0">
                <a:ln>
                  <a:noFill/>
                </a:ln>
                <a:solidFill>
                  <a:srgbClr val="0073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Painel de Reajustes Coletivos</a:t>
            </a:r>
          </a:p>
          <a:p>
            <a:pPr marL="0" marR="0" lvl="0" indent="0" algn="r" defTabSz="1758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cap="none" dirty="0">
                <a:solidFill>
                  <a:srgbClr val="007373"/>
                </a:solidFill>
                <a:latin typeface="Calibri"/>
              </a:rPr>
              <a:t>E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3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dição agosto 2025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ED2C5B4-24CE-4B5B-9142-E5C60E4FCBE2}"/>
              </a:ext>
            </a:extLst>
          </p:cNvPr>
          <p:cNvSpPr txBox="1">
            <a:spLocks/>
          </p:cNvSpPr>
          <p:nvPr/>
        </p:nvSpPr>
        <p:spPr bwMode="auto">
          <a:xfrm>
            <a:off x="8297839" y="4888183"/>
            <a:ext cx="9297851" cy="68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600" b="1" i="0" u="none" strike="noStrike" kern="1200" cap="none" spc="0" normalizeH="0" baseline="0" noProof="0" dirty="0">
              <a:ln>
                <a:noFill/>
              </a:ln>
              <a:solidFill>
                <a:srgbClr val="F475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7DA3A8-7EA7-461D-B70D-BAF5988DC3C0}"/>
              </a:ext>
            </a:extLst>
          </p:cNvPr>
          <p:cNvSpPr txBox="1">
            <a:spLocks/>
          </p:cNvSpPr>
          <p:nvPr/>
        </p:nvSpPr>
        <p:spPr bwMode="auto">
          <a:xfrm>
            <a:off x="6845643" y="7669746"/>
            <a:ext cx="1075004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rgbClr val="F475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88BE99-9E68-FAA3-C59E-5EF9773D801A}"/>
              </a:ext>
            </a:extLst>
          </p:cNvPr>
          <p:cNvSpPr txBox="1"/>
          <p:nvPr/>
        </p:nvSpPr>
        <p:spPr>
          <a:xfrm>
            <a:off x="8564880" y="6399602"/>
            <a:ext cx="929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GEFAP/GGREP/DIRAD-DIPRO/DIPRO</a:t>
            </a:r>
          </a:p>
        </p:txBody>
      </p:sp>
    </p:spTree>
    <p:extLst>
      <p:ext uri="{BB962C8B-B14F-4D97-AF65-F5344CB8AC3E}">
        <p14:creationId xmlns:p14="http://schemas.microsoft.com/office/powerpoint/2010/main" val="192712044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D8AE6-4266-6F08-BD72-162B104B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" y="413089"/>
            <a:ext cx="18278208" cy="824821"/>
          </a:xfrm>
        </p:spPr>
        <p:txBody>
          <a:bodyPr/>
          <a:lstStyle/>
          <a:p>
            <a:pPr algn="r"/>
            <a:r>
              <a:rPr lang="en-US" sz="3600" dirty="0"/>
              <a:t>Sistema RPC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85BC76-F60D-D42C-D610-70415D0283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pt-BR" dirty="0"/>
              <a:t>Comunicados de reajustes aplicados por contrato no mês de aniversário </a:t>
            </a:r>
          </a:p>
          <a:p>
            <a:endParaRPr lang="pt-BR" dirty="0"/>
          </a:p>
          <a:p>
            <a:r>
              <a:rPr lang="pt-BR" dirty="0"/>
              <a:t>Periodicidade trimestral</a:t>
            </a:r>
          </a:p>
          <a:p>
            <a:endParaRPr lang="pt-BR" dirty="0"/>
          </a:p>
          <a:p>
            <a:r>
              <a:rPr lang="pt-BR" dirty="0"/>
              <a:t>Dados publicados no Portal Brasileiro de Dados Abertos (PDA)</a:t>
            </a:r>
          </a:p>
          <a:p>
            <a:endParaRPr lang="pt-BR" dirty="0"/>
          </a:p>
          <a:p>
            <a:r>
              <a:rPr lang="pt-BR" dirty="0"/>
              <a:t>Painel de Reajustes Coletivos publicado no portal da ANS</a:t>
            </a:r>
          </a:p>
          <a:p>
            <a:pPr lvl="1"/>
            <a:r>
              <a:rPr lang="pt-BR" dirty="0"/>
              <a:t>Frequência de atualização: trimestral</a:t>
            </a:r>
          </a:p>
          <a:p>
            <a:pPr lvl="1"/>
            <a:r>
              <a:rPr lang="pt-BR" dirty="0"/>
              <a:t>Horizonte temporal: reajustes aplicados desde janeiro de 2014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73169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2052E16-7C4D-4230-A0A7-2B3F69B40E2E}"/>
              </a:ext>
            </a:extLst>
          </p:cNvPr>
          <p:cNvSpPr txBox="1">
            <a:spLocks/>
          </p:cNvSpPr>
          <p:nvPr/>
        </p:nvSpPr>
        <p:spPr bwMode="auto">
          <a:xfrm>
            <a:off x="2424" y="342900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Painel de Reajustes Coletivos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095DC-3C89-AF66-8835-775F92054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508" y="7985590"/>
            <a:ext cx="5907749" cy="183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783937-8F2E-122F-A1BF-A66A97F0CE2A}"/>
              </a:ext>
            </a:extLst>
          </p:cNvPr>
          <p:cNvSpPr txBox="1"/>
          <p:nvPr/>
        </p:nvSpPr>
        <p:spPr>
          <a:xfrm>
            <a:off x="335661" y="1326921"/>
            <a:ext cx="596163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https://www.gov.br/ans/pt-br</a:t>
            </a:r>
            <a:endParaRPr kumimoji="0" lang="pt-BR" sz="3500" b="1" i="0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BEAD1-D6D9-E59D-DDD5-0D8499138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508" y="1462688"/>
            <a:ext cx="5907749" cy="627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A0AB1E-4B11-A6D0-50DF-A2160770C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61" y="1957863"/>
            <a:ext cx="7647209" cy="742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7EE312-A329-CF35-DAFC-25CF822AD4D9}"/>
              </a:ext>
            </a:extLst>
          </p:cNvPr>
          <p:cNvSpPr/>
          <p:nvPr/>
        </p:nvSpPr>
        <p:spPr>
          <a:xfrm>
            <a:off x="1344994" y="5005714"/>
            <a:ext cx="1841326" cy="1833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9B07EC5C-6BD2-45B0-B7EC-10C8290B835B}"/>
              </a:ext>
            </a:extLst>
          </p:cNvPr>
          <p:cNvSpPr/>
          <p:nvPr/>
        </p:nvSpPr>
        <p:spPr>
          <a:xfrm>
            <a:off x="11969961" y="7600986"/>
            <a:ext cx="668841" cy="525780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5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C392A-64D8-F44B-DA43-D1778E2AD0FA}"/>
              </a:ext>
            </a:extLst>
          </p:cNvPr>
          <p:cNvSpPr/>
          <p:nvPr/>
        </p:nvSpPr>
        <p:spPr>
          <a:xfrm>
            <a:off x="9394553" y="7302674"/>
            <a:ext cx="1841326" cy="412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B6ED7C-C0AE-3FD3-073D-1D60CB2D2D7F}"/>
              </a:ext>
            </a:extLst>
          </p:cNvPr>
          <p:cNvSpPr/>
          <p:nvPr/>
        </p:nvSpPr>
        <p:spPr>
          <a:xfrm>
            <a:off x="9659687" y="9128304"/>
            <a:ext cx="4657564" cy="412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eta: para Baixo 9">
            <a:extLst>
              <a:ext uri="{FF2B5EF4-FFF2-40B4-BE49-F238E27FC236}">
                <a16:creationId xmlns:a16="http://schemas.microsoft.com/office/drawing/2014/main" id="{0D4BEAFE-9FCF-42E3-273D-BDA1A8917B32}"/>
              </a:ext>
            </a:extLst>
          </p:cNvPr>
          <p:cNvSpPr/>
          <p:nvPr/>
        </p:nvSpPr>
        <p:spPr>
          <a:xfrm rot="16200000">
            <a:off x="8340183" y="3659060"/>
            <a:ext cx="668841" cy="525780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5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02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B790C82-84CA-68D1-1CD3-FABD3F3F842F}"/>
              </a:ext>
            </a:extLst>
          </p:cNvPr>
          <p:cNvSpPr txBox="1">
            <a:spLocks/>
          </p:cNvSpPr>
          <p:nvPr/>
        </p:nvSpPr>
        <p:spPr bwMode="auto">
          <a:xfrm>
            <a:off x="-1016" y="40114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200" b="1" i="0" u="none" strike="noStrike" kern="1200" cap="none" spc="0" normalizeH="0" baseline="0" noProof="0" dirty="0">
              <a:ln>
                <a:noFill/>
              </a:ln>
              <a:solidFill>
                <a:srgbClr val="F475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E0A14-CE44-31FC-0FA5-E64EF658BF89}"/>
              </a:ext>
            </a:extLst>
          </p:cNvPr>
          <p:cNvSpPr txBox="1"/>
          <p:nvPr/>
        </p:nvSpPr>
        <p:spPr>
          <a:xfrm>
            <a:off x="241300" y="9643600"/>
            <a:ext cx="1209978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Fonte: ANS/RPC, ANS/IRPI e IBGE/SIDRA.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** Reajustes coletivos - média dos reajustes aplicados no ano de janeiro a dezembro, ponderada pela quantidade de beneficiários recebendo reajustes a cada mês.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2C7B357-4589-6DEB-E6D8-D8CF75E74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1" t="9981" r="12368" b="15945"/>
          <a:stretch/>
        </p:blipFill>
        <p:spPr>
          <a:xfrm>
            <a:off x="2251688" y="1224162"/>
            <a:ext cx="13780168" cy="76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113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F369DFD-B37F-F691-25B6-107AC57DA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0" t="11900" r="12416" b="11704"/>
          <a:stretch/>
        </p:blipFill>
        <p:spPr>
          <a:xfrm>
            <a:off x="1935480" y="1396720"/>
            <a:ext cx="13822680" cy="7858878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292FD5A-1081-6946-03A7-D51FFA839BD3}"/>
              </a:ext>
            </a:extLst>
          </p:cNvPr>
          <p:cNvSpPr txBox="1"/>
          <p:nvPr/>
        </p:nvSpPr>
        <p:spPr>
          <a:xfrm>
            <a:off x="241300" y="9643600"/>
            <a:ext cx="1209978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Fonte: ANS/RPC, ANS/IRPI e IBGE/SIDRA.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** Reajustes coletivos - média dos reajustes aplicados no ano de janeiro a dezembro, ponderada pela quantidade de beneficiários recebendo reajustes a cada mês.</a:t>
            </a:r>
          </a:p>
        </p:txBody>
      </p:sp>
    </p:spTree>
    <p:extLst>
      <p:ext uri="{BB962C8B-B14F-4D97-AF65-F5344CB8AC3E}">
        <p14:creationId xmlns:p14="http://schemas.microsoft.com/office/powerpoint/2010/main" val="324201246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B790C82-84CA-68D1-1CD3-FABD3F3F842F}"/>
              </a:ext>
            </a:extLst>
          </p:cNvPr>
          <p:cNvSpPr txBox="1">
            <a:spLocks/>
          </p:cNvSpPr>
          <p:nvPr/>
        </p:nvSpPr>
        <p:spPr bwMode="auto">
          <a:xfrm>
            <a:off x="-1016" y="40114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Resumo por Operadora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933F90-0427-0CD7-51AA-8A8FA5560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3" t="13185" r="12416" b="13926"/>
          <a:stretch/>
        </p:blipFill>
        <p:spPr>
          <a:xfrm>
            <a:off x="1691640" y="1922456"/>
            <a:ext cx="13761720" cy="749808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4DD00DEE-F432-A2F3-F333-FED6031D0158}"/>
              </a:ext>
            </a:extLst>
          </p:cNvPr>
          <p:cNvSpPr txBox="1"/>
          <p:nvPr/>
        </p:nvSpPr>
        <p:spPr>
          <a:xfrm>
            <a:off x="241300" y="9643600"/>
            <a:ext cx="1209978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Fonte: ANS/RPC, ANS/IRPI e IBGE/SIDRA.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** Reajustes coletivos - média dos reajustes aplicados no ano de janeiro a dezembro, ponderada pela quantidade de beneficiários recebendo reajustes a cada mês.</a:t>
            </a:r>
          </a:p>
        </p:txBody>
      </p:sp>
    </p:spTree>
    <p:extLst>
      <p:ext uri="{BB962C8B-B14F-4D97-AF65-F5344CB8AC3E}">
        <p14:creationId xmlns:p14="http://schemas.microsoft.com/office/powerpoint/2010/main" val="47792193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168751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758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600" b="1" i="0" u="none" strike="noStrike" kern="1200" cap="none" spc="0" normalizeH="0" baseline="0" noProof="0">
                <a:ln>
                  <a:noFill/>
                </a:ln>
                <a:solidFill>
                  <a:srgbClr val="006E8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Obrigada!</a:t>
            </a:r>
            <a:endParaRPr kumimoji="0" lang="pt-BR" altLang="pt-BR" sz="66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808BE2CF-856F-3317-817C-0F8F67622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4664620"/>
            <a:ext cx="10439400" cy="1704975"/>
          </a:xfrm>
          <a:prstGeom prst="rect">
            <a:avLst/>
          </a:prstGeom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616ED2C5-BBFF-E883-D049-F5B1675DB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52" y="6740248"/>
            <a:ext cx="8558496" cy="11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453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mesa, foto, pequeno&#10;&#10;Descrição gerada automaticamente">
            <a:extLst>
              <a:ext uri="{FF2B5EF4-FFF2-40B4-BE49-F238E27FC236}">
                <a16:creationId xmlns:a16="http://schemas.microsoft.com/office/drawing/2014/main" id="{745E7490-4DAF-455F-86B5-4EE3FBC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6403" b="17495"/>
          <a:stretch/>
        </p:blipFill>
        <p:spPr>
          <a:xfrm>
            <a:off x="0" y="1687512"/>
            <a:ext cx="18288000" cy="680402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7810542" y="2883782"/>
            <a:ext cx="9785148" cy="10081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3200" dirty="0">
                <a:solidFill>
                  <a:srgbClr val="007373"/>
                </a:solidFill>
              </a:rPr>
              <a:t>Atualização da resolução normativa nº 112/2005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6BB16C8-45DD-417E-980B-60BEC4B67027}"/>
              </a:ext>
            </a:extLst>
          </p:cNvPr>
          <p:cNvSpPr txBox="1">
            <a:spLocks/>
          </p:cNvSpPr>
          <p:nvPr/>
        </p:nvSpPr>
        <p:spPr bwMode="auto">
          <a:xfrm>
            <a:off x="7271792" y="8686437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altLang="pt-BR" sz="24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ED2C5B4-24CE-4B5B-9142-E5C60E4FCBE2}"/>
              </a:ext>
            </a:extLst>
          </p:cNvPr>
          <p:cNvSpPr txBox="1">
            <a:spLocks/>
          </p:cNvSpPr>
          <p:nvPr/>
        </p:nvSpPr>
        <p:spPr bwMode="auto">
          <a:xfrm>
            <a:off x="5379720" y="4270330"/>
            <a:ext cx="12210774" cy="164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6600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Transferência de Carteira</a:t>
            </a: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C5A980-C38D-E4F7-3DAB-6AE8FF629F6E}"/>
              </a:ext>
            </a:extLst>
          </p:cNvPr>
          <p:cNvSpPr txBox="1">
            <a:spLocks/>
          </p:cNvSpPr>
          <p:nvPr/>
        </p:nvSpPr>
        <p:spPr bwMode="auto">
          <a:xfrm>
            <a:off x="10515600" y="6728048"/>
            <a:ext cx="7080090" cy="45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GEMOP/GGREP/DIRAD-DIPRO/DIPRO</a:t>
            </a:r>
          </a:p>
        </p:txBody>
      </p:sp>
    </p:spTree>
    <p:extLst>
      <p:ext uri="{BB962C8B-B14F-4D97-AF65-F5344CB8AC3E}">
        <p14:creationId xmlns:p14="http://schemas.microsoft.com/office/powerpoint/2010/main" val="7715268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4F570-30F0-5236-E17F-8CEF99D3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20527F-4787-0E97-FE5E-6625E3ACC39F}"/>
              </a:ext>
            </a:extLst>
          </p:cNvPr>
          <p:cNvSpPr txBox="1"/>
          <p:nvPr/>
        </p:nvSpPr>
        <p:spPr>
          <a:xfrm>
            <a:off x="1702906" y="1887386"/>
            <a:ext cx="15859802" cy="6247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defTabSz="1757363">
              <a:spcBef>
                <a:spcPct val="0"/>
              </a:spcBef>
              <a:spcAft>
                <a:spcPct val="0"/>
              </a:spcAft>
            </a:pPr>
            <a:endParaRPr lang="pt-BR" sz="4000" dirty="0">
              <a:ea typeface="+mn-lt"/>
              <a:cs typeface="+mn-lt"/>
            </a:endParaRPr>
          </a:p>
          <a:p>
            <a:pPr marL="571500" indent="-571500" algn="just" defTabSz="1757363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r>
              <a:rPr lang="pt-BR" sz="4000" dirty="0">
                <a:ea typeface="+mn-lt"/>
                <a:cs typeface="+mn-lt"/>
              </a:rPr>
              <a:t>Avaliação de Resultado Regulatório - </a:t>
            </a:r>
            <a:r>
              <a:rPr lang="pt-BR" altLang="pt-BR" sz="4000" dirty="0">
                <a:latin typeface="Calibri"/>
                <a:ea typeface="MS PGothic"/>
                <a:cs typeface="Calibri"/>
              </a:rPr>
              <a:t>ARR</a:t>
            </a:r>
            <a:endParaRPr lang="pt-BR" altLang="pt-BR" sz="4000" dirty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571500" indent="-571500" algn="just" defTabSz="1757363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endParaRPr lang="pt-BR" altLang="pt-BR" sz="4000" dirty="0">
              <a:latin typeface="Calibri"/>
              <a:ea typeface="MS PGothic"/>
              <a:cs typeface="Calibri"/>
            </a:endParaRPr>
          </a:p>
          <a:p>
            <a:pPr marL="571500" indent="-571500" algn="just" defTabSz="1757363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r>
              <a:rPr lang="pt-BR" altLang="pt-BR" sz="4000" dirty="0">
                <a:latin typeface="Calibri"/>
                <a:ea typeface="MS PGothic"/>
                <a:cs typeface="Calibri"/>
              </a:rPr>
              <a:t>Nota Técnica de Análise de Impacto Regulatório - AIR</a:t>
            </a:r>
            <a:endParaRPr lang="pt-BR" altLang="pt-BR" sz="4000" dirty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571500" indent="-571500" algn="just" defTabSz="1757363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endParaRPr lang="pt-BR" altLang="pt-BR" sz="4000" dirty="0">
              <a:latin typeface="Calibri"/>
              <a:ea typeface="MS PGothic"/>
              <a:cs typeface="Calibri"/>
            </a:endParaRPr>
          </a:p>
          <a:p>
            <a:pPr marL="571500" indent="-571500" algn="just" defTabSz="1757363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r>
              <a:rPr lang="pt-BR" altLang="pt-BR" sz="4000" dirty="0">
                <a:latin typeface="Calibri"/>
                <a:ea typeface="MS PGothic"/>
                <a:cs typeface="Calibri"/>
              </a:rPr>
              <a:t>Minuta de Resolução Normativa</a:t>
            </a:r>
            <a:endParaRPr lang="pt-BR" altLang="pt-BR" sz="4000" dirty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571500" indent="-571500" algn="just" defTabSz="1757363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endParaRPr lang="pt-BR" altLang="pt-BR" sz="4000" dirty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571500" indent="-571500" algn="just" defTabSz="1757363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r>
              <a:rPr lang="pt-BR" altLang="pt-BR" sz="4000" dirty="0">
                <a:latin typeface="Calibri"/>
                <a:ea typeface="MS PGothic"/>
                <a:cs typeface="Calibri"/>
              </a:rPr>
              <a:t>Quadro comparativo (</a:t>
            </a:r>
            <a:r>
              <a:rPr lang="pt-BR" altLang="pt-BR" sz="4000" dirty="0" err="1">
                <a:latin typeface="Calibri"/>
                <a:ea typeface="MS PGothic"/>
                <a:cs typeface="Calibri"/>
              </a:rPr>
              <a:t>De-Para</a:t>
            </a:r>
            <a:r>
              <a:rPr lang="pt-BR" altLang="pt-BR" sz="4000" dirty="0">
                <a:latin typeface="Calibri"/>
                <a:ea typeface="MS PGothic"/>
                <a:cs typeface="Calibri"/>
              </a:rPr>
              <a:t>) com as alterações da RN 112</a:t>
            </a:r>
          </a:p>
          <a:p>
            <a:pPr marL="571500" indent="-571500" algn="just" defTabSz="1757363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endParaRPr lang="pt-BR" altLang="pt-BR" sz="4000" dirty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571500" indent="-571500" algn="just" defTabSz="1757363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r>
              <a:rPr lang="pt-BR" altLang="pt-BR" sz="4000" dirty="0">
                <a:latin typeface="Calibri"/>
                <a:ea typeface="MS PGothic"/>
                <a:cs typeface="Calibri"/>
              </a:rPr>
              <a:t>Exposição de Motivos</a:t>
            </a:r>
            <a:endParaRPr lang="pt-BR" altLang="pt-BR" sz="4000" dirty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37B7EF-3A2B-E539-C98E-FBBA05B0C2EA}"/>
              </a:ext>
            </a:extLst>
          </p:cNvPr>
          <p:cNvSpPr txBox="1"/>
          <p:nvPr/>
        </p:nvSpPr>
        <p:spPr>
          <a:xfrm>
            <a:off x="4290646" y="462281"/>
            <a:ext cx="13504985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b="1" dirty="0"/>
              <a:t>Informe sobre a abertura da Consulta Pública  (09/12/25 a 23/01/26)</a:t>
            </a:r>
          </a:p>
        </p:txBody>
      </p:sp>
    </p:spTree>
    <p:extLst>
      <p:ext uri="{BB962C8B-B14F-4D97-AF65-F5344CB8AC3E}">
        <p14:creationId xmlns:p14="http://schemas.microsoft.com/office/powerpoint/2010/main" val="42820867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C96C8-A3B1-AE72-DA36-BC8E8AE92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FFAC4A-4B84-CD39-F409-45E2190FB013}"/>
              </a:ext>
            </a:extLst>
          </p:cNvPr>
          <p:cNvSpPr txBox="1"/>
          <p:nvPr/>
        </p:nvSpPr>
        <p:spPr>
          <a:xfrm>
            <a:off x="907939" y="1591696"/>
            <a:ext cx="16472122" cy="128958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3200" dirty="0">
                <a:latin typeface="Calibri"/>
                <a:cs typeface="Calibri"/>
              </a:rPr>
              <a:t>Definições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3200" dirty="0">
              <a:latin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3200" dirty="0">
                <a:latin typeface="Calibri"/>
                <a:cs typeface="Calibri"/>
              </a:rPr>
              <a:t>Legitimidade para adquirir uma carteira</a:t>
            </a:r>
          </a:p>
          <a:p>
            <a:endParaRPr lang="pt-BR" altLang="pt-BR" sz="3200" dirty="0">
              <a:latin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3200" dirty="0">
                <a:latin typeface="Calibri"/>
                <a:cs typeface="Calibri"/>
              </a:rPr>
              <a:t>Documentação para o pedido de transferência</a:t>
            </a:r>
          </a:p>
          <a:p>
            <a:endParaRPr lang="pt-BR" altLang="pt-BR" sz="3200" dirty="0">
              <a:latin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3200" dirty="0">
                <a:latin typeface="Calibri"/>
                <a:cs typeface="Calibri"/>
              </a:rPr>
              <a:t>Prazos para análise e efetivação da transferência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3200" dirty="0">
              <a:latin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3200" dirty="0">
                <a:latin typeface="Calibri"/>
                <a:cs typeface="Calibri"/>
              </a:rPr>
              <a:t>Manutenção das condições contratuais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3200" dirty="0">
              <a:latin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3200" dirty="0">
                <a:latin typeface="Calibri"/>
                <a:cs typeface="Calibri"/>
              </a:rPr>
              <a:t>Manutenção da assistência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3200" dirty="0">
              <a:latin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3200" dirty="0">
                <a:latin typeface="Calibri"/>
                <a:cs typeface="Calibri"/>
              </a:rPr>
              <a:t>Transferência parcial de carteira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3200" dirty="0">
              <a:latin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3200" dirty="0">
                <a:ea typeface="+mn-lt"/>
                <a:cs typeface="+mn-lt"/>
              </a:rPr>
              <a:t>Transferência compulsória de carteira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3200" dirty="0">
              <a:ea typeface="+mn-lt"/>
              <a:cs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altLang="pt-BR" sz="3200" dirty="0">
                <a:ea typeface="+mn-lt"/>
                <a:cs typeface="+mn-lt"/>
              </a:rPr>
              <a:t>Demais aprimoramentos</a:t>
            </a:r>
            <a:endParaRPr lang="pt-BR" altLang="pt-BR" sz="3200" dirty="0">
              <a:ea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4800" b="1" dirty="0">
              <a:solidFill>
                <a:srgbClr val="F47521"/>
              </a:solidFill>
              <a:ea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4800" b="1" dirty="0">
              <a:solidFill>
                <a:srgbClr val="F47521"/>
              </a:solidFill>
              <a:ea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altLang="pt-BR" sz="4800" b="1" dirty="0">
              <a:solidFill>
                <a:srgbClr val="F47521"/>
              </a:solidFill>
              <a:ea typeface="Calibri"/>
              <a:cs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A5C6D8-13BD-900C-70C5-0523A51064D8}"/>
              </a:ext>
            </a:extLst>
          </p:cNvPr>
          <p:cNvSpPr txBox="1"/>
          <p:nvPr/>
        </p:nvSpPr>
        <p:spPr>
          <a:xfrm>
            <a:off x="4290646" y="462281"/>
            <a:ext cx="1350498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Calibri"/>
              </a:rPr>
              <a:t>APRIMORAMENTO REGULATÓRIO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407614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0739308-E127-55E3-7740-D581AFB6EA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8000"/>
          </a:blip>
          <a:srcRect l="34354" t="22976" r="29759" b="12572"/>
          <a:stretch/>
        </p:blipFill>
        <p:spPr>
          <a:xfrm>
            <a:off x="-235971" y="1679172"/>
            <a:ext cx="8048211" cy="806629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161934" y="2883784"/>
            <a:ext cx="12433757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1758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all" spc="0" normalizeH="0" baseline="0" noProof="0" dirty="0">
                <a:ln>
                  <a:noFill/>
                </a:ln>
                <a:solidFill>
                  <a:srgbClr val="0073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Atualização das Regiões de Saúde</a:t>
            </a:r>
            <a:br>
              <a:rPr kumimoji="0" lang="pt-BR" sz="4800" b="1" i="0" u="none" strike="noStrike" kern="1200" cap="all" spc="0" normalizeH="0" baseline="0" noProof="0" dirty="0">
                <a:ln>
                  <a:noFill/>
                </a:ln>
                <a:solidFill>
                  <a:srgbClr val="0073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t-BR" sz="4800" b="1" i="0" u="none" strike="noStrike" kern="1200" cap="all" spc="0" normalizeH="0" baseline="0" noProof="0" dirty="0">
                <a:ln>
                  <a:noFill/>
                </a:ln>
                <a:solidFill>
                  <a:srgbClr val="0073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Anexo IN 16/2022</a:t>
            </a:r>
          </a:p>
          <a:p>
            <a:pPr marL="0" marR="0" lvl="0" indent="0" algn="r" defTabSz="1758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1" i="0" u="none" strike="noStrike" kern="1200" cap="all" spc="0" normalizeH="0" baseline="0" noProof="0" dirty="0">
              <a:ln>
                <a:noFill/>
              </a:ln>
              <a:solidFill>
                <a:srgbClr val="00737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11296491" y="7015386"/>
            <a:ext cx="6299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srgbClr val="F475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7B8B262A-3F91-4E36-A858-D39F6795E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0" y="838510"/>
            <a:ext cx="3820468" cy="76878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CF178DC-0481-E7D6-51E8-7242C7E73F8F}"/>
              </a:ext>
            </a:extLst>
          </p:cNvPr>
          <p:cNvSpPr txBox="1">
            <a:spLocks/>
          </p:cNvSpPr>
          <p:nvPr/>
        </p:nvSpPr>
        <p:spPr bwMode="auto">
          <a:xfrm>
            <a:off x="10652761" y="7535768"/>
            <a:ext cx="7080090" cy="45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GEARA/GGREP/DIRAD-DIPRO/DIPRO</a:t>
            </a:r>
          </a:p>
        </p:txBody>
      </p:sp>
    </p:spTree>
    <p:extLst>
      <p:ext uri="{BB962C8B-B14F-4D97-AF65-F5344CB8AC3E}">
        <p14:creationId xmlns:p14="http://schemas.microsoft.com/office/powerpoint/2010/main" val="40987264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" y="0"/>
            <a:ext cx="18286388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5" y="967472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22ECE-E2E5-4CA8-AC91-7521BB877610}" type="slidenum">
              <a:rPr kumimoji="0" lang="pt-BR" altLang="pt-BR" sz="1801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altLang="pt-BR" sz="1801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-1016" y="40114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Utilização das Regiões de Saúde </a:t>
            </a:r>
            <a:r>
              <a:rPr lang="pt-BR" altLang="pt-BR" sz="4000" b="1" dirty="0">
                <a:solidFill>
                  <a:srgbClr val="F47521"/>
                </a:solidFill>
                <a:latin typeface="Calibri" panose="020F0502020204030204" pitchFamily="34" charset="0"/>
              </a:rPr>
              <a:t>na</a:t>
            </a:r>
            <a:r>
              <a:rPr kumimoji="0" lang="pt-BR" alt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Saúde Suplementar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A093165-FA6E-BC05-DFD5-DA31037F9D88}"/>
              </a:ext>
            </a:extLst>
          </p:cNvPr>
          <p:cNvSpPr/>
          <p:nvPr/>
        </p:nvSpPr>
        <p:spPr>
          <a:xfrm>
            <a:off x="1249680" y="1645920"/>
            <a:ext cx="1112520" cy="335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4F3B618E-1D20-649B-C542-ADD1764BE2CE}"/>
              </a:ext>
            </a:extLst>
          </p:cNvPr>
          <p:cNvGraphicFramePr>
            <a:graphicFrameLocks noGrp="1"/>
          </p:cNvGraphicFramePr>
          <p:nvPr/>
        </p:nvGraphicFramePr>
        <p:xfrm>
          <a:off x="4164960" y="2270760"/>
          <a:ext cx="9444360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360">
                  <a:extLst>
                    <a:ext uri="{9D8B030D-6E8A-4147-A177-3AD203B41FA5}">
                      <a16:colId xmlns:a16="http://schemas.microsoft.com/office/drawing/2014/main" val="377034500"/>
                    </a:ext>
                  </a:extLst>
                </a:gridCol>
              </a:tblGrid>
              <a:tr h="1996440">
                <a:tc>
                  <a:txBody>
                    <a:bodyPr/>
                    <a:lstStyle/>
                    <a:p>
                      <a:pPr marL="0" marR="0" lvl="0" indent="0" algn="ctr" defTabSz="1758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i="0" u="sng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lvl="0" indent="0" algn="ctr" defTabSz="1758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i="0" u="sng" kern="1200" dirty="0">
                          <a:solidFill>
                            <a:schemeClr val="bg2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Garantia</a:t>
                      </a:r>
                      <a:r>
                        <a:rPr lang="pt-BR" sz="3200" b="1" i="0" u="sng" dirty="0">
                          <a:solidFill>
                            <a:schemeClr val="bg2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de Atendimento dos Beneficiários </a:t>
                      </a:r>
                    </a:p>
                    <a:p>
                      <a:pPr marL="0" marR="0" lvl="0" indent="0" algn="ctr" defTabSz="1758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i="0" u="sng" dirty="0">
                          <a:solidFill>
                            <a:schemeClr val="bg2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(Resolução Normativa - RN ANS nº 566/2022)</a:t>
                      </a:r>
                    </a:p>
                    <a:p>
                      <a:pPr algn="ctr"/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70571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53FA4C1-06CE-64C3-468F-19393A65DDA8}"/>
              </a:ext>
            </a:extLst>
          </p:cNvPr>
          <p:cNvGraphicFramePr>
            <a:graphicFrameLocks noGrp="1"/>
          </p:cNvGraphicFramePr>
          <p:nvPr/>
        </p:nvGraphicFramePr>
        <p:xfrm>
          <a:off x="4164960" y="4733782"/>
          <a:ext cx="9459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9600">
                  <a:extLst>
                    <a:ext uri="{9D8B030D-6E8A-4147-A177-3AD203B41FA5}">
                      <a16:colId xmlns:a16="http://schemas.microsoft.com/office/drawing/2014/main" val="377034500"/>
                    </a:ext>
                  </a:extLst>
                </a:gridCol>
              </a:tblGrid>
              <a:tr h="1657780">
                <a:tc>
                  <a:txBody>
                    <a:bodyPr/>
                    <a:lstStyle/>
                    <a:p>
                      <a:pPr marL="0" marR="0" lvl="0" indent="0" algn="ctr" defTabSz="1758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sng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lvl="0" indent="0" algn="ctr" defTabSz="1758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Substituição de Entidades Hospitalares </a:t>
                      </a:r>
                    </a:p>
                    <a:p>
                      <a:pPr marL="0" marR="0" lvl="0" indent="0" algn="ctr" defTabSz="1758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(Resolução Normativa - RN ANS nº 585/2023)</a:t>
                      </a:r>
                    </a:p>
                    <a:p>
                      <a:pPr algn="ctr"/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70571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3B73D98-D893-8651-94BD-FE63F1892F73}"/>
              </a:ext>
            </a:extLst>
          </p:cNvPr>
          <p:cNvGraphicFramePr>
            <a:graphicFrameLocks noGrp="1"/>
          </p:cNvGraphicFramePr>
          <p:nvPr/>
        </p:nvGraphicFramePr>
        <p:xfrm>
          <a:off x="4164960" y="6949440"/>
          <a:ext cx="9459600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9600">
                  <a:extLst>
                    <a:ext uri="{9D8B030D-6E8A-4147-A177-3AD203B41FA5}">
                      <a16:colId xmlns:a16="http://schemas.microsoft.com/office/drawing/2014/main" val="377034500"/>
                    </a:ext>
                  </a:extLst>
                </a:gridCol>
              </a:tblGrid>
              <a:tr h="2087880">
                <a:tc>
                  <a:txBody>
                    <a:bodyPr/>
                    <a:lstStyle/>
                    <a:p>
                      <a:pPr marL="0" marR="0" lvl="0" indent="0" algn="ctr" defTabSz="1758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200" b="1" i="0" u="sng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758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Substituição de Entidades Não Hospitalares </a:t>
                      </a:r>
                    </a:p>
                    <a:p>
                      <a:pPr marL="0" marR="0" lvl="0" indent="0" algn="ctr" defTabSz="1758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(Resolução Normativa - RN ANS nº 567/2022)</a:t>
                      </a:r>
                    </a:p>
                    <a:p>
                      <a:pPr algn="ctr"/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7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7909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" y="0"/>
            <a:ext cx="18286388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5" y="967472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22ECE-E2E5-4CA8-AC91-7521BB877610}" type="slidenum">
              <a:rPr kumimoji="0" lang="pt-BR" altLang="pt-BR" sz="1801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altLang="pt-BR" sz="1801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-1016" y="40114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REDE E VAZIOS ASSISTENCIAIS 2023-2025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D42590-8F76-5603-D001-F2D11CD09407}"/>
              </a:ext>
            </a:extLst>
          </p:cNvPr>
          <p:cNvSpPr txBox="1"/>
          <p:nvPr/>
        </p:nvSpPr>
        <p:spPr>
          <a:xfrm>
            <a:off x="110067" y="1529052"/>
            <a:ext cx="11483357" cy="769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lvl="0" indent="90043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“DISPONIBILIDADE DE REDE E VAZIOS ASSISTENCIAIS NA SAÚDE SUPLEMENTAR”, integrante da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Agenda Regulatória para o triênio ANS 2023-2025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9100" marR="76200" lvl="0" indent="-34290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Atualização da pesquisa divulgada pela Agência Nacional de Saúde Suplementar (ANS), em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2015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, por meio da publicação sobre “Rede Assistencial e Garantia de Acesso na Saúde Suplementar”</a:t>
            </a:r>
          </a:p>
          <a:p>
            <a:pPr marL="419100" marR="76200" lvl="0" indent="-34290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marR="76200" lvl="0" indent="-34290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Publicação digital</a:t>
            </a:r>
          </a:p>
          <a:p>
            <a:pPr marL="419100" marR="76200" lvl="0" indent="-34290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marR="76200" lvl="0" indent="-34290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Painel de Rede e Vazios Assistenciais na Saúde Suplementar</a:t>
            </a:r>
          </a:p>
          <a:p>
            <a:pPr marL="76200" marR="76200" lvl="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pt-BR" sz="2400" kern="0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marR="76200" lvl="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8250" marR="76200" lvl="1" indent="-34290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Regiões de saúde - 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Atualização das Regiões de Saúde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8250" marR="76200" lvl="1" indent="-34290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CNES</a:t>
            </a:r>
          </a:p>
          <a:p>
            <a:pPr marL="1298250" marR="76200" lvl="1" indent="-34290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RPS</a:t>
            </a:r>
          </a:p>
          <a:p>
            <a:pPr marL="1298250" marR="76200" lvl="1" indent="-342900" algn="just" defTabSz="17583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TISS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8F15AB-F269-E274-E7A4-E0FCB8F14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867" y="1609566"/>
            <a:ext cx="5529303" cy="30506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F83E01A-DCD0-FED3-08D2-1ADDD961D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7630" y="5219717"/>
            <a:ext cx="2975540" cy="35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408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6050" y="9715794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22ECE-E2E5-4CA8-AC91-7521BB877610}" type="slidenum">
              <a:rPr kumimoji="0" lang="pt-BR" altLang="pt-BR" sz="1801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altLang="pt-BR" sz="1801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96CC85D-6032-0C40-B05F-7DDE371BE7F1}"/>
              </a:ext>
            </a:extLst>
          </p:cNvPr>
          <p:cNvSpPr txBox="1">
            <a:spLocks/>
          </p:cNvSpPr>
          <p:nvPr/>
        </p:nvSpPr>
        <p:spPr bwMode="auto">
          <a:xfrm>
            <a:off x="-1016" y="385902"/>
            <a:ext cx="1828901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475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1º ESTUDO: Atualização das Regiões de Saúde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4A66DF4-A279-CBA5-D087-91A35BCB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677" y="1478299"/>
            <a:ext cx="10347323" cy="3215220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E005FAE-5775-BBDD-76DC-005E41B49496}"/>
              </a:ext>
            </a:extLst>
          </p:cNvPr>
          <p:cNvGrpSpPr/>
          <p:nvPr/>
        </p:nvGrpSpPr>
        <p:grpSpPr>
          <a:xfrm>
            <a:off x="217374" y="1208923"/>
            <a:ext cx="7615986" cy="8133197"/>
            <a:chOff x="217374" y="1369695"/>
            <a:chExt cx="7128306" cy="864202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A452AC7-4C42-E44A-51E0-23AFD6C76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374" y="1369695"/>
              <a:ext cx="7128306" cy="743720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40D8691-CE85-A493-BE9A-DC95D338F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384" y="8793686"/>
              <a:ext cx="6693127" cy="1218029"/>
            </a:xfrm>
            <a:prstGeom prst="rect">
              <a:avLst/>
            </a:prstGeom>
          </p:spPr>
        </p:pic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B91E5E2-DF55-F400-F18A-C5CA6C313BCF}"/>
              </a:ext>
            </a:extLst>
          </p:cNvPr>
          <p:cNvSpPr txBox="1"/>
          <p:nvPr/>
        </p:nvSpPr>
        <p:spPr>
          <a:xfrm>
            <a:off x="5652664" y="5090980"/>
            <a:ext cx="12417961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UF que apresentaram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número de regiões de saúde no período entre 2011 e 2023 estão grifadas na cor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verde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NeueLTStd-LtCn"/>
                <a:ea typeface="+mn-ea"/>
                <a:cs typeface="+mn-cs"/>
              </a:rPr>
              <a:t>Minas Gerais, São Paulo, Alagoas, Amazonas, Amapá, Ceará, Goiás, Paraíba, Rio Grande do Norte, Rondônia, Roraima e Rio Grande do Sul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UF que apresentaram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número de regiões de saúde no período entre 2011 e 2023 estão grifadas na cor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vermelha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NeueLTStd-LtCn"/>
                <a:ea typeface="+mn-ea"/>
                <a:cs typeface="+mn-cs"/>
              </a:rPr>
              <a:t>Maranhão, Pará, Tocantins, Mato Grosso do Sul, Bahia, Espírito Santo e Santa Catarina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NeueLTStd-LtCn"/>
                <a:ea typeface="+mn-ea"/>
                <a:cs typeface="+mn-cs"/>
              </a:rPr>
              <a:t>8 UF não tiveram alterações na quantidade de regiões de saúde estabelecidas, quais sejam: Acre, Distrito Federal, Mato Grosso, Pernambuco, Piauí, Paraná, Rio de Janeiro e Sergipe.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050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6050" y="9715794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22ECE-E2E5-4CA8-AC91-7521BB877610}" type="slidenum">
              <a:rPr kumimoji="0" lang="pt-BR" altLang="pt-BR" sz="1801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altLang="pt-BR" sz="1801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E3868D3-F6D6-4EC4-7FFD-3646DC006529}"/>
              </a:ext>
            </a:extLst>
          </p:cNvPr>
          <p:cNvSpPr/>
          <p:nvPr/>
        </p:nvSpPr>
        <p:spPr>
          <a:xfrm>
            <a:off x="1158240" y="1737360"/>
            <a:ext cx="131064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600942-DE17-00B3-FF16-496CCD3B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20" y="1416436"/>
            <a:ext cx="9141330" cy="801331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33BC87F-E0F8-0C09-731E-88524A904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505" y="2394244"/>
            <a:ext cx="7991475" cy="64484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6B7BA5-5BD0-1207-B110-155C852A8466}"/>
              </a:ext>
            </a:extLst>
          </p:cNvPr>
          <p:cNvSpPr txBox="1"/>
          <p:nvPr/>
        </p:nvSpPr>
        <p:spPr>
          <a:xfrm>
            <a:off x="250320" y="381000"/>
            <a:ext cx="177873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Minuta de RN e anexo</a:t>
            </a:r>
          </a:p>
        </p:txBody>
      </p:sp>
    </p:spTree>
    <p:extLst>
      <p:ext uri="{BB962C8B-B14F-4D97-AF65-F5344CB8AC3E}">
        <p14:creationId xmlns:p14="http://schemas.microsoft.com/office/powerpoint/2010/main" val="1739625173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41D5B72D2E694B92A54A4F5D0E7578" ma:contentTypeVersion="13" ma:contentTypeDescription="Crie um novo documento." ma:contentTypeScope="" ma:versionID="c212a41daa5378db174c12e886fa84df">
  <xsd:schema xmlns:xsd="http://www.w3.org/2001/XMLSchema" xmlns:xs="http://www.w3.org/2001/XMLSchema" xmlns:p="http://schemas.microsoft.com/office/2006/metadata/properties" xmlns:ns2="fca3656f-c30a-422f-af60-2d3681d16522" xmlns:ns3="1b5433c6-f1da-4dcd-9f6c-60f50b4c0364" targetNamespace="http://schemas.microsoft.com/office/2006/metadata/properties" ma:root="true" ma:fieldsID="763739d9607d7805c9bd5e13b97c0e4f" ns2:_="" ns3:_="">
    <xsd:import namespace="fca3656f-c30a-422f-af60-2d3681d16522"/>
    <xsd:import namespace="1b5433c6-f1da-4dcd-9f6c-60f50b4c0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656f-c30a-422f-af60-2d3681d165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d22834-720d-4be5-8a17-75eb868806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433c6-f1da-4dcd-9f6c-60f50b4c036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6311409-e1b1-4b29-815b-436a3a12d626}" ma:internalName="TaxCatchAll" ma:showField="CatchAllData" ma:web="1b5433c6-f1da-4dcd-9f6c-60f50b4c0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656f-c30a-422f-af60-2d3681d16522">
      <Terms xmlns="http://schemas.microsoft.com/office/infopath/2007/PartnerControls"/>
    </lcf76f155ced4ddcb4097134ff3c332f>
    <TaxCatchAll xmlns="1b5433c6-f1da-4dcd-9f6c-60f50b4c0364" xsi:nil="true"/>
  </documentManagement>
</p:properties>
</file>

<file path=customXml/itemProps1.xml><?xml version="1.0" encoding="utf-8"?>
<ds:datastoreItem xmlns:ds="http://schemas.openxmlformats.org/officeDocument/2006/customXml" ds:itemID="{9A17819E-58CB-4CFF-80F8-644E76D158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3442A3-1DDF-4797-9B22-A8F1126FD7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656f-c30a-422f-af60-2d3681d16522"/>
    <ds:schemaRef ds:uri="1b5433c6-f1da-4dcd-9f6c-60f50b4c0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6F1269-7323-46A5-8179-321663586CA3}">
  <ds:schemaRefs>
    <ds:schemaRef ds:uri="http://schemas.microsoft.com/office/2006/metadata/properties"/>
    <ds:schemaRef ds:uri="http://schemas.microsoft.com/office/infopath/2007/PartnerControls"/>
    <ds:schemaRef ds:uri="fca3656f-c30a-422f-af60-2d3681d16522"/>
    <ds:schemaRef ds:uri="1b5433c6-f1da-4dcd-9f6c-60f50b4c03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11631</TotalTime>
  <Words>794</Words>
  <Application>Microsoft Office PowerPoint</Application>
  <PresentationFormat>Personalizar</PresentationFormat>
  <Paragraphs>132</Paragraphs>
  <Slides>19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HelveticaNeueLTStd-LtCn</vt:lpstr>
      <vt:lpstr>Verdana</vt:lpstr>
      <vt:lpstr>Wingdings</vt:lpstr>
      <vt:lpstr>2_Personalizar design</vt:lpstr>
      <vt:lpstr>3_Personalizar design</vt:lpstr>
      <vt:lpstr>4_Personalizar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RPC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Catia Mantini</cp:lastModifiedBy>
  <cp:revision>1947</cp:revision>
  <dcterms:created xsi:type="dcterms:W3CDTF">2016-01-16T10:55:01Z</dcterms:created>
  <dcterms:modified xsi:type="dcterms:W3CDTF">2025-12-09T13:46:57Z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0x010100D441D5B72D2E694B92A54A4F5D0E7578</vt:lpwstr>
  </property>
  <property fmtid="{D5CDD505-2E9C-101B-9397-08002B2CF9AE}" pid="3" name="MediaServiceImageTags">
    <vt:lpwstr/>
  </property>
</Properties>
</file>