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15" r:id="rId3"/>
    <p:sldId id="318" r:id="rId4"/>
    <p:sldId id="313" r:id="rId5"/>
    <p:sldId id="320" r:id="rId6"/>
    <p:sldId id="321" r:id="rId7"/>
    <p:sldId id="305" r:id="rId8"/>
    <p:sldId id="322" r:id="rId9"/>
    <p:sldId id="323" r:id="rId10"/>
    <p:sldId id="325" r:id="rId11"/>
    <p:sldId id="326" r:id="rId12"/>
    <p:sldId id="327" r:id="rId13"/>
    <p:sldId id="328" r:id="rId14"/>
  </p:sldIdLst>
  <p:sldSz cx="9144000" cy="6858000" type="screen4x3"/>
  <p:notesSz cx="7019925" cy="93059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no Fontenelle" initials="B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5" autoAdjust="0"/>
    <p:restoredTop sz="94671" autoAdjust="0"/>
  </p:normalViewPr>
  <p:slideViewPr>
    <p:cSldViewPr snapToObjects="1"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s, Humberto" userId="9d1818cd-647b-4dbe-91f3-15b6aab7ff90" providerId="ADAL" clId="{4F7560EF-ED89-412E-B53C-0987A4443667}"/>
    <pc:docChg chg="custSel modSld">
      <pc:chgData name="Quintas, Humberto" userId="9d1818cd-647b-4dbe-91f3-15b6aab7ff90" providerId="ADAL" clId="{4F7560EF-ED89-412E-B53C-0987A4443667}" dt="2018-07-13T16:37:57.667" v="122" actId="113"/>
      <pc:docMkLst>
        <pc:docMk/>
      </pc:docMkLst>
      <pc:sldChg chg="modSp">
        <pc:chgData name="Quintas, Humberto" userId="9d1818cd-647b-4dbe-91f3-15b6aab7ff90" providerId="ADAL" clId="{4F7560EF-ED89-412E-B53C-0987A4443667}" dt="2018-07-13T16:37:08.241" v="117"/>
        <pc:sldMkLst>
          <pc:docMk/>
          <pc:sldMk cId="3740489228" sldId="313"/>
        </pc:sldMkLst>
        <pc:spChg chg="mod">
          <ac:chgData name="Quintas, Humberto" userId="9d1818cd-647b-4dbe-91f3-15b6aab7ff90" providerId="ADAL" clId="{4F7560EF-ED89-412E-B53C-0987A4443667}" dt="2018-07-13T16:37:08.241" v="117"/>
          <ac:spMkLst>
            <pc:docMk/>
            <pc:sldMk cId="3740489228" sldId="313"/>
            <ac:spMk id="7" creationId="{00000000-0000-0000-0000-000000000000}"/>
          </ac:spMkLst>
        </pc:spChg>
      </pc:sldChg>
      <pc:sldChg chg="modSp">
        <pc:chgData name="Quintas, Humberto" userId="9d1818cd-647b-4dbe-91f3-15b6aab7ff90" providerId="ADAL" clId="{4F7560EF-ED89-412E-B53C-0987A4443667}" dt="2018-07-13T16:37:57.667" v="122" actId="113"/>
        <pc:sldMkLst>
          <pc:docMk/>
          <pc:sldMk cId="445951659" sldId="320"/>
        </pc:sldMkLst>
        <pc:spChg chg="mod">
          <ac:chgData name="Quintas, Humberto" userId="9d1818cd-647b-4dbe-91f3-15b6aab7ff90" providerId="ADAL" clId="{4F7560EF-ED89-412E-B53C-0987A4443667}" dt="2018-07-13T16:37:57.667" v="122" actId="113"/>
          <ac:spMkLst>
            <pc:docMk/>
            <pc:sldMk cId="445951659" sldId="320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B14A91E3-A48A-433B-A266-50E3F1707DB0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287" tIns="46644" rIns="93287" bIns="46644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  <a:p>
            <a:pPr lvl="3"/>
            <a:r>
              <a:rPr lang="pt-BR" noProof="0"/>
              <a:t>Fourth level</a:t>
            </a:r>
          </a:p>
          <a:p>
            <a:pPr lvl="4"/>
            <a:r>
              <a:rPr lang="pt-BR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5F319B-42ED-4C48-9BEB-E4C32AE3922B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229288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1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141206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10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279357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12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800288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13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210542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2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3679507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757238"/>
            <a:ext cx="5053013" cy="37893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00247-CF34-4E85-A5DA-D160CE00AC0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79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4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3174774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5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244292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6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250590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7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902396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8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3322679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F319B-42ED-4C48-9BEB-E4C32AE3922B}" type="slidenum">
              <a:rPr lang="en-US" altLang="pt-BR" smtClean="0"/>
              <a:pPr/>
              <a:t>9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78706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FEDCF58D-6491-41CA-847B-555A181F2DE5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8A36DCBB-2D46-4DF3-ACB6-6DCDA1DAC270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2210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1A13F880-6E6A-461F-9A2C-EAA240B2AD2A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F54FAA-69A3-4BBB-821E-6523255E11FB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413655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43B5ED89-89DC-4916-97E5-36419EE95C9D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C156570-54BF-4691-8125-E83A90C357CF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13132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5134280B-F425-4311-8F24-61E4424D4379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64C598CC-FE55-447E-86AA-25EFF8B816F1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320624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73B609C0-414F-4D71-BE7D-E24D6DAA111B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3B7B50C-B5EA-4B44-97BC-E8E10FEBCA57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332321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196130AC-6739-4423-A4FE-6F7BC7BD59AE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A74FC0C0-8318-440F-9FFA-41FFAB99E886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26835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ED9276C7-96D8-4255-8FF9-E69AB90E0420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92811B3-5099-4AB5-BC7C-326B7B3B741E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69062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FD5D5E5E-A1C2-4F6C-A4BD-AD276C9A0A18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88798B85-4B37-4A05-A711-D31BE2124171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290149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3578E4E6-9418-458C-A072-9345A33B31B1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02368F65-BC81-4770-A125-846DFE388B93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414585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AEF64EBA-D1A1-4458-8CFE-B4DB35CE1024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8B023D6A-FCFC-4011-9C58-E9B00B98B46F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281113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fld id="{665E7B81-5833-4735-8CD1-10904A62F6B3}" type="datetime1">
              <a:rPr lang="en-US"/>
              <a:pPr>
                <a:defRPr/>
              </a:pPr>
              <a:t>7/20/2018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9" charset="0"/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1CF0766-47EC-4C98-AD85-819ACE004C94}" type="slidenum">
              <a:rPr lang="en-US" altLang="pt-BR"/>
              <a:pPr/>
              <a:t>‹nº›</a:t>
            </a:fld>
            <a:endParaRPr lang="en-US" altLang="pt-BR" dirty="0"/>
          </a:p>
        </p:txBody>
      </p:sp>
    </p:spTree>
    <p:extLst>
      <p:ext uri="{BB962C8B-B14F-4D97-AF65-F5344CB8AC3E}">
        <p14:creationId xmlns:p14="http://schemas.microsoft.com/office/powerpoint/2010/main" val="196670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58" t="-233" r="10952" b="2401"/>
          <a:stretch/>
        </p:blipFill>
        <p:spPr>
          <a:xfrm>
            <a:off x="0" y="-16329"/>
            <a:ext cx="9144000" cy="6874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-1588" y="4771584"/>
            <a:ext cx="91471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004D74"/>
                </a:solidFill>
                <a:latin typeface="Verdana" panose="020B0604030504040204" pitchFamily="34" charset="0"/>
              </a:rPr>
              <a:t>Consulta &amp; Audiência Pública 15/2018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588" y="5467944"/>
            <a:ext cx="7313612" cy="0"/>
          </a:xfrm>
          <a:prstGeom prst="line">
            <a:avLst/>
          </a:prstGeom>
          <a:ln w="127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41" name="TextBox 12"/>
          <p:cNvSpPr txBox="1">
            <a:spLocks noChangeArrowheads="1"/>
          </p:cNvSpPr>
          <p:nvPr/>
        </p:nvSpPr>
        <p:spPr bwMode="auto">
          <a:xfrm>
            <a:off x="107504" y="5469531"/>
            <a:ext cx="7056784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/>
            <a:r>
              <a:rPr lang="pt-BR" altLang="pt-BR" sz="2000" dirty="0">
                <a:solidFill>
                  <a:srgbClr val="004D74"/>
                </a:solidFill>
                <a:latin typeface="Verdana" panose="020B0604030504040204" pitchFamily="34" charset="0"/>
              </a:rPr>
              <a:t>Análise das minutas do pré-edital e do contrato de partilha de produção para a 5ª Rodada de Licitações da ANP</a:t>
            </a:r>
            <a:endParaRPr lang="pt-BR" altLang="pt-BR" sz="700" dirty="0">
              <a:solidFill>
                <a:srgbClr val="004D74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ts val="600"/>
              </a:spcBef>
            </a:pPr>
            <a:r>
              <a:rPr lang="pt-BR" altLang="pt-BR" sz="1400" dirty="0">
                <a:solidFill>
                  <a:srgbClr val="004D74"/>
                </a:solidFill>
                <a:latin typeface="Verdana" panose="020B0604030504040204" pitchFamily="34" charset="0"/>
              </a:rPr>
              <a:t>Rio de Janeiro, 13 de julho de 2018</a:t>
            </a:r>
          </a:p>
        </p:txBody>
      </p:sp>
      <p:pic>
        <p:nvPicPr>
          <p:cNvPr id="1434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715000"/>
            <a:ext cx="17145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-1588" y="4724409"/>
            <a:ext cx="9145588" cy="1588"/>
          </a:xfrm>
          <a:prstGeom prst="line">
            <a:avLst/>
          </a:prstGeom>
          <a:ln w="25400">
            <a:solidFill>
              <a:srgbClr val="71BA3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1"/>
          <a:stretch/>
        </p:blipFill>
        <p:spPr>
          <a:xfrm>
            <a:off x="1588" y="0"/>
            <a:ext cx="9144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078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Procedimentos para contratação</a:t>
            </a:r>
            <a:endParaRPr lang="pt-BR" altLang="pt-BR" sz="28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cxnSp>
        <p:nvCxnSpPr>
          <p:cNvPr id="6" name="Straight Connector 7"/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6199" y="1295400"/>
            <a:ext cx="8991601" cy="464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Procedimentos para Contratação (Contratos - Anexo XI, cláusula 3.28)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do IBP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Ajustar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limite do valor aplicável ao “Procedimento A” (contratação direta) para US$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500.000,00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montante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mais adequado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às práticas internacionais da indústria do petróleo.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Observações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O valor de US$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15.000,00 é incompatível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os valores </a:t>
            </a:r>
            <a:b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operações rotineiras no ambiente 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offshore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Comprometimento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eficiência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das atividades ao sujeitá-las, na prática, aos Procedimentos B e C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ajustar os valores considerados para fins dos Procedimentos de Contratação,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baseado tanto na prática internacional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(instrumentalizados nos padrões dos 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Joint </a:t>
            </a:r>
            <a:r>
              <a:rPr lang="pt-BR" sz="16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Operating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Agreements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como também no art. 1º, § 7º do Decreto 9355/2018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40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95536" y="1484784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Contratos Globais de Prestação de Serviços </a:t>
            </a:r>
            <a:r>
              <a:rPr lang="pt-BR" i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(Master Services </a:t>
            </a:r>
            <a:r>
              <a:rPr lang="pt-BR" i="1" u="sng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Agreement</a:t>
            </a:r>
            <a:r>
              <a:rPr lang="pt-BR" i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sinergias </a:t>
            </a:r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visando a </a:t>
            </a: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promover redução de custos.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adoção de contratos globais para fornecimento de bens/serviços para atender as diversas áreas geridas pelo operador trata-se de prática adotada na Indústria do Petróleo, com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inegáveis benefícios comerciais e operacionais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Nesse sentido, a vedação quanto ao uso desta modelagem contratual é prejudicial inclusive para as receitas da União, na medida em que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quanto</a:t>
            </a:r>
            <a:r>
              <a:rPr lang="pt-BR" sz="16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maior o Custo em Óleo, menor será o Excedente em Óleo.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Procedimentos para contratação</a:t>
            </a:r>
            <a:endParaRPr lang="pt-BR" altLang="pt-BR" sz="28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9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just" eaLnBrk="1" hangingPunct="1"/>
            <a:r>
              <a:rPr lang="pt-BR" altLang="pt-BR" sz="2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Considerações finais</a:t>
            </a:r>
            <a:endParaRPr lang="pt-BR" altLang="pt-BR" sz="28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6199" y="2712230"/>
            <a:ext cx="8991600" cy="196974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893" tIns="60947" rIns="121893" bIns="60947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40481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342313" algn="l"/>
              </a:tabLst>
              <a:defRPr/>
            </a:pP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IBP parabeniza a iniciativa da ANP, de manter um amplo debate com os </a:t>
            </a:r>
            <a:r>
              <a:rPr lang="pt-BR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agentes </a:t>
            </a:r>
            <a:r>
              <a:rPr lang="pt-BR" b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reguladores </a:t>
            </a:r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com a sociedade, contribuindo para o constante aprimoramento regulatório do setor.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1" y="5680621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de cantos arredondados 7"/>
          <p:cNvSpPr/>
          <p:nvPr/>
        </p:nvSpPr>
        <p:spPr>
          <a:xfrm>
            <a:off x="43206" y="2819400"/>
            <a:ext cx="8991600" cy="1846687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30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860" y="3048000"/>
            <a:ext cx="4316413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6327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 dirty="0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0" y="1082065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2" y="5714594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762000" y="1268760"/>
            <a:ext cx="7239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endParaRPr lang="pt-BR" altLang="pt-BR" b="1" dirty="0">
              <a:latin typeface="Verdana" panose="020B0604030504040204" pitchFamily="34" charset="0"/>
            </a:endParaRPr>
          </a:p>
          <a:p>
            <a:pPr algn="just" eaLnBrk="1" hangingPunct="1"/>
            <a:r>
              <a:rPr lang="pt-BR" altLang="pt-BR" sz="1600" b="1" dirty="0">
                <a:latin typeface="Verdana" panose="020B0604030504040204" pitchFamily="34" charset="0"/>
              </a:rPr>
              <a:t>Objetivo das proposições do IBP: </a:t>
            </a:r>
          </a:p>
          <a:p>
            <a:pPr algn="just" eaLnBrk="1" hangingPunct="1"/>
            <a:endParaRPr lang="pt-BR" altLang="pt-BR" sz="1400" b="1" dirty="0">
              <a:latin typeface="Verdana" panose="020B0604030504040204" pitchFamily="34" charset="0"/>
            </a:endParaRPr>
          </a:p>
          <a:p>
            <a:pPr algn="just" eaLnBrk="1" hangingPunct="1"/>
            <a:endParaRPr lang="pt-BR" altLang="pt-BR" sz="1400" dirty="0">
              <a:latin typeface="Verdana" panose="020B0604030504040204" pitchFamily="34" charset="0"/>
            </a:endParaRPr>
          </a:p>
          <a:p>
            <a:pPr algn="just" eaLnBrk="1" hangingPunct="1"/>
            <a:r>
              <a:rPr lang="pt-BR" altLang="pt-BR" sz="1600" dirty="0">
                <a:latin typeface="Verdana" panose="020B0604030504040204" pitchFamily="34" charset="0"/>
              </a:rPr>
              <a:t>- </a:t>
            </a:r>
            <a:r>
              <a:rPr lang="pt-BR" altLang="pt-BR" sz="1600" b="1" dirty="0">
                <a:solidFill>
                  <a:schemeClr val="tx2"/>
                </a:solidFill>
                <a:latin typeface="Verdana" panose="020B0604030504040204" pitchFamily="34" charset="0"/>
              </a:rPr>
              <a:t>Contribuir</a:t>
            </a:r>
            <a:r>
              <a:rPr lang="pt-BR" altLang="pt-BR" sz="1600" dirty="0">
                <a:latin typeface="Verdana" panose="020B0604030504040204" pitchFamily="34" charset="0"/>
              </a:rPr>
              <a:t> com a ANP, à luz das Melhores Práticas da Indústria do Petróleo; </a:t>
            </a:r>
          </a:p>
          <a:p>
            <a:pPr algn="just" eaLnBrk="1" hangingPunct="1"/>
            <a:endParaRPr lang="pt-BR" altLang="pt-BR" sz="1600" dirty="0">
              <a:latin typeface="Verdana" panose="020B0604030504040204" pitchFamily="34" charset="0"/>
            </a:endParaRPr>
          </a:p>
          <a:p>
            <a:pPr algn="just" eaLnBrk="1" hangingPunct="1"/>
            <a:r>
              <a:rPr lang="pt-BR" altLang="pt-BR" sz="1600" dirty="0">
                <a:latin typeface="Verdana" panose="020B0604030504040204" pitchFamily="34" charset="0"/>
              </a:rPr>
              <a:t>- </a:t>
            </a:r>
            <a:r>
              <a:rPr lang="pt-BR" altLang="pt-BR" sz="1600" b="1" dirty="0">
                <a:solidFill>
                  <a:schemeClr val="tx2"/>
                </a:solidFill>
                <a:latin typeface="Verdana" panose="020B0604030504040204" pitchFamily="34" charset="0"/>
              </a:rPr>
              <a:t>Buscar esclarecimentos </a:t>
            </a:r>
            <a:r>
              <a:rPr lang="pt-BR" altLang="pt-BR" sz="1600" dirty="0">
                <a:latin typeface="Verdana" panose="020B0604030504040204" pitchFamily="34" charset="0"/>
              </a:rPr>
              <a:t>e, na medida do possível, eliminar potenciais conflitos que  podem impactar na percepção do risco;</a:t>
            </a:r>
          </a:p>
          <a:p>
            <a:pPr algn="just" eaLnBrk="1" hangingPunct="1"/>
            <a:endParaRPr lang="pt-BR" altLang="pt-BR" sz="1600" dirty="0">
              <a:latin typeface="Verdana" panose="020B0604030504040204" pitchFamily="34" charset="0"/>
            </a:endParaRPr>
          </a:p>
          <a:p>
            <a:pPr algn="just" eaLnBrk="1" hangingPunct="1"/>
            <a:r>
              <a:rPr lang="pt-BR" altLang="pt-BR" sz="1600" dirty="0">
                <a:latin typeface="Verdana" panose="020B0604030504040204" pitchFamily="34" charset="0"/>
              </a:rPr>
              <a:t>- Preservar as</a:t>
            </a:r>
            <a:r>
              <a:rPr lang="pt-BR" sz="1600" dirty="0">
                <a:latin typeface="Verdana" panose="020B0604030504040204" pitchFamily="34" charset="0"/>
              </a:rPr>
              <a:t> condições de atratividade para novos investimentos, garantindo </a:t>
            </a:r>
            <a:r>
              <a:rPr lang="pt-BR" sz="1600" b="1" dirty="0">
                <a:solidFill>
                  <a:schemeClr val="tx2"/>
                </a:solidFill>
                <a:latin typeface="Verdana" panose="020B0604030504040204" pitchFamily="34" charset="0"/>
              </a:rPr>
              <a:t>benefícios mútuos </a:t>
            </a:r>
            <a:r>
              <a:rPr lang="pt-BR" sz="1600" dirty="0">
                <a:latin typeface="Verdana" panose="020B0604030504040204" pitchFamily="34" charset="0"/>
              </a:rPr>
              <a:t>- ao País e aos agentes da indústria.</a:t>
            </a:r>
            <a:r>
              <a:rPr lang="pt-BR" altLang="pt-BR" sz="1600" dirty="0">
                <a:latin typeface="Verdana" panose="020B0604030504040204" pitchFamily="34" charset="0"/>
              </a:rPr>
              <a:t> </a:t>
            </a:r>
          </a:p>
          <a:p>
            <a:pPr algn="just" eaLnBrk="1" hangingPunct="1"/>
            <a:endParaRPr lang="en-US" altLang="pt-BR" sz="1600" dirty="0">
              <a:latin typeface="Verdana" panose="020B0604030504040204" pitchFamily="34" charset="0"/>
            </a:endParaRPr>
          </a:p>
          <a:p>
            <a:pPr algn="just"/>
            <a:r>
              <a:rPr lang="pt-BR" altLang="pt-BR" sz="1600" dirty="0">
                <a:latin typeface="Verdana" panose="020B0604030504040204" pitchFamily="34" charset="0"/>
              </a:rPr>
              <a:t>- </a:t>
            </a:r>
            <a:r>
              <a:rPr lang="pt-BR" altLang="pt-BR" sz="1600" b="1" dirty="0">
                <a:solidFill>
                  <a:schemeClr val="tx2"/>
                </a:solidFill>
                <a:latin typeface="Verdana" panose="020B0604030504040204" pitchFamily="34" charset="0"/>
              </a:rPr>
              <a:t>Demais temas relevantes para a indústria</a:t>
            </a:r>
            <a:r>
              <a:rPr lang="pt-BR" altLang="pt-BR" sz="1600" dirty="0">
                <a:latin typeface="Verdana" panose="020B0604030504040204" pitchFamily="34" charset="0"/>
              </a:rPr>
              <a:t>, tais como: </a:t>
            </a:r>
            <a:r>
              <a:rPr lang="pt-BR" altLang="pt-BR" sz="1600" b="1" dirty="0">
                <a:solidFill>
                  <a:schemeClr val="tx2"/>
                </a:solidFill>
                <a:latin typeface="Verdana" panose="020B0604030504040204" pitchFamily="34" charset="0"/>
              </a:rPr>
              <a:t>conteúdo local, unificação, arbitragem, etc.</a:t>
            </a:r>
            <a:r>
              <a:rPr lang="pt-BR" altLang="pt-BR" sz="1600" dirty="0">
                <a:latin typeface="Verdana" panose="020B0604030504040204" pitchFamily="34" charset="0"/>
              </a:rPr>
              <a:t>, não serão abordados nesta audiência pública, pois já foram ou vem sendo debatidos em outros fóruns e oportunidades. </a:t>
            </a:r>
          </a:p>
          <a:p>
            <a:pPr algn="just" eaLnBrk="1" hangingPunct="1"/>
            <a:endParaRPr lang="pt-BR" altLang="pt-BR" sz="1600" dirty="0">
              <a:latin typeface="Verdana" panose="020B060403050404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9554" y="359248"/>
            <a:ext cx="8612187" cy="52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/>
            <a:r>
              <a:rPr lang="pt-BR" altLang="pt-BR" sz="2600" b="1" dirty="0">
                <a:solidFill>
                  <a:schemeClr val="bg1"/>
                </a:solidFill>
                <a:latin typeface="Verdana" panose="020B0604030504040204" pitchFamily="34" charset="0"/>
              </a:rPr>
              <a:t>CONSULTA PÚBLICA ANP 15/2018  </a:t>
            </a:r>
          </a:p>
        </p:txBody>
      </p:sp>
    </p:spTree>
    <p:extLst>
      <p:ext uri="{BB962C8B-B14F-4D97-AF65-F5344CB8AC3E}">
        <p14:creationId xmlns:p14="http://schemas.microsoft.com/office/powerpoint/2010/main" val="295717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Group 294"/>
          <p:cNvGrpSpPr/>
          <p:nvPr/>
        </p:nvGrpSpPr>
        <p:grpSpPr>
          <a:xfrm>
            <a:off x="1066800" y="2012776"/>
            <a:ext cx="6814458" cy="4800600"/>
            <a:chOff x="261256" y="609600"/>
            <a:chExt cx="8569780" cy="6041572"/>
          </a:xfrm>
        </p:grpSpPr>
        <p:sp>
          <p:nvSpPr>
            <p:cNvPr id="12" name="Rectangle 11"/>
            <p:cNvSpPr/>
            <p:nvPr/>
          </p:nvSpPr>
          <p:spPr>
            <a:xfrm>
              <a:off x="523875" y="609600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314325" y="1195020"/>
              <a:ext cx="1246352" cy="1185381"/>
              <a:chOff x="7759892" y="1968629"/>
              <a:chExt cx="640080" cy="608768"/>
            </a:xfrm>
            <a:solidFill>
              <a:schemeClr val="accent2"/>
            </a:solidFill>
          </p:grpSpPr>
          <p:sp>
            <p:nvSpPr>
              <p:cNvPr id="15" name="Freeform 22"/>
              <p:cNvSpPr>
                <a:spLocks/>
              </p:cNvSpPr>
              <p:nvPr/>
            </p:nvSpPr>
            <p:spPr bwMode="auto">
              <a:xfrm>
                <a:off x="7759892" y="2052026"/>
                <a:ext cx="534103" cy="511823"/>
              </a:xfrm>
              <a:custGeom>
                <a:avLst/>
                <a:gdLst>
                  <a:gd name="T0" fmla="*/ 0 w 751"/>
                  <a:gd name="T1" fmla="*/ 4 h 720"/>
                  <a:gd name="T2" fmla="*/ 76 w 751"/>
                  <a:gd name="T3" fmla="*/ 3 h 720"/>
                  <a:gd name="T4" fmla="*/ 88 w 751"/>
                  <a:gd name="T5" fmla="*/ 17 h 720"/>
                  <a:gd name="T6" fmla="*/ 88 w 751"/>
                  <a:gd name="T7" fmla="*/ 79 h 720"/>
                  <a:gd name="T8" fmla="*/ 180 w 751"/>
                  <a:gd name="T9" fmla="*/ 176 h 720"/>
                  <a:gd name="T10" fmla="*/ 285 w 751"/>
                  <a:gd name="T11" fmla="*/ 88 h 720"/>
                  <a:gd name="T12" fmla="*/ 286 w 751"/>
                  <a:gd name="T13" fmla="*/ 16 h 720"/>
                  <a:gd name="T14" fmla="*/ 299 w 751"/>
                  <a:gd name="T15" fmla="*/ 3 h 720"/>
                  <a:gd name="T16" fmla="*/ 451 w 751"/>
                  <a:gd name="T17" fmla="*/ 3 h 720"/>
                  <a:gd name="T18" fmla="*/ 465 w 751"/>
                  <a:gd name="T19" fmla="*/ 18 h 720"/>
                  <a:gd name="T20" fmla="*/ 467 w 751"/>
                  <a:gd name="T21" fmla="*/ 93 h 720"/>
                  <a:gd name="T22" fmla="*/ 572 w 751"/>
                  <a:gd name="T23" fmla="*/ 176 h 720"/>
                  <a:gd name="T24" fmla="*/ 663 w 751"/>
                  <a:gd name="T25" fmla="*/ 80 h 720"/>
                  <a:gd name="T26" fmla="*/ 663 w 751"/>
                  <a:gd name="T27" fmla="*/ 18 h 720"/>
                  <a:gd name="T28" fmla="*/ 677 w 751"/>
                  <a:gd name="T29" fmla="*/ 3 h 720"/>
                  <a:gd name="T30" fmla="*/ 750 w 751"/>
                  <a:gd name="T31" fmla="*/ 5 h 720"/>
                  <a:gd name="T32" fmla="*/ 751 w 751"/>
                  <a:gd name="T33" fmla="*/ 75 h 720"/>
                  <a:gd name="T34" fmla="*/ 751 w 751"/>
                  <a:gd name="T35" fmla="*/ 295 h 720"/>
                  <a:gd name="T36" fmla="*/ 665 w 751"/>
                  <a:gd name="T37" fmla="*/ 296 h 720"/>
                  <a:gd name="T38" fmla="*/ 653 w 751"/>
                  <a:gd name="T39" fmla="*/ 285 h 720"/>
                  <a:gd name="T40" fmla="*/ 653 w 751"/>
                  <a:gd name="T41" fmla="*/ 229 h 720"/>
                  <a:gd name="T42" fmla="*/ 640 w 751"/>
                  <a:gd name="T43" fmla="*/ 216 h 720"/>
                  <a:gd name="T44" fmla="*/ 112 w 751"/>
                  <a:gd name="T45" fmla="*/ 216 h 720"/>
                  <a:gd name="T46" fmla="*/ 98 w 751"/>
                  <a:gd name="T47" fmla="*/ 231 h 720"/>
                  <a:gd name="T48" fmla="*/ 98 w 751"/>
                  <a:gd name="T49" fmla="*/ 524 h 720"/>
                  <a:gd name="T50" fmla="*/ 198 w 751"/>
                  <a:gd name="T51" fmla="*/ 622 h 720"/>
                  <a:gd name="T52" fmla="*/ 474 w 751"/>
                  <a:gd name="T53" fmla="*/ 622 h 720"/>
                  <a:gd name="T54" fmla="*/ 499 w 751"/>
                  <a:gd name="T55" fmla="*/ 637 h 720"/>
                  <a:gd name="T56" fmla="*/ 573 w 751"/>
                  <a:gd name="T57" fmla="*/ 720 h 720"/>
                  <a:gd name="T58" fmla="*/ 548 w 751"/>
                  <a:gd name="T59" fmla="*/ 720 h 720"/>
                  <a:gd name="T60" fmla="*/ 204 w 751"/>
                  <a:gd name="T61" fmla="*/ 720 h 720"/>
                  <a:gd name="T62" fmla="*/ 2 w 751"/>
                  <a:gd name="T63" fmla="*/ 555 h 720"/>
                  <a:gd name="T64" fmla="*/ 0 w 751"/>
                  <a:gd name="T65" fmla="*/ 552 h 720"/>
                  <a:gd name="T66" fmla="*/ 0 w 751"/>
                  <a:gd name="T67" fmla="*/ 4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1" h="720">
                    <a:moveTo>
                      <a:pt x="0" y="4"/>
                    </a:moveTo>
                    <a:cubicBezTo>
                      <a:pt x="25" y="4"/>
                      <a:pt x="51" y="4"/>
                      <a:pt x="76" y="3"/>
                    </a:cubicBezTo>
                    <a:cubicBezTo>
                      <a:pt x="88" y="2"/>
                      <a:pt x="89" y="8"/>
                      <a:pt x="88" y="17"/>
                    </a:cubicBezTo>
                    <a:cubicBezTo>
                      <a:pt x="88" y="37"/>
                      <a:pt x="88" y="58"/>
                      <a:pt x="88" y="79"/>
                    </a:cubicBezTo>
                    <a:cubicBezTo>
                      <a:pt x="89" y="131"/>
                      <a:pt x="130" y="174"/>
                      <a:pt x="180" y="176"/>
                    </a:cubicBezTo>
                    <a:cubicBezTo>
                      <a:pt x="235" y="179"/>
                      <a:pt x="279" y="142"/>
                      <a:pt x="285" y="88"/>
                    </a:cubicBezTo>
                    <a:cubicBezTo>
                      <a:pt x="287" y="64"/>
                      <a:pt x="286" y="40"/>
                      <a:pt x="286" y="16"/>
                    </a:cubicBezTo>
                    <a:cubicBezTo>
                      <a:pt x="286" y="5"/>
                      <a:pt x="289" y="3"/>
                      <a:pt x="299" y="3"/>
                    </a:cubicBezTo>
                    <a:cubicBezTo>
                      <a:pt x="350" y="3"/>
                      <a:pt x="401" y="3"/>
                      <a:pt x="451" y="3"/>
                    </a:cubicBezTo>
                    <a:cubicBezTo>
                      <a:pt x="463" y="3"/>
                      <a:pt x="465" y="7"/>
                      <a:pt x="465" y="18"/>
                    </a:cubicBezTo>
                    <a:cubicBezTo>
                      <a:pt x="465" y="43"/>
                      <a:pt x="462" y="68"/>
                      <a:pt x="467" y="93"/>
                    </a:cubicBezTo>
                    <a:cubicBezTo>
                      <a:pt x="477" y="147"/>
                      <a:pt x="518" y="179"/>
                      <a:pt x="572" y="176"/>
                    </a:cubicBezTo>
                    <a:cubicBezTo>
                      <a:pt x="622" y="173"/>
                      <a:pt x="661" y="132"/>
                      <a:pt x="663" y="80"/>
                    </a:cubicBezTo>
                    <a:cubicBezTo>
                      <a:pt x="664" y="59"/>
                      <a:pt x="664" y="38"/>
                      <a:pt x="663" y="18"/>
                    </a:cubicBezTo>
                    <a:cubicBezTo>
                      <a:pt x="663" y="7"/>
                      <a:pt x="665" y="2"/>
                      <a:pt x="677" y="3"/>
                    </a:cubicBezTo>
                    <a:cubicBezTo>
                      <a:pt x="701" y="5"/>
                      <a:pt x="726" y="0"/>
                      <a:pt x="750" y="5"/>
                    </a:cubicBezTo>
                    <a:cubicBezTo>
                      <a:pt x="751" y="29"/>
                      <a:pt x="751" y="52"/>
                      <a:pt x="751" y="75"/>
                    </a:cubicBezTo>
                    <a:cubicBezTo>
                      <a:pt x="751" y="148"/>
                      <a:pt x="751" y="221"/>
                      <a:pt x="751" y="295"/>
                    </a:cubicBezTo>
                    <a:cubicBezTo>
                      <a:pt x="722" y="292"/>
                      <a:pt x="694" y="289"/>
                      <a:pt x="665" y="296"/>
                    </a:cubicBezTo>
                    <a:cubicBezTo>
                      <a:pt x="656" y="298"/>
                      <a:pt x="652" y="295"/>
                      <a:pt x="653" y="285"/>
                    </a:cubicBezTo>
                    <a:cubicBezTo>
                      <a:pt x="653" y="266"/>
                      <a:pt x="652" y="247"/>
                      <a:pt x="653" y="229"/>
                    </a:cubicBezTo>
                    <a:cubicBezTo>
                      <a:pt x="654" y="218"/>
                      <a:pt x="650" y="216"/>
                      <a:pt x="640" y="216"/>
                    </a:cubicBezTo>
                    <a:cubicBezTo>
                      <a:pt x="464" y="216"/>
                      <a:pt x="288" y="216"/>
                      <a:pt x="112" y="216"/>
                    </a:cubicBezTo>
                    <a:cubicBezTo>
                      <a:pt x="100" y="216"/>
                      <a:pt x="98" y="220"/>
                      <a:pt x="98" y="231"/>
                    </a:cubicBezTo>
                    <a:cubicBezTo>
                      <a:pt x="98" y="329"/>
                      <a:pt x="97" y="426"/>
                      <a:pt x="98" y="524"/>
                    </a:cubicBezTo>
                    <a:cubicBezTo>
                      <a:pt x="99" y="584"/>
                      <a:pt x="138" y="622"/>
                      <a:pt x="198" y="622"/>
                    </a:cubicBezTo>
                    <a:cubicBezTo>
                      <a:pt x="290" y="623"/>
                      <a:pt x="382" y="623"/>
                      <a:pt x="474" y="622"/>
                    </a:cubicBezTo>
                    <a:cubicBezTo>
                      <a:pt x="487" y="622"/>
                      <a:pt x="493" y="626"/>
                      <a:pt x="499" y="637"/>
                    </a:cubicBezTo>
                    <a:cubicBezTo>
                      <a:pt x="515" y="669"/>
                      <a:pt x="539" y="696"/>
                      <a:pt x="573" y="720"/>
                    </a:cubicBezTo>
                    <a:cubicBezTo>
                      <a:pt x="561" y="720"/>
                      <a:pt x="554" y="720"/>
                      <a:pt x="548" y="720"/>
                    </a:cubicBezTo>
                    <a:cubicBezTo>
                      <a:pt x="434" y="720"/>
                      <a:pt x="319" y="720"/>
                      <a:pt x="204" y="720"/>
                    </a:cubicBezTo>
                    <a:cubicBezTo>
                      <a:pt x="95" y="720"/>
                      <a:pt x="25" y="662"/>
                      <a:pt x="2" y="555"/>
                    </a:cubicBezTo>
                    <a:cubicBezTo>
                      <a:pt x="2" y="554"/>
                      <a:pt x="1" y="553"/>
                      <a:pt x="0" y="552"/>
                    </a:cubicBezTo>
                    <a:cubicBezTo>
                      <a:pt x="0" y="369"/>
                      <a:pt x="0" y="187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23"/>
              <p:cNvSpPr>
                <a:spLocks/>
              </p:cNvSpPr>
              <p:nvPr/>
            </p:nvSpPr>
            <p:spPr bwMode="auto">
              <a:xfrm>
                <a:off x="8109738" y="2273916"/>
                <a:ext cx="290234" cy="303481"/>
              </a:xfrm>
              <a:custGeom>
                <a:avLst/>
                <a:gdLst>
                  <a:gd name="T0" fmla="*/ 404 w 408"/>
                  <a:gd name="T1" fmla="*/ 241 h 427"/>
                  <a:gd name="T2" fmla="*/ 256 w 408"/>
                  <a:gd name="T3" fmla="*/ 404 h 427"/>
                  <a:gd name="T4" fmla="*/ 24 w 408"/>
                  <a:gd name="T5" fmla="*/ 260 h 427"/>
                  <a:gd name="T6" fmla="*/ 170 w 408"/>
                  <a:gd name="T7" fmla="*/ 25 h 427"/>
                  <a:gd name="T8" fmla="*/ 403 w 408"/>
                  <a:gd name="T9" fmla="*/ 171 h 427"/>
                  <a:gd name="T10" fmla="*/ 408 w 408"/>
                  <a:gd name="T11" fmla="*/ 196 h 427"/>
                  <a:gd name="T12" fmla="*/ 408 w 408"/>
                  <a:gd name="T13" fmla="*/ 220 h 427"/>
                  <a:gd name="T14" fmla="*/ 404 w 408"/>
                  <a:gd name="T15" fmla="*/ 241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8" h="427">
                    <a:moveTo>
                      <a:pt x="404" y="241"/>
                    </a:moveTo>
                    <a:cubicBezTo>
                      <a:pt x="401" y="314"/>
                      <a:pt x="335" y="387"/>
                      <a:pt x="256" y="404"/>
                    </a:cubicBezTo>
                    <a:cubicBezTo>
                      <a:pt x="152" y="427"/>
                      <a:pt x="48" y="362"/>
                      <a:pt x="24" y="260"/>
                    </a:cubicBezTo>
                    <a:cubicBezTo>
                      <a:pt x="0" y="153"/>
                      <a:pt x="64" y="51"/>
                      <a:pt x="170" y="25"/>
                    </a:cubicBezTo>
                    <a:cubicBezTo>
                      <a:pt x="273" y="0"/>
                      <a:pt x="377" y="66"/>
                      <a:pt x="403" y="171"/>
                    </a:cubicBezTo>
                    <a:cubicBezTo>
                      <a:pt x="405" y="179"/>
                      <a:pt x="402" y="189"/>
                      <a:pt x="408" y="196"/>
                    </a:cubicBezTo>
                    <a:cubicBezTo>
                      <a:pt x="408" y="204"/>
                      <a:pt x="408" y="212"/>
                      <a:pt x="408" y="220"/>
                    </a:cubicBezTo>
                    <a:cubicBezTo>
                      <a:pt x="403" y="226"/>
                      <a:pt x="408" y="234"/>
                      <a:pt x="404" y="2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24"/>
              <p:cNvSpPr>
                <a:spLocks/>
              </p:cNvSpPr>
              <p:nvPr/>
            </p:nvSpPr>
            <p:spPr bwMode="auto">
              <a:xfrm>
                <a:off x="8395456" y="2430173"/>
                <a:ext cx="4516" cy="15054"/>
              </a:xfrm>
              <a:custGeom>
                <a:avLst/>
                <a:gdLst>
                  <a:gd name="T0" fmla="*/ 2 w 6"/>
                  <a:gd name="T1" fmla="*/ 21 h 21"/>
                  <a:gd name="T2" fmla="*/ 6 w 6"/>
                  <a:gd name="T3" fmla="*/ 0 h 21"/>
                  <a:gd name="T4" fmla="*/ 6 w 6"/>
                  <a:gd name="T5" fmla="*/ 20 h 21"/>
                  <a:gd name="T6" fmla="*/ 2 w 6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1">
                    <a:moveTo>
                      <a:pt x="2" y="21"/>
                    </a:moveTo>
                    <a:cubicBezTo>
                      <a:pt x="1" y="14"/>
                      <a:pt x="0" y="6"/>
                      <a:pt x="6" y="0"/>
                    </a:cubicBezTo>
                    <a:cubicBezTo>
                      <a:pt x="6" y="7"/>
                      <a:pt x="6" y="13"/>
                      <a:pt x="6" y="20"/>
                    </a:cubicBezTo>
                    <a:cubicBezTo>
                      <a:pt x="5" y="20"/>
                      <a:pt x="4" y="20"/>
                      <a:pt x="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25"/>
              <p:cNvSpPr>
                <a:spLocks/>
              </p:cNvSpPr>
              <p:nvPr/>
            </p:nvSpPr>
            <p:spPr bwMode="auto">
              <a:xfrm>
                <a:off x="7848708" y="1968629"/>
                <a:ext cx="88214" cy="182751"/>
              </a:xfrm>
              <a:custGeom>
                <a:avLst/>
                <a:gdLst>
                  <a:gd name="T0" fmla="*/ 123 w 124"/>
                  <a:gd name="T1" fmla="*/ 130 h 257"/>
                  <a:gd name="T2" fmla="*/ 123 w 124"/>
                  <a:gd name="T3" fmla="*/ 196 h 257"/>
                  <a:gd name="T4" fmla="*/ 64 w 124"/>
                  <a:gd name="T5" fmla="*/ 257 h 257"/>
                  <a:gd name="T6" fmla="*/ 2 w 124"/>
                  <a:gd name="T7" fmla="*/ 201 h 257"/>
                  <a:gd name="T8" fmla="*/ 2 w 124"/>
                  <a:gd name="T9" fmla="*/ 56 h 257"/>
                  <a:gd name="T10" fmla="*/ 65 w 124"/>
                  <a:gd name="T11" fmla="*/ 1 h 257"/>
                  <a:gd name="T12" fmla="*/ 123 w 124"/>
                  <a:gd name="T13" fmla="*/ 60 h 257"/>
                  <a:gd name="T14" fmla="*/ 123 w 124"/>
                  <a:gd name="T15" fmla="*/ 13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257">
                    <a:moveTo>
                      <a:pt x="123" y="130"/>
                    </a:moveTo>
                    <a:cubicBezTo>
                      <a:pt x="123" y="152"/>
                      <a:pt x="124" y="174"/>
                      <a:pt x="123" y="196"/>
                    </a:cubicBezTo>
                    <a:cubicBezTo>
                      <a:pt x="122" y="229"/>
                      <a:pt x="96" y="256"/>
                      <a:pt x="64" y="257"/>
                    </a:cubicBezTo>
                    <a:cubicBezTo>
                      <a:pt x="32" y="257"/>
                      <a:pt x="3" y="234"/>
                      <a:pt x="2" y="201"/>
                    </a:cubicBezTo>
                    <a:cubicBezTo>
                      <a:pt x="0" y="153"/>
                      <a:pt x="0" y="104"/>
                      <a:pt x="2" y="56"/>
                    </a:cubicBezTo>
                    <a:cubicBezTo>
                      <a:pt x="3" y="22"/>
                      <a:pt x="31" y="0"/>
                      <a:pt x="65" y="1"/>
                    </a:cubicBezTo>
                    <a:cubicBezTo>
                      <a:pt x="97" y="2"/>
                      <a:pt x="122" y="27"/>
                      <a:pt x="123" y="60"/>
                    </a:cubicBezTo>
                    <a:cubicBezTo>
                      <a:pt x="124" y="83"/>
                      <a:pt x="123" y="107"/>
                      <a:pt x="123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26"/>
              <p:cNvSpPr>
                <a:spLocks/>
              </p:cNvSpPr>
              <p:nvPr/>
            </p:nvSpPr>
            <p:spPr bwMode="auto">
              <a:xfrm>
                <a:off x="8117566" y="1968629"/>
                <a:ext cx="86709" cy="182751"/>
              </a:xfrm>
              <a:custGeom>
                <a:avLst/>
                <a:gdLst>
                  <a:gd name="T0" fmla="*/ 0 w 122"/>
                  <a:gd name="T1" fmla="*/ 128 h 257"/>
                  <a:gd name="T2" fmla="*/ 1 w 122"/>
                  <a:gd name="T3" fmla="*/ 58 h 257"/>
                  <a:gd name="T4" fmla="*/ 59 w 122"/>
                  <a:gd name="T5" fmla="*/ 1 h 257"/>
                  <a:gd name="T6" fmla="*/ 121 w 122"/>
                  <a:gd name="T7" fmla="*/ 57 h 257"/>
                  <a:gd name="T8" fmla="*/ 121 w 122"/>
                  <a:gd name="T9" fmla="*/ 199 h 257"/>
                  <a:gd name="T10" fmla="*/ 62 w 122"/>
                  <a:gd name="T11" fmla="*/ 257 h 257"/>
                  <a:gd name="T12" fmla="*/ 1 w 122"/>
                  <a:gd name="T13" fmla="*/ 198 h 257"/>
                  <a:gd name="T14" fmla="*/ 0 w 122"/>
                  <a:gd name="T15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57">
                    <a:moveTo>
                      <a:pt x="0" y="128"/>
                    </a:moveTo>
                    <a:cubicBezTo>
                      <a:pt x="0" y="105"/>
                      <a:pt x="0" y="82"/>
                      <a:pt x="1" y="58"/>
                    </a:cubicBezTo>
                    <a:cubicBezTo>
                      <a:pt x="1" y="26"/>
                      <a:pt x="27" y="1"/>
                      <a:pt x="59" y="1"/>
                    </a:cubicBezTo>
                    <a:cubicBezTo>
                      <a:pt x="93" y="0"/>
                      <a:pt x="120" y="24"/>
                      <a:pt x="121" y="57"/>
                    </a:cubicBezTo>
                    <a:cubicBezTo>
                      <a:pt x="122" y="105"/>
                      <a:pt x="122" y="152"/>
                      <a:pt x="121" y="199"/>
                    </a:cubicBezTo>
                    <a:cubicBezTo>
                      <a:pt x="121" y="231"/>
                      <a:pt x="93" y="257"/>
                      <a:pt x="62" y="257"/>
                    </a:cubicBezTo>
                    <a:cubicBezTo>
                      <a:pt x="28" y="256"/>
                      <a:pt x="2" y="231"/>
                      <a:pt x="1" y="198"/>
                    </a:cubicBezTo>
                    <a:cubicBezTo>
                      <a:pt x="0" y="175"/>
                      <a:pt x="0" y="152"/>
                      <a:pt x="0" y="1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7"/>
              <p:cNvSpPr>
                <a:spLocks/>
              </p:cNvSpPr>
              <p:nvPr/>
            </p:nvSpPr>
            <p:spPr bwMode="auto">
              <a:xfrm>
                <a:off x="7864966" y="2364238"/>
                <a:ext cx="87612" cy="87311"/>
              </a:xfrm>
              <a:custGeom>
                <a:avLst/>
                <a:gdLst>
                  <a:gd name="T0" fmla="*/ 63 w 123"/>
                  <a:gd name="T1" fmla="*/ 0 h 123"/>
                  <a:gd name="T2" fmla="*/ 122 w 123"/>
                  <a:gd name="T3" fmla="*/ 58 h 123"/>
                  <a:gd name="T4" fmla="*/ 58 w 123"/>
                  <a:gd name="T5" fmla="*/ 122 h 123"/>
                  <a:gd name="T6" fmla="*/ 0 w 123"/>
                  <a:gd name="T7" fmla="*/ 64 h 123"/>
                  <a:gd name="T8" fmla="*/ 63 w 123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23">
                    <a:moveTo>
                      <a:pt x="63" y="0"/>
                    </a:moveTo>
                    <a:cubicBezTo>
                      <a:pt x="120" y="0"/>
                      <a:pt x="121" y="2"/>
                      <a:pt x="122" y="58"/>
                    </a:cubicBezTo>
                    <a:cubicBezTo>
                      <a:pt x="123" y="116"/>
                      <a:pt x="120" y="123"/>
                      <a:pt x="58" y="122"/>
                    </a:cubicBezTo>
                    <a:cubicBezTo>
                      <a:pt x="4" y="121"/>
                      <a:pt x="0" y="117"/>
                      <a:pt x="0" y="64"/>
                    </a:cubicBezTo>
                    <a:cubicBezTo>
                      <a:pt x="0" y="2"/>
                      <a:pt x="1" y="0"/>
                      <a:pt x="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8"/>
              <p:cNvSpPr>
                <a:spLocks/>
              </p:cNvSpPr>
              <p:nvPr/>
            </p:nvSpPr>
            <p:spPr bwMode="auto">
              <a:xfrm>
                <a:off x="7864364" y="2249529"/>
                <a:ext cx="88214" cy="89117"/>
              </a:xfrm>
              <a:custGeom>
                <a:avLst/>
                <a:gdLst>
                  <a:gd name="T0" fmla="*/ 61 w 124"/>
                  <a:gd name="T1" fmla="*/ 123 h 125"/>
                  <a:gd name="T2" fmla="*/ 1 w 124"/>
                  <a:gd name="T3" fmla="*/ 62 h 125"/>
                  <a:gd name="T4" fmla="*/ 61 w 124"/>
                  <a:gd name="T5" fmla="*/ 1 h 125"/>
                  <a:gd name="T6" fmla="*/ 123 w 124"/>
                  <a:gd name="T7" fmla="*/ 62 h 125"/>
                  <a:gd name="T8" fmla="*/ 61 w 124"/>
                  <a:gd name="T9" fmla="*/ 12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5">
                    <a:moveTo>
                      <a:pt x="61" y="123"/>
                    </a:moveTo>
                    <a:cubicBezTo>
                      <a:pt x="4" y="123"/>
                      <a:pt x="2" y="120"/>
                      <a:pt x="1" y="62"/>
                    </a:cubicBezTo>
                    <a:cubicBezTo>
                      <a:pt x="0" y="10"/>
                      <a:pt x="5" y="0"/>
                      <a:pt x="61" y="1"/>
                    </a:cubicBezTo>
                    <a:cubicBezTo>
                      <a:pt x="122" y="3"/>
                      <a:pt x="122" y="2"/>
                      <a:pt x="123" y="62"/>
                    </a:cubicBezTo>
                    <a:cubicBezTo>
                      <a:pt x="124" y="117"/>
                      <a:pt x="120" y="125"/>
                      <a:pt x="61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>
                <a:off x="7983890" y="2364238"/>
                <a:ext cx="85806" cy="86709"/>
              </a:xfrm>
              <a:custGeom>
                <a:avLst/>
                <a:gdLst>
                  <a:gd name="T0" fmla="*/ 62 w 121"/>
                  <a:gd name="T1" fmla="*/ 0 h 122"/>
                  <a:gd name="T2" fmla="*/ 121 w 121"/>
                  <a:gd name="T3" fmla="*/ 59 h 122"/>
                  <a:gd name="T4" fmla="*/ 59 w 121"/>
                  <a:gd name="T5" fmla="*/ 122 h 122"/>
                  <a:gd name="T6" fmla="*/ 41 w 121"/>
                  <a:gd name="T7" fmla="*/ 122 h 122"/>
                  <a:gd name="T8" fmla="*/ 0 w 121"/>
                  <a:gd name="T9" fmla="*/ 81 h 122"/>
                  <a:gd name="T10" fmla="*/ 0 w 121"/>
                  <a:gd name="T11" fmla="*/ 35 h 122"/>
                  <a:gd name="T12" fmla="*/ 36 w 121"/>
                  <a:gd name="T13" fmla="*/ 0 h 122"/>
                  <a:gd name="T14" fmla="*/ 62 w 121"/>
                  <a:gd name="T1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2">
                    <a:moveTo>
                      <a:pt x="62" y="0"/>
                    </a:moveTo>
                    <a:cubicBezTo>
                      <a:pt x="119" y="0"/>
                      <a:pt x="121" y="2"/>
                      <a:pt x="121" y="59"/>
                    </a:cubicBezTo>
                    <a:cubicBezTo>
                      <a:pt x="121" y="120"/>
                      <a:pt x="120" y="122"/>
                      <a:pt x="59" y="122"/>
                    </a:cubicBezTo>
                    <a:cubicBezTo>
                      <a:pt x="53" y="122"/>
                      <a:pt x="47" y="122"/>
                      <a:pt x="41" y="122"/>
                    </a:cubicBezTo>
                    <a:cubicBezTo>
                      <a:pt x="10" y="121"/>
                      <a:pt x="0" y="112"/>
                      <a:pt x="0" y="81"/>
                    </a:cubicBezTo>
                    <a:cubicBezTo>
                      <a:pt x="0" y="66"/>
                      <a:pt x="0" y="51"/>
                      <a:pt x="0" y="35"/>
                    </a:cubicBezTo>
                    <a:cubicBezTo>
                      <a:pt x="1" y="11"/>
                      <a:pt x="11" y="1"/>
                      <a:pt x="36" y="0"/>
                    </a:cubicBezTo>
                    <a:cubicBezTo>
                      <a:pt x="44" y="0"/>
                      <a:pt x="53" y="0"/>
                      <a:pt x="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30"/>
              <p:cNvSpPr>
                <a:spLocks/>
              </p:cNvSpPr>
              <p:nvPr/>
            </p:nvSpPr>
            <p:spPr bwMode="auto">
              <a:xfrm>
                <a:off x="7982987" y="2249529"/>
                <a:ext cx="86709" cy="87612"/>
              </a:xfrm>
              <a:custGeom>
                <a:avLst/>
                <a:gdLst>
                  <a:gd name="T0" fmla="*/ 60 w 122"/>
                  <a:gd name="T1" fmla="*/ 123 h 123"/>
                  <a:gd name="T2" fmla="*/ 1 w 122"/>
                  <a:gd name="T3" fmla="*/ 63 h 123"/>
                  <a:gd name="T4" fmla="*/ 62 w 122"/>
                  <a:gd name="T5" fmla="*/ 1 h 123"/>
                  <a:gd name="T6" fmla="*/ 122 w 122"/>
                  <a:gd name="T7" fmla="*/ 62 h 123"/>
                  <a:gd name="T8" fmla="*/ 60 w 122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123"/>
                    </a:moveTo>
                    <a:cubicBezTo>
                      <a:pt x="2" y="123"/>
                      <a:pt x="2" y="121"/>
                      <a:pt x="1" y="63"/>
                    </a:cubicBezTo>
                    <a:cubicBezTo>
                      <a:pt x="0" y="8"/>
                      <a:pt x="4" y="0"/>
                      <a:pt x="62" y="1"/>
                    </a:cubicBezTo>
                    <a:cubicBezTo>
                      <a:pt x="120" y="2"/>
                      <a:pt x="122" y="3"/>
                      <a:pt x="122" y="62"/>
                    </a:cubicBezTo>
                    <a:cubicBezTo>
                      <a:pt x="122" y="122"/>
                      <a:pt x="121" y="123"/>
                      <a:pt x="60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31"/>
              <p:cNvSpPr>
                <a:spLocks/>
              </p:cNvSpPr>
              <p:nvPr/>
            </p:nvSpPr>
            <p:spPr bwMode="auto">
              <a:xfrm>
                <a:off x="8101910" y="2250432"/>
                <a:ext cx="88214" cy="88816"/>
              </a:xfrm>
              <a:custGeom>
                <a:avLst/>
                <a:gdLst>
                  <a:gd name="T0" fmla="*/ 60 w 124"/>
                  <a:gd name="T1" fmla="*/ 1 h 125"/>
                  <a:gd name="T2" fmla="*/ 92 w 124"/>
                  <a:gd name="T3" fmla="*/ 1 h 125"/>
                  <a:gd name="T4" fmla="*/ 119 w 124"/>
                  <a:gd name="T5" fmla="*/ 19 h 125"/>
                  <a:gd name="T6" fmla="*/ 111 w 124"/>
                  <a:gd name="T7" fmla="*/ 43 h 125"/>
                  <a:gd name="T8" fmla="*/ 34 w 124"/>
                  <a:gd name="T9" fmla="*/ 111 h 125"/>
                  <a:gd name="T10" fmla="*/ 9 w 124"/>
                  <a:gd name="T11" fmla="*/ 112 h 125"/>
                  <a:gd name="T12" fmla="*/ 0 w 124"/>
                  <a:gd name="T13" fmla="*/ 87 h 125"/>
                  <a:gd name="T14" fmla="*/ 0 w 124"/>
                  <a:gd name="T15" fmla="*/ 41 h 125"/>
                  <a:gd name="T16" fmla="*/ 40 w 124"/>
                  <a:gd name="T17" fmla="*/ 0 h 125"/>
                  <a:gd name="T18" fmla="*/ 60 w 124"/>
                  <a:gd name="T19" fmla="*/ 0 h 125"/>
                  <a:gd name="T20" fmla="*/ 60 w 124"/>
                  <a:gd name="T21" fmla="*/ 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25">
                    <a:moveTo>
                      <a:pt x="60" y="1"/>
                    </a:moveTo>
                    <a:cubicBezTo>
                      <a:pt x="71" y="1"/>
                      <a:pt x="82" y="0"/>
                      <a:pt x="92" y="1"/>
                    </a:cubicBezTo>
                    <a:cubicBezTo>
                      <a:pt x="105" y="1"/>
                      <a:pt x="114" y="7"/>
                      <a:pt x="119" y="19"/>
                    </a:cubicBezTo>
                    <a:cubicBezTo>
                      <a:pt x="123" y="28"/>
                      <a:pt x="124" y="36"/>
                      <a:pt x="111" y="43"/>
                    </a:cubicBezTo>
                    <a:cubicBezTo>
                      <a:pt x="80" y="59"/>
                      <a:pt x="54" y="81"/>
                      <a:pt x="34" y="111"/>
                    </a:cubicBezTo>
                    <a:cubicBezTo>
                      <a:pt x="25" y="125"/>
                      <a:pt x="18" y="120"/>
                      <a:pt x="9" y="112"/>
                    </a:cubicBezTo>
                    <a:cubicBezTo>
                      <a:pt x="2" y="106"/>
                      <a:pt x="0" y="97"/>
                      <a:pt x="0" y="87"/>
                    </a:cubicBezTo>
                    <a:cubicBezTo>
                      <a:pt x="0" y="72"/>
                      <a:pt x="0" y="56"/>
                      <a:pt x="0" y="41"/>
                    </a:cubicBezTo>
                    <a:cubicBezTo>
                      <a:pt x="0" y="11"/>
                      <a:pt x="10" y="1"/>
                      <a:pt x="40" y="0"/>
                    </a:cubicBezTo>
                    <a:cubicBezTo>
                      <a:pt x="47" y="0"/>
                      <a:pt x="54" y="0"/>
                      <a:pt x="60" y="0"/>
                    </a:cubicBezTo>
                    <a:cubicBezTo>
                      <a:pt x="60" y="0"/>
                      <a:pt x="60" y="1"/>
                      <a:pt x="6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2"/>
              <p:cNvSpPr>
                <a:spLocks/>
              </p:cNvSpPr>
              <p:nvPr/>
            </p:nvSpPr>
            <p:spPr bwMode="auto">
              <a:xfrm>
                <a:off x="8157910" y="2324195"/>
                <a:ext cx="206235" cy="205030"/>
              </a:xfrm>
              <a:custGeom>
                <a:avLst/>
                <a:gdLst>
                  <a:gd name="T0" fmla="*/ 288 w 290"/>
                  <a:gd name="T1" fmla="*/ 122 h 288"/>
                  <a:gd name="T2" fmla="*/ 278 w 290"/>
                  <a:gd name="T3" fmla="*/ 132 h 288"/>
                  <a:gd name="T4" fmla="*/ 260 w 290"/>
                  <a:gd name="T5" fmla="*/ 143 h 288"/>
                  <a:gd name="T6" fmla="*/ 277 w 290"/>
                  <a:gd name="T7" fmla="*/ 156 h 288"/>
                  <a:gd name="T8" fmla="*/ 288 w 290"/>
                  <a:gd name="T9" fmla="*/ 170 h 288"/>
                  <a:gd name="T10" fmla="*/ 170 w 290"/>
                  <a:gd name="T11" fmla="*/ 286 h 288"/>
                  <a:gd name="T12" fmla="*/ 157 w 290"/>
                  <a:gd name="T13" fmla="*/ 276 h 288"/>
                  <a:gd name="T14" fmla="*/ 146 w 290"/>
                  <a:gd name="T15" fmla="*/ 259 h 288"/>
                  <a:gd name="T16" fmla="*/ 133 w 290"/>
                  <a:gd name="T17" fmla="*/ 276 h 288"/>
                  <a:gd name="T18" fmla="*/ 119 w 290"/>
                  <a:gd name="T19" fmla="*/ 285 h 288"/>
                  <a:gd name="T20" fmla="*/ 4 w 290"/>
                  <a:gd name="T21" fmla="*/ 170 h 288"/>
                  <a:gd name="T22" fmla="*/ 14 w 290"/>
                  <a:gd name="T23" fmla="*/ 156 h 288"/>
                  <a:gd name="T24" fmla="*/ 31 w 290"/>
                  <a:gd name="T25" fmla="*/ 144 h 288"/>
                  <a:gd name="T26" fmla="*/ 13 w 290"/>
                  <a:gd name="T27" fmla="*/ 132 h 288"/>
                  <a:gd name="T28" fmla="*/ 3 w 290"/>
                  <a:gd name="T29" fmla="*/ 121 h 288"/>
                  <a:gd name="T30" fmla="*/ 121 w 290"/>
                  <a:gd name="T31" fmla="*/ 1 h 288"/>
                  <a:gd name="T32" fmla="*/ 133 w 290"/>
                  <a:gd name="T33" fmla="*/ 10 h 288"/>
                  <a:gd name="T34" fmla="*/ 146 w 290"/>
                  <a:gd name="T35" fmla="*/ 29 h 288"/>
                  <a:gd name="T36" fmla="*/ 157 w 290"/>
                  <a:gd name="T37" fmla="*/ 11 h 288"/>
                  <a:gd name="T38" fmla="*/ 167 w 290"/>
                  <a:gd name="T39" fmla="*/ 1 h 288"/>
                  <a:gd name="T40" fmla="*/ 288 w 290"/>
                  <a:gd name="T41" fmla="*/ 12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90" h="288">
                    <a:moveTo>
                      <a:pt x="288" y="122"/>
                    </a:moveTo>
                    <a:cubicBezTo>
                      <a:pt x="290" y="131"/>
                      <a:pt x="285" y="132"/>
                      <a:pt x="278" y="132"/>
                    </a:cubicBezTo>
                    <a:cubicBezTo>
                      <a:pt x="270" y="131"/>
                      <a:pt x="261" y="132"/>
                      <a:pt x="260" y="143"/>
                    </a:cubicBezTo>
                    <a:cubicBezTo>
                      <a:pt x="260" y="153"/>
                      <a:pt x="268" y="157"/>
                      <a:pt x="277" y="156"/>
                    </a:cubicBezTo>
                    <a:cubicBezTo>
                      <a:pt x="290" y="154"/>
                      <a:pt x="289" y="162"/>
                      <a:pt x="288" y="170"/>
                    </a:cubicBezTo>
                    <a:cubicBezTo>
                      <a:pt x="280" y="226"/>
                      <a:pt x="226" y="278"/>
                      <a:pt x="170" y="286"/>
                    </a:cubicBezTo>
                    <a:cubicBezTo>
                      <a:pt x="161" y="287"/>
                      <a:pt x="156" y="286"/>
                      <a:pt x="157" y="276"/>
                    </a:cubicBezTo>
                    <a:cubicBezTo>
                      <a:pt x="158" y="267"/>
                      <a:pt x="156" y="259"/>
                      <a:pt x="146" y="259"/>
                    </a:cubicBezTo>
                    <a:cubicBezTo>
                      <a:pt x="136" y="259"/>
                      <a:pt x="132" y="267"/>
                      <a:pt x="133" y="276"/>
                    </a:cubicBezTo>
                    <a:cubicBezTo>
                      <a:pt x="134" y="288"/>
                      <a:pt x="128" y="287"/>
                      <a:pt x="119" y="285"/>
                    </a:cubicBezTo>
                    <a:cubicBezTo>
                      <a:pt x="63" y="277"/>
                      <a:pt x="12" y="226"/>
                      <a:pt x="4" y="170"/>
                    </a:cubicBezTo>
                    <a:cubicBezTo>
                      <a:pt x="2" y="162"/>
                      <a:pt x="0" y="155"/>
                      <a:pt x="14" y="156"/>
                    </a:cubicBezTo>
                    <a:cubicBezTo>
                      <a:pt x="22" y="157"/>
                      <a:pt x="31" y="154"/>
                      <a:pt x="31" y="144"/>
                    </a:cubicBezTo>
                    <a:cubicBezTo>
                      <a:pt x="30" y="133"/>
                      <a:pt x="22" y="131"/>
                      <a:pt x="13" y="132"/>
                    </a:cubicBezTo>
                    <a:cubicBezTo>
                      <a:pt x="5" y="133"/>
                      <a:pt x="2" y="130"/>
                      <a:pt x="3" y="121"/>
                    </a:cubicBezTo>
                    <a:cubicBezTo>
                      <a:pt x="7" y="67"/>
                      <a:pt x="66" y="7"/>
                      <a:pt x="121" y="1"/>
                    </a:cubicBezTo>
                    <a:cubicBezTo>
                      <a:pt x="128" y="1"/>
                      <a:pt x="134" y="0"/>
                      <a:pt x="133" y="10"/>
                    </a:cubicBezTo>
                    <a:cubicBezTo>
                      <a:pt x="132" y="19"/>
                      <a:pt x="134" y="29"/>
                      <a:pt x="146" y="29"/>
                    </a:cubicBezTo>
                    <a:cubicBezTo>
                      <a:pt x="157" y="28"/>
                      <a:pt x="158" y="19"/>
                      <a:pt x="157" y="11"/>
                    </a:cubicBezTo>
                    <a:cubicBezTo>
                      <a:pt x="157" y="4"/>
                      <a:pt x="159" y="1"/>
                      <a:pt x="167" y="1"/>
                    </a:cubicBezTo>
                    <a:cubicBezTo>
                      <a:pt x="219" y="1"/>
                      <a:pt x="288" y="70"/>
                      <a:pt x="288" y="12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3"/>
              <p:cNvSpPr>
                <a:spLocks/>
              </p:cNvSpPr>
              <p:nvPr/>
            </p:nvSpPr>
            <p:spPr bwMode="auto">
              <a:xfrm>
                <a:off x="8202769" y="2350689"/>
                <a:ext cx="123139" cy="105977"/>
              </a:xfrm>
              <a:custGeom>
                <a:avLst/>
                <a:gdLst>
                  <a:gd name="T0" fmla="*/ 50 w 173"/>
                  <a:gd name="T1" fmla="*/ 102 h 149"/>
                  <a:gd name="T2" fmla="*/ 45 w 173"/>
                  <a:gd name="T3" fmla="*/ 86 h 149"/>
                  <a:gd name="T4" fmla="*/ 17 w 173"/>
                  <a:gd name="T5" fmla="*/ 47 h 149"/>
                  <a:gd name="T6" fmla="*/ 15 w 173"/>
                  <a:gd name="T7" fmla="*/ 12 h 149"/>
                  <a:gd name="T8" fmla="*/ 48 w 173"/>
                  <a:gd name="T9" fmla="*/ 26 h 149"/>
                  <a:gd name="T10" fmla="*/ 65 w 173"/>
                  <a:gd name="T11" fmla="*/ 50 h 149"/>
                  <a:gd name="T12" fmla="*/ 139 w 173"/>
                  <a:gd name="T13" fmla="*/ 88 h 149"/>
                  <a:gd name="T14" fmla="*/ 153 w 173"/>
                  <a:gd name="T15" fmla="*/ 88 h 149"/>
                  <a:gd name="T16" fmla="*/ 173 w 173"/>
                  <a:gd name="T17" fmla="*/ 108 h 149"/>
                  <a:gd name="T18" fmla="*/ 153 w 173"/>
                  <a:gd name="T19" fmla="*/ 125 h 149"/>
                  <a:gd name="T20" fmla="*/ 93 w 173"/>
                  <a:gd name="T21" fmla="*/ 136 h 149"/>
                  <a:gd name="T22" fmla="*/ 50 w 173"/>
                  <a:gd name="T23" fmla="*/ 10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3" h="149">
                    <a:moveTo>
                      <a:pt x="50" y="102"/>
                    </a:moveTo>
                    <a:cubicBezTo>
                      <a:pt x="53" y="95"/>
                      <a:pt x="48" y="90"/>
                      <a:pt x="45" y="86"/>
                    </a:cubicBezTo>
                    <a:cubicBezTo>
                      <a:pt x="36" y="73"/>
                      <a:pt x="27" y="60"/>
                      <a:pt x="17" y="47"/>
                    </a:cubicBezTo>
                    <a:cubicBezTo>
                      <a:pt x="9" y="36"/>
                      <a:pt x="0" y="23"/>
                      <a:pt x="15" y="12"/>
                    </a:cubicBezTo>
                    <a:cubicBezTo>
                      <a:pt x="31" y="0"/>
                      <a:pt x="40" y="15"/>
                      <a:pt x="48" y="26"/>
                    </a:cubicBezTo>
                    <a:cubicBezTo>
                      <a:pt x="54" y="34"/>
                      <a:pt x="60" y="42"/>
                      <a:pt x="65" y="50"/>
                    </a:cubicBezTo>
                    <a:cubicBezTo>
                      <a:pt x="82" y="78"/>
                      <a:pt x="107" y="90"/>
                      <a:pt x="139" y="88"/>
                    </a:cubicBezTo>
                    <a:cubicBezTo>
                      <a:pt x="144" y="88"/>
                      <a:pt x="148" y="88"/>
                      <a:pt x="153" y="88"/>
                    </a:cubicBezTo>
                    <a:cubicBezTo>
                      <a:pt x="165" y="88"/>
                      <a:pt x="173" y="95"/>
                      <a:pt x="173" y="108"/>
                    </a:cubicBezTo>
                    <a:cubicBezTo>
                      <a:pt x="173" y="120"/>
                      <a:pt x="164" y="125"/>
                      <a:pt x="153" y="125"/>
                    </a:cubicBezTo>
                    <a:cubicBezTo>
                      <a:pt x="132" y="125"/>
                      <a:pt x="113" y="124"/>
                      <a:pt x="93" y="136"/>
                    </a:cubicBezTo>
                    <a:cubicBezTo>
                      <a:pt x="72" y="149"/>
                      <a:pt x="49" y="129"/>
                      <a:pt x="50" y="1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1560677" y="720298"/>
              <a:ext cx="1456027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bIns="0" rtlCol="0" anchor="t" anchorCtr="0"/>
            <a:lstStyle/>
            <a:p>
              <a:pPr defTabSz="746768">
                <a:defRPr/>
              </a:pPr>
              <a:r>
                <a:rPr lang="en-US" sz="135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Calendário</a:t>
              </a:r>
              <a:r>
                <a:rPr lang="en-US" sz="135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de Rodadas</a:t>
              </a: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19475" y="609600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571999" y="720298"/>
              <a:ext cx="1362075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rIns="68580" bIns="0" rtlCol="0" anchor="t" anchorCtr="0"/>
            <a:lstStyle/>
            <a:p>
              <a:pPr defTabSz="746768">
                <a:defRPr/>
              </a:pP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Flexibilização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e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poder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de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escolha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da Petrobras (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como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operadora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grpSp>
          <p:nvGrpSpPr>
            <p:cNvPr id="60" name="Group 59"/>
            <p:cNvGrpSpPr>
              <a:grpSpLocks noChangeAspect="1"/>
            </p:cNvGrpSpPr>
            <p:nvPr/>
          </p:nvGrpSpPr>
          <p:grpSpPr>
            <a:xfrm>
              <a:off x="3233058" y="1101230"/>
              <a:ext cx="1285452" cy="1250840"/>
              <a:chOff x="787400" y="4364038"/>
              <a:chExt cx="825501" cy="803274"/>
            </a:xfrm>
            <a:solidFill>
              <a:schemeClr val="bg1"/>
            </a:solidFill>
          </p:grpSpPr>
          <p:sp>
            <p:nvSpPr>
              <p:cNvPr id="61" name="Freeform 25"/>
              <p:cNvSpPr>
                <a:spLocks/>
              </p:cNvSpPr>
              <p:nvPr/>
            </p:nvSpPr>
            <p:spPr bwMode="auto">
              <a:xfrm>
                <a:off x="1273175" y="4725988"/>
                <a:ext cx="228600" cy="363537"/>
              </a:xfrm>
              <a:custGeom>
                <a:avLst/>
                <a:gdLst>
                  <a:gd name="T0" fmla="*/ 13 w 114"/>
                  <a:gd name="T1" fmla="*/ 161 h 181"/>
                  <a:gd name="T2" fmla="*/ 20 w 114"/>
                  <a:gd name="T3" fmla="*/ 116 h 181"/>
                  <a:gd name="T4" fmla="*/ 3 w 114"/>
                  <a:gd name="T5" fmla="*/ 61 h 181"/>
                  <a:gd name="T6" fmla="*/ 58 w 114"/>
                  <a:gd name="T7" fmla="*/ 0 h 181"/>
                  <a:gd name="T8" fmla="*/ 112 w 114"/>
                  <a:gd name="T9" fmla="*/ 60 h 181"/>
                  <a:gd name="T10" fmla="*/ 95 w 114"/>
                  <a:gd name="T11" fmla="*/ 115 h 181"/>
                  <a:gd name="T12" fmla="*/ 98 w 114"/>
                  <a:gd name="T13" fmla="*/ 158 h 181"/>
                  <a:gd name="T14" fmla="*/ 13 w 114"/>
                  <a:gd name="T15" fmla="*/ 16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81">
                    <a:moveTo>
                      <a:pt x="13" y="161"/>
                    </a:moveTo>
                    <a:cubicBezTo>
                      <a:pt x="31" y="148"/>
                      <a:pt x="28" y="133"/>
                      <a:pt x="20" y="116"/>
                    </a:cubicBezTo>
                    <a:cubicBezTo>
                      <a:pt x="12" y="99"/>
                      <a:pt x="5" y="80"/>
                      <a:pt x="3" y="61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89" y="0"/>
                      <a:pt x="114" y="26"/>
                      <a:pt x="112" y="60"/>
                    </a:cubicBezTo>
                    <a:cubicBezTo>
                      <a:pt x="110" y="79"/>
                      <a:pt x="103" y="98"/>
                      <a:pt x="95" y="115"/>
                    </a:cubicBezTo>
                    <a:cubicBezTo>
                      <a:pt x="89" y="131"/>
                      <a:pt x="82" y="145"/>
                      <a:pt x="98" y="158"/>
                    </a:cubicBezTo>
                    <a:cubicBezTo>
                      <a:pt x="72" y="180"/>
                      <a:pt x="43" y="181"/>
                      <a:pt x="13" y="1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"/>
              <p:cNvSpPr>
                <a:spLocks/>
              </p:cNvSpPr>
              <p:nvPr/>
            </p:nvSpPr>
            <p:spPr bwMode="auto">
              <a:xfrm>
                <a:off x="977900" y="4462463"/>
                <a:ext cx="454025" cy="620712"/>
              </a:xfrm>
              <a:custGeom>
                <a:avLst/>
                <a:gdLst>
                  <a:gd name="T0" fmla="*/ 218 w 226"/>
                  <a:gd name="T1" fmla="*/ 125 h 309"/>
                  <a:gd name="T2" fmla="*/ 209 w 226"/>
                  <a:gd name="T3" fmla="*/ 108 h 309"/>
                  <a:gd name="T4" fmla="*/ 209 w 226"/>
                  <a:gd name="T5" fmla="*/ 46 h 309"/>
                  <a:gd name="T6" fmla="*/ 189 w 226"/>
                  <a:gd name="T7" fmla="*/ 26 h 309"/>
                  <a:gd name="T8" fmla="*/ 106 w 226"/>
                  <a:gd name="T9" fmla="*/ 35 h 309"/>
                  <a:gd name="T10" fmla="*/ 37 w 226"/>
                  <a:gd name="T11" fmla="*/ 26 h 309"/>
                  <a:gd name="T12" fmla="*/ 18 w 226"/>
                  <a:gd name="T13" fmla="*/ 44 h 309"/>
                  <a:gd name="T14" fmla="*/ 18 w 226"/>
                  <a:gd name="T15" fmla="*/ 271 h 309"/>
                  <a:gd name="T16" fmla="*/ 37 w 226"/>
                  <a:gd name="T17" fmla="*/ 290 h 309"/>
                  <a:gd name="T18" fmla="*/ 128 w 226"/>
                  <a:gd name="T19" fmla="*/ 290 h 309"/>
                  <a:gd name="T20" fmla="*/ 129 w 226"/>
                  <a:gd name="T21" fmla="*/ 295 h 309"/>
                  <a:gd name="T22" fmla="*/ 71 w 226"/>
                  <a:gd name="T23" fmla="*/ 307 h 309"/>
                  <a:gd name="T24" fmla="*/ 21 w 226"/>
                  <a:gd name="T25" fmla="*/ 307 h 309"/>
                  <a:gd name="T26" fmla="*/ 1 w 226"/>
                  <a:gd name="T27" fmla="*/ 287 h 309"/>
                  <a:gd name="T28" fmla="*/ 1 w 226"/>
                  <a:gd name="T29" fmla="*/ 28 h 309"/>
                  <a:gd name="T30" fmla="*/ 16 w 226"/>
                  <a:gd name="T31" fmla="*/ 9 h 309"/>
                  <a:gd name="T32" fmla="*/ 137 w 226"/>
                  <a:gd name="T33" fmla="*/ 1 h 309"/>
                  <a:gd name="T34" fmla="*/ 214 w 226"/>
                  <a:gd name="T35" fmla="*/ 10 h 309"/>
                  <a:gd name="T36" fmla="*/ 225 w 226"/>
                  <a:gd name="T37" fmla="*/ 23 h 309"/>
                  <a:gd name="T38" fmla="*/ 226 w 226"/>
                  <a:gd name="T39" fmla="*/ 122 h 309"/>
                  <a:gd name="T40" fmla="*/ 218 w 226"/>
                  <a:gd name="T41" fmla="*/ 12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6" h="309">
                    <a:moveTo>
                      <a:pt x="218" y="125"/>
                    </a:moveTo>
                    <a:cubicBezTo>
                      <a:pt x="215" y="120"/>
                      <a:pt x="209" y="114"/>
                      <a:pt x="209" y="108"/>
                    </a:cubicBezTo>
                    <a:cubicBezTo>
                      <a:pt x="208" y="88"/>
                      <a:pt x="208" y="67"/>
                      <a:pt x="209" y="46"/>
                    </a:cubicBezTo>
                    <a:cubicBezTo>
                      <a:pt x="210" y="31"/>
                      <a:pt x="205" y="24"/>
                      <a:pt x="189" y="26"/>
                    </a:cubicBezTo>
                    <a:cubicBezTo>
                      <a:pt x="162" y="30"/>
                      <a:pt x="134" y="34"/>
                      <a:pt x="106" y="35"/>
                    </a:cubicBezTo>
                    <a:cubicBezTo>
                      <a:pt x="83" y="35"/>
                      <a:pt x="60" y="29"/>
                      <a:pt x="37" y="26"/>
                    </a:cubicBezTo>
                    <a:cubicBezTo>
                      <a:pt x="23" y="25"/>
                      <a:pt x="17" y="29"/>
                      <a:pt x="18" y="44"/>
                    </a:cubicBezTo>
                    <a:cubicBezTo>
                      <a:pt x="18" y="120"/>
                      <a:pt x="18" y="196"/>
                      <a:pt x="18" y="271"/>
                    </a:cubicBezTo>
                    <a:cubicBezTo>
                      <a:pt x="17" y="286"/>
                      <a:pt x="23" y="290"/>
                      <a:pt x="37" y="290"/>
                    </a:cubicBezTo>
                    <a:cubicBezTo>
                      <a:pt x="67" y="289"/>
                      <a:pt x="97" y="290"/>
                      <a:pt x="128" y="290"/>
                    </a:cubicBezTo>
                    <a:cubicBezTo>
                      <a:pt x="128" y="292"/>
                      <a:pt x="128" y="294"/>
                      <a:pt x="129" y="295"/>
                    </a:cubicBezTo>
                    <a:cubicBezTo>
                      <a:pt x="109" y="299"/>
                      <a:pt x="90" y="304"/>
                      <a:pt x="71" y="307"/>
                    </a:cubicBezTo>
                    <a:cubicBezTo>
                      <a:pt x="54" y="309"/>
                      <a:pt x="37" y="307"/>
                      <a:pt x="21" y="307"/>
                    </a:cubicBezTo>
                    <a:cubicBezTo>
                      <a:pt x="7" y="307"/>
                      <a:pt x="0" y="302"/>
                      <a:pt x="1" y="287"/>
                    </a:cubicBezTo>
                    <a:cubicBezTo>
                      <a:pt x="1" y="201"/>
                      <a:pt x="1" y="114"/>
                      <a:pt x="1" y="28"/>
                    </a:cubicBezTo>
                    <a:cubicBezTo>
                      <a:pt x="1" y="17"/>
                      <a:pt x="4" y="10"/>
                      <a:pt x="16" y="9"/>
                    </a:cubicBezTo>
                    <a:cubicBezTo>
                      <a:pt x="56" y="6"/>
                      <a:pt x="97" y="1"/>
                      <a:pt x="137" y="1"/>
                    </a:cubicBezTo>
                    <a:cubicBezTo>
                      <a:pt x="163" y="0"/>
                      <a:pt x="189" y="6"/>
                      <a:pt x="214" y="10"/>
                    </a:cubicBezTo>
                    <a:cubicBezTo>
                      <a:pt x="219" y="11"/>
                      <a:pt x="225" y="19"/>
                      <a:pt x="225" y="23"/>
                    </a:cubicBezTo>
                    <a:cubicBezTo>
                      <a:pt x="226" y="56"/>
                      <a:pt x="226" y="89"/>
                      <a:pt x="226" y="122"/>
                    </a:cubicBezTo>
                    <a:cubicBezTo>
                      <a:pt x="223" y="123"/>
                      <a:pt x="221" y="124"/>
                      <a:pt x="218" y="1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7"/>
              <p:cNvSpPr>
                <a:spLocks/>
              </p:cNvSpPr>
              <p:nvPr/>
            </p:nvSpPr>
            <p:spPr bwMode="auto">
              <a:xfrm>
                <a:off x="1160463" y="5057775"/>
                <a:ext cx="452438" cy="109537"/>
              </a:xfrm>
              <a:custGeom>
                <a:avLst/>
                <a:gdLst>
                  <a:gd name="T0" fmla="*/ 3 w 225"/>
                  <a:gd name="T1" fmla="*/ 55 h 55"/>
                  <a:gd name="T2" fmla="*/ 31 w 225"/>
                  <a:gd name="T3" fmla="*/ 10 h 55"/>
                  <a:gd name="T4" fmla="*/ 77 w 225"/>
                  <a:gd name="T5" fmla="*/ 12 h 55"/>
                  <a:gd name="T6" fmla="*/ 153 w 225"/>
                  <a:gd name="T7" fmla="*/ 8 h 55"/>
                  <a:gd name="T8" fmla="*/ 215 w 225"/>
                  <a:gd name="T9" fmla="*/ 23 h 55"/>
                  <a:gd name="T10" fmla="*/ 204 w 225"/>
                  <a:gd name="T11" fmla="*/ 55 h 55"/>
                  <a:gd name="T12" fmla="*/ 3 w 225"/>
                  <a:gd name="T13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55">
                    <a:moveTo>
                      <a:pt x="3" y="55"/>
                    </a:moveTo>
                    <a:cubicBezTo>
                      <a:pt x="0" y="26"/>
                      <a:pt x="7" y="18"/>
                      <a:pt x="31" y="10"/>
                    </a:cubicBezTo>
                    <a:cubicBezTo>
                      <a:pt x="48" y="4"/>
                      <a:pt x="61" y="4"/>
                      <a:pt x="77" y="12"/>
                    </a:cubicBezTo>
                    <a:cubicBezTo>
                      <a:pt x="102" y="25"/>
                      <a:pt x="128" y="21"/>
                      <a:pt x="153" y="8"/>
                    </a:cubicBezTo>
                    <a:cubicBezTo>
                      <a:pt x="169" y="0"/>
                      <a:pt x="204" y="9"/>
                      <a:pt x="215" y="23"/>
                    </a:cubicBezTo>
                    <a:cubicBezTo>
                      <a:pt x="225" y="37"/>
                      <a:pt x="220" y="54"/>
                      <a:pt x="204" y="55"/>
                    </a:cubicBezTo>
                    <a:cubicBezTo>
                      <a:pt x="137" y="55"/>
                      <a:pt x="71" y="55"/>
                      <a:pt x="3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8"/>
              <p:cNvSpPr>
                <a:spLocks/>
              </p:cNvSpPr>
              <p:nvPr/>
            </p:nvSpPr>
            <p:spPr bwMode="auto">
              <a:xfrm>
                <a:off x="896938" y="4364038"/>
                <a:ext cx="212725" cy="346075"/>
              </a:xfrm>
              <a:custGeom>
                <a:avLst/>
                <a:gdLst>
                  <a:gd name="T0" fmla="*/ 106 w 106"/>
                  <a:gd name="T1" fmla="*/ 49 h 172"/>
                  <a:gd name="T2" fmla="*/ 62 w 106"/>
                  <a:gd name="T3" fmla="*/ 49 h 172"/>
                  <a:gd name="T4" fmla="*/ 32 w 106"/>
                  <a:gd name="T5" fmla="*/ 79 h 172"/>
                  <a:gd name="T6" fmla="*/ 31 w 106"/>
                  <a:gd name="T7" fmla="*/ 166 h 172"/>
                  <a:gd name="T8" fmla="*/ 28 w 106"/>
                  <a:gd name="T9" fmla="*/ 172 h 172"/>
                  <a:gd name="T10" fmla="*/ 7 w 106"/>
                  <a:gd name="T11" fmla="*/ 163 h 172"/>
                  <a:gd name="T12" fmla="*/ 14 w 106"/>
                  <a:gd name="T13" fmla="*/ 112 h 172"/>
                  <a:gd name="T14" fmla="*/ 0 w 106"/>
                  <a:gd name="T15" fmla="*/ 48 h 172"/>
                  <a:gd name="T16" fmla="*/ 55 w 106"/>
                  <a:gd name="T17" fmla="*/ 0 h 172"/>
                  <a:gd name="T18" fmla="*/ 106 w 106"/>
                  <a:gd name="T19" fmla="*/ 49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172">
                    <a:moveTo>
                      <a:pt x="106" y="49"/>
                    </a:moveTo>
                    <a:cubicBezTo>
                      <a:pt x="90" y="49"/>
                      <a:pt x="76" y="49"/>
                      <a:pt x="62" y="49"/>
                    </a:cubicBezTo>
                    <a:cubicBezTo>
                      <a:pt x="39" y="50"/>
                      <a:pt x="32" y="56"/>
                      <a:pt x="32" y="79"/>
                    </a:cubicBezTo>
                    <a:cubicBezTo>
                      <a:pt x="31" y="108"/>
                      <a:pt x="31" y="137"/>
                      <a:pt x="31" y="166"/>
                    </a:cubicBezTo>
                    <a:cubicBezTo>
                      <a:pt x="31" y="167"/>
                      <a:pt x="30" y="169"/>
                      <a:pt x="28" y="172"/>
                    </a:cubicBezTo>
                    <a:cubicBezTo>
                      <a:pt x="22" y="169"/>
                      <a:pt x="16" y="167"/>
                      <a:pt x="7" y="163"/>
                    </a:cubicBezTo>
                    <a:cubicBezTo>
                      <a:pt x="30" y="147"/>
                      <a:pt x="21" y="131"/>
                      <a:pt x="14" y="112"/>
                    </a:cubicBezTo>
                    <a:cubicBezTo>
                      <a:pt x="6" y="92"/>
                      <a:pt x="0" y="69"/>
                      <a:pt x="0" y="48"/>
                    </a:cubicBezTo>
                    <a:cubicBezTo>
                      <a:pt x="1" y="20"/>
                      <a:pt x="27" y="0"/>
                      <a:pt x="55" y="0"/>
                    </a:cubicBezTo>
                    <a:cubicBezTo>
                      <a:pt x="81" y="1"/>
                      <a:pt x="102" y="19"/>
                      <a:pt x="106" y="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9"/>
              <p:cNvSpPr>
                <a:spLocks/>
              </p:cNvSpPr>
              <p:nvPr/>
            </p:nvSpPr>
            <p:spPr bwMode="auto">
              <a:xfrm>
                <a:off x="787400" y="4692650"/>
                <a:ext cx="177800" cy="101600"/>
              </a:xfrm>
              <a:custGeom>
                <a:avLst/>
                <a:gdLst>
                  <a:gd name="T0" fmla="*/ 1 w 89"/>
                  <a:gd name="T1" fmla="*/ 50 h 50"/>
                  <a:gd name="T2" fmla="*/ 18 w 89"/>
                  <a:gd name="T3" fmla="*/ 12 h 50"/>
                  <a:gd name="T4" fmla="*/ 80 w 89"/>
                  <a:gd name="T5" fmla="*/ 18 h 50"/>
                  <a:gd name="T6" fmla="*/ 89 w 89"/>
                  <a:gd name="T7" fmla="*/ 50 h 50"/>
                  <a:gd name="T8" fmla="*/ 1 w 89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0">
                    <a:moveTo>
                      <a:pt x="1" y="50"/>
                    </a:moveTo>
                    <a:cubicBezTo>
                      <a:pt x="0" y="32"/>
                      <a:pt x="4" y="20"/>
                      <a:pt x="18" y="12"/>
                    </a:cubicBezTo>
                    <a:cubicBezTo>
                      <a:pt x="40" y="0"/>
                      <a:pt x="62" y="4"/>
                      <a:pt x="80" y="18"/>
                    </a:cubicBezTo>
                    <a:cubicBezTo>
                      <a:pt x="87" y="23"/>
                      <a:pt x="86" y="37"/>
                      <a:pt x="89" y="50"/>
                    </a:cubicBezTo>
                    <a:cubicBezTo>
                      <a:pt x="57" y="50"/>
                      <a:pt x="30" y="50"/>
                      <a:pt x="1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30"/>
              <p:cNvSpPr>
                <a:spLocks noEditPoints="1"/>
              </p:cNvSpPr>
              <p:nvPr/>
            </p:nvSpPr>
            <p:spPr bwMode="auto">
              <a:xfrm>
                <a:off x="1047750" y="4572000"/>
                <a:ext cx="104775" cy="125412"/>
              </a:xfrm>
              <a:custGeom>
                <a:avLst/>
                <a:gdLst>
                  <a:gd name="T0" fmla="*/ 1 w 52"/>
                  <a:gd name="T1" fmla="*/ 52 h 62"/>
                  <a:gd name="T2" fmla="*/ 0 w 52"/>
                  <a:gd name="T3" fmla="*/ 37 h 62"/>
                  <a:gd name="T4" fmla="*/ 39 w 52"/>
                  <a:gd name="T5" fmla="*/ 7 h 62"/>
                  <a:gd name="T6" fmla="*/ 48 w 52"/>
                  <a:gd name="T7" fmla="*/ 15 h 62"/>
                  <a:gd name="T8" fmla="*/ 48 w 52"/>
                  <a:gd name="T9" fmla="*/ 19 h 62"/>
                  <a:gd name="T10" fmla="*/ 1 w 52"/>
                  <a:gd name="T11" fmla="*/ 52 h 62"/>
                  <a:gd name="T12" fmla="*/ 12 w 52"/>
                  <a:gd name="T13" fmla="*/ 14 h 62"/>
                  <a:gd name="T14" fmla="*/ 7 w 52"/>
                  <a:gd name="T15" fmla="*/ 19 h 62"/>
                  <a:gd name="T16" fmla="*/ 16 w 52"/>
                  <a:gd name="T17" fmla="*/ 45 h 62"/>
                  <a:gd name="T18" fmla="*/ 37 w 52"/>
                  <a:gd name="T19" fmla="*/ 42 h 62"/>
                  <a:gd name="T20" fmla="*/ 38 w 52"/>
                  <a:gd name="T21" fmla="*/ 21 h 62"/>
                  <a:gd name="T22" fmla="*/ 12 w 52"/>
                  <a:gd name="T23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2">
                    <a:moveTo>
                      <a:pt x="1" y="52"/>
                    </a:moveTo>
                    <a:cubicBezTo>
                      <a:pt x="1" y="47"/>
                      <a:pt x="0" y="42"/>
                      <a:pt x="0" y="37"/>
                    </a:cubicBezTo>
                    <a:cubicBezTo>
                      <a:pt x="0" y="6"/>
                      <a:pt x="8" y="0"/>
                      <a:pt x="39" y="7"/>
                    </a:cubicBezTo>
                    <a:cubicBezTo>
                      <a:pt x="42" y="8"/>
                      <a:pt x="45" y="12"/>
                      <a:pt x="48" y="15"/>
                    </a:cubicBezTo>
                    <a:cubicBezTo>
                      <a:pt x="48" y="16"/>
                      <a:pt x="48" y="17"/>
                      <a:pt x="48" y="19"/>
                    </a:cubicBezTo>
                    <a:cubicBezTo>
                      <a:pt x="52" y="55"/>
                      <a:pt x="43" y="62"/>
                      <a:pt x="1" y="52"/>
                    </a:cubicBezTo>
                    <a:close/>
                    <a:moveTo>
                      <a:pt x="12" y="14"/>
                    </a:moveTo>
                    <a:cubicBezTo>
                      <a:pt x="10" y="16"/>
                      <a:pt x="9" y="18"/>
                      <a:pt x="7" y="19"/>
                    </a:cubicBezTo>
                    <a:cubicBezTo>
                      <a:pt x="10" y="28"/>
                      <a:pt x="11" y="38"/>
                      <a:pt x="16" y="45"/>
                    </a:cubicBezTo>
                    <a:cubicBezTo>
                      <a:pt x="19" y="48"/>
                      <a:pt x="33" y="46"/>
                      <a:pt x="37" y="42"/>
                    </a:cubicBezTo>
                    <a:cubicBezTo>
                      <a:pt x="40" y="38"/>
                      <a:pt x="41" y="24"/>
                      <a:pt x="38" y="21"/>
                    </a:cubicBezTo>
                    <a:cubicBezTo>
                      <a:pt x="31" y="16"/>
                      <a:pt x="21" y="16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31"/>
              <p:cNvSpPr>
                <a:spLocks noEditPoints="1"/>
              </p:cNvSpPr>
              <p:nvPr/>
            </p:nvSpPr>
            <p:spPr bwMode="auto">
              <a:xfrm>
                <a:off x="1041400" y="4735513"/>
                <a:ext cx="107950" cy="98425"/>
              </a:xfrm>
              <a:custGeom>
                <a:avLst/>
                <a:gdLst>
                  <a:gd name="T0" fmla="*/ 3 w 53"/>
                  <a:gd name="T1" fmla="*/ 1 h 49"/>
                  <a:gd name="T2" fmla="*/ 24 w 53"/>
                  <a:gd name="T3" fmla="*/ 0 h 49"/>
                  <a:gd name="T4" fmla="*/ 52 w 53"/>
                  <a:gd name="T5" fmla="*/ 27 h 49"/>
                  <a:gd name="T6" fmla="*/ 26 w 53"/>
                  <a:gd name="T7" fmla="*/ 49 h 49"/>
                  <a:gd name="T8" fmla="*/ 3 w 53"/>
                  <a:gd name="T9" fmla="*/ 27 h 49"/>
                  <a:gd name="T10" fmla="*/ 3 w 53"/>
                  <a:gd name="T11" fmla="*/ 1 h 49"/>
                  <a:gd name="T12" fmla="*/ 39 w 53"/>
                  <a:gd name="T13" fmla="*/ 41 h 49"/>
                  <a:gd name="T14" fmla="*/ 44 w 53"/>
                  <a:gd name="T15" fmla="*/ 36 h 49"/>
                  <a:gd name="T16" fmla="*/ 36 w 53"/>
                  <a:gd name="T17" fmla="*/ 10 h 49"/>
                  <a:gd name="T18" fmla="*/ 15 w 53"/>
                  <a:gd name="T19" fmla="*/ 12 h 49"/>
                  <a:gd name="T20" fmla="*/ 13 w 53"/>
                  <a:gd name="T21" fmla="*/ 33 h 49"/>
                  <a:gd name="T22" fmla="*/ 39 w 53"/>
                  <a:gd name="T23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49">
                    <a:moveTo>
                      <a:pt x="3" y="1"/>
                    </a:moveTo>
                    <a:cubicBezTo>
                      <a:pt x="12" y="1"/>
                      <a:pt x="18" y="0"/>
                      <a:pt x="24" y="0"/>
                    </a:cubicBezTo>
                    <a:cubicBezTo>
                      <a:pt x="51" y="0"/>
                      <a:pt x="50" y="0"/>
                      <a:pt x="52" y="27"/>
                    </a:cubicBezTo>
                    <a:cubicBezTo>
                      <a:pt x="53" y="48"/>
                      <a:pt x="42" y="49"/>
                      <a:pt x="26" y="49"/>
                    </a:cubicBezTo>
                    <a:cubicBezTo>
                      <a:pt x="10" y="49"/>
                      <a:pt x="0" y="46"/>
                      <a:pt x="3" y="27"/>
                    </a:cubicBezTo>
                    <a:cubicBezTo>
                      <a:pt x="4" y="19"/>
                      <a:pt x="3" y="11"/>
                      <a:pt x="3" y="1"/>
                    </a:cubicBezTo>
                    <a:close/>
                    <a:moveTo>
                      <a:pt x="39" y="41"/>
                    </a:moveTo>
                    <a:cubicBezTo>
                      <a:pt x="41" y="39"/>
                      <a:pt x="42" y="38"/>
                      <a:pt x="44" y="36"/>
                    </a:cubicBezTo>
                    <a:cubicBezTo>
                      <a:pt x="42" y="27"/>
                      <a:pt x="41" y="17"/>
                      <a:pt x="36" y="10"/>
                    </a:cubicBezTo>
                    <a:cubicBezTo>
                      <a:pt x="33" y="7"/>
                      <a:pt x="19" y="8"/>
                      <a:pt x="15" y="12"/>
                    </a:cubicBezTo>
                    <a:cubicBezTo>
                      <a:pt x="11" y="16"/>
                      <a:pt x="10" y="31"/>
                      <a:pt x="13" y="33"/>
                    </a:cubicBezTo>
                    <a:cubicBezTo>
                      <a:pt x="20" y="38"/>
                      <a:pt x="30" y="39"/>
                      <a:pt x="39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32"/>
              <p:cNvSpPr>
                <a:spLocks noEditPoints="1"/>
              </p:cNvSpPr>
              <p:nvPr/>
            </p:nvSpPr>
            <p:spPr bwMode="auto">
              <a:xfrm>
                <a:off x="1036638" y="4881563"/>
                <a:ext cx="112713" cy="103187"/>
              </a:xfrm>
              <a:custGeom>
                <a:avLst/>
                <a:gdLst>
                  <a:gd name="T0" fmla="*/ 7 w 56"/>
                  <a:gd name="T1" fmla="*/ 26 h 51"/>
                  <a:gd name="T2" fmla="*/ 31 w 56"/>
                  <a:gd name="T3" fmla="*/ 1 h 51"/>
                  <a:gd name="T4" fmla="*/ 55 w 56"/>
                  <a:gd name="T5" fmla="*/ 27 h 51"/>
                  <a:gd name="T6" fmla="*/ 30 w 56"/>
                  <a:gd name="T7" fmla="*/ 50 h 51"/>
                  <a:gd name="T8" fmla="*/ 7 w 56"/>
                  <a:gd name="T9" fmla="*/ 26 h 51"/>
                  <a:gd name="T10" fmla="*/ 45 w 56"/>
                  <a:gd name="T11" fmla="*/ 26 h 51"/>
                  <a:gd name="T12" fmla="*/ 30 w 56"/>
                  <a:gd name="T13" fmla="*/ 10 h 51"/>
                  <a:gd name="T14" fmla="*/ 15 w 56"/>
                  <a:gd name="T15" fmla="*/ 26 h 51"/>
                  <a:gd name="T16" fmla="*/ 30 w 56"/>
                  <a:gd name="T17" fmla="*/ 41 h 51"/>
                  <a:gd name="T18" fmla="*/ 45 w 56"/>
                  <a:gd name="T19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1">
                    <a:moveTo>
                      <a:pt x="7" y="26"/>
                    </a:moveTo>
                    <a:cubicBezTo>
                      <a:pt x="1" y="3"/>
                      <a:pt x="13" y="2"/>
                      <a:pt x="31" y="1"/>
                    </a:cubicBezTo>
                    <a:cubicBezTo>
                      <a:pt x="53" y="0"/>
                      <a:pt x="54" y="10"/>
                      <a:pt x="55" y="27"/>
                    </a:cubicBezTo>
                    <a:cubicBezTo>
                      <a:pt x="56" y="47"/>
                      <a:pt x="48" y="51"/>
                      <a:pt x="30" y="50"/>
                    </a:cubicBezTo>
                    <a:cubicBezTo>
                      <a:pt x="11" y="50"/>
                      <a:pt x="0" y="47"/>
                      <a:pt x="7" y="26"/>
                    </a:cubicBezTo>
                    <a:close/>
                    <a:moveTo>
                      <a:pt x="45" y="26"/>
                    </a:moveTo>
                    <a:cubicBezTo>
                      <a:pt x="47" y="14"/>
                      <a:pt x="41" y="10"/>
                      <a:pt x="30" y="10"/>
                    </a:cubicBezTo>
                    <a:cubicBezTo>
                      <a:pt x="18" y="10"/>
                      <a:pt x="15" y="15"/>
                      <a:pt x="15" y="26"/>
                    </a:cubicBezTo>
                    <a:cubicBezTo>
                      <a:pt x="15" y="38"/>
                      <a:pt x="19" y="41"/>
                      <a:pt x="30" y="41"/>
                    </a:cubicBezTo>
                    <a:cubicBezTo>
                      <a:pt x="42" y="42"/>
                      <a:pt x="47" y="37"/>
                      <a:pt x="4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33"/>
              <p:cNvSpPr>
                <a:spLocks/>
              </p:cNvSpPr>
              <p:nvPr/>
            </p:nvSpPr>
            <p:spPr bwMode="auto">
              <a:xfrm>
                <a:off x="1174750" y="4606925"/>
                <a:ext cx="182563" cy="9525"/>
              </a:xfrm>
              <a:custGeom>
                <a:avLst/>
                <a:gdLst>
                  <a:gd name="T0" fmla="*/ 0 w 91"/>
                  <a:gd name="T1" fmla="*/ 0 h 5"/>
                  <a:gd name="T2" fmla="*/ 91 w 91"/>
                  <a:gd name="T3" fmla="*/ 0 h 5"/>
                  <a:gd name="T4" fmla="*/ 91 w 91"/>
                  <a:gd name="T5" fmla="*/ 5 h 5"/>
                  <a:gd name="T6" fmla="*/ 0 w 91"/>
                  <a:gd name="T7" fmla="*/ 5 h 5"/>
                  <a:gd name="T8" fmla="*/ 0 w 9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5">
                    <a:moveTo>
                      <a:pt x="0" y="0"/>
                    </a:moveTo>
                    <a:cubicBezTo>
                      <a:pt x="30" y="0"/>
                      <a:pt x="61" y="0"/>
                      <a:pt x="91" y="0"/>
                    </a:cubicBezTo>
                    <a:cubicBezTo>
                      <a:pt x="91" y="2"/>
                      <a:pt x="91" y="3"/>
                      <a:pt x="91" y="5"/>
                    </a:cubicBezTo>
                    <a:cubicBezTo>
                      <a:pt x="61" y="5"/>
                      <a:pt x="30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34"/>
              <p:cNvSpPr>
                <a:spLocks/>
              </p:cNvSpPr>
              <p:nvPr/>
            </p:nvSpPr>
            <p:spPr bwMode="auto">
              <a:xfrm>
                <a:off x="1174750" y="4740275"/>
                <a:ext cx="123825" cy="19050"/>
              </a:xfrm>
              <a:custGeom>
                <a:avLst/>
                <a:gdLst>
                  <a:gd name="T0" fmla="*/ 0 w 62"/>
                  <a:gd name="T1" fmla="*/ 0 h 10"/>
                  <a:gd name="T2" fmla="*/ 62 w 62"/>
                  <a:gd name="T3" fmla="*/ 0 h 10"/>
                  <a:gd name="T4" fmla="*/ 0 w 6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0">
                    <a:moveTo>
                      <a:pt x="0" y="0"/>
                    </a:moveTo>
                    <a:cubicBezTo>
                      <a:pt x="20" y="0"/>
                      <a:pt x="40" y="0"/>
                      <a:pt x="62" y="0"/>
                    </a:cubicBezTo>
                    <a:cubicBezTo>
                      <a:pt x="49" y="9"/>
                      <a:pt x="17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35"/>
              <p:cNvSpPr>
                <a:spLocks/>
              </p:cNvSpPr>
              <p:nvPr/>
            </p:nvSpPr>
            <p:spPr bwMode="auto">
              <a:xfrm>
                <a:off x="1176338" y="4643438"/>
                <a:ext cx="152400" cy="7937"/>
              </a:xfrm>
              <a:custGeom>
                <a:avLst/>
                <a:gdLst>
                  <a:gd name="T0" fmla="*/ 0 w 76"/>
                  <a:gd name="T1" fmla="*/ 0 h 4"/>
                  <a:gd name="T2" fmla="*/ 76 w 76"/>
                  <a:gd name="T3" fmla="*/ 0 h 4"/>
                  <a:gd name="T4" fmla="*/ 76 w 76"/>
                  <a:gd name="T5" fmla="*/ 4 h 4"/>
                  <a:gd name="T6" fmla="*/ 0 w 76"/>
                  <a:gd name="T7" fmla="*/ 4 h 4"/>
                  <a:gd name="T8" fmla="*/ 0 w 7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4">
                    <a:moveTo>
                      <a:pt x="0" y="0"/>
                    </a:moveTo>
                    <a:cubicBezTo>
                      <a:pt x="25" y="0"/>
                      <a:pt x="51" y="0"/>
                      <a:pt x="76" y="0"/>
                    </a:cubicBezTo>
                    <a:cubicBezTo>
                      <a:pt x="76" y="2"/>
                      <a:pt x="76" y="3"/>
                      <a:pt x="76" y="4"/>
                    </a:cubicBezTo>
                    <a:cubicBezTo>
                      <a:pt x="51" y="4"/>
                      <a:pt x="25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Freeform 36"/>
              <p:cNvSpPr>
                <a:spLocks/>
              </p:cNvSpPr>
              <p:nvPr/>
            </p:nvSpPr>
            <p:spPr bwMode="auto">
              <a:xfrm>
                <a:off x="1174750" y="4941888"/>
                <a:ext cx="96838" cy="7937"/>
              </a:xfrm>
              <a:custGeom>
                <a:avLst/>
                <a:gdLst>
                  <a:gd name="T0" fmla="*/ 0 w 48"/>
                  <a:gd name="T1" fmla="*/ 0 h 4"/>
                  <a:gd name="T2" fmla="*/ 48 w 48"/>
                  <a:gd name="T3" fmla="*/ 0 h 4"/>
                  <a:gd name="T4" fmla="*/ 48 w 48"/>
                  <a:gd name="T5" fmla="*/ 4 h 4"/>
                  <a:gd name="T6" fmla="*/ 0 w 48"/>
                  <a:gd name="T7" fmla="*/ 4 h 4"/>
                  <a:gd name="T8" fmla="*/ 0 w 4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">
                    <a:moveTo>
                      <a:pt x="0" y="0"/>
                    </a:moveTo>
                    <a:cubicBezTo>
                      <a:pt x="16" y="0"/>
                      <a:pt x="32" y="0"/>
                      <a:pt x="48" y="0"/>
                    </a:cubicBezTo>
                    <a:cubicBezTo>
                      <a:pt x="48" y="1"/>
                      <a:pt x="48" y="3"/>
                      <a:pt x="48" y="4"/>
                    </a:cubicBezTo>
                    <a:cubicBezTo>
                      <a:pt x="32" y="4"/>
                      <a:pt x="16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37"/>
              <p:cNvSpPr>
                <a:spLocks/>
              </p:cNvSpPr>
              <p:nvPr/>
            </p:nvSpPr>
            <p:spPr bwMode="auto">
              <a:xfrm>
                <a:off x="1174750" y="4810125"/>
                <a:ext cx="82550" cy="7937"/>
              </a:xfrm>
              <a:custGeom>
                <a:avLst/>
                <a:gdLst>
                  <a:gd name="T0" fmla="*/ 0 w 41"/>
                  <a:gd name="T1" fmla="*/ 0 h 4"/>
                  <a:gd name="T2" fmla="*/ 41 w 41"/>
                  <a:gd name="T3" fmla="*/ 0 h 4"/>
                  <a:gd name="T4" fmla="*/ 41 w 41"/>
                  <a:gd name="T5" fmla="*/ 4 h 4"/>
                  <a:gd name="T6" fmla="*/ 0 w 41"/>
                  <a:gd name="T7" fmla="*/ 4 h 4"/>
                  <a:gd name="T8" fmla="*/ 0 w 4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">
                    <a:moveTo>
                      <a:pt x="0" y="0"/>
                    </a:moveTo>
                    <a:cubicBezTo>
                      <a:pt x="14" y="0"/>
                      <a:pt x="27" y="0"/>
                      <a:pt x="41" y="0"/>
                    </a:cubicBezTo>
                    <a:cubicBezTo>
                      <a:pt x="41" y="1"/>
                      <a:pt x="41" y="2"/>
                      <a:pt x="41" y="4"/>
                    </a:cubicBezTo>
                    <a:cubicBezTo>
                      <a:pt x="27" y="4"/>
                      <a:pt x="14" y="4"/>
                      <a:pt x="0" y="4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38"/>
              <p:cNvSpPr>
                <a:spLocks/>
              </p:cNvSpPr>
              <p:nvPr/>
            </p:nvSpPr>
            <p:spPr bwMode="auto">
              <a:xfrm>
                <a:off x="1176338" y="4775200"/>
                <a:ext cx="92075" cy="7937"/>
              </a:xfrm>
              <a:custGeom>
                <a:avLst/>
                <a:gdLst>
                  <a:gd name="T0" fmla="*/ 46 w 46"/>
                  <a:gd name="T1" fmla="*/ 4 h 4"/>
                  <a:gd name="T2" fmla="*/ 0 w 46"/>
                  <a:gd name="T3" fmla="*/ 4 h 4"/>
                  <a:gd name="T4" fmla="*/ 0 w 46"/>
                  <a:gd name="T5" fmla="*/ 0 h 4"/>
                  <a:gd name="T6" fmla="*/ 46 w 46"/>
                  <a:gd name="T7" fmla="*/ 0 h 4"/>
                  <a:gd name="T8" fmla="*/ 46 w 4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">
                    <a:moveTo>
                      <a:pt x="46" y="4"/>
                    </a:moveTo>
                    <a:cubicBezTo>
                      <a:pt x="31" y="4"/>
                      <a:pt x="15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15" y="0"/>
                      <a:pt x="31" y="0"/>
                      <a:pt x="46" y="0"/>
                    </a:cubicBezTo>
                    <a:cubicBezTo>
                      <a:pt x="46" y="1"/>
                      <a:pt x="46" y="3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39"/>
              <p:cNvSpPr>
                <a:spLocks/>
              </p:cNvSpPr>
              <p:nvPr/>
            </p:nvSpPr>
            <p:spPr bwMode="auto">
              <a:xfrm>
                <a:off x="1176338" y="4908550"/>
                <a:ext cx="90488" cy="7937"/>
              </a:xfrm>
              <a:custGeom>
                <a:avLst/>
                <a:gdLst>
                  <a:gd name="T0" fmla="*/ 45 w 45"/>
                  <a:gd name="T1" fmla="*/ 4 h 4"/>
                  <a:gd name="T2" fmla="*/ 0 w 45"/>
                  <a:gd name="T3" fmla="*/ 4 h 4"/>
                  <a:gd name="T4" fmla="*/ 0 w 45"/>
                  <a:gd name="T5" fmla="*/ 0 h 4"/>
                  <a:gd name="T6" fmla="*/ 45 w 45"/>
                  <a:gd name="T7" fmla="*/ 0 h 4"/>
                  <a:gd name="T8" fmla="*/ 45 w 4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">
                    <a:moveTo>
                      <a:pt x="45" y="4"/>
                    </a:moveTo>
                    <a:cubicBezTo>
                      <a:pt x="30" y="4"/>
                      <a:pt x="15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15" y="0"/>
                      <a:pt x="30" y="0"/>
                      <a:pt x="45" y="0"/>
                    </a:cubicBezTo>
                    <a:cubicBezTo>
                      <a:pt x="45" y="2"/>
                      <a:pt x="45" y="3"/>
                      <a:pt x="4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6315075" y="609600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447189" y="720298"/>
              <a:ext cx="1360715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bIns="0" rtlCol="0" anchor="t" anchorCtr="0"/>
            <a:lstStyle/>
            <a:p>
              <a:pPr defTabSz="746768">
                <a:defRPr/>
              </a:pPr>
              <a:r>
                <a:rPr lang="en-US" sz="135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Extensão</a:t>
              </a:r>
              <a:r>
                <a:rPr lang="en-US" sz="135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do REPETRO</a:t>
              </a: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525236" y="2677886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562038" y="2788584"/>
              <a:ext cx="1456027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rIns="68580" bIns="0" rtlCol="0" anchor="t" anchorCtr="0"/>
            <a:lstStyle/>
            <a:p>
              <a:pPr defTabSz="746768">
                <a:defRPr/>
              </a:pP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Extensão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–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Fase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Exploratória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das Rodadas 11 e 12</a:t>
              </a: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3420836" y="2677886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4573360" y="2788584"/>
              <a:ext cx="1360713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rIns="68580" bIns="0" rtlCol="0" anchor="t" anchorCtr="0"/>
            <a:lstStyle/>
            <a:p>
              <a:pPr defTabSz="746768">
                <a:defRPr/>
              </a:pP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Oferta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permanente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de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áreas</a:t>
              </a:r>
              <a:endParaRPr lang="en-US" sz="12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316436" y="2677886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447189" y="2788584"/>
              <a:ext cx="1362076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bIns="0" rtlCol="0" anchor="t" anchorCtr="0"/>
            <a:lstStyle/>
            <a:p>
              <a:pPr defTabSz="746768">
                <a:defRPr/>
              </a:pPr>
              <a:r>
                <a:rPr lang="en-US" sz="135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Revisão</a:t>
              </a:r>
              <a:r>
                <a:rPr lang="en-US" sz="135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da </a:t>
              </a:r>
              <a:r>
                <a:rPr lang="en-US" sz="135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Politica</a:t>
              </a:r>
              <a:r>
                <a:rPr lang="en-US" sz="1350" b="1" dirty="0">
                  <a:solidFill>
                    <a:schemeClr val="bg1"/>
                  </a:solidFill>
                  <a:cs typeface="Arial" panose="020B0604020202020204" pitchFamily="34" charset="0"/>
                </a:rPr>
                <a:t> de </a:t>
              </a:r>
              <a:r>
                <a:rPr lang="en-US" sz="135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Conteúdo</a:t>
              </a:r>
              <a:r>
                <a:rPr lang="en-US" sz="1350" b="1" dirty="0">
                  <a:solidFill>
                    <a:schemeClr val="bg1"/>
                  </a:solidFill>
                  <a:cs typeface="Arial" panose="020B0604020202020204" pitchFamily="34" charset="0"/>
                </a:rPr>
                <a:t> Local</a:t>
              </a: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522514" y="4746172"/>
              <a:ext cx="2514600" cy="1905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137160" bIns="137160" rtlCol="0" anchor="t" anchorCtr="0"/>
            <a:lstStyle/>
            <a:p>
              <a:pPr defTabSz="746768">
                <a:defRPr/>
              </a:pPr>
              <a:endPara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415142" y="4856870"/>
              <a:ext cx="1623375" cy="1783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0" bIns="0" rtlCol="0" anchor="t" anchorCtr="0"/>
            <a:lstStyle/>
            <a:p>
              <a:pPr defTabSz="746768">
                <a:defRPr/>
              </a:pP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Melhorias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nos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instrumentos</a:t>
              </a:r>
              <a:r>
                <a:rPr lang="en-US" sz="1200" b="1" dirty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contratuais</a:t>
              </a:r>
              <a:endParaRPr lang="en-US" sz="12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264" name="Group 263"/>
            <p:cNvGrpSpPr>
              <a:grpSpLocks noChangeAspect="1"/>
            </p:cNvGrpSpPr>
            <p:nvPr/>
          </p:nvGrpSpPr>
          <p:grpSpPr>
            <a:xfrm flipH="1">
              <a:off x="261256" y="3161174"/>
              <a:ext cx="1235466" cy="1269312"/>
              <a:chOff x="15316650" y="3841767"/>
              <a:chExt cx="914508" cy="939560"/>
            </a:xfrm>
            <a:solidFill>
              <a:schemeClr val="bg1"/>
            </a:solidFill>
          </p:grpSpPr>
          <p:sp>
            <p:nvSpPr>
              <p:cNvPr id="265" name="Freeform 5"/>
              <p:cNvSpPr>
                <a:spLocks noChangeArrowheads="1"/>
              </p:cNvSpPr>
              <p:nvPr/>
            </p:nvSpPr>
            <p:spPr bwMode="auto">
              <a:xfrm>
                <a:off x="15766991" y="4272070"/>
                <a:ext cx="464167" cy="509257"/>
              </a:xfrm>
              <a:custGeom>
                <a:avLst/>
                <a:gdLst>
                  <a:gd name="T0" fmla="*/ 914 w 1040"/>
                  <a:gd name="T1" fmla="*/ 483 h 1140"/>
                  <a:gd name="T2" fmla="*/ 914 w 1040"/>
                  <a:gd name="T3" fmla="*/ 483 h 1140"/>
                  <a:gd name="T4" fmla="*/ 583 w 1040"/>
                  <a:gd name="T5" fmla="*/ 139 h 1140"/>
                  <a:gd name="T6" fmla="*/ 106 w 1040"/>
                  <a:gd name="T7" fmla="*/ 126 h 1140"/>
                  <a:gd name="T8" fmla="*/ 6 w 1040"/>
                  <a:gd name="T9" fmla="*/ 225 h 1140"/>
                  <a:gd name="T10" fmla="*/ 0 w 1040"/>
                  <a:gd name="T11" fmla="*/ 225 h 1140"/>
                  <a:gd name="T12" fmla="*/ 146 w 1040"/>
                  <a:gd name="T13" fmla="*/ 377 h 1140"/>
                  <a:gd name="T14" fmla="*/ 152 w 1040"/>
                  <a:gd name="T15" fmla="*/ 377 h 1140"/>
                  <a:gd name="T16" fmla="*/ 252 w 1040"/>
                  <a:gd name="T17" fmla="*/ 278 h 1140"/>
                  <a:gd name="T18" fmla="*/ 430 w 1040"/>
                  <a:gd name="T19" fmla="*/ 285 h 1140"/>
                  <a:gd name="T20" fmla="*/ 761 w 1040"/>
                  <a:gd name="T21" fmla="*/ 629 h 1140"/>
                  <a:gd name="T22" fmla="*/ 761 w 1040"/>
                  <a:gd name="T23" fmla="*/ 808 h 1140"/>
                  <a:gd name="T24" fmla="*/ 702 w 1040"/>
                  <a:gd name="T25" fmla="*/ 861 h 1140"/>
                  <a:gd name="T26" fmla="*/ 523 w 1040"/>
                  <a:gd name="T27" fmla="*/ 854 h 1140"/>
                  <a:gd name="T28" fmla="*/ 377 w 1040"/>
                  <a:gd name="T29" fmla="*/ 702 h 1140"/>
                  <a:gd name="T30" fmla="*/ 146 w 1040"/>
                  <a:gd name="T31" fmla="*/ 761 h 1140"/>
                  <a:gd name="T32" fmla="*/ 371 w 1040"/>
                  <a:gd name="T33" fmla="*/ 1000 h 1140"/>
                  <a:gd name="T34" fmla="*/ 847 w 1040"/>
                  <a:gd name="T35" fmla="*/ 1006 h 1140"/>
                  <a:gd name="T36" fmla="*/ 900 w 1040"/>
                  <a:gd name="T37" fmla="*/ 953 h 1140"/>
                  <a:gd name="T38" fmla="*/ 914 w 1040"/>
                  <a:gd name="T39" fmla="*/ 483 h 1140"/>
                  <a:gd name="T40" fmla="*/ 914 w 1040"/>
                  <a:gd name="T41" fmla="*/ 483 h 1140"/>
                  <a:gd name="T42" fmla="*/ 914 w 1040"/>
                  <a:gd name="T43" fmla="*/ 483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40" h="1140">
                    <a:moveTo>
                      <a:pt x="914" y="483"/>
                    </a:moveTo>
                    <a:lnTo>
                      <a:pt x="914" y="483"/>
                    </a:lnTo>
                    <a:cubicBezTo>
                      <a:pt x="583" y="139"/>
                      <a:pt x="583" y="139"/>
                      <a:pt x="583" y="139"/>
                    </a:cubicBezTo>
                    <a:cubicBezTo>
                      <a:pt x="450" y="6"/>
                      <a:pt x="238" y="0"/>
                      <a:pt x="106" y="126"/>
                    </a:cubicBezTo>
                    <a:cubicBezTo>
                      <a:pt x="6" y="225"/>
                      <a:pt x="6" y="225"/>
                      <a:pt x="6" y="225"/>
                    </a:cubicBezTo>
                    <a:cubicBezTo>
                      <a:pt x="6" y="225"/>
                      <a:pt x="6" y="225"/>
                      <a:pt x="0" y="225"/>
                    </a:cubicBezTo>
                    <a:cubicBezTo>
                      <a:pt x="146" y="377"/>
                      <a:pt x="146" y="377"/>
                      <a:pt x="146" y="377"/>
                    </a:cubicBezTo>
                    <a:cubicBezTo>
                      <a:pt x="146" y="377"/>
                      <a:pt x="146" y="377"/>
                      <a:pt x="152" y="377"/>
                    </a:cubicBezTo>
                    <a:cubicBezTo>
                      <a:pt x="252" y="278"/>
                      <a:pt x="252" y="278"/>
                      <a:pt x="252" y="278"/>
                    </a:cubicBezTo>
                    <a:cubicBezTo>
                      <a:pt x="305" y="232"/>
                      <a:pt x="384" y="232"/>
                      <a:pt x="430" y="285"/>
                    </a:cubicBezTo>
                    <a:cubicBezTo>
                      <a:pt x="761" y="629"/>
                      <a:pt x="761" y="629"/>
                      <a:pt x="761" y="629"/>
                    </a:cubicBezTo>
                    <a:cubicBezTo>
                      <a:pt x="808" y="675"/>
                      <a:pt x="808" y="755"/>
                      <a:pt x="761" y="808"/>
                    </a:cubicBezTo>
                    <a:cubicBezTo>
                      <a:pt x="702" y="861"/>
                      <a:pt x="702" y="861"/>
                      <a:pt x="702" y="861"/>
                    </a:cubicBezTo>
                    <a:cubicBezTo>
                      <a:pt x="655" y="907"/>
                      <a:pt x="569" y="907"/>
                      <a:pt x="523" y="854"/>
                    </a:cubicBezTo>
                    <a:cubicBezTo>
                      <a:pt x="377" y="702"/>
                      <a:pt x="377" y="702"/>
                      <a:pt x="377" y="702"/>
                    </a:cubicBezTo>
                    <a:cubicBezTo>
                      <a:pt x="305" y="741"/>
                      <a:pt x="225" y="761"/>
                      <a:pt x="146" y="761"/>
                    </a:cubicBezTo>
                    <a:cubicBezTo>
                      <a:pt x="371" y="1000"/>
                      <a:pt x="371" y="1000"/>
                      <a:pt x="371" y="1000"/>
                    </a:cubicBezTo>
                    <a:cubicBezTo>
                      <a:pt x="503" y="1132"/>
                      <a:pt x="715" y="1139"/>
                      <a:pt x="847" y="1006"/>
                    </a:cubicBezTo>
                    <a:cubicBezTo>
                      <a:pt x="900" y="953"/>
                      <a:pt x="900" y="953"/>
                      <a:pt x="900" y="953"/>
                    </a:cubicBezTo>
                    <a:cubicBezTo>
                      <a:pt x="1033" y="827"/>
                      <a:pt x="1039" y="616"/>
                      <a:pt x="914" y="483"/>
                    </a:cubicBezTo>
                    <a:close/>
                    <a:moveTo>
                      <a:pt x="914" y="483"/>
                    </a:moveTo>
                    <a:lnTo>
                      <a:pt x="914" y="48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350" dirty="0">
                  <a:latin typeface="Calibri Light"/>
                </a:endParaRPr>
              </a:p>
            </p:txBody>
          </p:sp>
          <p:sp>
            <p:nvSpPr>
              <p:cNvPr id="266" name="Freeform 6"/>
              <p:cNvSpPr>
                <a:spLocks noChangeArrowheads="1"/>
              </p:cNvSpPr>
              <p:nvPr/>
            </p:nvSpPr>
            <p:spPr bwMode="auto">
              <a:xfrm>
                <a:off x="15316650" y="3841767"/>
                <a:ext cx="503671" cy="471754"/>
              </a:xfrm>
              <a:custGeom>
                <a:avLst/>
                <a:gdLst>
                  <a:gd name="T0" fmla="*/ 278 w 1127"/>
                  <a:gd name="T1" fmla="*/ 337 h 1060"/>
                  <a:gd name="T2" fmla="*/ 278 w 1127"/>
                  <a:gd name="T3" fmla="*/ 337 h 1060"/>
                  <a:gd name="T4" fmla="*/ 338 w 1127"/>
                  <a:gd name="T5" fmla="*/ 278 h 1060"/>
                  <a:gd name="T6" fmla="*/ 517 w 1127"/>
                  <a:gd name="T7" fmla="*/ 284 h 1060"/>
                  <a:gd name="T8" fmla="*/ 848 w 1127"/>
                  <a:gd name="T9" fmla="*/ 629 h 1060"/>
                  <a:gd name="T10" fmla="*/ 848 w 1127"/>
                  <a:gd name="T11" fmla="*/ 807 h 1060"/>
                  <a:gd name="T12" fmla="*/ 742 w 1127"/>
                  <a:gd name="T13" fmla="*/ 907 h 1060"/>
                  <a:gd name="T14" fmla="*/ 742 w 1127"/>
                  <a:gd name="T15" fmla="*/ 907 h 1060"/>
                  <a:gd name="T16" fmla="*/ 888 w 1127"/>
                  <a:gd name="T17" fmla="*/ 1059 h 1060"/>
                  <a:gd name="T18" fmla="*/ 888 w 1127"/>
                  <a:gd name="T19" fmla="*/ 1053 h 1060"/>
                  <a:gd name="T20" fmla="*/ 987 w 1127"/>
                  <a:gd name="T21" fmla="*/ 960 h 1060"/>
                  <a:gd name="T22" fmla="*/ 1000 w 1127"/>
                  <a:gd name="T23" fmla="*/ 483 h 1060"/>
                  <a:gd name="T24" fmla="*/ 669 w 1127"/>
                  <a:gd name="T25" fmla="*/ 139 h 1060"/>
                  <a:gd name="T26" fmla="*/ 192 w 1127"/>
                  <a:gd name="T27" fmla="*/ 132 h 1060"/>
                  <a:gd name="T28" fmla="*/ 139 w 1127"/>
                  <a:gd name="T29" fmla="*/ 185 h 1060"/>
                  <a:gd name="T30" fmla="*/ 126 w 1127"/>
                  <a:gd name="T31" fmla="*/ 655 h 1060"/>
                  <a:gd name="T32" fmla="*/ 358 w 1127"/>
                  <a:gd name="T33" fmla="*/ 900 h 1060"/>
                  <a:gd name="T34" fmla="*/ 424 w 1127"/>
                  <a:gd name="T35" fmla="*/ 668 h 1060"/>
                  <a:gd name="T36" fmla="*/ 278 w 1127"/>
                  <a:gd name="T37" fmla="*/ 516 h 1060"/>
                  <a:gd name="T38" fmla="*/ 278 w 1127"/>
                  <a:gd name="T39" fmla="*/ 337 h 1060"/>
                  <a:gd name="T40" fmla="*/ 278 w 1127"/>
                  <a:gd name="T41" fmla="*/ 337 h 1060"/>
                  <a:gd name="T42" fmla="*/ 278 w 1127"/>
                  <a:gd name="T43" fmla="*/ 337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7" h="1060">
                    <a:moveTo>
                      <a:pt x="278" y="337"/>
                    </a:moveTo>
                    <a:lnTo>
                      <a:pt x="278" y="337"/>
                    </a:lnTo>
                    <a:cubicBezTo>
                      <a:pt x="338" y="278"/>
                      <a:pt x="338" y="278"/>
                      <a:pt x="338" y="278"/>
                    </a:cubicBezTo>
                    <a:cubicBezTo>
                      <a:pt x="384" y="231"/>
                      <a:pt x="470" y="231"/>
                      <a:pt x="517" y="284"/>
                    </a:cubicBezTo>
                    <a:cubicBezTo>
                      <a:pt x="848" y="629"/>
                      <a:pt x="848" y="629"/>
                      <a:pt x="848" y="629"/>
                    </a:cubicBezTo>
                    <a:cubicBezTo>
                      <a:pt x="894" y="682"/>
                      <a:pt x="894" y="761"/>
                      <a:pt x="848" y="807"/>
                    </a:cubicBezTo>
                    <a:cubicBezTo>
                      <a:pt x="742" y="907"/>
                      <a:pt x="742" y="907"/>
                      <a:pt x="742" y="907"/>
                    </a:cubicBezTo>
                    <a:lnTo>
                      <a:pt x="742" y="907"/>
                    </a:lnTo>
                    <a:cubicBezTo>
                      <a:pt x="888" y="1059"/>
                      <a:pt x="888" y="1059"/>
                      <a:pt x="888" y="1059"/>
                    </a:cubicBezTo>
                    <a:cubicBezTo>
                      <a:pt x="888" y="1059"/>
                      <a:pt x="888" y="1059"/>
                      <a:pt x="888" y="1053"/>
                    </a:cubicBezTo>
                    <a:cubicBezTo>
                      <a:pt x="987" y="960"/>
                      <a:pt x="987" y="960"/>
                      <a:pt x="987" y="960"/>
                    </a:cubicBezTo>
                    <a:cubicBezTo>
                      <a:pt x="1119" y="827"/>
                      <a:pt x="1126" y="615"/>
                      <a:pt x="1000" y="483"/>
                    </a:cubicBezTo>
                    <a:cubicBezTo>
                      <a:pt x="669" y="139"/>
                      <a:pt x="669" y="139"/>
                      <a:pt x="669" y="139"/>
                    </a:cubicBezTo>
                    <a:cubicBezTo>
                      <a:pt x="537" y="6"/>
                      <a:pt x="325" y="0"/>
                      <a:pt x="192" y="132"/>
                    </a:cubicBezTo>
                    <a:cubicBezTo>
                      <a:pt x="139" y="185"/>
                      <a:pt x="139" y="185"/>
                      <a:pt x="139" y="185"/>
                    </a:cubicBezTo>
                    <a:cubicBezTo>
                      <a:pt x="7" y="311"/>
                      <a:pt x="0" y="523"/>
                      <a:pt x="126" y="655"/>
                    </a:cubicBezTo>
                    <a:cubicBezTo>
                      <a:pt x="358" y="900"/>
                      <a:pt x="358" y="900"/>
                      <a:pt x="358" y="900"/>
                    </a:cubicBezTo>
                    <a:cubicBezTo>
                      <a:pt x="358" y="814"/>
                      <a:pt x="384" y="735"/>
                      <a:pt x="424" y="668"/>
                    </a:cubicBezTo>
                    <a:cubicBezTo>
                      <a:pt x="278" y="516"/>
                      <a:pt x="278" y="516"/>
                      <a:pt x="278" y="516"/>
                    </a:cubicBezTo>
                    <a:cubicBezTo>
                      <a:pt x="232" y="463"/>
                      <a:pt x="232" y="384"/>
                      <a:pt x="278" y="337"/>
                    </a:cubicBezTo>
                    <a:close/>
                    <a:moveTo>
                      <a:pt x="278" y="337"/>
                    </a:moveTo>
                    <a:lnTo>
                      <a:pt x="278" y="33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350" dirty="0">
                  <a:latin typeface="Calibri Light"/>
                </a:endParaRPr>
              </a:p>
            </p:txBody>
          </p:sp>
          <p:sp>
            <p:nvSpPr>
              <p:cNvPr id="267" name="Freeform 7"/>
              <p:cNvSpPr>
                <a:spLocks noChangeArrowheads="1"/>
              </p:cNvSpPr>
              <p:nvPr/>
            </p:nvSpPr>
            <p:spPr bwMode="auto">
              <a:xfrm>
                <a:off x="15506267" y="4100344"/>
                <a:ext cx="464167" cy="477675"/>
              </a:xfrm>
              <a:custGeom>
                <a:avLst/>
                <a:gdLst>
                  <a:gd name="T0" fmla="*/ 1040 w 1041"/>
                  <a:gd name="T1" fmla="*/ 841 h 1073"/>
                  <a:gd name="T2" fmla="*/ 1040 w 1041"/>
                  <a:gd name="T3" fmla="*/ 841 h 1073"/>
                  <a:gd name="T4" fmla="*/ 894 w 1041"/>
                  <a:gd name="T5" fmla="*/ 695 h 1073"/>
                  <a:gd name="T6" fmla="*/ 788 w 1041"/>
                  <a:gd name="T7" fmla="*/ 794 h 1073"/>
                  <a:gd name="T8" fmla="*/ 609 w 1041"/>
                  <a:gd name="T9" fmla="*/ 788 h 1073"/>
                  <a:gd name="T10" fmla="*/ 278 w 1041"/>
                  <a:gd name="T11" fmla="*/ 443 h 1073"/>
                  <a:gd name="T12" fmla="*/ 285 w 1041"/>
                  <a:gd name="T13" fmla="*/ 265 h 1073"/>
                  <a:gd name="T14" fmla="*/ 404 w 1041"/>
                  <a:gd name="T15" fmla="*/ 152 h 1073"/>
                  <a:gd name="T16" fmla="*/ 258 w 1041"/>
                  <a:gd name="T17" fmla="*/ 0 h 1073"/>
                  <a:gd name="T18" fmla="*/ 139 w 1041"/>
                  <a:gd name="T19" fmla="*/ 119 h 1073"/>
                  <a:gd name="T20" fmla="*/ 126 w 1041"/>
                  <a:gd name="T21" fmla="*/ 589 h 1073"/>
                  <a:gd name="T22" fmla="*/ 464 w 1041"/>
                  <a:gd name="T23" fmla="*/ 933 h 1073"/>
                  <a:gd name="T24" fmla="*/ 934 w 1041"/>
                  <a:gd name="T25" fmla="*/ 947 h 1073"/>
                  <a:gd name="T26" fmla="*/ 1040 w 1041"/>
                  <a:gd name="T27" fmla="*/ 841 h 1073"/>
                  <a:gd name="T28" fmla="*/ 1040 w 1041"/>
                  <a:gd name="T29" fmla="*/ 841 h 1073"/>
                  <a:gd name="T30" fmla="*/ 1040 w 1041"/>
                  <a:gd name="T31" fmla="*/ 841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1" h="1073">
                    <a:moveTo>
                      <a:pt x="1040" y="841"/>
                    </a:moveTo>
                    <a:lnTo>
                      <a:pt x="1040" y="841"/>
                    </a:lnTo>
                    <a:cubicBezTo>
                      <a:pt x="894" y="695"/>
                      <a:pt x="894" y="695"/>
                      <a:pt x="894" y="695"/>
                    </a:cubicBezTo>
                    <a:cubicBezTo>
                      <a:pt x="788" y="794"/>
                      <a:pt x="788" y="794"/>
                      <a:pt x="788" y="794"/>
                    </a:cubicBezTo>
                    <a:cubicBezTo>
                      <a:pt x="742" y="841"/>
                      <a:pt x="662" y="841"/>
                      <a:pt x="609" y="788"/>
                    </a:cubicBezTo>
                    <a:cubicBezTo>
                      <a:pt x="278" y="443"/>
                      <a:pt x="278" y="443"/>
                      <a:pt x="278" y="443"/>
                    </a:cubicBezTo>
                    <a:cubicBezTo>
                      <a:pt x="232" y="397"/>
                      <a:pt x="232" y="318"/>
                      <a:pt x="285" y="265"/>
                    </a:cubicBezTo>
                    <a:cubicBezTo>
                      <a:pt x="404" y="152"/>
                      <a:pt x="404" y="152"/>
                      <a:pt x="404" y="152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7" y="245"/>
                      <a:pt x="0" y="457"/>
                      <a:pt x="126" y="589"/>
                    </a:cubicBezTo>
                    <a:cubicBezTo>
                      <a:pt x="464" y="933"/>
                      <a:pt x="464" y="933"/>
                      <a:pt x="464" y="933"/>
                    </a:cubicBezTo>
                    <a:cubicBezTo>
                      <a:pt x="589" y="1066"/>
                      <a:pt x="801" y="1072"/>
                      <a:pt x="934" y="947"/>
                    </a:cubicBezTo>
                    <a:lnTo>
                      <a:pt x="1040" y="841"/>
                    </a:lnTo>
                    <a:close/>
                    <a:moveTo>
                      <a:pt x="1040" y="841"/>
                    </a:moveTo>
                    <a:lnTo>
                      <a:pt x="1040" y="8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350" dirty="0">
                  <a:latin typeface="Calibri Light"/>
                </a:endParaRPr>
              </a:p>
            </p:txBody>
          </p:sp>
        </p:grpSp>
        <p:sp>
          <p:nvSpPr>
            <p:cNvPr id="268" name="Freeform 56"/>
            <p:cNvSpPr>
              <a:spLocks noChangeAspect="1"/>
            </p:cNvSpPr>
            <p:nvPr/>
          </p:nvSpPr>
          <p:spPr bwMode="auto">
            <a:xfrm>
              <a:off x="3352800" y="3464309"/>
              <a:ext cx="1190652" cy="957091"/>
            </a:xfrm>
            <a:custGeom>
              <a:avLst/>
              <a:gdLst>
                <a:gd name="T0" fmla="*/ 1706 w 1951"/>
                <a:gd name="T1" fmla="*/ 777 h 1568"/>
                <a:gd name="T2" fmla="*/ 1712 w 1951"/>
                <a:gd name="T3" fmla="*/ 0 h 1568"/>
                <a:gd name="T4" fmla="*/ 1381 w 1951"/>
                <a:gd name="T5" fmla="*/ 115 h 1568"/>
                <a:gd name="T6" fmla="*/ 1115 w 1951"/>
                <a:gd name="T7" fmla="*/ 63 h 1568"/>
                <a:gd name="T8" fmla="*/ 766 w 1951"/>
                <a:gd name="T9" fmla="*/ 89 h 1568"/>
                <a:gd name="T10" fmla="*/ 62 w 1951"/>
                <a:gd name="T11" fmla="*/ 134 h 1568"/>
                <a:gd name="T12" fmla="*/ 113 w 1951"/>
                <a:gd name="T13" fmla="*/ 219 h 1568"/>
                <a:gd name="T14" fmla="*/ 481 w 1951"/>
                <a:gd name="T15" fmla="*/ 393 h 1568"/>
                <a:gd name="T16" fmla="*/ 473 w 1951"/>
                <a:gd name="T17" fmla="*/ 638 h 1568"/>
                <a:gd name="T18" fmla="*/ 773 w 1951"/>
                <a:gd name="T19" fmla="*/ 459 h 1568"/>
                <a:gd name="T20" fmla="*/ 994 w 1951"/>
                <a:gd name="T21" fmla="*/ 389 h 1568"/>
                <a:gd name="T22" fmla="*/ 1599 w 1951"/>
                <a:gd name="T23" fmla="*/ 924 h 1568"/>
                <a:gd name="T24" fmla="*/ 1601 w 1951"/>
                <a:gd name="T25" fmla="*/ 1054 h 1568"/>
                <a:gd name="T26" fmla="*/ 1239 w 1951"/>
                <a:gd name="T27" fmla="*/ 872 h 1568"/>
                <a:gd name="T28" fmla="*/ 1015 w 1951"/>
                <a:gd name="T29" fmla="*/ 760 h 1568"/>
                <a:gd name="T30" fmla="*/ 1079 w 1951"/>
                <a:gd name="T31" fmla="*/ 857 h 1568"/>
                <a:gd name="T32" fmla="*/ 1451 w 1951"/>
                <a:gd name="T33" fmla="*/ 1208 h 1568"/>
                <a:gd name="T34" fmla="*/ 1241 w 1951"/>
                <a:gd name="T35" fmla="*/ 1140 h 1568"/>
                <a:gd name="T36" fmla="*/ 981 w 1951"/>
                <a:gd name="T37" fmla="*/ 954 h 1568"/>
                <a:gd name="T38" fmla="*/ 936 w 1951"/>
                <a:gd name="T39" fmla="*/ 1018 h 1568"/>
                <a:gd name="T40" fmla="*/ 1253 w 1951"/>
                <a:gd name="T41" fmla="*/ 1248 h 1568"/>
                <a:gd name="T42" fmla="*/ 1225 w 1951"/>
                <a:gd name="T43" fmla="*/ 1370 h 1568"/>
                <a:gd name="T44" fmla="*/ 899 w 1951"/>
                <a:gd name="T45" fmla="*/ 1161 h 1568"/>
                <a:gd name="T46" fmla="*/ 852 w 1951"/>
                <a:gd name="T47" fmla="*/ 1226 h 1568"/>
                <a:gd name="T48" fmla="*/ 1035 w 1951"/>
                <a:gd name="T49" fmla="*/ 1381 h 1568"/>
                <a:gd name="T50" fmla="*/ 886 w 1951"/>
                <a:gd name="T51" fmla="*/ 1366 h 1568"/>
                <a:gd name="T52" fmla="*/ 768 w 1951"/>
                <a:gd name="T53" fmla="*/ 1284 h 1568"/>
                <a:gd name="T54" fmla="*/ 636 w 1951"/>
                <a:gd name="T55" fmla="*/ 1170 h 1568"/>
                <a:gd name="T56" fmla="*/ 564 w 1951"/>
                <a:gd name="T57" fmla="*/ 1071 h 1568"/>
                <a:gd name="T58" fmla="*/ 426 w 1951"/>
                <a:gd name="T59" fmla="*/ 965 h 1568"/>
                <a:gd name="T60" fmla="*/ 109 w 1951"/>
                <a:gd name="T61" fmla="*/ 646 h 1568"/>
                <a:gd name="T62" fmla="*/ 17 w 1951"/>
                <a:gd name="T63" fmla="*/ 673 h 1568"/>
                <a:gd name="T64" fmla="*/ 199 w 1951"/>
                <a:gd name="T65" fmla="*/ 920 h 1568"/>
                <a:gd name="T66" fmla="*/ 113 w 1951"/>
                <a:gd name="T67" fmla="*/ 1153 h 1568"/>
                <a:gd name="T68" fmla="*/ 296 w 1951"/>
                <a:gd name="T69" fmla="*/ 1187 h 1568"/>
                <a:gd name="T70" fmla="*/ 483 w 1951"/>
                <a:gd name="T71" fmla="*/ 1317 h 1568"/>
                <a:gd name="T72" fmla="*/ 681 w 1951"/>
                <a:gd name="T73" fmla="*/ 1420 h 1568"/>
                <a:gd name="T74" fmla="*/ 733 w 1951"/>
                <a:gd name="T75" fmla="*/ 1548 h 1568"/>
                <a:gd name="T76" fmla="*/ 884 w 1951"/>
                <a:gd name="T77" fmla="*/ 1476 h 1568"/>
                <a:gd name="T78" fmla="*/ 1111 w 1951"/>
                <a:gd name="T79" fmla="*/ 1412 h 1568"/>
                <a:gd name="T80" fmla="*/ 1364 w 1951"/>
                <a:gd name="T81" fmla="*/ 1315 h 1568"/>
                <a:gd name="T82" fmla="*/ 1589 w 1951"/>
                <a:gd name="T83" fmla="*/ 1148 h 1568"/>
                <a:gd name="T84" fmla="*/ 1673 w 1951"/>
                <a:gd name="T85" fmla="*/ 849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51" h="1568">
                  <a:moveTo>
                    <a:pt x="1673" y="849"/>
                  </a:moveTo>
                  <a:cubicBezTo>
                    <a:pt x="1685" y="826"/>
                    <a:pt x="1697" y="802"/>
                    <a:pt x="1706" y="777"/>
                  </a:cubicBezTo>
                  <a:cubicBezTo>
                    <a:pt x="1951" y="624"/>
                    <a:pt x="1951" y="624"/>
                    <a:pt x="1951" y="624"/>
                  </a:cubicBezTo>
                  <a:cubicBezTo>
                    <a:pt x="1712" y="0"/>
                    <a:pt x="1712" y="0"/>
                    <a:pt x="1712" y="0"/>
                  </a:cubicBezTo>
                  <a:cubicBezTo>
                    <a:pt x="1401" y="119"/>
                    <a:pt x="1401" y="119"/>
                    <a:pt x="1401" y="119"/>
                  </a:cubicBezTo>
                  <a:cubicBezTo>
                    <a:pt x="1396" y="116"/>
                    <a:pt x="1390" y="115"/>
                    <a:pt x="1381" y="115"/>
                  </a:cubicBezTo>
                  <a:cubicBezTo>
                    <a:pt x="1363" y="117"/>
                    <a:pt x="1345" y="116"/>
                    <a:pt x="1327" y="112"/>
                  </a:cubicBezTo>
                  <a:cubicBezTo>
                    <a:pt x="1256" y="97"/>
                    <a:pt x="1186" y="80"/>
                    <a:pt x="1115" y="63"/>
                  </a:cubicBezTo>
                  <a:cubicBezTo>
                    <a:pt x="1046" y="47"/>
                    <a:pt x="977" y="28"/>
                    <a:pt x="907" y="44"/>
                  </a:cubicBezTo>
                  <a:cubicBezTo>
                    <a:pt x="859" y="55"/>
                    <a:pt x="813" y="73"/>
                    <a:pt x="766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85" y="89"/>
                    <a:pt x="62" y="109"/>
                    <a:pt x="62" y="13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2" y="199"/>
                    <a:pt x="85" y="219"/>
                    <a:pt x="113" y="219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01" y="273"/>
                    <a:pt x="484" y="331"/>
                    <a:pt x="481" y="393"/>
                  </a:cubicBezTo>
                  <a:cubicBezTo>
                    <a:pt x="478" y="449"/>
                    <a:pt x="467" y="502"/>
                    <a:pt x="444" y="553"/>
                  </a:cubicBezTo>
                  <a:cubicBezTo>
                    <a:pt x="428" y="589"/>
                    <a:pt x="438" y="618"/>
                    <a:pt x="473" y="638"/>
                  </a:cubicBezTo>
                  <a:cubicBezTo>
                    <a:pt x="507" y="658"/>
                    <a:pt x="544" y="664"/>
                    <a:pt x="582" y="654"/>
                  </a:cubicBezTo>
                  <a:cubicBezTo>
                    <a:pt x="682" y="627"/>
                    <a:pt x="748" y="563"/>
                    <a:pt x="773" y="459"/>
                  </a:cubicBezTo>
                  <a:cubicBezTo>
                    <a:pt x="776" y="446"/>
                    <a:pt x="778" y="432"/>
                    <a:pt x="784" y="420"/>
                  </a:cubicBezTo>
                  <a:cubicBezTo>
                    <a:pt x="820" y="342"/>
                    <a:pt x="944" y="335"/>
                    <a:pt x="994" y="389"/>
                  </a:cubicBezTo>
                  <a:cubicBezTo>
                    <a:pt x="1009" y="406"/>
                    <a:pt x="1025" y="421"/>
                    <a:pt x="1042" y="436"/>
                  </a:cubicBezTo>
                  <a:cubicBezTo>
                    <a:pt x="1228" y="599"/>
                    <a:pt x="1414" y="761"/>
                    <a:pt x="1599" y="924"/>
                  </a:cubicBezTo>
                  <a:cubicBezTo>
                    <a:pt x="1609" y="933"/>
                    <a:pt x="1619" y="945"/>
                    <a:pt x="1624" y="957"/>
                  </a:cubicBezTo>
                  <a:cubicBezTo>
                    <a:pt x="1639" y="990"/>
                    <a:pt x="1628" y="1032"/>
                    <a:pt x="1601" y="1054"/>
                  </a:cubicBezTo>
                  <a:cubicBezTo>
                    <a:pt x="1571" y="1078"/>
                    <a:pt x="1531" y="1081"/>
                    <a:pt x="1499" y="1058"/>
                  </a:cubicBezTo>
                  <a:cubicBezTo>
                    <a:pt x="1412" y="996"/>
                    <a:pt x="1325" y="934"/>
                    <a:pt x="1239" y="872"/>
                  </a:cubicBezTo>
                  <a:cubicBezTo>
                    <a:pt x="1186" y="833"/>
                    <a:pt x="1133" y="795"/>
                    <a:pt x="1079" y="757"/>
                  </a:cubicBezTo>
                  <a:cubicBezTo>
                    <a:pt x="1054" y="739"/>
                    <a:pt x="1030" y="741"/>
                    <a:pt x="1015" y="760"/>
                  </a:cubicBezTo>
                  <a:cubicBezTo>
                    <a:pt x="1001" y="780"/>
                    <a:pt x="1007" y="804"/>
                    <a:pt x="1032" y="822"/>
                  </a:cubicBezTo>
                  <a:cubicBezTo>
                    <a:pt x="1048" y="834"/>
                    <a:pt x="1064" y="845"/>
                    <a:pt x="1079" y="857"/>
                  </a:cubicBezTo>
                  <a:cubicBezTo>
                    <a:pt x="1197" y="941"/>
                    <a:pt x="1315" y="1026"/>
                    <a:pt x="1432" y="1111"/>
                  </a:cubicBezTo>
                  <a:cubicBezTo>
                    <a:pt x="1467" y="1136"/>
                    <a:pt x="1474" y="1177"/>
                    <a:pt x="1451" y="1208"/>
                  </a:cubicBezTo>
                  <a:cubicBezTo>
                    <a:pt x="1429" y="1238"/>
                    <a:pt x="1386" y="1244"/>
                    <a:pt x="1353" y="1220"/>
                  </a:cubicBezTo>
                  <a:cubicBezTo>
                    <a:pt x="1316" y="1194"/>
                    <a:pt x="1279" y="1167"/>
                    <a:pt x="1241" y="1140"/>
                  </a:cubicBezTo>
                  <a:cubicBezTo>
                    <a:pt x="1160" y="1082"/>
                    <a:pt x="1079" y="1023"/>
                    <a:pt x="998" y="965"/>
                  </a:cubicBezTo>
                  <a:cubicBezTo>
                    <a:pt x="992" y="961"/>
                    <a:pt x="987" y="957"/>
                    <a:pt x="981" y="954"/>
                  </a:cubicBezTo>
                  <a:cubicBezTo>
                    <a:pt x="961" y="945"/>
                    <a:pt x="940" y="949"/>
                    <a:pt x="928" y="965"/>
                  </a:cubicBezTo>
                  <a:cubicBezTo>
                    <a:pt x="917" y="981"/>
                    <a:pt x="918" y="1003"/>
                    <a:pt x="936" y="1018"/>
                  </a:cubicBezTo>
                  <a:cubicBezTo>
                    <a:pt x="966" y="1042"/>
                    <a:pt x="997" y="1064"/>
                    <a:pt x="1028" y="1086"/>
                  </a:cubicBezTo>
                  <a:cubicBezTo>
                    <a:pt x="1103" y="1140"/>
                    <a:pt x="1178" y="1194"/>
                    <a:pt x="1253" y="1248"/>
                  </a:cubicBezTo>
                  <a:cubicBezTo>
                    <a:pt x="1277" y="1266"/>
                    <a:pt x="1288" y="1290"/>
                    <a:pt x="1281" y="1319"/>
                  </a:cubicBezTo>
                  <a:cubicBezTo>
                    <a:pt x="1274" y="1349"/>
                    <a:pt x="1254" y="1369"/>
                    <a:pt x="1225" y="1370"/>
                  </a:cubicBezTo>
                  <a:cubicBezTo>
                    <a:pt x="1205" y="1370"/>
                    <a:pt x="1182" y="1362"/>
                    <a:pt x="1165" y="1351"/>
                  </a:cubicBezTo>
                  <a:cubicBezTo>
                    <a:pt x="1076" y="1289"/>
                    <a:pt x="988" y="1224"/>
                    <a:pt x="899" y="1161"/>
                  </a:cubicBezTo>
                  <a:cubicBezTo>
                    <a:pt x="867" y="1138"/>
                    <a:pt x="843" y="1138"/>
                    <a:pt x="828" y="1160"/>
                  </a:cubicBezTo>
                  <a:cubicBezTo>
                    <a:pt x="814" y="1181"/>
                    <a:pt x="822" y="1204"/>
                    <a:pt x="852" y="1226"/>
                  </a:cubicBezTo>
                  <a:cubicBezTo>
                    <a:pt x="910" y="1268"/>
                    <a:pt x="967" y="1310"/>
                    <a:pt x="1026" y="1351"/>
                  </a:cubicBezTo>
                  <a:cubicBezTo>
                    <a:pt x="1038" y="1360"/>
                    <a:pt x="1040" y="1368"/>
                    <a:pt x="1035" y="1381"/>
                  </a:cubicBezTo>
                  <a:cubicBezTo>
                    <a:pt x="1023" y="1410"/>
                    <a:pt x="987" y="1433"/>
                    <a:pt x="958" y="1419"/>
                  </a:cubicBezTo>
                  <a:cubicBezTo>
                    <a:pt x="932" y="1407"/>
                    <a:pt x="909" y="1385"/>
                    <a:pt x="886" y="1366"/>
                  </a:cubicBezTo>
                  <a:cubicBezTo>
                    <a:pt x="871" y="1355"/>
                    <a:pt x="860" y="1335"/>
                    <a:pt x="844" y="1330"/>
                  </a:cubicBezTo>
                  <a:cubicBezTo>
                    <a:pt x="814" y="1321"/>
                    <a:pt x="792" y="1303"/>
                    <a:pt x="768" y="1284"/>
                  </a:cubicBezTo>
                  <a:cubicBezTo>
                    <a:pt x="762" y="1279"/>
                    <a:pt x="756" y="1269"/>
                    <a:pt x="755" y="1260"/>
                  </a:cubicBezTo>
                  <a:cubicBezTo>
                    <a:pt x="746" y="1204"/>
                    <a:pt x="694" y="1163"/>
                    <a:pt x="636" y="1170"/>
                  </a:cubicBezTo>
                  <a:cubicBezTo>
                    <a:pt x="614" y="1173"/>
                    <a:pt x="592" y="1154"/>
                    <a:pt x="586" y="1132"/>
                  </a:cubicBezTo>
                  <a:cubicBezTo>
                    <a:pt x="581" y="1111"/>
                    <a:pt x="575" y="1089"/>
                    <a:pt x="564" y="1071"/>
                  </a:cubicBezTo>
                  <a:cubicBezTo>
                    <a:pt x="545" y="1043"/>
                    <a:pt x="518" y="1028"/>
                    <a:pt x="486" y="1025"/>
                  </a:cubicBezTo>
                  <a:cubicBezTo>
                    <a:pt x="426" y="965"/>
                    <a:pt x="426" y="965"/>
                    <a:pt x="426" y="965"/>
                  </a:cubicBezTo>
                  <a:cubicBezTo>
                    <a:pt x="428" y="899"/>
                    <a:pt x="376" y="846"/>
                    <a:pt x="310" y="848"/>
                  </a:cubicBezTo>
                  <a:cubicBezTo>
                    <a:pt x="109" y="646"/>
                    <a:pt x="109" y="646"/>
                    <a:pt x="109" y="646"/>
                  </a:cubicBezTo>
                  <a:cubicBezTo>
                    <a:pt x="91" y="628"/>
                    <a:pt x="62" y="628"/>
                    <a:pt x="45" y="646"/>
                  </a:cubicBezTo>
                  <a:cubicBezTo>
                    <a:pt x="17" y="673"/>
                    <a:pt x="17" y="673"/>
                    <a:pt x="17" y="673"/>
                  </a:cubicBezTo>
                  <a:cubicBezTo>
                    <a:pt x="0" y="691"/>
                    <a:pt x="0" y="720"/>
                    <a:pt x="18" y="738"/>
                  </a:cubicBezTo>
                  <a:cubicBezTo>
                    <a:pt x="199" y="920"/>
                    <a:pt x="199" y="920"/>
                    <a:pt x="199" y="920"/>
                  </a:cubicBezTo>
                  <a:cubicBezTo>
                    <a:pt x="172" y="957"/>
                    <a:pt x="145" y="993"/>
                    <a:pt x="120" y="1030"/>
                  </a:cubicBezTo>
                  <a:cubicBezTo>
                    <a:pt x="92" y="1069"/>
                    <a:pt x="90" y="1111"/>
                    <a:pt x="113" y="1153"/>
                  </a:cubicBezTo>
                  <a:cubicBezTo>
                    <a:pt x="137" y="1194"/>
                    <a:pt x="174" y="1215"/>
                    <a:pt x="220" y="1209"/>
                  </a:cubicBezTo>
                  <a:cubicBezTo>
                    <a:pt x="246" y="1206"/>
                    <a:pt x="270" y="1195"/>
                    <a:pt x="296" y="1187"/>
                  </a:cubicBezTo>
                  <a:cubicBezTo>
                    <a:pt x="277" y="1240"/>
                    <a:pt x="287" y="1290"/>
                    <a:pt x="335" y="1325"/>
                  </a:cubicBezTo>
                  <a:cubicBezTo>
                    <a:pt x="384" y="1360"/>
                    <a:pt x="435" y="1353"/>
                    <a:pt x="483" y="1317"/>
                  </a:cubicBezTo>
                  <a:cubicBezTo>
                    <a:pt x="468" y="1398"/>
                    <a:pt x="480" y="1436"/>
                    <a:pt x="529" y="1464"/>
                  </a:cubicBezTo>
                  <a:cubicBezTo>
                    <a:pt x="577" y="1490"/>
                    <a:pt x="618" y="1479"/>
                    <a:pt x="681" y="1420"/>
                  </a:cubicBezTo>
                  <a:cubicBezTo>
                    <a:pt x="680" y="1425"/>
                    <a:pt x="679" y="1429"/>
                    <a:pt x="679" y="1433"/>
                  </a:cubicBezTo>
                  <a:cubicBezTo>
                    <a:pt x="669" y="1484"/>
                    <a:pt x="689" y="1528"/>
                    <a:pt x="733" y="1548"/>
                  </a:cubicBezTo>
                  <a:cubicBezTo>
                    <a:pt x="776" y="1568"/>
                    <a:pt x="825" y="1554"/>
                    <a:pt x="856" y="1513"/>
                  </a:cubicBezTo>
                  <a:cubicBezTo>
                    <a:pt x="865" y="1501"/>
                    <a:pt x="874" y="1489"/>
                    <a:pt x="884" y="1476"/>
                  </a:cubicBezTo>
                  <a:cubicBezTo>
                    <a:pt x="924" y="1500"/>
                    <a:pt x="966" y="1510"/>
                    <a:pt x="1011" y="1498"/>
                  </a:cubicBezTo>
                  <a:cubicBezTo>
                    <a:pt x="1057" y="1485"/>
                    <a:pt x="1089" y="1455"/>
                    <a:pt x="1111" y="1412"/>
                  </a:cubicBezTo>
                  <a:cubicBezTo>
                    <a:pt x="1159" y="1450"/>
                    <a:pt x="1211" y="1464"/>
                    <a:pt x="1268" y="1442"/>
                  </a:cubicBezTo>
                  <a:cubicBezTo>
                    <a:pt x="1326" y="1420"/>
                    <a:pt x="1356" y="1375"/>
                    <a:pt x="1364" y="1315"/>
                  </a:cubicBezTo>
                  <a:cubicBezTo>
                    <a:pt x="1488" y="1313"/>
                    <a:pt x="1529" y="1277"/>
                    <a:pt x="1546" y="1156"/>
                  </a:cubicBezTo>
                  <a:cubicBezTo>
                    <a:pt x="1560" y="1153"/>
                    <a:pt x="1575" y="1152"/>
                    <a:pt x="1589" y="1148"/>
                  </a:cubicBezTo>
                  <a:cubicBezTo>
                    <a:pt x="1705" y="1116"/>
                    <a:pt x="1749" y="983"/>
                    <a:pt x="1676" y="889"/>
                  </a:cubicBezTo>
                  <a:cubicBezTo>
                    <a:pt x="1665" y="874"/>
                    <a:pt x="1665" y="864"/>
                    <a:pt x="1673" y="8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69" name="Group 261"/>
            <p:cNvGrpSpPr>
              <a:grpSpLocks noChangeAspect="1"/>
            </p:cNvGrpSpPr>
            <p:nvPr/>
          </p:nvGrpSpPr>
          <p:grpSpPr bwMode="auto">
            <a:xfrm>
              <a:off x="6263833" y="1195020"/>
              <a:ext cx="1212598" cy="1146193"/>
              <a:chOff x="759" y="587"/>
              <a:chExt cx="2739" cy="2589"/>
            </a:xfrm>
            <a:solidFill>
              <a:schemeClr val="bg1"/>
            </a:solidFill>
          </p:grpSpPr>
          <p:sp>
            <p:nvSpPr>
              <p:cNvPr id="270" name="Freeform 263"/>
              <p:cNvSpPr>
                <a:spLocks noEditPoints="1"/>
              </p:cNvSpPr>
              <p:nvPr/>
            </p:nvSpPr>
            <p:spPr bwMode="auto">
              <a:xfrm>
                <a:off x="759" y="2344"/>
                <a:ext cx="1839" cy="832"/>
              </a:xfrm>
              <a:custGeom>
                <a:avLst/>
                <a:gdLst>
                  <a:gd name="T0" fmla="*/ 0 w 1375"/>
                  <a:gd name="T1" fmla="*/ 0 h 624"/>
                  <a:gd name="T2" fmla="*/ 288 w 1375"/>
                  <a:gd name="T3" fmla="*/ 0 h 624"/>
                  <a:gd name="T4" fmla="*/ 288 w 1375"/>
                  <a:gd name="T5" fmla="*/ 55 h 624"/>
                  <a:gd name="T6" fmla="*/ 411 w 1375"/>
                  <a:gd name="T7" fmla="*/ 55 h 624"/>
                  <a:gd name="T8" fmla="*/ 501 w 1375"/>
                  <a:gd name="T9" fmla="*/ 77 h 624"/>
                  <a:gd name="T10" fmla="*/ 562 w 1375"/>
                  <a:gd name="T11" fmla="*/ 110 h 624"/>
                  <a:gd name="T12" fmla="*/ 689 w 1375"/>
                  <a:gd name="T13" fmla="*/ 141 h 624"/>
                  <a:gd name="T14" fmla="*/ 827 w 1375"/>
                  <a:gd name="T15" fmla="*/ 141 h 624"/>
                  <a:gd name="T16" fmla="*/ 955 w 1375"/>
                  <a:gd name="T17" fmla="*/ 250 h 624"/>
                  <a:gd name="T18" fmla="*/ 982 w 1375"/>
                  <a:gd name="T19" fmla="*/ 246 h 624"/>
                  <a:gd name="T20" fmla="*/ 1217 w 1375"/>
                  <a:gd name="T21" fmla="*/ 165 h 624"/>
                  <a:gd name="T22" fmla="*/ 1353 w 1375"/>
                  <a:gd name="T23" fmla="*/ 224 h 624"/>
                  <a:gd name="T24" fmla="*/ 1299 w 1375"/>
                  <a:gd name="T25" fmla="*/ 360 h 624"/>
                  <a:gd name="T26" fmla="*/ 831 w 1375"/>
                  <a:gd name="T27" fmla="*/ 604 h 624"/>
                  <a:gd name="T28" fmla="*/ 712 w 1375"/>
                  <a:gd name="T29" fmla="*/ 609 h 624"/>
                  <a:gd name="T30" fmla="*/ 362 w 1375"/>
                  <a:gd name="T31" fmla="*/ 493 h 624"/>
                  <a:gd name="T32" fmla="*/ 289 w 1375"/>
                  <a:gd name="T33" fmla="*/ 485 h 624"/>
                  <a:gd name="T34" fmla="*/ 289 w 1375"/>
                  <a:gd name="T35" fmla="*/ 524 h 624"/>
                  <a:gd name="T36" fmla="*/ 254 w 1375"/>
                  <a:gd name="T37" fmla="*/ 527 h 624"/>
                  <a:gd name="T38" fmla="*/ 14 w 1375"/>
                  <a:gd name="T39" fmla="*/ 527 h 624"/>
                  <a:gd name="T40" fmla="*/ 0 w 1375"/>
                  <a:gd name="T41" fmla="*/ 528 h 624"/>
                  <a:gd name="T42" fmla="*/ 0 w 1375"/>
                  <a:gd name="T43" fmla="*/ 0 h 624"/>
                  <a:gd name="T44" fmla="*/ 580 w 1375"/>
                  <a:gd name="T45" fmla="*/ 384 h 624"/>
                  <a:gd name="T46" fmla="*/ 665 w 1375"/>
                  <a:gd name="T47" fmla="*/ 296 h 624"/>
                  <a:gd name="T48" fmla="*/ 825 w 1375"/>
                  <a:gd name="T49" fmla="*/ 295 h 624"/>
                  <a:gd name="T50" fmla="*/ 880 w 1375"/>
                  <a:gd name="T51" fmla="*/ 273 h 624"/>
                  <a:gd name="T52" fmla="*/ 836 w 1375"/>
                  <a:gd name="T53" fmla="*/ 205 h 624"/>
                  <a:gd name="T54" fmla="*/ 635 w 1375"/>
                  <a:gd name="T55" fmla="*/ 205 h 624"/>
                  <a:gd name="T56" fmla="*/ 586 w 1375"/>
                  <a:gd name="T57" fmla="*/ 197 h 624"/>
                  <a:gd name="T58" fmla="*/ 478 w 1375"/>
                  <a:gd name="T59" fmla="*/ 136 h 624"/>
                  <a:gd name="T60" fmla="*/ 412 w 1375"/>
                  <a:gd name="T61" fmla="*/ 119 h 624"/>
                  <a:gd name="T62" fmla="*/ 289 w 1375"/>
                  <a:gd name="T63" fmla="*/ 119 h 624"/>
                  <a:gd name="T64" fmla="*/ 289 w 1375"/>
                  <a:gd name="T65" fmla="*/ 415 h 624"/>
                  <a:gd name="T66" fmla="*/ 353 w 1375"/>
                  <a:gd name="T67" fmla="*/ 422 h 624"/>
                  <a:gd name="T68" fmla="*/ 729 w 1375"/>
                  <a:gd name="T69" fmla="*/ 549 h 624"/>
                  <a:gd name="T70" fmla="*/ 815 w 1375"/>
                  <a:gd name="T71" fmla="*/ 542 h 624"/>
                  <a:gd name="T72" fmla="*/ 1122 w 1375"/>
                  <a:gd name="T73" fmla="*/ 379 h 624"/>
                  <a:gd name="T74" fmla="*/ 1271 w 1375"/>
                  <a:gd name="T75" fmla="*/ 300 h 624"/>
                  <a:gd name="T76" fmla="*/ 1296 w 1375"/>
                  <a:gd name="T77" fmla="*/ 260 h 624"/>
                  <a:gd name="T78" fmla="*/ 1269 w 1375"/>
                  <a:gd name="T79" fmla="*/ 226 h 624"/>
                  <a:gd name="T80" fmla="*/ 1234 w 1375"/>
                  <a:gd name="T81" fmla="*/ 227 h 624"/>
                  <a:gd name="T82" fmla="*/ 1027 w 1375"/>
                  <a:gd name="T83" fmla="*/ 298 h 624"/>
                  <a:gd name="T84" fmla="*/ 908 w 1375"/>
                  <a:gd name="T85" fmla="*/ 340 h 624"/>
                  <a:gd name="T86" fmla="*/ 816 w 1375"/>
                  <a:gd name="T87" fmla="*/ 360 h 624"/>
                  <a:gd name="T88" fmla="*/ 678 w 1375"/>
                  <a:gd name="T89" fmla="*/ 359 h 624"/>
                  <a:gd name="T90" fmla="*/ 647 w 1375"/>
                  <a:gd name="T91" fmla="*/ 375 h 624"/>
                  <a:gd name="T92" fmla="*/ 630 w 1375"/>
                  <a:gd name="T93" fmla="*/ 385 h 624"/>
                  <a:gd name="T94" fmla="*/ 580 w 1375"/>
                  <a:gd name="T95" fmla="*/ 384 h 624"/>
                  <a:gd name="T96" fmla="*/ 65 w 1375"/>
                  <a:gd name="T97" fmla="*/ 460 h 624"/>
                  <a:gd name="T98" fmla="*/ 222 w 1375"/>
                  <a:gd name="T99" fmla="*/ 460 h 624"/>
                  <a:gd name="T100" fmla="*/ 222 w 1375"/>
                  <a:gd name="T101" fmla="*/ 66 h 624"/>
                  <a:gd name="T102" fmla="*/ 65 w 1375"/>
                  <a:gd name="T103" fmla="*/ 66 h 624"/>
                  <a:gd name="T104" fmla="*/ 65 w 1375"/>
                  <a:gd name="T105" fmla="*/ 46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75" h="624">
                    <a:moveTo>
                      <a:pt x="0" y="0"/>
                    </a:moveTo>
                    <a:cubicBezTo>
                      <a:pt x="95" y="0"/>
                      <a:pt x="190" y="0"/>
                      <a:pt x="288" y="0"/>
                    </a:cubicBezTo>
                    <a:cubicBezTo>
                      <a:pt x="288" y="19"/>
                      <a:pt x="288" y="36"/>
                      <a:pt x="288" y="55"/>
                    </a:cubicBezTo>
                    <a:cubicBezTo>
                      <a:pt x="330" y="55"/>
                      <a:pt x="371" y="56"/>
                      <a:pt x="411" y="55"/>
                    </a:cubicBezTo>
                    <a:cubicBezTo>
                      <a:pt x="443" y="54"/>
                      <a:pt x="473" y="59"/>
                      <a:pt x="501" y="77"/>
                    </a:cubicBezTo>
                    <a:cubicBezTo>
                      <a:pt x="520" y="89"/>
                      <a:pt x="543" y="97"/>
                      <a:pt x="562" y="110"/>
                    </a:cubicBezTo>
                    <a:cubicBezTo>
                      <a:pt x="601" y="136"/>
                      <a:pt x="644" y="141"/>
                      <a:pt x="689" y="141"/>
                    </a:cubicBezTo>
                    <a:cubicBezTo>
                      <a:pt x="735" y="140"/>
                      <a:pt x="781" y="140"/>
                      <a:pt x="827" y="141"/>
                    </a:cubicBezTo>
                    <a:cubicBezTo>
                      <a:pt x="906" y="141"/>
                      <a:pt x="943" y="172"/>
                      <a:pt x="955" y="250"/>
                    </a:cubicBezTo>
                    <a:cubicBezTo>
                      <a:pt x="965" y="255"/>
                      <a:pt x="973" y="249"/>
                      <a:pt x="982" y="246"/>
                    </a:cubicBezTo>
                    <a:cubicBezTo>
                      <a:pt x="1060" y="220"/>
                      <a:pt x="1139" y="192"/>
                      <a:pt x="1217" y="165"/>
                    </a:cubicBezTo>
                    <a:cubicBezTo>
                      <a:pt x="1274" y="146"/>
                      <a:pt x="1330" y="170"/>
                      <a:pt x="1353" y="224"/>
                    </a:cubicBezTo>
                    <a:cubicBezTo>
                      <a:pt x="1375" y="276"/>
                      <a:pt x="1352" y="332"/>
                      <a:pt x="1299" y="360"/>
                    </a:cubicBezTo>
                    <a:cubicBezTo>
                      <a:pt x="1142" y="440"/>
                      <a:pt x="986" y="520"/>
                      <a:pt x="831" y="604"/>
                    </a:cubicBezTo>
                    <a:cubicBezTo>
                      <a:pt x="792" y="624"/>
                      <a:pt x="752" y="622"/>
                      <a:pt x="712" y="609"/>
                    </a:cubicBezTo>
                    <a:cubicBezTo>
                      <a:pt x="595" y="571"/>
                      <a:pt x="479" y="533"/>
                      <a:pt x="362" y="493"/>
                    </a:cubicBezTo>
                    <a:cubicBezTo>
                      <a:pt x="339" y="485"/>
                      <a:pt x="315" y="482"/>
                      <a:pt x="289" y="485"/>
                    </a:cubicBezTo>
                    <a:cubicBezTo>
                      <a:pt x="289" y="498"/>
                      <a:pt x="289" y="511"/>
                      <a:pt x="289" y="524"/>
                    </a:cubicBezTo>
                    <a:cubicBezTo>
                      <a:pt x="276" y="529"/>
                      <a:pt x="265" y="527"/>
                      <a:pt x="254" y="527"/>
                    </a:cubicBezTo>
                    <a:cubicBezTo>
                      <a:pt x="174" y="527"/>
                      <a:pt x="94" y="527"/>
                      <a:pt x="14" y="527"/>
                    </a:cubicBezTo>
                    <a:cubicBezTo>
                      <a:pt x="9" y="527"/>
                      <a:pt x="5" y="528"/>
                      <a:pt x="0" y="528"/>
                    </a:cubicBezTo>
                    <a:cubicBezTo>
                      <a:pt x="0" y="352"/>
                      <a:pt x="0" y="176"/>
                      <a:pt x="0" y="0"/>
                    </a:cubicBezTo>
                    <a:close/>
                    <a:moveTo>
                      <a:pt x="580" y="384"/>
                    </a:moveTo>
                    <a:cubicBezTo>
                      <a:pt x="581" y="336"/>
                      <a:pt x="619" y="296"/>
                      <a:pt x="665" y="296"/>
                    </a:cubicBezTo>
                    <a:cubicBezTo>
                      <a:pt x="719" y="295"/>
                      <a:pt x="772" y="296"/>
                      <a:pt x="825" y="295"/>
                    </a:cubicBezTo>
                    <a:cubicBezTo>
                      <a:pt x="846" y="295"/>
                      <a:pt x="868" y="292"/>
                      <a:pt x="880" y="273"/>
                    </a:cubicBezTo>
                    <a:cubicBezTo>
                      <a:pt x="900" y="242"/>
                      <a:pt x="876" y="205"/>
                      <a:pt x="836" y="205"/>
                    </a:cubicBezTo>
                    <a:cubicBezTo>
                      <a:pt x="769" y="205"/>
                      <a:pt x="702" y="205"/>
                      <a:pt x="635" y="205"/>
                    </a:cubicBezTo>
                    <a:cubicBezTo>
                      <a:pt x="618" y="205"/>
                      <a:pt x="601" y="205"/>
                      <a:pt x="586" y="197"/>
                    </a:cubicBezTo>
                    <a:cubicBezTo>
                      <a:pt x="550" y="177"/>
                      <a:pt x="513" y="157"/>
                      <a:pt x="478" y="136"/>
                    </a:cubicBezTo>
                    <a:cubicBezTo>
                      <a:pt x="457" y="124"/>
                      <a:pt x="436" y="118"/>
                      <a:pt x="412" y="119"/>
                    </a:cubicBezTo>
                    <a:cubicBezTo>
                      <a:pt x="371" y="121"/>
                      <a:pt x="330" y="119"/>
                      <a:pt x="289" y="119"/>
                    </a:cubicBezTo>
                    <a:cubicBezTo>
                      <a:pt x="289" y="220"/>
                      <a:pt x="289" y="317"/>
                      <a:pt x="289" y="415"/>
                    </a:cubicBezTo>
                    <a:cubicBezTo>
                      <a:pt x="311" y="419"/>
                      <a:pt x="332" y="415"/>
                      <a:pt x="353" y="422"/>
                    </a:cubicBezTo>
                    <a:cubicBezTo>
                      <a:pt x="478" y="465"/>
                      <a:pt x="603" y="506"/>
                      <a:pt x="729" y="549"/>
                    </a:cubicBezTo>
                    <a:cubicBezTo>
                      <a:pt x="759" y="559"/>
                      <a:pt x="787" y="557"/>
                      <a:pt x="815" y="542"/>
                    </a:cubicBezTo>
                    <a:cubicBezTo>
                      <a:pt x="917" y="487"/>
                      <a:pt x="1019" y="433"/>
                      <a:pt x="1122" y="379"/>
                    </a:cubicBezTo>
                    <a:cubicBezTo>
                      <a:pt x="1171" y="353"/>
                      <a:pt x="1221" y="326"/>
                      <a:pt x="1271" y="300"/>
                    </a:cubicBezTo>
                    <a:cubicBezTo>
                      <a:pt x="1287" y="291"/>
                      <a:pt x="1297" y="278"/>
                      <a:pt x="1296" y="260"/>
                    </a:cubicBezTo>
                    <a:cubicBezTo>
                      <a:pt x="1295" y="243"/>
                      <a:pt x="1284" y="232"/>
                      <a:pt x="1269" y="226"/>
                    </a:cubicBezTo>
                    <a:cubicBezTo>
                      <a:pt x="1257" y="221"/>
                      <a:pt x="1246" y="223"/>
                      <a:pt x="1234" y="227"/>
                    </a:cubicBezTo>
                    <a:cubicBezTo>
                      <a:pt x="1165" y="251"/>
                      <a:pt x="1096" y="275"/>
                      <a:pt x="1027" y="298"/>
                    </a:cubicBezTo>
                    <a:cubicBezTo>
                      <a:pt x="987" y="312"/>
                      <a:pt x="946" y="322"/>
                      <a:pt x="908" y="340"/>
                    </a:cubicBezTo>
                    <a:cubicBezTo>
                      <a:pt x="878" y="355"/>
                      <a:pt x="849" y="360"/>
                      <a:pt x="816" y="360"/>
                    </a:cubicBezTo>
                    <a:cubicBezTo>
                      <a:pt x="770" y="359"/>
                      <a:pt x="724" y="360"/>
                      <a:pt x="678" y="359"/>
                    </a:cubicBezTo>
                    <a:cubicBezTo>
                      <a:pt x="664" y="359"/>
                      <a:pt x="653" y="362"/>
                      <a:pt x="647" y="375"/>
                    </a:cubicBezTo>
                    <a:cubicBezTo>
                      <a:pt x="643" y="383"/>
                      <a:pt x="638" y="385"/>
                      <a:pt x="630" y="385"/>
                    </a:cubicBezTo>
                    <a:cubicBezTo>
                      <a:pt x="614" y="384"/>
                      <a:pt x="598" y="384"/>
                      <a:pt x="580" y="384"/>
                    </a:cubicBezTo>
                    <a:close/>
                    <a:moveTo>
                      <a:pt x="65" y="460"/>
                    </a:moveTo>
                    <a:cubicBezTo>
                      <a:pt x="118" y="460"/>
                      <a:pt x="171" y="460"/>
                      <a:pt x="222" y="460"/>
                    </a:cubicBezTo>
                    <a:cubicBezTo>
                      <a:pt x="222" y="327"/>
                      <a:pt x="222" y="196"/>
                      <a:pt x="222" y="66"/>
                    </a:cubicBezTo>
                    <a:cubicBezTo>
                      <a:pt x="169" y="66"/>
                      <a:pt x="118" y="66"/>
                      <a:pt x="65" y="66"/>
                    </a:cubicBezTo>
                    <a:cubicBezTo>
                      <a:pt x="65" y="197"/>
                      <a:pt x="65" y="328"/>
                      <a:pt x="65" y="4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1" name="Freeform 264"/>
              <p:cNvSpPr>
                <a:spLocks noEditPoints="1"/>
              </p:cNvSpPr>
              <p:nvPr/>
            </p:nvSpPr>
            <p:spPr bwMode="auto">
              <a:xfrm>
                <a:off x="1663" y="587"/>
                <a:ext cx="1835" cy="834"/>
              </a:xfrm>
              <a:custGeom>
                <a:avLst/>
                <a:gdLst>
                  <a:gd name="T0" fmla="*/ 1372 w 1372"/>
                  <a:gd name="T1" fmla="*/ 626 h 626"/>
                  <a:gd name="T2" fmla="*/ 1134 w 1372"/>
                  <a:gd name="T3" fmla="*/ 625 h 626"/>
                  <a:gd name="T4" fmla="*/ 1084 w 1372"/>
                  <a:gd name="T5" fmla="*/ 625 h 626"/>
                  <a:gd name="T6" fmla="*/ 1084 w 1372"/>
                  <a:gd name="T7" fmla="*/ 567 h 626"/>
                  <a:gd name="T8" fmla="*/ 951 w 1372"/>
                  <a:gd name="T9" fmla="*/ 567 h 626"/>
                  <a:gd name="T10" fmla="*/ 871 w 1372"/>
                  <a:gd name="T11" fmla="*/ 547 h 626"/>
                  <a:gd name="T12" fmla="*/ 781 w 1372"/>
                  <a:gd name="T13" fmla="*/ 497 h 626"/>
                  <a:gd name="T14" fmla="*/ 719 w 1372"/>
                  <a:gd name="T15" fmla="*/ 481 h 626"/>
                  <a:gd name="T16" fmla="*/ 539 w 1372"/>
                  <a:gd name="T17" fmla="*/ 482 h 626"/>
                  <a:gd name="T18" fmla="*/ 475 w 1372"/>
                  <a:gd name="T19" fmla="*/ 455 h 626"/>
                  <a:gd name="T20" fmla="*/ 417 w 1372"/>
                  <a:gd name="T21" fmla="*/ 366 h 626"/>
                  <a:gd name="T22" fmla="*/ 261 w 1372"/>
                  <a:gd name="T23" fmla="*/ 420 h 626"/>
                  <a:gd name="T24" fmla="*/ 144 w 1372"/>
                  <a:gd name="T25" fmla="*/ 460 h 626"/>
                  <a:gd name="T26" fmla="*/ 24 w 1372"/>
                  <a:gd name="T27" fmla="*/ 408 h 626"/>
                  <a:gd name="T28" fmla="*/ 44 w 1372"/>
                  <a:gd name="T29" fmla="*/ 281 h 626"/>
                  <a:gd name="T30" fmla="*/ 74 w 1372"/>
                  <a:gd name="T31" fmla="*/ 262 h 626"/>
                  <a:gd name="T32" fmla="*/ 523 w 1372"/>
                  <a:gd name="T33" fmla="*/ 27 h 626"/>
                  <a:gd name="T34" fmla="*/ 666 w 1372"/>
                  <a:gd name="T35" fmla="*/ 16 h 626"/>
                  <a:gd name="T36" fmla="*/ 1028 w 1372"/>
                  <a:gd name="T37" fmla="*/ 136 h 626"/>
                  <a:gd name="T38" fmla="*/ 1084 w 1372"/>
                  <a:gd name="T39" fmla="*/ 141 h 626"/>
                  <a:gd name="T40" fmla="*/ 1084 w 1372"/>
                  <a:gd name="T41" fmla="*/ 98 h 626"/>
                  <a:gd name="T42" fmla="*/ 1106 w 1372"/>
                  <a:gd name="T43" fmla="*/ 95 h 626"/>
                  <a:gd name="T44" fmla="*/ 1372 w 1372"/>
                  <a:gd name="T45" fmla="*/ 94 h 626"/>
                  <a:gd name="T46" fmla="*/ 1372 w 1372"/>
                  <a:gd name="T47" fmla="*/ 626 h 626"/>
                  <a:gd name="T48" fmla="*/ 788 w 1372"/>
                  <a:gd name="T49" fmla="*/ 242 h 626"/>
                  <a:gd name="T50" fmla="*/ 700 w 1372"/>
                  <a:gd name="T51" fmla="*/ 330 h 626"/>
                  <a:gd name="T52" fmla="*/ 542 w 1372"/>
                  <a:gd name="T53" fmla="*/ 330 h 626"/>
                  <a:gd name="T54" fmla="*/ 490 w 1372"/>
                  <a:gd name="T55" fmla="*/ 350 h 626"/>
                  <a:gd name="T56" fmla="*/ 488 w 1372"/>
                  <a:gd name="T57" fmla="*/ 396 h 626"/>
                  <a:gd name="T58" fmla="*/ 528 w 1372"/>
                  <a:gd name="T59" fmla="*/ 419 h 626"/>
                  <a:gd name="T60" fmla="*/ 732 w 1372"/>
                  <a:gd name="T61" fmla="*/ 419 h 626"/>
                  <a:gd name="T62" fmla="*/ 810 w 1372"/>
                  <a:gd name="T63" fmla="*/ 439 h 626"/>
                  <a:gd name="T64" fmla="*/ 912 w 1372"/>
                  <a:gd name="T65" fmla="*/ 495 h 626"/>
                  <a:gd name="T66" fmla="*/ 928 w 1372"/>
                  <a:gd name="T67" fmla="*/ 501 h 626"/>
                  <a:gd name="T68" fmla="*/ 1083 w 1372"/>
                  <a:gd name="T69" fmla="*/ 502 h 626"/>
                  <a:gd name="T70" fmla="*/ 1083 w 1372"/>
                  <a:gd name="T71" fmla="*/ 206 h 626"/>
                  <a:gd name="T72" fmla="*/ 1016 w 1372"/>
                  <a:gd name="T73" fmla="*/ 200 h 626"/>
                  <a:gd name="T74" fmla="*/ 640 w 1372"/>
                  <a:gd name="T75" fmla="*/ 73 h 626"/>
                  <a:gd name="T76" fmla="*/ 551 w 1372"/>
                  <a:gd name="T77" fmla="*/ 81 h 626"/>
                  <a:gd name="T78" fmla="*/ 264 w 1372"/>
                  <a:gd name="T79" fmla="*/ 234 h 626"/>
                  <a:gd name="T80" fmla="*/ 97 w 1372"/>
                  <a:gd name="T81" fmla="*/ 322 h 626"/>
                  <a:gd name="T82" fmla="*/ 72 w 1372"/>
                  <a:gd name="T83" fmla="*/ 365 h 626"/>
                  <a:gd name="T84" fmla="*/ 103 w 1372"/>
                  <a:gd name="T85" fmla="*/ 401 h 626"/>
                  <a:gd name="T86" fmla="*/ 138 w 1372"/>
                  <a:gd name="T87" fmla="*/ 397 h 626"/>
                  <a:gd name="T88" fmla="*/ 332 w 1372"/>
                  <a:gd name="T89" fmla="*/ 330 h 626"/>
                  <a:gd name="T90" fmla="*/ 459 w 1372"/>
                  <a:gd name="T91" fmla="*/ 285 h 626"/>
                  <a:gd name="T92" fmla="*/ 554 w 1372"/>
                  <a:gd name="T93" fmla="*/ 266 h 626"/>
                  <a:gd name="T94" fmla="*/ 692 w 1372"/>
                  <a:gd name="T95" fmla="*/ 266 h 626"/>
                  <a:gd name="T96" fmla="*/ 717 w 1372"/>
                  <a:gd name="T97" fmla="*/ 257 h 626"/>
                  <a:gd name="T98" fmla="*/ 760 w 1372"/>
                  <a:gd name="T99" fmla="*/ 240 h 626"/>
                  <a:gd name="T100" fmla="*/ 788 w 1372"/>
                  <a:gd name="T101" fmla="*/ 242 h 626"/>
                  <a:gd name="T102" fmla="*/ 1307 w 1372"/>
                  <a:gd name="T103" fmla="*/ 557 h 626"/>
                  <a:gd name="T104" fmla="*/ 1307 w 1372"/>
                  <a:gd name="T105" fmla="*/ 163 h 626"/>
                  <a:gd name="T106" fmla="*/ 1150 w 1372"/>
                  <a:gd name="T107" fmla="*/ 163 h 626"/>
                  <a:gd name="T108" fmla="*/ 1151 w 1372"/>
                  <a:gd name="T109" fmla="*/ 557 h 626"/>
                  <a:gd name="T110" fmla="*/ 1307 w 1372"/>
                  <a:gd name="T111" fmla="*/ 557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72" h="626">
                    <a:moveTo>
                      <a:pt x="1372" y="626"/>
                    </a:moveTo>
                    <a:cubicBezTo>
                      <a:pt x="1293" y="626"/>
                      <a:pt x="1214" y="625"/>
                      <a:pt x="1134" y="625"/>
                    </a:cubicBezTo>
                    <a:cubicBezTo>
                      <a:pt x="1118" y="625"/>
                      <a:pt x="1103" y="625"/>
                      <a:pt x="1084" y="625"/>
                    </a:cubicBezTo>
                    <a:cubicBezTo>
                      <a:pt x="1084" y="605"/>
                      <a:pt x="1084" y="587"/>
                      <a:pt x="1084" y="567"/>
                    </a:cubicBezTo>
                    <a:cubicBezTo>
                      <a:pt x="1038" y="567"/>
                      <a:pt x="994" y="566"/>
                      <a:pt x="951" y="567"/>
                    </a:cubicBezTo>
                    <a:cubicBezTo>
                      <a:pt x="922" y="568"/>
                      <a:pt x="896" y="563"/>
                      <a:pt x="871" y="547"/>
                    </a:cubicBezTo>
                    <a:cubicBezTo>
                      <a:pt x="842" y="528"/>
                      <a:pt x="810" y="515"/>
                      <a:pt x="781" y="497"/>
                    </a:cubicBezTo>
                    <a:cubicBezTo>
                      <a:pt x="761" y="485"/>
                      <a:pt x="741" y="481"/>
                      <a:pt x="719" y="481"/>
                    </a:cubicBezTo>
                    <a:cubicBezTo>
                      <a:pt x="659" y="482"/>
                      <a:pt x="599" y="481"/>
                      <a:pt x="539" y="482"/>
                    </a:cubicBezTo>
                    <a:cubicBezTo>
                      <a:pt x="513" y="482"/>
                      <a:pt x="492" y="472"/>
                      <a:pt x="475" y="455"/>
                    </a:cubicBezTo>
                    <a:cubicBezTo>
                      <a:pt x="450" y="430"/>
                      <a:pt x="433" y="399"/>
                      <a:pt x="417" y="366"/>
                    </a:cubicBezTo>
                    <a:cubicBezTo>
                      <a:pt x="365" y="384"/>
                      <a:pt x="313" y="402"/>
                      <a:pt x="261" y="420"/>
                    </a:cubicBezTo>
                    <a:cubicBezTo>
                      <a:pt x="222" y="433"/>
                      <a:pt x="183" y="448"/>
                      <a:pt x="144" y="460"/>
                    </a:cubicBezTo>
                    <a:cubicBezTo>
                      <a:pt x="97" y="474"/>
                      <a:pt x="47" y="451"/>
                      <a:pt x="24" y="408"/>
                    </a:cubicBezTo>
                    <a:cubicBezTo>
                      <a:pt x="0" y="363"/>
                      <a:pt x="8" y="313"/>
                      <a:pt x="44" y="281"/>
                    </a:cubicBezTo>
                    <a:cubicBezTo>
                      <a:pt x="53" y="273"/>
                      <a:pt x="63" y="267"/>
                      <a:pt x="74" y="262"/>
                    </a:cubicBezTo>
                    <a:cubicBezTo>
                      <a:pt x="224" y="184"/>
                      <a:pt x="374" y="106"/>
                      <a:pt x="523" y="27"/>
                    </a:cubicBezTo>
                    <a:cubicBezTo>
                      <a:pt x="570" y="2"/>
                      <a:pt x="617" y="0"/>
                      <a:pt x="666" y="16"/>
                    </a:cubicBezTo>
                    <a:cubicBezTo>
                      <a:pt x="786" y="56"/>
                      <a:pt x="907" y="95"/>
                      <a:pt x="1028" y="136"/>
                    </a:cubicBezTo>
                    <a:cubicBezTo>
                      <a:pt x="1046" y="142"/>
                      <a:pt x="1064" y="141"/>
                      <a:pt x="1084" y="141"/>
                    </a:cubicBezTo>
                    <a:cubicBezTo>
                      <a:pt x="1084" y="125"/>
                      <a:pt x="1084" y="111"/>
                      <a:pt x="1084" y="98"/>
                    </a:cubicBezTo>
                    <a:cubicBezTo>
                      <a:pt x="1092" y="93"/>
                      <a:pt x="1099" y="95"/>
                      <a:pt x="1106" y="95"/>
                    </a:cubicBezTo>
                    <a:cubicBezTo>
                      <a:pt x="1195" y="95"/>
                      <a:pt x="1283" y="94"/>
                      <a:pt x="1372" y="94"/>
                    </a:cubicBezTo>
                    <a:cubicBezTo>
                      <a:pt x="1372" y="271"/>
                      <a:pt x="1372" y="449"/>
                      <a:pt x="1372" y="626"/>
                    </a:cubicBezTo>
                    <a:close/>
                    <a:moveTo>
                      <a:pt x="788" y="242"/>
                    </a:moveTo>
                    <a:cubicBezTo>
                      <a:pt x="789" y="289"/>
                      <a:pt x="749" y="329"/>
                      <a:pt x="700" y="330"/>
                    </a:cubicBezTo>
                    <a:cubicBezTo>
                      <a:pt x="647" y="331"/>
                      <a:pt x="595" y="330"/>
                      <a:pt x="542" y="330"/>
                    </a:cubicBezTo>
                    <a:cubicBezTo>
                      <a:pt x="523" y="330"/>
                      <a:pt x="503" y="334"/>
                      <a:pt x="490" y="350"/>
                    </a:cubicBezTo>
                    <a:cubicBezTo>
                      <a:pt x="479" y="364"/>
                      <a:pt x="480" y="380"/>
                      <a:pt x="488" y="396"/>
                    </a:cubicBezTo>
                    <a:cubicBezTo>
                      <a:pt x="496" y="413"/>
                      <a:pt x="510" y="419"/>
                      <a:pt x="528" y="419"/>
                    </a:cubicBezTo>
                    <a:cubicBezTo>
                      <a:pt x="596" y="419"/>
                      <a:pt x="664" y="419"/>
                      <a:pt x="732" y="419"/>
                    </a:cubicBezTo>
                    <a:cubicBezTo>
                      <a:pt x="760" y="420"/>
                      <a:pt x="786" y="425"/>
                      <a:pt x="810" y="439"/>
                    </a:cubicBezTo>
                    <a:cubicBezTo>
                      <a:pt x="844" y="458"/>
                      <a:pt x="878" y="476"/>
                      <a:pt x="912" y="495"/>
                    </a:cubicBezTo>
                    <a:cubicBezTo>
                      <a:pt x="917" y="497"/>
                      <a:pt x="923" y="501"/>
                      <a:pt x="928" y="501"/>
                    </a:cubicBezTo>
                    <a:cubicBezTo>
                      <a:pt x="980" y="502"/>
                      <a:pt x="1031" y="502"/>
                      <a:pt x="1083" y="502"/>
                    </a:cubicBezTo>
                    <a:cubicBezTo>
                      <a:pt x="1083" y="402"/>
                      <a:pt x="1083" y="305"/>
                      <a:pt x="1083" y="206"/>
                    </a:cubicBezTo>
                    <a:cubicBezTo>
                      <a:pt x="1060" y="203"/>
                      <a:pt x="1038" y="207"/>
                      <a:pt x="1016" y="200"/>
                    </a:cubicBezTo>
                    <a:cubicBezTo>
                      <a:pt x="891" y="157"/>
                      <a:pt x="765" y="115"/>
                      <a:pt x="640" y="73"/>
                    </a:cubicBezTo>
                    <a:cubicBezTo>
                      <a:pt x="609" y="63"/>
                      <a:pt x="580" y="65"/>
                      <a:pt x="551" y="81"/>
                    </a:cubicBezTo>
                    <a:cubicBezTo>
                      <a:pt x="456" y="133"/>
                      <a:pt x="360" y="183"/>
                      <a:pt x="264" y="234"/>
                    </a:cubicBezTo>
                    <a:cubicBezTo>
                      <a:pt x="209" y="263"/>
                      <a:pt x="153" y="293"/>
                      <a:pt x="97" y="322"/>
                    </a:cubicBezTo>
                    <a:cubicBezTo>
                      <a:pt x="80" y="331"/>
                      <a:pt x="71" y="346"/>
                      <a:pt x="72" y="365"/>
                    </a:cubicBezTo>
                    <a:cubicBezTo>
                      <a:pt x="74" y="383"/>
                      <a:pt x="86" y="395"/>
                      <a:pt x="103" y="401"/>
                    </a:cubicBezTo>
                    <a:cubicBezTo>
                      <a:pt x="115" y="405"/>
                      <a:pt x="126" y="401"/>
                      <a:pt x="138" y="397"/>
                    </a:cubicBezTo>
                    <a:cubicBezTo>
                      <a:pt x="202" y="375"/>
                      <a:pt x="267" y="352"/>
                      <a:pt x="332" y="330"/>
                    </a:cubicBezTo>
                    <a:cubicBezTo>
                      <a:pt x="375" y="316"/>
                      <a:pt x="419" y="304"/>
                      <a:pt x="459" y="285"/>
                    </a:cubicBezTo>
                    <a:cubicBezTo>
                      <a:pt x="490" y="270"/>
                      <a:pt x="521" y="265"/>
                      <a:pt x="554" y="266"/>
                    </a:cubicBezTo>
                    <a:cubicBezTo>
                      <a:pt x="600" y="267"/>
                      <a:pt x="646" y="266"/>
                      <a:pt x="692" y="266"/>
                    </a:cubicBezTo>
                    <a:cubicBezTo>
                      <a:pt x="701" y="266"/>
                      <a:pt x="713" y="265"/>
                      <a:pt x="717" y="257"/>
                    </a:cubicBezTo>
                    <a:cubicBezTo>
                      <a:pt x="726" y="235"/>
                      <a:pt x="745" y="241"/>
                      <a:pt x="760" y="240"/>
                    </a:cubicBezTo>
                    <a:cubicBezTo>
                      <a:pt x="769" y="239"/>
                      <a:pt x="778" y="241"/>
                      <a:pt x="788" y="242"/>
                    </a:cubicBezTo>
                    <a:close/>
                    <a:moveTo>
                      <a:pt x="1307" y="557"/>
                    </a:moveTo>
                    <a:cubicBezTo>
                      <a:pt x="1307" y="424"/>
                      <a:pt x="1307" y="294"/>
                      <a:pt x="1307" y="163"/>
                    </a:cubicBezTo>
                    <a:cubicBezTo>
                      <a:pt x="1253" y="163"/>
                      <a:pt x="1202" y="163"/>
                      <a:pt x="1150" y="163"/>
                    </a:cubicBezTo>
                    <a:cubicBezTo>
                      <a:pt x="1147" y="185"/>
                      <a:pt x="1147" y="541"/>
                      <a:pt x="1151" y="557"/>
                    </a:cubicBezTo>
                    <a:cubicBezTo>
                      <a:pt x="1202" y="557"/>
                      <a:pt x="1253" y="557"/>
                      <a:pt x="1307" y="5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2" name="Freeform 265"/>
              <p:cNvSpPr>
                <a:spLocks noEditPoints="1"/>
              </p:cNvSpPr>
              <p:nvPr/>
            </p:nvSpPr>
            <p:spPr bwMode="auto">
              <a:xfrm>
                <a:off x="1583" y="1328"/>
                <a:ext cx="1091" cy="1096"/>
              </a:xfrm>
              <a:custGeom>
                <a:avLst/>
                <a:gdLst>
                  <a:gd name="T0" fmla="*/ 173 w 816"/>
                  <a:gd name="T1" fmla="*/ 75 h 822"/>
                  <a:gd name="T2" fmla="*/ 271 w 816"/>
                  <a:gd name="T3" fmla="*/ 122 h 822"/>
                  <a:gd name="T4" fmla="*/ 337 w 816"/>
                  <a:gd name="T5" fmla="*/ 10 h 822"/>
                  <a:gd name="T6" fmla="*/ 463 w 816"/>
                  <a:gd name="T7" fmla="*/ 6 h 822"/>
                  <a:gd name="T8" fmla="*/ 500 w 816"/>
                  <a:gd name="T9" fmla="*/ 90 h 822"/>
                  <a:gd name="T10" fmla="*/ 597 w 816"/>
                  <a:gd name="T11" fmla="*/ 105 h 822"/>
                  <a:gd name="T12" fmla="*/ 686 w 816"/>
                  <a:gd name="T13" fmla="*/ 115 h 822"/>
                  <a:gd name="T14" fmla="*/ 747 w 816"/>
                  <a:gd name="T15" fmla="*/ 179 h 822"/>
                  <a:gd name="T16" fmla="*/ 701 w 816"/>
                  <a:gd name="T17" fmla="*/ 281 h 822"/>
                  <a:gd name="T18" fmla="*/ 801 w 816"/>
                  <a:gd name="T19" fmla="*/ 337 h 822"/>
                  <a:gd name="T20" fmla="*/ 816 w 816"/>
                  <a:gd name="T21" fmla="*/ 473 h 822"/>
                  <a:gd name="T22" fmla="*/ 732 w 816"/>
                  <a:gd name="T23" fmla="*/ 506 h 822"/>
                  <a:gd name="T24" fmla="*/ 718 w 816"/>
                  <a:gd name="T25" fmla="*/ 604 h 822"/>
                  <a:gd name="T26" fmla="*/ 646 w 816"/>
                  <a:gd name="T27" fmla="*/ 754 h 822"/>
                  <a:gd name="T28" fmla="*/ 542 w 816"/>
                  <a:gd name="T29" fmla="*/ 707 h 822"/>
                  <a:gd name="T30" fmla="*/ 493 w 816"/>
                  <a:gd name="T31" fmla="*/ 772 h 822"/>
                  <a:gd name="T32" fmla="*/ 348 w 816"/>
                  <a:gd name="T33" fmla="*/ 822 h 822"/>
                  <a:gd name="T34" fmla="*/ 321 w 816"/>
                  <a:gd name="T35" fmla="*/ 763 h 822"/>
                  <a:gd name="T36" fmla="*/ 240 w 816"/>
                  <a:gd name="T37" fmla="*/ 710 h 822"/>
                  <a:gd name="T38" fmla="*/ 164 w 816"/>
                  <a:gd name="T39" fmla="*/ 747 h 822"/>
                  <a:gd name="T40" fmla="*/ 112 w 816"/>
                  <a:gd name="T41" fmla="*/ 581 h 822"/>
                  <a:gd name="T42" fmla="*/ 55 w 816"/>
                  <a:gd name="T43" fmla="*/ 500 h 822"/>
                  <a:gd name="T44" fmla="*/ 0 w 816"/>
                  <a:gd name="T45" fmla="*/ 452 h 822"/>
                  <a:gd name="T46" fmla="*/ 14 w 816"/>
                  <a:gd name="T47" fmla="*/ 337 h 822"/>
                  <a:gd name="T48" fmla="*/ 108 w 816"/>
                  <a:gd name="T49" fmla="*/ 299 h 822"/>
                  <a:gd name="T50" fmla="*/ 69 w 816"/>
                  <a:gd name="T51" fmla="*/ 178 h 822"/>
                  <a:gd name="T52" fmla="*/ 369 w 816"/>
                  <a:gd name="T53" fmla="*/ 140 h 822"/>
                  <a:gd name="T54" fmla="*/ 267 w 816"/>
                  <a:gd name="T55" fmla="*/ 189 h 822"/>
                  <a:gd name="T56" fmla="*/ 181 w 816"/>
                  <a:gd name="T57" fmla="*/ 151 h 822"/>
                  <a:gd name="T58" fmla="*/ 187 w 816"/>
                  <a:gd name="T59" fmla="*/ 246 h 822"/>
                  <a:gd name="T60" fmla="*/ 161 w 816"/>
                  <a:gd name="T61" fmla="*/ 326 h 822"/>
                  <a:gd name="T62" fmla="*/ 63 w 816"/>
                  <a:gd name="T63" fmla="*/ 430 h 822"/>
                  <a:gd name="T64" fmla="*/ 135 w 816"/>
                  <a:gd name="T65" fmla="*/ 449 h 822"/>
                  <a:gd name="T66" fmla="*/ 187 w 816"/>
                  <a:gd name="T67" fmla="*/ 554 h 822"/>
                  <a:gd name="T68" fmla="*/ 147 w 816"/>
                  <a:gd name="T69" fmla="*/ 640 h 822"/>
                  <a:gd name="T70" fmla="*/ 182 w 816"/>
                  <a:gd name="T71" fmla="*/ 670 h 822"/>
                  <a:gd name="T72" fmla="*/ 273 w 816"/>
                  <a:gd name="T73" fmla="*/ 635 h 822"/>
                  <a:gd name="T74" fmla="*/ 376 w 816"/>
                  <a:gd name="T75" fmla="*/ 718 h 822"/>
                  <a:gd name="T76" fmla="*/ 428 w 816"/>
                  <a:gd name="T77" fmla="*/ 754 h 822"/>
                  <a:gd name="T78" fmla="*/ 459 w 816"/>
                  <a:gd name="T79" fmla="*/ 667 h 822"/>
                  <a:gd name="T80" fmla="*/ 570 w 816"/>
                  <a:gd name="T81" fmla="*/ 632 h 822"/>
                  <a:gd name="T82" fmla="*/ 666 w 816"/>
                  <a:gd name="T83" fmla="*/ 640 h 822"/>
                  <a:gd name="T84" fmla="*/ 625 w 816"/>
                  <a:gd name="T85" fmla="*/ 558 h 822"/>
                  <a:gd name="T86" fmla="*/ 680 w 816"/>
                  <a:gd name="T87" fmla="*/ 451 h 822"/>
                  <a:gd name="T88" fmla="*/ 754 w 816"/>
                  <a:gd name="T89" fmla="*/ 411 h 822"/>
                  <a:gd name="T90" fmla="*/ 680 w 816"/>
                  <a:gd name="T91" fmla="*/ 372 h 822"/>
                  <a:gd name="T92" fmla="*/ 628 w 816"/>
                  <a:gd name="T93" fmla="*/ 267 h 822"/>
                  <a:gd name="T94" fmla="*/ 669 w 816"/>
                  <a:gd name="T95" fmla="*/ 182 h 822"/>
                  <a:gd name="T96" fmla="*/ 573 w 816"/>
                  <a:gd name="T97" fmla="*/ 189 h 822"/>
                  <a:gd name="T98" fmla="*/ 465 w 816"/>
                  <a:gd name="T99" fmla="*/ 156 h 822"/>
                  <a:gd name="T100" fmla="*/ 430 w 816"/>
                  <a:gd name="T101" fmla="*/ 6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16" h="822">
                    <a:moveTo>
                      <a:pt x="69" y="178"/>
                    </a:moveTo>
                    <a:cubicBezTo>
                      <a:pt x="104" y="143"/>
                      <a:pt x="138" y="110"/>
                      <a:pt x="173" y="75"/>
                    </a:cubicBezTo>
                    <a:cubicBezTo>
                      <a:pt x="196" y="90"/>
                      <a:pt x="220" y="104"/>
                      <a:pt x="244" y="120"/>
                    </a:cubicBezTo>
                    <a:cubicBezTo>
                      <a:pt x="253" y="126"/>
                      <a:pt x="261" y="125"/>
                      <a:pt x="271" y="122"/>
                    </a:cubicBezTo>
                    <a:cubicBezTo>
                      <a:pt x="305" y="114"/>
                      <a:pt x="320" y="94"/>
                      <a:pt x="323" y="60"/>
                    </a:cubicBezTo>
                    <a:cubicBezTo>
                      <a:pt x="324" y="43"/>
                      <a:pt x="324" y="20"/>
                      <a:pt x="337" y="10"/>
                    </a:cubicBezTo>
                    <a:cubicBezTo>
                      <a:pt x="350" y="0"/>
                      <a:pt x="371" y="7"/>
                      <a:pt x="389" y="7"/>
                    </a:cubicBezTo>
                    <a:cubicBezTo>
                      <a:pt x="414" y="6"/>
                      <a:pt x="439" y="7"/>
                      <a:pt x="463" y="6"/>
                    </a:cubicBezTo>
                    <a:cubicBezTo>
                      <a:pt x="477" y="6"/>
                      <a:pt x="484" y="9"/>
                      <a:pt x="486" y="24"/>
                    </a:cubicBezTo>
                    <a:cubicBezTo>
                      <a:pt x="489" y="46"/>
                      <a:pt x="496" y="68"/>
                      <a:pt x="500" y="90"/>
                    </a:cubicBezTo>
                    <a:cubicBezTo>
                      <a:pt x="503" y="102"/>
                      <a:pt x="509" y="106"/>
                      <a:pt x="519" y="112"/>
                    </a:cubicBezTo>
                    <a:cubicBezTo>
                      <a:pt x="548" y="130"/>
                      <a:pt x="571" y="125"/>
                      <a:pt x="597" y="105"/>
                    </a:cubicBezTo>
                    <a:cubicBezTo>
                      <a:pt x="611" y="94"/>
                      <a:pt x="628" y="75"/>
                      <a:pt x="646" y="79"/>
                    </a:cubicBezTo>
                    <a:cubicBezTo>
                      <a:pt x="661" y="82"/>
                      <a:pt x="673" y="102"/>
                      <a:pt x="686" y="115"/>
                    </a:cubicBezTo>
                    <a:cubicBezTo>
                      <a:pt x="706" y="135"/>
                      <a:pt x="725" y="154"/>
                      <a:pt x="744" y="174"/>
                    </a:cubicBezTo>
                    <a:cubicBezTo>
                      <a:pt x="745" y="174"/>
                      <a:pt x="745" y="176"/>
                      <a:pt x="747" y="179"/>
                    </a:cubicBezTo>
                    <a:cubicBezTo>
                      <a:pt x="733" y="200"/>
                      <a:pt x="720" y="223"/>
                      <a:pt x="705" y="245"/>
                    </a:cubicBezTo>
                    <a:cubicBezTo>
                      <a:pt x="696" y="257"/>
                      <a:pt x="697" y="267"/>
                      <a:pt x="701" y="281"/>
                    </a:cubicBezTo>
                    <a:cubicBezTo>
                      <a:pt x="710" y="312"/>
                      <a:pt x="728" y="325"/>
                      <a:pt x="758" y="327"/>
                    </a:cubicBezTo>
                    <a:cubicBezTo>
                      <a:pt x="773" y="328"/>
                      <a:pt x="787" y="335"/>
                      <a:pt x="801" y="337"/>
                    </a:cubicBezTo>
                    <a:cubicBezTo>
                      <a:pt x="813" y="338"/>
                      <a:pt x="816" y="344"/>
                      <a:pt x="816" y="355"/>
                    </a:cubicBezTo>
                    <a:cubicBezTo>
                      <a:pt x="815" y="395"/>
                      <a:pt x="815" y="434"/>
                      <a:pt x="816" y="473"/>
                    </a:cubicBezTo>
                    <a:cubicBezTo>
                      <a:pt x="816" y="485"/>
                      <a:pt x="811" y="489"/>
                      <a:pt x="800" y="491"/>
                    </a:cubicBezTo>
                    <a:cubicBezTo>
                      <a:pt x="777" y="496"/>
                      <a:pt x="755" y="502"/>
                      <a:pt x="732" y="506"/>
                    </a:cubicBezTo>
                    <a:cubicBezTo>
                      <a:pt x="720" y="509"/>
                      <a:pt x="715" y="515"/>
                      <a:pt x="710" y="525"/>
                    </a:cubicBezTo>
                    <a:cubicBezTo>
                      <a:pt x="692" y="555"/>
                      <a:pt x="699" y="578"/>
                      <a:pt x="718" y="604"/>
                    </a:cubicBezTo>
                    <a:cubicBezTo>
                      <a:pt x="750" y="649"/>
                      <a:pt x="748" y="650"/>
                      <a:pt x="709" y="689"/>
                    </a:cubicBezTo>
                    <a:cubicBezTo>
                      <a:pt x="688" y="711"/>
                      <a:pt x="667" y="732"/>
                      <a:pt x="646" y="754"/>
                    </a:cubicBezTo>
                    <a:cubicBezTo>
                      <a:pt x="621" y="739"/>
                      <a:pt x="598" y="725"/>
                      <a:pt x="575" y="710"/>
                    </a:cubicBezTo>
                    <a:cubicBezTo>
                      <a:pt x="564" y="702"/>
                      <a:pt x="555" y="703"/>
                      <a:pt x="542" y="707"/>
                    </a:cubicBezTo>
                    <a:cubicBezTo>
                      <a:pt x="511" y="715"/>
                      <a:pt x="495" y="732"/>
                      <a:pt x="495" y="765"/>
                    </a:cubicBezTo>
                    <a:cubicBezTo>
                      <a:pt x="495" y="767"/>
                      <a:pt x="493" y="770"/>
                      <a:pt x="493" y="772"/>
                    </a:cubicBezTo>
                    <a:cubicBezTo>
                      <a:pt x="481" y="822"/>
                      <a:pt x="481" y="822"/>
                      <a:pt x="430" y="822"/>
                    </a:cubicBezTo>
                    <a:cubicBezTo>
                      <a:pt x="403" y="822"/>
                      <a:pt x="376" y="821"/>
                      <a:pt x="348" y="822"/>
                    </a:cubicBezTo>
                    <a:cubicBezTo>
                      <a:pt x="338" y="822"/>
                      <a:pt x="333" y="819"/>
                      <a:pt x="331" y="808"/>
                    </a:cubicBezTo>
                    <a:cubicBezTo>
                      <a:pt x="329" y="793"/>
                      <a:pt x="322" y="778"/>
                      <a:pt x="321" y="763"/>
                    </a:cubicBezTo>
                    <a:cubicBezTo>
                      <a:pt x="318" y="734"/>
                      <a:pt x="306" y="715"/>
                      <a:pt x="276" y="707"/>
                    </a:cubicBezTo>
                    <a:cubicBezTo>
                      <a:pt x="262" y="703"/>
                      <a:pt x="252" y="701"/>
                      <a:pt x="240" y="710"/>
                    </a:cubicBezTo>
                    <a:cubicBezTo>
                      <a:pt x="221" y="723"/>
                      <a:pt x="202" y="734"/>
                      <a:pt x="183" y="747"/>
                    </a:cubicBezTo>
                    <a:cubicBezTo>
                      <a:pt x="176" y="751"/>
                      <a:pt x="171" y="754"/>
                      <a:pt x="164" y="747"/>
                    </a:cubicBezTo>
                    <a:cubicBezTo>
                      <a:pt x="132" y="715"/>
                      <a:pt x="100" y="684"/>
                      <a:pt x="68" y="652"/>
                    </a:cubicBezTo>
                    <a:cubicBezTo>
                      <a:pt x="83" y="627"/>
                      <a:pt x="97" y="604"/>
                      <a:pt x="112" y="581"/>
                    </a:cubicBezTo>
                    <a:cubicBezTo>
                      <a:pt x="119" y="570"/>
                      <a:pt x="119" y="561"/>
                      <a:pt x="116" y="549"/>
                    </a:cubicBezTo>
                    <a:cubicBezTo>
                      <a:pt x="108" y="515"/>
                      <a:pt x="87" y="503"/>
                      <a:pt x="55" y="500"/>
                    </a:cubicBezTo>
                    <a:cubicBezTo>
                      <a:pt x="48" y="500"/>
                      <a:pt x="41" y="497"/>
                      <a:pt x="34" y="495"/>
                    </a:cubicBezTo>
                    <a:cubicBezTo>
                      <a:pt x="0" y="487"/>
                      <a:pt x="0" y="487"/>
                      <a:pt x="0" y="452"/>
                    </a:cubicBezTo>
                    <a:cubicBezTo>
                      <a:pt x="0" y="419"/>
                      <a:pt x="1" y="387"/>
                      <a:pt x="0" y="354"/>
                    </a:cubicBezTo>
                    <a:cubicBezTo>
                      <a:pt x="0" y="344"/>
                      <a:pt x="3" y="339"/>
                      <a:pt x="14" y="337"/>
                    </a:cubicBezTo>
                    <a:cubicBezTo>
                      <a:pt x="36" y="333"/>
                      <a:pt x="58" y="326"/>
                      <a:pt x="80" y="322"/>
                    </a:cubicBezTo>
                    <a:cubicBezTo>
                      <a:pt x="95" y="320"/>
                      <a:pt x="101" y="311"/>
                      <a:pt x="108" y="299"/>
                    </a:cubicBezTo>
                    <a:cubicBezTo>
                      <a:pt x="122" y="272"/>
                      <a:pt x="119" y="251"/>
                      <a:pt x="101" y="229"/>
                    </a:cubicBezTo>
                    <a:cubicBezTo>
                      <a:pt x="89" y="213"/>
                      <a:pt x="79" y="195"/>
                      <a:pt x="69" y="178"/>
                    </a:cubicBezTo>
                    <a:close/>
                    <a:moveTo>
                      <a:pt x="385" y="66"/>
                    </a:moveTo>
                    <a:cubicBezTo>
                      <a:pt x="380" y="92"/>
                      <a:pt x="374" y="116"/>
                      <a:pt x="369" y="140"/>
                    </a:cubicBezTo>
                    <a:cubicBezTo>
                      <a:pt x="367" y="149"/>
                      <a:pt x="364" y="152"/>
                      <a:pt x="355" y="154"/>
                    </a:cubicBezTo>
                    <a:cubicBezTo>
                      <a:pt x="323" y="160"/>
                      <a:pt x="294" y="172"/>
                      <a:pt x="267" y="189"/>
                    </a:cubicBezTo>
                    <a:cubicBezTo>
                      <a:pt x="257" y="195"/>
                      <a:pt x="251" y="195"/>
                      <a:pt x="242" y="189"/>
                    </a:cubicBezTo>
                    <a:cubicBezTo>
                      <a:pt x="221" y="175"/>
                      <a:pt x="199" y="162"/>
                      <a:pt x="181" y="151"/>
                    </a:cubicBezTo>
                    <a:cubicBezTo>
                      <a:pt x="168" y="162"/>
                      <a:pt x="157" y="171"/>
                      <a:pt x="146" y="181"/>
                    </a:cubicBezTo>
                    <a:cubicBezTo>
                      <a:pt x="160" y="204"/>
                      <a:pt x="173" y="225"/>
                      <a:pt x="187" y="246"/>
                    </a:cubicBezTo>
                    <a:cubicBezTo>
                      <a:pt x="192" y="254"/>
                      <a:pt x="192" y="260"/>
                      <a:pt x="187" y="268"/>
                    </a:cubicBezTo>
                    <a:cubicBezTo>
                      <a:pt x="175" y="285"/>
                      <a:pt x="164" y="305"/>
                      <a:pt x="161" y="326"/>
                    </a:cubicBezTo>
                    <a:cubicBezTo>
                      <a:pt x="156" y="363"/>
                      <a:pt x="135" y="376"/>
                      <a:pt x="100" y="381"/>
                    </a:cubicBezTo>
                    <a:cubicBezTo>
                      <a:pt x="60" y="386"/>
                      <a:pt x="60" y="389"/>
                      <a:pt x="63" y="430"/>
                    </a:cubicBezTo>
                    <a:cubicBezTo>
                      <a:pt x="63" y="431"/>
                      <a:pt x="64" y="432"/>
                      <a:pt x="65" y="434"/>
                    </a:cubicBezTo>
                    <a:cubicBezTo>
                      <a:pt x="88" y="439"/>
                      <a:pt x="111" y="445"/>
                      <a:pt x="135" y="449"/>
                    </a:cubicBezTo>
                    <a:cubicBezTo>
                      <a:pt x="145" y="451"/>
                      <a:pt x="150" y="455"/>
                      <a:pt x="152" y="465"/>
                    </a:cubicBezTo>
                    <a:cubicBezTo>
                      <a:pt x="157" y="497"/>
                      <a:pt x="169" y="527"/>
                      <a:pt x="187" y="554"/>
                    </a:cubicBezTo>
                    <a:cubicBezTo>
                      <a:pt x="193" y="562"/>
                      <a:pt x="191" y="569"/>
                      <a:pt x="186" y="577"/>
                    </a:cubicBezTo>
                    <a:cubicBezTo>
                      <a:pt x="172" y="598"/>
                      <a:pt x="159" y="619"/>
                      <a:pt x="147" y="640"/>
                    </a:cubicBezTo>
                    <a:cubicBezTo>
                      <a:pt x="158" y="652"/>
                      <a:pt x="167" y="662"/>
                      <a:pt x="176" y="673"/>
                    </a:cubicBezTo>
                    <a:cubicBezTo>
                      <a:pt x="180" y="671"/>
                      <a:pt x="181" y="671"/>
                      <a:pt x="182" y="670"/>
                    </a:cubicBezTo>
                    <a:cubicBezTo>
                      <a:pt x="200" y="659"/>
                      <a:pt x="218" y="649"/>
                      <a:pt x="235" y="637"/>
                    </a:cubicBezTo>
                    <a:cubicBezTo>
                      <a:pt x="248" y="628"/>
                      <a:pt x="259" y="626"/>
                      <a:pt x="273" y="635"/>
                    </a:cubicBezTo>
                    <a:cubicBezTo>
                      <a:pt x="289" y="646"/>
                      <a:pt x="307" y="657"/>
                      <a:pt x="326" y="659"/>
                    </a:cubicBezTo>
                    <a:cubicBezTo>
                      <a:pt x="364" y="662"/>
                      <a:pt x="372" y="687"/>
                      <a:pt x="376" y="718"/>
                    </a:cubicBezTo>
                    <a:cubicBezTo>
                      <a:pt x="381" y="759"/>
                      <a:pt x="383" y="759"/>
                      <a:pt x="423" y="756"/>
                    </a:cubicBezTo>
                    <a:cubicBezTo>
                      <a:pt x="425" y="756"/>
                      <a:pt x="426" y="755"/>
                      <a:pt x="428" y="754"/>
                    </a:cubicBezTo>
                    <a:cubicBezTo>
                      <a:pt x="433" y="731"/>
                      <a:pt x="439" y="708"/>
                      <a:pt x="443" y="684"/>
                    </a:cubicBezTo>
                    <a:cubicBezTo>
                      <a:pt x="445" y="674"/>
                      <a:pt x="449" y="669"/>
                      <a:pt x="459" y="667"/>
                    </a:cubicBezTo>
                    <a:cubicBezTo>
                      <a:pt x="491" y="662"/>
                      <a:pt x="520" y="649"/>
                      <a:pt x="547" y="632"/>
                    </a:cubicBezTo>
                    <a:cubicBezTo>
                      <a:pt x="556" y="626"/>
                      <a:pt x="562" y="627"/>
                      <a:pt x="570" y="632"/>
                    </a:cubicBezTo>
                    <a:cubicBezTo>
                      <a:pt x="591" y="646"/>
                      <a:pt x="613" y="659"/>
                      <a:pt x="634" y="673"/>
                    </a:cubicBezTo>
                    <a:cubicBezTo>
                      <a:pt x="646" y="662"/>
                      <a:pt x="658" y="653"/>
                      <a:pt x="666" y="640"/>
                    </a:cubicBezTo>
                    <a:cubicBezTo>
                      <a:pt x="653" y="619"/>
                      <a:pt x="640" y="599"/>
                      <a:pt x="627" y="579"/>
                    </a:cubicBezTo>
                    <a:cubicBezTo>
                      <a:pt x="622" y="572"/>
                      <a:pt x="619" y="566"/>
                      <a:pt x="625" y="558"/>
                    </a:cubicBezTo>
                    <a:cubicBezTo>
                      <a:pt x="642" y="531"/>
                      <a:pt x="653" y="502"/>
                      <a:pt x="660" y="471"/>
                    </a:cubicBezTo>
                    <a:cubicBezTo>
                      <a:pt x="662" y="459"/>
                      <a:pt x="669" y="454"/>
                      <a:pt x="680" y="451"/>
                    </a:cubicBezTo>
                    <a:cubicBezTo>
                      <a:pt x="705" y="446"/>
                      <a:pt x="729" y="439"/>
                      <a:pt x="753" y="433"/>
                    </a:cubicBezTo>
                    <a:cubicBezTo>
                      <a:pt x="753" y="424"/>
                      <a:pt x="752" y="417"/>
                      <a:pt x="754" y="411"/>
                    </a:cubicBezTo>
                    <a:cubicBezTo>
                      <a:pt x="757" y="392"/>
                      <a:pt x="748" y="385"/>
                      <a:pt x="731" y="383"/>
                    </a:cubicBezTo>
                    <a:cubicBezTo>
                      <a:pt x="714" y="380"/>
                      <a:pt x="697" y="376"/>
                      <a:pt x="680" y="372"/>
                    </a:cubicBezTo>
                    <a:cubicBezTo>
                      <a:pt x="674" y="370"/>
                      <a:pt x="668" y="370"/>
                      <a:pt x="666" y="361"/>
                    </a:cubicBezTo>
                    <a:cubicBezTo>
                      <a:pt x="661" y="326"/>
                      <a:pt x="645" y="296"/>
                      <a:pt x="628" y="267"/>
                    </a:cubicBezTo>
                    <a:cubicBezTo>
                      <a:pt x="623" y="259"/>
                      <a:pt x="625" y="253"/>
                      <a:pt x="630" y="246"/>
                    </a:cubicBezTo>
                    <a:cubicBezTo>
                      <a:pt x="643" y="224"/>
                      <a:pt x="656" y="203"/>
                      <a:pt x="669" y="182"/>
                    </a:cubicBezTo>
                    <a:cubicBezTo>
                      <a:pt x="658" y="171"/>
                      <a:pt x="648" y="160"/>
                      <a:pt x="637" y="149"/>
                    </a:cubicBezTo>
                    <a:cubicBezTo>
                      <a:pt x="616" y="162"/>
                      <a:pt x="595" y="176"/>
                      <a:pt x="573" y="189"/>
                    </a:cubicBezTo>
                    <a:cubicBezTo>
                      <a:pt x="566" y="194"/>
                      <a:pt x="560" y="196"/>
                      <a:pt x="552" y="190"/>
                    </a:cubicBezTo>
                    <a:cubicBezTo>
                      <a:pt x="525" y="173"/>
                      <a:pt x="496" y="162"/>
                      <a:pt x="465" y="156"/>
                    </a:cubicBezTo>
                    <a:cubicBezTo>
                      <a:pt x="453" y="153"/>
                      <a:pt x="448" y="147"/>
                      <a:pt x="446" y="135"/>
                    </a:cubicBezTo>
                    <a:cubicBezTo>
                      <a:pt x="441" y="112"/>
                      <a:pt x="436" y="89"/>
                      <a:pt x="430" y="66"/>
                    </a:cubicBezTo>
                    <a:cubicBezTo>
                      <a:pt x="415" y="66"/>
                      <a:pt x="401" y="66"/>
                      <a:pt x="385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3" name="Freeform 266"/>
              <p:cNvSpPr>
                <a:spLocks/>
              </p:cNvSpPr>
              <p:nvPr/>
            </p:nvSpPr>
            <p:spPr bwMode="auto">
              <a:xfrm>
                <a:off x="1047" y="1783"/>
                <a:ext cx="92" cy="90"/>
              </a:xfrm>
              <a:custGeom>
                <a:avLst/>
                <a:gdLst>
                  <a:gd name="T0" fmla="*/ 3 w 69"/>
                  <a:gd name="T1" fmla="*/ 68 h 68"/>
                  <a:gd name="T2" fmla="*/ 6 w 69"/>
                  <a:gd name="T3" fmla="*/ 0 h 68"/>
                  <a:gd name="T4" fmla="*/ 69 w 69"/>
                  <a:gd name="T5" fmla="*/ 7 h 68"/>
                  <a:gd name="T6" fmla="*/ 69 w 69"/>
                  <a:gd name="T7" fmla="*/ 56 h 68"/>
                  <a:gd name="T8" fmla="*/ 58 w 69"/>
                  <a:gd name="T9" fmla="*/ 68 h 68"/>
                  <a:gd name="T10" fmla="*/ 3 w 69"/>
                  <a:gd name="T1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68">
                    <a:moveTo>
                      <a:pt x="3" y="68"/>
                    </a:moveTo>
                    <a:cubicBezTo>
                      <a:pt x="0" y="44"/>
                      <a:pt x="1" y="22"/>
                      <a:pt x="6" y="0"/>
                    </a:cubicBezTo>
                    <a:cubicBezTo>
                      <a:pt x="27" y="1"/>
                      <a:pt x="48" y="1"/>
                      <a:pt x="69" y="7"/>
                    </a:cubicBezTo>
                    <a:cubicBezTo>
                      <a:pt x="69" y="23"/>
                      <a:pt x="69" y="40"/>
                      <a:pt x="69" y="56"/>
                    </a:cubicBezTo>
                    <a:cubicBezTo>
                      <a:pt x="69" y="63"/>
                      <a:pt x="66" y="68"/>
                      <a:pt x="58" y="68"/>
                    </a:cubicBezTo>
                    <a:cubicBezTo>
                      <a:pt x="40" y="68"/>
                      <a:pt x="22" y="68"/>
                      <a:pt x="3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4" name="Freeform 267"/>
              <p:cNvSpPr>
                <a:spLocks/>
              </p:cNvSpPr>
              <p:nvPr/>
            </p:nvSpPr>
            <p:spPr bwMode="auto">
              <a:xfrm>
                <a:off x="3114" y="1889"/>
                <a:ext cx="92" cy="88"/>
              </a:xfrm>
              <a:custGeom>
                <a:avLst/>
                <a:gdLst>
                  <a:gd name="T0" fmla="*/ 62 w 69"/>
                  <a:gd name="T1" fmla="*/ 66 h 66"/>
                  <a:gd name="T2" fmla="*/ 0 w 69"/>
                  <a:gd name="T3" fmla="*/ 59 h 66"/>
                  <a:gd name="T4" fmla="*/ 0 w 69"/>
                  <a:gd name="T5" fmla="*/ 0 h 66"/>
                  <a:gd name="T6" fmla="*/ 66 w 69"/>
                  <a:gd name="T7" fmla="*/ 0 h 66"/>
                  <a:gd name="T8" fmla="*/ 62 w 69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62" y="66"/>
                    </a:moveTo>
                    <a:cubicBezTo>
                      <a:pt x="40" y="65"/>
                      <a:pt x="20" y="65"/>
                      <a:pt x="0" y="59"/>
                    </a:cubicBezTo>
                    <a:cubicBezTo>
                      <a:pt x="0" y="40"/>
                      <a:pt x="0" y="21"/>
                      <a:pt x="0" y="0"/>
                    </a:cubicBezTo>
                    <a:cubicBezTo>
                      <a:pt x="21" y="0"/>
                      <a:pt x="43" y="0"/>
                      <a:pt x="66" y="0"/>
                    </a:cubicBezTo>
                    <a:cubicBezTo>
                      <a:pt x="67" y="22"/>
                      <a:pt x="69" y="44"/>
                      <a:pt x="6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5" name="Freeform 268"/>
              <p:cNvSpPr>
                <a:spLocks/>
              </p:cNvSpPr>
              <p:nvPr/>
            </p:nvSpPr>
            <p:spPr bwMode="auto">
              <a:xfrm>
                <a:off x="1187" y="1281"/>
                <a:ext cx="121" cy="122"/>
              </a:xfrm>
              <a:custGeom>
                <a:avLst/>
                <a:gdLst>
                  <a:gd name="T0" fmla="*/ 55 w 90"/>
                  <a:gd name="T1" fmla="*/ 91 h 91"/>
                  <a:gd name="T2" fmla="*/ 0 w 90"/>
                  <a:gd name="T3" fmla="*/ 59 h 91"/>
                  <a:gd name="T4" fmla="*/ 35 w 90"/>
                  <a:gd name="T5" fmla="*/ 0 h 91"/>
                  <a:gd name="T6" fmla="*/ 90 w 90"/>
                  <a:gd name="T7" fmla="*/ 36 h 91"/>
                  <a:gd name="T8" fmla="*/ 55 w 90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1">
                    <a:moveTo>
                      <a:pt x="55" y="91"/>
                    </a:moveTo>
                    <a:cubicBezTo>
                      <a:pt x="35" y="80"/>
                      <a:pt x="18" y="70"/>
                      <a:pt x="0" y="59"/>
                    </a:cubicBezTo>
                    <a:cubicBezTo>
                      <a:pt x="9" y="38"/>
                      <a:pt x="22" y="20"/>
                      <a:pt x="35" y="0"/>
                    </a:cubicBezTo>
                    <a:cubicBezTo>
                      <a:pt x="53" y="12"/>
                      <a:pt x="71" y="24"/>
                      <a:pt x="90" y="36"/>
                    </a:cubicBezTo>
                    <a:cubicBezTo>
                      <a:pt x="78" y="54"/>
                      <a:pt x="67" y="72"/>
                      <a:pt x="55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6" name="Freeform 269"/>
              <p:cNvSpPr>
                <a:spLocks/>
              </p:cNvSpPr>
              <p:nvPr/>
            </p:nvSpPr>
            <p:spPr bwMode="auto">
              <a:xfrm>
                <a:off x="2848" y="2493"/>
                <a:ext cx="124" cy="122"/>
              </a:xfrm>
              <a:custGeom>
                <a:avLst/>
                <a:gdLst>
                  <a:gd name="T0" fmla="*/ 41 w 93"/>
                  <a:gd name="T1" fmla="*/ 0 h 91"/>
                  <a:gd name="T2" fmla="*/ 93 w 93"/>
                  <a:gd name="T3" fmla="*/ 39 h 91"/>
                  <a:gd name="T4" fmla="*/ 48 w 93"/>
                  <a:gd name="T5" fmla="*/ 91 h 91"/>
                  <a:gd name="T6" fmla="*/ 0 w 93"/>
                  <a:gd name="T7" fmla="*/ 47 h 91"/>
                  <a:gd name="T8" fmla="*/ 41 w 93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1">
                    <a:moveTo>
                      <a:pt x="41" y="0"/>
                    </a:moveTo>
                    <a:cubicBezTo>
                      <a:pt x="58" y="13"/>
                      <a:pt x="75" y="25"/>
                      <a:pt x="93" y="39"/>
                    </a:cubicBezTo>
                    <a:cubicBezTo>
                      <a:pt x="80" y="59"/>
                      <a:pt x="65" y="74"/>
                      <a:pt x="48" y="91"/>
                    </a:cubicBezTo>
                    <a:cubicBezTo>
                      <a:pt x="32" y="76"/>
                      <a:pt x="16" y="62"/>
                      <a:pt x="0" y="47"/>
                    </a:cubicBezTo>
                    <a:cubicBezTo>
                      <a:pt x="11" y="29"/>
                      <a:pt x="28" y="17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7" name="Freeform 270"/>
              <p:cNvSpPr>
                <a:spLocks/>
              </p:cNvSpPr>
              <p:nvPr/>
            </p:nvSpPr>
            <p:spPr bwMode="auto">
              <a:xfrm>
                <a:off x="3087" y="2051"/>
                <a:ext cx="102" cy="102"/>
              </a:xfrm>
              <a:custGeom>
                <a:avLst/>
                <a:gdLst>
                  <a:gd name="T0" fmla="*/ 0 w 76"/>
                  <a:gd name="T1" fmla="*/ 62 h 77"/>
                  <a:gd name="T2" fmla="*/ 13 w 76"/>
                  <a:gd name="T3" fmla="*/ 0 h 77"/>
                  <a:gd name="T4" fmla="*/ 76 w 76"/>
                  <a:gd name="T5" fmla="*/ 9 h 77"/>
                  <a:gd name="T6" fmla="*/ 61 w 76"/>
                  <a:gd name="T7" fmla="*/ 77 h 77"/>
                  <a:gd name="T8" fmla="*/ 0 w 76"/>
                  <a:gd name="T9" fmla="*/ 6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7">
                    <a:moveTo>
                      <a:pt x="0" y="62"/>
                    </a:moveTo>
                    <a:cubicBezTo>
                      <a:pt x="4" y="40"/>
                      <a:pt x="9" y="21"/>
                      <a:pt x="13" y="0"/>
                    </a:cubicBezTo>
                    <a:cubicBezTo>
                      <a:pt x="34" y="3"/>
                      <a:pt x="54" y="6"/>
                      <a:pt x="76" y="9"/>
                    </a:cubicBezTo>
                    <a:cubicBezTo>
                      <a:pt x="76" y="33"/>
                      <a:pt x="67" y="53"/>
                      <a:pt x="61" y="77"/>
                    </a:cubicBezTo>
                    <a:cubicBezTo>
                      <a:pt x="41" y="72"/>
                      <a:pt x="21" y="67"/>
                      <a:pt x="0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8" name="Freeform 271"/>
              <p:cNvSpPr>
                <a:spLocks/>
              </p:cNvSpPr>
              <p:nvPr/>
            </p:nvSpPr>
            <p:spPr bwMode="auto">
              <a:xfrm>
                <a:off x="3108" y="1713"/>
                <a:ext cx="98" cy="96"/>
              </a:xfrm>
              <a:custGeom>
                <a:avLst/>
                <a:gdLst>
                  <a:gd name="T0" fmla="*/ 71 w 74"/>
                  <a:gd name="T1" fmla="*/ 68 h 72"/>
                  <a:gd name="T2" fmla="*/ 5 w 74"/>
                  <a:gd name="T3" fmla="*/ 72 h 72"/>
                  <a:gd name="T4" fmla="*/ 0 w 74"/>
                  <a:gd name="T5" fmla="*/ 11 h 72"/>
                  <a:gd name="T6" fmla="*/ 66 w 74"/>
                  <a:gd name="T7" fmla="*/ 0 h 72"/>
                  <a:gd name="T8" fmla="*/ 71 w 74"/>
                  <a:gd name="T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72">
                    <a:moveTo>
                      <a:pt x="71" y="68"/>
                    </a:moveTo>
                    <a:cubicBezTo>
                      <a:pt x="48" y="71"/>
                      <a:pt x="27" y="66"/>
                      <a:pt x="5" y="72"/>
                    </a:cubicBezTo>
                    <a:cubicBezTo>
                      <a:pt x="4" y="51"/>
                      <a:pt x="5" y="31"/>
                      <a:pt x="0" y="11"/>
                    </a:cubicBezTo>
                    <a:cubicBezTo>
                      <a:pt x="21" y="5"/>
                      <a:pt x="43" y="3"/>
                      <a:pt x="66" y="0"/>
                    </a:cubicBezTo>
                    <a:cubicBezTo>
                      <a:pt x="67" y="23"/>
                      <a:pt x="74" y="44"/>
                      <a:pt x="71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79" name="Freeform 272"/>
              <p:cNvSpPr>
                <a:spLocks/>
              </p:cNvSpPr>
              <p:nvPr/>
            </p:nvSpPr>
            <p:spPr bwMode="auto">
              <a:xfrm>
                <a:off x="1052" y="1952"/>
                <a:ext cx="97" cy="93"/>
              </a:xfrm>
              <a:custGeom>
                <a:avLst/>
                <a:gdLst>
                  <a:gd name="T0" fmla="*/ 67 w 72"/>
                  <a:gd name="T1" fmla="*/ 0 h 70"/>
                  <a:gd name="T2" fmla="*/ 72 w 72"/>
                  <a:gd name="T3" fmla="*/ 61 h 70"/>
                  <a:gd name="T4" fmla="*/ 11 w 72"/>
                  <a:gd name="T5" fmla="*/ 70 h 70"/>
                  <a:gd name="T6" fmla="*/ 0 w 72"/>
                  <a:gd name="T7" fmla="*/ 3 h 70"/>
                  <a:gd name="T8" fmla="*/ 67 w 72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0">
                    <a:moveTo>
                      <a:pt x="67" y="0"/>
                    </a:moveTo>
                    <a:cubicBezTo>
                      <a:pt x="69" y="21"/>
                      <a:pt x="70" y="40"/>
                      <a:pt x="72" y="61"/>
                    </a:cubicBezTo>
                    <a:cubicBezTo>
                      <a:pt x="52" y="66"/>
                      <a:pt x="32" y="69"/>
                      <a:pt x="11" y="70"/>
                    </a:cubicBezTo>
                    <a:cubicBezTo>
                      <a:pt x="3" y="48"/>
                      <a:pt x="5" y="26"/>
                      <a:pt x="0" y="3"/>
                    </a:cubicBezTo>
                    <a:cubicBezTo>
                      <a:pt x="23" y="2"/>
                      <a:pt x="44" y="1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0" name="Freeform 273"/>
              <p:cNvSpPr>
                <a:spLocks/>
              </p:cNvSpPr>
              <p:nvPr/>
            </p:nvSpPr>
            <p:spPr bwMode="auto">
              <a:xfrm>
                <a:off x="1409" y="1027"/>
                <a:ext cx="122" cy="120"/>
              </a:xfrm>
              <a:custGeom>
                <a:avLst/>
                <a:gdLst>
                  <a:gd name="T0" fmla="*/ 42 w 91"/>
                  <a:gd name="T1" fmla="*/ 90 h 90"/>
                  <a:gd name="T2" fmla="*/ 0 w 91"/>
                  <a:gd name="T3" fmla="*/ 42 h 90"/>
                  <a:gd name="T4" fmla="*/ 52 w 91"/>
                  <a:gd name="T5" fmla="*/ 0 h 90"/>
                  <a:gd name="T6" fmla="*/ 91 w 91"/>
                  <a:gd name="T7" fmla="*/ 51 h 90"/>
                  <a:gd name="T8" fmla="*/ 42 w 91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42" y="90"/>
                    </a:moveTo>
                    <a:cubicBezTo>
                      <a:pt x="28" y="74"/>
                      <a:pt x="14" y="58"/>
                      <a:pt x="0" y="42"/>
                    </a:cubicBezTo>
                    <a:cubicBezTo>
                      <a:pt x="15" y="25"/>
                      <a:pt x="34" y="13"/>
                      <a:pt x="52" y="0"/>
                    </a:cubicBezTo>
                    <a:cubicBezTo>
                      <a:pt x="65" y="17"/>
                      <a:pt x="77" y="33"/>
                      <a:pt x="91" y="51"/>
                    </a:cubicBezTo>
                    <a:cubicBezTo>
                      <a:pt x="75" y="64"/>
                      <a:pt x="59" y="77"/>
                      <a:pt x="42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1" name="Freeform 274"/>
              <p:cNvSpPr>
                <a:spLocks/>
              </p:cNvSpPr>
              <p:nvPr/>
            </p:nvSpPr>
            <p:spPr bwMode="auto">
              <a:xfrm>
                <a:off x="1286" y="1145"/>
                <a:ext cx="123" cy="120"/>
              </a:xfrm>
              <a:custGeom>
                <a:avLst/>
                <a:gdLst>
                  <a:gd name="T0" fmla="*/ 0 w 92"/>
                  <a:gd name="T1" fmla="*/ 53 h 90"/>
                  <a:gd name="T2" fmla="*/ 44 w 92"/>
                  <a:gd name="T3" fmla="*/ 0 h 90"/>
                  <a:gd name="T4" fmla="*/ 92 w 92"/>
                  <a:gd name="T5" fmla="*/ 44 h 90"/>
                  <a:gd name="T6" fmla="*/ 50 w 92"/>
                  <a:gd name="T7" fmla="*/ 90 h 90"/>
                  <a:gd name="T8" fmla="*/ 0 w 92"/>
                  <a:gd name="T9" fmla="*/ 5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0">
                    <a:moveTo>
                      <a:pt x="0" y="53"/>
                    </a:moveTo>
                    <a:cubicBezTo>
                      <a:pt x="12" y="33"/>
                      <a:pt x="28" y="18"/>
                      <a:pt x="44" y="0"/>
                    </a:cubicBezTo>
                    <a:cubicBezTo>
                      <a:pt x="60" y="15"/>
                      <a:pt x="76" y="29"/>
                      <a:pt x="92" y="44"/>
                    </a:cubicBezTo>
                    <a:cubicBezTo>
                      <a:pt x="78" y="60"/>
                      <a:pt x="65" y="74"/>
                      <a:pt x="50" y="90"/>
                    </a:cubicBezTo>
                    <a:cubicBezTo>
                      <a:pt x="34" y="78"/>
                      <a:pt x="17" y="66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2" name="Freeform 275"/>
              <p:cNvSpPr>
                <a:spLocks/>
              </p:cNvSpPr>
              <p:nvPr/>
            </p:nvSpPr>
            <p:spPr bwMode="auto">
              <a:xfrm>
                <a:off x="1115" y="1440"/>
                <a:ext cx="111" cy="112"/>
              </a:xfrm>
              <a:custGeom>
                <a:avLst/>
                <a:gdLst>
                  <a:gd name="T0" fmla="*/ 83 w 83"/>
                  <a:gd name="T1" fmla="*/ 25 h 84"/>
                  <a:gd name="T2" fmla="*/ 60 w 83"/>
                  <a:gd name="T3" fmla="*/ 84 h 84"/>
                  <a:gd name="T4" fmla="*/ 0 w 83"/>
                  <a:gd name="T5" fmla="*/ 62 h 84"/>
                  <a:gd name="T6" fmla="*/ 25 w 83"/>
                  <a:gd name="T7" fmla="*/ 0 h 84"/>
                  <a:gd name="T8" fmla="*/ 83 w 83"/>
                  <a:gd name="T9" fmla="*/ 2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84">
                    <a:moveTo>
                      <a:pt x="83" y="25"/>
                    </a:moveTo>
                    <a:cubicBezTo>
                      <a:pt x="75" y="45"/>
                      <a:pt x="68" y="63"/>
                      <a:pt x="60" y="84"/>
                    </a:cubicBezTo>
                    <a:cubicBezTo>
                      <a:pt x="40" y="76"/>
                      <a:pt x="20" y="69"/>
                      <a:pt x="0" y="62"/>
                    </a:cubicBezTo>
                    <a:cubicBezTo>
                      <a:pt x="5" y="39"/>
                      <a:pt x="14" y="20"/>
                      <a:pt x="25" y="0"/>
                    </a:cubicBezTo>
                    <a:cubicBezTo>
                      <a:pt x="45" y="9"/>
                      <a:pt x="63" y="17"/>
                      <a:pt x="8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3" name="Freeform 276"/>
              <p:cNvSpPr>
                <a:spLocks/>
              </p:cNvSpPr>
              <p:nvPr/>
            </p:nvSpPr>
            <p:spPr bwMode="auto">
              <a:xfrm>
                <a:off x="3031" y="2208"/>
                <a:ext cx="111" cy="112"/>
              </a:xfrm>
              <a:custGeom>
                <a:avLst/>
                <a:gdLst>
                  <a:gd name="T0" fmla="*/ 23 w 83"/>
                  <a:gd name="T1" fmla="*/ 0 h 84"/>
                  <a:gd name="T2" fmla="*/ 83 w 83"/>
                  <a:gd name="T3" fmla="*/ 22 h 84"/>
                  <a:gd name="T4" fmla="*/ 58 w 83"/>
                  <a:gd name="T5" fmla="*/ 84 h 84"/>
                  <a:gd name="T6" fmla="*/ 0 w 83"/>
                  <a:gd name="T7" fmla="*/ 59 h 84"/>
                  <a:gd name="T8" fmla="*/ 23 w 83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84">
                    <a:moveTo>
                      <a:pt x="23" y="0"/>
                    </a:moveTo>
                    <a:cubicBezTo>
                      <a:pt x="45" y="8"/>
                      <a:pt x="63" y="15"/>
                      <a:pt x="83" y="22"/>
                    </a:cubicBezTo>
                    <a:cubicBezTo>
                      <a:pt x="79" y="44"/>
                      <a:pt x="68" y="63"/>
                      <a:pt x="58" y="84"/>
                    </a:cubicBezTo>
                    <a:cubicBezTo>
                      <a:pt x="39" y="75"/>
                      <a:pt x="20" y="67"/>
                      <a:pt x="0" y="59"/>
                    </a:cubicBezTo>
                    <a:cubicBezTo>
                      <a:pt x="8" y="39"/>
                      <a:pt x="15" y="2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4" name="Freeform 277"/>
              <p:cNvSpPr>
                <a:spLocks/>
              </p:cNvSpPr>
              <p:nvPr/>
            </p:nvSpPr>
            <p:spPr bwMode="auto">
              <a:xfrm>
                <a:off x="2726" y="2613"/>
                <a:ext cx="121" cy="122"/>
              </a:xfrm>
              <a:custGeom>
                <a:avLst/>
                <a:gdLst>
                  <a:gd name="T0" fmla="*/ 0 w 90"/>
                  <a:gd name="T1" fmla="*/ 39 h 91"/>
                  <a:gd name="T2" fmla="*/ 49 w 90"/>
                  <a:gd name="T3" fmla="*/ 0 h 91"/>
                  <a:gd name="T4" fmla="*/ 90 w 90"/>
                  <a:gd name="T5" fmla="*/ 47 h 91"/>
                  <a:gd name="T6" fmla="*/ 39 w 90"/>
                  <a:gd name="T7" fmla="*/ 91 h 91"/>
                  <a:gd name="T8" fmla="*/ 0 w 90"/>
                  <a:gd name="T9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1">
                    <a:moveTo>
                      <a:pt x="0" y="39"/>
                    </a:moveTo>
                    <a:cubicBezTo>
                      <a:pt x="16" y="26"/>
                      <a:pt x="32" y="13"/>
                      <a:pt x="49" y="0"/>
                    </a:cubicBezTo>
                    <a:cubicBezTo>
                      <a:pt x="63" y="16"/>
                      <a:pt x="76" y="31"/>
                      <a:pt x="90" y="47"/>
                    </a:cubicBezTo>
                    <a:cubicBezTo>
                      <a:pt x="75" y="64"/>
                      <a:pt x="58" y="77"/>
                      <a:pt x="39" y="91"/>
                    </a:cubicBezTo>
                    <a:cubicBezTo>
                      <a:pt x="26" y="73"/>
                      <a:pt x="14" y="57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5" name="Freeform 278"/>
              <p:cNvSpPr>
                <a:spLocks/>
              </p:cNvSpPr>
              <p:nvPr/>
            </p:nvSpPr>
            <p:spPr bwMode="auto">
              <a:xfrm>
                <a:off x="2950" y="2361"/>
                <a:ext cx="116" cy="118"/>
              </a:xfrm>
              <a:custGeom>
                <a:avLst/>
                <a:gdLst>
                  <a:gd name="T0" fmla="*/ 0 w 87"/>
                  <a:gd name="T1" fmla="*/ 52 h 88"/>
                  <a:gd name="T2" fmla="*/ 33 w 87"/>
                  <a:gd name="T3" fmla="*/ 0 h 88"/>
                  <a:gd name="T4" fmla="*/ 87 w 87"/>
                  <a:gd name="T5" fmla="*/ 32 h 88"/>
                  <a:gd name="T6" fmla="*/ 55 w 87"/>
                  <a:gd name="T7" fmla="*/ 88 h 88"/>
                  <a:gd name="T8" fmla="*/ 0 w 87"/>
                  <a:gd name="T9" fmla="*/ 5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8">
                    <a:moveTo>
                      <a:pt x="0" y="52"/>
                    </a:moveTo>
                    <a:cubicBezTo>
                      <a:pt x="12" y="34"/>
                      <a:pt x="22" y="18"/>
                      <a:pt x="33" y="0"/>
                    </a:cubicBezTo>
                    <a:cubicBezTo>
                      <a:pt x="51" y="11"/>
                      <a:pt x="69" y="21"/>
                      <a:pt x="87" y="32"/>
                    </a:cubicBezTo>
                    <a:cubicBezTo>
                      <a:pt x="79" y="53"/>
                      <a:pt x="67" y="69"/>
                      <a:pt x="55" y="88"/>
                    </a:cubicBezTo>
                    <a:cubicBezTo>
                      <a:pt x="37" y="76"/>
                      <a:pt x="19" y="65"/>
                      <a:pt x="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6" name="Freeform 279"/>
              <p:cNvSpPr>
                <a:spLocks/>
              </p:cNvSpPr>
              <p:nvPr/>
            </p:nvSpPr>
            <p:spPr bwMode="auto">
              <a:xfrm>
                <a:off x="1068" y="1612"/>
                <a:ext cx="98" cy="97"/>
              </a:xfrm>
              <a:custGeom>
                <a:avLst/>
                <a:gdLst>
                  <a:gd name="T0" fmla="*/ 73 w 73"/>
                  <a:gd name="T1" fmla="*/ 16 h 73"/>
                  <a:gd name="T2" fmla="*/ 63 w 73"/>
                  <a:gd name="T3" fmla="*/ 73 h 73"/>
                  <a:gd name="T4" fmla="*/ 0 w 73"/>
                  <a:gd name="T5" fmla="*/ 64 h 73"/>
                  <a:gd name="T6" fmla="*/ 11 w 73"/>
                  <a:gd name="T7" fmla="*/ 0 h 73"/>
                  <a:gd name="T8" fmla="*/ 73 w 73"/>
                  <a:gd name="T9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3">
                    <a:moveTo>
                      <a:pt x="73" y="16"/>
                    </a:moveTo>
                    <a:cubicBezTo>
                      <a:pt x="70" y="36"/>
                      <a:pt x="67" y="54"/>
                      <a:pt x="63" y="73"/>
                    </a:cubicBezTo>
                    <a:cubicBezTo>
                      <a:pt x="42" y="70"/>
                      <a:pt x="22" y="67"/>
                      <a:pt x="0" y="64"/>
                    </a:cubicBezTo>
                    <a:cubicBezTo>
                      <a:pt x="0" y="42"/>
                      <a:pt x="8" y="22"/>
                      <a:pt x="11" y="0"/>
                    </a:cubicBezTo>
                    <a:cubicBezTo>
                      <a:pt x="33" y="3"/>
                      <a:pt x="53" y="9"/>
                      <a:pt x="7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  <p:sp>
            <p:nvSpPr>
              <p:cNvPr id="287" name="Freeform 285"/>
              <p:cNvSpPr>
                <a:spLocks noEditPoints="1"/>
              </p:cNvSpPr>
              <p:nvPr/>
            </p:nvSpPr>
            <p:spPr bwMode="auto">
              <a:xfrm>
                <a:off x="1923" y="1676"/>
                <a:ext cx="410" cy="408"/>
              </a:xfrm>
              <a:custGeom>
                <a:avLst/>
                <a:gdLst>
                  <a:gd name="T0" fmla="*/ 307 w 307"/>
                  <a:gd name="T1" fmla="*/ 153 h 306"/>
                  <a:gd name="T2" fmla="*/ 153 w 307"/>
                  <a:gd name="T3" fmla="*/ 306 h 306"/>
                  <a:gd name="T4" fmla="*/ 1 w 307"/>
                  <a:gd name="T5" fmla="*/ 152 h 306"/>
                  <a:gd name="T6" fmla="*/ 154 w 307"/>
                  <a:gd name="T7" fmla="*/ 0 h 306"/>
                  <a:gd name="T8" fmla="*/ 307 w 307"/>
                  <a:gd name="T9" fmla="*/ 153 h 306"/>
                  <a:gd name="T10" fmla="*/ 243 w 307"/>
                  <a:gd name="T11" fmla="*/ 152 h 306"/>
                  <a:gd name="T12" fmla="*/ 153 w 307"/>
                  <a:gd name="T13" fmla="*/ 64 h 306"/>
                  <a:gd name="T14" fmla="*/ 65 w 307"/>
                  <a:gd name="T15" fmla="*/ 155 h 306"/>
                  <a:gd name="T16" fmla="*/ 154 w 307"/>
                  <a:gd name="T17" fmla="*/ 242 h 306"/>
                  <a:gd name="T18" fmla="*/ 243 w 307"/>
                  <a:gd name="T19" fmla="*/ 15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7" h="306">
                    <a:moveTo>
                      <a:pt x="307" y="153"/>
                    </a:moveTo>
                    <a:cubicBezTo>
                      <a:pt x="307" y="239"/>
                      <a:pt x="239" y="306"/>
                      <a:pt x="153" y="306"/>
                    </a:cubicBezTo>
                    <a:cubicBezTo>
                      <a:pt x="68" y="306"/>
                      <a:pt x="0" y="238"/>
                      <a:pt x="1" y="152"/>
                    </a:cubicBezTo>
                    <a:cubicBezTo>
                      <a:pt x="1" y="68"/>
                      <a:pt x="70" y="0"/>
                      <a:pt x="154" y="0"/>
                    </a:cubicBezTo>
                    <a:cubicBezTo>
                      <a:pt x="239" y="0"/>
                      <a:pt x="307" y="68"/>
                      <a:pt x="307" y="153"/>
                    </a:cubicBezTo>
                    <a:close/>
                    <a:moveTo>
                      <a:pt x="243" y="152"/>
                    </a:moveTo>
                    <a:cubicBezTo>
                      <a:pt x="243" y="101"/>
                      <a:pt x="205" y="63"/>
                      <a:pt x="153" y="64"/>
                    </a:cubicBezTo>
                    <a:cubicBezTo>
                      <a:pt x="103" y="64"/>
                      <a:pt x="64" y="104"/>
                      <a:pt x="65" y="155"/>
                    </a:cubicBezTo>
                    <a:cubicBezTo>
                      <a:pt x="65" y="204"/>
                      <a:pt x="105" y="242"/>
                      <a:pt x="154" y="242"/>
                    </a:cubicBezTo>
                    <a:cubicBezTo>
                      <a:pt x="204" y="242"/>
                      <a:pt x="244" y="202"/>
                      <a:pt x="243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/>
              </a:p>
            </p:txBody>
          </p:sp>
        </p:grpSp>
        <p:grpSp>
          <p:nvGrpSpPr>
            <p:cNvPr id="288" name="Shape 413"/>
            <p:cNvGrpSpPr>
              <a:grpSpLocks noChangeAspect="1"/>
            </p:cNvGrpSpPr>
            <p:nvPr/>
          </p:nvGrpSpPr>
          <p:grpSpPr>
            <a:xfrm>
              <a:off x="6226630" y="3410444"/>
              <a:ext cx="1215217" cy="1010956"/>
              <a:chOff x="1926350" y="995225"/>
              <a:chExt cx="428650" cy="356600"/>
            </a:xfrm>
            <a:solidFill>
              <a:schemeClr val="bg1"/>
            </a:solidFill>
          </p:grpSpPr>
          <p:sp>
            <p:nvSpPr>
              <p:cNvPr id="289" name="Shape 414"/>
              <p:cNvSpPr/>
              <p:nvPr/>
            </p:nvSpPr>
            <p:spPr>
              <a:xfrm>
                <a:off x="1926350" y="1298075"/>
                <a:ext cx="208225" cy="53750"/>
              </a:xfrm>
              <a:custGeom>
                <a:avLst/>
                <a:gdLst/>
                <a:ahLst/>
                <a:cxnLst/>
                <a:rect l="0" t="0" r="0" b="0"/>
                <a:pathLst>
                  <a:path w="8329" h="2150" extrusionOk="0">
                    <a:moveTo>
                      <a:pt x="0" y="0"/>
                    </a:moveTo>
                    <a:lnTo>
                      <a:pt x="0" y="489"/>
                    </a:lnTo>
                    <a:lnTo>
                      <a:pt x="25" y="635"/>
                    </a:lnTo>
                    <a:lnTo>
                      <a:pt x="74" y="758"/>
                    </a:lnTo>
                    <a:lnTo>
                      <a:pt x="147" y="855"/>
                    </a:lnTo>
                    <a:lnTo>
                      <a:pt x="245" y="953"/>
                    </a:lnTo>
                    <a:lnTo>
                      <a:pt x="391" y="1026"/>
                    </a:lnTo>
                    <a:lnTo>
                      <a:pt x="562" y="1051"/>
                    </a:lnTo>
                    <a:lnTo>
                      <a:pt x="733" y="1026"/>
                    </a:lnTo>
                    <a:lnTo>
                      <a:pt x="1295" y="855"/>
                    </a:lnTo>
                    <a:lnTo>
                      <a:pt x="1661" y="782"/>
                    </a:lnTo>
                    <a:lnTo>
                      <a:pt x="2076" y="684"/>
                    </a:lnTo>
                    <a:lnTo>
                      <a:pt x="2540" y="611"/>
                    </a:lnTo>
                    <a:lnTo>
                      <a:pt x="3029" y="562"/>
                    </a:lnTo>
                    <a:lnTo>
                      <a:pt x="3591" y="513"/>
                    </a:lnTo>
                    <a:lnTo>
                      <a:pt x="4177" y="489"/>
                    </a:lnTo>
                    <a:lnTo>
                      <a:pt x="4616" y="513"/>
                    </a:lnTo>
                    <a:lnTo>
                      <a:pt x="5032" y="538"/>
                    </a:lnTo>
                    <a:lnTo>
                      <a:pt x="5422" y="611"/>
                    </a:lnTo>
                    <a:lnTo>
                      <a:pt x="5789" y="684"/>
                    </a:lnTo>
                    <a:lnTo>
                      <a:pt x="6131" y="782"/>
                    </a:lnTo>
                    <a:lnTo>
                      <a:pt x="6448" y="880"/>
                    </a:lnTo>
                    <a:lnTo>
                      <a:pt x="6717" y="1002"/>
                    </a:lnTo>
                    <a:lnTo>
                      <a:pt x="6985" y="1124"/>
                    </a:lnTo>
                    <a:lnTo>
                      <a:pt x="7205" y="1246"/>
                    </a:lnTo>
                    <a:lnTo>
                      <a:pt x="7425" y="1393"/>
                    </a:lnTo>
                    <a:lnTo>
                      <a:pt x="7791" y="1661"/>
                    </a:lnTo>
                    <a:lnTo>
                      <a:pt x="8084" y="1930"/>
                    </a:lnTo>
                    <a:lnTo>
                      <a:pt x="8329" y="2150"/>
                    </a:lnTo>
                    <a:lnTo>
                      <a:pt x="8329" y="1661"/>
                    </a:lnTo>
                    <a:lnTo>
                      <a:pt x="8084" y="1441"/>
                    </a:lnTo>
                    <a:lnTo>
                      <a:pt x="7791" y="1173"/>
                    </a:lnTo>
                    <a:lnTo>
                      <a:pt x="7425" y="904"/>
                    </a:lnTo>
                    <a:lnTo>
                      <a:pt x="7205" y="758"/>
                    </a:lnTo>
                    <a:lnTo>
                      <a:pt x="6985" y="635"/>
                    </a:lnTo>
                    <a:lnTo>
                      <a:pt x="6717" y="513"/>
                    </a:lnTo>
                    <a:lnTo>
                      <a:pt x="6448" y="391"/>
                    </a:lnTo>
                    <a:lnTo>
                      <a:pt x="6131" y="294"/>
                    </a:lnTo>
                    <a:lnTo>
                      <a:pt x="5789" y="196"/>
                    </a:lnTo>
                    <a:lnTo>
                      <a:pt x="5422" y="123"/>
                    </a:lnTo>
                    <a:lnTo>
                      <a:pt x="5032" y="49"/>
                    </a:lnTo>
                    <a:lnTo>
                      <a:pt x="4616" y="25"/>
                    </a:lnTo>
                    <a:lnTo>
                      <a:pt x="4177" y="0"/>
                    </a:lnTo>
                    <a:lnTo>
                      <a:pt x="3591" y="25"/>
                    </a:lnTo>
                    <a:lnTo>
                      <a:pt x="3029" y="74"/>
                    </a:lnTo>
                    <a:lnTo>
                      <a:pt x="2540" y="123"/>
                    </a:lnTo>
                    <a:lnTo>
                      <a:pt x="2076" y="196"/>
                    </a:lnTo>
                    <a:lnTo>
                      <a:pt x="1661" y="294"/>
                    </a:lnTo>
                    <a:lnTo>
                      <a:pt x="1295" y="367"/>
                    </a:lnTo>
                    <a:lnTo>
                      <a:pt x="733" y="538"/>
                    </a:lnTo>
                    <a:lnTo>
                      <a:pt x="562" y="562"/>
                    </a:lnTo>
                    <a:lnTo>
                      <a:pt x="391" y="538"/>
                    </a:lnTo>
                    <a:lnTo>
                      <a:pt x="245" y="465"/>
                    </a:lnTo>
                    <a:lnTo>
                      <a:pt x="147" y="367"/>
                    </a:lnTo>
                    <a:lnTo>
                      <a:pt x="74" y="269"/>
                    </a:lnTo>
                    <a:lnTo>
                      <a:pt x="25" y="1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68569" tIns="68569" rIns="68569" bIns="68569" anchor="ctr" anchorCtr="0">
                <a:noAutofit/>
              </a:bodyPr>
              <a:lstStyle/>
              <a:p>
                <a:endParaRPr sz="1350"/>
              </a:p>
            </p:txBody>
          </p:sp>
          <p:sp>
            <p:nvSpPr>
              <p:cNvPr id="290" name="Shape 415"/>
              <p:cNvSpPr/>
              <p:nvPr/>
            </p:nvSpPr>
            <p:spPr>
              <a:xfrm>
                <a:off x="2146775" y="1298075"/>
                <a:ext cx="208225" cy="53750"/>
              </a:xfrm>
              <a:custGeom>
                <a:avLst/>
                <a:gdLst/>
                <a:ahLst/>
                <a:cxnLst/>
                <a:rect l="0" t="0" r="0" b="0"/>
                <a:pathLst>
                  <a:path w="8329" h="2150" extrusionOk="0">
                    <a:moveTo>
                      <a:pt x="4152" y="0"/>
                    </a:moveTo>
                    <a:lnTo>
                      <a:pt x="3712" y="25"/>
                    </a:lnTo>
                    <a:lnTo>
                      <a:pt x="3297" y="49"/>
                    </a:lnTo>
                    <a:lnTo>
                      <a:pt x="2907" y="123"/>
                    </a:lnTo>
                    <a:lnTo>
                      <a:pt x="2540" y="196"/>
                    </a:lnTo>
                    <a:lnTo>
                      <a:pt x="2198" y="294"/>
                    </a:lnTo>
                    <a:lnTo>
                      <a:pt x="1881" y="391"/>
                    </a:lnTo>
                    <a:lnTo>
                      <a:pt x="1612" y="513"/>
                    </a:lnTo>
                    <a:lnTo>
                      <a:pt x="1343" y="635"/>
                    </a:lnTo>
                    <a:lnTo>
                      <a:pt x="1124" y="758"/>
                    </a:lnTo>
                    <a:lnTo>
                      <a:pt x="904" y="904"/>
                    </a:lnTo>
                    <a:lnTo>
                      <a:pt x="537" y="1173"/>
                    </a:lnTo>
                    <a:lnTo>
                      <a:pt x="244" y="1441"/>
                    </a:lnTo>
                    <a:lnTo>
                      <a:pt x="0" y="1661"/>
                    </a:lnTo>
                    <a:lnTo>
                      <a:pt x="0" y="2150"/>
                    </a:lnTo>
                    <a:lnTo>
                      <a:pt x="244" y="1930"/>
                    </a:lnTo>
                    <a:lnTo>
                      <a:pt x="537" y="1661"/>
                    </a:lnTo>
                    <a:lnTo>
                      <a:pt x="904" y="1393"/>
                    </a:lnTo>
                    <a:lnTo>
                      <a:pt x="1124" y="1246"/>
                    </a:lnTo>
                    <a:lnTo>
                      <a:pt x="1343" y="1124"/>
                    </a:lnTo>
                    <a:lnTo>
                      <a:pt x="1612" y="1002"/>
                    </a:lnTo>
                    <a:lnTo>
                      <a:pt x="1881" y="880"/>
                    </a:lnTo>
                    <a:lnTo>
                      <a:pt x="2198" y="782"/>
                    </a:lnTo>
                    <a:lnTo>
                      <a:pt x="2540" y="684"/>
                    </a:lnTo>
                    <a:lnTo>
                      <a:pt x="2907" y="611"/>
                    </a:lnTo>
                    <a:lnTo>
                      <a:pt x="3297" y="538"/>
                    </a:lnTo>
                    <a:lnTo>
                      <a:pt x="3712" y="513"/>
                    </a:lnTo>
                    <a:lnTo>
                      <a:pt x="4152" y="489"/>
                    </a:lnTo>
                    <a:lnTo>
                      <a:pt x="4738" y="513"/>
                    </a:lnTo>
                    <a:lnTo>
                      <a:pt x="5300" y="562"/>
                    </a:lnTo>
                    <a:lnTo>
                      <a:pt x="5788" y="611"/>
                    </a:lnTo>
                    <a:lnTo>
                      <a:pt x="6252" y="684"/>
                    </a:lnTo>
                    <a:lnTo>
                      <a:pt x="6668" y="782"/>
                    </a:lnTo>
                    <a:lnTo>
                      <a:pt x="7034" y="855"/>
                    </a:lnTo>
                    <a:lnTo>
                      <a:pt x="7596" y="1026"/>
                    </a:lnTo>
                    <a:lnTo>
                      <a:pt x="7767" y="1051"/>
                    </a:lnTo>
                    <a:lnTo>
                      <a:pt x="7938" y="1026"/>
                    </a:lnTo>
                    <a:lnTo>
                      <a:pt x="8084" y="953"/>
                    </a:lnTo>
                    <a:lnTo>
                      <a:pt x="8182" y="855"/>
                    </a:lnTo>
                    <a:lnTo>
                      <a:pt x="8255" y="758"/>
                    </a:lnTo>
                    <a:lnTo>
                      <a:pt x="8304" y="635"/>
                    </a:lnTo>
                    <a:lnTo>
                      <a:pt x="8328" y="489"/>
                    </a:lnTo>
                    <a:lnTo>
                      <a:pt x="8328" y="0"/>
                    </a:lnTo>
                    <a:lnTo>
                      <a:pt x="8304" y="147"/>
                    </a:lnTo>
                    <a:lnTo>
                      <a:pt x="8255" y="269"/>
                    </a:lnTo>
                    <a:lnTo>
                      <a:pt x="8182" y="367"/>
                    </a:lnTo>
                    <a:lnTo>
                      <a:pt x="8084" y="465"/>
                    </a:lnTo>
                    <a:lnTo>
                      <a:pt x="7938" y="538"/>
                    </a:lnTo>
                    <a:lnTo>
                      <a:pt x="7767" y="562"/>
                    </a:lnTo>
                    <a:lnTo>
                      <a:pt x="7596" y="538"/>
                    </a:lnTo>
                    <a:lnTo>
                      <a:pt x="7034" y="367"/>
                    </a:lnTo>
                    <a:lnTo>
                      <a:pt x="6668" y="294"/>
                    </a:lnTo>
                    <a:lnTo>
                      <a:pt x="6252" y="196"/>
                    </a:lnTo>
                    <a:lnTo>
                      <a:pt x="5788" y="123"/>
                    </a:lnTo>
                    <a:lnTo>
                      <a:pt x="5300" y="74"/>
                    </a:lnTo>
                    <a:lnTo>
                      <a:pt x="4738" y="25"/>
                    </a:lnTo>
                    <a:lnTo>
                      <a:pt x="415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68569" tIns="68569" rIns="68569" bIns="68569" anchor="ctr" anchorCtr="0">
                <a:noAutofit/>
              </a:bodyPr>
              <a:lstStyle/>
              <a:p>
                <a:endParaRPr sz="1350"/>
              </a:p>
            </p:txBody>
          </p:sp>
          <p:sp>
            <p:nvSpPr>
              <p:cNvPr id="291" name="Shape 416"/>
              <p:cNvSpPr/>
              <p:nvPr/>
            </p:nvSpPr>
            <p:spPr>
              <a:xfrm>
                <a:off x="1926350" y="995225"/>
                <a:ext cx="208225" cy="332175"/>
              </a:xfrm>
              <a:custGeom>
                <a:avLst/>
                <a:gdLst/>
                <a:ahLst/>
                <a:cxnLst/>
                <a:rect l="0" t="0" r="0" b="0"/>
                <a:pathLst>
                  <a:path w="8329" h="13287" extrusionOk="0">
                    <a:moveTo>
                      <a:pt x="4177" y="1"/>
                    </a:moveTo>
                    <a:lnTo>
                      <a:pt x="3591" y="25"/>
                    </a:lnTo>
                    <a:lnTo>
                      <a:pt x="3029" y="74"/>
                    </a:lnTo>
                    <a:lnTo>
                      <a:pt x="2467" y="196"/>
                    </a:lnTo>
                    <a:lnTo>
                      <a:pt x="1905" y="343"/>
                    </a:lnTo>
                    <a:lnTo>
                      <a:pt x="1393" y="538"/>
                    </a:lnTo>
                    <a:lnTo>
                      <a:pt x="929" y="758"/>
                    </a:lnTo>
                    <a:lnTo>
                      <a:pt x="513" y="978"/>
                    </a:lnTo>
                    <a:lnTo>
                      <a:pt x="342" y="1124"/>
                    </a:lnTo>
                    <a:lnTo>
                      <a:pt x="196" y="1246"/>
                    </a:lnTo>
                    <a:lnTo>
                      <a:pt x="123" y="1319"/>
                    </a:lnTo>
                    <a:lnTo>
                      <a:pt x="49" y="1442"/>
                    </a:lnTo>
                    <a:lnTo>
                      <a:pt x="25" y="1539"/>
                    </a:lnTo>
                    <a:lnTo>
                      <a:pt x="0" y="1661"/>
                    </a:lnTo>
                    <a:lnTo>
                      <a:pt x="0" y="11626"/>
                    </a:lnTo>
                    <a:lnTo>
                      <a:pt x="25" y="11773"/>
                    </a:lnTo>
                    <a:lnTo>
                      <a:pt x="74" y="11895"/>
                    </a:lnTo>
                    <a:lnTo>
                      <a:pt x="147" y="11992"/>
                    </a:lnTo>
                    <a:lnTo>
                      <a:pt x="245" y="12090"/>
                    </a:lnTo>
                    <a:lnTo>
                      <a:pt x="391" y="12163"/>
                    </a:lnTo>
                    <a:lnTo>
                      <a:pt x="562" y="12188"/>
                    </a:lnTo>
                    <a:lnTo>
                      <a:pt x="733" y="12163"/>
                    </a:lnTo>
                    <a:lnTo>
                      <a:pt x="1295" y="11992"/>
                    </a:lnTo>
                    <a:lnTo>
                      <a:pt x="1661" y="11919"/>
                    </a:lnTo>
                    <a:lnTo>
                      <a:pt x="2076" y="11821"/>
                    </a:lnTo>
                    <a:lnTo>
                      <a:pt x="2540" y="11748"/>
                    </a:lnTo>
                    <a:lnTo>
                      <a:pt x="3029" y="11699"/>
                    </a:lnTo>
                    <a:lnTo>
                      <a:pt x="3591" y="11650"/>
                    </a:lnTo>
                    <a:lnTo>
                      <a:pt x="4177" y="11626"/>
                    </a:lnTo>
                    <a:lnTo>
                      <a:pt x="4616" y="11650"/>
                    </a:lnTo>
                    <a:lnTo>
                      <a:pt x="5032" y="11675"/>
                    </a:lnTo>
                    <a:lnTo>
                      <a:pt x="5422" y="11748"/>
                    </a:lnTo>
                    <a:lnTo>
                      <a:pt x="5789" y="11821"/>
                    </a:lnTo>
                    <a:lnTo>
                      <a:pt x="6131" y="11919"/>
                    </a:lnTo>
                    <a:lnTo>
                      <a:pt x="6448" y="12017"/>
                    </a:lnTo>
                    <a:lnTo>
                      <a:pt x="6717" y="12139"/>
                    </a:lnTo>
                    <a:lnTo>
                      <a:pt x="6985" y="12261"/>
                    </a:lnTo>
                    <a:lnTo>
                      <a:pt x="7205" y="12383"/>
                    </a:lnTo>
                    <a:lnTo>
                      <a:pt x="7425" y="12530"/>
                    </a:lnTo>
                    <a:lnTo>
                      <a:pt x="7791" y="12798"/>
                    </a:lnTo>
                    <a:lnTo>
                      <a:pt x="8084" y="13067"/>
                    </a:lnTo>
                    <a:lnTo>
                      <a:pt x="8329" y="13287"/>
                    </a:lnTo>
                    <a:lnTo>
                      <a:pt x="8329" y="2199"/>
                    </a:lnTo>
                    <a:lnTo>
                      <a:pt x="8329" y="2101"/>
                    </a:lnTo>
                    <a:lnTo>
                      <a:pt x="8280" y="1979"/>
                    </a:lnTo>
                    <a:lnTo>
                      <a:pt x="8231" y="1881"/>
                    </a:lnTo>
                    <a:lnTo>
                      <a:pt x="8158" y="1808"/>
                    </a:lnTo>
                    <a:lnTo>
                      <a:pt x="8036" y="1686"/>
                    </a:lnTo>
                    <a:lnTo>
                      <a:pt x="7767" y="1442"/>
                    </a:lnTo>
                    <a:lnTo>
                      <a:pt x="7449" y="1173"/>
                    </a:lnTo>
                    <a:lnTo>
                      <a:pt x="7083" y="904"/>
                    </a:lnTo>
                    <a:lnTo>
                      <a:pt x="6644" y="611"/>
                    </a:lnTo>
                    <a:lnTo>
                      <a:pt x="6375" y="489"/>
                    </a:lnTo>
                    <a:lnTo>
                      <a:pt x="6131" y="367"/>
                    </a:lnTo>
                    <a:lnTo>
                      <a:pt x="5838" y="269"/>
                    </a:lnTo>
                    <a:lnTo>
                      <a:pt x="5544" y="172"/>
                    </a:lnTo>
                    <a:lnTo>
                      <a:pt x="5227" y="98"/>
                    </a:lnTo>
                    <a:lnTo>
                      <a:pt x="4885" y="49"/>
                    </a:lnTo>
                    <a:lnTo>
                      <a:pt x="454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68569" tIns="68569" rIns="68569" bIns="68569" anchor="ctr" anchorCtr="0">
                <a:noAutofit/>
              </a:bodyPr>
              <a:lstStyle/>
              <a:p>
                <a:endParaRPr sz="1350"/>
              </a:p>
            </p:txBody>
          </p:sp>
          <p:sp>
            <p:nvSpPr>
              <p:cNvPr id="292" name="Shape 417"/>
              <p:cNvSpPr/>
              <p:nvPr/>
            </p:nvSpPr>
            <p:spPr>
              <a:xfrm>
                <a:off x="2146775" y="995225"/>
                <a:ext cx="208225" cy="332175"/>
              </a:xfrm>
              <a:custGeom>
                <a:avLst/>
                <a:gdLst/>
                <a:ahLst/>
                <a:cxnLst/>
                <a:rect l="0" t="0" r="0" b="0"/>
                <a:pathLst>
                  <a:path w="8329" h="13287" extrusionOk="0">
                    <a:moveTo>
                      <a:pt x="3786" y="1"/>
                    </a:moveTo>
                    <a:lnTo>
                      <a:pt x="3444" y="49"/>
                    </a:lnTo>
                    <a:lnTo>
                      <a:pt x="3102" y="98"/>
                    </a:lnTo>
                    <a:lnTo>
                      <a:pt x="2784" y="172"/>
                    </a:lnTo>
                    <a:lnTo>
                      <a:pt x="2491" y="269"/>
                    </a:lnTo>
                    <a:lnTo>
                      <a:pt x="2198" y="367"/>
                    </a:lnTo>
                    <a:lnTo>
                      <a:pt x="1954" y="489"/>
                    </a:lnTo>
                    <a:lnTo>
                      <a:pt x="1685" y="611"/>
                    </a:lnTo>
                    <a:lnTo>
                      <a:pt x="1246" y="904"/>
                    </a:lnTo>
                    <a:lnTo>
                      <a:pt x="879" y="1173"/>
                    </a:lnTo>
                    <a:lnTo>
                      <a:pt x="562" y="1442"/>
                    </a:lnTo>
                    <a:lnTo>
                      <a:pt x="293" y="1686"/>
                    </a:lnTo>
                    <a:lnTo>
                      <a:pt x="171" y="1808"/>
                    </a:lnTo>
                    <a:lnTo>
                      <a:pt x="98" y="1881"/>
                    </a:lnTo>
                    <a:lnTo>
                      <a:pt x="49" y="1979"/>
                    </a:lnTo>
                    <a:lnTo>
                      <a:pt x="0" y="2101"/>
                    </a:lnTo>
                    <a:lnTo>
                      <a:pt x="0" y="2199"/>
                    </a:lnTo>
                    <a:lnTo>
                      <a:pt x="0" y="13287"/>
                    </a:lnTo>
                    <a:lnTo>
                      <a:pt x="244" y="13067"/>
                    </a:lnTo>
                    <a:lnTo>
                      <a:pt x="537" y="12798"/>
                    </a:lnTo>
                    <a:lnTo>
                      <a:pt x="904" y="12530"/>
                    </a:lnTo>
                    <a:lnTo>
                      <a:pt x="1124" y="12383"/>
                    </a:lnTo>
                    <a:lnTo>
                      <a:pt x="1343" y="12261"/>
                    </a:lnTo>
                    <a:lnTo>
                      <a:pt x="1612" y="12139"/>
                    </a:lnTo>
                    <a:lnTo>
                      <a:pt x="1881" y="12017"/>
                    </a:lnTo>
                    <a:lnTo>
                      <a:pt x="2198" y="11919"/>
                    </a:lnTo>
                    <a:lnTo>
                      <a:pt x="2540" y="11821"/>
                    </a:lnTo>
                    <a:lnTo>
                      <a:pt x="2907" y="11748"/>
                    </a:lnTo>
                    <a:lnTo>
                      <a:pt x="3297" y="11675"/>
                    </a:lnTo>
                    <a:lnTo>
                      <a:pt x="3712" y="11650"/>
                    </a:lnTo>
                    <a:lnTo>
                      <a:pt x="4152" y="11626"/>
                    </a:lnTo>
                    <a:lnTo>
                      <a:pt x="4738" y="11650"/>
                    </a:lnTo>
                    <a:lnTo>
                      <a:pt x="5300" y="11699"/>
                    </a:lnTo>
                    <a:lnTo>
                      <a:pt x="5788" y="11748"/>
                    </a:lnTo>
                    <a:lnTo>
                      <a:pt x="6252" y="11821"/>
                    </a:lnTo>
                    <a:lnTo>
                      <a:pt x="6668" y="11919"/>
                    </a:lnTo>
                    <a:lnTo>
                      <a:pt x="7034" y="11992"/>
                    </a:lnTo>
                    <a:lnTo>
                      <a:pt x="7596" y="12163"/>
                    </a:lnTo>
                    <a:lnTo>
                      <a:pt x="7767" y="12188"/>
                    </a:lnTo>
                    <a:lnTo>
                      <a:pt x="7938" y="12163"/>
                    </a:lnTo>
                    <a:lnTo>
                      <a:pt x="8084" y="12090"/>
                    </a:lnTo>
                    <a:lnTo>
                      <a:pt x="8182" y="11992"/>
                    </a:lnTo>
                    <a:lnTo>
                      <a:pt x="8255" y="11895"/>
                    </a:lnTo>
                    <a:lnTo>
                      <a:pt x="8304" y="11773"/>
                    </a:lnTo>
                    <a:lnTo>
                      <a:pt x="8328" y="11626"/>
                    </a:lnTo>
                    <a:lnTo>
                      <a:pt x="8328" y="1661"/>
                    </a:lnTo>
                    <a:lnTo>
                      <a:pt x="8304" y="1539"/>
                    </a:lnTo>
                    <a:lnTo>
                      <a:pt x="8280" y="1442"/>
                    </a:lnTo>
                    <a:lnTo>
                      <a:pt x="8206" y="1319"/>
                    </a:lnTo>
                    <a:lnTo>
                      <a:pt x="8133" y="1246"/>
                    </a:lnTo>
                    <a:lnTo>
                      <a:pt x="7987" y="1124"/>
                    </a:lnTo>
                    <a:lnTo>
                      <a:pt x="7816" y="978"/>
                    </a:lnTo>
                    <a:lnTo>
                      <a:pt x="7400" y="758"/>
                    </a:lnTo>
                    <a:lnTo>
                      <a:pt x="6936" y="538"/>
                    </a:lnTo>
                    <a:lnTo>
                      <a:pt x="6423" y="343"/>
                    </a:lnTo>
                    <a:lnTo>
                      <a:pt x="5862" y="196"/>
                    </a:lnTo>
                    <a:lnTo>
                      <a:pt x="5300" y="74"/>
                    </a:lnTo>
                    <a:lnTo>
                      <a:pt x="4738" y="25"/>
                    </a:lnTo>
                    <a:lnTo>
                      <a:pt x="415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68569" tIns="68569" rIns="68569" bIns="68569" anchor="ctr" anchorCtr="0">
                <a:noAutofit/>
              </a:bodyPr>
              <a:lstStyle/>
              <a:p>
                <a:endParaRPr sz="1350"/>
              </a:p>
            </p:txBody>
          </p:sp>
        </p:grpSp>
        <p:sp>
          <p:nvSpPr>
            <p:cNvPr id="294" name="Freeform 102"/>
            <p:cNvSpPr>
              <a:spLocks noChangeAspect="1" noChangeArrowheads="1"/>
            </p:cNvSpPr>
            <p:nvPr/>
          </p:nvSpPr>
          <p:spPr bwMode="auto">
            <a:xfrm>
              <a:off x="347071" y="5486400"/>
              <a:ext cx="1120482" cy="1001486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350"/>
            </a:p>
          </p:txBody>
        </p:sp>
      </p:grpSp>
      <p:sp>
        <p:nvSpPr>
          <p:cNvPr id="78" name="Rectangle 4">
            <a:extLst>
              <a:ext uri="{FF2B5EF4-FFF2-40B4-BE49-F238E27FC236}">
                <a16:creationId xmlns="" xmlns:a16="http://schemas.microsoft.com/office/drawing/2014/main" id="{C72487BD-E802-46DC-95EF-38FDB69D15F0}"/>
              </a:ext>
            </a:extLst>
          </p:cNvPr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 sz="1600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79" name="Straight Connector 5">
            <a:extLst>
              <a:ext uri="{FF2B5EF4-FFF2-40B4-BE49-F238E27FC236}">
                <a16:creationId xmlns="" xmlns:a16="http://schemas.microsoft.com/office/drawing/2014/main" id="{E8568697-FE5F-4D18-B174-93E9F1F237CA}"/>
              </a:ext>
            </a:extLst>
          </p:cNvPr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6">
            <a:extLst>
              <a:ext uri="{FF2B5EF4-FFF2-40B4-BE49-F238E27FC236}">
                <a16:creationId xmlns="" xmlns:a16="http://schemas.microsoft.com/office/drawing/2014/main" id="{8B060E95-6E87-4128-B820-A07FF2FAE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Situação – 5ª. Rodada</a:t>
            </a:r>
          </a:p>
        </p:txBody>
      </p:sp>
      <p:cxnSp>
        <p:nvCxnSpPr>
          <p:cNvPr id="81" name="Straight Connector 7">
            <a:extLst>
              <a:ext uri="{FF2B5EF4-FFF2-40B4-BE49-F238E27FC236}">
                <a16:creationId xmlns="" xmlns:a16="http://schemas.microsoft.com/office/drawing/2014/main" id="{FE09E9A8-28EE-4BD6-81C3-3DE76BDF25DB}"/>
              </a:ext>
            </a:extLst>
          </p:cNvPr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615E4E0-62D9-4206-A341-886CEAB97604}"/>
              </a:ext>
            </a:extLst>
          </p:cNvPr>
          <p:cNvSpPr txBox="1"/>
          <p:nvPr/>
        </p:nvSpPr>
        <p:spPr>
          <a:xfrm>
            <a:off x="539552" y="122897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Ambiente</a:t>
            </a:r>
            <a:r>
              <a:rPr lang="en-US" b="1" dirty="0"/>
              <a:t> de </a:t>
            </a:r>
            <a:r>
              <a:rPr lang="en-US" b="1" dirty="0" err="1"/>
              <a:t>aperfeiçoamento</a:t>
            </a:r>
            <a:r>
              <a:rPr lang="en-US" b="1" dirty="0"/>
              <a:t> </a:t>
            </a:r>
            <a:r>
              <a:rPr lang="en-US" b="1" dirty="0" err="1"/>
              <a:t>regulatório</a:t>
            </a:r>
            <a:r>
              <a:rPr lang="en-US" dirty="0"/>
              <a:t>…</a:t>
            </a:r>
          </a:p>
          <a:p>
            <a:r>
              <a:rPr lang="en-US" dirty="0" err="1"/>
              <a:t>Aprendizado</a:t>
            </a:r>
            <a:r>
              <a:rPr lang="en-US" dirty="0"/>
              <a:t> </a:t>
            </a:r>
            <a:r>
              <a:rPr lang="en-US" dirty="0" err="1"/>
              <a:t>institucional</a:t>
            </a:r>
            <a:r>
              <a:rPr lang="en-US" dirty="0"/>
              <a:t> e </a:t>
            </a:r>
            <a:r>
              <a:rPr lang="en-US" u="sng" dirty="0" err="1"/>
              <a:t>aprendizado</a:t>
            </a:r>
            <a:r>
              <a:rPr lang="en-US" u="sng" dirty="0"/>
              <a:t> dos </a:t>
            </a:r>
            <a:r>
              <a:rPr lang="en-US" u="sng" dirty="0" err="1"/>
              <a:t>entes</a:t>
            </a:r>
            <a:r>
              <a:rPr lang="en-US" u="sng" dirty="0"/>
              <a:t> </a:t>
            </a:r>
            <a:r>
              <a:rPr lang="en-US" u="sng" dirty="0" err="1"/>
              <a:t>regulados</a:t>
            </a:r>
            <a:r>
              <a:rPr lang="en-US" dirty="0"/>
              <a:t>. </a:t>
            </a:r>
            <a:endParaRPr lang="pt-BR" dirty="0"/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EF8A9EC4-762A-47CB-8CA0-E148917213D0}"/>
              </a:ext>
            </a:extLst>
          </p:cNvPr>
          <p:cNvSpPr txBox="1"/>
          <p:nvPr/>
        </p:nvSpPr>
        <p:spPr>
          <a:xfrm>
            <a:off x="3608066" y="5407476"/>
            <a:ext cx="514039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IBP: </a:t>
            </a:r>
            <a:r>
              <a:rPr lang="en-US" dirty="0" err="1"/>
              <a:t>uso</a:t>
            </a:r>
            <a:r>
              <a:rPr lang="en-US" dirty="0"/>
              <a:t> dos </a:t>
            </a:r>
            <a:r>
              <a:rPr lang="en-US" dirty="0" err="1"/>
              <a:t>contratos</a:t>
            </a:r>
            <a:r>
              <a:rPr lang="en-US" dirty="0"/>
              <a:t> </a:t>
            </a:r>
            <a:r>
              <a:rPr lang="en-US" dirty="0" err="1"/>
              <a:t>anteriores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base; </a:t>
            </a:r>
            <a:r>
              <a:rPr lang="en-US" dirty="0" err="1"/>
              <a:t>foco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mudanças</a:t>
            </a:r>
            <a:r>
              <a:rPr lang="en-US" dirty="0"/>
              <a:t> e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pontos</a:t>
            </a:r>
            <a:r>
              <a:rPr lang="en-US" dirty="0"/>
              <a:t> de</a:t>
            </a:r>
            <a:br>
              <a:rPr lang="en-US" dirty="0"/>
            </a:b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risco</a:t>
            </a:r>
            <a:r>
              <a:rPr lang="en-US" dirty="0"/>
              <a:t>; </a:t>
            </a:r>
            <a:r>
              <a:rPr lang="en-US" dirty="0" err="1"/>
              <a:t>redução</a:t>
            </a:r>
            <a:r>
              <a:rPr lang="en-US" dirty="0"/>
              <a:t> dos </a:t>
            </a:r>
            <a:r>
              <a:rPr lang="en-US" dirty="0" err="1"/>
              <a:t>comentários</a:t>
            </a:r>
            <a:r>
              <a:rPr lang="en-US" dirty="0"/>
              <a:t>. </a:t>
            </a:r>
          </a:p>
          <a:p>
            <a:endParaRPr lang="en-US" sz="400" b="1" dirty="0"/>
          </a:p>
          <a:p>
            <a:r>
              <a:rPr lang="en-US" b="1" u="sng" dirty="0" err="1"/>
              <a:t>Simplificação</a:t>
            </a:r>
            <a:r>
              <a:rPr lang="en-US" b="1" dirty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556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Cálculo do excedente em óleo</a:t>
            </a:r>
          </a:p>
        </p:txBody>
      </p:sp>
      <p:cxnSp>
        <p:nvCxnSpPr>
          <p:cNvPr id="6" name="Straight Connector 7"/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0" y="1628800"/>
            <a:ext cx="8991599" cy="480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Cálculo do Excedente em Óleo – exclusão dos poços produtores com restrições técnicas (Cláusula 9.2.3)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IBP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Reformar o dispositivo que exclui os poços com restrições técnicas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 média de cálculo do 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Profit </a:t>
            </a:r>
            <a:r>
              <a:rPr lang="pt-BR" sz="16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8" algn="just">
              <a:spcBef>
                <a:spcPts val="1200"/>
              </a:spcBef>
              <a:spcAft>
                <a:spcPts val="1200"/>
              </a:spcAft>
              <a:defRPr/>
            </a:pPr>
            <a:r>
              <a:rPr lang="pt-BR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“A parcela do Excedente em Óleo cabível à Contratante será variável em função da média do preço do Petróleo tipo Brent e da média da Produção diária de Petróleo dos poços produtores da Área de Desenvolvimento ou do Campo, na forma da tabela do Anexo XII”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Observação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o CPP dispõe que “n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ão serão considerados para o cálculo da média, os poços com Produção de Petróleo restringida (...) </a:t>
            </a:r>
            <a:r>
              <a:rPr lang="pt-BR" sz="16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critério da PPSA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IBP respeitosamente solicita que os poços sejam somente excluídos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houver inequívoca razão técnica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O ônus decorrente da exclusão destes poços não deveria ser suportado exclusivamente pelos contratados.</a:t>
            </a:r>
          </a:p>
        </p:txBody>
      </p:sp>
    </p:spTree>
    <p:extLst>
      <p:ext uri="{BB962C8B-B14F-4D97-AF65-F5344CB8AC3E}">
        <p14:creationId xmlns:p14="http://schemas.microsoft.com/office/powerpoint/2010/main" val="374048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Responsabilidade Integral dos Contratados</a:t>
            </a:r>
          </a:p>
        </p:txBody>
      </p:sp>
      <p:cxnSp>
        <p:nvCxnSpPr>
          <p:cNvPr id="6" name="Straight Connector 7"/>
          <p:cNvCxnSpPr/>
          <p:nvPr/>
        </p:nvCxnSpPr>
        <p:spPr>
          <a:xfrm>
            <a:off x="0" y="952500"/>
            <a:ext cx="312261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6199" y="1196752"/>
            <a:ext cx="8991601" cy="563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Responsabilidade integral dos Contratados pela produção até duto ou navio </a:t>
            </a:r>
            <a:r>
              <a:rPr lang="pt-BR" u="sng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aliviador</a:t>
            </a: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(Cláusulas 2.6 e 2.7 do Contrato)</a:t>
            </a: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cláusula 2.6 dispõe que os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Contratados serão integralmente responsáveis pelo hidrocarboneto produzido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até a sua disponibilização em duto ou navio </a:t>
            </a:r>
            <a:r>
              <a:rPr lang="pt-BR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aliviador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modelo proposto posiciona toda a responsabilidade nos contratados e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isenta quem recebe a maior parte do óleo produzido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 União/Gestora (em alguns casos a proporção de partilha chegando a cerca de 80%-20%).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acordo com a lei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12.304/10,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PPSA é isenta de responsabilidade quanto às atividades de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exploração,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desenvolvimento e produção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No ponto de medição os consorciados adquirem/conferem a propriedade originária do óleo. A partir daí, o petróleo produzido pertence a cada contratado/consorciado. Assim,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isenção da Gestora cessaria no ponto de medição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Portanto, a cláusula 2.6 deve ser ajustada, excluindo a previsão de isenção de toda e qualquer responsabilização da PPSA. 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/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Já a Lei 12.351/2010 (art.6º)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isenta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gestora de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custos e investimentos necessários à execução do contrato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As demais exclusões de riscos, perdas operacionais e suas consequências </a:t>
            </a:r>
            <a:r>
              <a:rPr lang="pt-BR" sz="16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ultrapassam o limite da lei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595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44624"/>
            <a:ext cx="8915399" cy="98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Cláusula de Pesquisa, Desenvolvimento e Inovação (“P,D&amp;I”)</a:t>
            </a:r>
          </a:p>
        </p:txBody>
      </p:sp>
      <p:cxnSp>
        <p:nvCxnSpPr>
          <p:cNvPr id="6" name="Straight Connector 7"/>
          <p:cNvCxnSpPr/>
          <p:nvPr/>
        </p:nvCxnSpPr>
        <p:spPr>
          <a:xfrm flipV="1">
            <a:off x="323528" y="1014148"/>
            <a:ext cx="4392488" cy="21166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0" y="1257981"/>
            <a:ext cx="8991599" cy="452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Aplicação  dos recursos das cláusulas de P,D&amp;I (cláusula 7.2 e Anexo VII, 3.1, alínea “e”)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</a:t>
            </a: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IBP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flexibilização dos percentuais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destinação dos recursos das cláusulas de P,D&amp;I.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71463" indent="-271463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divisão da alocação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 investimentos entre instituições credenciadas e empresas deve ser adequada para promover a mobilidade do talento e a transferência de conhecimento entre os mundos acadêmicos e empresarial.</a:t>
            </a:r>
            <a:endParaRPr lang="pt-BR" sz="17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71463" indent="-271463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700" dirty="0"/>
              <a:t>(2) </a:t>
            </a:r>
            <a:r>
              <a:rPr lang="pt-BR" sz="1700" b="1" dirty="0"/>
              <a:t>Reconhecimento de Despesas de P,D&amp;I - recuperáveis como Custo em Óleo</a:t>
            </a:r>
            <a:r>
              <a:rPr lang="pt-BR" sz="1700" dirty="0"/>
              <a:t>.</a:t>
            </a:r>
          </a:p>
          <a:p>
            <a:endParaRPr lang="pt-BR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despesas de P,D&amp;I constavam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</a:t>
            </a:r>
            <a:r>
              <a:rPr lang="pt-B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PSCs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anteriores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sendo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recuperáveis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 Custo em Óleo. </a:t>
            </a: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 se vislumbra justificativa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razoável para a exclusão de tais despesas.</a:t>
            </a:r>
          </a:p>
          <a:p>
            <a:endParaRPr lang="pt-BR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2" y="5714594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714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5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chemeClr val="bg1"/>
                </a:solidFill>
                <a:latin typeface="Verdana" panose="020B0604030504040204" pitchFamily="34" charset="0"/>
              </a:rPr>
              <a:t>Reversão de Bens</a:t>
            </a:r>
          </a:p>
        </p:txBody>
      </p:sp>
      <p:cxnSp>
        <p:nvCxnSpPr>
          <p:cNvPr id="6" name="Straight Connector 7"/>
          <p:cNvCxnSpPr/>
          <p:nvPr/>
        </p:nvCxnSpPr>
        <p:spPr>
          <a:xfrm>
            <a:off x="323528" y="952500"/>
            <a:ext cx="424847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6199" y="1196752"/>
            <a:ext cx="8991601" cy="646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Reversão de Bens – Indenização de bens revertidos e não deduzidos de acordo com a regulação (inclusão de cláusula 23.13)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IBP: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Incluir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“os bens cujos custos de aquisição não tenham sido deduzidos de acordo com as normas aplicáveis deverão ser indenizados pela Contratante”.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Constituição prevê que toda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desapropriação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sujeita-se à justa e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prévia indenização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Reversão de Bens: Cessão / Renovação compulsória de contratos de leasing / arrendamento (cláusula 23.10.2)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exigência de cláusula prevendo a cessão/renovação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obrigatória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 contratos de leasing/arrendamento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para bens cuja vida útil ultrapasse o prazo do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CCP agrega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riscos ao projeto e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 aumentar os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custos aos Contratados (mediante repasse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pelas empresas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restadoras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serviços) - decorrente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 avaliação de risco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pelos fornecedores.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Potenciais impactos negativos ao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 em Óleo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2" y="5714594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9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86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Inadimplemento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absoluto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&amp;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reconhecimento do custo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em óleo: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contratação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de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afiliadas</a:t>
            </a:r>
            <a:endParaRPr lang="pt-BR" altLang="pt-BR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cxnSp>
        <p:nvCxnSpPr>
          <p:cNvPr id="6" name="Straight Connector 7"/>
          <p:cNvCxnSpPr/>
          <p:nvPr/>
        </p:nvCxnSpPr>
        <p:spPr>
          <a:xfrm flipV="1">
            <a:off x="323528" y="1014148"/>
            <a:ext cx="7128792" cy="38588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6199" y="1196752"/>
            <a:ext cx="8991601" cy="566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Resolução do CPP por inadimplemento absoluto (Cláusula 32.4)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Somente os eventos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imputados exclusivamente aos Contratados deveriam ensejar a rescisão do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CPP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Preocupação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resguardar os Contratados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relação a situações nas quais 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descumprimento do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CPP seja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motivado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pela Gestora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sem a ação ou omissão razoável dos contratados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tanto. </a:t>
            </a: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Regras de Preço de Transferência - reconhecimento do Custo em Óleo por contratações de bens / serviços por Afiliadas (Anexo VII, 3.8)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gastos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praticados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pelos Contratados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 transações com empresas Afiliadas, </a:t>
            </a: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cumpridos os procedimentos de contratação previstos nas Regras do Consórcio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devem ser reconhecidos como Custo em Óleo.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2" y="5714594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47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71BA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7" rIns="121893" bIns="60947" anchor="ctr"/>
          <a:lstStyle/>
          <a:p>
            <a:pPr algn="ctr">
              <a:defRPr/>
            </a:pPr>
            <a:endParaRPr lang="pt-BR">
              <a:solidFill>
                <a:srgbClr val="FFFFFF"/>
              </a:solidFill>
              <a:ea typeface="ＭＳ Ｐゴシック" pitchFamily="29" charset="-128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  <a:ln w="25400">
            <a:solidFill>
              <a:srgbClr val="004D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52400" y="152400"/>
            <a:ext cx="8915399" cy="86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3" tIns="60947" rIns="121893" bIns="6094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Procedimentos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para auditoria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&amp;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regras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de </a:t>
            </a:r>
            <a:r>
              <a:rPr lang="pt-BR" altLang="pt-BR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deliberação </a:t>
            </a:r>
            <a:r>
              <a:rPr lang="pt-BR" altLang="pt-BR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do Consórcio</a:t>
            </a:r>
          </a:p>
        </p:txBody>
      </p:sp>
      <p:cxnSp>
        <p:nvCxnSpPr>
          <p:cNvPr id="6" name="Straight Connector 7"/>
          <p:cNvCxnSpPr/>
          <p:nvPr/>
        </p:nvCxnSpPr>
        <p:spPr>
          <a:xfrm flipV="1">
            <a:off x="323528" y="1014148"/>
            <a:ext cx="8424936" cy="6615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-13485" y="1322598"/>
            <a:ext cx="8991601" cy="324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93" tIns="60947" rIns="121893" bIns="60947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Procedimentos </a:t>
            </a:r>
            <a:r>
              <a:rPr lang="pt-BR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auditoria e de reconhecimento dos custos para fins de recuperação. (Anexo VII, cláusulas 3.2 e 6.2)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IBP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adequar as rubricas relacionadas aos gastos com pessoal (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H/H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“Pessoal diretamente relacionado” vs.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pessoal envolvido nas operações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abrangência dos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proventos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etc.,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outros custos indiretos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beneficiem a operação (não confundindo com </a:t>
            </a:r>
            <a:r>
              <a:rPr lang="pt-BR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overhead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etc.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t-BR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IBP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Adequação dos prazos e do escopo das auditorias especificamente para a aferição do custo em óleo. Ex.: compatibilização com norma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fiscal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aviso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prévio, </a:t>
            </a:r>
            <a:r>
              <a:rPr lang="pt-BR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prazo mínimo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auditoria.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defRPr/>
            </a:pPr>
            <a:endParaRPr lang="pt-BR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6" descr="Logo Horztal - RG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872" y="5714594"/>
            <a:ext cx="1364928" cy="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083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1272</Words>
  <Application>Microsoft Office PowerPoint</Application>
  <PresentationFormat>Apresentação na tela (4:3)</PresentationFormat>
  <Paragraphs>128</Paragraphs>
  <Slides>13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Verdana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Grande Comunicacao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Criacao3</dc:creator>
  <cp:lastModifiedBy>GISELLE DE CASTRO DE CARVALHO</cp:lastModifiedBy>
  <cp:revision>263</cp:revision>
  <cp:lastPrinted>2018-07-13T17:22:52Z</cp:lastPrinted>
  <dcterms:created xsi:type="dcterms:W3CDTF">2015-03-13T15:29:01Z</dcterms:created>
  <dcterms:modified xsi:type="dcterms:W3CDTF">2018-07-20T19:05:33Z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69bf4a9-87bd-4dbf-a36c-1db5158e5def_Enabled">
    <vt:lpwstr>True</vt:lpwstr>
  </property>
  <property fmtid="{D5CDD505-2E9C-101B-9397-08002B2CF9AE}" pid="3" name="MSIP_Label_569bf4a9-87bd-4dbf-a36c-1db5158e5def_SiteId">
    <vt:lpwstr>ea80952e-a476-42d4-aaf4-5457852b0f7e</vt:lpwstr>
  </property>
  <property fmtid="{D5CDD505-2E9C-101B-9397-08002B2CF9AE}" pid="4" name="MSIP_Label_569bf4a9-87bd-4dbf-a36c-1db5158e5def_Ref">
    <vt:lpwstr>https://api.informationprotection.azure.com/api/ea80952e-a476-42d4-aaf4-5457852b0f7e</vt:lpwstr>
  </property>
  <property fmtid="{D5CDD505-2E9C-101B-9397-08002B2CF9AE}" pid="5" name="MSIP_Label_569bf4a9-87bd-4dbf-a36c-1db5158e5def_Owner">
    <vt:lpwstr>Humberto.Quintas@bp.com</vt:lpwstr>
  </property>
  <property fmtid="{D5CDD505-2E9C-101B-9397-08002B2CF9AE}" pid="6" name="MSIP_Label_569bf4a9-87bd-4dbf-a36c-1db5158e5def_SetDate">
    <vt:lpwstr>2018-02-22T09:08:10.2805611-03:00</vt:lpwstr>
  </property>
  <property fmtid="{D5CDD505-2E9C-101B-9397-08002B2CF9AE}" pid="7" name="MSIP_Label_569bf4a9-87bd-4dbf-a36c-1db5158e5def_Name">
    <vt:lpwstr>General</vt:lpwstr>
  </property>
  <property fmtid="{D5CDD505-2E9C-101B-9397-08002B2CF9AE}" pid="8" name="MSIP_Label_569bf4a9-87bd-4dbf-a36c-1db5158e5def_Application">
    <vt:lpwstr>Microsoft Azure Information Protection</vt:lpwstr>
  </property>
  <property fmtid="{D5CDD505-2E9C-101B-9397-08002B2CF9AE}" pid="9" name="MSIP_Label_569bf4a9-87bd-4dbf-a36c-1db5158e5def_Extended_MSFT_Method">
    <vt:lpwstr>Manual</vt:lpwstr>
  </property>
  <property fmtid="{D5CDD505-2E9C-101B-9397-08002B2CF9AE}" pid="10" name="Sensitivity">
    <vt:lpwstr>General</vt:lpwstr>
  </property>
</Properties>
</file>