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8"/>
  </p:notesMasterIdLst>
  <p:handoutMasterIdLst>
    <p:handoutMasterId r:id="rId9"/>
  </p:handoutMasterIdLst>
  <p:sldIdLst>
    <p:sldId id="265" r:id="rId2"/>
    <p:sldId id="266" r:id="rId3"/>
    <p:sldId id="282" r:id="rId4"/>
    <p:sldId id="284" r:id="rId5"/>
    <p:sldId id="275" r:id="rId6"/>
    <p:sldId id="276" r:id="rId7"/>
  </p:sldIdLst>
  <p:sldSz cx="9144000" cy="6858000" type="screen4x3"/>
  <p:notesSz cx="9926638" cy="679767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C1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805CE-737B-4510-9D87-742B9B15D131}" type="datetimeFigureOut">
              <a:rPr lang="pt-BR" smtClean="0"/>
              <a:pPr/>
              <a:t>02/02/2018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09DF3-AF54-4AC1-9F2B-96AAD6D6BF9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954976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D5BCB-8908-482C-A370-1FF3A7CBC638}" type="datetimeFigureOut">
              <a:rPr lang="pt-BR" smtClean="0"/>
              <a:pPr/>
              <a:t>02/02/2018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7BB0BB-2DBD-470E-BAFF-69029406802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6"/>
            <a:ext cx="9144000" cy="685528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556" y="1609635"/>
            <a:ext cx="6404187" cy="13606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5917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  <p:sp>
        <p:nvSpPr>
          <p:cNvPr id="9" name="Espaço Reservado para Conteúdo 2"/>
          <p:cNvSpPr>
            <a:spLocks noGrp="1"/>
          </p:cNvSpPr>
          <p:nvPr>
            <p:ph idx="13"/>
          </p:nvPr>
        </p:nvSpPr>
        <p:spPr>
          <a:xfrm>
            <a:off x="439057" y="1312334"/>
            <a:ext cx="8269514" cy="51646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2129019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2368392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E38A2BA-5AD0-4273-8669-7FB517C8ECCA}" type="datetimeFigureOut">
              <a:rPr lang="pt-BR" smtClean="0"/>
              <a:pPr/>
              <a:t>02/02/2018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17361ED-DC62-43CA-89E3-14E30444B52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33702121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E38A2BA-5AD0-4273-8669-7FB517C8ECCA}" type="datetimeFigureOut">
              <a:rPr lang="pt-BR" smtClean="0"/>
              <a:pPr/>
              <a:t>02/02/2018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17361ED-DC62-43CA-89E3-14E30444B52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1" name="Título 1"/>
          <p:cNvSpPr>
            <a:spLocks noGrp="1"/>
          </p:cNvSpPr>
          <p:nvPr>
            <p:ph type="title" hasCustomPrompt="1"/>
          </p:nvPr>
        </p:nvSpPr>
        <p:spPr>
          <a:xfrm>
            <a:off x="347134" y="314819"/>
            <a:ext cx="5291666" cy="616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200" b="1">
                <a:solidFill>
                  <a:schemeClr val="accent6">
                    <a:lumMod val="75000"/>
                  </a:schemeClr>
                </a:solidFill>
                <a:latin typeface="+mn-lt"/>
              </a:defRPr>
            </a:lvl1pPr>
          </a:lstStyle>
          <a:p>
            <a:r>
              <a:rPr lang="pt-BR" dirty="0" smtClean="0"/>
              <a:t>CLIQUE PARA EDITAR O TÍTULO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576347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56"/>
          <a:stretch/>
        </p:blipFill>
        <p:spPr>
          <a:xfrm>
            <a:off x="1440000" y="-8467"/>
            <a:ext cx="7704000" cy="58207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3817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0" y="4173760"/>
            <a:ext cx="9144000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chemeClr val="bg1"/>
                </a:solidFill>
              </a:rPr>
              <a:t>PESQUISA, DESENVOLVIMENTO E INOVAÇÃO</a:t>
            </a:r>
            <a:endParaRPr lang="pt-BR" sz="2800" b="1" dirty="0">
              <a:solidFill>
                <a:schemeClr val="bg1"/>
              </a:solidFill>
            </a:endParaRPr>
          </a:p>
          <a:p>
            <a:pPr algn="ctr">
              <a:spcAft>
                <a:spcPts val="300"/>
              </a:spcAft>
            </a:pPr>
            <a:r>
              <a:rPr lang="pt-BR" sz="2400" b="1" dirty="0" smtClean="0">
                <a:solidFill>
                  <a:srgbClr val="273C18"/>
                </a:solidFill>
              </a:rPr>
              <a:t>José Carlos Tigre</a:t>
            </a:r>
          </a:p>
          <a:p>
            <a:pPr algn="ctr">
              <a:spcAft>
                <a:spcPts val="600"/>
              </a:spcAft>
            </a:pPr>
            <a:r>
              <a:rPr lang="pt-BR" sz="1600" b="1" dirty="0" smtClean="0">
                <a:solidFill>
                  <a:srgbClr val="273C18"/>
                </a:solidFill>
              </a:rPr>
              <a:t>Assessor Técnico – Superintendência de Pesquisa e Desenvolvimento Tecnológico (SPD)</a:t>
            </a:r>
            <a:endParaRPr lang="pt-BR" sz="1600" b="1" dirty="0">
              <a:solidFill>
                <a:srgbClr val="273C18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pt-BR" i="1" dirty="0" smtClean="0">
                <a:solidFill>
                  <a:schemeClr val="bg1"/>
                </a:solidFill>
              </a:rPr>
              <a:t>02/fev/2018 – FGV Rio de Janeiro</a:t>
            </a:r>
            <a:endParaRPr lang="pt-BR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688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1805" y="1775"/>
            <a:ext cx="5807676" cy="945570"/>
          </a:xfrm>
        </p:spPr>
        <p:txBody>
          <a:bodyPr/>
          <a:lstStyle/>
          <a:p>
            <a:r>
              <a:rPr lang="pt-BR" sz="1800" cap="all" dirty="0" smtClean="0"/>
              <a:t>Cláusula vigésima quarta :</a:t>
            </a:r>
            <a:r>
              <a:rPr lang="pt-BR" sz="1600" cap="all" dirty="0" smtClean="0"/>
              <a:t> </a:t>
            </a:r>
            <a:r>
              <a:rPr lang="pt-BR" cap="all" dirty="0" smtClean="0"/>
              <a:t/>
            </a:r>
            <a:br>
              <a:rPr lang="pt-BR" cap="all" dirty="0" smtClean="0"/>
            </a:br>
            <a:r>
              <a:rPr lang="pt-BR" sz="2800" cap="all" dirty="0" smtClean="0"/>
              <a:t>RECURSOS DESTINADOS A Pesquisa e Desenvolvimento e Inovação</a:t>
            </a:r>
            <a:endParaRPr lang="pt-BR" dirty="0"/>
          </a:p>
        </p:txBody>
      </p:sp>
      <p:sp>
        <p:nvSpPr>
          <p:cNvPr id="4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374049" y="1319499"/>
            <a:ext cx="8439150" cy="5419055"/>
          </a:xfrm>
          <a:prstGeom prst="rect">
            <a:avLst/>
          </a:prstGeom>
        </p:spPr>
        <p:txBody>
          <a:bodyPr>
            <a:noAutofit/>
          </a:bodyPr>
          <a:lstStyle/>
          <a:p>
            <a:pPr marL="720000" indent="-720000">
              <a:spcAft>
                <a:spcPts val="1200"/>
              </a:spcAft>
              <a:buNone/>
            </a:pPr>
            <a:r>
              <a:rPr lang="pt-BR" sz="2400" dirty="0" smtClean="0"/>
              <a:t>24.1  Caso a Participação Especial seja devida para um Campo em qualquer trimestre do ano calendário, o Concessionário será obrigado a realizar Despesas Qualificadas como Pesquisa, Desenvolvimento e Inovação nas áreas de interesse e temas relevantes para o setor de Petróleo, Gás Natural e Biocombustíveis, em montante equivalente a 1% (um por cento) da receita bruta da produção para tal Campo.</a:t>
            </a:r>
          </a:p>
          <a:p>
            <a:pPr marL="1260000" lvl="1" indent="-720000">
              <a:spcAft>
                <a:spcPts val="600"/>
              </a:spcAft>
              <a:buNone/>
            </a:pPr>
            <a:r>
              <a:rPr lang="pt-BR" sz="2000" dirty="0" smtClean="0"/>
              <a:t>24.1.1  O valor a que se refere este parágrafo é devido para cada Campo originado a partir da Área de Concessão.</a:t>
            </a:r>
          </a:p>
          <a:p>
            <a:pPr marL="1260000" lvl="1" indent="-720000">
              <a:spcAft>
                <a:spcPts val="600"/>
              </a:spcAft>
              <a:buNone/>
            </a:pPr>
            <a:r>
              <a:rPr lang="pt-BR" sz="2000" dirty="0" smtClean="0"/>
              <a:t>24.1.2  O Concessionário tem até o dia 30 de junho do ano seguinte ao ano calendário de apuração da receita bruta de produção para realizar a aplicação desses recursos.</a:t>
            </a:r>
          </a:p>
          <a:p>
            <a:pPr marL="1897200" lvl="2" indent="-900000">
              <a:spcAft>
                <a:spcPts val="600"/>
              </a:spcAft>
              <a:buNone/>
            </a:pPr>
            <a:r>
              <a:rPr lang="pt-BR" sz="1800" dirty="0" smtClean="0"/>
              <a:t>24.1.2.1   O Concessionário deverá fornecer à ANP relatório completo das Despesas Qualificadas como Pesquisa, Desenvolvimento e Inovação realizadas, nos prazos e formatos definidos na Legislação Aplicável.</a:t>
            </a:r>
          </a:p>
          <a:p>
            <a:pPr marL="514350" indent="-514350">
              <a:buFont typeface="+mj-lt"/>
              <a:buAutoNum type="arabicPeriod"/>
            </a:pPr>
            <a:endParaRPr lang="pt-BR" sz="2400" dirty="0"/>
          </a:p>
        </p:txBody>
      </p:sp>
    </p:spTree>
    <p:extLst>
      <p:ext uri="{BB962C8B-B14F-4D97-AF65-F5344CB8AC3E}">
        <p14:creationId xmlns="" xmlns:p14="http://schemas.microsoft.com/office/powerpoint/2010/main" val="11703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156519" y="1360689"/>
            <a:ext cx="8814486" cy="5295484"/>
          </a:xfrm>
          <a:prstGeom prst="rect">
            <a:avLst/>
          </a:prstGeom>
        </p:spPr>
        <p:txBody>
          <a:bodyPr>
            <a:noAutofit/>
          </a:bodyPr>
          <a:lstStyle/>
          <a:p>
            <a:pPr marL="802800" indent="-720000">
              <a:spcAft>
                <a:spcPts val="600"/>
              </a:spcAft>
              <a:buNone/>
            </a:pPr>
            <a:r>
              <a:rPr lang="pt-BR" sz="2400" dirty="0" smtClean="0"/>
              <a:t>24.2  Dos recursos previstos no parágrafo 24.1, o concessionário deverá investir:</a:t>
            </a:r>
          </a:p>
          <a:p>
            <a:pPr marL="914400" lvl="1" indent="-457200">
              <a:buFont typeface="+mj-lt"/>
              <a:buAutoNum type="alphaLcParenR"/>
            </a:pPr>
            <a:r>
              <a:rPr lang="pt-BR" sz="1800" dirty="0" smtClean="0"/>
              <a:t>de </a:t>
            </a:r>
            <a:r>
              <a:rPr lang="pt-BR" sz="1800" b="1" dirty="0" smtClean="0"/>
              <a:t>30%</a:t>
            </a:r>
            <a:r>
              <a:rPr lang="pt-BR" sz="1800" dirty="0" smtClean="0"/>
              <a:t> (trinta por cento) a </a:t>
            </a:r>
            <a:r>
              <a:rPr lang="pt-BR" sz="1800" b="1" dirty="0" smtClean="0"/>
              <a:t>40%</a:t>
            </a:r>
            <a:r>
              <a:rPr lang="pt-BR" sz="1800" dirty="0" smtClean="0"/>
              <a:t> (quarenta por cento) em </a:t>
            </a:r>
            <a:r>
              <a:rPr lang="pt-BR" sz="1800" b="1" dirty="0" smtClean="0"/>
              <a:t>universidades ou institutos de pesquisa e desenvolvimento nacionais credenciados </a:t>
            </a:r>
            <a:r>
              <a:rPr lang="pt-BR" sz="1800" dirty="0" smtClean="0"/>
              <a:t>pela ANP; e</a:t>
            </a:r>
          </a:p>
          <a:p>
            <a:pPr marL="914400" lvl="1" indent="-457200">
              <a:buFont typeface="+mj-lt"/>
              <a:buAutoNum type="alphaLcParenR"/>
            </a:pPr>
            <a:r>
              <a:rPr lang="pt-BR" sz="1800" dirty="0" smtClean="0"/>
              <a:t>de </a:t>
            </a:r>
            <a:r>
              <a:rPr lang="pt-BR" sz="1800" b="1" dirty="0" smtClean="0"/>
              <a:t>30%</a:t>
            </a:r>
            <a:r>
              <a:rPr lang="pt-BR" sz="1800" dirty="0" smtClean="0"/>
              <a:t> (trinta por cento) a </a:t>
            </a:r>
            <a:r>
              <a:rPr lang="pt-BR" sz="1800" b="1" dirty="0" smtClean="0"/>
              <a:t>40%</a:t>
            </a:r>
            <a:r>
              <a:rPr lang="pt-BR" sz="1800" dirty="0" smtClean="0"/>
              <a:t> (quarenta por cento) em atividades de pesquisa e desenvolvimento e inovação que tenham por objetivo resultar em produtos ou processos com inovação tecnológica junto a </a:t>
            </a:r>
            <a:r>
              <a:rPr lang="pt-BR" sz="1800" b="1" dirty="0" smtClean="0"/>
              <a:t>Empresas Brasileiras</a:t>
            </a:r>
            <a:r>
              <a:rPr lang="pt-BR" sz="1800" dirty="0" smtClean="0"/>
              <a:t>.</a:t>
            </a:r>
          </a:p>
          <a:p>
            <a:pPr marL="802800" indent="-720000">
              <a:spcAft>
                <a:spcPts val="600"/>
              </a:spcAft>
              <a:buNone/>
            </a:pPr>
            <a:r>
              <a:rPr lang="pt-BR" sz="2400" dirty="0" smtClean="0"/>
              <a:t>24.3  O </a:t>
            </a:r>
            <a:r>
              <a:rPr lang="pt-BR" sz="2400" b="1" dirty="0" smtClean="0"/>
              <a:t>saldo remanescente </a:t>
            </a:r>
            <a:r>
              <a:rPr lang="pt-BR" sz="2400" dirty="0" smtClean="0"/>
              <a:t>das Despesas Qualificadas como Pesquisa, Desenvolvimento e Inovação, após observância do parágrafo 24.2, poderá ser investido em atividades de pesquisa, desenvolvimento e inovação realizadas em </a:t>
            </a:r>
            <a:r>
              <a:rPr lang="pt-BR" sz="2400" b="1" dirty="0" smtClean="0"/>
              <a:t>instalações do próprio Concessionário </a:t>
            </a:r>
            <a:r>
              <a:rPr lang="pt-BR" sz="2400" dirty="0" smtClean="0"/>
              <a:t>ou de </a:t>
            </a:r>
            <a:r>
              <a:rPr lang="pt-BR" sz="2400" b="1" dirty="0" smtClean="0"/>
              <a:t>suas Afiliadas</a:t>
            </a:r>
            <a:r>
              <a:rPr lang="pt-BR" sz="2400" dirty="0" smtClean="0"/>
              <a:t>, </a:t>
            </a:r>
            <a:r>
              <a:rPr lang="pt-BR" sz="2400" b="1" dirty="0" smtClean="0"/>
              <a:t>localizadas no Brasil</a:t>
            </a:r>
            <a:r>
              <a:rPr lang="pt-BR" sz="2400" dirty="0" smtClean="0"/>
              <a:t>, ou em </a:t>
            </a:r>
            <a:r>
              <a:rPr lang="pt-BR" sz="2400" b="1" dirty="0" smtClean="0"/>
              <a:t>Empresas Brasileiras</a:t>
            </a:r>
            <a:r>
              <a:rPr lang="pt-BR" sz="2400" dirty="0" smtClean="0"/>
              <a:t>, ou em </a:t>
            </a:r>
            <a:r>
              <a:rPr lang="pt-BR" sz="2400" b="1" dirty="0" smtClean="0"/>
              <a:t>universidades ou institutos de pesquisa e desenvolvimento credenciados </a:t>
            </a:r>
            <a:r>
              <a:rPr lang="pt-BR" sz="2400" dirty="0" smtClean="0"/>
              <a:t>pela ANP. </a:t>
            </a:r>
            <a:endParaRPr lang="pt-BR" sz="2400" dirty="0"/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131805" y="1775"/>
            <a:ext cx="5807676" cy="945570"/>
          </a:xfrm>
        </p:spPr>
        <p:txBody>
          <a:bodyPr/>
          <a:lstStyle/>
          <a:p>
            <a:r>
              <a:rPr lang="pt-BR" sz="1800" cap="all" dirty="0" smtClean="0"/>
              <a:t>Cláusula vigésima quarta :</a:t>
            </a:r>
            <a:r>
              <a:rPr lang="pt-BR" sz="1600" cap="all" dirty="0" smtClean="0"/>
              <a:t> </a:t>
            </a:r>
            <a:r>
              <a:rPr lang="pt-BR" cap="all" dirty="0" smtClean="0"/>
              <a:t/>
            </a:r>
            <a:br>
              <a:rPr lang="pt-BR" cap="all" dirty="0" smtClean="0"/>
            </a:br>
            <a:r>
              <a:rPr lang="pt-BR" sz="2800" cap="all" dirty="0" smtClean="0"/>
              <a:t>RECURSOS DESTINADOS A Pesquisa e Desenvolvimento e Inovação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11703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407001" y="1649019"/>
            <a:ext cx="8300394" cy="4298703"/>
          </a:xfrm>
          <a:prstGeom prst="rect">
            <a:avLst/>
          </a:prstGeom>
        </p:spPr>
        <p:txBody>
          <a:bodyPr>
            <a:noAutofit/>
          </a:bodyPr>
          <a:lstStyle/>
          <a:p>
            <a:pPr marL="720000" indent="-720000">
              <a:spcAft>
                <a:spcPts val="1200"/>
              </a:spcAft>
              <a:buNone/>
            </a:pPr>
            <a:r>
              <a:rPr lang="pt-BR" sz="2400" dirty="0" smtClean="0"/>
              <a:t>24.4   Eventuais Despesas Qualificadas como Pesquisa, Desenvolvimento e Inovação realizadas pelo Concessionário em valores superiores ao equivalente a 1% (um por cento) da receita bruta de produção, ou quando não houver a obrigação de realizar tais Despesas conforme previsto no parágrafo 24.1, poderão ser compensadas em favor do Concessionário para comprovação da obrigação em períodos futuros deste Contrato.</a:t>
            </a:r>
          </a:p>
          <a:p>
            <a:pPr marL="1260000" lvl="1" indent="-720000">
              <a:spcAft>
                <a:spcPts val="600"/>
              </a:spcAft>
              <a:buNone/>
            </a:pPr>
            <a:r>
              <a:rPr lang="pt-BR" sz="2000" dirty="0" smtClean="0"/>
              <a:t>24.4.1 Tal compensação será regulada nos termos da Legislação Aplicável.</a:t>
            </a:r>
          </a:p>
          <a:p>
            <a:pPr marL="514350" indent="-514350">
              <a:buFont typeface="+mj-lt"/>
              <a:buAutoNum type="arabicPeriod"/>
            </a:pPr>
            <a:endParaRPr lang="pt-BR" sz="2400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31805" y="1775"/>
            <a:ext cx="5807676" cy="945570"/>
          </a:xfrm>
        </p:spPr>
        <p:txBody>
          <a:bodyPr/>
          <a:lstStyle/>
          <a:p>
            <a:r>
              <a:rPr lang="pt-BR" sz="1800" cap="all" dirty="0" smtClean="0"/>
              <a:t>Cláusula vigésima quarta :</a:t>
            </a:r>
            <a:r>
              <a:rPr lang="pt-BR" sz="1600" cap="all" dirty="0" smtClean="0"/>
              <a:t> </a:t>
            </a:r>
            <a:r>
              <a:rPr lang="pt-BR" cap="all" dirty="0" smtClean="0"/>
              <a:t/>
            </a:r>
            <a:br>
              <a:rPr lang="pt-BR" cap="all" dirty="0" smtClean="0"/>
            </a:br>
            <a:r>
              <a:rPr lang="pt-BR" sz="2800" cap="all" dirty="0" smtClean="0"/>
              <a:t>RECURSOS DESTINADOS A Pesquisa e Desenvolvimento e Inovação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11703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2800" dirty="0" smtClean="0"/>
              <a:t>REGULAMENTAÇÃO VIGENTE</a:t>
            </a:r>
            <a:endParaRPr lang="pt-BR" sz="2800" dirty="0"/>
          </a:p>
        </p:txBody>
      </p:sp>
      <p:sp>
        <p:nvSpPr>
          <p:cNvPr id="4" name="Espaço Reservado para Conteúdo 4"/>
          <p:cNvSpPr>
            <a:spLocks noGrp="1"/>
          </p:cNvSpPr>
          <p:nvPr>
            <p:ph idx="4294967295"/>
          </p:nvPr>
        </p:nvSpPr>
        <p:spPr>
          <a:xfrm>
            <a:off x="439176" y="1800911"/>
            <a:ext cx="8362950" cy="4351338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Resolução ANP nº50/2015 e Regulamento Técnico ANP nº3/2015</a:t>
            </a:r>
          </a:p>
          <a:p>
            <a:pPr marL="0" indent="0">
              <a:buNone/>
            </a:pPr>
            <a:r>
              <a:rPr lang="pt-BR" dirty="0" smtClean="0"/>
              <a:t>Definem as normas para a aplicação dos recursos a que se referem as cláusulas de P,</a:t>
            </a:r>
            <a:r>
              <a:rPr lang="pt-BR" dirty="0" err="1" smtClean="0"/>
              <a:t>D&amp;I</a:t>
            </a:r>
            <a:endParaRPr lang="pt-BR" dirty="0" smtClean="0"/>
          </a:p>
          <a:p>
            <a:pPr marL="0" indent="0">
              <a:spcBef>
                <a:spcPts val="1800"/>
              </a:spcBef>
              <a:buNone/>
            </a:pPr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Manual </a:t>
            </a:r>
            <a:r>
              <a:rPr lang="pt-BR" dirty="0" err="1" smtClean="0">
                <a:solidFill>
                  <a:schemeClr val="accent6">
                    <a:lumMod val="75000"/>
                  </a:schemeClr>
                </a:solidFill>
              </a:rPr>
              <a:t>Orientativo</a:t>
            </a:r>
            <a:endParaRPr lang="pt-BR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pt-BR" dirty="0" smtClean="0"/>
              <a:t>Consolida orientações previstas no Regulamento Técnico ANP n°3/2015 e auxilia no preenchimento dos formulários padrão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ResoluçãoANPnº47/2012eRegulamentoTécnicoANPnº7/2012</a:t>
            </a:r>
          </a:p>
          <a:p>
            <a:pPr marL="0" indent="0">
              <a:buNone/>
            </a:pPr>
            <a:r>
              <a:rPr lang="pt-BR" dirty="0" smtClean="0"/>
              <a:t>Estabelecem os critérios para o credenciamento das instituições de pesquisa e desenvolvimento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Outras informações:</a:t>
            </a:r>
          </a:p>
          <a:p>
            <a:pPr marL="0" indent="0">
              <a:buNone/>
            </a:pPr>
            <a:r>
              <a:rPr lang="pt-BR" dirty="0" smtClean="0"/>
              <a:t>http://www.anp.gov.br/wwwanp/pesquisa-desenvolvimento-e-inovacao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11703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714479" y="2570295"/>
            <a:ext cx="7934325" cy="774270"/>
          </a:xfrm>
        </p:spPr>
        <p:txBody>
          <a:bodyPr>
            <a:noAutofit/>
          </a:bodyPr>
          <a:lstStyle/>
          <a:p>
            <a:pPr algn="ctr"/>
            <a:r>
              <a:rPr lang="pt-BR" sz="5400" b="1" cap="all" dirty="0" smtClean="0"/>
              <a:t>Obrigado</a:t>
            </a:r>
            <a:endParaRPr lang="pt-BR" sz="6000" dirty="0"/>
          </a:p>
        </p:txBody>
      </p:sp>
      <p:sp>
        <p:nvSpPr>
          <p:cNvPr id="5" name="Rectangle 3"/>
          <p:cNvSpPr txBox="1">
            <a:spLocks/>
          </p:cNvSpPr>
          <p:nvPr/>
        </p:nvSpPr>
        <p:spPr>
          <a:xfrm>
            <a:off x="792119" y="4011831"/>
            <a:ext cx="7779044" cy="1845276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>
                <a:solidFill>
                  <a:schemeClr val="tx2"/>
                </a:solidFill>
                <a:latin typeface="+mn-lt"/>
                <a:cs typeface="Arial" pitchFamily="34" charset="0"/>
              </a:rPr>
              <a:t>Agência Nacional do Petróleo, Gás Natural e Biocombustíveis - ANP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pt-BR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itchFamily="34" charset="0"/>
              </a:rPr>
              <a:t>Av. Rio Branco, 65, </a:t>
            </a:r>
            <a:r>
              <a:rPr lang="pt-BR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itchFamily="34" charset="0"/>
              </a:rPr>
              <a:t>12º ao 22º andares</a:t>
            </a:r>
            <a:endParaRPr lang="pt-BR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itchFamily="34" charset="0"/>
              </a:rPr>
              <a:t> Rio de Janeiro – Brasil</a:t>
            </a:r>
          </a:p>
          <a:p>
            <a:pPr marL="342900" indent="-34290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pt-BR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Arial" pitchFamily="34" charset="0"/>
            </a:endParaRPr>
          </a:p>
          <a:p>
            <a:pPr marL="342900" indent="-34290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cs typeface="Arial" pitchFamily="34" charset="0"/>
              </a:rPr>
              <a:t>Telefone</a:t>
            </a: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itchFamily="34" charset="0"/>
              </a:rPr>
              <a:t>: +55 (21) 2112-8100 </a:t>
            </a:r>
          </a:p>
          <a:p>
            <a:pPr marL="342900" indent="-342900" algn="ctr"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itchFamily="34" charset="0"/>
              </a:rPr>
              <a:t>www.anp.gov.br</a:t>
            </a: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pitchFamily="34" charset="0"/>
              </a:rPr>
              <a:t> </a:t>
            </a:r>
          </a:p>
          <a:p>
            <a:pPr marL="342900" indent="-342900" algn="ctr"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Arial" pitchFamily="34" charset="0"/>
              </a:rPr>
              <a:t>www.brasil-rounds.gov.br</a:t>
            </a:r>
          </a:p>
          <a:p>
            <a:pPr marL="342900" indent="-342900" algn="ctr"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14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pitchFamily="34" charset="0"/>
              </a:rPr>
              <a:t>            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0921" y="6053436"/>
            <a:ext cx="1121440" cy="54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703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2086</TotalTime>
  <Words>514</Words>
  <Application>Microsoft Office PowerPoint</Application>
  <PresentationFormat>Apresentação na tela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7" baseType="lpstr">
      <vt:lpstr>Tema do Office</vt:lpstr>
      <vt:lpstr>Slide 1</vt:lpstr>
      <vt:lpstr>Cláusula vigésima quarta :  RECURSOS DESTINADOS A Pesquisa e Desenvolvimento e Inovação</vt:lpstr>
      <vt:lpstr>Cláusula vigésima quarta :  RECURSOS DESTINADOS A Pesquisa e Desenvolvimento e Inovação</vt:lpstr>
      <vt:lpstr>Cláusula vigésima quarta :  RECURSOS DESTINADOS A Pesquisa e Desenvolvimento e Inovação</vt:lpstr>
      <vt:lpstr>REGULAMENTAÇÃO VIGENTE</vt:lpstr>
      <vt:lpstr>Obrigado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LUIZ HENRIQUE VIDAL FERRAZ</dc:creator>
  <cp:lastModifiedBy>José Carlos Tigre</cp:lastModifiedBy>
  <cp:revision>50</cp:revision>
  <cp:lastPrinted>2017-12-01T17:53:39Z</cp:lastPrinted>
  <dcterms:created xsi:type="dcterms:W3CDTF">2017-12-01T14:03:19Z</dcterms:created>
  <dcterms:modified xsi:type="dcterms:W3CDTF">2018-02-02T13:07:50Z</dcterms:modified>
</cp:coreProperties>
</file>