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4" r:id="rId1"/>
  </p:sldMasterIdLst>
  <p:notesMasterIdLst>
    <p:notesMasterId r:id="rId56"/>
  </p:notesMasterIdLst>
  <p:handoutMasterIdLst>
    <p:handoutMasterId r:id="rId57"/>
  </p:handoutMasterIdLst>
  <p:sldIdLst>
    <p:sldId id="265" r:id="rId2"/>
    <p:sldId id="267" r:id="rId3"/>
    <p:sldId id="268" r:id="rId4"/>
    <p:sldId id="269" r:id="rId5"/>
    <p:sldId id="270" r:id="rId6"/>
    <p:sldId id="271" r:id="rId7"/>
    <p:sldId id="272" r:id="rId8"/>
    <p:sldId id="273" r:id="rId9"/>
    <p:sldId id="274" r:id="rId10"/>
    <p:sldId id="275" r:id="rId11"/>
    <p:sldId id="276" r:id="rId12"/>
    <p:sldId id="277" r:id="rId13"/>
    <p:sldId id="279" r:id="rId14"/>
    <p:sldId id="280" r:id="rId15"/>
    <p:sldId id="281" r:id="rId16"/>
    <p:sldId id="282" r:id="rId17"/>
    <p:sldId id="331" r:id="rId18"/>
    <p:sldId id="320" r:id="rId19"/>
    <p:sldId id="284" r:id="rId20"/>
    <p:sldId id="285" r:id="rId21"/>
    <p:sldId id="286" r:id="rId22"/>
    <p:sldId id="289" r:id="rId23"/>
    <p:sldId id="290" r:id="rId24"/>
    <p:sldId id="291" r:id="rId25"/>
    <p:sldId id="292" r:id="rId26"/>
    <p:sldId id="295" r:id="rId27"/>
    <p:sldId id="296" r:id="rId28"/>
    <p:sldId id="297" r:id="rId29"/>
    <p:sldId id="298" r:id="rId30"/>
    <p:sldId id="299" r:id="rId31"/>
    <p:sldId id="300" r:id="rId32"/>
    <p:sldId id="321" r:id="rId33"/>
    <p:sldId id="322" r:id="rId34"/>
    <p:sldId id="323" r:id="rId35"/>
    <p:sldId id="325" r:id="rId36"/>
    <p:sldId id="326" r:id="rId37"/>
    <p:sldId id="302" r:id="rId38"/>
    <p:sldId id="303" r:id="rId39"/>
    <p:sldId id="304" r:id="rId40"/>
    <p:sldId id="306" r:id="rId41"/>
    <p:sldId id="305" r:id="rId42"/>
    <p:sldId id="307" r:id="rId43"/>
    <p:sldId id="308" r:id="rId44"/>
    <p:sldId id="309" r:id="rId45"/>
    <p:sldId id="330" r:id="rId46"/>
    <p:sldId id="311" r:id="rId47"/>
    <p:sldId id="312" r:id="rId48"/>
    <p:sldId id="327" r:id="rId49"/>
    <p:sldId id="314" r:id="rId50"/>
    <p:sldId id="315" r:id="rId51"/>
    <p:sldId id="316" r:id="rId52"/>
    <p:sldId id="317" r:id="rId53"/>
    <p:sldId id="318" r:id="rId54"/>
    <p:sldId id="319" r:id="rId55"/>
  </p:sldIdLst>
  <p:sldSz cx="9144000" cy="6858000" type="screen4x3"/>
  <p:notesSz cx="9926638" cy="6797675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73C1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73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handoutMaster" Target="handoutMasters/handoutMaster1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\\rjofs01\SPG$\Produ&#231;&#227;o%20Cient&#237;fica\Trabalhos%20Apresentados\2017\R14%20-%20Semin&#225;rio%20Jur&#237;dico%20Fiscal\Gr&#225;ficos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9.064428724700406E-2"/>
          <c:y val="4.1603508422206718E-2"/>
          <c:w val="0.88461008771132232"/>
          <c:h val="0.81772922688461425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Plan1!$M$7</c:f>
              <c:strCache>
                <c:ptCount val="1"/>
                <c:pt idx="0">
                  <c:v>ROYALTIES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Plan1!$N$6:$AE$6</c:f>
              <c:numCache>
                <c:formatCode>General</c:formatCode>
                <c:ptCount val="18"/>
                <c:pt idx="0">
                  <c:v>1999</c:v>
                </c:pt>
                <c:pt idx="1">
                  <c:v>2000</c:v>
                </c:pt>
                <c:pt idx="2">
                  <c:v>2001</c:v>
                </c:pt>
                <c:pt idx="3">
                  <c:v>2002</c:v>
                </c:pt>
                <c:pt idx="4">
                  <c:v>2003</c:v>
                </c:pt>
                <c:pt idx="5">
                  <c:v>2004</c:v>
                </c:pt>
                <c:pt idx="6">
                  <c:v>2005</c:v>
                </c:pt>
                <c:pt idx="7">
                  <c:v>2006</c:v>
                </c:pt>
                <c:pt idx="8">
                  <c:v>2007</c:v>
                </c:pt>
                <c:pt idx="9">
                  <c:v>2008</c:v>
                </c:pt>
                <c:pt idx="10">
                  <c:v>2009</c:v>
                </c:pt>
                <c:pt idx="11">
                  <c:v>2010</c:v>
                </c:pt>
                <c:pt idx="12">
                  <c:v>2011</c:v>
                </c:pt>
                <c:pt idx="13">
                  <c:v>2012</c:v>
                </c:pt>
                <c:pt idx="14">
                  <c:v>2013</c:v>
                </c:pt>
                <c:pt idx="15">
                  <c:v>2014</c:v>
                </c:pt>
                <c:pt idx="16">
                  <c:v>2015</c:v>
                </c:pt>
                <c:pt idx="17">
                  <c:v>2016</c:v>
                </c:pt>
              </c:numCache>
            </c:numRef>
          </c:cat>
          <c:val>
            <c:numRef>
              <c:f>Plan1!$N$7:$AE$7</c:f>
              <c:numCache>
                <c:formatCode>_-* #,##0_-;\-* #,##0_-;_-* "-"??_-;_-@_-</c:formatCode>
                <c:ptCount val="18"/>
                <c:pt idx="0">
                  <c:v>983599389.28179717</c:v>
                </c:pt>
                <c:pt idx="1">
                  <c:v>869247449.61000001</c:v>
                </c:pt>
                <c:pt idx="2">
                  <c:v>2303290049.0999999</c:v>
                </c:pt>
                <c:pt idx="3">
                  <c:v>3176182336.4204774</c:v>
                </c:pt>
                <c:pt idx="4">
                  <c:v>4396377589.3900003</c:v>
                </c:pt>
                <c:pt idx="5">
                  <c:v>5042825720.2200003</c:v>
                </c:pt>
                <c:pt idx="6">
                  <c:v>6202849601.6800003</c:v>
                </c:pt>
                <c:pt idx="7">
                  <c:v>7703543211.3400002</c:v>
                </c:pt>
                <c:pt idx="8">
                  <c:v>7490613476.2200003</c:v>
                </c:pt>
                <c:pt idx="9">
                  <c:v>10937857635.809999</c:v>
                </c:pt>
                <c:pt idx="10">
                  <c:v>7983711175.2799988</c:v>
                </c:pt>
                <c:pt idx="11">
                  <c:v>9929990272.5</c:v>
                </c:pt>
                <c:pt idx="12">
                  <c:v>12987949649.720001</c:v>
                </c:pt>
                <c:pt idx="13">
                  <c:v>15635939162.99</c:v>
                </c:pt>
                <c:pt idx="14">
                  <c:v>16310167469.360001</c:v>
                </c:pt>
                <c:pt idx="15">
                  <c:v>18530981417</c:v>
                </c:pt>
                <c:pt idx="16">
                  <c:v>13857862871.65</c:v>
                </c:pt>
                <c:pt idx="17">
                  <c:v>11828769833.862995</c:v>
                </c:pt>
              </c:numCache>
            </c:numRef>
          </c:val>
        </c:ser>
        <c:ser>
          <c:idx val="1"/>
          <c:order val="1"/>
          <c:tx>
            <c:strRef>
              <c:f>Plan1!$M$8</c:f>
              <c:strCache>
                <c:ptCount val="1"/>
                <c:pt idx="0">
                  <c:v>PARTICIPAÇÃO ESPECIAL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numRef>
              <c:f>Plan1!$N$6:$AE$6</c:f>
              <c:numCache>
                <c:formatCode>General</c:formatCode>
                <c:ptCount val="18"/>
                <c:pt idx="0">
                  <c:v>1999</c:v>
                </c:pt>
                <c:pt idx="1">
                  <c:v>2000</c:v>
                </c:pt>
                <c:pt idx="2">
                  <c:v>2001</c:v>
                </c:pt>
                <c:pt idx="3">
                  <c:v>2002</c:v>
                </c:pt>
                <c:pt idx="4">
                  <c:v>2003</c:v>
                </c:pt>
                <c:pt idx="5">
                  <c:v>2004</c:v>
                </c:pt>
                <c:pt idx="6">
                  <c:v>2005</c:v>
                </c:pt>
                <c:pt idx="7">
                  <c:v>2006</c:v>
                </c:pt>
                <c:pt idx="8">
                  <c:v>2007</c:v>
                </c:pt>
                <c:pt idx="9">
                  <c:v>2008</c:v>
                </c:pt>
                <c:pt idx="10">
                  <c:v>2009</c:v>
                </c:pt>
                <c:pt idx="11">
                  <c:v>2010</c:v>
                </c:pt>
                <c:pt idx="12">
                  <c:v>2011</c:v>
                </c:pt>
                <c:pt idx="13">
                  <c:v>2012</c:v>
                </c:pt>
                <c:pt idx="14">
                  <c:v>2013</c:v>
                </c:pt>
                <c:pt idx="15">
                  <c:v>2014</c:v>
                </c:pt>
                <c:pt idx="16">
                  <c:v>2015</c:v>
                </c:pt>
                <c:pt idx="17">
                  <c:v>2016</c:v>
                </c:pt>
              </c:numCache>
            </c:numRef>
          </c:cat>
          <c:val>
            <c:numRef>
              <c:f>Plan1!$N$8:$AE$8</c:f>
              <c:numCache>
                <c:formatCode>_-* #,##0_-;\-* #,##0_-;_-* "-"??_-;_-@_-</c:formatCode>
                <c:ptCount val="18"/>
                <c:pt idx="0">
                  <c:v>0</c:v>
                </c:pt>
                <c:pt idx="1">
                  <c:v>1038738000</c:v>
                </c:pt>
                <c:pt idx="2">
                  <c:v>1722047400</c:v>
                </c:pt>
                <c:pt idx="3">
                  <c:v>2510181400</c:v>
                </c:pt>
                <c:pt idx="4">
                  <c:v>4997434879.9100008</c:v>
                </c:pt>
                <c:pt idx="5">
                  <c:v>5271977108.9000006</c:v>
                </c:pt>
                <c:pt idx="6">
                  <c:v>6965128442.3000002</c:v>
                </c:pt>
                <c:pt idx="7">
                  <c:v>8839990808.3899994</c:v>
                </c:pt>
                <c:pt idx="8">
                  <c:v>7177533059.5299997</c:v>
                </c:pt>
                <c:pt idx="9">
                  <c:v>11710789360.82</c:v>
                </c:pt>
                <c:pt idx="10">
                  <c:v>8452809807.4199972</c:v>
                </c:pt>
                <c:pt idx="11">
                  <c:v>11670010926.250002</c:v>
                </c:pt>
                <c:pt idx="12">
                  <c:v>12649108030.300003</c:v>
                </c:pt>
                <c:pt idx="13">
                  <c:v>15855172249.570002</c:v>
                </c:pt>
                <c:pt idx="14">
                  <c:v>13275229999.940002</c:v>
                </c:pt>
                <c:pt idx="15">
                  <c:v>16827524491.569996</c:v>
                </c:pt>
                <c:pt idx="16">
                  <c:v>10680360669.93</c:v>
                </c:pt>
                <c:pt idx="17">
                  <c:v>5910622732.9141378</c:v>
                </c:pt>
              </c:numCache>
            </c:numRef>
          </c:val>
        </c:ser>
        <c:ser>
          <c:idx val="2"/>
          <c:order val="2"/>
          <c:tx>
            <c:strRef>
              <c:f>Plan1!$M$9</c:f>
              <c:strCache>
                <c:ptCount val="1"/>
                <c:pt idx="0">
                  <c:v>TAXA DE OCUPAÇÃO OU RETENÇÃO DE ÁREA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numRef>
              <c:f>Plan1!$N$6:$AE$6</c:f>
              <c:numCache>
                <c:formatCode>General</c:formatCode>
                <c:ptCount val="18"/>
                <c:pt idx="0">
                  <c:v>1999</c:v>
                </c:pt>
                <c:pt idx="1">
                  <c:v>2000</c:v>
                </c:pt>
                <c:pt idx="2">
                  <c:v>2001</c:v>
                </c:pt>
                <c:pt idx="3">
                  <c:v>2002</c:v>
                </c:pt>
                <c:pt idx="4">
                  <c:v>2003</c:v>
                </c:pt>
                <c:pt idx="5">
                  <c:v>2004</c:v>
                </c:pt>
                <c:pt idx="6">
                  <c:v>2005</c:v>
                </c:pt>
                <c:pt idx="7">
                  <c:v>2006</c:v>
                </c:pt>
                <c:pt idx="8">
                  <c:v>2007</c:v>
                </c:pt>
                <c:pt idx="9">
                  <c:v>2008</c:v>
                </c:pt>
                <c:pt idx="10">
                  <c:v>2009</c:v>
                </c:pt>
                <c:pt idx="11">
                  <c:v>2010</c:v>
                </c:pt>
                <c:pt idx="12">
                  <c:v>2011</c:v>
                </c:pt>
                <c:pt idx="13">
                  <c:v>2012</c:v>
                </c:pt>
                <c:pt idx="14">
                  <c:v>2013</c:v>
                </c:pt>
                <c:pt idx="15">
                  <c:v>2014</c:v>
                </c:pt>
                <c:pt idx="16">
                  <c:v>2015</c:v>
                </c:pt>
                <c:pt idx="17">
                  <c:v>2016</c:v>
                </c:pt>
              </c:numCache>
            </c:numRef>
          </c:cat>
          <c:val>
            <c:numRef>
              <c:f>Plan1!$N$9:$AE$9</c:f>
              <c:numCache>
                <c:formatCode>_-* #,##0_-;\-* #,##0_-;_-* "-"??_-;_-@_-</c:formatCode>
                <c:ptCount val="18"/>
                <c:pt idx="0">
                  <c:v>28957315.07</c:v>
                </c:pt>
                <c:pt idx="1">
                  <c:v>72517500</c:v>
                </c:pt>
                <c:pt idx="2">
                  <c:v>112329009</c:v>
                </c:pt>
                <c:pt idx="3">
                  <c:v>101757800</c:v>
                </c:pt>
                <c:pt idx="4">
                  <c:v>144375707.54999998</c:v>
                </c:pt>
                <c:pt idx="5">
                  <c:v>120544128.14000002</c:v>
                </c:pt>
                <c:pt idx="6">
                  <c:v>125299833.08</c:v>
                </c:pt>
                <c:pt idx="7">
                  <c:v>126310817.18999997</c:v>
                </c:pt>
                <c:pt idx="8">
                  <c:v>135044390.16999999</c:v>
                </c:pt>
                <c:pt idx="9">
                  <c:v>139705950.53999999</c:v>
                </c:pt>
                <c:pt idx="10">
                  <c:v>146474551.78999993</c:v>
                </c:pt>
                <c:pt idx="11">
                  <c:v>168408834.91999993</c:v>
                </c:pt>
                <c:pt idx="12">
                  <c:v>173213632.03000003</c:v>
                </c:pt>
                <c:pt idx="13">
                  <c:v>198495445.63</c:v>
                </c:pt>
                <c:pt idx="14">
                  <c:v>209747059.78000006</c:v>
                </c:pt>
                <c:pt idx="15">
                  <c:v>218502700.90000001</c:v>
                </c:pt>
                <c:pt idx="16">
                  <c:v>215426051.31</c:v>
                </c:pt>
                <c:pt idx="17">
                  <c:v>222756636.01000002</c:v>
                </c:pt>
              </c:numCache>
            </c:numRef>
          </c:val>
        </c:ser>
        <c:ser>
          <c:idx val="3"/>
          <c:order val="3"/>
          <c:tx>
            <c:strRef>
              <c:f>Plan1!$M$10</c:f>
              <c:strCache>
                <c:ptCount val="1"/>
                <c:pt idx="0">
                  <c:v>BÔNUS DE ASSINATURA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cat>
            <c:numRef>
              <c:f>Plan1!$N$6:$AE$6</c:f>
              <c:numCache>
                <c:formatCode>General</c:formatCode>
                <c:ptCount val="18"/>
                <c:pt idx="0">
                  <c:v>1999</c:v>
                </c:pt>
                <c:pt idx="1">
                  <c:v>2000</c:v>
                </c:pt>
                <c:pt idx="2">
                  <c:v>2001</c:v>
                </c:pt>
                <c:pt idx="3">
                  <c:v>2002</c:v>
                </c:pt>
                <c:pt idx="4">
                  <c:v>2003</c:v>
                </c:pt>
                <c:pt idx="5">
                  <c:v>2004</c:v>
                </c:pt>
                <c:pt idx="6">
                  <c:v>2005</c:v>
                </c:pt>
                <c:pt idx="7">
                  <c:v>2006</c:v>
                </c:pt>
                <c:pt idx="8">
                  <c:v>2007</c:v>
                </c:pt>
                <c:pt idx="9">
                  <c:v>2008</c:v>
                </c:pt>
                <c:pt idx="10">
                  <c:v>2009</c:v>
                </c:pt>
                <c:pt idx="11">
                  <c:v>2010</c:v>
                </c:pt>
                <c:pt idx="12">
                  <c:v>2011</c:v>
                </c:pt>
                <c:pt idx="13">
                  <c:v>2012</c:v>
                </c:pt>
                <c:pt idx="14">
                  <c:v>2013</c:v>
                </c:pt>
                <c:pt idx="15">
                  <c:v>2014</c:v>
                </c:pt>
                <c:pt idx="16">
                  <c:v>2015</c:v>
                </c:pt>
                <c:pt idx="17">
                  <c:v>2016</c:v>
                </c:pt>
              </c:numCache>
            </c:numRef>
          </c:cat>
          <c:val>
            <c:numRef>
              <c:f>Plan1!$N$10:$AE$10</c:f>
              <c:numCache>
                <c:formatCode>_-* #,##0_-;\-* #,##0_-;_-* "-"??_-;_-@_-</c:formatCode>
                <c:ptCount val="18"/>
                <c:pt idx="0">
                  <c:v>321656637</c:v>
                </c:pt>
                <c:pt idx="1">
                  <c:v>468259040.39999992</c:v>
                </c:pt>
                <c:pt idx="2">
                  <c:v>594944000</c:v>
                </c:pt>
                <c:pt idx="3">
                  <c:v>92378000</c:v>
                </c:pt>
                <c:pt idx="4">
                  <c:v>27448493</c:v>
                </c:pt>
                <c:pt idx="5">
                  <c:v>665196028</c:v>
                </c:pt>
                <c:pt idx="6">
                  <c:v>0</c:v>
                </c:pt>
                <c:pt idx="7">
                  <c:v>1088848604</c:v>
                </c:pt>
                <c:pt idx="8">
                  <c:v>31375970</c:v>
                </c:pt>
                <c:pt idx="9">
                  <c:v>2228070078.1999998</c:v>
                </c:pt>
                <c:pt idx="10">
                  <c:v>80197227.019999996</c:v>
                </c:pt>
                <c:pt idx="11">
                  <c:v>4390750</c:v>
                </c:pt>
                <c:pt idx="12">
                  <c:v>0</c:v>
                </c:pt>
                <c:pt idx="13">
                  <c:v>0</c:v>
                </c:pt>
                <c:pt idx="14">
                  <c:v>2480172551.29</c:v>
                </c:pt>
                <c:pt idx="15">
                  <c:v>164275999.10000002</c:v>
                </c:pt>
                <c:pt idx="16">
                  <c:v>920597</c:v>
                </c:pt>
                <c:pt idx="17">
                  <c:v>4636201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100"/>
        <c:axId val="119195752"/>
        <c:axId val="121886656"/>
      </c:barChart>
      <c:catAx>
        <c:axId val="1191957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121886656"/>
        <c:crosses val="autoZero"/>
        <c:auto val="1"/>
        <c:lblAlgn val="ctr"/>
        <c:lblOffset val="100"/>
        <c:noMultiLvlLbl val="0"/>
      </c:catAx>
      <c:valAx>
        <c:axId val="1218866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_-* #,##0_-;\-* #,##0_-;_-* &quot;-&quot;??_-;_-@_-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119195752"/>
        <c:crosses val="autoZero"/>
        <c:crossBetween val="between"/>
        <c:dispUnits>
          <c:builtInUnit val="billions"/>
          <c:dispUnitsLbl>
            <c:layout/>
            <c:spPr>
              <a:noFill/>
              <a:ln>
                <a:noFill/>
              </a:ln>
              <a:effectLst/>
            </c:spPr>
            <c:txPr>
              <a:bodyPr rot="-540000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</c:dispUnitsLbl>
        </c:dispUnits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11151303546640973"/>
          <c:y val="9.9155187879995998E-2"/>
          <c:w val="0.27878719548047259"/>
          <c:h val="0.1833006327435823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B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3BE0FFD-3A02-4EAD-86E7-B13F78CDD198}" type="doc">
      <dgm:prSet loTypeId="urn:microsoft.com/office/officeart/2005/8/layout/vList2" loCatId="list" qsTypeId="urn:microsoft.com/office/officeart/2005/8/quickstyle/simple1" qsCatId="simple" csTypeId="urn:microsoft.com/office/officeart/2005/8/colors/accent3_2" csCatId="accent3" phldr="1"/>
      <dgm:spPr/>
      <dgm:t>
        <a:bodyPr/>
        <a:lstStyle/>
        <a:p>
          <a:endParaRPr lang="pt-BR"/>
        </a:p>
      </dgm:t>
    </dgm:pt>
    <dgm:pt modelId="{B31FFC17-8CED-4EE6-AB21-68431B706CD7}">
      <dgm:prSet phldrT="[Texto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pt-BR" sz="20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Bônus de Assinatura</a:t>
          </a:r>
          <a:endParaRPr lang="pt-BR" sz="2000" b="1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B8159256-0800-462D-9D07-AEE03A8CBF88}" type="parTrans" cxnId="{91B05440-42C8-47DA-984B-8454E20D7BCB}">
      <dgm:prSet/>
      <dgm:spPr/>
      <dgm:t>
        <a:bodyPr/>
        <a:lstStyle/>
        <a:p>
          <a:endParaRPr lang="pt-BR" sz="2000" b="1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373F72CE-36AD-4308-AC13-BC927D852B25}" type="sibTrans" cxnId="{91B05440-42C8-47DA-984B-8454E20D7BCB}">
      <dgm:prSet/>
      <dgm:spPr/>
      <dgm:t>
        <a:bodyPr/>
        <a:lstStyle/>
        <a:p>
          <a:endParaRPr lang="pt-BR" sz="2000" b="1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D1A30FD5-DBB5-438B-B685-911FC51EEAC2}">
      <dgm:prSet phldrT="[Texto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en-US" sz="2000" b="1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Pagamento</a:t>
          </a:r>
          <a:r>
            <a:rPr lang="en-US" sz="20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b="1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pela</a:t>
          </a:r>
          <a:r>
            <a:rPr lang="en-US" sz="20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b="1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Ocupação</a:t>
          </a:r>
          <a:r>
            <a:rPr lang="en-US" sz="20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b="1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ou</a:t>
          </a:r>
          <a:r>
            <a:rPr lang="en-US" sz="20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b="1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Retenção</a:t>
          </a:r>
          <a:r>
            <a:rPr lang="en-US" sz="20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de </a:t>
          </a:r>
          <a:r>
            <a:rPr lang="en-US" sz="2000" b="1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Área</a:t>
          </a:r>
          <a:r>
            <a:rPr lang="en-US" sz="20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(“</a:t>
          </a:r>
          <a:r>
            <a:rPr lang="en-US" sz="2000" b="1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Aluguel</a:t>
          </a:r>
          <a:r>
            <a:rPr lang="en-US" sz="20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de </a:t>
          </a:r>
          <a:r>
            <a:rPr lang="en-US" sz="2000" b="1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Área</a:t>
          </a:r>
          <a:r>
            <a:rPr lang="en-US" sz="20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”)</a:t>
          </a:r>
          <a:endParaRPr lang="pt-BR" sz="2000" b="1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3F838B0D-904D-4C6E-BD48-555CA030BE63}" type="parTrans" cxnId="{68F9EB84-AB2C-4276-86AB-AFBB52E45D4B}">
      <dgm:prSet/>
      <dgm:spPr/>
      <dgm:t>
        <a:bodyPr/>
        <a:lstStyle/>
        <a:p>
          <a:endParaRPr lang="pt-BR" sz="2000" b="1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958678D3-7990-400A-B0F7-69E79BAF8D53}" type="sibTrans" cxnId="{68F9EB84-AB2C-4276-86AB-AFBB52E45D4B}">
      <dgm:prSet/>
      <dgm:spPr/>
      <dgm:t>
        <a:bodyPr/>
        <a:lstStyle/>
        <a:p>
          <a:endParaRPr lang="pt-BR" sz="2000" b="1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DCD9BEFA-952B-409D-83EF-46FA62504EBC}">
      <dgm:prSet phldrT="[Texto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pt-BR" sz="20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Royalties</a:t>
          </a:r>
          <a:endParaRPr lang="pt-BR" sz="2000" b="1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F699908F-EDC4-4445-B718-2D4BC6E543F2}" type="parTrans" cxnId="{F5C609CE-DEFE-4CE6-892A-9942DBE0DE85}">
      <dgm:prSet/>
      <dgm:spPr/>
      <dgm:t>
        <a:bodyPr/>
        <a:lstStyle/>
        <a:p>
          <a:endParaRPr lang="pt-BR" sz="2000" b="1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87C871F7-EC1F-46A1-9E3A-188AFA7212C9}" type="sibTrans" cxnId="{F5C609CE-DEFE-4CE6-892A-9942DBE0DE85}">
      <dgm:prSet/>
      <dgm:spPr/>
      <dgm:t>
        <a:bodyPr/>
        <a:lstStyle/>
        <a:p>
          <a:endParaRPr lang="pt-BR" sz="2000" b="1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653F5C98-42C6-4296-9DA3-CCDC0AA59947}">
      <dgm:prSet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pt-BR" sz="20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Participação Especial (PE)</a:t>
          </a:r>
          <a:endParaRPr lang="pt-BR" sz="2000" b="1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030009B5-F8A6-48E1-B779-01BBC789911F}" type="parTrans" cxnId="{1030CEB9-C879-4051-8681-4F68684FC9B7}">
      <dgm:prSet/>
      <dgm:spPr/>
      <dgm:t>
        <a:bodyPr/>
        <a:lstStyle/>
        <a:p>
          <a:endParaRPr lang="pt-BR" sz="2000" b="1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577D8294-D4CE-4BA8-8047-61360DA4FA1F}" type="sibTrans" cxnId="{1030CEB9-C879-4051-8681-4F68684FC9B7}">
      <dgm:prSet/>
      <dgm:spPr/>
      <dgm:t>
        <a:bodyPr/>
        <a:lstStyle/>
        <a:p>
          <a:endParaRPr lang="pt-BR" sz="2000" b="1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BDDAED84-BB6D-4E57-91B1-33877CAB6399}">
      <dgm:prSet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pt-BR" sz="20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Pagamento aos Proprietários da Terra</a:t>
          </a:r>
          <a:endParaRPr lang="pt-BR" sz="2000" b="1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EFAE07AA-FD8A-4843-824E-DFABBE18428E}" type="parTrans" cxnId="{A1F083E1-834F-465C-84C6-719C2D87AA60}">
      <dgm:prSet/>
      <dgm:spPr/>
      <dgm:t>
        <a:bodyPr/>
        <a:lstStyle/>
        <a:p>
          <a:endParaRPr lang="pt-BR" sz="2000" b="1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44669B01-72CB-4034-9CCE-A16F1A9FE4ED}" type="sibTrans" cxnId="{A1F083E1-834F-465C-84C6-719C2D87AA60}">
      <dgm:prSet/>
      <dgm:spPr/>
      <dgm:t>
        <a:bodyPr/>
        <a:lstStyle/>
        <a:p>
          <a:endParaRPr lang="pt-BR" sz="2000" b="1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7F70430C-7603-444A-8569-0F8A47345919}">
      <dgm:prSet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pt-BR" sz="20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Base legal</a:t>
          </a:r>
          <a:endParaRPr lang="pt-BR" sz="2000" b="1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A0BB36C1-FC7E-4CCC-B419-358887BACF2F}" type="parTrans" cxnId="{49A61D6D-356A-421F-ABAB-6DEF93CF5FC7}">
      <dgm:prSet/>
      <dgm:spPr/>
      <dgm:t>
        <a:bodyPr/>
        <a:lstStyle/>
        <a:p>
          <a:endParaRPr lang="pt-BR" sz="200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7E683BE4-2BF2-436F-89F7-50D9830966B6}" type="sibTrans" cxnId="{49A61D6D-356A-421F-ABAB-6DEF93CF5FC7}">
      <dgm:prSet/>
      <dgm:spPr/>
      <dgm:t>
        <a:bodyPr/>
        <a:lstStyle/>
        <a:p>
          <a:endParaRPr lang="pt-BR" sz="200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26F77650-7EA7-4435-ACFE-2893FB2AEDCF}">
      <dgm:prSet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en-US" sz="2000" b="1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Considerações</a:t>
          </a:r>
          <a:r>
            <a:rPr lang="en-US" sz="20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b="1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Finais</a:t>
          </a:r>
          <a:endParaRPr lang="pt-BR" sz="2000" b="1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AF240F50-377D-4D57-8900-43B48DDE4A47}" type="parTrans" cxnId="{FA32D025-68E1-43E4-A6CB-28D46F84449E}">
      <dgm:prSet/>
      <dgm:spPr/>
      <dgm:t>
        <a:bodyPr/>
        <a:lstStyle/>
        <a:p>
          <a:endParaRPr lang="pt-BR"/>
        </a:p>
      </dgm:t>
    </dgm:pt>
    <dgm:pt modelId="{30A4F813-F4A7-4E24-8F99-9DC16A492FF7}" type="sibTrans" cxnId="{FA32D025-68E1-43E4-A6CB-28D46F84449E}">
      <dgm:prSet/>
      <dgm:spPr/>
      <dgm:t>
        <a:bodyPr/>
        <a:lstStyle/>
        <a:p>
          <a:endParaRPr lang="pt-BR"/>
        </a:p>
      </dgm:t>
    </dgm:pt>
    <dgm:pt modelId="{126BC5EF-B858-4F2F-8A51-C55AAFA30B88}" type="pres">
      <dgm:prSet presAssocID="{73BE0FFD-3A02-4EAD-86E7-B13F78CDD19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36C4C8C0-78B6-4560-8366-53D9F6E45C65}" type="pres">
      <dgm:prSet presAssocID="{7F70430C-7603-444A-8569-0F8A47345919}" presName="parentText" presStyleLbl="node1" presStyleIdx="0" presStyleCnt="7" custLinFactY="-46044" custLinFactNeighborX="859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06012E35-BB4A-4D86-B384-F14D931CFA2D}" type="pres">
      <dgm:prSet presAssocID="{7E683BE4-2BF2-436F-89F7-50D9830966B6}" presName="spacer" presStyleCnt="0"/>
      <dgm:spPr/>
      <dgm:t>
        <a:bodyPr/>
        <a:lstStyle/>
        <a:p>
          <a:endParaRPr lang="pt-BR"/>
        </a:p>
      </dgm:t>
    </dgm:pt>
    <dgm:pt modelId="{BF54B848-1049-4CD2-BE88-9231F439F088}" type="pres">
      <dgm:prSet presAssocID="{B31FFC17-8CED-4EE6-AB21-68431B706CD7}" presName="parentText" presStyleLbl="node1" presStyleIdx="1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55336946-9BA3-4EF0-90F0-E2662982F31A}" type="pres">
      <dgm:prSet presAssocID="{373F72CE-36AD-4308-AC13-BC927D852B25}" presName="spacer" presStyleCnt="0"/>
      <dgm:spPr/>
      <dgm:t>
        <a:bodyPr/>
        <a:lstStyle/>
        <a:p>
          <a:endParaRPr lang="pt-BR"/>
        </a:p>
      </dgm:t>
    </dgm:pt>
    <dgm:pt modelId="{1CF18349-7491-45CA-802A-7870E69C5BCA}" type="pres">
      <dgm:prSet presAssocID="{D1A30FD5-DBB5-438B-B685-911FC51EEAC2}" presName="parentText" presStyleLbl="node1" presStyleIdx="2" presStyleCnt="7" custLinFactNeighborX="-5006" custLinFactNeighborY="-5206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1189ADC8-650C-4B66-BDDD-C7322BCE534B}" type="pres">
      <dgm:prSet presAssocID="{958678D3-7990-400A-B0F7-69E79BAF8D53}" presName="spacer" presStyleCnt="0"/>
      <dgm:spPr/>
      <dgm:t>
        <a:bodyPr/>
        <a:lstStyle/>
        <a:p>
          <a:endParaRPr lang="pt-BR"/>
        </a:p>
      </dgm:t>
    </dgm:pt>
    <dgm:pt modelId="{0AD37FBE-DDBD-4197-964E-50E25565B788}" type="pres">
      <dgm:prSet presAssocID="{DCD9BEFA-952B-409D-83EF-46FA62504EBC}" presName="parentText" presStyleLbl="node1" presStyleIdx="3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957ED132-C765-43C0-8BCE-9963A9CF459D}" type="pres">
      <dgm:prSet presAssocID="{87C871F7-EC1F-46A1-9E3A-188AFA7212C9}" presName="spacer" presStyleCnt="0"/>
      <dgm:spPr/>
      <dgm:t>
        <a:bodyPr/>
        <a:lstStyle/>
        <a:p>
          <a:endParaRPr lang="pt-BR"/>
        </a:p>
      </dgm:t>
    </dgm:pt>
    <dgm:pt modelId="{752C973F-1AF7-4885-AC5A-232E82ECD589}" type="pres">
      <dgm:prSet presAssocID="{653F5C98-42C6-4296-9DA3-CCDC0AA59947}" presName="parentText" presStyleLbl="node1" presStyleIdx="4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0EDBF215-8A28-4676-92F0-B66018266487}" type="pres">
      <dgm:prSet presAssocID="{577D8294-D4CE-4BA8-8047-61360DA4FA1F}" presName="spacer" presStyleCnt="0"/>
      <dgm:spPr/>
      <dgm:t>
        <a:bodyPr/>
        <a:lstStyle/>
        <a:p>
          <a:endParaRPr lang="pt-BR"/>
        </a:p>
      </dgm:t>
    </dgm:pt>
    <dgm:pt modelId="{0CCD64A5-2A7A-4D70-AAE8-5DECC19A915D}" type="pres">
      <dgm:prSet presAssocID="{BDDAED84-BB6D-4E57-91B1-33877CAB6399}" presName="parentText" presStyleLbl="node1" presStyleIdx="5" presStyleCnt="7" custLinFactNeighborY="3949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544A4F27-12B8-4B5C-9355-98BE80D45BEA}" type="pres">
      <dgm:prSet presAssocID="{44669B01-72CB-4034-9CCE-A16F1A9FE4ED}" presName="spacer" presStyleCnt="0"/>
      <dgm:spPr/>
    </dgm:pt>
    <dgm:pt modelId="{28B8C8E8-15DF-40A8-BE08-9FBB0FC66AE9}" type="pres">
      <dgm:prSet presAssocID="{26F77650-7EA7-4435-ACFE-2893FB2AEDCF}" presName="parentText" presStyleLbl="node1" presStyleIdx="6" presStyleCnt="7" custLinFactNeighborY="3949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F5C609CE-DEFE-4CE6-892A-9942DBE0DE85}" srcId="{73BE0FFD-3A02-4EAD-86E7-B13F78CDD198}" destId="{DCD9BEFA-952B-409D-83EF-46FA62504EBC}" srcOrd="3" destOrd="0" parTransId="{F699908F-EDC4-4445-B718-2D4BC6E543F2}" sibTransId="{87C871F7-EC1F-46A1-9E3A-188AFA7212C9}"/>
    <dgm:cxn modelId="{FA32D025-68E1-43E4-A6CB-28D46F84449E}" srcId="{73BE0FFD-3A02-4EAD-86E7-B13F78CDD198}" destId="{26F77650-7EA7-4435-ACFE-2893FB2AEDCF}" srcOrd="6" destOrd="0" parTransId="{AF240F50-377D-4D57-8900-43B48DDE4A47}" sibTransId="{30A4F813-F4A7-4E24-8F99-9DC16A492FF7}"/>
    <dgm:cxn modelId="{A1F083E1-834F-465C-84C6-719C2D87AA60}" srcId="{73BE0FFD-3A02-4EAD-86E7-B13F78CDD198}" destId="{BDDAED84-BB6D-4E57-91B1-33877CAB6399}" srcOrd="5" destOrd="0" parTransId="{EFAE07AA-FD8A-4843-824E-DFABBE18428E}" sibTransId="{44669B01-72CB-4034-9CCE-A16F1A9FE4ED}"/>
    <dgm:cxn modelId="{BCA6B50B-9557-4CAF-AEE5-2C1281BCF12A}" type="presOf" srcId="{653F5C98-42C6-4296-9DA3-CCDC0AA59947}" destId="{752C973F-1AF7-4885-AC5A-232E82ECD589}" srcOrd="0" destOrd="0" presId="urn:microsoft.com/office/officeart/2005/8/layout/vList2"/>
    <dgm:cxn modelId="{6DF60165-3ED1-4F84-8672-2BFB1C50FCB7}" type="presOf" srcId="{26F77650-7EA7-4435-ACFE-2893FB2AEDCF}" destId="{28B8C8E8-15DF-40A8-BE08-9FBB0FC66AE9}" srcOrd="0" destOrd="0" presId="urn:microsoft.com/office/officeart/2005/8/layout/vList2"/>
    <dgm:cxn modelId="{FBD0A2B9-4117-4F1D-9560-F57187A2A837}" type="presOf" srcId="{BDDAED84-BB6D-4E57-91B1-33877CAB6399}" destId="{0CCD64A5-2A7A-4D70-AAE8-5DECC19A915D}" srcOrd="0" destOrd="0" presId="urn:microsoft.com/office/officeart/2005/8/layout/vList2"/>
    <dgm:cxn modelId="{91B05440-42C8-47DA-984B-8454E20D7BCB}" srcId="{73BE0FFD-3A02-4EAD-86E7-B13F78CDD198}" destId="{B31FFC17-8CED-4EE6-AB21-68431B706CD7}" srcOrd="1" destOrd="0" parTransId="{B8159256-0800-462D-9D07-AEE03A8CBF88}" sibTransId="{373F72CE-36AD-4308-AC13-BC927D852B25}"/>
    <dgm:cxn modelId="{FA8C962B-FAFC-40CC-B45F-3A3B58BE5A9D}" type="presOf" srcId="{73BE0FFD-3A02-4EAD-86E7-B13F78CDD198}" destId="{126BC5EF-B858-4F2F-8A51-C55AAFA30B88}" srcOrd="0" destOrd="0" presId="urn:microsoft.com/office/officeart/2005/8/layout/vList2"/>
    <dgm:cxn modelId="{68F9EB84-AB2C-4276-86AB-AFBB52E45D4B}" srcId="{73BE0FFD-3A02-4EAD-86E7-B13F78CDD198}" destId="{D1A30FD5-DBB5-438B-B685-911FC51EEAC2}" srcOrd="2" destOrd="0" parTransId="{3F838B0D-904D-4C6E-BD48-555CA030BE63}" sibTransId="{958678D3-7990-400A-B0F7-69E79BAF8D53}"/>
    <dgm:cxn modelId="{F92AE25E-D887-4B59-B0E9-24C663579EED}" type="presOf" srcId="{B31FFC17-8CED-4EE6-AB21-68431B706CD7}" destId="{BF54B848-1049-4CD2-BE88-9231F439F088}" srcOrd="0" destOrd="0" presId="urn:microsoft.com/office/officeart/2005/8/layout/vList2"/>
    <dgm:cxn modelId="{49A61D6D-356A-421F-ABAB-6DEF93CF5FC7}" srcId="{73BE0FFD-3A02-4EAD-86E7-B13F78CDD198}" destId="{7F70430C-7603-444A-8569-0F8A47345919}" srcOrd="0" destOrd="0" parTransId="{A0BB36C1-FC7E-4CCC-B419-358887BACF2F}" sibTransId="{7E683BE4-2BF2-436F-89F7-50D9830966B6}"/>
    <dgm:cxn modelId="{1030CEB9-C879-4051-8681-4F68684FC9B7}" srcId="{73BE0FFD-3A02-4EAD-86E7-B13F78CDD198}" destId="{653F5C98-42C6-4296-9DA3-CCDC0AA59947}" srcOrd="4" destOrd="0" parTransId="{030009B5-F8A6-48E1-B779-01BBC789911F}" sibTransId="{577D8294-D4CE-4BA8-8047-61360DA4FA1F}"/>
    <dgm:cxn modelId="{E1B8D944-2F56-41A9-979D-534E87AD309C}" type="presOf" srcId="{7F70430C-7603-444A-8569-0F8A47345919}" destId="{36C4C8C0-78B6-4560-8366-53D9F6E45C65}" srcOrd="0" destOrd="0" presId="urn:microsoft.com/office/officeart/2005/8/layout/vList2"/>
    <dgm:cxn modelId="{406598F7-0A4F-4FD7-AD3F-126454E05918}" type="presOf" srcId="{DCD9BEFA-952B-409D-83EF-46FA62504EBC}" destId="{0AD37FBE-DDBD-4197-964E-50E25565B788}" srcOrd="0" destOrd="0" presId="urn:microsoft.com/office/officeart/2005/8/layout/vList2"/>
    <dgm:cxn modelId="{3E52389A-22CC-4C78-8B12-ACE3BE084FAA}" type="presOf" srcId="{D1A30FD5-DBB5-438B-B685-911FC51EEAC2}" destId="{1CF18349-7491-45CA-802A-7870E69C5BCA}" srcOrd="0" destOrd="0" presId="urn:microsoft.com/office/officeart/2005/8/layout/vList2"/>
    <dgm:cxn modelId="{6FC1431C-8764-4498-8795-FD1DB0068D6C}" type="presParOf" srcId="{126BC5EF-B858-4F2F-8A51-C55AAFA30B88}" destId="{36C4C8C0-78B6-4560-8366-53D9F6E45C65}" srcOrd="0" destOrd="0" presId="urn:microsoft.com/office/officeart/2005/8/layout/vList2"/>
    <dgm:cxn modelId="{8C4F2A13-24EC-4E6B-BC38-F9B0A8C46587}" type="presParOf" srcId="{126BC5EF-B858-4F2F-8A51-C55AAFA30B88}" destId="{06012E35-BB4A-4D86-B384-F14D931CFA2D}" srcOrd="1" destOrd="0" presId="urn:microsoft.com/office/officeart/2005/8/layout/vList2"/>
    <dgm:cxn modelId="{B68DC905-B57F-4D8A-A96F-B0A0E19AA93B}" type="presParOf" srcId="{126BC5EF-B858-4F2F-8A51-C55AAFA30B88}" destId="{BF54B848-1049-4CD2-BE88-9231F439F088}" srcOrd="2" destOrd="0" presId="urn:microsoft.com/office/officeart/2005/8/layout/vList2"/>
    <dgm:cxn modelId="{8879F0DB-7330-45D4-968C-3A0A221E277E}" type="presParOf" srcId="{126BC5EF-B858-4F2F-8A51-C55AAFA30B88}" destId="{55336946-9BA3-4EF0-90F0-E2662982F31A}" srcOrd="3" destOrd="0" presId="urn:microsoft.com/office/officeart/2005/8/layout/vList2"/>
    <dgm:cxn modelId="{95A331F5-0399-4D26-9D7A-CB2E8C8D3F55}" type="presParOf" srcId="{126BC5EF-B858-4F2F-8A51-C55AAFA30B88}" destId="{1CF18349-7491-45CA-802A-7870E69C5BCA}" srcOrd="4" destOrd="0" presId="urn:microsoft.com/office/officeart/2005/8/layout/vList2"/>
    <dgm:cxn modelId="{B291B1EE-9E78-4492-B77B-A7134E69FDF2}" type="presParOf" srcId="{126BC5EF-B858-4F2F-8A51-C55AAFA30B88}" destId="{1189ADC8-650C-4B66-BDDD-C7322BCE534B}" srcOrd="5" destOrd="0" presId="urn:microsoft.com/office/officeart/2005/8/layout/vList2"/>
    <dgm:cxn modelId="{AFBBB839-B69B-4A3B-B878-E06D02EB34EA}" type="presParOf" srcId="{126BC5EF-B858-4F2F-8A51-C55AAFA30B88}" destId="{0AD37FBE-DDBD-4197-964E-50E25565B788}" srcOrd="6" destOrd="0" presId="urn:microsoft.com/office/officeart/2005/8/layout/vList2"/>
    <dgm:cxn modelId="{9A19CC48-A4A1-4219-8E85-E03A3EE36785}" type="presParOf" srcId="{126BC5EF-B858-4F2F-8A51-C55AAFA30B88}" destId="{957ED132-C765-43C0-8BCE-9963A9CF459D}" srcOrd="7" destOrd="0" presId="urn:microsoft.com/office/officeart/2005/8/layout/vList2"/>
    <dgm:cxn modelId="{FABA79A8-D203-450F-B856-E505A19C92E0}" type="presParOf" srcId="{126BC5EF-B858-4F2F-8A51-C55AAFA30B88}" destId="{752C973F-1AF7-4885-AC5A-232E82ECD589}" srcOrd="8" destOrd="0" presId="urn:microsoft.com/office/officeart/2005/8/layout/vList2"/>
    <dgm:cxn modelId="{ED9F0181-CC13-4488-9A97-D5EE53425DB8}" type="presParOf" srcId="{126BC5EF-B858-4F2F-8A51-C55AAFA30B88}" destId="{0EDBF215-8A28-4676-92F0-B66018266487}" srcOrd="9" destOrd="0" presId="urn:microsoft.com/office/officeart/2005/8/layout/vList2"/>
    <dgm:cxn modelId="{1B7E76B9-EE81-400A-B053-25C3B04E3119}" type="presParOf" srcId="{126BC5EF-B858-4F2F-8A51-C55AAFA30B88}" destId="{0CCD64A5-2A7A-4D70-AAE8-5DECC19A915D}" srcOrd="10" destOrd="0" presId="urn:microsoft.com/office/officeart/2005/8/layout/vList2"/>
    <dgm:cxn modelId="{0449E30D-0A4B-4DCB-980C-A20F945EE1A1}" type="presParOf" srcId="{126BC5EF-B858-4F2F-8A51-C55AAFA30B88}" destId="{544A4F27-12B8-4B5C-9355-98BE80D45BEA}" srcOrd="11" destOrd="0" presId="urn:microsoft.com/office/officeart/2005/8/layout/vList2"/>
    <dgm:cxn modelId="{78606043-5414-45D0-B2C3-444D45D1BCB9}" type="presParOf" srcId="{126BC5EF-B858-4F2F-8A51-C55AAFA30B88}" destId="{28B8C8E8-15DF-40A8-BE08-9FBB0FC66AE9}" srcOrd="12" destOrd="0" presId="urn:microsoft.com/office/officeart/2005/8/layout/vList2"/>
  </dgm:cxnLst>
  <dgm:bg>
    <a:solidFill>
      <a:schemeClr val="accent3">
        <a:lumMod val="20000"/>
        <a:lumOff val="80000"/>
      </a:schemeClr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3BE0FFD-3A02-4EAD-86E7-B13F78CDD198}" type="doc">
      <dgm:prSet loTypeId="urn:microsoft.com/office/officeart/2005/8/layout/vList2" loCatId="list" qsTypeId="urn:microsoft.com/office/officeart/2005/8/quickstyle/simple1" qsCatId="simple" csTypeId="urn:microsoft.com/office/officeart/2005/8/colors/accent3_2" csCatId="accent3" phldr="1"/>
      <dgm:spPr/>
      <dgm:t>
        <a:bodyPr/>
        <a:lstStyle/>
        <a:p>
          <a:endParaRPr lang="pt-BR"/>
        </a:p>
      </dgm:t>
    </dgm:pt>
    <dgm:pt modelId="{B31FFC17-8CED-4EE6-AB21-68431B706CD7}">
      <dgm:prSet phldrT="[Texto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pt-BR" sz="2000" b="1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Bônus de Assinatura</a:t>
          </a:r>
          <a:endParaRPr lang="pt-BR" sz="2000" b="1" dirty="0">
            <a:solidFill>
              <a:schemeClr val="bg1">
                <a:lumMod val="95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B8159256-0800-462D-9D07-AEE03A8CBF88}" type="parTrans" cxnId="{91B05440-42C8-47DA-984B-8454E20D7BCB}">
      <dgm:prSet/>
      <dgm:spPr/>
      <dgm:t>
        <a:bodyPr/>
        <a:lstStyle/>
        <a:p>
          <a:endParaRPr lang="pt-BR" sz="2000" b="1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373F72CE-36AD-4308-AC13-BC927D852B25}" type="sibTrans" cxnId="{91B05440-42C8-47DA-984B-8454E20D7BCB}">
      <dgm:prSet/>
      <dgm:spPr/>
      <dgm:t>
        <a:bodyPr/>
        <a:lstStyle/>
        <a:p>
          <a:endParaRPr lang="pt-BR" sz="2000" b="1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D1A30FD5-DBB5-438B-B685-911FC51EEAC2}">
      <dgm:prSet phldrT="[Texto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en-US" sz="2000" b="1" dirty="0" err="1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Pagamento</a:t>
          </a:r>
          <a:r>
            <a:rPr lang="en-US" sz="2000" b="1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b="1" dirty="0" err="1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pela</a:t>
          </a:r>
          <a:r>
            <a:rPr lang="en-US" sz="2000" b="1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b="1" dirty="0" err="1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Ocupação</a:t>
          </a:r>
          <a:r>
            <a:rPr lang="en-US" sz="2000" b="1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b="1" dirty="0" err="1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ou</a:t>
          </a:r>
          <a:r>
            <a:rPr lang="en-US" sz="2000" b="1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b="1" dirty="0" err="1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Retenção</a:t>
          </a:r>
          <a:r>
            <a:rPr lang="en-US" sz="2000" b="1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 de </a:t>
          </a:r>
          <a:r>
            <a:rPr lang="en-US" sz="2000" b="1" dirty="0" err="1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Área</a:t>
          </a:r>
          <a:r>
            <a:rPr lang="en-US" sz="2000" b="1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 (“</a:t>
          </a:r>
          <a:r>
            <a:rPr lang="en-US" sz="2000" b="1" dirty="0" err="1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Aluguel</a:t>
          </a:r>
          <a:r>
            <a:rPr lang="en-US" sz="2000" b="1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 de </a:t>
          </a:r>
          <a:r>
            <a:rPr lang="en-US" sz="2000" b="1" dirty="0" err="1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Área</a:t>
          </a:r>
          <a:r>
            <a:rPr lang="en-US" sz="2000" b="1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”)</a:t>
          </a:r>
          <a:endParaRPr lang="pt-BR" sz="2000" b="1" dirty="0">
            <a:solidFill>
              <a:schemeClr val="bg1">
                <a:lumMod val="95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3F838B0D-904D-4C6E-BD48-555CA030BE63}" type="parTrans" cxnId="{68F9EB84-AB2C-4276-86AB-AFBB52E45D4B}">
      <dgm:prSet/>
      <dgm:spPr/>
      <dgm:t>
        <a:bodyPr/>
        <a:lstStyle/>
        <a:p>
          <a:endParaRPr lang="pt-BR" sz="2000" b="1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958678D3-7990-400A-B0F7-69E79BAF8D53}" type="sibTrans" cxnId="{68F9EB84-AB2C-4276-86AB-AFBB52E45D4B}">
      <dgm:prSet/>
      <dgm:spPr/>
      <dgm:t>
        <a:bodyPr/>
        <a:lstStyle/>
        <a:p>
          <a:endParaRPr lang="pt-BR" sz="2000" b="1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DCD9BEFA-952B-409D-83EF-46FA62504EBC}">
      <dgm:prSet phldrT="[Texto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pt-BR" sz="2000" b="1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Royalties</a:t>
          </a:r>
          <a:endParaRPr lang="pt-BR" sz="2000" b="1" dirty="0">
            <a:solidFill>
              <a:schemeClr val="bg1">
                <a:lumMod val="95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F699908F-EDC4-4445-B718-2D4BC6E543F2}" type="parTrans" cxnId="{F5C609CE-DEFE-4CE6-892A-9942DBE0DE85}">
      <dgm:prSet/>
      <dgm:spPr/>
      <dgm:t>
        <a:bodyPr/>
        <a:lstStyle/>
        <a:p>
          <a:endParaRPr lang="pt-BR" sz="2000" b="1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87C871F7-EC1F-46A1-9E3A-188AFA7212C9}" type="sibTrans" cxnId="{F5C609CE-DEFE-4CE6-892A-9942DBE0DE85}">
      <dgm:prSet/>
      <dgm:spPr/>
      <dgm:t>
        <a:bodyPr/>
        <a:lstStyle/>
        <a:p>
          <a:endParaRPr lang="pt-BR" sz="2000" b="1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653F5C98-42C6-4296-9DA3-CCDC0AA59947}">
      <dgm:prSet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pt-BR" sz="2000" b="1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Participação Especial (PE)</a:t>
          </a:r>
          <a:endParaRPr lang="pt-BR" sz="2000" b="1" dirty="0">
            <a:solidFill>
              <a:schemeClr val="bg1">
                <a:lumMod val="95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030009B5-F8A6-48E1-B779-01BBC789911F}" type="parTrans" cxnId="{1030CEB9-C879-4051-8681-4F68684FC9B7}">
      <dgm:prSet/>
      <dgm:spPr/>
      <dgm:t>
        <a:bodyPr/>
        <a:lstStyle/>
        <a:p>
          <a:endParaRPr lang="pt-BR" sz="2000" b="1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577D8294-D4CE-4BA8-8047-61360DA4FA1F}" type="sibTrans" cxnId="{1030CEB9-C879-4051-8681-4F68684FC9B7}">
      <dgm:prSet/>
      <dgm:spPr/>
      <dgm:t>
        <a:bodyPr/>
        <a:lstStyle/>
        <a:p>
          <a:endParaRPr lang="pt-BR" sz="2000" b="1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BDDAED84-BB6D-4E57-91B1-33877CAB6399}">
      <dgm:prSet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pt-BR" sz="2000" b="1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Pagamento aos Proprietários da Terra</a:t>
          </a:r>
          <a:endParaRPr lang="pt-BR" sz="2000" b="1" dirty="0">
            <a:solidFill>
              <a:schemeClr val="bg1">
                <a:lumMod val="95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EFAE07AA-FD8A-4843-824E-DFABBE18428E}" type="parTrans" cxnId="{A1F083E1-834F-465C-84C6-719C2D87AA60}">
      <dgm:prSet/>
      <dgm:spPr/>
      <dgm:t>
        <a:bodyPr/>
        <a:lstStyle/>
        <a:p>
          <a:endParaRPr lang="pt-BR" sz="2000" b="1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44669B01-72CB-4034-9CCE-A16F1A9FE4ED}" type="sibTrans" cxnId="{A1F083E1-834F-465C-84C6-719C2D87AA60}">
      <dgm:prSet/>
      <dgm:spPr/>
      <dgm:t>
        <a:bodyPr/>
        <a:lstStyle/>
        <a:p>
          <a:endParaRPr lang="pt-BR" sz="2000" b="1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7F70430C-7603-444A-8569-0F8A47345919}">
      <dgm:prSet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pt-BR" sz="20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Base legal</a:t>
          </a:r>
          <a:endParaRPr lang="pt-BR" sz="2000" b="1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A0BB36C1-FC7E-4CCC-B419-358887BACF2F}" type="parTrans" cxnId="{49A61D6D-356A-421F-ABAB-6DEF93CF5FC7}">
      <dgm:prSet/>
      <dgm:spPr/>
      <dgm:t>
        <a:bodyPr/>
        <a:lstStyle/>
        <a:p>
          <a:endParaRPr lang="pt-BR" sz="200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7E683BE4-2BF2-436F-89F7-50D9830966B6}" type="sibTrans" cxnId="{49A61D6D-356A-421F-ABAB-6DEF93CF5FC7}">
      <dgm:prSet/>
      <dgm:spPr/>
      <dgm:t>
        <a:bodyPr/>
        <a:lstStyle/>
        <a:p>
          <a:endParaRPr lang="pt-BR" sz="200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26F77650-7EA7-4435-ACFE-2893FB2AEDCF}">
      <dgm:prSet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en-US" sz="2000" b="1" dirty="0" err="1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Considerações</a:t>
          </a:r>
          <a:r>
            <a:rPr lang="en-US" sz="2000" b="1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b="1" dirty="0" err="1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Finais</a:t>
          </a:r>
          <a:endParaRPr lang="pt-BR" sz="2000" b="1" dirty="0">
            <a:solidFill>
              <a:schemeClr val="bg1">
                <a:lumMod val="95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AF240F50-377D-4D57-8900-43B48DDE4A47}" type="parTrans" cxnId="{FA32D025-68E1-43E4-A6CB-28D46F84449E}">
      <dgm:prSet/>
      <dgm:spPr/>
      <dgm:t>
        <a:bodyPr/>
        <a:lstStyle/>
        <a:p>
          <a:endParaRPr lang="pt-BR"/>
        </a:p>
      </dgm:t>
    </dgm:pt>
    <dgm:pt modelId="{30A4F813-F4A7-4E24-8F99-9DC16A492FF7}" type="sibTrans" cxnId="{FA32D025-68E1-43E4-A6CB-28D46F84449E}">
      <dgm:prSet/>
      <dgm:spPr/>
      <dgm:t>
        <a:bodyPr/>
        <a:lstStyle/>
        <a:p>
          <a:endParaRPr lang="pt-BR"/>
        </a:p>
      </dgm:t>
    </dgm:pt>
    <dgm:pt modelId="{126BC5EF-B858-4F2F-8A51-C55AAFA30B88}" type="pres">
      <dgm:prSet presAssocID="{73BE0FFD-3A02-4EAD-86E7-B13F78CDD19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36C4C8C0-78B6-4560-8366-53D9F6E45C65}" type="pres">
      <dgm:prSet presAssocID="{7F70430C-7603-444A-8569-0F8A47345919}" presName="parentText" presStyleLbl="node1" presStyleIdx="0" presStyleCnt="7" custLinFactY="-46044" custLinFactNeighborX="859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06012E35-BB4A-4D86-B384-F14D931CFA2D}" type="pres">
      <dgm:prSet presAssocID="{7E683BE4-2BF2-436F-89F7-50D9830966B6}" presName="spacer" presStyleCnt="0"/>
      <dgm:spPr/>
      <dgm:t>
        <a:bodyPr/>
        <a:lstStyle/>
        <a:p>
          <a:endParaRPr lang="pt-BR"/>
        </a:p>
      </dgm:t>
    </dgm:pt>
    <dgm:pt modelId="{BF54B848-1049-4CD2-BE88-9231F439F088}" type="pres">
      <dgm:prSet presAssocID="{B31FFC17-8CED-4EE6-AB21-68431B706CD7}" presName="parentText" presStyleLbl="node1" presStyleIdx="1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55336946-9BA3-4EF0-90F0-E2662982F31A}" type="pres">
      <dgm:prSet presAssocID="{373F72CE-36AD-4308-AC13-BC927D852B25}" presName="spacer" presStyleCnt="0"/>
      <dgm:spPr/>
      <dgm:t>
        <a:bodyPr/>
        <a:lstStyle/>
        <a:p>
          <a:endParaRPr lang="pt-BR"/>
        </a:p>
      </dgm:t>
    </dgm:pt>
    <dgm:pt modelId="{1CF18349-7491-45CA-802A-7870E69C5BCA}" type="pres">
      <dgm:prSet presAssocID="{D1A30FD5-DBB5-438B-B685-911FC51EEAC2}" presName="parentText" presStyleLbl="node1" presStyleIdx="2" presStyleCnt="7" custLinFactNeighborX="-5006" custLinFactNeighborY="-5206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1189ADC8-650C-4B66-BDDD-C7322BCE534B}" type="pres">
      <dgm:prSet presAssocID="{958678D3-7990-400A-B0F7-69E79BAF8D53}" presName="spacer" presStyleCnt="0"/>
      <dgm:spPr/>
      <dgm:t>
        <a:bodyPr/>
        <a:lstStyle/>
        <a:p>
          <a:endParaRPr lang="pt-BR"/>
        </a:p>
      </dgm:t>
    </dgm:pt>
    <dgm:pt modelId="{0AD37FBE-DDBD-4197-964E-50E25565B788}" type="pres">
      <dgm:prSet presAssocID="{DCD9BEFA-952B-409D-83EF-46FA62504EBC}" presName="parentText" presStyleLbl="node1" presStyleIdx="3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957ED132-C765-43C0-8BCE-9963A9CF459D}" type="pres">
      <dgm:prSet presAssocID="{87C871F7-EC1F-46A1-9E3A-188AFA7212C9}" presName="spacer" presStyleCnt="0"/>
      <dgm:spPr/>
      <dgm:t>
        <a:bodyPr/>
        <a:lstStyle/>
        <a:p>
          <a:endParaRPr lang="pt-BR"/>
        </a:p>
      </dgm:t>
    </dgm:pt>
    <dgm:pt modelId="{752C973F-1AF7-4885-AC5A-232E82ECD589}" type="pres">
      <dgm:prSet presAssocID="{653F5C98-42C6-4296-9DA3-CCDC0AA59947}" presName="parentText" presStyleLbl="node1" presStyleIdx="4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0EDBF215-8A28-4676-92F0-B66018266487}" type="pres">
      <dgm:prSet presAssocID="{577D8294-D4CE-4BA8-8047-61360DA4FA1F}" presName="spacer" presStyleCnt="0"/>
      <dgm:spPr/>
      <dgm:t>
        <a:bodyPr/>
        <a:lstStyle/>
        <a:p>
          <a:endParaRPr lang="pt-BR"/>
        </a:p>
      </dgm:t>
    </dgm:pt>
    <dgm:pt modelId="{0CCD64A5-2A7A-4D70-AAE8-5DECC19A915D}" type="pres">
      <dgm:prSet presAssocID="{BDDAED84-BB6D-4E57-91B1-33877CAB6399}" presName="parentText" presStyleLbl="node1" presStyleIdx="5" presStyleCnt="7" custLinFactNeighborY="3949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544A4F27-12B8-4B5C-9355-98BE80D45BEA}" type="pres">
      <dgm:prSet presAssocID="{44669B01-72CB-4034-9CCE-A16F1A9FE4ED}" presName="spacer" presStyleCnt="0"/>
      <dgm:spPr/>
    </dgm:pt>
    <dgm:pt modelId="{28B8C8E8-15DF-40A8-BE08-9FBB0FC66AE9}" type="pres">
      <dgm:prSet presAssocID="{26F77650-7EA7-4435-ACFE-2893FB2AEDCF}" presName="parentText" presStyleLbl="node1" presStyleIdx="6" presStyleCnt="7" custLinFactNeighborY="3949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49A61D6D-356A-421F-ABAB-6DEF93CF5FC7}" srcId="{73BE0FFD-3A02-4EAD-86E7-B13F78CDD198}" destId="{7F70430C-7603-444A-8569-0F8A47345919}" srcOrd="0" destOrd="0" parTransId="{A0BB36C1-FC7E-4CCC-B419-358887BACF2F}" sibTransId="{7E683BE4-2BF2-436F-89F7-50D9830966B6}"/>
    <dgm:cxn modelId="{12329CB2-F507-4FFC-82C4-81E16427D9E2}" type="presOf" srcId="{D1A30FD5-DBB5-438B-B685-911FC51EEAC2}" destId="{1CF18349-7491-45CA-802A-7870E69C5BCA}" srcOrd="0" destOrd="0" presId="urn:microsoft.com/office/officeart/2005/8/layout/vList2"/>
    <dgm:cxn modelId="{F5C609CE-DEFE-4CE6-892A-9942DBE0DE85}" srcId="{73BE0FFD-3A02-4EAD-86E7-B13F78CDD198}" destId="{DCD9BEFA-952B-409D-83EF-46FA62504EBC}" srcOrd="3" destOrd="0" parTransId="{F699908F-EDC4-4445-B718-2D4BC6E543F2}" sibTransId="{87C871F7-EC1F-46A1-9E3A-188AFA7212C9}"/>
    <dgm:cxn modelId="{91290C7E-730F-4BC4-BAFE-F84CBBF4559E}" type="presOf" srcId="{DCD9BEFA-952B-409D-83EF-46FA62504EBC}" destId="{0AD37FBE-DDBD-4197-964E-50E25565B788}" srcOrd="0" destOrd="0" presId="urn:microsoft.com/office/officeart/2005/8/layout/vList2"/>
    <dgm:cxn modelId="{1030CEB9-C879-4051-8681-4F68684FC9B7}" srcId="{73BE0FFD-3A02-4EAD-86E7-B13F78CDD198}" destId="{653F5C98-42C6-4296-9DA3-CCDC0AA59947}" srcOrd="4" destOrd="0" parTransId="{030009B5-F8A6-48E1-B779-01BBC789911F}" sibTransId="{577D8294-D4CE-4BA8-8047-61360DA4FA1F}"/>
    <dgm:cxn modelId="{FA32D025-68E1-43E4-A6CB-28D46F84449E}" srcId="{73BE0FFD-3A02-4EAD-86E7-B13F78CDD198}" destId="{26F77650-7EA7-4435-ACFE-2893FB2AEDCF}" srcOrd="6" destOrd="0" parTransId="{AF240F50-377D-4D57-8900-43B48DDE4A47}" sibTransId="{30A4F813-F4A7-4E24-8F99-9DC16A492FF7}"/>
    <dgm:cxn modelId="{BAF772BA-1FEA-42A9-8C2D-A2A08CE46AF1}" type="presOf" srcId="{B31FFC17-8CED-4EE6-AB21-68431B706CD7}" destId="{BF54B848-1049-4CD2-BE88-9231F439F088}" srcOrd="0" destOrd="0" presId="urn:microsoft.com/office/officeart/2005/8/layout/vList2"/>
    <dgm:cxn modelId="{A1F083E1-834F-465C-84C6-719C2D87AA60}" srcId="{73BE0FFD-3A02-4EAD-86E7-B13F78CDD198}" destId="{BDDAED84-BB6D-4E57-91B1-33877CAB6399}" srcOrd="5" destOrd="0" parTransId="{EFAE07AA-FD8A-4843-824E-DFABBE18428E}" sibTransId="{44669B01-72CB-4034-9CCE-A16F1A9FE4ED}"/>
    <dgm:cxn modelId="{F67337DF-90FD-456F-B1EA-21F6095EAC4D}" type="presOf" srcId="{26F77650-7EA7-4435-ACFE-2893FB2AEDCF}" destId="{28B8C8E8-15DF-40A8-BE08-9FBB0FC66AE9}" srcOrd="0" destOrd="0" presId="urn:microsoft.com/office/officeart/2005/8/layout/vList2"/>
    <dgm:cxn modelId="{14F603F1-DF79-4B52-A1D4-0881B70C313C}" type="presOf" srcId="{73BE0FFD-3A02-4EAD-86E7-B13F78CDD198}" destId="{126BC5EF-B858-4F2F-8A51-C55AAFA30B88}" srcOrd="0" destOrd="0" presId="urn:microsoft.com/office/officeart/2005/8/layout/vList2"/>
    <dgm:cxn modelId="{65B6F833-6724-4E1E-8E86-215DF27A0288}" type="presOf" srcId="{653F5C98-42C6-4296-9DA3-CCDC0AA59947}" destId="{752C973F-1AF7-4885-AC5A-232E82ECD589}" srcOrd="0" destOrd="0" presId="urn:microsoft.com/office/officeart/2005/8/layout/vList2"/>
    <dgm:cxn modelId="{880D1551-6CEB-4C10-8851-E98139C5B819}" type="presOf" srcId="{7F70430C-7603-444A-8569-0F8A47345919}" destId="{36C4C8C0-78B6-4560-8366-53D9F6E45C65}" srcOrd="0" destOrd="0" presId="urn:microsoft.com/office/officeart/2005/8/layout/vList2"/>
    <dgm:cxn modelId="{96C31C7F-0A80-42FC-B7B8-67F1165107D1}" type="presOf" srcId="{BDDAED84-BB6D-4E57-91B1-33877CAB6399}" destId="{0CCD64A5-2A7A-4D70-AAE8-5DECC19A915D}" srcOrd="0" destOrd="0" presId="urn:microsoft.com/office/officeart/2005/8/layout/vList2"/>
    <dgm:cxn modelId="{68F9EB84-AB2C-4276-86AB-AFBB52E45D4B}" srcId="{73BE0FFD-3A02-4EAD-86E7-B13F78CDD198}" destId="{D1A30FD5-DBB5-438B-B685-911FC51EEAC2}" srcOrd="2" destOrd="0" parTransId="{3F838B0D-904D-4C6E-BD48-555CA030BE63}" sibTransId="{958678D3-7990-400A-B0F7-69E79BAF8D53}"/>
    <dgm:cxn modelId="{91B05440-42C8-47DA-984B-8454E20D7BCB}" srcId="{73BE0FFD-3A02-4EAD-86E7-B13F78CDD198}" destId="{B31FFC17-8CED-4EE6-AB21-68431B706CD7}" srcOrd="1" destOrd="0" parTransId="{B8159256-0800-462D-9D07-AEE03A8CBF88}" sibTransId="{373F72CE-36AD-4308-AC13-BC927D852B25}"/>
    <dgm:cxn modelId="{3500ADC6-5BAD-4997-BCC0-74B4805C4BC5}" type="presParOf" srcId="{126BC5EF-B858-4F2F-8A51-C55AAFA30B88}" destId="{36C4C8C0-78B6-4560-8366-53D9F6E45C65}" srcOrd="0" destOrd="0" presId="urn:microsoft.com/office/officeart/2005/8/layout/vList2"/>
    <dgm:cxn modelId="{FEAE3F4B-1F31-4D55-91E2-3F43E3379005}" type="presParOf" srcId="{126BC5EF-B858-4F2F-8A51-C55AAFA30B88}" destId="{06012E35-BB4A-4D86-B384-F14D931CFA2D}" srcOrd="1" destOrd="0" presId="urn:microsoft.com/office/officeart/2005/8/layout/vList2"/>
    <dgm:cxn modelId="{D51D0F9E-5EAF-424B-90FA-89FEC04D7E8C}" type="presParOf" srcId="{126BC5EF-B858-4F2F-8A51-C55AAFA30B88}" destId="{BF54B848-1049-4CD2-BE88-9231F439F088}" srcOrd="2" destOrd="0" presId="urn:microsoft.com/office/officeart/2005/8/layout/vList2"/>
    <dgm:cxn modelId="{03767EB5-81AF-45BE-8D82-EC19613A1F9C}" type="presParOf" srcId="{126BC5EF-B858-4F2F-8A51-C55AAFA30B88}" destId="{55336946-9BA3-4EF0-90F0-E2662982F31A}" srcOrd="3" destOrd="0" presId="urn:microsoft.com/office/officeart/2005/8/layout/vList2"/>
    <dgm:cxn modelId="{077DF7E9-2611-4610-A8F7-BD3D7E6E17FE}" type="presParOf" srcId="{126BC5EF-B858-4F2F-8A51-C55AAFA30B88}" destId="{1CF18349-7491-45CA-802A-7870E69C5BCA}" srcOrd="4" destOrd="0" presId="urn:microsoft.com/office/officeart/2005/8/layout/vList2"/>
    <dgm:cxn modelId="{D0ABCEF0-E4CD-4996-A1B1-C4A1060CA682}" type="presParOf" srcId="{126BC5EF-B858-4F2F-8A51-C55AAFA30B88}" destId="{1189ADC8-650C-4B66-BDDD-C7322BCE534B}" srcOrd="5" destOrd="0" presId="urn:microsoft.com/office/officeart/2005/8/layout/vList2"/>
    <dgm:cxn modelId="{B753C0E5-E537-43AC-9BF2-27B72E63AF9E}" type="presParOf" srcId="{126BC5EF-B858-4F2F-8A51-C55AAFA30B88}" destId="{0AD37FBE-DDBD-4197-964E-50E25565B788}" srcOrd="6" destOrd="0" presId="urn:microsoft.com/office/officeart/2005/8/layout/vList2"/>
    <dgm:cxn modelId="{CE6CB33D-F0CF-4B0B-969B-2A372D751410}" type="presParOf" srcId="{126BC5EF-B858-4F2F-8A51-C55AAFA30B88}" destId="{957ED132-C765-43C0-8BCE-9963A9CF459D}" srcOrd="7" destOrd="0" presId="urn:microsoft.com/office/officeart/2005/8/layout/vList2"/>
    <dgm:cxn modelId="{6420EE47-7B24-4F5C-861A-133BEC6B6F28}" type="presParOf" srcId="{126BC5EF-B858-4F2F-8A51-C55AAFA30B88}" destId="{752C973F-1AF7-4885-AC5A-232E82ECD589}" srcOrd="8" destOrd="0" presId="urn:microsoft.com/office/officeart/2005/8/layout/vList2"/>
    <dgm:cxn modelId="{89CAB242-9C38-4B1A-ADEB-89891FD7DD68}" type="presParOf" srcId="{126BC5EF-B858-4F2F-8A51-C55AAFA30B88}" destId="{0EDBF215-8A28-4676-92F0-B66018266487}" srcOrd="9" destOrd="0" presId="urn:microsoft.com/office/officeart/2005/8/layout/vList2"/>
    <dgm:cxn modelId="{CE32AE7E-2A15-4312-8E0B-8B03B46E7300}" type="presParOf" srcId="{126BC5EF-B858-4F2F-8A51-C55AAFA30B88}" destId="{0CCD64A5-2A7A-4D70-AAE8-5DECC19A915D}" srcOrd="10" destOrd="0" presId="urn:microsoft.com/office/officeart/2005/8/layout/vList2"/>
    <dgm:cxn modelId="{35AF8EA0-DE49-4D1C-858F-EEAAB906A550}" type="presParOf" srcId="{126BC5EF-B858-4F2F-8A51-C55AAFA30B88}" destId="{544A4F27-12B8-4B5C-9355-98BE80D45BEA}" srcOrd="11" destOrd="0" presId="urn:microsoft.com/office/officeart/2005/8/layout/vList2"/>
    <dgm:cxn modelId="{DB47E403-FD52-45C2-A220-A6EA1A99A233}" type="presParOf" srcId="{126BC5EF-B858-4F2F-8A51-C55AAFA30B88}" destId="{28B8C8E8-15DF-40A8-BE08-9FBB0FC66AE9}" srcOrd="12" destOrd="0" presId="urn:microsoft.com/office/officeart/2005/8/layout/vList2"/>
  </dgm:cxnLst>
  <dgm:bg>
    <a:solidFill>
      <a:schemeClr val="accent3">
        <a:lumMod val="20000"/>
        <a:lumOff val="80000"/>
      </a:schemeClr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3BE0FFD-3A02-4EAD-86E7-B13F78CDD198}" type="doc">
      <dgm:prSet loTypeId="urn:microsoft.com/office/officeart/2005/8/layout/vList2" loCatId="list" qsTypeId="urn:microsoft.com/office/officeart/2005/8/quickstyle/simple1" qsCatId="simple" csTypeId="urn:microsoft.com/office/officeart/2005/8/colors/accent3_2" csCatId="accent3" phldr="1"/>
      <dgm:spPr/>
      <dgm:t>
        <a:bodyPr/>
        <a:lstStyle/>
        <a:p>
          <a:endParaRPr lang="pt-BR"/>
        </a:p>
      </dgm:t>
    </dgm:pt>
    <dgm:pt modelId="{B31FFC17-8CED-4EE6-AB21-68431B706CD7}">
      <dgm:prSet phldrT="[Texto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pt-BR" sz="20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Bônus de Assinatura</a:t>
          </a:r>
          <a:endParaRPr lang="pt-BR" sz="2000" b="1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B8159256-0800-462D-9D07-AEE03A8CBF88}" type="parTrans" cxnId="{91B05440-42C8-47DA-984B-8454E20D7BCB}">
      <dgm:prSet/>
      <dgm:spPr/>
      <dgm:t>
        <a:bodyPr/>
        <a:lstStyle/>
        <a:p>
          <a:endParaRPr lang="pt-BR" sz="2000" b="1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373F72CE-36AD-4308-AC13-BC927D852B25}" type="sibTrans" cxnId="{91B05440-42C8-47DA-984B-8454E20D7BCB}">
      <dgm:prSet/>
      <dgm:spPr/>
      <dgm:t>
        <a:bodyPr/>
        <a:lstStyle/>
        <a:p>
          <a:endParaRPr lang="pt-BR" sz="2000" b="1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D1A30FD5-DBB5-438B-B685-911FC51EEAC2}">
      <dgm:prSet phldrT="[Texto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en-US" sz="2000" b="1" dirty="0" err="1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Pagamento</a:t>
          </a:r>
          <a:r>
            <a:rPr lang="en-US" sz="2000" b="1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b="1" dirty="0" err="1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pela</a:t>
          </a:r>
          <a:r>
            <a:rPr lang="en-US" sz="2000" b="1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b="1" dirty="0" err="1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Ocupação</a:t>
          </a:r>
          <a:r>
            <a:rPr lang="en-US" sz="2000" b="1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b="1" dirty="0" err="1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ou</a:t>
          </a:r>
          <a:r>
            <a:rPr lang="en-US" sz="2000" b="1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b="1" dirty="0" err="1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Retenção</a:t>
          </a:r>
          <a:r>
            <a:rPr lang="en-US" sz="2000" b="1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 de </a:t>
          </a:r>
          <a:r>
            <a:rPr lang="en-US" sz="2000" b="1" dirty="0" err="1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Área</a:t>
          </a:r>
          <a:r>
            <a:rPr lang="en-US" sz="2000" b="1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 (“</a:t>
          </a:r>
          <a:r>
            <a:rPr lang="en-US" sz="2000" b="1" dirty="0" err="1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Aluguel</a:t>
          </a:r>
          <a:r>
            <a:rPr lang="en-US" sz="2000" b="1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 de </a:t>
          </a:r>
          <a:r>
            <a:rPr lang="en-US" sz="2000" b="1" dirty="0" err="1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Área</a:t>
          </a:r>
          <a:r>
            <a:rPr lang="en-US" sz="2000" b="1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”)</a:t>
          </a:r>
          <a:endParaRPr lang="pt-BR" sz="2000" b="1" dirty="0">
            <a:solidFill>
              <a:schemeClr val="bg1">
                <a:lumMod val="95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3F838B0D-904D-4C6E-BD48-555CA030BE63}" type="parTrans" cxnId="{68F9EB84-AB2C-4276-86AB-AFBB52E45D4B}">
      <dgm:prSet/>
      <dgm:spPr/>
      <dgm:t>
        <a:bodyPr/>
        <a:lstStyle/>
        <a:p>
          <a:endParaRPr lang="pt-BR" sz="2000" b="1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958678D3-7990-400A-B0F7-69E79BAF8D53}" type="sibTrans" cxnId="{68F9EB84-AB2C-4276-86AB-AFBB52E45D4B}">
      <dgm:prSet/>
      <dgm:spPr/>
      <dgm:t>
        <a:bodyPr/>
        <a:lstStyle/>
        <a:p>
          <a:endParaRPr lang="pt-BR" sz="2000" b="1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DCD9BEFA-952B-409D-83EF-46FA62504EBC}">
      <dgm:prSet phldrT="[Texto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pt-BR" sz="2000" b="1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Royalties</a:t>
          </a:r>
          <a:endParaRPr lang="pt-BR" sz="2000" b="1" dirty="0">
            <a:solidFill>
              <a:schemeClr val="bg1">
                <a:lumMod val="95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F699908F-EDC4-4445-B718-2D4BC6E543F2}" type="parTrans" cxnId="{F5C609CE-DEFE-4CE6-892A-9942DBE0DE85}">
      <dgm:prSet/>
      <dgm:spPr/>
      <dgm:t>
        <a:bodyPr/>
        <a:lstStyle/>
        <a:p>
          <a:endParaRPr lang="pt-BR" sz="2000" b="1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87C871F7-EC1F-46A1-9E3A-188AFA7212C9}" type="sibTrans" cxnId="{F5C609CE-DEFE-4CE6-892A-9942DBE0DE85}">
      <dgm:prSet/>
      <dgm:spPr/>
      <dgm:t>
        <a:bodyPr/>
        <a:lstStyle/>
        <a:p>
          <a:endParaRPr lang="pt-BR" sz="2000" b="1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653F5C98-42C6-4296-9DA3-CCDC0AA59947}">
      <dgm:prSet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pt-BR" sz="2000" b="1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Participação Especial (PE)</a:t>
          </a:r>
          <a:endParaRPr lang="pt-BR" sz="2000" b="1" dirty="0">
            <a:solidFill>
              <a:schemeClr val="bg1">
                <a:lumMod val="95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030009B5-F8A6-48E1-B779-01BBC789911F}" type="parTrans" cxnId="{1030CEB9-C879-4051-8681-4F68684FC9B7}">
      <dgm:prSet/>
      <dgm:spPr/>
      <dgm:t>
        <a:bodyPr/>
        <a:lstStyle/>
        <a:p>
          <a:endParaRPr lang="pt-BR" sz="2000" b="1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577D8294-D4CE-4BA8-8047-61360DA4FA1F}" type="sibTrans" cxnId="{1030CEB9-C879-4051-8681-4F68684FC9B7}">
      <dgm:prSet/>
      <dgm:spPr/>
      <dgm:t>
        <a:bodyPr/>
        <a:lstStyle/>
        <a:p>
          <a:endParaRPr lang="pt-BR" sz="2000" b="1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BDDAED84-BB6D-4E57-91B1-33877CAB6399}">
      <dgm:prSet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pt-BR" sz="2000" b="1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Pagamento aos Proprietários da Terra</a:t>
          </a:r>
          <a:endParaRPr lang="pt-BR" sz="2000" b="1" dirty="0">
            <a:solidFill>
              <a:schemeClr val="bg1">
                <a:lumMod val="95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EFAE07AA-FD8A-4843-824E-DFABBE18428E}" type="parTrans" cxnId="{A1F083E1-834F-465C-84C6-719C2D87AA60}">
      <dgm:prSet/>
      <dgm:spPr/>
      <dgm:t>
        <a:bodyPr/>
        <a:lstStyle/>
        <a:p>
          <a:endParaRPr lang="pt-BR" sz="2000" b="1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44669B01-72CB-4034-9CCE-A16F1A9FE4ED}" type="sibTrans" cxnId="{A1F083E1-834F-465C-84C6-719C2D87AA60}">
      <dgm:prSet/>
      <dgm:spPr/>
      <dgm:t>
        <a:bodyPr/>
        <a:lstStyle/>
        <a:p>
          <a:endParaRPr lang="pt-BR" sz="2000" b="1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7F70430C-7603-444A-8569-0F8A47345919}">
      <dgm:prSet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pt-BR" sz="2000" b="1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Base legal</a:t>
          </a:r>
          <a:endParaRPr lang="pt-BR" sz="2000" b="1" dirty="0">
            <a:solidFill>
              <a:schemeClr val="bg1">
                <a:lumMod val="95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A0BB36C1-FC7E-4CCC-B419-358887BACF2F}" type="parTrans" cxnId="{49A61D6D-356A-421F-ABAB-6DEF93CF5FC7}">
      <dgm:prSet/>
      <dgm:spPr/>
      <dgm:t>
        <a:bodyPr/>
        <a:lstStyle/>
        <a:p>
          <a:endParaRPr lang="pt-BR" sz="200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7E683BE4-2BF2-436F-89F7-50D9830966B6}" type="sibTrans" cxnId="{49A61D6D-356A-421F-ABAB-6DEF93CF5FC7}">
      <dgm:prSet/>
      <dgm:spPr/>
      <dgm:t>
        <a:bodyPr/>
        <a:lstStyle/>
        <a:p>
          <a:endParaRPr lang="pt-BR" sz="200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26F77650-7EA7-4435-ACFE-2893FB2AEDCF}">
      <dgm:prSet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en-US" sz="2000" b="1" dirty="0" err="1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Considerações</a:t>
          </a:r>
          <a:r>
            <a:rPr lang="en-US" sz="2000" b="1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b="1" dirty="0" err="1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Finais</a:t>
          </a:r>
          <a:endParaRPr lang="pt-BR" sz="2000" b="1" dirty="0">
            <a:solidFill>
              <a:schemeClr val="bg1">
                <a:lumMod val="95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AF240F50-377D-4D57-8900-43B48DDE4A47}" type="parTrans" cxnId="{FA32D025-68E1-43E4-A6CB-28D46F84449E}">
      <dgm:prSet/>
      <dgm:spPr/>
      <dgm:t>
        <a:bodyPr/>
        <a:lstStyle/>
        <a:p>
          <a:endParaRPr lang="pt-BR"/>
        </a:p>
      </dgm:t>
    </dgm:pt>
    <dgm:pt modelId="{30A4F813-F4A7-4E24-8F99-9DC16A492FF7}" type="sibTrans" cxnId="{FA32D025-68E1-43E4-A6CB-28D46F84449E}">
      <dgm:prSet/>
      <dgm:spPr/>
      <dgm:t>
        <a:bodyPr/>
        <a:lstStyle/>
        <a:p>
          <a:endParaRPr lang="pt-BR"/>
        </a:p>
      </dgm:t>
    </dgm:pt>
    <dgm:pt modelId="{126BC5EF-B858-4F2F-8A51-C55AAFA30B88}" type="pres">
      <dgm:prSet presAssocID="{73BE0FFD-3A02-4EAD-86E7-B13F78CDD19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36C4C8C0-78B6-4560-8366-53D9F6E45C65}" type="pres">
      <dgm:prSet presAssocID="{7F70430C-7603-444A-8569-0F8A47345919}" presName="parentText" presStyleLbl="node1" presStyleIdx="0" presStyleCnt="7" custLinFactY="-46044" custLinFactNeighborX="859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06012E35-BB4A-4D86-B384-F14D931CFA2D}" type="pres">
      <dgm:prSet presAssocID="{7E683BE4-2BF2-436F-89F7-50D9830966B6}" presName="spacer" presStyleCnt="0"/>
      <dgm:spPr/>
      <dgm:t>
        <a:bodyPr/>
        <a:lstStyle/>
        <a:p>
          <a:endParaRPr lang="pt-BR"/>
        </a:p>
      </dgm:t>
    </dgm:pt>
    <dgm:pt modelId="{BF54B848-1049-4CD2-BE88-9231F439F088}" type="pres">
      <dgm:prSet presAssocID="{B31FFC17-8CED-4EE6-AB21-68431B706CD7}" presName="parentText" presStyleLbl="node1" presStyleIdx="1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55336946-9BA3-4EF0-90F0-E2662982F31A}" type="pres">
      <dgm:prSet presAssocID="{373F72CE-36AD-4308-AC13-BC927D852B25}" presName="spacer" presStyleCnt="0"/>
      <dgm:spPr/>
      <dgm:t>
        <a:bodyPr/>
        <a:lstStyle/>
        <a:p>
          <a:endParaRPr lang="pt-BR"/>
        </a:p>
      </dgm:t>
    </dgm:pt>
    <dgm:pt modelId="{1CF18349-7491-45CA-802A-7870E69C5BCA}" type="pres">
      <dgm:prSet presAssocID="{D1A30FD5-DBB5-438B-B685-911FC51EEAC2}" presName="parentText" presStyleLbl="node1" presStyleIdx="2" presStyleCnt="7" custLinFactNeighborX="-5006" custLinFactNeighborY="-5206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1189ADC8-650C-4B66-BDDD-C7322BCE534B}" type="pres">
      <dgm:prSet presAssocID="{958678D3-7990-400A-B0F7-69E79BAF8D53}" presName="spacer" presStyleCnt="0"/>
      <dgm:spPr/>
      <dgm:t>
        <a:bodyPr/>
        <a:lstStyle/>
        <a:p>
          <a:endParaRPr lang="pt-BR"/>
        </a:p>
      </dgm:t>
    </dgm:pt>
    <dgm:pt modelId="{0AD37FBE-DDBD-4197-964E-50E25565B788}" type="pres">
      <dgm:prSet presAssocID="{DCD9BEFA-952B-409D-83EF-46FA62504EBC}" presName="parentText" presStyleLbl="node1" presStyleIdx="3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957ED132-C765-43C0-8BCE-9963A9CF459D}" type="pres">
      <dgm:prSet presAssocID="{87C871F7-EC1F-46A1-9E3A-188AFA7212C9}" presName="spacer" presStyleCnt="0"/>
      <dgm:spPr/>
      <dgm:t>
        <a:bodyPr/>
        <a:lstStyle/>
        <a:p>
          <a:endParaRPr lang="pt-BR"/>
        </a:p>
      </dgm:t>
    </dgm:pt>
    <dgm:pt modelId="{752C973F-1AF7-4885-AC5A-232E82ECD589}" type="pres">
      <dgm:prSet presAssocID="{653F5C98-42C6-4296-9DA3-CCDC0AA59947}" presName="parentText" presStyleLbl="node1" presStyleIdx="4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0EDBF215-8A28-4676-92F0-B66018266487}" type="pres">
      <dgm:prSet presAssocID="{577D8294-D4CE-4BA8-8047-61360DA4FA1F}" presName="spacer" presStyleCnt="0"/>
      <dgm:spPr/>
      <dgm:t>
        <a:bodyPr/>
        <a:lstStyle/>
        <a:p>
          <a:endParaRPr lang="pt-BR"/>
        </a:p>
      </dgm:t>
    </dgm:pt>
    <dgm:pt modelId="{0CCD64A5-2A7A-4D70-AAE8-5DECC19A915D}" type="pres">
      <dgm:prSet presAssocID="{BDDAED84-BB6D-4E57-91B1-33877CAB6399}" presName="parentText" presStyleLbl="node1" presStyleIdx="5" presStyleCnt="7" custLinFactNeighborY="3949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544A4F27-12B8-4B5C-9355-98BE80D45BEA}" type="pres">
      <dgm:prSet presAssocID="{44669B01-72CB-4034-9CCE-A16F1A9FE4ED}" presName="spacer" presStyleCnt="0"/>
      <dgm:spPr/>
    </dgm:pt>
    <dgm:pt modelId="{28B8C8E8-15DF-40A8-BE08-9FBB0FC66AE9}" type="pres">
      <dgm:prSet presAssocID="{26F77650-7EA7-4435-ACFE-2893FB2AEDCF}" presName="parentText" presStyleLbl="node1" presStyleIdx="6" presStyleCnt="7" custLinFactNeighborY="3949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49A61D6D-356A-421F-ABAB-6DEF93CF5FC7}" srcId="{73BE0FFD-3A02-4EAD-86E7-B13F78CDD198}" destId="{7F70430C-7603-444A-8569-0F8A47345919}" srcOrd="0" destOrd="0" parTransId="{A0BB36C1-FC7E-4CCC-B419-358887BACF2F}" sibTransId="{7E683BE4-2BF2-436F-89F7-50D9830966B6}"/>
    <dgm:cxn modelId="{74DA9C9F-1F17-49A2-9179-0B30A9305DDD}" type="presOf" srcId="{DCD9BEFA-952B-409D-83EF-46FA62504EBC}" destId="{0AD37FBE-DDBD-4197-964E-50E25565B788}" srcOrd="0" destOrd="0" presId="urn:microsoft.com/office/officeart/2005/8/layout/vList2"/>
    <dgm:cxn modelId="{F5C609CE-DEFE-4CE6-892A-9942DBE0DE85}" srcId="{73BE0FFD-3A02-4EAD-86E7-B13F78CDD198}" destId="{DCD9BEFA-952B-409D-83EF-46FA62504EBC}" srcOrd="3" destOrd="0" parTransId="{F699908F-EDC4-4445-B718-2D4BC6E543F2}" sibTransId="{87C871F7-EC1F-46A1-9E3A-188AFA7212C9}"/>
    <dgm:cxn modelId="{1030CEB9-C879-4051-8681-4F68684FC9B7}" srcId="{73BE0FFD-3A02-4EAD-86E7-B13F78CDD198}" destId="{653F5C98-42C6-4296-9DA3-CCDC0AA59947}" srcOrd="4" destOrd="0" parTransId="{030009B5-F8A6-48E1-B779-01BBC789911F}" sibTransId="{577D8294-D4CE-4BA8-8047-61360DA4FA1F}"/>
    <dgm:cxn modelId="{0615CCD2-67DC-4F7E-BC63-972DC0DA3EA7}" type="presOf" srcId="{653F5C98-42C6-4296-9DA3-CCDC0AA59947}" destId="{752C973F-1AF7-4885-AC5A-232E82ECD589}" srcOrd="0" destOrd="0" presId="urn:microsoft.com/office/officeart/2005/8/layout/vList2"/>
    <dgm:cxn modelId="{FA32D025-68E1-43E4-A6CB-28D46F84449E}" srcId="{73BE0FFD-3A02-4EAD-86E7-B13F78CDD198}" destId="{26F77650-7EA7-4435-ACFE-2893FB2AEDCF}" srcOrd="6" destOrd="0" parTransId="{AF240F50-377D-4D57-8900-43B48DDE4A47}" sibTransId="{30A4F813-F4A7-4E24-8F99-9DC16A492FF7}"/>
    <dgm:cxn modelId="{A1F083E1-834F-465C-84C6-719C2D87AA60}" srcId="{73BE0FFD-3A02-4EAD-86E7-B13F78CDD198}" destId="{BDDAED84-BB6D-4E57-91B1-33877CAB6399}" srcOrd="5" destOrd="0" parTransId="{EFAE07AA-FD8A-4843-824E-DFABBE18428E}" sibTransId="{44669B01-72CB-4034-9CCE-A16F1A9FE4ED}"/>
    <dgm:cxn modelId="{A8E67652-BE84-429A-A5EC-D0F3092D8929}" type="presOf" srcId="{BDDAED84-BB6D-4E57-91B1-33877CAB6399}" destId="{0CCD64A5-2A7A-4D70-AAE8-5DECC19A915D}" srcOrd="0" destOrd="0" presId="urn:microsoft.com/office/officeart/2005/8/layout/vList2"/>
    <dgm:cxn modelId="{9B6DBCDB-A991-4518-BC96-7434EE10096E}" type="presOf" srcId="{7F70430C-7603-444A-8569-0F8A47345919}" destId="{36C4C8C0-78B6-4560-8366-53D9F6E45C65}" srcOrd="0" destOrd="0" presId="urn:microsoft.com/office/officeart/2005/8/layout/vList2"/>
    <dgm:cxn modelId="{270DAC4B-F234-47F3-A58E-36C6E758ABB6}" type="presOf" srcId="{26F77650-7EA7-4435-ACFE-2893FB2AEDCF}" destId="{28B8C8E8-15DF-40A8-BE08-9FBB0FC66AE9}" srcOrd="0" destOrd="0" presId="urn:microsoft.com/office/officeart/2005/8/layout/vList2"/>
    <dgm:cxn modelId="{BC047E60-DAD9-493A-A368-82EF86AC2383}" type="presOf" srcId="{73BE0FFD-3A02-4EAD-86E7-B13F78CDD198}" destId="{126BC5EF-B858-4F2F-8A51-C55AAFA30B88}" srcOrd="0" destOrd="0" presId="urn:microsoft.com/office/officeart/2005/8/layout/vList2"/>
    <dgm:cxn modelId="{A404D959-26BE-4CAB-B375-FCF43C131BE7}" type="presOf" srcId="{D1A30FD5-DBB5-438B-B685-911FC51EEAC2}" destId="{1CF18349-7491-45CA-802A-7870E69C5BCA}" srcOrd="0" destOrd="0" presId="urn:microsoft.com/office/officeart/2005/8/layout/vList2"/>
    <dgm:cxn modelId="{72DDEAC0-EB8D-4591-91FD-0C51741A3BDB}" type="presOf" srcId="{B31FFC17-8CED-4EE6-AB21-68431B706CD7}" destId="{BF54B848-1049-4CD2-BE88-9231F439F088}" srcOrd="0" destOrd="0" presId="urn:microsoft.com/office/officeart/2005/8/layout/vList2"/>
    <dgm:cxn modelId="{68F9EB84-AB2C-4276-86AB-AFBB52E45D4B}" srcId="{73BE0FFD-3A02-4EAD-86E7-B13F78CDD198}" destId="{D1A30FD5-DBB5-438B-B685-911FC51EEAC2}" srcOrd="2" destOrd="0" parTransId="{3F838B0D-904D-4C6E-BD48-555CA030BE63}" sibTransId="{958678D3-7990-400A-B0F7-69E79BAF8D53}"/>
    <dgm:cxn modelId="{91B05440-42C8-47DA-984B-8454E20D7BCB}" srcId="{73BE0FFD-3A02-4EAD-86E7-B13F78CDD198}" destId="{B31FFC17-8CED-4EE6-AB21-68431B706CD7}" srcOrd="1" destOrd="0" parTransId="{B8159256-0800-462D-9D07-AEE03A8CBF88}" sibTransId="{373F72CE-36AD-4308-AC13-BC927D852B25}"/>
    <dgm:cxn modelId="{0FF1470E-0504-4DE1-B555-289386BDCA00}" type="presParOf" srcId="{126BC5EF-B858-4F2F-8A51-C55AAFA30B88}" destId="{36C4C8C0-78B6-4560-8366-53D9F6E45C65}" srcOrd="0" destOrd="0" presId="urn:microsoft.com/office/officeart/2005/8/layout/vList2"/>
    <dgm:cxn modelId="{CB9F18C4-49D3-4876-824C-A04FFED509C0}" type="presParOf" srcId="{126BC5EF-B858-4F2F-8A51-C55AAFA30B88}" destId="{06012E35-BB4A-4D86-B384-F14D931CFA2D}" srcOrd="1" destOrd="0" presId="urn:microsoft.com/office/officeart/2005/8/layout/vList2"/>
    <dgm:cxn modelId="{A46C5EF5-F7C2-4044-BD8D-E5B472130CDC}" type="presParOf" srcId="{126BC5EF-B858-4F2F-8A51-C55AAFA30B88}" destId="{BF54B848-1049-4CD2-BE88-9231F439F088}" srcOrd="2" destOrd="0" presId="urn:microsoft.com/office/officeart/2005/8/layout/vList2"/>
    <dgm:cxn modelId="{DFBD6CE0-7A04-404B-A99C-C969E8878F69}" type="presParOf" srcId="{126BC5EF-B858-4F2F-8A51-C55AAFA30B88}" destId="{55336946-9BA3-4EF0-90F0-E2662982F31A}" srcOrd="3" destOrd="0" presId="urn:microsoft.com/office/officeart/2005/8/layout/vList2"/>
    <dgm:cxn modelId="{4B523DBB-7544-4278-9B57-C425D6332F4A}" type="presParOf" srcId="{126BC5EF-B858-4F2F-8A51-C55AAFA30B88}" destId="{1CF18349-7491-45CA-802A-7870E69C5BCA}" srcOrd="4" destOrd="0" presId="urn:microsoft.com/office/officeart/2005/8/layout/vList2"/>
    <dgm:cxn modelId="{34EAC09B-E446-4BF6-8E94-A7FAAD8F8D0E}" type="presParOf" srcId="{126BC5EF-B858-4F2F-8A51-C55AAFA30B88}" destId="{1189ADC8-650C-4B66-BDDD-C7322BCE534B}" srcOrd="5" destOrd="0" presId="urn:microsoft.com/office/officeart/2005/8/layout/vList2"/>
    <dgm:cxn modelId="{EFA5F98F-F5B9-4C68-A798-2EE071DAD09B}" type="presParOf" srcId="{126BC5EF-B858-4F2F-8A51-C55AAFA30B88}" destId="{0AD37FBE-DDBD-4197-964E-50E25565B788}" srcOrd="6" destOrd="0" presId="urn:microsoft.com/office/officeart/2005/8/layout/vList2"/>
    <dgm:cxn modelId="{F08EC802-EF8D-4C37-BBB5-B837AE379AE2}" type="presParOf" srcId="{126BC5EF-B858-4F2F-8A51-C55AAFA30B88}" destId="{957ED132-C765-43C0-8BCE-9963A9CF459D}" srcOrd="7" destOrd="0" presId="urn:microsoft.com/office/officeart/2005/8/layout/vList2"/>
    <dgm:cxn modelId="{A6145292-4DF2-4F21-964D-F65FE1D02619}" type="presParOf" srcId="{126BC5EF-B858-4F2F-8A51-C55AAFA30B88}" destId="{752C973F-1AF7-4885-AC5A-232E82ECD589}" srcOrd="8" destOrd="0" presId="urn:microsoft.com/office/officeart/2005/8/layout/vList2"/>
    <dgm:cxn modelId="{28B0CAA2-0B54-4293-81C8-309A185FD9B6}" type="presParOf" srcId="{126BC5EF-B858-4F2F-8A51-C55AAFA30B88}" destId="{0EDBF215-8A28-4676-92F0-B66018266487}" srcOrd="9" destOrd="0" presId="urn:microsoft.com/office/officeart/2005/8/layout/vList2"/>
    <dgm:cxn modelId="{A3DEF070-30FB-4E76-B2E0-E5B0AF993B14}" type="presParOf" srcId="{126BC5EF-B858-4F2F-8A51-C55AAFA30B88}" destId="{0CCD64A5-2A7A-4D70-AAE8-5DECC19A915D}" srcOrd="10" destOrd="0" presId="urn:microsoft.com/office/officeart/2005/8/layout/vList2"/>
    <dgm:cxn modelId="{F9CC0916-A429-4C3B-BA0A-06B6AB9EC23E}" type="presParOf" srcId="{126BC5EF-B858-4F2F-8A51-C55AAFA30B88}" destId="{544A4F27-12B8-4B5C-9355-98BE80D45BEA}" srcOrd="11" destOrd="0" presId="urn:microsoft.com/office/officeart/2005/8/layout/vList2"/>
    <dgm:cxn modelId="{667FA5EE-85D3-4AC4-A099-266349B64828}" type="presParOf" srcId="{126BC5EF-B858-4F2F-8A51-C55AAFA30B88}" destId="{28B8C8E8-15DF-40A8-BE08-9FBB0FC66AE9}" srcOrd="12" destOrd="0" presId="urn:microsoft.com/office/officeart/2005/8/layout/vList2"/>
  </dgm:cxnLst>
  <dgm:bg>
    <a:solidFill>
      <a:schemeClr val="accent3">
        <a:lumMod val="20000"/>
        <a:lumOff val="80000"/>
      </a:schemeClr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3BE0FFD-3A02-4EAD-86E7-B13F78CDD198}" type="doc">
      <dgm:prSet loTypeId="urn:microsoft.com/office/officeart/2005/8/layout/vList2" loCatId="list" qsTypeId="urn:microsoft.com/office/officeart/2005/8/quickstyle/simple1" qsCatId="simple" csTypeId="urn:microsoft.com/office/officeart/2005/8/colors/accent3_2" csCatId="accent3" phldr="1"/>
      <dgm:spPr/>
      <dgm:t>
        <a:bodyPr/>
        <a:lstStyle/>
        <a:p>
          <a:endParaRPr lang="pt-BR"/>
        </a:p>
      </dgm:t>
    </dgm:pt>
    <dgm:pt modelId="{B31FFC17-8CED-4EE6-AB21-68431B706CD7}">
      <dgm:prSet phldrT="[Texto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pt-BR" sz="2000" b="1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Bônus de Assinatura</a:t>
          </a:r>
          <a:endParaRPr lang="pt-BR" sz="2000" b="1" dirty="0">
            <a:solidFill>
              <a:schemeClr val="bg1">
                <a:lumMod val="95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B8159256-0800-462D-9D07-AEE03A8CBF88}" type="parTrans" cxnId="{91B05440-42C8-47DA-984B-8454E20D7BCB}">
      <dgm:prSet/>
      <dgm:spPr/>
      <dgm:t>
        <a:bodyPr/>
        <a:lstStyle/>
        <a:p>
          <a:endParaRPr lang="pt-BR" sz="2000" b="1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373F72CE-36AD-4308-AC13-BC927D852B25}" type="sibTrans" cxnId="{91B05440-42C8-47DA-984B-8454E20D7BCB}">
      <dgm:prSet/>
      <dgm:spPr/>
      <dgm:t>
        <a:bodyPr/>
        <a:lstStyle/>
        <a:p>
          <a:endParaRPr lang="pt-BR" sz="2000" b="1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D1A30FD5-DBB5-438B-B685-911FC51EEAC2}">
      <dgm:prSet phldrT="[Texto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en-US" sz="2000" b="1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Pagamento</a:t>
          </a:r>
          <a:r>
            <a:rPr lang="en-US" sz="20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b="1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pela</a:t>
          </a:r>
          <a:r>
            <a:rPr lang="en-US" sz="20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b="1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Ocupação</a:t>
          </a:r>
          <a:r>
            <a:rPr lang="en-US" sz="20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b="1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ou</a:t>
          </a:r>
          <a:r>
            <a:rPr lang="en-US" sz="20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b="1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Retenção</a:t>
          </a:r>
          <a:r>
            <a:rPr lang="en-US" sz="20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de </a:t>
          </a:r>
          <a:r>
            <a:rPr lang="en-US" sz="2000" b="1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Área</a:t>
          </a:r>
          <a:r>
            <a:rPr lang="en-US" sz="20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(“</a:t>
          </a:r>
          <a:r>
            <a:rPr lang="en-US" sz="2000" b="1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Aluguel</a:t>
          </a:r>
          <a:r>
            <a:rPr lang="en-US" sz="20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de </a:t>
          </a:r>
          <a:r>
            <a:rPr lang="en-US" sz="2000" b="1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Área</a:t>
          </a:r>
          <a:r>
            <a:rPr lang="en-US" sz="20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”)</a:t>
          </a:r>
          <a:endParaRPr lang="pt-BR" sz="2000" b="1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3F838B0D-904D-4C6E-BD48-555CA030BE63}" type="parTrans" cxnId="{68F9EB84-AB2C-4276-86AB-AFBB52E45D4B}">
      <dgm:prSet/>
      <dgm:spPr/>
      <dgm:t>
        <a:bodyPr/>
        <a:lstStyle/>
        <a:p>
          <a:endParaRPr lang="pt-BR" sz="2000" b="1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958678D3-7990-400A-B0F7-69E79BAF8D53}" type="sibTrans" cxnId="{68F9EB84-AB2C-4276-86AB-AFBB52E45D4B}">
      <dgm:prSet/>
      <dgm:spPr/>
      <dgm:t>
        <a:bodyPr/>
        <a:lstStyle/>
        <a:p>
          <a:endParaRPr lang="pt-BR" sz="2000" b="1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DCD9BEFA-952B-409D-83EF-46FA62504EBC}">
      <dgm:prSet phldrT="[Texto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pt-BR" sz="2000" b="1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Royalties</a:t>
          </a:r>
          <a:endParaRPr lang="pt-BR" sz="2000" b="1" dirty="0">
            <a:solidFill>
              <a:schemeClr val="bg1">
                <a:lumMod val="95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F699908F-EDC4-4445-B718-2D4BC6E543F2}" type="parTrans" cxnId="{F5C609CE-DEFE-4CE6-892A-9942DBE0DE85}">
      <dgm:prSet/>
      <dgm:spPr/>
      <dgm:t>
        <a:bodyPr/>
        <a:lstStyle/>
        <a:p>
          <a:endParaRPr lang="pt-BR" sz="2000" b="1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87C871F7-EC1F-46A1-9E3A-188AFA7212C9}" type="sibTrans" cxnId="{F5C609CE-DEFE-4CE6-892A-9942DBE0DE85}">
      <dgm:prSet/>
      <dgm:spPr/>
      <dgm:t>
        <a:bodyPr/>
        <a:lstStyle/>
        <a:p>
          <a:endParaRPr lang="pt-BR" sz="2000" b="1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653F5C98-42C6-4296-9DA3-CCDC0AA59947}">
      <dgm:prSet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pt-BR" sz="2000" b="1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Participação Especial (PE)</a:t>
          </a:r>
          <a:endParaRPr lang="pt-BR" sz="2000" b="1" dirty="0">
            <a:solidFill>
              <a:schemeClr val="bg1">
                <a:lumMod val="95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030009B5-F8A6-48E1-B779-01BBC789911F}" type="parTrans" cxnId="{1030CEB9-C879-4051-8681-4F68684FC9B7}">
      <dgm:prSet/>
      <dgm:spPr/>
      <dgm:t>
        <a:bodyPr/>
        <a:lstStyle/>
        <a:p>
          <a:endParaRPr lang="pt-BR" sz="2000" b="1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577D8294-D4CE-4BA8-8047-61360DA4FA1F}" type="sibTrans" cxnId="{1030CEB9-C879-4051-8681-4F68684FC9B7}">
      <dgm:prSet/>
      <dgm:spPr/>
      <dgm:t>
        <a:bodyPr/>
        <a:lstStyle/>
        <a:p>
          <a:endParaRPr lang="pt-BR" sz="2000" b="1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BDDAED84-BB6D-4E57-91B1-33877CAB6399}">
      <dgm:prSet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pt-BR" sz="2000" b="1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Pagamento aos Proprietários da Terra</a:t>
          </a:r>
          <a:endParaRPr lang="pt-BR" sz="2000" b="1" dirty="0">
            <a:solidFill>
              <a:schemeClr val="bg1">
                <a:lumMod val="95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EFAE07AA-FD8A-4843-824E-DFABBE18428E}" type="parTrans" cxnId="{A1F083E1-834F-465C-84C6-719C2D87AA60}">
      <dgm:prSet/>
      <dgm:spPr/>
      <dgm:t>
        <a:bodyPr/>
        <a:lstStyle/>
        <a:p>
          <a:endParaRPr lang="pt-BR" sz="2000" b="1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44669B01-72CB-4034-9CCE-A16F1A9FE4ED}" type="sibTrans" cxnId="{A1F083E1-834F-465C-84C6-719C2D87AA60}">
      <dgm:prSet/>
      <dgm:spPr/>
      <dgm:t>
        <a:bodyPr/>
        <a:lstStyle/>
        <a:p>
          <a:endParaRPr lang="pt-BR" sz="2000" b="1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7F70430C-7603-444A-8569-0F8A47345919}">
      <dgm:prSet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pt-BR" sz="2000" b="1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Base legal</a:t>
          </a:r>
          <a:endParaRPr lang="pt-BR" sz="2000" b="1" dirty="0">
            <a:solidFill>
              <a:schemeClr val="bg1">
                <a:lumMod val="95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A0BB36C1-FC7E-4CCC-B419-358887BACF2F}" type="parTrans" cxnId="{49A61D6D-356A-421F-ABAB-6DEF93CF5FC7}">
      <dgm:prSet/>
      <dgm:spPr/>
      <dgm:t>
        <a:bodyPr/>
        <a:lstStyle/>
        <a:p>
          <a:endParaRPr lang="pt-BR" sz="200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7E683BE4-2BF2-436F-89F7-50D9830966B6}" type="sibTrans" cxnId="{49A61D6D-356A-421F-ABAB-6DEF93CF5FC7}">
      <dgm:prSet/>
      <dgm:spPr/>
      <dgm:t>
        <a:bodyPr/>
        <a:lstStyle/>
        <a:p>
          <a:endParaRPr lang="pt-BR" sz="200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26F77650-7EA7-4435-ACFE-2893FB2AEDCF}">
      <dgm:prSet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en-US" sz="2000" b="1" dirty="0" err="1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Considerações</a:t>
          </a:r>
          <a:r>
            <a:rPr lang="en-US" sz="2000" b="1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b="1" dirty="0" err="1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Finais</a:t>
          </a:r>
          <a:endParaRPr lang="pt-BR" sz="2000" b="1" dirty="0">
            <a:solidFill>
              <a:schemeClr val="bg1">
                <a:lumMod val="95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AF240F50-377D-4D57-8900-43B48DDE4A47}" type="parTrans" cxnId="{FA32D025-68E1-43E4-A6CB-28D46F84449E}">
      <dgm:prSet/>
      <dgm:spPr/>
      <dgm:t>
        <a:bodyPr/>
        <a:lstStyle/>
        <a:p>
          <a:endParaRPr lang="pt-BR"/>
        </a:p>
      </dgm:t>
    </dgm:pt>
    <dgm:pt modelId="{30A4F813-F4A7-4E24-8F99-9DC16A492FF7}" type="sibTrans" cxnId="{FA32D025-68E1-43E4-A6CB-28D46F84449E}">
      <dgm:prSet/>
      <dgm:spPr/>
      <dgm:t>
        <a:bodyPr/>
        <a:lstStyle/>
        <a:p>
          <a:endParaRPr lang="pt-BR"/>
        </a:p>
      </dgm:t>
    </dgm:pt>
    <dgm:pt modelId="{126BC5EF-B858-4F2F-8A51-C55AAFA30B88}" type="pres">
      <dgm:prSet presAssocID="{73BE0FFD-3A02-4EAD-86E7-B13F78CDD19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36C4C8C0-78B6-4560-8366-53D9F6E45C65}" type="pres">
      <dgm:prSet presAssocID="{7F70430C-7603-444A-8569-0F8A47345919}" presName="parentText" presStyleLbl="node1" presStyleIdx="0" presStyleCnt="7" custLinFactY="-46044" custLinFactNeighborX="859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06012E35-BB4A-4D86-B384-F14D931CFA2D}" type="pres">
      <dgm:prSet presAssocID="{7E683BE4-2BF2-436F-89F7-50D9830966B6}" presName="spacer" presStyleCnt="0"/>
      <dgm:spPr/>
      <dgm:t>
        <a:bodyPr/>
        <a:lstStyle/>
        <a:p>
          <a:endParaRPr lang="pt-BR"/>
        </a:p>
      </dgm:t>
    </dgm:pt>
    <dgm:pt modelId="{BF54B848-1049-4CD2-BE88-9231F439F088}" type="pres">
      <dgm:prSet presAssocID="{B31FFC17-8CED-4EE6-AB21-68431B706CD7}" presName="parentText" presStyleLbl="node1" presStyleIdx="1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55336946-9BA3-4EF0-90F0-E2662982F31A}" type="pres">
      <dgm:prSet presAssocID="{373F72CE-36AD-4308-AC13-BC927D852B25}" presName="spacer" presStyleCnt="0"/>
      <dgm:spPr/>
      <dgm:t>
        <a:bodyPr/>
        <a:lstStyle/>
        <a:p>
          <a:endParaRPr lang="pt-BR"/>
        </a:p>
      </dgm:t>
    </dgm:pt>
    <dgm:pt modelId="{1CF18349-7491-45CA-802A-7870E69C5BCA}" type="pres">
      <dgm:prSet presAssocID="{D1A30FD5-DBB5-438B-B685-911FC51EEAC2}" presName="parentText" presStyleLbl="node1" presStyleIdx="2" presStyleCnt="7" custLinFactNeighborX="-5006" custLinFactNeighborY="-5206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1189ADC8-650C-4B66-BDDD-C7322BCE534B}" type="pres">
      <dgm:prSet presAssocID="{958678D3-7990-400A-B0F7-69E79BAF8D53}" presName="spacer" presStyleCnt="0"/>
      <dgm:spPr/>
      <dgm:t>
        <a:bodyPr/>
        <a:lstStyle/>
        <a:p>
          <a:endParaRPr lang="pt-BR"/>
        </a:p>
      </dgm:t>
    </dgm:pt>
    <dgm:pt modelId="{0AD37FBE-DDBD-4197-964E-50E25565B788}" type="pres">
      <dgm:prSet presAssocID="{DCD9BEFA-952B-409D-83EF-46FA62504EBC}" presName="parentText" presStyleLbl="node1" presStyleIdx="3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957ED132-C765-43C0-8BCE-9963A9CF459D}" type="pres">
      <dgm:prSet presAssocID="{87C871F7-EC1F-46A1-9E3A-188AFA7212C9}" presName="spacer" presStyleCnt="0"/>
      <dgm:spPr/>
      <dgm:t>
        <a:bodyPr/>
        <a:lstStyle/>
        <a:p>
          <a:endParaRPr lang="pt-BR"/>
        </a:p>
      </dgm:t>
    </dgm:pt>
    <dgm:pt modelId="{752C973F-1AF7-4885-AC5A-232E82ECD589}" type="pres">
      <dgm:prSet presAssocID="{653F5C98-42C6-4296-9DA3-CCDC0AA59947}" presName="parentText" presStyleLbl="node1" presStyleIdx="4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0EDBF215-8A28-4676-92F0-B66018266487}" type="pres">
      <dgm:prSet presAssocID="{577D8294-D4CE-4BA8-8047-61360DA4FA1F}" presName="spacer" presStyleCnt="0"/>
      <dgm:spPr/>
      <dgm:t>
        <a:bodyPr/>
        <a:lstStyle/>
        <a:p>
          <a:endParaRPr lang="pt-BR"/>
        </a:p>
      </dgm:t>
    </dgm:pt>
    <dgm:pt modelId="{0CCD64A5-2A7A-4D70-AAE8-5DECC19A915D}" type="pres">
      <dgm:prSet presAssocID="{BDDAED84-BB6D-4E57-91B1-33877CAB6399}" presName="parentText" presStyleLbl="node1" presStyleIdx="5" presStyleCnt="7" custLinFactNeighborY="3949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544A4F27-12B8-4B5C-9355-98BE80D45BEA}" type="pres">
      <dgm:prSet presAssocID="{44669B01-72CB-4034-9CCE-A16F1A9FE4ED}" presName="spacer" presStyleCnt="0"/>
      <dgm:spPr/>
    </dgm:pt>
    <dgm:pt modelId="{28B8C8E8-15DF-40A8-BE08-9FBB0FC66AE9}" type="pres">
      <dgm:prSet presAssocID="{26F77650-7EA7-4435-ACFE-2893FB2AEDCF}" presName="parentText" presStyleLbl="node1" presStyleIdx="6" presStyleCnt="7" custLinFactNeighborY="3949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49A61D6D-356A-421F-ABAB-6DEF93CF5FC7}" srcId="{73BE0FFD-3A02-4EAD-86E7-B13F78CDD198}" destId="{7F70430C-7603-444A-8569-0F8A47345919}" srcOrd="0" destOrd="0" parTransId="{A0BB36C1-FC7E-4CCC-B419-358887BACF2F}" sibTransId="{7E683BE4-2BF2-436F-89F7-50D9830966B6}"/>
    <dgm:cxn modelId="{4A9A6839-072D-4E0B-91F0-F3035D451761}" type="presOf" srcId="{7F70430C-7603-444A-8569-0F8A47345919}" destId="{36C4C8C0-78B6-4560-8366-53D9F6E45C65}" srcOrd="0" destOrd="0" presId="urn:microsoft.com/office/officeart/2005/8/layout/vList2"/>
    <dgm:cxn modelId="{65B57799-88AA-4911-AC90-843D4B332287}" type="presOf" srcId="{B31FFC17-8CED-4EE6-AB21-68431B706CD7}" destId="{BF54B848-1049-4CD2-BE88-9231F439F088}" srcOrd="0" destOrd="0" presId="urn:microsoft.com/office/officeart/2005/8/layout/vList2"/>
    <dgm:cxn modelId="{F5C609CE-DEFE-4CE6-892A-9942DBE0DE85}" srcId="{73BE0FFD-3A02-4EAD-86E7-B13F78CDD198}" destId="{DCD9BEFA-952B-409D-83EF-46FA62504EBC}" srcOrd="3" destOrd="0" parTransId="{F699908F-EDC4-4445-B718-2D4BC6E543F2}" sibTransId="{87C871F7-EC1F-46A1-9E3A-188AFA7212C9}"/>
    <dgm:cxn modelId="{1030CEB9-C879-4051-8681-4F68684FC9B7}" srcId="{73BE0FFD-3A02-4EAD-86E7-B13F78CDD198}" destId="{653F5C98-42C6-4296-9DA3-CCDC0AA59947}" srcOrd="4" destOrd="0" parTransId="{030009B5-F8A6-48E1-B779-01BBC789911F}" sibTransId="{577D8294-D4CE-4BA8-8047-61360DA4FA1F}"/>
    <dgm:cxn modelId="{FA32D025-68E1-43E4-A6CB-28D46F84449E}" srcId="{73BE0FFD-3A02-4EAD-86E7-B13F78CDD198}" destId="{26F77650-7EA7-4435-ACFE-2893FB2AEDCF}" srcOrd="6" destOrd="0" parTransId="{AF240F50-377D-4D57-8900-43B48DDE4A47}" sibTransId="{30A4F813-F4A7-4E24-8F99-9DC16A492FF7}"/>
    <dgm:cxn modelId="{A1F083E1-834F-465C-84C6-719C2D87AA60}" srcId="{73BE0FFD-3A02-4EAD-86E7-B13F78CDD198}" destId="{BDDAED84-BB6D-4E57-91B1-33877CAB6399}" srcOrd="5" destOrd="0" parTransId="{EFAE07AA-FD8A-4843-824E-DFABBE18428E}" sibTransId="{44669B01-72CB-4034-9CCE-A16F1A9FE4ED}"/>
    <dgm:cxn modelId="{7299ADEE-75D4-42C5-BA76-E670A6D05020}" type="presOf" srcId="{D1A30FD5-DBB5-438B-B685-911FC51EEAC2}" destId="{1CF18349-7491-45CA-802A-7870E69C5BCA}" srcOrd="0" destOrd="0" presId="urn:microsoft.com/office/officeart/2005/8/layout/vList2"/>
    <dgm:cxn modelId="{AF6CB8D1-1B77-4475-A3E6-3EC80A0B4B9B}" type="presOf" srcId="{DCD9BEFA-952B-409D-83EF-46FA62504EBC}" destId="{0AD37FBE-DDBD-4197-964E-50E25565B788}" srcOrd="0" destOrd="0" presId="urn:microsoft.com/office/officeart/2005/8/layout/vList2"/>
    <dgm:cxn modelId="{CBFC5788-94E3-491A-9B4F-38863CA8DB43}" type="presOf" srcId="{BDDAED84-BB6D-4E57-91B1-33877CAB6399}" destId="{0CCD64A5-2A7A-4D70-AAE8-5DECC19A915D}" srcOrd="0" destOrd="0" presId="urn:microsoft.com/office/officeart/2005/8/layout/vList2"/>
    <dgm:cxn modelId="{C1AE6101-7A03-4A66-A1E7-BEC1E05597CA}" type="presOf" srcId="{73BE0FFD-3A02-4EAD-86E7-B13F78CDD198}" destId="{126BC5EF-B858-4F2F-8A51-C55AAFA30B88}" srcOrd="0" destOrd="0" presId="urn:microsoft.com/office/officeart/2005/8/layout/vList2"/>
    <dgm:cxn modelId="{DB7D2750-E7DC-476C-8721-7D53EAF8286E}" type="presOf" srcId="{653F5C98-42C6-4296-9DA3-CCDC0AA59947}" destId="{752C973F-1AF7-4885-AC5A-232E82ECD589}" srcOrd="0" destOrd="0" presId="urn:microsoft.com/office/officeart/2005/8/layout/vList2"/>
    <dgm:cxn modelId="{68F9EB84-AB2C-4276-86AB-AFBB52E45D4B}" srcId="{73BE0FFD-3A02-4EAD-86E7-B13F78CDD198}" destId="{D1A30FD5-DBB5-438B-B685-911FC51EEAC2}" srcOrd="2" destOrd="0" parTransId="{3F838B0D-904D-4C6E-BD48-555CA030BE63}" sibTransId="{958678D3-7990-400A-B0F7-69E79BAF8D53}"/>
    <dgm:cxn modelId="{3A7E2826-8FA4-4EAE-8FD0-FEC3E218CA98}" type="presOf" srcId="{26F77650-7EA7-4435-ACFE-2893FB2AEDCF}" destId="{28B8C8E8-15DF-40A8-BE08-9FBB0FC66AE9}" srcOrd="0" destOrd="0" presId="urn:microsoft.com/office/officeart/2005/8/layout/vList2"/>
    <dgm:cxn modelId="{91B05440-42C8-47DA-984B-8454E20D7BCB}" srcId="{73BE0FFD-3A02-4EAD-86E7-B13F78CDD198}" destId="{B31FFC17-8CED-4EE6-AB21-68431B706CD7}" srcOrd="1" destOrd="0" parTransId="{B8159256-0800-462D-9D07-AEE03A8CBF88}" sibTransId="{373F72CE-36AD-4308-AC13-BC927D852B25}"/>
    <dgm:cxn modelId="{053BB164-90E7-4BD1-8B64-2CC8DB68805E}" type="presParOf" srcId="{126BC5EF-B858-4F2F-8A51-C55AAFA30B88}" destId="{36C4C8C0-78B6-4560-8366-53D9F6E45C65}" srcOrd="0" destOrd="0" presId="urn:microsoft.com/office/officeart/2005/8/layout/vList2"/>
    <dgm:cxn modelId="{1C1858D3-8A33-4C27-ACCF-8A445B2B1915}" type="presParOf" srcId="{126BC5EF-B858-4F2F-8A51-C55AAFA30B88}" destId="{06012E35-BB4A-4D86-B384-F14D931CFA2D}" srcOrd="1" destOrd="0" presId="urn:microsoft.com/office/officeart/2005/8/layout/vList2"/>
    <dgm:cxn modelId="{797270BF-0D6F-4D54-9FEE-BC8C401BB291}" type="presParOf" srcId="{126BC5EF-B858-4F2F-8A51-C55AAFA30B88}" destId="{BF54B848-1049-4CD2-BE88-9231F439F088}" srcOrd="2" destOrd="0" presId="urn:microsoft.com/office/officeart/2005/8/layout/vList2"/>
    <dgm:cxn modelId="{DD06479F-D628-49DA-91C9-40B33D9AA6E0}" type="presParOf" srcId="{126BC5EF-B858-4F2F-8A51-C55AAFA30B88}" destId="{55336946-9BA3-4EF0-90F0-E2662982F31A}" srcOrd="3" destOrd="0" presId="urn:microsoft.com/office/officeart/2005/8/layout/vList2"/>
    <dgm:cxn modelId="{DC028589-4162-4999-8D1F-CF002061D371}" type="presParOf" srcId="{126BC5EF-B858-4F2F-8A51-C55AAFA30B88}" destId="{1CF18349-7491-45CA-802A-7870E69C5BCA}" srcOrd="4" destOrd="0" presId="urn:microsoft.com/office/officeart/2005/8/layout/vList2"/>
    <dgm:cxn modelId="{40784CC4-D5C0-4997-808B-F99BF67399C9}" type="presParOf" srcId="{126BC5EF-B858-4F2F-8A51-C55AAFA30B88}" destId="{1189ADC8-650C-4B66-BDDD-C7322BCE534B}" srcOrd="5" destOrd="0" presId="urn:microsoft.com/office/officeart/2005/8/layout/vList2"/>
    <dgm:cxn modelId="{BA289B4D-D422-4018-8D61-FCB438DFB0A3}" type="presParOf" srcId="{126BC5EF-B858-4F2F-8A51-C55AAFA30B88}" destId="{0AD37FBE-DDBD-4197-964E-50E25565B788}" srcOrd="6" destOrd="0" presId="urn:microsoft.com/office/officeart/2005/8/layout/vList2"/>
    <dgm:cxn modelId="{21B04E70-AB4F-481E-AE44-BCB2366C8174}" type="presParOf" srcId="{126BC5EF-B858-4F2F-8A51-C55AAFA30B88}" destId="{957ED132-C765-43C0-8BCE-9963A9CF459D}" srcOrd="7" destOrd="0" presId="urn:microsoft.com/office/officeart/2005/8/layout/vList2"/>
    <dgm:cxn modelId="{E852336D-1A2F-4625-9F4F-EFA98FDD1A0B}" type="presParOf" srcId="{126BC5EF-B858-4F2F-8A51-C55AAFA30B88}" destId="{752C973F-1AF7-4885-AC5A-232E82ECD589}" srcOrd="8" destOrd="0" presId="urn:microsoft.com/office/officeart/2005/8/layout/vList2"/>
    <dgm:cxn modelId="{45524458-FA23-4490-A5AD-5E78247D1ED9}" type="presParOf" srcId="{126BC5EF-B858-4F2F-8A51-C55AAFA30B88}" destId="{0EDBF215-8A28-4676-92F0-B66018266487}" srcOrd="9" destOrd="0" presId="urn:microsoft.com/office/officeart/2005/8/layout/vList2"/>
    <dgm:cxn modelId="{C8765386-6140-41E6-9E95-22D87508F63E}" type="presParOf" srcId="{126BC5EF-B858-4F2F-8A51-C55AAFA30B88}" destId="{0CCD64A5-2A7A-4D70-AAE8-5DECC19A915D}" srcOrd="10" destOrd="0" presId="urn:microsoft.com/office/officeart/2005/8/layout/vList2"/>
    <dgm:cxn modelId="{335666AC-9B48-45D6-9462-68F0861A9F22}" type="presParOf" srcId="{126BC5EF-B858-4F2F-8A51-C55AAFA30B88}" destId="{544A4F27-12B8-4B5C-9355-98BE80D45BEA}" srcOrd="11" destOrd="0" presId="urn:microsoft.com/office/officeart/2005/8/layout/vList2"/>
    <dgm:cxn modelId="{4DF8B3DE-504C-437F-AB1D-52D26E680C62}" type="presParOf" srcId="{126BC5EF-B858-4F2F-8A51-C55AAFA30B88}" destId="{28B8C8E8-15DF-40A8-BE08-9FBB0FC66AE9}" srcOrd="12" destOrd="0" presId="urn:microsoft.com/office/officeart/2005/8/layout/vList2"/>
  </dgm:cxnLst>
  <dgm:bg>
    <a:solidFill>
      <a:schemeClr val="accent3">
        <a:lumMod val="20000"/>
        <a:lumOff val="80000"/>
      </a:schemeClr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3BE0FFD-3A02-4EAD-86E7-B13F78CDD198}" type="doc">
      <dgm:prSet loTypeId="urn:microsoft.com/office/officeart/2005/8/layout/vList2" loCatId="list" qsTypeId="urn:microsoft.com/office/officeart/2005/8/quickstyle/simple1" qsCatId="simple" csTypeId="urn:microsoft.com/office/officeart/2005/8/colors/accent3_2" csCatId="accent3" phldr="1"/>
      <dgm:spPr/>
      <dgm:t>
        <a:bodyPr/>
        <a:lstStyle/>
        <a:p>
          <a:endParaRPr lang="pt-BR"/>
        </a:p>
      </dgm:t>
    </dgm:pt>
    <dgm:pt modelId="{B31FFC17-8CED-4EE6-AB21-68431B706CD7}">
      <dgm:prSet phldrT="[Texto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pt-BR" sz="2000" b="1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Bônus de Assinatura</a:t>
          </a:r>
          <a:endParaRPr lang="pt-BR" sz="2000" b="1" dirty="0">
            <a:solidFill>
              <a:schemeClr val="bg1">
                <a:lumMod val="95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B8159256-0800-462D-9D07-AEE03A8CBF88}" type="parTrans" cxnId="{91B05440-42C8-47DA-984B-8454E20D7BCB}">
      <dgm:prSet/>
      <dgm:spPr/>
      <dgm:t>
        <a:bodyPr/>
        <a:lstStyle/>
        <a:p>
          <a:endParaRPr lang="pt-BR" sz="2000" b="1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373F72CE-36AD-4308-AC13-BC927D852B25}" type="sibTrans" cxnId="{91B05440-42C8-47DA-984B-8454E20D7BCB}">
      <dgm:prSet/>
      <dgm:spPr/>
      <dgm:t>
        <a:bodyPr/>
        <a:lstStyle/>
        <a:p>
          <a:endParaRPr lang="pt-BR" sz="2000" b="1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D1A30FD5-DBB5-438B-B685-911FC51EEAC2}">
      <dgm:prSet phldrT="[Texto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en-US" sz="2000" b="1" dirty="0" err="1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Pagamento</a:t>
          </a:r>
          <a:r>
            <a:rPr lang="en-US" sz="2000" b="1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b="1" dirty="0" err="1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pela</a:t>
          </a:r>
          <a:r>
            <a:rPr lang="en-US" sz="2000" b="1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b="1" dirty="0" err="1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Ocupação</a:t>
          </a:r>
          <a:r>
            <a:rPr lang="en-US" sz="2000" b="1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b="1" dirty="0" err="1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ou</a:t>
          </a:r>
          <a:r>
            <a:rPr lang="en-US" sz="2000" b="1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b="1" dirty="0" err="1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Retenção</a:t>
          </a:r>
          <a:r>
            <a:rPr lang="en-US" sz="2000" b="1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 de </a:t>
          </a:r>
          <a:r>
            <a:rPr lang="en-US" sz="2000" b="1" dirty="0" err="1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Área</a:t>
          </a:r>
          <a:r>
            <a:rPr lang="en-US" sz="2000" b="1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 (“</a:t>
          </a:r>
          <a:r>
            <a:rPr lang="en-US" sz="2000" b="1" dirty="0" err="1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Aluguel</a:t>
          </a:r>
          <a:r>
            <a:rPr lang="en-US" sz="2000" b="1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 de </a:t>
          </a:r>
          <a:r>
            <a:rPr lang="en-US" sz="2000" b="1" dirty="0" err="1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Área</a:t>
          </a:r>
          <a:r>
            <a:rPr lang="en-US" sz="2000" b="1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”)</a:t>
          </a:r>
          <a:endParaRPr lang="pt-BR" sz="2000" b="1" dirty="0">
            <a:solidFill>
              <a:schemeClr val="bg1">
                <a:lumMod val="95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3F838B0D-904D-4C6E-BD48-555CA030BE63}" type="parTrans" cxnId="{68F9EB84-AB2C-4276-86AB-AFBB52E45D4B}">
      <dgm:prSet/>
      <dgm:spPr/>
      <dgm:t>
        <a:bodyPr/>
        <a:lstStyle/>
        <a:p>
          <a:endParaRPr lang="pt-BR" sz="2000" b="1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958678D3-7990-400A-B0F7-69E79BAF8D53}" type="sibTrans" cxnId="{68F9EB84-AB2C-4276-86AB-AFBB52E45D4B}">
      <dgm:prSet/>
      <dgm:spPr/>
      <dgm:t>
        <a:bodyPr/>
        <a:lstStyle/>
        <a:p>
          <a:endParaRPr lang="pt-BR" sz="2000" b="1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DCD9BEFA-952B-409D-83EF-46FA62504EBC}">
      <dgm:prSet phldrT="[Texto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pt-BR" sz="20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Royalties</a:t>
          </a:r>
          <a:endParaRPr lang="pt-BR" sz="2000" b="1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F699908F-EDC4-4445-B718-2D4BC6E543F2}" type="parTrans" cxnId="{F5C609CE-DEFE-4CE6-892A-9942DBE0DE85}">
      <dgm:prSet/>
      <dgm:spPr/>
      <dgm:t>
        <a:bodyPr/>
        <a:lstStyle/>
        <a:p>
          <a:endParaRPr lang="pt-BR" sz="2000" b="1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87C871F7-EC1F-46A1-9E3A-188AFA7212C9}" type="sibTrans" cxnId="{F5C609CE-DEFE-4CE6-892A-9942DBE0DE85}">
      <dgm:prSet/>
      <dgm:spPr/>
      <dgm:t>
        <a:bodyPr/>
        <a:lstStyle/>
        <a:p>
          <a:endParaRPr lang="pt-BR" sz="2000" b="1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653F5C98-42C6-4296-9DA3-CCDC0AA59947}">
      <dgm:prSet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pt-BR" sz="2000" b="1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Participação Especial (PE)</a:t>
          </a:r>
          <a:endParaRPr lang="pt-BR" sz="2000" b="1" dirty="0">
            <a:solidFill>
              <a:schemeClr val="bg1">
                <a:lumMod val="95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030009B5-F8A6-48E1-B779-01BBC789911F}" type="parTrans" cxnId="{1030CEB9-C879-4051-8681-4F68684FC9B7}">
      <dgm:prSet/>
      <dgm:spPr/>
      <dgm:t>
        <a:bodyPr/>
        <a:lstStyle/>
        <a:p>
          <a:endParaRPr lang="pt-BR" sz="2000" b="1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577D8294-D4CE-4BA8-8047-61360DA4FA1F}" type="sibTrans" cxnId="{1030CEB9-C879-4051-8681-4F68684FC9B7}">
      <dgm:prSet/>
      <dgm:spPr/>
      <dgm:t>
        <a:bodyPr/>
        <a:lstStyle/>
        <a:p>
          <a:endParaRPr lang="pt-BR" sz="2000" b="1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BDDAED84-BB6D-4E57-91B1-33877CAB6399}">
      <dgm:prSet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pt-BR" sz="2000" b="1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Pagamento aos Proprietários da Terra</a:t>
          </a:r>
          <a:endParaRPr lang="pt-BR" sz="2000" b="1" dirty="0">
            <a:solidFill>
              <a:schemeClr val="bg1">
                <a:lumMod val="95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EFAE07AA-FD8A-4843-824E-DFABBE18428E}" type="parTrans" cxnId="{A1F083E1-834F-465C-84C6-719C2D87AA60}">
      <dgm:prSet/>
      <dgm:spPr/>
      <dgm:t>
        <a:bodyPr/>
        <a:lstStyle/>
        <a:p>
          <a:endParaRPr lang="pt-BR" sz="2000" b="1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44669B01-72CB-4034-9CCE-A16F1A9FE4ED}" type="sibTrans" cxnId="{A1F083E1-834F-465C-84C6-719C2D87AA60}">
      <dgm:prSet/>
      <dgm:spPr/>
      <dgm:t>
        <a:bodyPr/>
        <a:lstStyle/>
        <a:p>
          <a:endParaRPr lang="pt-BR" sz="2000" b="1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7F70430C-7603-444A-8569-0F8A47345919}">
      <dgm:prSet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pt-BR" sz="2000" b="1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Base legal</a:t>
          </a:r>
          <a:endParaRPr lang="pt-BR" sz="2000" b="1" dirty="0">
            <a:solidFill>
              <a:schemeClr val="bg1">
                <a:lumMod val="95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A0BB36C1-FC7E-4CCC-B419-358887BACF2F}" type="parTrans" cxnId="{49A61D6D-356A-421F-ABAB-6DEF93CF5FC7}">
      <dgm:prSet/>
      <dgm:spPr/>
      <dgm:t>
        <a:bodyPr/>
        <a:lstStyle/>
        <a:p>
          <a:endParaRPr lang="pt-BR" sz="200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7E683BE4-2BF2-436F-89F7-50D9830966B6}" type="sibTrans" cxnId="{49A61D6D-356A-421F-ABAB-6DEF93CF5FC7}">
      <dgm:prSet/>
      <dgm:spPr/>
      <dgm:t>
        <a:bodyPr/>
        <a:lstStyle/>
        <a:p>
          <a:endParaRPr lang="pt-BR" sz="200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26F77650-7EA7-4435-ACFE-2893FB2AEDCF}">
      <dgm:prSet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en-US" sz="2000" b="1" dirty="0" err="1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Considerações</a:t>
          </a:r>
          <a:r>
            <a:rPr lang="en-US" sz="2000" b="1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b="1" dirty="0" err="1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Finais</a:t>
          </a:r>
          <a:endParaRPr lang="pt-BR" sz="2000" b="1" dirty="0">
            <a:solidFill>
              <a:schemeClr val="bg1">
                <a:lumMod val="95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AF240F50-377D-4D57-8900-43B48DDE4A47}" type="parTrans" cxnId="{FA32D025-68E1-43E4-A6CB-28D46F84449E}">
      <dgm:prSet/>
      <dgm:spPr/>
      <dgm:t>
        <a:bodyPr/>
        <a:lstStyle/>
        <a:p>
          <a:endParaRPr lang="pt-BR"/>
        </a:p>
      </dgm:t>
    </dgm:pt>
    <dgm:pt modelId="{30A4F813-F4A7-4E24-8F99-9DC16A492FF7}" type="sibTrans" cxnId="{FA32D025-68E1-43E4-A6CB-28D46F84449E}">
      <dgm:prSet/>
      <dgm:spPr/>
      <dgm:t>
        <a:bodyPr/>
        <a:lstStyle/>
        <a:p>
          <a:endParaRPr lang="pt-BR"/>
        </a:p>
      </dgm:t>
    </dgm:pt>
    <dgm:pt modelId="{126BC5EF-B858-4F2F-8A51-C55AAFA30B88}" type="pres">
      <dgm:prSet presAssocID="{73BE0FFD-3A02-4EAD-86E7-B13F78CDD19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36C4C8C0-78B6-4560-8366-53D9F6E45C65}" type="pres">
      <dgm:prSet presAssocID="{7F70430C-7603-444A-8569-0F8A47345919}" presName="parentText" presStyleLbl="node1" presStyleIdx="0" presStyleCnt="7" custLinFactY="-46044" custLinFactNeighborX="859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06012E35-BB4A-4D86-B384-F14D931CFA2D}" type="pres">
      <dgm:prSet presAssocID="{7E683BE4-2BF2-436F-89F7-50D9830966B6}" presName="spacer" presStyleCnt="0"/>
      <dgm:spPr/>
      <dgm:t>
        <a:bodyPr/>
        <a:lstStyle/>
        <a:p>
          <a:endParaRPr lang="pt-BR"/>
        </a:p>
      </dgm:t>
    </dgm:pt>
    <dgm:pt modelId="{BF54B848-1049-4CD2-BE88-9231F439F088}" type="pres">
      <dgm:prSet presAssocID="{B31FFC17-8CED-4EE6-AB21-68431B706CD7}" presName="parentText" presStyleLbl="node1" presStyleIdx="1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55336946-9BA3-4EF0-90F0-E2662982F31A}" type="pres">
      <dgm:prSet presAssocID="{373F72CE-36AD-4308-AC13-BC927D852B25}" presName="spacer" presStyleCnt="0"/>
      <dgm:spPr/>
      <dgm:t>
        <a:bodyPr/>
        <a:lstStyle/>
        <a:p>
          <a:endParaRPr lang="pt-BR"/>
        </a:p>
      </dgm:t>
    </dgm:pt>
    <dgm:pt modelId="{1CF18349-7491-45CA-802A-7870E69C5BCA}" type="pres">
      <dgm:prSet presAssocID="{D1A30FD5-DBB5-438B-B685-911FC51EEAC2}" presName="parentText" presStyleLbl="node1" presStyleIdx="2" presStyleCnt="7" custLinFactNeighborX="-5006" custLinFactNeighborY="-5206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1189ADC8-650C-4B66-BDDD-C7322BCE534B}" type="pres">
      <dgm:prSet presAssocID="{958678D3-7990-400A-B0F7-69E79BAF8D53}" presName="spacer" presStyleCnt="0"/>
      <dgm:spPr/>
      <dgm:t>
        <a:bodyPr/>
        <a:lstStyle/>
        <a:p>
          <a:endParaRPr lang="pt-BR"/>
        </a:p>
      </dgm:t>
    </dgm:pt>
    <dgm:pt modelId="{0AD37FBE-DDBD-4197-964E-50E25565B788}" type="pres">
      <dgm:prSet presAssocID="{DCD9BEFA-952B-409D-83EF-46FA62504EBC}" presName="parentText" presStyleLbl="node1" presStyleIdx="3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957ED132-C765-43C0-8BCE-9963A9CF459D}" type="pres">
      <dgm:prSet presAssocID="{87C871F7-EC1F-46A1-9E3A-188AFA7212C9}" presName="spacer" presStyleCnt="0"/>
      <dgm:spPr/>
      <dgm:t>
        <a:bodyPr/>
        <a:lstStyle/>
        <a:p>
          <a:endParaRPr lang="pt-BR"/>
        </a:p>
      </dgm:t>
    </dgm:pt>
    <dgm:pt modelId="{752C973F-1AF7-4885-AC5A-232E82ECD589}" type="pres">
      <dgm:prSet presAssocID="{653F5C98-42C6-4296-9DA3-CCDC0AA59947}" presName="parentText" presStyleLbl="node1" presStyleIdx="4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0EDBF215-8A28-4676-92F0-B66018266487}" type="pres">
      <dgm:prSet presAssocID="{577D8294-D4CE-4BA8-8047-61360DA4FA1F}" presName="spacer" presStyleCnt="0"/>
      <dgm:spPr/>
      <dgm:t>
        <a:bodyPr/>
        <a:lstStyle/>
        <a:p>
          <a:endParaRPr lang="pt-BR"/>
        </a:p>
      </dgm:t>
    </dgm:pt>
    <dgm:pt modelId="{0CCD64A5-2A7A-4D70-AAE8-5DECC19A915D}" type="pres">
      <dgm:prSet presAssocID="{BDDAED84-BB6D-4E57-91B1-33877CAB6399}" presName="parentText" presStyleLbl="node1" presStyleIdx="5" presStyleCnt="7" custLinFactNeighborY="3949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544A4F27-12B8-4B5C-9355-98BE80D45BEA}" type="pres">
      <dgm:prSet presAssocID="{44669B01-72CB-4034-9CCE-A16F1A9FE4ED}" presName="spacer" presStyleCnt="0"/>
      <dgm:spPr/>
    </dgm:pt>
    <dgm:pt modelId="{28B8C8E8-15DF-40A8-BE08-9FBB0FC66AE9}" type="pres">
      <dgm:prSet presAssocID="{26F77650-7EA7-4435-ACFE-2893FB2AEDCF}" presName="parentText" presStyleLbl="node1" presStyleIdx="6" presStyleCnt="7" custLinFactNeighborY="3949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49A61D6D-356A-421F-ABAB-6DEF93CF5FC7}" srcId="{73BE0FFD-3A02-4EAD-86E7-B13F78CDD198}" destId="{7F70430C-7603-444A-8569-0F8A47345919}" srcOrd="0" destOrd="0" parTransId="{A0BB36C1-FC7E-4CCC-B419-358887BACF2F}" sibTransId="{7E683BE4-2BF2-436F-89F7-50D9830966B6}"/>
    <dgm:cxn modelId="{1A923348-E960-4275-B59E-02A38E02F8B7}" type="presOf" srcId="{BDDAED84-BB6D-4E57-91B1-33877CAB6399}" destId="{0CCD64A5-2A7A-4D70-AAE8-5DECC19A915D}" srcOrd="0" destOrd="0" presId="urn:microsoft.com/office/officeart/2005/8/layout/vList2"/>
    <dgm:cxn modelId="{CBB4B4C1-25D5-4F80-BEE6-E08DFA491594}" type="presOf" srcId="{26F77650-7EA7-4435-ACFE-2893FB2AEDCF}" destId="{28B8C8E8-15DF-40A8-BE08-9FBB0FC66AE9}" srcOrd="0" destOrd="0" presId="urn:microsoft.com/office/officeart/2005/8/layout/vList2"/>
    <dgm:cxn modelId="{F5C609CE-DEFE-4CE6-892A-9942DBE0DE85}" srcId="{73BE0FFD-3A02-4EAD-86E7-B13F78CDD198}" destId="{DCD9BEFA-952B-409D-83EF-46FA62504EBC}" srcOrd="3" destOrd="0" parTransId="{F699908F-EDC4-4445-B718-2D4BC6E543F2}" sibTransId="{87C871F7-EC1F-46A1-9E3A-188AFA7212C9}"/>
    <dgm:cxn modelId="{1030CEB9-C879-4051-8681-4F68684FC9B7}" srcId="{73BE0FFD-3A02-4EAD-86E7-B13F78CDD198}" destId="{653F5C98-42C6-4296-9DA3-CCDC0AA59947}" srcOrd="4" destOrd="0" parTransId="{030009B5-F8A6-48E1-B779-01BBC789911F}" sibTransId="{577D8294-D4CE-4BA8-8047-61360DA4FA1F}"/>
    <dgm:cxn modelId="{FA32D025-68E1-43E4-A6CB-28D46F84449E}" srcId="{73BE0FFD-3A02-4EAD-86E7-B13F78CDD198}" destId="{26F77650-7EA7-4435-ACFE-2893FB2AEDCF}" srcOrd="6" destOrd="0" parTransId="{AF240F50-377D-4D57-8900-43B48DDE4A47}" sibTransId="{30A4F813-F4A7-4E24-8F99-9DC16A492FF7}"/>
    <dgm:cxn modelId="{BEDB92B5-A94E-473F-AC21-FACA1626389A}" type="presOf" srcId="{73BE0FFD-3A02-4EAD-86E7-B13F78CDD198}" destId="{126BC5EF-B858-4F2F-8A51-C55AAFA30B88}" srcOrd="0" destOrd="0" presId="urn:microsoft.com/office/officeart/2005/8/layout/vList2"/>
    <dgm:cxn modelId="{A1F083E1-834F-465C-84C6-719C2D87AA60}" srcId="{73BE0FFD-3A02-4EAD-86E7-B13F78CDD198}" destId="{BDDAED84-BB6D-4E57-91B1-33877CAB6399}" srcOrd="5" destOrd="0" parTransId="{EFAE07AA-FD8A-4843-824E-DFABBE18428E}" sibTransId="{44669B01-72CB-4034-9CCE-A16F1A9FE4ED}"/>
    <dgm:cxn modelId="{6E6CE71D-CC37-4E13-93A0-3B990909C720}" type="presOf" srcId="{653F5C98-42C6-4296-9DA3-CCDC0AA59947}" destId="{752C973F-1AF7-4885-AC5A-232E82ECD589}" srcOrd="0" destOrd="0" presId="urn:microsoft.com/office/officeart/2005/8/layout/vList2"/>
    <dgm:cxn modelId="{556EFBCF-C5B7-4DB0-9ED4-08B2A7B858B9}" type="presOf" srcId="{7F70430C-7603-444A-8569-0F8A47345919}" destId="{36C4C8C0-78B6-4560-8366-53D9F6E45C65}" srcOrd="0" destOrd="0" presId="urn:microsoft.com/office/officeart/2005/8/layout/vList2"/>
    <dgm:cxn modelId="{9448CEDF-E3AB-4526-98EC-5D6633FBD080}" type="presOf" srcId="{DCD9BEFA-952B-409D-83EF-46FA62504EBC}" destId="{0AD37FBE-DDBD-4197-964E-50E25565B788}" srcOrd="0" destOrd="0" presId="urn:microsoft.com/office/officeart/2005/8/layout/vList2"/>
    <dgm:cxn modelId="{0E002BBE-DCAE-4E7C-8629-6608665C19DF}" type="presOf" srcId="{B31FFC17-8CED-4EE6-AB21-68431B706CD7}" destId="{BF54B848-1049-4CD2-BE88-9231F439F088}" srcOrd="0" destOrd="0" presId="urn:microsoft.com/office/officeart/2005/8/layout/vList2"/>
    <dgm:cxn modelId="{C8022B53-FF33-4C71-A469-1F67CE2EACDA}" type="presOf" srcId="{D1A30FD5-DBB5-438B-B685-911FC51EEAC2}" destId="{1CF18349-7491-45CA-802A-7870E69C5BCA}" srcOrd="0" destOrd="0" presId="urn:microsoft.com/office/officeart/2005/8/layout/vList2"/>
    <dgm:cxn modelId="{68F9EB84-AB2C-4276-86AB-AFBB52E45D4B}" srcId="{73BE0FFD-3A02-4EAD-86E7-B13F78CDD198}" destId="{D1A30FD5-DBB5-438B-B685-911FC51EEAC2}" srcOrd="2" destOrd="0" parTransId="{3F838B0D-904D-4C6E-BD48-555CA030BE63}" sibTransId="{958678D3-7990-400A-B0F7-69E79BAF8D53}"/>
    <dgm:cxn modelId="{91B05440-42C8-47DA-984B-8454E20D7BCB}" srcId="{73BE0FFD-3A02-4EAD-86E7-B13F78CDD198}" destId="{B31FFC17-8CED-4EE6-AB21-68431B706CD7}" srcOrd="1" destOrd="0" parTransId="{B8159256-0800-462D-9D07-AEE03A8CBF88}" sibTransId="{373F72CE-36AD-4308-AC13-BC927D852B25}"/>
    <dgm:cxn modelId="{941942CC-0D40-41CE-95E2-EAE400A4639B}" type="presParOf" srcId="{126BC5EF-B858-4F2F-8A51-C55AAFA30B88}" destId="{36C4C8C0-78B6-4560-8366-53D9F6E45C65}" srcOrd="0" destOrd="0" presId="urn:microsoft.com/office/officeart/2005/8/layout/vList2"/>
    <dgm:cxn modelId="{B599366F-44EC-4ED9-8A94-2BE0BA4DBBE0}" type="presParOf" srcId="{126BC5EF-B858-4F2F-8A51-C55AAFA30B88}" destId="{06012E35-BB4A-4D86-B384-F14D931CFA2D}" srcOrd="1" destOrd="0" presId="urn:microsoft.com/office/officeart/2005/8/layout/vList2"/>
    <dgm:cxn modelId="{FB2E8460-9DFD-489D-AEF1-150A14DB5AF5}" type="presParOf" srcId="{126BC5EF-B858-4F2F-8A51-C55AAFA30B88}" destId="{BF54B848-1049-4CD2-BE88-9231F439F088}" srcOrd="2" destOrd="0" presId="urn:microsoft.com/office/officeart/2005/8/layout/vList2"/>
    <dgm:cxn modelId="{798699B7-B286-42C9-B335-46AC251307A1}" type="presParOf" srcId="{126BC5EF-B858-4F2F-8A51-C55AAFA30B88}" destId="{55336946-9BA3-4EF0-90F0-E2662982F31A}" srcOrd="3" destOrd="0" presId="urn:microsoft.com/office/officeart/2005/8/layout/vList2"/>
    <dgm:cxn modelId="{BE4C4AC3-AD2E-4C4A-A38B-AE08715C463C}" type="presParOf" srcId="{126BC5EF-B858-4F2F-8A51-C55AAFA30B88}" destId="{1CF18349-7491-45CA-802A-7870E69C5BCA}" srcOrd="4" destOrd="0" presId="urn:microsoft.com/office/officeart/2005/8/layout/vList2"/>
    <dgm:cxn modelId="{3171BD50-EC52-4E88-8F46-0BC79F298404}" type="presParOf" srcId="{126BC5EF-B858-4F2F-8A51-C55AAFA30B88}" destId="{1189ADC8-650C-4B66-BDDD-C7322BCE534B}" srcOrd="5" destOrd="0" presId="urn:microsoft.com/office/officeart/2005/8/layout/vList2"/>
    <dgm:cxn modelId="{BF84931D-C0F3-4649-A5E1-B1344D46B312}" type="presParOf" srcId="{126BC5EF-B858-4F2F-8A51-C55AAFA30B88}" destId="{0AD37FBE-DDBD-4197-964E-50E25565B788}" srcOrd="6" destOrd="0" presId="urn:microsoft.com/office/officeart/2005/8/layout/vList2"/>
    <dgm:cxn modelId="{1BF53716-105F-4CBF-BD02-FCA62A046166}" type="presParOf" srcId="{126BC5EF-B858-4F2F-8A51-C55AAFA30B88}" destId="{957ED132-C765-43C0-8BCE-9963A9CF459D}" srcOrd="7" destOrd="0" presId="urn:microsoft.com/office/officeart/2005/8/layout/vList2"/>
    <dgm:cxn modelId="{7F6977F1-3A39-49A0-8051-01422243DC5B}" type="presParOf" srcId="{126BC5EF-B858-4F2F-8A51-C55AAFA30B88}" destId="{752C973F-1AF7-4885-AC5A-232E82ECD589}" srcOrd="8" destOrd="0" presId="urn:microsoft.com/office/officeart/2005/8/layout/vList2"/>
    <dgm:cxn modelId="{0F9FECEC-35D7-496D-8310-2655EF9F08CE}" type="presParOf" srcId="{126BC5EF-B858-4F2F-8A51-C55AAFA30B88}" destId="{0EDBF215-8A28-4676-92F0-B66018266487}" srcOrd="9" destOrd="0" presId="urn:microsoft.com/office/officeart/2005/8/layout/vList2"/>
    <dgm:cxn modelId="{3F2ADCD8-72B6-4845-93C3-17BEBEA1EF56}" type="presParOf" srcId="{126BC5EF-B858-4F2F-8A51-C55AAFA30B88}" destId="{0CCD64A5-2A7A-4D70-AAE8-5DECC19A915D}" srcOrd="10" destOrd="0" presId="urn:microsoft.com/office/officeart/2005/8/layout/vList2"/>
    <dgm:cxn modelId="{F951F049-2A1A-4CC0-8B18-7FBE3CF32B34}" type="presParOf" srcId="{126BC5EF-B858-4F2F-8A51-C55AAFA30B88}" destId="{544A4F27-12B8-4B5C-9355-98BE80D45BEA}" srcOrd="11" destOrd="0" presId="urn:microsoft.com/office/officeart/2005/8/layout/vList2"/>
    <dgm:cxn modelId="{DE22C4A8-F264-471A-AF97-CA9C6C83E4CC}" type="presParOf" srcId="{126BC5EF-B858-4F2F-8A51-C55AAFA30B88}" destId="{28B8C8E8-15DF-40A8-BE08-9FBB0FC66AE9}" srcOrd="12" destOrd="0" presId="urn:microsoft.com/office/officeart/2005/8/layout/vList2"/>
  </dgm:cxnLst>
  <dgm:bg>
    <a:solidFill>
      <a:schemeClr val="accent3">
        <a:lumMod val="20000"/>
        <a:lumOff val="80000"/>
      </a:schemeClr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73BE0FFD-3A02-4EAD-86E7-B13F78CDD198}" type="doc">
      <dgm:prSet loTypeId="urn:microsoft.com/office/officeart/2005/8/layout/vList2" loCatId="list" qsTypeId="urn:microsoft.com/office/officeart/2005/8/quickstyle/simple1" qsCatId="simple" csTypeId="urn:microsoft.com/office/officeart/2005/8/colors/accent3_2" csCatId="accent3" phldr="1"/>
      <dgm:spPr/>
      <dgm:t>
        <a:bodyPr/>
        <a:lstStyle/>
        <a:p>
          <a:endParaRPr lang="pt-BR"/>
        </a:p>
      </dgm:t>
    </dgm:pt>
    <dgm:pt modelId="{B31FFC17-8CED-4EE6-AB21-68431B706CD7}">
      <dgm:prSet phldrT="[Texto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pt-BR" sz="2000" b="1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Bônus de Assinatura</a:t>
          </a:r>
          <a:endParaRPr lang="pt-BR" sz="2000" b="1" dirty="0">
            <a:solidFill>
              <a:schemeClr val="bg1">
                <a:lumMod val="95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B8159256-0800-462D-9D07-AEE03A8CBF88}" type="parTrans" cxnId="{91B05440-42C8-47DA-984B-8454E20D7BCB}">
      <dgm:prSet/>
      <dgm:spPr/>
      <dgm:t>
        <a:bodyPr/>
        <a:lstStyle/>
        <a:p>
          <a:endParaRPr lang="pt-BR" sz="2000" b="1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373F72CE-36AD-4308-AC13-BC927D852B25}" type="sibTrans" cxnId="{91B05440-42C8-47DA-984B-8454E20D7BCB}">
      <dgm:prSet/>
      <dgm:spPr/>
      <dgm:t>
        <a:bodyPr/>
        <a:lstStyle/>
        <a:p>
          <a:endParaRPr lang="pt-BR" sz="2000" b="1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D1A30FD5-DBB5-438B-B685-911FC51EEAC2}">
      <dgm:prSet phldrT="[Texto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en-US" sz="2000" b="1" dirty="0" err="1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Pagamento</a:t>
          </a:r>
          <a:r>
            <a:rPr lang="en-US" sz="2000" b="1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b="1" dirty="0" err="1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pela</a:t>
          </a:r>
          <a:r>
            <a:rPr lang="en-US" sz="2000" b="1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b="1" dirty="0" err="1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Ocupação</a:t>
          </a:r>
          <a:r>
            <a:rPr lang="en-US" sz="2000" b="1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b="1" dirty="0" err="1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ou</a:t>
          </a:r>
          <a:r>
            <a:rPr lang="en-US" sz="2000" b="1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b="1" dirty="0" err="1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Retenção</a:t>
          </a:r>
          <a:r>
            <a:rPr lang="en-US" sz="2000" b="1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 de </a:t>
          </a:r>
          <a:r>
            <a:rPr lang="en-US" sz="2000" b="1" dirty="0" err="1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Área</a:t>
          </a:r>
          <a:r>
            <a:rPr lang="en-US" sz="2000" b="1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 (“</a:t>
          </a:r>
          <a:r>
            <a:rPr lang="en-US" sz="2000" b="1" dirty="0" err="1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Aluguel</a:t>
          </a:r>
          <a:r>
            <a:rPr lang="en-US" sz="2000" b="1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 de </a:t>
          </a:r>
          <a:r>
            <a:rPr lang="en-US" sz="2000" b="1" dirty="0" err="1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Área</a:t>
          </a:r>
          <a:r>
            <a:rPr lang="en-US" sz="2000" b="1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”)</a:t>
          </a:r>
          <a:endParaRPr lang="pt-BR" sz="2000" b="1" dirty="0">
            <a:solidFill>
              <a:schemeClr val="bg1">
                <a:lumMod val="95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3F838B0D-904D-4C6E-BD48-555CA030BE63}" type="parTrans" cxnId="{68F9EB84-AB2C-4276-86AB-AFBB52E45D4B}">
      <dgm:prSet/>
      <dgm:spPr/>
      <dgm:t>
        <a:bodyPr/>
        <a:lstStyle/>
        <a:p>
          <a:endParaRPr lang="pt-BR" sz="2000" b="1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958678D3-7990-400A-B0F7-69E79BAF8D53}" type="sibTrans" cxnId="{68F9EB84-AB2C-4276-86AB-AFBB52E45D4B}">
      <dgm:prSet/>
      <dgm:spPr/>
      <dgm:t>
        <a:bodyPr/>
        <a:lstStyle/>
        <a:p>
          <a:endParaRPr lang="pt-BR" sz="2000" b="1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DCD9BEFA-952B-409D-83EF-46FA62504EBC}">
      <dgm:prSet phldrT="[Texto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pt-BR" sz="2000" b="1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Royalties</a:t>
          </a:r>
          <a:endParaRPr lang="pt-BR" sz="2000" b="1" dirty="0">
            <a:solidFill>
              <a:schemeClr val="bg1">
                <a:lumMod val="95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F699908F-EDC4-4445-B718-2D4BC6E543F2}" type="parTrans" cxnId="{F5C609CE-DEFE-4CE6-892A-9942DBE0DE85}">
      <dgm:prSet/>
      <dgm:spPr/>
      <dgm:t>
        <a:bodyPr/>
        <a:lstStyle/>
        <a:p>
          <a:endParaRPr lang="pt-BR" sz="2000" b="1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87C871F7-EC1F-46A1-9E3A-188AFA7212C9}" type="sibTrans" cxnId="{F5C609CE-DEFE-4CE6-892A-9942DBE0DE85}">
      <dgm:prSet/>
      <dgm:spPr/>
      <dgm:t>
        <a:bodyPr/>
        <a:lstStyle/>
        <a:p>
          <a:endParaRPr lang="pt-BR" sz="2000" b="1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653F5C98-42C6-4296-9DA3-CCDC0AA59947}">
      <dgm:prSet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pt-BR" sz="20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Participação Especial (PE)</a:t>
          </a:r>
          <a:endParaRPr lang="pt-BR" sz="2000" b="1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030009B5-F8A6-48E1-B779-01BBC789911F}" type="parTrans" cxnId="{1030CEB9-C879-4051-8681-4F68684FC9B7}">
      <dgm:prSet/>
      <dgm:spPr/>
      <dgm:t>
        <a:bodyPr/>
        <a:lstStyle/>
        <a:p>
          <a:endParaRPr lang="pt-BR" sz="2000" b="1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577D8294-D4CE-4BA8-8047-61360DA4FA1F}" type="sibTrans" cxnId="{1030CEB9-C879-4051-8681-4F68684FC9B7}">
      <dgm:prSet/>
      <dgm:spPr/>
      <dgm:t>
        <a:bodyPr/>
        <a:lstStyle/>
        <a:p>
          <a:endParaRPr lang="pt-BR" sz="2000" b="1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BDDAED84-BB6D-4E57-91B1-33877CAB6399}">
      <dgm:prSet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pt-BR" sz="2000" b="1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Pagamento aos Proprietários da Terra</a:t>
          </a:r>
          <a:endParaRPr lang="pt-BR" sz="2000" b="1" dirty="0">
            <a:solidFill>
              <a:schemeClr val="bg1">
                <a:lumMod val="95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EFAE07AA-FD8A-4843-824E-DFABBE18428E}" type="parTrans" cxnId="{A1F083E1-834F-465C-84C6-719C2D87AA60}">
      <dgm:prSet/>
      <dgm:spPr/>
      <dgm:t>
        <a:bodyPr/>
        <a:lstStyle/>
        <a:p>
          <a:endParaRPr lang="pt-BR" sz="2000" b="1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44669B01-72CB-4034-9CCE-A16F1A9FE4ED}" type="sibTrans" cxnId="{A1F083E1-834F-465C-84C6-719C2D87AA60}">
      <dgm:prSet/>
      <dgm:spPr/>
      <dgm:t>
        <a:bodyPr/>
        <a:lstStyle/>
        <a:p>
          <a:endParaRPr lang="pt-BR" sz="2000" b="1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7F70430C-7603-444A-8569-0F8A47345919}">
      <dgm:prSet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pt-BR" sz="2000" b="1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Base legal</a:t>
          </a:r>
          <a:endParaRPr lang="pt-BR" sz="2000" b="1" dirty="0">
            <a:solidFill>
              <a:schemeClr val="bg1">
                <a:lumMod val="95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A0BB36C1-FC7E-4CCC-B419-358887BACF2F}" type="parTrans" cxnId="{49A61D6D-356A-421F-ABAB-6DEF93CF5FC7}">
      <dgm:prSet/>
      <dgm:spPr/>
      <dgm:t>
        <a:bodyPr/>
        <a:lstStyle/>
        <a:p>
          <a:endParaRPr lang="pt-BR" sz="200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7E683BE4-2BF2-436F-89F7-50D9830966B6}" type="sibTrans" cxnId="{49A61D6D-356A-421F-ABAB-6DEF93CF5FC7}">
      <dgm:prSet/>
      <dgm:spPr/>
      <dgm:t>
        <a:bodyPr/>
        <a:lstStyle/>
        <a:p>
          <a:endParaRPr lang="pt-BR" sz="200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26F77650-7EA7-4435-ACFE-2893FB2AEDCF}">
      <dgm:prSet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en-US" sz="2000" b="1" dirty="0" err="1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Considerações</a:t>
          </a:r>
          <a:r>
            <a:rPr lang="en-US" sz="2000" b="1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b="1" dirty="0" err="1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Finais</a:t>
          </a:r>
          <a:endParaRPr lang="pt-BR" sz="2000" b="1" dirty="0">
            <a:solidFill>
              <a:schemeClr val="bg1">
                <a:lumMod val="95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AF240F50-377D-4D57-8900-43B48DDE4A47}" type="parTrans" cxnId="{FA32D025-68E1-43E4-A6CB-28D46F84449E}">
      <dgm:prSet/>
      <dgm:spPr/>
      <dgm:t>
        <a:bodyPr/>
        <a:lstStyle/>
        <a:p>
          <a:endParaRPr lang="pt-BR"/>
        </a:p>
      </dgm:t>
    </dgm:pt>
    <dgm:pt modelId="{30A4F813-F4A7-4E24-8F99-9DC16A492FF7}" type="sibTrans" cxnId="{FA32D025-68E1-43E4-A6CB-28D46F84449E}">
      <dgm:prSet/>
      <dgm:spPr/>
      <dgm:t>
        <a:bodyPr/>
        <a:lstStyle/>
        <a:p>
          <a:endParaRPr lang="pt-BR"/>
        </a:p>
      </dgm:t>
    </dgm:pt>
    <dgm:pt modelId="{126BC5EF-B858-4F2F-8A51-C55AAFA30B88}" type="pres">
      <dgm:prSet presAssocID="{73BE0FFD-3A02-4EAD-86E7-B13F78CDD19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36C4C8C0-78B6-4560-8366-53D9F6E45C65}" type="pres">
      <dgm:prSet presAssocID="{7F70430C-7603-444A-8569-0F8A47345919}" presName="parentText" presStyleLbl="node1" presStyleIdx="0" presStyleCnt="7" custLinFactY="-46044" custLinFactNeighborX="859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06012E35-BB4A-4D86-B384-F14D931CFA2D}" type="pres">
      <dgm:prSet presAssocID="{7E683BE4-2BF2-436F-89F7-50D9830966B6}" presName="spacer" presStyleCnt="0"/>
      <dgm:spPr/>
      <dgm:t>
        <a:bodyPr/>
        <a:lstStyle/>
        <a:p>
          <a:endParaRPr lang="pt-BR"/>
        </a:p>
      </dgm:t>
    </dgm:pt>
    <dgm:pt modelId="{BF54B848-1049-4CD2-BE88-9231F439F088}" type="pres">
      <dgm:prSet presAssocID="{B31FFC17-8CED-4EE6-AB21-68431B706CD7}" presName="parentText" presStyleLbl="node1" presStyleIdx="1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55336946-9BA3-4EF0-90F0-E2662982F31A}" type="pres">
      <dgm:prSet presAssocID="{373F72CE-36AD-4308-AC13-BC927D852B25}" presName="spacer" presStyleCnt="0"/>
      <dgm:spPr/>
      <dgm:t>
        <a:bodyPr/>
        <a:lstStyle/>
        <a:p>
          <a:endParaRPr lang="pt-BR"/>
        </a:p>
      </dgm:t>
    </dgm:pt>
    <dgm:pt modelId="{1CF18349-7491-45CA-802A-7870E69C5BCA}" type="pres">
      <dgm:prSet presAssocID="{D1A30FD5-DBB5-438B-B685-911FC51EEAC2}" presName="parentText" presStyleLbl="node1" presStyleIdx="2" presStyleCnt="7" custLinFactNeighborX="-5006" custLinFactNeighborY="-5206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1189ADC8-650C-4B66-BDDD-C7322BCE534B}" type="pres">
      <dgm:prSet presAssocID="{958678D3-7990-400A-B0F7-69E79BAF8D53}" presName="spacer" presStyleCnt="0"/>
      <dgm:spPr/>
      <dgm:t>
        <a:bodyPr/>
        <a:lstStyle/>
        <a:p>
          <a:endParaRPr lang="pt-BR"/>
        </a:p>
      </dgm:t>
    </dgm:pt>
    <dgm:pt modelId="{0AD37FBE-DDBD-4197-964E-50E25565B788}" type="pres">
      <dgm:prSet presAssocID="{DCD9BEFA-952B-409D-83EF-46FA62504EBC}" presName="parentText" presStyleLbl="node1" presStyleIdx="3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957ED132-C765-43C0-8BCE-9963A9CF459D}" type="pres">
      <dgm:prSet presAssocID="{87C871F7-EC1F-46A1-9E3A-188AFA7212C9}" presName="spacer" presStyleCnt="0"/>
      <dgm:spPr/>
      <dgm:t>
        <a:bodyPr/>
        <a:lstStyle/>
        <a:p>
          <a:endParaRPr lang="pt-BR"/>
        </a:p>
      </dgm:t>
    </dgm:pt>
    <dgm:pt modelId="{752C973F-1AF7-4885-AC5A-232E82ECD589}" type="pres">
      <dgm:prSet presAssocID="{653F5C98-42C6-4296-9DA3-CCDC0AA59947}" presName="parentText" presStyleLbl="node1" presStyleIdx="4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0EDBF215-8A28-4676-92F0-B66018266487}" type="pres">
      <dgm:prSet presAssocID="{577D8294-D4CE-4BA8-8047-61360DA4FA1F}" presName="spacer" presStyleCnt="0"/>
      <dgm:spPr/>
      <dgm:t>
        <a:bodyPr/>
        <a:lstStyle/>
        <a:p>
          <a:endParaRPr lang="pt-BR"/>
        </a:p>
      </dgm:t>
    </dgm:pt>
    <dgm:pt modelId="{0CCD64A5-2A7A-4D70-AAE8-5DECC19A915D}" type="pres">
      <dgm:prSet presAssocID="{BDDAED84-BB6D-4E57-91B1-33877CAB6399}" presName="parentText" presStyleLbl="node1" presStyleIdx="5" presStyleCnt="7" custLinFactNeighborY="3949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544A4F27-12B8-4B5C-9355-98BE80D45BEA}" type="pres">
      <dgm:prSet presAssocID="{44669B01-72CB-4034-9CCE-A16F1A9FE4ED}" presName="spacer" presStyleCnt="0"/>
      <dgm:spPr/>
    </dgm:pt>
    <dgm:pt modelId="{28B8C8E8-15DF-40A8-BE08-9FBB0FC66AE9}" type="pres">
      <dgm:prSet presAssocID="{26F77650-7EA7-4435-ACFE-2893FB2AEDCF}" presName="parentText" presStyleLbl="node1" presStyleIdx="6" presStyleCnt="7" custLinFactNeighborY="3949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ADCFDA1B-DAAE-47CB-8E8E-0ED1C55488E6}" type="presOf" srcId="{7F70430C-7603-444A-8569-0F8A47345919}" destId="{36C4C8C0-78B6-4560-8366-53D9F6E45C65}" srcOrd="0" destOrd="0" presId="urn:microsoft.com/office/officeart/2005/8/layout/vList2"/>
    <dgm:cxn modelId="{A1F083E1-834F-465C-84C6-719C2D87AA60}" srcId="{73BE0FFD-3A02-4EAD-86E7-B13F78CDD198}" destId="{BDDAED84-BB6D-4E57-91B1-33877CAB6399}" srcOrd="5" destOrd="0" parTransId="{EFAE07AA-FD8A-4843-824E-DFABBE18428E}" sibTransId="{44669B01-72CB-4034-9CCE-A16F1A9FE4ED}"/>
    <dgm:cxn modelId="{01E519F2-C5DE-47DA-9B62-E7000770B492}" type="presOf" srcId="{DCD9BEFA-952B-409D-83EF-46FA62504EBC}" destId="{0AD37FBE-DDBD-4197-964E-50E25565B788}" srcOrd="0" destOrd="0" presId="urn:microsoft.com/office/officeart/2005/8/layout/vList2"/>
    <dgm:cxn modelId="{49A61D6D-356A-421F-ABAB-6DEF93CF5FC7}" srcId="{73BE0FFD-3A02-4EAD-86E7-B13F78CDD198}" destId="{7F70430C-7603-444A-8569-0F8A47345919}" srcOrd="0" destOrd="0" parTransId="{A0BB36C1-FC7E-4CCC-B419-358887BACF2F}" sibTransId="{7E683BE4-2BF2-436F-89F7-50D9830966B6}"/>
    <dgm:cxn modelId="{F5C609CE-DEFE-4CE6-892A-9942DBE0DE85}" srcId="{73BE0FFD-3A02-4EAD-86E7-B13F78CDD198}" destId="{DCD9BEFA-952B-409D-83EF-46FA62504EBC}" srcOrd="3" destOrd="0" parTransId="{F699908F-EDC4-4445-B718-2D4BC6E543F2}" sibTransId="{87C871F7-EC1F-46A1-9E3A-188AFA7212C9}"/>
    <dgm:cxn modelId="{FFF09D67-5FD4-4F3A-A783-F59B1D4B029C}" type="presOf" srcId="{73BE0FFD-3A02-4EAD-86E7-B13F78CDD198}" destId="{126BC5EF-B858-4F2F-8A51-C55AAFA30B88}" srcOrd="0" destOrd="0" presId="urn:microsoft.com/office/officeart/2005/8/layout/vList2"/>
    <dgm:cxn modelId="{1030CEB9-C879-4051-8681-4F68684FC9B7}" srcId="{73BE0FFD-3A02-4EAD-86E7-B13F78CDD198}" destId="{653F5C98-42C6-4296-9DA3-CCDC0AA59947}" srcOrd="4" destOrd="0" parTransId="{030009B5-F8A6-48E1-B779-01BBC789911F}" sibTransId="{577D8294-D4CE-4BA8-8047-61360DA4FA1F}"/>
    <dgm:cxn modelId="{571327A3-13F2-40E1-9BB1-5D87F42554C3}" type="presOf" srcId="{B31FFC17-8CED-4EE6-AB21-68431B706CD7}" destId="{BF54B848-1049-4CD2-BE88-9231F439F088}" srcOrd="0" destOrd="0" presId="urn:microsoft.com/office/officeart/2005/8/layout/vList2"/>
    <dgm:cxn modelId="{2D8A3719-1AAE-4298-B004-07894E9070B5}" type="presOf" srcId="{653F5C98-42C6-4296-9DA3-CCDC0AA59947}" destId="{752C973F-1AF7-4885-AC5A-232E82ECD589}" srcOrd="0" destOrd="0" presId="urn:microsoft.com/office/officeart/2005/8/layout/vList2"/>
    <dgm:cxn modelId="{68F9EB84-AB2C-4276-86AB-AFBB52E45D4B}" srcId="{73BE0FFD-3A02-4EAD-86E7-B13F78CDD198}" destId="{D1A30FD5-DBB5-438B-B685-911FC51EEAC2}" srcOrd="2" destOrd="0" parTransId="{3F838B0D-904D-4C6E-BD48-555CA030BE63}" sibTransId="{958678D3-7990-400A-B0F7-69E79BAF8D53}"/>
    <dgm:cxn modelId="{91B05440-42C8-47DA-984B-8454E20D7BCB}" srcId="{73BE0FFD-3A02-4EAD-86E7-B13F78CDD198}" destId="{B31FFC17-8CED-4EE6-AB21-68431B706CD7}" srcOrd="1" destOrd="0" parTransId="{B8159256-0800-462D-9D07-AEE03A8CBF88}" sibTransId="{373F72CE-36AD-4308-AC13-BC927D852B25}"/>
    <dgm:cxn modelId="{1EAED9D2-8C31-497D-91FF-27E12DBEC05F}" type="presOf" srcId="{D1A30FD5-DBB5-438B-B685-911FC51EEAC2}" destId="{1CF18349-7491-45CA-802A-7870E69C5BCA}" srcOrd="0" destOrd="0" presId="urn:microsoft.com/office/officeart/2005/8/layout/vList2"/>
    <dgm:cxn modelId="{FFAA0BB4-9B55-47B6-9987-29724228C9EA}" type="presOf" srcId="{26F77650-7EA7-4435-ACFE-2893FB2AEDCF}" destId="{28B8C8E8-15DF-40A8-BE08-9FBB0FC66AE9}" srcOrd="0" destOrd="0" presId="urn:microsoft.com/office/officeart/2005/8/layout/vList2"/>
    <dgm:cxn modelId="{39BBD282-7124-46C7-8F3C-128C753F031F}" type="presOf" srcId="{BDDAED84-BB6D-4E57-91B1-33877CAB6399}" destId="{0CCD64A5-2A7A-4D70-AAE8-5DECC19A915D}" srcOrd="0" destOrd="0" presId="urn:microsoft.com/office/officeart/2005/8/layout/vList2"/>
    <dgm:cxn modelId="{FA32D025-68E1-43E4-A6CB-28D46F84449E}" srcId="{73BE0FFD-3A02-4EAD-86E7-B13F78CDD198}" destId="{26F77650-7EA7-4435-ACFE-2893FB2AEDCF}" srcOrd="6" destOrd="0" parTransId="{AF240F50-377D-4D57-8900-43B48DDE4A47}" sibTransId="{30A4F813-F4A7-4E24-8F99-9DC16A492FF7}"/>
    <dgm:cxn modelId="{7CE9126C-30D7-4DBA-99E7-D9610FF09ACD}" type="presParOf" srcId="{126BC5EF-B858-4F2F-8A51-C55AAFA30B88}" destId="{36C4C8C0-78B6-4560-8366-53D9F6E45C65}" srcOrd="0" destOrd="0" presId="urn:microsoft.com/office/officeart/2005/8/layout/vList2"/>
    <dgm:cxn modelId="{975FEFE6-0086-4975-BDCB-49C975626B2E}" type="presParOf" srcId="{126BC5EF-B858-4F2F-8A51-C55AAFA30B88}" destId="{06012E35-BB4A-4D86-B384-F14D931CFA2D}" srcOrd="1" destOrd="0" presId="urn:microsoft.com/office/officeart/2005/8/layout/vList2"/>
    <dgm:cxn modelId="{0ED84204-6FA8-4EFB-8940-DE0E58A74729}" type="presParOf" srcId="{126BC5EF-B858-4F2F-8A51-C55AAFA30B88}" destId="{BF54B848-1049-4CD2-BE88-9231F439F088}" srcOrd="2" destOrd="0" presId="urn:microsoft.com/office/officeart/2005/8/layout/vList2"/>
    <dgm:cxn modelId="{3D6E81E5-F913-41C4-96B7-8923998B708D}" type="presParOf" srcId="{126BC5EF-B858-4F2F-8A51-C55AAFA30B88}" destId="{55336946-9BA3-4EF0-90F0-E2662982F31A}" srcOrd="3" destOrd="0" presId="urn:microsoft.com/office/officeart/2005/8/layout/vList2"/>
    <dgm:cxn modelId="{5ED09BD1-2435-4900-95F1-ED7AF0F00BC3}" type="presParOf" srcId="{126BC5EF-B858-4F2F-8A51-C55AAFA30B88}" destId="{1CF18349-7491-45CA-802A-7870E69C5BCA}" srcOrd="4" destOrd="0" presId="urn:microsoft.com/office/officeart/2005/8/layout/vList2"/>
    <dgm:cxn modelId="{67B30EF4-E766-4428-A899-555789C436E1}" type="presParOf" srcId="{126BC5EF-B858-4F2F-8A51-C55AAFA30B88}" destId="{1189ADC8-650C-4B66-BDDD-C7322BCE534B}" srcOrd="5" destOrd="0" presId="urn:microsoft.com/office/officeart/2005/8/layout/vList2"/>
    <dgm:cxn modelId="{8236A79D-7490-440B-8441-0C3750BF5A7D}" type="presParOf" srcId="{126BC5EF-B858-4F2F-8A51-C55AAFA30B88}" destId="{0AD37FBE-DDBD-4197-964E-50E25565B788}" srcOrd="6" destOrd="0" presId="urn:microsoft.com/office/officeart/2005/8/layout/vList2"/>
    <dgm:cxn modelId="{42891777-B7A5-4B81-81E5-A87E954766F1}" type="presParOf" srcId="{126BC5EF-B858-4F2F-8A51-C55AAFA30B88}" destId="{957ED132-C765-43C0-8BCE-9963A9CF459D}" srcOrd="7" destOrd="0" presId="urn:microsoft.com/office/officeart/2005/8/layout/vList2"/>
    <dgm:cxn modelId="{98F78241-562A-4C15-AD97-94D43C9BB075}" type="presParOf" srcId="{126BC5EF-B858-4F2F-8A51-C55AAFA30B88}" destId="{752C973F-1AF7-4885-AC5A-232E82ECD589}" srcOrd="8" destOrd="0" presId="urn:microsoft.com/office/officeart/2005/8/layout/vList2"/>
    <dgm:cxn modelId="{26AA5DD0-40B4-4D25-A27A-D28259A24C1F}" type="presParOf" srcId="{126BC5EF-B858-4F2F-8A51-C55AAFA30B88}" destId="{0EDBF215-8A28-4676-92F0-B66018266487}" srcOrd="9" destOrd="0" presId="urn:microsoft.com/office/officeart/2005/8/layout/vList2"/>
    <dgm:cxn modelId="{F30D6BF6-46C2-49B0-BA5E-D6716A62F8CB}" type="presParOf" srcId="{126BC5EF-B858-4F2F-8A51-C55AAFA30B88}" destId="{0CCD64A5-2A7A-4D70-AAE8-5DECC19A915D}" srcOrd="10" destOrd="0" presId="urn:microsoft.com/office/officeart/2005/8/layout/vList2"/>
    <dgm:cxn modelId="{70B427B8-B645-405E-A5A9-DA72093598CC}" type="presParOf" srcId="{126BC5EF-B858-4F2F-8A51-C55AAFA30B88}" destId="{544A4F27-12B8-4B5C-9355-98BE80D45BEA}" srcOrd="11" destOrd="0" presId="urn:microsoft.com/office/officeart/2005/8/layout/vList2"/>
    <dgm:cxn modelId="{DC7FB66A-C0E3-4C5A-9003-8B5F7807A144}" type="presParOf" srcId="{126BC5EF-B858-4F2F-8A51-C55AAFA30B88}" destId="{28B8C8E8-15DF-40A8-BE08-9FBB0FC66AE9}" srcOrd="12" destOrd="0" presId="urn:microsoft.com/office/officeart/2005/8/layout/vList2"/>
  </dgm:cxnLst>
  <dgm:bg>
    <a:solidFill>
      <a:schemeClr val="accent3">
        <a:lumMod val="20000"/>
        <a:lumOff val="80000"/>
      </a:schemeClr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73BE0FFD-3A02-4EAD-86E7-B13F78CDD198}" type="doc">
      <dgm:prSet loTypeId="urn:microsoft.com/office/officeart/2005/8/layout/vList2" loCatId="list" qsTypeId="urn:microsoft.com/office/officeart/2005/8/quickstyle/simple1" qsCatId="simple" csTypeId="urn:microsoft.com/office/officeart/2005/8/colors/accent3_2" csCatId="accent3" phldr="1"/>
      <dgm:spPr/>
      <dgm:t>
        <a:bodyPr/>
        <a:lstStyle/>
        <a:p>
          <a:endParaRPr lang="pt-BR"/>
        </a:p>
      </dgm:t>
    </dgm:pt>
    <dgm:pt modelId="{B31FFC17-8CED-4EE6-AB21-68431B706CD7}">
      <dgm:prSet phldrT="[Texto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pt-BR" sz="2000" b="1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Bônus de Assinatura</a:t>
          </a:r>
          <a:endParaRPr lang="pt-BR" sz="2000" b="1" dirty="0">
            <a:solidFill>
              <a:schemeClr val="bg1">
                <a:lumMod val="95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B8159256-0800-462D-9D07-AEE03A8CBF88}" type="parTrans" cxnId="{91B05440-42C8-47DA-984B-8454E20D7BCB}">
      <dgm:prSet/>
      <dgm:spPr/>
      <dgm:t>
        <a:bodyPr/>
        <a:lstStyle/>
        <a:p>
          <a:endParaRPr lang="pt-BR" sz="2000" b="1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373F72CE-36AD-4308-AC13-BC927D852B25}" type="sibTrans" cxnId="{91B05440-42C8-47DA-984B-8454E20D7BCB}">
      <dgm:prSet/>
      <dgm:spPr/>
      <dgm:t>
        <a:bodyPr/>
        <a:lstStyle/>
        <a:p>
          <a:endParaRPr lang="pt-BR" sz="2000" b="1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D1A30FD5-DBB5-438B-B685-911FC51EEAC2}">
      <dgm:prSet phldrT="[Texto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en-US" sz="2000" b="1" dirty="0" err="1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Pagamento</a:t>
          </a:r>
          <a:r>
            <a:rPr lang="en-US" sz="2000" b="1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b="1" dirty="0" err="1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pela</a:t>
          </a:r>
          <a:r>
            <a:rPr lang="en-US" sz="2000" b="1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b="1" dirty="0" err="1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Ocupação</a:t>
          </a:r>
          <a:r>
            <a:rPr lang="en-US" sz="2000" b="1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b="1" dirty="0" err="1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ou</a:t>
          </a:r>
          <a:r>
            <a:rPr lang="en-US" sz="2000" b="1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b="1" dirty="0" err="1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Retenção</a:t>
          </a:r>
          <a:r>
            <a:rPr lang="en-US" sz="2000" b="1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 de </a:t>
          </a:r>
          <a:r>
            <a:rPr lang="en-US" sz="2000" b="1" dirty="0" err="1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Área</a:t>
          </a:r>
          <a:r>
            <a:rPr lang="en-US" sz="2000" b="1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 (“</a:t>
          </a:r>
          <a:r>
            <a:rPr lang="en-US" sz="2000" b="1" dirty="0" err="1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Aluguel</a:t>
          </a:r>
          <a:r>
            <a:rPr lang="en-US" sz="2000" b="1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 de </a:t>
          </a:r>
          <a:r>
            <a:rPr lang="en-US" sz="2000" b="1" dirty="0" err="1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Área</a:t>
          </a:r>
          <a:r>
            <a:rPr lang="en-US" sz="2000" b="1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”)</a:t>
          </a:r>
          <a:endParaRPr lang="pt-BR" sz="2000" b="1" dirty="0">
            <a:solidFill>
              <a:schemeClr val="bg1">
                <a:lumMod val="95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3F838B0D-904D-4C6E-BD48-555CA030BE63}" type="parTrans" cxnId="{68F9EB84-AB2C-4276-86AB-AFBB52E45D4B}">
      <dgm:prSet/>
      <dgm:spPr/>
      <dgm:t>
        <a:bodyPr/>
        <a:lstStyle/>
        <a:p>
          <a:endParaRPr lang="pt-BR" sz="2000" b="1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958678D3-7990-400A-B0F7-69E79BAF8D53}" type="sibTrans" cxnId="{68F9EB84-AB2C-4276-86AB-AFBB52E45D4B}">
      <dgm:prSet/>
      <dgm:spPr/>
      <dgm:t>
        <a:bodyPr/>
        <a:lstStyle/>
        <a:p>
          <a:endParaRPr lang="pt-BR" sz="2000" b="1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DCD9BEFA-952B-409D-83EF-46FA62504EBC}">
      <dgm:prSet phldrT="[Texto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pt-BR" sz="2000" b="1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Royalties</a:t>
          </a:r>
          <a:endParaRPr lang="pt-BR" sz="2000" b="1" dirty="0">
            <a:solidFill>
              <a:schemeClr val="bg1">
                <a:lumMod val="95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F699908F-EDC4-4445-B718-2D4BC6E543F2}" type="parTrans" cxnId="{F5C609CE-DEFE-4CE6-892A-9942DBE0DE85}">
      <dgm:prSet/>
      <dgm:spPr/>
      <dgm:t>
        <a:bodyPr/>
        <a:lstStyle/>
        <a:p>
          <a:endParaRPr lang="pt-BR" sz="2000" b="1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87C871F7-EC1F-46A1-9E3A-188AFA7212C9}" type="sibTrans" cxnId="{F5C609CE-DEFE-4CE6-892A-9942DBE0DE85}">
      <dgm:prSet/>
      <dgm:spPr/>
      <dgm:t>
        <a:bodyPr/>
        <a:lstStyle/>
        <a:p>
          <a:endParaRPr lang="pt-BR" sz="2000" b="1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653F5C98-42C6-4296-9DA3-CCDC0AA59947}">
      <dgm:prSet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pt-BR" sz="2000" b="1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Participação Especial (PE)</a:t>
          </a:r>
          <a:endParaRPr lang="pt-BR" sz="2000" b="1" dirty="0">
            <a:solidFill>
              <a:schemeClr val="bg1">
                <a:lumMod val="95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030009B5-F8A6-48E1-B779-01BBC789911F}" type="parTrans" cxnId="{1030CEB9-C879-4051-8681-4F68684FC9B7}">
      <dgm:prSet/>
      <dgm:spPr/>
      <dgm:t>
        <a:bodyPr/>
        <a:lstStyle/>
        <a:p>
          <a:endParaRPr lang="pt-BR" sz="2000" b="1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577D8294-D4CE-4BA8-8047-61360DA4FA1F}" type="sibTrans" cxnId="{1030CEB9-C879-4051-8681-4F68684FC9B7}">
      <dgm:prSet/>
      <dgm:spPr/>
      <dgm:t>
        <a:bodyPr/>
        <a:lstStyle/>
        <a:p>
          <a:endParaRPr lang="pt-BR" sz="2000" b="1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BDDAED84-BB6D-4E57-91B1-33877CAB6399}">
      <dgm:prSet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pt-BR" sz="20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Pagamento aos Proprietários da Terra</a:t>
          </a:r>
          <a:endParaRPr lang="pt-BR" sz="2000" b="1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EFAE07AA-FD8A-4843-824E-DFABBE18428E}" type="parTrans" cxnId="{A1F083E1-834F-465C-84C6-719C2D87AA60}">
      <dgm:prSet/>
      <dgm:spPr/>
      <dgm:t>
        <a:bodyPr/>
        <a:lstStyle/>
        <a:p>
          <a:endParaRPr lang="pt-BR" sz="2000" b="1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44669B01-72CB-4034-9CCE-A16F1A9FE4ED}" type="sibTrans" cxnId="{A1F083E1-834F-465C-84C6-719C2D87AA60}">
      <dgm:prSet/>
      <dgm:spPr/>
      <dgm:t>
        <a:bodyPr/>
        <a:lstStyle/>
        <a:p>
          <a:endParaRPr lang="pt-BR" sz="2000" b="1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7F70430C-7603-444A-8569-0F8A47345919}">
      <dgm:prSet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pt-BR" sz="2000" b="1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Base legal</a:t>
          </a:r>
          <a:endParaRPr lang="pt-BR" sz="2000" b="1" dirty="0">
            <a:solidFill>
              <a:schemeClr val="bg1">
                <a:lumMod val="95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A0BB36C1-FC7E-4CCC-B419-358887BACF2F}" type="parTrans" cxnId="{49A61D6D-356A-421F-ABAB-6DEF93CF5FC7}">
      <dgm:prSet/>
      <dgm:spPr/>
      <dgm:t>
        <a:bodyPr/>
        <a:lstStyle/>
        <a:p>
          <a:endParaRPr lang="pt-BR" sz="200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7E683BE4-2BF2-436F-89F7-50D9830966B6}" type="sibTrans" cxnId="{49A61D6D-356A-421F-ABAB-6DEF93CF5FC7}">
      <dgm:prSet/>
      <dgm:spPr/>
      <dgm:t>
        <a:bodyPr/>
        <a:lstStyle/>
        <a:p>
          <a:endParaRPr lang="pt-BR" sz="200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26F77650-7EA7-4435-ACFE-2893FB2AEDCF}">
      <dgm:prSet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en-US" sz="2000" b="1" dirty="0" err="1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Considerações</a:t>
          </a:r>
          <a:r>
            <a:rPr lang="en-US" sz="2000" b="1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b="1" dirty="0" err="1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Finais</a:t>
          </a:r>
          <a:endParaRPr lang="pt-BR" sz="2000" b="1" dirty="0">
            <a:solidFill>
              <a:schemeClr val="bg1">
                <a:lumMod val="95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AF240F50-377D-4D57-8900-43B48DDE4A47}" type="parTrans" cxnId="{FA32D025-68E1-43E4-A6CB-28D46F84449E}">
      <dgm:prSet/>
      <dgm:spPr/>
      <dgm:t>
        <a:bodyPr/>
        <a:lstStyle/>
        <a:p>
          <a:endParaRPr lang="pt-BR"/>
        </a:p>
      </dgm:t>
    </dgm:pt>
    <dgm:pt modelId="{30A4F813-F4A7-4E24-8F99-9DC16A492FF7}" type="sibTrans" cxnId="{FA32D025-68E1-43E4-A6CB-28D46F84449E}">
      <dgm:prSet/>
      <dgm:spPr/>
      <dgm:t>
        <a:bodyPr/>
        <a:lstStyle/>
        <a:p>
          <a:endParaRPr lang="pt-BR"/>
        </a:p>
      </dgm:t>
    </dgm:pt>
    <dgm:pt modelId="{126BC5EF-B858-4F2F-8A51-C55AAFA30B88}" type="pres">
      <dgm:prSet presAssocID="{73BE0FFD-3A02-4EAD-86E7-B13F78CDD19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36C4C8C0-78B6-4560-8366-53D9F6E45C65}" type="pres">
      <dgm:prSet presAssocID="{7F70430C-7603-444A-8569-0F8A47345919}" presName="parentText" presStyleLbl="node1" presStyleIdx="0" presStyleCnt="7" custLinFactY="-46044" custLinFactNeighborX="859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06012E35-BB4A-4D86-B384-F14D931CFA2D}" type="pres">
      <dgm:prSet presAssocID="{7E683BE4-2BF2-436F-89F7-50D9830966B6}" presName="spacer" presStyleCnt="0"/>
      <dgm:spPr/>
      <dgm:t>
        <a:bodyPr/>
        <a:lstStyle/>
        <a:p>
          <a:endParaRPr lang="pt-BR"/>
        </a:p>
      </dgm:t>
    </dgm:pt>
    <dgm:pt modelId="{BF54B848-1049-4CD2-BE88-9231F439F088}" type="pres">
      <dgm:prSet presAssocID="{B31FFC17-8CED-4EE6-AB21-68431B706CD7}" presName="parentText" presStyleLbl="node1" presStyleIdx="1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55336946-9BA3-4EF0-90F0-E2662982F31A}" type="pres">
      <dgm:prSet presAssocID="{373F72CE-36AD-4308-AC13-BC927D852B25}" presName="spacer" presStyleCnt="0"/>
      <dgm:spPr/>
      <dgm:t>
        <a:bodyPr/>
        <a:lstStyle/>
        <a:p>
          <a:endParaRPr lang="pt-BR"/>
        </a:p>
      </dgm:t>
    </dgm:pt>
    <dgm:pt modelId="{1CF18349-7491-45CA-802A-7870E69C5BCA}" type="pres">
      <dgm:prSet presAssocID="{D1A30FD5-DBB5-438B-B685-911FC51EEAC2}" presName="parentText" presStyleLbl="node1" presStyleIdx="2" presStyleCnt="7" custLinFactNeighborX="-5006" custLinFactNeighborY="-5206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1189ADC8-650C-4B66-BDDD-C7322BCE534B}" type="pres">
      <dgm:prSet presAssocID="{958678D3-7990-400A-B0F7-69E79BAF8D53}" presName="spacer" presStyleCnt="0"/>
      <dgm:spPr/>
      <dgm:t>
        <a:bodyPr/>
        <a:lstStyle/>
        <a:p>
          <a:endParaRPr lang="pt-BR"/>
        </a:p>
      </dgm:t>
    </dgm:pt>
    <dgm:pt modelId="{0AD37FBE-DDBD-4197-964E-50E25565B788}" type="pres">
      <dgm:prSet presAssocID="{DCD9BEFA-952B-409D-83EF-46FA62504EBC}" presName="parentText" presStyleLbl="node1" presStyleIdx="3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957ED132-C765-43C0-8BCE-9963A9CF459D}" type="pres">
      <dgm:prSet presAssocID="{87C871F7-EC1F-46A1-9E3A-188AFA7212C9}" presName="spacer" presStyleCnt="0"/>
      <dgm:spPr/>
      <dgm:t>
        <a:bodyPr/>
        <a:lstStyle/>
        <a:p>
          <a:endParaRPr lang="pt-BR"/>
        </a:p>
      </dgm:t>
    </dgm:pt>
    <dgm:pt modelId="{752C973F-1AF7-4885-AC5A-232E82ECD589}" type="pres">
      <dgm:prSet presAssocID="{653F5C98-42C6-4296-9DA3-CCDC0AA59947}" presName="parentText" presStyleLbl="node1" presStyleIdx="4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0EDBF215-8A28-4676-92F0-B66018266487}" type="pres">
      <dgm:prSet presAssocID="{577D8294-D4CE-4BA8-8047-61360DA4FA1F}" presName="spacer" presStyleCnt="0"/>
      <dgm:spPr/>
      <dgm:t>
        <a:bodyPr/>
        <a:lstStyle/>
        <a:p>
          <a:endParaRPr lang="pt-BR"/>
        </a:p>
      </dgm:t>
    </dgm:pt>
    <dgm:pt modelId="{0CCD64A5-2A7A-4D70-AAE8-5DECC19A915D}" type="pres">
      <dgm:prSet presAssocID="{BDDAED84-BB6D-4E57-91B1-33877CAB6399}" presName="parentText" presStyleLbl="node1" presStyleIdx="5" presStyleCnt="7" custLinFactNeighborY="3949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544A4F27-12B8-4B5C-9355-98BE80D45BEA}" type="pres">
      <dgm:prSet presAssocID="{44669B01-72CB-4034-9CCE-A16F1A9FE4ED}" presName="spacer" presStyleCnt="0"/>
      <dgm:spPr/>
    </dgm:pt>
    <dgm:pt modelId="{28B8C8E8-15DF-40A8-BE08-9FBB0FC66AE9}" type="pres">
      <dgm:prSet presAssocID="{26F77650-7EA7-4435-ACFE-2893FB2AEDCF}" presName="parentText" presStyleLbl="node1" presStyleIdx="6" presStyleCnt="7" custLinFactNeighborY="3949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B82AD8E7-8D72-4542-A19C-D4368872D684}" type="presOf" srcId="{B31FFC17-8CED-4EE6-AB21-68431B706CD7}" destId="{BF54B848-1049-4CD2-BE88-9231F439F088}" srcOrd="0" destOrd="0" presId="urn:microsoft.com/office/officeart/2005/8/layout/vList2"/>
    <dgm:cxn modelId="{F5C609CE-DEFE-4CE6-892A-9942DBE0DE85}" srcId="{73BE0FFD-3A02-4EAD-86E7-B13F78CDD198}" destId="{DCD9BEFA-952B-409D-83EF-46FA62504EBC}" srcOrd="3" destOrd="0" parTransId="{F699908F-EDC4-4445-B718-2D4BC6E543F2}" sibTransId="{87C871F7-EC1F-46A1-9E3A-188AFA7212C9}"/>
    <dgm:cxn modelId="{FA32D025-68E1-43E4-A6CB-28D46F84449E}" srcId="{73BE0FFD-3A02-4EAD-86E7-B13F78CDD198}" destId="{26F77650-7EA7-4435-ACFE-2893FB2AEDCF}" srcOrd="6" destOrd="0" parTransId="{AF240F50-377D-4D57-8900-43B48DDE4A47}" sibTransId="{30A4F813-F4A7-4E24-8F99-9DC16A492FF7}"/>
    <dgm:cxn modelId="{CF3615EF-66E5-4A49-A4E8-A8AB39E5E4AE}" type="presOf" srcId="{BDDAED84-BB6D-4E57-91B1-33877CAB6399}" destId="{0CCD64A5-2A7A-4D70-AAE8-5DECC19A915D}" srcOrd="0" destOrd="0" presId="urn:microsoft.com/office/officeart/2005/8/layout/vList2"/>
    <dgm:cxn modelId="{A1F083E1-834F-465C-84C6-719C2D87AA60}" srcId="{73BE0FFD-3A02-4EAD-86E7-B13F78CDD198}" destId="{BDDAED84-BB6D-4E57-91B1-33877CAB6399}" srcOrd="5" destOrd="0" parTransId="{EFAE07AA-FD8A-4843-824E-DFABBE18428E}" sibTransId="{44669B01-72CB-4034-9CCE-A16F1A9FE4ED}"/>
    <dgm:cxn modelId="{3222646F-F320-441F-B9FD-F7814BB6C9EC}" type="presOf" srcId="{7F70430C-7603-444A-8569-0F8A47345919}" destId="{36C4C8C0-78B6-4560-8366-53D9F6E45C65}" srcOrd="0" destOrd="0" presId="urn:microsoft.com/office/officeart/2005/8/layout/vList2"/>
    <dgm:cxn modelId="{91B05440-42C8-47DA-984B-8454E20D7BCB}" srcId="{73BE0FFD-3A02-4EAD-86E7-B13F78CDD198}" destId="{B31FFC17-8CED-4EE6-AB21-68431B706CD7}" srcOrd="1" destOrd="0" parTransId="{B8159256-0800-462D-9D07-AEE03A8CBF88}" sibTransId="{373F72CE-36AD-4308-AC13-BC927D852B25}"/>
    <dgm:cxn modelId="{F8F2A8EB-CECE-4240-AC24-0D93B1B9FF69}" type="presOf" srcId="{26F77650-7EA7-4435-ACFE-2893FB2AEDCF}" destId="{28B8C8E8-15DF-40A8-BE08-9FBB0FC66AE9}" srcOrd="0" destOrd="0" presId="urn:microsoft.com/office/officeart/2005/8/layout/vList2"/>
    <dgm:cxn modelId="{68F9EB84-AB2C-4276-86AB-AFBB52E45D4B}" srcId="{73BE0FFD-3A02-4EAD-86E7-B13F78CDD198}" destId="{D1A30FD5-DBB5-438B-B685-911FC51EEAC2}" srcOrd="2" destOrd="0" parTransId="{3F838B0D-904D-4C6E-BD48-555CA030BE63}" sibTransId="{958678D3-7990-400A-B0F7-69E79BAF8D53}"/>
    <dgm:cxn modelId="{03A5C540-A67F-4D38-9703-2BBD6550B69B}" type="presOf" srcId="{D1A30FD5-DBB5-438B-B685-911FC51EEAC2}" destId="{1CF18349-7491-45CA-802A-7870E69C5BCA}" srcOrd="0" destOrd="0" presId="urn:microsoft.com/office/officeart/2005/8/layout/vList2"/>
    <dgm:cxn modelId="{C3FE6707-FA45-47F5-92A7-6D42498B1A19}" type="presOf" srcId="{653F5C98-42C6-4296-9DA3-CCDC0AA59947}" destId="{752C973F-1AF7-4885-AC5A-232E82ECD589}" srcOrd="0" destOrd="0" presId="urn:microsoft.com/office/officeart/2005/8/layout/vList2"/>
    <dgm:cxn modelId="{CB19998F-EBA4-45AC-9D41-F6A519BC6EF5}" type="presOf" srcId="{DCD9BEFA-952B-409D-83EF-46FA62504EBC}" destId="{0AD37FBE-DDBD-4197-964E-50E25565B788}" srcOrd="0" destOrd="0" presId="urn:microsoft.com/office/officeart/2005/8/layout/vList2"/>
    <dgm:cxn modelId="{49A61D6D-356A-421F-ABAB-6DEF93CF5FC7}" srcId="{73BE0FFD-3A02-4EAD-86E7-B13F78CDD198}" destId="{7F70430C-7603-444A-8569-0F8A47345919}" srcOrd="0" destOrd="0" parTransId="{A0BB36C1-FC7E-4CCC-B419-358887BACF2F}" sibTransId="{7E683BE4-2BF2-436F-89F7-50D9830966B6}"/>
    <dgm:cxn modelId="{1030CEB9-C879-4051-8681-4F68684FC9B7}" srcId="{73BE0FFD-3A02-4EAD-86E7-B13F78CDD198}" destId="{653F5C98-42C6-4296-9DA3-CCDC0AA59947}" srcOrd="4" destOrd="0" parTransId="{030009B5-F8A6-48E1-B779-01BBC789911F}" sibTransId="{577D8294-D4CE-4BA8-8047-61360DA4FA1F}"/>
    <dgm:cxn modelId="{89AE3303-D835-486C-A3B6-806B08849F0C}" type="presOf" srcId="{73BE0FFD-3A02-4EAD-86E7-B13F78CDD198}" destId="{126BC5EF-B858-4F2F-8A51-C55AAFA30B88}" srcOrd="0" destOrd="0" presId="urn:microsoft.com/office/officeart/2005/8/layout/vList2"/>
    <dgm:cxn modelId="{6C01ABD9-3EAF-4E37-B35C-920B5BBC3F49}" type="presParOf" srcId="{126BC5EF-B858-4F2F-8A51-C55AAFA30B88}" destId="{36C4C8C0-78B6-4560-8366-53D9F6E45C65}" srcOrd="0" destOrd="0" presId="urn:microsoft.com/office/officeart/2005/8/layout/vList2"/>
    <dgm:cxn modelId="{B995C74D-E007-43DE-87C8-ECA257376E81}" type="presParOf" srcId="{126BC5EF-B858-4F2F-8A51-C55AAFA30B88}" destId="{06012E35-BB4A-4D86-B384-F14D931CFA2D}" srcOrd="1" destOrd="0" presId="urn:microsoft.com/office/officeart/2005/8/layout/vList2"/>
    <dgm:cxn modelId="{2F171106-7729-43BD-9C9E-6C9015A47476}" type="presParOf" srcId="{126BC5EF-B858-4F2F-8A51-C55AAFA30B88}" destId="{BF54B848-1049-4CD2-BE88-9231F439F088}" srcOrd="2" destOrd="0" presId="urn:microsoft.com/office/officeart/2005/8/layout/vList2"/>
    <dgm:cxn modelId="{2C328FC9-32D4-4AC8-8E07-AB971FF8388B}" type="presParOf" srcId="{126BC5EF-B858-4F2F-8A51-C55AAFA30B88}" destId="{55336946-9BA3-4EF0-90F0-E2662982F31A}" srcOrd="3" destOrd="0" presId="urn:microsoft.com/office/officeart/2005/8/layout/vList2"/>
    <dgm:cxn modelId="{C38ABF8D-A52F-4DE4-A414-5500FD0C07F5}" type="presParOf" srcId="{126BC5EF-B858-4F2F-8A51-C55AAFA30B88}" destId="{1CF18349-7491-45CA-802A-7870E69C5BCA}" srcOrd="4" destOrd="0" presId="urn:microsoft.com/office/officeart/2005/8/layout/vList2"/>
    <dgm:cxn modelId="{FABF0BDD-DFF1-49C7-BD4F-7B84766D3C28}" type="presParOf" srcId="{126BC5EF-B858-4F2F-8A51-C55AAFA30B88}" destId="{1189ADC8-650C-4B66-BDDD-C7322BCE534B}" srcOrd="5" destOrd="0" presId="urn:microsoft.com/office/officeart/2005/8/layout/vList2"/>
    <dgm:cxn modelId="{1BEB0D46-9405-44B7-9B49-D69DBFE92077}" type="presParOf" srcId="{126BC5EF-B858-4F2F-8A51-C55AAFA30B88}" destId="{0AD37FBE-DDBD-4197-964E-50E25565B788}" srcOrd="6" destOrd="0" presId="urn:microsoft.com/office/officeart/2005/8/layout/vList2"/>
    <dgm:cxn modelId="{A02A2EE9-99A6-4C8D-84C8-2162AA6B3DA7}" type="presParOf" srcId="{126BC5EF-B858-4F2F-8A51-C55AAFA30B88}" destId="{957ED132-C765-43C0-8BCE-9963A9CF459D}" srcOrd="7" destOrd="0" presId="urn:microsoft.com/office/officeart/2005/8/layout/vList2"/>
    <dgm:cxn modelId="{ACDC01B2-4742-4FB0-B1C9-E945ADC588A1}" type="presParOf" srcId="{126BC5EF-B858-4F2F-8A51-C55AAFA30B88}" destId="{752C973F-1AF7-4885-AC5A-232E82ECD589}" srcOrd="8" destOrd="0" presId="urn:microsoft.com/office/officeart/2005/8/layout/vList2"/>
    <dgm:cxn modelId="{0C361C3F-B798-4049-8120-F9B79A34B0A6}" type="presParOf" srcId="{126BC5EF-B858-4F2F-8A51-C55AAFA30B88}" destId="{0EDBF215-8A28-4676-92F0-B66018266487}" srcOrd="9" destOrd="0" presId="urn:microsoft.com/office/officeart/2005/8/layout/vList2"/>
    <dgm:cxn modelId="{5A3E8A39-1F61-48BA-9D50-DAFB0F79FF7E}" type="presParOf" srcId="{126BC5EF-B858-4F2F-8A51-C55AAFA30B88}" destId="{0CCD64A5-2A7A-4D70-AAE8-5DECC19A915D}" srcOrd="10" destOrd="0" presId="urn:microsoft.com/office/officeart/2005/8/layout/vList2"/>
    <dgm:cxn modelId="{92F9C228-7B5E-402C-BBE9-DCB8640FCB67}" type="presParOf" srcId="{126BC5EF-B858-4F2F-8A51-C55AAFA30B88}" destId="{544A4F27-12B8-4B5C-9355-98BE80D45BEA}" srcOrd="11" destOrd="0" presId="urn:microsoft.com/office/officeart/2005/8/layout/vList2"/>
    <dgm:cxn modelId="{9D799FDD-46A1-4460-B976-F5E77D09FBF6}" type="presParOf" srcId="{126BC5EF-B858-4F2F-8A51-C55AAFA30B88}" destId="{28B8C8E8-15DF-40A8-BE08-9FBB0FC66AE9}" srcOrd="12" destOrd="0" presId="urn:microsoft.com/office/officeart/2005/8/layout/vList2"/>
  </dgm:cxnLst>
  <dgm:bg>
    <a:solidFill>
      <a:schemeClr val="accent3">
        <a:lumMod val="20000"/>
        <a:lumOff val="80000"/>
      </a:schemeClr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73BE0FFD-3A02-4EAD-86E7-B13F78CDD198}" type="doc">
      <dgm:prSet loTypeId="urn:microsoft.com/office/officeart/2005/8/layout/vList2" loCatId="list" qsTypeId="urn:microsoft.com/office/officeart/2005/8/quickstyle/simple1" qsCatId="simple" csTypeId="urn:microsoft.com/office/officeart/2005/8/colors/accent3_2" csCatId="accent3" phldr="1"/>
      <dgm:spPr/>
      <dgm:t>
        <a:bodyPr/>
        <a:lstStyle/>
        <a:p>
          <a:endParaRPr lang="pt-BR"/>
        </a:p>
      </dgm:t>
    </dgm:pt>
    <dgm:pt modelId="{B31FFC17-8CED-4EE6-AB21-68431B706CD7}">
      <dgm:prSet phldrT="[Texto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pt-BR" sz="2000" b="1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Bônus de Assinatura</a:t>
          </a:r>
          <a:endParaRPr lang="pt-BR" sz="2000" b="1" dirty="0">
            <a:solidFill>
              <a:schemeClr val="bg1">
                <a:lumMod val="95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B8159256-0800-462D-9D07-AEE03A8CBF88}" type="parTrans" cxnId="{91B05440-42C8-47DA-984B-8454E20D7BCB}">
      <dgm:prSet/>
      <dgm:spPr/>
      <dgm:t>
        <a:bodyPr/>
        <a:lstStyle/>
        <a:p>
          <a:endParaRPr lang="pt-BR" sz="2000" b="1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373F72CE-36AD-4308-AC13-BC927D852B25}" type="sibTrans" cxnId="{91B05440-42C8-47DA-984B-8454E20D7BCB}">
      <dgm:prSet/>
      <dgm:spPr/>
      <dgm:t>
        <a:bodyPr/>
        <a:lstStyle/>
        <a:p>
          <a:endParaRPr lang="pt-BR" sz="2000" b="1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D1A30FD5-DBB5-438B-B685-911FC51EEAC2}">
      <dgm:prSet phldrT="[Texto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en-US" sz="2000" b="1" dirty="0" err="1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Pagamento</a:t>
          </a:r>
          <a:r>
            <a:rPr lang="en-US" sz="2000" b="1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b="1" dirty="0" err="1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pela</a:t>
          </a:r>
          <a:r>
            <a:rPr lang="en-US" sz="2000" b="1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b="1" dirty="0" err="1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Ocupação</a:t>
          </a:r>
          <a:r>
            <a:rPr lang="en-US" sz="2000" b="1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b="1" dirty="0" err="1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ou</a:t>
          </a:r>
          <a:r>
            <a:rPr lang="en-US" sz="2000" b="1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b="1" dirty="0" err="1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Retenção</a:t>
          </a:r>
          <a:r>
            <a:rPr lang="en-US" sz="2000" b="1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 de </a:t>
          </a:r>
          <a:r>
            <a:rPr lang="en-US" sz="2000" b="1" dirty="0" err="1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Área</a:t>
          </a:r>
          <a:r>
            <a:rPr lang="en-US" sz="2000" b="1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 (“</a:t>
          </a:r>
          <a:r>
            <a:rPr lang="en-US" sz="2000" b="1" dirty="0" err="1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Aluguel</a:t>
          </a:r>
          <a:r>
            <a:rPr lang="en-US" sz="2000" b="1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 de </a:t>
          </a:r>
          <a:r>
            <a:rPr lang="en-US" sz="2000" b="1" dirty="0" err="1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Área</a:t>
          </a:r>
          <a:r>
            <a:rPr lang="en-US" sz="2000" b="1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”)</a:t>
          </a:r>
          <a:endParaRPr lang="pt-BR" sz="2000" b="1" dirty="0">
            <a:solidFill>
              <a:schemeClr val="bg1">
                <a:lumMod val="95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3F838B0D-904D-4C6E-BD48-555CA030BE63}" type="parTrans" cxnId="{68F9EB84-AB2C-4276-86AB-AFBB52E45D4B}">
      <dgm:prSet/>
      <dgm:spPr/>
      <dgm:t>
        <a:bodyPr/>
        <a:lstStyle/>
        <a:p>
          <a:endParaRPr lang="pt-BR" sz="2000" b="1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958678D3-7990-400A-B0F7-69E79BAF8D53}" type="sibTrans" cxnId="{68F9EB84-AB2C-4276-86AB-AFBB52E45D4B}">
      <dgm:prSet/>
      <dgm:spPr/>
      <dgm:t>
        <a:bodyPr/>
        <a:lstStyle/>
        <a:p>
          <a:endParaRPr lang="pt-BR" sz="2000" b="1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DCD9BEFA-952B-409D-83EF-46FA62504EBC}">
      <dgm:prSet phldrT="[Texto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pt-BR" sz="2000" b="1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Royalties</a:t>
          </a:r>
          <a:endParaRPr lang="pt-BR" sz="2000" b="1" dirty="0">
            <a:solidFill>
              <a:schemeClr val="bg1">
                <a:lumMod val="95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F699908F-EDC4-4445-B718-2D4BC6E543F2}" type="parTrans" cxnId="{F5C609CE-DEFE-4CE6-892A-9942DBE0DE85}">
      <dgm:prSet/>
      <dgm:spPr/>
      <dgm:t>
        <a:bodyPr/>
        <a:lstStyle/>
        <a:p>
          <a:endParaRPr lang="pt-BR" sz="2000" b="1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87C871F7-EC1F-46A1-9E3A-188AFA7212C9}" type="sibTrans" cxnId="{F5C609CE-DEFE-4CE6-892A-9942DBE0DE85}">
      <dgm:prSet/>
      <dgm:spPr/>
      <dgm:t>
        <a:bodyPr/>
        <a:lstStyle/>
        <a:p>
          <a:endParaRPr lang="pt-BR" sz="2000" b="1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653F5C98-42C6-4296-9DA3-CCDC0AA59947}">
      <dgm:prSet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pt-BR" sz="2000" b="1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Participação Especial (PE)</a:t>
          </a:r>
          <a:endParaRPr lang="pt-BR" sz="2000" b="1" dirty="0">
            <a:solidFill>
              <a:schemeClr val="bg1">
                <a:lumMod val="95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030009B5-F8A6-48E1-B779-01BBC789911F}" type="parTrans" cxnId="{1030CEB9-C879-4051-8681-4F68684FC9B7}">
      <dgm:prSet/>
      <dgm:spPr/>
      <dgm:t>
        <a:bodyPr/>
        <a:lstStyle/>
        <a:p>
          <a:endParaRPr lang="pt-BR" sz="2000" b="1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577D8294-D4CE-4BA8-8047-61360DA4FA1F}" type="sibTrans" cxnId="{1030CEB9-C879-4051-8681-4F68684FC9B7}">
      <dgm:prSet/>
      <dgm:spPr/>
      <dgm:t>
        <a:bodyPr/>
        <a:lstStyle/>
        <a:p>
          <a:endParaRPr lang="pt-BR" sz="2000" b="1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BDDAED84-BB6D-4E57-91B1-33877CAB6399}">
      <dgm:prSet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pt-BR" sz="2000" b="1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Pagamento aos Proprietários da Terra</a:t>
          </a:r>
          <a:endParaRPr lang="pt-BR" sz="2000" b="1" dirty="0">
            <a:solidFill>
              <a:schemeClr val="bg1">
                <a:lumMod val="95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EFAE07AA-FD8A-4843-824E-DFABBE18428E}" type="parTrans" cxnId="{A1F083E1-834F-465C-84C6-719C2D87AA60}">
      <dgm:prSet/>
      <dgm:spPr/>
      <dgm:t>
        <a:bodyPr/>
        <a:lstStyle/>
        <a:p>
          <a:endParaRPr lang="pt-BR" sz="2000" b="1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44669B01-72CB-4034-9CCE-A16F1A9FE4ED}" type="sibTrans" cxnId="{A1F083E1-834F-465C-84C6-719C2D87AA60}">
      <dgm:prSet/>
      <dgm:spPr/>
      <dgm:t>
        <a:bodyPr/>
        <a:lstStyle/>
        <a:p>
          <a:endParaRPr lang="pt-BR" sz="2000" b="1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7F70430C-7603-444A-8569-0F8A47345919}">
      <dgm:prSet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pt-BR" sz="2000" b="1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Base legal</a:t>
          </a:r>
          <a:endParaRPr lang="pt-BR" sz="2000" b="1" dirty="0">
            <a:solidFill>
              <a:schemeClr val="bg1">
                <a:lumMod val="95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A0BB36C1-FC7E-4CCC-B419-358887BACF2F}" type="parTrans" cxnId="{49A61D6D-356A-421F-ABAB-6DEF93CF5FC7}">
      <dgm:prSet/>
      <dgm:spPr/>
      <dgm:t>
        <a:bodyPr/>
        <a:lstStyle/>
        <a:p>
          <a:endParaRPr lang="pt-BR" sz="200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7E683BE4-2BF2-436F-89F7-50D9830966B6}" type="sibTrans" cxnId="{49A61D6D-356A-421F-ABAB-6DEF93CF5FC7}">
      <dgm:prSet/>
      <dgm:spPr/>
      <dgm:t>
        <a:bodyPr/>
        <a:lstStyle/>
        <a:p>
          <a:endParaRPr lang="pt-BR" sz="200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26F77650-7EA7-4435-ACFE-2893FB2AEDCF}">
      <dgm:prSet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en-US" sz="2000" b="1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Considerações</a:t>
          </a:r>
          <a:r>
            <a:rPr lang="en-US" sz="20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b="1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Finais</a:t>
          </a:r>
          <a:endParaRPr lang="pt-BR" sz="2000" b="1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AF240F50-377D-4D57-8900-43B48DDE4A47}" type="parTrans" cxnId="{FA32D025-68E1-43E4-A6CB-28D46F84449E}">
      <dgm:prSet/>
      <dgm:spPr/>
      <dgm:t>
        <a:bodyPr/>
        <a:lstStyle/>
        <a:p>
          <a:endParaRPr lang="pt-BR"/>
        </a:p>
      </dgm:t>
    </dgm:pt>
    <dgm:pt modelId="{30A4F813-F4A7-4E24-8F99-9DC16A492FF7}" type="sibTrans" cxnId="{FA32D025-68E1-43E4-A6CB-28D46F84449E}">
      <dgm:prSet/>
      <dgm:spPr/>
      <dgm:t>
        <a:bodyPr/>
        <a:lstStyle/>
        <a:p>
          <a:endParaRPr lang="pt-BR"/>
        </a:p>
      </dgm:t>
    </dgm:pt>
    <dgm:pt modelId="{126BC5EF-B858-4F2F-8A51-C55AAFA30B88}" type="pres">
      <dgm:prSet presAssocID="{73BE0FFD-3A02-4EAD-86E7-B13F78CDD19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36C4C8C0-78B6-4560-8366-53D9F6E45C65}" type="pres">
      <dgm:prSet presAssocID="{7F70430C-7603-444A-8569-0F8A47345919}" presName="parentText" presStyleLbl="node1" presStyleIdx="0" presStyleCnt="7" custLinFactY="-46044" custLinFactNeighborX="859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06012E35-BB4A-4D86-B384-F14D931CFA2D}" type="pres">
      <dgm:prSet presAssocID="{7E683BE4-2BF2-436F-89F7-50D9830966B6}" presName="spacer" presStyleCnt="0"/>
      <dgm:spPr/>
      <dgm:t>
        <a:bodyPr/>
        <a:lstStyle/>
        <a:p>
          <a:endParaRPr lang="pt-BR"/>
        </a:p>
      </dgm:t>
    </dgm:pt>
    <dgm:pt modelId="{BF54B848-1049-4CD2-BE88-9231F439F088}" type="pres">
      <dgm:prSet presAssocID="{B31FFC17-8CED-4EE6-AB21-68431B706CD7}" presName="parentText" presStyleLbl="node1" presStyleIdx="1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55336946-9BA3-4EF0-90F0-E2662982F31A}" type="pres">
      <dgm:prSet presAssocID="{373F72CE-36AD-4308-AC13-BC927D852B25}" presName="spacer" presStyleCnt="0"/>
      <dgm:spPr/>
      <dgm:t>
        <a:bodyPr/>
        <a:lstStyle/>
        <a:p>
          <a:endParaRPr lang="pt-BR"/>
        </a:p>
      </dgm:t>
    </dgm:pt>
    <dgm:pt modelId="{1CF18349-7491-45CA-802A-7870E69C5BCA}" type="pres">
      <dgm:prSet presAssocID="{D1A30FD5-DBB5-438B-B685-911FC51EEAC2}" presName="parentText" presStyleLbl="node1" presStyleIdx="2" presStyleCnt="7" custLinFactNeighborX="-5006" custLinFactNeighborY="-5206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1189ADC8-650C-4B66-BDDD-C7322BCE534B}" type="pres">
      <dgm:prSet presAssocID="{958678D3-7990-400A-B0F7-69E79BAF8D53}" presName="spacer" presStyleCnt="0"/>
      <dgm:spPr/>
      <dgm:t>
        <a:bodyPr/>
        <a:lstStyle/>
        <a:p>
          <a:endParaRPr lang="pt-BR"/>
        </a:p>
      </dgm:t>
    </dgm:pt>
    <dgm:pt modelId="{0AD37FBE-DDBD-4197-964E-50E25565B788}" type="pres">
      <dgm:prSet presAssocID="{DCD9BEFA-952B-409D-83EF-46FA62504EBC}" presName="parentText" presStyleLbl="node1" presStyleIdx="3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957ED132-C765-43C0-8BCE-9963A9CF459D}" type="pres">
      <dgm:prSet presAssocID="{87C871F7-EC1F-46A1-9E3A-188AFA7212C9}" presName="spacer" presStyleCnt="0"/>
      <dgm:spPr/>
      <dgm:t>
        <a:bodyPr/>
        <a:lstStyle/>
        <a:p>
          <a:endParaRPr lang="pt-BR"/>
        </a:p>
      </dgm:t>
    </dgm:pt>
    <dgm:pt modelId="{752C973F-1AF7-4885-AC5A-232E82ECD589}" type="pres">
      <dgm:prSet presAssocID="{653F5C98-42C6-4296-9DA3-CCDC0AA59947}" presName="parentText" presStyleLbl="node1" presStyleIdx="4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0EDBF215-8A28-4676-92F0-B66018266487}" type="pres">
      <dgm:prSet presAssocID="{577D8294-D4CE-4BA8-8047-61360DA4FA1F}" presName="spacer" presStyleCnt="0"/>
      <dgm:spPr/>
      <dgm:t>
        <a:bodyPr/>
        <a:lstStyle/>
        <a:p>
          <a:endParaRPr lang="pt-BR"/>
        </a:p>
      </dgm:t>
    </dgm:pt>
    <dgm:pt modelId="{0CCD64A5-2A7A-4D70-AAE8-5DECC19A915D}" type="pres">
      <dgm:prSet presAssocID="{BDDAED84-BB6D-4E57-91B1-33877CAB6399}" presName="parentText" presStyleLbl="node1" presStyleIdx="5" presStyleCnt="7" custLinFactNeighborY="3949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544A4F27-12B8-4B5C-9355-98BE80D45BEA}" type="pres">
      <dgm:prSet presAssocID="{44669B01-72CB-4034-9CCE-A16F1A9FE4ED}" presName="spacer" presStyleCnt="0"/>
      <dgm:spPr/>
    </dgm:pt>
    <dgm:pt modelId="{28B8C8E8-15DF-40A8-BE08-9FBB0FC66AE9}" type="pres">
      <dgm:prSet presAssocID="{26F77650-7EA7-4435-ACFE-2893FB2AEDCF}" presName="parentText" presStyleLbl="node1" presStyleIdx="6" presStyleCnt="7" custLinFactNeighborY="3949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2C024D0C-CB1B-49A1-8B62-BB0662142387}" type="presOf" srcId="{D1A30FD5-DBB5-438B-B685-911FC51EEAC2}" destId="{1CF18349-7491-45CA-802A-7870E69C5BCA}" srcOrd="0" destOrd="0" presId="urn:microsoft.com/office/officeart/2005/8/layout/vList2"/>
    <dgm:cxn modelId="{1E835F8B-8C14-4C74-822B-B5A8D9CF9E03}" type="presOf" srcId="{B31FFC17-8CED-4EE6-AB21-68431B706CD7}" destId="{BF54B848-1049-4CD2-BE88-9231F439F088}" srcOrd="0" destOrd="0" presId="urn:microsoft.com/office/officeart/2005/8/layout/vList2"/>
    <dgm:cxn modelId="{2FCDCB25-BDD6-4C02-A086-786348C0CE42}" type="presOf" srcId="{26F77650-7EA7-4435-ACFE-2893FB2AEDCF}" destId="{28B8C8E8-15DF-40A8-BE08-9FBB0FC66AE9}" srcOrd="0" destOrd="0" presId="urn:microsoft.com/office/officeart/2005/8/layout/vList2"/>
    <dgm:cxn modelId="{F5C609CE-DEFE-4CE6-892A-9942DBE0DE85}" srcId="{73BE0FFD-3A02-4EAD-86E7-B13F78CDD198}" destId="{DCD9BEFA-952B-409D-83EF-46FA62504EBC}" srcOrd="3" destOrd="0" parTransId="{F699908F-EDC4-4445-B718-2D4BC6E543F2}" sibTransId="{87C871F7-EC1F-46A1-9E3A-188AFA7212C9}"/>
    <dgm:cxn modelId="{FA32D025-68E1-43E4-A6CB-28D46F84449E}" srcId="{73BE0FFD-3A02-4EAD-86E7-B13F78CDD198}" destId="{26F77650-7EA7-4435-ACFE-2893FB2AEDCF}" srcOrd="6" destOrd="0" parTransId="{AF240F50-377D-4D57-8900-43B48DDE4A47}" sibTransId="{30A4F813-F4A7-4E24-8F99-9DC16A492FF7}"/>
    <dgm:cxn modelId="{A1F083E1-834F-465C-84C6-719C2D87AA60}" srcId="{73BE0FFD-3A02-4EAD-86E7-B13F78CDD198}" destId="{BDDAED84-BB6D-4E57-91B1-33877CAB6399}" srcOrd="5" destOrd="0" parTransId="{EFAE07AA-FD8A-4843-824E-DFABBE18428E}" sibTransId="{44669B01-72CB-4034-9CCE-A16F1A9FE4ED}"/>
    <dgm:cxn modelId="{7BDB4EC8-862F-462D-B39E-854CEE9B907D}" type="presOf" srcId="{BDDAED84-BB6D-4E57-91B1-33877CAB6399}" destId="{0CCD64A5-2A7A-4D70-AAE8-5DECC19A915D}" srcOrd="0" destOrd="0" presId="urn:microsoft.com/office/officeart/2005/8/layout/vList2"/>
    <dgm:cxn modelId="{91B05440-42C8-47DA-984B-8454E20D7BCB}" srcId="{73BE0FFD-3A02-4EAD-86E7-B13F78CDD198}" destId="{B31FFC17-8CED-4EE6-AB21-68431B706CD7}" srcOrd="1" destOrd="0" parTransId="{B8159256-0800-462D-9D07-AEE03A8CBF88}" sibTransId="{373F72CE-36AD-4308-AC13-BC927D852B25}"/>
    <dgm:cxn modelId="{68F9EB84-AB2C-4276-86AB-AFBB52E45D4B}" srcId="{73BE0FFD-3A02-4EAD-86E7-B13F78CDD198}" destId="{D1A30FD5-DBB5-438B-B685-911FC51EEAC2}" srcOrd="2" destOrd="0" parTransId="{3F838B0D-904D-4C6E-BD48-555CA030BE63}" sibTransId="{958678D3-7990-400A-B0F7-69E79BAF8D53}"/>
    <dgm:cxn modelId="{49A61D6D-356A-421F-ABAB-6DEF93CF5FC7}" srcId="{73BE0FFD-3A02-4EAD-86E7-B13F78CDD198}" destId="{7F70430C-7603-444A-8569-0F8A47345919}" srcOrd="0" destOrd="0" parTransId="{A0BB36C1-FC7E-4CCC-B419-358887BACF2F}" sibTransId="{7E683BE4-2BF2-436F-89F7-50D9830966B6}"/>
    <dgm:cxn modelId="{793CB254-9391-46A0-9BA7-0C03FEC5EFA7}" type="presOf" srcId="{653F5C98-42C6-4296-9DA3-CCDC0AA59947}" destId="{752C973F-1AF7-4885-AC5A-232E82ECD589}" srcOrd="0" destOrd="0" presId="urn:microsoft.com/office/officeart/2005/8/layout/vList2"/>
    <dgm:cxn modelId="{1030CEB9-C879-4051-8681-4F68684FC9B7}" srcId="{73BE0FFD-3A02-4EAD-86E7-B13F78CDD198}" destId="{653F5C98-42C6-4296-9DA3-CCDC0AA59947}" srcOrd="4" destOrd="0" parTransId="{030009B5-F8A6-48E1-B779-01BBC789911F}" sibTransId="{577D8294-D4CE-4BA8-8047-61360DA4FA1F}"/>
    <dgm:cxn modelId="{CB3C08F9-4E9D-47B8-BEE0-5613361E5850}" type="presOf" srcId="{7F70430C-7603-444A-8569-0F8A47345919}" destId="{36C4C8C0-78B6-4560-8366-53D9F6E45C65}" srcOrd="0" destOrd="0" presId="urn:microsoft.com/office/officeart/2005/8/layout/vList2"/>
    <dgm:cxn modelId="{473CF61F-1E54-4E97-9340-B08C553DA04C}" type="presOf" srcId="{73BE0FFD-3A02-4EAD-86E7-B13F78CDD198}" destId="{126BC5EF-B858-4F2F-8A51-C55AAFA30B88}" srcOrd="0" destOrd="0" presId="urn:microsoft.com/office/officeart/2005/8/layout/vList2"/>
    <dgm:cxn modelId="{FDE7232C-3ADC-48C0-AC07-EE06521BA2F1}" type="presOf" srcId="{DCD9BEFA-952B-409D-83EF-46FA62504EBC}" destId="{0AD37FBE-DDBD-4197-964E-50E25565B788}" srcOrd="0" destOrd="0" presId="urn:microsoft.com/office/officeart/2005/8/layout/vList2"/>
    <dgm:cxn modelId="{88C3340C-F62E-4577-9AB0-D9F3E7BBB226}" type="presParOf" srcId="{126BC5EF-B858-4F2F-8A51-C55AAFA30B88}" destId="{36C4C8C0-78B6-4560-8366-53D9F6E45C65}" srcOrd="0" destOrd="0" presId="urn:microsoft.com/office/officeart/2005/8/layout/vList2"/>
    <dgm:cxn modelId="{B55A67DE-B92E-4CAE-B2C5-12192C836B37}" type="presParOf" srcId="{126BC5EF-B858-4F2F-8A51-C55AAFA30B88}" destId="{06012E35-BB4A-4D86-B384-F14D931CFA2D}" srcOrd="1" destOrd="0" presId="urn:microsoft.com/office/officeart/2005/8/layout/vList2"/>
    <dgm:cxn modelId="{23CAB4F0-FCFD-4E6D-A8B2-1FF495B18543}" type="presParOf" srcId="{126BC5EF-B858-4F2F-8A51-C55AAFA30B88}" destId="{BF54B848-1049-4CD2-BE88-9231F439F088}" srcOrd="2" destOrd="0" presId="urn:microsoft.com/office/officeart/2005/8/layout/vList2"/>
    <dgm:cxn modelId="{360C7BA3-AACB-4711-B606-D7FE32E4BFD6}" type="presParOf" srcId="{126BC5EF-B858-4F2F-8A51-C55AAFA30B88}" destId="{55336946-9BA3-4EF0-90F0-E2662982F31A}" srcOrd="3" destOrd="0" presId="urn:microsoft.com/office/officeart/2005/8/layout/vList2"/>
    <dgm:cxn modelId="{30A43BEA-CF7F-4BE3-A4FD-AFF9302F1803}" type="presParOf" srcId="{126BC5EF-B858-4F2F-8A51-C55AAFA30B88}" destId="{1CF18349-7491-45CA-802A-7870E69C5BCA}" srcOrd="4" destOrd="0" presId="urn:microsoft.com/office/officeart/2005/8/layout/vList2"/>
    <dgm:cxn modelId="{E8FF8EC8-1F1D-45AB-B1EC-200F27FAD0E1}" type="presParOf" srcId="{126BC5EF-B858-4F2F-8A51-C55AAFA30B88}" destId="{1189ADC8-650C-4B66-BDDD-C7322BCE534B}" srcOrd="5" destOrd="0" presId="urn:microsoft.com/office/officeart/2005/8/layout/vList2"/>
    <dgm:cxn modelId="{E2C088B1-6F42-443E-AF37-FD6DD566CC63}" type="presParOf" srcId="{126BC5EF-B858-4F2F-8A51-C55AAFA30B88}" destId="{0AD37FBE-DDBD-4197-964E-50E25565B788}" srcOrd="6" destOrd="0" presId="urn:microsoft.com/office/officeart/2005/8/layout/vList2"/>
    <dgm:cxn modelId="{DEB53ABB-8A85-438E-A0BD-7EB8CBD375D4}" type="presParOf" srcId="{126BC5EF-B858-4F2F-8A51-C55AAFA30B88}" destId="{957ED132-C765-43C0-8BCE-9963A9CF459D}" srcOrd="7" destOrd="0" presId="urn:microsoft.com/office/officeart/2005/8/layout/vList2"/>
    <dgm:cxn modelId="{4015CB22-651C-48FD-9E43-40419661A626}" type="presParOf" srcId="{126BC5EF-B858-4F2F-8A51-C55AAFA30B88}" destId="{752C973F-1AF7-4885-AC5A-232E82ECD589}" srcOrd="8" destOrd="0" presId="urn:microsoft.com/office/officeart/2005/8/layout/vList2"/>
    <dgm:cxn modelId="{653F1165-5F3F-4E3B-B6A6-196C0A0CE42B}" type="presParOf" srcId="{126BC5EF-B858-4F2F-8A51-C55AAFA30B88}" destId="{0EDBF215-8A28-4676-92F0-B66018266487}" srcOrd="9" destOrd="0" presId="urn:microsoft.com/office/officeart/2005/8/layout/vList2"/>
    <dgm:cxn modelId="{752C5658-3A14-4E7B-8B2C-6C8DF6E77305}" type="presParOf" srcId="{126BC5EF-B858-4F2F-8A51-C55AAFA30B88}" destId="{0CCD64A5-2A7A-4D70-AAE8-5DECC19A915D}" srcOrd="10" destOrd="0" presId="urn:microsoft.com/office/officeart/2005/8/layout/vList2"/>
    <dgm:cxn modelId="{7B30B278-1BAA-4AD1-918F-3D93F6437D45}" type="presParOf" srcId="{126BC5EF-B858-4F2F-8A51-C55AAFA30B88}" destId="{544A4F27-12B8-4B5C-9355-98BE80D45BEA}" srcOrd="11" destOrd="0" presId="urn:microsoft.com/office/officeart/2005/8/layout/vList2"/>
    <dgm:cxn modelId="{C7ED5A1D-7C45-4ECD-9DDE-038B6F0A9A4E}" type="presParOf" srcId="{126BC5EF-B858-4F2F-8A51-C55AAFA30B88}" destId="{28B8C8E8-15DF-40A8-BE08-9FBB0FC66AE9}" srcOrd="12" destOrd="0" presId="urn:microsoft.com/office/officeart/2005/8/layout/vList2"/>
  </dgm:cxnLst>
  <dgm:bg>
    <a:solidFill>
      <a:schemeClr val="accent3">
        <a:lumMod val="20000"/>
        <a:lumOff val="80000"/>
      </a:schemeClr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6C4C8C0-78B6-4560-8366-53D9F6E45C65}">
      <dsp:nvSpPr>
        <dsp:cNvPr id="0" name=""/>
        <dsp:cNvSpPr/>
      </dsp:nvSpPr>
      <dsp:spPr>
        <a:xfrm>
          <a:off x="0" y="0"/>
          <a:ext cx="8385882" cy="707527"/>
        </a:xfrm>
        <a:prstGeom prst="roundRect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Base legal</a:t>
          </a:r>
          <a:endParaRPr lang="pt-BR" sz="2000" b="1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>
        <a:off x="34539" y="34539"/>
        <a:ext cx="8316804" cy="638449"/>
      </dsp:txXfrm>
    </dsp:sp>
    <dsp:sp modelId="{BF54B848-1049-4CD2-BE88-9231F439F088}">
      <dsp:nvSpPr>
        <dsp:cNvPr id="0" name=""/>
        <dsp:cNvSpPr/>
      </dsp:nvSpPr>
      <dsp:spPr>
        <a:xfrm>
          <a:off x="0" y="723027"/>
          <a:ext cx="8385882" cy="707527"/>
        </a:xfrm>
        <a:prstGeom prst="roundRect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Bônus de Assinatura</a:t>
          </a:r>
          <a:endParaRPr lang="pt-BR" sz="2000" b="1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>
        <a:off x="34539" y="757566"/>
        <a:ext cx="8316804" cy="638449"/>
      </dsp:txXfrm>
    </dsp:sp>
    <dsp:sp modelId="{1CF18349-7491-45CA-802A-7870E69C5BCA}">
      <dsp:nvSpPr>
        <dsp:cNvPr id="0" name=""/>
        <dsp:cNvSpPr/>
      </dsp:nvSpPr>
      <dsp:spPr>
        <a:xfrm>
          <a:off x="0" y="1444031"/>
          <a:ext cx="8385882" cy="707527"/>
        </a:xfrm>
        <a:prstGeom prst="roundRect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Pagamento</a:t>
          </a:r>
          <a:r>
            <a:rPr lang="en-US" sz="20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b="1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pela</a:t>
          </a:r>
          <a:r>
            <a:rPr lang="en-US" sz="20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b="1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Ocupação</a:t>
          </a:r>
          <a:r>
            <a:rPr lang="en-US" sz="20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b="1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ou</a:t>
          </a:r>
          <a:r>
            <a:rPr lang="en-US" sz="20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b="1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Retenção</a:t>
          </a:r>
          <a:r>
            <a:rPr lang="en-US" sz="20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de </a:t>
          </a:r>
          <a:r>
            <a:rPr lang="en-US" sz="2000" b="1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Área</a:t>
          </a:r>
          <a:r>
            <a:rPr lang="en-US" sz="20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(“</a:t>
          </a:r>
          <a:r>
            <a:rPr lang="en-US" sz="2000" b="1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Aluguel</a:t>
          </a:r>
          <a:r>
            <a:rPr lang="en-US" sz="20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de </a:t>
          </a:r>
          <a:r>
            <a:rPr lang="en-US" sz="2000" b="1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Área</a:t>
          </a:r>
          <a:r>
            <a:rPr lang="en-US" sz="20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”)</a:t>
          </a:r>
          <a:endParaRPr lang="pt-BR" sz="2000" b="1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>
        <a:off x="34539" y="1478570"/>
        <a:ext cx="8316804" cy="638449"/>
      </dsp:txXfrm>
    </dsp:sp>
    <dsp:sp modelId="{0AD37FBE-DDBD-4197-964E-50E25565B788}">
      <dsp:nvSpPr>
        <dsp:cNvPr id="0" name=""/>
        <dsp:cNvSpPr/>
      </dsp:nvSpPr>
      <dsp:spPr>
        <a:xfrm>
          <a:off x="0" y="2166516"/>
          <a:ext cx="8385882" cy="707527"/>
        </a:xfrm>
        <a:prstGeom prst="roundRect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Royalties</a:t>
          </a:r>
          <a:endParaRPr lang="pt-BR" sz="2000" b="1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>
        <a:off x="34539" y="2201055"/>
        <a:ext cx="8316804" cy="638449"/>
      </dsp:txXfrm>
    </dsp:sp>
    <dsp:sp modelId="{752C973F-1AF7-4885-AC5A-232E82ECD589}">
      <dsp:nvSpPr>
        <dsp:cNvPr id="0" name=""/>
        <dsp:cNvSpPr/>
      </dsp:nvSpPr>
      <dsp:spPr>
        <a:xfrm>
          <a:off x="0" y="2888260"/>
          <a:ext cx="8385882" cy="707527"/>
        </a:xfrm>
        <a:prstGeom prst="roundRect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Participação Especial (PE)</a:t>
          </a:r>
          <a:endParaRPr lang="pt-BR" sz="2000" b="1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>
        <a:off x="34539" y="2922799"/>
        <a:ext cx="8316804" cy="638449"/>
      </dsp:txXfrm>
    </dsp:sp>
    <dsp:sp modelId="{0CCD64A5-2A7A-4D70-AAE8-5DECC19A915D}">
      <dsp:nvSpPr>
        <dsp:cNvPr id="0" name=""/>
        <dsp:cNvSpPr/>
      </dsp:nvSpPr>
      <dsp:spPr>
        <a:xfrm>
          <a:off x="0" y="3610566"/>
          <a:ext cx="8385882" cy="707527"/>
        </a:xfrm>
        <a:prstGeom prst="roundRect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Pagamento aos Proprietários da Terra</a:t>
          </a:r>
          <a:endParaRPr lang="pt-BR" sz="2000" b="1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>
        <a:off x="34539" y="3645105"/>
        <a:ext cx="8316804" cy="638449"/>
      </dsp:txXfrm>
    </dsp:sp>
    <dsp:sp modelId="{28B8C8E8-15DF-40A8-BE08-9FBB0FC66AE9}">
      <dsp:nvSpPr>
        <dsp:cNvPr id="0" name=""/>
        <dsp:cNvSpPr/>
      </dsp:nvSpPr>
      <dsp:spPr>
        <a:xfrm>
          <a:off x="0" y="4332311"/>
          <a:ext cx="8385882" cy="707527"/>
        </a:xfrm>
        <a:prstGeom prst="roundRect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Considerações</a:t>
          </a:r>
          <a:r>
            <a:rPr lang="en-US" sz="20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b="1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Finais</a:t>
          </a:r>
          <a:endParaRPr lang="pt-BR" sz="2000" b="1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>
        <a:off x="34539" y="4366850"/>
        <a:ext cx="8316804" cy="63844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6C4C8C0-78B6-4560-8366-53D9F6E45C65}">
      <dsp:nvSpPr>
        <dsp:cNvPr id="0" name=""/>
        <dsp:cNvSpPr/>
      </dsp:nvSpPr>
      <dsp:spPr>
        <a:xfrm>
          <a:off x="0" y="0"/>
          <a:ext cx="8385882" cy="707527"/>
        </a:xfrm>
        <a:prstGeom prst="roundRect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Base legal</a:t>
          </a:r>
          <a:endParaRPr lang="pt-BR" sz="2000" b="1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>
        <a:off x="34539" y="34539"/>
        <a:ext cx="8316804" cy="638449"/>
      </dsp:txXfrm>
    </dsp:sp>
    <dsp:sp modelId="{BF54B848-1049-4CD2-BE88-9231F439F088}">
      <dsp:nvSpPr>
        <dsp:cNvPr id="0" name=""/>
        <dsp:cNvSpPr/>
      </dsp:nvSpPr>
      <dsp:spPr>
        <a:xfrm>
          <a:off x="0" y="723027"/>
          <a:ext cx="8385882" cy="707527"/>
        </a:xfrm>
        <a:prstGeom prst="roundRect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b="1" kern="1200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Bônus de Assinatura</a:t>
          </a:r>
          <a:endParaRPr lang="pt-BR" sz="2000" b="1" kern="1200" dirty="0">
            <a:solidFill>
              <a:schemeClr val="bg1">
                <a:lumMod val="95000"/>
              </a:schemeClr>
            </a:solidFill>
            <a:latin typeface="Arial" pitchFamily="34" charset="0"/>
            <a:cs typeface="Arial" pitchFamily="34" charset="0"/>
          </a:endParaRPr>
        </a:p>
      </dsp:txBody>
      <dsp:txXfrm>
        <a:off x="34539" y="757566"/>
        <a:ext cx="8316804" cy="638449"/>
      </dsp:txXfrm>
    </dsp:sp>
    <dsp:sp modelId="{1CF18349-7491-45CA-802A-7870E69C5BCA}">
      <dsp:nvSpPr>
        <dsp:cNvPr id="0" name=""/>
        <dsp:cNvSpPr/>
      </dsp:nvSpPr>
      <dsp:spPr>
        <a:xfrm>
          <a:off x="0" y="1444031"/>
          <a:ext cx="8385882" cy="707527"/>
        </a:xfrm>
        <a:prstGeom prst="roundRect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err="1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Pagamento</a:t>
          </a:r>
          <a:r>
            <a:rPr lang="en-US" sz="2000" b="1" kern="1200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b="1" kern="1200" dirty="0" err="1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pela</a:t>
          </a:r>
          <a:r>
            <a:rPr lang="en-US" sz="2000" b="1" kern="1200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b="1" kern="1200" dirty="0" err="1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Ocupação</a:t>
          </a:r>
          <a:r>
            <a:rPr lang="en-US" sz="2000" b="1" kern="1200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b="1" kern="1200" dirty="0" err="1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ou</a:t>
          </a:r>
          <a:r>
            <a:rPr lang="en-US" sz="2000" b="1" kern="1200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b="1" kern="1200" dirty="0" err="1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Retenção</a:t>
          </a:r>
          <a:r>
            <a:rPr lang="en-US" sz="2000" b="1" kern="1200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 de </a:t>
          </a:r>
          <a:r>
            <a:rPr lang="en-US" sz="2000" b="1" kern="1200" dirty="0" err="1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Área</a:t>
          </a:r>
          <a:r>
            <a:rPr lang="en-US" sz="2000" b="1" kern="1200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 (“</a:t>
          </a:r>
          <a:r>
            <a:rPr lang="en-US" sz="2000" b="1" kern="1200" dirty="0" err="1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Aluguel</a:t>
          </a:r>
          <a:r>
            <a:rPr lang="en-US" sz="2000" b="1" kern="1200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 de </a:t>
          </a:r>
          <a:r>
            <a:rPr lang="en-US" sz="2000" b="1" kern="1200" dirty="0" err="1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Área</a:t>
          </a:r>
          <a:r>
            <a:rPr lang="en-US" sz="2000" b="1" kern="1200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”)</a:t>
          </a:r>
          <a:endParaRPr lang="pt-BR" sz="2000" b="1" kern="1200" dirty="0">
            <a:solidFill>
              <a:schemeClr val="bg1">
                <a:lumMod val="95000"/>
              </a:schemeClr>
            </a:solidFill>
            <a:latin typeface="Arial" pitchFamily="34" charset="0"/>
            <a:cs typeface="Arial" pitchFamily="34" charset="0"/>
          </a:endParaRPr>
        </a:p>
      </dsp:txBody>
      <dsp:txXfrm>
        <a:off x="34539" y="1478570"/>
        <a:ext cx="8316804" cy="638449"/>
      </dsp:txXfrm>
    </dsp:sp>
    <dsp:sp modelId="{0AD37FBE-DDBD-4197-964E-50E25565B788}">
      <dsp:nvSpPr>
        <dsp:cNvPr id="0" name=""/>
        <dsp:cNvSpPr/>
      </dsp:nvSpPr>
      <dsp:spPr>
        <a:xfrm>
          <a:off x="0" y="2166516"/>
          <a:ext cx="8385882" cy="707527"/>
        </a:xfrm>
        <a:prstGeom prst="roundRect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b="1" kern="1200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Royalties</a:t>
          </a:r>
          <a:endParaRPr lang="pt-BR" sz="2000" b="1" kern="1200" dirty="0">
            <a:solidFill>
              <a:schemeClr val="bg1">
                <a:lumMod val="95000"/>
              </a:schemeClr>
            </a:solidFill>
            <a:latin typeface="Arial" pitchFamily="34" charset="0"/>
            <a:cs typeface="Arial" pitchFamily="34" charset="0"/>
          </a:endParaRPr>
        </a:p>
      </dsp:txBody>
      <dsp:txXfrm>
        <a:off x="34539" y="2201055"/>
        <a:ext cx="8316804" cy="638449"/>
      </dsp:txXfrm>
    </dsp:sp>
    <dsp:sp modelId="{752C973F-1AF7-4885-AC5A-232E82ECD589}">
      <dsp:nvSpPr>
        <dsp:cNvPr id="0" name=""/>
        <dsp:cNvSpPr/>
      </dsp:nvSpPr>
      <dsp:spPr>
        <a:xfrm>
          <a:off x="0" y="2888260"/>
          <a:ext cx="8385882" cy="707527"/>
        </a:xfrm>
        <a:prstGeom prst="roundRect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b="1" kern="1200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Participação Especial (PE)</a:t>
          </a:r>
          <a:endParaRPr lang="pt-BR" sz="2000" b="1" kern="1200" dirty="0">
            <a:solidFill>
              <a:schemeClr val="bg1">
                <a:lumMod val="95000"/>
              </a:schemeClr>
            </a:solidFill>
            <a:latin typeface="Arial" pitchFamily="34" charset="0"/>
            <a:cs typeface="Arial" pitchFamily="34" charset="0"/>
          </a:endParaRPr>
        </a:p>
      </dsp:txBody>
      <dsp:txXfrm>
        <a:off x="34539" y="2922799"/>
        <a:ext cx="8316804" cy="638449"/>
      </dsp:txXfrm>
    </dsp:sp>
    <dsp:sp modelId="{0CCD64A5-2A7A-4D70-AAE8-5DECC19A915D}">
      <dsp:nvSpPr>
        <dsp:cNvPr id="0" name=""/>
        <dsp:cNvSpPr/>
      </dsp:nvSpPr>
      <dsp:spPr>
        <a:xfrm>
          <a:off x="0" y="3610566"/>
          <a:ext cx="8385882" cy="707527"/>
        </a:xfrm>
        <a:prstGeom prst="roundRect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b="1" kern="1200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Pagamento aos Proprietários da Terra</a:t>
          </a:r>
          <a:endParaRPr lang="pt-BR" sz="2000" b="1" kern="1200" dirty="0">
            <a:solidFill>
              <a:schemeClr val="bg1">
                <a:lumMod val="95000"/>
              </a:schemeClr>
            </a:solidFill>
            <a:latin typeface="Arial" pitchFamily="34" charset="0"/>
            <a:cs typeface="Arial" pitchFamily="34" charset="0"/>
          </a:endParaRPr>
        </a:p>
      </dsp:txBody>
      <dsp:txXfrm>
        <a:off x="34539" y="3645105"/>
        <a:ext cx="8316804" cy="638449"/>
      </dsp:txXfrm>
    </dsp:sp>
    <dsp:sp modelId="{28B8C8E8-15DF-40A8-BE08-9FBB0FC66AE9}">
      <dsp:nvSpPr>
        <dsp:cNvPr id="0" name=""/>
        <dsp:cNvSpPr/>
      </dsp:nvSpPr>
      <dsp:spPr>
        <a:xfrm>
          <a:off x="0" y="4332311"/>
          <a:ext cx="8385882" cy="707527"/>
        </a:xfrm>
        <a:prstGeom prst="roundRect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err="1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Considerações</a:t>
          </a:r>
          <a:r>
            <a:rPr lang="en-US" sz="2000" b="1" kern="1200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b="1" kern="1200" dirty="0" err="1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Finais</a:t>
          </a:r>
          <a:endParaRPr lang="pt-BR" sz="2000" b="1" kern="1200" dirty="0">
            <a:solidFill>
              <a:schemeClr val="bg1">
                <a:lumMod val="95000"/>
              </a:schemeClr>
            </a:solidFill>
            <a:latin typeface="Arial" pitchFamily="34" charset="0"/>
            <a:cs typeface="Arial" pitchFamily="34" charset="0"/>
          </a:endParaRPr>
        </a:p>
      </dsp:txBody>
      <dsp:txXfrm>
        <a:off x="34539" y="4366850"/>
        <a:ext cx="8316804" cy="63844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6C4C8C0-78B6-4560-8366-53D9F6E45C65}">
      <dsp:nvSpPr>
        <dsp:cNvPr id="0" name=""/>
        <dsp:cNvSpPr/>
      </dsp:nvSpPr>
      <dsp:spPr>
        <a:xfrm>
          <a:off x="0" y="0"/>
          <a:ext cx="8385882" cy="707527"/>
        </a:xfrm>
        <a:prstGeom prst="roundRect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b="1" kern="1200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Base legal</a:t>
          </a:r>
          <a:endParaRPr lang="pt-BR" sz="2000" b="1" kern="1200" dirty="0">
            <a:solidFill>
              <a:schemeClr val="bg1">
                <a:lumMod val="95000"/>
              </a:schemeClr>
            </a:solidFill>
            <a:latin typeface="Arial" pitchFamily="34" charset="0"/>
            <a:cs typeface="Arial" pitchFamily="34" charset="0"/>
          </a:endParaRPr>
        </a:p>
      </dsp:txBody>
      <dsp:txXfrm>
        <a:off x="34539" y="34539"/>
        <a:ext cx="8316804" cy="638449"/>
      </dsp:txXfrm>
    </dsp:sp>
    <dsp:sp modelId="{BF54B848-1049-4CD2-BE88-9231F439F088}">
      <dsp:nvSpPr>
        <dsp:cNvPr id="0" name=""/>
        <dsp:cNvSpPr/>
      </dsp:nvSpPr>
      <dsp:spPr>
        <a:xfrm>
          <a:off x="0" y="723027"/>
          <a:ext cx="8385882" cy="707527"/>
        </a:xfrm>
        <a:prstGeom prst="roundRect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Bônus de Assinatura</a:t>
          </a:r>
          <a:endParaRPr lang="pt-BR" sz="2000" b="1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>
        <a:off x="34539" y="757566"/>
        <a:ext cx="8316804" cy="638449"/>
      </dsp:txXfrm>
    </dsp:sp>
    <dsp:sp modelId="{1CF18349-7491-45CA-802A-7870E69C5BCA}">
      <dsp:nvSpPr>
        <dsp:cNvPr id="0" name=""/>
        <dsp:cNvSpPr/>
      </dsp:nvSpPr>
      <dsp:spPr>
        <a:xfrm>
          <a:off x="0" y="1444031"/>
          <a:ext cx="8385882" cy="707527"/>
        </a:xfrm>
        <a:prstGeom prst="roundRect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err="1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Pagamento</a:t>
          </a:r>
          <a:r>
            <a:rPr lang="en-US" sz="2000" b="1" kern="1200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b="1" kern="1200" dirty="0" err="1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pela</a:t>
          </a:r>
          <a:r>
            <a:rPr lang="en-US" sz="2000" b="1" kern="1200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b="1" kern="1200" dirty="0" err="1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Ocupação</a:t>
          </a:r>
          <a:r>
            <a:rPr lang="en-US" sz="2000" b="1" kern="1200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b="1" kern="1200" dirty="0" err="1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ou</a:t>
          </a:r>
          <a:r>
            <a:rPr lang="en-US" sz="2000" b="1" kern="1200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b="1" kern="1200" dirty="0" err="1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Retenção</a:t>
          </a:r>
          <a:r>
            <a:rPr lang="en-US" sz="2000" b="1" kern="1200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 de </a:t>
          </a:r>
          <a:r>
            <a:rPr lang="en-US" sz="2000" b="1" kern="1200" dirty="0" err="1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Área</a:t>
          </a:r>
          <a:r>
            <a:rPr lang="en-US" sz="2000" b="1" kern="1200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 (“</a:t>
          </a:r>
          <a:r>
            <a:rPr lang="en-US" sz="2000" b="1" kern="1200" dirty="0" err="1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Aluguel</a:t>
          </a:r>
          <a:r>
            <a:rPr lang="en-US" sz="2000" b="1" kern="1200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 de </a:t>
          </a:r>
          <a:r>
            <a:rPr lang="en-US" sz="2000" b="1" kern="1200" dirty="0" err="1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Área</a:t>
          </a:r>
          <a:r>
            <a:rPr lang="en-US" sz="2000" b="1" kern="1200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”)</a:t>
          </a:r>
          <a:endParaRPr lang="pt-BR" sz="2000" b="1" kern="1200" dirty="0">
            <a:solidFill>
              <a:schemeClr val="bg1">
                <a:lumMod val="95000"/>
              </a:schemeClr>
            </a:solidFill>
            <a:latin typeface="Arial" pitchFamily="34" charset="0"/>
            <a:cs typeface="Arial" pitchFamily="34" charset="0"/>
          </a:endParaRPr>
        </a:p>
      </dsp:txBody>
      <dsp:txXfrm>
        <a:off x="34539" y="1478570"/>
        <a:ext cx="8316804" cy="638449"/>
      </dsp:txXfrm>
    </dsp:sp>
    <dsp:sp modelId="{0AD37FBE-DDBD-4197-964E-50E25565B788}">
      <dsp:nvSpPr>
        <dsp:cNvPr id="0" name=""/>
        <dsp:cNvSpPr/>
      </dsp:nvSpPr>
      <dsp:spPr>
        <a:xfrm>
          <a:off x="0" y="2166516"/>
          <a:ext cx="8385882" cy="707527"/>
        </a:xfrm>
        <a:prstGeom prst="roundRect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b="1" kern="1200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Royalties</a:t>
          </a:r>
          <a:endParaRPr lang="pt-BR" sz="2000" b="1" kern="1200" dirty="0">
            <a:solidFill>
              <a:schemeClr val="bg1">
                <a:lumMod val="95000"/>
              </a:schemeClr>
            </a:solidFill>
            <a:latin typeface="Arial" pitchFamily="34" charset="0"/>
            <a:cs typeface="Arial" pitchFamily="34" charset="0"/>
          </a:endParaRPr>
        </a:p>
      </dsp:txBody>
      <dsp:txXfrm>
        <a:off x="34539" y="2201055"/>
        <a:ext cx="8316804" cy="638449"/>
      </dsp:txXfrm>
    </dsp:sp>
    <dsp:sp modelId="{752C973F-1AF7-4885-AC5A-232E82ECD589}">
      <dsp:nvSpPr>
        <dsp:cNvPr id="0" name=""/>
        <dsp:cNvSpPr/>
      </dsp:nvSpPr>
      <dsp:spPr>
        <a:xfrm>
          <a:off x="0" y="2888260"/>
          <a:ext cx="8385882" cy="707527"/>
        </a:xfrm>
        <a:prstGeom prst="roundRect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b="1" kern="1200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Participação Especial (PE)</a:t>
          </a:r>
          <a:endParaRPr lang="pt-BR" sz="2000" b="1" kern="1200" dirty="0">
            <a:solidFill>
              <a:schemeClr val="bg1">
                <a:lumMod val="95000"/>
              </a:schemeClr>
            </a:solidFill>
            <a:latin typeface="Arial" pitchFamily="34" charset="0"/>
            <a:cs typeface="Arial" pitchFamily="34" charset="0"/>
          </a:endParaRPr>
        </a:p>
      </dsp:txBody>
      <dsp:txXfrm>
        <a:off x="34539" y="2922799"/>
        <a:ext cx="8316804" cy="638449"/>
      </dsp:txXfrm>
    </dsp:sp>
    <dsp:sp modelId="{0CCD64A5-2A7A-4D70-AAE8-5DECC19A915D}">
      <dsp:nvSpPr>
        <dsp:cNvPr id="0" name=""/>
        <dsp:cNvSpPr/>
      </dsp:nvSpPr>
      <dsp:spPr>
        <a:xfrm>
          <a:off x="0" y="3610566"/>
          <a:ext cx="8385882" cy="707527"/>
        </a:xfrm>
        <a:prstGeom prst="roundRect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b="1" kern="1200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Pagamento aos Proprietários da Terra</a:t>
          </a:r>
          <a:endParaRPr lang="pt-BR" sz="2000" b="1" kern="1200" dirty="0">
            <a:solidFill>
              <a:schemeClr val="bg1">
                <a:lumMod val="95000"/>
              </a:schemeClr>
            </a:solidFill>
            <a:latin typeface="Arial" pitchFamily="34" charset="0"/>
            <a:cs typeface="Arial" pitchFamily="34" charset="0"/>
          </a:endParaRPr>
        </a:p>
      </dsp:txBody>
      <dsp:txXfrm>
        <a:off x="34539" y="3645105"/>
        <a:ext cx="8316804" cy="638449"/>
      </dsp:txXfrm>
    </dsp:sp>
    <dsp:sp modelId="{28B8C8E8-15DF-40A8-BE08-9FBB0FC66AE9}">
      <dsp:nvSpPr>
        <dsp:cNvPr id="0" name=""/>
        <dsp:cNvSpPr/>
      </dsp:nvSpPr>
      <dsp:spPr>
        <a:xfrm>
          <a:off x="0" y="4332311"/>
          <a:ext cx="8385882" cy="707527"/>
        </a:xfrm>
        <a:prstGeom prst="roundRect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err="1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Considerações</a:t>
          </a:r>
          <a:r>
            <a:rPr lang="en-US" sz="2000" b="1" kern="1200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b="1" kern="1200" dirty="0" err="1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Finais</a:t>
          </a:r>
          <a:endParaRPr lang="pt-BR" sz="2000" b="1" kern="1200" dirty="0">
            <a:solidFill>
              <a:schemeClr val="bg1">
                <a:lumMod val="95000"/>
              </a:schemeClr>
            </a:solidFill>
            <a:latin typeface="Arial" pitchFamily="34" charset="0"/>
            <a:cs typeface="Arial" pitchFamily="34" charset="0"/>
          </a:endParaRPr>
        </a:p>
      </dsp:txBody>
      <dsp:txXfrm>
        <a:off x="34539" y="4366850"/>
        <a:ext cx="8316804" cy="63844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6C4C8C0-78B6-4560-8366-53D9F6E45C65}">
      <dsp:nvSpPr>
        <dsp:cNvPr id="0" name=""/>
        <dsp:cNvSpPr/>
      </dsp:nvSpPr>
      <dsp:spPr>
        <a:xfrm>
          <a:off x="0" y="0"/>
          <a:ext cx="8385882" cy="707527"/>
        </a:xfrm>
        <a:prstGeom prst="roundRect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b="1" kern="1200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Base legal</a:t>
          </a:r>
          <a:endParaRPr lang="pt-BR" sz="2000" b="1" kern="1200" dirty="0">
            <a:solidFill>
              <a:schemeClr val="bg1">
                <a:lumMod val="95000"/>
              </a:schemeClr>
            </a:solidFill>
            <a:latin typeface="Arial" pitchFamily="34" charset="0"/>
            <a:cs typeface="Arial" pitchFamily="34" charset="0"/>
          </a:endParaRPr>
        </a:p>
      </dsp:txBody>
      <dsp:txXfrm>
        <a:off x="34539" y="34539"/>
        <a:ext cx="8316804" cy="638449"/>
      </dsp:txXfrm>
    </dsp:sp>
    <dsp:sp modelId="{BF54B848-1049-4CD2-BE88-9231F439F088}">
      <dsp:nvSpPr>
        <dsp:cNvPr id="0" name=""/>
        <dsp:cNvSpPr/>
      </dsp:nvSpPr>
      <dsp:spPr>
        <a:xfrm>
          <a:off x="0" y="723027"/>
          <a:ext cx="8385882" cy="707527"/>
        </a:xfrm>
        <a:prstGeom prst="roundRect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b="1" kern="1200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Bônus de Assinatura</a:t>
          </a:r>
          <a:endParaRPr lang="pt-BR" sz="2000" b="1" kern="1200" dirty="0">
            <a:solidFill>
              <a:schemeClr val="bg1">
                <a:lumMod val="95000"/>
              </a:schemeClr>
            </a:solidFill>
            <a:latin typeface="Arial" pitchFamily="34" charset="0"/>
            <a:cs typeface="Arial" pitchFamily="34" charset="0"/>
          </a:endParaRPr>
        </a:p>
      </dsp:txBody>
      <dsp:txXfrm>
        <a:off x="34539" y="757566"/>
        <a:ext cx="8316804" cy="638449"/>
      </dsp:txXfrm>
    </dsp:sp>
    <dsp:sp modelId="{1CF18349-7491-45CA-802A-7870E69C5BCA}">
      <dsp:nvSpPr>
        <dsp:cNvPr id="0" name=""/>
        <dsp:cNvSpPr/>
      </dsp:nvSpPr>
      <dsp:spPr>
        <a:xfrm>
          <a:off x="0" y="1444031"/>
          <a:ext cx="8385882" cy="707527"/>
        </a:xfrm>
        <a:prstGeom prst="roundRect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Pagamento</a:t>
          </a:r>
          <a:r>
            <a:rPr lang="en-US" sz="20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b="1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pela</a:t>
          </a:r>
          <a:r>
            <a:rPr lang="en-US" sz="20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b="1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Ocupação</a:t>
          </a:r>
          <a:r>
            <a:rPr lang="en-US" sz="20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b="1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ou</a:t>
          </a:r>
          <a:r>
            <a:rPr lang="en-US" sz="20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b="1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Retenção</a:t>
          </a:r>
          <a:r>
            <a:rPr lang="en-US" sz="20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de </a:t>
          </a:r>
          <a:r>
            <a:rPr lang="en-US" sz="2000" b="1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Área</a:t>
          </a:r>
          <a:r>
            <a:rPr lang="en-US" sz="20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(“</a:t>
          </a:r>
          <a:r>
            <a:rPr lang="en-US" sz="2000" b="1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Aluguel</a:t>
          </a:r>
          <a:r>
            <a:rPr lang="en-US" sz="20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de </a:t>
          </a:r>
          <a:r>
            <a:rPr lang="en-US" sz="2000" b="1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Área</a:t>
          </a:r>
          <a:r>
            <a:rPr lang="en-US" sz="20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”)</a:t>
          </a:r>
          <a:endParaRPr lang="pt-BR" sz="2000" b="1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>
        <a:off x="34539" y="1478570"/>
        <a:ext cx="8316804" cy="638449"/>
      </dsp:txXfrm>
    </dsp:sp>
    <dsp:sp modelId="{0AD37FBE-DDBD-4197-964E-50E25565B788}">
      <dsp:nvSpPr>
        <dsp:cNvPr id="0" name=""/>
        <dsp:cNvSpPr/>
      </dsp:nvSpPr>
      <dsp:spPr>
        <a:xfrm>
          <a:off x="0" y="2166516"/>
          <a:ext cx="8385882" cy="707527"/>
        </a:xfrm>
        <a:prstGeom prst="roundRect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b="1" kern="1200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Royalties</a:t>
          </a:r>
          <a:endParaRPr lang="pt-BR" sz="2000" b="1" kern="1200" dirty="0">
            <a:solidFill>
              <a:schemeClr val="bg1">
                <a:lumMod val="95000"/>
              </a:schemeClr>
            </a:solidFill>
            <a:latin typeface="Arial" pitchFamily="34" charset="0"/>
            <a:cs typeface="Arial" pitchFamily="34" charset="0"/>
          </a:endParaRPr>
        </a:p>
      </dsp:txBody>
      <dsp:txXfrm>
        <a:off x="34539" y="2201055"/>
        <a:ext cx="8316804" cy="638449"/>
      </dsp:txXfrm>
    </dsp:sp>
    <dsp:sp modelId="{752C973F-1AF7-4885-AC5A-232E82ECD589}">
      <dsp:nvSpPr>
        <dsp:cNvPr id="0" name=""/>
        <dsp:cNvSpPr/>
      </dsp:nvSpPr>
      <dsp:spPr>
        <a:xfrm>
          <a:off x="0" y="2888260"/>
          <a:ext cx="8385882" cy="707527"/>
        </a:xfrm>
        <a:prstGeom prst="roundRect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b="1" kern="1200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Participação Especial (PE)</a:t>
          </a:r>
          <a:endParaRPr lang="pt-BR" sz="2000" b="1" kern="1200" dirty="0">
            <a:solidFill>
              <a:schemeClr val="bg1">
                <a:lumMod val="95000"/>
              </a:schemeClr>
            </a:solidFill>
            <a:latin typeface="Arial" pitchFamily="34" charset="0"/>
            <a:cs typeface="Arial" pitchFamily="34" charset="0"/>
          </a:endParaRPr>
        </a:p>
      </dsp:txBody>
      <dsp:txXfrm>
        <a:off x="34539" y="2922799"/>
        <a:ext cx="8316804" cy="638449"/>
      </dsp:txXfrm>
    </dsp:sp>
    <dsp:sp modelId="{0CCD64A5-2A7A-4D70-AAE8-5DECC19A915D}">
      <dsp:nvSpPr>
        <dsp:cNvPr id="0" name=""/>
        <dsp:cNvSpPr/>
      </dsp:nvSpPr>
      <dsp:spPr>
        <a:xfrm>
          <a:off x="0" y="3610566"/>
          <a:ext cx="8385882" cy="707527"/>
        </a:xfrm>
        <a:prstGeom prst="roundRect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b="1" kern="1200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Pagamento aos Proprietários da Terra</a:t>
          </a:r>
          <a:endParaRPr lang="pt-BR" sz="2000" b="1" kern="1200" dirty="0">
            <a:solidFill>
              <a:schemeClr val="bg1">
                <a:lumMod val="95000"/>
              </a:schemeClr>
            </a:solidFill>
            <a:latin typeface="Arial" pitchFamily="34" charset="0"/>
            <a:cs typeface="Arial" pitchFamily="34" charset="0"/>
          </a:endParaRPr>
        </a:p>
      </dsp:txBody>
      <dsp:txXfrm>
        <a:off x="34539" y="3645105"/>
        <a:ext cx="8316804" cy="638449"/>
      </dsp:txXfrm>
    </dsp:sp>
    <dsp:sp modelId="{28B8C8E8-15DF-40A8-BE08-9FBB0FC66AE9}">
      <dsp:nvSpPr>
        <dsp:cNvPr id="0" name=""/>
        <dsp:cNvSpPr/>
      </dsp:nvSpPr>
      <dsp:spPr>
        <a:xfrm>
          <a:off x="0" y="4332311"/>
          <a:ext cx="8385882" cy="707527"/>
        </a:xfrm>
        <a:prstGeom prst="roundRect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err="1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Considerações</a:t>
          </a:r>
          <a:r>
            <a:rPr lang="en-US" sz="2000" b="1" kern="1200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b="1" kern="1200" dirty="0" err="1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Finais</a:t>
          </a:r>
          <a:endParaRPr lang="pt-BR" sz="2000" b="1" kern="1200" dirty="0">
            <a:solidFill>
              <a:schemeClr val="bg1">
                <a:lumMod val="95000"/>
              </a:schemeClr>
            </a:solidFill>
            <a:latin typeface="Arial" pitchFamily="34" charset="0"/>
            <a:cs typeface="Arial" pitchFamily="34" charset="0"/>
          </a:endParaRPr>
        </a:p>
      </dsp:txBody>
      <dsp:txXfrm>
        <a:off x="34539" y="4366850"/>
        <a:ext cx="8316804" cy="638449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6C4C8C0-78B6-4560-8366-53D9F6E45C65}">
      <dsp:nvSpPr>
        <dsp:cNvPr id="0" name=""/>
        <dsp:cNvSpPr/>
      </dsp:nvSpPr>
      <dsp:spPr>
        <a:xfrm>
          <a:off x="0" y="0"/>
          <a:ext cx="8385882" cy="708512"/>
        </a:xfrm>
        <a:prstGeom prst="roundRect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b="1" kern="1200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Base legal</a:t>
          </a:r>
          <a:endParaRPr lang="pt-BR" sz="2000" b="1" kern="1200" dirty="0">
            <a:solidFill>
              <a:schemeClr val="bg1">
                <a:lumMod val="95000"/>
              </a:schemeClr>
            </a:solidFill>
            <a:latin typeface="Arial" pitchFamily="34" charset="0"/>
            <a:cs typeface="Arial" pitchFamily="34" charset="0"/>
          </a:endParaRPr>
        </a:p>
      </dsp:txBody>
      <dsp:txXfrm>
        <a:off x="34587" y="34587"/>
        <a:ext cx="8316708" cy="639338"/>
      </dsp:txXfrm>
    </dsp:sp>
    <dsp:sp modelId="{BF54B848-1049-4CD2-BE88-9231F439F088}">
      <dsp:nvSpPr>
        <dsp:cNvPr id="0" name=""/>
        <dsp:cNvSpPr/>
      </dsp:nvSpPr>
      <dsp:spPr>
        <a:xfrm>
          <a:off x="0" y="722167"/>
          <a:ext cx="8385882" cy="708512"/>
        </a:xfrm>
        <a:prstGeom prst="roundRect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b="1" kern="1200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Bônus de Assinatura</a:t>
          </a:r>
          <a:endParaRPr lang="pt-BR" sz="2000" b="1" kern="1200" dirty="0">
            <a:solidFill>
              <a:schemeClr val="bg1">
                <a:lumMod val="95000"/>
              </a:schemeClr>
            </a:solidFill>
            <a:latin typeface="Arial" pitchFamily="34" charset="0"/>
            <a:cs typeface="Arial" pitchFamily="34" charset="0"/>
          </a:endParaRPr>
        </a:p>
      </dsp:txBody>
      <dsp:txXfrm>
        <a:off x="34587" y="756754"/>
        <a:ext cx="8316708" cy="639338"/>
      </dsp:txXfrm>
    </dsp:sp>
    <dsp:sp modelId="{1CF18349-7491-45CA-802A-7870E69C5BCA}">
      <dsp:nvSpPr>
        <dsp:cNvPr id="0" name=""/>
        <dsp:cNvSpPr/>
      </dsp:nvSpPr>
      <dsp:spPr>
        <a:xfrm>
          <a:off x="0" y="1443396"/>
          <a:ext cx="8385882" cy="708512"/>
        </a:xfrm>
        <a:prstGeom prst="roundRect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err="1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Pagamento</a:t>
          </a:r>
          <a:r>
            <a:rPr lang="en-US" sz="2000" b="1" kern="1200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b="1" kern="1200" dirty="0" err="1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pela</a:t>
          </a:r>
          <a:r>
            <a:rPr lang="en-US" sz="2000" b="1" kern="1200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b="1" kern="1200" dirty="0" err="1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Ocupação</a:t>
          </a:r>
          <a:r>
            <a:rPr lang="en-US" sz="2000" b="1" kern="1200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b="1" kern="1200" dirty="0" err="1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ou</a:t>
          </a:r>
          <a:r>
            <a:rPr lang="en-US" sz="2000" b="1" kern="1200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b="1" kern="1200" dirty="0" err="1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Retenção</a:t>
          </a:r>
          <a:r>
            <a:rPr lang="en-US" sz="2000" b="1" kern="1200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 de </a:t>
          </a:r>
          <a:r>
            <a:rPr lang="en-US" sz="2000" b="1" kern="1200" dirty="0" err="1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Área</a:t>
          </a:r>
          <a:r>
            <a:rPr lang="en-US" sz="2000" b="1" kern="1200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 (“</a:t>
          </a:r>
          <a:r>
            <a:rPr lang="en-US" sz="2000" b="1" kern="1200" dirty="0" err="1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Aluguel</a:t>
          </a:r>
          <a:r>
            <a:rPr lang="en-US" sz="2000" b="1" kern="1200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 de </a:t>
          </a:r>
          <a:r>
            <a:rPr lang="en-US" sz="2000" b="1" kern="1200" dirty="0" err="1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Área</a:t>
          </a:r>
          <a:r>
            <a:rPr lang="en-US" sz="2000" b="1" kern="1200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”)</a:t>
          </a:r>
          <a:endParaRPr lang="pt-BR" sz="2000" b="1" kern="1200" dirty="0">
            <a:solidFill>
              <a:schemeClr val="bg1">
                <a:lumMod val="95000"/>
              </a:schemeClr>
            </a:solidFill>
            <a:latin typeface="Arial" pitchFamily="34" charset="0"/>
            <a:cs typeface="Arial" pitchFamily="34" charset="0"/>
          </a:endParaRPr>
        </a:p>
      </dsp:txBody>
      <dsp:txXfrm>
        <a:off x="34587" y="1477983"/>
        <a:ext cx="8316708" cy="639338"/>
      </dsp:txXfrm>
    </dsp:sp>
    <dsp:sp modelId="{0AD37FBE-DDBD-4197-964E-50E25565B788}">
      <dsp:nvSpPr>
        <dsp:cNvPr id="0" name=""/>
        <dsp:cNvSpPr/>
      </dsp:nvSpPr>
      <dsp:spPr>
        <a:xfrm>
          <a:off x="0" y="2166023"/>
          <a:ext cx="8385882" cy="708512"/>
        </a:xfrm>
        <a:prstGeom prst="roundRect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Royalties</a:t>
          </a:r>
          <a:endParaRPr lang="pt-BR" sz="2000" b="1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>
        <a:off x="34587" y="2200610"/>
        <a:ext cx="8316708" cy="639338"/>
      </dsp:txXfrm>
    </dsp:sp>
    <dsp:sp modelId="{752C973F-1AF7-4885-AC5A-232E82ECD589}">
      <dsp:nvSpPr>
        <dsp:cNvPr id="0" name=""/>
        <dsp:cNvSpPr/>
      </dsp:nvSpPr>
      <dsp:spPr>
        <a:xfrm>
          <a:off x="0" y="2887951"/>
          <a:ext cx="8385882" cy="708512"/>
        </a:xfrm>
        <a:prstGeom prst="roundRect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b="1" kern="1200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Participação Especial (PE)</a:t>
          </a:r>
          <a:endParaRPr lang="pt-BR" sz="2000" b="1" kern="1200" dirty="0">
            <a:solidFill>
              <a:schemeClr val="bg1">
                <a:lumMod val="95000"/>
              </a:schemeClr>
            </a:solidFill>
            <a:latin typeface="Arial" pitchFamily="34" charset="0"/>
            <a:cs typeface="Arial" pitchFamily="34" charset="0"/>
          </a:endParaRPr>
        </a:p>
      </dsp:txBody>
      <dsp:txXfrm>
        <a:off x="34587" y="2922538"/>
        <a:ext cx="8316708" cy="639338"/>
      </dsp:txXfrm>
    </dsp:sp>
    <dsp:sp modelId="{0CCD64A5-2A7A-4D70-AAE8-5DECC19A915D}">
      <dsp:nvSpPr>
        <dsp:cNvPr id="0" name=""/>
        <dsp:cNvSpPr/>
      </dsp:nvSpPr>
      <dsp:spPr>
        <a:xfrm>
          <a:off x="0" y="3610410"/>
          <a:ext cx="8385882" cy="708512"/>
        </a:xfrm>
        <a:prstGeom prst="roundRect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b="1" kern="1200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Pagamento aos Proprietários da Terra</a:t>
          </a:r>
          <a:endParaRPr lang="pt-BR" sz="2000" b="1" kern="1200" dirty="0">
            <a:solidFill>
              <a:schemeClr val="bg1">
                <a:lumMod val="95000"/>
              </a:schemeClr>
            </a:solidFill>
            <a:latin typeface="Arial" pitchFamily="34" charset="0"/>
            <a:cs typeface="Arial" pitchFamily="34" charset="0"/>
          </a:endParaRPr>
        </a:p>
      </dsp:txBody>
      <dsp:txXfrm>
        <a:off x="34587" y="3644997"/>
        <a:ext cx="8316708" cy="639338"/>
      </dsp:txXfrm>
    </dsp:sp>
    <dsp:sp modelId="{28B8C8E8-15DF-40A8-BE08-9FBB0FC66AE9}">
      <dsp:nvSpPr>
        <dsp:cNvPr id="0" name=""/>
        <dsp:cNvSpPr/>
      </dsp:nvSpPr>
      <dsp:spPr>
        <a:xfrm>
          <a:off x="0" y="4332047"/>
          <a:ext cx="8385882" cy="708512"/>
        </a:xfrm>
        <a:prstGeom prst="roundRect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err="1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Considerações</a:t>
          </a:r>
          <a:r>
            <a:rPr lang="en-US" sz="2000" b="1" kern="1200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b="1" kern="1200" dirty="0" err="1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Finais</a:t>
          </a:r>
          <a:endParaRPr lang="pt-BR" sz="2000" b="1" kern="1200" dirty="0">
            <a:solidFill>
              <a:schemeClr val="bg1">
                <a:lumMod val="95000"/>
              </a:schemeClr>
            </a:solidFill>
            <a:latin typeface="Arial" pitchFamily="34" charset="0"/>
            <a:cs typeface="Arial" pitchFamily="34" charset="0"/>
          </a:endParaRPr>
        </a:p>
      </dsp:txBody>
      <dsp:txXfrm>
        <a:off x="34587" y="4366634"/>
        <a:ext cx="8316708" cy="639338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6C4C8C0-78B6-4560-8366-53D9F6E45C65}">
      <dsp:nvSpPr>
        <dsp:cNvPr id="0" name=""/>
        <dsp:cNvSpPr/>
      </dsp:nvSpPr>
      <dsp:spPr>
        <a:xfrm>
          <a:off x="0" y="0"/>
          <a:ext cx="8385882" cy="708512"/>
        </a:xfrm>
        <a:prstGeom prst="roundRect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b="1" kern="1200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Base legal</a:t>
          </a:r>
          <a:endParaRPr lang="pt-BR" sz="2000" b="1" kern="1200" dirty="0">
            <a:solidFill>
              <a:schemeClr val="bg1">
                <a:lumMod val="95000"/>
              </a:schemeClr>
            </a:solidFill>
            <a:latin typeface="Arial" pitchFamily="34" charset="0"/>
            <a:cs typeface="Arial" pitchFamily="34" charset="0"/>
          </a:endParaRPr>
        </a:p>
      </dsp:txBody>
      <dsp:txXfrm>
        <a:off x="34587" y="34587"/>
        <a:ext cx="8316708" cy="639338"/>
      </dsp:txXfrm>
    </dsp:sp>
    <dsp:sp modelId="{BF54B848-1049-4CD2-BE88-9231F439F088}">
      <dsp:nvSpPr>
        <dsp:cNvPr id="0" name=""/>
        <dsp:cNvSpPr/>
      </dsp:nvSpPr>
      <dsp:spPr>
        <a:xfrm>
          <a:off x="0" y="722167"/>
          <a:ext cx="8385882" cy="708512"/>
        </a:xfrm>
        <a:prstGeom prst="roundRect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b="1" kern="1200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Bônus de Assinatura</a:t>
          </a:r>
          <a:endParaRPr lang="pt-BR" sz="2000" b="1" kern="1200" dirty="0">
            <a:solidFill>
              <a:schemeClr val="bg1">
                <a:lumMod val="95000"/>
              </a:schemeClr>
            </a:solidFill>
            <a:latin typeface="Arial" pitchFamily="34" charset="0"/>
            <a:cs typeface="Arial" pitchFamily="34" charset="0"/>
          </a:endParaRPr>
        </a:p>
      </dsp:txBody>
      <dsp:txXfrm>
        <a:off x="34587" y="756754"/>
        <a:ext cx="8316708" cy="639338"/>
      </dsp:txXfrm>
    </dsp:sp>
    <dsp:sp modelId="{1CF18349-7491-45CA-802A-7870E69C5BCA}">
      <dsp:nvSpPr>
        <dsp:cNvPr id="0" name=""/>
        <dsp:cNvSpPr/>
      </dsp:nvSpPr>
      <dsp:spPr>
        <a:xfrm>
          <a:off x="0" y="1443396"/>
          <a:ext cx="8385882" cy="708512"/>
        </a:xfrm>
        <a:prstGeom prst="roundRect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err="1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Pagamento</a:t>
          </a:r>
          <a:r>
            <a:rPr lang="en-US" sz="2000" b="1" kern="1200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b="1" kern="1200" dirty="0" err="1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pela</a:t>
          </a:r>
          <a:r>
            <a:rPr lang="en-US" sz="2000" b="1" kern="1200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b="1" kern="1200" dirty="0" err="1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Ocupação</a:t>
          </a:r>
          <a:r>
            <a:rPr lang="en-US" sz="2000" b="1" kern="1200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b="1" kern="1200" dirty="0" err="1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ou</a:t>
          </a:r>
          <a:r>
            <a:rPr lang="en-US" sz="2000" b="1" kern="1200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b="1" kern="1200" dirty="0" err="1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Retenção</a:t>
          </a:r>
          <a:r>
            <a:rPr lang="en-US" sz="2000" b="1" kern="1200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 de </a:t>
          </a:r>
          <a:r>
            <a:rPr lang="en-US" sz="2000" b="1" kern="1200" dirty="0" err="1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Área</a:t>
          </a:r>
          <a:r>
            <a:rPr lang="en-US" sz="2000" b="1" kern="1200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 (“</a:t>
          </a:r>
          <a:r>
            <a:rPr lang="en-US" sz="2000" b="1" kern="1200" dirty="0" err="1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Aluguel</a:t>
          </a:r>
          <a:r>
            <a:rPr lang="en-US" sz="2000" b="1" kern="1200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 de </a:t>
          </a:r>
          <a:r>
            <a:rPr lang="en-US" sz="2000" b="1" kern="1200" dirty="0" err="1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Área</a:t>
          </a:r>
          <a:r>
            <a:rPr lang="en-US" sz="2000" b="1" kern="1200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”)</a:t>
          </a:r>
          <a:endParaRPr lang="pt-BR" sz="2000" b="1" kern="1200" dirty="0">
            <a:solidFill>
              <a:schemeClr val="bg1">
                <a:lumMod val="95000"/>
              </a:schemeClr>
            </a:solidFill>
            <a:latin typeface="Arial" pitchFamily="34" charset="0"/>
            <a:cs typeface="Arial" pitchFamily="34" charset="0"/>
          </a:endParaRPr>
        </a:p>
      </dsp:txBody>
      <dsp:txXfrm>
        <a:off x="34587" y="1477983"/>
        <a:ext cx="8316708" cy="639338"/>
      </dsp:txXfrm>
    </dsp:sp>
    <dsp:sp modelId="{0AD37FBE-DDBD-4197-964E-50E25565B788}">
      <dsp:nvSpPr>
        <dsp:cNvPr id="0" name=""/>
        <dsp:cNvSpPr/>
      </dsp:nvSpPr>
      <dsp:spPr>
        <a:xfrm>
          <a:off x="0" y="2166023"/>
          <a:ext cx="8385882" cy="708512"/>
        </a:xfrm>
        <a:prstGeom prst="roundRect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b="1" kern="1200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Royalties</a:t>
          </a:r>
          <a:endParaRPr lang="pt-BR" sz="2000" b="1" kern="1200" dirty="0">
            <a:solidFill>
              <a:schemeClr val="bg1">
                <a:lumMod val="95000"/>
              </a:schemeClr>
            </a:solidFill>
            <a:latin typeface="Arial" pitchFamily="34" charset="0"/>
            <a:cs typeface="Arial" pitchFamily="34" charset="0"/>
          </a:endParaRPr>
        </a:p>
      </dsp:txBody>
      <dsp:txXfrm>
        <a:off x="34587" y="2200610"/>
        <a:ext cx="8316708" cy="639338"/>
      </dsp:txXfrm>
    </dsp:sp>
    <dsp:sp modelId="{752C973F-1AF7-4885-AC5A-232E82ECD589}">
      <dsp:nvSpPr>
        <dsp:cNvPr id="0" name=""/>
        <dsp:cNvSpPr/>
      </dsp:nvSpPr>
      <dsp:spPr>
        <a:xfrm>
          <a:off x="0" y="2887951"/>
          <a:ext cx="8385882" cy="708512"/>
        </a:xfrm>
        <a:prstGeom prst="roundRect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Participação Especial (PE)</a:t>
          </a:r>
          <a:endParaRPr lang="pt-BR" sz="2000" b="1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>
        <a:off x="34587" y="2922538"/>
        <a:ext cx="8316708" cy="639338"/>
      </dsp:txXfrm>
    </dsp:sp>
    <dsp:sp modelId="{0CCD64A5-2A7A-4D70-AAE8-5DECC19A915D}">
      <dsp:nvSpPr>
        <dsp:cNvPr id="0" name=""/>
        <dsp:cNvSpPr/>
      </dsp:nvSpPr>
      <dsp:spPr>
        <a:xfrm>
          <a:off x="0" y="3610410"/>
          <a:ext cx="8385882" cy="708512"/>
        </a:xfrm>
        <a:prstGeom prst="roundRect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b="1" kern="1200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Pagamento aos Proprietários da Terra</a:t>
          </a:r>
          <a:endParaRPr lang="pt-BR" sz="2000" b="1" kern="1200" dirty="0">
            <a:solidFill>
              <a:schemeClr val="bg1">
                <a:lumMod val="95000"/>
              </a:schemeClr>
            </a:solidFill>
            <a:latin typeface="Arial" pitchFamily="34" charset="0"/>
            <a:cs typeface="Arial" pitchFamily="34" charset="0"/>
          </a:endParaRPr>
        </a:p>
      </dsp:txBody>
      <dsp:txXfrm>
        <a:off x="34587" y="3644997"/>
        <a:ext cx="8316708" cy="639338"/>
      </dsp:txXfrm>
    </dsp:sp>
    <dsp:sp modelId="{28B8C8E8-15DF-40A8-BE08-9FBB0FC66AE9}">
      <dsp:nvSpPr>
        <dsp:cNvPr id="0" name=""/>
        <dsp:cNvSpPr/>
      </dsp:nvSpPr>
      <dsp:spPr>
        <a:xfrm>
          <a:off x="0" y="4332047"/>
          <a:ext cx="8385882" cy="708512"/>
        </a:xfrm>
        <a:prstGeom prst="roundRect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err="1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Considerações</a:t>
          </a:r>
          <a:r>
            <a:rPr lang="en-US" sz="2000" b="1" kern="1200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b="1" kern="1200" dirty="0" err="1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Finais</a:t>
          </a:r>
          <a:endParaRPr lang="pt-BR" sz="2000" b="1" kern="1200" dirty="0">
            <a:solidFill>
              <a:schemeClr val="bg1">
                <a:lumMod val="95000"/>
              </a:schemeClr>
            </a:solidFill>
            <a:latin typeface="Arial" pitchFamily="34" charset="0"/>
            <a:cs typeface="Arial" pitchFamily="34" charset="0"/>
          </a:endParaRPr>
        </a:p>
      </dsp:txBody>
      <dsp:txXfrm>
        <a:off x="34587" y="4366634"/>
        <a:ext cx="8316708" cy="639338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6C4C8C0-78B6-4560-8366-53D9F6E45C65}">
      <dsp:nvSpPr>
        <dsp:cNvPr id="0" name=""/>
        <dsp:cNvSpPr/>
      </dsp:nvSpPr>
      <dsp:spPr>
        <a:xfrm>
          <a:off x="0" y="0"/>
          <a:ext cx="8385882" cy="708512"/>
        </a:xfrm>
        <a:prstGeom prst="roundRect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b="1" kern="1200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Base legal</a:t>
          </a:r>
          <a:endParaRPr lang="pt-BR" sz="2000" b="1" kern="1200" dirty="0">
            <a:solidFill>
              <a:schemeClr val="bg1">
                <a:lumMod val="95000"/>
              </a:schemeClr>
            </a:solidFill>
            <a:latin typeface="Arial" pitchFamily="34" charset="0"/>
            <a:cs typeface="Arial" pitchFamily="34" charset="0"/>
          </a:endParaRPr>
        </a:p>
      </dsp:txBody>
      <dsp:txXfrm>
        <a:off x="34587" y="34587"/>
        <a:ext cx="8316708" cy="639338"/>
      </dsp:txXfrm>
    </dsp:sp>
    <dsp:sp modelId="{BF54B848-1049-4CD2-BE88-9231F439F088}">
      <dsp:nvSpPr>
        <dsp:cNvPr id="0" name=""/>
        <dsp:cNvSpPr/>
      </dsp:nvSpPr>
      <dsp:spPr>
        <a:xfrm>
          <a:off x="0" y="722167"/>
          <a:ext cx="8385882" cy="708512"/>
        </a:xfrm>
        <a:prstGeom prst="roundRect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b="1" kern="1200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Bônus de Assinatura</a:t>
          </a:r>
          <a:endParaRPr lang="pt-BR" sz="2000" b="1" kern="1200" dirty="0">
            <a:solidFill>
              <a:schemeClr val="bg1">
                <a:lumMod val="95000"/>
              </a:schemeClr>
            </a:solidFill>
            <a:latin typeface="Arial" pitchFamily="34" charset="0"/>
            <a:cs typeface="Arial" pitchFamily="34" charset="0"/>
          </a:endParaRPr>
        </a:p>
      </dsp:txBody>
      <dsp:txXfrm>
        <a:off x="34587" y="756754"/>
        <a:ext cx="8316708" cy="639338"/>
      </dsp:txXfrm>
    </dsp:sp>
    <dsp:sp modelId="{1CF18349-7491-45CA-802A-7870E69C5BCA}">
      <dsp:nvSpPr>
        <dsp:cNvPr id="0" name=""/>
        <dsp:cNvSpPr/>
      </dsp:nvSpPr>
      <dsp:spPr>
        <a:xfrm>
          <a:off x="0" y="1443396"/>
          <a:ext cx="8385882" cy="708512"/>
        </a:xfrm>
        <a:prstGeom prst="roundRect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err="1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Pagamento</a:t>
          </a:r>
          <a:r>
            <a:rPr lang="en-US" sz="2000" b="1" kern="1200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b="1" kern="1200" dirty="0" err="1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pela</a:t>
          </a:r>
          <a:r>
            <a:rPr lang="en-US" sz="2000" b="1" kern="1200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b="1" kern="1200" dirty="0" err="1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Ocupação</a:t>
          </a:r>
          <a:r>
            <a:rPr lang="en-US" sz="2000" b="1" kern="1200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b="1" kern="1200" dirty="0" err="1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ou</a:t>
          </a:r>
          <a:r>
            <a:rPr lang="en-US" sz="2000" b="1" kern="1200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b="1" kern="1200" dirty="0" err="1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Retenção</a:t>
          </a:r>
          <a:r>
            <a:rPr lang="en-US" sz="2000" b="1" kern="1200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 de </a:t>
          </a:r>
          <a:r>
            <a:rPr lang="en-US" sz="2000" b="1" kern="1200" dirty="0" err="1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Área</a:t>
          </a:r>
          <a:r>
            <a:rPr lang="en-US" sz="2000" b="1" kern="1200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 (“</a:t>
          </a:r>
          <a:r>
            <a:rPr lang="en-US" sz="2000" b="1" kern="1200" dirty="0" err="1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Aluguel</a:t>
          </a:r>
          <a:r>
            <a:rPr lang="en-US" sz="2000" b="1" kern="1200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 de </a:t>
          </a:r>
          <a:r>
            <a:rPr lang="en-US" sz="2000" b="1" kern="1200" dirty="0" err="1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Área</a:t>
          </a:r>
          <a:r>
            <a:rPr lang="en-US" sz="2000" b="1" kern="1200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”)</a:t>
          </a:r>
          <a:endParaRPr lang="pt-BR" sz="2000" b="1" kern="1200" dirty="0">
            <a:solidFill>
              <a:schemeClr val="bg1">
                <a:lumMod val="95000"/>
              </a:schemeClr>
            </a:solidFill>
            <a:latin typeface="Arial" pitchFamily="34" charset="0"/>
            <a:cs typeface="Arial" pitchFamily="34" charset="0"/>
          </a:endParaRPr>
        </a:p>
      </dsp:txBody>
      <dsp:txXfrm>
        <a:off x="34587" y="1477983"/>
        <a:ext cx="8316708" cy="639338"/>
      </dsp:txXfrm>
    </dsp:sp>
    <dsp:sp modelId="{0AD37FBE-DDBD-4197-964E-50E25565B788}">
      <dsp:nvSpPr>
        <dsp:cNvPr id="0" name=""/>
        <dsp:cNvSpPr/>
      </dsp:nvSpPr>
      <dsp:spPr>
        <a:xfrm>
          <a:off x="0" y="2166023"/>
          <a:ext cx="8385882" cy="708512"/>
        </a:xfrm>
        <a:prstGeom prst="roundRect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b="1" kern="1200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Royalties</a:t>
          </a:r>
          <a:endParaRPr lang="pt-BR" sz="2000" b="1" kern="1200" dirty="0">
            <a:solidFill>
              <a:schemeClr val="bg1">
                <a:lumMod val="95000"/>
              </a:schemeClr>
            </a:solidFill>
            <a:latin typeface="Arial" pitchFamily="34" charset="0"/>
            <a:cs typeface="Arial" pitchFamily="34" charset="0"/>
          </a:endParaRPr>
        </a:p>
      </dsp:txBody>
      <dsp:txXfrm>
        <a:off x="34587" y="2200610"/>
        <a:ext cx="8316708" cy="639338"/>
      </dsp:txXfrm>
    </dsp:sp>
    <dsp:sp modelId="{752C973F-1AF7-4885-AC5A-232E82ECD589}">
      <dsp:nvSpPr>
        <dsp:cNvPr id="0" name=""/>
        <dsp:cNvSpPr/>
      </dsp:nvSpPr>
      <dsp:spPr>
        <a:xfrm>
          <a:off x="0" y="2887951"/>
          <a:ext cx="8385882" cy="708512"/>
        </a:xfrm>
        <a:prstGeom prst="roundRect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b="1" kern="1200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Participação Especial (PE)</a:t>
          </a:r>
          <a:endParaRPr lang="pt-BR" sz="2000" b="1" kern="1200" dirty="0">
            <a:solidFill>
              <a:schemeClr val="bg1">
                <a:lumMod val="95000"/>
              </a:schemeClr>
            </a:solidFill>
            <a:latin typeface="Arial" pitchFamily="34" charset="0"/>
            <a:cs typeface="Arial" pitchFamily="34" charset="0"/>
          </a:endParaRPr>
        </a:p>
      </dsp:txBody>
      <dsp:txXfrm>
        <a:off x="34587" y="2922538"/>
        <a:ext cx="8316708" cy="639338"/>
      </dsp:txXfrm>
    </dsp:sp>
    <dsp:sp modelId="{0CCD64A5-2A7A-4D70-AAE8-5DECC19A915D}">
      <dsp:nvSpPr>
        <dsp:cNvPr id="0" name=""/>
        <dsp:cNvSpPr/>
      </dsp:nvSpPr>
      <dsp:spPr>
        <a:xfrm>
          <a:off x="0" y="3610410"/>
          <a:ext cx="8385882" cy="708512"/>
        </a:xfrm>
        <a:prstGeom prst="roundRect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Pagamento aos Proprietários da Terra</a:t>
          </a:r>
          <a:endParaRPr lang="pt-BR" sz="2000" b="1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>
        <a:off x="34587" y="3644997"/>
        <a:ext cx="8316708" cy="639338"/>
      </dsp:txXfrm>
    </dsp:sp>
    <dsp:sp modelId="{28B8C8E8-15DF-40A8-BE08-9FBB0FC66AE9}">
      <dsp:nvSpPr>
        <dsp:cNvPr id="0" name=""/>
        <dsp:cNvSpPr/>
      </dsp:nvSpPr>
      <dsp:spPr>
        <a:xfrm>
          <a:off x="0" y="4332047"/>
          <a:ext cx="8385882" cy="708512"/>
        </a:xfrm>
        <a:prstGeom prst="roundRect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err="1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Considerações</a:t>
          </a:r>
          <a:r>
            <a:rPr lang="en-US" sz="2000" b="1" kern="1200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b="1" kern="1200" dirty="0" err="1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Finais</a:t>
          </a:r>
          <a:endParaRPr lang="pt-BR" sz="2000" b="1" kern="1200" dirty="0">
            <a:solidFill>
              <a:schemeClr val="bg1">
                <a:lumMod val="95000"/>
              </a:schemeClr>
            </a:solidFill>
            <a:latin typeface="Arial" pitchFamily="34" charset="0"/>
            <a:cs typeface="Arial" pitchFamily="34" charset="0"/>
          </a:endParaRPr>
        </a:p>
      </dsp:txBody>
      <dsp:txXfrm>
        <a:off x="34587" y="4366634"/>
        <a:ext cx="8316708" cy="639338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6C4C8C0-78B6-4560-8366-53D9F6E45C65}">
      <dsp:nvSpPr>
        <dsp:cNvPr id="0" name=""/>
        <dsp:cNvSpPr/>
      </dsp:nvSpPr>
      <dsp:spPr>
        <a:xfrm>
          <a:off x="0" y="0"/>
          <a:ext cx="8385882" cy="708512"/>
        </a:xfrm>
        <a:prstGeom prst="roundRect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b="1" kern="1200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Base legal</a:t>
          </a:r>
          <a:endParaRPr lang="pt-BR" sz="2000" b="1" kern="1200" dirty="0">
            <a:solidFill>
              <a:schemeClr val="bg1">
                <a:lumMod val="95000"/>
              </a:schemeClr>
            </a:solidFill>
            <a:latin typeface="Arial" pitchFamily="34" charset="0"/>
            <a:cs typeface="Arial" pitchFamily="34" charset="0"/>
          </a:endParaRPr>
        </a:p>
      </dsp:txBody>
      <dsp:txXfrm>
        <a:off x="34587" y="34587"/>
        <a:ext cx="8316708" cy="639338"/>
      </dsp:txXfrm>
    </dsp:sp>
    <dsp:sp modelId="{BF54B848-1049-4CD2-BE88-9231F439F088}">
      <dsp:nvSpPr>
        <dsp:cNvPr id="0" name=""/>
        <dsp:cNvSpPr/>
      </dsp:nvSpPr>
      <dsp:spPr>
        <a:xfrm>
          <a:off x="0" y="722167"/>
          <a:ext cx="8385882" cy="708512"/>
        </a:xfrm>
        <a:prstGeom prst="roundRect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b="1" kern="1200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Bônus de Assinatura</a:t>
          </a:r>
          <a:endParaRPr lang="pt-BR" sz="2000" b="1" kern="1200" dirty="0">
            <a:solidFill>
              <a:schemeClr val="bg1">
                <a:lumMod val="95000"/>
              </a:schemeClr>
            </a:solidFill>
            <a:latin typeface="Arial" pitchFamily="34" charset="0"/>
            <a:cs typeface="Arial" pitchFamily="34" charset="0"/>
          </a:endParaRPr>
        </a:p>
      </dsp:txBody>
      <dsp:txXfrm>
        <a:off x="34587" y="756754"/>
        <a:ext cx="8316708" cy="639338"/>
      </dsp:txXfrm>
    </dsp:sp>
    <dsp:sp modelId="{1CF18349-7491-45CA-802A-7870E69C5BCA}">
      <dsp:nvSpPr>
        <dsp:cNvPr id="0" name=""/>
        <dsp:cNvSpPr/>
      </dsp:nvSpPr>
      <dsp:spPr>
        <a:xfrm>
          <a:off x="0" y="1443396"/>
          <a:ext cx="8385882" cy="708512"/>
        </a:xfrm>
        <a:prstGeom prst="roundRect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err="1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Pagamento</a:t>
          </a:r>
          <a:r>
            <a:rPr lang="en-US" sz="2000" b="1" kern="1200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b="1" kern="1200" dirty="0" err="1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pela</a:t>
          </a:r>
          <a:r>
            <a:rPr lang="en-US" sz="2000" b="1" kern="1200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b="1" kern="1200" dirty="0" err="1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Ocupação</a:t>
          </a:r>
          <a:r>
            <a:rPr lang="en-US" sz="2000" b="1" kern="1200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b="1" kern="1200" dirty="0" err="1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ou</a:t>
          </a:r>
          <a:r>
            <a:rPr lang="en-US" sz="2000" b="1" kern="1200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b="1" kern="1200" dirty="0" err="1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Retenção</a:t>
          </a:r>
          <a:r>
            <a:rPr lang="en-US" sz="2000" b="1" kern="1200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 de </a:t>
          </a:r>
          <a:r>
            <a:rPr lang="en-US" sz="2000" b="1" kern="1200" dirty="0" err="1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Área</a:t>
          </a:r>
          <a:r>
            <a:rPr lang="en-US" sz="2000" b="1" kern="1200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 (“</a:t>
          </a:r>
          <a:r>
            <a:rPr lang="en-US" sz="2000" b="1" kern="1200" dirty="0" err="1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Aluguel</a:t>
          </a:r>
          <a:r>
            <a:rPr lang="en-US" sz="2000" b="1" kern="1200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 de </a:t>
          </a:r>
          <a:r>
            <a:rPr lang="en-US" sz="2000" b="1" kern="1200" dirty="0" err="1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Área</a:t>
          </a:r>
          <a:r>
            <a:rPr lang="en-US" sz="2000" b="1" kern="1200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”)</a:t>
          </a:r>
          <a:endParaRPr lang="pt-BR" sz="2000" b="1" kern="1200" dirty="0">
            <a:solidFill>
              <a:schemeClr val="bg1">
                <a:lumMod val="95000"/>
              </a:schemeClr>
            </a:solidFill>
            <a:latin typeface="Arial" pitchFamily="34" charset="0"/>
            <a:cs typeface="Arial" pitchFamily="34" charset="0"/>
          </a:endParaRPr>
        </a:p>
      </dsp:txBody>
      <dsp:txXfrm>
        <a:off x="34587" y="1477983"/>
        <a:ext cx="8316708" cy="639338"/>
      </dsp:txXfrm>
    </dsp:sp>
    <dsp:sp modelId="{0AD37FBE-DDBD-4197-964E-50E25565B788}">
      <dsp:nvSpPr>
        <dsp:cNvPr id="0" name=""/>
        <dsp:cNvSpPr/>
      </dsp:nvSpPr>
      <dsp:spPr>
        <a:xfrm>
          <a:off x="0" y="2166023"/>
          <a:ext cx="8385882" cy="708512"/>
        </a:xfrm>
        <a:prstGeom prst="roundRect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b="1" kern="1200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Royalties</a:t>
          </a:r>
          <a:endParaRPr lang="pt-BR" sz="2000" b="1" kern="1200" dirty="0">
            <a:solidFill>
              <a:schemeClr val="bg1">
                <a:lumMod val="95000"/>
              </a:schemeClr>
            </a:solidFill>
            <a:latin typeface="Arial" pitchFamily="34" charset="0"/>
            <a:cs typeface="Arial" pitchFamily="34" charset="0"/>
          </a:endParaRPr>
        </a:p>
      </dsp:txBody>
      <dsp:txXfrm>
        <a:off x="34587" y="2200610"/>
        <a:ext cx="8316708" cy="639338"/>
      </dsp:txXfrm>
    </dsp:sp>
    <dsp:sp modelId="{752C973F-1AF7-4885-AC5A-232E82ECD589}">
      <dsp:nvSpPr>
        <dsp:cNvPr id="0" name=""/>
        <dsp:cNvSpPr/>
      </dsp:nvSpPr>
      <dsp:spPr>
        <a:xfrm>
          <a:off x="0" y="2887951"/>
          <a:ext cx="8385882" cy="708512"/>
        </a:xfrm>
        <a:prstGeom prst="roundRect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b="1" kern="1200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Participação Especial (PE)</a:t>
          </a:r>
          <a:endParaRPr lang="pt-BR" sz="2000" b="1" kern="1200" dirty="0">
            <a:solidFill>
              <a:schemeClr val="bg1">
                <a:lumMod val="95000"/>
              </a:schemeClr>
            </a:solidFill>
            <a:latin typeface="Arial" pitchFamily="34" charset="0"/>
            <a:cs typeface="Arial" pitchFamily="34" charset="0"/>
          </a:endParaRPr>
        </a:p>
      </dsp:txBody>
      <dsp:txXfrm>
        <a:off x="34587" y="2922538"/>
        <a:ext cx="8316708" cy="639338"/>
      </dsp:txXfrm>
    </dsp:sp>
    <dsp:sp modelId="{0CCD64A5-2A7A-4D70-AAE8-5DECC19A915D}">
      <dsp:nvSpPr>
        <dsp:cNvPr id="0" name=""/>
        <dsp:cNvSpPr/>
      </dsp:nvSpPr>
      <dsp:spPr>
        <a:xfrm>
          <a:off x="0" y="3610410"/>
          <a:ext cx="8385882" cy="708512"/>
        </a:xfrm>
        <a:prstGeom prst="roundRect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000" b="1" kern="1200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rPr>
            <a:t>Pagamento aos Proprietários da Terra</a:t>
          </a:r>
          <a:endParaRPr lang="pt-BR" sz="2000" b="1" kern="1200" dirty="0">
            <a:solidFill>
              <a:schemeClr val="bg1">
                <a:lumMod val="95000"/>
              </a:schemeClr>
            </a:solidFill>
            <a:latin typeface="Arial" pitchFamily="34" charset="0"/>
            <a:cs typeface="Arial" pitchFamily="34" charset="0"/>
          </a:endParaRPr>
        </a:p>
      </dsp:txBody>
      <dsp:txXfrm>
        <a:off x="34587" y="3644997"/>
        <a:ext cx="8316708" cy="639338"/>
      </dsp:txXfrm>
    </dsp:sp>
    <dsp:sp modelId="{28B8C8E8-15DF-40A8-BE08-9FBB0FC66AE9}">
      <dsp:nvSpPr>
        <dsp:cNvPr id="0" name=""/>
        <dsp:cNvSpPr/>
      </dsp:nvSpPr>
      <dsp:spPr>
        <a:xfrm>
          <a:off x="0" y="4332047"/>
          <a:ext cx="8385882" cy="708512"/>
        </a:xfrm>
        <a:prstGeom prst="roundRect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Considerações</a:t>
          </a:r>
          <a:r>
            <a:rPr lang="en-US" sz="20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b="1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Finais</a:t>
          </a:r>
          <a:endParaRPr lang="pt-BR" sz="2000" b="1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>
        <a:off x="34587" y="4366634"/>
        <a:ext cx="8316708" cy="63933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1543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quarter" idx="1"/>
          </p:nvPr>
        </p:nvSpPr>
        <p:spPr>
          <a:xfrm>
            <a:off x="5622798" y="1"/>
            <a:ext cx="4301543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C805CE-737B-4510-9D87-742B9B15D131}" type="datetimeFigureOut">
              <a:rPr lang="pt-BR" smtClean="0"/>
              <a:t>02/02/2018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2"/>
          </p:nvPr>
        </p:nvSpPr>
        <p:spPr>
          <a:xfrm>
            <a:off x="0" y="6456612"/>
            <a:ext cx="4301543" cy="341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3"/>
          </p:nvPr>
        </p:nvSpPr>
        <p:spPr>
          <a:xfrm>
            <a:off x="5622798" y="6456612"/>
            <a:ext cx="4301543" cy="341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209DF3-AF54-4AC1-9F2B-96AAD6D6BF9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549763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125" cy="3413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5622925" y="0"/>
            <a:ext cx="4302125" cy="3413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6E13E1-6309-486E-9746-C41ED903C553}" type="datetimeFigureOut">
              <a:rPr lang="pt-BR" smtClean="0"/>
              <a:t>02/02/2018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3433763" y="849313"/>
            <a:ext cx="3059112" cy="2293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992188" y="3271838"/>
            <a:ext cx="7942262" cy="2676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6456363"/>
            <a:ext cx="4302125" cy="3413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5622925" y="6456363"/>
            <a:ext cx="4302125" cy="3413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779179-157C-4AB2-AA2A-63CBD6CAAD2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46535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C34C77-358A-4DB4-BBC8-0D742A6006A7}" type="slidenum">
              <a:rPr lang="pt-BR" smtClean="0"/>
              <a:pPr/>
              <a:t>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732426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56"/>
            <a:ext cx="9144000" cy="6855288"/>
          </a:xfrm>
          <a:prstGeom prst="rect">
            <a:avLst/>
          </a:prstGeom>
        </p:spPr>
      </p:pic>
      <p:pic>
        <p:nvPicPr>
          <p:cNvPr id="10" name="Imagem 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5556" y="1609635"/>
            <a:ext cx="6404187" cy="1360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59172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1"/>
          <p:cNvSpPr>
            <a:spLocks noGrp="1"/>
          </p:cNvSpPr>
          <p:nvPr>
            <p:ph type="title" hasCustomPrompt="1"/>
          </p:nvPr>
        </p:nvSpPr>
        <p:spPr>
          <a:xfrm>
            <a:off x="347134" y="314819"/>
            <a:ext cx="5291666" cy="616882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200" b="1">
                <a:solidFill>
                  <a:schemeClr val="accent6">
                    <a:lumMod val="75000"/>
                  </a:schemeClr>
                </a:solidFill>
                <a:latin typeface="+mn-lt"/>
              </a:defRPr>
            </a:lvl1pPr>
          </a:lstStyle>
          <a:p>
            <a:r>
              <a:rPr lang="pt-BR" dirty="0" smtClean="0"/>
              <a:t>CLIQUE PARA EDITAR O TÍTULO</a:t>
            </a:r>
            <a:endParaRPr lang="pt-BR" dirty="0"/>
          </a:p>
        </p:txBody>
      </p:sp>
      <p:sp>
        <p:nvSpPr>
          <p:cNvPr id="9" name="Espaço Reservado para Conteúdo 2"/>
          <p:cNvSpPr>
            <a:spLocks noGrp="1"/>
          </p:cNvSpPr>
          <p:nvPr>
            <p:ph idx="13"/>
          </p:nvPr>
        </p:nvSpPr>
        <p:spPr>
          <a:xfrm>
            <a:off x="439057" y="1312334"/>
            <a:ext cx="8269514" cy="516466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pt-BR" dirty="0" smtClean="0"/>
              <a:t>Clique para editar o texto mestre</a:t>
            </a:r>
          </a:p>
          <a:p>
            <a:pPr lvl="1"/>
            <a:r>
              <a:rPr lang="pt-BR" dirty="0" smtClean="0"/>
              <a:t>Segundo nível</a:t>
            </a:r>
          </a:p>
          <a:p>
            <a:pPr lvl="2"/>
            <a:r>
              <a:rPr lang="pt-BR" dirty="0" smtClean="0"/>
              <a:t>Terceiro nível</a:t>
            </a:r>
          </a:p>
          <a:p>
            <a:pPr lvl="3"/>
            <a:r>
              <a:rPr lang="pt-BR" dirty="0" smtClean="0"/>
              <a:t>Quarto nível</a:t>
            </a:r>
          </a:p>
          <a:p>
            <a:pPr lvl="4"/>
            <a:r>
              <a:rPr lang="pt-BR" dirty="0" smtClean="0"/>
              <a:t>Quinto nível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1290191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1"/>
          <p:cNvSpPr>
            <a:spLocks noGrp="1"/>
          </p:cNvSpPr>
          <p:nvPr>
            <p:ph type="title" hasCustomPrompt="1"/>
          </p:nvPr>
        </p:nvSpPr>
        <p:spPr>
          <a:xfrm>
            <a:off x="347134" y="314819"/>
            <a:ext cx="5291666" cy="616882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200" b="1">
                <a:solidFill>
                  <a:schemeClr val="accent6">
                    <a:lumMod val="75000"/>
                  </a:schemeClr>
                </a:solidFill>
                <a:latin typeface="+mn-lt"/>
              </a:defRPr>
            </a:lvl1pPr>
          </a:lstStyle>
          <a:p>
            <a:r>
              <a:rPr lang="pt-BR" dirty="0" smtClean="0"/>
              <a:t>CLIQUE PARA EDITAR O TÍTULO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3683920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0E38A2BA-5AD0-4273-8669-7FB517C8ECCA}" type="datetimeFigureOut">
              <a:rPr lang="pt-BR" smtClean="0"/>
              <a:t>02/02/2018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C17361ED-DC62-43CA-89E3-14E30444B522}" type="slidenum">
              <a:rPr lang="pt-BR" smtClean="0"/>
              <a:t>‹nº›</a:t>
            </a:fld>
            <a:endParaRPr lang="pt-BR"/>
          </a:p>
        </p:txBody>
      </p:sp>
      <p:sp>
        <p:nvSpPr>
          <p:cNvPr id="9" name="Título 1"/>
          <p:cNvSpPr>
            <a:spLocks noGrp="1"/>
          </p:cNvSpPr>
          <p:nvPr>
            <p:ph type="title" hasCustomPrompt="1"/>
          </p:nvPr>
        </p:nvSpPr>
        <p:spPr>
          <a:xfrm>
            <a:off x="347134" y="314819"/>
            <a:ext cx="5291666" cy="616882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200" b="1">
                <a:solidFill>
                  <a:schemeClr val="accent6">
                    <a:lumMod val="75000"/>
                  </a:schemeClr>
                </a:solidFill>
                <a:latin typeface="+mn-lt"/>
              </a:defRPr>
            </a:lvl1pPr>
          </a:lstStyle>
          <a:p>
            <a:r>
              <a:rPr lang="pt-BR" dirty="0" smtClean="0"/>
              <a:t>CLIQUE PARA EDITAR O TÍTULO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3702121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0E38A2BA-5AD0-4273-8669-7FB517C8ECCA}" type="datetimeFigureOut">
              <a:rPr lang="pt-BR" smtClean="0"/>
              <a:t>02/02/2018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C17361ED-DC62-43CA-89E3-14E30444B522}" type="slidenum">
              <a:rPr lang="pt-BR" smtClean="0"/>
              <a:t>‹nº›</a:t>
            </a:fld>
            <a:endParaRPr lang="pt-BR"/>
          </a:p>
        </p:txBody>
      </p:sp>
      <p:sp>
        <p:nvSpPr>
          <p:cNvPr id="11" name="Título 1"/>
          <p:cNvSpPr>
            <a:spLocks noGrp="1"/>
          </p:cNvSpPr>
          <p:nvPr>
            <p:ph type="title" hasCustomPrompt="1"/>
          </p:nvPr>
        </p:nvSpPr>
        <p:spPr>
          <a:xfrm>
            <a:off x="347134" y="314819"/>
            <a:ext cx="5291666" cy="616882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200" b="1">
                <a:solidFill>
                  <a:schemeClr val="accent6">
                    <a:lumMod val="75000"/>
                  </a:schemeClr>
                </a:solidFill>
                <a:latin typeface="+mn-lt"/>
              </a:defRPr>
            </a:lvl1pPr>
          </a:lstStyle>
          <a:p>
            <a:r>
              <a:rPr lang="pt-BR" dirty="0" smtClean="0"/>
              <a:t>CLIQUE PARA EDITAR O TÍTULO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5763475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m 9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6"/>
          <a:stretch/>
        </p:blipFill>
        <p:spPr>
          <a:xfrm>
            <a:off x="1440000" y="-8467"/>
            <a:ext cx="7704000" cy="5820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8173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np.gov.br/wwwanp/royalties-e-outras-participacoes" TargetMode="External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hyperlink" Target="http://www.anp.gov.br/wwwanp/royalties-e-outras-participacoes/preco-de-referencia-do-gas-natural" TargetMode="Externa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592672" y="3935098"/>
            <a:ext cx="7958667" cy="28469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3600"/>
              </a:spcAft>
            </a:pPr>
            <a:r>
              <a:rPr lang="pt-BR" sz="3600" b="1" dirty="0" smtClean="0">
                <a:solidFill>
                  <a:schemeClr val="bg1"/>
                </a:solidFill>
              </a:rPr>
              <a:t>As Participações Governamentais e de Terceiros no Contrato de Concessão</a:t>
            </a:r>
            <a:endParaRPr lang="pt-BR" sz="3600" b="1" dirty="0">
              <a:solidFill>
                <a:schemeClr val="bg1"/>
              </a:solidFill>
            </a:endParaRPr>
          </a:p>
          <a:p>
            <a:pPr algn="ctr">
              <a:spcAft>
                <a:spcPts val="4200"/>
              </a:spcAft>
            </a:pPr>
            <a:r>
              <a:rPr lang="pt-BR" sz="2400" b="1" dirty="0" smtClean="0">
                <a:solidFill>
                  <a:srgbClr val="273C18"/>
                </a:solidFill>
              </a:rPr>
              <a:t>Thyago Grotti Vieira (SPG)</a:t>
            </a:r>
            <a:endParaRPr lang="pt-BR" sz="2400" b="1" dirty="0">
              <a:solidFill>
                <a:srgbClr val="273C18"/>
              </a:solidFill>
            </a:endParaRPr>
          </a:p>
          <a:p>
            <a:pPr algn="ctr">
              <a:spcAft>
                <a:spcPts val="600"/>
              </a:spcAft>
            </a:pPr>
            <a:r>
              <a:rPr lang="pt-BR" i="1" dirty="0" smtClean="0">
                <a:solidFill>
                  <a:schemeClr val="bg1"/>
                </a:solidFill>
              </a:rPr>
              <a:t>Rio de Janeiro, 02/02/2018</a:t>
            </a:r>
            <a:endParaRPr lang="pt-BR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68858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z="3600" dirty="0" smtClean="0"/>
              <a:t>Roteiro</a:t>
            </a:r>
            <a:endParaRPr lang="pt-BR" sz="3600" dirty="0"/>
          </a:p>
        </p:txBody>
      </p:sp>
      <p:graphicFrame>
        <p:nvGraphicFramePr>
          <p:cNvPr id="6" name="Diagrama 5"/>
          <p:cNvGraphicFramePr/>
          <p:nvPr>
            <p:extLst/>
          </p:nvPr>
        </p:nvGraphicFramePr>
        <p:xfrm>
          <a:off x="395536" y="1340768"/>
          <a:ext cx="8385882" cy="5040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9759316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320933" y="1322049"/>
            <a:ext cx="8543729" cy="5375084"/>
          </a:xfrm>
          <a:prstGeom prst="rect">
            <a:avLst/>
          </a:prstGeom>
        </p:spPr>
        <p:txBody>
          <a:bodyPr>
            <a:noAutofit/>
          </a:bodyPr>
          <a:lstStyle/>
          <a:p>
            <a:pPr marL="635328" lvl="1" indent="-640171" algn="just"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Ø"/>
            </a:pP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Lei n</a:t>
            </a:r>
            <a:r>
              <a:rPr lang="en-US" sz="3200" b="1" baseline="3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o</a:t>
            </a: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9.478/97, art. 46:</a:t>
            </a:r>
          </a:p>
          <a:p>
            <a:pPr marL="953691" lvl="1" indent="-504292" algn="just">
              <a:lnSpc>
                <a:spcPct val="120000"/>
              </a:lnSpc>
              <a:spcAft>
                <a:spcPts val="600"/>
              </a:spcAft>
              <a:buFont typeface="+mj-lt"/>
              <a:buAutoNum type="romanLcPeriod"/>
            </a:pPr>
            <a:r>
              <a:rPr lang="pt-BR" sz="2000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V</a:t>
            </a:r>
            <a:r>
              <a:rPr lang="pt-BR" sz="20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alor </a:t>
            </a:r>
            <a:r>
              <a:rPr lang="pt-BR" sz="2000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monetário ofertado no leilão na proposta de cada empresa.</a:t>
            </a:r>
          </a:p>
          <a:p>
            <a:pPr marL="953691" lvl="1" indent="-504292" algn="just">
              <a:lnSpc>
                <a:spcPct val="120000"/>
              </a:lnSpc>
              <a:spcAft>
                <a:spcPts val="600"/>
              </a:spcAft>
              <a:buFont typeface="+mj-lt"/>
              <a:buAutoNum type="romanLcPeriod"/>
            </a:pPr>
            <a:r>
              <a:rPr lang="pt-BR" sz="2000" dirty="0">
                <a:latin typeface="Arial" charset="0"/>
              </a:rPr>
              <a:t>Seu valor mínimo </a:t>
            </a:r>
            <a:r>
              <a:rPr lang="pt-BR" sz="2000" dirty="0" smtClean="0">
                <a:latin typeface="Arial" charset="0"/>
              </a:rPr>
              <a:t>consta da tabela 22 do anexo XIII dos editais </a:t>
            </a:r>
            <a:r>
              <a:rPr lang="pt-BR" sz="2000" dirty="0">
                <a:latin typeface="Arial" charset="0"/>
              </a:rPr>
              <a:t>de </a:t>
            </a:r>
            <a:r>
              <a:rPr lang="pt-BR" sz="2000" dirty="0" smtClean="0">
                <a:latin typeface="Arial" charset="0"/>
              </a:rPr>
              <a:t>licitação (terra e mar), </a:t>
            </a:r>
            <a:r>
              <a:rPr lang="pt-BR" sz="2000" dirty="0">
                <a:latin typeface="Arial" charset="0"/>
              </a:rPr>
              <a:t>para cada bloco ofertado.</a:t>
            </a:r>
          </a:p>
          <a:p>
            <a:pPr marL="953691" lvl="1" indent="-504292" algn="just">
              <a:lnSpc>
                <a:spcPct val="120000"/>
              </a:lnSpc>
              <a:spcAft>
                <a:spcPts val="1800"/>
              </a:spcAft>
              <a:buFont typeface="+mj-lt"/>
              <a:buAutoNum type="romanLcPeriod"/>
            </a:pPr>
            <a:r>
              <a:rPr lang="pt-BR" sz="20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Forma, junto com o PEM, o critério de apuração das ofertas, tendo um peso de 80% contra 20% para o PEM.</a:t>
            </a:r>
          </a:p>
          <a:p>
            <a:pPr marL="953691" lvl="1" indent="-504292" algn="just">
              <a:lnSpc>
                <a:spcPct val="120000"/>
              </a:lnSpc>
              <a:spcAft>
                <a:spcPts val="1588"/>
              </a:spcAft>
              <a:buFont typeface="+mj-lt"/>
              <a:buAutoNum type="romanLcPeriod"/>
            </a:pPr>
            <a:endParaRPr lang="pt-BR" sz="2000" dirty="0" smtClean="0"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endParaRPr>
          </a:p>
          <a:p>
            <a:pPr marL="953691" lvl="1" indent="-504292" algn="just">
              <a:lnSpc>
                <a:spcPct val="120000"/>
              </a:lnSpc>
              <a:spcBef>
                <a:spcPts val="3600"/>
              </a:spcBef>
              <a:spcAft>
                <a:spcPts val="600"/>
              </a:spcAft>
              <a:buFont typeface="+mj-lt"/>
              <a:buAutoNum type="romanLcPeriod"/>
            </a:pPr>
            <a:r>
              <a:rPr lang="pt-BR" sz="19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Deve ser </a:t>
            </a:r>
            <a:r>
              <a:rPr lang="pt-BR" sz="1900" b="1" u="sng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pago em GRU </a:t>
            </a:r>
            <a:r>
              <a:rPr lang="pt-BR" sz="1900" b="1" u="sng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no prazo estipulado </a:t>
            </a:r>
            <a:r>
              <a:rPr lang="pt-BR" sz="1900" b="1" u="sng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no cronograma</a:t>
            </a:r>
            <a:r>
              <a:rPr lang="pt-BR" sz="1900" b="1" u="sng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 </a:t>
            </a:r>
            <a:r>
              <a:rPr lang="pt-BR" sz="1900" b="1" u="sng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da Rodada, previsto no edital, </a:t>
            </a:r>
            <a:r>
              <a:rPr lang="pt-BR" sz="1900" b="1" u="sng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antes da assinatura </a:t>
            </a:r>
            <a:r>
              <a:rPr lang="pt-BR" sz="1900" b="1" u="sng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do </a:t>
            </a:r>
            <a:r>
              <a:rPr lang="pt-BR" sz="1900" b="1" u="sng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contrato.</a:t>
            </a:r>
          </a:p>
          <a:p>
            <a:pPr marL="982663" lvl="1" indent="-533400" algn="just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pt-BR" sz="19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Prazo final para pagamento e envio do comprov</a:t>
            </a:r>
            <a:r>
              <a:rPr lang="pt-BR" sz="19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ante</a:t>
            </a:r>
            <a:r>
              <a:rPr lang="pt-BR" sz="19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: 28/09/2018</a:t>
            </a:r>
            <a:endParaRPr lang="pt-BR" sz="1900" b="1" dirty="0">
              <a:solidFill>
                <a:srgbClr val="FF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endParaRP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sp>
        <p:nvSpPr>
          <p:cNvPr id="7" name="Título 1"/>
          <p:cNvSpPr>
            <a:spLocks noGrp="1"/>
          </p:cNvSpPr>
          <p:nvPr>
            <p:ph type="title"/>
          </p:nvPr>
        </p:nvSpPr>
        <p:spPr>
          <a:xfrm>
            <a:off x="347134" y="314819"/>
            <a:ext cx="5291666" cy="616882"/>
          </a:xfrm>
        </p:spPr>
        <p:txBody>
          <a:bodyPr/>
          <a:lstStyle/>
          <a:p>
            <a:r>
              <a:rPr lang="pt-BR" sz="3600" dirty="0" smtClean="0"/>
              <a:t>Bônus de Assinatura</a:t>
            </a:r>
            <a:endParaRPr lang="pt-BR" sz="3600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350" y="4243950"/>
            <a:ext cx="4104000" cy="51723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Imagem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483" y="4244195"/>
            <a:ext cx="3636000" cy="51855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Imagem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02853" y="4906440"/>
            <a:ext cx="2936178" cy="324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486939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303999" y="1131585"/>
            <a:ext cx="8543729" cy="5430078"/>
          </a:xfrm>
          <a:prstGeom prst="rect">
            <a:avLst/>
          </a:prstGeom>
        </p:spPr>
        <p:txBody>
          <a:bodyPr>
            <a:noAutofit/>
          </a:bodyPr>
          <a:lstStyle/>
          <a:p>
            <a:pPr marL="635328" lvl="1" indent="-640171" algn="just">
              <a:spcBef>
                <a:spcPts val="0"/>
              </a:spcBef>
              <a:spcAft>
                <a:spcPts val="1588"/>
              </a:spcAft>
              <a:buFont typeface="Wingdings" pitchFamily="2" charset="2"/>
              <a:buChar char="Ø"/>
            </a:pPr>
            <a:r>
              <a:rPr lang="en-US" sz="3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Editais</a:t>
            </a:r>
            <a:r>
              <a:rPr lang="en-US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</a:t>
            </a:r>
            <a:r>
              <a:rPr lang="en-US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de </a:t>
            </a:r>
            <a:r>
              <a:rPr lang="en-US" sz="3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Licitação</a:t>
            </a:r>
            <a:r>
              <a:rPr lang="en-US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, </a:t>
            </a:r>
            <a:r>
              <a:rPr lang="en-US" sz="3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Anexo</a:t>
            </a:r>
            <a:r>
              <a:rPr lang="en-US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</a:t>
            </a:r>
            <a:r>
              <a:rPr lang="en-US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XIII </a:t>
            </a:r>
            <a:r>
              <a:rPr lang="en-US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(</a:t>
            </a:r>
            <a:r>
              <a:rPr lang="en-US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Tab. 22):</a:t>
            </a:r>
          </a:p>
          <a:p>
            <a:pPr marL="1074738" lvl="1" indent="-447675" algn="just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en-US" b="1" dirty="0" err="1" smtClean="0">
                <a:latin typeface="Arial" charset="0"/>
              </a:rPr>
              <a:t>Edital</a:t>
            </a:r>
            <a:r>
              <a:rPr lang="en-US" b="1" dirty="0" smtClean="0">
                <a:latin typeface="Arial" charset="0"/>
              </a:rPr>
              <a:t> – Terra:</a:t>
            </a:r>
            <a:endParaRPr lang="en-US" b="1" dirty="0">
              <a:latin typeface="Arial" charset="0"/>
            </a:endParaRPr>
          </a:p>
          <a:p>
            <a:pPr marL="1074738" lvl="1" indent="-447675" algn="just">
              <a:spcBef>
                <a:spcPts val="0"/>
              </a:spcBef>
              <a:spcAft>
                <a:spcPts val="600"/>
              </a:spcAft>
            </a:pPr>
            <a:r>
              <a:rPr lang="pt-BR" sz="20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Valores mínimos para </a:t>
            </a:r>
            <a:r>
              <a:rPr lang="pt-BR" sz="2000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os </a:t>
            </a:r>
            <a:r>
              <a:rPr lang="pt-BR" sz="20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21</a:t>
            </a:r>
            <a:r>
              <a:rPr lang="pt-BR" sz="20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 </a:t>
            </a:r>
            <a:r>
              <a:rPr lang="pt-BR" sz="2000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blocos em </a:t>
            </a:r>
            <a:r>
              <a:rPr lang="pt-BR" sz="20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leilão:</a:t>
            </a:r>
            <a:endParaRPr lang="pt-BR" sz="2000" dirty="0"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endParaRPr>
          </a:p>
          <a:p>
            <a:pPr marL="1074738" lvl="1" indent="-447675" algn="just">
              <a:spcBef>
                <a:spcPts val="0"/>
              </a:spcBef>
              <a:spcAft>
                <a:spcPts val="600"/>
              </a:spcAft>
            </a:pPr>
            <a:r>
              <a:rPr lang="pt-BR" sz="20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Menor </a:t>
            </a:r>
            <a:r>
              <a:rPr lang="pt-BR" sz="2000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valor = </a:t>
            </a:r>
            <a:r>
              <a:rPr lang="pt-BR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R$ </a:t>
            </a:r>
            <a:r>
              <a:rPr lang="pt-BR" sz="20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143.076,71</a:t>
            </a:r>
            <a:r>
              <a:rPr lang="pt-BR" sz="20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 (Bloco PN-T-121).</a:t>
            </a:r>
            <a:endParaRPr lang="pt-BR" sz="2000" dirty="0"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endParaRPr>
          </a:p>
          <a:p>
            <a:pPr marL="1074738" lvl="1" indent="-447675" algn="just">
              <a:spcBef>
                <a:spcPts val="0"/>
              </a:spcBef>
              <a:spcAft>
                <a:spcPts val="600"/>
              </a:spcAft>
            </a:pPr>
            <a:r>
              <a:rPr lang="pt-BR" sz="20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Maior </a:t>
            </a:r>
            <a:r>
              <a:rPr lang="pt-BR" sz="2000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valor = </a:t>
            </a:r>
            <a:r>
              <a:rPr lang="pt-BR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R$ </a:t>
            </a:r>
            <a:r>
              <a:rPr lang="pt-BR" sz="20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397.118,77</a:t>
            </a:r>
            <a:r>
              <a:rPr lang="pt-BR" sz="20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 (Bloco PN-T-104).</a:t>
            </a:r>
            <a:endParaRPr lang="pt-BR" sz="2000" dirty="0"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endParaRPr>
          </a:p>
          <a:p>
            <a:pPr marL="1074738" lvl="1" indent="-447675" algn="just">
              <a:spcBef>
                <a:spcPts val="0"/>
              </a:spcBef>
              <a:spcAft>
                <a:spcPts val="600"/>
              </a:spcAft>
            </a:pPr>
            <a:r>
              <a:rPr lang="pt-BR" sz="20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Total (21 </a:t>
            </a:r>
            <a:r>
              <a:rPr lang="pt-BR" sz="2000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blocos) = </a:t>
            </a:r>
            <a:r>
              <a:rPr lang="pt-BR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R$ </a:t>
            </a:r>
            <a:r>
              <a:rPr lang="pt-BR" sz="20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4.755.398,66</a:t>
            </a:r>
          </a:p>
          <a:p>
            <a:pPr marL="1074738" lvl="1" indent="-447675" algn="just">
              <a:spcBef>
                <a:spcPts val="1800"/>
              </a:spcBef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en-US" b="1" dirty="0" err="1">
                <a:latin typeface="Arial" charset="0"/>
              </a:rPr>
              <a:t>Edital</a:t>
            </a:r>
            <a:r>
              <a:rPr lang="en-US" b="1" dirty="0">
                <a:latin typeface="Arial" charset="0"/>
              </a:rPr>
              <a:t> – </a:t>
            </a:r>
            <a:r>
              <a:rPr lang="en-US" b="1" dirty="0" smtClean="0">
                <a:latin typeface="Arial" charset="0"/>
              </a:rPr>
              <a:t>Mar:</a:t>
            </a:r>
            <a:endParaRPr lang="en-US" b="1" dirty="0">
              <a:latin typeface="Arial" charset="0"/>
            </a:endParaRPr>
          </a:p>
          <a:p>
            <a:pPr marL="1074738" lvl="1" indent="-447675" algn="just">
              <a:spcBef>
                <a:spcPts val="0"/>
              </a:spcBef>
              <a:spcAft>
                <a:spcPts val="600"/>
              </a:spcAft>
            </a:pPr>
            <a:r>
              <a:rPr lang="pt-BR" sz="2000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Valores mínimos para os </a:t>
            </a:r>
            <a:r>
              <a:rPr lang="pt-BR" sz="20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49</a:t>
            </a:r>
            <a:r>
              <a:rPr lang="pt-BR" sz="20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 </a:t>
            </a:r>
            <a:r>
              <a:rPr lang="pt-BR" sz="2000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blocos em leilão:</a:t>
            </a:r>
          </a:p>
          <a:p>
            <a:pPr marL="1074738" lvl="1" indent="-447675" algn="just">
              <a:spcBef>
                <a:spcPts val="0"/>
              </a:spcBef>
              <a:spcAft>
                <a:spcPts val="600"/>
              </a:spcAft>
            </a:pPr>
            <a:r>
              <a:rPr lang="pt-BR" sz="2000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Menor valor = </a:t>
            </a:r>
            <a:r>
              <a:rPr lang="pt-BR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R$ </a:t>
            </a:r>
            <a:r>
              <a:rPr lang="pt-BR" sz="20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788.257,76</a:t>
            </a:r>
            <a:r>
              <a:rPr lang="pt-BR" sz="20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 (POT-M-759).</a:t>
            </a:r>
            <a:endParaRPr lang="pt-BR" sz="2000" dirty="0"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endParaRPr>
          </a:p>
          <a:p>
            <a:pPr marL="1074738" lvl="1" indent="-447675" algn="just">
              <a:spcBef>
                <a:spcPts val="0"/>
              </a:spcBef>
              <a:spcAft>
                <a:spcPts val="600"/>
              </a:spcAft>
            </a:pPr>
            <a:r>
              <a:rPr lang="pt-BR" sz="2000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Maior valor = </a:t>
            </a:r>
            <a:r>
              <a:rPr lang="pt-BR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R$ </a:t>
            </a:r>
            <a:r>
              <a:rPr lang="pt-BR" sz="20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1.900.000.000,00</a:t>
            </a:r>
            <a:r>
              <a:rPr lang="pt-BR" sz="20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 (S-M-534).</a:t>
            </a:r>
            <a:endParaRPr lang="pt-BR" sz="2000" dirty="0"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endParaRPr>
          </a:p>
          <a:p>
            <a:pPr marL="1074738" lvl="1" indent="-447675" algn="just">
              <a:spcBef>
                <a:spcPts val="0"/>
              </a:spcBef>
              <a:spcAft>
                <a:spcPts val="600"/>
              </a:spcAft>
            </a:pPr>
            <a:r>
              <a:rPr lang="pt-BR" sz="2000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Total </a:t>
            </a:r>
            <a:r>
              <a:rPr lang="pt-BR" sz="20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(49 </a:t>
            </a:r>
            <a:r>
              <a:rPr lang="pt-BR" sz="2000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blocos) = </a:t>
            </a:r>
            <a:r>
              <a:rPr lang="pt-BR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R$ </a:t>
            </a:r>
            <a:r>
              <a:rPr lang="pt-BR" sz="20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4.842.010.333,95</a:t>
            </a:r>
          </a:p>
          <a:p>
            <a:pPr marL="1074738" lvl="1" indent="-447675" algn="just">
              <a:spcBef>
                <a:spcPts val="18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b="1" dirty="0" smtClean="0">
                <a:latin typeface="Arial" charset="0"/>
              </a:rPr>
              <a:t>Total </a:t>
            </a:r>
            <a:r>
              <a:rPr lang="en-US" b="1" dirty="0" err="1" smtClean="0">
                <a:latin typeface="Arial" charset="0"/>
              </a:rPr>
              <a:t>Geral</a:t>
            </a:r>
            <a:r>
              <a:rPr lang="en-US" b="1" dirty="0" smtClean="0">
                <a:latin typeface="Arial" charset="0"/>
              </a:rPr>
              <a:t> (70 </a:t>
            </a:r>
            <a:r>
              <a:rPr lang="en-US" b="1" dirty="0" err="1" smtClean="0">
                <a:latin typeface="Arial" charset="0"/>
              </a:rPr>
              <a:t>blocos</a:t>
            </a:r>
            <a:r>
              <a:rPr lang="en-US" b="1" dirty="0" smtClean="0">
                <a:latin typeface="Arial" charset="0"/>
              </a:rPr>
              <a:t>) = R$ 4.846.765.732,61</a:t>
            </a:r>
            <a:endParaRPr lang="en-US" b="1" dirty="0">
              <a:latin typeface="Arial" charset="0"/>
            </a:endParaRPr>
          </a:p>
        </p:txBody>
      </p:sp>
      <p:sp>
        <p:nvSpPr>
          <p:cNvPr id="5" name="Título 1"/>
          <p:cNvSpPr>
            <a:spLocks noGrp="1"/>
          </p:cNvSpPr>
          <p:nvPr>
            <p:ph type="title"/>
          </p:nvPr>
        </p:nvSpPr>
        <p:spPr>
          <a:xfrm>
            <a:off x="347134" y="314819"/>
            <a:ext cx="5291666" cy="616882"/>
          </a:xfrm>
        </p:spPr>
        <p:txBody>
          <a:bodyPr/>
          <a:lstStyle/>
          <a:p>
            <a:r>
              <a:rPr lang="pt-BR" sz="3600" dirty="0" smtClean="0"/>
              <a:t>Bônus de Assinatura</a:t>
            </a:r>
            <a:endParaRPr lang="pt-BR" sz="3600" dirty="0"/>
          </a:p>
        </p:txBody>
      </p:sp>
    </p:spTree>
    <p:extLst>
      <p:ext uri="{BB962C8B-B14F-4D97-AF65-F5344CB8AC3E}">
        <p14:creationId xmlns:p14="http://schemas.microsoft.com/office/powerpoint/2010/main" val="15010578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z="3600" dirty="0" smtClean="0"/>
              <a:t>Roteiro</a:t>
            </a:r>
            <a:endParaRPr lang="pt-BR" sz="3600" dirty="0"/>
          </a:p>
        </p:txBody>
      </p:sp>
      <p:graphicFrame>
        <p:nvGraphicFramePr>
          <p:cNvPr id="6" name="Diagrama 5"/>
          <p:cNvGraphicFramePr/>
          <p:nvPr>
            <p:extLst/>
          </p:nvPr>
        </p:nvGraphicFramePr>
        <p:xfrm>
          <a:off x="395536" y="1340768"/>
          <a:ext cx="8385882" cy="5040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270846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>
            <a:spLocks noGrp="1"/>
          </p:cNvSpPr>
          <p:nvPr>
            <p:ph type="title"/>
          </p:nvPr>
        </p:nvSpPr>
        <p:spPr>
          <a:xfrm>
            <a:off x="347134" y="314819"/>
            <a:ext cx="5291666" cy="616882"/>
          </a:xfrm>
        </p:spPr>
        <p:txBody>
          <a:bodyPr/>
          <a:lstStyle/>
          <a:p>
            <a:r>
              <a:rPr lang="pt-BR" sz="3600" dirty="0" smtClean="0"/>
              <a:t>Aluguel de Área</a:t>
            </a:r>
            <a:endParaRPr lang="pt-BR" sz="3600" dirty="0"/>
          </a:p>
        </p:txBody>
      </p:sp>
      <p:sp>
        <p:nvSpPr>
          <p:cNvPr id="6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320933" y="1432235"/>
            <a:ext cx="8543729" cy="5059279"/>
          </a:xfrm>
          <a:prstGeom prst="rect">
            <a:avLst/>
          </a:prstGeom>
        </p:spPr>
        <p:txBody>
          <a:bodyPr>
            <a:noAutofit/>
          </a:bodyPr>
          <a:lstStyle/>
          <a:p>
            <a:pPr marL="635328" lvl="1" indent="-640171" algn="just">
              <a:spcBef>
                <a:spcPts val="0"/>
              </a:spcBef>
              <a:spcAft>
                <a:spcPts val="1588"/>
              </a:spcAft>
              <a:buFont typeface="Wingdings" pitchFamily="2" charset="2"/>
              <a:buChar char="Ø"/>
            </a:pPr>
            <a:r>
              <a:rPr lang="en-US" sz="3088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Lei n</a:t>
            </a:r>
            <a:r>
              <a:rPr lang="en-US" sz="3088" b="1" baseline="3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o</a:t>
            </a:r>
            <a:r>
              <a:rPr lang="en-US" sz="3088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9.478/97, art. 51:</a:t>
            </a:r>
          </a:p>
          <a:p>
            <a:pPr marL="953691" lvl="1" indent="-504292" algn="just">
              <a:lnSpc>
                <a:spcPct val="120000"/>
              </a:lnSpc>
              <a:spcAft>
                <a:spcPts val="1588"/>
              </a:spcAft>
              <a:buFont typeface="+mj-lt"/>
              <a:buAutoNum type="romanLcPeriod"/>
            </a:pPr>
            <a:r>
              <a:rPr lang="pt-BR" sz="247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Valores em reais por km</a:t>
            </a:r>
            <a:r>
              <a:rPr lang="pt-BR" sz="2471" baseline="30000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2</a:t>
            </a:r>
            <a:r>
              <a:rPr lang="pt-BR" sz="247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 de área retida.</a:t>
            </a:r>
          </a:p>
          <a:p>
            <a:pPr marL="953691" lvl="1" indent="-504292" algn="just">
              <a:lnSpc>
                <a:spcPct val="120000"/>
              </a:lnSpc>
              <a:spcAft>
                <a:spcPts val="1588"/>
              </a:spcAft>
              <a:buFont typeface="+mj-lt"/>
              <a:buAutoNum type="romanLcPeriod"/>
            </a:pPr>
            <a:r>
              <a:rPr lang="pt-BR" sz="2471" dirty="0">
                <a:latin typeface="Arial" charset="0"/>
              </a:rPr>
              <a:t>Fixados para a </a:t>
            </a:r>
            <a:r>
              <a:rPr lang="pt-BR" sz="2471" u="sng" dirty="0">
                <a:latin typeface="Arial" charset="0"/>
              </a:rPr>
              <a:t>Fase de Exploração</a:t>
            </a:r>
            <a:r>
              <a:rPr lang="pt-BR" sz="2471" dirty="0">
                <a:latin typeface="Arial" charset="0"/>
              </a:rPr>
              <a:t> </a:t>
            </a:r>
            <a:r>
              <a:rPr lang="pt-BR" sz="2471" dirty="0" smtClean="0">
                <a:latin typeface="Arial" charset="0"/>
              </a:rPr>
              <a:t>nos editais </a:t>
            </a:r>
            <a:r>
              <a:rPr lang="pt-BR" sz="2471" dirty="0">
                <a:latin typeface="Arial" charset="0"/>
              </a:rPr>
              <a:t>de licitação (tabela 2, </a:t>
            </a:r>
            <a:r>
              <a:rPr lang="pt-BR" sz="2471" dirty="0" smtClean="0">
                <a:latin typeface="Arial" charset="0"/>
              </a:rPr>
              <a:t>pg.12), </a:t>
            </a:r>
            <a:r>
              <a:rPr lang="pt-BR" sz="2471" dirty="0">
                <a:latin typeface="Arial" charset="0"/>
              </a:rPr>
              <a:t>por setor/bacia sedimentar</a:t>
            </a:r>
          </a:p>
          <a:p>
            <a:pPr marL="953691" lvl="1" indent="-504292" algn="just">
              <a:lnSpc>
                <a:spcPct val="120000"/>
              </a:lnSpc>
              <a:spcAft>
                <a:spcPts val="529"/>
              </a:spcAft>
              <a:buFont typeface="+mj-lt"/>
              <a:buAutoNum type="romanLcPeriod"/>
            </a:pPr>
            <a:r>
              <a:rPr lang="en-US" sz="247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Varia</a:t>
            </a:r>
            <a:r>
              <a:rPr lang="en-US" sz="247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 </a:t>
            </a:r>
            <a:r>
              <a:rPr lang="en-US" sz="247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conforme</a:t>
            </a:r>
            <a:r>
              <a:rPr lang="en-US" sz="247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 a </a:t>
            </a:r>
            <a:r>
              <a:rPr lang="en-US" sz="247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fase</a:t>
            </a:r>
            <a:r>
              <a:rPr lang="en-US" sz="247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/</a:t>
            </a:r>
            <a:r>
              <a:rPr lang="en-US" sz="247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etapa</a:t>
            </a:r>
            <a:r>
              <a:rPr lang="en-US" sz="247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 do </a:t>
            </a:r>
            <a:r>
              <a:rPr lang="en-US" sz="247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contrato</a:t>
            </a:r>
            <a:r>
              <a:rPr lang="en-US" sz="247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, </a:t>
            </a:r>
            <a:r>
              <a:rPr lang="en-US" sz="247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observando</a:t>
            </a:r>
            <a:r>
              <a:rPr lang="en-US" sz="247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 </a:t>
            </a:r>
            <a:r>
              <a:rPr lang="en-US" sz="247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os</a:t>
            </a:r>
            <a:r>
              <a:rPr lang="en-US" sz="247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 </a:t>
            </a:r>
            <a:r>
              <a:rPr lang="en-US" sz="247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limites</a:t>
            </a:r>
            <a:r>
              <a:rPr lang="en-US" sz="247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 </a:t>
            </a:r>
            <a:r>
              <a:rPr lang="en-US" sz="247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previstos</a:t>
            </a:r>
            <a:r>
              <a:rPr lang="en-US" sz="247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 no </a:t>
            </a:r>
            <a:r>
              <a:rPr lang="en-US" sz="247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Decreto</a:t>
            </a:r>
            <a:r>
              <a:rPr lang="en-US" sz="247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 2.705/98</a:t>
            </a:r>
            <a:r>
              <a:rPr lang="en-US" sz="2471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*</a:t>
            </a:r>
            <a:r>
              <a:rPr lang="en-US" sz="247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:</a:t>
            </a:r>
          </a:p>
          <a:p>
            <a:pPr marL="1426025" lvl="1" indent="-504292" algn="just">
              <a:spcAft>
                <a:spcPts val="529"/>
              </a:spcAft>
              <a:buFont typeface="+mj-lt"/>
              <a:buAutoNum type="alphaLcPeriod"/>
            </a:pPr>
            <a:r>
              <a:rPr lang="en-US" sz="2200" b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Acréscimo</a:t>
            </a:r>
            <a:r>
              <a:rPr lang="en-US" sz="22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 de 100%: </a:t>
            </a:r>
            <a:r>
              <a:rPr lang="en-US" sz="2200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em</a:t>
            </a:r>
            <a:r>
              <a:rPr lang="en-US" sz="2200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 </a:t>
            </a:r>
            <a:r>
              <a:rPr lang="en-US" sz="2200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caso</a:t>
            </a:r>
            <a:r>
              <a:rPr lang="en-US" sz="2200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 de </a:t>
            </a:r>
            <a:r>
              <a:rPr lang="en-US" sz="2200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prorrogação</a:t>
            </a:r>
            <a:r>
              <a:rPr lang="en-US" sz="2200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 </a:t>
            </a:r>
            <a:r>
              <a:rPr lang="en-US" sz="2200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da</a:t>
            </a:r>
            <a:r>
              <a:rPr lang="en-US" sz="2200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 </a:t>
            </a:r>
            <a:r>
              <a:rPr lang="en-US" sz="2200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Fase</a:t>
            </a:r>
            <a:r>
              <a:rPr lang="en-US" sz="2200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 de </a:t>
            </a:r>
            <a:r>
              <a:rPr lang="en-US" sz="2200" dirty="0" err="1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Exploração</a:t>
            </a:r>
            <a:r>
              <a:rPr lang="en-US" sz="22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 </a:t>
            </a:r>
            <a:r>
              <a:rPr lang="en-US" sz="2200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e </a:t>
            </a:r>
            <a:r>
              <a:rPr lang="en-US" sz="2200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para</a:t>
            </a:r>
            <a:r>
              <a:rPr lang="en-US" sz="2200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 </a:t>
            </a:r>
            <a:r>
              <a:rPr lang="en-US" sz="2200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Etapa</a:t>
            </a:r>
            <a:r>
              <a:rPr lang="en-US" sz="2200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 de </a:t>
            </a:r>
            <a:r>
              <a:rPr lang="en-US" sz="2200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Desenvolvimento</a:t>
            </a:r>
            <a:r>
              <a:rPr lang="en-US" sz="2200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.</a:t>
            </a:r>
          </a:p>
          <a:p>
            <a:pPr marL="1426025" lvl="1" indent="-504292" algn="just">
              <a:lnSpc>
                <a:spcPct val="120000"/>
              </a:lnSpc>
              <a:spcAft>
                <a:spcPts val="1588"/>
              </a:spcAft>
              <a:buFont typeface="+mj-lt"/>
              <a:buAutoNum type="alphaLcPeriod"/>
            </a:pPr>
            <a:r>
              <a:rPr lang="en-US" sz="2200" b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Acréscimo</a:t>
            </a:r>
            <a:r>
              <a:rPr lang="en-US" sz="22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 de 900%: </a:t>
            </a:r>
            <a:r>
              <a:rPr lang="en-US" sz="2200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para</a:t>
            </a:r>
            <a:r>
              <a:rPr lang="en-US" sz="2200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 a </a:t>
            </a:r>
            <a:r>
              <a:rPr lang="en-US" sz="2200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Fase</a:t>
            </a:r>
            <a:r>
              <a:rPr lang="en-US" sz="2200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 de </a:t>
            </a:r>
            <a:r>
              <a:rPr lang="en-US" sz="2200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Produção</a:t>
            </a:r>
            <a:r>
              <a:rPr lang="en-US" sz="2200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.</a:t>
            </a:r>
            <a:endParaRPr lang="pt-BR" sz="2200" dirty="0"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19203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611560" y="4451512"/>
            <a:ext cx="8136903" cy="2088232"/>
          </a:xfrm>
          <a:prstGeom prst="rect">
            <a:avLst/>
          </a:prstGeom>
          <a:noFill/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588"/>
          </a:p>
        </p:txBody>
      </p:sp>
      <p:sp>
        <p:nvSpPr>
          <p:cNvPr id="6" name="Título 1"/>
          <p:cNvSpPr>
            <a:spLocks noGrp="1"/>
          </p:cNvSpPr>
          <p:nvPr>
            <p:ph type="title"/>
          </p:nvPr>
        </p:nvSpPr>
        <p:spPr>
          <a:xfrm>
            <a:off x="347134" y="314819"/>
            <a:ext cx="5291666" cy="616882"/>
          </a:xfrm>
        </p:spPr>
        <p:txBody>
          <a:bodyPr/>
          <a:lstStyle/>
          <a:p>
            <a:r>
              <a:rPr lang="pt-BR" sz="3600" dirty="0" smtClean="0"/>
              <a:t>Aluguel de Área</a:t>
            </a:r>
            <a:endParaRPr lang="pt-BR" sz="3600" dirty="0"/>
          </a:p>
        </p:txBody>
      </p:sp>
      <p:sp>
        <p:nvSpPr>
          <p:cNvPr id="7" name="Rectangle 3"/>
          <p:cNvSpPr>
            <a:spLocks noGrp="1" noChangeArrowheads="1"/>
          </p:cNvSpPr>
          <p:nvPr>
            <p:ph idx="1"/>
          </p:nvPr>
        </p:nvSpPr>
        <p:spPr>
          <a:xfrm>
            <a:off x="320933" y="1432235"/>
            <a:ext cx="8543729" cy="5059279"/>
          </a:xfrm>
          <a:prstGeom prst="rect">
            <a:avLst/>
          </a:prstGeom>
        </p:spPr>
        <p:txBody>
          <a:bodyPr>
            <a:noAutofit/>
          </a:bodyPr>
          <a:lstStyle/>
          <a:p>
            <a:pPr marL="635328" lvl="1" indent="-640171" algn="just">
              <a:spcBef>
                <a:spcPts val="0"/>
              </a:spcBef>
              <a:spcAft>
                <a:spcPts val="1588"/>
              </a:spcAft>
              <a:buFont typeface="Wingdings" pitchFamily="2" charset="2"/>
              <a:buChar char="Ø"/>
            </a:pPr>
            <a:r>
              <a:rPr lang="en-US" sz="3088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Lei n</a:t>
            </a:r>
            <a:r>
              <a:rPr lang="en-US" sz="3088" b="1" baseline="3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o</a:t>
            </a:r>
            <a:r>
              <a:rPr lang="en-US" sz="3088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9.478/97, art. 51:</a:t>
            </a:r>
          </a:p>
          <a:p>
            <a:pPr marL="953691" lvl="1" indent="-504292" algn="just">
              <a:lnSpc>
                <a:spcPct val="120000"/>
              </a:lnSpc>
              <a:spcAft>
                <a:spcPts val="1588"/>
              </a:spcAft>
              <a:buFont typeface="+mj-lt"/>
              <a:buAutoNum type="romanLcPeriod" startAt="4"/>
            </a:pPr>
            <a:r>
              <a:rPr lang="en-US" sz="247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Os </a:t>
            </a:r>
            <a:r>
              <a:rPr lang="en-US" sz="247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valores</a:t>
            </a:r>
            <a:r>
              <a:rPr lang="en-US" sz="247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 </a:t>
            </a:r>
            <a:r>
              <a:rPr lang="en-US" sz="247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são</a:t>
            </a:r>
            <a:r>
              <a:rPr lang="en-US" sz="247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 </a:t>
            </a:r>
            <a:r>
              <a:rPr lang="en-US" sz="247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reajustados</a:t>
            </a:r>
            <a:r>
              <a:rPr lang="en-US" sz="247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 </a:t>
            </a:r>
            <a:r>
              <a:rPr lang="en-US" sz="247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pelo</a:t>
            </a:r>
            <a:r>
              <a:rPr lang="en-US" sz="247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 IGP-DI, a </a:t>
            </a:r>
            <a:r>
              <a:rPr lang="en-US" sz="247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cada</a:t>
            </a:r>
            <a:r>
              <a:rPr lang="en-US" sz="247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 </a:t>
            </a:r>
            <a:r>
              <a:rPr lang="en-US" sz="247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aniversário</a:t>
            </a:r>
            <a:r>
              <a:rPr lang="en-US" sz="247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 do </a:t>
            </a:r>
            <a:r>
              <a:rPr lang="en-US" sz="247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contrato</a:t>
            </a:r>
            <a:r>
              <a:rPr lang="en-US" sz="247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.</a:t>
            </a:r>
            <a:endParaRPr lang="pt-BR" sz="2471" dirty="0"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endParaRPr>
          </a:p>
          <a:p>
            <a:pPr marL="953691" lvl="1" indent="-504292" algn="just">
              <a:lnSpc>
                <a:spcPct val="120000"/>
              </a:lnSpc>
              <a:spcAft>
                <a:spcPts val="1588"/>
              </a:spcAft>
              <a:buFont typeface="+mj-lt"/>
              <a:buAutoNum type="romanLcPeriod" startAt="4"/>
            </a:pPr>
            <a:r>
              <a:rPr lang="pt-BR" sz="247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E, são </a:t>
            </a:r>
            <a:r>
              <a:rPr lang="pt-BR" sz="2471" b="1" u="sng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pagos em GRU </a:t>
            </a:r>
            <a:r>
              <a:rPr lang="pt-BR" sz="2471" b="1" u="sng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anualmente, até o dia 15 de janeiro do ano seguinte ao de competência</a:t>
            </a:r>
            <a:r>
              <a:rPr lang="pt-BR" sz="247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.</a:t>
            </a:r>
          </a:p>
          <a:p>
            <a:pPr marL="953691" lvl="1" indent="-504292" algn="just">
              <a:lnSpc>
                <a:spcPct val="120000"/>
              </a:lnSpc>
              <a:buNone/>
            </a:pPr>
            <a:r>
              <a:rPr lang="en-US" sz="1765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* </a:t>
            </a:r>
            <a:r>
              <a:rPr lang="en-US" sz="1765" b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Decreto</a:t>
            </a:r>
            <a:r>
              <a:rPr lang="en-US" sz="1765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 n</a:t>
            </a:r>
            <a:r>
              <a:rPr lang="en-US" sz="1765" b="1" baseline="30000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o</a:t>
            </a:r>
            <a:r>
              <a:rPr lang="en-US" sz="1765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 2.705/98 (</a:t>
            </a:r>
            <a:r>
              <a:rPr lang="en-US" sz="1765" b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limites</a:t>
            </a:r>
            <a:r>
              <a:rPr lang="en-US" sz="1765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 </a:t>
            </a:r>
            <a:r>
              <a:rPr lang="en-US" sz="1765" b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para</a:t>
            </a:r>
            <a:r>
              <a:rPr lang="en-US" sz="1765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 </a:t>
            </a:r>
            <a:r>
              <a:rPr lang="en-US" sz="1765" b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fixação</a:t>
            </a:r>
            <a:r>
              <a:rPr lang="en-US" sz="1765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 do </a:t>
            </a:r>
            <a:r>
              <a:rPr lang="en-US" sz="1765" b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aluguel</a:t>
            </a:r>
            <a:r>
              <a:rPr lang="en-US" sz="1765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 de </a:t>
            </a:r>
            <a:r>
              <a:rPr lang="en-US" sz="1765" b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área</a:t>
            </a:r>
            <a:r>
              <a:rPr lang="en-US" sz="1765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):</a:t>
            </a:r>
          </a:p>
          <a:p>
            <a:pPr marL="953691" lvl="1" indent="-504292" algn="just">
              <a:lnSpc>
                <a:spcPct val="120000"/>
              </a:lnSpc>
              <a:buAutoNum type="arabicParenR"/>
            </a:pPr>
            <a:r>
              <a:rPr lang="en-US" sz="1765" b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Fase</a:t>
            </a:r>
            <a:r>
              <a:rPr lang="en-US" sz="1765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 de </a:t>
            </a:r>
            <a:r>
              <a:rPr lang="en-US" sz="1765" b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Exploração</a:t>
            </a:r>
            <a:r>
              <a:rPr lang="en-US" sz="1765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: de 10,00 a 500,00 R$/km²</a:t>
            </a:r>
          </a:p>
          <a:p>
            <a:pPr marL="953691" lvl="1" indent="-504292" algn="just">
              <a:lnSpc>
                <a:spcPct val="120000"/>
              </a:lnSpc>
              <a:buAutoNum type="arabicParenR"/>
            </a:pPr>
            <a:r>
              <a:rPr lang="en-US" sz="1765" b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Prorrogação</a:t>
            </a:r>
            <a:r>
              <a:rPr lang="en-US" sz="1765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 </a:t>
            </a:r>
            <a:r>
              <a:rPr lang="en-US" sz="1765" b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da</a:t>
            </a:r>
            <a:r>
              <a:rPr lang="en-US" sz="1765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 </a:t>
            </a:r>
            <a:r>
              <a:rPr lang="en-US" sz="1765" b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Fase</a:t>
            </a:r>
            <a:r>
              <a:rPr lang="en-US" sz="1765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 de Exp.: 200% do valor </a:t>
            </a:r>
            <a:r>
              <a:rPr lang="en-US" sz="1765" b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fixado</a:t>
            </a:r>
            <a:r>
              <a:rPr lang="en-US" sz="1765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 </a:t>
            </a:r>
            <a:r>
              <a:rPr lang="en-US" sz="1765" b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na</a:t>
            </a:r>
            <a:r>
              <a:rPr lang="en-US" sz="1765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 </a:t>
            </a:r>
            <a:r>
              <a:rPr lang="en-US" sz="1765" b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F</a:t>
            </a:r>
            <a:r>
              <a:rPr lang="en-US" sz="1765" b="1" dirty="0" err="1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ase</a:t>
            </a:r>
            <a:r>
              <a:rPr lang="en-US" sz="1765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 </a:t>
            </a:r>
            <a:r>
              <a:rPr lang="en-US" sz="1765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de Exp.</a:t>
            </a:r>
          </a:p>
          <a:p>
            <a:pPr marL="953691" lvl="1" indent="-504292" algn="just">
              <a:lnSpc>
                <a:spcPct val="120000"/>
              </a:lnSpc>
              <a:buAutoNum type="arabicParenR"/>
            </a:pPr>
            <a:r>
              <a:rPr lang="en-US" sz="1765" b="1" dirty="0" err="1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Eatapa</a:t>
            </a:r>
            <a:r>
              <a:rPr lang="en-US" sz="1765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 </a:t>
            </a:r>
            <a:r>
              <a:rPr lang="en-US" sz="1765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de Des. </a:t>
            </a:r>
            <a:r>
              <a:rPr lang="en-US" sz="1765" b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da</a:t>
            </a:r>
            <a:r>
              <a:rPr lang="en-US" sz="1765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 </a:t>
            </a:r>
            <a:r>
              <a:rPr lang="en-US" sz="1765" b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Fase</a:t>
            </a:r>
            <a:r>
              <a:rPr lang="en-US" sz="1765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 de Prod.: de 20,00 a 1.000,00 R$/km²</a:t>
            </a:r>
          </a:p>
          <a:p>
            <a:pPr marL="953691" lvl="1" indent="-504292" algn="just">
              <a:lnSpc>
                <a:spcPct val="120000"/>
              </a:lnSpc>
              <a:buAutoNum type="arabicParenR"/>
            </a:pPr>
            <a:r>
              <a:rPr lang="en-US" sz="1765" b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Fase</a:t>
            </a:r>
            <a:r>
              <a:rPr lang="en-US" sz="1765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 de </a:t>
            </a:r>
            <a:r>
              <a:rPr lang="en-US" sz="1765" b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Produção</a:t>
            </a:r>
            <a:r>
              <a:rPr lang="en-US" sz="1765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: de 100,00 a 5.000,00 R$/km²</a:t>
            </a:r>
          </a:p>
        </p:txBody>
      </p:sp>
    </p:spTree>
    <p:extLst>
      <p:ext uri="{BB962C8B-B14F-4D97-AF65-F5344CB8AC3E}">
        <p14:creationId xmlns:p14="http://schemas.microsoft.com/office/powerpoint/2010/main" val="30906122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>
            <a:spLocks noGrp="1"/>
          </p:cNvSpPr>
          <p:nvPr>
            <p:ph type="title"/>
          </p:nvPr>
        </p:nvSpPr>
        <p:spPr>
          <a:xfrm>
            <a:off x="347134" y="314819"/>
            <a:ext cx="5291666" cy="616882"/>
          </a:xfrm>
        </p:spPr>
        <p:txBody>
          <a:bodyPr/>
          <a:lstStyle/>
          <a:p>
            <a:r>
              <a:rPr lang="pt-BR" sz="3600" dirty="0" smtClean="0"/>
              <a:t>Aluguel de Área</a:t>
            </a:r>
            <a:endParaRPr lang="pt-BR" sz="3600" dirty="0"/>
          </a:p>
        </p:txBody>
      </p:sp>
      <p:sp>
        <p:nvSpPr>
          <p:cNvPr id="6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320933" y="1432235"/>
            <a:ext cx="8543729" cy="5059279"/>
          </a:xfrm>
          <a:prstGeom prst="rect">
            <a:avLst/>
          </a:prstGeom>
        </p:spPr>
        <p:txBody>
          <a:bodyPr>
            <a:noAutofit/>
          </a:bodyPr>
          <a:lstStyle/>
          <a:p>
            <a:pPr marL="635328" lvl="1" indent="-640171" algn="just">
              <a:spcBef>
                <a:spcPts val="0"/>
              </a:spcBef>
              <a:spcAft>
                <a:spcPts val="1588"/>
              </a:spcAft>
              <a:buFont typeface="Wingdings" pitchFamily="2" charset="2"/>
              <a:buChar char="Ø"/>
            </a:pPr>
            <a:r>
              <a:rPr lang="en-US" sz="3088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Editais</a:t>
            </a:r>
            <a:r>
              <a:rPr lang="en-US" sz="3088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</a:t>
            </a:r>
            <a:r>
              <a:rPr lang="en-US" sz="3088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de </a:t>
            </a:r>
            <a:r>
              <a:rPr lang="en-US" sz="3088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Licitação</a:t>
            </a:r>
            <a:r>
              <a:rPr lang="en-US" sz="3088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, </a:t>
            </a:r>
            <a:r>
              <a:rPr lang="en-US" sz="3088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Tabela</a:t>
            </a:r>
            <a:r>
              <a:rPr lang="en-US" sz="3088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2, </a:t>
            </a:r>
            <a:r>
              <a:rPr lang="en-US" sz="3088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pg.12:</a:t>
            </a:r>
            <a:endParaRPr lang="en-US" sz="3088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  <a:p>
            <a:pPr marL="1074738" lvl="1" indent="-447675" algn="just">
              <a:lnSpc>
                <a:spcPct val="120000"/>
              </a:lnSpc>
              <a:spcAft>
                <a:spcPts val="1588"/>
              </a:spcAft>
              <a:buFont typeface="Wingdings" panose="05000000000000000000" pitchFamily="2" charset="2"/>
              <a:buChar char="ü"/>
            </a:pPr>
            <a:r>
              <a:rPr lang="pt-BR" sz="2647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Valores para </a:t>
            </a:r>
            <a:r>
              <a:rPr lang="pt-BR" sz="2647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os </a:t>
            </a:r>
            <a:r>
              <a:rPr lang="pt-BR" sz="2647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12 </a:t>
            </a:r>
            <a:r>
              <a:rPr lang="pt-BR" sz="2647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setores </a:t>
            </a:r>
            <a:r>
              <a:rPr lang="pt-BR" sz="2647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em </a:t>
            </a:r>
            <a:r>
              <a:rPr lang="pt-BR" sz="2647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leilão (</a:t>
            </a:r>
            <a:r>
              <a:rPr lang="pt-BR" sz="2647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7</a:t>
            </a:r>
            <a:r>
              <a:rPr lang="pt-BR" sz="2647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 </a:t>
            </a:r>
            <a:r>
              <a:rPr lang="pt-BR" sz="2647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bacias </a:t>
            </a:r>
            <a:r>
              <a:rPr lang="pt-BR" sz="2647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sedimentares):</a:t>
            </a:r>
            <a:endParaRPr lang="pt-BR" sz="2647" dirty="0"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endParaRPr>
          </a:p>
          <a:p>
            <a:pPr marL="1524000" lvl="1" indent="-449263" algn="just">
              <a:lnSpc>
                <a:spcPct val="120000"/>
              </a:lnSpc>
              <a:spcAft>
                <a:spcPts val="1588"/>
              </a:spcAft>
              <a:buFont typeface="+mj-lt"/>
              <a:buAutoNum type="romanLcPeriod"/>
            </a:pPr>
            <a:r>
              <a:rPr lang="pt-BR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Menor valor = </a:t>
            </a:r>
            <a:r>
              <a:rPr lang="pt-BR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43,81 </a:t>
            </a:r>
            <a:r>
              <a:rPr lang="pt-BR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R$/km</a:t>
            </a:r>
            <a:r>
              <a:rPr lang="pt-BR" b="1" baseline="30000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2</a:t>
            </a:r>
            <a:r>
              <a:rPr lang="pt-BR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/ano</a:t>
            </a:r>
            <a:r>
              <a:rPr lang="pt-BR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 (para </a:t>
            </a:r>
            <a:r>
              <a:rPr lang="pt-BR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a Bacia Potiguar).</a:t>
            </a:r>
            <a:endParaRPr lang="pt-BR" dirty="0"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endParaRPr>
          </a:p>
          <a:p>
            <a:pPr marL="1524000" lvl="1" indent="-449263" algn="just">
              <a:lnSpc>
                <a:spcPct val="120000"/>
              </a:lnSpc>
              <a:spcAft>
                <a:spcPts val="1588"/>
              </a:spcAft>
              <a:buFont typeface="+mj-lt"/>
              <a:buAutoNum type="romanLcPeriod"/>
            </a:pPr>
            <a:r>
              <a:rPr lang="pt-BR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Maior valor = </a:t>
            </a:r>
            <a:r>
              <a:rPr lang="pt-BR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1.642,84 </a:t>
            </a:r>
            <a:r>
              <a:rPr lang="pt-BR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R$/km</a:t>
            </a:r>
            <a:r>
              <a:rPr lang="pt-BR" b="1" baseline="30000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2</a:t>
            </a:r>
            <a:r>
              <a:rPr lang="pt-BR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/ano</a:t>
            </a:r>
            <a:r>
              <a:rPr lang="pt-BR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 (</a:t>
            </a:r>
            <a:r>
              <a:rPr lang="pt-BR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para as Bacias de Campos e Santos).</a:t>
            </a:r>
            <a:endParaRPr lang="pt-BR" dirty="0"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35955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Conteúdo 4"/>
          <p:cNvSpPr txBox="1">
            <a:spLocks/>
          </p:cNvSpPr>
          <p:nvPr/>
        </p:nvSpPr>
        <p:spPr>
          <a:xfrm>
            <a:off x="323528" y="1381431"/>
            <a:ext cx="8568952" cy="633635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pt-BR" sz="3200" b="1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Exemplo de </a:t>
            </a:r>
            <a:r>
              <a:rPr kumimoji="0" lang="pt-BR" sz="3200" b="1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cálculo:</a:t>
            </a:r>
            <a:endParaRPr kumimoji="0" lang="pt-BR" sz="4000" b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914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055" y="2204864"/>
            <a:ext cx="8670852" cy="327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ítulo 1"/>
          <p:cNvSpPr>
            <a:spLocks noGrp="1"/>
          </p:cNvSpPr>
          <p:nvPr>
            <p:ph type="title"/>
          </p:nvPr>
        </p:nvSpPr>
        <p:spPr>
          <a:xfrm>
            <a:off x="347134" y="314819"/>
            <a:ext cx="5291666" cy="616882"/>
          </a:xfrm>
        </p:spPr>
        <p:txBody>
          <a:bodyPr/>
          <a:lstStyle/>
          <a:p>
            <a:r>
              <a:rPr lang="pt-BR" sz="3600" dirty="0" smtClean="0"/>
              <a:t>Aluguel de Área</a:t>
            </a:r>
            <a:endParaRPr lang="pt-BR" sz="3600" dirty="0"/>
          </a:p>
        </p:txBody>
      </p:sp>
      <p:sp>
        <p:nvSpPr>
          <p:cNvPr id="2" name="Retângulo 1"/>
          <p:cNvSpPr/>
          <p:nvPr/>
        </p:nvSpPr>
        <p:spPr>
          <a:xfrm>
            <a:off x="491067" y="2641600"/>
            <a:ext cx="1380067" cy="2032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Retângulo 7"/>
          <p:cNvSpPr/>
          <p:nvPr/>
        </p:nvSpPr>
        <p:spPr>
          <a:xfrm>
            <a:off x="2108200" y="4233333"/>
            <a:ext cx="795867" cy="1524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668841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320400" y="1432800"/>
            <a:ext cx="8484933" cy="5283945"/>
          </a:xfrm>
          <a:prstGeom prst="rect">
            <a:avLst/>
          </a:prstGeom>
        </p:spPr>
        <p:txBody>
          <a:bodyPr>
            <a:noAutofit/>
          </a:bodyPr>
          <a:lstStyle/>
          <a:p>
            <a:pPr marL="635328" lvl="1" indent="-640171" algn="just"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n-US" sz="309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Cumprimento</a:t>
            </a:r>
            <a:r>
              <a:rPr lang="en-US" sz="309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</a:t>
            </a:r>
            <a:r>
              <a:rPr lang="en-US" sz="309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da</a:t>
            </a:r>
            <a:r>
              <a:rPr lang="en-US" sz="309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</a:t>
            </a:r>
            <a:r>
              <a:rPr lang="en-US" sz="309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Obrigação</a:t>
            </a:r>
            <a:endParaRPr lang="en-US" sz="309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  <a:p>
            <a:pPr marL="953691" lvl="1" indent="-504292" algn="just">
              <a:lnSpc>
                <a:spcPct val="120000"/>
              </a:lnSpc>
              <a:buFont typeface="+mj-lt"/>
              <a:buAutoNum type="romanLcPeriod"/>
            </a:pPr>
            <a:r>
              <a:rPr lang="pt-BR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Periodicidade: </a:t>
            </a:r>
            <a:r>
              <a:rPr lang="pt-BR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anual.</a:t>
            </a:r>
            <a:endParaRPr lang="pt-BR" dirty="0"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endParaRPr>
          </a:p>
          <a:p>
            <a:pPr marL="953691" lvl="1" indent="-504292" algn="just">
              <a:lnSpc>
                <a:spcPct val="120000"/>
              </a:lnSpc>
              <a:buFont typeface="+mj-lt"/>
              <a:buAutoNum type="romanLcPeriod"/>
            </a:pPr>
            <a:r>
              <a:rPr lang="pt-BR" b="1" dirty="0" smtClean="0">
                <a:latin typeface="Arial" charset="0"/>
              </a:rPr>
              <a:t>Prazos:</a:t>
            </a:r>
          </a:p>
          <a:p>
            <a:pPr marL="1525588" lvl="1" indent="-534988" algn="just">
              <a:lnSpc>
                <a:spcPct val="120000"/>
              </a:lnSpc>
              <a:buFont typeface="+mj-lt"/>
              <a:buAutoNum type="alphaLcParenR"/>
            </a:pPr>
            <a:r>
              <a:rPr lang="pt-BR" sz="2400" b="1" dirty="0" smtClean="0">
                <a:latin typeface="Arial" charset="0"/>
              </a:rPr>
              <a:t>Pagamento</a:t>
            </a:r>
            <a:r>
              <a:rPr lang="pt-BR" sz="2400" dirty="0" smtClean="0">
                <a:latin typeface="Arial" charset="0"/>
              </a:rPr>
              <a:t>: 15 de janeiro (GRU).</a:t>
            </a:r>
          </a:p>
          <a:p>
            <a:pPr marL="1524000" lvl="1" indent="-533400" algn="just">
              <a:lnSpc>
                <a:spcPct val="120000"/>
              </a:lnSpc>
              <a:spcAft>
                <a:spcPts val="1200"/>
              </a:spcAft>
              <a:buFont typeface="+mj-lt"/>
              <a:buAutoNum type="alphaLcParenR"/>
            </a:pPr>
            <a:r>
              <a:rPr lang="pt-BR" sz="2400" b="1" dirty="0" smtClean="0">
                <a:latin typeface="Arial" charset="0"/>
              </a:rPr>
              <a:t>Documentação</a:t>
            </a:r>
            <a:r>
              <a:rPr lang="pt-BR" sz="2400" dirty="0" smtClean="0">
                <a:latin typeface="Arial" charset="0"/>
              </a:rPr>
              <a:t>: 5º dia útil após o pagamento.</a:t>
            </a:r>
            <a:endParaRPr lang="pt-BR" sz="2400" dirty="0">
              <a:latin typeface="Arial" charset="0"/>
            </a:endParaRPr>
          </a:p>
          <a:p>
            <a:pPr marL="1020899" lvl="1" indent="-571500" algn="just">
              <a:lnSpc>
                <a:spcPct val="120000"/>
              </a:lnSpc>
              <a:buFont typeface="+mj-lt"/>
              <a:buAutoNum type="romanLcPeriod" startAt="3"/>
            </a:pPr>
            <a:r>
              <a:rPr lang="pt-BR" b="1" dirty="0" smtClean="0">
                <a:latin typeface="Arial" charset="0"/>
              </a:rPr>
              <a:t>Envios da Documentação:</a:t>
            </a:r>
          </a:p>
          <a:p>
            <a:pPr marL="1525588" lvl="1" indent="-534988" algn="just">
              <a:lnSpc>
                <a:spcPct val="120000"/>
              </a:lnSpc>
              <a:spcAft>
                <a:spcPts val="600"/>
              </a:spcAft>
              <a:buFont typeface="+mj-lt"/>
              <a:buAutoNum type="alphaLcParenR"/>
            </a:pPr>
            <a:r>
              <a:rPr lang="pt-BR" sz="2400" b="1" dirty="0" smtClean="0">
                <a:latin typeface="Arial" charset="0"/>
              </a:rPr>
              <a:t>Sistema</a:t>
            </a:r>
            <a:r>
              <a:rPr lang="pt-BR" sz="2400" dirty="0" smtClean="0">
                <a:latin typeface="Arial" charset="0"/>
              </a:rPr>
              <a:t>: </a:t>
            </a:r>
            <a:r>
              <a:rPr lang="pt-BR" sz="2400" dirty="0" smtClean="0">
                <a:latin typeface="Arial" charset="0"/>
              </a:rPr>
              <a:t>não há.</a:t>
            </a:r>
            <a:endParaRPr lang="pt-BR" sz="2400" dirty="0" smtClean="0">
              <a:latin typeface="Arial" charset="0"/>
            </a:endParaRPr>
          </a:p>
          <a:p>
            <a:pPr marL="1524000" lvl="1" indent="-533400" algn="just">
              <a:lnSpc>
                <a:spcPct val="110000"/>
              </a:lnSpc>
              <a:spcBef>
                <a:spcPts val="0"/>
              </a:spcBef>
              <a:buFont typeface="+mj-lt"/>
              <a:buAutoNum type="alphaLcParenR"/>
            </a:pPr>
            <a:r>
              <a:rPr lang="pt-BR" sz="2400" b="1" dirty="0" smtClean="0">
                <a:latin typeface="Arial" charset="0"/>
              </a:rPr>
              <a:t>Protocolo na ANP</a:t>
            </a:r>
            <a:r>
              <a:rPr lang="pt-BR" sz="2400" dirty="0" smtClean="0">
                <a:latin typeface="Arial" charset="0"/>
              </a:rPr>
              <a:t>: carta da empresa com a documentação (cópia do comprovante de pagamento).</a:t>
            </a:r>
          </a:p>
        </p:txBody>
      </p:sp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347134" y="314819"/>
            <a:ext cx="5291666" cy="616882"/>
          </a:xfrm>
        </p:spPr>
        <p:txBody>
          <a:bodyPr/>
          <a:lstStyle/>
          <a:p>
            <a:r>
              <a:rPr lang="pt-BR" sz="3600" dirty="0" smtClean="0"/>
              <a:t>Aluguel de Área</a:t>
            </a:r>
            <a:endParaRPr lang="pt-BR" sz="3600" dirty="0"/>
          </a:p>
        </p:txBody>
      </p:sp>
    </p:spTree>
    <p:extLst>
      <p:ext uri="{BB962C8B-B14F-4D97-AF65-F5344CB8AC3E}">
        <p14:creationId xmlns:p14="http://schemas.microsoft.com/office/powerpoint/2010/main" val="20525195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z="3600" dirty="0" smtClean="0"/>
              <a:t>Roteiro</a:t>
            </a:r>
            <a:endParaRPr lang="pt-BR" sz="3600" dirty="0"/>
          </a:p>
        </p:txBody>
      </p:sp>
      <p:graphicFrame>
        <p:nvGraphicFramePr>
          <p:cNvPr id="6" name="Diagrama 5"/>
          <p:cNvGraphicFramePr/>
          <p:nvPr>
            <p:extLst/>
          </p:nvPr>
        </p:nvGraphicFramePr>
        <p:xfrm>
          <a:off x="395536" y="1340768"/>
          <a:ext cx="8385882" cy="5040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465294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z="3600" dirty="0" smtClean="0"/>
              <a:t>Introdução</a:t>
            </a:r>
            <a:endParaRPr lang="pt-BR" sz="3600" dirty="0"/>
          </a:p>
        </p:txBody>
      </p:sp>
      <p:sp>
        <p:nvSpPr>
          <p:cNvPr id="4" name="Espaço Reservado para Conteúdo 2"/>
          <p:cNvSpPr>
            <a:spLocks noGrp="1"/>
          </p:cNvSpPr>
          <p:nvPr>
            <p:ph idx="4294967295"/>
          </p:nvPr>
        </p:nvSpPr>
        <p:spPr>
          <a:xfrm>
            <a:off x="107504" y="1186457"/>
            <a:ext cx="8856984" cy="5159052"/>
          </a:xfrm>
          <a:prstGeom prst="rect">
            <a:avLst/>
          </a:prstGeom>
        </p:spPr>
        <p:txBody>
          <a:bodyPr/>
          <a:lstStyle/>
          <a:p>
            <a:pPr>
              <a:spcAft>
                <a:spcPts val="600"/>
              </a:spcAft>
              <a:buFont typeface="Wingdings" pitchFamily="2" charset="2"/>
              <a:buChar char="Ø"/>
            </a:pPr>
            <a:r>
              <a:rPr lang="pt-BR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Dados Gerais da R15</a:t>
            </a:r>
            <a:r>
              <a:rPr lang="pt-B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:</a:t>
            </a:r>
            <a:endParaRPr lang="pt-BR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809625" indent="-447675">
              <a:buFont typeface="Wingdings" pitchFamily="2" charset="2"/>
              <a:buChar char="ü"/>
            </a:pPr>
            <a:r>
              <a:rPr lang="pt-B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Lei 9.478/97 (art. 2º, VIII): CNPE define os blocos objeto de concessão ou partilha de produção.</a:t>
            </a:r>
          </a:p>
          <a:p>
            <a:pPr>
              <a:buNone/>
            </a:pPr>
            <a:endParaRPr lang="pt-B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1043608" y="2854035"/>
            <a:ext cx="7902356" cy="46166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pt-B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Resolução CNPE nº 22, de 09/11/17 (DOU de 24/11/17):</a:t>
            </a:r>
            <a:endParaRPr lang="pt-BR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Seta dobrada para cima 5"/>
          <p:cNvSpPr/>
          <p:nvPr/>
        </p:nvSpPr>
        <p:spPr>
          <a:xfrm rot="5400000">
            <a:off x="376466" y="2588330"/>
            <a:ext cx="830188" cy="360000"/>
          </a:xfrm>
          <a:prstGeom prst="bentUpArrow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CaixaDeTexto 6"/>
          <p:cNvSpPr txBox="1"/>
          <p:nvPr/>
        </p:nvSpPr>
        <p:spPr>
          <a:xfrm>
            <a:off x="824532" y="3636020"/>
            <a:ext cx="8319468" cy="30500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1950" indent="-361950">
              <a:lnSpc>
                <a:spcPct val="120000"/>
              </a:lnSpc>
              <a:buFont typeface="Arial" pitchFamily="34" charset="0"/>
              <a:buChar char="•"/>
            </a:pPr>
            <a:r>
              <a:rPr lang="pt-BR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70</a:t>
            </a:r>
            <a:r>
              <a:rPr lang="pt-BR" sz="2800" dirty="0" smtClean="0">
                <a:latin typeface="Arial" pitchFamily="34" charset="0"/>
                <a:cs typeface="Arial" pitchFamily="34" charset="0"/>
              </a:rPr>
              <a:t> blocos exploratórios (95,5 mil km²), sendo:</a:t>
            </a:r>
          </a:p>
          <a:p>
            <a:pPr marL="714375" indent="-352425">
              <a:lnSpc>
                <a:spcPct val="120000"/>
              </a:lnSpc>
              <a:buFont typeface="Arial" pitchFamily="34" charset="0"/>
              <a:buChar char="•"/>
            </a:pPr>
            <a:r>
              <a:rPr lang="pt-BR" sz="2000" dirty="0" smtClean="0">
                <a:latin typeface="Arial" pitchFamily="34" charset="0"/>
                <a:cs typeface="Arial" pitchFamily="34" charset="0"/>
              </a:rPr>
              <a:t>21 em terra</a:t>
            </a:r>
            <a:r>
              <a:rPr lang="pt-BR" sz="2000" dirty="0">
                <a:latin typeface="Arial" pitchFamily="34" charset="0"/>
                <a:cs typeface="Arial" pitchFamily="34" charset="0"/>
              </a:rPr>
              <a:t> e</a:t>
            </a:r>
            <a:endParaRPr lang="pt-BR" sz="2000" dirty="0" smtClean="0">
              <a:latin typeface="Arial" pitchFamily="34" charset="0"/>
              <a:cs typeface="Arial" pitchFamily="34" charset="0"/>
            </a:endParaRPr>
          </a:p>
          <a:p>
            <a:pPr marL="714375" indent="-352425">
              <a:lnSpc>
                <a:spcPct val="120000"/>
              </a:lnSpc>
              <a:spcAft>
                <a:spcPts val="600"/>
              </a:spcAft>
              <a:buFont typeface="Arial" pitchFamily="34" charset="0"/>
              <a:buChar char="•"/>
            </a:pPr>
            <a:r>
              <a:rPr lang="pt-BR" sz="2000" dirty="0" smtClean="0">
                <a:latin typeface="Arial" pitchFamily="34" charset="0"/>
                <a:cs typeface="Arial" pitchFamily="34" charset="0"/>
              </a:rPr>
              <a:t>49 em mar.</a:t>
            </a:r>
          </a:p>
          <a:p>
            <a:pPr marL="361950" indent="-361950">
              <a:lnSpc>
                <a:spcPct val="120000"/>
              </a:lnSpc>
              <a:buFont typeface="Arial" pitchFamily="34" charset="0"/>
              <a:buChar char="•"/>
            </a:pPr>
            <a:r>
              <a:rPr lang="pt-B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7</a:t>
            </a:r>
            <a:r>
              <a:rPr lang="pt-BR" sz="2800" dirty="0" smtClean="0">
                <a:latin typeface="Arial" pitchFamily="34" charset="0"/>
                <a:cs typeface="Arial" pitchFamily="34" charset="0"/>
              </a:rPr>
              <a:t> bacias sedimentares, sendo:</a:t>
            </a:r>
          </a:p>
          <a:p>
            <a:pPr marL="714375" indent="-352425">
              <a:lnSpc>
                <a:spcPct val="120000"/>
              </a:lnSpc>
              <a:buFont typeface="Arial" pitchFamily="34" charset="0"/>
              <a:buChar char="•"/>
            </a:pPr>
            <a:r>
              <a:rPr lang="pt-BR" sz="2000" dirty="0">
                <a:latin typeface="Arial" pitchFamily="34" charset="0"/>
                <a:cs typeface="Arial" pitchFamily="34" charset="0"/>
              </a:rPr>
              <a:t>2</a:t>
            </a:r>
            <a:r>
              <a:rPr lang="pt-BR" sz="2000" dirty="0" smtClean="0">
                <a:latin typeface="Arial" pitchFamily="34" charset="0"/>
                <a:cs typeface="Arial" pitchFamily="34" charset="0"/>
              </a:rPr>
              <a:t> terrestres: Paraná e Parnaíba, e</a:t>
            </a:r>
          </a:p>
          <a:p>
            <a:pPr marL="714375" indent="-352425">
              <a:lnSpc>
                <a:spcPct val="120000"/>
              </a:lnSpc>
              <a:spcAft>
                <a:spcPts val="600"/>
              </a:spcAft>
              <a:buFont typeface="Arial" pitchFamily="34" charset="0"/>
              <a:buChar char="•"/>
            </a:pPr>
            <a:r>
              <a:rPr lang="pt-BR" sz="2000" dirty="0" smtClean="0">
                <a:latin typeface="Arial" pitchFamily="34" charset="0"/>
                <a:cs typeface="Arial" pitchFamily="34" charset="0"/>
              </a:rPr>
              <a:t>5 marítimas: Campos, Ceará, Potiguar, Santos e Sergipe-Alagoas.</a:t>
            </a:r>
          </a:p>
        </p:txBody>
      </p:sp>
      <p:sp>
        <p:nvSpPr>
          <p:cNvPr id="8" name="Chave esquerda 7"/>
          <p:cNvSpPr/>
          <p:nvPr/>
        </p:nvSpPr>
        <p:spPr>
          <a:xfrm>
            <a:off x="607367" y="3558530"/>
            <a:ext cx="287990" cy="3041735"/>
          </a:xfrm>
          <a:prstGeom prst="leftBrace">
            <a:avLst/>
          </a:prstGeom>
          <a:ln w="28575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886521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320933" y="1123200"/>
            <a:ext cx="8543729" cy="5059279"/>
          </a:xfrm>
          <a:prstGeom prst="rect">
            <a:avLst/>
          </a:prstGeom>
        </p:spPr>
        <p:txBody>
          <a:bodyPr vert="horz" lIns="89875" tIns="44937" rIns="89875" bIns="44937" rtlCol="0">
            <a:noAutofit/>
          </a:bodyPr>
          <a:lstStyle/>
          <a:p>
            <a:pPr marL="635328" lvl="1" indent="-640171" algn="just" defTabSz="898800">
              <a:spcAft>
                <a:spcPts val="1588"/>
              </a:spcAft>
              <a:buFont typeface="Wingdings" pitchFamily="2" charset="2"/>
              <a:buChar char="Ø"/>
              <a:defRPr/>
            </a:pP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Lei n</a:t>
            </a:r>
            <a:r>
              <a:rPr lang="en-US" sz="3200" b="1" baseline="3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o</a:t>
            </a: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9.478/97, art. 47:</a:t>
            </a:r>
          </a:p>
          <a:p>
            <a:pPr marL="953691" lvl="1" indent="-504292" algn="just" defTabSz="898800">
              <a:lnSpc>
                <a:spcPct val="120000"/>
              </a:lnSpc>
              <a:spcBef>
                <a:spcPct val="20000"/>
              </a:spcBef>
              <a:spcAft>
                <a:spcPts val="1588"/>
              </a:spcAft>
              <a:buFont typeface="+mj-lt"/>
              <a:buAutoNum type="romanLcPeriod"/>
            </a:pPr>
            <a:r>
              <a:rPr lang="pt-BR" sz="2000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Devidos a partir da produção de qualquer volume de petróleo ou gás natural (exceto volumes isentos e </a:t>
            </a:r>
            <a:r>
              <a:rPr lang="pt-BR" sz="20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autorizados pela ANP).</a:t>
            </a:r>
            <a:endParaRPr lang="pt-BR" sz="2000" dirty="0"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endParaRPr>
          </a:p>
          <a:p>
            <a:pPr marL="953691" lvl="1" indent="-504292" algn="just" defTabSz="898800">
              <a:lnSpc>
                <a:spcPct val="120000"/>
              </a:lnSpc>
              <a:spcBef>
                <a:spcPct val="20000"/>
              </a:spcBef>
              <a:spcAft>
                <a:spcPts val="1588"/>
              </a:spcAft>
              <a:buFont typeface="+mj-lt"/>
              <a:buAutoNum type="romanLcPeriod"/>
            </a:pPr>
            <a:r>
              <a:rPr lang="pt-BR" sz="2000" b="1" u="sng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Pagamentos mensais, até o último dia útil do mês seguinte ao mês de produção</a:t>
            </a:r>
            <a:r>
              <a:rPr lang="pt-BR" sz="2000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.</a:t>
            </a:r>
          </a:p>
          <a:p>
            <a:pPr marL="953691" lvl="1" indent="-504292" algn="just" defTabSz="898800">
              <a:lnSpc>
                <a:spcPct val="120000"/>
              </a:lnSpc>
              <a:spcBef>
                <a:spcPct val="20000"/>
              </a:spcBef>
              <a:spcAft>
                <a:spcPts val="1588"/>
              </a:spcAft>
              <a:buFont typeface="+mj-lt"/>
              <a:buAutoNum type="romanLcPeriod"/>
            </a:pPr>
            <a:r>
              <a:rPr lang="pt-BR" sz="2000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Incide sobre o valor da produção (i.e. receita bruta</a:t>
            </a:r>
            <a:r>
              <a:rPr lang="pt-BR" sz="20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).</a:t>
            </a:r>
          </a:p>
          <a:p>
            <a:pPr marL="953691" lvl="1" indent="-504292" algn="just" defTabSz="898800">
              <a:lnSpc>
                <a:spcPct val="120000"/>
              </a:lnSpc>
              <a:spcBef>
                <a:spcPct val="20000"/>
              </a:spcBef>
              <a:spcAft>
                <a:spcPts val="1588"/>
              </a:spcAft>
              <a:buFont typeface="+mj-lt"/>
              <a:buAutoNum type="romanLcPeriod"/>
            </a:pPr>
            <a:r>
              <a:rPr lang="pt-BR" sz="20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Há incidência nos testes antes da declaração de comercialidade.</a:t>
            </a:r>
          </a:p>
          <a:p>
            <a:pPr marL="953691" lvl="1" indent="-504292" algn="just" defTabSz="898800">
              <a:lnSpc>
                <a:spcPct val="120000"/>
              </a:lnSpc>
              <a:spcBef>
                <a:spcPct val="20000"/>
              </a:spcBef>
              <a:spcAft>
                <a:spcPts val="1588"/>
              </a:spcAft>
              <a:buFont typeface="+mj-lt"/>
              <a:buAutoNum type="romanLcPeriod"/>
            </a:pPr>
            <a:r>
              <a:rPr lang="pt-BR" sz="2000" b="1" u="sng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Documentação protocolada na ANP até o 5º dia útil subsequente ao pagamento.</a:t>
            </a:r>
            <a:r>
              <a:rPr lang="pt-BR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 (Dec. </a:t>
            </a:r>
            <a:r>
              <a:rPr lang="pt-BR" sz="20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2.705/98</a:t>
            </a:r>
            <a:r>
              <a:rPr lang="pt-BR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, art.18)</a:t>
            </a:r>
            <a:endParaRPr lang="pt-BR" sz="2000" b="1" u="sng" dirty="0"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endParaRPr>
          </a:p>
          <a:p>
            <a:pPr marL="953691" lvl="1" indent="-504292" defTabSz="898800">
              <a:lnSpc>
                <a:spcPct val="120000"/>
              </a:lnSpc>
              <a:spcBef>
                <a:spcPct val="20000"/>
              </a:spcBef>
              <a:spcAft>
                <a:spcPts val="1588"/>
              </a:spcAft>
              <a:buFont typeface="+mj-lt"/>
              <a:buAutoNum type="romanLcPeriod"/>
            </a:pPr>
            <a:endParaRPr lang="pt-BR" sz="2000" dirty="0"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endParaRPr>
          </a:p>
        </p:txBody>
      </p:sp>
      <p:sp>
        <p:nvSpPr>
          <p:cNvPr id="5" name="Título 1"/>
          <p:cNvSpPr>
            <a:spLocks noGrp="1"/>
          </p:cNvSpPr>
          <p:nvPr>
            <p:ph type="title"/>
          </p:nvPr>
        </p:nvSpPr>
        <p:spPr>
          <a:xfrm>
            <a:off x="347134" y="314819"/>
            <a:ext cx="5291666" cy="616882"/>
          </a:xfrm>
        </p:spPr>
        <p:txBody>
          <a:bodyPr/>
          <a:lstStyle/>
          <a:p>
            <a:r>
              <a:rPr lang="pt-BR" sz="3600" dirty="0" smtClean="0"/>
              <a:t>Royalties</a:t>
            </a:r>
            <a:endParaRPr lang="pt-BR" sz="3600" dirty="0"/>
          </a:p>
        </p:txBody>
      </p:sp>
    </p:spTree>
    <p:extLst>
      <p:ext uri="{BB962C8B-B14F-4D97-AF65-F5344CB8AC3E}">
        <p14:creationId xmlns:p14="http://schemas.microsoft.com/office/powerpoint/2010/main" val="34078595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320933" y="1124744"/>
            <a:ext cx="8643555" cy="5544616"/>
          </a:xfrm>
          <a:prstGeom prst="rect">
            <a:avLst/>
          </a:prstGeom>
        </p:spPr>
        <p:txBody>
          <a:bodyPr vert="horz" lIns="89875" tIns="44937" rIns="89875" bIns="44937" rtlCol="0">
            <a:noAutofit/>
          </a:bodyPr>
          <a:lstStyle/>
          <a:p>
            <a:pPr marL="635328" lvl="1" indent="-640171" algn="just" defTabSz="898800">
              <a:spcAft>
                <a:spcPts val="1200"/>
              </a:spcAft>
              <a:buFont typeface="Wingdings" pitchFamily="2" charset="2"/>
              <a:buChar char="Ø"/>
              <a:defRPr/>
            </a:pP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Lei n</a:t>
            </a:r>
            <a:r>
              <a:rPr lang="en-US" sz="3200" b="1" baseline="3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o</a:t>
            </a: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9.478/97, art. 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47 - </a:t>
            </a:r>
            <a:r>
              <a:rPr lang="en-US" sz="3200" b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Alíquotas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:</a:t>
            </a:r>
            <a:endParaRPr 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  <a:p>
            <a:pPr marL="963749" lvl="1" indent="-514350" defTabSz="898800">
              <a:lnSpc>
                <a:spcPct val="150000"/>
              </a:lnSpc>
              <a:spcBef>
                <a:spcPct val="20000"/>
              </a:spcBef>
              <a:buFont typeface="+mj-lt"/>
              <a:buAutoNum type="romanLcPeriod" startAt="6"/>
            </a:pPr>
            <a:r>
              <a:rPr lang="pt-BR" sz="2000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Regra </a:t>
            </a:r>
            <a:r>
              <a:rPr lang="pt-BR" sz="20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de 10</a:t>
            </a:r>
            <a:r>
              <a:rPr lang="pt-BR" sz="2000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% com possibilidade de redução, a critério da ANP, estabelecida em edital</a:t>
            </a:r>
            <a:r>
              <a:rPr lang="pt-BR" sz="20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.</a:t>
            </a:r>
          </a:p>
          <a:p>
            <a:pPr marL="449399" lvl="1" defTabSz="898800">
              <a:lnSpc>
                <a:spcPct val="150000"/>
              </a:lnSpc>
              <a:spcBef>
                <a:spcPct val="20000"/>
              </a:spcBef>
            </a:pPr>
            <a:r>
              <a:rPr lang="pt-BR" sz="20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Edital – Terra:</a:t>
            </a:r>
          </a:p>
          <a:p>
            <a:pPr marL="449399" lvl="1" defTabSz="898800">
              <a:spcAft>
                <a:spcPts val="4200"/>
              </a:spcAft>
            </a:pPr>
            <a:r>
              <a:rPr lang="pt-BR" sz="20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(Tab. 3, pg. 13)</a:t>
            </a:r>
          </a:p>
          <a:p>
            <a:pPr marL="449399" lvl="1" defTabSz="898800"/>
            <a:r>
              <a:rPr lang="pt-BR" sz="20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Edital – Mar:</a:t>
            </a:r>
          </a:p>
          <a:p>
            <a:pPr marL="449399" lvl="1" defTabSz="898800">
              <a:spcAft>
                <a:spcPts val="1200"/>
              </a:spcAft>
            </a:pPr>
            <a:r>
              <a:rPr lang="pt-BR" sz="20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(Tab. 3, pg. 13/14)</a:t>
            </a:r>
          </a:p>
          <a:p>
            <a:pPr marL="449399" lvl="1" defTabSz="898800">
              <a:spcAft>
                <a:spcPts val="1200"/>
              </a:spcAft>
            </a:pPr>
            <a:endParaRPr lang="pt-BR" sz="2000" b="1" dirty="0" smtClean="0"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endParaRPr>
          </a:p>
        </p:txBody>
      </p:sp>
      <p:sp>
        <p:nvSpPr>
          <p:cNvPr id="5" name="Título 1"/>
          <p:cNvSpPr>
            <a:spLocks noGrp="1"/>
          </p:cNvSpPr>
          <p:nvPr>
            <p:ph type="title"/>
          </p:nvPr>
        </p:nvSpPr>
        <p:spPr>
          <a:xfrm>
            <a:off x="347134" y="314819"/>
            <a:ext cx="5291666" cy="616882"/>
          </a:xfrm>
        </p:spPr>
        <p:txBody>
          <a:bodyPr/>
          <a:lstStyle/>
          <a:p>
            <a:r>
              <a:rPr lang="pt-BR" sz="3600" dirty="0" smtClean="0"/>
              <a:t>Royalties</a:t>
            </a:r>
            <a:endParaRPr lang="pt-BR" sz="3600" dirty="0"/>
          </a:p>
        </p:txBody>
      </p:sp>
      <p:graphicFrame>
        <p:nvGraphicFramePr>
          <p:cNvPr id="6" name="Tabe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3024203"/>
              </p:ext>
            </p:extLst>
          </p:nvPr>
        </p:nvGraphicFramePr>
        <p:xfrm>
          <a:off x="3299360" y="2850033"/>
          <a:ext cx="4798025" cy="104400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00919"/>
                <a:gridCol w="1722853"/>
                <a:gridCol w="1774253"/>
              </a:tblGrid>
              <a:tr h="37761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</a:rPr>
                        <a:t>Bacia</a:t>
                      </a:r>
                      <a:endParaRPr lang="pt-BR" sz="10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</a:rPr>
                        <a:t>Setores</a:t>
                      </a:r>
                      <a:endParaRPr lang="pt-BR" sz="10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</a:rPr>
                        <a:t>Alíquotas de Royalties</a:t>
                      </a:r>
                      <a:endParaRPr lang="pt-BR" sz="10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</a:tr>
              <a:tr h="2221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</a:rPr>
                        <a:t>Paraná</a:t>
                      </a:r>
                      <a:endParaRPr lang="pt-BR" sz="10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400">
                          <a:effectLst/>
                        </a:rPr>
                        <a:t>SPAR-N</a:t>
                      </a:r>
                      <a:endParaRPr lang="pt-BR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400">
                          <a:effectLst/>
                        </a:rPr>
                        <a:t>5% </a:t>
                      </a:r>
                      <a:endParaRPr lang="pt-BR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</a:tr>
              <a:tr h="222128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</a:rPr>
                        <a:t>Parnaíba</a:t>
                      </a:r>
                      <a:endParaRPr lang="pt-BR" sz="10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400">
                          <a:effectLst/>
                        </a:rPr>
                        <a:t>SPN-N</a:t>
                      </a:r>
                      <a:endParaRPr lang="pt-BR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400">
                          <a:effectLst/>
                        </a:rPr>
                        <a:t>7,5% </a:t>
                      </a:r>
                      <a:endParaRPr lang="pt-BR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</a:tr>
              <a:tr h="222128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400">
                          <a:effectLst/>
                        </a:rPr>
                        <a:t>SPN-SE</a:t>
                      </a:r>
                      <a:endParaRPr lang="pt-BR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</a:rPr>
                        <a:t>7,5% </a:t>
                      </a:r>
                      <a:endParaRPr lang="pt-BR" sz="10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</a:tr>
            </a:tbl>
          </a:graphicData>
        </a:graphic>
      </p:graphicFrame>
      <p:graphicFrame>
        <p:nvGraphicFramePr>
          <p:cNvPr id="7" name="Tabela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1460306"/>
              </p:ext>
            </p:extLst>
          </p:nvPr>
        </p:nvGraphicFramePr>
        <p:xfrm>
          <a:off x="3299360" y="4077356"/>
          <a:ext cx="4811707" cy="259200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07388"/>
                <a:gridCol w="1717852"/>
                <a:gridCol w="1786467"/>
              </a:tblGrid>
              <a:tr h="43360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</a:rPr>
                        <a:t>Bacia</a:t>
                      </a:r>
                      <a:endParaRPr lang="pt-BR" sz="10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400">
                          <a:effectLst/>
                        </a:rPr>
                        <a:t>Setores</a:t>
                      </a:r>
                      <a:endParaRPr lang="pt-BR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400">
                          <a:effectLst/>
                        </a:rPr>
                        <a:t>Alíquotas de Royalties </a:t>
                      </a:r>
                      <a:endParaRPr lang="pt-BR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</a:tr>
              <a:tr h="23982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400">
                          <a:effectLst/>
                        </a:rPr>
                        <a:t>Campos</a:t>
                      </a:r>
                      <a:endParaRPr lang="pt-BR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</a:rPr>
                        <a:t>SC-AP5</a:t>
                      </a:r>
                      <a:endParaRPr lang="pt-BR" sz="10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400">
                          <a:effectLst/>
                        </a:rPr>
                        <a:t>10%</a:t>
                      </a:r>
                      <a:endParaRPr lang="pt-BR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</a:tr>
              <a:tr h="239822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</a:rPr>
                        <a:t>Ceará</a:t>
                      </a:r>
                      <a:endParaRPr lang="pt-BR" sz="10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400">
                          <a:effectLst/>
                        </a:rPr>
                        <a:t>SCE-AP2</a:t>
                      </a:r>
                      <a:endParaRPr lang="pt-BR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400">
                          <a:effectLst/>
                        </a:rPr>
                        <a:t>7,5%</a:t>
                      </a:r>
                      <a:endParaRPr lang="pt-BR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</a:tr>
              <a:tr h="239822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400">
                          <a:effectLst/>
                        </a:rPr>
                        <a:t>SCE-AP3</a:t>
                      </a:r>
                      <a:endParaRPr lang="pt-BR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400">
                          <a:effectLst/>
                        </a:rPr>
                        <a:t>7,5%</a:t>
                      </a:r>
                      <a:endParaRPr lang="pt-BR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</a:tr>
              <a:tr h="239822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400">
                          <a:effectLst/>
                        </a:rPr>
                        <a:t>Potiguar</a:t>
                      </a:r>
                      <a:endParaRPr lang="pt-BR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400">
                          <a:effectLst/>
                        </a:rPr>
                        <a:t>SPOT-AP1</a:t>
                      </a:r>
                      <a:endParaRPr lang="pt-BR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400">
                          <a:effectLst/>
                        </a:rPr>
                        <a:t>10%</a:t>
                      </a:r>
                      <a:endParaRPr lang="pt-BR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</a:tr>
              <a:tr h="239822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400">
                          <a:effectLst/>
                        </a:rPr>
                        <a:t>SPOT-AP2</a:t>
                      </a:r>
                      <a:endParaRPr lang="pt-BR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400">
                          <a:effectLst/>
                        </a:rPr>
                        <a:t>10%</a:t>
                      </a:r>
                      <a:endParaRPr lang="pt-BR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</a:tr>
              <a:tr h="239822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400">
                          <a:effectLst/>
                        </a:rPr>
                        <a:t>SPOT-AR1</a:t>
                      </a:r>
                      <a:endParaRPr lang="pt-BR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400">
                          <a:effectLst/>
                        </a:rPr>
                        <a:t>10%</a:t>
                      </a:r>
                      <a:endParaRPr lang="pt-BR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</a:tr>
              <a:tr h="23982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400">
                          <a:effectLst/>
                        </a:rPr>
                        <a:t>Santos</a:t>
                      </a:r>
                      <a:endParaRPr lang="pt-BR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400">
                          <a:effectLst/>
                        </a:rPr>
                        <a:t>SS-AUP1</a:t>
                      </a:r>
                      <a:endParaRPr lang="pt-BR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400">
                          <a:effectLst/>
                        </a:rPr>
                        <a:t>10%</a:t>
                      </a:r>
                      <a:endParaRPr lang="pt-BR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</a:tr>
              <a:tr h="239822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</a:rPr>
                        <a:t>Sergipe-Alagoas</a:t>
                      </a:r>
                      <a:endParaRPr lang="pt-BR" sz="10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400">
                          <a:effectLst/>
                        </a:rPr>
                        <a:t>SSEAL-AUP1</a:t>
                      </a:r>
                      <a:endParaRPr lang="pt-BR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400">
                          <a:effectLst/>
                        </a:rPr>
                        <a:t>10%</a:t>
                      </a:r>
                      <a:endParaRPr lang="pt-BR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</a:tr>
              <a:tr h="239822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400">
                          <a:effectLst/>
                        </a:rPr>
                        <a:t>SSEAL-AUP2</a:t>
                      </a:r>
                      <a:endParaRPr lang="pt-BR" sz="105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</a:rPr>
                        <a:t>10%</a:t>
                      </a:r>
                      <a:endParaRPr lang="pt-BR" sz="10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400176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320933" y="1123200"/>
            <a:ext cx="8543729" cy="5573933"/>
          </a:xfrm>
          <a:prstGeom prst="rect">
            <a:avLst/>
          </a:prstGeom>
        </p:spPr>
        <p:txBody>
          <a:bodyPr vert="horz" lIns="89875" tIns="44937" rIns="89875" bIns="44937" rtlCol="0">
            <a:noAutofit/>
          </a:bodyPr>
          <a:lstStyle/>
          <a:p>
            <a:pPr marL="635328" lvl="1" indent="-640171" algn="just" defTabSz="898800">
              <a:spcAft>
                <a:spcPts val="1200"/>
              </a:spcAft>
              <a:buFont typeface="Wingdings" pitchFamily="2" charset="2"/>
              <a:buChar char="Ø"/>
              <a:defRPr/>
            </a:pPr>
            <a:r>
              <a:rPr lang="en-US" sz="3088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Editais</a:t>
            </a:r>
            <a:r>
              <a:rPr lang="en-US" sz="3088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– Item 2.2.2:</a:t>
            </a:r>
          </a:p>
          <a:p>
            <a:pPr marL="719138" lvl="1" indent="-434975" algn="just" defTabSz="898800">
              <a:lnSpc>
                <a:spcPct val="120000"/>
              </a:lnSpc>
              <a:spcAft>
                <a:spcPts val="2400"/>
              </a:spcAft>
              <a:buFont typeface="Wingdings" panose="05000000000000000000" pitchFamily="2" charset="2"/>
              <a:buChar char="v"/>
              <a:defRPr/>
            </a:pPr>
            <a:r>
              <a:rPr lang="pt-BR" sz="2000" dirty="0">
                <a:latin typeface="Arial" panose="020B0604020202020204" pitchFamily="34" charset="0"/>
                <a:cs typeface="Arial" panose="020B0604020202020204" pitchFamily="34" charset="0"/>
              </a:rPr>
              <a:t>Considerando os riscos geológicos presentes, a expectativa de produção e outros fatores pertinentes, a ANP poderá reduzir os royalties, a seu critério, para até 5% (cinco por cento) da produção de petróleo ou gás natural, nos termos do art. 47, § 1º, da Lei nº 9.478/1997</a:t>
            </a:r>
            <a:r>
              <a:rPr lang="pt-B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3088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  <a:p>
            <a:pPr marL="635328" lvl="1" indent="-640171" algn="just" defTabSz="898800">
              <a:spcAft>
                <a:spcPts val="1200"/>
              </a:spcAft>
              <a:buFont typeface="Wingdings" pitchFamily="2" charset="2"/>
              <a:buChar char="Ø"/>
              <a:defRPr/>
            </a:pPr>
            <a:r>
              <a:rPr lang="en-US" sz="3088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Contrato</a:t>
            </a:r>
            <a:r>
              <a:rPr lang="en-US" sz="3088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– </a:t>
            </a:r>
            <a:r>
              <a:rPr lang="en-US" sz="3088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Cláusula</a:t>
            </a:r>
            <a:r>
              <a:rPr lang="en-US" sz="3088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23.2:</a:t>
            </a:r>
            <a:endParaRPr lang="pt-BR" dirty="0"/>
          </a:p>
          <a:p>
            <a:pPr marL="719138" indent="-363538" algn="just">
              <a:lnSpc>
                <a:spcPct val="120000"/>
              </a:lnSpc>
              <a:buFont typeface="Wingdings" panose="05000000000000000000" pitchFamily="2" charset="2"/>
              <a:buChar char="v"/>
            </a:pPr>
            <a:r>
              <a:rPr lang="pt-BR" sz="2000" dirty="0">
                <a:latin typeface="Arial" panose="020B0604020202020204" pitchFamily="34" charset="0"/>
                <a:cs typeface="Arial" panose="020B0604020202020204" pitchFamily="34" charset="0"/>
              </a:rPr>
              <a:t>A ANP poderá conceder, com base em critérios estabelecidos na Legislação Aplicável, redução do percentual de royalties previstos neste Contrato para até 5% (cinco por cento), de modo a viabilizar a extensão da vida útil e a maximização do fator de recuperação dos Campos, desde que comprovado o benefício econômico para a União gerado pelo novo plano de investimentos a ser executado. </a:t>
            </a:r>
          </a:p>
          <a:p>
            <a:pPr marL="0" lvl="1" algn="just" defTabSz="898800">
              <a:spcAft>
                <a:spcPts val="1200"/>
              </a:spcAft>
              <a:defRPr/>
            </a:pPr>
            <a:endParaRPr lang="en-US" sz="3088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  <a:p>
            <a:pPr marL="0" lvl="1" algn="ctr" defTabSz="898800">
              <a:spcAft>
                <a:spcPts val="1200"/>
              </a:spcAft>
              <a:defRPr/>
            </a:pPr>
            <a:endParaRPr lang="pt-BR" sz="2400" dirty="0" smtClean="0"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endParaRPr>
          </a:p>
          <a:p>
            <a:pPr marL="449399" lvl="1" defTabSz="898800">
              <a:lnSpc>
                <a:spcPct val="150000"/>
              </a:lnSpc>
              <a:spcBef>
                <a:spcPct val="20000"/>
              </a:spcBef>
              <a:spcAft>
                <a:spcPts val="1200"/>
              </a:spcAft>
            </a:pPr>
            <a:endParaRPr lang="pt-BR" sz="2400" dirty="0"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endParaRPr>
          </a:p>
        </p:txBody>
      </p:sp>
      <p:sp>
        <p:nvSpPr>
          <p:cNvPr id="5" name="Título 1"/>
          <p:cNvSpPr>
            <a:spLocks noGrp="1"/>
          </p:cNvSpPr>
          <p:nvPr>
            <p:ph type="title"/>
          </p:nvPr>
        </p:nvSpPr>
        <p:spPr>
          <a:xfrm>
            <a:off x="347134" y="314819"/>
            <a:ext cx="5291666" cy="616882"/>
          </a:xfrm>
        </p:spPr>
        <p:txBody>
          <a:bodyPr/>
          <a:lstStyle/>
          <a:p>
            <a:r>
              <a:rPr lang="pt-BR" sz="3600" dirty="0" smtClean="0"/>
              <a:t>Royalties</a:t>
            </a:r>
            <a:endParaRPr lang="pt-BR" sz="3600" dirty="0"/>
          </a:p>
        </p:txBody>
      </p:sp>
    </p:spTree>
    <p:extLst>
      <p:ext uri="{BB962C8B-B14F-4D97-AF65-F5344CB8AC3E}">
        <p14:creationId xmlns:p14="http://schemas.microsoft.com/office/powerpoint/2010/main" val="25821682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026"/>
          <p:cNvSpPr txBox="1">
            <a:spLocks noChangeArrowheads="1"/>
          </p:cNvSpPr>
          <p:nvPr/>
        </p:nvSpPr>
        <p:spPr bwMode="auto">
          <a:xfrm>
            <a:off x="79002" y="1356942"/>
            <a:ext cx="8930528" cy="484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202902" indent="-202902" defTabSz="446384">
              <a:buClr>
                <a:srgbClr val="FFFF00"/>
              </a:buClr>
              <a:buSzPct val="46000"/>
              <a:buFont typeface="Monotype Sorts"/>
              <a:buChar char="n"/>
            </a:pPr>
            <a:endParaRPr lang="pt-BR" sz="1588" dirty="0">
              <a:solidFill>
                <a:srgbClr val="FFFF00"/>
              </a:solidFill>
              <a:latin typeface="Cambria" pitchFamily="18" charset="0"/>
            </a:endParaRPr>
          </a:p>
          <a:p>
            <a:pPr marL="202902" indent="-202902" defTabSz="446384">
              <a:buClr>
                <a:srgbClr val="FFFF00"/>
              </a:buClr>
              <a:buSzPct val="46000"/>
              <a:buFont typeface="Monotype Sorts"/>
              <a:buChar char="n"/>
            </a:pPr>
            <a:endParaRPr lang="en-US" sz="1588" dirty="0">
              <a:solidFill>
                <a:srgbClr val="FFFF00"/>
              </a:solidFill>
              <a:latin typeface="Cambria" pitchFamily="18" charset="0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684816" y="1283364"/>
            <a:ext cx="7687913" cy="398550"/>
          </a:xfrm>
          <a:prstGeom prst="rect">
            <a:avLst/>
          </a:prstGeom>
          <a:noFill/>
        </p:spPr>
        <p:txBody>
          <a:bodyPr wrap="square" lIns="89896" tIns="44948" rIns="89896" bIns="44948" rtlCol="0">
            <a:spAutoFit/>
          </a:bodyPr>
          <a:lstStyle/>
          <a:p>
            <a:pPr algn="ctr"/>
            <a:r>
              <a:rPr lang="pt-BR" sz="20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APURAÇÃO</a:t>
            </a:r>
          </a:p>
        </p:txBody>
      </p:sp>
      <p:sp>
        <p:nvSpPr>
          <p:cNvPr id="6" name="CaixaDeTexto 5"/>
          <p:cNvSpPr txBox="1"/>
          <p:nvPr/>
        </p:nvSpPr>
        <p:spPr>
          <a:xfrm>
            <a:off x="134471" y="3433909"/>
            <a:ext cx="1568146" cy="416697"/>
          </a:xfrm>
          <a:prstGeom prst="rect">
            <a:avLst/>
          </a:prstGeom>
          <a:noFill/>
        </p:spPr>
        <p:txBody>
          <a:bodyPr wrap="none" lIns="89896" tIns="44948" rIns="89896" bIns="44948" rtlCol="0">
            <a:spAutoFit/>
          </a:bodyPr>
          <a:lstStyle/>
          <a:p>
            <a:r>
              <a:rPr lang="pt-BR" sz="2118" dirty="0" smtClean="0">
                <a:latin typeface="Arial" pitchFamily="34" charset="0"/>
                <a:cs typeface="Arial" pitchFamily="34" charset="0"/>
              </a:rPr>
              <a:t>Sendo que:</a:t>
            </a:r>
            <a:endParaRPr lang="pt-BR" sz="2118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CaixaDeTexto 6"/>
          <p:cNvSpPr txBox="1"/>
          <p:nvPr/>
        </p:nvSpPr>
        <p:spPr>
          <a:xfrm>
            <a:off x="1566726" y="1745127"/>
            <a:ext cx="6010550" cy="172038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89896" tIns="44948" rIns="89896" bIns="44948" rtlCol="0">
            <a:spAutoFit/>
          </a:bodyPr>
          <a:lstStyle/>
          <a:p>
            <a:pPr algn="ctr"/>
            <a:r>
              <a:rPr lang="pt-BR" sz="2118" b="1" dirty="0"/>
              <a:t>Royalties por Campo (R$)</a:t>
            </a:r>
          </a:p>
          <a:p>
            <a:pPr algn="ctr"/>
            <a:r>
              <a:rPr lang="pt-BR" sz="2118" b="1" dirty="0"/>
              <a:t>=</a:t>
            </a:r>
          </a:p>
          <a:p>
            <a:pPr algn="ctr"/>
            <a:r>
              <a:rPr lang="pt-BR" sz="2118" dirty="0"/>
              <a:t>Alíquota do Contrato (de 5 a 10%)</a:t>
            </a:r>
          </a:p>
          <a:p>
            <a:pPr algn="ctr"/>
            <a:r>
              <a:rPr lang="pt-BR" sz="2118" b="1" dirty="0"/>
              <a:t>x</a:t>
            </a:r>
          </a:p>
          <a:p>
            <a:pPr algn="ctr"/>
            <a:r>
              <a:rPr lang="pt-BR" sz="2118" dirty="0"/>
              <a:t>Receita Bruta da Produção do Campo (R$)</a:t>
            </a:r>
          </a:p>
        </p:txBody>
      </p:sp>
      <p:sp>
        <p:nvSpPr>
          <p:cNvPr id="8" name="CaixaDeTexto 7"/>
          <p:cNvSpPr txBox="1"/>
          <p:nvPr/>
        </p:nvSpPr>
        <p:spPr>
          <a:xfrm>
            <a:off x="238814" y="3912775"/>
            <a:ext cx="8666374" cy="133983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89896" tIns="44948" rIns="89896" bIns="44948" rtlCol="0">
            <a:spAutoFit/>
          </a:bodyPr>
          <a:lstStyle/>
          <a:p>
            <a:pPr algn="ctr"/>
            <a:r>
              <a:rPr lang="pt-BR" sz="1765" b="1" dirty="0"/>
              <a:t>Receita Bruta da Produção do Campo (R$)</a:t>
            </a:r>
          </a:p>
          <a:p>
            <a:pPr algn="ctr"/>
            <a:r>
              <a:rPr lang="pt-BR" sz="1588" dirty="0"/>
              <a:t>=</a:t>
            </a:r>
          </a:p>
          <a:p>
            <a:pPr algn="ctr"/>
            <a:r>
              <a:rPr lang="pt-BR" sz="1588" dirty="0"/>
              <a:t>Volume de Petróleo Total do Campo (m³)  x  Preço de Referência do Pet. do </a:t>
            </a:r>
            <a:r>
              <a:rPr lang="pt-BR" sz="1588" dirty="0" smtClean="0"/>
              <a:t>Campo* </a:t>
            </a:r>
            <a:r>
              <a:rPr lang="pt-BR" sz="1588" dirty="0"/>
              <a:t>(R$/m³)</a:t>
            </a:r>
          </a:p>
          <a:p>
            <a:pPr algn="ctr"/>
            <a:r>
              <a:rPr lang="pt-BR" sz="1588" dirty="0"/>
              <a:t>+</a:t>
            </a:r>
          </a:p>
          <a:p>
            <a:pPr algn="ctr"/>
            <a:r>
              <a:rPr lang="pt-BR" sz="1588" dirty="0"/>
              <a:t>Volume de Gás Natural do Campo para Royalties** (m³)  x  Preço de Ref. do GN do Campo*** (R$/m³)</a:t>
            </a:r>
          </a:p>
        </p:txBody>
      </p:sp>
      <p:sp>
        <p:nvSpPr>
          <p:cNvPr id="9" name="CaixaDeTexto 8"/>
          <p:cNvSpPr txBox="1"/>
          <p:nvPr/>
        </p:nvSpPr>
        <p:spPr>
          <a:xfrm>
            <a:off x="149119" y="5443143"/>
            <a:ext cx="8095574" cy="938185"/>
          </a:xfrm>
          <a:prstGeom prst="rect">
            <a:avLst/>
          </a:prstGeom>
          <a:noFill/>
        </p:spPr>
        <p:txBody>
          <a:bodyPr wrap="none" lIns="89896" tIns="44948" rIns="89896" bIns="44948" rtlCol="0">
            <a:spAutoFit/>
          </a:bodyPr>
          <a:lstStyle/>
          <a:p>
            <a:pPr>
              <a:lnSpc>
                <a:spcPct val="120000"/>
              </a:lnSpc>
            </a:pPr>
            <a:r>
              <a:rPr lang="pt-BR" sz="1147" b="1" u="sng" dirty="0">
                <a:latin typeface="Arial" pitchFamily="34" charset="0"/>
                <a:cs typeface="Arial" pitchFamily="34" charset="0"/>
              </a:rPr>
              <a:t>OBSERVAÇÕES:</a:t>
            </a:r>
          </a:p>
          <a:p>
            <a:pPr>
              <a:lnSpc>
                <a:spcPct val="120000"/>
              </a:lnSpc>
            </a:pPr>
            <a:r>
              <a:rPr lang="pt-BR" sz="1147" dirty="0">
                <a:latin typeface="Arial" pitchFamily="34" charset="0"/>
                <a:cs typeface="Arial" pitchFamily="34" charset="0"/>
              </a:rPr>
              <a:t>* </a:t>
            </a:r>
            <a:r>
              <a:rPr lang="pt-BR" sz="1147" dirty="0" smtClean="0">
                <a:latin typeface="Arial" pitchFamily="34" charset="0"/>
                <a:cs typeface="Arial" pitchFamily="34" charset="0"/>
              </a:rPr>
              <a:t>Agora calculado diretamente pela ANP, através da metodologia estabelecida na Resolução ANP nº 703/2017.</a:t>
            </a:r>
            <a:endParaRPr lang="pt-BR" sz="1147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20000"/>
              </a:lnSpc>
            </a:pPr>
            <a:r>
              <a:rPr lang="pt-BR" sz="1147" dirty="0">
                <a:latin typeface="Arial" pitchFamily="34" charset="0"/>
                <a:cs typeface="Arial" pitchFamily="34" charset="0"/>
              </a:rPr>
              <a:t>** Os volumes reinjetados e queimados (aprovados pela ANP) por razões de segurança podem ser deduzidos do total.</a:t>
            </a:r>
          </a:p>
          <a:p>
            <a:pPr>
              <a:lnSpc>
                <a:spcPct val="120000"/>
              </a:lnSpc>
            </a:pPr>
            <a:r>
              <a:rPr lang="pt-BR" sz="1147" dirty="0">
                <a:latin typeface="Arial" pitchFamily="34" charset="0"/>
                <a:cs typeface="Arial" pitchFamily="34" charset="0"/>
              </a:rPr>
              <a:t>*** Preço de </a:t>
            </a:r>
            <a:r>
              <a:rPr lang="pt-BR" sz="1147" dirty="0" smtClean="0">
                <a:latin typeface="Arial" pitchFamily="34" charset="0"/>
                <a:cs typeface="Arial" pitchFamily="34" charset="0"/>
              </a:rPr>
              <a:t>venda </a:t>
            </a:r>
            <a:r>
              <a:rPr lang="pt-BR" sz="1147" dirty="0">
                <a:latin typeface="Arial" pitchFamily="34" charset="0"/>
                <a:cs typeface="Arial" pitchFamily="34" charset="0"/>
              </a:rPr>
              <a:t>e, na sua ausência, o PRGN (</a:t>
            </a:r>
            <a:r>
              <a:rPr lang="pt-BR" sz="1147" dirty="0" smtClean="0">
                <a:latin typeface="Arial" pitchFamily="34" charset="0"/>
                <a:cs typeface="Arial" pitchFamily="34" charset="0"/>
              </a:rPr>
              <a:t>Resolução ANP nº </a:t>
            </a:r>
            <a:r>
              <a:rPr lang="pt-BR" sz="1147" dirty="0">
                <a:latin typeface="Arial" pitchFamily="34" charset="0"/>
                <a:cs typeface="Arial" pitchFamily="34" charset="0"/>
              </a:rPr>
              <a:t>40/2009).</a:t>
            </a:r>
          </a:p>
        </p:txBody>
      </p:sp>
      <p:sp>
        <p:nvSpPr>
          <p:cNvPr id="10" name="Título 1"/>
          <p:cNvSpPr>
            <a:spLocks noGrp="1"/>
          </p:cNvSpPr>
          <p:nvPr>
            <p:ph type="title"/>
          </p:nvPr>
        </p:nvSpPr>
        <p:spPr>
          <a:xfrm>
            <a:off x="347134" y="314819"/>
            <a:ext cx="5291666" cy="616882"/>
          </a:xfrm>
        </p:spPr>
        <p:txBody>
          <a:bodyPr/>
          <a:lstStyle/>
          <a:p>
            <a:r>
              <a:rPr lang="pt-BR" sz="3600" dirty="0" smtClean="0"/>
              <a:t>Royalties</a:t>
            </a:r>
            <a:endParaRPr lang="pt-BR" sz="3600" dirty="0"/>
          </a:p>
        </p:txBody>
      </p:sp>
    </p:spTree>
    <p:extLst>
      <p:ext uri="{BB962C8B-B14F-4D97-AF65-F5344CB8AC3E}">
        <p14:creationId xmlns:p14="http://schemas.microsoft.com/office/powerpoint/2010/main" val="26185810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Grp="1" noChangeArrowheads="1"/>
          </p:cNvSpPr>
          <p:nvPr>
            <p:ph idx="4294967295"/>
          </p:nvPr>
        </p:nvSpPr>
        <p:spPr>
          <a:xfrm>
            <a:off x="285720" y="1412776"/>
            <a:ext cx="8572560" cy="4979649"/>
          </a:xfrm>
          <a:prstGeom prst="rect">
            <a:avLst/>
          </a:prstGeom>
        </p:spPr>
        <p:txBody>
          <a:bodyPr vert="horz" lIns="89875" tIns="44937" rIns="89875" bIns="44937" rtlCol="0">
            <a:noAutofit/>
          </a:bodyPr>
          <a:lstStyle/>
          <a:p>
            <a:pPr marL="449263" indent="-449263" algn="just">
              <a:spcAft>
                <a:spcPts val="1200"/>
              </a:spcAft>
              <a:buFont typeface="Wingdings" pitchFamily="2" charset="2"/>
              <a:buChar char="Ø"/>
              <a:defRPr/>
            </a:pPr>
            <a:r>
              <a:rPr lang="pt-B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Volumes de Incidência – Decreto nº 2.705/98, </a:t>
            </a:r>
            <a:r>
              <a:rPr lang="pt-BR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arts</a:t>
            </a:r>
            <a:r>
              <a:rPr lang="pt-B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. 3º, 4º, 5º e 6º:</a:t>
            </a:r>
          </a:p>
          <a:p>
            <a:pPr marL="953691" lvl="1" indent="-504292" algn="just">
              <a:lnSpc>
                <a:spcPct val="120000"/>
              </a:lnSpc>
              <a:spcBef>
                <a:spcPts val="529"/>
              </a:spcBef>
              <a:spcAft>
                <a:spcPts val="529"/>
              </a:spcAft>
              <a:buFont typeface="+mj-lt"/>
              <a:buAutoNum type="romanLcPeriod"/>
            </a:pPr>
            <a:r>
              <a:rPr lang="pt-BR" sz="2400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O volume total de petróleo e gás natural produzido em cada campo.</a:t>
            </a:r>
          </a:p>
          <a:p>
            <a:pPr marL="953691" lvl="1" indent="-504292" algn="just">
              <a:lnSpc>
                <a:spcPct val="120000"/>
              </a:lnSpc>
              <a:spcBef>
                <a:spcPts val="529"/>
              </a:spcBef>
              <a:spcAft>
                <a:spcPts val="529"/>
              </a:spcAft>
              <a:buFont typeface="+mj-lt"/>
              <a:buAutoNum type="romanLcPeriod"/>
            </a:pPr>
            <a:r>
              <a:rPr lang="pt-BR" sz="2400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Os volumes são medidos nos pontos de medição fiscal definidos no Plano de Desenvolvimento do campo.</a:t>
            </a:r>
          </a:p>
          <a:p>
            <a:pPr marL="953691" lvl="1" indent="-504292" algn="just">
              <a:lnSpc>
                <a:spcPct val="120000"/>
              </a:lnSpc>
              <a:spcBef>
                <a:spcPts val="529"/>
              </a:spcBef>
              <a:spcAft>
                <a:spcPts val="529"/>
              </a:spcAft>
              <a:buFont typeface="+mj-lt"/>
              <a:buAutoNum type="romanLcPeriod"/>
            </a:pPr>
            <a:r>
              <a:rPr lang="pt-BR" sz="2400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Inclui o gás consumido nas operações do campo.</a:t>
            </a:r>
          </a:p>
          <a:p>
            <a:pPr marL="953691" lvl="1" indent="-504292" algn="just">
              <a:lnSpc>
                <a:spcPct val="120000"/>
              </a:lnSpc>
              <a:spcBef>
                <a:spcPts val="529"/>
              </a:spcBef>
              <a:spcAft>
                <a:spcPts val="529"/>
              </a:spcAft>
              <a:buFont typeface="+mj-lt"/>
              <a:buAutoNum type="romanLcPeriod"/>
            </a:pPr>
            <a:r>
              <a:rPr lang="pt-BR" sz="2400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Mesmos volumes utilizados na apuração dos Royalties e da Participação </a:t>
            </a:r>
            <a:r>
              <a:rPr lang="pt-BR" sz="24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Especial.</a:t>
            </a:r>
            <a:endParaRPr lang="pt-BR" sz="2400" dirty="0"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endParaRPr>
          </a:p>
        </p:txBody>
      </p:sp>
      <p:sp>
        <p:nvSpPr>
          <p:cNvPr id="5" name="Título 1"/>
          <p:cNvSpPr>
            <a:spLocks noGrp="1"/>
          </p:cNvSpPr>
          <p:nvPr>
            <p:ph type="title"/>
          </p:nvPr>
        </p:nvSpPr>
        <p:spPr>
          <a:xfrm>
            <a:off x="347134" y="314819"/>
            <a:ext cx="5291666" cy="616882"/>
          </a:xfrm>
        </p:spPr>
        <p:txBody>
          <a:bodyPr/>
          <a:lstStyle/>
          <a:p>
            <a:r>
              <a:rPr lang="pt-BR" sz="3600" dirty="0" smtClean="0"/>
              <a:t>Royalties</a:t>
            </a:r>
            <a:endParaRPr lang="pt-BR" sz="3600" dirty="0"/>
          </a:p>
        </p:txBody>
      </p:sp>
    </p:spTree>
    <p:extLst>
      <p:ext uri="{BB962C8B-B14F-4D97-AF65-F5344CB8AC3E}">
        <p14:creationId xmlns:p14="http://schemas.microsoft.com/office/powerpoint/2010/main" val="8141481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Grp="1" noChangeArrowheads="1"/>
          </p:cNvSpPr>
          <p:nvPr>
            <p:ph idx="4294967295"/>
          </p:nvPr>
        </p:nvSpPr>
        <p:spPr>
          <a:xfrm>
            <a:off x="285720" y="1411200"/>
            <a:ext cx="8572560" cy="4979649"/>
          </a:xfrm>
          <a:prstGeom prst="rect">
            <a:avLst/>
          </a:prstGeom>
        </p:spPr>
        <p:txBody>
          <a:bodyPr vert="horz" lIns="89875" tIns="44937" rIns="89875" bIns="44937" rtlCol="0">
            <a:noAutofit/>
          </a:bodyPr>
          <a:lstStyle/>
          <a:p>
            <a:pPr marL="449263" indent="-449263" algn="just">
              <a:spcAft>
                <a:spcPts val="1200"/>
              </a:spcAft>
              <a:buFont typeface="Wingdings" pitchFamily="2" charset="2"/>
              <a:buChar char="Ø"/>
              <a:defRPr/>
            </a:pPr>
            <a:r>
              <a:rPr lang="pt-B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Volumes excluídos da incidência, desde que aprovados pela </a:t>
            </a:r>
            <a:r>
              <a:rPr lang="pt-BR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ANP:</a:t>
            </a:r>
            <a:endParaRPr lang="pt-BR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  <a:p>
            <a:pPr marL="953691" lvl="1" indent="-504292" algn="just">
              <a:lnSpc>
                <a:spcPct val="120000"/>
              </a:lnSpc>
              <a:spcBef>
                <a:spcPts val="529"/>
              </a:spcBef>
              <a:spcAft>
                <a:spcPts val="1059"/>
              </a:spcAft>
              <a:buFont typeface="+mj-lt"/>
              <a:buAutoNum type="romanLcPeriod"/>
            </a:pPr>
            <a:r>
              <a:rPr lang="pt-BR" sz="2400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gás utilizado para elevação artificial </a:t>
            </a:r>
            <a:r>
              <a:rPr lang="pt-BR" sz="24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(</a:t>
            </a:r>
            <a:r>
              <a:rPr lang="pt-BR" sz="2400" i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gas</a:t>
            </a:r>
            <a:r>
              <a:rPr lang="pt-BR" sz="24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 </a:t>
            </a:r>
            <a:r>
              <a:rPr lang="pt-BR" sz="2400" i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lift</a:t>
            </a:r>
            <a:r>
              <a:rPr lang="pt-BR" sz="2400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);</a:t>
            </a:r>
          </a:p>
          <a:p>
            <a:pPr marL="953691" lvl="1" indent="-504292" algn="just">
              <a:lnSpc>
                <a:spcPct val="120000"/>
              </a:lnSpc>
              <a:spcBef>
                <a:spcPts val="529"/>
              </a:spcBef>
              <a:spcAft>
                <a:spcPts val="1059"/>
              </a:spcAft>
              <a:buFont typeface="+mj-lt"/>
              <a:buAutoNum type="romanLcPeriod"/>
            </a:pPr>
            <a:r>
              <a:rPr lang="pt-BR" sz="2400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gás </a:t>
            </a:r>
            <a:r>
              <a:rPr lang="pt-BR" sz="2400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reinjetado</a:t>
            </a:r>
            <a:r>
              <a:rPr lang="pt-BR" sz="2400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 no mesmo </a:t>
            </a:r>
            <a:r>
              <a:rPr lang="pt-BR" sz="24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campo; e,</a:t>
            </a:r>
            <a:endParaRPr lang="pt-BR" sz="2400" dirty="0"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endParaRPr>
          </a:p>
          <a:p>
            <a:pPr marL="953691" lvl="1" indent="-504292" algn="just">
              <a:lnSpc>
                <a:spcPct val="120000"/>
              </a:lnSpc>
              <a:spcBef>
                <a:spcPts val="529"/>
              </a:spcBef>
              <a:spcAft>
                <a:spcPts val="600"/>
              </a:spcAft>
              <a:buFont typeface="+mj-lt"/>
              <a:buAutoNum type="romanLcPeriod"/>
            </a:pPr>
            <a:r>
              <a:rPr lang="pt-BR" sz="2400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gás queimado por:</a:t>
            </a:r>
          </a:p>
          <a:p>
            <a:pPr marL="1428826" lvl="1" indent="-504292" algn="just">
              <a:lnSpc>
                <a:spcPct val="120000"/>
              </a:lnSpc>
              <a:spcBef>
                <a:spcPts val="529"/>
              </a:spcBef>
              <a:buFont typeface="+mj-lt"/>
              <a:buAutoNum type="alphaLcPeriod"/>
            </a:pPr>
            <a:r>
              <a:rPr lang="pt-BR" sz="2400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razões de </a:t>
            </a:r>
            <a:r>
              <a:rPr lang="pt-BR" sz="24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segurança </a:t>
            </a:r>
            <a:r>
              <a:rPr lang="pt-BR" sz="2400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ou</a:t>
            </a:r>
          </a:p>
          <a:p>
            <a:pPr marL="1428826" lvl="1" indent="-504292" algn="just">
              <a:lnSpc>
                <a:spcPct val="120000"/>
              </a:lnSpc>
              <a:spcBef>
                <a:spcPts val="529"/>
              </a:spcBef>
              <a:buFont typeface="+mj-lt"/>
              <a:buAutoNum type="alphaLcPeriod"/>
            </a:pPr>
            <a:r>
              <a:rPr lang="pt-BR" sz="2400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comprovada necessidade operacional.</a:t>
            </a:r>
          </a:p>
        </p:txBody>
      </p:sp>
      <p:sp>
        <p:nvSpPr>
          <p:cNvPr id="5" name="Título 1"/>
          <p:cNvSpPr>
            <a:spLocks noGrp="1"/>
          </p:cNvSpPr>
          <p:nvPr>
            <p:ph type="title"/>
          </p:nvPr>
        </p:nvSpPr>
        <p:spPr>
          <a:xfrm>
            <a:off x="347134" y="314819"/>
            <a:ext cx="5291666" cy="616882"/>
          </a:xfrm>
        </p:spPr>
        <p:txBody>
          <a:bodyPr/>
          <a:lstStyle/>
          <a:p>
            <a:r>
              <a:rPr lang="pt-BR" sz="3600" dirty="0" smtClean="0"/>
              <a:t>Royalties</a:t>
            </a:r>
            <a:endParaRPr lang="pt-BR" sz="3600" dirty="0"/>
          </a:p>
        </p:txBody>
      </p:sp>
    </p:spTree>
    <p:extLst>
      <p:ext uri="{BB962C8B-B14F-4D97-AF65-F5344CB8AC3E}">
        <p14:creationId xmlns:p14="http://schemas.microsoft.com/office/powerpoint/2010/main" val="3949056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Grp="1" noChangeArrowheads="1"/>
          </p:cNvSpPr>
          <p:nvPr>
            <p:ph idx="4294967295"/>
          </p:nvPr>
        </p:nvSpPr>
        <p:spPr>
          <a:xfrm>
            <a:off x="285720" y="1404000"/>
            <a:ext cx="8572560" cy="4979649"/>
          </a:xfrm>
          <a:prstGeom prst="rect">
            <a:avLst/>
          </a:prstGeom>
        </p:spPr>
        <p:txBody>
          <a:bodyPr vert="horz" lIns="89875" tIns="44937" rIns="89875" bIns="44937" rtlCol="0">
            <a:noAutofit/>
          </a:bodyPr>
          <a:lstStyle/>
          <a:p>
            <a:pPr marL="361950" indent="-361950" algn="just">
              <a:buFont typeface="Wingdings" pitchFamily="2" charset="2"/>
              <a:buChar char="Ø"/>
              <a:defRPr/>
            </a:pPr>
            <a:r>
              <a:rPr lang="pt-BR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Preço </a:t>
            </a:r>
            <a:r>
              <a:rPr lang="pt-B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de Referência para o Petróleo – Decreto nº 2.705/98, art. </a:t>
            </a:r>
            <a:r>
              <a:rPr lang="pt-BR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7ºA (Redação do Decreto 9.042/2017):</a:t>
            </a:r>
            <a:endParaRPr lang="pt-BR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grpSp>
        <p:nvGrpSpPr>
          <p:cNvPr id="5" name="Grupo 4"/>
          <p:cNvGrpSpPr/>
          <p:nvPr/>
        </p:nvGrpSpPr>
        <p:grpSpPr>
          <a:xfrm>
            <a:off x="624417" y="3234267"/>
            <a:ext cx="7740649" cy="2531533"/>
            <a:chOff x="1017274" y="3421081"/>
            <a:chExt cx="8609610" cy="2869070"/>
          </a:xfrm>
        </p:grpSpPr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6044048" y="3421081"/>
              <a:ext cx="3582836" cy="2869070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lIns="70766" tIns="70766" rIns="70766" bIns="70766" anchor="ctr"/>
            <a:lstStyle/>
            <a:p>
              <a:pPr algn="ctr" defTabSz="899110"/>
              <a:r>
                <a:rPr lang="pt-BR" sz="2000" b="1" dirty="0" smtClean="0">
                  <a:latin typeface="Arial" charset="0"/>
                </a:rPr>
                <a:t>Preço calculado a partir da nova Resolução ANP nº 703/2017, oriunda da recente Revisão da Portaria ANP nº 206/2000. </a:t>
              </a:r>
              <a:endParaRPr lang="pt-BR" sz="2000" b="1" dirty="0">
                <a:latin typeface="Arial" charset="0"/>
              </a:endParaRPr>
            </a:p>
          </p:txBody>
        </p:sp>
        <p:sp>
          <p:nvSpPr>
            <p:cNvPr id="12" name="Rectangle 7"/>
            <p:cNvSpPr>
              <a:spLocks noChangeArrowheads="1"/>
            </p:cNvSpPr>
            <p:nvPr/>
          </p:nvSpPr>
          <p:spPr bwMode="auto">
            <a:xfrm>
              <a:off x="1017274" y="4102224"/>
              <a:ext cx="2571768" cy="1368152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lIns="70766" tIns="70766" rIns="70766" bIns="70766" anchor="ctr"/>
            <a:lstStyle/>
            <a:p>
              <a:pPr algn="ctr" defTabSz="899110"/>
              <a:r>
                <a:rPr lang="pt-BR" sz="2000" b="1" dirty="0">
                  <a:latin typeface="Arial" charset="0"/>
                </a:rPr>
                <a:t>Preço de Referência</a:t>
              </a:r>
            </a:p>
            <a:p>
              <a:pPr algn="ctr" defTabSz="899110"/>
              <a:r>
                <a:rPr lang="pt-BR" sz="2000" b="1" dirty="0">
                  <a:latin typeface="Arial" charset="0"/>
                </a:rPr>
                <a:t>do Petróleo</a:t>
              </a:r>
            </a:p>
          </p:txBody>
        </p:sp>
      </p:grpSp>
      <p:cxnSp>
        <p:nvCxnSpPr>
          <p:cNvPr id="14" name="Conector reto 13"/>
          <p:cNvCxnSpPr>
            <a:endCxn id="12" idx="3"/>
          </p:cNvCxnSpPr>
          <p:nvPr/>
        </p:nvCxnSpPr>
        <p:spPr bwMode="auto">
          <a:xfrm flipH="1">
            <a:off x="2936619" y="4438873"/>
            <a:ext cx="2123190" cy="0"/>
          </a:xfrm>
          <a:prstGeom prst="line">
            <a:avLst/>
          </a:prstGeom>
          <a:ln w="28575">
            <a:headEnd type="stealth" w="lg" len="lg"/>
            <a:tailEnd type="non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Título 1"/>
          <p:cNvSpPr>
            <a:spLocks noGrp="1"/>
          </p:cNvSpPr>
          <p:nvPr>
            <p:ph type="title"/>
          </p:nvPr>
        </p:nvSpPr>
        <p:spPr>
          <a:xfrm>
            <a:off x="347134" y="314819"/>
            <a:ext cx="5291666" cy="616882"/>
          </a:xfrm>
        </p:spPr>
        <p:txBody>
          <a:bodyPr/>
          <a:lstStyle/>
          <a:p>
            <a:r>
              <a:rPr lang="pt-BR" sz="3600" dirty="0" smtClean="0"/>
              <a:t>Royalties</a:t>
            </a:r>
            <a:endParaRPr lang="pt-BR" sz="3600" dirty="0"/>
          </a:p>
        </p:txBody>
      </p:sp>
    </p:spTree>
    <p:extLst>
      <p:ext uri="{BB962C8B-B14F-4D97-AF65-F5344CB8AC3E}">
        <p14:creationId xmlns:p14="http://schemas.microsoft.com/office/powerpoint/2010/main" val="22626688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Grp="1" noChangeArrowheads="1"/>
          </p:cNvSpPr>
          <p:nvPr>
            <p:ph idx="4294967295"/>
          </p:nvPr>
        </p:nvSpPr>
        <p:spPr>
          <a:xfrm>
            <a:off x="285720" y="1403589"/>
            <a:ext cx="7690091" cy="441235"/>
          </a:xfrm>
          <a:prstGeom prst="rect">
            <a:avLst/>
          </a:prstGeom>
        </p:spPr>
        <p:txBody>
          <a:bodyPr vert="horz" lIns="89875" tIns="44937" rIns="89875" bIns="44937" rtlCol="0">
            <a:noAutofit/>
          </a:bodyPr>
          <a:lstStyle/>
          <a:p>
            <a:pPr marL="361950" indent="-361950">
              <a:buFont typeface="Wingdings" pitchFamily="2" charset="2"/>
              <a:buChar char="Ø"/>
            </a:pPr>
            <a:r>
              <a:rPr lang="pt-B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Publicação Mensal dos </a:t>
            </a:r>
            <a:r>
              <a:rPr lang="pt-BR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Preços:</a:t>
            </a:r>
            <a:endParaRPr lang="pt-BR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 rotWithShape="1">
          <a:blip r:embed="rId2" cstate="print"/>
          <a:srcRect t="6633"/>
          <a:stretch/>
        </p:blipFill>
        <p:spPr>
          <a:xfrm>
            <a:off x="742916" y="1930399"/>
            <a:ext cx="7956376" cy="4124024"/>
          </a:xfrm>
          <a:prstGeom prst="rect">
            <a:avLst/>
          </a:prstGeom>
        </p:spPr>
      </p:pic>
      <p:sp>
        <p:nvSpPr>
          <p:cNvPr id="5" name="CaixaDeTexto 4"/>
          <p:cNvSpPr txBox="1"/>
          <p:nvPr/>
        </p:nvSpPr>
        <p:spPr>
          <a:xfrm>
            <a:off x="2708985" y="6140071"/>
            <a:ext cx="443743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000" dirty="0">
                <a:latin typeface="Arial" panose="020B0604020202020204" pitchFamily="34" charset="0"/>
                <a:cs typeface="Arial" panose="020B0604020202020204" pitchFamily="34" charset="0"/>
              </a:rPr>
              <a:t>Fonte:</a:t>
            </a:r>
            <a:r>
              <a:rPr lang="pt-BR" sz="10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sz="1050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http://</a:t>
            </a:r>
            <a:r>
              <a:rPr lang="pt-BR" sz="1050" dirty="0" smtClean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www.anp.gov.br/wwwanp/royalties-e-outras-participacoes</a:t>
            </a:r>
            <a:r>
              <a:rPr lang="pt-BR" sz="1050" dirty="0" smtClean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endParaRPr lang="pt-BR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ítulo 1"/>
          <p:cNvSpPr>
            <a:spLocks noGrp="1"/>
          </p:cNvSpPr>
          <p:nvPr>
            <p:ph type="title"/>
          </p:nvPr>
        </p:nvSpPr>
        <p:spPr>
          <a:xfrm>
            <a:off x="347134" y="314819"/>
            <a:ext cx="5291666" cy="616882"/>
          </a:xfrm>
        </p:spPr>
        <p:txBody>
          <a:bodyPr/>
          <a:lstStyle/>
          <a:p>
            <a:r>
              <a:rPr lang="pt-BR" sz="3600" dirty="0" smtClean="0"/>
              <a:t>Royalties</a:t>
            </a:r>
            <a:endParaRPr lang="pt-BR" sz="3600" dirty="0"/>
          </a:p>
        </p:txBody>
      </p:sp>
    </p:spTree>
    <p:extLst>
      <p:ext uri="{BB962C8B-B14F-4D97-AF65-F5344CB8AC3E}">
        <p14:creationId xmlns:p14="http://schemas.microsoft.com/office/powerpoint/2010/main" val="10868792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Grp="1" noChangeArrowheads="1"/>
          </p:cNvSpPr>
          <p:nvPr>
            <p:ph idx="4294967295"/>
          </p:nvPr>
        </p:nvSpPr>
        <p:spPr>
          <a:xfrm>
            <a:off x="285720" y="1404000"/>
            <a:ext cx="8572560" cy="4979649"/>
          </a:xfrm>
          <a:prstGeom prst="rect">
            <a:avLst/>
          </a:prstGeom>
        </p:spPr>
        <p:txBody>
          <a:bodyPr vert="horz" lIns="89875" tIns="44937" rIns="89875" bIns="44937" rtlCol="0">
            <a:noAutofit/>
          </a:bodyPr>
          <a:lstStyle/>
          <a:p>
            <a:pPr marL="361950" indent="-361950" algn="just">
              <a:buFont typeface="Wingdings" pitchFamily="2" charset="2"/>
              <a:buChar char="Ø"/>
              <a:defRPr/>
            </a:pPr>
            <a:r>
              <a:rPr lang="pt-BR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Preço </a:t>
            </a:r>
            <a:r>
              <a:rPr lang="pt-B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de Referência para o Gás Natural – Decreto nº 2.705/98, art. 8º:</a:t>
            </a:r>
          </a:p>
        </p:txBody>
      </p:sp>
      <p:grpSp>
        <p:nvGrpSpPr>
          <p:cNvPr id="5" name="Grupo 4"/>
          <p:cNvGrpSpPr/>
          <p:nvPr/>
        </p:nvGrpSpPr>
        <p:grpSpPr>
          <a:xfrm>
            <a:off x="606944" y="2662168"/>
            <a:ext cx="7878522" cy="3494506"/>
            <a:chOff x="708720" y="3094114"/>
            <a:chExt cx="8928992" cy="3960440"/>
          </a:xfrm>
        </p:grpSpPr>
        <p:sp>
          <p:nvSpPr>
            <p:cNvPr id="6" name="Rectangle 7"/>
            <p:cNvSpPr>
              <a:spLocks noChangeArrowheads="1"/>
            </p:cNvSpPr>
            <p:nvPr/>
          </p:nvSpPr>
          <p:spPr bwMode="auto">
            <a:xfrm>
              <a:off x="2868960" y="3094114"/>
              <a:ext cx="4320000" cy="1074990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lIns="70766" tIns="70766" rIns="70766" bIns="70766" anchor="ctr"/>
            <a:lstStyle/>
            <a:p>
              <a:pPr algn="ctr" defTabSz="899110"/>
              <a:r>
                <a:rPr lang="pt-BR" sz="2118" b="1" dirty="0">
                  <a:latin typeface="Arial" charset="0"/>
                </a:rPr>
                <a:t>Preço de Referência</a:t>
              </a:r>
            </a:p>
            <a:p>
              <a:pPr algn="ctr" defTabSz="899110"/>
              <a:r>
                <a:rPr lang="pt-BR" sz="2118" b="1" dirty="0">
                  <a:latin typeface="Arial" charset="0"/>
                </a:rPr>
                <a:t>do Gás Natural</a:t>
              </a:r>
            </a:p>
          </p:txBody>
        </p:sp>
        <p:sp>
          <p:nvSpPr>
            <p:cNvPr id="7" name="Rectangle 4"/>
            <p:cNvSpPr>
              <a:spLocks noChangeArrowheads="1"/>
            </p:cNvSpPr>
            <p:nvPr/>
          </p:nvSpPr>
          <p:spPr bwMode="auto">
            <a:xfrm>
              <a:off x="708720" y="4549422"/>
              <a:ext cx="2880000" cy="1060918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lIns="70766" tIns="70766" rIns="70766" bIns="70766" anchor="ctr"/>
            <a:lstStyle/>
            <a:p>
              <a:pPr algn="ctr" defTabSz="899110"/>
              <a:r>
                <a:rPr lang="pt-BR" sz="2118" b="1" dirty="0">
                  <a:latin typeface="Arial" charset="0"/>
                </a:rPr>
                <a:t>Preço de </a:t>
              </a:r>
              <a:r>
                <a:rPr lang="pt-BR" sz="2118" b="1" dirty="0" smtClean="0">
                  <a:latin typeface="Arial" charset="0"/>
                </a:rPr>
                <a:t>Venda</a:t>
              </a:r>
            </a:p>
            <a:p>
              <a:pPr algn="ctr" defTabSz="899110"/>
              <a:r>
                <a:rPr lang="pt-BR" sz="2118" b="1" dirty="0" smtClean="0">
                  <a:latin typeface="Arial" charset="0"/>
                </a:rPr>
                <a:t>(</a:t>
              </a:r>
              <a:r>
                <a:rPr lang="pt-BR" sz="2118" b="1" u="sng" dirty="0" smtClean="0">
                  <a:latin typeface="Arial" charset="0"/>
                </a:rPr>
                <a:t>Regra Geral</a:t>
              </a:r>
              <a:r>
                <a:rPr lang="pt-BR" sz="2118" b="1" dirty="0" smtClean="0">
                  <a:latin typeface="Arial" charset="0"/>
                </a:rPr>
                <a:t>)</a:t>
              </a:r>
              <a:endParaRPr lang="pt-BR" sz="2118" b="1" dirty="0">
                <a:latin typeface="Arial" charset="0"/>
              </a:endParaRPr>
            </a:p>
          </p:txBody>
        </p:sp>
        <p:sp>
          <p:nvSpPr>
            <p:cNvPr id="8" name="Rectangle 6"/>
            <p:cNvSpPr>
              <a:spLocks noChangeArrowheads="1"/>
            </p:cNvSpPr>
            <p:nvPr/>
          </p:nvSpPr>
          <p:spPr bwMode="auto">
            <a:xfrm>
              <a:off x="6181328" y="6046442"/>
              <a:ext cx="3456384" cy="1008112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lIns="70766" tIns="70766" rIns="70766" bIns="70766" anchor="ctr"/>
            <a:lstStyle/>
            <a:p>
              <a:pPr algn="ctr" defTabSz="899110"/>
              <a:r>
                <a:rPr lang="pt-BR" sz="2118" b="1" dirty="0">
                  <a:latin typeface="Arial" charset="0"/>
                </a:rPr>
                <a:t>PRGN</a:t>
              </a:r>
              <a:br>
                <a:rPr lang="pt-BR" sz="2118" b="1" dirty="0">
                  <a:latin typeface="Arial" charset="0"/>
                </a:rPr>
              </a:br>
              <a:r>
                <a:rPr lang="pt-BR" sz="1588" b="1" dirty="0">
                  <a:latin typeface="Arial" charset="0"/>
                </a:rPr>
                <a:t>Resolução ANP nº 40/2009</a:t>
              </a:r>
            </a:p>
          </p:txBody>
        </p:sp>
        <p:sp>
          <p:nvSpPr>
            <p:cNvPr id="9" name="Rectangle 4"/>
            <p:cNvSpPr>
              <a:spLocks noChangeArrowheads="1"/>
            </p:cNvSpPr>
            <p:nvPr/>
          </p:nvSpPr>
          <p:spPr bwMode="auto">
            <a:xfrm>
              <a:off x="6469520" y="4534272"/>
              <a:ext cx="2880000" cy="1041898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lIns="70766" tIns="70766" rIns="70766" bIns="70766" anchor="ctr"/>
            <a:lstStyle/>
            <a:p>
              <a:pPr algn="ctr" defTabSz="899110"/>
              <a:r>
                <a:rPr lang="pt-BR" sz="2118" b="1" dirty="0">
                  <a:latin typeface="Arial" charset="0"/>
                </a:rPr>
                <a:t>Preço de Venda</a:t>
              </a:r>
            </a:p>
            <a:p>
              <a:pPr algn="ctr" defTabSz="899110"/>
              <a:r>
                <a:rPr lang="pt-BR" sz="2118" b="1" dirty="0">
                  <a:latin typeface="Arial" charset="0"/>
                </a:rPr>
                <a:t>Inexistente</a:t>
              </a:r>
            </a:p>
          </p:txBody>
        </p:sp>
        <p:cxnSp>
          <p:nvCxnSpPr>
            <p:cNvPr id="10" name="Forma 18"/>
            <p:cNvCxnSpPr>
              <a:stCxn id="6" idx="1"/>
              <a:endCxn id="7" idx="0"/>
            </p:cNvCxnSpPr>
            <p:nvPr/>
          </p:nvCxnSpPr>
          <p:spPr>
            <a:xfrm rot="10800000" flipV="1">
              <a:off x="2148720" y="3631610"/>
              <a:ext cx="720240" cy="917812"/>
            </a:xfrm>
            <a:prstGeom prst="bentConnector2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</p:cxnSp>
        <p:cxnSp>
          <p:nvCxnSpPr>
            <p:cNvPr id="11" name="Forma 19"/>
            <p:cNvCxnSpPr>
              <a:stCxn id="6" idx="3"/>
              <a:endCxn id="9" idx="0"/>
            </p:cNvCxnSpPr>
            <p:nvPr/>
          </p:nvCxnSpPr>
          <p:spPr>
            <a:xfrm>
              <a:off x="7188961" y="3631610"/>
              <a:ext cx="720561" cy="902665"/>
            </a:xfrm>
            <a:prstGeom prst="bentConnector2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</p:cxnSp>
        <p:cxnSp>
          <p:nvCxnSpPr>
            <p:cNvPr id="12" name="Conector de seta reta 11"/>
            <p:cNvCxnSpPr>
              <a:stCxn id="9" idx="2"/>
              <a:endCxn id="8" idx="0"/>
            </p:cNvCxnSpPr>
            <p:nvPr/>
          </p:nvCxnSpPr>
          <p:spPr>
            <a:xfrm>
              <a:off x="7909520" y="5576170"/>
              <a:ext cx="0" cy="47027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</p:cxnSp>
      </p:grpSp>
      <p:sp>
        <p:nvSpPr>
          <p:cNvPr id="13" name="Título 1"/>
          <p:cNvSpPr>
            <a:spLocks noGrp="1"/>
          </p:cNvSpPr>
          <p:nvPr>
            <p:ph type="title"/>
          </p:nvPr>
        </p:nvSpPr>
        <p:spPr>
          <a:xfrm>
            <a:off x="347134" y="314819"/>
            <a:ext cx="5291666" cy="616882"/>
          </a:xfrm>
        </p:spPr>
        <p:txBody>
          <a:bodyPr/>
          <a:lstStyle/>
          <a:p>
            <a:r>
              <a:rPr lang="pt-BR" sz="3600" dirty="0" smtClean="0"/>
              <a:t>Royalties</a:t>
            </a:r>
            <a:endParaRPr lang="pt-BR" sz="3600" dirty="0"/>
          </a:p>
        </p:txBody>
      </p:sp>
    </p:spTree>
    <p:extLst>
      <p:ext uri="{BB962C8B-B14F-4D97-AF65-F5344CB8AC3E}">
        <p14:creationId xmlns:p14="http://schemas.microsoft.com/office/powerpoint/2010/main" val="36932610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Grp="1" noChangeArrowheads="1"/>
          </p:cNvSpPr>
          <p:nvPr>
            <p:ph idx="4294967295"/>
          </p:nvPr>
        </p:nvSpPr>
        <p:spPr>
          <a:xfrm>
            <a:off x="285720" y="1404000"/>
            <a:ext cx="8572560" cy="4979649"/>
          </a:xfrm>
          <a:prstGeom prst="rect">
            <a:avLst/>
          </a:prstGeom>
        </p:spPr>
        <p:txBody>
          <a:bodyPr vert="horz" lIns="89875" tIns="44937" rIns="89875" bIns="44937" rtlCol="0">
            <a:noAutofit/>
          </a:bodyPr>
          <a:lstStyle/>
          <a:p>
            <a:pPr marL="361950" indent="-361950" algn="just">
              <a:spcAft>
                <a:spcPts val="1200"/>
              </a:spcAft>
              <a:buFont typeface="Wingdings" pitchFamily="2" charset="2"/>
              <a:buChar char="Ø"/>
              <a:defRPr/>
            </a:pPr>
            <a:r>
              <a:rPr lang="pt-B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Preço de Venda do Gás Natural:</a:t>
            </a:r>
          </a:p>
          <a:p>
            <a:pPr marL="953691" lvl="1" indent="-504292" algn="just">
              <a:lnSpc>
                <a:spcPct val="120000"/>
              </a:lnSpc>
              <a:spcBef>
                <a:spcPts val="529"/>
              </a:spcBef>
              <a:spcAft>
                <a:spcPts val="1059"/>
              </a:spcAft>
              <a:buFont typeface="+mj-lt"/>
              <a:buAutoNum type="romanLcPeriod"/>
            </a:pPr>
            <a:r>
              <a:rPr lang="pt-BR" sz="2400" dirty="0">
                <a:latin typeface="Arial" charset="0"/>
              </a:rPr>
              <a:t>Média ponderada dos preços de venda durante o mês.</a:t>
            </a:r>
          </a:p>
          <a:p>
            <a:pPr marL="953691" lvl="1" indent="-504292" algn="just">
              <a:lnSpc>
                <a:spcPct val="120000"/>
              </a:lnSpc>
              <a:spcBef>
                <a:spcPts val="529"/>
              </a:spcBef>
              <a:spcAft>
                <a:spcPts val="1059"/>
              </a:spcAft>
              <a:buFont typeface="+mj-lt"/>
              <a:buAutoNum type="romanLcPeriod"/>
            </a:pPr>
            <a:r>
              <a:rPr lang="pt-BR" sz="2400" dirty="0">
                <a:latin typeface="Arial" charset="0"/>
              </a:rPr>
              <a:t>Preço livre de tributos incidentes sobre a venda (ICMS, PIS, COFINS).</a:t>
            </a:r>
            <a:endParaRPr lang="pt-BR" sz="2400" dirty="0">
              <a:latin typeface="Arial" pitchFamily="34" charset="0"/>
              <a:cs typeface="Arial" pitchFamily="34" charset="0"/>
            </a:endParaRPr>
          </a:p>
          <a:p>
            <a:pPr marL="953691" lvl="1" indent="-504292" algn="just">
              <a:lnSpc>
                <a:spcPct val="120000"/>
              </a:lnSpc>
              <a:spcBef>
                <a:spcPts val="529"/>
              </a:spcBef>
              <a:spcAft>
                <a:spcPts val="1059"/>
              </a:spcAft>
              <a:buFont typeface="+mj-lt"/>
              <a:buAutoNum type="romanLcPeriod"/>
            </a:pPr>
            <a:r>
              <a:rPr lang="pt-BR" sz="2400" dirty="0">
                <a:latin typeface="Arial" pitchFamily="34" charset="0"/>
                <a:cs typeface="Arial" pitchFamily="34" charset="0"/>
              </a:rPr>
              <a:t>Permite dedução das tarifas de “transporte</a:t>
            </a:r>
            <a:r>
              <a:rPr lang="pt-BR" sz="240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” </a:t>
            </a:r>
            <a:r>
              <a:rPr lang="pt-BR" sz="2400" dirty="0">
                <a:latin typeface="Arial" charset="0"/>
              </a:rPr>
              <a:t>(para o gás natural).</a:t>
            </a:r>
          </a:p>
          <a:p>
            <a:pPr marL="953691" lvl="1" indent="-504292" algn="just">
              <a:lnSpc>
                <a:spcPct val="120000"/>
              </a:lnSpc>
              <a:spcBef>
                <a:spcPts val="529"/>
              </a:spcBef>
              <a:spcAft>
                <a:spcPts val="1059"/>
              </a:spcAft>
              <a:buFont typeface="+mj-lt"/>
              <a:buAutoNum type="romanLcPeriod"/>
            </a:pPr>
            <a:r>
              <a:rPr lang="pt-BR" sz="2400" dirty="0">
                <a:latin typeface="Arial" charset="0"/>
              </a:rPr>
              <a:t>Preços em moeda estrangeira são convertidos pela taxa média de câmbio vigente no mês da venda.</a:t>
            </a:r>
          </a:p>
        </p:txBody>
      </p:sp>
      <p:sp>
        <p:nvSpPr>
          <p:cNvPr id="5" name="Título 1"/>
          <p:cNvSpPr>
            <a:spLocks noGrp="1"/>
          </p:cNvSpPr>
          <p:nvPr>
            <p:ph type="title"/>
          </p:nvPr>
        </p:nvSpPr>
        <p:spPr>
          <a:xfrm>
            <a:off x="347134" y="314819"/>
            <a:ext cx="5291666" cy="616882"/>
          </a:xfrm>
        </p:spPr>
        <p:txBody>
          <a:bodyPr/>
          <a:lstStyle/>
          <a:p>
            <a:r>
              <a:rPr lang="pt-BR" sz="3600" dirty="0" smtClean="0"/>
              <a:t>Royalties</a:t>
            </a:r>
            <a:endParaRPr lang="pt-BR" sz="3600" dirty="0"/>
          </a:p>
        </p:txBody>
      </p:sp>
    </p:spTree>
    <p:extLst>
      <p:ext uri="{BB962C8B-B14F-4D97-AF65-F5344CB8AC3E}">
        <p14:creationId xmlns:p14="http://schemas.microsoft.com/office/powerpoint/2010/main" val="13679686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z="3600" dirty="0" smtClean="0"/>
              <a:t>Introdução</a:t>
            </a:r>
            <a:endParaRPr lang="pt-BR" sz="3600" dirty="0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996" y="952582"/>
            <a:ext cx="8423380" cy="590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90507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Grp="1" noChangeArrowheads="1"/>
          </p:cNvSpPr>
          <p:nvPr>
            <p:ph idx="4294967295"/>
          </p:nvPr>
        </p:nvSpPr>
        <p:spPr>
          <a:xfrm>
            <a:off x="285720" y="1404000"/>
            <a:ext cx="8572560" cy="5174600"/>
          </a:xfrm>
          <a:prstGeom prst="rect">
            <a:avLst/>
          </a:prstGeom>
        </p:spPr>
        <p:txBody>
          <a:bodyPr vert="horz" lIns="89875" tIns="44937" rIns="89875" bIns="44937" rtlCol="0">
            <a:noAutofit/>
          </a:bodyPr>
          <a:lstStyle/>
          <a:p>
            <a:pPr marL="361950" indent="-361950" algn="just">
              <a:spcAft>
                <a:spcPts val="1200"/>
              </a:spcAft>
              <a:buFont typeface="Wingdings" pitchFamily="2" charset="2"/>
              <a:buChar char="Ø"/>
              <a:defRPr/>
            </a:pPr>
            <a:r>
              <a:rPr lang="pt-B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PRGN – Resolução ANP 40/2009:</a:t>
            </a:r>
          </a:p>
          <a:p>
            <a:pPr marL="953691" lvl="1" indent="-504292" algn="just">
              <a:lnSpc>
                <a:spcPct val="110000"/>
              </a:lnSpc>
              <a:spcBef>
                <a:spcPts val="529"/>
              </a:spcBef>
              <a:spcAft>
                <a:spcPts val="600"/>
              </a:spcAft>
              <a:buFont typeface="+mj-lt"/>
              <a:buAutoNum type="romanLcPeriod"/>
            </a:pPr>
            <a:r>
              <a:rPr lang="en-US" sz="2400" dirty="0" err="1">
                <a:latin typeface="Arial" charset="0"/>
              </a:rPr>
              <a:t>Quando</a:t>
            </a:r>
            <a:r>
              <a:rPr lang="en-US" sz="2400" dirty="0">
                <a:latin typeface="Arial" charset="0"/>
              </a:rPr>
              <a:t> </a:t>
            </a:r>
            <a:r>
              <a:rPr lang="en-US" sz="2400" dirty="0" err="1">
                <a:latin typeface="Arial" charset="0"/>
              </a:rPr>
              <a:t>não</a:t>
            </a:r>
            <a:r>
              <a:rPr lang="en-US" sz="2400" dirty="0">
                <a:latin typeface="Arial" charset="0"/>
              </a:rPr>
              <a:t> </a:t>
            </a:r>
            <a:r>
              <a:rPr lang="en-US" sz="2400" dirty="0" err="1">
                <a:latin typeface="Arial" charset="0"/>
              </a:rPr>
              <a:t>houver</a:t>
            </a:r>
            <a:r>
              <a:rPr lang="en-US" sz="2400" dirty="0">
                <a:latin typeface="Arial" charset="0"/>
              </a:rPr>
              <a:t> </a:t>
            </a:r>
            <a:r>
              <a:rPr lang="en-US" sz="2400" dirty="0" err="1">
                <a:latin typeface="Arial" charset="0"/>
              </a:rPr>
              <a:t>venda</a:t>
            </a:r>
            <a:r>
              <a:rPr lang="en-US" sz="2400" dirty="0">
                <a:latin typeface="Arial" charset="0"/>
              </a:rPr>
              <a:t>, </a:t>
            </a:r>
            <a:r>
              <a:rPr lang="en-US" sz="2400" dirty="0" err="1">
                <a:latin typeface="Arial" charset="0"/>
              </a:rPr>
              <a:t>ou</a:t>
            </a:r>
            <a:r>
              <a:rPr lang="en-US" sz="2400" dirty="0">
                <a:latin typeface="Arial" charset="0"/>
              </a:rPr>
              <a:t> as </a:t>
            </a:r>
            <a:r>
              <a:rPr lang="en-US" sz="2400" dirty="0" err="1">
                <a:latin typeface="Arial" charset="0"/>
              </a:rPr>
              <a:t>notas</a:t>
            </a:r>
            <a:r>
              <a:rPr lang="en-US" sz="2400" dirty="0">
                <a:latin typeface="Arial" charset="0"/>
              </a:rPr>
              <a:t> </a:t>
            </a:r>
            <a:r>
              <a:rPr lang="en-US" sz="2400" dirty="0" err="1">
                <a:latin typeface="Arial" charset="0"/>
              </a:rPr>
              <a:t>fiscais</a:t>
            </a:r>
            <a:r>
              <a:rPr lang="en-US" sz="2400" dirty="0">
                <a:latin typeface="Arial" charset="0"/>
              </a:rPr>
              <a:t> de </a:t>
            </a:r>
            <a:r>
              <a:rPr lang="en-US" sz="2400" dirty="0" err="1">
                <a:latin typeface="Arial" charset="0"/>
              </a:rPr>
              <a:t>venda</a:t>
            </a:r>
            <a:r>
              <a:rPr lang="en-US" sz="2400" dirty="0">
                <a:latin typeface="Arial" charset="0"/>
              </a:rPr>
              <a:t> </a:t>
            </a:r>
            <a:r>
              <a:rPr lang="en-US" sz="2400" dirty="0" err="1">
                <a:latin typeface="Arial" charset="0"/>
              </a:rPr>
              <a:t>não</a:t>
            </a:r>
            <a:r>
              <a:rPr lang="en-US" sz="2400" dirty="0">
                <a:latin typeface="Arial" charset="0"/>
              </a:rPr>
              <a:t> </a:t>
            </a:r>
            <a:r>
              <a:rPr lang="en-US" sz="2400" dirty="0" err="1">
                <a:latin typeface="Arial" charset="0"/>
              </a:rPr>
              <a:t>forem</a:t>
            </a:r>
            <a:r>
              <a:rPr lang="en-US" sz="2400" dirty="0">
                <a:latin typeface="Arial" charset="0"/>
              </a:rPr>
              <a:t> </a:t>
            </a:r>
            <a:r>
              <a:rPr lang="en-US" sz="2400" dirty="0" err="1">
                <a:latin typeface="Arial" charset="0"/>
              </a:rPr>
              <a:t>apresentadas</a:t>
            </a:r>
            <a:r>
              <a:rPr lang="en-US" sz="2400" dirty="0">
                <a:latin typeface="Arial" charset="0"/>
              </a:rPr>
              <a:t> à ANP, é </a:t>
            </a:r>
            <a:r>
              <a:rPr lang="en-US" sz="2400" dirty="0" err="1">
                <a:latin typeface="Arial" charset="0"/>
              </a:rPr>
              <a:t>aplicado</a:t>
            </a:r>
            <a:r>
              <a:rPr lang="en-US" sz="2400" dirty="0">
                <a:latin typeface="Arial" charset="0"/>
              </a:rPr>
              <a:t> o PRGN.</a:t>
            </a:r>
          </a:p>
          <a:p>
            <a:pPr marL="953691" lvl="1" indent="-504292" algn="just">
              <a:lnSpc>
                <a:spcPct val="110000"/>
              </a:lnSpc>
              <a:spcBef>
                <a:spcPts val="529"/>
              </a:spcBef>
              <a:spcAft>
                <a:spcPts val="600"/>
              </a:spcAft>
              <a:buFont typeface="+mj-lt"/>
              <a:buAutoNum type="romanLcPeriod"/>
            </a:pPr>
            <a:r>
              <a:rPr lang="en-US" sz="2400" dirty="0">
                <a:latin typeface="Arial" charset="0"/>
              </a:rPr>
              <a:t>A </a:t>
            </a:r>
            <a:r>
              <a:rPr lang="en-US" sz="2400" dirty="0" err="1">
                <a:latin typeface="Arial" charset="0"/>
              </a:rPr>
              <a:t>metodologia</a:t>
            </a:r>
            <a:r>
              <a:rPr lang="en-US" sz="2400" dirty="0">
                <a:latin typeface="Arial" charset="0"/>
              </a:rPr>
              <a:t> leva </a:t>
            </a:r>
            <a:r>
              <a:rPr lang="en-US" sz="2400" dirty="0" err="1">
                <a:latin typeface="Arial" charset="0"/>
              </a:rPr>
              <a:t>em</a:t>
            </a:r>
            <a:r>
              <a:rPr lang="en-US" sz="2400" dirty="0">
                <a:latin typeface="Arial" charset="0"/>
              </a:rPr>
              <a:t> </a:t>
            </a:r>
            <a:r>
              <a:rPr lang="en-US" sz="2400" dirty="0" err="1">
                <a:latin typeface="Arial" charset="0"/>
              </a:rPr>
              <a:t>conta</a:t>
            </a:r>
            <a:r>
              <a:rPr lang="en-US" sz="2400" dirty="0">
                <a:latin typeface="Arial" charset="0"/>
              </a:rPr>
              <a:t> </a:t>
            </a:r>
            <a:r>
              <a:rPr lang="en-US" sz="2400" dirty="0" err="1">
                <a:latin typeface="Arial" charset="0"/>
              </a:rPr>
              <a:t>toda</a:t>
            </a:r>
            <a:r>
              <a:rPr lang="en-US" sz="2400" dirty="0">
                <a:latin typeface="Arial" charset="0"/>
              </a:rPr>
              <a:t> a </a:t>
            </a:r>
            <a:r>
              <a:rPr lang="en-US" sz="2400" dirty="0" err="1">
                <a:latin typeface="Arial" charset="0"/>
              </a:rPr>
              <a:t>riqueza</a:t>
            </a:r>
            <a:r>
              <a:rPr lang="en-US" sz="2400" dirty="0">
                <a:latin typeface="Arial" charset="0"/>
              </a:rPr>
              <a:t> do </a:t>
            </a:r>
            <a:r>
              <a:rPr lang="en-US" sz="2400" dirty="0" err="1" smtClean="0">
                <a:latin typeface="Arial" charset="0"/>
              </a:rPr>
              <a:t>gás</a:t>
            </a:r>
            <a:r>
              <a:rPr lang="en-US" sz="2400" dirty="0" smtClean="0">
                <a:latin typeface="Arial" charset="0"/>
              </a:rPr>
              <a:t>, </a:t>
            </a:r>
            <a:r>
              <a:rPr lang="en-US" sz="2400" dirty="0" err="1">
                <a:latin typeface="Arial" charset="0"/>
              </a:rPr>
              <a:t>sendo</a:t>
            </a:r>
            <a:r>
              <a:rPr lang="en-US" sz="2400" dirty="0">
                <a:latin typeface="Arial" charset="0"/>
              </a:rPr>
              <a:t> </a:t>
            </a:r>
            <a:r>
              <a:rPr lang="en-US" sz="2400" dirty="0" err="1">
                <a:latin typeface="Arial" charset="0"/>
              </a:rPr>
              <a:t>necessário</a:t>
            </a:r>
            <a:r>
              <a:rPr lang="en-US" sz="2400" dirty="0">
                <a:latin typeface="Arial" charset="0"/>
              </a:rPr>
              <a:t> para </a:t>
            </a:r>
            <a:r>
              <a:rPr lang="en-US" sz="2400" dirty="0" err="1">
                <a:latin typeface="Arial" charset="0"/>
              </a:rPr>
              <a:t>isso</a:t>
            </a:r>
            <a:r>
              <a:rPr lang="en-US" sz="2400" dirty="0">
                <a:latin typeface="Arial" charset="0"/>
              </a:rPr>
              <a:t> o </a:t>
            </a:r>
            <a:r>
              <a:rPr lang="en-US" sz="2400" dirty="0" err="1">
                <a:latin typeface="Arial" charset="0"/>
              </a:rPr>
              <a:t>envio</a:t>
            </a:r>
            <a:r>
              <a:rPr lang="en-US" sz="2400" dirty="0">
                <a:latin typeface="Arial" charset="0"/>
              </a:rPr>
              <a:t> para a ANP da </a:t>
            </a:r>
            <a:r>
              <a:rPr lang="en-US" sz="2400" dirty="0" err="1">
                <a:latin typeface="Arial" charset="0"/>
              </a:rPr>
              <a:t>cromatografia</a:t>
            </a:r>
            <a:r>
              <a:rPr lang="en-US" sz="2400" dirty="0">
                <a:latin typeface="Arial" charset="0"/>
              </a:rPr>
              <a:t> do </a:t>
            </a:r>
            <a:r>
              <a:rPr lang="en-US" sz="2400" dirty="0" err="1">
                <a:latin typeface="Arial" charset="0"/>
              </a:rPr>
              <a:t>gás</a:t>
            </a:r>
            <a:r>
              <a:rPr lang="en-US" sz="2400" dirty="0">
                <a:latin typeface="Arial" charset="0"/>
              </a:rPr>
              <a:t> natural.</a:t>
            </a:r>
          </a:p>
          <a:p>
            <a:pPr marL="953691" lvl="1" indent="-504292" algn="just">
              <a:lnSpc>
                <a:spcPct val="110000"/>
              </a:lnSpc>
              <a:spcBef>
                <a:spcPts val="529"/>
              </a:spcBef>
              <a:spcAft>
                <a:spcPts val="600"/>
              </a:spcAft>
              <a:buFont typeface="+mj-lt"/>
              <a:buAutoNum type="romanLcPeriod"/>
            </a:pPr>
            <a:r>
              <a:rPr lang="en-US" sz="2400" dirty="0" err="1">
                <a:latin typeface="Arial" charset="0"/>
              </a:rPr>
              <a:t>Caso</a:t>
            </a:r>
            <a:r>
              <a:rPr lang="en-US" sz="2400" dirty="0">
                <a:latin typeface="Arial" charset="0"/>
              </a:rPr>
              <a:t> a </a:t>
            </a:r>
            <a:r>
              <a:rPr lang="en-US" sz="2400" dirty="0" err="1">
                <a:latin typeface="Arial" charset="0"/>
              </a:rPr>
              <a:t>concessionária</a:t>
            </a:r>
            <a:r>
              <a:rPr lang="en-US" sz="2400" dirty="0">
                <a:latin typeface="Arial" charset="0"/>
              </a:rPr>
              <a:t> </a:t>
            </a:r>
            <a:r>
              <a:rPr lang="en-US" sz="2400" dirty="0" err="1">
                <a:latin typeface="Arial" charset="0"/>
              </a:rPr>
              <a:t>não</a:t>
            </a:r>
            <a:r>
              <a:rPr lang="en-US" sz="2400" dirty="0">
                <a:latin typeface="Arial" charset="0"/>
              </a:rPr>
              <a:t> </a:t>
            </a:r>
            <a:r>
              <a:rPr lang="en-US" sz="2400" dirty="0" err="1">
                <a:latin typeface="Arial" charset="0"/>
              </a:rPr>
              <a:t>envie</a:t>
            </a:r>
            <a:r>
              <a:rPr lang="en-US" sz="2400" dirty="0">
                <a:latin typeface="Arial" charset="0"/>
              </a:rPr>
              <a:t> a </a:t>
            </a:r>
            <a:r>
              <a:rPr lang="en-US" sz="2400" dirty="0" err="1">
                <a:latin typeface="Arial" charset="0"/>
              </a:rPr>
              <a:t>cromatografia</a:t>
            </a:r>
            <a:r>
              <a:rPr lang="en-US" sz="2400" dirty="0">
                <a:latin typeface="Arial" charset="0"/>
              </a:rPr>
              <a:t>, o PRGN </a:t>
            </a:r>
            <a:r>
              <a:rPr lang="en-US" sz="2400" dirty="0" err="1">
                <a:latin typeface="Arial" charset="0"/>
              </a:rPr>
              <a:t>utilizado</a:t>
            </a:r>
            <a:r>
              <a:rPr lang="en-US" sz="2400" dirty="0">
                <a:latin typeface="Arial" charset="0"/>
              </a:rPr>
              <a:t> </a:t>
            </a:r>
            <a:r>
              <a:rPr lang="en-US" sz="2400" dirty="0" err="1">
                <a:latin typeface="Arial" charset="0"/>
              </a:rPr>
              <a:t>para</a:t>
            </a:r>
            <a:r>
              <a:rPr lang="en-US" sz="2400" dirty="0">
                <a:latin typeface="Arial" charset="0"/>
              </a:rPr>
              <a:t> o campo </a:t>
            </a:r>
            <a:r>
              <a:rPr lang="en-US" sz="2400" dirty="0" err="1">
                <a:latin typeface="Arial" charset="0"/>
              </a:rPr>
              <a:t>será</a:t>
            </a:r>
            <a:r>
              <a:rPr lang="en-US" sz="2400" dirty="0">
                <a:latin typeface="Arial" charset="0"/>
              </a:rPr>
              <a:t> o </a:t>
            </a:r>
            <a:r>
              <a:rPr lang="en-US" sz="2400" dirty="0" err="1">
                <a:latin typeface="Arial" charset="0"/>
              </a:rPr>
              <a:t>maior</a:t>
            </a:r>
            <a:r>
              <a:rPr lang="en-US" sz="2400" dirty="0">
                <a:latin typeface="Arial" charset="0"/>
              </a:rPr>
              <a:t> do </a:t>
            </a:r>
            <a:r>
              <a:rPr lang="en-US" sz="2400" dirty="0" err="1">
                <a:latin typeface="Arial" charset="0"/>
              </a:rPr>
              <a:t>Brasil</a:t>
            </a:r>
            <a:r>
              <a:rPr lang="en-US" sz="2400" dirty="0">
                <a:latin typeface="Arial" charset="0"/>
              </a:rPr>
              <a:t>.</a:t>
            </a:r>
          </a:p>
          <a:p>
            <a:pPr marL="953691" lvl="1" indent="-504292" algn="just">
              <a:lnSpc>
                <a:spcPct val="110000"/>
              </a:lnSpc>
              <a:spcBef>
                <a:spcPts val="529"/>
              </a:spcBef>
              <a:spcAft>
                <a:spcPts val="600"/>
              </a:spcAft>
              <a:buFont typeface="+mj-lt"/>
              <a:buAutoNum type="romanLcPeriod"/>
            </a:pPr>
            <a:r>
              <a:rPr lang="pt-BR" sz="2400" b="1" dirty="0" smtClean="0">
                <a:latin typeface="Arial" charset="0"/>
              </a:rPr>
              <a:t>Está na Agenda Regulatória 2017-18 a revisão da portaria do preço do gás.</a:t>
            </a:r>
            <a:endParaRPr lang="pt-BR" sz="2400" b="1" dirty="0">
              <a:latin typeface="Arial" charset="0"/>
            </a:endParaRPr>
          </a:p>
        </p:txBody>
      </p:sp>
      <p:sp>
        <p:nvSpPr>
          <p:cNvPr id="5" name="Título 1"/>
          <p:cNvSpPr>
            <a:spLocks noGrp="1"/>
          </p:cNvSpPr>
          <p:nvPr>
            <p:ph type="title"/>
          </p:nvPr>
        </p:nvSpPr>
        <p:spPr>
          <a:xfrm>
            <a:off x="347134" y="314819"/>
            <a:ext cx="5291666" cy="616882"/>
          </a:xfrm>
        </p:spPr>
        <p:txBody>
          <a:bodyPr/>
          <a:lstStyle/>
          <a:p>
            <a:r>
              <a:rPr lang="pt-BR" sz="3600" dirty="0" smtClean="0"/>
              <a:t>Royalties</a:t>
            </a:r>
            <a:endParaRPr lang="pt-BR" sz="3600" dirty="0"/>
          </a:p>
        </p:txBody>
      </p:sp>
    </p:spTree>
    <p:extLst>
      <p:ext uri="{BB962C8B-B14F-4D97-AF65-F5344CB8AC3E}">
        <p14:creationId xmlns:p14="http://schemas.microsoft.com/office/powerpoint/2010/main" val="26439039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Grp="1" noChangeArrowheads="1"/>
          </p:cNvSpPr>
          <p:nvPr>
            <p:ph idx="4294967295"/>
          </p:nvPr>
        </p:nvSpPr>
        <p:spPr>
          <a:xfrm>
            <a:off x="285720" y="1403589"/>
            <a:ext cx="7690091" cy="441235"/>
          </a:xfrm>
          <a:prstGeom prst="rect">
            <a:avLst/>
          </a:prstGeom>
        </p:spPr>
        <p:txBody>
          <a:bodyPr vert="horz" lIns="89875" tIns="44937" rIns="89875" bIns="44937" rtlCol="0">
            <a:noAutofit/>
          </a:bodyPr>
          <a:lstStyle/>
          <a:p>
            <a:pPr marL="361950" indent="-361950">
              <a:buFont typeface="Wingdings" pitchFamily="2" charset="2"/>
              <a:buChar char="Ø"/>
            </a:pPr>
            <a:r>
              <a:rPr lang="pt-B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Publicação Mensal </a:t>
            </a:r>
            <a:r>
              <a:rPr lang="pt-BR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dos </a:t>
            </a:r>
            <a:r>
              <a:rPr lang="pt-BR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PRGNs</a:t>
            </a:r>
            <a:r>
              <a:rPr lang="pt-BR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:</a:t>
            </a:r>
            <a:endParaRPr lang="pt-BR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1556791" y="6513626"/>
            <a:ext cx="6534161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000" dirty="0">
                <a:latin typeface="Arial" panose="020B0604020202020204" pitchFamily="34" charset="0"/>
                <a:cs typeface="Arial" panose="020B0604020202020204" pitchFamily="34" charset="0"/>
              </a:rPr>
              <a:t>Fonte:</a:t>
            </a:r>
            <a:r>
              <a:rPr lang="pt-BR" sz="10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sz="1050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http://</a:t>
            </a:r>
            <a:r>
              <a:rPr lang="pt-BR" sz="1050" dirty="0" smtClean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www.anp.gov.br/wwwanp/royalties-e-outras-participacoes/preco-de-referencia-do-gas-natural</a:t>
            </a:r>
            <a:r>
              <a:rPr lang="pt-BR" sz="105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t-BR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87624" y="1844824"/>
            <a:ext cx="7128792" cy="4637067"/>
          </a:xfrm>
          <a:prstGeom prst="rect">
            <a:avLst/>
          </a:prstGeom>
        </p:spPr>
      </p:pic>
      <p:sp>
        <p:nvSpPr>
          <p:cNvPr id="7" name="Título 1"/>
          <p:cNvSpPr>
            <a:spLocks noGrp="1"/>
          </p:cNvSpPr>
          <p:nvPr>
            <p:ph type="title"/>
          </p:nvPr>
        </p:nvSpPr>
        <p:spPr>
          <a:xfrm>
            <a:off x="347134" y="314819"/>
            <a:ext cx="5291666" cy="616882"/>
          </a:xfrm>
        </p:spPr>
        <p:txBody>
          <a:bodyPr/>
          <a:lstStyle/>
          <a:p>
            <a:r>
              <a:rPr lang="pt-BR" sz="3600" dirty="0" smtClean="0"/>
              <a:t>Royalties</a:t>
            </a:r>
            <a:endParaRPr lang="pt-BR" sz="3600" dirty="0"/>
          </a:p>
        </p:txBody>
      </p:sp>
    </p:spTree>
    <p:extLst>
      <p:ext uri="{BB962C8B-B14F-4D97-AF65-F5344CB8AC3E}">
        <p14:creationId xmlns:p14="http://schemas.microsoft.com/office/powerpoint/2010/main" val="35405622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3"/>
          <p:cNvSpPr txBox="1">
            <a:spLocks noGrp="1" noChangeArrowheads="1"/>
          </p:cNvSpPr>
          <p:nvPr>
            <p:ph idx="4294967295"/>
          </p:nvPr>
        </p:nvSpPr>
        <p:spPr>
          <a:xfrm>
            <a:off x="251853" y="1353127"/>
            <a:ext cx="8572560" cy="4979649"/>
          </a:xfrm>
          <a:prstGeom prst="rect">
            <a:avLst/>
          </a:prstGeom>
        </p:spPr>
        <p:txBody>
          <a:bodyPr vert="horz" lIns="89875" tIns="44937" rIns="89875" bIns="44937" rtlCol="0">
            <a:noAutofit/>
          </a:bodyPr>
          <a:lstStyle/>
          <a:p>
            <a:pPr marL="361950" indent="-361950" algn="just">
              <a:spcAft>
                <a:spcPts val="1200"/>
              </a:spcAft>
              <a:buFont typeface="Wingdings" pitchFamily="2" charset="2"/>
              <a:buChar char="Ø"/>
              <a:defRPr/>
            </a:pPr>
            <a:r>
              <a:rPr lang="pt-BR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Boletim Mensal de Movimentação - BMM:</a:t>
            </a:r>
            <a:endParaRPr lang="pt-BR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  <a:p>
            <a:pPr marL="953691" lvl="1" indent="-504292" algn="just">
              <a:lnSpc>
                <a:spcPct val="110000"/>
              </a:lnSpc>
              <a:spcBef>
                <a:spcPts val="529"/>
              </a:spcBef>
              <a:spcAft>
                <a:spcPts val="600"/>
              </a:spcAft>
              <a:buFont typeface="+mj-lt"/>
              <a:buAutoNum type="romanLcPeriod"/>
            </a:pPr>
            <a:r>
              <a:rPr lang="en-US" sz="2400" dirty="0" err="1" smtClean="0">
                <a:latin typeface="Arial" charset="0"/>
              </a:rPr>
              <a:t>Regulamentado</a:t>
            </a:r>
            <a:r>
              <a:rPr lang="en-US" sz="2400" dirty="0" smtClean="0">
                <a:latin typeface="Arial" charset="0"/>
              </a:rPr>
              <a:t> </a:t>
            </a:r>
            <a:r>
              <a:rPr lang="en-US" sz="2400" dirty="0" err="1" smtClean="0">
                <a:latin typeface="Arial" charset="0"/>
              </a:rPr>
              <a:t>pela</a:t>
            </a:r>
            <a:r>
              <a:rPr lang="en-US" sz="2400" dirty="0" smtClean="0">
                <a:latin typeface="Arial" charset="0"/>
              </a:rPr>
              <a:t> </a:t>
            </a:r>
            <a:r>
              <a:rPr lang="en-US" sz="2400" dirty="0" err="1" smtClean="0">
                <a:latin typeface="Arial" charset="0"/>
              </a:rPr>
              <a:t>Portaria</a:t>
            </a:r>
            <a:r>
              <a:rPr lang="en-US" sz="2400" dirty="0" smtClean="0">
                <a:latin typeface="Arial" charset="0"/>
              </a:rPr>
              <a:t> ANP nº 29/2001.</a:t>
            </a:r>
            <a:endParaRPr lang="en-US" sz="2400" dirty="0">
              <a:latin typeface="Arial" charset="0"/>
            </a:endParaRPr>
          </a:p>
          <a:p>
            <a:pPr marL="953691" lvl="1" indent="-504292" algn="just">
              <a:lnSpc>
                <a:spcPct val="110000"/>
              </a:lnSpc>
              <a:spcBef>
                <a:spcPts val="529"/>
              </a:spcBef>
              <a:spcAft>
                <a:spcPts val="600"/>
              </a:spcAft>
              <a:buFont typeface="+mj-lt"/>
              <a:buAutoNum type="romanLcPeriod"/>
            </a:pPr>
            <a:r>
              <a:rPr lang="en-US" sz="2400" dirty="0" err="1" smtClean="0">
                <a:latin typeface="Arial" charset="0"/>
              </a:rPr>
              <a:t>Requisito</a:t>
            </a:r>
            <a:r>
              <a:rPr lang="en-US" sz="2400" dirty="0" smtClean="0">
                <a:latin typeface="Arial" charset="0"/>
              </a:rPr>
              <a:t>: </a:t>
            </a:r>
            <a:r>
              <a:rPr lang="en-US" sz="2400" dirty="0" err="1" smtClean="0">
                <a:latin typeface="Arial" charset="0"/>
              </a:rPr>
              <a:t>instalação</a:t>
            </a:r>
            <a:r>
              <a:rPr lang="en-US" sz="2400" dirty="0" smtClean="0">
                <a:latin typeface="Arial" charset="0"/>
              </a:rPr>
              <a:t> de </a:t>
            </a:r>
            <a:r>
              <a:rPr lang="en-US" sz="2400" dirty="0" err="1" smtClean="0">
                <a:latin typeface="Arial" charset="0"/>
              </a:rPr>
              <a:t>embarque</a:t>
            </a:r>
            <a:r>
              <a:rPr lang="en-US" sz="2400" dirty="0" smtClean="0">
                <a:latin typeface="Arial" charset="0"/>
              </a:rPr>
              <a:t> e </a:t>
            </a:r>
            <a:r>
              <a:rPr lang="en-US" sz="2400" dirty="0" err="1" smtClean="0">
                <a:latin typeface="Arial" charset="0"/>
              </a:rPr>
              <a:t>desembarque</a:t>
            </a:r>
            <a:r>
              <a:rPr lang="en-US" sz="2400" dirty="0" smtClean="0">
                <a:latin typeface="Arial" charset="0"/>
              </a:rPr>
              <a:t> de </a:t>
            </a:r>
            <a:r>
              <a:rPr lang="en-US" sz="2400" dirty="0" err="1" smtClean="0">
                <a:latin typeface="Arial" charset="0"/>
              </a:rPr>
              <a:t>petróleo</a:t>
            </a:r>
            <a:r>
              <a:rPr lang="en-US" sz="2400" dirty="0" smtClean="0">
                <a:latin typeface="Arial" charset="0"/>
              </a:rPr>
              <a:t> e </a:t>
            </a:r>
            <a:r>
              <a:rPr lang="en-US" sz="2400" dirty="0" err="1" smtClean="0">
                <a:latin typeface="Arial" charset="0"/>
              </a:rPr>
              <a:t>gás</a:t>
            </a:r>
            <a:r>
              <a:rPr lang="en-US" sz="2400" dirty="0" smtClean="0">
                <a:latin typeface="Arial" charset="0"/>
              </a:rPr>
              <a:t> natural (IED), </a:t>
            </a:r>
            <a:r>
              <a:rPr lang="en-US" sz="2400" dirty="0" err="1" smtClean="0">
                <a:latin typeface="Arial" charset="0"/>
              </a:rPr>
              <a:t>conforme</a:t>
            </a:r>
            <a:r>
              <a:rPr lang="en-US" sz="2400" dirty="0" smtClean="0">
                <a:latin typeface="Arial" charset="0"/>
              </a:rPr>
              <a:t> </a:t>
            </a:r>
            <a:r>
              <a:rPr lang="en-US" sz="2400" dirty="0" err="1" smtClean="0">
                <a:latin typeface="Arial" charset="0"/>
              </a:rPr>
              <a:t>legislação</a:t>
            </a:r>
            <a:r>
              <a:rPr lang="en-US" sz="2400" dirty="0" smtClean="0">
                <a:latin typeface="Arial" charset="0"/>
              </a:rPr>
              <a:t> </a:t>
            </a:r>
            <a:r>
              <a:rPr lang="en-US" sz="2400" dirty="0" err="1" smtClean="0">
                <a:latin typeface="Arial" charset="0"/>
              </a:rPr>
              <a:t>vigente</a:t>
            </a:r>
            <a:r>
              <a:rPr lang="en-US" sz="2400" dirty="0" smtClean="0">
                <a:latin typeface="Arial" charset="0"/>
              </a:rPr>
              <a:t> (ex.: </a:t>
            </a:r>
            <a:r>
              <a:rPr lang="en-US" sz="2400" dirty="0" err="1" smtClean="0">
                <a:latin typeface="Arial" charset="0"/>
              </a:rPr>
              <a:t>ponto</a:t>
            </a:r>
            <a:r>
              <a:rPr lang="en-US" sz="2400" dirty="0" smtClean="0">
                <a:latin typeface="Arial" charset="0"/>
              </a:rPr>
              <a:t> de </a:t>
            </a:r>
            <a:r>
              <a:rPr lang="en-US" sz="2400" dirty="0" err="1" smtClean="0">
                <a:latin typeface="Arial" charset="0"/>
              </a:rPr>
              <a:t>coleta</a:t>
            </a:r>
            <a:r>
              <a:rPr lang="en-US" sz="2400" dirty="0" smtClean="0">
                <a:latin typeface="Arial" charset="0"/>
              </a:rPr>
              <a:t> </a:t>
            </a:r>
            <a:r>
              <a:rPr lang="en-US" sz="2400" dirty="0" err="1" smtClean="0">
                <a:latin typeface="Arial" charset="0"/>
              </a:rPr>
              <a:t>ou</a:t>
            </a:r>
            <a:r>
              <a:rPr lang="en-US" sz="2400" dirty="0" smtClean="0">
                <a:latin typeface="Arial" charset="0"/>
              </a:rPr>
              <a:t> </a:t>
            </a:r>
            <a:r>
              <a:rPr lang="en-US" sz="2400" dirty="0" err="1" smtClean="0">
                <a:latin typeface="Arial" charset="0"/>
              </a:rPr>
              <a:t>estação</a:t>
            </a:r>
            <a:r>
              <a:rPr lang="en-US" sz="2400" dirty="0" smtClean="0">
                <a:latin typeface="Arial" charset="0"/>
              </a:rPr>
              <a:t> </a:t>
            </a:r>
            <a:r>
              <a:rPr lang="en-US" sz="2400" dirty="0" err="1" smtClean="0">
                <a:latin typeface="Arial" charset="0"/>
              </a:rPr>
              <a:t>coletora</a:t>
            </a:r>
            <a:r>
              <a:rPr lang="en-US" sz="2400" dirty="0" smtClean="0">
                <a:latin typeface="Arial" charset="0"/>
              </a:rPr>
              <a:t>).</a:t>
            </a:r>
            <a:endParaRPr lang="en-US" sz="2400" dirty="0">
              <a:latin typeface="Arial" charset="0"/>
            </a:endParaRPr>
          </a:p>
          <a:p>
            <a:pPr marL="953691" lvl="1" indent="-504292" algn="just">
              <a:lnSpc>
                <a:spcPct val="110000"/>
              </a:lnSpc>
              <a:spcBef>
                <a:spcPts val="529"/>
              </a:spcBef>
              <a:spcAft>
                <a:spcPts val="600"/>
              </a:spcAft>
              <a:buFont typeface="+mj-lt"/>
              <a:buAutoNum type="romanLcPeriod"/>
            </a:pPr>
            <a:r>
              <a:rPr lang="en-US" sz="2400" dirty="0" err="1" smtClean="0">
                <a:latin typeface="Arial" charset="0"/>
              </a:rPr>
              <a:t>Necessidade</a:t>
            </a:r>
            <a:r>
              <a:rPr lang="en-US" sz="2400" dirty="0" smtClean="0">
                <a:latin typeface="Arial" charset="0"/>
              </a:rPr>
              <a:t> de </a:t>
            </a:r>
            <a:r>
              <a:rPr lang="en-US" sz="2400" dirty="0" err="1" smtClean="0">
                <a:latin typeface="Arial" charset="0"/>
              </a:rPr>
              <a:t>cadastro</a:t>
            </a:r>
            <a:r>
              <a:rPr lang="en-US" sz="2400" dirty="0" smtClean="0">
                <a:latin typeface="Arial" charset="0"/>
              </a:rPr>
              <a:t> </a:t>
            </a:r>
            <a:r>
              <a:rPr lang="en-US" sz="2400" dirty="0" err="1" smtClean="0">
                <a:latin typeface="Arial" charset="0"/>
              </a:rPr>
              <a:t>da</a:t>
            </a:r>
            <a:r>
              <a:rPr lang="en-US" sz="2400" dirty="0" smtClean="0">
                <a:latin typeface="Arial" charset="0"/>
              </a:rPr>
              <a:t> IED no BD </a:t>
            </a:r>
            <a:r>
              <a:rPr lang="en-US" sz="2400" dirty="0" err="1" smtClean="0">
                <a:latin typeface="Arial" charset="0"/>
              </a:rPr>
              <a:t>da</a:t>
            </a:r>
            <a:r>
              <a:rPr lang="en-US" sz="2400" dirty="0" smtClean="0">
                <a:latin typeface="Arial" charset="0"/>
              </a:rPr>
              <a:t> ANP </a:t>
            </a:r>
            <a:r>
              <a:rPr lang="en-US" sz="2400" dirty="0" err="1" smtClean="0">
                <a:latin typeface="Arial" charset="0"/>
              </a:rPr>
              <a:t>para</a:t>
            </a:r>
            <a:r>
              <a:rPr lang="en-US" sz="2400" dirty="0" smtClean="0">
                <a:latin typeface="Arial" charset="0"/>
              </a:rPr>
              <a:t> </a:t>
            </a:r>
            <a:r>
              <a:rPr lang="en-US" sz="2400" dirty="0" err="1" smtClean="0">
                <a:latin typeface="Arial" charset="0"/>
              </a:rPr>
              <a:t>envio</a:t>
            </a:r>
            <a:r>
              <a:rPr lang="en-US" sz="2400" dirty="0" smtClean="0">
                <a:latin typeface="Arial" charset="0"/>
              </a:rPr>
              <a:t> mensal das </a:t>
            </a:r>
            <a:r>
              <a:rPr lang="en-US" sz="2400" dirty="0" err="1" smtClean="0">
                <a:latin typeface="Arial" charset="0"/>
              </a:rPr>
              <a:t>informações</a:t>
            </a:r>
            <a:r>
              <a:rPr lang="en-US" sz="2400" dirty="0" smtClean="0">
                <a:latin typeface="Arial" charset="0"/>
              </a:rPr>
              <a:t>.</a:t>
            </a:r>
            <a:endParaRPr lang="en-US" sz="2400" dirty="0">
              <a:latin typeface="Arial" charset="0"/>
            </a:endParaRPr>
          </a:p>
          <a:p>
            <a:pPr marL="953691" lvl="1" indent="-504292" algn="just" defTabSz="898800">
              <a:lnSpc>
                <a:spcPct val="120000"/>
              </a:lnSpc>
              <a:spcAft>
                <a:spcPts val="2400"/>
              </a:spcAft>
              <a:buFont typeface="+mj-lt"/>
              <a:buAutoNum type="romanLcPeriod" startAt="5"/>
            </a:pPr>
            <a:r>
              <a:rPr lang="pt-BR" sz="2400" b="1" u="sng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Documentação (BMM) protocolada na ANP até o dia 15 do mês seguinte ao mês de produção/movimentação.</a:t>
            </a:r>
            <a:r>
              <a:rPr lang="pt-BR" sz="24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 (PANP 29/2001, art.3º)</a:t>
            </a:r>
            <a:endParaRPr lang="pt-BR" sz="1588" b="1" u="sng" dirty="0"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endParaRPr>
          </a:p>
        </p:txBody>
      </p:sp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347134" y="314819"/>
            <a:ext cx="5291666" cy="616882"/>
          </a:xfrm>
        </p:spPr>
        <p:txBody>
          <a:bodyPr/>
          <a:lstStyle/>
          <a:p>
            <a:r>
              <a:rPr lang="pt-BR" sz="3600" dirty="0" smtClean="0"/>
              <a:t>Royalties</a:t>
            </a:r>
            <a:endParaRPr lang="pt-BR" sz="3600" dirty="0"/>
          </a:p>
        </p:txBody>
      </p:sp>
    </p:spTree>
    <p:extLst>
      <p:ext uri="{BB962C8B-B14F-4D97-AF65-F5344CB8AC3E}">
        <p14:creationId xmlns:p14="http://schemas.microsoft.com/office/powerpoint/2010/main" val="6382889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0" y="1404721"/>
            <a:ext cx="9144000" cy="5360145"/>
          </a:xfrm>
          <a:prstGeom prst="rect">
            <a:avLst/>
          </a:prstGeom>
        </p:spPr>
        <p:txBody>
          <a:bodyPr>
            <a:noAutofit/>
          </a:bodyPr>
          <a:lstStyle/>
          <a:p>
            <a:pPr marL="635328" lvl="1" indent="-640171" algn="just"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n-US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Cumprimento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</a:t>
            </a:r>
            <a:r>
              <a:rPr lang="en-US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da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</a:t>
            </a:r>
            <a:r>
              <a:rPr lang="en-US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Obrigação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(</a:t>
            </a:r>
            <a:r>
              <a:rPr lang="en-US" sz="28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Royalties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)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  <a:p>
            <a:pPr marL="953691" lvl="1" indent="-504292" algn="just">
              <a:lnSpc>
                <a:spcPct val="120000"/>
              </a:lnSpc>
              <a:buFont typeface="+mj-lt"/>
              <a:buAutoNum type="romanLcPeriod"/>
            </a:pPr>
            <a:r>
              <a:rPr lang="pt-BR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Periodicidade: </a:t>
            </a:r>
            <a:r>
              <a:rPr lang="pt-BR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mensal.</a:t>
            </a:r>
            <a:endParaRPr lang="pt-BR" dirty="0"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endParaRPr>
          </a:p>
          <a:p>
            <a:pPr marL="953691" lvl="1" indent="-504292" algn="just">
              <a:lnSpc>
                <a:spcPct val="120000"/>
              </a:lnSpc>
              <a:buFont typeface="+mj-lt"/>
              <a:buAutoNum type="romanLcPeriod"/>
            </a:pPr>
            <a:r>
              <a:rPr lang="pt-BR" b="1" dirty="0" smtClean="0">
                <a:latin typeface="Arial" charset="0"/>
              </a:rPr>
              <a:t>Prazos:</a:t>
            </a:r>
          </a:p>
          <a:p>
            <a:pPr marL="1525588" lvl="1" indent="-534988" algn="just">
              <a:lnSpc>
                <a:spcPct val="120000"/>
              </a:lnSpc>
              <a:buFont typeface="+mj-lt"/>
              <a:buAutoNum type="alphaLcParenR"/>
            </a:pPr>
            <a:r>
              <a:rPr lang="pt-BR" sz="2400" b="1" dirty="0" smtClean="0">
                <a:latin typeface="Arial" charset="0"/>
              </a:rPr>
              <a:t>Pagamento</a:t>
            </a:r>
            <a:r>
              <a:rPr lang="pt-BR" sz="2400" dirty="0" smtClean="0">
                <a:latin typeface="Arial" charset="0"/>
              </a:rPr>
              <a:t>: último dia útil do mês seguinte à </a:t>
            </a:r>
            <a:r>
              <a:rPr lang="pt-BR" sz="2400" dirty="0" smtClean="0">
                <a:latin typeface="Arial" charset="0"/>
              </a:rPr>
              <a:t>prod</a:t>
            </a:r>
            <a:r>
              <a:rPr lang="pt-BR" dirty="0" smtClean="0">
                <a:latin typeface="Arial" charset="0"/>
              </a:rPr>
              <a:t>ução</a:t>
            </a:r>
            <a:r>
              <a:rPr lang="pt-BR" sz="2400" dirty="0" smtClean="0">
                <a:latin typeface="Arial" charset="0"/>
              </a:rPr>
              <a:t> (DARF).</a:t>
            </a:r>
            <a:endParaRPr lang="pt-BR" sz="2400" dirty="0" smtClean="0">
              <a:latin typeface="Arial" charset="0"/>
            </a:endParaRPr>
          </a:p>
          <a:p>
            <a:pPr marL="1524000" lvl="1" indent="-533400" algn="just">
              <a:lnSpc>
                <a:spcPct val="120000"/>
              </a:lnSpc>
              <a:spcAft>
                <a:spcPts val="1200"/>
              </a:spcAft>
              <a:buFont typeface="+mj-lt"/>
              <a:buAutoNum type="alphaLcParenR"/>
            </a:pPr>
            <a:r>
              <a:rPr lang="pt-BR" sz="2400" b="1" dirty="0" smtClean="0">
                <a:latin typeface="Arial" charset="0"/>
              </a:rPr>
              <a:t>Documentação</a:t>
            </a:r>
            <a:r>
              <a:rPr lang="pt-BR" sz="2400" dirty="0" smtClean="0">
                <a:latin typeface="Arial" charset="0"/>
              </a:rPr>
              <a:t>: 5º dia útil do 2º mês seguinte à prod.</a:t>
            </a:r>
            <a:endParaRPr lang="pt-BR" sz="2400" dirty="0">
              <a:latin typeface="Arial" charset="0"/>
            </a:endParaRPr>
          </a:p>
          <a:p>
            <a:pPr marL="1020899" lvl="1" indent="-571500" algn="just">
              <a:lnSpc>
                <a:spcPct val="120000"/>
              </a:lnSpc>
              <a:buFont typeface="+mj-lt"/>
              <a:buAutoNum type="romanLcPeriod" startAt="3"/>
            </a:pPr>
            <a:r>
              <a:rPr lang="pt-BR" b="1" dirty="0" smtClean="0">
                <a:latin typeface="Arial" charset="0"/>
              </a:rPr>
              <a:t>Envios da Documentação:</a:t>
            </a:r>
          </a:p>
          <a:p>
            <a:pPr marL="1525588" lvl="1" indent="-534988" algn="just">
              <a:lnSpc>
                <a:spcPct val="120000"/>
              </a:lnSpc>
              <a:spcAft>
                <a:spcPts val="600"/>
              </a:spcAft>
              <a:buFont typeface="+mj-lt"/>
              <a:buAutoNum type="alphaLcParenR"/>
            </a:pPr>
            <a:r>
              <a:rPr lang="pt-BR" sz="2400" b="1" dirty="0" smtClean="0">
                <a:latin typeface="Arial" charset="0"/>
              </a:rPr>
              <a:t>Sistema</a:t>
            </a:r>
            <a:r>
              <a:rPr lang="pt-BR" sz="2400" dirty="0" smtClean="0">
                <a:latin typeface="Arial" charset="0"/>
              </a:rPr>
              <a:t>: </a:t>
            </a:r>
            <a:r>
              <a:rPr lang="pt-BR" sz="2400" dirty="0" err="1" smtClean="0">
                <a:latin typeface="Arial" charset="0"/>
              </a:rPr>
              <a:t>i-SIGEP</a:t>
            </a:r>
            <a:r>
              <a:rPr lang="pt-BR" sz="2400" dirty="0" smtClean="0">
                <a:latin typeface="Arial" charset="0"/>
              </a:rPr>
              <a:t> (arquivo DRY).</a:t>
            </a:r>
          </a:p>
          <a:p>
            <a:pPr marL="1524000" lvl="1" indent="-533400" algn="just">
              <a:lnSpc>
                <a:spcPct val="110000"/>
              </a:lnSpc>
              <a:spcBef>
                <a:spcPts val="0"/>
              </a:spcBef>
              <a:buFont typeface="+mj-lt"/>
              <a:buAutoNum type="alphaLcParenR"/>
            </a:pPr>
            <a:r>
              <a:rPr lang="pt-BR" sz="2400" b="1" dirty="0" smtClean="0">
                <a:latin typeface="Arial" charset="0"/>
              </a:rPr>
              <a:t>Protocolo na ANP</a:t>
            </a:r>
            <a:r>
              <a:rPr lang="pt-BR" sz="2400" dirty="0" smtClean="0">
                <a:latin typeface="Arial" charset="0"/>
              </a:rPr>
              <a:t>: carta da empresa com a documentação (relatório do </a:t>
            </a:r>
            <a:r>
              <a:rPr lang="pt-BR" sz="2400" dirty="0" err="1" smtClean="0">
                <a:latin typeface="Arial" charset="0"/>
              </a:rPr>
              <a:t>i-SIGEP</a:t>
            </a:r>
            <a:r>
              <a:rPr lang="pt-BR" sz="2400" dirty="0" smtClean="0">
                <a:latin typeface="Arial" charset="0"/>
              </a:rPr>
              <a:t> e cópia dos comprovantes de pagamento).</a:t>
            </a:r>
          </a:p>
        </p:txBody>
      </p:sp>
      <p:sp>
        <p:nvSpPr>
          <p:cNvPr id="5" name="Título 1"/>
          <p:cNvSpPr>
            <a:spLocks noGrp="1"/>
          </p:cNvSpPr>
          <p:nvPr>
            <p:ph type="title"/>
          </p:nvPr>
        </p:nvSpPr>
        <p:spPr>
          <a:xfrm>
            <a:off x="347134" y="314819"/>
            <a:ext cx="5291666" cy="616882"/>
          </a:xfrm>
        </p:spPr>
        <p:txBody>
          <a:bodyPr/>
          <a:lstStyle/>
          <a:p>
            <a:r>
              <a:rPr lang="pt-BR" sz="3600" dirty="0" smtClean="0"/>
              <a:t>Royalties</a:t>
            </a:r>
            <a:endParaRPr lang="pt-BR" sz="3600" dirty="0"/>
          </a:p>
        </p:txBody>
      </p:sp>
    </p:spTree>
    <p:extLst>
      <p:ext uri="{BB962C8B-B14F-4D97-AF65-F5344CB8AC3E}">
        <p14:creationId xmlns:p14="http://schemas.microsoft.com/office/powerpoint/2010/main" val="42435734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0" y="1396255"/>
            <a:ext cx="9144000" cy="5292412"/>
          </a:xfrm>
          <a:prstGeom prst="rect">
            <a:avLst/>
          </a:prstGeom>
        </p:spPr>
        <p:txBody>
          <a:bodyPr>
            <a:noAutofit/>
          </a:bodyPr>
          <a:lstStyle/>
          <a:p>
            <a:pPr marL="635328" lvl="1" indent="-640171" algn="just"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n-US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Cumprimento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</a:t>
            </a:r>
            <a:r>
              <a:rPr lang="en-US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da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</a:t>
            </a:r>
            <a:r>
              <a:rPr lang="en-US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Obrigação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(</a:t>
            </a:r>
            <a:r>
              <a:rPr lang="en-US" sz="28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BMM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)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  <a:p>
            <a:pPr marL="953691" lvl="1" indent="-504292" algn="just">
              <a:lnSpc>
                <a:spcPct val="120000"/>
              </a:lnSpc>
              <a:buFont typeface="+mj-lt"/>
              <a:buAutoNum type="romanLcPeriod"/>
            </a:pPr>
            <a:r>
              <a:rPr lang="pt-BR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Periodicidade: </a:t>
            </a:r>
            <a:r>
              <a:rPr lang="pt-BR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mensal.</a:t>
            </a:r>
            <a:endParaRPr lang="pt-BR" dirty="0"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endParaRPr>
          </a:p>
          <a:p>
            <a:pPr marL="953691" lvl="1" indent="-504292" algn="just">
              <a:lnSpc>
                <a:spcPct val="120000"/>
              </a:lnSpc>
              <a:buFont typeface="+mj-lt"/>
              <a:buAutoNum type="romanLcPeriod"/>
            </a:pPr>
            <a:r>
              <a:rPr lang="pt-BR" b="1" dirty="0" smtClean="0">
                <a:latin typeface="Arial" charset="0"/>
              </a:rPr>
              <a:t>Prazos:</a:t>
            </a:r>
          </a:p>
          <a:p>
            <a:pPr marL="1525588" lvl="1" indent="-534988" algn="just">
              <a:lnSpc>
                <a:spcPct val="120000"/>
              </a:lnSpc>
              <a:buFont typeface="+mj-lt"/>
              <a:buAutoNum type="alphaLcParenR"/>
            </a:pPr>
            <a:r>
              <a:rPr lang="pt-BR" sz="2400" b="1" dirty="0" smtClean="0">
                <a:latin typeface="Arial" charset="0"/>
              </a:rPr>
              <a:t>Pagamento</a:t>
            </a:r>
            <a:r>
              <a:rPr lang="pt-BR" sz="2400" dirty="0" smtClean="0">
                <a:latin typeface="Arial" charset="0"/>
              </a:rPr>
              <a:t>: não se aplica.</a:t>
            </a:r>
          </a:p>
          <a:p>
            <a:pPr marL="1524000" lvl="1" indent="-533400" algn="just">
              <a:lnSpc>
                <a:spcPct val="120000"/>
              </a:lnSpc>
              <a:spcAft>
                <a:spcPts val="1200"/>
              </a:spcAft>
              <a:buFont typeface="+mj-lt"/>
              <a:buAutoNum type="alphaLcParenR"/>
            </a:pPr>
            <a:r>
              <a:rPr lang="pt-BR" sz="2400" b="1" dirty="0" smtClean="0">
                <a:latin typeface="Arial" charset="0"/>
              </a:rPr>
              <a:t>Documentação</a:t>
            </a:r>
            <a:r>
              <a:rPr lang="pt-BR" sz="2400" dirty="0" smtClean="0">
                <a:latin typeface="Arial" charset="0"/>
              </a:rPr>
              <a:t>: dia 15 do mês seguinte à </a:t>
            </a:r>
            <a:r>
              <a:rPr lang="pt-BR" sz="2400" dirty="0" smtClean="0">
                <a:latin typeface="Arial" charset="0"/>
              </a:rPr>
              <a:t>movimentação.</a:t>
            </a:r>
            <a:endParaRPr lang="pt-BR" sz="2400" dirty="0">
              <a:latin typeface="Arial" charset="0"/>
            </a:endParaRPr>
          </a:p>
          <a:p>
            <a:pPr marL="1020899" lvl="1" indent="-571500" algn="just">
              <a:lnSpc>
                <a:spcPct val="120000"/>
              </a:lnSpc>
              <a:buFont typeface="+mj-lt"/>
              <a:buAutoNum type="romanLcPeriod" startAt="3"/>
            </a:pPr>
            <a:r>
              <a:rPr lang="pt-BR" b="1" dirty="0" smtClean="0">
                <a:latin typeface="Arial" charset="0"/>
              </a:rPr>
              <a:t>Envios da Documentação:</a:t>
            </a:r>
          </a:p>
          <a:p>
            <a:pPr marL="1525588" lvl="1" indent="-534988" algn="just">
              <a:lnSpc>
                <a:spcPct val="120000"/>
              </a:lnSpc>
              <a:spcAft>
                <a:spcPts val="600"/>
              </a:spcAft>
              <a:buFont typeface="+mj-lt"/>
              <a:buAutoNum type="alphaLcParenR"/>
            </a:pPr>
            <a:r>
              <a:rPr lang="pt-BR" sz="2400" b="1" dirty="0" smtClean="0">
                <a:latin typeface="Arial" charset="0"/>
              </a:rPr>
              <a:t>Sistema</a:t>
            </a:r>
            <a:r>
              <a:rPr lang="pt-BR" sz="2400" dirty="0" smtClean="0">
                <a:latin typeface="Arial" charset="0"/>
              </a:rPr>
              <a:t>: </a:t>
            </a:r>
            <a:r>
              <a:rPr lang="pt-BR" sz="2400" dirty="0" err="1" smtClean="0">
                <a:latin typeface="Arial" charset="0"/>
              </a:rPr>
              <a:t>i-SIGEP</a:t>
            </a:r>
            <a:r>
              <a:rPr lang="pt-BR" sz="2400" dirty="0" smtClean="0">
                <a:latin typeface="Arial" charset="0"/>
              </a:rPr>
              <a:t> (arquivo MOV).</a:t>
            </a:r>
          </a:p>
          <a:p>
            <a:pPr marL="1524000" lvl="1" indent="-533400" algn="just">
              <a:lnSpc>
                <a:spcPct val="110000"/>
              </a:lnSpc>
              <a:spcBef>
                <a:spcPts val="0"/>
              </a:spcBef>
              <a:buFont typeface="+mj-lt"/>
              <a:buAutoNum type="alphaLcParenR"/>
            </a:pPr>
            <a:r>
              <a:rPr lang="pt-BR" sz="2400" b="1" dirty="0" smtClean="0">
                <a:latin typeface="Arial" charset="0"/>
              </a:rPr>
              <a:t>Protocolo na ANP</a:t>
            </a:r>
            <a:r>
              <a:rPr lang="pt-BR" sz="2400" dirty="0" smtClean="0">
                <a:latin typeface="Arial" charset="0"/>
              </a:rPr>
              <a:t>: carta da empresa com a documentação (relatório do </a:t>
            </a:r>
            <a:r>
              <a:rPr lang="pt-BR" sz="2400" dirty="0" err="1" smtClean="0">
                <a:latin typeface="Arial" charset="0"/>
              </a:rPr>
              <a:t>i-SIGEP</a:t>
            </a:r>
            <a:r>
              <a:rPr lang="pt-BR" sz="2400" dirty="0" smtClean="0">
                <a:latin typeface="Arial" charset="0"/>
              </a:rPr>
              <a:t>).</a:t>
            </a:r>
          </a:p>
        </p:txBody>
      </p:sp>
      <p:sp>
        <p:nvSpPr>
          <p:cNvPr id="5" name="Título 1"/>
          <p:cNvSpPr>
            <a:spLocks noGrp="1"/>
          </p:cNvSpPr>
          <p:nvPr>
            <p:ph type="title"/>
          </p:nvPr>
        </p:nvSpPr>
        <p:spPr>
          <a:xfrm>
            <a:off x="347134" y="314819"/>
            <a:ext cx="5291666" cy="616882"/>
          </a:xfrm>
        </p:spPr>
        <p:txBody>
          <a:bodyPr/>
          <a:lstStyle/>
          <a:p>
            <a:r>
              <a:rPr lang="pt-BR" sz="3600" dirty="0" smtClean="0"/>
              <a:t>Royalties</a:t>
            </a:r>
            <a:endParaRPr lang="pt-BR" sz="3600" dirty="0"/>
          </a:p>
        </p:txBody>
      </p:sp>
    </p:spTree>
    <p:extLst>
      <p:ext uri="{BB962C8B-B14F-4D97-AF65-F5344CB8AC3E}">
        <p14:creationId xmlns:p14="http://schemas.microsoft.com/office/powerpoint/2010/main" val="6213153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0" y="1396254"/>
            <a:ext cx="9144000" cy="5436345"/>
          </a:xfrm>
          <a:prstGeom prst="rect">
            <a:avLst/>
          </a:prstGeom>
        </p:spPr>
        <p:txBody>
          <a:bodyPr>
            <a:noAutofit/>
          </a:bodyPr>
          <a:lstStyle/>
          <a:p>
            <a:pPr marL="635328" lvl="1" indent="-640171" algn="just"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n-US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Cumprimento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</a:t>
            </a:r>
            <a:r>
              <a:rPr lang="en-US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da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</a:t>
            </a:r>
            <a:r>
              <a:rPr lang="en-US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Obrigação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(</a:t>
            </a:r>
            <a:r>
              <a:rPr lang="en-US" sz="28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Venda </a:t>
            </a:r>
            <a:r>
              <a:rPr lang="en-US" sz="2800" b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Gás</a:t>
            </a:r>
            <a:r>
              <a:rPr lang="en-US" sz="28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Natural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)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  <a:p>
            <a:pPr marL="953691" lvl="1" indent="-504292" algn="just">
              <a:lnSpc>
                <a:spcPct val="120000"/>
              </a:lnSpc>
              <a:buFont typeface="+mj-lt"/>
              <a:buAutoNum type="romanLcPeriod"/>
            </a:pPr>
            <a:r>
              <a:rPr lang="pt-BR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Periodicidade: </a:t>
            </a:r>
            <a:r>
              <a:rPr lang="pt-BR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mensal.</a:t>
            </a:r>
            <a:endParaRPr lang="pt-BR" dirty="0"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endParaRPr>
          </a:p>
          <a:p>
            <a:pPr marL="953691" lvl="1" indent="-504292" algn="just">
              <a:lnSpc>
                <a:spcPct val="120000"/>
              </a:lnSpc>
              <a:buFont typeface="+mj-lt"/>
              <a:buAutoNum type="romanLcPeriod"/>
            </a:pPr>
            <a:r>
              <a:rPr lang="pt-BR" b="1" dirty="0" smtClean="0">
                <a:latin typeface="Arial" charset="0"/>
              </a:rPr>
              <a:t>Prazos:</a:t>
            </a:r>
          </a:p>
          <a:p>
            <a:pPr marL="1525588" lvl="1" indent="-534988" algn="just">
              <a:lnSpc>
                <a:spcPct val="120000"/>
              </a:lnSpc>
              <a:buFont typeface="+mj-lt"/>
              <a:buAutoNum type="alphaLcParenR"/>
            </a:pPr>
            <a:r>
              <a:rPr lang="pt-BR" sz="2400" b="1" dirty="0" smtClean="0">
                <a:latin typeface="Arial" charset="0"/>
              </a:rPr>
              <a:t>Pagamento</a:t>
            </a:r>
            <a:r>
              <a:rPr lang="pt-BR" sz="2400" dirty="0" smtClean="0">
                <a:latin typeface="Arial" charset="0"/>
              </a:rPr>
              <a:t>: não se aplica.</a:t>
            </a:r>
          </a:p>
          <a:p>
            <a:pPr marL="1524000" lvl="1" indent="-533400" algn="just">
              <a:lnSpc>
                <a:spcPct val="120000"/>
              </a:lnSpc>
              <a:spcAft>
                <a:spcPts val="1200"/>
              </a:spcAft>
              <a:buFont typeface="+mj-lt"/>
              <a:buAutoNum type="alphaLcParenR"/>
            </a:pPr>
            <a:r>
              <a:rPr lang="pt-BR" sz="2400" b="1" dirty="0" smtClean="0">
                <a:latin typeface="Arial" charset="0"/>
              </a:rPr>
              <a:t>Documentação</a:t>
            </a:r>
            <a:r>
              <a:rPr lang="pt-BR" sz="2400" dirty="0" smtClean="0">
                <a:latin typeface="Arial" charset="0"/>
              </a:rPr>
              <a:t>: dia 15 do mês seguinte à produção.</a:t>
            </a:r>
            <a:endParaRPr lang="pt-BR" sz="2400" dirty="0">
              <a:latin typeface="Arial" charset="0"/>
            </a:endParaRPr>
          </a:p>
          <a:p>
            <a:pPr marL="1020899" lvl="1" indent="-571500" algn="just">
              <a:lnSpc>
                <a:spcPct val="120000"/>
              </a:lnSpc>
              <a:buFont typeface="+mj-lt"/>
              <a:buAutoNum type="romanLcPeriod" startAt="3"/>
            </a:pPr>
            <a:r>
              <a:rPr lang="pt-BR" b="1" dirty="0" smtClean="0">
                <a:latin typeface="Arial" charset="0"/>
              </a:rPr>
              <a:t>Envios da Documentação:</a:t>
            </a:r>
          </a:p>
          <a:p>
            <a:pPr marL="1525588" lvl="1" indent="-534988" algn="just">
              <a:lnSpc>
                <a:spcPct val="120000"/>
              </a:lnSpc>
              <a:spcAft>
                <a:spcPts val="600"/>
              </a:spcAft>
              <a:buFont typeface="+mj-lt"/>
              <a:buAutoNum type="alphaLcParenR"/>
            </a:pPr>
            <a:r>
              <a:rPr lang="pt-BR" sz="2400" b="1" dirty="0" smtClean="0">
                <a:latin typeface="Arial" charset="0"/>
              </a:rPr>
              <a:t>Sistema</a:t>
            </a:r>
            <a:r>
              <a:rPr lang="pt-BR" sz="2400" dirty="0" smtClean="0">
                <a:latin typeface="Arial" charset="0"/>
              </a:rPr>
              <a:t>: </a:t>
            </a:r>
            <a:r>
              <a:rPr lang="pt-BR" sz="2400" dirty="0" smtClean="0">
                <a:latin typeface="Arial" charset="0"/>
              </a:rPr>
              <a:t>i-</a:t>
            </a:r>
            <a:r>
              <a:rPr lang="pt-BR" sz="2400" dirty="0" err="1" smtClean="0">
                <a:latin typeface="Arial" charset="0"/>
              </a:rPr>
              <a:t>Engine</a:t>
            </a:r>
            <a:r>
              <a:rPr lang="pt-BR" sz="2400" dirty="0" smtClean="0">
                <a:latin typeface="Arial" charset="0"/>
              </a:rPr>
              <a:t> (arquivo </a:t>
            </a:r>
            <a:r>
              <a:rPr lang="pt-BR" sz="2400" dirty="0" smtClean="0">
                <a:latin typeface="Arial" charset="0"/>
              </a:rPr>
              <a:t>036).</a:t>
            </a:r>
          </a:p>
          <a:p>
            <a:pPr marL="1524000" lvl="1" indent="-533400" algn="just">
              <a:lnSpc>
                <a:spcPct val="110000"/>
              </a:lnSpc>
              <a:spcBef>
                <a:spcPts val="0"/>
              </a:spcBef>
              <a:buFont typeface="+mj-lt"/>
              <a:buAutoNum type="alphaLcParenR"/>
            </a:pPr>
            <a:r>
              <a:rPr lang="pt-BR" sz="2400" b="1" dirty="0" smtClean="0">
                <a:latin typeface="Arial" charset="0"/>
              </a:rPr>
              <a:t>Protocolo na ANP</a:t>
            </a:r>
            <a:r>
              <a:rPr lang="pt-BR" sz="2400" dirty="0" smtClean="0">
                <a:latin typeface="Arial" charset="0"/>
              </a:rPr>
              <a:t>: carta da empresa com a documentação (relatório do </a:t>
            </a:r>
            <a:r>
              <a:rPr lang="pt-BR" sz="2400" dirty="0" smtClean="0">
                <a:latin typeface="Arial" charset="0"/>
              </a:rPr>
              <a:t>i-</a:t>
            </a:r>
            <a:r>
              <a:rPr lang="pt-BR" sz="2400" dirty="0" err="1" smtClean="0">
                <a:latin typeface="Arial" charset="0"/>
              </a:rPr>
              <a:t>Engine</a:t>
            </a:r>
            <a:r>
              <a:rPr lang="pt-BR" sz="2400" dirty="0" smtClean="0">
                <a:latin typeface="Arial" charset="0"/>
              </a:rPr>
              <a:t>).</a:t>
            </a:r>
            <a:endParaRPr lang="pt-BR" sz="2400" dirty="0" smtClean="0">
              <a:latin typeface="Arial" charset="0"/>
            </a:endParaRPr>
          </a:p>
        </p:txBody>
      </p:sp>
      <p:sp>
        <p:nvSpPr>
          <p:cNvPr id="5" name="Título 1"/>
          <p:cNvSpPr>
            <a:spLocks noGrp="1"/>
          </p:cNvSpPr>
          <p:nvPr>
            <p:ph type="title"/>
          </p:nvPr>
        </p:nvSpPr>
        <p:spPr>
          <a:xfrm>
            <a:off x="347134" y="314819"/>
            <a:ext cx="5291666" cy="616882"/>
          </a:xfrm>
        </p:spPr>
        <p:txBody>
          <a:bodyPr/>
          <a:lstStyle/>
          <a:p>
            <a:r>
              <a:rPr lang="pt-BR" sz="3600" dirty="0" smtClean="0"/>
              <a:t>Royalties</a:t>
            </a:r>
            <a:endParaRPr lang="pt-BR" sz="3600" dirty="0"/>
          </a:p>
        </p:txBody>
      </p:sp>
    </p:spTree>
    <p:extLst>
      <p:ext uri="{BB962C8B-B14F-4D97-AF65-F5344CB8AC3E}">
        <p14:creationId xmlns:p14="http://schemas.microsoft.com/office/powerpoint/2010/main" val="14632803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127000" y="1421656"/>
            <a:ext cx="8686800" cy="5123078"/>
          </a:xfrm>
          <a:prstGeom prst="rect">
            <a:avLst/>
          </a:prstGeom>
        </p:spPr>
        <p:txBody>
          <a:bodyPr>
            <a:noAutofit/>
          </a:bodyPr>
          <a:lstStyle/>
          <a:p>
            <a:pPr marL="635328" lvl="1" indent="-640171" algn="just">
              <a:lnSpc>
                <a:spcPct val="110000"/>
              </a:lnSpc>
              <a:spcBef>
                <a:spcPts val="0"/>
              </a:spcBef>
              <a:spcAft>
                <a:spcPts val="2400"/>
              </a:spcAft>
              <a:buFont typeface="Wingdings" pitchFamily="2" charset="2"/>
              <a:buChar char="Ø"/>
            </a:pPr>
            <a:r>
              <a:rPr lang="en-US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Cumprimento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das </a:t>
            </a:r>
            <a:r>
              <a:rPr lang="en-US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o</a:t>
            </a:r>
            <a:r>
              <a:rPr lang="en-US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brigações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</a:t>
            </a:r>
            <a:r>
              <a:rPr lang="en-US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relativas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</a:t>
            </a:r>
            <a:r>
              <a:rPr lang="en-US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ao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</a:t>
            </a:r>
            <a:r>
              <a:rPr lang="en-US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Preço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de </a:t>
            </a:r>
            <a:r>
              <a:rPr lang="en-US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Referência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do </a:t>
            </a:r>
            <a:r>
              <a:rPr lang="en-US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Petróleo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(RANP 703/2017) 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e PRGN (RANP 40/2009)</a:t>
            </a:r>
          </a:p>
          <a:p>
            <a:pPr marL="1074738" lvl="1" indent="-355600" algn="just">
              <a:lnSpc>
                <a:spcPct val="120000"/>
              </a:lnSpc>
              <a:spcBef>
                <a:spcPts val="0"/>
              </a:spcBef>
              <a:spcAft>
                <a:spcPts val="1800"/>
              </a:spcAft>
              <a:buFont typeface="Wingdings" panose="05000000000000000000" pitchFamily="2" charset="2"/>
              <a:buChar char="ü"/>
            </a:pPr>
            <a:r>
              <a:rPr lang="en-US" b="1" u="sng" dirty="0" smtClean="0">
                <a:latin typeface="Arial" charset="0"/>
              </a:rPr>
              <a:t>Para </a:t>
            </a:r>
            <a:r>
              <a:rPr lang="en-US" b="1" u="sng" dirty="0" smtClean="0">
                <a:latin typeface="Arial" charset="0"/>
              </a:rPr>
              <a:t>o </a:t>
            </a:r>
            <a:r>
              <a:rPr lang="en-US" b="1" u="sng" dirty="0" err="1" smtClean="0">
                <a:latin typeface="Arial" charset="0"/>
              </a:rPr>
              <a:t>petróleo</a:t>
            </a:r>
            <a:r>
              <a:rPr lang="en-US" b="1" dirty="0" smtClean="0">
                <a:latin typeface="Arial" charset="0"/>
              </a:rPr>
              <a:t>: </a:t>
            </a:r>
            <a:r>
              <a:rPr lang="en-US" dirty="0" err="1" smtClean="0">
                <a:latin typeface="Arial" charset="0"/>
              </a:rPr>
              <a:t>relatório</a:t>
            </a:r>
            <a:r>
              <a:rPr lang="en-US" dirty="0" smtClean="0">
                <a:latin typeface="Arial" charset="0"/>
              </a:rPr>
              <a:t> das </a:t>
            </a:r>
            <a:r>
              <a:rPr lang="en-US" dirty="0" err="1" smtClean="0">
                <a:latin typeface="Arial" charset="0"/>
              </a:rPr>
              <a:t>análises</a:t>
            </a:r>
            <a:r>
              <a:rPr lang="en-US" dirty="0" smtClean="0">
                <a:latin typeface="Arial" charset="0"/>
              </a:rPr>
              <a:t> de </a:t>
            </a:r>
            <a:r>
              <a:rPr lang="en-US" dirty="0" err="1" smtClean="0">
                <a:latin typeface="Arial" charset="0"/>
              </a:rPr>
              <a:t>laboratório</a:t>
            </a:r>
            <a:r>
              <a:rPr lang="en-US" dirty="0" smtClean="0">
                <a:latin typeface="Arial" charset="0"/>
              </a:rPr>
              <a:t> – </a:t>
            </a:r>
            <a:r>
              <a:rPr lang="en-US" dirty="0" err="1" smtClean="0">
                <a:latin typeface="Arial" charset="0"/>
              </a:rPr>
              <a:t>Curva</a:t>
            </a:r>
            <a:r>
              <a:rPr lang="en-US" dirty="0" smtClean="0">
                <a:latin typeface="Arial" charset="0"/>
              </a:rPr>
              <a:t> PEV, </a:t>
            </a:r>
            <a:r>
              <a:rPr lang="en-US" dirty="0" err="1" smtClean="0">
                <a:latin typeface="Arial" charset="0"/>
              </a:rPr>
              <a:t>Grau</a:t>
            </a:r>
            <a:r>
              <a:rPr lang="en-US" dirty="0" smtClean="0">
                <a:latin typeface="Arial" charset="0"/>
              </a:rPr>
              <a:t> </a:t>
            </a:r>
            <a:r>
              <a:rPr lang="en-US" dirty="0" smtClean="0">
                <a:latin typeface="Arial" charset="0"/>
              </a:rPr>
              <a:t>API, </a:t>
            </a:r>
            <a:r>
              <a:rPr lang="en-US" dirty="0" err="1" smtClean="0">
                <a:latin typeface="Arial" charset="0"/>
              </a:rPr>
              <a:t>Teor</a:t>
            </a:r>
            <a:r>
              <a:rPr lang="en-US" dirty="0" smtClean="0">
                <a:latin typeface="Arial" charset="0"/>
              </a:rPr>
              <a:t> </a:t>
            </a:r>
            <a:r>
              <a:rPr lang="en-US" dirty="0" smtClean="0">
                <a:latin typeface="Arial" charset="0"/>
              </a:rPr>
              <a:t>de </a:t>
            </a:r>
            <a:r>
              <a:rPr lang="en-US" dirty="0" err="1" smtClean="0">
                <a:latin typeface="Arial" charset="0"/>
              </a:rPr>
              <a:t>Enxofre</a:t>
            </a:r>
            <a:r>
              <a:rPr lang="en-US" dirty="0" smtClean="0">
                <a:latin typeface="Arial" charset="0"/>
              </a:rPr>
              <a:t>, </a:t>
            </a:r>
            <a:r>
              <a:rPr lang="en-US" dirty="0" err="1" smtClean="0">
                <a:latin typeface="Arial" charset="0"/>
              </a:rPr>
              <a:t>Número</a:t>
            </a:r>
            <a:r>
              <a:rPr lang="en-US" dirty="0" smtClean="0">
                <a:latin typeface="Arial" charset="0"/>
              </a:rPr>
              <a:t> de </a:t>
            </a:r>
            <a:r>
              <a:rPr lang="en-US" dirty="0" err="1" smtClean="0">
                <a:latin typeface="Arial" charset="0"/>
              </a:rPr>
              <a:t>Acidez</a:t>
            </a:r>
            <a:r>
              <a:rPr lang="en-US" dirty="0" smtClean="0">
                <a:latin typeface="Arial" charset="0"/>
              </a:rPr>
              <a:t> Total (NAT, </a:t>
            </a:r>
            <a:r>
              <a:rPr lang="en-US" dirty="0" err="1" smtClean="0">
                <a:latin typeface="Arial" charset="0"/>
              </a:rPr>
              <a:t>ou</a:t>
            </a:r>
            <a:r>
              <a:rPr lang="en-US" dirty="0" smtClean="0">
                <a:latin typeface="Arial" charset="0"/>
              </a:rPr>
              <a:t> TAN </a:t>
            </a:r>
            <a:r>
              <a:rPr lang="en-US" dirty="0" err="1" smtClean="0">
                <a:latin typeface="Arial" charset="0"/>
              </a:rPr>
              <a:t>em</a:t>
            </a:r>
            <a:r>
              <a:rPr lang="en-US" dirty="0" smtClean="0">
                <a:latin typeface="Arial" charset="0"/>
              </a:rPr>
              <a:t> </a:t>
            </a:r>
            <a:r>
              <a:rPr lang="en-US" dirty="0" err="1" smtClean="0">
                <a:latin typeface="Arial" charset="0"/>
              </a:rPr>
              <a:t>inglês</a:t>
            </a:r>
            <a:r>
              <a:rPr lang="en-US" dirty="0" smtClean="0">
                <a:latin typeface="Arial" charset="0"/>
              </a:rPr>
              <a:t>) e </a:t>
            </a:r>
            <a:r>
              <a:rPr lang="en-US" dirty="0" err="1" smtClean="0">
                <a:latin typeface="Arial" charset="0"/>
              </a:rPr>
              <a:t>Teor</a:t>
            </a:r>
            <a:r>
              <a:rPr lang="en-US" dirty="0" smtClean="0">
                <a:latin typeface="Arial" charset="0"/>
              </a:rPr>
              <a:t> de </a:t>
            </a:r>
            <a:r>
              <a:rPr lang="en-US" dirty="0" err="1" smtClean="0">
                <a:latin typeface="Arial" charset="0"/>
              </a:rPr>
              <a:t>Nitrogênio</a:t>
            </a:r>
            <a:r>
              <a:rPr lang="en-US" dirty="0" smtClean="0">
                <a:latin typeface="Arial" charset="0"/>
              </a:rPr>
              <a:t>. </a:t>
            </a:r>
            <a:r>
              <a:rPr lang="en-US" b="1" dirty="0" smtClean="0">
                <a:latin typeface="Arial" charset="0"/>
              </a:rPr>
              <a:t>(</a:t>
            </a:r>
            <a:r>
              <a:rPr lang="en-US" b="1" dirty="0" err="1" smtClean="0">
                <a:latin typeface="Arial" charset="0"/>
              </a:rPr>
              <a:t>Carga</a:t>
            </a:r>
            <a:r>
              <a:rPr lang="en-US" b="1" dirty="0" smtClean="0">
                <a:latin typeface="Arial" charset="0"/>
              </a:rPr>
              <a:t> 044 do </a:t>
            </a:r>
            <a:r>
              <a:rPr lang="en-US" b="1" dirty="0" err="1" smtClean="0">
                <a:latin typeface="Arial" charset="0"/>
              </a:rPr>
              <a:t>i</a:t>
            </a:r>
            <a:r>
              <a:rPr lang="en-US" b="1" dirty="0" smtClean="0">
                <a:latin typeface="Arial" charset="0"/>
              </a:rPr>
              <a:t>-Engine)</a:t>
            </a:r>
            <a:endParaRPr lang="en-US" b="1" dirty="0" smtClean="0">
              <a:latin typeface="Arial" charset="0"/>
            </a:endParaRPr>
          </a:p>
          <a:p>
            <a:pPr marL="1074738" lvl="1" indent="-355600" algn="just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b="1" u="sng" dirty="0" smtClean="0">
                <a:latin typeface="Arial" charset="0"/>
              </a:rPr>
              <a:t>Para o </a:t>
            </a:r>
            <a:r>
              <a:rPr lang="en-US" b="1" u="sng" dirty="0" err="1" smtClean="0">
                <a:latin typeface="Arial" charset="0"/>
              </a:rPr>
              <a:t>gás</a:t>
            </a:r>
            <a:r>
              <a:rPr lang="en-US" b="1" u="sng" dirty="0" smtClean="0">
                <a:latin typeface="Arial" charset="0"/>
              </a:rPr>
              <a:t> natural</a:t>
            </a:r>
            <a:r>
              <a:rPr lang="en-US" dirty="0" smtClean="0">
                <a:latin typeface="Arial" charset="0"/>
              </a:rPr>
              <a:t>: </a:t>
            </a:r>
            <a:r>
              <a:rPr lang="en-US" dirty="0" err="1" smtClean="0">
                <a:latin typeface="Arial" charset="0"/>
              </a:rPr>
              <a:t>relatório</a:t>
            </a:r>
            <a:r>
              <a:rPr lang="en-US" dirty="0" smtClean="0">
                <a:latin typeface="Arial" charset="0"/>
              </a:rPr>
              <a:t> das </a:t>
            </a:r>
            <a:r>
              <a:rPr lang="en-US" dirty="0" err="1" smtClean="0">
                <a:latin typeface="Arial" charset="0"/>
              </a:rPr>
              <a:t>análises</a:t>
            </a:r>
            <a:r>
              <a:rPr lang="en-US" dirty="0" smtClean="0">
                <a:latin typeface="Arial" charset="0"/>
              </a:rPr>
              <a:t> </a:t>
            </a:r>
            <a:r>
              <a:rPr lang="en-US" dirty="0" smtClean="0">
                <a:latin typeface="Arial" charset="0"/>
              </a:rPr>
              <a:t>de </a:t>
            </a:r>
            <a:r>
              <a:rPr lang="en-US" dirty="0" err="1" smtClean="0">
                <a:latin typeface="Arial" charset="0"/>
              </a:rPr>
              <a:t>laboratório</a:t>
            </a:r>
            <a:r>
              <a:rPr lang="en-US" dirty="0" smtClean="0">
                <a:latin typeface="Arial" charset="0"/>
              </a:rPr>
              <a:t> – </a:t>
            </a:r>
            <a:r>
              <a:rPr lang="en-US" dirty="0" err="1" smtClean="0">
                <a:latin typeface="Arial" charset="0"/>
              </a:rPr>
              <a:t>Cromatografia</a:t>
            </a:r>
            <a:r>
              <a:rPr lang="en-US" dirty="0" smtClean="0">
                <a:latin typeface="Arial" charset="0"/>
              </a:rPr>
              <a:t> e </a:t>
            </a:r>
            <a:r>
              <a:rPr lang="en-US" dirty="0" err="1" smtClean="0">
                <a:latin typeface="Arial" charset="0"/>
              </a:rPr>
              <a:t>Poder</a:t>
            </a:r>
            <a:r>
              <a:rPr lang="en-US" dirty="0" smtClean="0">
                <a:latin typeface="Arial" charset="0"/>
              </a:rPr>
              <a:t> </a:t>
            </a:r>
            <a:r>
              <a:rPr lang="en-US" dirty="0" err="1" smtClean="0">
                <a:latin typeface="Arial" charset="0"/>
              </a:rPr>
              <a:t>Calorífico</a:t>
            </a:r>
            <a:r>
              <a:rPr lang="en-US" dirty="0" smtClean="0">
                <a:latin typeface="Arial" charset="0"/>
              </a:rPr>
              <a:t> Superior (PCS</a:t>
            </a:r>
            <a:r>
              <a:rPr lang="en-US" dirty="0" smtClean="0">
                <a:latin typeface="Arial" charset="0"/>
              </a:rPr>
              <a:t>). </a:t>
            </a:r>
            <a:r>
              <a:rPr lang="en-US" b="1" dirty="0" smtClean="0">
                <a:latin typeface="Arial" charset="0"/>
              </a:rPr>
              <a:t>(</a:t>
            </a:r>
            <a:r>
              <a:rPr lang="en-US" b="1" dirty="0" err="1" smtClean="0">
                <a:latin typeface="Arial" charset="0"/>
              </a:rPr>
              <a:t>Carga</a:t>
            </a:r>
            <a:r>
              <a:rPr lang="en-US" b="1" dirty="0" smtClean="0">
                <a:latin typeface="Arial" charset="0"/>
              </a:rPr>
              <a:t> 049 do </a:t>
            </a:r>
            <a:r>
              <a:rPr lang="en-US" b="1" dirty="0" err="1" smtClean="0">
                <a:latin typeface="Arial" charset="0"/>
              </a:rPr>
              <a:t>i</a:t>
            </a:r>
            <a:r>
              <a:rPr lang="en-US" b="1" dirty="0" smtClean="0">
                <a:latin typeface="Arial" charset="0"/>
              </a:rPr>
              <a:t>-Engine)</a:t>
            </a:r>
            <a:endParaRPr lang="en-US" b="1" dirty="0" smtClean="0">
              <a:latin typeface="Arial" charset="0"/>
            </a:endParaRPr>
          </a:p>
          <a:p>
            <a:pPr marL="635328" lvl="1" indent="-640171" algn="just">
              <a:spcBef>
                <a:spcPts val="0"/>
              </a:spcBef>
              <a:spcAft>
                <a:spcPts val="600"/>
              </a:spcAft>
              <a:buNone/>
            </a:pP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5" name="Título 1"/>
          <p:cNvSpPr>
            <a:spLocks noGrp="1"/>
          </p:cNvSpPr>
          <p:nvPr>
            <p:ph type="title"/>
          </p:nvPr>
        </p:nvSpPr>
        <p:spPr>
          <a:xfrm>
            <a:off x="347134" y="314819"/>
            <a:ext cx="5291666" cy="616882"/>
          </a:xfrm>
        </p:spPr>
        <p:txBody>
          <a:bodyPr/>
          <a:lstStyle/>
          <a:p>
            <a:r>
              <a:rPr lang="pt-BR" sz="3600" dirty="0" smtClean="0"/>
              <a:t>Royalties</a:t>
            </a:r>
            <a:endParaRPr lang="pt-BR" sz="3600" dirty="0"/>
          </a:p>
        </p:txBody>
      </p:sp>
    </p:spTree>
    <p:extLst>
      <p:ext uri="{BB962C8B-B14F-4D97-AF65-F5344CB8AC3E}">
        <p14:creationId xmlns:p14="http://schemas.microsoft.com/office/powerpoint/2010/main" val="28286104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z="3600" dirty="0" smtClean="0"/>
              <a:t>Roteiro</a:t>
            </a:r>
            <a:endParaRPr lang="pt-BR" sz="3600" dirty="0"/>
          </a:p>
        </p:txBody>
      </p:sp>
      <p:graphicFrame>
        <p:nvGraphicFramePr>
          <p:cNvPr id="6" name="Diagrama 5"/>
          <p:cNvGraphicFramePr/>
          <p:nvPr>
            <p:extLst/>
          </p:nvPr>
        </p:nvGraphicFramePr>
        <p:xfrm>
          <a:off x="395536" y="1340768"/>
          <a:ext cx="8385882" cy="5040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8559804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z="3600" dirty="0" smtClean="0"/>
              <a:t>Participação Especial</a:t>
            </a:r>
            <a:endParaRPr lang="pt-BR" sz="3600" dirty="0"/>
          </a:p>
        </p:txBody>
      </p:sp>
      <p:sp>
        <p:nvSpPr>
          <p:cNvPr id="4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726955" y="4699729"/>
            <a:ext cx="8134099" cy="4601448"/>
          </a:xfrm>
          <a:prstGeom prst="rect">
            <a:avLst/>
          </a:prstGeom>
        </p:spPr>
        <p:txBody>
          <a:bodyPr>
            <a:normAutofit/>
          </a:bodyPr>
          <a:lstStyle/>
          <a:p>
            <a:pPr lvl="1">
              <a:lnSpc>
                <a:spcPct val="170000"/>
              </a:lnSpc>
              <a:spcAft>
                <a:spcPts val="2824"/>
              </a:spcAft>
            </a:pPr>
            <a:endParaRPr lang="pt-BR" sz="353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  <a:ea typeface="+mj-ea"/>
              <a:cs typeface="+mj-cs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2824"/>
              </a:spcAft>
            </a:pPr>
            <a:endParaRPr lang="pt-BR" sz="1941" dirty="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320933" y="1393200"/>
            <a:ext cx="8543729" cy="4922933"/>
          </a:xfrm>
          <a:prstGeom prst="rect">
            <a:avLst/>
          </a:prstGeom>
        </p:spPr>
        <p:txBody>
          <a:bodyPr vert="horz" lIns="89875" tIns="44937" rIns="89875" bIns="44937" rtlCol="0">
            <a:noAutofit/>
          </a:bodyPr>
          <a:lstStyle/>
          <a:p>
            <a:pPr marL="635328" lvl="1" indent="-640171" algn="just" defTabSz="898800">
              <a:spcAft>
                <a:spcPts val="1200"/>
              </a:spcAft>
              <a:buFont typeface="Wingdings" pitchFamily="2" charset="2"/>
              <a:buChar char="Ø"/>
              <a:defRPr/>
            </a:pPr>
            <a:r>
              <a:rPr lang="en-US" sz="3088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Lei n</a:t>
            </a:r>
            <a:r>
              <a:rPr lang="en-US" sz="3088" b="1" baseline="3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o</a:t>
            </a:r>
            <a:r>
              <a:rPr lang="en-US" sz="3088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9.478/97, art. 50:</a:t>
            </a:r>
          </a:p>
          <a:p>
            <a:pPr marL="953691" lvl="1" indent="-504292" algn="just" defTabSz="898800">
              <a:lnSpc>
                <a:spcPct val="120000"/>
              </a:lnSpc>
              <a:spcBef>
                <a:spcPct val="20000"/>
              </a:spcBef>
              <a:spcAft>
                <a:spcPts val="1588"/>
              </a:spcAft>
              <a:buFont typeface="+mj-lt"/>
              <a:buAutoNum type="romanLcPeriod"/>
            </a:pPr>
            <a:r>
              <a:rPr lang="pt-BR" sz="2400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Compensação financeira </a:t>
            </a:r>
            <a:r>
              <a:rPr lang="pt-BR" sz="2400" u="sng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extraordinária</a:t>
            </a:r>
            <a:r>
              <a:rPr lang="pt-BR" sz="2400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 devida somente em casos de grande volume de produção (ver tabelas do art. 22 do Decreto 2.705/98).</a:t>
            </a:r>
          </a:p>
          <a:p>
            <a:pPr marL="953691" lvl="1" indent="-504292" algn="just" defTabSz="898800">
              <a:lnSpc>
                <a:spcPct val="120000"/>
              </a:lnSpc>
              <a:spcBef>
                <a:spcPct val="20000"/>
              </a:spcBef>
              <a:spcAft>
                <a:spcPts val="1588"/>
              </a:spcAft>
              <a:buFont typeface="+mj-lt"/>
              <a:buAutoNum type="romanLcPeriod"/>
            </a:pPr>
            <a:r>
              <a:rPr lang="pt-BR" sz="2400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A sua alíquota incide sobre </a:t>
            </a:r>
            <a:r>
              <a:rPr lang="pt-BR" sz="24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a </a:t>
            </a:r>
            <a:r>
              <a:rPr lang="pt-BR" sz="2400" u="sng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receita líquida</a:t>
            </a:r>
            <a:r>
              <a:rPr lang="pt-BR" sz="24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 </a:t>
            </a:r>
            <a:r>
              <a:rPr lang="pt-BR" sz="2400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da produção do campo (base de cálculo).</a:t>
            </a:r>
          </a:p>
          <a:p>
            <a:pPr marL="953691" lvl="1" indent="-504292" algn="just" defTabSz="898800">
              <a:lnSpc>
                <a:spcPct val="120000"/>
              </a:lnSpc>
              <a:spcBef>
                <a:spcPct val="20000"/>
              </a:spcBef>
              <a:spcAft>
                <a:spcPts val="1588"/>
              </a:spcAft>
              <a:buFont typeface="+mj-lt"/>
              <a:buAutoNum type="romanLcPeriod"/>
            </a:pPr>
            <a:r>
              <a:rPr lang="pt-BR" sz="2400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Ou seja, a sua apuração permite algumas deduções da receita bruta de produção </a:t>
            </a:r>
            <a:r>
              <a:rPr lang="pt-BR" sz="24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(Resolução ANP </a:t>
            </a:r>
            <a:r>
              <a:rPr lang="pt-BR" sz="2400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nº </a:t>
            </a:r>
            <a:r>
              <a:rPr lang="pt-BR" sz="24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12/2014).</a:t>
            </a:r>
          </a:p>
        </p:txBody>
      </p:sp>
    </p:spTree>
    <p:extLst>
      <p:ext uri="{BB962C8B-B14F-4D97-AF65-F5344CB8AC3E}">
        <p14:creationId xmlns:p14="http://schemas.microsoft.com/office/powerpoint/2010/main" val="27144782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z="3600" dirty="0" smtClean="0"/>
              <a:t>Participação Especial</a:t>
            </a:r>
            <a:endParaRPr lang="pt-BR" sz="3600" dirty="0"/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320933" y="1394057"/>
            <a:ext cx="8543729" cy="5269210"/>
          </a:xfrm>
          <a:prstGeom prst="rect">
            <a:avLst/>
          </a:prstGeom>
        </p:spPr>
        <p:txBody>
          <a:bodyPr vert="horz" lIns="89875" tIns="44937" rIns="89875" bIns="44937" rtlCol="0">
            <a:noAutofit/>
          </a:bodyPr>
          <a:lstStyle/>
          <a:p>
            <a:pPr marL="635328" lvl="1" indent="-640171" algn="just" defTabSz="898800"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en-US" sz="3088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Lei n</a:t>
            </a:r>
            <a:r>
              <a:rPr lang="en-US" sz="3088" b="1" baseline="3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o</a:t>
            </a:r>
            <a:r>
              <a:rPr lang="en-US" sz="3088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9.478/97, art. 50:</a:t>
            </a:r>
          </a:p>
          <a:p>
            <a:pPr marL="963749" lvl="1" indent="-514350" defTabSz="898800">
              <a:lnSpc>
                <a:spcPct val="120000"/>
              </a:lnSpc>
              <a:spcBef>
                <a:spcPct val="20000"/>
              </a:spcBef>
              <a:buFont typeface="+mj-lt"/>
              <a:buAutoNum type="romanLcPeriod" startAt="4"/>
            </a:pPr>
            <a:r>
              <a:rPr lang="pt-BR" sz="2400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Base de apuração </a:t>
            </a:r>
            <a:r>
              <a:rPr lang="pt-BR" sz="2400" u="sng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trimestral</a:t>
            </a:r>
            <a:r>
              <a:rPr lang="pt-BR" sz="2400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.</a:t>
            </a:r>
          </a:p>
          <a:p>
            <a:pPr marL="953691" lvl="1" indent="-504292" defTabSz="898800">
              <a:lnSpc>
                <a:spcPct val="120000"/>
              </a:lnSpc>
              <a:spcBef>
                <a:spcPct val="20000"/>
              </a:spcBef>
              <a:buFont typeface="+mj-lt"/>
              <a:buAutoNum type="romanLcPeriod" startAt="4"/>
            </a:pPr>
            <a:r>
              <a:rPr lang="pt-BR" sz="2400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Início de contagem de tempo: TLD</a:t>
            </a:r>
          </a:p>
          <a:p>
            <a:pPr marL="953691" lvl="1" indent="-504292" defTabSz="898800">
              <a:lnSpc>
                <a:spcPct val="120000"/>
              </a:lnSpc>
              <a:spcBef>
                <a:spcPct val="20000"/>
              </a:spcBef>
              <a:spcAft>
                <a:spcPts val="600"/>
              </a:spcAft>
              <a:buFont typeface="+mj-lt"/>
              <a:buAutoNum type="romanLcPeriod" startAt="4"/>
            </a:pPr>
            <a:r>
              <a:rPr lang="pt-BR" sz="24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A </a:t>
            </a:r>
            <a:r>
              <a:rPr lang="pt-BR" sz="2400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PE é </a:t>
            </a:r>
            <a:r>
              <a:rPr lang="pt-BR" sz="24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devida quando:</a:t>
            </a:r>
            <a:endParaRPr lang="pt-BR" sz="2400" dirty="0"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endParaRPr>
          </a:p>
          <a:p>
            <a:pPr marL="1504470" lvl="1" indent="-504292" defTabSz="898800">
              <a:lnSpc>
                <a:spcPct val="120000"/>
              </a:lnSpc>
              <a:spcBef>
                <a:spcPct val="20000"/>
              </a:spcBef>
              <a:buFont typeface="+mj-lt"/>
              <a:buAutoNum type="alphaLcParenR"/>
            </a:pPr>
            <a:r>
              <a:rPr lang="pt-BR" sz="2118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O volume de isenção </a:t>
            </a:r>
            <a:r>
              <a:rPr lang="pt-BR" sz="2118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for atingido; e,</a:t>
            </a:r>
            <a:endParaRPr lang="pt-BR" sz="2118" dirty="0"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endParaRPr>
          </a:p>
          <a:p>
            <a:pPr marL="1504470" lvl="1" indent="-504292" defTabSz="898800">
              <a:lnSpc>
                <a:spcPct val="120000"/>
              </a:lnSpc>
              <a:spcBef>
                <a:spcPct val="20000"/>
              </a:spcBef>
              <a:spcAft>
                <a:spcPts val="1800"/>
              </a:spcAft>
              <a:buFont typeface="+mj-lt"/>
              <a:buAutoNum type="alphaLcParenR"/>
            </a:pPr>
            <a:r>
              <a:rPr lang="pt-BR" sz="2118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A receita líquida </a:t>
            </a:r>
            <a:r>
              <a:rPr lang="pt-BR" sz="2118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 for positiva</a:t>
            </a:r>
            <a:r>
              <a:rPr lang="pt-BR" sz="2118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.</a:t>
            </a:r>
          </a:p>
          <a:p>
            <a:pPr marL="963613" lvl="1" indent="-514350" algn="just" defTabSz="898800">
              <a:lnSpc>
                <a:spcPct val="120000"/>
              </a:lnSpc>
              <a:spcBef>
                <a:spcPct val="20000"/>
              </a:spcBef>
              <a:spcAft>
                <a:spcPts val="600"/>
              </a:spcAft>
              <a:buFont typeface="+mj-lt"/>
              <a:buAutoNum type="romanLcPeriod" startAt="8"/>
            </a:pPr>
            <a:r>
              <a:rPr lang="pt-BR" sz="2400" b="1" u="sng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Pagamentos trimestrais, até o último dia útil do mês seguinte ao trimestre de produção</a:t>
            </a:r>
            <a:r>
              <a:rPr lang="pt-BR" sz="24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.</a:t>
            </a:r>
          </a:p>
          <a:p>
            <a:pPr marL="953691" lvl="1" indent="-504292" algn="just" defTabSz="898800">
              <a:lnSpc>
                <a:spcPct val="120000"/>
              </a:lnSpc>
              <a:spcBef>
                <a:spcPct val="20000"/>
              </a:spcBef>
              <a:buFont typeface="+mj-lt"/>
              <a:buAutoNum type="romanLcPeriod" startAt="8"/>
            </a:pPr>
            <a:r>
              <a:rPr lang="pt-BR" sz="2400" b="1" u="sng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Protocolo do comprovante até o 5º dia útil subsequente ao pagamento</a:t>
            </a:r>
            <a:r>
              <a:rPr lang="pt-BR" sz="24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. (Dec. 2.705/98, art. 25)</a:t>
            </a:r>
            <a:endParaRPr lang="pt-BR" sz="2400" dirty="0"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67973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z="3600" dirty="0" smtClean="0"/>
              <a:t>Roteiro</a:t>
            </a:r>
            <a:endParaRPr lang="pt-BR" sz="3600" dirty="0"/>
          </a:p>
        </p:txBody>
      </p:sp>
      <p:graphicFrame>
        <p:nvGraphicFramePr>
          <p:cNvPr id="6" name="Diagrama 5"/>
          <p:cNvGraphicFramePr/>
          <p:nvPr>
            <p:extLst/>
          </p:nvPr>
        </p:nvGraphicFramePr>
        <p:xfrm>
          <a:off x="395536" y="1340768"/>
          <a:ext cx="8385882" cy="5040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941426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z="3600" dirty="0" smtClean="0"/>
              <a:t>Participação Especial</a:t>
            </a:r>
            <a:endParaRPr lang="pt-BR" sz="3600" dirty="0"/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320933" y="1393200"/>
            <a:ext cx="8543729" cy="5059279"/>
          </a:xfrm>
          <a:prstGeom prst="rect">
            <a:avLst/>
          </a:prstGeom>
        </p:spPr>
        <p:txBody>
          <a:bodyPr vert="horz" lIns="89875" tIns="44937" rIns="89875" bIns="44937" rtlCol="0">
            <a:noAutofit/>
          </a:bodyPr>
          <a:lstStyle/>
          <a:p>
            <a:pPr marL="635328" lvl="1" indent="-640171" algn="just" defTabSz="898800">
              <a:spcAft>
                <a:spcPts val="1200"/>
              </a:spcAft>
              <a:buFont typeface="Wingdings" pitchFamily="2" charset="2"/>
              <a:buChar char="Ø"/>
              <a:defRPr/>
            </a:pPr>
            <a:r>
              <a:rPr lang="en-US" sz="3088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Lei n</a:t>
            </a:r>
            <a:r>
              <a:rPr lang="en-US" sz="3088" b="1" baseline="3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o</a:t>
            </a:r>
            <a:r>
              <a:rPr lang="en-US" sz="3088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9.478/97, art. </a:t>
            </a:r>
            <a:r>
              <a:rPr lang="en-US" sz="3088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50 - </a:t>
            </a:r>
            <a:r>
              <a:rPr lang="en-US" sz="3088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Alíquota</a:t>
            </a:r>
            <a:r>
              <a:rPr lang="en-US" sz="3088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:</a:t>
            </a:r>
            <a:endParaRPr lang="en-US" sz="3088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  <a:p>
            <a:pPr marL="963749" lvl="1" indent="-514350" algn="just" defTabSz="898800">
              <a:lnSpc>
                <a:spcPct val="120000"/>
              </a:lnSpc>
              <a:spcBef>
                <a:spcPct val="20000"/>
              </a:spcBef>
              <a:spcAft>
                <a:spcPts val="600"/>
              </a:spcAft>
              <a:buFont typeface="+mj-lt"/>
              <a:buAutoNum type="romanLcPeriod" startAt="10"/>
            </a:pPr>
            <a:r>
              <a:rPr lang="pt-BR" sz="2400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As </a:t>
            </a:r>
            <a:r>
              <a:rPr lang="pt-BR" sz="2400" u="sng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alíquotas </a:t>
            </a:r>
            <a:r>
              <a:rPr lang="pt-BR" sz="2400" u="sng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nominais</a:t>
            </a:r>
            <a:r>
              <a:rPr lang="pt-BR" sz="24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 </a:t>
            </a:r>
            <a:r>
              <a:rPr lang="pt-BR" sz="2400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variam entre 0 e 40%, conforme tabelas do Decreto nº 2.705/98, art. 22, cujos critérios de enquadramento são:</a:t>
            </a:r>
          </a:p>
          <a:p>
            <a:pPr marL="1428826" lvl="1" indent="-504292" algn="just" defTabSz="898800">
              <a:lnSpc>
                <a:spcPct val="120000"/>
              </a:lnSpc>
              <a:spcBef>
                <a:spcPct val="20000"/>
              </a:spcBef>
              <a:spcAft>
                <a:spcPts val="600"/>
              </a:spcAft>
              <a:buFont typeface="+mj-lt"/>
              <a:buAutoNum type="alphaLcParenR"/>
            </a:pPr>
            <a:r>
              <a:rPr lang="pt-BR" sz="2118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Ano de </a:t>
            </a:r>
            <a:r>
              <a:rPr lang="pt-BR" sz="2118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produção</a:t>
            </a:r>
            <a:endParaRPr lang="pt-BR" sz="2118" dirty="0"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endParaRPr>
          </a:p>
          <a:p>
            <a:pPr marL="1428826" lvl="1" indent="-504292" algn="just" defTabSz="898800">
              <a:lnSpc>
                <a:spcPct val="120000"/>
              </a:lnSpc>
              <a:spcBef>
                <a:spcPct val="20000"/>
              </a:spcBef>
              <a:buFont typeface="+mj-lt"/>
              <a:buAutoNum type="alphaLcParenR"/>
            </a:pPr>
            <a:r>
              <a:rPr lang="pt-BR" sz="2118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Localização do campo (três regimes previstos)</a:t>
            </a:r>
          </a:p>
          <a:p>
            <a:pPr marL="1903701" lvl="1" indent="-504292" algn="just" defTabSz="898800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pt-BR" sz="1765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Lavra em terra</a:t>
            </a:r>
          </a:p>
          <a:p>
            <a:pPr marL="1903701" lvl="1" indent="-504292" algn="just" defTabSz="898800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pt-BR" sz="1765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Lavra na plataforma continental &lt; 400 metros de profundidade</a:t>
            </a:r>
          </a:p>
          <a:p>
            <a:pPr marL="1903701" lvl="1" indent="-504292" algn="just" defTabSz="898800">
              <a:lnSpc>
                <a:spcPct val="120000"/>
              </a:lnSpc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pt-BR" sz="1765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Lavra na plataforma continental &gt; 400 metros de profundidade</a:t>
            </a:r>
          </a:p>
          <a:p>
            <a:pPr marL="1428826" lvl="1" indent="-504292" algn="just" defTabSz="898800">
              <a:lnSpc>
                <a:spcPct val="120000"/>
              </a:lnSpc>
              <a:spcBef>
                <a:spcPct val="20000"/>
              </a:spcBef>
              <a:buFont typeface="+mj-lt"/>
              <a:buAutoNum type="alphaLcParenR" startAt="3"/>
            </a:pPr>
            <a:r>
              <a:rPr lang="pt-BR" sz="2118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Volume de produção </a:t>
            </a:r>
            <a:r>
              <a:rPr lang="pt-BR" sz="2118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trimestral</a:t>
            </a:r>
            <a:endParaRPr lang="pt-BR" sz="2118" dirty="0"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56692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z="3600" dirty="0" smtClean="0"/>
              <a:t>Participação Especial</a:t>
            </a:r>
            <a:endParaRPr lang="pt-BR" sz="3600" dirty="0"/>
          </a:p>
        </p:txBody>
      </p:sp>
      <p:grpSp>
        <p:nvGrpSpPr>
          <p:cNvPr id="3" name="Grupo 4"/>
          <p:cNvGrpSpPr>
            <a:grpSpLocks/>
          </p:cNvGrpSpPr>
          <p:nvPr/>
        </p:nvGrpSpPr>
        <p:grpSpPr bwMode="auto">
          <a:xfrm>
            <a:off x="600889" y="2156709"/>
            <a:ext cx="8006492" cy="3648555"/>
            <a:chOff x="1069119" y="2332032"/>
            <a:chExt cx="8415827" cy="3800202"/>
          </a:xfrm>
        </p:grpSpPr>
        <p:sp>
          <p:nvSpPr>
            <p:cNvPr id="4" name="Text Box 3"/>
            <p:cNvSpPr txBox="1">
              <a:spLocks noChangeArrowheads="1"/>
            </p:cNvSpPr>
            <p:nvPr/>
          </p:nvSpPr>
          <p:spPr bwMode="auto">
            <a:xfrm>
              <a:off x="2109420" y="2332032"/>
              <a:ext cx="7375526" cy="5188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89896" tIns="44948" rIns="89896" bIns="44948">
              <a:spAutoFit/>
            </a:bodyPr>
            <a:lstStyle/>
            <a:p>
              <a:pPr defTabSz="1001789">
                <a:spcBef>
                  <a:spcPct val="50000"/>
                </a:spcBef>
              </a:pPr>
              <a:r>
                <a:rPr lang="pt-BR" sz="2647" dirty="0">
                  <a:latin typeface="Arial" charset="0"/>
                </a:rPr>
                <a:t>Receita Bruta (igual a dos Royalties)</a:t>
              </a:r>
            </a:p>
          </p:txBody>
        </p:sp>
        <p:sp>
          <p:nvSpPr>
            <p:cNvPr id="5" name="Text Box 4"/>
            <p:cNvSpPr txBox="1">
              <a:spLocks noChangeArrowheads="1"/>
            </p:cNvSpPr>
            <p:nvPr/>
          </p:nvSpPr>
          <p:spPr bwMode="auto">
            <a:xfrm>
              <a:off x="2095500" y="3971925"/>
              <a:ext cx="7375525" cy="5188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89896" tIns="44948" rIns="89896" bIns="44948">
              <a:spAutoFit/>
            </a:bodyPr>
            <a:lstStyle/>
            <a:p>
              <a:pPr defTabSz="1001789">
                <a:spcBef>
                  <a:spcPct val="50000"/>
                </a:spcBef>
              </a:pPr>
              <a:r>
                <a:rPr lang="pt-BR" sz="2647" dirty="0">
                  <a:latin typeface="Arial" charset="0"/>
                </a:rPr>
                <a:t>Receita Líquida (Base de Cálculo)</a:t>
              </a:r>
            </a:p>
          </p:txBody>
        </p:sp>
        <p:sp>
          <p:nvSpPr>
            <p:cNvPr id="6" name="Text Box 6"/>
            <p:cNvSpPr txBox="1">
              <a:spLocks noChangeArrowheads="1"/>
            </p:cNvSpPr>
            <p:nvPr/>
          </p:nvSpPr>
          <p:spPr bwMode="auto">
            <a:xfrm>
              <a:off x="2095500" y="3090862"/>
              <a:ext cx="7375526" cy="9431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89896" tIns="44948" rIns="89896" bIns="44948">
              <a:spAutoFit/>
            </a:bodyPr>
            <a:lstStyle/>
            <a:p>
              <a:pPr defTabSz="1001789"/>
              <a:r>
                <a:rPr lang="pt-BR" sz="2647" dirty="0">
                  <a:latin typeface="Arial" charset="0"/>
                </a:rPr>
                <a:t>Gastos Dedutíveis</a:t>
              </a:r>
            </a:p>
            <a:p>
              <a:pPr defTabSz="1001789"/>
              <a:endParaRPr lang="pt-BR" sz="2647" dirty="0">
                <a:latin typeface="Arial" charset="0"/>
              </a:endParaRPr>
            </a:p>
          </p:txBody>
        </p:sp>
        <p:sp>
          <p:nvSpPr>
            <p:cNvPr id="7" name="Text Box 7"/>
            <p:cNvSpPr txBox="1">
              <a:spLocks noChangeArrowheads="1"/>
            </p:cNvSpPr>
            <p:nvPr/>
          </p:nvSpPr>
          <p:spPr bwMode="auto">
            <a:xfrm>
              <a:off x="1069119" y="2580453"/>
              <a:ext cx="922338" cy="5188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89896" tIns="44948" rIns="89896" bIns="44948">
              <a:spAutoFit/>
            </a:bodyPr>
            <a:lstStyle/>
            <a:p>
              <a:pPr algn="ctr" defTabSz="1001789">
                <a:spcBef>
                  <a:spcPct val="50000"/>
                </a:spcBef>
              </a:pPr>
              <a:r>
                <a:rPr lang="pt-BR" sz="2647" b="1" dirty="0">
                  <a:solidFill>
                    <a:srgbClr val="FF9933"/>
                  </a:solidFill>
                  <a:latin typeface="Arial" charset="0"/>
                </a:rPr>
                <a:t>_</a:t>
              </a:r>
            </a:p>
          </p:txBody>
        </p:sp>
        <p:sp>
          <p:nvSpPr>
            <p:cNvPr id="8" name="Text Box 8"/>
            <p:cNvSpPr txBox="1">
              <a:spLocks noChangeArrowheads="1"/>
            </p:cNvSpPr>
            <p:nvPr/>
          </p:nvSpPr>
          <p:spPr bwMode="auto">
            <a:xfrm>
              <a:off x="2095500" y="4664075"/>
              <a:ext cx="7375525" cy="5188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89896" tIns="44948" rIns="89896" bIns="44948">
              <a:spAutoFit/>
            </a:bodyPr>
            <a:lstStyle/>
            <a:p>
              <a:pPr defTabSz="1001789">
                <a:spcBef>
                  <a:spcPct val="50000"/>
                </a:spcBef>
              </a:pPr>
              <a:r>
                <a:rPr lang="pt-BR" sz="2647" dirty="0">
                  <a:latin typeface="Arial" charset="0"/>
                </a:rPr>
                <a:t>Alíquota Efetiva</a:t>
              </a:r>
            </a:p>
          </p:txBody>
        </p:sp>
        <p:sp>
          <p:nvSpPr>
            <p:cNvPr id="9" name="Text Box 9"/>
            <p:cNvSpPr txBox="1">
              <a:spLocks noChangeArrowheads="1"/>
            </p:cNvSpPr>
            <p:nvPr/>
          </p:nvSpPr>
          <p:spPr bwMode="auto">
            <a:xfrm>
              <a:off x="1089025" y="4345393"/>
              <a:ext cx="922338" cy="5188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89896" tIns="44948" rIns="89896" bIns="44948">
              <a:spAutoFit/>
            </a:bodyPr>
            <a:lstStyle/>
            <a:p>
              <a:pPr algn="ctr" defTabSz="1001789">
                <a:spcBef>
                  <a:spcPct val="50000"/>
                </a:spcBef>
              </a:pPr>
              <a:r>
                <a:rPr lang="pt-BR" sz="2647" b="1" dirty="0">
                  <a:solidFill>
                    <a:srgbClr val="FF9933"/>
                  </a:solidFill>
                  <a:latin typeface="Arial" charset="0"/>
                </a:rPr>
                <a:t>x</a:t>
              </a:r>
            </a:p>
          </p:txBody>
        </p:sp>
        <p:sp>
          <p:nvSpPr>
            <p:cNvPr id="10" name="Text Box 10"/>
            <p:cNvSpPr txBox="1">
              <a:spLocks noChangeArrowheads="1"/>
            </p:cNvSpPr>
            <p:nvPr/>
          </p:nvSpPr>
          <p:spPr bwMode="auto">
            <a:xfrm>
              <a:off x="2095500" y="5613400"/>
              <a:ext cx="7375525" cy="5188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89896" tIns="44948" rIns="89896" bIns="44948">
              <a:spAutoFit/>
            </a:bodyPr>
            <a:lstStyle/>
            <a:p>
              <a:pPr defTabSz="1001789">
                <a:spcBef>
                  <a:spcPct val="50000"/>
                </a:spcBef>
              </a:pPr>
              <a:r>
                <a:rPr lang="pt-BR" sz="2647" dirty="0">
                  <a:latin typeface="Arial" charset="0"/>
                </a:rPr>
                <a:t>Participação Especial a Recolher</a:t>
              </a:r>
            </a:p>
          </p:txBody>
        </p:sp>
        <p:sp>
          <p:nvSpPr>
            <p:cNvPr id="11" name="Line 11"/>
            <p:cNvSpPr>
              <a:spLocks noChangeShapeType="1"/>
            </p:cNvSpPr>
            <p:nvPr/>
          </p:nvSpPr>
          <p:spPr bwMode="auto">
            <a:xfrm>
              <a:off x="2182222" y="5457124"/>
              <a:ext cx="5614987" cy="0"/>
            </a:xfrm>
            <a:prstGeom prst="line">
              <a:avLst/>
            </a:prstGeom>
            <a:noFill/>
            <a:ln w="31750">
              <a:solidFill>
                <a:srgbClr val="FF99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sz="1588"/>
            </a:p>
          </p:txBody>
        </p:sp>
      </p:grpSp>
      <p:sp>
        <p:nvSpPr>
          <p:cNvPr id="12" name="CaixaDeTexto 11"/>
          <p:cNvSpPr txBox="1"/>
          <p:nvPr/>
        </p:nvSpPr>
        <p:spPr>
          <a:xfrm>
            <a:off x="684816" y="1442307"/>
            <a:ext cx="7687913" cy="460106"/>
          </a:xfrm>
          <a:prstGeom prst="rect">
            <a:avLst/>
          </a:prstGeom>
          <a:noFill/>
        </p:spPr>
        <p:txBody>
          <a:bodyPr wrap="square" lIns="89896" tIns="44948" rIns="89896" bIns="44948" rtlCol="0">
            <a:spAutoFit/>
          </a:bodyPr>
          <a:lstStyle/>
          <a:p>
            <a:pPr algn="ctr"/>
            <a:r>
              <a:rPr lang="pt-BR" sz="2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APURAÇÃO</a:t>
            </a:r>
          </a:p>
        </p:txBody>
      </p:sp>
    </p:spTree>
    <p:extLst>
      <p:ext uri="{BB962C8B-B14F-4D97-AF65-F5344CB8AC3E}">
        <p14:creationId xmlns:p14="http://schemas.microsoft.com/office/powerpoint/2010/main" val="681091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z="3600" dirty="0" smtClean="0"/>
              <a:t>Participação Especial</a:t>
            </a:r>
            <a:endParaRPr lang="pt-BR" sz="3600" dirty="0"/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320933" y="1375200"/>
            <a:ext cx="8543729" cy="5059279"/>
          </a:xfrm>
          <a:prstGeom prst="rect">
            <a:avLst/>
          </a:prstGeom>
        </p:spPr>
        <p:txBody>
          <a:bodyPr vert="horz" lIns="89875" tIns="44937" rIns="89875" bIns="44937" rtlCol="0">
            <a:noAutofit/>
          </a:bodyPr>
          <a:lstStyle/>
          <a:p>
            <a:pPr marL="635328" lvl="1" indent="-640171" algn="just" defTabSz="898800">
              <a:spcAft>
                <a:spcPts val="2400"/>
              </a:spcAft>
              <a:buFont typeface="Wingdings" pitchFamily="2" charset="2"/>
              <a:buChar char="Ø"/>
              <a:defRPr/>
            </a:pPr>
            <a:r>
              <a:rPr lang="en-US" sz="3088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Receita</a:t>
            </a:r>
            <a:r>
              <a:rPr lang="en-US" sz="3088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</a:t>
            </a:r>
            <a:r>
              <a:rPr lang="en-US" sz="3088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Líquida</a:t>
            </a:r>
            <a:r>
              <a:rPr lang="en-US" sz="3088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e </a:t>
            </a:r>
            <a:r>
              <a:rPr lang="en-US" sz="3088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Deduções</a:t>
            </a:r>
            <a:r>
              <a:rPr lang="en-US" sz="3088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:</a:t>
            </a:r>
          </a:p>
          <a:p>
            <a:pPr marL="953691" lvl="1" indent="-504292" algn="just" defTabSz="898800">
              <a:lnSpc>
                <a:spcPct val="110000"/>
              </a:lnSpc>
              <a:spcAft>
                <a:spcPts val="2400"/>
              </a:spcAft>
              <a:buFont typeface="+mj-lt"/>
              <a:buAutoNum type="romanLcPeriod"/>
            </a:pPr>
            <a:r>
              <a:rPr lang="pt-BR" sz="2800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A Receita Bruta Produção (RBP) de um campo é determinada com base nos mesmos volumes e preços utilizados para os Royalties.</a:t>
            </a:r>
          </a:p>
          <a:p>
            <a:pPr marL="953691" lvl="1" indent="-504292" algn="just" defTabSz="898800">
              <a:lnSpc>
                <a:spcPct val="110000"/>
              </a:lnSpc>
              <a:spcAft>
                <a:spcPts val="1200"/>
              </a:spcAft>
              <a:buFont typeface="+mj-lt"/>
              <a:buAutoNum type="romanLcPeriod"/>
            </a:pPr>
            <a:r>
              <a:rPr lang="pt-BR" sz="2800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Os detalhes sobre as deduções permitidas da RBP estão na </a:t>
            </a:r>
            <a:r>
              <a:rPr lang="pt-BR" sz="28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Resolução </a:t>
            </a:r>
            <a:r>
              <a:rPr lang="pt-BR" sz="2800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ANP nº </a:t>
            </a:r>
            <a:r>
              <a:rPr lang="pt-BR" sz="28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12/2014.</a:t>
            </a:r>
            <a:endParaRPr lang="pt-BR" sz="2800" dirty="0"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11867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z="3600" dirty="0" smtClean="0"/>
              <a:t>Participação Especial</a:t>
            </a:r>
            <a:endParaRPr lang="pt-BR" sz="3600" dirty="0"/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320933" y="1412776"/>
            <a:ext cx="8543729" cy="5211554"/>
          </a:xfrm>
          <a:prstGeom prst="rect">
            <a:avLst/>
          </a:prstGeom>
        </p:spPr>
        <p:txBody>
          <a:bodyPr vert="horz" lIns="89875" tIns="44937" rIns="89875" bIns="44937" rtlCol="0">
            <a:noAutofit/>
          </a:bodyPr>
          <a:lstStyle/>
          <a:p>
            <a:pPr marL="635328" lvl="1" indent="-640171" algn="just" defTabSz="898800">
              <a:spcAft>
                <a:spcPts val="529"/>
              </a:spcAft>
              <a:buFont typeface="Wingdings" pitchFamily="2" charset="2"/>
              <a:buChar char="Ø"/>
              <a:defRPr/>
            </a:pPr>
            <a:r>
              <a:rPr lang="en-US" sz="3088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Deduções</a:t>
            </a:r>
            <a:r>
              <a:rPr lang="en-US" sz="3088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</a:t>
            </a:r>
            <a:r>
              <a:rPr lang="en-US" sz="3088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possíveis</a:t>
            </a:r>
            <a:r>
              <a:rPr lang="en-US" sz="3088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:</a:t>
            </a:r>
            <a:endParaRPr lang="en-US" sz="3088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  <a:p>
            <a:pPr marL="792299" lvl="1" indent="-342900" algn="just" defTabSz="898800">
              <a:lnSpc>
                <a:spcPct val="120000"/>
              </a:lnSpc>
              <a:spcBef>
                <a:spcPct val="20000"/>
              </a:spcBef>
              <a:spcAft>
                <a:spcPts val="529"/>
              </a:spcAft>
              <a:buFont typeface="Wingdings" panose="05000000000000000000" pitchFamily="2" charset="2"/>
              <a:buChar char="ü"/>
            </a:pPr>
            <a:r>
              <a:rPr lang="pt-BR" sz="24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Certas </a:t>
            </a:r>
            <a:r>
              <a:rPr lang="pt-BR" sz="2400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obrigações incidentes nas atividades de </a:t>
            </a:r>
            <a:r>
              <a:rPr lang="pt-BR" sz="2400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E&amp;P</a:t>
            </a:r>
            <a:r>
              <a:rPr lang="pt-BR" sz="2400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:</a:t>
            </a:r>
          </a:p>
          <a:p>
            <a:pPr marL="1428826" lvl="1" indent="-504292" algn="just" defTabSz="898800">
              <a:spcBef>
                <a:spcPct val="20000"/>
              </a:spcBef>
              <a:spcAft>
                <a:spcPts val="800"/>
              </a:spcAft>
              <a:buFont typeface="Arial" pitchFamily="34" charset="0"/>
              <a:buChar char="•"/>
            </a:pPr>
            <a:r>
              <a:rPr lang="pt-BR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Royalties;</a:t>
            </a:r>
            <a:endParaRPr lang="pt-BR" dirty="0"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endParaRPr>
          </a:p>
          <a:p>
            <a:pPr marL="1428826" lvl="1" indent="-504292" algn="just" defTabSz="898800">
              <a:spcBef>
                <a:spcPct val="20000"/>
              </a:spcBef>
              <a:spcAft>
                <a:spcPts val="800"/>
              </a:spcAft>
              <a:buFont typeface="Arial" pitchFamily="34" charset="0"/>
              <a:buChar char="•"/>
            </a:pPr>
            <a:r>
              <a:rPr lang="pt-BR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Pagamento aos Proprietários de Terra;</a:t>
            </a:r>
          </a:p>
          <a:p>
            <a:pPr marL="1428826" lvl="1" indent="-504292" algn="just" defTabSz="898800">
              <a:spcBef>
                <a:spcPct val="20000"/>
              </a:spcBef>
              <a:spcAft>
                <a:spcPts val="800"/>
              </a:spcAft>
              <a:buFont typeface="Arial" pitchFamily="34" charset="0"/>
              <a:buChar char="•"/>
            </a:pPr>
            <a:r>
              <a:rPr lang="pt-BR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1% da Receita Bruta </a:t>
            </a:r>
            <a:r>
              <a:rPr lang="pt-BR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a ser investido </a:t>
            </a:r>
            <a:r>
              <a:rPr lang="pt-BR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em </a:t>
            </a:r>
            <a:r>
              <a:rPr lang="pt-BR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P&amp;D</a:t>
            </a:r>
            <a:r>
              <a:rPr lang="pt-BR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;</a:t>
            </a:r>
          </a:p>
          <a:p>
            <a:pPr marL="1428826" lvl="1" indent="-504292" algn="just" defTabSz="898800">
              <a:spcBef>
                <a:spcPct val="20000"/>
              </a:spcBef>
              <a:spcAft>
                <a:spcPts val="800"/>
              </a:spcAft>
              <a:buFont typeface="Arial" pitchFamily="34" charset="0"/>
              <a:buChar char="•"/>
            </a:pPr>
            <a:r>
              <a:rPr lang="pt-BR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Poços de desenvolvimento, instalações e equipamentos  ativados e depreciados conforme as regras do IR;</a:t>
            </a:r>
          </a:p>
          <a:p>
            <a:pPr marL="1428826" lvl="1" indent="-504292" algn="just" defTabSz="898800">
              <a:spcBef>
                <a:spcPct val="20000"/>
              </a:spcBef>
              <a:spcAft>
                <a:spcPts val="800"/>
              </a:spcAft>
              <a:buFont typeface="Arial" pitchFamily="34" charset="0"/>
              <a:buChar char="•"/>
            </a:pPr>
            <a:r>
              <a:rPr lang="pt-BR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Custos Operacionais do campo, se comum a mais de um campo, devem ser rateados (Apoio Operacional e Gastos Administrativos);</a:t>
            </a:r>
          </a:p>
          <a:p>
            <a:pPr marL="1428826" lvl="1" indent="-504292" algn="just" defTabSz="898800">
              <a:spcBef>
                <a:spcPct val="20000"/>
              </a:spcBef>
              <a:spcAft>
                <a:spcPts val="800"/>
              </a:spcAft>
              <a:buFont typeface="Arial" pitchFamily="34" charset="0"/>
              <a:buChar char="•"/>
            </a:pPr>
            <a:r>
              <a:rPr lang="pt-BR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Provisão </a:t>
            </a:r>
            <a:r>
              <a:rPr lang="pt-BR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de abandono (ao longo da vida útil do campo);</a:t>
            </a:r>
          </a:p>
          <a:p>
            <a:pPr marL="1428826" lvl="1" indent="-504292" algn="just" defTabSz="898800">
              <a:spcAft>
                <a:spcPts val="800"/>
              </a:spcAft>
              <a:buFont typeface="Arial" pitchFamily="34" charset="0"/>
              <a:buChar char="•"/>
            </a:pPr>
            <a:r>
              <a:rPr lang="pt-BR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Investimento exploratório;</a:t>
            </a:r>
          </a:p>
          <a:p>
            <a:pPr marL="1428826" lvl="1" indent="-504292" algn="just" defTabSz="898800">
              <a:spcAft>
                <a:spcPts val="800"/>
              </a:spcAft>
              <a:buFont typeface="Arial" pitchFamily="34" charset="0"/>
              <a:buChar char="•"/>
            </a:pPr>
            <a:r>
              <a:rPr lang="pt-BR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Receita líquida negativa acumulada; etc.</a:t>
            </a:r>
            <a:endParaRPr lang="pt-BR" dirty="0"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39225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694" y="1268760"/>
            <a:ext cx="8384106" cy="4867349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z="3600" dirty="0" smtClean="0"/>
              <a:t>Participação Especial</a:t>
            </a:r>
            <a:endParaRPr lang="pt-BR" sz="3600" dirty="0"/>
          </a:p>
        </p:txBody>
      </p:sp>
      <p:sp>
        <p:nvSpPr>
          <p:cNvPr id="8" name="Retângulo 7"/>
          <p:cNvSpPr/>
          <p:nvPr/>
        </p:nvSpPr>
        <p:spPr>
          <a:xfrm>
            <a:off x="5076056" y="2678808"/>
            <a:ext cx="2448272" cy="936834"/>
          </a:xfrm>
          <a:prstGeom prst="rect">
            <a:avLst/>
          </a:prstGeom>
          <a:noFill/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588"/>
          </a:p>
        </p:txBody>
      </p:sp>
      <p:sp>
        <p:nvSpPr>
          <p:cNvPr id="9" name="Retângulo 8"/>
          <p:cNvSpPr/>
          <p:nvPr/>
        </p:nvSpPr>
        <p:spPr>
          <a:xfrm>
            <a:off x="4644007" y="2636913"/>
            <a:ext cx="3573116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9399" lvl="1" algn="just">
              <a:lnSpc>
                <a:spcPct val="120000"/>
              </a:lnSpc>
            </a:pPr>
            <a:r>
              <a:rPr lang="en-US" sz="16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Terra: 10.339 </a:t>
            </a:r>
            <a:r>
              <a:rPr lang="en-US" sz="1600" b="1" dirty="0" err="1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boe</a:t>
            </a:r>
            <a:r>
              <a:rPr lang="en-US" sz="16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/d</a:t>
            </a:r>
          </a:p>
          <a:p>
            <a:pPr marL="449399" lvl="1" algn="just">
              <a:lnSpc>
                <a:spcPct val="120000"/>
              </a:lnSpc>
            </a:pPr>
            <a:r>
              <a:rPr lang="en-US" sz="16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Mar &lt; 400: 20.678 </a:t>
            </a:r>
            <a:r>
              <a:rPr lang="en-US" sz="1600" b="1" dirty="0" err="1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boe</a:t>
            </a:r>
            <a:r>
              <a:rPr lang="en-US" sz="16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/d</a:t>
            </a:r>
          </a:p>
          <a:p>
            <a:pPr marL="449399" lvl="1" algn="just">
              <a:lnSpc>
                <a:spcPct val="120000"/>
              </a:lnSpc>
            </a:pPr>
            <a:r>
              <a:rPr lang="en-US" sz="16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Mar &gt; 400: 31.018 </a:t>
            </a:r>
            <a:r>
              <a:rPr lang="en-US" sz="1600" b="1" dirty="0" err="1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boe</a:t>
            </a:r>
            <a:r>
              <a:rPr lang="en-US" sz="16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/d</a:t>
            </a:r>
            <a:endParaRPr lang="en-US" sz="1600" b="1" dirty="0"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endParaRPr>
          </a:p>
        </p:txBody>
      </p:sp>
      <p:sp>
        <p:nvSpPr>
          <p:cNvPr id="10" name="CaixaDeTexto 9"/>
          <p:cNvSpPr txBox="1"/>
          <p:nvPr/>
        </p:nvSpPr>
        <p:spPr>
          <a:xfrm>
            <a:off x="330775" y="6237312"/>
            <a:ext cx="84176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 smtClean="0">
                <a:latin typeface="Arial" panose="020B0604020202020204" pitchFamily="34" charset="0"/>
                <a:cs typeface="Arial" panose="020B0604020202020204" pitchFamily="34" charset="0"/>
              </a:rPr>
              <a:t>OBS: dos 322 campos que pagaram royalties em 2016, apenas 18 pagaram PE.</a:t>
            </a:r>
            <a:endParaRPr lang="pt-B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7233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0" y="1320051"/>
            <a:ext cx="9144000" cy="5436345"/>
          </a:xfrm>
          <a:prstGeom prst="rect">
            <a:avLst/>
          </a:prstGeom>
        </p:spPr>
        <p:txBody>
          <a:bodyPr>
            <a:noAutofit/>
          </a:bodyPr>
          <a:lstStyle/>
          <a:p>
            <a:pPr marL="635328" lvl="1" indent="-640171" algn="just"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n-US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Cumprimento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da </a:t>
            </a:r>
            <a:r>
              <a:rPr lang="en-US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Obrigação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  <a:p>
            <a:pPr marL="953691" lvl="1" indent="-504292" algn="just">
              <a:lnSpc>
                <a:spcPct val="120000"/>
              </a:lnSpc>
              <a:buFont typeface="+mj-lt"/>
              <a:buAutoNum type="romanLcPeriod"/>
            </a:pPr>
            <a:r>
              <a:rPr lang="pt-BR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Periodicidade: </a:t>
            </a:r>
            <a:r>
              <a:rPr lang="pt-BR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trimestral</a:t>
            </a:r>
            <a:endParaRPr lang="pt-BR" dirty="0"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endParaRPr>
          </a:p>
          <a:p>
            <a:pPr marL="953691" lvl="1" indent="-504292" algn="just">
              <a:lnSpc>
                <a:spcPct val="120000"/>
              </a:lnSpc>
              <a:buFont typeface="+mj-lt"/>
              <a:buAutoNum type="romanLcPeriod"/>
            </a:pPr>
            <a:r>
              <a:rPr lang="pt-BR" b="1" dirty="0" smtClean="0">
                <a:latin typeface="Arial" charset="0"/>
              </a:rPr>
              <a:t>Prazos:</a:t>
            </a:r>
          </a:p>
          <a:p>
            <a:pPr marL="1525588" lvl="1" indent="-534988" algn="just">
              <a:lnSpc>
                <a:spcPct val="120000"/>
              </a:lnSpc>
              <a:buFont typeface="+mj-lt"/>
              <a:buAutoNum type="alphaLcParenR"/>
            </a:pPr>
            <a:r>
              <a:rPr lang="pt-BR" sz="2400" b="1" dirty="0" smtClean="0">
                <a:latin typeface="Arial" charset="0"/>
              </a:rPr>
              <a:t>Pagamento</a:t>
            </a:r>
            <a:r>
              <a:rPr lang="pt-BR" sz="2400" dirty="0" smtClean="0">
                <a:latin typeface="Arial" charset="0"/>
              </a:rPr>
              <a:t>: último dia útil do mês seguinte </a:t>
            </a:r>
            <a:r>
              <a:rPr lang="pt-BR" sz="2400" dirty="0" smtClean="0">
                <a:latin typeface="Arial" charset="0"/>
              </a:rPr>
              <a:t>ao trimestre de produção (DARF).</a:t>
            </a:r>
            <a:endParaRPr lang="pt-BR" sz="2400" dirty="0" smtClean="0">
              <a:latin typeface="Arial" charset="0"/>
            </a:endParaRPr>
          </a:p>
          <a:p>
            <a:pPr marL="1524000" lvl="1" indent="-533400" algn="just">
              <a:lnSpc>
                <a:spcPct val="120000"/>
              </a:lnSpc>
              <a:spcAft>
                <a:spcPts val="1200"/>
              </a:spcAft>
              <a:buFont typeface="+mj-lt"/>
              <a:buAutoNum type="alphaLcParenR"/>
            </a:pPr>
            <a:r>
              <a:rPr lang="pt-BR" sz="2400" b="1" dirty="0" smtClean="0">
                <a:latin typeface="Arial" charset="0"/>
              </a:rPr>
              <a:t>Documentação</a:t>
            </a:r>
            <a:r>
              <a:rPr lang="pt-BR" sz="2400" dirty="0" smtClean="0">
                <a:latin typeface="Arial" charset="0"/>
              </a:rPr>
              <a:t>: 5º dia útil do </a:t>
            </a:r>
            <a:r>
              <a:rPr lang="pt-BR" sz="2400" dirty="0" smtClean="0">
                <a:latin typeface="Arial" charset="0"/>
              </a:rPr>
              <a:t>mês seguinte ao pag.</a:t>
            </a:r>
            <a:endParaRPr lang="pt-BR" sz="2400" dirty="0">
              <a:latin typeface="Arial" charset="0"/>
            </a:endParaRPr>
          </a:p>
          <a:p>
            <a:pPr marL="1020899" lvl="1" indent="-571500" algn="just">
              <a:lnSpc>
                <a:spcPct val="120000"/>
              </a:lnSpc>
              <a:buFont typeface="+mj-lt"/>
              <a:buAutoNum type="romanLcPeriod" startAt="3"/>
            </a:pPr>
            <a:r>
              <a:rPr lang="pt-BR" b="1" dirty="0" smtClean="0">
                <a:latin typeface="Arial" charset="0"/>
              </a:rPr>
              <a:t>Envios da Documentação:</a:t>
            </a:r>
          </a:p>
          <a:p>
            <a:pPr marL="1525588" lvl="1" indent="-534988" algn="just">
              <a:lnSpc>
                <a:spcPct val="120000"/>
              </a:lnSpc>
              <a:spcAft>
                <a:spcPts val="600"/>
              </a:spcAft>
              <a:buFont typeface="+mj-lt"/>
              <a:buAutoNum type="alphaLcParenR"/>
            </a:pPr>
            <a:r>
              <a:rPr lang="pt-BR" sz="2400" b="1" dirty="0" smtClean="0">
                <a:latin typeface="Arial" charset="0"/>
              </a:rPr>
              <a:t>Sistema</a:t>
            </a:r>
            <a:r>
              <a:rPr lang="pt-BR" sz="2400" dirty="0" smtClean="0">
                <a:latin typeface="Arial" charset="0"/>
              </a:rPr>
              <a:t>: </a:t>
            </a:r>
            <a:r>
              <a:rPr lang="pt-BR" sz="2400" dirty="0" smtClean="0">
                <a:latin typeface="Arial" charset="0"/>
              </a:rPr>
              <a:t>i-</a:t>
            </a:r>
            <a:r>
              <a:rPr lang="pt-BR" sz="2400" dirty="0" err="1" smtClean="0">
                <a:latin typeface="Arial" charset="0"/>
              </a:rPr>
              <a:t>Engine</a:t>
            </a:r>
            <a:r>
              <a:rPr lang="pt-BR" sz="2400" dirty="0" smtClean="0">
                <a:latin typeface="Arial" charset="0"/>
              </a:rPr>
              <a:t> </a:t>
            </a:r>
            <a:r>
              <a:rPr lang="pt-BR" sz="2400" dirty="0" smtClean="0">
                <a:latin typeface="Arial" charset="0"/>
              </a:rPr>
              <a:t>(arquivo </a:t>
            </a:r>
            <a:r>
              <a:rPr lang="pt-BR" sz="2400" dirty="0" smtClean="0">
                <a:latin typeface="Arial" charset="0"/>
              </a:rPr>
              <a:t>008).</a:t>
            </a:r>
            <a:endParaRPr lang="pt-BR" sz="2400" dirty="0" smtClean="0">
              <a:latin typeface="Arial" charset="0"/>
            </a:endParaRPr>
          </a:p>
          <a:p>
            <a:pPr marL="1524000" lvl="1" indent="-533400" algn="just">
              <a:lnSpc>
                <a:spcPct val="110000"/>
              </a:lnSpc>
              <a:spcBef>
                <a:spcPts val="0"/>
              </a:spcBef>
              <a:buFont typeface="+mj-lt"/>
              <a:buAutoNum type="alphaLcParenR"/>
            </a:pPr>
            <a:r>
              <a:rPr lang="pt-BR" sz="2400" b="1" dirty="0" smtClean="0">
                <a:latin typeface="Arial" charset="0"/>
              </a:rPr>
              <a:t>Protocolo na ANP</a:t>
            </a:r>
            <a:r>
              <a:rPr lang="pt-BR" sz="2400" dirty="0" smtClean="0">
                <a:latin typeface="Arial" charset="0"/>
              </a:rPr>
              <a:t>: carta da empresa com a documentação (relatório do </a:t>
            </a:r>
            <a:r>
              <a:rPr lang="pt-BR" sz="2400" dirty="0" smtClean="0">
                <a:latin typeface="Arial" charset="0"/>
              </a:rPr>
              <a:t>i-</a:t>
            </a:r>
            <a:r>
              <a:rPr lang="pt-BR" sz="2400" dirty="0" err="1" smtClean="0">
                <a:latin typeface="Arial" charset="0"/>
              </a:rPr>
              <a:t>Engine</a:t>
            </a:r>
            <a:r>
              <a:rPr lang="pt-BR" sz="2400" dirty="0" smtClean="0">
                <a:latin typeface="Arial" charset="0"/>
              </a:rPr>
              <a:t> </a:t>
            </a:r>
            <a:r>
              <a:rPr lang="pt-BR" sz="2400" dirty="0" smtClean="0">
                <a:latin typeface="Arial" charset="0"/>
              </a:rPr>
              <a:t>e cópia dos comprovantes de pagamento).</a:t>
            </a:r>
          </a:p>
        </p:txBody>
      </p:sp>
      <p:sp>
        <p:nvSpPr>
          <p:cNvPr id="6" name="Título 1"/>
          <p:cNvSpPr>
            <a:spLocks noGrp="1"/>
          </p:cNvSpPr>
          <p:nvPr>
            <p:ph type="title"/>
          </p:nvPr>
        </p:nvSpPr>
        <p:spPr>
          <a:xfrm>
            <a:off x="347134" y="314819"/>
            <a:ext cx="5291666" cy="616882"/>
          </a:xfrm>
        </p:spPr>
        <p:txBody>
          <a:bodyPr/>
          <a:lstStyle/>
          <a:p>
            <a:r>
              <a:rPr lang="pt-BR" sz="3600" dirty="0" smtClean="0"/>
              <a:t>Participação Especial</a:t>
            </a:r>
            <a:endParaRPr lang="pt-BR" sz="3600" dirty="0"/>
          </a:p>
        </p:txBody>
      </p:sp>
    </p:spTree>
    <p:extLst>
      <p:ext uri="{BB962C8B-B14F-4D97-AF65-F5344CB8AC3E}">
        <p14:creationId xmlns:p14="http://schemas.microsoft.com/office/powerpoint/2010/main" val="33292346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z="3600" dirty="0" smtClean="0"/>
              <a:t>Roteiro</a:t>
            </a:r>
            <a:endParaRPr lang="pt-BR" sz="3600" dirty="0"/>
          </a:p>
        </p:txBody>
      </p:sp>
      <p:graphicFrame>
        <p:nvGraphicFramePr>
          <p:cNvPr id="6" name="Diagrama 5"/>
          <p:cNvGraphicFramePr/>
          <p:nvPr>
            <p:extLst/>
          </p:nvPr>
        </p:nvGraphicFramePr>
        <p:xfrm>
          <a:off x="395536" y="1340768"/>
          <a:ext cx="8385882" cy="5040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5421346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47134" y="314819"/>
            <a:ext cx="5698066" cy="616882"/>
          </a:xfrm>
        </p:spPr>
        <p:txBody>
          <a:bodyPr/>
          <a:lstStyle/>
          <a:p>
            <a:r>
              <a:rPr lang="pt-BR" sz="2800" dirty="0" smtClean="0"/>
              <a:t>Pagamento aos proprietário da Terra</a:t>
            </a:r>
            <a:endParaRPr lang="pt-BR" sz="2800" dirty="0"/>
          </a:p>
        </p:txBody>
      </p:sp>
      <p:sp>
        <p:nvSpPr>
          <p:cNvPr id="3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320933" y="1412776"/>
            <a:ext cx="8543729" cy="5206646"/>
          </a:xfrm>
          <a:prstGeom prst="rect">
            <a:avLst/>
          </a:prstGeom>
        </p:spPr>
        <p:txBody>
          <a:bodyPr>
            <a:noAutofit/>
          </a:bodyPr>
          <a:lstStyle/>
          <a:p>
            <a:pPr marL="635328" lvl="1" indent="-640171" algn="just">
              <a:spcBef>
                <a:spcPts val="0"/>
              </a:spcBef>
              <a:spcAft>
                <a:spcPts val="1059"/>
              </a:spcAft>
              <a:buFont typeface="Wingdings" pitchFamily="2" charset="2"/>
              <a:buChar char="Ø"/>
            </a:pPr>
            <a:r>
              <a:rPr lang="en-US" sz="3088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Lei n</a:t>
            </a:r>
            <a:r>
              <a:rPr lang="en-US" sz="3088" b="1" baseline="3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o</a:t>
            </a:r>
            <a:r>
              <a:rPr lang="en-US" sz="3088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9.478/97, art. 52:</a:t>
            </a:r>
          </a:p>
          <a:p>
            <a:pPr marL="953691" lvl="1" indent="-504292" algn="just">
              <a:lnSpc>
                <a:spcPct val="120000"/>
              </a:lnSpc>
              <a:spcAft>
                <a:spcPts val="1059"/>
              </a:spcAft>
              <a:buFont typeface="+mj-lt"/>
              <a:buAutoNum type="romanLcPeriod"/>
            </a:pPr>
            <a:r>
              <a:rPr lang="pt-BR" sz="247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Apenas para lavra em terra.</a:t>
            </a:r>
          </a:p>
          <a:p>
            <a:pPr marL="953691" lvl="1" indent="-504292" algn="just">
              <a:lnSpc>
                <a:spcPct val="120000"/>
              </a:lnSpc>
              <a:spcAft>
                <a:spcPts val="1059"/>
              </a:spcAft>
              <a:buFont typeface="+mj-lt"/>
              <a:buAutoNum type="romanLcPeriod"/>
            </a:pPr>
            <a:r>
              <a:rPr lang="pt-BR" sz="247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0,5 a 1,0% do valor da produção de petróleo e gás natural.</a:t>
            </a:r>
          </a:p>
          <a:p>
            <a:pPr marL="953691" lvl="1" indent="-504292" algn="just">
              <a:lnSpc>
                <a:spcPct val="120000"/>
              </a:lnSpc>
              <a:spcAft>
                <a:spcPts val="2647"/>
              </a:spcAft>
              <a:buFont typeface="+mj-lt"/>
              <a:buAutoNum type="romanLcPeriod"/>
            </a:pPr>
            <a:r>
              <a:rPr lang="pt-BR" sz="247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Portaria ANP 143/98: regulamenta os procedimentos de apuração e pagamento aos </a:t>
            </a:r>
            <a:r>
              <a:rPr lang="pt-BR" sz="247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proprietários.</a:t>
            </a:r>
            <a:endParaRPr lang="pt-BR" sz="2471" dirty="0"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endParaRPr>
          </a:p>
          <a:p>
            <a:pPr marL="635328" lvl="1" indent="-640171" algn="just">
              <a:spcBef>
                <a:spcPts val="0"/>
              </a:spcBef>
              <a:spcAft>
                <a:spcPts val="529"/>
              </a:spcAft>
              <a:buFont typeface="Wingdings" pitchFamily="2" charset="2"/>
              <a:buChar char="Ø"/>
            </a:pPr>
            <a:r>
              <a:rPr lang="en-US" sz="3088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Contrato</a:t>
            </a:r>
            <a:r>
              <a:rPr lang="en-US" sz="3088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, </a:t>
            </a:r>
            <a:r>
              <a:rPr lang="en-US" sz="3088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Anexo</a:t>
            </a:r>
            <a:r>
              <a:rPr lang="en-US" sz="3088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V, item (d):</a:t>
            </a:r>
          </a:p>
          <a:p>
            <a:pPr marL="953691" lvl="1" indent="-504292" algn="just">
              <a:lnSpc>
                <a:spcPct val="110000"/>
              </a:lnSpc>
              <a:spcAft>
                <a:spcPts val="1588"/>
              </a:spcAft>
              <a:buFont typeface="Wingdings" pitchFamily="2" charset="2"/>
              <a:buChar char="v"/>
            </a:pPr>
            <a:r>
              <a:rPr lang="pt-BR" sz="2471" dirty="0">
                <a:latin typeface="Arial" charset="0"/>
              </a:rPr>
              <a:t>Pagamento aos Proprietários da Terra de participação equivalente a </a:t>
            </a:r>
            <a:r>
              <a:rPr lang="pt-BR" sz="2471" b="1" dirty="0">
                <a:latin typeface="Arial" charset="0"/>
              </a:rPr>
              <a:t>1% da </a:t>
            </a:r>
            <a:r>
              <a:rPr lang="pt-BR" sz="2471" b="1" dirty="0" smtClean="0">
                <a:latin typeface="Arial" charset="0"/>
              </a:rPr>
              <a:t>produção (RBP)</a:t>
            </a:r>
            <a:r>
              <a:rPr lang="pt-BR" sz="2471" dirty="0" smtClean="0">
                <a:latin typeface="Arial" charset="0"/>
              </a:rPr>
              <a:t>.</a:t>
            </a:r>
            <a:endParaRPr lang="pt-BR" sz="2471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45242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0" y="1421655"/>
            <a:ext cx="9144000" cy="5436345"/>
          </a:xfrm>
          <a:prstGeom prst="rect">
            <a:avLst/>
          </a:prstGeom>
        </p:spPr>
        <p:txBody>
          <a:bodyPr>
            <a:noAutofit/>
          </a:bodyPr>
          <a:lstStyle/>
          <a:p>
            <a:pPr marL="635328" lvl="1" indent="-640171" algn="just"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n-US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Cumprimento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</a:t>
            </a:r>
            <a:r>
              <a:rPr lang="en-US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da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</a:t>
            </a:r>
            <a:r>
              <a:rPr lang="en-US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Obrigação</a:t>
            </a:r>
            <a:endParaRPr 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  <a:p>
            <a:pPr marL="953691" lvl="1" indent="-504292" algn="just">
              <a:lnSpc>
                <a:spcPct val="120000"/>
              </a:lnSpc>
              <a:buFont typeface="+mj-lt"/>
              <a:buAutoNum type="romanLcPeriod"/>
            </a:pPr>
            <a:r>
              <a:rPr lang="pt-BR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Periodicidade: </a:t>
            </a:r>
            <a:r>
              <a:rPr lang="pt-BR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mensal.</a:t>
            </a:r>
            <a:endParaRPr lang="pt-BR" dirty="0"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endParaRPr>
          </a:p>
          <a:p>
            <a:pPr marL="953691" lvl="1" indent="-504292" algn="just">
              <a:lnSpc>
                <a:spcPct val="120000"/>
              </a:lnSpc>
              <a:buFont typeface="+mj-lt"/>
              <a:buAutoNum type="romanLcPeriod"/>
            </a:pPr>
            <a:r>
              <a:rPr lang="pt-BR" b="1" dirty="0" smtClean="0">
                <a:latin typeface="Arial" charset="0"/>
              </a:rPr>
              <a:t>Prazos:</a:t>
            </a:r>
          </a:p>
          <a:p>
            <a:pPr marL="1525588" lvl="1" indent="-534988" algn="just">
              <a:lnSpc>
                <a:spcPct val="120000"/>
              </a:lnSpc>
              <a:buFont typeface="+mj-lt"/>
              <a:buAutoNum type="alphaLcParenR"/>
            </a:pPr>
            <a:r>
              <a:rPr lang="pt-BR" sz="2400" b="1" dirty="0" smtClean="0">
                <a:latin typeface="Arial" charset="0"/>
              </a:rPr>
              <a:t>Pagamento</a:t>
            </a:r>
            <a:r>
              <a:rPr lang="pt-BR" sz="2400" dirty="0" smtClean="0">
                <a:latin typeface="Arial" charset="0"/>
              </a:rPr>
              <a:t>: último dia útil do 2º mês seguinte à prod.</a:t>
            </a:r>
          </a:p>
          <a:p>
            <a:pPr marL="1524000" lvl="1" indent="-533400" algn="just">
              <a:lnSpc>
                <a:spcPct val="120000"/>
              </a:lnSpc>
              <a:spcAft>
                <a:spcPts val="1200"/>
              </a:spcAft>
              <a:buFont typeface="+mj-lt"/>
              <a:buAutoNum type="alphaLcParenR"/>
            </a:pPr>
            <a:r>
              <a:rPr lang="pt-BR" sz="2400" b="1" dirty="0" smtClean="0">
                <a:latin typeface="Arial" charset="0"/>
              </a:rPr>
              <a:t>Documentação</a:t>
            </a:r>
            <a:r>
              <a:rPr lang="pt-BR" sz="2400" dirty="0" smtClean="0">
                <a:latin typeface="Arial" charset="0"/>
              </a:rPr>
              <a:t>: 10º dia útil após o pagamento.</a:t>
            </a:r>
            <a:endParaRPr lang="pt-BR" sz="2400" dirty="0">
              <a:latin typeface="Arial" charset="0"/>
            </a:endParaRPr>
          </a:p>
          <a:p>
            <a:pPr marL="1020899" lvl="1" indent="-571500" algn="just">
              <a:lnSpc>
                <a:spcPct val="120000"/>
              </a:lnSpc>
              <a:buFont typeface="+mj-lt"/>
              <a:buAutoNum type="romanLcPeriod" startAt="3"/>
            </a:pPr>
            <a:r>
              <a:rPr lang="pt-BR" b="1" dirty="0" smtClean="0">
                <a:latin typeface="Arial" charset="0"/>
              </a:rPr>
              <a:t>Envios da Documentação:</a:t>
            </a:r>
          </a:p>
          <a:p>
            <a:pPr marL="1525588" lvl="1" indent="-534988" algn="just">
              <a:lnSpc>
                <a:spcPct val="120000"/>
              </a:lnSpc>
              <a:spcAft>
                <a:spcPts val="600"/>
              </a:spcAft>
              <a:buFont typeface="+mj-lt"/>
              <a:buAutoNum type="alphaLcParenR"/>
            </a:pPr>
            <a:r>
              <a:rPr lang="pt-BR" sz="2400" b="1" dirty="0" smtClean="0">
                <a:latin typeface="Arial" charset="0"/>
              </a:rPr>
              <a:t>Sistema</a:t>
            </a:r>
            <a:r>
              <a:rPr lang="pt-BR" sz="2400" dirty="0" smtClean="0">
                <a:latin typeface="Arial" charset="0"/>
              </a:rPr>
              <a:t>: não há. Planilha modelo no site da ANP.</a:t>
            </a:r>
          </a:p>
          <a:p>
            <a:pPr marL="1524000" lvl="1" indent="-533400" algn="just">
              <a:lnSpc>
                <a:spcPct val="110000"/>
              </a:lnSpc>
              <a:spcBef>
                <a:spcPts val="0"/>
              </a:spcBef>
              <a:buFont typeface="+mj-lt"/>
              <a:buAutoNum type="alphaLcParenR"/>
            </a:pPr>
            <a:r>
              <a:rPr lang="pt-BR" sz="2400" b="1" dirty="0" smtClean="0">
                <a:latin typeface="Arial" charset="0"/>
              </a:rPr>
              <a:t>Protocolo na ANP</a:t>
            </a:r>
            <a:r>
              <a:rPr lang="pt-BR" sz="2400" dirty="0" smtClean="0">
                <a:latin typeface="Arial" charset="0"/>
              </a:rPr>
              <a:t>: carta da empresa com a documentação (planilha preenchida e cópia do comprovante de pagamento).</a:t>
            </a:r>
          </a:p>
        </p:txBody>
      </p:sp>
      <p:sp>
        <p:nvSpPr>
          <p:cNvPr id="5" name="Título 1"/>
          <p:cNvSpPr>
            <a:spLocks noGrp="1"/>
          </p:cNvSpPr>
          <p:nvPr>
            <p:ph type="title"/>
          </p:nvPr>
        </p:nvSpPr>
        <p:spPr>
          <a:xfrm>
            <a:off x="347134" y="314819"/>
            <a:ext cx="5698066" cy="616882"/>
          </a:xfrm>
        </p:spPr>
        <p:txBody>
          <a:bodyPr/>
          <a:lstStyle/>
          <a:p>
            <a:r>
              <a:rPr lang="pt-BR" sz="2800" dirty="0" smtClean="0"/>
              <a:t>Pagamento aos proprietário da Terra</a:t>
            </a:r>
            <a:endParaRPr lang="pt-BR" sz="2800" dirty="0"/>
          </a:p>
        </p:txBody>
      </p:sp>
    </p:spTree>
    <p:extLst>
      <p:ext uri="{BB962C8B-B14F-4D97-AF65-F5344CB8AC3E}">
        <p14:creationId xmlns:p14="http://schemas.microsoft.com/office/powerpoint/2010/main" val="3479166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z="3600" dirty="0" smtClean="0"/>
              <a:t>Roteiro</a:t>
            </a:r>
            <a:endParaRPr lang="pt-BR" sz="3600" dirty="0"/>
          </a:p>
        </p:txBody>
      </p:sp>
      <p:graphicFrame>
        <p:nvGraphicFramePr>
          <p:cNvPr id="6" name="Diagrama 5"/>
          <p:cNvGraphicFramePr/>
          <p:nvPr>
            <p:extLst/>
          </p:nvPr>
        </p:nvGraphicFramePr>
        <p:xfrm>
          <a:off x="395536" y="1340768"/>
          <a:ext cx="8385882" cy="5040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0343033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agrama 5"/>
          <p:cNvGraphicFramePr/>
          <p:nvPr>
            <p:extLst/>
          </p:nvPr>
        </p:nvGraphicFramePr>
        <p:xfrm>
          <a:off x="395536" y="1340768"/>
          <a:ext cx="8385882" cy="5040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347134" y="314819"/>
            <a:ext cx="5291666" cy="616882"/>
          </a:xfrm>
        </p:spPr>
        <p:txBody>
          <a:bodyPr/>
          <a:lstStyle/>
          <a:p>
            <a:r>
              <a:rPr lang="pt-BR" sz="3600" dirty="0" smtClean="0"/>
              <a:t>Roteiro</a:t>
            </a:r>
            <a:endParaRPr lang="pt-BR" sz="3600" dirty="0"/>
          </a:p>
        </p:txBody>
      </p:sp>
    </p:spTree>
    <p:extLst>
      <p:ext uri="{BB962C8B-B14F-4D97-AF65-F5344CB8AC3E}">
        <p14:creationId xmlns:p14="http://schemas.microsoft.com/office/powerpoint/2010/main" val="8889723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z="3600" dirty="0" smtClean="0"/>
              <a:t>Considerações Finais</a:t>
            </a:r>
            <a:endParaRPr lang="pt-BR" sz="3600" dirty="0"/>
          </a:p>
        </p:txBody>
      </p:sp>
      <p:sp>
        <p:nvSpPr>
          <p:cNvPr id="3" name="CaixaDeTexto 4"/>
          <p:cNvSpPr txBox="1">
            <a:spLocks noChangeArrowheads="1"/>
          </p:cNvSpPr>
          <p:nvPr/>
        </p:nvSpPr>
        <p:spPr bwMode="auto">
          <a:xfrm>
            <a:off x="539552" y="1124744"/>
            <a:ext cx="7848872" cy="460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89875" tIns="44937" rIns="89875" bIns="44937">
            <a:spAutoFit/>
          </a:bodyPr>
          <a:lstStyle/>
          <a:p>
            <a:pPr algn="ctr"/>
            <a:r>
              <a:rPr lang="pt-BR" sz="2400" b="1" u="sng" dirty="0" smtClean="0">
                <a:latin typeface="Arial" pitchFamily="34" charset="0"/>
                <a:cs typeface="Arial" pitchFamily="34" charset="0"/>
              </a:rPr>
              <a:t>Participações Governamentais Consolidadas</a:t>
            </a:r>
            <a:endParaRPr lang="pt-BR" sz="2400" b="1" u="sng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Gráfico 4"/>
          <p:cNvGraphicFramePr>
            <a:graphicFrameLocks/>
          </p:cNvGraphicFramePr>
          <p:nvPr>
            <p:extLst/>
          </p:nvPr>
        </p:nvGraphicFramePr>
        <p:xfrm>
          <a:off x="440237" y="1916832"/>
          <a:ext cx="8248650" cy="46767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0136961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z="3600" dirty="0" smtClean="0"/>
              <a:t>Considerações Finais</a:t>
            </a:r>
            <a:endParaRPr lang="pt-BR" sz="3600" dirty="0"/>
          </a:p>
        </p:txBody>
      </p:sp>
      <p:sp>
        <p:nvSpPr>
          <p:cNvPr id="3" name="CaixaDeTexto 4"/>
          <p:cNvSpPr txBox="1">
            <a:spLocks noChangeArrowheads="1"/>
          </p:cNvSpPr>
          <p:nvPr/>
        </p:nvSpPr>
        <p:spPr bwMode="auto">
          <a:xfrm>
            <a:off x="539552" y="1883172"/>
            <a:ext cx="7848872" cy="460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89875" tIns="44937" rIns="89875" bIns="44937">
            <a:spAutoFit/>
          </a:bodyPr>
          <a:lstStyle/>
          <a:p>
            <a:pPr algn="ctr"/>
            <a:r>
              <a:rPr lang="pt-BR" sz="2400" b="1" u="sng" dirty="0" smtClean="0">
                <a:latin typeface="Arial" pitchFamily="34" charset="0"/>
                <a:cs typeface="Arial" pitchFamily="34" charset="0"/>
              </a:rPr>
              <a:t>OBRIGAÇÕES E PRAZOS – TABELA RESUMO</a:t>
            </a:r>
            <a:endParaRPr lang="pt-BR" sz="2400" b="1" u="sng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Tabela 3"/>
          <p:cNvGraphicFramePr>
            <a:graphicFrameLocks noGrp="1"/>
          </p:cNvGraphicFramePr>
          <p:nvPr>
            <p:extLst/>
          </p:nvPr>
        </p:nvGraphicFramePr>
        <p:xfrm>
          <a:off x="107504" y="2673177"/>
          <a:ext cx="8768196" cy="2339999"/>
        </p:xfrm>
        <a:graphic>
          <a:graphicData uri="http://schemas.openxmlformats.org/drawingml/2006/table">
            <a:tbl>
              <a:tblPr/>
              <a:tblGrid>
                <a:gridCol w="1746254"/>
                <a:gridCol w="1491041"/>
                <a:gridCol w="1360070"/>
                <a:gridCol w="1118266"/>
                <a:gridCol w="1118266"/>
                <a:gridCol w="994015"/>
                <a:gridCol w="940284"/>
              </a:tblGrid>
              <a:tr h="524474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1" i="0" u="none" strike="noStrike" dirty="0">
                          <a:solidFill>
                            <a:srgbClr val="FFFFFF"/>
                          </a:solidFill>
                          <a:latin typeface="Calibri"/>
                        </a:rPr>
                        <a:t>OBRIGAÇÃO</a:t>
                      </a:r>
                    </a:p>
                  </a:txBody>
                  <a:tcPr marL="10083" marR="10083" marT="100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1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FATO GERADOR</a:t>
                      </a:r>
                    </a:p>
                  </a:txBody>
                  <a:tcPr marL="10083" marR="10083" marT="100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1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PERIODICIDADE (i)</a:t>
                      </a:r>
                    </a:p>
                  </a:txBody>
                  <a:tcPr marL="10083" marR="10083" marT="100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1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PRAZO PAGAMENTO (p)</a:t>
                      </a:r>
                    </a:p>
                  </a:txBody>
                  <a:tcPr marL="10083" marR="10083" marT="100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1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PRAZO DOCUMENTO</a:t>
                      </a:r>
                    </a:p>
                  </a:txBody>
                  <a:tcPr marL="10083" marR="10083" marT="100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1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RELATÓRIO</a:t>
                      </a:r>
                    </a:p>
                  </a:txBody>
                  <a:tcPr marL="10083" marR="10083" marT="100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1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SISTEMA</a:t>
                      </a:r>
                    </a:p>
                  </a:txBody>
                  <a:tcPr marL="10083" marR="10083" marT="100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</a:tr>
              <a:tr h="201725"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Bônus de Assinatura</a:t>
                      </a:r>
                    </a:p>
                  </a:txBody>
                  <a:tcPr marL="10083" marR="10083" marT="100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Oferta vencedora</a:t>
                      </a:r>
                    </a:p>
                  </a:txBody>
                  <a:tcPr marL="10083" marR="10083" marT="100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Parcela única</a:t>
                      </a:r>
                    </a:p>
                  </a:txBody>
                  <a:tcPr marL="10083" marR="10083" marT="100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</a:t>
                      </a:r>
                    </a:p>
                  </a:txBody>
                  <a:tcPr marL="10083" marR="10083" marT="100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-</a:t>
                      </a:r>
                    </a:p>
                  </a:txBody>
                  <a:tcPr marL="10083" marR="10083" marT="100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</a:t>
                      </a:r>
                    </a:p>
                  </a:txBody>
                  <a:tcPr marL="10083" marR="10083" marT="100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</a:t>
                      </a:r>
                    </a:p>
                  </a:txBody>
                  <a:tcPr marL="10083" marR="10083" marT="100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</a:tr>
              <a:tr h="201725"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Aluguel de Área</a:t>
                      </a:r>
                    </a:p>
                  </a:txBody>
                  <a:tcPr marL="10083" marR="10083" marT="100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Assinatura do contrato</a:t>
                      </a:r>
                    </a:p>
                  </a:txBody>
                  <a:tcPr marL="10083" marR="10083" marT="100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Anual</a:t>
                      </a:r>
                    </a:p>
                  </a:txBody>
                  <a:tcPr marL="10083" marR="10083" marT="100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 + 15dc</a:t>
                      </a:r>
                    </a:p>
                  </a:txBody>
                  <a:tcPr marL="10083" marR="10083" marT="100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 + 5du</a:t>
                      </a:r>
                    </a:p>
                  </a:txBody>
                  <a:tcPr marL="10083" marR="10083" marT="100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</a:t>
                      </a:r>
                    </a:p>
                  </a:txBody>
                  <a:tcPr marL="10083" marR="10083" marT="100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</a:t>
                      </a:r>
                    </a:p>
                  </a:txBody>
                  <a:tcPr marL="10083" marR="10083" marT="100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1725"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Royalties</a:t>
                      </a:r>
                    </a:p>
                  </a:txBody>
                  <a:tcPr marL="10083" marR="10083" marT="100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Produção</a:t>
                      </a:r>
                    </a:p>
                  </a:txBody>
                  <a:tcPr marL="10083" marR="10083" marT="100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Mensal</a:t>
                      </a:r>
                    </a:p>
                  </a:txBody>
                  <a:tcPr marL="10083" marR="10083" marT="100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 + 1m</a:t>
                      </a:r>
                    </a:p>
                  </a:txBody>
                  <a:tcPr marL="10083" marR="10083" marT="100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 + 5du</a:t>
                      </a:r>
                    </a:p>
                  </a:txBody>
                  <a:tcPr marL="10083" marR="10083" marT="100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DRY</a:t>
                      </a:r>
                    </a:p>
                  </a:txBody>
                  <a:tcPr marL="10083" marR="10083" marT="100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i-SIGEP</a:t>
                      </a:r>
                    </a:p>
                  </a:txBody>
                  <a:tcPr marL="10083" marR="10083" marT="100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</a:tr>
              <a:tr h="201725"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Participação Especial</a:t>
                      </a:r>
                    </a:p>
                  </a:txBody>
                  <a:tcPr marL="10083" marR="10083" marT="100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Produção</a:t>
                      </a:r>
                    </a:p>
                  </a:txBody>
                  <a:tcPr marL="10083" marR="10083" marT="100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Trimestral</a:t>
                      </a:r>
                    </a:p>
                  </a:txBody>
                  <a:tcPr marL="10083" marR="10083" marT="100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 + 1m</a:t>
                      </a:r>
                    </a:p>
                  </a:txBody>
                  <a:tcPr marL="10083" marR="10083" marT="100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 + 5du</a:t>
                      </a:r>
                    </a:p>
                  </a:txBody>
                  <a:tcPr marL="10083" marR="10083" marT="100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DAPE (008)</a:t>
                      </a:r>
                    </a:p>
                  </a:txBody>
                  <a:tcPr marL="10083" marR="10083" marT="100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i-ENGINE</a:t>
                      </a:r>
                    </a:p>
                  </a:txBody>
                  <a:tcPr marL="10083" marR="10083" marT="100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1725"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Pag. Proprietário de Terra</a:t>
                      </a:r>
                    </a:p>
                  </a:txBody>
                  <a:tcPr marL="10083" marR="10083" marT="100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Produção</a:t>
                      </a:r>
                    </a:p>
                  </a:txBody>
                  <a:tcPr marL="10083" marR="10083" marT="100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Mensal</a:t>
                      </a:r>
                    </a:p>
                  </a:txBody>
                  <a:tcPr marL="10083" marR="10083" marT="100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 + 2m</a:t>
                      </a:r>
                    </a:p>
                  </a:txBody>
                  <a:tcPr marL="10083" marR="10083" marT="100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 + 10du</a:t>
                      </a:r>
                    </a:p>
                  </a:txBody>
                  <a:tcPr marL="10083" marR="10083" marT="100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Site ANP</a:t>
                      </a:r>
                    </a:p>
                  </a:txBody>
                  <a:tcPr marL="10083" marR="10083" marT="100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</a:t>
                      </a:r>
                    </a:p>
                  </a:txBody>
                  <a:tcPr marL="10083" marR="10083" marT="100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</a:tr>
              <a:tr h="201725"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Preço de Venda</a:t>
                      </a:r>
                    </a:p>
                  </a:txBody>
                  <a:tcPr marL="10083" marR="10083" marT="100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Produção/Venda</a:t>
                      </a:r>
                    </a:p>
                  </a:txBody>
                  <a:tcPr marL="10083" marR="10083" marT="100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Mensal</a:t>
                      </a:r>
                    </a:p>
                  </a:txBody>
                  <a:tcPr marL="10083" marR="10083" marT="100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</a:t>
                      </a:r>
                    </a:p>
                  </a:txBody>
                  <a:tcPr marL="10083" marR="10083" marT="100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 + 15dc</a:t>
                      </a:r>
                    </a:p>
                  </a:txBody>
                  <a:tcPr marL="10083" marR="10083" marT="100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PREÇO (036)</a:t>
                      </a:r>
                    </a:p>
                  </a:txBody>
                  <a:tcPr marL="10083" marR="10083" marT="100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i-ENGINE</a:t>
                      </a:r>
                    </a:p>
                  </a:txBody>
                  <a:tcPr marL="10083" marR="10083" marT="100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1725"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Boletim de Movimentação</a:t>
                      </a:r>
                    </a:p>
                  </a:txBody>
                  <a:tcPr marL="10083" marR="10083" marT="100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Movimentação</a:t>
                      </a:r>
                    </a:p>
                  </a:txBody>
                  <a:tcPr marL="10083" marR="10083" marT="100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Mensal</a:t>
                      </a:r>
                    </a:p>
                  </a:txBody>
                  <a:tcPr marL="10083" marR="10083" marT="100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</a:t>
                      </a:r>
                    </a:p>
                  </a:txBody>
                  <a:tcPr marL="10083" marR="10083" marT="100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 + 15dc</a:t>
                      </a:r>
                    </a:p>
                  </a:txBody>
                  <a:tcPr marL="10083" marR="10083" marT="100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MOV</a:t>
                      </a:r>
                    </a:p>
                  </a:txBody>
                  <a:tcPr marL="10083" marR="10083" marT="100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i-SIGEP</a:t>
                      </a:r>
                    </a:p>
                  </a:txBody>
                  <a:tcPr marL="10083" marR="10083" marT="100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</a:tr>
              <a:tr h="201725"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Relatório de Gastos</a:t>
                      </a:r>
                    </a:p>
                  </a:txBody>
                  <a:tcPr marL="10083" marR="10083" marT="100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Assinatura do contrato</a:t>
                      </a:r>
                    </a:p>
                  </a:txBody>
                  <a:tcPr marL="10083" marR="10083" marT="100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Trimestral</a:t>
                      </a:r>
                    </a:p>
                  </a:txBody>
                  <a:tcPr marL="10083" marR="10083" marT="100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</a:t>
                      </a:r>
                    </a:p>
                  </a:txBody>
                  <a:tcPr marL="10083" marR="10083" marT="100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 + 1m + 15du</a:t>
                      </a:r>
                    </a:p>
                  </a:txBody>
                  <a:tcPr marL="10083" marR="10083" marT="100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Site ANP</a:t>
                      </a:r>
                    </a:p>
                  </a:txBody>
                  <a:tcPr marL="10083" marR="10083" marT="100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</a:t>
                      </a:r>
                    </a:p>
                  </a:txBody>
                  <a:tcPr marL="10083" marR="10083" marT="100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1725">
                <a:tc gridSpan="7">
                  <a:txBody>
                    <a:bodyPr/>
                    <a:lstStyle/>
                    <a:p>
                      <a:pPr algn="l" fontAlgn="b"/>
                      <a:r>
                        <a:rPr lang="pt-BR" sz="1100" b="1" i="0" u="none" strike="noStrike" dirty="0">
                          <a:solidFill>
                            <a:srgbClr val="7030A0"/>
                          </a:solidFill>
                          <a:latin typeface="Calibri"/>
                        </a:rPr>
                        <a:t>LEGENDA - i: período base; m: mês cheio; dc: dias corridos; </a:t>
                      </a:r>
                      <a:r>
                        <a:rPr lang="pt-BR" sz="1100" b="1" i="0" u="none" strike="noStrike" dirty="0" err="1">
                          <a:solidFill>
                            <a:srgbClr val="7030A0"/>
                          </a:solidFill>
                          <a:latin typeface="Calibri"/>
                        </a:rPr>
                        <a:t>du</a:t>
                      </a:r>
                      <a:r>
                        <a:rPr lang="pt-BR" sz="1100" b="1" i="0" u="none" strike="noStrike" dirty="0">
                          <a:solidFill>
                            <a:srgbClr val="7030A0"/>
                          </a:solidFill>
                          <a:latin typeface="Calibri"/>
                        </a:rPr>
                        <a:t>: dias úteis</a:t>
                      </a:r>
                    </a:p>
                  </a:txBody>
                  <a:tcPr marL="10083" marR="10083" marT="100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Retângulo 4"/>
          <p:cNvSpPr/>
          <p:nvPr/>
        </p:nvSpPr>
        <p:spPr>
          <a:xfrm>
            <a:off x="132905" y="4682067"/>
            <a:ext cx="8697829" cy="846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124097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z="3600" dirty="0" smtClean="0"/>
              <a:t>Considerações Finais</a:t>
            </a:r>
            <a:endParaRPr lang="pt-BR" sz="3600" dirty="0"/>
          </a:p>
        </p:txBody>
      </p:sp>
      <p:sp>
        <p:nvSpPr>
          <p:cNvPr id="5" name="CaixaDeTexto 4"/>
          <p:cNvSpPr txBox="1">
            <a:spLocks noChangeArrowheads="1"/>
          </p:cNvSpPr>
          <p:nvPr/>
        </p:nvSpPr>
        <p:spPr bwMode="auto">
          <a:xfrm>
            <a:off x="2094078" y="1343724"/>
            <a:ext cx="5540060" cy="525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89875" tIns="44937" rIns="89875" bIns="44937">
            <a:spAutoFit/>
          </a:bodyPr>
          <a:lstStyle/>
          <a:p>
            <a:pPr algn="ctr"/>
            <a:r>
              <a:rPr lang="pt-BR" sz="2824" b="1" u="sng" dirty="0">
                <a:latin typeface="Arial" pitchFamily="34" charset="0"/>
                <a:cs typeface="Arial" pitchFamily="34" charset="0"/>
              </a:rPr>
              <a:t>Fluxo Financeiro/Documentos</a:t>
            </a:r>
          </a:p>
        </p:txBody>
      </p:sp>
      <p:grpSp>
        <p:nvGrpSpPr>
          <p:cNvPr id="6" name="Grupo 67"/>
          <p:cNvGrpSpPr/>
          <p:nvPr/>
        </p:nvGrpSpPr>
        <p:grpSpPr>
          <a:xfrm>
            <a:off x="2771800" y="1989352"/>
            <a:ext cx="5076000" cy="4608000"/>
            <a:chOff x="3834110" y="2361094"/>
            <a:chExt cx="4469213" cy="3864910"/>
          </a:xfrm>
        </p:grpSpPr>
        <p:cxnSp>
          <p:nvCxnSpPr>
            <p:cNvPr id="7" name="Conector de seta reta 6"/>
            <p:cNvCxnSpPr/>
            <p:nvPr/>
          </p:nvCxnSpPr>
          <p:spPr bwMode="auto">
            <a:xfrm>
              <a:off x="4346975" y="4329100"/>
              <a:ext cx="0" cy="504056"/>
            </a:xfrm>
            <a:prstGeom prst="straightConnector1">
              <a:avLst/>
            </a:prstGeom>
            <a:ln>
              <a:prstDash val="dash"/>
              <a:headEnd type="none" w="med" len="med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Conector de seta reta 7"/>
            <p:cNvCxnSpPr/>
            <p:nvPr/>
          </p:nvCxnSpPr>
          <p:spPr bwMode="auto">
            <a:xfrm flipH="1">
              <a:off x="5562110" y="4059070"/>
              <a:ext cx="900100" cy="0"/>
            </a:xfrm>
            <a:prstGeom prst="straightConnector1">
              <a:avLst/>
            </a:prstGeom>
            <a:ln w="25400">
              <a:solidFill>
                <a:schemeClr val="accent2">
                  <a:lumMod val="75000"/>
                </a:schemeClr>
              </a:solidFill>
              <a:headEnd type="none" w="med" len="med"/>
              <a:tailEnd type="arrow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ector de seta reta 8"/>
            <p:cNvCxnSpPr/>
            <p:nvPr/>
          </p:nvCxnSpPr>
          <p:spPr bwMode="auto">
            <a:xfrm>
              <a:off x="6763743" y="4005064"/>
              <a:ext cx="0" cy="504056"/>
            </a:xfrm>
            <a:prstGeom prst="straightConnector1">
              <a:avLst/>
            </a:prstGeom>
            <a:ln w="25400">
              <a:solidFill>
                <a:schemeClr val="accent2">
                  <a:lumMod val="75000"/>
                </a:schemeClr>
              </a:solidFill>
              <a:headEnd type="none" w="med" len="med"/>
              <a:tailEnd type="arrow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Conector de seta reta 9"/>
            <p:cNvCxnSpPr/>
            <p:nvPr/>
          </p:nvCxnSpPr>
          <p:spPr bwMode="auto">
            <a:xfrm>
              <a:off x="6763743" y="2830125"/>
              <a:ext cx="0" cy="733890"/>
            </a:xfrm>
            <a:prstGeom prst="straightConnector1">
              <a:avLst/>
            </a:prstGeom>
            <a:ln w="25400">
              <a:solidFill>
                <a:schemeClr val="accent2">
                  <a:lumMod val="75000"/>
                </a:schemeClr>
              </a:solidFill>
              <a:headEnd type="none" w="med" len="med"/>
              <a:tailEnd type="arrow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onector angulado 10"/>
            <p:cNvCxnSpPr/>
            <p:nvPr/>
          </p:nvCxnSpPr>
          <p:spPr bwMode="auto">
            <a:xfrm>
              <a:off x="5022050" y="4284095"/>
              <a:ext cx="1386154" cy="360040"/>
            </a:xfrm>
            <a:prstGeom prst="bentConnector3">
              <a:avLst>
                <a:gd name="adj1" fmla="val 50000"/>
              </a:avLst>
            </a:prstGeom>
            <a:ln>
              <a:prstDash val="dash"/>
              <a:headEnd type="none" w="med" len="med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ector de seta reta 11"/>
            <p:cNvCxnSpPr/>
            <p:nvPr/>
          </p:nvCxnSpPr>
          <p:spPr bwMode="auto">
            <a:xfrm>
              <a:off x="7227295" y="4766955"/>
              <a:ext cx="0" cy="504056"/>
            </a:xfrm>
            <a:prstGeom prst="straightConnector1">
              <a:avLst/>
            </a:prstGeom>
            <a:ln>
              <a:prstDash val="dash"/>
              <a:headEnd type="none" w="med" len="med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ector de seta reta 12"/>
            <p:cNvCxnSpPr/>
            <p:nvPr/>
          </p:nvCxnSpPr>
          <p:spPr bwMode="auto">
            <a:xfrm>
              <a:off x="6327195" y="4766955"/>
              <a:ext cx="0" cy="504056"/>
            </a:xfrm>
            <a:prstGeom prst="straightConnector1">
              <a:avLst/>
            </a:prstGeom>
            <a:ln>
              <a:prstDash val="dash"/>
              <a:headEnd type="none" w="med" len="med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CaixaDeTexto 13"/>
            <p:cNvSpPr txBox="1"/>
            <p:nvPr/>
          </p:nvSpPr>
          <p:spPr>
            <a:xfrm>
              <a:off x="3851920" y="2361094"/>
              <a:ext cx="3645404" cy="621902"/>
            </a:xfrm>
            <a:prstGeom prst="rect">
              <a:avLst/>
            </a:prstGeom>
            <a:solidFill>
              <a:srgbClr val="068BF8"/>
            </a:solidFill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endParaRPr lang="pt-BR" sz="1147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endParaRPr>
            </a:p>
            <a:p>
              <a:pPr algn="ctr"/>
              <a:r>
                <a:rPr lang="pt-BR" sz="1147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  <a:cs typeface="Arial" charset="0"/>
                </a:rPr>
                <a:t>Concessionárias</a:t>
              </a:r>
            </a:p>
            <a:p>
              <a:pPr algn="ctr"/>
              <a:endParaRPr lang="pt-BR" sz="1147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endParaRPr>
            </a:p>
          </p:txBody>
        </p:sp>
        <p:sp>
          <p:nvSpPr>
            <p:cNvPr id="15" name="CaixaDeTexto 5"/>
            <p:cNvSpPr txBox="1"/>
            <p:nvPr/>
          </p:nvSpPr>
          <p:spPr>
            <a:xfrm>
              <a:off x="5742130" y="5323280"/>
              <a:ext cx="900100" cy="268856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r>
                <a:rPr lang="pt-BR" sz="1147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  <a:cs typeface="Arial" charset="0"/>
                </a:rPr>
                <a:t>Estados</a:t>
              </a:r>
            </a:p>
          </p:txBody>
        </p:sp>
        <p:sp>
          <p:nvSpPr>
            <p:cNvPr id="16" name="CaixaDeTexto 6"/>
            <p:cNvSpPr txBox="1"/>
            <p:nvPr/>
          </p:nvSpPr>
          <p:spPr>
            <a:xfrm>
              <a:off x="6822250" y="5323280"/>
              <a:ext cx="1215135" cy="268856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r>
                <a:rPr lang="pt-BR" sz="1147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  <a:cs typeface="Arial" charset="0"/>
                </a:rPr>
                <a:t>Municípios</a:t>
              </a:r>
            </a:p>
          </p:txBody>
        </p:sp>
        <p:sp>
          <p:nvSpPr>
            <p:cNvPr id="17" name="CaixaDeTexto 16"/>
            <p:cNvSpPr txBox="1"/>
            <p:nvPr/>
          </p:nvSpPr>
          <p:spPr>
            <a:xfrm>
              <a:off x="3834110" y="5319210"/>
              <a:ext cx="1728000" cy="276999"/>
            </a:xfrm>
            <a:prstGeom prst="rect">
              <a:avLst/>
            </a:prstGeom>
            <a:solidFill>
              <a:srgbClr val="008000"/>
            </a:solidFill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pt-BR" sz="1147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  <a:cs typeface="Arial" charset="0"/>
                </a:rPr>
                <a:t>União </a:t>
              </a:r>
            </a:p>
          </p:txBody>
        </p:sp>
        <p:sp>
          <p:nvSpPr>
            <p:cNvPr id="18" name="CaixaDeTexto 17"/>
            <p:cNvSpPr txBox="1"/>
            <p:nvPr/>
          </p:nvSpPr>
          <p:spPr>
            <a:xfrm>
              <a:off x="3851920" y="3834125"/>
              <a:ext cx="1728000" cy="720000"/>
            </a:xfrm>
            <a:prstGeom prst="rect">
              <a:avLst/>
            </a:prstGeom>
            <a:solidFill>
              <a:srgbClr val="008000"/>
            </a:solidFill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pt-BR" sz="1147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  <a:cs typeface="Arial" charset="0"/>
                </a:rPr>
                <a:t>Tesouro Nacional</a:t>
              </a:r>
              <a:br>
                <a:rPr lang="pt-BR" sz="1147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  <a:cs typeface="Arial" charset="0"/>
                </a:rPr>
              </a:br>
              <a:r>
                <a:rPr lang="pt-BR" sz="1147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  <a:cs typeface="Arial" charset="0"/>
                </a:rPr>
                <a:t>(STN)</a:t>
              </a:r>
            </a:p>
          </p:txBody>
        </p:sp>
        <p:sp>
          <p:nvSpPr>
            <p:cNvPr id="19" name="CaixaDeTexto 18"/>
            <p:cNvSpPr txBox="1"/>
            <p:nvPr/>
          </p:nvSpPr>
          <p:spPr>
            <a:xfrm>
              <a:off x="5985156" y="3564015"/>
              <a:ext cx="1512168" cy="720000"/>
            </a:xfrm>
            <a:prstGeom prst="rect">
              <a:avLst/>
            </a:prstGeom>
            <a:solidFill>
              <a:srgbClr val="008000"/>
            </a:solidFill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pt-BR" sz="1147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  <a:cs typeface="Arial" charset="0"/>
                </a:rPr>
                <a:t>ANP</a:t>
              </a:r>
            </a:p>
          </p:txBody>
        </p:sp>
        <p:sp>
          <p:nvSpPr>
            <p:cNvPr id="20" name="CaixaDeTexto 19"/>
            <p:cNvSpPr txBox="1"/>
            <p:nvPr/>
          </p:nvSpPr>
          <p:spPr>
            <a:xfrm>
              <a:off x="6043663" y="4526572"/>
              <a:ext cx="1440159" cy="268856"/>
            </a:xfrm>
            <a:prstGeom prst="rect">
              <a:avLst/>
            </a:prstGeom>
            <a:solidFill>
              <a:srgbClr val="FFFF00"/>
            </a:solidFill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r>
                <a:rPr lang="pt-BR" sz="1147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  <a:cs typeface="Arial" charset="0"/>
                </a:rPr>
                <a:t>Banco do Brasil</a:t>
              </a:r>
            </a:p>
          </p:txBody>
        </p:sp>
        <p:cxnSp>
          <p:nvCxnSpPr>
            <p:cNvPr id="21" name="Conector reto 11"/>
            <p:cNvCxnSpPr/>
            <p:nvPr/>
          </p:nvCxnSpPr>
          <p:spPr bwMode="auto">
            <a:xfrm>
              <a:off x="4702514" y="2957807"/>
              <a:ext cx="0" cy="288032"/>
            </a:xfrm>
            <a:prstGeom prst="line">
              <a:avLst/>
            </a:prstGeom>
            <a:no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2" name="Conector de seta reta 21"/>
            <p:cNvCxnSpPr/>
            <p:nvPr/>
          </p:nvCxnSpPr>
          <p:spPr bwMode="auto">
            <a:xfrm>
              <a:off x="5922150" y="4644135"/>
              <a:ext cx="126014" cy="0"/>
            </a:xfrm>
            <a:prstGeom prst="straightConnector1">
              <a:avLst/>
            </a:prstGeom>
            <a:ln>
              <a:prstDash val="dash"/>
              <a:headEnd type="none" w="med" len="med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3" name="Grupo 66"/>
            <p:cNvGrpSpPr/>
            <p:nvPr/>
          </p:nvGrpSpPr>
          <p:grpSpPr>
            <a:xfrm>
              <a:off x="6210182" y="5848591"/>
              <a:ext cx="2093141" cy="282385"/>
              <a:chOff x="4905037" y="5855995"/>
              <a:chExt cx="2093141" cy="282385"/>
            </a:xfrm>
          </p:grpSpPr>
          <p:sp>
            <p:nvSpPr>
              <p:cNvPr id="32" name="CaixaDeTexto 31"/>
              <p:cNvSpPr txBox="1"/>
              <p:nvPr/>
            </p:nvSpPr>
            <p:spPr>
              <a:xfrm>
                <a:off x="5094057" y="5855995"/>
                <a:ext cx="1904121" cy="282385"/>
              </a:xfrm>
              <a:prstGeom prst="rect">
                <a:avLst/>
              </a:prstGeom>
              <a:noFill/>
              <a:ln/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spAutoFit/>
              </a:bodyPr>
              <a:lstStyle/>
              <a:p>
                <a:r>
                  <a:rPr lang="en-US" sz="1235" dirty="0" err="1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charset="0"/>
                    <a:cs typeface="Arial" charset="0"/>
                  </a:rPr>
                  <a:t>Fluxo</a:t>
                </a:r>
                <a:r>
                  <a:rPr lang="en-US" sz="1235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charset="0"/>
                    <a:cs typeface="Arial" charset="0"/>
                  </a:rPr>
                  <a:t> de </a:t>
                </a:r>
                <a:r>
                  <a:rPr lang="en-US" sz="1235" dirty="0" err="1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charset="0"/>
                    <a:cs typeface="Arial" charset="0"/>
                  </a:rPr>
                  <a:t>Documentos</a:t>
                </a:r>
                <a:endParaRPr lang="en-US" sz="1235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  <a:cs typeface="Arial" charset="0"/>
                </a:endParaRPr>
              </a:p>
            </p:txBody>
          </p:sp>
          <p:cxnSp>
            <p:nvCxnSpPr>
              <p:cNvPr id="33" name="Conector de seta reta 32"/>
              <p:cNvCxnSpPr/>
              <p:nvPr/>
            </p:nvCxnSpPr>
            <p:spPr bwMode="auto">
              <a:xfrm>
                <a:off x="4905037" y="5994285"/>
                <a:ext cx="252028" cy="0"/>
              </a:xfrm>
              <a:prstGeom prst="straightConnector1">
                <a:avLst/>
              </a:prstGeom>
              <a:ln w="25400">
                <a:solidFill>
                  <a:schemeClr val="accent2">
                    <a:lumMod val="75000"/>
                  </a:schemeClr>
                </a:solidFill>
                <a:headEnd type="none" w="med" len="med"/>
                <a:tailEnd type="arrow"/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" name="Grupo 65"/>
            <p:cNvGrpSpPr/>
            <p:nvPr/>
          </p:nvGrpSpPr>
          <p:grpSpPr>
            <a:xfrm>
              <a:off x="4121950" y="5753567"/>
              <a:ext cx="1584176" cy="472437"/>
              <a:chOff x="5868144" y="5760971"/>
              <a:chExt cx="1584176" cy="472437"/>
            </a:xfrm>
          </p:grpSpPr>
          <p:cxnSp>
            <p:nvCxnSpPr>
              <p:cNvPr id="30" name="Conector de seta reta 29"/>
              <p:cNvCxnSpPr/>
              <p:nvPr/>
            </p:nvCxnSpPr>
            <p:spPr bwMode="auto">
              <a:xfrm>
                <a:off x="5868144" y="5997188"/>
                <a:ext cx="252000" cy="0"/>
              </a:xfrm>
              <a:prstGeom prst="straightConnector1">
                <a:avLst/>
              </a:prstGeom>
              <a:ln>
                <a:prstDash val="dash"/>
                <a:headEnd type="none" w="med" len="med"/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1" name="CaixaDeTexto 30"/>
              <p:cNvSpPr txBox="1"/>
              <p:nvPr/>
            </p:nvSpPr>
            <p:spPr>
              <a:xfrm>
                <a:off x="6084168" y="5760971"/>
                <a:ext cx="1368152" cy="472437"/>
              </a:xfrm>
              <a:prstGeom prst="rect">
                <a:avLst/>
              </a:prstGeom>
              <a:ln>
                <a:noFill/>
                <a:prstDash val="dash"/>
                <a:headEnd type="none" w="med" len="med"/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wrap="square" rtlCol="0" anchor="ctr">
                <a:spAutoFit/>
              </a:bodyPr>
              <a:lstStyle/>
              <a:p>
                <a:r>
                  <a:rPr lang="en-US" sz="1235" dirty="0" err="1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charset="0"/>
                    <a:cs typeface="Arial" charset="0"/>
                  </a:rPr>
                  <a:t>Fluxo</a:t>
                </a:r>
                <a:r>
                  <a:rPr lang="en-US" sz="1235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charset="0"/>
                    <a:cs typeface="Arial" charset="0"/>
                  </a:rPr>
                  <a:t> </a:t>
                </a:r>
                <a:r>
                  <a:rPr lang="en-US" sz="1235" dirty="0" err="1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charset="0"/>
                    <a:cs typeface="Arial" charset="0"/>
                  </a:rPr>
                  <a:t>Financeiro</a:t>
                </a:r>
                <a:endParaRPr lang="en-US" sz="1235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  <a:cs typeface="Arial" charset="0"/>
                </a:endParaRPr>
              </a:p>
            </p:txBody>
          </p:sp>
        </p:grpSp>
        <p:sp>
          <p:nvSpPr>
            <p:cNvPr id="25" name="CaixaDeTexto 24"/>
            <p:cNvSpPr txBox="1"/>
            <p:nvPr/>
          </p:nvSpPr>
          <p:spPr>
            <a:xfrm>
              <a:off x="3946514" y="3291087"/>
              <a:ext cx="1440000" cy="268856"/>
            </a:xfrm>
            <a:prstGeom prst="rect">
              <a:avLst/>
            </a:prstGeom>
            <a:solidFill>
              <a:srgbClr val="FFFF00"/>
            </a:solidFill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r>
                <a:rPr lang="pt-BR" sz="1147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  <a:cs typeface="Arial" charset="0"/>
                </a:rPr>
                <a:t>Rede Bancária</a:t>
              </a:r>
            </a:p>
          </p:txBody>
        </p:sp>
        <p:cxnSp>
          <p:nvCxnSpPr>
            <p:cNvPr id="26" name="Conector de seta reta 25"/>
            <p:cNvCxnSpPr/>
            <p:nvPr/>
          </p:nvCxnSpPr>
          <p:spPr bwMode="auto">
            <a:xfrm>
              <a:off x="4702514" y="3582634"/>
              <a:ext cx="0" cy="206406"/>
            </a:xfrm>
            <a:prstGeom prst="straightConnector1">
              <a:avLst/>
            </a:prstGeom>
            <a:ln>
              <a:prstDash val="dash"/>
              <a:headEnd type="none" w="med" len="med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ector de seta reta 26"/>
            <p:cNvCxnSpPr/>
            <p:nvPr/>
          </p:nvCxnSpPr>
          <p:spPr bwMode="auto">
            <a:xfrm>
              <a:off x="4702514" y="3042574"/>
              <a:ext cx="0" cy="206406"/>
            </a:xfrm>
            <a:prstGeom prst="straightConnector1">
              <a:avLst/>
            </a:prstGeom>
            <a:ln>
              <a:prstDash val="dash"/>
              <a:headEnd type="none" w="med" len="med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CaixaDeTexto 27"/>
            <p:cNvSpPr txBox="1"/>
            <p:nvPr/>
          </p:nvSpPr>
          <p:spPr>
            <a:xfrm>
              <a:off x="3834110" y="4869160"/>
              <a:ext cx="1097930" cy="276999"/>
            </a:xfrm>
            <a:prstGeom prst="rect">
              <a:avLst/>
            </a:prstGeom>
            <a:solidFill>
              <a:srgbClr val="008000"/>
            </a:solidFill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pt-BR" sz="1147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  <a:cs typeface="Arial" charset="0"/>
                </a:rPr>
                <a:t>Fundo Social</a:t>
              </a:r>
            </a:p>
          </p:txBody>
        </p:sp>
        <p:cxnSp>
          <p:nvCxnSpPr>
            <p:cNvPr id="29" name="Conector de seta reta 28"/>
            <p:cNvCxnSpPr/>
            <p:nvPr/>
          </p:nvCxnSpPr>
          <p:spPr bwMode="auto">
            <a:xfrm>
              <a:off x="5247075" y="4562509"/>
              <a:ext cx="0" cy="756701"/>
            </a:xfrm>
            <a:prstGeom prst="straightConnector1">
              <a:avLst/>
            </a:prstGeom>
            <a:ln>
              <a:prstDash val="dash"/>
              <a:headEnd type="none" w="med" len="med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89038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z="3600" dirty="0" smtClean="0"/>
              <a:t>Considerações Finais</a:t>
            </a:r>
            <a:endParaRPr lang="pt-BR" sz="3600" dirty="0"/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87624" y="1052736"/>
            <a:ext cx="6923112" cy="5716005"/>
          </a:xfrm>
          <a:prstGeom prst="rect">
            <a:avLst/>
          </a:prstGeom>
        </p:spPr>
      </p:pic>
      <p:sp>
        <p:nvSpPr>
          <p:cNvPr id="4" name="Retângulo de cantos arredondados 3"/>
          <p:cNvSpPr/>
          <p:nvPr/>
        </p:nvSpPr>
        <p:spPr>
          <a:xfrm>
            <a:off x="1115616" y="3068960"/>
            <a:ext cx="1008112" cy="504056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cxnSp>
        <p:nvCxnSpPr>
          <p:cNvPr id="35" name="Conector de seta reta 34"/>
          <p:cNvCxnSpPr/>
          <p:nvPr/>
        </p:nvCxnSpPr>
        <p:spPr>
          <a:xfrm>
            <a:off x="467544" y="2276872"/>
            <a:ext cx="720080" cy="792088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952800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202267" y="1484784"/>
            <a:ext cx="8471367" cy="437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663" tIns="40331" rIns="80663" bIns="40331"/>
          <a:lstStyle/>
          <a:p>
            <a:pPr marL="301232" indent="-301232" algn="just">
              <a:lnSpc>
                <a:spcPct val="90000"/>
              </a:lnSpc>
              <a:spcBef>
                <a:spcPct val="15000"/>
              </a:spcBef>
              <a:buFontTx/>
              <a:buChar char="•"/>
            </a:pPr>
            <a:endParaRPr lang="es-AR" sz="1588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035820" y="3250084"/>
            <a:ext cx="7047660" cy="29496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673" tIns="40337" rIns="80673" bIns="40337">
            <a:spAutoFit/>
          </a:bodyPr>
          <a:lstStyle/>
          <a:p>
            <a:pPr algn="ctr" eaLnBrk="0" hangingPunct="0">
              <a:lnSpc>
                <a:spcPct val="110000"/>
              </a:lnSpc>
            </a:pPr>
            <a:r>
              <a:rPr lang="pt-BR" sz="1941" b="1" dirty="0" smtClean="0">
                <a:solidFill>
                  <a:srgbClr val="595959"/>
                </a:solidFill>
                <a:latin typeface="Arial" pitchFamily="34" charset="0"/>
              </a:rPr>
              <a:t>Thyago Grotti Vieira</a:t>
            </a:r>
            <a:endParaRPr lang="pt-BR" sz="1941" b="1" dirty="0">
              <a:solidFill>
                <a:srgbClr val="595959"/>
              </a:solidFill>
              <a:latin typeface="Arial" pitchFamily="34" charset="0"/>
            </a:endParaRPr>
          </a:p>
          <a:p>
            <a:pPr algn="ctr" eaLnBrk="0" hangingPunct="0">
              <a:lnSpc>
                <a:spcPct val="110000"/>
              </a:lnSpc>
            </a:pPr>
            <a:r>
              <a:rPr lang="en-US" sz="1765" dirty="0" err="1">
                <a:solidFill>
                  <a:srgbClr val="595959"/>
                </a:solidFill>
                <a:latin typeface="Arial" pitchFamily="34" charset="0"/>
              </a:rPr>
              <a:t>Especialista</a:t>
            </a:r>
            <a:r>
              <a:rPr lang="en-US" sz="1765" dirty="0">
                <a:solidFill>
                  <a:srgbClr val="595959"/>
                </a:solidFill>
                <a:latin typeface="Arial" pitchFamily="34" charset="0"/>
              </a:rPr>
              <a:t> </a:t>
            </a:r>
            <a:r>
              <a:rPr lang="en-US" sz="1765" dirty="0" err="1">
                <a:solidFill>
                  <a:srgbClr val="595959"/>
                </a:solidFill>
                <a:latin typeface="Arial" pitchFamily="34" charset="0"/>
              </a:rPr>
              <a:t>em</a:t>
            </a:r>
            <a:r>
              <a:rPr lang="en-US" sz="1765" dirty="0">
                <a:solidFill>
                  <a:srgbClr val="595959"/>
                </a:solidFill>
                <a:latin typeface="Arial" pitchFamily="34" charset="0"/>
              </a:rPr>
              <a:t> </a:t>
            </a:r>
            <a:r>
              <a:rPr lang="en-US" sz="1765" dirty="0" err="1">
                <a:solidFill>
                  <a:srgbClr val="595959"/>
                </a:solidFill>
                <a:latin typeface="Arial" pitchFamily="34" charset="0"/>
              </a:rPr>
              <a:t>Regulação</a:t>
            </a:r>
            <a:r>
              <a:rPr lang="en-US" sz="1765" dirty="0">
                <a:solidFill>
                  <a:srgbClr val="595959"/>
                </a:solidFill>
                <a:latin typeface="Arial" pitchFamily="34" charset="0"/>
              </a:rPr>
              <a:t> – </a:t>
            </a:r>
            <a:r>
              <a:rPr lang="pt-BR" sz="1765" dirty="0" smtClean="0">
                <a:solidFill>
                  <a:srgbClr val="595959"/>
                </a:solidFill>
                <a:latin typeface="Arial" pitchFamily="34" charset="0"/>
              </a:rPr>
              <a:t>Superintendente Adjunto</a:t>
            </a:r>
            <a:endParaRPr lang="pt-BR" sz="1765" dirty="0">
              <a:solidFill>
                <a:srgbClr val="595959"/>
              </a:solidFill>
              <a:latin typeface="Arial" pitchFamily="34" charset="0"/>
            </a:endParaRPr>
          </a:p>
          <a:p>
            <a:pPr algn="ctr" eaLnBrk="0" hangingPunct="0">
              <a:lnSpc>
                <a:spcPct val="110000"/>
              </a:lnSpc>
            </a:pPr>
            <a:r>
              <a:rPr lang="pt-BR" sz="1412" dirty="0">
                <a:solidFill>
                  <a:srgbClr val="595959"/>
                </a:solidFill>
                <a:latin typeface="Arial" pitchFamily="34" charset="0"/>
              </a:rPr>
              <a:t>Superintendência de Participações Governamentais (SPG)</a:t>
            </a:r>
          </a:p>
          <a:p>
            <a:pPr algn="ctr" eaLnBrk="0" hangingPunct="0">
              <a:lnSpc>
                <a:spcPct val="110000"/>
              </a:lnSpc>
            </a:pPr>
            <a:r>
              <a:rPr lang="pt-BR" sz="1412" dirty="0">
                <a:solidFill>
                  <a:srgbClr val="595959"/>
                </a:solidFill>
                <a:latin typeface="Arial" pitchFamily="34" charset="0"/>
              </a:rPr>
              <a:t>Agência Nacional do Petróleo, Gás Natural e Biocombustíveis - ANP</a:t>
            </a:r>
            <a:br>
              <a:rPr lang="pt-BR" sz="1412" dirty="0">
                <a:solidFill>
                  <a:srgbClr val="595959"/>
                </a:solidFill>
                <a:latin typeface="Arial" pitchFamily="34" charset="0"/>
              </a:rPr>
            </a:br>
            <a:r>
              <a:rPr lang="pt-BR" sz="1412" dirty="0">
                <a:solidFill>
                  <a:srgbClr val="595959"/>
                </a:solidFill>
                <a:latin typeface="Arial" pitchFamily="34" charset="0"/>
              </a:rPr>
              <a:t>Av. Rio Branco, 65 - 13º andar</a:t>
            </a:r>
            <a:br>
              <a:rPr lang="pt-BR" sz="1412" dirty="0">
                <a:solidFill>
                  <a:srgbClr val="595959"/>
                </a:solidFill>
                <a:latin typeface="Arial" pitchFamily="34" charset="0"/>
              </a:rPr>
            </a:br>
            <a:r>
              <a:rPr lang="pt-BR" sz="1412" dirty="0">
                <a:solidFill>
                  <a:srgbClr val="595959"/>
                </a:solidFill>
                <a:latin typeface="Arial" pitchFamily="34" charset="0"/>
              </a:rPr>
              <a:t>Rio de Janeiro – RJ – Brasil</a:t>
            </a:r>
          </a:p>
          <a:p>
            <a:pPr algn="ctr" eaLnBrk="0" hangingPunct="0">
              <a:lnSpc>
                <a:spcPct val="110000"/>
              </a:lnSpc>
            </a:pPr>
            <a:r>
              <a:rPr lang="pt-BR" sz="1412" dirty="0">
                <a:solidFill>
                  <a:srgbClr val="595959"/>
                </a:solidFill>
                <a:latin typeface="Arial" pitchFamily="34" charset="0"/>
              </a:rPr>
              <a:t>Tel.: </a:t>
            </a:r>
            <a:r>
              <a:rPr lang="pt-BR" sz="1412" dirty="0" smtClean="0">
                <a:solidFill>
                  <a:srgbClr val="595959"/>
                </a:solidFill>
                <a:latin typeface="Arial" pitchFamily="34" charset="0"/>
              </a:rPr>
              <a:t>+55 (21</a:t>
            </a:r>
            <a:r>
              <a:rPr lang="pt-BR" sz="1412" dirty="0">
                <a:solidFill>
                  <a:srgbClr val="595959"/>
                </a:solidFill>
                <a:latin typeface="Arial" pitchFamily="34" charset="0"/>
              </a:rPr>
              <a:t>) </a:t>
            </a:r>
            <a:r>
              <a:rPr lang="pt-BR" sz="1412" dirty="0" smtClean="0">
                <a:solidFill>
                  <a:srgbClr val="595959"/>
                </a:solidFill>
                <a:latin typeface="Arial" pitchFamily="34" charset="0"/>
              </a:rPr>
              <a:t>2112-8483 / 8497</a:t>
            </a:r>
            <a:r>
              <a:rPr lang="pt-BR" sz="1412" b="1" dirty="0">
                <a:solidFill>
                  <a:srgbClr val="595959"/>
                </a:solidFill>
                <a:latin typeface="Arial" pitchFamily="34" charset="0"/>
              </a:rPr>
              <a:t/>
            </a:r>
            <a:br>
              <a:rPr lang="pt-BR" sz="1412" b="1" dirty="0">
                <a:solidFill>
                  <a:srgbClr val="595959"/>
                </a:solidFill>
                <a:latin typeface="Arial" pitchFamily="34" charset="0"/>
              </a:rPr>
            </a:br>
            <a:endParaRPr lang="pt-BR" sz="1412" b="1" dirty="0">
              <a:solidFill>
                <a:srgbClr val="595959"/>
              </a:solidFill>
              <a:latin typeface="Arial" pitchFamily="34" charset="0"/>
            </a:endParaRPr>
          </a:p>
          <a:p>
            <a:pPr algn="ctr" eaLnBrk="0" hangingPunct="0">
              <a:lnSpc>
                <a:spcPct val="110000"/>
              </a:lnSpc>
            </a:pPr>
            <a:r>
              <a:rPr lang="pt-BR" sz="1588" u="sng" dirty="0">
                <a:latin typeface="Arial" pitchFamily="34" charset="0"/>
              </a:rPr>
              <a:t/>
            </a:r>
            <a:br>
              <a:rPr lang="pt-BR" sz="1588" u="sng" dirty="0">
                <a:latin typeface="Arial" pitchFamily="34" charset="0"/>
              </a:rPr>
            </a:br>
            <a:r>
              <a:rPr lang="pt-BR" sz="1765" i="1" u="sng" dirty="0">
                <a:solidFill>
                  <a:srgbClr val="595959"/>
                </a:solidFill>
                <a:latin typeface="Arial" pitchFamily="34" charset="0"/>
              </a:rPr>
              <a:t>www.anp.gov.br</a:t>
            </a:r>
            <a:r>
              <a:rPr lang="pt-BR" sz="1588" u="sng" dirty="0">
                <a:latin typeface="Arial" pitchFamily="34" charset="0"/>
              </a:rPr>
              <a:t/>
            </a:r>
            <a:br>
              <a:rPr lang="pt-BR" sz="1588" u="sng" dirty="0">
                <a:latin typeface="Arial" pitchFamily="34" charset="0"/>
              </a:rPr>
            </a:br>
            <a:endParaRPr lang="pt-BR" sz="1412" u="sng" dirty="0">
              <a:latin typeface="Arial" pitchFamily="34" charset="0"/>
            </a:endParaRPr>
          </a:p>
        </p:txBody>
      </p:sp>
      <p:sp>
        <p:nvSpPr>
          <p:cNvPr id="9" name="CaixaDeTexto 6"/>
          <p:cNvSpPr txBox="1">
            <a:spLocks noChangeArrowheads="1"/>
          </p:cNvSpPr>
          <p:nvPr/>
        </p:nvSpPr>
        <p:spPr bwMode="auto">
          <a:xfrm>
            <a:off x="2491895" y="1968973"/>
            <a:ext cx="4816409" cy="6436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80673" tIns="40337" rIns="80673" bIns="40337">
            <a:spAutoFit/>
          </a:bodyPr>
          <a:lstStyle/>
          <a:p>
            <a:pPr algn="ctr" eaLnBrk="0" hangingPunct="0">
              <a:lnSpc>
                <a:spcPct val="110000"/>
              </a:lnSpc>
            </a:pPr>
            <a:r>
              <a:rPr lang="pt-BR" sz="3600" b="1" i="1" dirty="0">
                <a:latin typeface="Arial" pitchFamily="34" charset="0"/>
              </a:rPr>
              <a:t>MUITO OBRIGADO!</a:t>
            </a:r>
            <a:endParaRPr lang="pt-BR" sz="1600" i="1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59967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z="3600" dirty="0" smtClean="0"/>
              <a:t>Base Legal</a:t>
            </a:r>
            <a:endParaRPr lang="pt-BR" sz="3600" dirty="0"/>
          </a:p>
        </p:txBody>
      </p:sp>
      <p:grpSp>
        <p:nvGrpSpPr>
          <p:cNvPr id="26" name="Grupo 25"/>
          <p:cNvGrpSpPr/>
          <p:nvPr/>
        </p:nvGrpSpPr>
        <p:grpSpPr>
          <a:xfrm>
            <a:off x="736601" y="1821062"/>
            <a:ext cx="7867894" cy="4575982"/>
            <a:chOff x="792776" y="1653954"/>
            <a:chExt cx="8916947" cy="5186113"/>
          </a:xfrm>
        </p:grpSpPr>
        <p:sp>
          <p:nvSpPr>
            <p:cNvPr id="27" name="Oval 4"/>
            <p:cNvSpPr>
              <a:spLocks noChangeArrowheads="1"/>
            </p:cNvSpPr>
            <p:nvPr/>
          </p:nvSpPr>
          <p:spPr bwMode="auto">
            <a:xfrm>
              <a:off x="5391472" y="5398370"/>
              <a:ext cx="1200766" cy="1083250"/>
            </a:xfrm>
            <a:prstGeom prst="ellipse">
              <a:avLst/>
            </a:prstGeom>
            <a:noFill/>
            <a:ln w="6350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80654" tIns="40327" rIns="80654" bIns="40327" anchor="ctr"/>
            <a:lstStyle/>
            <a:p>
              <a:pPr algn="ctr"/>
              <a:r>
                <a:rPr lang="en-GB" sz="1588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charset="0"/>
                </a:rPr>
                <a:t>IPI</a:t>
              </a:r>
            </a:p>
          </p:txBody>
        </p:sp>
        <p:sp>
          <p:nvSpPr>
            <p:cNvPr id="28" name="Oval 5"/>
            <p:cNvSpPr>
              <a:spLocks noChangeArrowheads="1"/>
            </p:cNvSpPr>
            <p:nvPr/>
          </p:nvSpPr>
          <p:spPr bwMode="auto">
            <a:xfrm>
              <a:off x="3929814" y="5758410"/>
              <a:ext cx="1200766" cy="1081657"/>
            </a:xfrm>
            <a:prstGeom prst="ellipse">
              <a:avLst/>
            </a:prstGeom>
            <a:noFill/>
            <a:ln w="6350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80654" tIns="40327" rIns="80654" bIns="40327" anchor="ctr"/>
            <a:lstStyle/>
            <a:p>
              <a:pPr algn="ctr"/>
              <a:r>
                <a:rPr lang="en-GB" sz="1588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charset="0"/>
                </a:rPr>
                <a:t>I Import.</a:t>
              </a:r>
            </a:p>
          </p:txBody>
        </p:sp>
        <p:sp>
          <p:nvSpPr>
            <p:cNvPr id="29" name="Oval 6"/>
            <p:cNvSpPr>
              <a:spLocks noChangeArrowheads="1"/>
            </p:cNvSpPr>
            <p:nvPr/>
          </p:nvSpPr>
          <p:spPr bwMode="auto">
            <a:xfrm>
              <a:off x="2120303" y="2225295"/>
              <a:ext cx="1200766" cy="1080000"/>
            </a:xfrm>
            <a:prstGeom prst="ellipse">
              <a:avLst/>
            </a:prstGeom>
            <a:noFill/>
            <a:ln w="6350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80654" tIns="40327" rIns="80654" bIns="40327" anchor="ctr"/>
            <a:lstStyle/>
            <a:p>
              <a:pPr algn="ctr"/>
              <a:r>
                <a:rPr lang="en-GB" sz="1588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charset="0"/>
                </a:rPr>
                <a:t>I</a:t>
              </a:r>
              <a:r>
                <a:rPr lang="pt-BR" sz="1588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charset="0"/>
                </a:rPr>
                <a:t>SS</a:t>
              </a:r>
              <a:endParaRPr lang="en-GB" sz="1588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endParaRPr>
            </a:p>
          </p:txBody>
        </p:sp>
        <p:sp>
          <p:nvSpPr>
            <p:cNvPr id="30" name="Oval 7"/>
            <p:cNvSpPr>
              <a:spLocks noChangeArrowheads="1"/>
            </p:cNvSpPr>
            <p:nvPr/>
          </p:nvSpPr>
          <p:spPr bwMode="auto">
            <a:xfrm>
              <a:off x="1308154" y="4606282"/>
              <a:ext cx="1200766" cy="1080000"/>
            </a:xfrm>
            <a:prstGeom prst="ellipse">
              <a:avLst/>
            </a:prstGeom>
            <a:noFill/>
            <a:ln w="6350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80654" tIns="40327" rIns="80654" bIns="40327" anchor="ctr"/>
            <a:lstStyle/>
            <a:p>
              <a:pPr algn="ctr"/>
              <a:r>
                <a:rPr lang="pt-BR" sz="1588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charset="0"/>
                </a:rPr>
                <a:t>PIS /</a:t>
              </a:r>
            </a:p>
            <a:p>
              <a:pPr algn="ctr"/>
              <a:r>
                <a:rPr lang="pt-BR" sz="1588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charset="0"/>
                </a:rPr>
                <a:t>COFINS</a:t>
              </a:r>
              <a:endParaRPr lang="en-GB" sz="1588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endParaRPr>
            </a:p>
          </p:txBody>
        </p:sp>
        <p:sp>
          <p:nvSpPr>
            <p:cNvPr id="31" name="Oval 8"/>
            <p:cNvSpPr>
              <a:spLocks noChangeArrowheads="1"/>
            </p:cNvSpPr>
            <p:nvPr/>
          </p:nvSpPr>
          <p:spPr bwMode="auto">
            <a:xfrm>
              <a:off x="2604300" y="5540849"/>
              <a:ext cx="1200766" cy="1081657"/>
            </a:xfrm>
            <a:prstGeom prst="ellipse">
              <a:avLst/>
            </a:prstGeom>
            <a:noFill/>
            <a:ln w="6350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80654" tIns="40327" rIns="80654" bIns="40327" anchor="ctr"/>
            <a:lstStyle/>
            <a:p>
              <a:pPr algn="ctr"/>
              <a:r>
                <a:rPr lang="pt-BR" sz="1588" b="1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charset="0"/>
                </a:rPr>
                <a:t>Cide</a:t>
              </a:r>
              <a:endParaRPr lang="en-GB" sz="1588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endParaRPr>
            </a:p>
          </p:txBody>
        </p:sp>
        <p:sp>
          <p:nvSpPr>
            <p:cNvPr id="32" name="Oval 9"/>
            <p:cNvSpPr>
              <a:spLocks noChangeArrowheads="1"/>
            </p:cNvSpPr>
            <p:nvPr/>
          </p:nvSpPr>
          <p:spPr bwMode="auto">
            <a:xfrm>
              <a:off x="792776" y="3382266"/>
              <a:ext cx="1500122" cy="1080000"/>
            </a:xfrm>
            <a:prstGeom prst="ellipse">
              <a:avLst/>
            </a:prstGeom>
            <a:noFill/>
            <a:ln w="6350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80654" tIns="40327" rIns="80654" bIns="40327" anchor="ctr"/>
            <a:lstStyle/>
            <a:p>
              <a:pPr algn="ctr"/>
              <a:r>
                <a:rPr lang="pt-BR" sz="1588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charset="0"/>
                </a:rPr>
                <a:t>IRPJ</a:t>
              </a:r>
            </a:p>
            <a:p>
              <a:pPr algn="ctr"/>
              <a:r>
                <a:rPr lang="pt-BR" sz="1588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charset="0"/>
                </a:rPr>
                <a:t>CSLL</a:t>
              </a:r>
              <a:endParaRPr lang="en-GB" sz="1588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endParaRPr>
            </a:p>
          </p:txBody>
        </p:sp>
        <p:sp>
          <p:nvSpPr>
            <p:cNvPr id="33" name="Oval 10"/>
            <p:cNvSpPr>
              <a:spLocks noChangeArrowheads="1"/>
            </p:cNvSpPr>
            <p:nvPr/>
          </p:nvSpPr>
          <p:spPr bwMode="auto">
            <a:xfrm>
              <a:off x="3764250" y="1725962"/>
              <a:ext cx="1200766" cy="1081657"/>
            </a:xfrm>
            <a:prstGeom prst="ellipse">
              <a:avLst/>
            </a:prstGeom>
            <a:noFill/>
            <a:ln w="6350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80654" tIns="40327" rIns="80654" bIns="40327" anchor="ctr"/>
            <a:lstStyle/>
            <a:p>
              <a:pPr algn="ctr"/>
              <a:r>
                <a:rPr lang="en-GB" sz="1588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charset="0"/>
                </a:rPr>
                <a:t>I</a:t>
              </a:r>
              <a:r>
                <a:rPr lang="pt-BR" sz="1588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charset="0"/>
                </a:rPr>
                <a:t>CMS</a:t>
              </a:r>
              <a:endParaRPr lang="en-GB" sz="1588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endParaRPr>
            </a:p>
          </p:txBody>
        </p:sp>
        <p:sp>
          <p:nvSpPr>
            <p:cNvPr id="34" name="Oval 11"/>
            <p:cNvSpPr>
              <a:spLocks noChangeArrowheads="1"/>
            </p:cNvSpPr>
            <p:nvPr/>
          </p:nvSpPr>
          <p:spPr bwMode="auto">
            <a:xfrm>
              <a:off x="2785910" y="3530848"/>
              <a:ext cx="3152430" cy="1586643"/>
            </a:xfrm>
            <a:prstGeom prst="ellipse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</p:spPr>
          <p:txBody>
            <a:bodyPr wrap="none" lIns="80654" tIns="40327" rIns="80654" bIns="40327" anchor="ctr"/>
            <a:lstStyle/>
            <a:p>
              <a:pPr algn="ctr"/>
              <a:r>
                <a:rPr lang="pt-BR" sz="2206" b="1" dirty="0">
                  <a:solidFill>
                    <a:srgbClr val="002060"/>
                  </a:solidFill>
                  <a:latin typeface="Arial" charset="0"/>
                </a:rPr>
                <a:t>Concessionárias</a:t>
              </a:r>
              <a:endParaRPr lang="en-GB" sz="2206" b="1" dirty="0">
                <a:solidFill>
                  <a:srgbClr val="002060"/>
                </a:solidFill>
                <a:latin typeface="Arial" charset="0"/>
              </a:endParaRPr>
            </a:p>
          </p:txBody>
        </p:sp>
        <p:sp>
          <p:nvSpPr>
            <p:cNvPr id="35" name="Oval 12"/>
            <p:cNvSpPr>
              <a:spLocks noChangeArrowheads="1"/>
            </p:cNvSpPr>
            <p:nvPr/>
          </p:nvSpPr>
          <p:spPr bwMode="auto">
            <a:xfrm>
              <a:off x="5796362" y="1653954"/>
              <a:ext cx="3913361" cy="2465987"/>
            </a:xfrm>
            <a:prstGeom prst="ellipse">
              <a:avLst/>
            </a:prstGeom>
            <a:solidFill>
              <a:srgbClr val="C7C7C7"/>
            </a:solidFill>
            <a:ln w="6350">
              <a:solidFill>
                <a:srgbClr val="002060"/>
              </a:solidFill>
              <a:round/>
              <a:headEnd/>
              <a:tailEnd/>
            </a:ln>
          </p:spPr>
          <p:txBody>
            <a:bodyPr wrap="none" lIns="80654" tIns="40327" rIns="80654" bIns="40327" anchor="ctr"/>
            <a:lstStyle/>
            <a:p>
              <a:pPr algn="ctr"/>
              <a:r>
                <a:rPr lang="pt-BR" sz="1941" b="1" dirty="0">
                  <a:solidFill>
                    <a:srgbClr val="002060"/>
                  </a:solidFill>
                  <a:latin typeface="Arial" charset="0"/>
                </a:rPr>
                <a:t>Participações</a:t>
              </a:r>
              <a:endParaRPr lang="en-US" sz="1941" b="1" dirty="0">
                <a:solidFill>
                  <a:srgbClr val="002060"/>
                </a:solidFill>
                <a:latin typeface="Arial" charset="0"/>
              </a:endParaRPr>
            </a:p>
            <a:p>
              <a:pPr algn="ctr"/>
              <a:r>
                <a:rPr lang="en-US" sz="1941" b="1" dirty="0" err="1">
                  <a:solidFill>
                    <a:srgbClr val="002060"/>
                  </a:solidFill>
                  <a:latin typeface="Arial" charset="0"/>
                </a:rPr>
                <a:t>Governamentais</a:t>
              </a:r>
              <a:r>
                <a:rPr lang="en-US" sz="1941" b="1" dirty="0">
                  <a:solidFill>
                    <a:srgbClr val="002060"/>
                  </a:solidFill>
                  <a:latin typeface="Arial" charset="0"/>
                </a:rPr>
                <a:t> e </a:t>
              </a:r>
            </a:p>
            <a:p>
              <a:pPr algn="ctr"/>
              <a:r>
                <a:rPr lang="en-US" sz="1941" b="1" dirty="0">
                  <a:solidFill>
                    <a:srgbClr val="002060"/>
                  </a:solidFill>
                  <a:latin typeface="Arial" charset="0"/>
                </a:rPr>
                <a:t>de </a:t>
              </a:r>
              <a:r>
                <a:rPr lang="en-US" sz="1941" b="1" dirty="0" err="1">
                  <a:solidFill>
                    <a:srgbClr val="002060"/>
                  </a:solidFill>
                  <a:latin typeface="Arial" charset="0"/>
                </a:rPr>
                <a:t>Terceiros</a:t>
              </a:r>
              <a:endParaRPr lang="en-US" sz="1941" b="1" dirty="0">
                <a:solidFill>
                  <a:srgbClr val="002060"/>
                </a:solidFill>
                <a:latin typeface="Arial" charset="0"/>
              </a:endParaRPr>
            </a:p>
            <a:p>
              <a:pPr algn="ctr"/>
              <a:endParaRPr lang="en-US" sz="1235" b="1" dirty="0">
                <a:solidFill>
                  <a:srgbClr val="002060"/>
                </a:solidFill>
                <a:latin typeface="Arial" charset="0"/>
              </a:endParaRPr>
            </a:p>
            <a:p>
              <a:pPr algn="ctr"/>
              <a:r>
                <a:rPr lang="pt-BR" sz="1588" b="1" dirty="0">
                  <a:solidFill>
                    <a:srgbClr val="002060"/>
                  </a:solidFill>
                  <a:latin typeface="Arial" charset="0"/>
                </a:rPr>
                <a:t>Lei nº 9.478/97  </a:t>
              </a:r>
            </a:p>
            <a:p>
              <a:pPr algn="ctr"/>
              <a:r>
                <a:rPr lang="pt-BR" sz="1588" b="1" dirty="0">
                  <a:solidFill>
                    <a:srgbClr val="002060"/>
                  </a:solidFill>
                  <a:latin typeface="Arial" charset="0"/>
                </a:rPr>
                <a:t>Decreto nº 2.705/98</a:t>
              </a:r>
              <a:endParaRPr lang="en-GB" sz="1588" b="1" dirty="0">
                <a:solidFill>
                  <a:srgbClr val="002060"/>
                </a:solidFill>
                <a:latin typeface="Arial" charset="0"/>
              </a:endParaRPr>
            </a:p>
          </p:txBody>
        </p:sp>
        <p:sp>
          <p:nvSpPr>
            <p:cNvPr id="36" name="Oval 24"/>
            <p:cNvSpPr>
              <a:spLocks noChangeArrowheads="1"/>
            </p:cNvSpPr>
            <p:nvPr/>
          </p:nvSpPr>
          <p:spPr bwMode="auto">
            <a:xfrm>
              <a:off x="6901410" y="4641349"/>
              <a:ext cx="2623959" cy="547951"/>
            </a:xfrm>
            <a:prstGeom prst="ellipse">
              <a:avLst/>
            </a:prstGeom>
            <a:noFill/>
            <a:ln w="6350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80654" tIns="40327" rIns="80654" bIns="40327" anchor="ctr"/>
            <a:lstStyle/>
            <a:p>
              <a:pPr algn="ctr" defTabSz="899110"/>
              <a:r>
                <a:rPr lang="pt-BR" sz="1588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charset="0"/>
                </a:rPr>
                <a:t>IRRF</a:t>
              </a:r>
            </a:p>
          </p:txBody>
        </p:sp>
        <p:cxnSp>
          <p:nvCxnSpPr>
            <p:cNvPr id="37" name="Conector reto 36"/>
            <p:cNvCxnSpPr>
              <a:stCxn id="33" idx="4"/>
              <a:endCxn id="34" idx="0"/>
            </p:cNvCxnSpPr>
            <p:nvPr/>
          </p:nvCxnSpPr>
          <p:spPr bwMode="auto">
            <a:xfrm flipH="1">
              <a:off x="4362123" y="2807620"/>
              <a:ext cx="2508" cy="723229"/>
            </a:xfrm>
            <a:prstGeom prst="line">
              <a:avLst/>
            </a:prstGeom>
            <a:solidFill>
              <a:schemeClr val="accent1"/>
            </a:solidFill>
            <a:ln w="254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8" name="Conector reto 37"/>
            <p:cNvCxnSpPr/>
            <p:nvPr/>
          </p:nvCxnSpPr>
          <p:spPr bwMode="auto">
            <a:xfrm rot="16200000" flipV="1">
              <a:off x="2934466" y="3335257"/>
              <a:ext cx="474697" cy="280444"/>
            </a:xfrm>
            <a:prstGeom prst="line">
              <a:avLst/>
            </a:prstGeom>
            <a:solidFill>
              <a:schemeClr val="accent1"/>
            </a:solidFill>
            <a:ln w="254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9" name="Conector reto 38"/>
            <p:cNvCxnSpPr/>
            <p:nvPr/>
          </p:nvCxnSpPr>
          <p:spPr bwMode="auto">
            <a:xfrm flipH="1" flipV="1">
              <a:off x="5427916" y="4894314"/>
              <a:ext cx="321364" cy="544437"/>
            </a:xfrm>
            <a:prstGeom prst="line">
              <a:avLst/>
            </a:prstGeom>
            <a:solidFill>
              <a:schemeClr val="accent1"/>
            </a:solidFill>
            <a:ln w="254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0" name="Conector reto 39"/>
            <p:cNvCxnSpPr/>
            <p:nvPr/>
          </p:nvCxnSpPr>
          <p:spPr bwMode="auto">
            <a:xfrm rot="5400000">
              <a:off x="4203009" y="5429385"/>
              <a:ext cx="641182" cy="3088"/>
            </a:xfrm>
            <a:prstGeom prst="line">
              <a:avLst/>
            </a:prstGeom>
            <a:solidFill>
              <a:schemeClr val="accent1"/>
            </a:solidFill>
            <a:ln w="254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1" name="Conector reto 40"/>
            <p:cNvCxnSpPr/>
            <p:nvPr/>
          </p:nvCxnSpPr>
          <p:spPr bwMode="auto">
            <a:xfrm rot="10800000">
              <a:off x="2286405" y="3958208"/>
              <a:ext cx="488244" cy="230158"/>
            </a:xfrm>
            <a:prstGeom prst="line">
              <a:avLst/>
            </a:prstGeom>
            <a:solidFill>
              <a:schemeClr val="accent1"/>
            </a:solidFill>
            <a:ln w="254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2" name="Conector reto 41"/>
            <p:cNvCxnSpPr/>
            <p:nvPr/>
          </p:nvCxnSpPr>
          <p:spPr bwMode="auto">
            <a:xfrm flipH="1">
              <a:off x="2468282" y="4603360"/>
              <a:ext cx="400681" cy="362960"/>
            </a:xfrm>
            <a:prstGeom prst="line">
              <a:avLst/>
            </a:prstGeom>
            <a:solidFill>
              <a:schemeClr val="accent1"/>
            </a:solidFill>
            <a:ln w="254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3" name="Conector reto 42"/>
            <p:cNvCxnSpPr/>
            <p:nvPr/>
          </p:nvCxnSpPr>
          <p:spPr bwMode="auto">
            <a:xfrm rot="5400000">
              <a:off x="3143177" y="5168529"/>
              <a:ext cx="547970" cy="199740"/>
            </a:xfrm>
            <a:prstGeom prst="line">
              <a:avLst/>
            </a:prstGeom>
            <a:solidFill>
              <a:schemeClr val="accent1"/>
            </a:solidFill>
            <a:ln w="254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4" name="Conector reto 43"/>
            <p:cNvCxnSpPr/>
            <p:nvPr/>
          </p:nvCxnSpPr>
          <p:spPr bwMode="auto">
            <a:xfrm rot="10800000">
              <a:off x="5894203" y="4462264"/>
              <a:ext cx="1007207" cy="447701"/>
            </a:xfrm>
            <a:prstGeom prst="line">
              <a:avLst/>
            </a:prstGeom>
            <a:solidFill>
              <a:schemeClr val="accent1"/>
            </a:solidFill>
            <a:ln w="254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5" name="Conector reto 44"/>
            <p:cNvCxnSpPr/>
            <p:nvPr/>
          </p:nvCxnSpPr>
          <p:spPr bwMode="auto">
            <a:xfrm flipH="1">
              <a:off x="5677272" y="3571649"/>
              <a:ext cx="432048" cy="294165"/>
            </a:xfrm>
            <a:prstGeom prst="line">
              <a:avLst/>
            </a:prstGeom>
            <a:solidFill>
              <a:schemeClr val="accent1"/>
            </a:solidFill>
            <a:ln w="25400" cap="flat" cmpd="sng" algn="ctr">
              <a:solidFill>
                <a:srgbClr val="00206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46" name="CaixaDeTexto 45"/>
          <p:cNvSpPr txBox="1"/>
          <p:nvPr/>
        </p:nvSpPr>
        <p:spPr>
          <a:xfrm>
            <a:off x="71429" y="1268760"/>
            <a:ext cx="5083443" cy="5269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24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Regime </a:t>
            </a:r>
            <a:r>
              <a:rPr lang="en-US" sz="2824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Fiscal</a:t>
            </a:r>
            <a:r>
              <a:rPr lang="en-US" sz="2824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– </a:t>
            </a:r>
            <a:r>
              <a:rPr lang="en-US" sz="2824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Concessão</a:t>
            </a:r>
            <a:r>
              <a:rPr lang="en-US" sz="2824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:</a:t>
            </a:r>
            <a:endParaRPr lang="pt-BR" sz="2824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22877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320933" y="1394057"/>
            <a:ext cx="8543729" cy="5059279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pPr marL="635328" lvl="1" indent="-640171" algn="just">
              <a:spcBef>
                <a:spcPts val="0"/>
              </a:spcBef>
              <a:spcAft>
                <a:spcPts val="3177"/>
              </a:spcAft>
              <a:buFont typeface="+mj-lt"/>
              <a:buAutoNum type="arabicParenR"/>
            </a:pPr>
            <a:r>
              <a:rPr lang="en-US" sz="2471" b="1" dirty="0">
                <a:latin typeface="Arial" charset="0"/>
              </a:rPr>
              <a:t>Lei n</a:t>
            </a:r>
            <a:r>
              <a:rPr lang="en-US" sz="2471" b="1" baseline="30000" dirty="0">
                <a:latin typeface="Arial" charset="0"/>
              </a:rPr>
              <a:t>o</a:t>
            </a:r>
            <a:r>
              <a:rPr lang="en-US" sz="2471" b="1" dirty="0">
                <a:latin typeface="Arial" charset="0"/>
              </a:rPr>
              <a:t> 9.478/1997: </a:t>
            </a:r>
            <a:r>
              <a:rPr lang="en-US" sz="2471" dirty="0" err="1">
                <a:latin typeface="Arial" charset="0"/>
              </a:rPr>
              <a:t>artigos</a:t>
            </a:r>
            <a:r>
              <a:rPr lang="en-US" sz="2471" dirty="0">
                <a:latin typeface="Arial" charset="0"/>
              </a:rPr>
              <a:t> </a:t>
            </a:r>
            <a:r>
              <a:rPr lang="en-US" sz="2471" dirty="0" smtClean="0">
                <a:latin typeface="Arial" charset="0"/>
              </a:rPr>
              <a:t>45 a 52.</a:t>
            </a:r>
            <a:endParaRPr lang="en-US" sz="2471" dirty="0">
              <a:latin typeface="Arial" charset="0"/>
            </a:endParaRPr>
          </a:p>
          <a:p>
            <a:pPr marL="635328" lvl="1" indent="-640171" algn="just">
              <a:spcBef>
                <a:spcPts val="0"/>
              </a:spcBef>
              <a:spcAft>
                <a:spcPts val="3177"/>
              </a:spcAft>
              <a:buFont typeface="+mj-lt"/>
              <a:buAutoNum type="arabicParenR"/>
            </a:pPr>
            <a:r>
              <a:rPr lang="en-US" sz="2471" b="1" dirty="0" err="1">
                <a:latin typeface="Arial" charset="0"/>
              </a:rPr>
              <a:t>Decreto</a:t>
            </a:r>
            <a:r>
              <a:rPr lang="en-US" sz="2471" b="1" dirty="0">
                <a:latin typeface="Arial" charset="0"/>
              </a:rPr>
              <a:t> n</a:t>
            </a:r>
            <a:r>
              <a:rPr lang="en-US" sz="2471" b="1" baseline="30000" dirty="0">
                <a:latin typeface="Arial" charset="0"/>
              </a:rPr>
              <a:t>o</a:t>
            </a:r>
            <a:r>
              <a:rPr lang="en-US" sz="2471" b="1" dirty="0">
                <a:latin typeface="Arial" charset="0"/>
              </a:rPr>
              <a:t> 2.705/1998: </a:t>
            </a:r>
            <a:r>
              <a:rPr lang="en-US" sz="2471" dirty="0">
                <a:latin typeface="Arial" charset="0"/>
              </a:rPr>
              <a:t>“</a:t>
            </a:r>
            <a:r>
              <a:rPr lang="en-US" sz="2471" dirty="0" err="1">
                <a:latin typeface="Arial" charset="0"/>
              </a:rPr>
              <a:t>Decreto</a:t>
            </a:r>
            <a:r>
              <a:rPr lang="en-US" sz="2471" dirty="0">
                <a:latin typeface="Arial" charset="0"/>
              </a:rPr>
              <a:t> das </a:t>
            </a:r>
            <a:r>
              <a:rPr lang="en-US" sz="2471" dirty="0" err="1">
                <a:latin typeface="Arial" charset="0"/>
              </a:rPr>
              <a:t>Participações</a:t>
            </a:r>
            <a:r>
              <a:rPr lang="en-US" sz="2471" dirty="0">
                <a:latin typeface="Arial" charset="0"/>
              </a:rPr>
              <a:t> </a:t>
            </a:r>
            <a:r>
              <a:rPr lang="en-US" sz="2471" dirty="0" err="1">
                <a:latin typeface="Arial" charset="0"/>
              </a:rPr>
              <a:t>Governamentais</a:t>
            </a:r>
            <a:r>
              <a:rPr lang="en-US" sz="2471" dirty="0">
                <a:latin typeface="Arial" charset="0"/>
              </a:rPr>
              <a:t> (PGs</a:t>
            </a:r>
            <a:r>
              <a:rPr lang="en-US" sz="2471" dirty="0" smtClean="0">
                <a:latin typeface="Arial" charset="0"/>
              </a:rPr>
              <a:t>)” – </a:t>
            </a:r>
            <a:r>
              <a:rPr lang="en-US" sz="2471" dirty="0" err="1" smtClean="0">
                <a:latin typeface="Arial" charset="0"/>
              </a:rPr>
              <a:t>Preços</a:t>
            </a:r>
            <a:r>
              <a:rPr lang="en-US" sz="2471" dirty="0" smtClean="0">
                <a:latin typeface="Arial" charset="0"/>
              </a:rPr>
              <a:t> e volumes.</a:t>
            </a:r>
            <a:endParaRPr lang="en-US" sz="2471" dirty="0">
              <a:latin typeface="Arial" charset="0"/>
            </a:endParaRPr>
          </a:p>
          <a:p>
            <a:pPr marL="635328" lvl="1" indent="-640171" algn="just">
              <a:spcBef>
                <a:spcPts val="0"/>
              </a:spcBef>
              <a:spcAft>
                <a:spcPts val="3177"/>
              </a:spcAft>
              <a:buFont typeface="+mj-lt"/>
              <a:buAutoNum type="arabicParenR"/>
            </a:pPr>
            <a:r>
              <a:rPr lang="en-US" sz="2471" b="1" dirty="0" err="1">
                <a:latin typeface="Arial" charset="0"/>
              </a:rPr>
              <a:t>Resolução</a:t>
            </a:r>
            <a:r>
              <a:rPr lang="en-US" sz="2471" b="1" dirty="0">
                <a:latin typeface="Arial" charset="0"/>
              </a:rPr>
              <a:t> </a:t>
            </a:r>
            <a:r>
              <a:rPr lang="en-US" sz="2471" b="1" dirty="0" err="1">
                <a:latin typeface="Arial" charset="0"/>
              </a:rPr>
              <a:t>Conjunta</a:t>
            </a:r>
            <a:r>
              <a:rPr lang="en-US" sz="2471" b="1" dirty="0">
                <a:latin typeface="Arial" charset="0"/>
              </a:rPr>
              <a:t> ANP/INMETRO n</a:t>
            </a:r>
            <a:r>
              <a:rPr lang="en-US" sz="2471" b="1" baseline="30000" dirty="0">
                <a:latin typeface="Arial" charset="0"/>
              </a:rPr>
              <a:t>o</a:t>
            </a:r>
            <a:r>
              <a:rPr lang="en-US" sz="2471" b="1" dirty="0">
                <a:latin typeface="Arial" charset="0"/>
              </a:rPr>
              <a:t> 01/2013: </a:t>
            </a:r>
            <a:r>
              <a:rPr lang="en-US" sz="2471" dirty="0">
                <a:latin typeface="Arial" charset="0"/>
              </a:rPr>
              <a:t>Reg. </a:t>
            </a:r>
            <a:r>
              <a:rPr lang="en-US" sz="2471" dirty="0" err="1">
                <a:latin typeface="Arial" charset="0"/>
              </a:rPr>
              <a:t>técnico</a:t>
            </a:r>
            <a:r>
              <a:rPr lang="en-US" sz="2471" dirty="0">
                <a:latin typeface="Arial" charset="0"/>
              </a:rPr>
              <a:t> (RT) da </a:t>
            </a:r>
            <a:r>
              <a:rPr lang="en-US" sz="2471" dirty="0" err="1">
                <a:latin typeface="Arial" charset="0"/>
              </a:rPr>
              <a:t>medição</a:t>
            </a:r>
            <a:r>
              <a:rPr lang="en-US" sz="2471" dirty="0">
                <a:latin typeface="Arial" charset="0"/>
              </a:rPr>
              <a:t> de </a:t>
            </a:r>
            <a:r>
              <a:rPr lang="en-US" sz="2471" dirty="0" err="1">
                <a:latin typeface="Arial" charset="0"/>
              </a:rPr>
              <a:t>petróleo</a:t>
            </a:r>
            <a:r>
              <a:rPr lang="en-US" sz="2471" dirty="0">
                <a:latin typeface="Arial" charset="0"/>
              </a:rPr>
              <a:t> e </a:t>
            </a:r>
            <a:r>
              <a:rPr lang="en-US" sz="2471" dirty="0" err="1">
                <a:latin typeface="Arial" charset="0"/>
              </a:rPr>
              <a:t>gás</a:t>
            </a:r>
            <a:r>
              <a:rPr lang="en-US" sz="2471" dirty="0">
                <a:latin typeface="Arial" charset="0"/>
              </a:rPr>
              <a:t> </a:t>
            </a:r>
            <a:r>
              <a:rPr lang="en-US" sz="2471" dirty="0" smtClean="0">
                <a:latin typeface="Arial" charset="0"/>
              </a:rPr>
              <a:t>natural.</a:t>
            </a:r>
            <a:endParaRPr lang="en-US" sz="2471" dirty="0">
              <a:latin typeface="Arial" charset="0"/>
            </a:endParaRPr>
          </a:p>
          <a:p>
            <a:pPr marL="635328" lvl="1" indent="-640171" algn="just">
              <a:spcBef>
                <a:spcPts val="0"/>
              </a:spcBef>
              <a:spcAft>
                <a:spcPts val="3177"/>
              </a:spcAft>
              <a:buFont typeface="+mj-lt"/>
              <a:buAutoNum type="arabicParenR"/>
            </a:pPr>
            <a:r>
              <a:rPr lang="en-US" sz="2471" b="1" dirty="0" err="1" smtClean="0">
                <a:latin typeface="Arial" charset="0"/>
              </a:rPr>
              <a:t>Resolução</a:t>
            </a:r>
            <a:r>
              <a:rPr lang="en-US" sz="2471" b="1" dirty="0" smtClean="0">
                <a:latin typeface="Arial" charset="0"/>
              </a:rPr>
              <a:t> ANP nº 703/2017: </a:t>
            </a:r>
            <a:r>
              <a:rPr lang="en-US" sz="2471" dirty="0" err="1">
                <a:latin typeface="Arial" charset="0"/>
              </a:rPr>
              <a:t>Preço</a:t>
            </a:r>
            <a:r>
              <a:rPr lang="en-US" sz="2471" dirty="0">
                <a:latin typeface="Arial" charset="0"/>
              </a:rPr>
              <a:t> </a:t>
            </a:r>
            <a:r>
              <a:rPr lang="en-US" sz="2471" dirty="0" smtClean="0">
                <a:latin typeface="Arial" charset="0"/>
              </a:rPr>
              <a:t>de ref. do </a:t>
            </a:r>
            <a:r>
              <a:rPr lang="en-US" sz="2471" dirty="0" err="1" smtClean="0">
                <a:latin typeface="Arial" charset="0"/>
              </a:rPr>
              <a:t>petróleo</a:t>
            </a:r>
            <a:r>
              <a:rPr lang="en-US" sz="2471" dirty="0" smtClean="0">
                <a:latin typeface="Arial" charset="0"/>
              </a:rPr>
              <a:t>.</a:t>
            </a:r>
            <a:endParaRPr lang="en-US" sz="2471" dirty="0">
              <a:latin typeface="Arial" charset="0"/>
            </a:endParaRPr>
          </a:p>
          <a:p>
            <a:pPr marL="635328" lvl="1" indent="-640171" algn="just">
              <a:spcBef>
                <a:spcPts val="0"/>
              </a:spcBef>
              <a:spcAft>
                <a:spcPts val="3177"/>
              </a:spcAft>
              <a:buFont typeface="+mj-lt"/>
              <a:buAutoNum type="arabicParenR"/>
            </a:pPr>
            <a:r>
              <a:rPr lang="en-US" sz="2471" b="1" dirty="0" err="1">
                <a:latin typeface="Arial" charset="0"/>
              </a:rPr>
              <a:t>Resolução</a:t>
            </a:r>
            <a:r>
              <a:rPr lang="en-US" sz="2471" b="1" dirty="0">
                <a:latin typeface="Arial" charset="0"/>
              </a:rPr>
              <a:t> ANP n</a:t>
            </a:r>
            <a:r>
              <a:rPr lang="en-US" sz="2471" b="1" baseline="30000" dirty="0">
                <a:latin typeface="Arial" charset="0"/>
              </a:rPr>
              <a:t>o</a:t>
            </a:r>
            <a:r>
              <a:rPr lang="en-US" sz="2471" b="1" dirty="0">
                <a:latin typeface="Arial" charset="0"/>
              </a:rPr>
              <a:t> 40/2009: </a:t>
            </a:r>
            <a:r>
              <a:rPr lang="en-US" sz="2471" dirty="0" err="1">
                <a:latin typeface="Arial" charset="0"/>
              </a:rPr>
              <a:t>Preço</a:t>
            </a:r>
            <a:r>
              <a:rPr lang="en-US" sz="2471" dirty="0">
                <a:latin typeface="Arial" charset="0"/>
              </a:rPr>
              <a:t> de ref. do </a:t>
            </a:r>
            <a:r>
              <a:rPr lang="en-US" sz="2471" dirty="0" err="1">
                <a:latin typeface="Arial" charset="0"/>
              </a:rPr>
              <a:t>gás</a:t>
            </a:r>
            <a:r>
              <a:rPr lang="en-US" sz="2471" dirty="0">
                <a:latin typeface="Arial" charset="0"/>
              </a:rPr>
              <a:t> natural (“PRGN”), para </a:t>
            </a:r>
            <a:r>
              <a:rPr lang="en-US" sz="2471" dirty="0" err="1">
                <a:latin typeface="Arial" charset="0"/>
              </a:rPr>
              <a:t>os</a:t>
            </a:r>
            <a:r>
              <a:rPr lang="en-US" sz="2471" dirty="0">
                <a:latin typeface="Arial" charset="0"/>
              </a:rPr>
              <a:t> </a:t>
            </a:r>
            <a:r>
              <a:rPr lang="en-US" sz="2471" dirty="0" err="1">
                <a:latin typeface="Arial" charset="0"/>
              </a:rPr>
              <a:t>casos</a:t>
            </a:r>
            <a:r>
              <a:rPr lang="en-US" sz="2471" dirty="0">
                <a:latin typeface="Arial" charset="0"/>
              </a:rPr>
              <a:t> </a:t>
            </a:r>
            <a:r>
              <a:rPr lang="en-US" sz="2471" dirty="0" err="1">
                <a:latin typeface="Arial" charset="0"/>
              </a:rPr>
              <a:t>legais</a:t>
            </a:r>
            <a:r>
              <a:rPr lang="en-US" sz="2471" dirty="0">
                <a:latin typeface="Arial" charset="0"/>
              </a:rPr>
              <a:t> de </a:t>
            </a:r>
            <a:r>
              <a:rPr lang="en-US" sz="2471" dirty="0" err="1" smtClean="0">
                <a:latin typeface="Arial" charset="0"/>
              </a:rPr>
              <a:t>exceção</a:t>
            </a:r>
            <a:r>
              <a:rPr lang="en-US" sz="2471" dirty="0" smtClean="0">
                <a:latin typeface="Arial" charset="0"/>
              </a:rPr>
              <a:t>.</a:t>
            </a:r>
            <a:endParaRPr lang="en-US" sz="2471" dirty="0">
              <a:latin typeface="Arial" charset="0"/>
            </a:endParaRPr>
          </a:p>
          <a:p>
            <a:pPr marL="635328" lvl="1" indent="-640171" algn="just">
              <a:spcBef>
                <a:spcPts val="0"/>
              </a:spcBef>
              <a:spcAft>
                <a:spcPts val="3177"/>
              </a:spcAft>
              <a:buFont typeface="+mj-lt"/>
              <a:buAutoNum type="arabicParenR"/>
            </a:pPr>
            <a:r>
              <a:rPr lang="en-US" sz="2471" b="1" dirty="0" err="1">
                <a:latin typeface="Arial" charset="0"/>
              </a:rPr>
              <a:t>Portaria</a:t>
            </a:r>
            <a:r>
              <a:rPr lang="en-US" sz="2471" b="1" dirty="0">
                <a:latin typeface="Arial" charset="0"/>
              </a:rPr>
              <a:t> ANP n</a:t>
            </a:r>
            <a:r>
              <a:rPr lang="en-US" sz="2471" b="1" baseline="30000" dirty="0">
                <a:latin typeface="Arial" charset="0"/>
              </a:rPr>
              <a:t>o</a:t>
            </a:r>
            <a:r>
              <a:rPr lang="en-US" sz="2471" b="1" dirty="0">
                <a:latin typeface="Arial" charset="0"/>
              </a:rPr>
              <a:t> 249/2000: </a:t>
            </a:r>
            <a:r>
              <a:rPr lang="en-US" sz="2471" dirty="0">
                <a:latin typeface="Arial" charset="0"/>
              </a:rPr>
              <a:t>RT de </a:t>
            </a:r>
            <a:r>
              <a:rPr lang="en-US" sz="2471" dirty="0" err="1">
                <a:latin typeface="Arial" charset="0"/>
              </a:rPr>
              <a:t>queimas</a:t>
            </a:r>
            <a:r>
              <a:rPr lang="en-US" sz="2471" dirty="0">
                <a:latin typeface="Arial" charset="0"/>
              </a:rPr>
              <a:t> e </a:t>
            </a:r>
            <a:r>
              <a:rPr lang="en-US" sz="2471" dirty="0" err="1">
                <a:latin typeface="Arial" charset="0"/>
              </a:rPr>
              <a:t>perdas</a:t>
            </a:r>
            <a:r>
              <a:rPr lang="en-US" sz="2471" dirty="0">
                <a:latin typeface="Arial" charset="0"/>
              </a:rPr>
              <a:t> de </a:t>
            </a:r>
            <a:r>
              <a:rPr lang="en-US" sz="2471" dirty="0" err="1">
                <a:latin typeface="Arial" charset="0"/>
              </a:rPr>
              <a:t>gás</a:t>
            </a:r>
            <a:r>
              <a:rPr lang="en-US" sz="2471" dirty="0">
                <a:latin typeface="Arial" charset="0"/>
              </a:rPr>
              <a:t> natural (volumes de </a:t>
            </a:r>
            <a:r>
              <a:rPr lang="en-US" sz="2471" dirty="0" err="1">
                <a:latin typeface="Arial" charset="0"/>
              </a:rPr>
              <a:t>isenção</a:t>
            </a:r>
            <a:r>
              <a:rPr lang="en-US" sz="2471" dirty="0">
                <a:latin typeface="Arial" charset="0"/>
              </a:rPr>
              <a:t> para PGs</a:t>
            </a:r>
            <a:r>
              <a:rPr lang="en-US" sz="2471" dirty="0" smtClean="0">
                <a:latin typeface="Arial" charset="0"/>
              </a:rPr>
              <a:t>).</a:t>
            </a:r>
            <a:endParaRPr lang="en-US" sz="2471" dirty="0">
              <a:latin typeface="Arial" charset="0"/>
            </a:endParaRPr>
          </a:p>
        </p:txBody>
      </p:sp>
      <p:sp>
        <p:nvSpPr>
          <p:cNvPr id="6" name="Título 1"/>
          <p:cNvSpPr>
            <a:spLocks noGrp="1"/>
          </p:cNvSpPr>
          <p:nvPr>
            <p:ph type="title"/>
          </p:nvPr>
        </p:nvSpPr>
        <p:spPr>
          <a:xfrm>
            <a:off x="347134" y="314819"/>
            <a:ext cx="5291666" cy="616882"/>
          </a:xfrm>
        </p:spPr>
        <p:txBody>
          <a:bodyPr/>
          <a:lstStyle/>
          <a:p>
            <a:r>
              <a:rPr lang="pt-BR" sz="3600" dirty="0" smtClean="0"/>
              <a:t>Base Legal</a:t>
            </a:r>
            <a:endParaRPr lang="pt-BR" sz="3600" dirty="0"/>
          </a:p>
        </p:txBody>
      </p:sp>
    </p:spTree>
    <p:extLst>
      <p:ext uri="{BB962C8B-B14F-4D97-AF65-F5344CB8AC3E}">
        <p14:creationId xmlns:p14="http://schemas.microsoft.com/office/powerpoint/2010/main" val="10606886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320933" y="1360189"/>
            <a:ext cx="8543729" cy="5059279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635328" lvl="1" indent="-640171" algn="just">
              <a:spcBef>
                <a:spcPts val="0"/>
              </a:spcBef>
              <a:spcAft>
                <a:spcPts val="3177"/>
              </a:spcAft>
              <a:buFont typeface="+mj-lt"/>
              <a:buAutoNum type="arabicParenR" startAt="7"/>
            </a:pPr>
            <a:r>
              <a:rPr lang="en-US" sz="2300" b="1" dirty="0" err="1">
                <a:latin typeface="Arial" charset="0"/>
              </a:rPr>
              <a:t>Portaria</a:t>
            </a:r>
            <a:r>
              <a:rPr lang="en-US" sz="2300" b="1" dirty="0">
                <a:latin typeface="Arial" charset="0"/>
              </a:rPr>
              <a:t> ANP n</a:t>
            </a:r>
            <a:r>
              <a:rPr lang="en-US" sz="2300" b="1" baseline="30000" dirty="0">
                <a:latin typeface="Arial" charset="0"/>
              </a:rPr>
              <a:t>o</a:t>
            </a:r>
            <a:r>
              <a:rPr lang="en-US" sz="2300" b="1" dirty="0">
                <a:latin typeface="Arial" charset="0"/>
              </a:rPr>
              <a:t> 58/2001: </a:t>
            </a:r>
            <a:r>
              <a:rPr lang="en-US" sz="2300" dirty="0" err="1" smtClean="0">
                <a:latin typeface="Arial" charset="0"/>
              </a:rPr>
              <a:t>Demonstrativo</a:t>
            </a:r>
            <a:r>
              <a:rPr lang="en-US" sz="2300" dirty="0" smtClean="0">
                <a:latin typeface="Arial" charset="0"/>
              </a:rPr>
              <a:t> de </a:t>
            </a:r>
            <a:r>
              <a:rPr lang="en-US" sz="2300" dirty="0" err="1" smtClean="0">
                <a:latin typeface="Arial" charset="0"/>
              </a:rPr>
              <a:t>Apuração</a:t>
            </a:r>
            <a:r>
              <a:rPr lang="en-US" sz="2300" dirty="0" smtClean="0">
                <a:latin typeface="Arial" charset="0"/>
              </a:rPr>
              <a:t> da PE (DAPE).</a:t>
            </a:r>
            <a:endParaRPr lang="en-US" sz="2300" b="1" dirty="0">
              <a:latin typeface="Arial" charset="0"/>
            </a:endParaRPr>
          </a:p>
          <a:p>
            <a:pPr marL="635328" lvl="1" indent="-640171" algn="just">
              <a:spcBef>
                <a:spcPts val="0"/>
              </a:spcBef>
              <a:spcAft>
                <a:spcPts val="3177"/>
              </a:spcAft>
              <a:buFont typeface="+mj-lt"/>
              <a:buAutoNum type="arabicParenR" startAt="7"/>
            </a:pPr>
            <a:r>
              <a:rPr lang="en-US" sz="2300" b="1" dirty="0" err="1" smtClean="0">
                <a:latin typeface="Arial" charset="0"/>
              </a:rPr>
              <a:t>Resolução</a:t>
            </a:r>
            <a:r>
              <a:rPr lang="en-US" sz="2300" b="1" dirty="0" smtClean="0">
                <a:latin typeface="Arial" charset="0"/>
              </a:rPr>
              <a:t> </a:t>
            </a:r>
            <a:r>
              <a:rPr lang="en-US" sz="2300" b="1" dirty="0">
                <a:latin typeface="Arial" charset="0"/>
              </a:rPr>
              <a:t>ANP n</a:t>
            </a:r>
            <a:r>
              <a:rPr lang="en-US" sz="2300" b="1" baseline="30000" dirty="0">
                <a:latin typeface="Arial" charset="0"/>
              </a:rPr>
              <a:t>o</a:t>
            </a:r>
            <a:r>
              <a:rPr lang="en-US" sz="2300" b="1" dirty="0">
                <a:latin typeface="Arial" charset="0"/>
              </a:rPr>
              <a:t> </a:t>
            </a:r>
            <a:r>
              <a:rPr lang="en-US" sz="2300" b="1" dirty="0" smtClean="0">
                <a:latin typeface="Arial" charset="0"/>
              </a:rPr>
              <a:t>12/2014: </a:t>
            </a:r>
            <a:r>
              <a:rPr lang="en-US" sz="2300" dirty="0" err="1">
                <a:latin typeface="Arial" charset="0"/>
              </a:rPr>
              <a:t>Apuração</a:t>
            </a:r>
            <a:r>
              <a:rPr lang="en-US" sz="2300" dirty="0">
                <a:latin typeface="Arial" charset="0"/>
              </a:rPr>
              <a:t> </a:t>
            </a:r>
            <a:r>
              <a:rPr lang="en-US" sz="2300" dirty="0" err="1">
                <a:latin typeface="Arial" charset="0"/>
              </a:rPr>
              <a:t>da</a:t>
            </a:r>
            <a:r>
              <a:rPr lang="en-US" sz="2300" dirty="0">
                <a:latin typeface="Arial" charset="0"/>
              </a:rPr>
              <a:t> PE (</a:t>
            </a:r>
            <a:r>
              <a:rPr lang="en-US" sz="2300" dirty="0" err="1">
                <a:latin typeface="Arial" charset="0"/>
              </a:rPr>
              <a:t>deduções</a:t>
            </a:r>
            <a:r>
              <a:rPr lang="en-US" sz="2300" dirty="0">
                <a:latin typeface="Arial" charset="0"/>
              </a:rPr>
              <a:t>).</a:t>
            </a:r>
            <a:endParaRPr lang="pt-BR" sz="2300" dirty="0">
              <a:latin typeface="Arial" charset="0"/>
            </a:endParaRPr>
          </a:p>
          <a:p>
            <a:pPr marL="635328" lvl="1" indent="-640171" algn="just">
              <a:spcBef>
                <a:spcPts val="0"/>
              </a:spcBef>
              <a:spcAft>
                <a:spcPts val="3177"/>
              </a:spcAft>
              <a:buFont typeface="+mj-lt"/>
              <a:buAutoNum type="arabicParenR" startAt="7"/>
            </a:pPr>
            <a:r>
              <a:rPr lang="en-US" sz="2300" b="1" dirty="0" err="1">
                <a:latin typeface="Arial" charset="0"/>
              </a:rPr>
              <a:t>Portaria</a:t>
            </a:r>
            <a:r>
              <a:rPr lang="en-US" sz="2300" b="1" dirty="0">
                <a:latin typeface="Arial" charset="0"/>
              </a:rPr>
              <a:t> ANP n</a:t>
            </a:r>
            <a:r>
              <a:rPr lang="en-US" sz="2300" b="1" baseline="30000" dirty="0">
                <a:latin typeface="Arial" charset="0"/>
              </a:rPr>
              <a:t>o</a:t>
            </a:r>
            <a:r>
              <a:rPr lang="en-US" sz="2300" b="1" dirty="0">
                <a:latin typeface="Arial" charset="0"/>
              </a:rPr>
              <a:t> 143/1998: </a:t>
            </a:r>
            <a:r>
              <a:rPr lang="en-US" sz="2300" dirty="0" err="1">
                <a:latin typeface="Arial" charset="0"/>
              </a:rPr>
              <a:t>Apuração</a:t>
            </a:r>
            <a:r>
              <a:rPr lang="en-US" sz="2300" dirty="0">
                <a:latin typeface="Arial" charset="0"/>
              </a:rPr>
              <a:t> e </a:t>
            </a:r>
            <a:r>
              <a:rPr lang="en-US" sz="2300" dirty="0" err="1">
                <a:latin typeface="Arial" charset="0"/>
              </a:rPr>
              <a:t>pagamento</a:t>
            </a:r>
            <a:r>
              <a:rPr lang="en-US" sz="2300" dirty="0">
                <a:latin typeface="Arial" charset="0"/>
              </a:rPr>
              <a:t> </a:t>
            </a:r>
            <a:r>
              <a:rPr lang="en-US" sz="2300" dirty="0" err="1">
                <a:latin typeface="Arial" charset="0"/>
              </a:rPr>
              <a:t>aos</a:t>
            </a:r>
            <a:r>
              <a:rPr lang="en-US" sz="2300" dirty="0">
                <a:latin typeface="Arial" charset="0"/>
              </a:rPr>
              <a:t> </a:t>
            </a:r>
            <a:r>
              <a:rPr lang="en-US" sz="2300" dirty="0" err="1">
                <a:latin typeface="Arial" charset="0"/>
              </a:rPr>
              <a:t>proprietários</a:t>
            </a:r>
            <a:r>
              <a:rPr lang="en-US" sz="2300" dirty="0">
                <a:latin typeface="Arial" charset="0"/>
              </a:rPr>
              <a:t> </a:t>
            </a:r>
            <a:r>
              <a:rPr lang="en-US" sz="2300" dirty="0" err="1">
                <a:latin typeface="Arial" charset="0"/>
              </a:rPr>
              <a:t>da</a:t>
            </a:r>
            <a:r>
              <a:rPr lang="en-US" sz="2300" dirty="0">
                <a:latin typeface="Arial" charset="0"/>
              </a:rPr>
              <a:t> terra.</a:t>
            </a:r>
          </a:p>
          <a:p>
            <a:pPr marL="635328" lvl="1" indent="-640171" algn="just">
              <a:spcBef>
                <a:spcPts val="0"/>
              </a:spcBef>
              <a:spcAft>
                <a:spcPts val="3177"/>
              </a:spcAft>
              <a:buFont typeface="+mj-lt"/>
              <a:buAutoNum type="arabicParenR" startAt="7"/>
            </a:pPr>
            <a:r>
              <a:rPr lang="en-US" sz="2300" b="1" dirty="0" err="1">
                <a:latin typeface="Arial" charset="0"/>
              </a:rPr>
              <a:t>Portaria</a:t>
            </a:r>
            <a:r>
              <a:rPr lang="en-US" sz="2300" b="1" dirty="0">
                <a:latin typeface="Arial" charset="0"/>
              </a:rPr>
              <a:t> ANP n</a:t>
            </a:r>
            <a:r>
              <a:rPr lang="en-US" sz="2300" b="1" baseline="30000" dirty="0">
                <a:latin typeface="Arial" charset="0"/>
              </a:rPr>
              <a:t>o</a:t>
            </a:r>
            <a:r>
              <a:rPr lang="en-US" sz="2300" b="1" dirty="0">
                <a:latin typeface="Arial" charset="0"/>
              </a:rPr>
              <a:t> 29/2001 (art 3º): </a:t>
            </a:r>
            <a:r>
              <a:rPr lang="en-US" sz="2300" dirty="0" err="1">
                <a:latin typeface="Arial" charset="0"/>
              </a:rPr>
              <a:t>Movimentação</a:t>
            </a:r>
            <a:r>
              <a:rPr lang="en-US" sz="2300" dirty="0">
                <a:latin typeface="Arial" charset="0"/>
              </a:rPr>
              <a:t> </a:t>
            </a:r>
            <a:r>
              <a:rPr lang="en-US" sz="2300" dirty="0" err="1">
                <a:latin typeface="Arial" charset="0"/>
              </a:rPr>
              <a:t>nas</a:t>
            </a:r>
            <a:r>
              <a:rPr lang="en-US" sz="2300" dirty="0">
                <a:latin typeface="Arial" charset="0"/>
              </a:rPr>
              <a:t> </a:t>
            </a:r>
            <a:r>
              <a:rPr lang="en-US" sz="2300" dirty="0" err="1">
                <a:latin typeface="Arial" charset="0"/>
              </a:rPr>
              <a:t>instalações</a:t>
            </a:r>
            <a:r>
              <a:rPr lang="en-US" sz="2300" dirty="0">
                <a:latin typeface="Arial" charset="0"/>
              </a:rPr>
              <a:t> de </a:t>
            </a:r>
            <a:r>
              <a:rPr lang="en-US" sz="2300" dirty="0" err="1">
                <a:latin typeface="Arial" charset="0"/>
              </a:rPr>
              <a:t>embarque</a:t>
            </a:r>
            <a:r>
              <a:rPr lang="en-US" sz="2300" dirty="0">
                <a:latin typeface="Arial" charset="0"/>
              </a:rPr>
              <a:t> e </a:t>
            </a:r>
            <a:r>
              <a:rPr lang="en-US" sz="2300" dirty="0" err="1">
                <a:latin typeface="Arial" charset="0"/>
              </a:rPr>
              <a:t>desembarque</a:t>
            </a:r>
            <a:r>
              <a:rPr lang="en-US" sz="2300" dirty="0">
                <a:latin typeface="Arial" charset="0"/>
              </a:rPr>
              <a:t>.</a:t>
            </a:r>
          </a:p>
          <a:p>
            <a:pPr marL="635328" lvl="1" indent="-640171" algn="just">
              <a:spcBef>
                <a:spcPts val="0"/>
              </a:spcBef>
              <a:spcAft>
                <a:spcPts val="3177"/>
              </a:spcAft>
              <a:buFont typeface="+mj-lt"/>
              <a:buAutoNum type="arabicParenR" startAt="7"/>
            </a:pPr>
            <a:r>
              <a:rPr lang="en-US" sz="2300" b="1" dirty="0" err="1" smtClean="0">
                <a:latin typeface="Arial" charset="0"/>
              </a:rPr>
              <a:t>Resolução</a:t>
            </a:r>
            <a:r>
              <a:rPr lang="en-US" sz="2300" b="1" dirty="0" smtClean="0">
                <a:latin typeface="Arial" charset="0"/>
              </a:rPr>
              <a:t> </a:t>
            </a:r>
            <a:r>
              <a:rPr lang="en-US" sz="2300" b="1" dirty="0">
                <a:latin typeface="Arial" charset="0"/>
              </a:rPr>
              <a:t>ANP nº 35/2010:</a:t>
            </a:r>
            <a:r>
              <a:rPr lang="en-US" sz="2300" dirty="0">
                <a:latin typeface="Arial" charset="0"/>
              </a:rPr>
              <a:t> </a:t>
            </a:r>
            <a:r>
              <a:rPr lang="en-US" sz="2300" dirty="0" err="1">
                <a:latin typeface="Arial" charset="0"/>
              </a:rPr>
              <a:t>Iguala</a:t>
            </a:r>
            <a:r>
              <a:rPr lang="en-US" sz="2300" dirty="0">
                <a:latin typeface="Arial" charset="0"/>
              </a:rPr>
              <a:t> </a:t>
            </a:r>
            <a:r>
              <a:rPr lang="en-US" sz="2300" dirty="0" err="1">
                <a:latin typeface="Arial" charset="0"/>
              </a:rPr>
              <a:t>os</a:t>
            </a:r>
            <a:r>
              <a:rPr lang="en-US" sz="2300" dirty="0">
                <a:latin typeface="Arial" charset="0"/>
              </a:rPr>
              <a:t> volumes de </a:t>
            </a:r>
            <a:r>
              <a:rPr lang="en-US" sz="2300" dirty="0" err="1">
                <a:latin typeface="Arial" charset="0"/>
              </a:rPr>
              <a:t>petróleo</a:t>
            </a:r>
            <a:r>
              <a:rPr lang="en-US" sz="2300" dirty="0">
                <a:latin typeface="Arial" charset="0"/>
              </a:rPr>
              <a:t> e </a:t>
            </a:r>
            <a:r>
              <a:rPr lang="en-US" sz="2300" dirty="0" err="1">
                <a:latin typeface="Arial" charset="0"/>
              </a:rPr>
              <a:t>gás</a:t>
            </a:r>
            <a:r>
              <a:rPr lang="en-US" sz="2300" dirty="0">
                <a:latin typeface="Arial" charset="0"/>
              </a:rPr>
              <a:t> natural para </a:t>
            </a:r>
            <a:r>
              <a:rPr lang="en-US" sz="2300" dirty="0" err="1">
                <a:latin typeface="Arial" charset="0"/>
              </a:rPr>
              <a:t>incidência</a:t>
            </a:r>
            <a:r>
              <a:rPr lang="en-US" sz="2300" dirty="0">
                <a:latin typeface="Arial" charset="0"/>
              </a:rPr>
              <a:t> de PE e Royalties.</a:t>
            </a:r>
          </a:p>
        </p:txBody>
      </p:sp>
      <p:sp>
        <p:nvSpPr>
          <p:cNvPr id="5" name="Título 1"/>
          <p:cNvSpPr>
            <a:spLocks noGrp="1"/>
          </p:cNvSpPr>
          <p:nvPr>
            <p:ph type="title"/>
          </p:nvPr>
        </p:nvSpPr>
        <p:spPr>
          <a:xfrm>
            <a:off x="347134" y="314819"/>
            <a:ext cx="5291666" cy="616882"/>
          </a:xfrm>
        </p:spPr>
        <p:txBody>
          <a:bodyPr/>
          <a:lstStyle/>
          <a:p>
            <a:r>
              <a:rPr lang="pt-BR" sz="3600" dirty="0" smtClean="0"/>
              <a:t>Base Legal</a:t>
            </a:r>
            <a:endParaRPr lang="pt-BR" sz="3600" dirty="0"/>
          </a:p>
        </p:txBody>
      </p:sp>
    </p:spTree>
    <p:extLst>
      <p:ext uri="{BB962C8B-B14F-4D97-AF65-F5344CB8AC3E}">
        <p14:creationId xmlns:p14="http://schemas.microsoft.com/office/powerpoint/2010/main" val="17540307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320933" y="1347567"/>
            <a:ext cx="8543729" cy="5341095"/>
          </a:xfrm>
          <a:prstGeom prst="rect">
            <a:avLst/>
          </a:prstGeom>
        </p:spPr>
        <p:txBody>
          <a:bodyPr>
            <a:noAutofit/>
          </a:bodyPr>
          <a:lstStyle/>
          <a:p>
            <a:pPr marL="635328" lvl="1" indent="-640171" algn="just">
              <a:spcBef>
                <a:spcPts val="0"/>
              </a:spcBef>
              <a:spcAft>
                <a:spcPts val="3000"/>
              </a:spcAft>
              <a:buFont typeface="Wingdings" pitchFamily="2" charset="2"/>
              <a:buChar char="Ø"/>
            </a:pP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Lei n</a:t>
            </a:r>
            <a:r>
              <a:rPr lang="en-US" sz="2800" b="1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o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9.478/97 – </a:t>
            </a:r>
            <a:r>
              <a:rPr lang="en-US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artigos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45 a 52.</a:t>
            </a:r>
          </a:p>
          <a:p>
            <a:pPr marL="635328" lvl="1" indent="-640171" algn="just">
              <a:spcBef>
                <a:spcPts val="0"/>
              </a:spcBef>
              <a:spcAft>
                <a:spcPts val="1800"/>
              </a:spcAft>
              <a:buFont typeface="Wingdings" pitchFamily="2" charset="2"/>
              <a:buChar char="Ø"/>
            </a:pPr>
            <a:r>
              <a:rPr lang="en-US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Cláusula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23</a:t>
            </a:r>
            <a:r>
              <a:rPr lang="en-US" sz="2800" b="1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a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do </a:t>
            </a:r>
            <a:r>
              <a:rPr lang="en-US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Contrato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de </a:t>
            </a:r>
            <a:r>
              <a:rPr lang="en-US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Concessão</a:t>
            </a:r>
            <a:endParaRPr lang="en-US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  <a:p>
            <a:pPr marL="1260729" lvl="1" indent="-640171" algn="just">
              <a:spcBef>
                <a:spcPts val="0"/>
              </a:spcBef>
              <a:spcAft>
                <a:spcPts val="1800"/>
              </a:spcAft>
              <a:buFont typeface="+mj-lt"/>
              <a:buAutoNum type="romanUcPeriod"/>
            </a:pP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Bônus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de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Assinatura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: art. 46</a:t>
            </a:r>
          </a:p>
          <a:p>
            <a:pPr marL="1260729" lvl="1" indent="-640171" algn="just">
              <a:spcBef>
                <a:spcPts val="0"/>
              </a:spcBef>
              <a:spcAft>
                <a:spcPts val="1800"/>
              </a:spcAft>
              <a:buFont typeface="+mj-lt"/>
              <a:buAutoNum type="romanUcPeriod"/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Royalties: art. 47</a:t>
            </a:r>
          </a:p>
          <a:p>
            <a:pPr marL="1260729" lvl="1" indent="-640171" algn="just">
              <a:spcBef>
                <a:spcPts val="0"/>
              </a:spcBef>
              <a:spcAft>
                <a:spcPts val="1800"/>
              </a:spcAft>
              <a:buFont typeface="+mj-lt"/>
              <a:buAutoNum type="romanUcPeriod"/>
            </a:pP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Participação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Especial: art. 50</a:t>
            </a:r>
          </a:p>
          <a:p>
            <a:pPr marL="1260729" lvl="1" indent="-640171" algn="just">
              <a:spcBef>
                <a:spcPts val="0"/>
              </a:spcBef>
              <a:spcAft>
                <a:spcPts val="1800"/>
              </a:spcAft>
              <a:buFont typeface="+mj-lt"/>
              <a:buAutoNum type="romanUcPeriod"/>
            </a:pP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Pagamento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pela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Ocupação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ou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Retenção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de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Área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: 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art. 51</a:t>
            </a:r>
          </a:p>
          <a:p>
            <a:pPr marL="1260729" lvl="1" indent="-640171" algn="just">
              <a:spcBef>
                <a:spcPts val="0"/>
              </a:spcBef>
              <a:spcAft>
                <a:spcPts val="1800"/>
              </a:spcAft>
              <a:buFont typeface="+mj-lt"/>
              <a:buAutoNum type="romanUcPeriod"/>
            </a:pP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Pagamento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aos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Proprietários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da 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Terra: art. 52</a:t>
            </a:r>
          </a:p>
        </p:txBody>
      </p:sp>
      <p:sp>
        <p:nvSpPr>
          <p:cNvPr id="5" name="Título 1"/>
          <p:cNvSpPr>
            <a:spLocks noGrp="1"/>
          </p:cNvSpPr>
          <p:nvPr>
            <p:ph type="title"/>
          </p:nvPr>
        </p:nvSpPr>
        <p:spPr>
          <a:xfrm>
            <a:off x="347134" y="314819"/>
            <a:ext cx="5291666" cy="616882"/>
          </a:xfrm>
        </p:spPr>
        <p:txBody>
          <a:bodyPr/>
          <a:lstStyle/>
          <a:p>
            <a:r>
              <a:rPr lang="pt-BR" sz="3600" dirty="0" smtClean="0"/>
              <a:t>Base Legal</a:t>
            </a:r>
            <a:endParaRPr lang="pt-BR" sz="3600" dirty="0"/>
          </a:p>
        </p:txBody>
      </p:sp>
    </p:spTree>
    <p:extLst>
      <p:ext uri="{BB962C8B-B14F-4D97-AF65-F5344CB8AC3E}">
        <p14:creationId xmlns:p14="http://schemas.microsoft.com/office/powerpoint/2010/main" val="14627786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scritório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scritório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2400</TotalTime>
  <Words>3200</Words>
  <Application>Microsoft Office PowerPoint</Application>
  <PresentationFormat>Apresentação na tela (4:3)</PresentationFormat>
  <Paragraphs>495</Paragraphs>
  <Slides>54</Slides>
  <Notes>1</Notes>
  <HiddenSlides>0</HiddenSlides>
  <MMClips>0</MMClips>
  <ScaleCrop>false</ScaleCrop>
  <HeadingPairs>
    <vt:vector size="6" baseType="variant">
      <vt:variant>
        <vt:lpstr>Fontes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54</vt:i4>
      </vt:variant>
    </vt:vector>
  </HeadingPairs>
  <TitlesOfParts>
    <vt:vector size="61" baseType="lpstr">
      <vt:lpstr>Arial</vt:lpstr>
      <vt:lpstr>Calibri</vt:lpstr>
      <vt:lpstr>Cambria</vt:lpstr>
      <vt:lpstr>Monotype Sorts</vt:lpstr>
      <vt:lpstr>Times New Roman</vt:lpstr>
      <vt:lpstr>Wingdings</vt:lpstr>
      <vt:lpstr>Tema do Office</vt:lpstr>
      <vt:lpstr>Apresentação do PowerPoint</vt:lpstr>
      <vt:lpstr>Introdução</vt:lpstr>
      <vt:lpstr>Introdução</vt:lpstr>
      <vt:lpstr>Roteiro</vt:lpstr>
      <vt:lpstr>Roteiro</vt:lpstr>
      <vt:lpstr>Base Legal</vt:lpstr>
      <vt:lpstr>Base Legal</vt:lpstr>
      <vt:lpstr>Base Legal</vt:lpstr>
      <vt:lpstr>Base Legal</vt:lpstr>
      <vt:lpstr>Roteiro</vt:lpstr>
      <vt:lpstr>Bônus de Assinatura</vt:lpstr>
      <vt:lpstr>Bônus de Assinatura</vt:lpstr>
      <vt:lpstr>Roteiro</vt:lpstr>
      <vt:lpstr>Aluguel de Área</vt:lpstr>
      <vt:lpstr>Aluguel de Área</vt:lpstr>
      <vt:lpstr>Aluguel de Área</vt:lpstr>
      <vt:lpstr>Aluguel de Área</vt:lpstr>
      <vt:lpstr>Aluguel de Área</vt:lpstr>
      <vt:lpstr>Roteiro</vt:lpstr>
      <vt:lpstr>Royalties</vt:lpstr>
      <vt:lpstr>Royalties</vt:lpstr>
      <vt:lpstr>Royalties</vt:lpstr>
      <vt:lpstr>Royalties</vt:lpstr>
      <vt:lpstr>Royalties</vt:lpstr>
      <vt:lpstr>Royalties</vt:lpstr>
      <vt:lpstr>Royalties</vt:lpstr>
      <vt:lpstr>Royalties</vt:lpstr>
      <vt:lpstr>Royalties</vt:lpstr>
      <vt:lpstr>Royalties</vt:lpstr>
      <vt:lpstr>Royalties</vt:lpstr>
      <vt:lpstr>Royalties</vt:lpstr>
      <vt:lpstr>Royalties</vt:lpstr>
      <vt:lpstr>Royalties</vt:lpstr>
      <vt:lpstr>Royalties</vt:lpstr>
      <vt:lpstr>Royalties</vt:lpstr>
      <vt:lpstr>Royalties</vt:lpstr>
      <vt:lpstr>Roteiro</vt:lpstr>
      <vt:lpstr>Participação Especial</vt:lpstr>
      <vt:lpstr>Participação Especial</vt:lpstr>
      <vt:lpstr>Participação Especial</vt:lpstr>
      <vt:lpstr>Participação Especial</vt:lpstr>
      <vt:lpstr>Participação Especial</vt:lpstr>
      <vt:lpstr>Participação Especial</vt:lpstr>
      <vt:lpstr>Participação Especial</vt:lpstr>
      <vt:lpstr>Participação Especial</vt:lpstr>
      <vt:lpstr>Roteiro</vt:lpstr>
      <vt:lpstr>Pagamento aos proprietário da Terra</vt:lpstr>
      <vt:lpstr>Pagamento aos proprietário da Terra</vt:lpstr>
      <vt:lpstr>Roteiro</vt:lpstr>
      <vt:lpstr>Considerações Finais</vt:lpstr>
      <vt:lpstr>Considerações Finais</vt:lpstr>
      <vt:lpstr>Considerações Finais</vt:lpstr>
      <vt:lpstr>Considerações Finais</vt:lpstr>
      <vt:lpstr>Apresentação do PowerPoint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LUIZ HENRIQUE VIDAL FERRAZ</dc:creator>
  <cp:lastModifiedBy>THYAGO GROTTI VIEIRA</cp:lastModifiedBy>
  <cp:revision>91</cp:revision>
  <cp:lastPrinted>2017-12-01T17:53:39Z</cp:lastPrinted>
  <dcterms:created xsi:type="dcterms:W3CDTF">2017-12-01T14:03:19Z</dcterms:created>
  <dcterms:modified xsi:type="dcterms:W3CDTF">2018-02-02T12:37:36Z</dcterms:modified>
</cp:coreProperties>
</file>