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notesMasterIdLst>
    <p:notesMasterId r:id="rId36"/>
  </p:notesMasterIdLst>
  <p:handoutMasterIdLst>
    <p:handoutMasterId r:id="rId37"/>
  </p:handoutMasterIdLst>
  <p:sldIdLst>
    <p:sldId id="265" r:id="rId2"/>
    <p:sldId id="268" r:id="rId3"/>
    <p:sldId id="267" r:id="rId4"/>
    <p:sldId id="294" r:id="rId5"/>
    <p:sldId id="269" r:id="rId6"/>
    <p:sldId id="285" r:id="rId7"/>
    <p:sldId id="279" r:id="rId8"/>
    <p:sldId id="280" r:id="rId9"/>
    <p:sldId id="281" r:id="rId10"/>
    <p:sldId id="282" r:id="rId11"/>
    <p:sldId id="283" r:id="rId12"/>
    <p:sldId id="284" r:id="rId13"/>
    <p:sldId id="286" r:id="rId14"/>
    <p:sldId id="287" r:id="rId15"/>
    <p:sldId id="304" r:id="rId16"/>
    <p:sldId id="288" r:id="rId17"/>
    <p:sldId id="289" r:id="rId18"/>
    <p:sldId id="290" r:id="rId19"/>
    <p:sldId id="291" r:id="rId20"/>
    <p:sldId id="292" r:id="rId21"/>
    <p:sldId id="293" r:id="rId22"/>
    <p:sldId id="303" r:id="rId23"/>
    <p:sldId id="295" r:id="rId24"/>
    <p:sldId id="297" r:id="rId25"/>
    <p:sldId id="301" r:id="rId26"/>
    <p:sldId id="298" r:id="rId27"/>
    <p:sldId id="302" r:id="rId28"/>
    <p:sldId id="300" r:id="rId29"/>
    <p:sldId id="296" r:id="rId30"/>
    <p:sldId id="299" r:id="rId31"/>
    <p:sldId id="275" r:id="rId32"/>
    <p:sldId id="276" r:id="rId33"/>
    <p:sldId id="277" r:id="rId34"/>
    <p:sldId id="278" r:id="rId35"/>
  </p:sldIdLst>
  <p:sldSz cx="9144000" cy="6858000" type="screen4x3"/>
  <p:notesSz cx="9926638" cy="6797675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7C8"/>
    <a:srgbClr val="273C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433" autoAdjust="0"/>
  </p:normalViewPr>
  <p:slideViewPr>
    <p:cSldViewPr snapToGrid="0">
      <p:cViewPr>
        <p:scale>
          <a:sx n="98" d="100"/>
          <a:sy n="98" d="100"/>
        </p:scale>
        <p:origin x="1956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C805CE-737B-4510-9D87-742B9B15D131}" type="datetimeFigureOut">
              <a:rPr lang="pt-BR" smtClean="0"/>
              <a:t>01/02/2018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209DF3-AF54-4AC1-9F2B-96AAD6D6BF9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49763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E15997-CD6E-4B9F-A180-B5D5C3D915F8}" type="datetimeFigureOut">
              <a:rPr lang="pt-BR" smtClean="0"/>
              <a:t>01/02/2018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433763" y="849313"/>
            <a:ext cx="3059112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992188" y="3271838"/>
            <a:ext cx="7942262" cy="2676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2125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BE0BF5-C848-4F0E-92E9-E859F2D8A5C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9106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Boa tarde! Eu sou a Luciene Pedrosa, atualmente coordenadora de meio</a:t>
            </a:r>
            <a:r>
              <a:rPr lang="pt-BR" baseline="0" dirty="0" smtClean="0"/>
              <a:t> ambiente da superintendência de segurança operacional e meio ambiente da ANP e mais uma vez vou apresentar as diretrizes ambientais, nesta oportunidade para a 15ª rodada de licitações.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E0BF5-C848-4F0E-92E9-E859F2D8A5CD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75063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A Secretaria de Meio Ambiente e Recursos</a:t>
            </a:r>
            <a:r>
              <a:rPr lang="pt-BR" baseline="0" dirty="0" smtClean="0"/>
              <a:t> Hídricos do Piauí apresentou uma recomendação que vem se repetindo ao longo das rodadas, que se trata da sobreposição com áreas de preservação permanente, reserva legal e áreas prioritárias para a conservação da biodiversidade. A realização de atividades nessas áreas deverá se restringir a situações indispensáveis, quando não existir outras opções locacionais.</a:t>
            </a:r>
          </a:p>
          <a:p>
            <a:r>
              <a:rPr lang="pt-BR" baseline="0" dirty="0" smtClean="0"/>
              <a:t>No parecer da SEMAR há um mapa com a localização das </a:t>
            </a:r>
            <a:r>
              <a:rPr lang="pt-BR" baseline="0" dirty="0" err="1" smtClean="0"/>
              <a:t>APPs</a:t>
            </a:r>
            <a:r>
              <a:rPr lang="pt-BR" baseline="0" dirty="0" smtClean="0"/>
              <a:t> e áreas prioritárias para a </a:t>
            </a:r>
            <a:r>
              <a:rPr lang="pt-BR" baseline="0" dirty="0" smtClean="0"/>
              <a:t>conservação e um </a:t>
            </a:r>
            <a:r>
              <a:rPr lang="pt-BR" baseline="0" dirty="0" smtClean="0"/>
              <a:t>mapa de vulnerabilidade baseado no zoneamento ecológico-econômico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E0BF5-C848-4F0E-92E9-E859F2D8A5CD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94692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A Secretaria</a:t>
            </a:r>
            <a:r>
              <a:rPr lang="pt-BR" baseline="0" dirty="0" smtClean="0"/>
              <a:t> informa também que existem processos de licenciamento junto ao Ibama para construção das Usinas Hidrelétricas de Castelhano, Estreito e Cachoeira. São processos bastante antigos, mas que o órgão destaca que se realmente os projetos forem implementados parte dos blocos poderá ter sua área inundada. </a:t>
            </a:r>
          </a:p>
          <a:p>
            <a:r>
              <a:rPr lang="pt-BR" baseline="0" dirty="0" smtClean="0"/>
              <a:t>O parecer da SEMAR apresenta os municípios envolvidos com cada uma das Usinas Hidrelétricas.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E0BF5-C848-4F0E-92E9-E859F2D8A5CD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35738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O GTPEG</a:t>
            </a:r>
            <a:r>
              <a:rPr lang="pt-BR" baseline="0" dirty="0" smtClean="0"/>
              <a:t> informa a sobreposição do bloco PN-T-70 com a comunidade quilombola Usina velha e do bloco PN-T-88 com as comunidades quilombolas Olho D’Água do Raposo e Jenipapo. Apesar da sobreposição ser muito pequena</a:t>
            </a:r>
            <a:r>
              <a:rPr lang="pt-BR" baseline="0" smtClean="0"/>
              <a:t>, fazendo </a:t>
            </a:r>
            <a:r>
              <a:rPr lang="pt-BR" baseline="0" dirty="0" smtClean="0"/>
              <a:t>um paralelo com a Portaria 60/2015, que trata da participação de intervenientes nos processos de licenciamento ambiental federal, a Fundação Palmares poderá ser consultada durante o processo de licenciamento.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E0BF5-C848-4F0E-92E9-E859F2D8A5CD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26680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O GTPEG informa também</a:t>
            </a:r>
            <a:r>
              <a:rPr lang="pt-BR" baseline="0" dirty="0" smtClean="0"/>
              <a:t> a sobreposição dos blocos PN-T-88 com a área proposta para a criação da Reserva Extrativista </a:t>
            </a:r>
            <a:r>
              <a:rPr lang="pt-BR" baseline="0" dirty="0" err="1" smtClean="0"/>
              <a:t>Timom</a:t>
            </a:r>
            <a:r>
              <a:rPr lang="pt-BR" baseline="0" dirty="0" smtClean="0"/>
              <a:t>, que caso seja de fato criada não impactará nas atividades. Acrescentam que o bloco 121 está parcialmente sobreposto a área proposta para a criação da  RESEX Chapada Grande do Piauí, mas, entendemos que caso o bloco seja arrematado, esse novo cenário deverá ser levado em consideração no momento da criação da unidade.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E0BF5-C848-4F0E-92E9-E859F2D8A5CD}" type="slidenum">
              <a:rPr lang="pt-BR" smtClean="0"/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08980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O Grupo destaca que os blocos 98 e 113 estão</a:t>
            </a:r>
            <a:r>
              <a:rPr lang="pt-BR" baseline="0" dirty="0" smtClean="0"/>
              <a:t> limítrofes a Terras Indígenas. Ressaltamos mais uma vez que a Funai não respondeu a nossa solicitação. No entanto, com base em parecer emitido no âmbito da 13ª Rodada o bloco 98 foi adequado de modo a respeitar a solicitação da Funai de uma distância de 20 km. Para os demais blocos, na 13ª Rodada, a Funai não solicitou adequação.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E0BF5-C848-4F0E-92E9-E859F2D8A5CD}" type="slidenum">
              <a:rPr lang="pt-BR" smtClean="0"/>
              <a:t>21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20859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Em relação à bacia do Ceará</a:t>
            </a:r>
            <a:r>
              <a:rPr lang="pt-BR" baseline="0" dirty="0" smtClean="0"/>
              <a:t> todos os blocos estão localizados em distância superior a 50 km da costa e em lâmina d’água acima de 50 m, respeitando os critérios atualmente estabelecidos pelo GTPEG para oferta de áreas.</a:t>
            </a:r>
          </a:p>
          <a:p>
            <a:r>
              <a:rPr lang="pt-BR" baseline="0" dirty="0" smtClean="0"/>
              <a:t>O Grupo acrescenta que para os processos de licenciamento em andamento nas bacias da margem equatorial, tem-se exigido a caracterização de ambientes de fundo, como </a:t>
            </a:r>
            <a:r>
              <a:rPr lang="pt-BR" baseline="0" dirty="0" err="1" smtClean="0"/>
              <a:t>rodolitos</a:t>
            </a:r>
            <a:r>
              <a:rPr lang="pt-BR" baseline="0" dirty="0" smtClean="0"/>
              <a:t> e corais de água profunda, a partir de dados primários.</a:t>
            </a:r>
          </a:p>
          <a:p>
            <a:r>
              <a:rPr lang="pt-BR" baseline="0" dirty="0" smtClean="0"/>
              <a:t>Caso esses ambientes sejam identificados, será solicita alteração da locação ou a utilização de tecnologias alternativas, como descarte zero de cascalho inclusive nas primeiras fases da perfuração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E0BF5-C848-4F0E-92E9-E859F2D8A5CD}" type="slidenum">
              <a:rPr lang="pt-BR" smtClean="0"/>
              <a:t>24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473575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Ainda para</a:t>
            </a:r>
            <a:r>
              <a:rPr lang="pt-BR" baseline="0" dirty="0" smtClean="0"/>
              <a:t> a bacia do Ceará o grupo informa que caso sejam identificados conflitos com a atividade pesqueira poderão ser exigido projeto de compensação.</a:t>
            </a:r>
          </a:p>
          <a:p>
            <a:r>
              <a:rPr lang="pt-BR" baseline="0" dirty="0" smtClean="0"/>
              <a:t>E finaliza informando que cenários provenientes de modelagem de dispersão de óleo que indiquem alta probabilidade de toque na costa serão considerados para avaliação da viabilidade ambiental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E0BF5-C848-4F0E-92E9-E859F2D8A5CD}" type="slidenum">
              <a:rPr lang="pt-BR" smtClean="0"/>
              <a:t>25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61029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Para a Bacia</a:t>
            </a:r>
            <a:r>
              <a:rPr lang="pt-BR" baseline="0" dirty="0" smtClean="0"/>
              <a:t> Potiguar o GTPEG informou que pequena sobreposição com área proposta para a criação da APA Litoral Leste do Ceará, mas o próprio grupo ressalta que por se tratar de uma APA não implica necessariamente em restrições para a execução de atividades. Importante salientar que o MME e por consequência a ANP vem sendo consultado para opinar quando da criação de unidades de conservação.</a:t>
            </a:r>
          </a:p>
          <a:p>
            <a:r>
              <a:rPr lang="pt-BR" baseline="0" dirty="0" smtClean="0"/>
              <a:t>Assim como para a bacia do </a:t>
            </a:r>
            <a:r>
              <a:rPr lang="pt-BR" baseline="0" dirty="0" err="1" smtClean="0"/>
              <a:t>ceará</a:t>
            </a:r>
            <a:r>
              <a:rPr lang="pt-BR" baseline="0" dirty="0" smtClean="0"/>
              <a:t> o grupo informa sobre a necessidade de caracterização de ambientes de fundo a partir de dados primários e caso os ambientes sejam identificados, será solicitada alteração da locação ou ainda a utilização de tecnologias alternativas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E0BF5-C848-4F0E-92E9-E859F2D8A5CD}" type="slidenum">
              <a:rPr lang="pt-BR" smtClean="0"/>
              <a:t>26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48748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E também do mesmo modo que foi</a:t>
            </a:r>
            <a:r>
              <a:rPr lang="pt-BR" baseline="0" dirty="0" smtClean="0"/>
              <a:t> indicado para a bacia potiguar projeto de compensação poderá ser exigido caso sejam identificados conflitos com a atividade pesqueira.</a:t>
            </a:r>
          </a:p>
          <a:p>
            <a:r>
              <a:rPr lang="pt-BR" baseline="0" dirty="0" smtClean="0"/>
              <a:t>E o comentário em relação a cenários provenientes de modelagem de óleo também é reproduzido aqui, indicando que aqueles com alta probabilidade de toque de óleo na costa serão considerados para avaliação da viabilidade ambiental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E0BF5-C848-4F0E-92E9-E859F2D8A5CD}" type="slidenum">
              <a:rPr lang="pt-BR" smtClean="0"/>
              <a:t>27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7640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Para a bacia de Sergipe Alagoas o GTPEG informou que os licenciamentos</a:t>
            </a:r>
            <a:r>
              <a:rPr lang="pt-BR" baseline="0" dirty="0" smtClean="0"/>
              <a:t> ambientais tendem a ser de grande complexidade e que cenários com alta probabilidade de toque serão considerados para avaliação da viabilidade ambiental. Apesar de parecer um cenário um pouco pessimista, é importante ressaltar que recentemente foram realizadas reuniões publicas relacionadas ao teste de longa duração do projeto </a:t>
            </a:r>
            <a:r>
              <a:rPr lang="pt-BR" baseline="0" dirty="0" err="1" smtClean="0"/>
              <a:t>farfan</a:t>
            </a:r>
            <a:r>
              <a:rPr lang="pt-BR" baseline="0" dirty="0" smtClean="0"/>
              <a:t>. Isso demonstra que o órgão licenciador vem concluindo pela viabilidade de projetos nessa região</a:t>
            </a:r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E0BF5-C848-4F0E-92E9-E859F2D8A5CD}" type="slidenum">
              <a:rPr lang="pt-BR" smtClean="0"/>
              <a:t>28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8272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2D0560-9620-42CD-BF79-599BC08F84CC}" type="slidenum">
              <a:rPr lang="pt-BR"/>
              <a:pPr/>
              <a:t>2</a:t>
            </a:fld>
            <a:endParaRPr lang="pt-BR"/>
          </a:p>
        </p:txBody>
      </p:sp>
      <p:sp>
        <p:nvSpPr>
          <p:cNvPr id="14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4538"/>
            <a:ext cx="4967287" cy="3725862"/>
          </a:xfrm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1078" y="4717111"/>
            <a:ext cx="4975520" cy="4464378"/>
          </a:xfrm>
        </p:spPr>
        <p:txBody>
          <a:bodyPr lIns="91581" tIns="45790" rIns="91581" bIns="45790"/>
          <a:lstStyle/>
          <a:p>
            <a:r>
              <a:rPr lang="pt-BR" dirty="0" smtClean="0"/>
              <a:t>Nessa apresentação temos uma novidade,</a:t>
            </a:r>
            <a:r>
              <a:rPr lang="pt-BR" baseline="0" dirty="0" smtClean="0"/>
              <a:t> que é a utilização da Resolução </a:t>
            </a:r>
            <a:r>
              <a:rPr lang="pt-BR" baseline="0" dirty="0" err="1" smtClean="0"/>
              <a:t>cnpe</a:t>
            </a:r>
            <a:r>
              <a:rPr lang="pt-BR" baseline="0" dirty="0" smtClean="0"/>
              <a:t> 17/17 como base legal para a inserção da variável ambiental na definição dos blocos que serão ofertados. Essa resolução ela revogou a resolução 08/03, mas basicamente a proposta é a mesma. A diferença é que a atual resolução incorpora o conceito das </a:t>
            </a:r>
            <a:r>
              <a:rPr lang="pt-BR" baseline="0" dirty="0" err="1" smtClean="0"/>
              <a:t>AAASs</a:t>
            </a:r>
            <a:r>
              <a:rPr lang="pt-BR" baseline="0" dirty="0" smtClean="0"/>
              <a:t>, avaliações ambientais de áreas sedimentares. No entanto, paras as áreas em que as avaliações ainda não tiverem sido concluídas, como é o caso daquelas aprovadas na 15ª rodada, as avaliações sobre as possíveis restrições deverão ser sustentadas por manifestação conjunta, nos moldes do que vem ocorrendo nos últimos anos. E essa manifestação será complementada pelos órgãos ambientais estaduais</a:t>
            </a:r>
            <a:endParaRPr lang="pt-BR" baseline="0" dirty="0" smtClean="0"/>
          </a:p>
          <a:p>
            <a:endParaRPr lang="pt-BR" dirty="0" smtClean="0"/>
          </a:p>
          <a:p>
            <a:r>
              <a:rPr lang="pt-BR" baseline="0" dirty="0" smtClean="0"/>
              <a:t>O objetivo dessa manifestação é antecipar possíveis conflitos para a etapa de definição dos blocos, contribuindo para um processo licitatório mais seguro, tanto para o meio ambiente, quanto para o empreendedor</a:t>
            </a:r>
            <a:r>
              <a:rPr lang="pt-BR" baseline="0" dirty="0" smtClean="0"/>
              <a:t>.</a:t>
            </a:r>
            <a:endParaRPr lang="pt-BR" baseline="0" dirty="0" smtClean="0"/>
          </a:p>
        </p:txBody>
      </p:sp>
    </p:spTree>
    <p:extLst>
      <p:ext uri="{BB962C8B-B14F-4D97-AF65-F5344CB8AC3E}">
        <p14:creationId xmlns:p14="http://schemas.microsoft.com/office/powerpoint/2010/main" val="42376284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O GTPEG indicou</a:t>
            </a:r>
            <a:r>
              <a:rPr lang="pt-BR" baseline="0" dirty="0" smtClean="0"/>
              <a:t> as principais questões que serão consideradas na fase exploratória para avaliação da viabilidade ambiental, ou seja, impactos sobre a pesca, presença de bancos biogênicos, impactos cumulativos de diversas atividades realizadas ao mesmo tempo e cenários cuja modelagem de dispersão de óleo indique alta probabilidade de toque na costa, ressaltando que o Grupo não indica o que eles entendem como ‘alta’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E0BF5-C848-4F0E-92E9-E859F2D8A5CD}" type="slidenum">
              <a:rPr lang="pt-BR" smtClean="0"/>
              <a:t>29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52371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Para a bacia de santos, os blocos estão localizados em águas </a:t>
            </a:r>
            <a:r>
              <a:rPr lang="pt-BR" dirty="0" err="1" smtClean="0"/>
              <a:t>ultraprofundas</a:t>
            </a:r>
            <a:r>
              <a:rPr lang="pt-BR" dirty="0" smtClean="0"/>
              <a:t> e as recomendações</a:t>
            </a:r>
            <a:r>
              <a:rPr lang="pt-BR" baseline="0" dirty="0" smtClean="0"/>
              <a:t> do GTPEG são exatamente aquelas apresentadas para a bacia de campos, ou seja, que as principais questões que serão consideradas para avaliação da viabilidade ambiental são: (...)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E0BF5-C848-4F0E-92E9-E859F2D8A5CD}" type="slidenum">
              <a:rPr lang="pt-BR" smtClean="0"/>
              <a:t>30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82514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Conforme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mencionei</a:t>
            </a:r>
            <a:r>
              <a:rPr lang="en-US" baseline="0" dirty="0" smtClean="0"/>
              <a:t> no </a:t>
            </a:r>
            <a:r>
              <a:rPr lang="en-US" baseline="0" dirty="0" err="1" smtClean="0"/>
              <a:t>início</a:t>
            </a:r>
            <a:r>
              <a:rPr lang="en-US" baseline="0" dirty="0" smtClean="0"/>
              <a:t> da </a:t>
            </a:r>
            <a:r>
              <a:rPr lang="en-US" baseline="0" dirty="0" err="1" smtClean="0"/>
              <a:t>apresentação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eu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fiz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apenas</a:t>
            </a:r>
            <a:r>
              <a:rPr lang="en-US" baseline="0" dirty="0" smtClean="0"/>
              <a:t> um </a:t>
            </a:r>
            <a:r>
              <a:rPr lang="en-US" baseline="0" dirty="0" err="1" smtClean="0"/>
              <a:t>reusmo</a:t>
            </a:r>
            <a:r>
              <a:rPr lang="en-US" baseline="0" dirty="0" smtClean="0"/>
              <a:t> dos </a:t>
            </a:r>
            <a:r>
              <a:rPr lang="en-US" baseline="0" dirty="0" err="1" smtClean="0"/>
              <a:t>pareceres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destacando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apenas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principais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pontos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Todos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pareceres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estão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disponíveis</a:t>
            </a:r>
            <a:r>
              <a:rPr lang="en-US" baseline="0" dirty="0" smtClean="0"/>
              <a:t> no site da ANP e </a:t>
            </a:r>
            <a:r>
              <a:rPr lang="en-US" baseline="0" dirty="0" err="1" smtClean="0"/>
              <a:t>também</a:t>
            </a:r>
            <a:r>
              <a:rPr lang="en-US" baseline="0" dirty="0" smtClean="0"/>
              <a:t> no </a:t>
            </a:r>
            <a:r>
              <a:rPr lang="en-US" baseline="0" dirty="0" err="1" smtClean="0"/>
              <a:t>pacote</a:t>
            </a:r>
            <a:r>
              <a:rPr lang="en-US" baseline="0" dirty="0" smtClean="0"/>
              <a:t> de dados</a:t>
            </a:r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BEE16-58D2-4DC6-8C98-C99ADAD6464C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0731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Para finalizar é sempre bom ressaltar</a:t>
            </a:r>
            <a:r>
              <a:rPr lang="pt-BR" baseline="0" dirty="0" smtClean="0"/>
              <a:t> que apesar das observações apresentadas pelo órgãos ambientais acerca da sensibilidade ambiental, todos os blocos a serem ofertados na 15ª rodada foram considerados aptos para a realização de atividades de exploração e produção pelos órgãos ambientais.</a:t>
            </a:r>
          </a:p>
          <a:p>
            <a:r>
              <a:rPr lang="pt-BR" dirty="0" smtClean="0"/>
              <a:t>No entanto, algumas áreas como </a:t>
            </a:r>
            <a:r>
              <a:rPr lang="pt-BR" dirty="0" err="1" smtClean="0"/>
              <a:t>APPs</a:t>
            </a:r>
            <a:r>
              <a:rPr lang="pt-BR" dirty="0" smtClean="0"/>
              <a:t>,</a:t>
            </a:r>
            <a:r>
              <a:rPr lang="pt-BR" baseline="0" dirty="0" smtClean="0"/>
              <a:t> áreas alagadas, zoneamentos, áreas prioritárias podem determinar medidas de mitigação mais específicas, que serão elaboradas durante o processo de licenciamento</a:t>
            </a:r>
          </a:p>
          <a:p>
            <a:r>
              <a:rPr lang="pt-BR" baseline="0" dirty="0" smtClean="0"/>
              <a:t>Como eu canso de informar, os pareceres ambientais não substituem o processo de licenciamento ambiental. São processos distintos. A atribuição do licenciamento ambiental e dos </a:t>
            </a:r>
            <a:r>
              <a:rPr lang="pt-BR" baseline="0" dirty="0" err="1" smtClean="0"/>
              <a:t>OEMAs</a:t>
            </a:r>
            <a:r>
              <a:rPr lang="pt-BR" baseline="0" dirty="0" smtClean="0"/>
              <a:t> para os blocos localizados em terra e do Ibama para os blocos marítimos.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2BE0-6500-4264-A123-5CC2144ACA19}" type="slidenum">
              <a:rPr lang="pt-BR" smtClean="0"/>
              <a:pPr/>
              <a:t>32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3861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O objetivo do parecer é indicar</a:t>
            </a:r>
            <a:r>
              <a:rPr lang="pt-BR" baseline="0" dirty="0" smtClean="0"/>
              <a:t> que não há maiores incompatibilidade das áreas em oferta com os objetivos de proteção da qualidade ambiental e, além disso, antecipam recomendações para o licenciamento na forma de condicionantes e medidas de mitigação.</a:t>
            </a:r>
          </a:p>
          <a:p>
            <a:r>
              <a:rPr lang="pt-BR" baseline="0" dirty="0" smtClean="0"/>
              <a:t>E para finalizar é bom destacar o papel institucional da ANP. Do nosso lado é extremamente importante que os programas exploratórios sejam cumpridos e para isso as empresas precisam estar licenciadas. Nesse contexto a ANP vem participando de diversos fóruns de discussão com o objetivo de identificar entraves para que os prazos sejam cumpridos e os processos de licenciamento ocorram de forma mais ágil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2BE0-6500-4264-A123-5CC2144ACA19}" type="slidenum">
              <a:rPr lang="pt-BR" smtClean="0"/>
              <a:pPr/>
              <a:t>33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13734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Assim,</a:t>
            </a:r>
            <a:r>
              <a:rPr lang="pt-BR" baseline="0" dirty="0" smtClean="0"/>
              <a:t> em todo início de preparação de uma rodada, a ANP solicita a elaboração de um parecer ambiental para os órgãos ambientais envolvidos. Para todos os blocos, ou seja, localizados tanto na bacias marítimas quanto nas bacias terrestres, a Agência solicita a elaboração de um parecer para o Grupo de Trabalho Interinstitucional de Atividades de Exploração e Produção de Óleo e Gás. Esse grupo é formado pelo Ministério de Meio Ambiente, pelo Ibama, pelo Instituto Chico Mendes de Conservação da Biodiversidade e pela Agência Nacional de Águas. Para os blocos localizados nas bacias terrestres, a ANP solicita a elaboração de um parecer para os Órgãos Estaduais de Meio Ambiente responsáveis tanto pela gestão das Unidades de Conservação Estaduais quanto pelo licenciamento ambiental. Para os blocos terrestres, o GTPEG apresenta também algumas recomendações para o licenciamento ambiental, que será realizado pelos órgãos ambientais estaduais. Essas recomendações constam no parecer do Grupo, que se encontra disponível no site da Rodada.</a:t>
            </a:r>
          </a:p>
          <a:p>
            <a:r>
              <a:rPr lang="pt-BR" baseline="0" dirty="0" smtClean="0"/>
              <a:t>Para a </a:t>
            </a:r>
            <a:r>
              <a:rPr lang="pt-BR" baseline="0" dirty="0" smtClean="0"/>
              <a:t>15ª </a:t>
            </a:r>
            <a:r>
              <a:rPr lang="pt-BR" baseline="0" dirty="0" smtClean="0"/>
              <a:t>Rodada de Licitações, foram </a:t>
            </a:r>
            <a:r>
              <a:rPr lang="pt-BR" baseline="0" dirty="0" smtClean="0"/>
              <a:t>4 </a:t>
            </a:r>
            <a:r>
              <a:rPr lang="pt-BR" baseline="0" dirty="0" smtClean="0"/>
              <a:t>estados envolvidos, além dos órgãos que compõem o GTPEG</a:t>
            </a:r>
            <a:r>
              <a:rPr lang="pt-BR" baseline="0" dirty="0" smtClean="0">
                <a:solidFill>
                  <a:srgbClr val="FF0000"/>
                </a:solidFill>
              </a:rPr>
              <a:t>.</a:t>
            </a:r>
            <a:r>
              <a:rPr lang="pt-BR" baseline="0" dirty="0" smtClean="0"/>
              <a:t> </a:t>
            </a:r>
          </a:p>
          <a:p>
            <a:r>
              <a:rPr lang="pt-BR" baseline="0" dirty="0" smtClean="0"/>
              <a:t>Com base nesses pareceres ambientais elaborados por estes órgãos, ou seja, com a adoção das recomendações dos órgãos ambientais, a ANP chegou na configuração dos blocos que serão ofertados nessa rodada. Assim, todos os blocos em oferta foram considerados aptos para a atividade de exploração &amp; produção</a:t>
            </a:r>
            <a:r>
              <a:rPr lang="pt-BR" baseline="0" dirty="0" smtClean="0"/>
              <a:t>.</a:t>
            </a:r>
          </a:p>
          <a:p>
            <a:r>
              <a:rPr lang="pt-BR" baseline="0" dirty="0" smtClean="0"/>
              <a:t>Ressalta-se também que a Funai foi consultada, mas não se manifestou.</a:t>
            </a:r>
            <a:endParaRPr lang="pt-BR" baseline="0" dirty="0" smtClean="0"/>
          </a:p>
          <a:p>
            <a:r>
              <a:rPr lang="pt-BR" baseline="0" dirty="0" smtClean="0"/>
              <a:t>Importante destacar que nessa exposição serão apresentados os principais aspectos apontados pelos órgãos ambientais. Recomenda-se a leitura dos pareceres na íntegra. Não se trata de uma opinião da ANP acerca do conteúdo dos pareceres. É apenas uma reprodução dos principais aspectos apresentados pelos órgãos ambientais.</a:t>
            </a:r>
          </a:p>
          <a:p>
            <a:endParaRPr lang="pt-BR" dirty="0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B2BE0-6500-4264-A123-5CC2144ACA19}" type="slidenum">
              <a:rPr lang="pt-BR" smtClean="0"/>
              <a:pPr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2321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O</a:t>
            </a:r>
            <a:r>
              <a:rPr lang="pt-BR" baseline="0" dirty="0" smtClean="0"/>
              <a:t> Instituto do Meio Ambiente do Mato Grosso do Sul, IMASUL, informou em seu parecer a existência do SISLA, que é o sistema interativo de suporte ao licenciamento ambiental e recomendou que a ANP realizasse a análise </a:t>
            </a:r>
            <a:r>
              <a:rPr lang="pt-BR" baseline="0" dirty="0" smtClean="0"/>
              <a:t>de sobreposição </a:t>
            </a:r>
            <a:r>
              <a:rPr lang="pt-BR" baseline="0" dirty="0" smtClean="0"/>
              <a:t>com áreas protegidas, tais como unidades de conservação, zonas de amortecimento e terras indígenas. O SISLA também informa o tipo de bioma que existe na região, hidrografia, declividade. Um análise bastante interessante que como resultado indicou que todas as áreas em oferta são licenciáveis.</a:t>
            </a:r>
          </a:p>
          <a:p>
            <a:r>
              <a:rPr lang="pt-BR" baseline="0" dirty="0" smtClean="0"/>
              <a:t>A ANP promoveu então essa análise e verificou a sobreposição dos blocos em oferta com seis Áreas de Proteção Ambiental Municipais e </a:t>
            </a:r>
            <a:r>
              <a:rPr lang="pt-BR" b="0" baseline="0" dirty="0" smtClean="0"/>
              <a:t>uma </a:t>
            </a:r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Reserva Particular do Patrimônio Natural </a:t>
            </a:r>
            <a:endParaRPr lang="pt-BR" b="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E0BF5-C848-4F0E-92E9-E859F2D8A5CD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5872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A última sobreposição</a:t>
            </a:r>
            <a:r>
              <a:rPr lang="pt-BR" baseline="0" dirty="0" smtClean="0"/>
              <a:t> se refere ao bloco 99, que está sobreposto a Reserva Particular do Patrimônio Natural – RPPN Fazenda Lagoa. Em relação as dimensões do bloco, a sobreposição é muito pequena. Apenas 0,05%. Portanto, não houve necessidade de adequação. Ressalta-se que a análise do SISLA também não indicou a necessidade de adequação, mas é de conhecimento que as atividades de exploração e produção são incompatíveis com esta categoria de unidade. 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E0BF5-C848-4F0E-92E9-E859F2D8A5CD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3167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A Secretaria</a:t>
            </a:r>
            <a:r>
              <a:rPr lang="pt-BR" baseline="0" dirty="0" smtClean="0"/>
              <a:t> de Meio Ambiente de Goiás se manifestou em relação a parcela dos blocos PAR-T-85 e 86, que se localizam no estado do Goiás. Informou que não há sobreposição com unidades de </a:t>
            </a:r>
            <a:r>
              <a:rPr lang="pt-BR" baseline="0" dirty="0" smtClean="0"/>
              <a:t>conservação.</a:t>
            </a:r>
            <a:endParaRPr lang="pt-BR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baseline="0" dirty="0" smtClean="0"/>
              <a:t>A Secretaria recomenda também consulta ao </a:t>
            </a:r>
            <a:r>
              <a:rPr lang="pt-BR" baseline="0" dirty="0" err="1" smtClean="0"/>
              <a:t>ICMBio</a:t>
            </a:r>
            <a:r>
              <a:rPr lang="pt-BR" baseline="0" dirty="0" smtClean="0"/>
              <a:t> e as prefeituras para verificar a possibilidade de sobreposição com </a:t>
            </a:r>
            <a:r>
              <a:rPr lang="pt-BR" baseline="0" dirty="0" err="1" smtClean="0"/>
              <a:t>UCs</a:t>
            </a:r>
            <a:r>
              <a:rPr lang="pt-BR" baseline="0" dirty="0" smtClean="0"/>
              <a:t> federais e municipais. Em relação ao </a:t>
            </a:r>
            <a:r>
              <a:rPr lang="pt-BR" baseline="0" dirty="0" err="1" smtClean="0"/>
              <a:t>ICMBio</a:t>
            </a:r>
            <a:r>
              <a:rPr lang="pt-BR" baseline="0" dirty="0" smtClean="0"/>
              <a:t>, a instituição se manifestou no âmbito do GTPEG e em relação as prefeituras, elas poderão ser consultadas durante o processo de licenciamento ambiental</a:t>
            </a:r>
            <a:endParaRPr lang="pt-BR" dirty="0" smtClean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E0BF5-C848-4F0E-92E9-E859F2D8A5CD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5376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O GTPEG indicou a sobreposição</a:t>
            </a:r>
            <a:r>
              <a:rPr lang="pt-BR" baseline="0" dirty="0" smtClean="0"/>
              <a:t> do bloco PAR-T-85 com a APA municipal dos Rios </a:t>
            </a:r>
            <a:r>
              <a:rPr lang="pt-BR" baseline="0" dirty="0" err="1" smtClean="0"/>
              <a:t>Aporé</a:t>
            </a:r>
            <a:r>
              <a:rPr lang="pt-BR" baseline="0" dirty="0" smtClean="0"/>
              <a:t> e </a:t>
            </a:r>
            <a:r>
              <a:rPr lang="pt-BR" baseline="0" dirty="0" err="1" smtClean="0"/>
              <a:t>Sucuriu</a:t>
            </a:r>
            <a:r>
              <a:rPr lang="pt-BR" baseline="0" dirty="0" smtClean="0"/>
              <a:t>. Mas como já foi apresentado, não só o bloco 85, como outros blocos estão sobrepostos a parcela dessa APA e há outras </a:t>
            </a:r>
            <a:r>
              <a:rPr lang="pt-BR" baseline="0" dirty="0" err="1" smtClean="0"/>
              <a:t>APAs</a:t>
            </a:r>
            <a:r>
              <a:rPr lang="pt-BR" baseline="0" dirty="0" smtClean="0"/>
              <a:t> municipais na área dos blocos. Porém, o órgão estadual não recomendou a adequação das áreas já que as atividades previstas de serem executadas são compatíveis com os interesses de uma APA.</a:t>
            </a:r>
          </a:p>
          <a:p>
            <a:endParaRPr lang="pt-BR" baseline="0" dirty="0" smtClean="0"/>
          </a:p>
          <a:p>
            <a:r>
              <a:rPr lang="pt-BR" baseline="0" dirty="0" smtClean="0"/>
              <a:t>O grupo também indicou a sobreposição do bloco 84 com a RPPN Ponte da Pedra e solicitou a adequação do bloco. No entanto, a ANP havia observado tal sobreposição durante a definição de blocos e já havia encaminhado para o grupo com o recorte do bloco.</a:t>
            </a:r>
          </a:p>
          <a:p>
            <a:endParaRPr lang="pt-BR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baseline="0" dirty="0" smtClean="0"/>
              <a:t>E a última observação se refere a possibilidade de uma pequena sobreposição do bloco 86 com a RPPN </a:t>
            </a:r>
            <a:r>
              <a:rPr lang="pt-BR" b="0" dirty="0" smtClean="0">
                <a:latin typeface="Arial" panose="020B0604020202020204" pitchFamily="34" charset="0"/>
                <a:cs typeface="Arial" panose="020B0604020202020204" pitchFamily="34" charset="0"/>
              </a:rPr>
              <a:t>Reserva Santuário de Vida Silvestre Pousada das Araras, cuja localização não</a:t>
            </a:r>
            <a:r>
              <a:rPr lang="pt-BR" b="0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é bem conhecida. </a:t>
            </a:r>
            <a:r>
              <a:rPr lang="pt-BR" sz="1200" b="0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É importante que os interessados busquem conhecer a localização desta RPPN tendo em vista que as atividades de E&amp;P não são permitidas em seu interior.</a:t>
            </a:r>
            <a:endParaRPr lang="pt-BR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baseline="0" dirty="0" smtClean="0"/>
          </a:p>
          <a:p>
            <a:endParaRPr lang="pt-BR" baseline="0" dirty="0" smtClean="0"/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E0BF5-C848-4F0E-92E9-E859F2D8A5CD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89806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Em relação ao licenciamento ambiental,</a:t>
            </a:r>
            <a:r>
              <a:rPr lang="pt-BR" baseline="0" dirty="0" smtClean="0"/>
              <a:t> para as atividades localizadas no estado do MS, o licenciamento será conduzido pelo IMASUL e no estado de Goiás pela SECIMA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E0BF5-C848-4F0E-92E9-E859F2D8A5CD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37713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A Secretaria de Meio</a:t>
            </a:r>
            <a:r>
              <a:rPr lang="pt-BR" baseline="0" dirty="0" smtClean="0"/>
              <a:t> Ambiente e Recursos Hídricos destacou que não há sobreposição com unidades de conservação e que há presença de áreas prioritárias para a conservação da biodiversidade. A secretaria não se manifesta contrária a oferta das áreas, mas ressalta que as disposições legais deverão ser obedecidas quanto às particularidades </a:t>
            </a:r>
            <a:r>
              <a:rPr lang="pt-BR" baseline="0" dirty="0" smtClean="0"/>
              <a:t>ambientais </a:t>
            </a:r>
            <a:r>
              <a:rPr lang="pt-BR" baseline="0" dirty="0" smtClean="0"/>
              <a:t>da área.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E0BF5-C848-4F0E-92E9-E859F2D8A5CD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4028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6"/>
            <a:ext cx="9144000" cy="6855288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556" y="1609635"/>
            <a:ext cx="6404187" cy="136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917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 hasCustomPrompt="1"/>
          </p:nvPr>
        </p:nvSpPr>
        <p:spPr>
          <a:xfrm>
            <a:off x="347134" y="314819"/>
            <a:ext cx="5291666" cy="61688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200" b="1">
                <a:solidFill>
                  <a:schemeClr val="accent6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pt-BR" dirty="0" smtClean="0"/>
              <a:t>CLIQUE PARA EDITAR O TÍTULO</a:t>
            </a:r>
            <a:endParaRPr lang="pt-BR" dirty="0"/>
          </a:p>
        </p:txBody>
      </p:sp>
      <p:sp>
        <p:nvSpPr>
          <p:cNvPr id="9" name="Espaço Reservado para Conteúdo 2"/>
          <p:cNvSpPr>
            <a:spLocks noGrp="1"/>
          </p:cNvSpPr>
          <p:nvPr>
            <p:ph idx="13"/>
          </p:nvPr>
        </p:nvSpPr>
        <p:spPr>
          <a:xfrm>
            <a:off x="439057" y="1312334"/>
            <a:ext cx="8269514" cy="51646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29019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 hasCustomPrompt="1"/>
          </p:nvPr>
        </p:nvSpPr>
        <p:spPr>
          <a:xfrm>
            <a:off x="347134" y="314819"/>
            <a:ext cx="5291666" cy="61688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200" b="1">
                <a:solidFill>
                  <a:schemeClr val="accent6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pt-BR" dirty="0" smtClean="0"/>
              <a:t>CLIQUE PARA EDITAR O TÍTULO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68392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E38A2BA-5AD0-4273-8669-7FB517C8ECCA}" type="datetimeFigureOut">
              <a:rPr lang="pt-BR" smtClean="0"/>
              <a:t>01/02/2018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17361ED-DC62-43CA-89E3-14E30444B522}" type="slidenum">
              <a:rPr lang="pt-BR" smtClean="0"/>
              <a:t>‹nº›</a:t>
            </a:fld>
            <a:endParaRPr lang="pt-BR"/>
          </a:p>
        </p:txBody>
      </p:sp>
      <p:sp>
        <p:nvSpPr>
          <p:cNvPr id="9" name="Título 1"/>
          <p:cNvSpPr>
            <a:spLocks noGrp="1"/>
          </p:cNvSpPr>
          <p:nvPr>
            <p:ph type="title" hasCustomPrompt="1"/>
          </p:nvPr>
        </p:nvSpPr>
        <p:spPr>
          <a:xfrm>
            <a:off x="347134" y="314819"/>
            <a:ext cx="5291666" cy="61688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200" b="1">
                <a:solidFill>
                  <a:schemeClr val="accent6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pt-BR" dirty="0" smtClean="0"/>
              <a:t>CLIQUE PARA EDITAR O TÍTULO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70212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E38A2BA-5AD0-4273-8669-7FB517C8ECCA}" type="datetimeFigureOut">
              <a:rPr lang="pt-BR" smtClean="0"/>
              <a:t>01/02/2018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17361ED-DC62-43CA-89E3-14E30444B522}" type="slidenum">
              <a:rPr lang="pt-BR" smtClean="0"/>
              <a:t>‹nº›</a:t>
            </a:fld>
            <a:endParaRPr lang="pt-BR"/>
          </a:p>
        </p:txBody>
      </p:sp>
      <p:sp>
        <p:nvSpPr>
          <p:cNvPr id="11" name="Título 1"/>
          <p:cNvSpPr>
            <a:spLocks noGrp="1"/>
          </p:cNvSpPr>
          <p:nvPr>
            <p:ph type="title" hasCustomPrompt="1"/>
          </p:nvPr>
        </p:nvSpPr>
        <p:spPr>
          <a:xfrm>
            <a:off x="347134" y="314819"/>
            <a:ext cx="5291666" cy="61688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200" b="1">
                <a:solidFill>
                  <a:schemeClr val="accent6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pt-BR" dirty="0" smtClean="0"/>
              <a:t>CLIQUE PARA EDITAR O TÍTULO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76347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6"/>
          <a:stretch/>
        </p:blipFill>
        <p:spPr>
          <a:xfrm>
            <a:off x="1440000" y="-8467"/>
            <a:ext cx="7704000" cy="5820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817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57811" y="4357330"/>
            <a:ext cx="8551339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Diretrizes Ambientais</a:t>
            </a:r>
            <a:endParaRPr lang="pt-BR" sz="36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pt-BR" sz="2800" b="1" dirty="0" smtClean="0">
                <a:solidFill>
                  <a:srgbClr val="273C18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Luciene Ferreira Pedrosa</a:t>
            </a:r>
          </a:p>
          <a:p>
            <a:pPr algn="ctr">
              <a:spcAft>
                <a:spcPts val="600"/>
              </a:spcAft>
            </a:pPr>
            <a:r>
              <a:rPr lang="pt-BR" sz="2400" dirty="0" smtClean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Superintendência de Segurança Operacional e Meio </a:t>
            </a:r>
            <a:r>
              <a:rPr lang="pt-BR" sz="2400" dirty="0" smtClean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Ambiente</a:t>
            </a:r>
          </a:p>
          <a:p>
            <a:pPr algn="ctr">
              <a:spcAft>
                <a:spcPts val="600"/>
              </a:spcAft>
            </a:pPr>
            <a:endParaRPr lang="pt-BR" sz="240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pt-BR" i="1" dirty="0" smtClean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02.02.2018 – Rio de Janeiro</a:t>
            </a:r>
            <a:endParaRPr lang="pt-BR" i="1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885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IMASUL/MS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0" y="1134000"/>
            <a:ext cx="5724000" cy="5724000"/>
            <a:chOff x="0" y="1134000"/>
            <a:chExt cx="5724000" cy="5724000"/>
          </a:xfrm>
        </p:grpSpPr>
        <p:pic>
          <p:nvPicPr>
            <p:cNvPr id="2" name="Imagem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134000"/>
              <a:ext cx="5724000" cy="5724000"/>
            </a:xfrm>
            <a:prstGeom prst="rect">
              <a:avLst/>
            </a:prstGeom>
          </p:spPr>
        </p:pic>
        <p:grpSp>
          <p:nvGrpSpPr>
            <p:cNvPr id="9" name="Grupo 8"/>
            <p:cNvGrpSpPr/>
            <p:nvPr/>
          </p:nvGrpSpPr>
          <p:grpSpPr>
            <a:xfrm>
              <a:off x="879422" y="1626938"/>
              <a:ext cx="2629565" cy="1446225"/>
              <a:chOff x="-64583" y="788357"/>
              <a:chExt cx="2629565" cy="1446225"/>
            </a:xfrm>
          </p:grpSpPr>
          <p:grpSp>
            <p:nvGrpSpPr>
              <p:cNvPr id="10" name="Grupo 9"/>
              <p:cNvGrpSpPr/>
              <p:nvPr/>
            </p:nvGrpSpPr>
            <p:grpSpPr>
              <a:xfrm>
                <a:off x="-64583" y="788357"/>
                <a:ext cx="1982840" cy="1402012"/>
                <a:chOff x="-784663" y="1734822"/>
                <a:chExt cx="1982840" cy="1402012"/>
              </a:xfrm>
            </p:grpSpPr>
            <p:cxnSp>
              <p:nvCxnSpPr>
                <p:cNvPr id="13" name="Conector de seta reta 12"/>
                <p:cNvCxnSpPr/>
                <p:nvPr/>
              </p:nvCxnSpPr>
              <p:spPr>
                <a:xfrm>
                  <a:off x="17692" y="2079559"/>
                  <a:ext cx="1180485" cy="1057275"/>
                </a:xfrm>
                <a:prstGeom prst="straightConnector1">
                  <a:avLst/>
                </a:prstGeom>
                <a:ln>
                  <a:solidFill>
                    <a:schemeClr val="tx2"/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CaixaDeTexto 13"/>
                <p:cNvSpPr txBox="1"/>
                <p:nvPr/>
              </p:nvSpPr>
              <p:spPr>
                <a:xfrm>
                  <a:off x="-784663" y="1734822"/>
                  <a:ext cx="1892839" cy="52322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pt-BR" sz="1400" kern="0" dirty="0">
                      <a:solidFill>
                        <a:schemeClr val="bg1"/>
                      </a:solidFill>
                      <a:latin typeface="Segoe UI Semilight" panose="020B0402040204020203" pitchFamily="34" charset="0"/>
                      <a:cs typeface="Segoe UI Semilight" panose="020B0402040204020203" pitchFamily="34" charset="0"/>
                    </a:rPr>
                    <a:t>APA das Nascentes do Rio </a:t>
                  </a:r>
                  <a:r>
                    <a:rPr lang="pt-BR" sz="1400" kern="0" dirty="0" err="1">
                      <a:solidFill>
                        <a:schemeClr val="bg1"/>
                      </a:solidFill>
                      <a:latin typeface="Segoe UI Semilight" panose="020B0402040204020203" pitchFamily="34" charset="0"/>
                      <a:cs typeface="Segoe UI Semilight" panose="020B0402040204020203" pitchFamily="34" charset="0"/>
                    </a:rPr>
                    <a:t>Sucuriu</a:t>
                  </a:r>
                  <a:endParaRPr lang="pt-BR" sz="1400" kern="0" dirty="0">
                    <a:solidFill>
                      <a:schemeClr val="bg1"/>
                    </a:solidFill>
                    <a:latin typeface="Segoe UI Semilight" panose="020B0402040204020203" pitchFamily="34" charset="0"/>
                    <a:cs typeface="Segoe UI Semilight" panose="020B0402040204020203" pitchFamily="34" charset="0"/>
                  </a:endParaRPr>
                </a:p>
              </p:txBody>
            </p:sp>
          </p:grpSp>
          <p:sp>
            <p:nvSpPr>
              <p:cNvPr id="11" name="Estrela de 5 pontas 10"/>
              <p:cNvSpPr/>
              <p:nvPr/>
            </p:nvSpPr>
            <p:spPr>
              <a:xfrm>
                <a:off x="2008257" y="2054582"/>
                <a:ext cx="180000" cy="180000"/>
              </a:xfrm>
              <a:prstGeom prst="star5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  <p:sp>
            <p:nvSpPr>
              <p:cNvPr id="12" name="Estrela de 5 pontas 11"/>
              <p:cNvSpPr/>
              <p:nvPr/>
            </p:nvSpPr>
            <p:spPr>
              <a:xfrm>
                <a:off x="2384982" y="2054582"/>
                <a:ext cx="180000" cy="180000"/>
              </a:xfrm>
              <a:prstGeom prst="star5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  <p:sp>
          <p:nvSpPr>
            <p:cNvPr id="16" name="CaixaDeTexto 15"/>
            <p:cNvSpPr txBox="1"/>
            <p:nvPr/>
          </p:nvSpPr>
          <p:spPr>
            <a:xfrm>
              <a:off x="3723191" y="1968060"/>
              <a:ext cx="1368000" cy="432000"/>
            </a:xfrm>
            <a:prstGeom prst="rect">
              <a:avLst/>
            </a:prstGeom>
            <a:solidFill>
              <a:srgbClr val="FAF7C8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SPAR - N</a:t>
              </a:r>
              <a:endPara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Retângulo 16"/>
          <p:cNvSpPr/>
          <p:nvPr/>
        </p:nvSpPr>
        <p:spPr>
          <a:xfrm>
            <a:off x="0" y="177612"/>
            <a:ext cx="42042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do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Paraná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8" name="Retângulo 17"/>
          <p:cNvSpPr/>
          <p:nvPr/>
        </p:nvSpPr>
        <p:spPr>
          <a:xfrm>
            <a:off x="5870622" y="1946199"/>
            <a:ext cx="309600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As atividades de E&amp;P são compatíveis com a presença das </a:t>
            </a:r>
            <a:r>
              <a:rPr lang="pt-BR" sz="2200" kern="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APAs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, resguardando a legislação vigente e respeitando os procedimentos do licenciamento </a:t>
            </a:r>
            <a:r>
              <a:rPr lang="pt-BR" sz="22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ambiental </a:t>
            </a:r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ctr"/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Não 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houve necessidade de adequação dos blocos</a:t>
            </a:r>
          </a:p>
        </p:txBody>
      </p:sp>
    </p:spTree>
    <p:extLst>
      <p:ext uri="{BB962C8B-B14F-4D97-AF65-F5344CB8AC3E}">
        <p14:creationId xmlns:p14="http://schemas.microsoft.com/office/powerpoint/2010/main" val="9067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IMASUL/MS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0" y="1134000"/>
            <a:ext cx="5724000" cy="5724000"/>
            <a:chOff x="0" y="1134000"/>
            <a:chExt cx="5724000" cy="5724000"/>
          </a:xfrm>
        </p:grpSpPr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134000"/>
              <a:ext cx="5724000" cy="5724000"/>
            </a:xfrm>
            <a:prstGeom prst="rect">
              <a:avLst/>
            </a:prstGeom>
          </p:spPr>
        </p:pic>
        <p:grpSp>
          <p:nvGrpSpPr>
            <p:cNvPr id="9" name="Grupo 8"/>
            <p:cNvGrpSpPr/>
            <p:nvPr/>
          </p:nvGrpSpPr>
          <p:grpSpPr>
            <a:xfrm>
              <a:off x="1436148" y="3501940"/>
              <a:ext cx="2781625" cy="2042207"/>
              <a:chOff x="492143" y="2663359"/>
              <a:chExt cx="2781625" cy="2042207"/>
            </a:xfrm>
          </p:grpSpPr>
          <p:grpSp>
            <p:nvGrpSpPr>
              <p:cNvPr id="10" name="Grupo 9"/>
              <p:cNvGrpSpPr/>
              <p:nvPr/>
            </p:nvGrpSpPr>
            <p:grpSpPr>
              <a:xfrm>
                <a:off x="492143" y="3684989"/>
                <a:ext cx="2781625" cy="1020577"/>
                <a:chOff x="-227937" y="4631454"/>
                <a:chExt cx="2781625" cy="1020577"/>
              </a:xfrm>
            </p:grpSpPr>
            <p:cxnSp>
              <p:nvCxnSpPr>
                <p:cNvPr id="13" name="Conector de seta reta 12"/>
                <p:cNvCxnSpPr/>
                <p:nvPr/>
              </p:nvCxnSpPr>
              <p:spPr>
                <a:xfrm flipV="1">
                  <a:off x="1251144" y="4631454"/>
                  <a:ext cx="1302544" cy="749107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CaixaDeTexto 13"/>
                <p:cNvSpPr txBox="1"/>
                <p:nvPr/>
              </p:nvSpPr>
              <p:spPr>
                <a:xfrm>
                  <a:off x="-227937" y="5128811"/>
                  <a:ext cx="1892839" cy="52322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pt-BR" sz="1400" kern="0" dirty="0">
                      <a:solidFill>
                        <a:schemeClr val="bg1"/>
                      </a:solidFill>
                      <a:latin typeface="Segoe UI Semilight" panose="020B0402040204020203" pitchFamily="34" charset="0"/>
                      <a:cs typeface="Segoe UI Semilight" panose="020B0402040204020203" pitchFamily="34" charset="0"/>
                    </a:rPr>
                    <a:t>APA da </a:t>
                  </a:r>
                  <a:r>
                    <a:rPr lang="pt-BR" sz="1400" kern="0" dirty="0" err="1">
                      <a:solidFill>
                        <a:schemeClr val="bg1"/>
                      </a:solidFill>
                      <a:latin typeface="Segoe UI Semilight" panose="020B0402040204020203" pitchFamily="34" charset="0"/>
                      <a:cs typeface="Segoe UI Semilight" panose="020B0402040204020203" pitchFamily="34" charset="0"/>
                    </a:rPr>
                    <a:t>Sub-Bacia</a:t>
                  </a:r>
                  <a:r>
                    <a:rPr lang="pt-BR" sz="1400" kern="0" dirty="0">
                      <a:solidFill>
                        <a:schemeClr val="bg1"/>
                      </a:solidFill>
                      <a:latin typeface="Segoe UI Semilight" panose="020B0402040204020203" pitchFamily="34" charset="0"/>
                      <a:cs typeface="Segoe UI Semilight" panose="020B0402040204020203" pitchFamily="34" charset="0"/>
                    </a:rPr>
                    <a:t> do Rio </a:t>
                  </a:r>
                  <a:r>
                    <a:rPr lang="pt-BR" sz="1400" kern="0" dirty="0" err="1">
                      <a:solidFill>
                        <a:schemeClr val="bg1"/>
                      </a:solidFill>
                      <a:latin typeface="Segoe UI Semilight" panose="020B0402040204020203" pitchFamily="34" charset="0"/>
                      <a:cs typeface="Segoe UI Semilight" panose="020B0402040204020203" pitchFamily="34" charset="0"/>
                    </a:rPr>
                    <a:t>Sucuriu</a:t>
                  </a:r>
                  <a:endParaRPr lang="pt-BR" sz="1400" kern="0" dirty="0">
                    <a:solidFill>
                      <a:schemeClr val="bg1"/>
                    </a:solidFill>
                    <a:latin typeface="Segoe UI Semilight" panose="020B0402040204020203" pitchFamily="34" charset="0"/>
                    <a:cs typeface="Segoe UI Semilight" panose="020B0402040204020203" pitchFamily="34" charset="0"/>
                  </a:endParaRPr>
                </a:p>
              </p:txBody>
            </p:sp>
          </p:grpSp>
          <p:sp>
            <p:nvSpPr>
              <p:cNvPr id="11" name="Estrela de 5 pontas 10"/>
              <p:cNvSpPr/>
              <p:nvPr/>
            </p:nvSpPr>
            <p:spPr>
              <a:xfrm>
                <a:off x="3059584" y="2663359"/>
                <a:ext cx="180000" cy="180000"/>
              </a:xfrm>
              <a:prstGeom prst="star5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  <p:sp>
            <p:nvSpPr>
              <p:cNvPr id="12" name="Estrela de 5 pontas 11"/>
              <p:cNvSpPr/>
              <p:nvPr/>
            </p:nvSpPr>
            <p:spPr>
              <a:xfrm>
                <a:off x="3059584" y="3232592"/>
                <a:ext cx="180000" cy="180000"/>
              </a:xfrm>
              <a:prstGeom prst="star5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  <p:sp>
          <p:nvSpPr>
            <p:cNvPr id="15" name="Estrela de 5 pontas 14"/>
            <p:cNvSpPr/>
            <p:nvPr/>
          </p:nvSpPr>
          <p:spPr>
            <a:xfrm>
              <a:off x="3402977" y="4093037"/>
              <a:ext cx="180000" cy="180000"/>
            </a:xfrm>
            <a:prstGeom prst="star5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7" name="CaixaDeTexto 16"/>
            <p:cNvSpPr txBox="1"/>
            <p:nvPr/>
          </p:nvSpPr>
          <p:spPr>
            <a:xfrm>
              <a:off x="3723191" y="1968060"/>
              <a:ext cx="1368000" cy="432000"/>
            </a:xfrm>
            <a:prstGeom prst="rect">
              <a:avLst/>
            </a:prstGeom>
            <a:solidFill>
              <a:srgbClr val="FAF7C8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SPAR - N</a:t>
              </a:r>
              <a:endPara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Retângulo 17"/>
          <p:cNvSpPr/>
          <p:nvPr/>
        </p:nvSpPr>
        <p:spPr>
          <a:xfrm>
            <a:off x="0" y="177612"/>
            <a:ext cx="42042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do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Paraná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9" name="Retângulo 18"/>
          <p:cNvSpPr/>
          <p:nvPr/>
        </p:nvSpPr>
        <p:spPr>
          <a:xfrm>
            <a:off x="5870622" y="1946199"/>
            <a:ext cx="309600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As atividades de E&amp;P são compatíveis com a presença das </a:t>
            </a:r>
            <a:r>
              <a:rPr lang="pt-BR" sz="2200" kern="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APAs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, resguardando a legislação vigente e respeitando os procedimentos do licenciamento </a:t>
            </a:r>
            <a:r>
              <a:rPr lang="pt-BR" sz="22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ambiental </a:t>
            </a:r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ctr"/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Não 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houve necessidade de adequação dos blocos</a:t>
            </a:r>
          </a:p>
        </p:txBody>
      </p:sp>
    </p:spTree>
    <p:extLst>
      <p:ext uri="{BB962C8B-B14F-4D97-AF65-F5344CB8AC3E}">
        <p14:creationId xmlns:p14="http://schemas.microsoft.com/office/powerpoint/2010/main" val="243877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IMASUL/MS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5870622" y="1954095"/>
            <a:ext cx="305131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Devido a pequena parcela de sobreposição (0,05%) o bloco não foi adequado</a:t>
            </a:r>
          </a:p>
          <a:p>
            <a:pPr algn="ctr"/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As 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atividades de E&amp;P são incompatíveis com esta categoria de unidade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0" y="1134000"/>
            <a:ext cx="5724000" cy="5724000"/>
            <a:chOff x="0" y="1134000"/>
            <a:chExt cx="5724000" cy="5724000"/>
          </a:xfrm>
        </p:grpSpPr>
        <p:pic>
          <p:nvPicPr>
            <p:cNvPr id="7" name="Imagem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134000"/>
              <a:ext cx="5724000" cy="5724000"/>
            </a:xfrm>
            <a:prstGeom prst="rect">
              <a:avLst/>
            </a:prstGeom>
          </p:spPr>
        </p:pic>
        <p:grpSp>
          <p:nvGrpSpPr>
            <p:cNvPr id="10" name="Grupo 9"/>
            <p:cNvGrpSpPr/>
            <p:nvPr/>
          </p:nvGrpSpPr>
          <p:grpSpPr>
            <a:xfrm>
              <a:off x="579728" y="1785962"/>
              <a:ext cx="1892839" cy="1805978"/>
              <a:chOff x="-1084357" y="1893846"/>
              <a:chExt cx="1892839" cy="1805978"/>
            </a:xfrm>
          </p:grpSpPr>
          <p:cxnSp>
            <p:nvCxnSpPr>
              <p:cNvPr id="13" name="Conector de seta reta 12"/>
              <p:cNvCxnSpPr/>
              <p:nvPr/>
            </p:nvCxnSpPr>
            <p:spPr>
              <a:xfrm>
                <a:off x="-220015" y="2061979"/>
                <a:ext cx="659837" cy="1637845"/>
              </a:xfrm>
              <a:prstGeom prst="straightConnector1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CaixaDeTexto 13"/>
              <p:cNvSpPr txBox="1"/>
              <p:nvPr/>
            </p:nvSpPr>
            <p:spPr>
              <a:xfrm>
                <a:off x="-1084357" y="1893846"/>
                <a:ext cx="1892839" cy="307777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sz="1400" kern="0" dirty="0">
                    <a:solidFill>
                      <a:schemeClr val="bg1"/>
                    </a:solidFill>
                    <a:latin typeface="Segoe UI Semilight" panose="020B0402040204020203" pitchFamily="34" charset="0"/>
                    <a:cs typeface="Segoe UI Semilight" panose="020B0402040204020203" pitchFamily="34" charset="0"/>
                  </a:rPr>
                  <a:t>RPPN Fazenda Lagoa</a:t>
                </a:r>
              </a:p>
            </p:txBody>
          </p:sp>
        </p:grpSp>
        <p:sp>
          <p:nvSpPr>
            <p:cNvPr id="15" name="Estrela de 5 pontas 14"/>
            <p:cNvSpPr/>
            <p:nvPr/>
          </p:nvSpPr>
          <p:spPr>
            <a:xfrm>
              <a:off x="2300805" y="3493702"/>
              <a:ext cx="180000" cy="180000"/>
            </a:xfrm>
            <a:prstGeom prst="star5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1" name="CaixaDeTexto 10"/>
            <p:cNvSpPr txBox="1"/>
            <p:nvPr/>
          </p:nvSpPr>
          <p:spPr>
            <a:xfrm>
              <a:off x="3723191" y="1968060"/>
              <a:ext cx="1368000" cy="432000"/>
            </a:xfrm>
            <a:prstGeom prst="rect">
              <a:avLst/>
            </a:prstGeom>
            <a:solidFill>
              <a:srgbClr val="FAF7C8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SPAR - N</a:t>
              </a:r>
              <a:endPara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Retângulo 11"/>
          <p:cNvSpPr/>
          <p:nvPr/>
        </p:nvSpPr>
        <p:spPr>
          <a:xfrm>
            <a:off x="0" y="177612"/>
            <a:ext cx="42042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do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Paraná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88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SECIMA/GO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5870622" y="1954095"/>
            <a:ext cx="30513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Não há sobreposição com Unidades de Conservação Estadual</a:t>
            </a:r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5870622" y="3341922"/>
            <a:ext cx="30513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Recomenda consulta ao </a:t>
            </a:r>
            <a:r>
              <a:rPr lang="pt-BR" sz="2200" kern="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ICMBio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e às prefeituras</a:t>
            </a:r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0" y="1134000"/>
            <a:ext cx="5724000" cy="5724000"/>
            <a:chOff x="0" y="1134000"/>
            <a:chExt cx="5724000" cy="5724000"/>
          </a:xfrm>
        </p:grpSpPr>
        <p:pic>
          <p:nvPicPr>
            <p:cNvPr id="2" name="Imagem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134000"/>
              <a:ext cx="5724000" cy="5724000"/>
            </a:xfrm>
            <a:prstGeom prst="rect">
              <a:avLst/>
            </a:prstGeom>
          </p:spPr>
        </p:pic>
        <p:sp>
          <p:nvSpPr>
            <p:cNvPr id="3" name="CaixaDeTexto 2"/>
            <p:cNvSpPr txBox="1"/>
            <p:nvPr/>
          </p:nvSpPr>
          <p:spPr>
            <a:xfrm>
              <a:off x="2620588" y="1848678"/>
              <a:ext cx="4828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i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GO</a:t>
              </a:r>
              <a:endParaRPr lang="pt-BR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CaixaDeTexto 8"/>
            <p:cNvSpPr txBox="1"/>
            <p:nvPr/>
          </p:nvSpPr>
          <p:spPr>
            <a:xfrm>
              <a:off x="3723191" y="1968060"/>
              <a:ext cx="1368000" cy="432000"/>
            </a:xfrm>
            <a:prstGeom prst="rect">
              <a:avLst/>
            </a:prstGeom>
            <a:solidFill>
              <a:srgbClr val="FAF7C8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SPAR - N</a:t>
              </a:r>
              <a:endPara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Retângulo 9"/>
          <p:cNvSpPr/>
          <p:nvPr/>
        </p:nvSpPr>
        <p:spPr>
          <a:xfrm>
            <a:off x="0" y="177612"/>
            <a:ext cx="42042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do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Paraná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27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GTPEG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5870622" y="1973973"/>
            <a:ext cx="30513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PAR-T-85: sobreposição com a Área de Proteção Ambiental (APA) dos Rios </a:t>
            </a:r>
            <a:r>
              <a:rPr lang="pt-BR" sz="2000" kern="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Aporé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e </a:t>
            </a:r>
            <a:r>
              <a:rPr lang="pt-BR" sz="2000" kern="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Sucuriu</a:t>
            </a:r>
            <a:endParaRPr lang="pt-BR" sz="20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5880560" y="3476870"/>
            <a:ext cx="30513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PAR-T-84: sobreposição com a Reserva Particular do Patrimônio Natural (RPPN) Ponte da Pedra</a:t>
            </a:r>
            <a:endParaRPr lang="pt-BR" sz="20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5884590" y="5077693"/>
            <a:ext cx="305131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PAR-T-86: próximo a sede da RPPN Reserva Santuário de Vida Silvestre Pousada das Araras</a:t>
            </a:r>
            <a:endParaRPr lang="pt-BR" sz="20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0" y="1133475"/>
            <a:ext cx="5724525" cy="5724525"/>
            <a:chOff x="0" y="1133475"/>
            <a:chExt cx="5724525" cy="5724525"/>
          </a:xfrm>
        </p:grpSpPr>
        <p:pic>
          <p:nvPicPr>
            <p:cNvPr id="9" name="Imagem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133475"/>
              <a:ext cx="5724525" cy="5724525"/>
            </a:xfrm>
            <a:prstGeom prst="rect">
              <a:avLst/>
            </a:prstGeom>
          </p:spPr>
        </p:pic>
        <p:sp>
          <p:nvSpPr>
            <p:cNvPr id="11" name="CaixaDeTexto 10"/>
            <p:cNvSpPr txBox="1"/>
            <p:nvPr/>
          </p:nvSpPr>
          <p:spPr>
            <a:xfrm>
              <a:off x="3723191" y="1968060"/>
              <a:ext cx="1368000" cy="432000"/>
            </a:xfrm>
            <a:prstGeom prst="rect">
              <a:avLst/>
            </a:prstGeom>
            <a:solidFill>
              <a:srgbClr val="FAF7C8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SPAR - N</a:t>
              </a:r>
              <a:endPara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Retângulo 12"/>
          <p:cNvSpPr/>
          <p:nvPr/>
        </p:nvSpPr>
        <p:spPr>
          <a:xfrm>
            <a:off x="0" y="177612"/>
            <a:ext cx="42042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do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Paraná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66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34000"/>
            <a:ext cx="5724000" cy="5724000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5803964" y="1768162"/>
            <a:ext cx="331249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eaLnBrk="0" hangingPunct="0">
              <a:lnSpc>
                <a:spcPts val="3000"/>
              </a:lnSpc>
              <a:spcAft>
                <a:spcPts val="1800"/>
              </a:spcAft>
              <a:defRPr/>
            </a:pPr>
            <a:r>
              <a:rPr lang="pt-BR" sz="3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Bacia do Paraná</a:t>
            </a:r>
          </a:p>
        </p:txBody>
      </p:sp>
      <p:sp>
        <p:nvSpPr>
          <p:cNvPr id="7" name="Retângulo 6"/>
          <p:cNvSpPr/>
          <p:nvPr/>
        </p:nvSpPr>
        <p:spPr>
          <a:xfrm>
            <a:off x="5803964" y="4157227"/>
            <a:ext cx="3340036" cy="21441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5803964" y="4259822"/>
            <a:ext cx="341061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eaLnBrk="0" hangingPunct="0">
              <a:lnSpc>
                <a:spcPts val="3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pt-BR" sz="24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Goiás</a:t>
            </a:r>
          </a:p>
          <a:p>
            <a:pPr algn="ctr"/>
            <a:r>
              <a:rPr lang="pt-BR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Secretaria de Meio Ambiente, Recursos Hídricos, Infraestrutura, Cidades e Assuntos Metropolitanos</a:t>
            </a:r>
          </a:p>
          <a:p>
            <a:pPr algn="ctr"/>
            <a:r>
              <a:rPr lang="pt-BR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(SECIMA)</a:t>
            </a:r>
            <a:endParaRPr lang="en-US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5804452" y="2421048"/>
            <a:ext cx="3339548" cy="14874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tângulo 9"/>
          <p:cNvSpPr/>
          <p:nvPr/>
        </p:nvSpPr>
        <p:spPr>
          <a:xfrm>
            <a:off x="5814391" y="2470583"/>
            <a:ext cx="331122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eaLnBrk="0" hangingPunct="0">
              <a:lnSpc>
                <a:spcPts val="3000"/>
              </a:lnSpc>
              <a:spcAft>
                <a:spcPts val="1800"/>
              </a:spcAft>
              <a:defRPr/>
            </a:pPr>
            <a:r>
              <a:rPr lang="pt-BR" sz="24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Mato Grosso do Sul</a:t>
            </a:r>
          </a:p>
          <a:p>
            <a:pPr marL="0" lvl="1" algn="ctr">
              <a:spcAft>
                <a:spcPts val="1800"/>
              </a:spcAft>
              <a:defRPr/>
            </a:pPr>
            <a:r>
              <a:rPr lang="pt-BR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Instituto de Meio Ambiente do Mato Grosso do Sul (IMASUL) 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0" y="179894"/>
            <a:ext cx="50138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40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Licenciamento Ambiental</a:t>
            </a:r>
            <a:endParaRPr lang="pt-BR" sz="40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02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SEMA/MA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5870622" y="1973973"/>
            <a:ext cx="30513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Não há sobreposição com Unidades de Conservação</a:t>
            </a:r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5915309" y="3239557"/>
            <a:ext cx="30513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Presença de Áreas Prioritárias para a Conservação </a:t>
            </a:r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5870621" y="4505141"/>
            <a:ext cx="30513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Imprescindível que sejam obedecidas as disposições legais quanto às particularidades ambientais da área</a:t>
            </a:r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95516"/>
            <a:ext cx="5724000" cy="5724000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29817" y="177612"/>
            <a:ext cx="42042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do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pt-BR" sz="4400" b="1" spc="-300" dirty="0" smtClean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Parnaíba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63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SEMAR/PI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5870622" y="1874583"/>
            <a:ext cx="305131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 realização de atividades em 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APP, Reserva Legal e Áreas Prioritárias para a Conservação deverá 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se restringir a situações indispensáveis ao seu desenvolvimento, quando não existir outras opções locacionais tecnicamente 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viáveis</a:t>
            </a:r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0" y="1134000"/>
            <a:ext cx="5724000" cy="5724000"/>
            <a:chOff x="0" y="1134000"/>
            <a:chExt cx="5724000" cy="5724000"/>
          </a:xfrm>
        </p:grpSpPr>
        <p:pic>
          <p:nvPicPr>
            <p:cNvPr id="3" name="Imagem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134000"/>
              <a:ext cx="5724000" cy="5724000"/>
            </a:xfrm>
            <a:prstGeom prst="rect">
              <a:avLst/>
            </a:prstGeom>
          </p:spPr>
        </p:pic>
        <p:sp>
          <p:nvSpPr>
            <p:cNvPr id="6" name="CaixaDeTexto 5"/>
            <p:cNvSpPr txBox="1"/>
            <p:nvPr/>
          </p:nvSpPr>
          <p:spPr>
            <a:xfrm>
              <a:off x="4081001" y="1874583"/>
              <a:ext cx="1335825" cy="338554"/>
            </a:xfrm>
            <a:prstGeom prst="rect">
              <a:avLst/>
            </a:prstGeom>
            <a:solidFill>
              <a:srgbClr val="FAF7C8"/>
            </a:solidFill>
          </p:spPr>
          <p:txBody>
            <a:bodyPr wrap="square" rtlCol="0">
              <a:spAutoFit/>
            </a:bodyPr>
            <a:lstStyle/>
            <a:p>
              <a:r>
                <a:rPr lang="pt-BR" sz="1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SPN - SE</a:t>
              </a:r>
              <a:endParaRPr lang="pt-BR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Retângulo 8"/>
          <p:cNvSpPr/>
          <p:nvPr/>
        </p:nvSpPr>
        <p:spPr>
          <a:xfrm>
            <a:off x="29817" y="177612"/>
            <a:ext cx="42042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do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pt-BR" sz="4400" b="1" spc="-300" dirty="0" smtClean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Parnaíba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526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SEMAR/PI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5870622" y="1904400"/>
            <a:ext cx="3051313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Existem processos de licenciamento junto ao Ibama para a construção das Usinas Hidrelétricas de Castelhano, Estreito e Cachoeira</a:t>
            </a:r>
          </a:p>
          <a:p>
            <a:pPr algn="ctr"/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Caso os projetos se concretizem, os blocos poderão ter parte de suas áreas inundadas</a:t>
            </a:r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0" y="1134000"/>
            <a:ext cx="5724000" cy="5724000"/>
            <a:chOff x="0" y="1134000"/>
            <a:chExt cx="5724000" cy="5724000"/>
          </a:xfrm>
        </p:grpSpPr>
        <p:pic>
          <p:nvPicPr>
            <p:cNvPr id="6" name="Imagem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134000"/>
              <a:ext cx="5724000" cy="5724000"/>
            </a:xfrm>
            <a:prstGeom prst="rect">
              <a:avLst/>
            </a:prstGeom>
          </p:spPr>
        </p:pic>
        <p:sp>
          <p:nvSpPr>
            <p:cNvPr id="9" name="CaixaDeTexto 8"/>
            <p:cNvSpPr txBox="1"/>
            <p:nvPr/>
          </p:nvSpPr>
          <p:spPr>
            <a:xfrm>
              <a:off x="4081001" y="1874583"/>
              <a:ext cx="1335825" cy="338554"/>
            </a:xfrm>
            <a:prstGeom prst="rect">
              <a:avLst/>
            </a:prstGeom>
            <a:solidFill>
              <a:srgbClr val="FAF7C8"/>
            </a:solidFill>
          </p:spPr>
          <p:txBody>
            <a:bodyPr wrap="square" rtlCol="0">
              <a:spAutoFit/>
            </a:bodyPr>
            <a:lstStyle/>
            <a:p>
              <a:r>
                <a:rPr lang="pt-BR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SPN - SE</a:t>
              </a:r>
              <a:endPara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Retângulo 9"/>
          <p:cNvSpPr/>
          <p:nvPr/>
        </p:nvSpPr>
        <p:spPr>
          <a:xfrm>
            <a:off x="29817" y="177612"/>
            <a:ext cx="42042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do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pt-BR" sz="4400" b="1" spc="-300" dirty="0" smtClean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Parnaíba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53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34000"/>
            <a:ext cx="5724000" cy="5724000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GTPEG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5860683" y="1904400"/>
            <a:ext cx="3096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Sobreposição com Comunidades </a:t>
            </a:r>
            <a:r>
              <a:rPr lang="pt-BR" sz="24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Quilombolas</a:t>
            </a:r>
          </a:p>
          <a:p>
            <a:pPr algn="ctr"/>
            <a:endParaRPr lang="pt-BR" sz="24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ctr"/>
            <a:r>
              <a:rPr lang="pt-BR" sz="24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Não há necessidade de adequação</a:t>
            </a:r>
            <a:endParaRPr lang="pt-BR" sz="24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29817" y="177612"/>
            <a:ext cx="42042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do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pt-BR" sz="4400" b="1" spc="-300" dirty="0" smtClean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Parnaíba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88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/>
          <p:cNvSpPr/>
          <p:nvPr/>
        </p:nvSpPr>
        <p:spPr>
          <a:xfrm>
            <a:off x="0" y="1337323"/>
            <a:ext cx="9143999" cy="65852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363" name="Text Box 3"/>
          <p:cNvSpPr txBox="1">
            <a:spLocks noChangeArrowheads="1"/>
          </p:cNvSpPr>
          <p:nvPr/>
        </p:nvSpPr>
        <p:spPr bwMode="auto">
          <a:xfrm>
            <a:off x="251520" y="29754"/>
            <a:ext cx="2763529" cy="982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474663" eaLnBrk="0" hangingPunct="0">
              <a:buFont typeface="Monotype Sorts" pitchFamily="2" charset="2"/>
              <a:buNone/>
            </a:pPr>
            <a:r>
              <a:rPr lang="pt-BR" sz="50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Base</a:t>
            </a:r>
            <a:r>
              <a:rPr lang="pt-BR" sz="5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pt-BR" sz="50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Legal</a:t>
            </a:r>
          </a:p>
        </p:txBody>
      </p:sp>
      <p:sp>
        <p:nvSpPr>
          <p:cNvPr id="143366" name="Rectangle 6"/>
          <p:cNvSpPr>
            <a:spLocks noChangeArrowheads="1"/>
          </p:cNvSpPr>
          <p:nvPr/>
        </p:nvSpPr>
        <p:spPr bwMode="auto">
          <a:xfrm>
            <a:off x="72008" y="2262510"/>
            <a:ext cx="918051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pt-BR" sz="22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Diretrizes </a:t>
            </a:r>
            <a:r>
              <a:rPr lang="pt-BR" sz="22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para a realização de licitações de </a:t>
            </a:r>
            <a:r>
              <a:rPr lang="pt-BR" sz="22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ocos </a:t>
            </a:r>
            <a:r>
              <a:rPr lang="pt-BR" sz="22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exploratórios</a:t>
            </a:r>
            <a:endParaRPr lang="pt-BR" sz="2200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367" name="Rectangle 7"/>
          <p:cNvSpPr>
            <a:spLocks noChangeArrowheads="1"/>
          </p:cNvSpPr>
          <p:nvPr/>
        </p:nvSpPr>
        <p:spPr bwMode="auto">
          <a:xfrm>
            <a:off x="1203174" y="2425892"/>
            <a:ext cx="78742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pt-BR" sz="24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Avaliações </a:t>
            </a:r>
            <a:r>
              <a:rPr lang="pt-BR" sz="24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</a:t>
            </a:r>
            <a:r>
              <a:rPr lang="pt-BR" sz="24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mbientais </a:t>
            </a:r>
            <a:r>
              <a:rPr lang="pt-BR" sz="24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de </a:t>
            </a:r>
            <a:r>
              <a:rPr lang="pt-BR" sz="24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Áreas Sedimentares</a:t>
            </a:r>
            <a:endParaRPr lang="pt-BR" sz="24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1348272"/>
            <a:ext cx="9143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74663" eaLnBrk="0" hangingPunct="0"/>
            <a:r>
              <a:rPr lang="pt-BR" sz="36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Resolução CNPE nº 17/2017</a:t>
            </a:r>
            <a:endParaRPr lang="pt-BR" sz="36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1584309" y="5696798"/>
            <a:ext cx="71119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t-BR" sz="2400" kern="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Antecipação e solução de possíveis conflitos ainda na etapa de definição de blocos</a:t>
            </a:r>
            <a:endParaRPr lang="pt-BR" sz="2400" kern="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1203174" y="3293748"/>
            <a:ext cx="76481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Manifestação Conjunta </a:t>
            </a:r>
            <a:r>
              <a:rPr lang="pt-BR" sz="24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do Ministério de Minas e Energia e do Ministério do Meio </a:t>
            </a:r>
            <a:r>
              <a:rPr lang="pt-BR" sz="24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Ambiente</a:t>
            </a:r>
            <a:endParaRPr lang="pt-BR" sz="24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203174" y="4582558"/>
            <a:ext cx="7503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Órgãos </a:t>
            </a:r>
            <a:r>
              <a:rPr lang="pt-BR" sz="24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Estaduais do Meio </a:t>
            </a:r>
            <a:r>
              <a:rPr lang="pt-BR" sz="24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Ambiente </a:t>
            </a:r>
            <a:endParaRPr lang="pt-BR" sz="24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20" name="Grupo 19"/>
          <p:cNvGrpSpPr/>
          <p:nvPr/>
        </p:nvGrpSpPr>
        <p:grpSpPr>
          <a:xfrm>
            <a:off x="821879" y="5834949"/>
            <a:ext cx="625624" cy="679102"/>
            <a:chOff x="8643037" y="3515309"/>
            <a:chExt cx="3405231" cy="3340525"/>
          </a:xfrm>
        </p:grpSpPr>
        <p:grpSp>
          <p:nvGrpSpPr>
            <p:cNvPr id="21" name="Group 48"/>
            <p:cNvGrpSpPr/>
            <p:nvPr/>
          </p:nvGrpSpPr>
          <p:grpSpPr>
            <a:xfrm>
              <a:off x="8862792" y="3515309"/>
              <a:ext cx="3185476" cy="2948502"/>
              <a:chOff x="1956594" y="2160253"/>
              <a:chExt cx="3185476" cy="2948502"/>
            </a:xfrm>
          </p:grpSpPr>
          <p:sp>
            <p:nvSpPr>
              <p:cNvPr id="27" name="Freeform 49"/>
              <p:cNvSpPr>
                <a:spLocks/>
              </p:cNvSpPr>
              <p:nvPr/>
            </p:nvSpPr>
            <p:spPr bwMode="auto">
              <a:xfrm>
                <a:off x="4265570" y="2710154"/>
                <a:ext cx="615221" cy="516481"/>
              </a:xfrm>
              <a:custGeom>
                <a:avLst/>
                <a:gdLst>
                  <a:gd name="T0" fmla="*/ 630 w 809"/>
                  <a:gd name="T1" fmla="*/ 0 h 680"/>
                  <a:gd name="T2" fmla="*/ 694 w 809"/>
                  <a:gd name="T3" fmla="*/ 79 h 680"/>
                  <a:gd name="T4" fmla="*/ 754 w 809"/>
                  <a:gd name="T5" fmla="*/ 157 h 680"/>
                  <a:gd name="T6" fmla="*/ 809 w 809"/>
                  <a:gd name="T7" fmla="*/ 237 h 680"/>
                  <a:gd name="T8" fmla="*/ 82 w 809"/>
                  <a:gd name="T9" fmla="*/ 680 h 680"/>
                  <a:gd name="T10" fmla="*/ 44 w 809"/>
                  <a:gd name="T11" fmla="*/ 606 h 680"/>
                  <a:gd name="T12" fmla="*/ 0 w 809"/>
                  <a:gd name="T13" fmla="*/ 530 h 680"/>
                  <a:gd name="T14" fmla="*/ 630 w 809"/>
                  <a:gd name="T15" fmla="*/ 0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9" h="680">
                    <a:moveTo>
                      <a:pt x="630" y="0"/>
                    </a:moveTo>
                    <a:lnTo>
                      <a:pt x="694" y="79"/>
                    </a:lnTo>
                    <a:lnTo>
                      <a:pt x="754" y="157"/>
                    </a:lnTo>
                    <a:lnTo>
                      <a:pt x="809" y="237"/>
                    </a:lnTo>
                    <a:lnTo>
                      <a:pt x="82" y="680"/>
                    </a:lnTo>
                    <a:lnTo>
                      <a:pt x="44" y="606"/>
                    </a:lnTo>
                    <a:lnTo>
                      <a:pt x="0" y="530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50"/>
              <p:cNvSpPr>
                <a:spLocks/>
              </p:cNvSpPr>
              <p:nvPr/>
            </p:nvSpPr>
            <p:spPr bwMode="auto">
              <a:xfrm>
                <a:off x="4365828" y="3006371"/>
                <a:ext cx="669907" cy="373690"/>
              </a:xfrm>
              <a:custGeom>
                <a:avLst/>
                <a:gdLst>
                  <a:gd name="T0" fmla="*/ 770 w 883"/>
                  <a:gd name="T1" fmla="*/ 0 h 491"/>
                  <a:gd name="T2" fmla="*/ 813 w 883"/>
                  <a:gd name="T3" fmla="*/ 85 h 491"/>
                  <a:gd name="T4" fmla="*/ 850 w 883"/>
                  <a:gd name="T5" fmla="*/ 169 h 491"/>
                  <a:gd name="T6" fmla="*/ 883 w 883"/>
                  <a:gd name="T7" fmla="*/ 252 h 491"/>
                  <a:gd name="T8" fmla="*/ 33 w 883"/>
                  <a:gd name="T9" fmla="*/ 491 h 491"/>
                  <a:gd name="T10" fmla="*/ 17 w 883"/>
                  <a:gd name="T11" fmla="*/ 445 h 491"/>
                  <a:gd name="T12" fmla="*/ 0 w 883"/>
                  <a:gd name="T13" fmla="*/ 398 h 491"/>
                  <a:gd name="T14" fmla="*/ 770 w 883"/>
                  <a:gd name="T15" fmla="*/ 0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3" h="491">
                    <a:moveTo>
                      <a:pt x="770" y="0"/>
                    </a:moveTo>
                    <a:lnTo>
                      <a:pt x="813" y="85"/>
                    </a:lnTo>
                    <a:lnTo>
                      <a:pt x="850" y="169"/>
                    </a:lnTo>
                    <a:lnTo>
                      <a:pt x="883" y="252"/>
                    </a:lnTo>
                    <a:lnTo>
                      <a:pt x="33" y="491"/>
                    </a:lnTo>
                    <a:lnTo>
                      <a:pt x="17" y="445"/>
                    </a:lnTo>
                    <a:lnTo>
                      <a:pt x="0" y="398"/>
                    </a:lnTo>
                    <a:lnTo>
                      <a:pt x="77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1"/>
              <p:cNvSpPr>
                <a:spLocks/>
              </p:cNvSpPr>
              <p:nvPr/>
            </p:nvSpPr>
            <p:spPr bwMode="auto">
              <a:xfrm>
                <a:off x="1956594" y="2160253"/>
                <a:ext cx="2685704" cy="2948502"/>
              </a:xfrm>
              <a:custGeom>
                <a:avLst/>
                <a:gdLst>
                  <a:gd name="T0" fmla="*/ 2287 w 3537"/>
                  <a:gd name="T1" fmla="*/ 8 h 3882"/>
                  <a:gd name="T2" fmla="*/ 2647 w 3537"/>
                  <a:gd name="T3" fmla="*/ 77 h 3882"/>
                  <a:gd name="T4" fmla="*/ 2983 w 3537"/>
                  <a:gd name="T5" fmla="*/ 209 h 3882"/>
                  <a:gd name="T6" fmla="*/ 3248 w 3537"/>
                  <a:gd name="T7" fmla="*/ 360 h 3882"/>
                  <a:gd name="T8" fmla="*/ 3471 w 3537"/>
                  <a:gd name="T9" fmla="*/ 528 h 3882"/>
                  <a:gd name="T10" fmla="*/ 2883 w 3537"/>
                  <a:gd name="T11" fmla="*/ 1042 h 3882"/>
                  <a:gd name="T12" fmla="*/ 2692 w 3537"/>
                  <a:gd name="T13" fmla="*/ 876 h 3882"/>
                  <a:gd name="T14" fmla="*/ 2478 w 3537"/>
                  <a:gd name="T15" fmla="*/ 752 h 3882"/>
                  <a:gd name="T16" fmla="*/ 2249 w 3537"/>
                  <a:gd name="T17" fmla="*/ 671 h 3882"/>
                  <a:gd name="T18" fmla="*/ 2012 w 3537"/>
                  <a:gd name="T19" fmla="*/ 628 h 3882"/>
                  <a:gd name="T20" fmla="*/ 1777 w 3537"/>
                  <a:gd name="T21" fmla="*/ 621 h 3882"/>
                  <a:gd name="T22" fmla="*/ 1553 w 3537"/>
                  <a:gd name="T23" fmla="*/ 647 h 3882"/>
                  <a:gd name="T24" fmla="*/ 1347 w 3537"/>
                  <a:gd name="T25" fmla="*/ 703 h 3882"/>
                  <a:gd name="T26" fmla="*/ 1198 w 3537"/>
                  <a:gd name="T27" fmla="*/ 768 h 3882"/>
                  <a:gd name="T28" fmla="*/ 1036 w 3537"/>
                  <a:gd name="T29" fmla="*/ 863 h 3882"/>
                  <a:gd name="T30" fmla="*/ 873 w 3537"/>
                  <a:gd name="T31" fmla="*/ 986 h 3882"/>
                  <a:gd name="T32" fmla="*/ 714 w 3537"/>
                  <a:gd name="T33" fmla="*/ 1138 h 3882"/>
                  <a:gd name="T34" fmla="*/ 570 w 3537"/>
                  <a:gd name="T35" fmla="*/ 1316 h 3882"/>
                  <a:gd name="T36" fmla="*/ 448 w 3537"/>
                  <a:gd name="T37" fmla="*/ 1522 h 3882"/>
                  <a:gd name="T38" fmla="*/ 356 w 3537"/>
                  <a:gd name="T39" fmla="*/ 1754 h 3882"/>
                  <a:gd name="T40" fmla="*/ 305 w 3537"/>
                  <a:gd name="T41" fmla="*/ 2011 h 3882"/>
                  <a:gd name="T42" fmla="*/ 302 w 3537"/>
                  <a:gd name="T43" fmla="*/ 2293 h 3882"/>
                  <a:gd name="T44" fmla="*/ 354 w 3537"/>
                  <a:gd name="T45" fmla="*/ 2598 h 3882"/>
                  <a:gd name="T46" fmla="*/ 457 w 3537"/>
                  <a:gd name="T47" fmla="*/ 2892 h 3882"/>
                  <a:gd name="T48" fmla="*/ 591 w 3537"/>
                  <a:gd name="T49" fmla="*/ 3134 h 3882"/>
                  <a:gd name="T50" fmla="*/ 750 w 3537"/>
                  <a:gd name="T51" fmla="*/ 3332 h 3882"/>
                  <a:gd name="T52" fmla="*/ 924 w 3537"/>
                  <a:gd name="T53" fmla="*/ 3493 h 3882"/>
                  <a:gd name="T54" fmla="*/ 1106 w 3537"/>
                  <a:gd name="T55" fmla="*/ 3619 h 3882"/>
                  <a:gd name="T56" fmla="*/ 1288 w 3537"/>
                  <a:gd name="T57" fmla="*/ 3714 h 3882"/>
                  <a:gd name="T58" fmla="*/ 1462 w 3537"/>
                  <a:gd name="T59" fmla="*/ 3783 h 3882"/>
                  <a:gd name="T60" fmla="*/ 1619 w 3537"/>
                  <a:gd name="T61" fmla="*/ 3830 h 3882"/>
                  <a:gd name="T62" fmla="*/ 1751 w 3537"/>
                  <a:gd name="T63" fmla="*/ 3859 h 3882"/>
                  <a:gd name="T64" fmla="*/ 1851 w 3537"/>
                  <a:gd name="T65" fmla="*/ 3876 h 3882"/>
                  <a:gd name="T66" fmla="*/ 1908 w 3537"/>
                  <a:gd name="T67" fmla="*/ 3881 h 3882"/>
                  <a:gd name="T68" fmla="*/ 1826 w 3537"/>
                  <a:gd name="T69" fmla="*/ 3882 h 3882"/>
                  <a:gd name="T70" fmla="*/ 1548 w 3537"/>
                  <a:gd name="T71" fmla="*/ 3853 h 3882"/>
                  <a:gd name="T72" fmla="*/ 1274 w 3537"/>
                  <a:gd name="T73" fmla="*/ 3783 h 3882"/>
                  <a:gd name="T74" fmla="*/ 1012 w 3537"/>
                  <a:gd name="T75" fmla="*/ 3671 h 3882"/>
                  <a:gd name="T76" fmla="*/ 767 w 3537"/>
                  <a:gd name="T77" fmla="*/ 3518 h 3882"/>
                  <a:gd name="T78" fmla="*/ 546 w 3537"/>
                  <a:gd name="T79" fmla="*/ 3326 h 3882"/>
                  <a:gd name="T80" fmla="*/ 355 w 3537"/>
                  <a:gd name="T81" fmla="*/ 3096 h 3882"/>
                  <a:gd name="T82" fmla="*/ 199 w 3537"/>
                  <a:gd name="T83" fmla="*/ 2829 h 3882"/>
                  <a:gd name="T84" fmla="*/ 84 w 3537"/>
                  <a:gd name="T85" fmla="*/ 2523 h 3882"/>
                  <a:gd name="T86" fmla="*/ 17 w 3537"/>
                  <a:gd name="T87" fmla="*/ 2184 h 3882"/>
                  <a:gd name="T88" fmla="*/ 3 w 3537"/>
                  <a:gd name="T89" fmla="*/ 1825 h 3882"/>
                  <a:gd name="T90" fmla="*/ 56 w 3537"/>
                  <a:gd name="T91" fmla="*/ 1498 h 3882"/>
                  <a:gd name="T92" fmla="*/ 174 w 3537"/>
                  <a:gd name="T93" fmla="*/ 1187 h 3882"/>
                  <a:gd name="T94" fmla="*/ 350 w 3537"/>
                  <a:gd name="T95" fmla="*/ 900 h 3882"/>
                  <a:gd name="T96" fmla="*/ 573 w 3537"/>
                  <a:gd name="T97" fmla="*/ 642 h 3882"/>
                  <a:gd name="T98" fmla="*/ 839 w 3537"/>
                  <a:gd name="T99" fmla="*/ 418 h 3882"/>
                  <a:gd name="T100" fmla="*/ 1138 w 3537"/>
                  <a:gd name="T101" fmla="*/ 236 h 3882"/>
                  <a:gd name="T102" fmla="*/ 1465 w 3537"/>
                  <a:gd name="T103" fmla="*/ 101 h 3882"/>
                  <a:gd name="T104" fmla="*/ 1810 w 3537"/>
                  <a:gd name="T105" fmla="*/ 21 h 3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537" h="3882">
                    <a:moveTo>
                      <a:pt x="2047" y="0"/>
                    </a:moveTo>
                    <a:lnTo>
                      <a:pt x="2166" y="0"/>
                    </a:lnTo>
                    <a:lnTo>
                      <a:pt x="2287" y="8"/>
                    </a:lnTo>
                    <a:lnTo>
                      <a:pt x="2407" y="22"/>
                    </a:lnTo>
                    <a:lnTo>
                      <a:pt x="2528" y="45"/>
                    </a:lnTo>
                    <a:lnTo>
                      <a:pt x="2647" y="77"/>
                    </a:lnTo>
                    <a:lnTo>
                      <a:pt x="2767" y="115"/>
                    </a:lnTo>
                    <a:lnTo>
                      <a:pt x="2885" y="163"/>
                    </a:lnTo>
                    <a:lnTo>
                      <a:pt x="2983" y="209"/>
                    </a:lnTo>
                    <a:lnTo>
                      <a:pt x="3076" y="257"/>
                    </a:lnTo>
                    <a:lnTo>
                      <a:pt x="3164" y="307"/>
                    </a:lnTo>
                    <a:lnTo>
                      <a:pt x="3248" y="360"/>
                    </a:lnTo>
                    <a:lnTo>
                      <a:pt x="3327" y="414"/>
                    </a:lnTo>
                    <a:lnTo>
                      <a:pt x="3401" y="471"/>
                    </a:lnTo>
                    <a:lnTo>
                      <a:pt x="3471" y="528"/>
                    </a:lnTo>
                    <a:lnTo>
                      <a:pt x="3537" y="587"/>
                    </a:lnTo>
                    <a:lnTo>
                      <a:pt x="2939" y="1108"/>
                    </a:lnTo>
                    <a:lnTo>
                      <a:pt x="2883" y="1042"/>
                    </a:lnTo>
                    <a:lnTo>
                      <a:pt x="2823" y="981"/>
                    </a:lnTo>
                    <a:lnTo>
                      <a:pt x="2759" y="925"/>
                    </a:lnTo>
                    <a:lnTo>
                      <a:pt x="2692" y="876"/>
                    </a:lnTo>
                    <a:lnTo>
                      <a:pt x="2623" y="830"/>
                    </a:lnTo>
                    <a:lnTo>
                      <a:pt x="2552" y="788"/>
                    </a:lnTo>
                    <a:lnTo>
                      <a:pt x="2478" y="752"/>
                    </a:lnTo>
                    <a:lnTo>
                      <a:pt x="2403" y="720"/>
                    </a:lnTo>
                    <a:lnTo>
                      <a:pt x="2327" y="694"/>
                    </a:lnTo>
                    <a:lnTo>
                      <a:pt x="2249" y="671"/>
                    </a:lnTo>
                    <a:lnTo>
                      <a:pt x="2170" y="652"/>
                    </a:lnTo>
                    <a:lnTo>
                      <a:pt x="2091" y="638"/>
                    </a:lnTo>
                    <a:lnTo>
                      <a:pt x="2012" y="628"/>
                    </a:lnTo>
                    <a:lnTo>
                      <a:pt x="1933" y="622"/>
                    </a:lnTo>
                    <a:lnTo>
                      <a:pt x="1854" y="620"/>
                    </a:lnTo>
                    <a:lnTo>
                      <a:pt x="1777" y="621"/>
                    </a:lnTo>
                    <a:lnTo>
                      <a:pt x="1700" y="626"/>
                    </a:lnTo>
                    <a:lnTo>
                      <a:pt x="1625" y="635"/>
                    </a:lnTo>
                    <a:lnTo>
                      <a:pt x="1553" y="647"/>
                    </a:lnTo>
                    <a:lnTo>
                      <a:pt x="1481" y="662"/>
                    </a:lnTo>
                    <a:lnTo>
                      <a:pt x="1413" y="681"/>
                    </a:lnTo>
                    <a:lnTo>
                      <a:pt x="1347" y="703"/>
                    </a:lnTo>
                    <a:lnTo>
                      <a:pt x="1298" y="720"/>
                    </a:lnTo>
                    <a:lnTo>
                      <a:pt x="1249" y="743"/>
                    </a:lnTo>
                    <a:lnTo>
                      <a:pt x="1198" y="768"/>
                    </a:lnTo>
                    <a:lnTo>
                      <a:pt x="1144" y="796"/>
                    </a:lnTo>
                    <a:lnTo>
                      <a:pt x="1091" y="827"/>
                    </a:lnTo>
                    <a:lnTo>
                      <a:pt x="1036" y="863"/>
                    </a:lnTo>
                    <a:lnTo>
                      <a:pt x="981" y="901"/>
                    </a:lnTo>
                    <a:lnTo>
                      <a:pt x="928" y="942"/>
                    </a:lnTo>
                    <a:lnTo>
                      <a:pt x="873" y="986"/>
                    </a:lnTo>
                    <a:lnTo>
                      <a:pt x="820" y="1033"/>
                    </a:lnTo>
                    <a:lnTo>
                      <a:pt x="766" y="1084"/>
                    </a:lnTo>
                    <a:lnTo>
                      <a:pt x="714" y="1138"/>
                    </a:lnTo>
                    <a:lnTo>
                      <a:pt x="664" y="1194"/>
                    </a:lnTo>
                    <a:lnTo>
                      <a:pt x="616" y="1254"/>
                    </a:lnTo>
                    <a:lnTo>
                      <a:pt x="570" y="1316"/>
                    </a:lnTo>
                    <a:lnTo>
                      <a:pt x="527" y="1382"/>
                    </a:lnTo>
                    <a:lnTo>
                      <a:pt x="486" y="1451"/>
                    </a:lnTo>
                    <a:lnTo>
                      <a:pt x="448" y="1522"/>
                    </a:lnTo>
                    <a:lnTo>
                      <a:pt x="414" y="1596"/>
                    </a:lnTo>
                    <a:lnTo>
                      <a:pt x="383" y="1673"/>
                    </a:lnTo>
                    <a:lnTo>
                      <a:pt x="356" y="1754"/>
                    </a:lnTo>
                    <a:lnTo>
                      <a:pt x="335" y="1836"/>
                    </a:lnTo>
                    <a:lnTo>
                      <a:pt x="317" y="1923"/>
                    </a:lnTo>
                    <a:lnTo>
                      <a:pt x="305" y="2011"/>
                    </a:lnTo>
                    <a:lnTo>
                      <a:pt x="298" y="2102"/>
                    </a:lnTo>
                    <a:lnTo>
                      <a:pt x="297" y="2196"/>
                    </a:lnTo>
                    <a:lnTo>
                      <a:pt x="302" y="2293"/>
                    </a:lnTo>
                    <a:lnTo>
                      <a:pt x="312" y="2392"/>
                    </a:lnTo>
                    <a:lnTo>
                      <a:pt x="330" y="2494"/>
                    </a:lnTo>
                    <a:lnTo>
                      <a:pt x="354" y="2598"/>
                    </a:lnTo>
                    <a:lnTo>
                      <a:pt x="384" y="2705"/>
                    </a:lnTo>
                    <a:lnTo>
                      <a:pt x="419" y="2802"/>
                    </a:lnTo>
                    <a:lnTo>
                      <a:pt x="457" y="2892"/>
                    </a:lnTo>
                    <a:lnTo>
                      <a:pt x="499" y="2977"/>
                    </a:lnTo>
                    <a:lnTo>
                      <a:pt x="543" y="3059"/>
                    </a:lnTo>
                    <a:lnTo>
                      <a:pt x="591" y="3134"/>
                    </a:lnTo>
                    <a:lnTo>
                      <a:pt x="641" y="3205"/>
                    </a:lnTo>
                    <a:lnTo>
                      <a:pt x="695" y="3271"/>
                    </a:lnTo>
                    <a:lnTo>
                      <a:pt x="750" y="3332"/>
                    </a:lnTo>
                    <a:lnTo>
                      <a:pt x="807" y="3391"/>
                    </a:lnTo>
                    <a:lnTo>
                      <a:pt x="864" y="3443"/>
                    </a:lnTo>
                    <a:lnTo>
                      <a:pt x="924" y="3493"/>
                    </a:lnTo>
                    <a:lnTo>
                      <a:pt x="984" y="3538"/>
                    </a:lnTo>
                    <a:lnTo>
                      <a:pt x="1045" y="3580"/>
                    </a:lnTo>
                    <a:lnTo>
                      <a:pt x="1106" y="3619"/>
                    </a:lnTo>
                    <a:lnTo>
                      <a:pt x="1167" y="3653"/>
                    </a:lnTo>
                    <a:lnTo>
                      <a:pt x="1228" y="3685"/>
                    </a:lnTo>
                    <a:lnTo>
                      <a:pt x="1288" y="3714"/>
                    </a:lnTo>
                    <a:lnTo>
                      <a:pt x="1348" y="3740"/>
                    </a:lnTo>
                    <a:lnTo>
                      <a:pt x="1405" y="3762"/>
                    </a:lnTo>
                    <a:lnTo>
                      <a:pt x="1462" y="3783"/>
                    </a:lnTo>
                    <a:lnTo>
                      <a:pt x="1517" y="3801"/>
                    </a:lnTo>
                    <a:lnTo>
                      <a:pt x="1569" y="3817"/>
                    </a:lnTo>
                    <a:lnTo>
                      <a:pt x="1619" y="3830"/>
                    </a:lnTo>
                    <a:lnTo>
                      <a:pt x="1666" y="3841"/>
                    </a:lnTo>
                    <a:lnTo>
                      <a:pt x="1711" y="3851"/>
                    </a:lnTo>
                    <a:lnTo>
                      <a:pt x="1751" y="3859"/>
                    </a:lnTo>
                    <a:lnTo>
                      <a:pt x="1788" y="3867"/>
                    </a:lnTo>
                    <a:lnTo>
                      <a:pt x="1821" y="3872"/>
                    </a:lnTo>
                    <a:lnTo>
                      <a:pt x="1851" y="3876"/>
                    </a:lnTo>
                    <a:lnTo>
                      <a:pt x="1875" y="3878"/>
                    </a:lnTo>
                    <a:lnTo>
                      <a:pt x="1894" y="3879"/>
                    </a:lnTo>
                    <a:lnTo>
                      <a:pt x="1908" y="3881"/>
                    </a:lnTo>
                    <a:lnTo>
                      <a:pt x="1917" y="3882"/>
                    </a:lnTo>
                    <a:lnTo>
                      <a:pt x="1921" y="3882"/>
                    </a:lnTo>
                    <a:lnTo>
                      <a:pt x="1826" y="3882"/>
                    </a:lnTo>
                    <a:lnTo>
                      <a:pt x="1733" y="3877"/>
                    </a:lnTo>
                    <a:lnTo>
                      <a:pt x="1641" y="3868"/>
                    </a:lnTo>
                    <a:lnTo>
                      <a:pt x="1548" y="3853"/>
                    </a:lnTo>
                    <a:lnTo>
                      <a:pt x="1455" y="3834"/>
                    </a:lnTo>
                    <a:lnTo>
                      <a:pt x="1363" y="3811"/>
                    </a:lnTo>
                    <a:lnTo>
                      <a:pt x="1274" y="3783"/>
                    </a:lnTo>
                    <a:lnTo>
                      <a:pt x="1185" y="3750"/>
                    </a:lnTo>
                    <a:lnTo>
                      <a:pt x="1097" y="3713"/>
                    </a:lnTo>
                    <a:lnTo>
                      <a:pt x="1012" y="3671"/>
                    </a:lnTo>
                    <a:lnTo>
                      <a:pt x="928" y="3624"/>
                    </a:lnTo>
                    <a:lnTo>
                      <a:pt x="846" y="3573"/>
                    </a:lnTo>
                    <a:lnTo>
                      <a:pt x="767" y="3518"/>
                    </a:lnTo>
                    <a:lnTo>
                      <a:pt x="691" y="3458"/>
                    </a:lnTo>
                    <a:lnTo>
                      <a:pt x="617" y="3395"/>
                    </a:lnTo>
                    <a:lnTo>
                      <a:pt x="546" y="3326"/>
                    </a:lnTo>
                    <a:lnTo>
                      <a:pt x="479" y="3254"/>
                    </a:lnTo>
                    <a:lnTo>
                      <a:pt x="415" y="3177"/>
                    </a:lnTo>
                    <a:lnTo>
                      <a:pt x="355" y="3096"/>
                    </a:lnTo>
                    <a:lnTo>
                      <a:pt x="299" y="3011"/>
                    </a:lnTo>
                    <a:lnTo>
                      <a:pt x="247" y="2921"/>
                    </a:lnTo>
                    <a:lnTo>
                      <a:pt x="199" y="2829"/>
                    </a:lnTo>
                    <a:lnTo>
                      <a:pt x="155" y="2731"/>
                    </a:lnTo>
                    <a:lnTo>
                      <a:pt x="117" y="2629"/>
                    </a:lnTo>
                    <a:lnTo>
                      <a:pt x="84" y="2523"/>
                    </a:lnTo>
                    <a:lnTo>
                      <a:pt x="56" y="2414"/>
                    </a:lnTo>
                    <a:lnTo>
                      <a:pt x="33" y="2301"/>
                    </a:lnTo>
                    <a:lnTo>
                      <a:pt x="17" y="2184"/>
                    </a:lnTo>
                    <a:lnTo>
                      <a:pt x="5" y="2061"/>
                    </a:lnTo>
                    <a:lnTo>
                      <a:pt x="0" y="1937"/>
                    </a:lnTo>
                    <a:lnTo>
                      <a:pt x="3" y="1825"/>
                    </a:lnTo>
                    <a:lnTo>
                      <a:pt x="13" y="1714"/>
                    </a:lnTo>
                    <a:lnTo>
                      <a:pt x="31" y="1605"/>
                    </a:lnTo>
                    <a:lnTo>
                      <a:pt x="56" y="1498"/>
                    </a:lnTo>
                    <a:lnTo>
                      <a:pt x="89" y="1392"/>
                    </a:lnTo>
                    <a:lnTo>
                      <a:pt x="129" y="1289"/>
                    </a:lnTo>
                    <a:lnTo>
                      <a:pt x="174" y="1187"/>
                    </a:lnTo>
                    <a:lnTo>
                      <a:pt x="227" y="1088"/>
                    </a:lnTo>
                    <a:lnTo>
                      <a:pt x="285" y="993"/>
                    </a:lnTo>
                    <a:lnTo>
                      <a:pt x="350" y="900"/>
                    </a:lnTo>
                    <a:lnTo>
                      <a:pt x="419" y="810"/>
                    </a:lnTo>
                    <a:lnTo>
                      <a:pt x="494" y="724"/>
                    </a:lnTo>
                    <a:lnTo>
                      <a:pt x="573" y="642"/>
                    </a:lnTo>
                    <a:lnTo>
                      <a:pt x="658" y="563"/>
                    </a:lnTo>
                    <a:lnTo>
                      <a:pt x="746" y="488"/>
                    </a:lnTo>
                    <a:lnTo>
                      <a:pt x="839" y="418"/>
                    </a:lnTo>
                    <a:lnTo>
                      <a:pt x="935" y="353"/>
                    </a:lnTo>
                    <a:lnTo>
                      <a:pt x="1035" y="292"/>
                    </a:lnTo>
                    <a:lnTo>
                      <a:pt x="1138" y="236"/>
                    </a:lnTo>
                    <a:lnTo>
                      <a:pt x="1245" y="185"/>
                    </a:lnTo>
                    <a:lnTo>
                      <a:pt x="1353" y="140"/>
                    </a:lnTo>
                    <a:lnTo>
                      <a:pt x="1465" y="101"/>
                    </a:lnTo>
                    <a:lnTo>
                      <a:pt x="1578" y="68"/>
                    </a:lnTo>
                    <a:lnTo>
                      <a:pt x="1693" y="41"/>
                    </a:lnTo>
                    <a:lnTo>
                      <a:pt x="1810" y="21"/>
                    </a:lnTo>
                    <a:lnTo>
                      <a:pt x="1928" y="7"/>
                    </a:lnTo>
                    <a:lnTo>
                      <a:pt x="2047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52"/>
              <p:cNvSpPr>
                <a:spLocks/>
              </p:cNvSpPr>
              <p:nvPr/>
            </p:nvSpPr>
            <p:spPr bwMode="auto">
              <a:xfrm>
                <a:off x="4423553" y="3325374"/>
                <a:ext cx="695731" cy="247608"/>
              </a:xfrm>
              <a:custGeom>
                <a:avLst/>
                <a:gdLst>
                  <a:gd name="T0" fmla="*/ 863 w 916"/>
                  <a:gd name="T1" fmla="*/ 0 h 324"/>
                  <a:gd name="T2" fmla="*/ 885 w 916"/>
                  <a:gd name="T3" fmla="*/ 81 h 324"/>
                  <a:gd name="T4" fmla="*/ 902 w 916"/>
                  <a:gd name="T5" fmla="*/ 160 h 324"/>
                  <a:gd name="T6" fmla="*/ 916 w 916"/>
                  <a:gd name="T7" fmla="*/ 233 h 324"/>
                  <a:gd name="T8" fmla="*/ 15 w 916"/>
                  <a:gd name="T9" fmla="*/ 324 h 324"/>
                  <a:gd name="T10" fmla="*/ 9 w 916"/>
                  <a:gd name="T11" fmla="*/ 281 h 324"/>
                  <a:gd name="T12" fmla="*/ 0 w 916"/>
                  <a:gd name="T13" fmla="*/ 234 h 324"/>
                  <a:gd name="T14" fmla="*/ 863 w 916"/>
                  <a:gd name="T15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6" h="324">
                    <a:moveTo>
                      <a:pt x="863" y="0"/>
                    </a:moveTo>
                    <a:lnTo>
                      <a:pt x="885" y="81"/>
                    </a:lnTo>
                    <a:lnTo>
                      <a:pt x="902" y="160"/>
                    </a:lnTo>
                    <a:lnTo>
                      <a:pt x="916" y="233"/>
                    </a:lnTo>
                    <a:lnTo>
                      <a:pt x="15" y="324"/>
                    </a:lnTo>
                    <a:lnTo>
                      <a:pt x="9" y="281"/>
                    </a:lnTo>
                    <a:lnTo>
                      <a:pt x="0" y="234"/>
                    </a:lnTo>
                    <a:lnTo>
                      <a:pt x="863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53"/>
              <p:cNvSpPr>
                <a:spLocks/>
              </p:cNvSpPr>
              <p:nvPr/>
            </p:nvSpPr>
            <p:spPr bwMode="auto">
              <a:xfrm>
                <a:off x="4440263" y="3633744"/>
                <a:ext cx="701807" cy="133678"/>
              </a:xfrm>
              <a:custGeom>
                <a:avLst/>
                <a:gdLst>
                  <a:gd name="T0" fmla="*/ 917 w 924"/>
                  <a:gd name="T1" fmla="*/ 0 h 177"/>
                  <a:gd name="T2" fmla="*/ 921 w 924"/>
                  <a:gd name="T3" fmla="*/ 45 h 177"/>
                  <a:gd name="T4" fmla="*/ 922 w 924"/>
                  <a:gd name="T5" fmla="*/ 83 h 177"/>
                  <a:gd name="T6" fmla="*/ 924 w 924"/>
                  <a:gd name="T7" fmla="*/ 116 h 177"/>
                  <a:gd name="T8" fmla="*/ 924 w 924"/>
                  <a:gd name="T9" fmla="*/ 143 h 177"/>
                  <a:gd name="T10" fmla="*/ 924 w 924"/>
                  <a:gd name="T11" fmla="*/ 162 h 177"/>
                  <a:gd name="T12" fmla="*/ 924 w 924"/>
                  <a:gd name="T13" fmla="*/ 173 h 177"/>
                  <a:gd name="T14" fmla="*/ 924 w 924"/>
                  <a:gd name="T15" fmla="*/ 177 h 177"/>
                  <a:gd name="T16" fmla="*/ 0 w 924"/>
                  <a:gd name="T17" fmla="*/ 171 h 177"/>
                  <a:gd name="T18" fmla="*/ 0 w 924"/>
                  <a:gd name="T19" fmla="*/ 167 h 177"/>
                  <a:gd name="T20" fmla="*/ 1 w 924"/>
                  <a:gd name="T21" fmla="*/ 154 h 177"/>
                  <a:gd name="T22" fmla="*/ 2 w 924"/>
                  <a:gd name="T23" fmla="*/ 135 h 177"/>
                  <a:gd name="T24" fmla="*/ 3 w 924"/>
                  <a:gd name="T25" fmla="*/ 107 h 177"/>
                  <a:gd name="T26" fmla="*/ 3 w 924"/>
                  <a:gd name="T27" fmla="*/ 73 h 177"/>
                  <a:gd name="T28" fmla="*/ 917 w 924"/>
                  <a:gd name="T2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4" h="177">
                    <a:moveTo>
                      <a:pt x="917" y="0"/>
                    </a:moveTo>
                    <a:lnTo>
                      <a:pt x="921" y="45"/>
                    </a:lnTo>
                    <a:lnTo>
                      <a:pt x="922" y="83"/>
                    </a:lnTo>
                    <a:lnTo>
                      <a:pt x="924" y="116"/>
                    </a:lnTo>
                    <a:lnTo>
                      <a:pt x="924" y="143"/>
                    </a:lnTo>
                    <a:lnTo>
                      <a:pt x="924" y="162"/>
                    </a:lnTo>
                    <a:lnTo>
                      <a:pt x="924" y="173"/>
                    </a:lnTo>
                    <a:lnTo>
                      <a:pt x="924" y="177"/>
                    </a:lnTo>
                    <a:lnTo>
                      <a:pt x="0" y="171"/>
                    </a:lnTo>
                    <a:lnTo>
                      <a:pt x="0" y="167"/>
                    </a:lnTo>
                    <a:lnTo>
                      <a:pt x="1" y="154"/>
                    </a:lnTo>
                    <a:lnTo>
                      <a:pt x="2" y="135"/>
                    </a:lnTo>
                    <a:lnTo>
                      <a:pt x="3" y="107"/>
                    </a:lnTo>
                    <a:lnTo>
                      <a:pt x="3" y="73"/>
                    </a:lnTo>
                    <a:lnTo>
                      <a:pt x="917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" name="Group 106"/>
            <p:cNvGrpSpPr/>
            <p:nvPr/>
          </p:nvGrpSpPr>
          <p:grpSpPr>
            <a:xfrm>
              <a:off x="8643037" y="3654668"/>
              <a:ext cx="3201166" cy="3201166"/>
              <a:chOff x="1736839" y="2186380"/>
              <a:chExt cx="3201166" cy="3201166"/>
            </a:xfrm>
          </p:grpSpPr>
          <p:grpSp>
            <p:nvGrpSpPr>
              <p:cNvPr id="23" name="Group 107"/>
              <p:cNvGrpSpPr/>
              <p:nvPr/>
            </p:nvGrpSpPr>
            <p:grpSpPr>
              <a:xfrm>
                <a:off x="2975886" y="2550652"/>
                <a:ext cx="1092207" cy="1601093"/>
                <a:chOff x="2975886" y="2550652"/>
                <a:chExt cx="1092207" cy="1601093"/>
              </a:xfrm>
            </p:grpSpPr>
            <p:sp>
              <p:nvSpPr>
                <p:cNvPr id="25" name="Freeform 109"/>
                <p:cNvSpPr>
                  <a:spLocks/>
                </p:cNvSpPr>
                <p:nvPr/>
              </p:nvSpPr>
              <p:spPr bwMode="auto">
                <a:xfrm>
                  <a:off x="2975886" y="2550652"/>
                  <a:ext cx="1092207" cy="1601093"/>
                </a:xfrm>
                <a:custGeom>
                  <a:avLst/>
                  <a:gdLst>
                    <a:gd name="T0" fmla="*/ 1438 w 1438"/>
                    <a:gd name="T1" fmla="*/ 0 h 2107"/>
                    <a:gd name="T2" fmla="*/ 943 w 1438"/>
                    <a:gd name="T3" fmla="*/ 1710 h 2107"/>
                    <a:gd name="T4" fmla="*/ 930 w 1438"/>
                    <a:gd name="T5" fmla="*/ 1766 h 2107"/>
                    <a:gd name="T6" fmla="*/ 912 w 1438"/>
                    <a:gd name="T7" fmla="*/ 1818 h 2107"/>
                    <a:gd name="T8" fmla="*/ 887 w 1438"/>
                    <a:gd name="T9" fmla="*/ 1868 h 2107"/>
                    <a:gd name="T10" fmla="*/ 858 w 1438"/>
                    <a:gd name="T11" fmla="*/ 1914 h 2107"/>
                    <a:gd name="T12" fmla="*/ 823 w 1438"/>
                    <a:gd name="T13" fmla="*/ 1956 h 2107"/>
                    <a:gd name="T14" fmla="*/ 784 w 1438"/>
                    <a:gd name="T15" fmla="*/ 1994 h 2107"/>
                    <a:gd name="T16" fmla="*/ 739 w 1438"/>
                    <a:gd name="T17" fmla="*/ 2027 h 2107"/>
                    <a:gd name="T18" fmla="*/ 692 w 1438"/>
                    <a:gd name="T19" fmla="*/ 2055 h 2107"/>
                    <a:gd name="T20" fmla="*/ 642 w 1438"/>
                    <a:gd name="T21" fmla="*/ 2078 h 2107"/>
                    <a:gd name="T22" fmla="*/ 589 w 1438"/>
                    <a:gd name="T23" fmla="*/ 2094 h 2107"/>
                    <a:gd name="T24" fmla="*/ 533 w 1438"/>
                    <a:gd name="T25" fmla="*/ 2105 h 2107"/>
                    <a:gd name="T26" fmla="*/ 474 w 1438"/>
                    <a:gd name="T27" fmla="*/ 2107 h 2107"/>
                    <a:gd name="T28" fmla="*/ 415 w 1438"/>
                    <a:gd name="T29" fmla="*/ 2103 h 2107"/>
                    <a:gd name="T30" fmla="*/ 357 w 1438"/>
                    <a:gd name="T31" fmla="*/ 2093 h 2107"/>
                    <a:gd name="T32" fmla="*/ 303 w 1438"/>
                    <a:gd name="T33" fmla="*/ 2075 h 2107"/>
                    <a:gd name="T34" fmla="*/ 252 w 1438"/>
                    <a:gd name="T35" fmla="*/ 2052 h 2107"/>
                    <a:gd name="T36" fmla="*/ 203 w 1438"/>
                    <a:gd name="T37" fmla="*/ 2023 h 2107"/>
                    <a:gd name="T38" fmla="*/ 160 w 1438"/>
                    <a:gd name="T39" fmla="*/ 1988 h 2107"/>
                    <a:gd name="T40" fmla="*/ 119 w 1438"/>
                    <a:gd name="T41" fmla="*/ 1948 h 2107"/>
                    <a:gd name="T42" fmla="*/ 85 w 1438"/>
                    <a:gd name="T43" fmla="*/ 1905 h 2107"/>
                    <a:gd name="T44" fmla="*/ 56 w 1438"/>
                    <a:gd name="T45" fmla="*/ 1857 h 2107"/>
                    <a:gd name="T46" fmla="*/ 32 w 1438"/>
                    <a:gd name="T47" fmla="*/ 1804 h 2107"/>
                    <a:gd name="T48" fmla="*/ 15 w 1438"/>
                    <a:gd name="T49" fmla="*/ 1750 h 2107"/>
                    <a:gd name="T50" fmla="*/ 4 w 1438"/>
                    <a:gd name="T51" fmla="*/ 1692 h 2107"/>
                    <a:gd name="T52" fmla="*/ 0 w 1438"/>
                    <a:gd name="T53" fmla="*/ 1634 h 2107"/>
                    <a:gd name="T54" fmla="*/ 4 w 1438"/>
                    <a:gd name="T55" fmla="*/ 1578 h 2107"/>
                    <a:gd name="T56" fmla="*/ 12 w 1438"/>
                    <a:gd name="T57" fmla="*/ 1525 h 2107"/>
                    <a:gd name="T58" fmla="*/ 28 w 1438"/>
                    <a:gd name="T59" fmla="*/ 1474 h 2107"/>
                    <a:gd name="T60" fmla="*/ 48 w 1438"/>
                    <a:gd name="T61" fmla="*/ 1424 h 2107"/>
                    <a:gd name="T62" fmla="*/ 75 w 1438"/>
                    <a:gd name="T63" fmla="*/ 1378 h 2107"/>
                    <a:gd name="T64" fmla="*/ 105 w 1438"/>
                    <a:gd name="T65" fmla="*/ 1336 h 2107"/>
                    <a:gd name="T66" fmla="*/ 140 w 1438"/>
                    <a:gd name="T67" fmla="*/ 1297 h 2107"/>
                    <a:gd name="T68" fmla="*/ 137 w 1438"/>
                    <a:gd name="T69" fmla="*/ 1296 h 2107"/>
                    <a:gd name="T70" fmla="*/ 1438 w 1438"/>
                    <a:gd name="T71" fmla="*/ 0 h 2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438" h="2107">
                      <a:moveTo>
                        <a:pt x="1438" y="0"/>
                      </a:moveTo>
                      <a:lnTo>
                        <a:pt x="943" y="1710"/>
                      </a:lnTo>
                      <a:lnTo>
                        <a:pt x="930" y="1766"/>
                      </a:lnTo>
                      <a:lnTo>
                        <a:pt x="912" y="1818"/>
                      </a:lnTo>
                      <a:lnTo>
                        <a:pt x="887" y="1868"/>
                      </a:lnTo>
                      <a:lnTo>
                        <a:pt x="858" y="1914"/>
                      </a:lnTo>
                      <a:lnTo>
                        <a:pt x="823" y="1956"/>
                      </a:lnTo>
                      <a:lnTo>
                        <a:pt x="784" y="1994"/>
                      </a:lnTo>
                      <a:lnTo>
                        <a:pt x="739" y="2027"/>
                      </a:lnTo>
                      <a:lnTo>
                        <a:pt x="692" y="2055"/>
                      </a:lnTo>
                      <a:lnTo>
                        <a:pt x="642" y="2078"/>
                      </a:lnTo>
                      <a:lnTo>
                        <a:pt x="589" y="2094"/>
                      </a:lnTo>
                      <a:lnTo>
                        <a:pt x="533" y="2105"/>
                      </a:lnTo>
                      <a:lnTo>
                        <a:pt x="474" y="2107"/>
                      </a:lnTo>
                      <a:lnTo>
                        <a:pt x="415" y="2103"/>
                      </a:lnTo>
                      <a:lnTo>
                        <a:pt x="357" y="2093"/>
                      </a:lnTo>
                      <a:lnTo>
                        <a:pt x="303" y="2075"/>
                      </a:lnTo>
                      <a:lnTo>
                        <a:pt x="252" y="2052"/>
                      </a:lnTo>
                      <a:lnTo>
                        <a:pt x="203" y="2023"/>
                      </a:lnTo>
                      <a:lnTo>
                        <a:pt x="160" y="1988"/>
                      </a:lnTo>
                      <a:lnTo>
                        <a:pt x="119" y="1948"/>
                      </a:lnTo>
                      <a:lnTo>
                        <a:pt x="85" y="1905"/>
                      </a:lnTo>
                      <a:lnTo>
                        <a:pt x="56" y="1857"/>
                      </a:lnTo>
                      <a:lnTo>
                        <a:pt x="32" y="1804"/>
                      </a:lnTo>
                      <a:lnTo>
                        <a:pt x="15" y="1750"/>
                      </a:lnTo>
                      <a:lnTo>
                        <a:pt x="4" y="1692"/>
                      </a:lnTo>
                      <a:lnTo>
                        <a:pt x="0" y="1634"/>
                      </a:lnTo>
                      <a:lnTo>
                        <a:pt x="4" y="1578"/>
                      </a:lnTo>
                      <a:lnTo>
                        <a:pt x="12" y="1525"/>
                      </a:lnTo>
                      <a:lnTo>
                        <a:pt x="28" y="1474"/>
                      </a:lnTo>
                      <a:lnTo>
                        <a:pt x="48" y="1424"/>
                      </a:lnTo>
                      <a:lnTo>
                        <a:pt x="75" y="1378"/>
                      </a:lnTo>
                      <a:lnTo>
                        <a:pt x="105" y="1336"/>
                      </a:lnTo>
                      <a:lnTo>
                        <a:pt x="140" y="1297"/>
                      </a:lnTo>
                      <a:lnTo>
                        <a:pt x="137" y="1296"/>
                      </a:lnTo>
                      <a:lnTo>
                        <a:pt x="1438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5715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" name="Freeform 110"/>
                <p:cNvSpPr>
                  <a:spLocks/>
                </p:cNvSpPr>
                <p:nvPr/>
              </p:nvSpPr>
              <p:spPr bwMode="auto">
                <a:xfrm>
                  <a:off x="3177921" y="3632225"/>
                  <a:ext cx="319003" cy="317485"/>
                </a:xfrm>
                <a:custGeom>
                  <a:avLst/>
                  <a:gdLst>
                    <a:gd name="T0" fmla="*/ 208 w 418"/>
                    <a:gd name="T1" fmla="*/ 0 h 419"/>
                    <a:gd name="T2" fmla="*/ 247 w 418"/>
                    <a:gd name="T3" fmla="*/ 4 h 419"/>
                    <a:gd name="T4" fmla="*/ 282 w 418"/>
                    <a:gd name="T5" fmla="*/ 13 h 419"/>
                    <a:gd name="T6" fmla="*/ 314 w 418"/>
                    <a:gd name="T7" fmla="*/ 28 h 419"/>
                    <a:gd name="T8" fmla="*/ 343 w 418"/>
                    <a:gd name="T9" fmla="*/ 50 h 419"/>
                    <a:gd name="T10" fmla="*/ 369 w 418"/>
                    <a:gd name="T11" fmla="*/ 75 h 419"/>
                    <a:gd name="T12" fmla="*/ 389 w 418"/>
                    <a:gd name="T13" fmla="*/ 103 h 419"/>
                    <a:gd name="T14" fmla="*/ 404 w 418"/>
                    <a:gd name="T15" fmla="*/ 136 h 419"/>
                    <a:gd name="T16" fmla="*/ 415 w 418"/>
                    <a:gd name="T17" fmla="*/ 172 h 419"/>
                    <a:gd name="T18" fmla="*/ 418 w 418"/>
                    <a:gd name="T19" fmla="*/ 210 h 419"/>
                    <a:gd name="T20" fmla="*/ 415 w 418"/>
                    <a:gd name="T21" fmla="*/ 247 h 419"/>
                    <a:gd name="T22" fmla="*/ 404 w 418"/>
                    <a:gd name="T23" fmla="*/ 282 h 419"/>
                    <a:gd name="T24" fmla="*/ 389 w 418"/>
                    <a:gd name="T25" fmla="*/ 316 h 419"/>
                    <a:gd name="T26" fmla="*/ 369 w 418"/>
                    <a:gd name="T27" fmla="*/ 345 h 419"/>
                    <a:gd name="T28" fmla="*/ 343 w 418"/>
                    <a:gd name="T29" fmla="*/ 369 h 419"/>
                    <a:gd name="T30" fmla="*/ 314 w 418"/>
                    <a:gd name="T31" fmla="*/ 391 h 419"/>
                    <a:gd name="T32" fmla="*/ 282 w 418"/>
                    <a:gd name="T33" fmla="*/ 406 h 419"/>
                    <a:gd name="T34" fmla="*/ 247 w 418"/>
                    <a:gd name="T35" fmla="*/ 415 h 419"/>
                    <a:gd name="T36" fmla="*/ 208 w 418"/>
                    <a:gd name="T37" fmla="*/ 419 h 419"/>
                    <a:gd name="T38" fmla="*/ 172 w 418"/>
                    <a:gd name="T39" fmla="*/ 415 h 419"/>
                    <a:gd name="T40" fmla="*/ 136 w 418"/>
                    <a:gd name="T41" fmla="*/ 406 h 419"/>
                    <a:gd name="T42" fmla="*/ 103 w 418"/>
                    <a:gd name="T43" fmla="*/ 391 h 419"/>
                    <a:gd name="T44" fmla="*/ 74 w 418"/>
                    <a:gd name="T45" fmla="*/ 369 h 419"/>
                    <a:gd name="T46" fmla="*/ 48 w 418"/>
                    <a:gd name="T47" fmla="*/ 345 h 419"/>
                    <a:gd name="T48" fmla="*/ 28 w 418"/>
                    <a:gd name="T49" fmla="*/ 316 h 419"/>
                    <a:gd name="T50" fmla="*/ 12 w 418"/>
                    <a:gd name="T51" fmla="*/ 282 h 419"/>
                    <a:gd name="T52" fmla="*/ 2 w 418"/>
                    <a:gd name="T53" fmla="*/ 247 h 419"/>
                    <a:gd name="T54" fmla="*/ 0 w 418"/>
                    <a:gd name="T55" fmla="*/ 210 h 419"/>
                    <a:gd name="T56" fmla="*/ 2 w 418"/>
                    <a:gd name="T57" fmla="*/ 172 h 419"/>
                    <a:gd name="T58" fmla="*/ 12 w 418"/>
                    <a:gd name="T59" fmla="*/ 136 h 419"/>
                    <a:gd name="T60" fmla="*/ 28 w 418"/>
                    <a:gd name="T61" fmla="*/ 103 h 419"/>
                    <a:gd name="T62" fmla="*/ 48 w 418"/>
                    <a:gd name="T63" fmla="*/ 75 h 419"/>
                    <a:gd name="T64" fmla="*/ 74 w 418"/>
                    <a:gd name="T65" fmla="*/ 50 h 419"/>
                    <a:gd name="T66" fmla="*/ 103 w 418"/>
                    <a:gd name="T67" fmla="*/ 28 h 419"/>
                    <a:gd name="T68" fmla="*/ 136 w 418"/>
                    <a:gd name="T69" fmla="*/ 13 h 419"/>
                    <a:gd name="T70" fmla="*/ 172 w 418"/>
                    <a:gd name="T71" fmla="*/ 4 h 419"/>
                    <a:gd name="T72" fmla="*/ 208 w 418"/>
                    <a:gd name="T73" fmla="*/ 0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18" h="419">
                      <a:moveTo>
                        <a:pt x="208" y="0"/>
                      </a:moveTo>
                      <a:lnTo>
                        <a:pt x="247" y="4"/>
                      </a:lnTo>
                      <a:lnTo>
                        <a:pt x="282" y="13"/>
                      </a:lnTo>
                      <a:lnTo>
                        <a:pt x="314" y="28"/>
                      </a:lnTo>
                      <a:lnTo>
                        <a:pt x="343" y="50"/>
                      </a:lnTo>
                      <a:lnTo>
                        <a:pt x="369" y="75"/>
                      </a:lnTo>
                      <a:lnTo>
                        <a:pt x="389" y="103"/>
                      </a:lnTo>
                      <a:lnTo>
                        <a:pt x="404" y="136"/>
                      </a:lnTo>
                      <a:lnTo>
                        <a:pt x="415" y="172"/>
                      </a:lnTo>
                      <a:lnTo>
                        <a:pt x="418" y="210"/>
                      </a:lnTo>
                      <a:lnTo>
                        <a:pt x="415" y="247"/>
                      </a:lnTo>
                      <a:lnTo>
                        <a:pt x="404" y="282"/>
                      </a:lnTo>
                      <a:lnTo>
                        <a:pt x="389" y="316"/>
                      </a:lnTo>
                      <a:lnTo>
                        <a:pt x="369" y="345"/>
                      </a:lnTo>
                      <a:lnTo>
                        <a:pt x="343" y="369"/>
                      </a:lnTo>
                      <a:lnTo>
                        <a:pt x="314" y="391"/>
                      </a:lnTo>
                      <a:lnTo>
                        <a:pt x="282" y="406"/>
                      </a:lnTo>
                      <a:lnTo>
                        <a:pt x="247" y="415"/>
                      </a:lnTo>
                      <a:lnTo>
                        <a:pt x="208" y="419"/>
                      </a:lnTo>
                      <a:lnTo>
                        <a:pt x="172" y="415"/>
                      </a:lnTo>
                      <a:lnTo>
                        <a:pt x="136" y="406"/>
                      </a:lnTo>
                      <a:lnTo>
                        <a:pt x="103" y="391"/>
                      </a:lnTo>
                      <a:lnTo>
                        <a:pt x="74" y="369"/>
                      </a:lnTo>
                      <a:lnTo>
                        <a:pt x="48" y="345"/>
                      </a:lnTo>
                      <a:lnTo>
                        <a:pt x="28" y="316"/>
                      </a:lnTo>
                      <a:lnTo>
                        <a:pt x="12" y="282"/>
                      </a:lnTo>
                      <a:lnTo>
                        <a:pt x="2" y="247"/>
                      </a:lnTo>
                      <a:lnTo>
                        <a:pt x="0" y="210"/>
                      </a:lnTo>
                      <a:lnTo>
                        <a:pt x="2" y="172"/>
                      </a:lnTo>
                      <a:lnTo>
                        <a:pt x="12" y="136"/>
                      </a:lnTo>
                      <a:lnTo>
                        <a:pt x="28" y="103"/>
                      </a:lnTo>
                      <a:lnTo>
                        <a:pt x="48" y="75"/>
                      </a:lnTo>
                      <a:lnTo>
                        <a:pt x="74" y="50"/>
                      </a:lnTo>
                      <a:lnTo>
                        <a:pt x="103" y="28"/>
                      </a:lnTo>
                      <a:lnTo>
                        <a:pt x="136" y="13"/>
                      </a:lnTo>
                      <a:lnTo>
                        <a:pt x="172" y="4"/>
                      </a:lnTo>
                      <a:lnTo>
                        <a:pt x="208" y="0"/>
                      </a:lnTo>
                      <a:close/>
                    </a:path>
                  </a:pathLst>
                </a:custGeom>
                <a:solidFill>
                  <a:srgbClr val="E9F0D2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4" name="Oval 108"/>
              <p:cNvSpPr/>
              <p:nvPr/>
            </p:nvSpPr>
            <p:spPr>
              <a:xfrm>
                <a:off x="1736839" y="2186380"/>
                <a:ext cx="3201166" cy="3201166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2" name="Freeform 10"/>
          <p:cNvSpPr>
            <a:spLocks noEditPoints="1"/>
          </p:cNvSpPr>
          <p:nvPr/>
        </p:nvSpPr>
        <p:spPr bwMode="auto">
          <a:xfrm>
            <a:off x="397403" y="2297742"/>
            <a:ext cx="424476" cy="642442"/>
          </a:xfrm>
          <a:custGeom>
            <a:avLst/>
            <a:gdLst/>
            <a:ahLst/>
            <a:cxnLst>
              <a:cxn ang="0">
                <a:pos x="116" y="295"/>
              </a:cxn>
              <a:cxn ang="0">
                <a:pos x="102" y="319"/>
              </a:cxn>
              <a:cxn ang="0">
                <a:pos x="83" y="361"/>
              </a:cxn>
              <a:cxn ang="0">
                <a:pos x="65" y="415"/>
              </a:cxn>
              <a:cxn ang="0">
                <a:pos x="56" y="473"/>
              </a:cxn>
              <a:cxn ang="0">
                <a:pos x="64" y="531"/>
              </a:cxn>
              <a:cxn ang="0">
                <a:pos x="97" y="577"/>
              </a:cxn>
              <a:cxn ang="0">
                <a:pos x="148" y="609"/>
              </a:cxn>
              <a:cxn ang="0">
                <a:pos x="207" y="623"/>
              </a:cxn>
              <a:cxn ang="0">
                <a:pos x="261" y="618"/>
              </a:cxn>
              <a:cxn ang="0">
                <a:pos x="302" y="593"/>
              </a:cxn>
              <a:cxn ang="0">
                <a:pos x="315" y="556"/>
              </a:cxn>
              <a:cxn ang="0">
                <a:pos x="304" y="520"/>
              </a:cxn>
              <a:cxn ang="0">
                <a:pos x="278" y="485"/>
              </a:cxn>
              <a:cxn ang="0">
                <a:pos x="245" y="461"/>
              </a:cxn>
              <a:cxn ang="0">
                <a:pos x="208" y="445"/>
              </a:cxn>
              <a:cxn ang="0">
                <a:pos x="167" y="423"/>
              </a:cxn>
              <a:cxn ang="0">
                <a:pos x="130" y="391"/>
              </a:cxn>
              <a:cxn ang="0">
                <a:pos x="111" y="346"/>
              </a:cxn>
              <a:cxn ang="0">
                <a:pos x="118" y="292"/>
              </a:cxn>
              <a:cxn ang="0">
                <a:pos x="229" y="33"/>
              </a:cxn>
              <a:cxn ang="0">
                <a:pos x="256" y="105"/>
              </a:cxn>
              <a:cxn ang="0">
                <a:pos x="297" y="175"/>
              </a:cxn>
              <a:cxn ang="0">
                <a:pos x="343" y="243"/>
              </a:cxn>
              <a:cxn ang="0">
                <a:pos x="383" y="310"/>
              </a:cxn>
              <a:cxn ang="0">
                <a:pos x="416" y="384"/>
              </a:cxn>
              <a:cxn ang="0">
                <a:pos x="432" y="461"/>
              </a:cxn>
              <a:cxn ang="0">
                <a:pos x="421" y="537"/>
              </a:cxn>
              <a:cxn ang="0">
                <a:pos x="381" y="607"/>
              </a:cxn>
              <a:cxn ang="0">
                <a:pos x="316" y="653"/>
              </a:cxn>
              <a:cxn ang="0">
                <a:pos x="235" y="671"/>
              </a:cxn>
              <a:cxn ang="0">
                <a:pos x="148" y="656"/>
              </a:cxn>
              <a:cxn ang="0">
                <a:pos x="72" y="615"/>
              </a:cxn>
              <a:cxn ang="0">
                <a:pos x="24" y="566"/>
              </a:cxn>
              <a:cxn ang="0">
                <a:pos x="3" y="510"/>
              </a:cxn>
              <a:cxn ang="0">
                <a:pos x="3" y="451"/>
              </a:cxn>
              <a:cxn ang="0">
                <a:pos x="18" y="391"/>
              </a:cxn>
              <a:cxn ang="0">
                <a:pos x="45" y="330"/>
              </a:cxn>
              <a:cxn ang="0">
                <a:pos x="78" y="275"/>
              </a:cxn>
              <a:cxn ang="0">
                <a:pos x="122" y="208"/>
              </a:cxn>
              <a:cxn ang="0">
                <a:pos x="167" y="129"/>
              </a:cxn>
              <a:cxn ang="0">
                <a:pos x="199" y="62"/>
              </a:cxn>
              <a:cxn ang="0">
                <a:pos x="218" y="17"/>
              </a:cxn>
              <a:cxn ang="0">
                <a:pos x="224" y="0"/>
              </a:cxn>
            </a:cxnLst>
            <a:rect l="0" t="0" r="r" b="b"/>
            <a:pathLst>
              <a:path w="432" h="671">
                <a:moveTo>
                  <a:pt x="118" y="292"/>
                </a:moveTo>
                <a:lnTo>
                  <a:pt x="116" y="295"/>
                </a:lnTo>
                <a:lnTo>
                  <a:pt x="110" y="305"/>
                </a:lnTo>
                <a:lnTo>
                  <a:pt x="102" y="319"/>
                </a:lnTo>
                <a:lnTo>
                  <a:pt x="92" y="338"/>
                </a:lnTo>
                <a:lnTo>
                  <a:pt x="83" y="361"/>
                </a:lnTo>
                <a:lnTo>
                  <a:pt x="73" y="386"/>
                </a:lnTo>
                <a:lnTo>
                  <a:pt x="65" y="415"/>
                </a:lnTo>
                <a:lnTo>
                  <a:pt x="59" y="443"/>
                </a:lnTo>
                <a:lnTo>
                  <a:pt x="56" y="473"/>
                </a:lnTo>
                <a:lnTo>
                  <a:pt x="57" y="504"/>
                </a:lnTo>
                <a:lnTo>
                  <a:pt x="64" y="531"/>
                </a:lnTo>
                <a:lnTo>
                  <a:pt x="78" y="556"/>
                </a:lnTo>
                <a:lnTo>
                  <a:pt x="97" y="577"/>
                </a:lnTo>
                <a:lnTo>
                  <a:pt x="121" y="596"/>
                </a:lnTo>
                <a:lnTo>
                  <a:pt x="148" y="609"/>
                </a:lnTo>
                <a:lnTo>
                  <a:pt x="176" y="618"/>
                </a:lnTo>
                <a:lnTo>
                  <a:pt x="207" y="623"/>
                </a:lnTo>
                <a:lnTo>
                  <a:pt x="235" y="623"/>
                </a:lnTo>
                <a:lnTo>
                  <a:pt x="261" y="618"/>
                </a:lnTo>
                <a:lnTo>
                  <a:pt x="285" y="607"/>
                </a:lnTo>
                <a:lnTo>
                  <a:pt x="302" y="593"/>
                </a:lnTo>
                <a:lnTo>
                  <a:pt x="312" y="575"/>
                </a:lnTo>
                <a:lnTo>
                  <a:pt x="315" y="556"/>
                </a:lnTo>
                <a:lnTo>
                  <a:pt x="312" y="537"/>
                </a:lnTo>
                <a:lnTo>
                  <a:pt x="304" y="520"/>
                </a:lnTo>
                <a:lnTo>
                  <a:pt x="292" y="502"/>
                </a:lnTo>
                <a:lnTo>
                  <a:pt x="278" y="485"/>
                </a:lnTo>
                <a:lnTo>
                  <a:pt x="262" y="472"/>
                </a:lnTo>
                <a:lnTo>
                  <a:pt x="245" y="461"/>
                </a:lnTo>
                <a:lnTo>
                  <a:pt x="227" y="453"/>
                </a:lnTo>
                <a:lnTo>
                  <a:pt x="208" y="445"/>
                </a:lnTo>
                <a:lnTo>
                  <a:pt x="188" y="435"/>
                </a:lnTo>
                <a:lnTo>
                  <a:pt x="167" y="423"/>
                </a:lnTo>
                <a:lnTo>
                  <a:pt x="148" y="408"/>
                </a:lnTo>
                <a:lnTo>
                  <a:pt x="130" y="391"/>
                </a:lnTo>
                <a:lnTo>
                  <a:pt x="118" y="370"/>
                </a:lnTo>
                <a:lnTo>
                  <a:pt x="111" y="346"/>
                </a:lnTo>
                <a:lnTo>
                  <a:pt x="110" y="321"/>
                </a:lnTo>
                <a:lnTo>
                  <a:pt x="118" y="292"/>
                </a:lnTo>
                <a:close/>
                <a:moveTo>
                  <a:pt x="224" y="0"/>
                </a:moveTo>
                <a:lnTo>
                  <a:pt x="229" y="33"/>
                </a:lnTo>
                <a:lnTo>
                  <a:pt x="238" y="68"/>
                </a:lnTo>
                <a:lnTo>
                  <a:pt x="256" y="105"/>
                </a:lnTo>
                <a:lnTo>
                  <a:pt x="275" y="140"/>
                </a:lnTo>
                <a:lnTo>
                  <a:pt x="297" y="175"/>
                </a:lnTo>
                <a:lnTo>
                  <a:pt x="321" y="210"/>
                </a:lnTo>
                <a:lnTo>
                  <a:pt x="343" y="243"/>
                </a:lnTo>
                <a:lnTo>
                  <a:pt x="362" y="273"/>
                </a:lnTo>
                <a:lnTo>
                  <a:pt x="383" y="310"/>
                </a:lnTo>
                <a:lnTo>
                  <a:pt x="402" y="346"/>
                </a:lnTo>
                <a:lnTo>
                  <a:pt x="416" y="384"/>
                </a:lnTo>
                <a:lnTo>
                  <a:pt x="428" y="421"/>
                </a:lnTo>
                <a:lnTo>
                  <a:pt x="432" y="461"/>
                </a:lnTo>
                <a:lnTo>
                  <a:pt x="431" y="499"/>
                </a:lnTo>
                <a:lnTo>
                  <a:pt x="421" y="537"/>
                </a:lnTo>
                <a:lnTo>
                  <a:pt x="404" y="575"/>
                </a:lnTo>
                <a:lnTo>
                  <a:pt x="381" y="607"/>
                </a:lnTo>
                <a:lnTo>
                  <a:pt x="351" y="632"/>
                </a:lnTo>
                <a:lnTo>
                  <a:pt x="316" y="653"/>
                </a:lnTo>
                <a:lnTo>
                  <a:pt x="278" y="666"/>
                </a:lnTo>
                <a:lnTo>
                  <a:pt x="235" y="671"/>
                </a:lnTo>
                <a:lnTo>
                  <a:pt x="192" y="669"/>
                </a:lnTo>
                <a:lnTo>
                  <a:pt x="148" y="656"/>
                </a:lnTo>
                <a:lnTo>
                  <a:pt x="105" y="637"/>
                </a:lnTo>
                <a:lnTo>
                  <a:pt x="72" y="615"/>
                </a:lnTo>
                <a:lnTo>
                  <a:pt x="45" y="591"/>
                </a:lnTo>
                <a:lnTo>
                  <a:pt x="24" y="566"/>
                </a:lnTo>
                <a:lnTo>
                  <a:pt x="11" y="539"/>
                </a:lnTo>
                <a:lnTo>
                  <a:pt x="3" y="510"/>
                </a:lnTo>
                <a:lnTo>
                  <a:pt x="0" y="481"/>
                </a:lnTo>
                <a:lnTo>
                  <a:pt x="3" y="451"/>
                </a:lnTo>
                <a:lnTo>
                  <a:pt x="10" y="421"/>
                </a:lnTo>
                <a:lnTo>
                  <a:pt x="18" y="391"/>
                </a:lnTo>
                <a:lnTo>
                  <a:pt x="30" y="361"/>
                </a:lnTo>
                <a:lnTo>
                  <a:pt x="45" y="330"/>
                </a:lnTo>
                <a:lnTo>
                  <a:pt x="60" y="302"/>
                </a:lnTo>
                <a:lnTo>
                  <a:pt x="78" y="275"/>
                </a:lnTo>
                <a:lnTo>
                  <a:pt x="95" y="249"/>
                </a:lnTo>
                <a:lnTo>
                  <a:pt x="122" y="208"/>
                </a:lnTo>
                <a:lnTo>
                  <a:pt x="146" y="167"/>
                </a:lnTo>
                <a:lnTo>
                  <a:pt x="167" y="129"/>
                </a:lnTo>
                <a:lnTo>
                  <a:pt x="184" y="94"/>
                </a:lnTo>
                <a:lnTo>
                  <a:pt x="199" y="62"/>
                </a:lnTo>
                <a:lnTo>
                  <a:pt x="210" y="36"/>
                </a:lnTo>
                <a:lnTo>
                  <a:pt x="218" y="17"/>
                </a:lnTo>
                <a:lnTo>
                  <a:pt x="223" y="5"/>
                </a:lnTo>
                <a:lnTo>
                  <a:pt x="224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0"/>
          <p:cNvSpPr>
            <a:spLocks noEditPoints="1"/>
          </p:cNvSpPr>
          <p:nvPr/>
        </p:nvSpPr>
        <p:spPr bwMode="auto">
          <a:xfrm>
            <a:off x="409504" y="3366259"/>
            <a:ext cx="424476" cy="642442"/>
          </a:xfrm>
          <a:custGeom>
            <a:avLst/>
            <a:gdLst/>
            <a:ahLst/>
            <a:cxnLst>
              <a:cxn ang="0">
                <a:pos x="116" y="295"/>
              </a:cxn>
              <a:cxn ang="0">
                <a:pos x="102" y="319"/>
              </a:cxn>
              <a:cxn ang="0">
                <a:pos x="83" y="361"/>
              </a:cxn>
              <a:cxn ang="0">
                <a:pos x="65" y="415"/>
              </a:cxn>
              <a:cxn ang="0">
                <a:pos x="56" y="473"/>
              </a:cxn>
              <a:cxn ang="0">
                <a:pos x="64" y="531"/>
              </a:cxn>
              <a:cxn ang="0">
                <a:pos x="97" y="577"/>
              </a:cxn>
              <a:cxn ang="0">
                <a:pos x="148" y="609"/>
              </a:cxn>
              <a:cxn ang="0">
                <a:pos x="207" y="623"/>
              </a:cxn>
              <a:cxn ang="0">
                <a:pos x="261" y="618"/>
              </a:cxn>
              <a:cxn ang="0">
                <a:pos x="302" y="593"/>
              </a:cxn>
              <a:cxn ang="0">
                <a:pos x="315" y="556"/>
              </a:cxn>
              <a:cxn ang="0">
                <a:pos x="304" y="520"/>
              </a:cxn>
              <a:cxn ang="0">
                <a:pos x="278" y="485"/>
              </a:cxn>
              <a:cxn ang="0">
                <a:pos x="245" y="461"/>
              </a:cxn>
              <a:cxn ang="0">
                <a:pos x="208" y="445"/>
              </a:cxn>
              <a:cxn ang="0">
                <a:pos x="167" y="423"/>
              </a:cxn>
              <a:cxn ang="0">
                <a:pos x="130" y="391"/>
              </a:cxn>
              <a:cxn ang="0">
                <a:pos x="111" y="346"/>
              </a:cxn>
              <a:cxn ang="0">
                <a:pos x="118" y="292"/>
              </a:cxn>
              <a:cxn ang="0">
                <a:pos x="229" y="33"/>
              </a:cxn>
              <a:cxn ang="0">
                <a:pos x="256" y="105"/>
              </a:cxn>
              <a:cxn ang="0">
                <a:pos x="297" y="175"/>
              </a:cxn>
              <a:cxn ang="0">
                <a:pos x="343" y="243"/>
              </a:cxn>
              <a:cxn ang="0">
                <a:pos x="383" y="310"/>
              </a:cxn>
              <a:cxn ang="0">
                <a:pos x="416" y="384"/>
              </a:cxn>
              <a:cxn ang="0">
                <a:pos x="432" y="461"/>
              </a:cxn>
              <a:cxn ang="0">
                <a:pos x="421" y="537"/>
              </a:cxn>
              <a:cxn ang="0">
                <a:pos x="381" y="607"/>
              </a:cxn>
              <a:cxn ang="0">
                <a:pos x="316" y="653"/>
              </a:cxn>
              <a:cxn ang="0">
                <a:pos x="235" y="671"/>
              </a:cxn>
              <a:cxn ang="0">
                <a:pos x="148" y="656"/>
              </a:cxn>
              <a:cxn ang="0">
                <a:pos x="72" y="615"/>
              </a:cxn>
              <a:cxn ang="0">
                <a:pos x="24" y="566"/>
              </a:cxn>
              <a:cxn ang="0">
                <a:pos x="3" y="510"/>
              </a:cxn>
              <a:cxn ang="0">
                <a:pos x="3" y="451"/>
              </a:cxn>
              <a:cxn ang="0">
                <a:pos x="18" y="391"/>
              </a:cxn>
              <a:cxn ang="0">
                <a:pos x="45" y="330"/>
              </a:cxn>
              <a:cxn ang="0">
                <a:pos x="78" y="275"/>
              </a:cxn>
              <a:cxn ang="0">
                <a:pos x="122" y="208"/>
              </a:cxn>
              <a:cxn ang="0">
                <a:pos x="167" y="129"/>
              </a:cxn>
              <a:cxn ang="0">
                <a:pos x="199" y="62"/>
              </a:cxn>
              <a:cxn ang="0">
                <a:pos x="218" y="17"/>
              </a:cxn>
              <a:cxn ang="0">
                <a:pos x="224" y="0"/>
              </a:cxn>
            </a:cxnLst>
            <a:rect l="0" t="0" r="r" b="b"/>
            <a:pathLst>
              <a:path w="432" h="671">
                <a:moveTo>
                  <a:pt x="118" y="292"/>
                </a:moveTo>
                <a:lnTo>
                  <a:pt x="116" y="295"/>
                </a:lnTo>
                <a:lnTo>
                  <a:pt x="110" y="305"/>
                </a:lnTo>
                <a:lnTo>
                  <a:pt x="102" y="319"/>
                </a:lnTo>
                <a:lnTo>
                  <a:pt x="92" y="338"/>
                </a:lnTo>
                <a:lnTo>
                  <a:pt x="83" y="361"/>
                </a:lnTo>
                <a:lnTo>
                  <a:pt x="73" y="386"/>
                </a:lnTo>
                <a:lnTo>
                  <a:pt x="65" y="415"/>
                </a:lnTo>
                <a:lnTo>
                  <a:pt x="59" y="443"/>
                </a:lnTo>
                <a:lnTo>
                  <a:pt x="56" y="473"/>
                </a:lnTo>
                <a:lnTo>
                  <a:pt x="57" y="504"/>
                </a:lnTo>
                <a:lnTo>
                  <a:pt x="64" y="531"/>
                </a:lnTo>
                <a:lnTo>
                  <a:pt x="78" y="556"/>
                </a:lnTo>
                <a:lnTo>
                  <a:pt x="97" y="577"/>
                </a:lnTo>
                <a:lnTo>
                  <a:pt x="121" y="596"/>
                </a:lnTo>
                <a:lnTo>
                  <a:pt x="148" y="609"/>
                </a:lnTo>
                <a:lnTo>
                  <a:pt x="176" y="618"/>
                </a:lnTo>
                <a:lnTo>
                  <a:pt x="207" y="623"/>
                </a:lnTo>
                <a:lnTo>
                  <a:pt x="235" y="623"/>
                </a:lnTo>
                <a:lnTo>
                  <a:pt x="261" y="618"/>
                </a:lnTo>
                <a:lnTo>
                  <a:pt x="285" y="607"/>
                </a:lnTo>
                <a:lnTo>
                  <a:pt x="302" y="593"/>
                </a:lnTo>
                <a:lnTo>
                  <a:pt x="312" y="575"/>
                </a:lnTo>
                <a:lnTo>
                  <a:pt x="315" y="556"/>
                </a:lnTo>
                <a:lnTo>
                  <a:pt x="312" y="537"/>
                </a:lnTo>
                <a:lnTo>
                  <a:pt x="304" y="520"/>
                </a:lnTo>
                <a:lnTo>
                  <a:pt x="292" y="502"/>
                </a:lnTo>
                <a:lnTo>
                  <a:pt x="278" y="485"/>
                </a:lnTo>
                <a:lnTo>
                  <a:pt x="262" y="472"/>
                </a:lnTo>
                <a:lnTo>
                  <a:pt x="245" y="461"/>
                </a:lnTo>
                <a:lnTo>
                  <a:pt x="227" y="453"/>
                </a:lnTo>
                <a:lnTo>
                  <a:pt x="208" y="445"/>
                </a:lnTo>
                <a:lnTo>
                  <a:pt x="188" y="435"/>
                </a:lnTo>
                <a:lnTo>
                  <a:pt x="167" y="423"/>
                </a:lnTo>
                <a:lnTo>
                  <a:pt x="148" y="408"/>
                </a:lnTo>
                <a:lnTo>
                  <a:pt x="130" y="391"/>
                </a:lnTo>
                <a:lnTo>
                  <a:pt x="118" y="370"/>
                </a:lnTo>
                <a:lnTo>
                  <a:pt x="111" y="346"/>
                </a:lnTo>
                <a:lnTo>
                  <a:pt x="110" y="321"/>
                </a:lnTo>
                <a:lnTo>
                  <a:pt x="118" y="292"/>
                </a:lnTo>
                <a:close/>
                <a:moveTo>
                  <a:pt x="224" y="0"/>
                </a:moveTo>
                <a:lnTo>
                  <a:pt x="229" y="33"/>
                </a:lnTo>
                <a:lnTo>
                  <a:pt x="238" y="68"/>
                </a:lnTo>
                <a:lnTo>
                  <a:pt x="256" y="105"/>
                </a:lnTo>
                <a:lnTo>
                  <a:pt x="275" y="140"/>
                </a:lnTo>
                <a:lnTo>
                  <a:pt x="297" y="175"/>
                </a:lnTo>
                <a:lnTo>
                  <a:pt x="321" y="210"/>
                </a:lnTo>
                <a:lnTo>
                  <a:pt x="343" y="243"/>
                </a:lnTo>
                <a:lnTo>
                  <a:pt x="362" y="273"/>
                </a:lnTo>
                <a:lnTo>
                  <a:pt x="383" y="310"/>
                </a:lnTo>
                <a:lnTo>
                  <a:pt x="402" y="346"/>
                </a:lnTo>
                <a:lnTo>
                  <a:pt x="416" y="384"/>
                </a:lnTo>
                <a:lnTo>
                  <a:pt x="428" y="421"/>
                </a:lnTo>
                <a:lnTo>
                  <a:pt x="432" y="461"/>
                </a:lnTo>
                <a:lnTo>
                  <a:pt x="431" y="499"/>
                </a:lnTo>
                <a:lnTo>
                  <a:pt x="421" y="537"/>
                </a:lnTo>
                <a:lnTo>
                  <a:pt x="404" y="575"/>
                </a:lnTo>
                <a:lnTo>
                  <a:pt x="381" y="607"/>
                </a:lnTo>
                <a:lnTo>
                  <a:pt x="351" y="632"/>
                </a:lnTo>
                <a:lnTo>
                  <a:pt x="316" y="653"/>
                </a:lnTo>
                <a:lnTo>
                  <a:pt x="278" y="666"/>
                </a:lnTo>
                <a:lnTo>
                  <a:pt x="235" y="671"/>
                </a:lnTo>
                <a:lnTo>
                  <a:pt x="192" y="669"/>
                </a:lnTo>
                <a:lnTo>
                  <a:pt x="148" y="656"/>
                </a:lnTo>
                <a:lnTo>
                  <a:pt x="105" y="637"/>
                </a:lnTo>
                <a:lnTo>
                  <a:pt x="72" y="615"/>
                </a:lnTo>
                <a:lnTo>
                  <a:pt x="45" y="591"/>
                </a:lnTo>
                <a:lnTo>
                  <a:pt x="24" y="566"/>
                </a:lnTo>
                <a:lnTo>
                  <a:pt x="11" y="539"/>
                </a:lnTo>
                <a:lnTo>
                  <a:pt x="3" y="510"/>
                </a:lnTo>
                <a:lnTo>
                  <a:pt x="0" y="481"/>
                </a:lnTo>
                <a:lnTo>
                  <a:pt x="3" y="451"/>
                </a:lnTo>
                <a:lnTo>
                  <a:pt x="10" y="421"/>
                </a:lnTo>
                <a:lnTo>
                  <a:pt x="18" y="391"/>
                </a:lnTo>
                <a:lnTo>
                  <a:pt x="30" y="361"/>
                </a:lnTo>
                <a:lnTo>
                  <a:pt x="45" y="330"/>
                </a:lnTo>
                <a:lnTo>
                  <a:pt x="60" y="302"/>
                </a:lnTo>
                <a:lnTo>
                  <a:pt x="78" y="275"/>
                </a:lnTo>
                <a:lnTo>
                  <a:pt x="95" y="249"/>
                </a:lnTo>
                <a:lnTo>
                  <a:pt x="122" y="208"/>
                </a:lnTo>
                <a:lnTo>
                  <a:pt x="146" y="167"/>
                </a:lnTo>
                <a:lnTo>
                  <a:pt x="167" y="129"/>
                </a:lnTo>
                <a:lnTo>
                  <a:pt x="184" y="94"/>
                </a:lnTo>
                <a:lnTo>
                  <a:pt x="199" y="62"/>
                </a:lnTo>
                <a:lnTo>
                  <a:pt x="210" y="36"/>
                </a:lnTo>
                <a:lnTo>
                  <a:pt x="218" y="17"/>
                </a:lnTo>
                <a:lnTo>
                  <a:pt x="223" y="5"/>
                </a:lnTo>
                <a:lnTo>
                  <a:pt x="224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0"/>
          <p:cNvSpPr>
            <a:spLocks noEditPoints="1"/>
          </p:cNvSpPr>
          <p:nvPr/>
        </p:nvSpPr>
        <p:spPr bwMode="auto">
          <a:xfrm>
            <a:off x="447848" y="4512930"/>
            <a:ext cx="424476" cy="642442"/>
          </a:xfrm>
          <a:custGeom>
            <a:avLst/>
            <a:gdLst/>
            <a:ahLst/>
            <a:cxnLst>
              <a:cxn ang="0">
                <a:pos x="116" y="295"/>
              </a:cxn>
              <a:cxn ang="0">
                <a:pos x="102" y="319"/>
              </a:cxn>
              <a:cxn ang="0">
                <a:pos x="83" y="361"/>
              </a:cxn>
              <a:cxn ang="0">
                <a:pos x="65" y="415"/>
              </a:cxn>
              <a:cxn ang="0">
                <a:pos x="56" y="473"/>
              </a:cxn>
              <a:cxn ang="0">
                <a:pos x="64" y="531"/>
              </a:cxn>
              <a:cxn ang="0">
                <a:pos x="97" y="577"/>
              </a:cxn>
              <a:cxn ang="0">
                <a:pos x="148" y="609"/>
              </a:cxn>
              <a:cxn ang="0">
                <a:pos x="207" y="623"/>
              </a:cxn>
              <a:cxn ang="0">
                <a:pos x="261" y="618"/>
              </a:cxn>
              <a:cxn ang="0">
                <a:pos x="302" y="593"/>
              </a:cxn>
              <a:cxn ang="0">
                <a:pos x="315" y="556"/>
              </a:cxn>
              <a:cxn ang="0">
                <a:pos x="304" y="520"/>
              </a:cxn>
              <a:cxn ang="0">
                <a:pos x="278" y="485"/>
              </a:cxn>
              <a:cxn ang="0">
                <a:pos x="245" y="461"/>
              </a:cxn>
              <a:cxn ang="0">
                <a:pos x="208" y="445"/>
              </a:cxn>
              <a:cxn ang="0">
                <a:pos x="167" y="423"/>
              </a:cxn>
              <a:cxn ang="0">
                <a:pos x="130" y="391"/>
              </a:cxn>
              <a:cxn ang="0">
                <a:pos x="111" y="346"/>
              </a:cxn>
              <a:cxn ang="0">
                <a:pos x="118" y="292"/>
              </a:cxn>
              <a:cxn ang="0">
                <a:pos x="229" y="33"/>
              </a:cxn>
              <a:cxn ang="0">
                <a:pos x="256" y="105"/>
              </a:cxn>
              <a:cxn ang="0">
                <a:pos x="297" y="175"/>
              </a:cxn>
              <a:cxn ang="0">
                <a:pos x="343" y="243"/>
              </a:cxn>
              <a:cxn ang="0">
                <a:pos x="383" y="310"/>
              </a:cxn>
              <a:cxn ang="0">
                <a:pos x="416" y="384"/>
              </a:cxn>
              <a:cxn ang="0">
                <a:pos x="432" y="461"/>
              </a:cxn>
              <a:cxn ang="0">
                <a:pos x="421" y="537"/>
              </a:cxn>
              <a:cxn ang="0">
                <a:pos x="381" y="607"/>
              </a:cxn>
              <a:cxn ang="0">
                <a:pos x="316" y="653"/>
              </a:cxn>
              <a:cxn ang="0">
                <a:pos x="235" y="671"/>
              </a:cxn>
              <a:cxn ang="0">
                <a:pos x="148" y="656"/>
              </a:cxn>
              <a:cxn ang="0">
                <a:pos x="72" y="615"/>
              </a:cxn>
              <a:cxn ang="0">
                <a:pos x="24" y="566"/>
              </a:cxn>
              <a:cxn ang="0">
                <a:pos x="3" y="510"/>
              </a:cxn>
              <a:cxn ang="0">
                <a:pos x="3" y="451"/>
              </a:cxn>
              <a:cxn ang="0">
                <a:pos x="18" y="391"/>
              </a:cxn>
              <a:cxn ang="0">
                <a:pos x="45" y="330"/>
              </a:cxn>
              <a:cxn ang="0">
                <a:pos x="78" y="275"/>
              </a:cxn>
              <a:cxn ang="0">
                <a:pos x="122" y="208"/>
              </a:cxn>
              <a:cxn ang="0">
                <a:pos x="167" y="129"/>
              </a:cxn>
              <a:cxn ang="0">
                <a:pos x="199" y="62"/>
              </a:cxn>
              <a:cxn ang="0">
                <a:pos x="218" y="17"/>
              </a:cxn>
              <a:cxn ang="0">
                <a:pos x="224" y="0"/>
              </a:cxn>
            </a:cxnLst>
            <a:rect l="0" t="0" r="r" b="b"/>
            <a:pathLst>
              <a:path w="432" h="671">
                <a:moveTo>
                  <a:pt x="118" y="292"/>
                </a:moveTo>
                <a:lnTo>
                  <a:pt x="116" y="295"/>
                </a:lnTo>
                <a:lnTo>
                  <a:pt x="110" y="305"/>
                </a:lnTo>
                <a:lnTo>
                  <a:pt x="102" y="319"/>
                </a:lnTo>
                <a:lnTo>
                  <a:pt x="92" y="338"/>
                </a:lnTo>
                <a:lnTo>
                  <a:pt x="83" y="361"/>
                </a:lnTo>
                <a:lnTo>
                  <a:pt x="73" y="386"/>
                </a:lnTo>
                <a:lnTo>
                  <a:pt x="65" y="415"/>
                </a:lnTo>
                <a:lnTo>
                  <a:pt x="59" y="443"/>
                </a:lnTo>
                <a:lnTo>
                  <a:pt x="56" y="473"/>
                </a:lnTo>
                <a:lnTo>
                  <a:pt x="57" y="504"/>
                </a:lnTo>
                <a:lnTo>
                  <a:pt x="64" y="531"/>
                </a:lnTo>
                <a:lnTo>
                  <a:pt x="78" y="556"/>
                </a:lnTo>
                <a:lnTo>
                  <a:pt x="97" y="577"/>
                </a:lnTo>
                <a:lnTo>
                  <a:pt x="121" y="596"/>
                </a:lnTo>
                <a:lnTo>
                  <a:pt x="148" y="609"/>
                </a:lnTo>
                <a:lnTo>
                  <a:pt x="176" y="618"/>
                </a:lnTo>
                <a:lnTo>
                  <a:pt x="207" y="623"/>
                </a:lnTo>
                <a:lnTo>
                  <a:pt x="235" y="623"/>
                </a:lnTo>
                <a:lnTo>
                  <a:pt x="261" y="618"/>
                </a:lnTo>
                <a:lnTo>
                  <a:pt x="285" y="607"/>
                </a:lnTo>
                <a:lnTo>
                  <a:pt x="302" y="593"/>
                </a:lnTo>
                <a:lnTo>
                  <a:pt x="312" y="575"/>
                </a:lnTo>
                <a:lnTo>
                  <a:pt x="315" y="556"/>
                </a:lnTo>
                <a:lnTo>
                  <a:pt x="312" y="537"/>
                </a:lnTo>
                <a:lnTo>
                  <a:pt x="304" y="520"/>
                </a:lnTo>
                <a:lnTo>
                  <a:pt x="292" y="502"/>
                </a:lnTo>
                <a:lnTo>
                  <a:pt x="278" y="485"/>
                </a:lnTo>
                <a:lnTo>
                  <a:pt x="262" y="472"/>
                </a:lnTo>
                <a:lnTo>
                  <a:pt x="245" y="461"/>
                </a:lnTo>
                <a:lnTo>
                  <a:pt x="227" y="453"/>
                </a:lnTo>
                <a:lnTo>
                  <a:pt x="208" y="445"/>
                </a:lnTo>
                <a:lnTo>
                  <a:pt x="188" y="435"/>
                </a:lnTo>
                <a:lnTo>
                  <a:pt x="167" y="423"/>
                </a:lnTo>
                <a:lnTo>
                  <a:pt x="148" y="408"/>
                </a:lnTo>
                <a:lnTo>
                  <a:pt x="130" y="391"/>
                </a:lnTo>
                <a:lnTo>
                  <a:pt x="118" y="370"/>
                </a:lnTo>
                <a:lnTo>
                  <a:pt x="111" y="346"/>
                </a:lnTo>
                <a:lnTo>
                  <a:pt x="110" y="321"/>
                </a:lnTo>
                <a:lnTo>
                  <a:pt x="118" y="292"/>
                </a:lnTo>
                <a:close/>
                <a:moveTo>
                  <a:pt x="224" y="0"/>
                </a:moveTo>
                <a:lnTo>
                  <a:pt x="229" y="33"/>
                </a:lnTo>
                <a:lnTo>
                  <a:pt x="238" y="68"/>
                </a:lnTo>
                <a:lnTo>
                  <a:pt x="256" y="105"/>
                </a:lnTo>
                <a:lnTo>
                  <a:pt x="275" y="140"/>
                </a:lnTo>
                <a:lnTo>
                  <a:pt x="297" y="175"/>
                </a:lnTo>
                <a:lnTo>
                  <a:pt x="321" y="210"/>
                </a:lnTo>
                <a:lnTo>
                  <a:pt x="343" y="243"/>
                </a:lnTo>
                <a:lnTo>
                  <a:pt x="362" y="273"/>
                </a:lnTo>
                <a:lnTo>
                  <a:pt x="383" y="310"/>
                </a:lnTo>
                <a:lnTo>
                  <a:pt x="402" y="346"/>
                </a:lnTo>
                <a:lnTo>
                  <a:pt x="416" y="384"/>
                </a:lnTo>
                <a:lnTo>
                  <a:pt x="428" y="421"/>
                </a:lnTo>
                <a:lnTo>
                  <a:pt x="432" y="461"/>
                </a:lnTo>
                <a:lnTo>
                  <a:pt x="431" y="499"/>
                </a:lnTo>
                <a:lnTo>
                  <a:pt x="421" y="537"/>
                </a:lnTo>
                <a:lnTo>
                  <a:pt x="404" y="575"/>
                </a:lnTo>
                <a:lnTo>
                  <a:pt x="381" y="607"/>
                </a:lnTo>
                <a:lnTo>
                  <a:pt x="351" y="632"/>
                </a:lnTo>
                <a:lnTo>
                  <a:pt x="316" y="653"/>
                </a:lnTo>
                <a:lnTo>
                  <a:pt x="278" y="666"/>
                </a:lnTo>
                <a:lnTo>
                  <a:pt x="235" y="671"/>
                </a:lnTo>
                <a:lnTo>
                  <a:pt x="192" y="669"/>
                </a:lnTo>
                <a:lnTo>
                  <a:pt x="148" y="656"/>
                </a:lnTo>
                <a:lnTo>
                  <a:pt x="105" y="637"/>
                </a:lnTo>
                <a:lnTo>
                  <a:pt x="72" y="615"/>
                </a:lnTo>
                <a:lnTo>
                  <a:pt x="45" y="591"/>
                </a:lnTo>
                <a:lnTo>
                  <a:pt x="24" y="566"/>
                </a:lnTo>
                <a:lnTo>
                  <a:pt x="11" y="539"/>
                </a:lnTo>
                <a:lnTo>
                  <a:pt x="3" y="510"/>
                </a:lnTo>
                <a:lnTo>
                  <a:pt x="0" y="481"/>
                </a:lnTo>
                <a:lnTo>
                  <a:pt x="3" y="451"/>
                </a:lnTo>
                <a:lnTo>
                  <a:pt x="10" y="421"/>
                </a:lnTo>
                <a:lnTo>
                  <a:pt x="18" y="391"/>
                </a:lnTo>
                <a:lnTo>
                  <a:pt x="30" y="361"/>
                </a:lnTo>
                <a:lnTo>
                  <a:pt x="45" y="330"/>
                </a:lnTo>
                <a:lnTo>
                  <a:pt x="60" y="302"/>
                </a:lnTo>
                <a:lnTo>
                  <a:pt x="78" y="275"/>
                </a:lnTo>
                <a:lnTo>
                  <a:pt x="95" y="249"/>
                </a:lnTo>
                <a:lnTo>
                  <a:pt x="122" y="208"/>
                </a:lnTo>
                <a:lnTo>
                  <a:pt x="146" y="167"/>
                </a:lnTo>
                <a:lnTo>
                  <a:pt x="167" y="129"/>
                </a:lnTo>
                <a:lnTo>
                  <a:pt x="184" y="94"/>
                </a:lnTo>
                <a:lnTo>
                  <a:pt x="199" y="62"/>
                </a:lnTo>
                <a:lnTo>
                  <a:pt x="210" y="36"/>
                </a:lnTo>
                <a:lnTo>
                  <a:pt x="218" y="17"/>
                </a:lnTo>
                <a:lnTo>
                  <a:pt x="223" y="5"/>
                </a:lnTo>
                <a:lnTo>
                  <a:pt x="224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44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900439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GTPEG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5910378" y="1904400"/>
            <a:ext cx="3096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Sobreposição com áreas propostas para a criação das Reservas Extrativistas (RESEX) </a:t>
            </a:r>
            <a:r>
              <a:rPr lang="pt-BR" sz="2200" kern="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Timom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e Chapada Grande do Piauí</a:t>
            </a:r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/>
          <a:srcRect t="8955"/>
          <a:stretch/>
        </p:blipFill>
        <p:spPr>
          <a:xfrm>
            <a:off x="29713" y="1590263"/>
            <a:ext cx="5840909" cy="4495178"/>
          </a:xfrm>
          <a:prstGeom prst="rect">
            <a:avLst/>
          </a:prstGeom>
        </p:spPr>
      </p:pic>
      <p:sp>
        <p:nvSpPr>
          <p:cNvPr id="24" name="Retângulo 23"/>
          <p:cNvSpPr/>
          <p:nvPr/>
        </p:nvSpPr>
        <p:spPr>
          <a:xfrm>
            <a:off x="298083" y="6438771"/>
            <a:ext cx="3096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6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Fonte: Parecer GTPEG nº 01/2018</a:t>
            </a:r>
            <a:endParaRPr lang="pt-BR" sz="16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27" name="Grupo 26"/>
          <p:cNvGrpSpPr/>
          <p:nvPr/>
        </p:nvGrpSpPr>
        <p:grpSpPr>
          <a:xfrm>
            <a:off x="2096043" y="2060612"/>
            <a:ext cx="2236740" cy="463987"/>
            <a:chOff x="2345226" y="1719470"/>
            <a:chExt cx="2236740" cy="463987"/>
          </a:xfrm>
        </p:grpSpPr>
        <p:grpSp>
          <p:nvGrpSpPr>
            <p:cNvPr id="28" name="Grupo 27"/>
            <p:cNvGrpSpPr/>
            <p:nvPr/>
          </p:nvGrpSpPr>
          <p:grpSpPr>
            <a:xfrm>
              <a:off x="2822713" y="1719470"/>
              <a:ext cx="1759253" cy="463987"/>
              <a:chOff x="2102633" y="2665935"/>
              <a:chExt cx="1759253" cy="463987"/>
            </a:xfrm>
          </p:grpSpPr>
          <p:cxnSp>
            <p:nvCxnSpPr>
              <p:cNvPr id="30" name="Conector de seta reta 29"/>
              <p:cNvCxnSpPr/>
              <p:nvPr/>
            </p:nvCxnSpPr>
            <p:spPr>
              <a:xfrm flipH="1">
                <a:off x="2102633" y="2819823"/>
                <a:ext cx="556182" cy="310099"/>
              </a:xfrm>
              <a:prstGeom prst="straightConnector1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CaixaDeTexto 30"/>
              <p:cNvSpPr txBox="1"/>
              <p:nvPr/>
            </p:nvSpPr>
            <p:spPr>
              <a:xfrm>
                <a:off x="2488341" y="2665935"/>
                <a:ext cx="1373545" cy="307777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sz="1400" kern="0" dirty="0" err="1">
                    <a:solidFill>
                      <a:schemeClr val="bg1"/>
                    </a:solidFill>
                    <a:latin typeface="Segoe UI Semilight" panose="020B0402040204020203" pitchFamily="34" charset="0"/>
                    <a:cs typeface="Segoe UI Semilight" panose="020B0402040204020203" pitchFamily="34" charset="0"/>
                  </a:rPr>
                  <a:t>Timom</a:t>
                </a:r>
                <a:endParaRPr lang="pt-BR" sz="1400" kern="0" dirty="0">
                  <a:solidFill>
                    <a:schemeClr val="bg1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</p:grpSp>
        <p:sp>
          <p:nvSpPr>
            <p:cNvPr id="29" name="Estrela de 5 pontas 28"/>
            <p:cNvSpPr/>
            <p:nvPr/>
          </p:nvSpPr>
          <p:spPr>
            <a:xfrm>
              <a:off x="2345226" y="1925375"/>
              <a:ext cx="252000" cy="252000"/>
            </a:xfrm>
            <a:prstGeom prst="star5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32" name="Grupo 31"/>
          <p:cNvGrpSpPr/>
          <p:nvPr/>
        </p:nvGrpSpPr>
        <p:grpSpPr>
          <a:xfrm>
            <a:off x="3080017" y="3713263"/>
            <a:ext cx="2128002" cy="1266243"/>
            <a:chOff x="2335287" y="1463374"/>
            <a:chExt cx="2128002" cy="1266243"/>
          </a:xfrm>
        </p:grpSpPr>
        <p:grpSp>
          <p:nvGrpSpPr>
            <p:cNvPr id="33" name="Grupo 32"/>
            <p:cNvGrpSpPr/>
            <p:nvPr/>
          </p:nvGrpSpPr>
          <p:grpSpPr>
            <a:xfrm>
              <a:off x="2783661" y="1463374"/>
              <a:ext cx="1679628" cy="1266243"/>
              <a:chOff x="2063581" y="2409839"/>
              <a:chExt cx="1679628" cy="1266243"/>
            </a:xfrm>
          </p:grpSpPr>
          <p:cxnSp>
            <p:nvCxnSpPr>
              <p:cNvPr id="35" name="Conector de seta reta 34"/>
              <p:cNvCxnSpPr/>
              <p:nvPr/>
            </p:nvCxnSpPr>
            <p:spPr>
              <a:xfrm flipH="1">
                <a:off x="2063581" y="2900830"/>
                <a:ext cx="1083366" cy="775252"/>
              </a:xfrm>
              <a:prstGeom prst="straightConnector1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CaixaDeTexto 35"/>
              <p:cNvSpPr txBox="1"/>
              <p:nvPr/>
            </p:nvSpPr>
            <p:spPr>
              <a:xfrm>
                <a:off x="2369664" y="2409839"/>
                <a:ext cx="1373545" cy="738664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sz="1400" kern="0" dirty="0">
                    <a:solidFill>
                      <a:schemeClr val="bg1"/>
                    </a:solidFill>
                    <a:latin typeface="Segoe UI Semilight" panose="020B0402040204020203" pitchFamily="34" charset="0"/>
                    <a:cs typeface="Segoe UI Semilight" panose="020B0402040204020203" pitchFamily="34" charset="0"/>
                  </a:rPr>
                  <a:t>Chapada Grande do Piauí</a:t>
                </a:r>
              </a:p>
            </p:txBody>
          </p:sp>
        </p:grpSp>
        <p:sp>
          <p:nvSpPr>
            <p:cNvPr id="34" name="Estrela de 5 pontas 33"/>
            <p:cNvSpPr/>
            <p:nvPr/>
          </p:nvSpPr>
          <p:spPr>
            <a:xfrm>
              <a:off x="2335287" y="2044643"/>
              <a:ext cx="252000" cy="252000"/>
            </a:xfrm>
            <a:prstGeom prst="star5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17" name="Retângulo 16"/>
          <p:cNvSpPr/>
          <p:nvPr/>
        </p:nvSpPr>
        <p:spPr>
          <a:xfrm>
            <a:off x="29817" y="177612"/>
            <a:ext cx="42042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do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pt-BR" sz="4400" b="1" spc="-300" dirty="0" smtClean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Parnaíba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80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GTPEG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5860683" y="1904400"/>
            <a:ext cx="3096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Proximidade com Terras Indígenas</a:t>
            </a:r>
            <a:endParaRPr lang="pt-BR" sz="24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95516"/>
            <a:ext cx="5724000" cy="5724000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29817" y="177612"/>
            <a:ext cx="42042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do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pt-BR" sz="4400" b="1" spc="-300" dirty="0" smtClean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Parnaíba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2" name="Elipse 1"/>
          <p:cNvSpPr/>
          <p:nvPr/>
        </p:nvSpPr>
        <p:spPr>
          <a:xfrm>
            <a:off x="424206" y="2554664"/>
            <a:ext cx="1989056" cy="2073897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46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4000"/>
            <a:ext cx="5724000" cy="5724000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5803964" y="1867552"/>
            <a:ext cx="331249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eaLnBrk="0" hangingPunct="0">
              <a:lnSpc>
                <a:spcPts val="3000"/>
              </a:lnSpc>
              <a:spcAft>
                <a:spcPts val="1800"/>
              </a:spcAft>
              <a:defRPr/>
            </a:pPr>
            <a:r>
              <a:rPr lang="pt-BR" sz="3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Bacia do Parnaíba</a:t>
            </a:r>
          </a:p>
        </p:txBody>
      </p:sp>
      <p:sp>
        <p:nvSpPr>
          <p:cNvPr id="8" name="Retângulo 7"/>
          <p:cNvSpPr/>
          <p:nvPr/>
        </p:nvSpPr>
        <p:spPr>
          <a:xfrm>
            <a:off x="5803964" y="4564726"/>
            <a:ext cx="3340036" cy="146832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tângulo 8"/>
          <p:cNvSpPr/>
          <p:nvPr/>
        </p:nvSpPr>
        <p:spPr>
          <a:xfrm>
            <a:off x="5804452" y="4654177"/>
            <a:ext cx="34106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eaLnBrk="0" hangingPunct="0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defRPr/>
            </a:pPr>
            <a:r>
              <a:rPr lang="pt-BR" sz="3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Piauí</a:t>
            </a:r>
          </a:p>
          <a:p>
            <a:pPr marL="0" lvl="1" algn="ctr" eaLnBrk="0" hangingPunct="0">
              <a:spcAft>
                <a:spcPts val="1800"/>
              </a:spcAft>
              <a:defRPr/>
            </a:pP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Secretaria do Meio Ambiente e Recursos Hídricos (SEMAR)</a:t>
            </a:r>
            <a:endParaRPr lang="en-US" sz="20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5804452" y="2460804"/>
            <a:ext cx="3339548" cy="18229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tângulo 10"/>
          <p:cNvSpPr/>
          <p:nvPr/>
        </p:nvSpPr>
        <p:spPr>
          <a:xfrm>
            <a:off x="5903842" y="2520278"/>
            <a:ext cx="331122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eaLnBrk="0" hangingPunct="0">
              <a:lnSpc>
                <a:spcPts val="3000"/>
              </a:lnSpc>
              <a:spcAft>
                <a:spcPts val="1800"/>
              </a:spcAft>
              <a:defRPr/>
            </a:pPr>
            <a:r>
              <a:rPr lang="pt-BR" sz="28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Maranhão</a:t>
            </a:r>
          </a:p>
          <a:p>
            <a:pPr marL="0" lvl="1" algn="ctr" eaLnBrk="0" hangingPunct="0">
              <a:spcAft>
                <a:spcPts val="1800"/>
              </a:spcAft>
              <a:defRPr/>
            </a:pP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Secretaria de Estado de Meio Ambiente e Recursos Naturais (SEMA)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0" y="179894"/>
            <a:ext cx="50138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40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Licenciamento Ambiental</a:t>
            </a:r>
            <a:endParaRPr lang="pt-BR" sz="40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00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2633870"/>
            <a:ext cx="9144000" cy="18685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tângulo 4"/>
          <p:cNvSpPr/>
          <p:nvPr/>
        </p:nvSpPr>
        <p:spPr>
          <a:xfrm>
            <a:off x="1839079" y="2990281"/>
            <a:ext cx="689644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74663" eaLnBrk="0" hangingPunct="0">
              <a:lnSpc>
                <a:spcPct val="90000"/>
              </a:lnSpc>
              <a:spcAft>
                <a:spcPct val="35000"/>
              </a:spcAft>
              <a:defRPr/>
            </a:pPr>
            <a:r>
              <a:rPr lang="pt-BR" sz="80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Bacias Marítimas</a:t>
            </a:r>
            <a:endParaRPr lang="pt-BR" sz="80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451576" y="2990281"/>
            <a:ext cx="1128745" cy="981759"/>
            <a:chOff x="6212474" y="1891787"/>
            <a:chExt cx="1655053" cy="1524528"/>
          </a:xfrm>
          <a:solidFill>
            <a:schemeClr val="accent6">
              <a:lumMod val="50000"/>
            </a:schemeClr>
          </a:solidFill>
        </p:grpSpPr>
        <p:sp>
          <p:nvSpPr>
            <p:cNvPr id="8" name="Rectangle 30"/>
            <p:cNvSpPr>
              <a:spLocks noChangeArrowheads="1"/>
            </p:cNvSpPr>
            <p:nvPr/>
          </p:nvSpPr>
          <p:spPr bwMode="auto">
            <a:xfrm>
              <a:off x="6588386" y="3144824"/>
              <a:ext cx="114862" cy="27149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6943412" y="3144824"/>
              <a:ext cx="120083" cy="27149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0" name="Rectangle 32"/>
            <p:cNvSpPr>
              <a:spLocks noChangeArrowheads="1"/>
            </p:cNvSpPr>
            <p:nvPr/>
          </p:nvSpPr>
          <p:spPr bwMode="auto">
            <a:xfrm>
              <a:off x="7303662" y="3144824"/>
              <a:ext cx="114862" cy="27149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" name="Rectangle 33"/>
            <p:cNvSpPr>
              <a:spLocks noChangeArrowheads="1"/>
            </p:cNvSpPr>
            <p:nvPr/>
          </p:nvSpPr>
          <p:spPr bwMode="auto">
            <a:xfrm>
              <a:off x="7512501" y="2904660"/>
              <a:ext cx="15663" cy="16185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2" name="Freeform 36"/>
            <p:cNvSpPr>
              <a:spLocks/>
            </p:cNvSpPr>
            <p:nvPr/>
          </p:nvSpPr>
          <p:spPr bwMode="auto">
            <a:xfrm>
              <a:off x="7496838" y="2680157"/>
              <a:ext cx="318481" cy="245387"/>
            </a:xfrm>
            <a:custGeom>
              <a:avLst/>
              <a:gdLst>
                <a:gd name="T0" fmla="*/ 316 w 316"/>
                <a:gd name="T1" fmla="*/ 0 h 243"/>
                <a:gd name="T2" fmla="*/ 316 w 316"/>
                <a:gd name="T3" fmla="*/ 31 h 243"/>
                <a:gd name="T4" fmla="*/ 314 w 316"/>
                <a:gd name="T5" fmla="*/ 31 h 243"/>
                <a:gd name="T6" fmla="*/ 26 w 316"/>
                <a:gd name="T7" fmla="*/ 243 h 243"/>
                <a:gd name="T8" fmla="*/ 17 w 316"/>
                <a:gd name="T9" fmla="*/ 235 h 243"/>
                <a:gd name="T10" fmla="*/ 302 w 316"/>
                <a:gd name="T11" fmla="*/ 23 h 243"/>
                <a:gd name="T12" fmla="*/ 302 w 316"/>
                <a:gd name="T13" fmla="*/ 17 h 243"/>
                <a:gd name="T14" fmla="*/ 3 w 316"/>
                <a:gd name="T15" fmla="*/ 130 h 243"/>
                <a:gd name="T16" fmla="*/ 0 w 316"/>
                <a:gd name="T17" fmla="*/ 119 h 243"/>
                <a:gd name="T18" fmla="*/ 316 w 316"/>
                <a:gd name="T1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" h="243">
                  <a:moveTo>
                    <a:pt x="316" y="0"/>
                  </a:moveTo>
                  <a:lnTo>
                    <a:pt x="316" y="31"/>
                  </a:lnTo>
                  <a:lnTo>
                    <a:pt x="314" y="31"/>
                  </a:lnTo>
                  <a:lnTo>
                    <a:pt x="26" y="243"/>
                  </a:lnTo>
                  <a:lnTo>
                    <a:pt x="17" y="235"/>
                  </a:lnTo>
                  <a:lnTo>
                    <a:pt x="302" y="23"/>
                  </a:lnTo>
                  <a:lnTo>
                    <a:pt x="302" y="17"/>
                  </a:lnTo>
                  <a:lnTo>
                    <a:pt x="3" y="130"/>
                  </a:lnTo>
                  <a:lnTo>
                    <a:pt x="0" y="119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3" name="Freeform 37"/>
            <p:cNvSpPr>
              <a:spLocks/>
            </p:cNvSpPr>
            <p:nvPr/>
          </p:nvSpPr>
          <p:spPr bwMode="auto">
            <a:xfrm>
              <a:off x="7533386" y="2795019"/>
              <a:ext cx="15663" cy="104420"/>
            </a:xfrm>
            <a:custGeom>
              <a:avLst/>
              <a:gdLst>
                <a:gd name="T0" fmla="*/ 6 w 17"/>
                <a:gd name="T1" fmla="*/ 0 h 105"/>
                <a:gd name="T2" fmla="*/ 17 w 17"/>
                <a:gd name="T3" fmla="*/ 0 h 105"/>
                <a:gd name="T4" fmla="*/ 14 w 17"/>
                <a:gd name="T5" fmla="*/ 105 h 105"/>
                <a:gd name="T6" fmla="*/ 0 w 17"/>
                <a:gd name="T7" fmla="*/ 105 h 105"/>
                <a:gd name="T8" fmla="*/ 6 w 17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5">
                  <a:moveTo>
                    <a:pt x="6" y="0"/>
                  </a:moveTo>
                  <a:lnTo>
                    <a:pt x="17" y="0"/>
                  </a:lnTo>
                  <a:lnTo>
                    <a:pt x="14" y="105"/>
                  </a:lnTo>
                  <a:lnTo>
                    <a:pt x="0" y="105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4" name="Freeform 38"/>
            <p:cNvSpPr>
              <a:spLocks/>
            </p:cNvSpPr>
            <p:nvPr/>
          </p:nvSpPr>
          <p:spPr bwMode="auto">
            <a:xfrm>
              <a:off x="7543828" y="2789798"/>
              <a:ext cx="78314" cy="62651"/>
            </a:xfrm>
            <a:custGeom>
              <a:avLst/>
              <a:gdLst>
                <a:gd name="T0" fmla="*/ 8 w 79"/>
                <a:gd name="T1" fmla="*/ 0 h 65"/>
                <a:gd name="T2" fmla="*/ 79 w 79"/>
                <a:gd name="T3" fmla="*/ 56 h 65"/>
                <a:gd name="T4" fmla="*/ 70 w 79"/>
                <a:gd name="T5" fmla="*/ 65 h 65"/>
                <a:gd name="T6" fmla="*/ 0 w 79"/>
                <a:gd name="T7" fmla="*/ 11 h 65"/>
                <a:gd name="T8" fmla="*/ 8 w 79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65">
                  <a:moveTo>
                    <a:pt x="8" y="0"/>
                  </a:moveTo>
                  <a:lnTo>
                    <a:pt x="79" y="56"/>
                  </a:lnTo>
                  <a:lnTo>
                    <a:pt x="70" y="65"/>
                  </a:lnTo>
                  <a:lnTo>
                    <a:pt x="0" y="1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5" name="Freeform 39"/>
            <p:cNvSpPr>
              <a:spLocks/>
            </p:cNvSpPr>
            <p:nvPr/>
          </p:nvSpPr>
          <p:spPr bwMode="auto">
            <a:xfrm>
              <a:off x="7611700" y="2758472"/>
              <a:ext cx="20884" cy="93978"/>
            </a:xfrm>
            <a:custGeom>
              <a:avLst/>
              <a:gdLst>
                <a:gd name="T0" fmla="*/ 9 w 23"/>
                <a:gd name="T1" fmla="*/ 0 h 90"/>
                <a:gd name="T2" fmla="*/ 23 w 23"/>
                <a:gd name="T3" fmla="*/ 0 h 90"/>
                <a:gd name="T4" fmla="*/ 14 w 23"/>
                <a:gd name="T5" fmla="*/ 90 h 90"/>
                <a:gd name="T6" fmla="*/ 0 w 23"/>
                <a:gd name="T7" fmla="*/ 87 h 90"/>
                <a:gd name="T8" fmla="*/ 9 w 23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0">
                  <a:moveTo>
                    <a:pt x="9" y="0"/>
                  </a:moveTo>
                  <a:lnTo>
                    <a:pt x="23" y="0"/>
                  </a:lnTo>
                  <a:lnTo>
                    <a:pt x="14" y="90"/>
                  </a:lnTo>
                  <a:lnTo>
                    <a:pt x="0" y="87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6" name="Freeform 40"/>
            <p:cNvSpPr>
              <a:spLocks/>
            </p:cNvSpPr>
            <p:nvPr/>
          </p:nvSpPr>
          <p:spPr bwMode="auto">
            <a:xfrm>
              <a:off x="7627363" y="2758472"/>
              <a:ext cx="67872" cy="41769"/>
            </a:xfrm>
            <a:custGeom>
              <a:avLst/>
              <a:gdLst>
                <a:gd name="T0" fmla="*/ 6 w 68"/>
                <a:gd name="T1" fmla="*/ 0 h 45"/>
                <a:gd name="T2" fmla="*/ 68 w 68"/>
                <a:gd name="T3" fmla="*/ 34 h 45"/>
                <a:gd name="T4" fmla="*/ 62 w 68"/>
                <a:gd name="T5" fmla="*/ 45 h 45"/>
                <a:gd name="T6" fmla="*/ 0 w 68"/>
                <a:gd name="T7" fmla="*/ 8 h 45"/>
                <a:gd name="T8" fmla="*/ 6 w 68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5">
                  <a:moveTo>
                    <a:pt x="6" y="0"/>
                  </a:moveTo>
                  <a:lnTo>
                    <a:pt x="68" y="34"/>
                  </a:lnTo>
                  <a:lnTo>
                    <a:pt x="62" y="45"/>
                  </a:lnTo>
                  <a:lnTo>
                    <a:pt x="0" y="8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7" name="Freeform 41"/>
            <p:cNvSpPr>
              <a:spLocks/>
            </p:cNvSpPr>
            <p:nvPr/>
          </p:nvSpPr>
          <p:spPr bwMode="auto">
            <a:xfrm>
              <a:off x="7684793" y="2737587"/>
              <a:ext cx="15663" cy="57430"/>
            </a:xfrm>
            <a:custGeom>
              <a:avLst/>
              <a:gdLst>
                <a:gd name="T0" fmla="*/ 2 w 17"/>
                <a:gd name="T1" fmla="*/ 0 h 56"/>
                <a:gd name="T2" fmla="*/ 17 w 17"/>
                <a:gd name="T3" fmla="*/ 0 h 56"/>
                <a:gd name="T4" fmla="*/ 11 w 17"/>
                <a:gd name="T5" fmla="*/ 56 h 56"/>
                <a:gd name="T6" fmla="*/ 0 w 17"/>
                <a:gd name="T7" fmla="*/ 56 h 56"/>
                <a:gd name="T8" fmla="*/ 2 w 1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6">
                  <a:moveTo>
                    <a:pt x="2" y="0"/>
                  </a:moveTo>
                  <a:lnTo>
                    <a:pt x="17" y="0"/>
                  </a:lnTo>
                  <a:lnTo>
                    <a:pt x="11" y="56"/>
                  </a:lnTo>
                  <a:lnTo>
                    <a:pt x="0" y="56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8" name="Freeform 42"/>
            <p:cNvSpPr>
              <a:spLocks/>
            </p:cNvSpPr>
            <p:nvPr/>
          </p:nvSpPr>
          <p:spPr bwMode="auto">
            <a:xfrm>
              <a:off x="7695235" y="2732366"/>
              <a:ext cx="57430" cy="31327"/>
            </a:xfrm>
            <a:custGeom>
              <a:avLst/>
              <a:gdLst>
                <a:gd name="T0" fmla="*/ 3 w 57"/>
                <a:gd name="T1" fmla="*/ 0 h 28"/>
                <a:gd name="T2" fmla="*/ 57 w 57"/>
                <a:gd name="T3" fmla="*/ 17 h 28"/>
                <a:gd name="T4" fmla="*/ 54 w 57"/>
                <a:gd name="T5" fmla="*/ 28 h 28"/>
                <a:gd name="T6" fmla="*/ 0 w 57"/>
                <a:gd name="T7" fmla="*/ 12 h 28"/>
                <a:gd name="T8" fmla="*/ 3 w 57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8">
                  <a:moveTo>
                    <a:pt x="3" y="0"/>
                  </a:moveTo>
                  <a:lnTo>
                    <a:pt x="57" y="17"/>
                  </a:lnTo>
                  <a:lnTo>
                    <a:pt x="54" y="28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9" name="Freeform 43"/>
            <p:cNvSpPr>
              <a:spLocks/>
            </p:cNvSpPr>
            <p:nvPr/>
          </p:nvSpPr>
          <p:spPr bwMode="auto">
            <a:xfrm>
              <a:off x="7747446" y="2721924"/>
              <a:ext cx="10442" cy="36548"/>
            </a:xfrm>
            <a:custGeom>
              <a:avLst/>
              <a:gdLst>
                <a:gd name="T0" fmla="*/ 12 w 15"/>
                <a:gd name="T1" fmla="*/ 38 h 38"/>
                <a:gd name="T2" fmla="*/ 0 w 15"/>
                <a:gd name="T3" fmla="*/ 37 h 38"/>
                <a:gd name="T4" fmla="*/ 3 w 15"/>
                <a:gd name="T5" fmla="*/ 0 h 38"/>
                <a:gd name="T6" fmla="*/ 15 w 15"/>
                <a:gd name="T7" fmla="*/ 1 h 38"/>
                <a:gd name="T8" fmla="*/ 12 w 15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8">
                  <a:moveTo>
                    <a:pt x="12" y="38"/>
                  </a:moveTo>
                  <a:lnTo>
                    <a:pt x="0" y="37"/>
                  </a:lnTo>
                  <a:lnTo>
                    <a:pt x="3" y="0"/>
                  </a:lnTo>
                  <a:lnTo>
                    <a:pt x="15" y="1"/>
                  </a:lnTo>
                  <a:lnTo>
                    <a:pt x="12" y="3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0" name="Freeform 44"/>
            <p:cNvSpPr>
              <a:spLocks/>
            </p:cNvSpPr>
            <p:nvPr/>
          </p:nvSpPr>
          <p:spPr bwMode="auto">
            <a:xfrm>
              <a:off x="7752667" y="2711482"/>
              <a:ext cx="31327" cy="20884"/>
            </a:xfrm>
            <a:custGeom>
              <a:avLst/>
              <a:gdLst>
                <a:gd name="T0" fmla="*/ 2 w 33"/>
                <a:gd name="T1" fmla="*/ 0 h 19"/>
                <a:gd name="T2" fmla="*/ 33 w 33"/>
                <a:gd name="T3" fmla="*/ 8 h 19"/>
                <a:gd name="T4" fmla="*/ 31 w 33"/>
                <a:gd name="T5" fmla="*/ 19 h 19"/>
                <a:gd name="T6" fmla="*/ 0 w 33"/>
                <a:gd name="T7" fmla="*/ 11 h 19"/>
                <a:gd name="T8" fmla="*/ 2 w 33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2" y="0"/>
                  </a:moveTo>
                  <a:lnTo>
                    <a:pt x="33" y="8"/>
                  </a:lnTo>
                  <a:lnTo>
                    <a:pt x="31" y="19"/>
                  </a:lnTo>
                  <a:lnTo>
                    <a:pt x="0" y="11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1" name="Freeform 45"/>
            <p:cNvSpPr>
              <a:spLocks/>
            </p:cNvSpPr>
            <p:nvPr/>
          </p:nvSpPr>
          <p:spPr bwMode="auto">
            <a:xfrm>
              <a:off x="7794434" y="2659273"/>
              <a:ext cx="73093" cy="62651"/>
            </a:xfrm>
            <a:custGeom>
              <a:avLst/>
              <a:gdLst>
                <a:gd name="T0" fmla="*/ 19 w 70"/>
                <a:gd name="T1" fmla="*/ 0 h 59"/>
                <a:gd name="T2" fmla="*/ 56 w 70"/>
                <a:gd name="T3" fmla="*/ 0 h 59"/>
                <a:gd name="T4" fmla="*/ 70 w 70"/>
                <a:gd name="T5" fmla="*/ 31 h 59"/>
                <a:gd name="T6" fmla="*/ 48 w 70"/>
                <a:gd name="T7" fmla="*/ 56 h 59"/>
                <a:gd name="T8" fmla="*/ 11 w 70"/>
                <a:gd name="T9" fmla="*/ 59 h 59"/>
                <a:gd name="T10" fmla="*/ 0 w 70"/>
                <a:gd name="T11" fmla="*/ 25 h 59"/>
                <a:gd name="T12" fmla="*/ 19 w 70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9">
                  <a:moveTo>
                    <a:pt x="19" y="0"/>
                  </a:moveTo>
                  <a:lnTo>
                    <a:pt x="56" y="0"/>
                  </a:lnTo>
                  <a:lnTo>
                    <a:pt x="70" y="31"/>
                  </a:lnTo>
                  <a:lnTo>
                    <a:pt x="48" y="56"/>
                  </a:lnTo>
                  <a:lnTo>
                    <a:pt x="11" y="59"/>
                  </a:lnTo>
                  <a:lnTo>
                    <a:pt x="0" y="25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2" name="Rectangle 46"/>
            <p:cNvSpPr>
              <a:spLocks noChangeArrowheads="1"/>
            </p:cNvSpPr>
            <p:nvPr/>
          </p:nvSpPr>
          <p:spPr bwMode="auto">
            <a:xfrm>
              <a:off x="7428966" y="2998638"/>
              <a:ext cx="93978" cy="156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3" name="Rectangle 47"/>
            <p:cNvSpPr>
              <a:spLocks noChangeArrowheads="1"/>
            </p:cNvSpPr>
            <p:nvPr/>
          </p:nvSpPr>
          <p:spPr bwMode="auto">
            <a:xfrm>
              <a:off x="7428966" y="2956869"/>
              <a:ext cx="93978" cy="156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4" name="Rectangle 48"/>
            <p:cNvSpPr>
              <a:spLocks noChangeArrowheads="1"/>
            </p:cNvSpPr>
            <p:nvPr/>
          </p:nvSpPr>
          <p:spPr bwMode="auto">
            <a:xfrm>
              <a:off x="7418524" y="2873334"/>
              <a:ext cx="135746" cy="5743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5" name="Freeform 49"/>
            <p:cNvSpPr>
              <a:spLocks noEditPoints="1"/>
            </p:cNvSpPr>
            <p:nvPr/>
          </p:nvSpPr>
          <p:spPr bwMode="auto">
            <a:xfrm>
              <a:off x="7418524" y="2669715"/>
              <a:ext cx="114862" cy="224503"/>
            </a:xfrm>
            <a:custGeom>
              <a:avLst/>
              <a:gdLst>
                <a:gd name="T0" fmla="*/ 0 w 110"/>
                <a:gd name="T1" fmla="*/ 0 h 220"/>
                <a:gd name="T2" fmla="*/ 71 w 110"/>
                <a:gd name="T3" fmla="*/ 0 h 220"/>
                <a:gd name="T4" fmla="*/ 110 w 110"/>
                <a:gd name="T5" fmla="*/ 82 h 220"/>
                <a:gd name="T6" fmla="*/ 110 w 110"/>
                <a:gd name="T7" fmla="*/ 220 h 220"/>
                <a:gd name="T8" fmla="*/ 0 w 110"/>
                <a:gd name="T9" fmla="*/ 220 h 220"/>
                <a:gd name="T10" fmla="*/ 3 w 110"/>
                <a:gd name="T11" fmla="*/ 26 h 220"/>
                <a:gd name="T12" fmla="*/ 0 w 110"/>
                <a:gd name="T13" fmla="*/ 0 h 220"/>
                <a:gd name="T14" fmla="*/ 62 w 110"/>
                <a:gd name="T15" fmla="*/ 14 h 220"/>
                <a:gd name="T16" fmla="*/ 20 w 110"/>
                <a:gd name="T17" fmla="*/ 14 h 220"/>
                <a:gd name="T18" fmla="*/ 20 w 110"/>
                <a:gd name="T19" fmla="*/ 122 h 220"/>
                <a:gd name="T20" fmla="*/ 93 w 110"/>
                <a:gd name="T21" fmla="*/ 122 h 220"/>
                <a:gd name="T22" fmla="*/ 90 w 110"/>
                <a:gd name="T23" fmla="*/ 82 h 220"/>
                <a:gd name="T24" fmla="*/ 62 w 110"/>
                <a:gd name="T25" fmla="*/ 1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220">
                  <a:moveTo>
                    <a:pt x="0" y="0"/>
                  </a:moveTo>
                  <a:lnTo>
                    <a:pt x="71" y="0"/>
                  </a:lnTo>
                  <a:lnTo>
                    <a:pt x="110" y="82"/>
                  </a:lnTo>
                  <a:lnTo>
                    <a:pt x="110" y="220"/>
                  </a:lnTo>
                  <a:lnTo>
                    <a:pt x="0" y="220"/>
                  </a:lnTo>
                  <a:lnTo>
                    <a:pt x="3" y="26"/>
                  </a:lnTo>
                  <a:lnTo>
                    <a:pt x="0" y="0"/>
                  </a:lnTo>
                  <a:close/>
                  <a:moveTo>
                    <a:pt x="62" y="14"/>
                  </a:moveTo>
                  <a:lnTo>
                    <a:pt x="20" y="14"/>
                  </a:lnTo>
                  <a:lnTo>
                    <a:pt x="20" y="122"/>
                  </a:lnTo>
                  <a:lnTo>
                    <a:pt x="93" y="122"/>
                  </a:lnTo>
                  <a:lnTo>
                    <a:pt x="90" y="82"/>
                  </a:lnTo>
                  <a:lnTo>
                    <a:pt x="62" y="1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6" name="Freeform 50"/>
            <p:cNvSpPr>
              <a:spLocks/>
            </p:cNvSpPr>
            <p:nvPr/>
          </p:nvSpPr>
          <p:spPr bwMode="auto">
            <a:xfrm>
              <a:off x="6254242" y="2424328"/>
              <a:ext cx="402016" cy="334144"/>
            </a:xfrm>
            <a:custGeom>
              <a:avLst/>
              <a:gdLst>
                <a:gd name="T0" fmla="*/ 3 w 395"/>
                <a:gd name="T1" fmla="*/ 0 h 333"/>
                <a:gd name="T2" fmla="*/ 395 w 395"/>
                <a:gd name="T3" fmla="*/ 327 h 333"/>
                <a:gd name="T4" fmla="*/ 392 w 395"/>
                <a:gd name="T5" fmla="*/ 333 h 333"/>
                <a:gd name="T6" fmla="*/ 0 w 395"/>
                <a:gd name="T7" fmla="*/ 5 h 333"/>
                <a:gd name="T8" fmla="*/ 3 w 395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333">
                  <a:moveTo>
                    <a:pt x="3" y="0"/>
                  </a:moveTo>
                  <a:lnTo>
                    <a:pt x="395" y="327"/>
                  </a:lnTo>
                  <a:lnTo>
                    <a:pt x="392" y="333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7" name="Freeform 51"/>
            <p:cNvSpPr>
              <a:spLocks/>
            </p:cNvSpPr>
            <p:nvPr/>
          </p:nvSpPr>
          <p:spPr bwMode="auto">
            <a:xfrm>
              <a:off x="6228137" y="2450433"/>
              <a:ext cx="344586" cy="396795"/>
            </a:xfrm>
            <a:custGeom>
              <a:avLst/>
              <a:gdLst>
                <a:gd name="T0" fmla="*/ 5 w 341"/>
                <a:gd name="T1" fmla="*/ 0 h 395"/>
                <a:gd name="T2" fmla="*/ 341 w 341"/>
                <a:gd name="T3" fmla="*/ 389 h 395"/>
                <a:gd name="T4" fmla="*/ 338 w 341"/>
                <a:gd name="T5" fmla="*/ 395 h 395"/>
                <a:gd name="T6" fmla="*/ 0 w 341"/>
                <a:gd name="T7" fmla="*/ 6 h 395"/>
                <a:gd name="T8" fmla="*/ 5 w 341"/>
                <a:gd name="T9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395">
                  <a:moveTo>
                    <a:pt x="5" y="0"/>
                  </a:moveTo>
                  <a:lnTo>
                    <a:pt x="341" y="389"/>
                  </a:lnTo>
                  <a:lnTo>
                    <a:pt x="338" y="395"/>
                  </a:lnTo>
                  <a:lnTo>
                    <a:pt x="0" y="6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8" name="Freeform 52"/>
            <p:cNvSpPr>
              <a:spLocks/>
            </p:cNvSpPr>
            <p:nvPr/>
          </p:nvSpPr>
          <p:spPr bwMode="auto">
            <a:xfrm>
              <a:off x="6228137" y="2424328"/>
              <a:ext cx="386353" cy="375910"/>
            </a:xfrm>
            <a:custGeom>
              <a:avLst/>
              <a:gdLst>
                <a:gd name="T0" fmla="*/ 6 w 379"/>
                <a:gd name="T1" fmla="*/ 0 h 375"/>
                <a:gd name="T2" fmla="*/ 379 w 379"/>
                <a:gd name="T3" fmla="*/ 369 h 375"/>
                <a:gd name="T4" fmla="*/ 376 w 379"/>
                <a:gd name="T5" fmla="*/ 375 h 375"/>
                <a:gd name="T6" fmla="*/ 0 w 379"/>
                <a:gd name="T7" fmla="*/ 5 h 375"/>
                <a:gd name="T8" fmla="*/ 6 w 379"/>
                <a:gd name="T9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375">
                  <a:moveTo>
                    <a:pt x="6" y="0"/>
                  </a:moveTo>
                  <a:lnTo>
                    <a:pt x="379" y="369"/>
                  </a:lnTo>
                  <a:lnTo>
                    <a:pt x="376" y="375"/>
                  </a:lnTo>
                  <a:lnTo>
                    <a:pt x="0" y="5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9" name="Freeform 53"/>
            <p:cNvSpPr>
              <a:spLocks/>
            </p:cNvSpPr>
            <p:nvPr/>
          </p:nvSpPr>
          <p:spPr bwMode="auto">
            <a:xfrm>
              <a:off x="6228137" y="2424328"/>
              <a:ext cx="36548" cy="31327"/>
            </a:xfrm>
            <a:custGeom>
              <a:avLst/>
              <a:gdLst>
                <a:gd name="T0" fmla="*/ 4 w 34"/>
                <a:gd name="T1" fmla="*/ 34 h 34"/>
                <a:gd name="T2" fmla="*/ 0 w 34"/>
                <a:gd name="T3" fmla="*/ 30 h 34"/>
                <a:gd name="T4" fmla="*/ 30 w 34"/>
                <a:gd name="T5" fmla="*/ 0 h 34"/>
                <a:gd name="T6" fmla="*/ 34 w 34"/>
                <a:gd name="T7" fmla="*/ 4 h 34"/>
                <a:gd name="T8" fmla="*/ 4 w 34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4" y="34"/>
                  </a:moveTo>
                  <a:lnTo>
                    <a:pt x="0" y="30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4" y="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30" name="Freeform 54"/>
            <p:cNvSpPr>
              <a:spLocks/>
            </p:cNvSpPr>
            <p:nvPr/>
          </p:nvSpPr>
          <p:spPr bwMode="auto">
            <a:xfrm>
              <a:off x="6468303" y="2654052"/>
              <a:ext cx="62651" cy="15663"/>
            </a:xfrm>
            <a:custGeom>
              <a:avLst/>
              <a:gdLst>
                <a:gd name="T0" fmla="*/ 59 w 59"/>
                <a:gd name="T1" fmla="*/ 0 h 14"/>
                <a:gd name="T2" fmla="*/ 59 w 59"/>
                <a:gd name="T3" fmla="*/ 6 h 14"/>
                <a:gd name="T4" fmla="*/ 2 w 59"/>
                <a:gd name="T5" fmla="*/ 14 h 14"/>
                <a:gd name="T6" fmla="*/ 0 w 59"/>
                <a:gd name="T7" fmla="*/ 6 h 14"/>
                <a:gd name="T8" fmla="*/ 59 w 5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4">
                  <a:moveTo>
                    <a:pt x="59" y="0"/>
                  </a:moveTo>
                  <a:lnTo>
                    <a:pt x="59" y="6"/>
                  </a:lnTo>
                  <a:lnTo>
                    <a:pt x="2" y="14"/>
                  </a:lnTo>
                  <a:lnTo>
                    <a:pt x="0" y="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31" name="Freeform 55"/>
            <p:cNvSpPr>
              <a:spLocks/>
            </p:cNvSpPr>
            <p:nvPr/>
          </p:nvSpPr>
          <p:spPr bwMode="auto">
            <a:xfrm>
              <a:off x="6520512" y="2654052"/>
              <a:ext cx="15663" cy="57430"/>
            </a:xfrm>
            <a:custGeom>
              <a:avLst/>
              <a:gdLst>
                <a:gd name="T0" fmla="*/ 6 w 14"/>
                <a:gd name="T1" fmla="*/ 0 h 59"/>
                <a:gd name="T2" fmla="*/ 14 w 14"/>
                <a:gd name="T3" fmla="*/ 0 h 59"/>
                <a:gd name="T4" fmla="*/ 6 w 14"/>
                <a:gd name="T5" fmla="*/ 59 h 59"/>
                <a:gd name="T6" fmla="*/ 0 w 14"/>
                <a:gd name="T7" fmla="*/ 59 h 59"/>
                <a:gd name="T8" fmla="*/ 6 w 14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9">
                  <a:moveTo>
                    <a:pt x="6" y="0"/>
                  </a:moveTo>
                  <a:lnTo>
                    <a:pt x="14" y="0"/>
                  </a:lnTo>
                  <a:lnTo>
                    <a:pt x="6" y="59"/>
                  </a:lnTo>
                  <a:lnTo>
                    <a:pt x="0" y="59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32" name="Freeform 56"/>
            <p:cNvSpPr>
              <a:spLocks/>
            </p:cNvSpPr>
            <p:nvPr/>
          </p:nvSpPr>
          <p:spPr bwMode="auto">
            <a:xfrm>
              <a:off x="6463082" y="2711482"/>
              <a:ext cx="62651" cy="15663"/>
            </a:xfrm>
            <a:custGeom>
              <a:avLst/>
              <a:gdLst>
                <a:gd name="T0" fmla="*/ 59 w 59"/>
                <a:gd name="T1" fmla="*/ 0 h 17"/>
                <a:gd name="T2" fmla="*/ 59 w 59"/>
                <a:gd name="T3" fmla="*/ 5 h 17"/>
                <a:gd name="T4" fmla="*/ 0 w 59"/>
                <a:gd name="T5" fmla="*/ 17 h 17"/>
                <a:gd name="T6" fmla="*/ 0 w 59"/>
                <a:gd name="T7" fmla="*/ 8 h 17"/>
                <a:gd name="T8" fmla="*/ 59 w 5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7">
                  <a:moveTo>
                    <a:pt x="59" y="0"/>
                  </a:moveTo>
                  <a:lnTo>
                    <a:pt x="59" y="5"/>
                  </a:lnTo>
                  <a:lnTo>
                    <a:pt x="0" y="17"/>
                  </a:lnTo>
                  <a:lnTo>
                    <a:pt x="0" y="8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33" name="Freeform 57"/>
            <p:cNvSpPr>
              <a:spLocks/>
            </p:cNvSpPr>
            <p:nvPr/>
          </p:nvSpPr>
          <p:spPr bwMode="auto">
            <a:xfrm>
              <a:off x="6463082" y="2664494"/>
              <a:ext cx="10442" cy="62651"/>
            </a:xfrm>
            <a:custGeom>
              <a:avLst/>
              <a:gdLst>
                <a:gd name="T0" fmla="*/ 9 w 14"/>
                <a:gd name="T1" fmla="*/ 0 h 62"/>
                <a:gd name="T2" fmla="*/ 14 w 14"/>
                <a:gd name="T3" fmla="*/ 3 h 62"/>
                <a:gd name="T4" fmla="*/ 6 w 14"/>
                <a:gd name="T5" fmla="*/ 62 h 62"/>
                <a:gd name="T6" fmla="*/ 0 w 14"/>
                <a:gd name="T7" fmla="*/ 62 h 62"/>
                <a:gd name="T8" fmla="*/ 9 w 14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2">
                  <a:moveTo>
                    <a:pt x="9" y="0"/>
                  </a:moveTo>
                  <a:lnTo>
                    <a:pt x="14" y="3"/>
                  </a:lnTo>
                  <a:lnTo>
                    <a:pt x="6" y="62"/>
                  </a:lnTo>
                  <a:lnTo>
                    <a:pt x="0" y="62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34" name="Freeform 58"/>
            <p:cNvSpPr>
              <a:spLocks/>
            </p:cNvSpPr>
            <p:nvPr/>
          </p:nvSpPr>
          <p:spPr bwMode="auto">
            <a:xfrm>
              <a:off x="6463082" y="2685378"/>
              <a:ext cx="36548" cy="41769"/>
            </a:xfrm>
            <a:custGeom>
              <a:avLst/>
              <a:gdLst>
                <a:gd name="T0" fmla="*/ 31 w 37"/>
                <a:gd name="T1" fmla="*/ 0 h 43"/>
                <a:gd name="T2" fmla="*/ 37 w 37"/>
                <a:gd name="T3" fmla="*/ 3 h 43"/>
                <a:gd name="T4" fmla="*/ 6 w 37"/>
                <a:gd name="T5" fmla="*/ 43 h 43"/>
                <a:gd name="T6" fmla="*/ 0 w 37"/>
                <a:gd name="T7" fmla="*/ 37 h 43"/>
                <a:gd name="T8" fmla="*/ 31 w 3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3">
                  <a:moveTo>
                    <a:pt x="31" y="0"/>
                  </a:moveTo>
                  <a:lnTo>
                    <a:pt x="37" y="3"/>
                  </a:lnTo>
                  <a:lnTo>
                    <a:pt x="6" y="43"/>
                  </a:lnTo>
                  <a:lnTo>
                    <a:pt x="0" y="37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35" name="Freeform 59"/>
            <p:cNvSpPr>
              <a:spLocks/>
            </p:cNvSpPr>
            <p:nvPr/>
          </p:nvSpPr>
          <p:spPr bwMode="auto">
            <a:xfrm>
              <a:off x="6494409" y="2654052"/>
              <a:ext cx="36548" cy="36548"/>
            </a:xfrm>
            <a:custGeom>
              <a:avLst/>
              <a:gdLst>
                <a:gd name="T0" fmla="*/ 31 w 37"/>
                <a:gd name="T1" fmla="*/ 0 h 37"/>
                <a:gd name="T2" fmla="*/ 37 w 37"/>
                <a:gd name="T3" fmla="*/ 6 h 37"/>
                <a:gd name="T4" fmla="*/ 3 w 37"/>
                <a:gd name="T5" fmla="*/ 37 h 37"/>
                <a:gd name="T6" fmla="*/ 0 w 37"/>
                <a:gd name="T7" fmla="*/ 31 h 37"/>
                <a:gd name="T8" fmla="*/ 31 w 37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1" y="0"/>
                  </a:moveTo>
                  <a:lnTo>
                    <a:pt x="37" y="6"/>
                  </a:lnTo>
                  <a:lnTo>
                    <a:pt x="3" y="37"/>
                  </a:lnTo>
                  <a:lnTo>
                    <a:pt x="0" y="31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36" name="Freeform 60"/>
            <p:cNvSpPr>
              <a:spLocks/>
            </p:cNvSpPr>
            <p:nvPr/>
          </p:nvSpPr>
          <p:spPr bwMode="auto">
            <a:xfrm>
              <a:off x="6520512" y="2701042"/>
              <a:ext cx="67872" cy="15663"/>
            </a:xfrm>
            <a:custGeom>
              <a:avLst/>
              <a:gdLst>
                <a:gd name="T0" fmla="*/ 62 w 65"/>
                <a:gd name="T1" fmla="*/ 0 h 17"/>
                <a:gd name="T2" fmla="*/ 65 w 65"/>
                <a:gd name="T3" fmla="*/ 9 h 17"/>
                <a:gd name="T4" fmla="*/ 0 w 65"/>
                <a:gd name="T5" fmla="*/ 17 h 17"/>
                <a:gd name="T6" fmla="*/ 0 w 65"/>
                <a:gd name="T7" fmla="*/ 12 h 17"/>
                <a:gd name="T8" fmla="*/ 62 w 6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7">
                  <a:moveTo>
                    <a:pt x="62" y="0"/>
                  </a:moveTo>
                  <a:lnTo>
                    <a:pt x="65" y="9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37" name="Freeform 61"/>
            <p:cNvSpPr>
              <a:spLocks/>
            </p:cNvSpPr>
            <p:nvPr/>
          </p:nvSpPr>
          <p:spPr bwMode="auto">
            <a:xfrm>
              <a:off x="6572723" y="2701042"/>
              <a:ext cx="15663" cy="62651"/>
            </a:xfrm>
            <a:custGeom>
              <a:avLst/>
              <a:gdLst>
                <a:gd name="T0" fmla="*/ 8 w 14"/>
                <a:gd name="T1" fmla="*/ 0 h 62"/>
                <a:gd name="T2" fmla="*/ 14 w 14"/>
                <a:gd name="T3" fmla="*/ 0 h 62"/>
                <a:gd name="T4" fmla="*/ 6 w 14"/>
                <a:gd name="T5" fmla="*/ 62 h 62"/>
                <a:gd name="T6" fmla="*/ 0 w 14"/>
                <a:gd name="T7" fmla="*/ 62 h 62"/>
                <a:gd name="T8" fmla="*/ 8 w 14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2">
                  <a:moveTo>
                    <a:pt x="8" y="0"/>
                  </a:moveTo>
                  <a:lnTo>
                    <a:pt x="14" y="0"/>
                  </a:lnTo>
                  <a:lnTo>
                    <a:pt x="6" y="62"/>
                  </a:lnTo>
                  <a:lnTo>
                    <a:pt x="0" y="62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38" name="Freeform 62"/>
            <p:cNvSpPr>
              <a:spLocks/>
            </p:cNvSpPr>
            <p:nvPr/>
          </p:nvSpPr>
          <p:spPr bwMode="auto">
            <a:xfrm>
              <a:off x="6515291" y="2763693"/>
              <a:ext cx="62651" cy="15663"/>
            </a:xfrm>
            <a:custGeom>
              <a:avLst/>
              <a:gdLst>
                <a:gd name="T0" fmla="*/ 62 w 62"/>
                <a:gd name="T1" fmla="*/ 0 h 20"/>
                <a:gd name="T2" fmla="*/ 62 w 62"/>
                <a:gd name="T3" fmla="*/ 6 h 20"/>
                <a:gd name="T4" fmla="*/ 0 w 62"/>
                <a:gd name="T5" fmla="*/ 20 h 20"/>
                <a:gd name="T6" fmla="*/ 0 w 62"/>
                <a:gd name="T7" fmla="*/ 12 h 20"/>
                <a:gd name="T8" fmla="*/ 62 w 6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0">
                  <a:moveTo>
                    <a:pt x="62" y="0"/>
                  </a:moveTo>
                  <a:lnTo>
                    <a:pt x="62" y="6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39" name="Freeform 63"/>
            <p:cNvSpPr>
              <a:spLocks/>
            </p:cNvSpPr>
            <p:nvPr/>
          </p:nvSpPr>
          <p:spPr bwMode="auto">
            <a:xfrm>
              <a:off x="6510070" y="2711482"/>
              <a:ext cx="15663" cy="67872"/>
            </a:xfrm>
            <a:custGeom>
              <a:avLst/>
              <a:gdLst>
                <a:gd name="T0" fmla="*/ 6 w 11"/>
                <a:gd name="T1" fmla="*/ 0 h 65"/>
                <a:gd name="T2" fmla="*/ 11 w 11"/>
                <a:gd name="T3" fmla="*/ 0 h 65"/>
                <a:gd name="T4" fmla="*/ 6 w 11"/>
                <a:gd name="T5" fmla="*/ 65 h 65"/>
                <a:gd name="T6" fmla="*/ 0 w 11"/>
                <a:gd name="T7" fmla="*/ 63 h 65"/>
                <a:gd name="T8" fmla="*/ 6 w 11"/>
                <a:gd name="T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5">
                  <a:moveTo>
                    <a:pt x="6" y="0"/>
                  </a:moveTo>
                  <a:lnTo>
                    <a:pt x="11" y="0"/>
                  </a:lnTo>
                  <a:lnTo>
                    <a:pt x="6" y="65"/>
                  </a:lnTo>
                  <a:lnTo>
                    <a:pt x="0" y="63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40" name="Freeform 64"/>
            <p:cNvSpPr>
              <a:spLocks/>
            </p:cNvSpPr>
            <p:nvPr/>
          </p:nvSpPr>
          <p:spPr bwMode="auto">
            <a:xfrm>
              <a:off x="6510070" y="2737587"/>
              <a:ext cx="41769" cy="41769"/>
            </a:xfrm>
            <a:custGeom>
              <a:avLst/>
              <a:gdLst>
                <a:gd name="T0" fmla="*/ 34 w 39"/>
                <a:gd name="T1" fmla="*/ 0 h 42"/>
                <a:gd name="T2" fmla="*/ 39 w 39"/>
                <a:gd name="T3" fmla="*/ 3 h 42"/>
                <a:gd name="T4" fmla="*/ 6 w 39"/>
                <a:gd name="T5" fmla="*/ 42 h 42"/>
                <a:gd name="T6" fmla="*/ 0 w 39"/>
                <a:gd name="T7" fmla="*/ 40 h 42"/>
                <a:gd name="T8" fmla="*/ 34 w 39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2">
                  <a:moveTo>
                    <a:pt x="34" y="0"/>
                  </a:moveTo>
                  <a:lnTo>
                    <a:pt x="39" y="3"/>
                  </a:lnTo>
                  <a:lnTo>
                    <a:pt x="6" y="42"/>
                  </a:lnTo>
                  <a:lnTo>
                    <a:pt x="0" y="4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41" name="Freeform 65"/>
            <p:cNvSpPr>
              <a:spLocks/>
            </p:cNvSpPr>
            <p:nvPr/>
          </p:nvSpPr>
          <p:spPr bwMode="auto">
            <a:xfrm>
              <a:off x="6546617" y="2701042"/>
              <a:ext cx="41769" cy="36548"/>
            </a:xfrm>
            <a:custGeom>
              <a:avLst/>
              <a:gdLst>
                <a:gd name="T0" fmla="*/ 36 w 39"/>
                <a:gd name="T1" fmla="*/ 0 h 37"/>
                <a:gd name="T2" fmla="*/ 39 w 39"/>
                <a:gd name="T3" fmla="*/ 3 h 37"/>
                <a:gd name="T4" fmla="*/ 5 w 39"/>
                <a:gd name="T5" fmla="*/ 37 h 37"/>
                <a:gd name="T6" fmla="*/ 0 w 39"/>
                <a:gd name="T7" fmla="*/ 31 h 37"/>
                <a:gd name="T8" fmla="*/ 36 w 39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36" y="0"/>
                  </a:moveTo>
                  <a:lnTo>
                    <a:pt x="39" y="3"/>
                  </a:lnTo>
                  <a:lnTo>
                    <a:pt x="5" y="37"/>
                  </a:lnTo>
                  <a:lnTo>
                    <a:pt x="0" y="31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42" name="Freeform 66"/>
            <p:cNvSpPr>
              <a:spLocks/>
            </p:cNvSpPr>
            <p:nvPr/>
          </p:nvSpPr>
          <p:spPr bwMode="auto">
            <a:xfrm>
              <a:off x="6572723" y="2748029"/>
              <a:ext cx="73093" cy="20884"/>
            </a:xfrm>
            <a:custGeom>
              <a:avLst/>
              <a:gdLst>
                <a:gd name="T0" fmla="*/ 71 w 71"/>
                <a:gd name="T1" fmla="*/ 0 h 17"/>
                <a:gd name="T2" fmla="*/ 71 w 71"/>
                <a:gd name="T3" fmla="*/ 9 h 17"/>
                <a:gd name="T4" fmla="*/ 3 w 71"/>
                <a:gd name="T5" fmla="*/ 17 h 17"/>
                <a:gd name="T6" fmla="*/ 0 w 71"/>
                <a:gd name="T7" fmla="*/ 11 h 17"/>
                <a:gd name="T8" fmla="*/ 71 w 7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7">
                  <a:moveTo>
                    <a:pt x="71" y="0"/>
                  </a:moveTo>
                  <a:lnTo>
                    <a:pt x="71" y="9"/>
                  </a:lnTo>
                  <a:lnTo>
                    <a:pt x="3" y="17"/>
                  </a:lnTo>
                  <a:lnTo>
                    <a:pt x="0" y="11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43" name="Freeform 67"/>
            <p:cNvSpPr>
              <a:spLocks/>
            </p:cNvSpPr>
            <p:nvPr/>
          </p:nvSpPr>
          <p:spPr bwMode="auto">
            <a:xfrm>
              <a:off x="6562281" y="2763693"/>
              <a:ext cx="20884" cy="73093"/>
            </a:xfrm>
            <a:custGeom>
              <a:avLst/>
              <a:gdLst>
                <a:gd name="T0" fmla="*/ 8 w 17"/>
                <a:gd name="T1" fmla="*/ 0 h 71"/>
                <a:gd name="T2" fmla="*/ 17 w 17"/>
                <a:gd name="T3" fmla="*/ 0 h 71"/>
                <a:gd name="T4" fmla="*/ 8 w 17"/>
                <a:gd name="T5" fmla="*/ 71 h 71"/>
                <a:gd name="T6" fmla="*/ 0 w 17"/>
                <a:gd name="T7" fmla="*/ 71 h 71"/>
                <a:gd name="T8" fmla="*/ 8 w 17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1">
                  <a:moveTo>
                    <a:pt x="8" y="0"/>
                  </a:moveTo>
                  <a:lnTo>
                    <a:pt x="17" y="0"/>
                  </a:lnTo>
                  <a:lnTo>
                    <a:pt x="8" y="71"/>
                  </a:lnTo>
                  <a:lnTo>
                    <a:pt x="0" y="7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44" name="Freeform 68"/>
            <p:cNvSpPr>
              <a:spLocks/>
            </p:cNvSpPr>
            <p:nvPr/>
          </p:nvSpPr>
          <p:spPr bwMode="auto">
            <a:xfrm>
              <a:off x="6562281" y="2789798"/>
              <a:ext cx="46990" cy="46990"/>
            </a:xfrm>
            <a:custGeom>
              <a:avLst/>
              <a:gdLst>
                <a:gd name="T0" fmla="*/ 39 w 45"/>
                <a:gd name="T1" fmla="*/ 0 h 48"/>
                <a:gd name="T2" fmla="*/ 45 w 45"/>
                <a:gd name="T3" fmla="*/ 3 h 48"/>
                <a:gd name="T4" fmla="*/ 5 w 45"/>
                <a:gd name="T5" fmla="*/ 48 h 48"/>
                <a:gd name="T6" fmla="*/ 0 w 45"/>
                <a:gd name="T7" fmla="*/ 45 h 48"/>
                <a:gd name="T8" fmla="*/ 39 w 45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8">
                  <a:moveTo>
                    <a:pt x="39" y="0"/>
                  </a:moveTo>
                  <a:lnTo>
                    <a:pt x="45" y="3"/>
                  </a:lnTo>
                  <a:lnTo>
                    <a:pt x="5" y="48"/>
                  </a:lnTo>
                  <a:lnTo>
                    <a:pt x="0" y="45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45" name="Freeform 69"/>
            <p:cNvSpPr>
              <a:spLocks/>
            </p:cNvSpPr>
            <p:nvPr/>
          </p:nvSpPr>
          <p:spPr bwMode="auto">
            <a:xfrm>
              <a:off x="6604049" y="2753251"/>
              <a:ext cx="46990" cy="41769"/>
            </a:xfrm>
            <a:custGeom>
              <a:avLst/>
              <a:gdLst>
                <a:gd name="T0" fmla="*/ 40 w 45"/>
                <a:gd name="T1" fmla="*/ 0 h 40"/>
                <a:gd name="T2" fmla="*/ 45 w 45"/>
                <a:gd name="T3" fmla="*/ 3 h 40"/>
                <a:gd name="T4" fmla="*/ 6 w 45"/>
                <a:gd name="T5" fmla="*/ 40 h 40"/>
                <a:gd name="T6" fmla="*/ 0 w 45"/>
                <a:gd name="T7" fmla="*/ 37 h 40"/>
                <a:gd name="T8" fmla="*/ 40 w 45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0">
                  <a:moveTo>
                    <a:pt x="40" y="0"/>
                  </a:moveTo>
                  <a:lnTo>
                    <a:pt x="45" y="3"/>
                  </a:lnTo>
                  <a:lnTo>
                    <a:pt x="6" y="40"/>
                  </a:lnTo>
                  <a:lnTo>
                    <a:pt x="0" y="37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46" name="Freeform 70"/>
            <p:cNvSpPr>
              <a:spLocks/>
            </p:cNvSpPr>
            <p:nvPr/>
          </p:nvSpPr>
          <p:spPr bwMode="auto">
            <a:xfrm>
              <a:off x="6426534" y="2607062"/>
              <a:ext cx="46990" cy="15663"/>
            </a:xfrm>
            <a:custGeom>
              <a:avLst/>
              <a:gdLst>
                <a:gd name="T0" fmla="*/ 45 w 48"/>
                <a:gd name="T1" fmla="*/ 0 h 14"/>
                <a:gd name="T2" fmla="*/ 48 w 48"/>
                <a:gd name="T3" fmla="*/ 9 h 14"/>
                <a:gd name="T4" fmla="*/ 0 w 48"/>
                <a:gd name="T5" fmla="*/ 14 h 14"/>
                <a:gd name="T6" fmla="*/ 0 w 48"/>
                <a:gd name="T7" fmla="*/ 9 h 14"/>
                <a:gd name="T8" fmla="*/ 45 w 4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4">
                  <a:moveTo>
                    <a:pt x="45" y="0"/>
                  </a:moveTo>
                  <a:lnTo>
                    <a:pt x="48" y="9"/>
                  </a:lnTo>
                  <a:lnTo>
                    <a:pt x="0" y="14"/>
                  </a:lnTo>
                  <a:lnTo>
                    <a:pt x="0" y="9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47" name="Freeform 71"/>
            <p:cNvSpPr>
              <a:spLocks/>
            </p:cNvSpPr>
            <p:nvPr/>
          </p:nvSpPr>
          <p:spPr bwMode="auto">
            <a:xfrm>
              <a:off x="6468303" y="2612283"/>
              <a:ext cx="10442" cy="46990"/>
            </a:xfrm>
            <a:custGeom>
              <a:avLst/>
              <a:gdLst>
                <a:gd name="T0" fmla="*/ 5 w 11"/>
                <a:gd name="T1" fmla="*/ 0 h 48"/>
                <a:gd name="T2" fmla="*/ 11 w 11"/>
                <a:gd name="T3" fmla="*/ 0 h 48"/>
                <a:gd name="T4" fmla="*/ 5 w 11"/>
                <a:gd name="T5" fmla="*/ 48 h 48"/>
                <a:gd name="T6" fmla="*/ 0 w 11"/>
                <a:gd name="T7" fmla="*/ 45 h 48"/>
                <a:gd name="T8" fmla="*/ 5 w 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8">
                  <a:moveTo>
                    <a:pt x="5" y="0"/>
                  </a:moveTo>
                  <a:lnTo>
                    <a:pt x="11" y="0"/>
                  </a:lnTo>
                  <a:lnTo>
                    <a:pt x="5" y="48"/>
                  </a:lnTo>
                  <a:lnTo>
                    <a:pt x="0" y="45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48" name="Freeform 72"/>
            <p:cNvSpPr>
              <a:spLocks/>
            </p:cNvSpPr>
            <p:nvPr/>
          </p:nvSpPr>
          <p:spPr bwMode="auto">
            <a:xfrm>
              <a:off x="6421313" y="2654052"/>
              <a:ext cx="46990" cy="15663"/>
            </a:xfrm>
            <a:custGeom>
              <a:avLst/>
              <a:gdLst>
                <a:gd name="T0" fmla="*/ 48 w 48"/>
                <a:gd name="T1" fmla="*/ 0 h 17"/>
                <a:gd name="T2" fmla="*/ 48 w 48"/>
                <a:gd name="T3" fmla="*/ 9 h 17"/>
                <a:gd name="T4" fmla="*/ 0 w 48"/>
                <a:gd name="T5" fmla="*/ 17 h 17"/>
                <a:gd name="T6" fmla="*/ 0 w 48"/>
                <a:gd name="T7" fmla="*/ 12 h 17"/>
                <a:gd name="T8" fmla="*/ 48 w 4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7">
                  <a:moveTo>
                    <a:pt x="48" y="0"/>
                  </a:moveTo>
                  <a:lnTo>
                    <a:pt x="48" y="9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49" name="Freeform 73"/>
            <p:cNvSpPr>
              <a:spLocks/>
            </p:cNvSpPr>
            <p:nvPr/>
          </p:nvSpPr>
          <p:spPr bwMode="auto">
            <a:xfrm>
              <a:off x="6421313" y="2617504"/>
              <a:ext cx="10442" cy="52209"/>
            </a:xfrm>
            <a:custGeom>
              <a:avLst/>
              <a:gdLst>
                <a:gd name="T0" fmla="*/ 5 w 11"/>
                <a:gd name="T1" fmla="*/ 0 h 48"/>
                <a:gd name="T2" fmla="*/ 11 w 11"/>
                <a:gd name="T3" fmla="*/ 0 h 48"/>
                <a:gd name="T4" fmla="*/ 5 w 11"/>
                <a:gd name="T5" fmla="*/ 48 h 48"/>
                <a:gd name="T6" fmla="*/ 0 w 11"/>
                <a:gd name="T7" fmla="*/ 48 h 48"/>
                <a:gd name="T8" fmla="*/ 5 w 1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8">
                  <a:moveTo>
                    <a:pt x="5" y="0"/>
                  </a:moveTo>
                  <a:lnTo>
                    <a:pt x="11" y="0"/>
                  </a:lnTo>
                  <a:lnTo>
                    <a:pt x="5" y="48"/>
                  </a:lnTo>
                  <a:lnTo>
                    <a:pt x="0" y="48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50" name="Freeform 74"/>
            <p:cNvSpPr>
              <a:spLocks/>
            </p:cNvSpPr>
            <p:nvPr/>
          </p:nvSpPr>
          <p:spPr bwMode="auto">
            <a:xfrm>
              <a:off x="6421313" y="2638389"/>
              <a:ext cx="31327" cy="31327"/>
            </a:xfrm>
            <a:custGeom>
              <a:avLst/>
              <a:gdLst>
                <a:gd name="T0" fmla="*/ 25 w 31"/>
                <a:gd name="T1" fmla="*/ 0 h 34"/>
                <a:gd name="T2" fmla="*/ 31 w 31"/>
                <a:gd name="T3" fmla="*/ 3 h 34"/>
                <a:gd name="T4" fmla="*/ 5 w 31"/>
                <a:gd name="T5" fmla="*/ 34 h 34"/>
                <a:gd name="T6" fmla="*/ 0 w 31"/>
                <a:gd name="T7" fmla="*/ 29 h 34"/>
                <a:gd name="T8" fmla="*/ 25 w 31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4">
                  <a:moveTo>
                    <a:pt x="25" y="0"/>
                  </a:moveTo>
                  <a:lnTo>
                    <a:pt x="31" y="3"/>
                  </a:lnTo>
                  <a:lnTo>
                    <a:pt x="5" y="34"/>
                  </a:lnTo>
                  <a:lnTo>
                    <a:pt x="0" y="29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51" name="Freeform 75"/>
            <p:cNvSpPr>
              <a:spLocks/>
            </p:cNvSpPr>
            <p:nvPr/>
          </p:nvSpPr>
          <p:spPr bwMode="auto">
            <a:xfrm>
              <a:off x="6442198" y="2612283"/>
              <a:ext cx="31327" cy="26105"/>
            </a:xfrm>
            <a:custGeom>
              <a:avLst/>
              <a:gdLst>
                <a:gd name="T0" fmla="*/ 28 w 31"/>
                <a:gd name="T1" fmla="*/ 0 h 28"/>
                <a:gd name="T2" fmla="*/ 31 w 31"/>
                <a:gd name="T3" fmla="*/ 6 h 28"/>
                <a:gd name="T4" fmla="*/ 6 w 31"/>
                <a:gd name="T5" fmla="*/ 28 h 28"/>
                <a:gd name="T6" fmla="*/ 0 w 31"/>
                <a:gd name="T7" fmla="*/ 25 h 28"/>
                <a:gd name="T8" fmla="*/ 28 w 31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8">
                  <a:moveTo>
                    <a:pt x="28" y="0"/>
                  </a:moveTo>
                  <a:lnTo>
                    <a:pt x="31" y="6"/>
                  </a:lnTo>
                  <a:lnTo>
                    <a:pt x="6" y="28"/>
                  </a:lnTo>
                  <a:lnTo>
                    <a:pt x="0" y="25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52" name="Freeform 76"/>
            <p:cNvSpPr>
              <a:spLocks/>
            </p:cNvSpPr>
            <p:nvPr/>
          </p:nvSpPr>
          <p:spPr bwMode="auto">
            <a:xfrm>
              <a:off x="6384768" y="2570517"/>
              <a:ext cx="46990" cy="10442"/>
            </a:xfrm>
            <a:custGeom>
              <a:avLst/>
              <a:gdLst>
                <a:gd name="T0" fmla="*/ 48 w 48"/>
                <a:gd name="T1" fmla="*/ 0 h 11"/>
                <a:gd name="T2" fmla="*/ 48 w 48"/>
                <a:gd name="T3" fmla="*/ 5 h 11"/>
                <a:gd name="T4" fmla="*/ 0 w 48"/>
                <a:gd name="T5" fmla="*/ 11 h 11"/>
                <a:gd name="T6" fmla="*/ 0 w 48"/>
                <a:gd name="T7" fmla="*/ 5 h 11"/>
                <a:gd name="T8" fmla="*/ 48 w 4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">
                  <a:moveTo>
                    <a:pt x="48" y="0"/>
                  </a:moveTo>
                  <a:lnTo>
                    <a:pt x="48" y="5"/>
                  </a:lnTo>
                  <a:lnTo>
                    <a:pt x="0" y="11"/>
                  </a:lnTo>
                  <a:lnTo>
                    <a:pt x="0" y="5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53" name="Freeform 77"/>
            <p:cNvSpPr>
              <a:spLocks/>
            </p:cNvSpPr>
            <p:nvPr/>
          </p:nvSpPr>
          <p:spPr bwMode="auto">
            <a:xfrm>
              <a:off x="6421313" y="2570517"/>
              <a:ext cx="15663" cy="46990"/>
            </a:xfrm>
            <a:custGeom>
              <a:avLst/>
              <a:gdLst>
                <a:gd name="T0" fmla="*/ 6 w 12"/>
                <a:gd name="T1" fmla="*/ 0 h 48"/>
                <a:gd name="T2" fmla="*/ 12 w 12"/>
                <a:gd name="T3" fmla="*/ 0 h 48"/>
                <a:gd name="T4" fmla="*/ 6 w 12"/>
                <a:gd name="T5" fmla="*/ 48 h 48"/>
                <a:gd name="T6" fmla="*/ 0 w 12"/>
                <a:gd name="T7" fmla="*/ 48 h 48"/>
                <a:gd name="T8" fmla="*/ 6 w 12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8">
                  <a:moveTo>
                    <a:pt x="6" y="0"/>
                  </a:moveTo>
                  <a:lnTo>
                    <a:pt x="12" y="0"/>
                  </a:lnTo>
                  <a:lnTo>
                    <a:pt x="6" y="48"/>
                  </a:lnTo>
                  <a:lnTo>
                    <a:pt x="0" y="48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54" name="Freeform 78"/>
            <p:cNvSpPr>
              <a:spLocks/>
            </p:cNvSpPr>
            <p:nvPr/>
          </p:nvSpPr>
          <p:spPr bwMode="auto">
            <a:xfrm>
              <a:off x="6379547" y="2612283"/>
              <a:ext cx="46990" cy="15663"/>
            </a:xfrm>
            <a:custGeom>
              <a:avLst/>
              <a:gdLst>
                <a:gd name="T0" fmla="*/ 48 w 48"/>
                <a:gd name="T1" fmla="*/ 0 h 14"/>
                <a:gd name="T2" fmla="*/ 48 w 48"/>
                <a:gd name="T3" fmla="*/ 5 h 14"/>
                <a:gd name="T4" fmla="*/ 0 w 48"/>
                <a:gd name="T5" fmla="*/ 14 h 14"/>
                <a:gd name="T6" fmla="*/ 0 w 48"/>
                <a:gd name="T7" fmla="*/ 8 h 14"/>
                <a:gd name="T8" fmla="*/ 48 w 4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4">
                  <a:moveTo>
                    <a:pt x="48" y="0"/>
                  </a:moveTo>
                  <a:lnTo>
                    <a:pt x="48" y="5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55" name="Freeform 79"/>
            <p:cNvSpPr>
              <a:spLocks/>
            </p:cNvSpPr>
            <p:nvPr/>
          </p:nvSpPr>
          <p:spPr bwMode="auto">
            <a:xfrm>
              <a:off x="6374325" y="2575738"/>
              <a:ext cx="15663" cy="52209"/>
            </a:xfrm>
            <a:custGeom>
              <a:avLst/>
              <a:gdLst>
                <a:gd name="T0" fmla="*/ 6 w 12"/>
                <a:gd name="T1" fmla="*/ 0 h 48"/>
                <a:gd name="T2" fmla="*/ 12 w 12"/>
                <a:gd name="T3" fmla="*/ 0 h 48"/>
                <a:gd name="T4" fmla="*/ 6 w 12"/>
                <a:gd name="T5" fmla="*/ 48 h 48"/>
                <a:gd name="T6" fmla="*/ 0 w 12"/>
                <a:gd name="T7" fmla="*/ 48 h 48"/>
                <a:gd name="T8" fmla="*/ 6 w 12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8">
                  <a:moveTo>
                    <a:pt x="6" y="0"/>
                  </a:moveTo>
                  <a:lnTo>
                    <a:pt x="12" y="0"/>
                  </a:lnTo>
                  <a:lnTo>
                    <a:pt x="6" y="48"/>
                  </a:lnTo>
                  <a:lnTo>
                    <a:pt x="0" y="48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56" name="Freeform 80"/>
            <p:cNvSpPr>
              <a:spLocks/>
            </p:cNvSpPr>
            <p:nvPr/>
          </p:nvSpPr>
          <p:spPr bwMode="auto">
            <a:xfrm>
              <a:off x="6374325" y="2596622"/>
              <a:ext cx="31327" cy="31327"/>
            </a:xfrm>
            <a:custGeom>
              <a:avLst/>
              <a:gdLst>
                <a:gd name="T0" fmla="*/ 26 w 31"/>
                <a:gd name="T1" fmla="*/ 0 h 34"/>
                <a:gd name="T2" fmla="*/ 31 w 31"/>
                <a:gd name="T3" fmla="*/ 3 h 34"/>
                <a:gd name="T4" fmla="*/ 6 w 31"/>
                <a:gd name="T5" fmla="*/ 34 h 34"/>
                <a:gd name="T6" fmla="*/ 0 w 31"/>
                <a:gd name="T7" fmla="*/ 28 h 34"/>
                <a:gd name="T8" fmla="*/ 26 w 31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4">
                  <a:moveTo>
                    <a:pt x="26" y="0"/>
                  </a:moveTo>
                  <a:lnTo>
                    <a:pt x="31" y="3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57" name="Freeform 81"/>
            <p:cNvSpPr>
              <a:spLocks/>
            </p:cNvSpPr>
            <p:nvPr/>
          </p:nvSpPr>
          <p:spPr bwMode="auto">
            <a:xfrm>
              <a:off x="6400429" y="2570517"/>
              <a:ext cx="31327" cy="26105"/>
            </a:xfrm>
            <a:custGeom>
              <a:avLst/>
              <a:gdLst>
                <a:gd name="T0" fmla="*/ 28 w 31"/>
                <a:gd name="T1" fmla="*/ 0 h 28"/>
                <a:gd name="T2" fmla="*/ 31 w 31"/>
                <a:gd name="T3" fmla="*/ 2 h 28"/>
                <a:gd name="T4" fmla="*/ 5 w 31"/>
                <a:gd name="T5" fmla="*/ 28 h 28"/>
                <a:gd name="T6" fmla="*/ 0 w 31"/>
                <a:gd name="T7" fmla="*/ 25 h 28"/>
                <a:gd name="T8" fmla="*/ 28 w 31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8">
                  <a:moveTo>
                    <a:pt x="28" y="0"/>
                  </a:moveTo>
                  <a:lnTo>
                    <a:pt x="31" y="2"/>
                  </a:lnTo>
                  <a:lnTo>
                    <a:pt x="5" y="28"/>
                  </a:lnTo>
                  <a:lnTo>
                    <a:pt x="0" y="25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58" name="Freeform 82"/>
            <p:cNvSpPr>
              <a:spLocks/>
            </p:cNvSpPr>
            <p:nvPr/>
          </p:nvSpPr>
          <p:spPr bwMode="auto">
            <a:xfrm>
              <a:off x="6348220" y="2533969"/>
              <a:ext cx="36548" cy="10442"/>
            </a:xfrm>
            <a:custGeom>
              <a:avLst/>
              <a:gdLst>
                <a:gd name="T0" fmla="*/ 37 w 37"/>
                <a:gd name="T1" fmla="*/ 0 h 11"/>
                <a:gd name="T2" fmla="*/ 37 w 37"/>
                <a:gd name="T3" fmla="*/ 6 h 11"/>
                <a:gd name="T4" fmla="*/ 0 w 37"/>
                <a:gd name="T5" fmla="*/ 11 h 11"/>
                <a:gd name="T6" fmla="*/ 0 w 37"/>
                <a:gd name="T7" fmla="*/ 6 h 11"/>
                <a:gd name="T8" fmla="*/ 37 w 3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1">
                  <a:moveTo>
                    <a:pt x="37" y="0"/>
                  </a:moveTo>
                  <a:lnTo>
                    <a:pt x="37" y="6"/>
                  </a:lnTo>
                  <a:lnTo>
                    <a:pt x="0" y="11"/>
                  </a:lnTo>
                  <a:lnTo>
                    <a:pt x="0" y="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59" name="Freeform 83"/>
            <p:cNvSpPr>
              <a:spLocks/>
            </p:cNvSpPr>
            <p:nvPr/>
          </p:nvSpPr>
          <p:spPr bwMode="auto">
            <a:xfrm>
              <a:off x="6379547" y="2533969"/>
              <a:ext cx="10442" cy="36548"/>
            </a:xfrm>
            <a:custGeom>
              <a:avLst/>
              <a:gdLst>
                <a:gd name="T0" fmla="*/ 6 w 12"/>
                <a:gd name="T1" fmla="*/ 0 h 39"/>
                <a:gd name="T2" fmla="*/ 12 w 12"/>
                <a:gd name="T3" fmla="*/ 3 h 39"/>
                <a:gd name="T4" fmla="*/ 6 w 12"/>
                <a:gd name="T5" fmla="*/ 39 h 39"/>
                <a:gd name="T6" fmla="*/ 0 w 12"/>
                <a:gd name="T7" fmla="*/ 39 h 39"/>
                <a:gd name="T8" fmla="*/ 6 w 12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9">
                  <a:moveTo>
                    <a:pt x="6" y="0"/>
                  </a:moveTo>
                  <a:lnTo>
                    <a:pt x="12" y="3"/>
                  </a:lnTo>
                  <a:lnTo>
                    <a:pt x="6" y="39"/>
                  </a:lnTo>
                  <a:lnTo>
                    <a:pt x="0" y="39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60" name="Freeform 84"/>
            <p:cNvSpPr>
              <a:spLocks/>
            </p:cNvSpPr>
            <p:nvPr/>
          </p:nvSpPr>
          <p:spPr bwMode="auto">
            <a:xfrm>
              <a:off x="6342999" y="2570517"/>
              <a:ext cx="36548" cy="10442"/>
            </a:xfrm>
            <a:custGeom>
              <a:avLst/>
              <a:gdLst>
                <a:gd name="T0" fmla="*/ 37 w 37"/>
                <a:gd name="T1" fmla="*/ 0 h 11"/>
                <a:gd name="T2" fmla="*/ 37 w 37"/>
                <a:gd name="T3" fmla="*/ 5 h 11"/>
                <a:gd name="T4" fmla="*/ 0 w 37"/>
                <a:gd name="T5" fmla="*/ 11 h 11"/>
                <a:gd name="T6" fmla="*/ 0 w 37"/>
                <a:gd name="T7" fmla="*/ 5 h 11"/>
                <a:gd name="T8" fmla="*/ 37 w 3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1">
                  <a:moveTo>
                    <a:pt x="37" y="0"/>
                  </a:moveTo>
                  <a:lnTo>
                    <a:pt x="37" y="5"/>
                  </a:lnTo>
                  <a:lnTo>
                    <a:pt x="0" y="11"/>
                  </a:lnTo>
                  <a:lnTo>
                    <a:pt x="0" y="5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61" name="Freeform 85"/>
            <p:cNvSpPr>
              <a:spLocks/>
            </p:cNvSpPr>
            <p:nvPr/>
          </p:nvSpPr>
          <p:spPr bwMode="auto">
            <a:xfrm>
              <a:off x="6342999" y="2539190"/>
              <a:ext cx="5221" cy="41769"/>
            </a:xfrm>
            <a:custGeom>
              <a:avLst/>
              <a:gdLst>
                <a:gd name="T0" fmla="*/ 2 w 8"/>
                <a:gd name="T1" fmla="*/ 0 h 40"/>
                <a:gd name="T2" fmla="*/ 8 w 8"/>
                <a:gd name="T3" fmla="*/ 0 h 40"/>
                <a:gd name="T4" fmla="*/ 5 w 8"/>
                <a:gd name="T5" fmla="*/ 40 h 40"/>
                <a:gd name="T6" fmla="*/ 0 w 8"/>
                <a:gd name="T7" fmla="*/ 37 h 40"/>
                <a:gd name="T8" fmla="*/ 2 w 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0">
                  <a:moveTo>
                    <a:pt x="2" y="0"/>
                  </a:moveTo>
                  <a:lnTo>
                    <a:pt x="8" y="0"/>
                  </a:lnTo>
                  <a:lnTo>
                    <a:pt x="5" y="40"/>
                  </a:lnTo>
                  <a:lnTo>
                    <a:pt x="0" y="37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62" name="Freeform 86"/>
            <p:cNvSpPr>
              <a:spLocks/>
            </p:cNvSpPr>
            <p:nvPr/>
          </p:nvSpPr>
          <p:spPr bwMode="auto">
            <a:xfrm>
              <a:off x="6342999" y="2549632"/>
              <a:ext cx="26105" cy="31327"/>
            </a:xfrm>
            <a:custGeom>
              <a:avLst/>
              <a:gdLst>
                <a:gd name="T0" fmla="*/ 19 w 25"/>
                <a:gd name="T1" fmla="*/ 0 h 28"/>
                <a:gd name="T2" fmla="*/ 25 w 25"/>
                <a:gd name="T3" fmla="*/ 5 h 28"/>
                <a:gd name="T4" fmla="*/ 5 w 25"/>
                <a:gd name="T5" fmla="*/ 28 h 28"/>
                <a:gd name="T6" fmla="*/ 0 w 25"/>
                <a:gd name="T7" fmla="*/ 25 h 28"/>
                <a:gd name="T8" fmla="*/ 19 w 25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8">
                  <a:moveTo>
                    <a:pt x="19" y="0"/>
                  </a:moveTo>
                  <a:lnTo>
                    <a:pt x="25" y="5"/>
                  </a:lnTo>
                  <a:lnTo>
                    <a:pt x="5" y="28"/>
                  </a:lnTo>
                  <a:lnTo>
                    <a:pt x="0" y="25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63" name="Freeform 87"/>
            <p:cNvSpPr>
              <a:spLocks/>
            </p:cNvSpPr>
            <p:nvPr/>
          </p:nvSpPr>
          <p:spPr bwMode="auto">
            <a:xfrm>
              <a:off x="6363883" y="2533969"/>
              <a:ext cx="26105" cy="20884"/>
            </a:xfrm>
            <a:custGeom>
              <a:avLst/>
              <a:gdLst>
                <a:gd name="T0" fmla="*/ 23 w 26"/>
                <a:gd name="T1" fmla="*/ 0 h 25"/>
                <a:gd name="T2" fmla="*/ 26 w 26"/>
                <a:gd name="T3" fmla="*/ 6 h 25"/>
                <a:gd name="T4" fmla="*/ 6 w 26"/>
                <a:gd name="T5" fmla="*/ 25 h 25"/>
                <a:gd name="T6" fmla="*/ 0 w 26"/>
                <a:gd name="T7" fmla="*/ 20 h 25"/>
                <a:gd name="T8" fmla="*/ 23 w 2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23" y="0"/>
                  </a:moveTo>
                  <a:lnTo>
                    <a:pt x="26" y="6"/>
                  </a:lnTo>
                  <a:lnTo>
                    <a:pt x="6" y="25"/>
                  </a:lnTo>
                  <a:lnTo>
                    <a:pt x="0" y="2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64" name="Freeform 88"/>
            <p:cNvSpPr>
              <a:spLocks/>
            </p:cNvSpPr>
            <p:nvPr/>
          </p:nvSpPr>
          <p:spPr bwMode="auto">
            <a:xfrm>
              <a:off x="6316893" y="2507863"/>
              <a:ext cx="36548" cy="5221"/>
            </a:xfrm>
            <a:custGeom>
              <a:avLst/>
              <a:gdLst>
                <a:gd name="T0" fmla="*/ 31 w 34"/>
                <a:gd name="T1" fmla="*/ 0 h 6"/>
                <a:gd name="T2" fmla="*/ 34 w 34"/>
                <a:gd name="T3" fmla="*/ 3 h 6"/>
                <a:gd name="T4" fmla="*/ 0 w 34"/>
                <a:gd name="T5" fmla="*/ 6 h 6"/>
                <a:gd name="T6" fmla="*/ 0 w 34"/>
                <a:gd name="T7" fmla="*/ 3 h 6"/>
                <a:gd name="T8" fmla="*/ 31 w 3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">
                  <a:moveTo>
                    <a:pt x="31" y="0"/>
                  </a:moveTo>
                  <a:lnTo>
                    <a:pt x="34" y="3"/>
                  </a:lnTo>
                  <a:lnTo>
                    <a:pt x="0" y="6"/>
                  </a:lnTo>
                  <a:lnTo>
                    <a:pt x="0" y="3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65" name="Freeform 89"/>
            <p:cNvSpPr>
              <a:spLocks/>
            </p:cNvSpPr>
            <p:nvPr/>
          </p:nvSpPr>
          <p:spPr bwMode="auto">
            <a:xfrm>
              <a:off x="6348220" y="2507863"/>
              <a:ext cx="5221" cy="31327"/>
            </a:xfrm>
            <a:custGeom>
              <a:avLst/>
              <a:gdLst>
                <a:gd name="T0" fmla="*/ 3 w 6"/>
                <a:gd name="T1" fmla="*/ 0 h 34"/>
                <a:gd name="T2" fmla="*/ 6 w 6"/>
                <a:gd name="T3" fmla="*/ 0 h 34"/>
                <a:gd name="T4" fmla="*/ 3 w 6"/>
                <a:gd name="T5" fmla="*/ 34 h 34"/>
                <a:gd name="T6" fmla="*/ 0 w 6"/>
                <a:gd name="T7" fmla="*/ 32 h 34"/>
                <a:gd name="T8" fmla="*/ 3 w 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4">
                  <a:moveTo>
                    <a:pt x="3" y="0"/>
                  </a:moveTo>
                  <a:lnTo>
                    <a:pt x="6" y="0"/>
                  </a:lnTo>
                  <a:lnTo>
                    <a:pt x="3" y="34"/>
                  </a:lnTo>
                  <a:lnTo>
                    <a:pt x="0" y="3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66" name="Freeform 90"/>
            <p:cNvSpPr>
              <a:spLocks/>
            </p:cNvSpPr>
            <p:nvPr/>
          </p:nvSpPr>
          <p:spPr bwMode="auto">
            <a:xfrm>
              <a:off x="6316893" y="2539190"/>
              <a:ext cx="31327" cy="5221"/>
            </a:xfrm>
            <a:custGeom>
              <a:avLst/>
              <a:gdLst>
                <a:gd name="T0" fmla="*/ 31 w 31"/>
                <a:gd name="T1" fmla="*/ 0 h 8"/>
                <a:gd name="T2" fmla="*/ 31 w 31"/>
                <a:gd name="T3" fmla="*/ 2 h 8"/>
                <a:gd name="T4" fmla="*/ 0 w 31"/>
                <a:gd name="T5" fmla="*/ 8 h 8"/>
                <a:gd name="T6" fmla="*/ 0 w 31"/>
                <a:gd name="T7" fmla="*/ 5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lnTo>
                    <a:pt x="31" y="2"/>
                  </a:lnTo>
                  <a:lnTo>
                    <a:pt x="0" y="8"/>
                  </a:lnTo>
                  <a:lnTo>
                    <a:pt x="0" y="5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67" name="Freeform 91"/>
            <p:cNvSpPr>
              <a:spLocks/>
            </p:cNvSpPr>
            <p:nvPr/>
          </p:nvSpPr>
          <p:spPr bwMode="auto">
            <a:xfrm>
              <a:off x="6311672" y="2513085"/>
              <a:ext cx="10442" cy="31327"/>
            </a:xfrm>
            <a:custGeom>
              <a:avLst/>
              <a:gdLst>
                <a:gd name="T0" fmla="*/ 3 w 9"/>
                <a:gd name="T1" fmla="*/ 0 h 34"/>
                <a:gd name="T2" fmla="*/ 9 w 9"/>
                <a:gd name="T3" fmla="*/ 0 h 34"/>
                <a:gd name="T4" fmla="*/ 3 w 9"/>
                <a:gd name="T5" fmla="*/ 34 h 34"/>
                <a:gd name="T6" fmla="*/ 0 w 9"/>
                <a:gd name="T7" fmla="*/ 31 h 34"/>
                <a:gd name="T8" fmla="*/ 3 w 9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4">
                  <a:moveTo>
                    <a:pt x="3" y="0"/>
                  </a:moveTo>
                  <a:lnTo>
                    <a:pt x="9" y="0"/>
                  </a:lnTo>
                  <a:lnTo>
                    <a:pt x="3" y="34"/>
                  </a:lnTo>
                  <a:lnTo>
                    <a:pt x="0" y="3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68" name="Freeform 92"/>
            <p:cNvSpPr>
              <a:spLocks/>
            </p:cNvSpPr>
            <p:nvPr/>
          </p:nvSpPr>
          <p:spPr bwMode="auto">
            <a:xfrm>
              <a:off x="6311672" y="2523527"/>
              <a:ext cx="26105" cy="20884"/>
            </a:xfrm>
            <a:custGeom>
              <a:avLst/>
              <a:gdLst>
                <a:gd name="T0" fmla="*/ 20 w 23"/>
                <a:gd name="T1" fmla="*/ 0 h 23"/>
                <a:gd name="T2" fmla="*/ 23 w 23"/>
                <a:gd name="T3" fmla="*/ 3 h 23"/>
                <a:gd name="T4" fmla="*/ 3 w 23"/>
                <a:gd name="T5" fmla="*/ 23 h 23"/>
                <a:gd name="T6" fmla="*/ 0 w 23"/>
                <a:gd name="T7" fmla="*/ 20 h 23"/>
                <a:gd name="T8" fmla="*/ 20 w 2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20" y="0"/>
                  </a:moveTo>
                  <a:lnTo>
                    <a:pt x="23" y="3"/>
                  </a:lnTo>
                  <a:lnTo>
                    <a:pt x="3" y="23"/>
                  </a:lnTo>
                  <a:lnTo>
                    <a:pt x="0" y="2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69" name="Freeform 93"/>
            <p:cNvSpPr>
              <a:spLocks/>
            </p:cNvSpPr>
            <p:nvPr/>
          </p:nvSpPr>
          <p:spPr bwMode="auto">
            <a:xfrm>
              <a:off x="6332557" y="2507863"/>
              <a:ext cx="20884" cy="15663"/>
            </a:xfrm>
            <a:custGeom>
              <a:avLst/>
              <a:gdLst>
                <a:gd name="T0" fmla="*/ 17 w 20"/>
                <a:gd name="T1" fmla="*/ 0 h 20"/>
                <a:gd name="T2" fmla="*/ 20 w 20"/>
                <a:gd name="T3" fmla="*/ 3 h 20"/>
                <a:gd name="T4" fmla="*/ 0 w 20"/>
                <a:gd name="T5" fmla="*/ 20 h 20"/>
                <a:gd name="T6" fmla="*/ 0 w 20"/>
                <a:gd name="T7" fmla="*/ 17 h 20"/>
                <a:gd name="T8" fmla="*/ 17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7" y="0"/>
                  </a:moveTo>
                  <a:lnTo>
                    <a:pt x="20" y="3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70" name="Freeform 94"/>
            <p:cNvSpPr>
              <a:spLocks/>
            </p:cNvSpPr>
            <p:nvPr/>
          </p:nvSpPr>
          <p:spPr bwMode="auto">
            <a:xfrm>
              <a:off x="6296009" y="2481760"/>
              <a:ext cx="31327" cy="5221"/>
            </a:xfrm>
            <a:custGeom>
              <a:avLst/>
              <a:gdLst>
                <a:gd name="T0" fmla="*/ 28 w 31"/>
                <a:gd name="T1" fmla="*/ 0 h 6"/>
                <a:gd name="T2" fmla="*/ 31 w 31"/>
                <a:gd name="T3" fmla="*/ 3 h 6"/>
                <a:gd name="T4" fmla="*/ 0 w 31"/>
                <a:gd name="T5" fmla="*/ 6 h 6"/>
                <a:gd name="T6" fmla="*/ 0 w 31"/>
                <a:gd name="T7" fmla="*/ 3 h 6"/>
                <a:gd name="T8" fmla="*/ 28 w 3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6">
                  <a:moveTo>
                    <a:pt x="28" y="0"/>
                  </a:moveTo>
                  <a:lnTo>
                    <a:pt x="31" y="3"/>
                  </a:lnTo>
                  <a:lnTo>
                    <a:pt x="0" y="6"/>
                  </a:lnTo>
                  <a:lnTo>
                    <a:pt x="0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71" name="Freeform 95"/>
            <p:cNvSpPr>
              <a:spLocks/>
            </p:cNvSpPr>
            <p:nvPr/>
          </p:nvSpPr>
          <p:spPr bwMode="auto">
            <a:xfrm>
              <a:off x="6316893" y="2481760"/>
              <a:ext cx="10442" cy="31327"/>
            </a:xfrm>
            <a:custGeom>
              <a:avLst/>
              <a:gdLst>
                <a:gd name="T0" fmla="*/ 3 w 6"/>
                <a:gd name="T1" fmla="*/ 0 h 28"/>
                <a:gd name="T2" fmla="*/ 6 w 6"/>
                <a:gd name="T3" fmla="*/ 0 h 28"/>
                <a:gd name="T4" fmla="*/ 3 w 6"/>
                <a:gd name="T5" fmla="*/ 28 h 28"/>
                <a:gd name="T6" fmla="*/ 0 w 6"/>
                <a:gd name="T7" fmla="*/ 28 h 28"/>
                <a:gd name="T8" fmla="*/ 3 w 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8">
                  <a:moveTo>
                    <a:pt x="3" y="0"/>
                  </a:moveTo>
                  <a:lnTo>
                    <a:pt x="6" y="0"/>
                  </a:lnTo>
                  <a:lnTo>
                    <a:pt x="3" y="28"/>
                  </a:lnTo>
                  <a:lnTo>
                    <a:pt x="0" y="28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72" name="Freeform 96"/>
            <p:cNvSpPr>
              <a:spLocks/>
            </p:cNvSpPr>
            <p:nvPr/>
          </p:nvSpPr>
          <p:spPr bwMode="auto">
            <a:xfrm>
              <a:off x="6290790" y="2507863"/>
              <a:ext cx="31327" cy="10442"/>
            </a:xfrm>
            <a:custGeom>
              <a:avLst/>
              <a:gdLst>
                <a:gd name="T0" fmla="*/ 28 w 31"/>
                <a:gd name="T1" fmla="*/ 0 h 12"/>
                <a:gd name="T2" fmla="*/ 31 w 31"/>
                <a:gd name="T3" fmla="*/ 6 h 12"/>
                <a:gd name="T4" fmla="*/ 0 w 31"/>
                <a:gd name="T5" fmla="*/ 12 h 12"/>
                <a:gd name="T6" fmla="*/ 0 w 31"/>
                <a:gd name="T7" fmla="*/ 6 h 12"/>
                <a:gd name="T8" fmla="*/ 28 w 3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2">
                  <a:moveTo>
                    <a:pt x="28" y="0"/>
                  </a:moveTo>
                  <a:lnTo>
                    <a:pt x="31" y="6"/>
                  </a:lnTo>
                  <a:lnTo>
                    <a:pt x="0" y="12"/>
                  </a:lnTo>
                  <a:lnTo>
                    <a:pt x="0" y="6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73" name="Freeform 97"/>
            <p:cNvSpPr>
              <a:spLocks/>
            </p:cNvSpPr>
            <p:nvPr/>
          </p:nvSpPr>
          <p:spPr bwMode="auto">
            <a:xfrm>
              <a:off x="6290790" y="2486981"/>
              <a:ext cx="5221" cy="31327"/>
            </a:xfrm>
            <a:custGeom>
              <a:avLst/>
              <a:gdLst>
                <a:gd name="T0" fmla="*/ 3 w 5"/>
                <a:gd name="T1" fmla="*/ 0 h 31"/>
                <a:gd name="T2" fmla="*/ 5 w 5"/>
                <a:gd name="T3" fmla="*/ 0 h 31"/>
                <a:gd name="T4" fmla="*/ 3 w 5"/>
                <a:gd name="T5" fmla="*/ 31 h 31"/>
                <a:gd name="T6" fmla="*/ 0 w 5"/>
                <a:gd name="T7" fmla="*/ 31 h 31"/>
                <a:gd name="T8" fmla="*/ 3 w 5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1">
                  <a:moveTo>
                    <a:pt x="3" y="0"/>
                  </a:moveTo>
                  <a:lnTo>
                    <a:pt x="5" y="0"/>
                  </a:lnTo>
                  <a:lnTo>
                    <a:pt x="3" y="31"/>
                  </a:lnTo>
                  <a:lnTo>
                    <a:pt x="0" y="3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74" name="Freeform 98"/>
            <p:cNvSpPr>
              <a:spLocks/>
            </p:cNvSpPr>
            <p:nvPr/>
          </p:nvSpPr>
          <p:spPr bwMode="auto">
            <a:xfrm>
              <a:off x="6290790" y="2497423"/>
              <a:ext cx="15663" cy="20884"/>
            </a:xfrm>
            <a:custGeom>
              <a:avLst/>
              <a:gdLst>
                <a:gd name="T0" fmla="*/ 14 w 17"/>
                <a:gd name="T1" fmla="*/ 0 h 20"/>
                <a:gd name="T2" fmla="*/ 17 w 17"/>
                <a:gd name="T3" fmla="*/ 3 h 20"/>
                <a:gd name="T4" fmla="*/ 3 w 17"/>
                <a:gd name="T5" fmla="*/ 20 h 20"/>
                <a:gd name="T6" fmla="*/ 0 w 17"/>
                <a:gd name="T7" fmla="*/ 17 h 20"/>
                <a:gd name="T8" fmla="*/ 14 w 17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14" y="0"/>
                  </a:moveTo>
                  <a:lnTo>
                    <a:pt x="17" y="3"/>
                  </a:lnTo>
                  <a:lnTo>
                    <a:pt x="3" y="20"/>
                  </a:lnTo>
                  <a:lnTo>
                    <a:pt x="0" y="17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75" name="Freeform 99"/>
            <p:cNvSpPr>
              <a:spLocks/>
            </p:cNvSpPr>
            <p:nvPr/>
          </p:nvSpPr>
          <p:spPr bwMode="auto">
            <a:xfrm>
              <a:off x="6306451" y="2481760"/>
              <a:ext cx="20884" cy="20884"/>
            </a:xfrm>
            <a:custGeom>
              <a:avLst/>
              <a:gdLst>
                <a:gd name="T0" fmla="*/ 17 w 20"/>
                <a:gd name="T1" fmla="*/ 0 h 17"/>
                <a:gd name="T2" fmla="*/ 20 w 20"/>
                <a:gd name="T3" fmla="*/ 3 h 17"/>
                <a:gd name="T4" fmla="*/ 3 w 20"/>
                <a:gd name="T5" fmla="*/ 17 h 17"/>
                <a:gd name="T6" fmla="*/ 0 w 20"/>
                <a:gd name="T7" fmla="*/ 14 h 17"/>
                <a:gd name="T8" fmla="*/ 17 w 20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17" y="0"/>
                  </a:moveTo>
                  <a:lnTo>
                    <a:pt x="20" y="3"/>
                  </a:lnTo>
                  <a:lnTo>
                    <a:pt x="3" y="17"/>
                  </a:lnTo>
                  <a:lnTo>
                    <a:pt x="0" y="14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76" name="Freeform 100"/>
            <p:cNvSpPr>
              <a:spLocks/>
            </p:cNvSpPr>
            <p:nvPr/>
          </p:nvSpPr>
          <p:spPr bwMode="auto">
            <a:xfrm>
              <a:off x="6269906" y="2460876"/>
              <a:ext cx="26105" cy="5221"/>
            </a:xfrm>
            <a:custGeom>
              <a:avLst/>
              <a:gdLst>
                <a:gd name="T0" fmla="*/ 0 w 28"/>
                <a:gd name="T1" fmla="*/ 7 h 7"/>
                <a:gd name="T2" fmla="*/ 0 w 28"/>
                <a:gd name="T3" fmla="*/ 4 h 7"/>
                <a:gd name="T4" fmla="*/ 28 w 28"/>
                <a:gd name="T5" fmla="*/ 0 h 7"/>
                <a:gd name="T6" fmla="*/ 28 w 28"/>
                <a:gd name="T7" fmla="*/ 3 h 7"/>
                <a:gd name="T8" fmla="*/ 0 w 2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7">
                  <a:moveTo>
                    <a:pt x="0" y="7"/>
                  </a:moveTo>
                  <a:lnTo>
                    <a:pt x="0" y="4"/>
                  </a:lnTo>
                  <a:lnTo>
                    <a:pt x="28" y="0"/>
                  </a:lnTo>
                  <a:lnTo>
                    <a:pt x="28" y="3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77" name="Freeform 101"/>
            <p:cNvSpPr>
              <a:spLocks/>
            </p:cNvSpPr>
            <p:nvPr/>
          </p:nvSpPr>
          <p:spPr bwMode="auto">
            <a:xfrm>
              <a:off x="6296009" y="2455655"/>
              <a:ext cx="5221" cy="31327"/>
            </a:xfrm>
            <a:custGeom>
              <a:avLst/>
              <a:gdLst>
                <a:gd name="T0" fmla="*/ 5 w 8"/>
                <a:gd name="T1" fmla="*/ 0 h 29"/>
                <a:gd name="T2" fmla="*/ 8 w 8"/>
                <a:gd name="T3" fmla="*/ 0 h 29"/>
                <a:gd name="T4" fmla="*/ 5 w 8"/>
                <a:gd name="T5" fmla="*/ 29 h 29"/>
                <a:gd name="T6" fmla="*/ 0 w 8"/>
                <a:gd name="T7" fmla="*/ 29 h 29"/>
                <a:gd name="T8" fmla="*/ 5 w 8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9">
                  <a:moveTo>
                    <a:pt x="5" y="0"/>
                  </a:moveTo>
                  <a:lnTo>
                    <a:pt x="8" y="0"/>
                  </a:lnTo>
                  <a:lnTo>
                    <a:pt x="5" y="29"/>
                  </a:lnTo>
                  <a:lnTo>
                    <a:pt x="0" y="29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78" name="Freeform 102"/>
            <p:cNvSpPr>
              <a:spLocks/>
            </p:cNvSpPr>
            <p:nvPr/>
          </p:nvSpPr>
          <p:spPr bwMode="auto">
            <a:xfrm>
              <a:off x="6269906" y="2486981"/>
              <a:ext cx="26105" cy="5221"/>
            </a:xfrm>
            <a:custGeom>
              <a:avLst/>
              <a:gdLst>
                <a:gd name="T0" fmla="*/ 28 w 28"/>
                <a:gd name="T1" fmla="*/ 0 h 8"/>
                <a:gd name="T2" fmla="*/ 28 w 28"/>
                <a:gd name="T3" fmla="*/ 3 h 8"/>
                <a:gd name="T4" fmla="*/ 0 w 28"/>
                <a:gd name="T5" fmla="*/ 8 h 8"/>
                <a:gd name="T6" fmla="*/ 0 w 28"/>
                <a:gd name="T7" fmla="*/ 5 h 8"/>
                <a:gd name="T8" fmla="*/ 28 w 2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8">
                  <a:moveTo>
                    <a:pt x="28" y="0"/>
                  </a:moveTo>
                  <a:lnTo>
                    <a:pt x="28" y="3"/>
                  </a:lnTo>
                  <a:lnTo>
                    <a:pt x="0" y="8"/>
                  </a:lnTo>
                  <a:lnTo>
                    <a:pt x="0" y="5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79" name="Freeform 103"/>
            <p:cNvSpPr>
              <a:spLocks/>
            </p:cNvSpPr>
            <p:nvPr/>
          </p:nvSpPr>
          <p:spPr bwMode="auto">
            <a:xfrm>
              <a:off x="6264685" y="2460876"/>
              <a:ext cx="5221" cy="31327"/>
            </a:xfrm>
            <a:custGeom>
              <a:avLst/>
              <a:gdLst>
                <a:gd name="T0" fmla="*/ 3 w 6"/>
                <a:gd name="T1" fmla="*/ 0 h 31"/>
                <a:gd name="T2" fmla="*/ 6 w 6"/>
                <a:gd name="T3" fmla="*/ 0 h 31"/>
                <a:gd name="T4" fmla="*/ 3 w 6"/>
                <a:gd name="T5" fmla="*/ 31 h 31"/>
                <a:gd name="T6" fmla="*/ 0 w 6"/>
                <a:gd name="T7" fmla="*/ 31 h 31"/>
                <a:gd name="T8" fmla="*/ 3 w 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1">
                  <a:moveTo>
                    <a:pt x="3" y="0"/>
                  </a:moveTo>
                  <a:lnTo>
                    <a:pt x="6" y="0"/>
                  </a:lnTo>
                  <a:lnTo>
                    <a:pt x="3" y="31"/>
                  </a:lnTo>
                  <a:lnTo>
                    <a:pt x="0" y="3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80" name="Freeform 104"/>
            <p:cNvSpPr>
              <a:spLocks/>
            </p:cNvSpPr>
            <p:nvPr/>
          </p:nvSpPr>
          <p:spPr bwMode="auto">
            <a:xfrm>
              <a:off x="6264685" y="2476539"/>
              <a:ext cx="20884" cy="15663"/>
            </a:xfrm>
            <a:custGeom>
              <a:avLst/>
              <a:gdLst>
                <a:gd name="T0" fmla="*/ 17 w 20"/>
                <a:gd name="T1" fmla="*/ 0 h 20"/>
                <a:gd name="T2" fmla="*/ 20 w 20"/>
                <a:gd name="T3" fmla="*/ 0 h 20"/>
                <a:gd name="T4" fmla="*/ 3 w 20"/>
                <a:gd name="T5" fmla="*/ 20 h 20"/>
                <a:gd name="T6" fmla="*/ 0 w 20"/>
                <a:gd name="T7" fmla="*/ 17 h 20"/>
                <a:gd name="T8" fmla="*/ 17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7" y="0"/>
                  </a:moveTo>
                  <a:lnTo>
                    <a:pt x="20" y="0"/>
                  </a:lnTo>
                  <a:lnTo>
                    <a:pt x="3" y="20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81" name="Freeform 105"/>
            <p:cNvSpPr>
              <a:spLocks/>
            </p:cNvSpPr>
            <p:nvPr/>
          </p:nvSpPr>
          <p:spPr bwMode="auto">
            <a:xfrm>
              <a:off x="6280348" y="2455655"/>
              <a:ext cx="20884" cy="20884"/>
            </a:xfrm>
            <a:custGeom>
              <a:avLst/>
              <a:gdLst>
                <a:gd name="T0" fmla="*/ 17 w 17"/>
                <a:gd name="T1" fmla="*/ 0 h 17"/>
                <a:gd name="T2" fmla="*/ 17 w 17"/>
                <a:gd name="T3" fmla="*/ 3 h 17"/>
                <a:gd name="T4" fmla="*/ 3 w 17"/>
                <a:gd name="T5" fmla="*/ 17 h 17"/>
                <a:gd name="T6" fmla="*/ 0 w 17"/>
                <a:gd name="T7" fmla="*/ 17 h 17"/>
                <a:gd name="T8" fmla="*/ 17 w 1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0"/>
                  </a:moveTo>
                  <a:lnTo>
                    <a:pt x="17" y="3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82" name="Freeform 106"/>
            <p:cNvSpPr>
              <a:spLocks/>
            </p:cNvSpPr>
            <p:nvPr/>
          </p:nvSpPr>
          <p:spPr bwMode="auto">
            <a:xfrm>
              <a:off x="6243800" y="2434770"/>
              <a:ext cx="26105" cy="5221"/>
            </a:xfrm>
            <a:custGeom>
              <a:avLst/>
              <a:gdLst>
                <a:gd name="T0" fmla="*/ 0 w 25"/>
                <a:gd name="T1" fmla="*/ 7 h 7"/>
                <a:gd name="T2" fmla="*/ 0 w 25"/>
                <a:gd name="T3" fmla="*/ 4 h 7"/>
                <a:gd name="T4" fmla="*/ 25 w 25"/>
                <a:gd name="T5" fmla="*/ 0 h 7"/>
                <a:gd name="T6" fmla="*/ 25 w 25"/>
                <a:gd name="T7" fmla="*/ 3 h 7"/>
                <a:gd name="T8" fmla="*/ 0 w 25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0" y="7"/>
                  </a:moveTo>
                  <a:lnTo>
                    <a:pt x="0" y="4"/>
                  </a:lnTo>
                  <a:lnTo>
                    <a:pt x="25" y="0"/>
                  </a:lnTo>
                  <a:lnTo>
                    <a:pt x="25" y="3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83" name="Freeform 107"/>
            <p:cNvSpPr>
              <a:spLocks/>
            </p:cNvSpPr>
            <p:nvPr/>
          </p:nvSpPr>
          <p:spPr bwMode="auto">
            <a:xfrm>
              <a:off x="6269906" y="2434770"/>
              <a:ext cx="5221" cy="26105"/>
            </a:xfrm>
            <a:custGeom>
              <a:avLst/>
              <a:gdLst>
                <a:gd name="T0" fmla="*/ 3 w 6"/>
                <a:gd name="T1" fmla="*/ 0 h 25"/>
                <a:gd name="T2" fmla="*/ 6 w 6"/>
                <a:gd name="T3" fmla="*/ 0 h 25"/>
                <a:gd name="T4" fmla="*/ 3 w 6"/>
                <a:gd name="T5" fmla="*/ 25 h 25"/>
                <a:gd name="T6" fmla="*/ 0 w 6"/>
                <a:gd name="T7" fmla="*/ 25 h 25"/>
                <a:gd name="T8" fmla="*/ 3 w 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5">
                  <a:moveTo>
                    <a:pt x="3" y="0"/>
                  </a:moveTo>
                  <a:lnTo>
                    <a:pt x="6" y="0"/>
                  </a:lnTo>
                  <a:lnTo>
                    <a:pt x="3" y="25"/>
                  </a:lnTo>
                  <a:lnTo>
                    <a:pt x="0" y="25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84" name="Freeform 108"/>
            <p:cNvSpPr>
              <a:spLocks/>
            </p:cNvSpPr>
            <p:nvPr/>
          </p:nvSpPr>
          <p:spPr bwMode="auto">
            <a:xfrm>
              <a:off x="6243800" y="2455655"/>
              <a:ext cx="26105" cy="10442"/>
            </a:xfrm>
            <a:custGeom>
              <a:avLst/>
              <a:gdLst>
                <a:gd name="T0" fmla="*/ 25 w 25"/>
                <a:gd name="T1" fmla="*/ 0 h 9"/>
                <a:gd name="T2" fmla="*/ 25 w 25"/>
                <a:gd name="T3" fmla="*/ 3 h 9"/>
                <a:gd name="T4" fmla="*/ 0 w 25"/>
                <a:gd name="T5" fmla="*/ 9 h 9"/>
                <a:gd name="T6" fmla="*/ 0 w 25"/>
                <a:gd name="T7" fmla="*/ 6 h 9"/>
                <a:gd name="T8" fmla="*/ 25 w 2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9">
                  <a:moveTo>
                    <a:pt x="25" y="0"/>
                  </a:moveTo>
                  <a:lnTo>
                    <a:pt x="25" y="3"/>
                  </a:lnTo>
                  <a:lnTo>
                    <a:pt x="0" y="9"/>
                  </a:lnTo>
                  <a:lnTo>
                    <a:pt x="0" y="6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85" name="Freeform 109"/>
            <p:cNvSpPr>
              <a:spLocks/>
            </p:cNvSpPr>
            <p:nvPr/>
          </p:nvSpPr>
          <p:spPr bwMode="auto">
            <a:xfrm>
              <a:off x="6243800" y="2439991"/>
              <a:ext cx="5221" cy="26105"/>
            </a:xfrm>
            <a:custGeom>
              <a:avLst/>
              <a:gdLst>
                <a:gd name="T0" fmla="*/ 3 w 5"/>
                <a:gd name="T1" fmla="*/ 0 h 28"/>
                <a:gd name="T2" fmla="*/ 5 w 5"/>
                <a:gd name="T3" fmla="*/ 3 h 28"/>
                <a:gd name="T4" fmla="*/ 3 w 5"/>
                <a:gd name="T5" fmla="*/ 28 h 28"/>
                <a:gd name="T6" fmla="*/ 0 w 5"/>
                <a:gd name="T7" fmla="*/ 28 h 28"/>
                <a:gd name="T8" fmla="*/ 3 w 5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8">
                  <a:moveTo>
                    <a:pt x="3" y="0"/>
                  </a:moveTo>
                  <a:lnTo>
                    <a:pt x="5" y="3"/>
                  </a:lnTo>
                  <a:lnTo>
                    <a:pt x="3" y="28"/>
                  </a:lnTo>
                  <a:lnTo>
                    <a:pt x="0" y="28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86" name="Freeform 110"/>
            <p:cNvSpPr>
              <a:spLocks/>
            </p:cNvSpPr>
            <p:nvPr/>
          </p:nvSpPr>
          <p:spPr bwMode="auto">
            <a:xfrm>
              <a:off x="6243800" y="2450433"/>
              <a:ext cx="10442" cy="15663"/>
            </a:xfrm>
            <a:custGeom>
              <a:avLst/>
              <a:gdLst>
                <a:gd name="T0" fmla="*/ 14 w 14"/>
                <a:gd name="T1" fmla="*/ 0 h 17"/>
                <a:gd name="T2" fmla="*/ 14 w 14"/>
                <a:gd name="T3" fmla="*/ 0 h 17"/>
                <a:gd name="T4" fmla="*/ 3 w 14"/>
                <a:gd name="T5" fmla="*/ 17 h 17"/>
                <a:gd name="T6" fmla="*/ 0 w 14"/>
                <a:gd name="T7" fmla="*/ 14 h 17"/>
                <a:gd name="T8" fmla="*/ 14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4" y="0"/>
                  </a:moveTo>
                  <a:lnTo>
                    <a:pt x="14" y="0"/>
                  </a:lnTo>
                  <a:lnTo>
                    <a:pt x="3" y="17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87" name="Freeform 111"/>
            <p:cNvSpPr>
              <a:spLocks/>
            </p:cNvSpPr>
            <p:nvPr/>
          </p:nvSpPr>
          <p:spPr bwMode="auto">
            <a:xfrm>
              <a:off x="6254242" y="2434770"/>
              <a:ext cx="15663" cy="15663"/>
            </a:xfrm>
            <a:custGeom>
              <a:avLst/>
              <a:gdLst>
                <a:gd name="T0" fmla="*/ 14 w 14"/>
                <a:gd name="T1" fmla="*/ 0 h 17"/>
                <a:gd name="T2" fmla="*/ 14 w 14"/>
                <a:gd name="T3" fmla="*/ 3 h 17"/>
                <a:gd name="T4" fmla="*/ 0 w 14"/>
                <a:gd name="T5" fmla="*/ 17 h 17"/>
                <a:gd name="T6" fmla="*/ 0 w 14"/>
                <a:gd name="T7" fmla="*/ 14 h 17"/>
                <a:gd name="T8" fmla="*/ 14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4" y="0"/>
                  </a:moveTo>
                  <a:lnTo>
                    <a:pt x="14" y="3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88" name="Freeform 112"/>
            <p:cNvSpPr>
              <a:spLocks/>
            </p:cNvSpPr>
            <p:nvPr/>
          </p:nvSpPr>
          <p:spPr bwMode="auto">
            <a:xfrm>
              <a:off x="6233358" y="2439991"/>
              <a:ext cx="360249" cy="370689"/>
            </a:xfrm>
            <a:custGeom>
              <a:avLst/>
              <a:gdLst>
                <a:gd name="T0" fmla="*/ 9 w 359"/>
                <a:gd name="T1" fmla="*/ 0 h 364"/>
                <a:gd name="T2" fmla="*/ 359 w 359"/>
                <a:gd name="T3" fmla="*/ 352 h 364"/>
                <a:gd name="T4" fmla="*/ 347 w 359"/>
                <a:gd name="T5" fmla="*/ 364 h 364"/>
                <a:gd name="T6" fmla="*/ 0 w 359"/>
                <a:gd name="T7" fmla="*/ 8 h 364"/>
                <a:gd name="T8" fmla="*/ 9 w 359"/>
                <a:gd name="T9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364">
                  <a:moveTo>
                    <a:pt x="9" y="0"/>
                  </a:moveTo>
                  <a:lnTo>
                    <a:pt x="359" y="352"/>
                  </a:lnTo>
                  <a:lnTo>
                    <a:pt x="347" y="364"/>
                  </a:lnTo>
                  <a:lnTo>
                    <a:pt x="0" y="8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89" name="Rectangle 113"/>
            <p:cNvSpPr>
              <a:spLocks noChangeArrowheads="1"/>
            </p:cNvSpPr>
            <p:nvPr/>
          </p:nvSpPr>
          <p:spPr bwMode="auto">
            <a:xfrm>
              <a:off x="6212474" y="2382561"/>
              <a:ext cx="15663" cy="3654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90" name="Freeform 114"/>
            <p:cNvSpPr>
              <a:spLocks/>
            </p:cNvSpPr>
            <p:nvPr/>
          </p:nvSpPr>
          <p:spPr bwMode="auto">
            <a:xfrm>
              <a:off x="6217695" y="2408665"/>
              <a:ext cx="31327" cy="36548"/>
            </a:xfrm>
            <a:custGeom>
              <a:avLst/>
              <a:gdLst>
                <a:gd name="T0" fmla="*/ 6 w 34"/>
                <a:gd name="T1" fmla="*/ 0 h 36"/>
                <a:gd name="T2" fmla="*/ 34 w 34"/>
                <a:gd name="T3" fmla="*/ 31 h 36"/>
                <a:gd name="T4" fmla="*/ 29 w 34"/>
                <a:gd name="T5" fmla="*/ 36 h 36"/>
                <a:gd name="T6" fmla="*/ 0 w 34"/>
                <a:gd name="T7" fmla="*/ 8 h 36"/>
                <a:gd name="T8" fmla="*/ 6 w 34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6">
                  <a:moveTo>
                    <a:pt x="6" y="0"/>
                  </a:moveTo>
                  <a:lnTo>
                    <a:pt x="34" y="31"/>
                  </a:lnTo>
                  <a:lnTo>
                    <a:pt x="29" y="36"/>
                  </a:lnTo>
                  <a:lnTo>
                    <a:pt x="0" y="8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91" name="Rectangle 115"/>
            <p:cNvSpPr>
              <a:spLocks noChangeArrowheads="1"/>
            </p:cNvSpPr>
            <p:nvPr/>
          </p:nvSpPr>
          <p:spPr bwMode="auto">
            <a:xfrm>
              <a:off x="7329767" y="2737587"/>
              <a:ext cx="146189" cy="33936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92" name="Freeform 116"/>
            <p:cNvSpPr>
              <a:spLocks/>
            </p:cNvSpPr>
            <p:nvPr/>
          </p:nvSpPr>
          <p:spPr bwMode="auto">
            <a:xfrm>
              <a:off x="6755457" y="1923114"/>
              <a:ext cx="46990" cy="412458"/>
            </a:xfrm>
            <a:custGeom>
              <a:avLst/>
              <a:gdLst>
                <a:gd name="T0" fmla="*/ 11 w 45"/>
                <a:gd name="T1" fmla="*/ 0 h 409"/>
                <a:gd name="T2" fmla="*/ 45 w 45"/>
                <a:gd name="T3" fmla="*/ 409 h 409"/>
                <a:gd name="T4" fmla="*/ 33 w 45"/>
                <a:gd name="T5" fmla="*/ 398 h 409"/>
                <a:gd name="T6" fmla="*/ 25 w 45"/>
                <a:gd name="T7" fmla="*/ 319 h 409"/>
                <a:gd name="T8" fmla="*/ 36 w 45"/>
                <a:gd name="T9" fmla="*/ 310 h 409"/>
                <a:gd name="T10" fmla="*/ 31 w 45"/>
                <a:gd name="T11" fmla="*/ 305 h 409"/>
                <a:gd name="T12" fmla="*/ 33 w 45"/>
                <a:gd name="T13" fmla="*/ 302 h 409"/>
                <a:gd name="T14" fmla="*/ 25 w 45"/>
                <a:gd name="T15" fmla="*/ 296 h 409"/>
                <a:gd name="T16" fmla="*/ 19 w 45"/>
                <a:gd name="T17" fmla="*/ 234 h 409"/>
                <a:gd name="T18" fmla="*/ 25 w 45"/>
                <a:gd name="T19" fmla="*/ 228 h 409"/>
                <a:gd name="T20" fmla="*/ 22 w 45"/>
                <a:gd name="T21" fmla="*/ 226 h 409"/>
                <a:gd name="T22" fmla="*/ 22 w 45"/>
                <a:gd name="T23" fmla="*/ 226 h 409"/>
                <a:gd name="T24" fmla="*/ 17 w 45"/>
                <a:gd name="T25" fmla="*/ 223 h 409"/>
                <a:gd name="T26" fmla="*/ 14 w 45"/>
                <a:gd name="T27" fmla="*/ 166 h 409"/>
                <a:gd name="T28" fmla="*/ 19 w 45"/>
                <a:gd name="T29" fmla="*/ 161 h 409"/>
                <a:gd name="T30" fmla="*/ 17 w 45"/>
                <a:gd name="T31" fmla="*/ 158 h 409"/>
                <a:gd name="T32" fmla="*/ 17 w 45"/>
                <a:gd name="T33" fmla="*/ 158 h 409"/>
                <a:gd name="T34" fmla="*/ 11 w 45"/>
                <a:gd name="T35" fmla="*/ 155 h 409"/>
                <a:gd name="T36" fmla="*/ 8 w 45"/>
                <a:gd name="T37" fmla="*/ 107 h 409"/>
                <a:gd name="T38" fmla="*/ 19 w 45"/>
                <a:gd name="T39" fmla="*/ 99 h 409"/>
                <a:gd name="T40" fmla="*/ 17 w 45"/>
                <a:gd name="T41" fmla="*/ 96 h 409"/>
                <a:gd name="T42" fmla="*/ 17 w 45"/>
                <a:gd name="T43" fmla="*/ 96 h 409"/>
                <a:gd name="T44" fmla="*/ 5 w 45"/>
                <a:gd name="T45" fmla="*/ 87 h 409"/>
                <a:gd name="T46" fmla="*/ 2 w 45"/>
                <a:gd name="T47" fmla="*/ 39 h 409"/>
                <a:gd name="T48" fmla="*/ 14 w 45"/>
                <a:gd name="T49" fmla="*/ 31 h 409"/>
                <a:gd name="T50" fmla="*/ 11 w 45"/>
                <a:gd name="T51" fmla="*/ 28 h 409"/>
                <a:gd name="T52" fmla="*/ 11 w 45"/>
                <a:gd name="T53" fmla="*/ 28 h 409"/>
                <a:gd name="T54" fmla="*/ 2 w 45"/>
                <a:gd name="T55" fmla="*/ 19 h 409"/>
                <a:gd name="T56" fmla="*/ 0 w 45"/>
                <a:gd name="T57" fmla="*/ 8 h 409"/>
                <a:gd name="T58" fmla="*/ 11 w 45"/>
                <a:gd name="T59" fmla="*/ 8 h 409"/>
                <a:gd name="T60" fmla="*/ 11 w 45"/>
                <a:gd name="T61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09">
                  <a:moveTo>
                    <a:pt x="11" y="0"/>
                  </a:moveTo>
                  <a:lnTo>
                    <a:pt x="45" y="409"/>
                  </a:lnTo>
                  <a:lnTo>
                    <a:pt x="33" y="398"/>
                  </a:lnTo>
                  <a:lnTo>
                    <a:pt x="25" y="319"/>
                  </a:lnTo>
                  <a:lnTo>
                    <a:pt x="36" y="310"/>
                  </a:lnTo>
                  <a:lnTo>
                    <a:pt x="31" y="305"/>
                  </a:lnTo>
                  <a:lnTo>
                    <a:pt x="33" y="302"/>
                  </a:lnTo>
                  <a:lnTo>
                    <a:pt x="25" y="296"/>
                  </a:lnTo>
                  <a:lnTo>
                    <a:pt x="19" y="234"/>
                  </a:lnTo>
                  <a:lnTo>
                    <a:pt x="25" y="228"/>
                  </a:lnTo>
                  <a:lnTo>
                    <a:pt x="22" y="226"/>
                  </a:lnTo>
                  <a:lnTo>
                    <a:pt x="22" y="226"/>
                  </a:lnTo>
                  <a:lnTo>
                    <a:pt x="17" y="223"/>
                  </a:lnTo>
                  <a:lnTo>
                    <a:pt x="14" y="166"/>
                  </a:lnTo>
                  <a:lnTo>
                    <a:pt x="19" y="161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1" y="155"/>
                  </a:lnTo>
                  <a:lnTo>
                    <a:pt x="8" y="107"/>
                  </a:lnTo>
                  <a:lnTo>
                    <a:pt x="19" y="99"/>
                  </a:lnTo>
                  <a:lnTo>
                    <a:pt x="17" y="96"/>
                  </a:lnTo>
                  <a:lnTo>
                    <a:pt x="17" y="96"/>
                  </a:lnTo>
                  <a:lnTo>
                    <a:pt x="5" y="87"/>
                  </a:lnTo>
                  <a:lnTo>
                    <a:pt x="2" y="39"/>
                  </a:lnTo>
                  <a:lnTo>
                    <a:pt x="14" y="31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2" y="19"/>
                  </a:lnTo>
                  <a:lnTo>
                    <a:pt x="0" y="8"/>
                  </a:lnTo>
                  <a:lnTo>
                    <a:pt x="11" y="8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93" name="Freeform 117"/>
            <p:cNvSpPr>
              <a:spLocks/>
            </p:cNvSpPr>
            <p:nvPr/>
          </p:nvSpPr>
          <p:spPr bwMode="auto">
            <a:xfrm>
              <a:off x="6792005" y="2351235"/>
              <a:ext cx="20884" cy="73093"/>
            </a:xfrm>
            <a:custGeom>
              <a:avLst/>
              <a:gdLst>
                <a:gd name="T0" fmla="*/ 12 w 17"/>
                <a:gd name="T1" fmla="*/ 0 h 74"/>
                <a:gd name="T2" fmla="*/ 17 w 17"/>
                <a:gd name="T3" fmla="*/ 74 h 74"/>
                <a:gd name="T4" fmla="*/ 6 w 17"/>
                <a:gd name="T5" fmla="*/ 74 h 74"/>
                <a:gd name="T6" fmla="*/ 0 w 17"/>
                <a:gd name="T7" fmla="*/ 9 h 74"/>
                <a:gd name="T8" fmla="*/ 12 w 17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4">
                  <a:moveTo>
                    <a:pt x="12" y="0"/>
                  </a:moveTo>
                  <a:lnTo>
                    <a:pt x="17" y="74"/>
                  </a:lnTo>
                  <a:lnTo>
                    <a:pt x="6" y="74"/>
                  </a:lnTo>
                  <a:lnTo>
                    <a:pt x="0" y="9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94" name="Freeform 118"/>
            <p:cNvSpPr>
              <a:spLocks/>
            </p:cNvSpPr>
            <p:nvPr/>
          </p:nvSpPr>
          <p:spPr bwMode="auto">
            <a:xfrm>
              <a:off x="6802447" y="2335572"/>
              <a:ext cx="0" cy="5221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95" name="Freeform 119"/>
            <p:cNvSpPr>
              <a:spLocks/>
            </p:cNvSpPr>
            <p:nvPr/>
          </p:nvSpPr>
          <p:spPr bwMode="auto">
            <a:xfrm>
              <a:off x="6656258" y="1923114"/>
              <a:ext cx="41769" cy="412458"/>
            </a:xfrm>
            <a:custGeom>
              <a:avLst/>
              <a:gdLst>
                <a:gd name="T0" fmla="*/ 31 w 42"/>
                <a:gd name="T1" fmla="*/ 0 h 409"/>
                <a:gd name="T2" fmla="*/ 31 w 42"/>
                <a:gd name="T3" fmla="*/ 8 h 409"/>
                <a:gd name="T4" fmla="*/ 42 w 42"/>
                <a:gd name="T5" fmla="*/ 8 h 409"/>
                <a:gd name="T6" fmla="*/ 42 w 42"/>
                <a:gd name="T7" fmla="*/ 19 h 409"/>
                <a:gd name="T8" fmla="*/ 31 w 42"/>
                <a:gd name="T9" fmla="*/ 28 h 409"/>
                <a:gd name="T10" fmla="*/ 34 w 42"/>
                <a:gd name="T11" fmla="*/ 31 h 409"/>
                <a:gd name="T12" fmla="*/ 34 w 42"/>
                <a:gd name="T13" fmla="*/ 34 h 409"/>
                <a:gd name="T14" fmla="*/ 39 w 42"/>
                <a:gd name="T15" fmla="*/ 39 h 409"/>
                <a:gd name="T16" fmla="*/ 36 w 42"/>
                <a:gd name="T17" fmla="*/ 87 h 409"/>
                <a:gd name="T18" fmla="*/ 28 w 42"/>
                <a:gd name="T19" fmla="*/ 96 h 409"/>
                <a:gd name="T20" fmla="*/ 28 w 42"/>
                <a:gd name="T21" fmla="*/ 99 h 409"/>
                <a:gd name="T22" fmla="*/ 28 w 42"/>
                <a:gd name="T23" fmla="*/ 101 h 409"/>
                <a:gd name="T24" fmla="*/ 36 w 42"/>
                <a:gd name="T25" fmla="*/ 107 h 409"/>
                <a:gd name="T26" fmla="*/ 31 w 42"/>
                <a:gd name="T27" fmla="*/ 155 h 409"/>
                <a:gd name="T28" fmla="*/ 28 w 42"/>
                <a:gd name="T29" fmla="*/ 158 h 409"/>
                <a:gd name="T30" fmla="*/ 28 w 42"/>
                <a:gd name="T31" fmla="*/ 161 h 409"/>
                <a:gd name="T32" fmla="*/ 28 w 42"/>
                <a:gd name="T33" fmla="*/ 163 h 409"/>
                <a:gd name="T34" fmla="*/ 31 w 42"/>
                <a:gd name="T35" fmla="*/ 166 h 409"/>
                <a:gd name="T36" fmla="*/ 25 w 42"/>
                <a:gd name="T37" fmla="*/ 223 h 409"/>
                <a:gd name="T38" fmla="*/ 22 w 42"/>
                <a:gd name="T39" fmla="*/ 226 h 409"/>
                <a:gd name="T40" fmla="*/ 25 w 42"/>
                <a:gd name="T41" fmla="*/ 228 h 409"/>
                <a:gd name="T42" fmla="*/ 22 w 42"/>
                <a:gd name="T43" fmla="*/ 231 h 409"/>
                <a:gd name="T44" fmla="*/ 25 w 42"/>
                <a:gd name="T45" fmla="*/ 234 h 409"/>
                <a:gd name="T46" fmla="*/ 20 w 42"/>
                <a:gd name="T47" fmla="*/ 299 h 409"/>
                <a:gd name="T48" fmla="*/ 14 w 42"/>
                <a:gd name="T49" fmla="*/ 305 h 409"/>
                <a:gd name="T50" fmla="*/ 17 w 42"/>
                <a:gd name="T51" fmla="*/ 310 h 409"/>
                <a:gd name="T52" fmla="*/ 14 w 42"/>
                <a:gd name="T53" fmla="*/ 313 h 409"/>
                <a:gd name="T54" fmla="*/ 20 w 42"/>
                <a:gd name="T55" fmla="*/ 319 h 409"/>
                <a:gd name="T56" fmla="*/ 11 w 42"/>
                <a:gd name="T57" fmla="*/ 400 h 409"/>
                <a:gd name="T58" fmla="*/ 0 w 42"/>
                <a:gd name="T59" fmla="*/ 409 h 409"/>
                <a:gd name="T60" fmla="*/ 31 w 42"/>
                <a:gd name="T61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" h="409">
                  <a:moveTo>
                    <a:pt x="31" y="0"/>
                  </a:moveTo>
                  <a:lnTo>
                    <a:pt x="31" y="8"/>
                  </a:lnTo>
                  <a:lnTo>
                    <a:pt x="42" y="8"/>
                  </a:lnTo>
                  <a:lnTo>
                    <a:pt x="42" y="19"/>
                  </a:lnTo>
                  <a:lnTo>
                    <a:pt x="31" y="28"/>
                  </a:lnTo>
                  <a:lnTo>
                    <a:pt x="34" y="31"/>
                  </a:lnTo>
                  <a:lnTo>
                    <a:pt x="34" y="34"/>
                  </a:lnTo>
                  <a:lnTo>
                    <a:pt x="39" y="39"/>
                  </a:lnTo>
                  <a:lnTo>
                    <a:pt x="36" y="87"/>
                  </a:lnTo>
                  <a:lnTo>
                    <a:pt x="28" y="96"/>
                  </a:lnTo>
                  <a:lnTo>
                    <a:pt x="28" y="99"/>
                  </a:lnTo>
                  <a:lnTo>
                    <a:pt x="28" y="101"/>
                  </a:lnTo>
                  <a:lnTo>
                    <a:pt x="36" y="107"/>
                  </a:lnTo>
                  <a:lnTo>
                    <a:pt x="31" y="155"/>
                  </a:lnTo>
                  <a:lnTo>
                    <a:pt x="28" y="158"/>
                  </a:lnTo>
                  <a:lnTo>
                    <a:pt x="28" y="161"/>
                  </a:lnTo>
                  <a:lnTo>
                    <a:pt x="28" y="163"/>
                  </a:lnTo>
                  <a:lnTo>
                    <a:pt x="31" y="166"/>
                  </a:lnTo>
                  <a:lnTo>
                    <a:pt x="25" y="223"/>
                  </a:lnTo>
                  <a:lnTo>
                    <a:pt x="22" y="226"/>
                  </a:lnTo>
                  <a:lnTo>
                    <a:pt x="25" y="228"/>
                  </a:lnTo>
                  <a:lnTo>
                    <a:pt x="22" y="231"/>
                  </a:lnTo>
                  <a:lnTo>
                    <a:pt x="25" y="234"/>
                  </a:lnTo>
                  <a:lnTo>
                    <a:pt x="20" y="299"/>
                  </a:lnTo>
                  <a:lnTo>
                    <a:pt x="14" y="305"/>
                  </a:lnTo>
                  <a:lnTo>
                    <a:pt x="17" y="310"/>
                  </a:lnTo>
                  <a:lnTo>
                    <a:pt x="14" y="313"/>
                  </a:lnTo>
                  <a:lnTo>
                    <a:pt x="20" y="319"/>
                  </a:lnTo>
                  <a:lnTo>
                    <a:pt x="11" y="400"/>
                  </a:lnTo>
                  <a:lnTo>
                    <a:pt x="0" y="409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96" name="Freeform 120"/>
            <p:cNvSpPr>
              <a:spLocks/>
            </p:cNvSpPr>
            <p:nvPr/>
          </p:nvSpPr>
          <p:spPr bwMode="auto">
            <a:xfrm>
              <a:off x="6656258" y="2340793"/>
              <a:ext cx="5221" cy="10442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3 h 8"/>
                <a:gd name="T4" fmla="*/ 0 w 3"/>
                <a:gd name="T5" fmla="*/ 8 h 8"/>
                <a:gd name="T6" fmla="*/ 0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lnTo>
                    <a:pt x="3" y="3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97" name="Freeform 121"/>
            <p:cNvSpPr>
              <a:spLocks/>
            </p:cNvSpPr>
            <p:nvPr/>
          </p:nvSpPr>
          <p:spPr bwMode="auto">
            <a:xfrm>
              <a:off x="6651037" y="2351235"/>
              <a:ext cx="15663" cy="73093"/>
            </a:xfrm>
            <a:custGeom>
              <a:avLst/>
              <a:gdLst>
                <a:gd name="T0" fmla="*/ 6 w 17"/>
                <a:gd name="T1" fmla="*/ 0 h 74"/>
                <a:gd name="T2" fmla="*/ 17 w 17"/>
                <a:gd name="T3" fmla="*/ 9 h 74"/>
                <a:gd name="T4" fmla="*/ 11 w 17"/>
                <a:gd name="T5" fmla="*/ 74 h 74"/>
                <a:gd name="T6" fmla="*/ 0 w 17"/>
                <a:gd name="T7" fmla="*/ 74 h 74"/>
                <a:gd name="T8" fmla="*/ 6 w 17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4">
                  <a:moveTo>
                    <a:pt x="6" y="0"/>
                  </a:moveTo>
                  <a:lnTo>
                    <a:pt x="17" y="9"/>
                  </a:lnTo>
                  <a:lnTo>
                    <a:pt x="11" y="74"/>
                  </a:lnTo>
                  <a:lnTo>
                    <a:pt x="0" y="74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98" name="Freeform 122"/>
            <p:cNvSpPr>
              <a:spLocks/>
            </p:cNvSpPr>
            <p:nvPr/>
          </p:nvSpPr>
          <p:spPr bwMode="auto">
            <a:xfrm>
              <a:off x="6724130" y="2121511"/>
              <a:ext cx="15663" cy="31327"/>
            </a:xfrm>
            <a:custGeom>
              <a:avLst/>
              <a:gdLst>
                <a:gd name="T0" fmla="*/ 5 w 11"/>
                <a:gd name="T1" fmla="*/ 0 h 32"/>
                <a:gd name="T2" fmla="*/ 11 w 11"/>
                <a:gd name="T3" fmla="*/ 6 h 32"/>
                <a:gd name="T4" fmla="*/ 11 w 11"/>
                <a:gd name="T5" fmla="*/ 29 h 32"/>
                <a:gd name="T6" fmla="*/ 5 w 11"/>
                <a:gd name="T7" fmla="*/ 29 h 32"/>
                <a:gd name="T8" fmla="*/ 5 w 11"/>
                <a:gd name="T9" fmla="*/ 32 h 32"/>
                <a:gd name="T10" fmla="*/ 5 w 11"/>
                <a:gd name="T11" fmla="*/ 29 h 32"/>
                <a:gd name="T12" fmla="*/ 0 w 11"/>
                <a:gd name="T13" fmla="*/ 29 h 32"/>
                <a:gd name="T14" fmla="*/ 0 w 11"/>
                <a:gd name="T15" fmla="*/ 3 h 32"/>
                <a:gd name="T16" fmla="*/ 5 w 11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2">
                  <a:moveTo>
                    <a:pt x="5" y="0"/>
                  </a:moveTo>
                  <a:lnTo>
                    <a:pt x="11" y="6"/>
                  </a:lnTo>
                  <a:lnTo>
                    <a:pt x="11" y="29"/>
                  </a:lnTo>
                  <a:lnTo>
                    <a:pt x="5" y="29"/>
                  </a:lnTo>
                  <a:lnTo>
                    <a:pt x="5" y="32"/>
                  </a:lnTo>
                  <a:lnTo>
                    <a:pt x="5" y="29"/>
                  </a:lnTo>
                  <a:lnTo>
                    <a:pt x="0" y="29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99" name="Freeform 123"/>
            <p:cNvSpPr>
              <a:spLocks/>
            </p:cNvSpPr>
            <p:nvPr/>
          </p:nvSpPr>
          <p:spPr bwMode="auto">
            <a:xfrm>
              <a:off x="6724130" y="2090184"/>
              <a:ext cx="15663" cy="26105"/>
            </a:xfrm>
            <a:custGeom>
              <a:avLst/>
              <a:gdLst>
                <a:gd name="T0" fmla="*/ 5 w 11"/>
                <a:gd name="T1" fmla="*/ 0 h 28"/>
                <a:gd name="T2" fmla="*/ 11 w 11"/>
                <a:gd name="T3" fmla="*/ 0 h 28"/>
                <a:gd name="T4" fmla="*/ 11 w 11"/>
                <a:gd name="T5" fmla="*/ 22 h 28"/>
                <a:gd name="T6" fmla="*/ 5 w 11"/>
                <a:gd name="T7" fmla="*/ 28 h 28"/>
                <a:gd name="T8" fmla="*/ 0 w 11"/>
                <a:gd name="T9" fmla="*/ 22 h 28"/>
                <a:gd name="T10" fmla="*/ 0 w 11"/>
                <a:gd name="T11" fmla="*/ 0 h 28"/>
                <a:gd name="T12" fmla="*/ 5 w 11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8">
                  <a:moveTo>
                    <a:pt x="5" y="0"/>
                  </a:moveTo>
                  <a:lnTo>
                    <a:pt x="11" y="0"/>
                  </a:lnTo>
                  <a:lnTo>
                    <a:pt x="11" y="22"/>
                  </a:lnTo>
                  <a:lnTo>
                    <a:pt x="5" y="28"/>
                  </a:lnTo>
                  <a:lnTo>
                    <a:pt x="0" y="2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00" name="Freeform 124"/>
            <p:cNvSpPr>
              <a:spLocks/>
            </p:cNvSpPr>
            <p:nvPr/>
          </p:nvSpPr>
          <p:spPr bwMode="auto">
            <a:xfrm>
              <a:off x="6724130" y="2408665"/>
              <a:ext cx="15663" cy="15663"/>
            </a:xfrm>
            <a:custGeom>
              <a:avLst/>
              <a:gdLst>
                <a:gd name="T0" fmla="*/ 2 w 11"/>
                <a:gd name="T1" fmla="*/ 0 h 17"/>
                <a:gd name="T2" fmla="*/ 11 w 11"/>
                <a:gd name="T3" fmla="*/ 8 h 17"/>
                <a:gd name="T4" fmla="*/ 11 w 11"/>
                <a:gd name="T5" fmla="*/ 17 h 17"/>
                <a:gd name="T6" fmla="*/ 0 w 11"/>
                <a:gd name="T7" fmla="*/ 17 h 17"/>
                <a:gd name="T8" fmla="*/ 0 w 11"/>
                <a:gd name="T9" fmla="*/ 3 h 17"/>
                <a:gd name="T10" fmla="*/ 2 w 11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7">
                  <a:moveTo>
                    <a:pt x="2" y="0"/>
                  </a:moveTo>
                  <a:lnTo>
                    <a:pt x="11" y="8"/>
                  </a:lnTo>
                  <a:lnTo>
                    <a:pt x="11" y="17"/>
                  </a:lnTo>
                  <a:lnTo>
                    <a:pt x="0" y="17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01" name="Freeform 125"/>
            <p:cNvSpPr>
              <a:spLocks/>
            </p:cNvSpPr>
            <p:nvPr/>
          </p:nvSpPr>
          <p:spPr bwMode="auto">
            <a:xfrm>
              <a:off x="6724130" y="2158059"/>
              <a:ext cx="15663" cy="31327"/>
            </a:xfrm>
            <a:custGeom>
              <a:avLst/>
              <a:gdLst>
                <a:gd name="T0" fmla="*/ 0 w 11"/>
                <a:gd name="T1" fmla="*/ 0 h 31"/>
                <a:gd name="T2" fmla="*/ 11 w 11"/>
                <a:gd name="T3" fmla="*/ 0 h 31"/>
                <a:gd name="T4" fmla="*/ 11 w 11"/>
                <a:gd name="T5" fmla="*/ 26 h 31"/>
                <a:gd name="T6" fmla="*/ 8 w 11"/>
                <a:gd name="T7" fmla="*/ 31 h 31"/>
                <a:gd name="T8" fmla="*/ 0 w 11"/>
                <a:gd name="T9" fmla="*/ 26 h 31"/>
                <a:gd name="T10" fmla="*/ 0 w 11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1">
                  <a:moveTo>
                    <a:pt x="0" y="0"/>
                  </a:moveTo>
                  <a:lnTo>
                    <a:pt x="11" y="0"/>
                  </a:lnTo>
                  <a:lnTo>
                    <a:pt x="11" y="26"/>
                  </a:lnTo>
                  <a:lnTo>
                    <a:pt x="8" y="31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02" name="Freeform 126"/>
            <p:cNvSpPr>
              <a:spLocks/>
            </p:cNvSpPr>
            <p:nvPr/>
          </p:nvSpPr>
          <p:spPr bwMode="auto">
            <a:xfrm>
              <a:off x="6724130" y="2346014"/>
              <a:ext cx="15663" cy="41769"/>
            </a:xfrm>
            <a:custGeom>
              <a:avLst/>
              <a:gdLst>
                <a:gd name="T0" fmla="*/ 5 w 11"/>
                <a:gd name="T1" fmla="*/ 0 h 43"/>
                <a:gd name="T2" fmla="*/ 11 w 11"/>
                <a:gd name="T3" fmla="*/ 0 h 43"/>
                <a:gd name="T4" fmla="*/ 11 w 11"/>
                <a:gd name="T5" fmla="*/ 37 h 43"/>
                <a:gd name="T6" fmla="*/ 8 w 11"/>
                <a:gd name="T7" fmla="*/ 43 h 43"/>
                <a:gd name="T8" fmla="*/ 0 w 11"/>
                <a:gd name="T9" fmla="*/ 37 h 43"/>
                <a:gd name="T10" fmla="*/ 0 w 11"/>
                <a:gd name="T11" fmla="*/ 0 h 43"/>
                <a:gd name="T12" fmla="*/ 5 w 11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3">
                  <a:moveTo>
                    <a:pt x="5" y="0"/>
                  </a:moveTo>
                  <a:lnTo>
                    <a:pt x="11" y="0"/>
                  </a:lnTo>
                  <a:lnTo>
                    <a:pt x="11" y="37"/>
                  </a:lnTo>
                  <a:lnTo>
                    <a:pt x="8" y="43"/>
                  </a:lnTo>
                  <a:lnTo>
                    <a:pt x="0" y="37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03" name="Freeform 127"/>
            <p:cNvSpPr>
              <a:spLocks/>
            </p:cNvSpPr>
            <p:nvPr/>
          </p:nvSpPr>
          <p:spPr bwMode="auto">
            <a:xfrm>
              <a:off x="6724130" y="2293803"/>
              <a:ext cx="15663" cy="46990"/>
            </a:xfrm>
            <a:custGeom>
              <a:avLst/>
              <a:gdLst>
                <a:gd name="T0" fmla="*/ 2 w 11"/>
                <a:gd name="T1" fmla="*/ 0 h 45"/>
                <a:gd name="T2" fmla="*/ 11 w 11"/>
                <a:gd name="T3" fmla="*/ 8 h 45"/>
                <a:gd name="T4" fmla="*/ 11 w 11"/>
                <a:gd name="T5" fmla="*/ 39 h 45"/>
                <a:gd name="T6" fmla="*/ 5 w 11"/>
                <a:gd name="T7" fmla="*/ 36 h 45"/>
                <a:gd name="T8" fmla="*/ 5 w 11"/>
                <a:gd name="T9" fmla="*/ 45 h 45"/>
                <a:gd name="T10" fmla="*/ 5 w 11"/>
                <a:gd name="T11" fmla="*/ 36 h 45"/>
                <a:gd name="T12" fmla="*/ 0 w 11"/>
                <a:gd name="T13" fmla="*/ 39 h 45"/>
                <a:gd name="T14" fmla="*/ 0 w 11"/>
                <a:gd name="T15" fmla="*/ 2 h 45"/>
                <a:gd name="T16" fmla="*/ 2 w 11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5">
                  <a:moveTo>
                    <a:pt x="2" y="0"/>
                  </a:moveTo>
                  <a:lnTo>
                    <a:pt x="11" y="8"/>
                  </a:lnTo>
                  <a:lnTo>
                    <a:pt x="11" y="39"/>
                  </a:lnTo>
                  <a:lnTo>
                    <a:pt x="5" y="36"/>
                  </a:lnTo>
                  <a:lnTo>
                    <a:pt x="5" y="45"/>
                  </a:lnTo>
                  <a:lnTo>
                    <a:pt x="5" y="36"/>
                  </a:lnTo>
                  <a:lnTo>
                    <a:pt x="0" y="39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04" name="Rectangle 128"/>
            <p:cNvSpPr>
              <a:spLocks noChangeArrowheads="1"/>
            </p:cNvSpPr>
            <p:nvPr/>
          </p:nvSpPr>
          <p:spPr bwMode="auto">
            <a:xfrm>
              <a:off x="6739794" y="2053639"/>
              <a:ext cx="5221" cy="522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05" name="Freeform 129"/>
            <p:cNvSpPr>
              <a:spLocks/>
            </p:cNvSpPr>
            <p:nvPr/>
          </p:nvSpPr>
          <p:spPr bwMode="auto">
            <a:xfrm>
              <a:off x="6724130" y="2058860"/>
              <a:ext cx="15663" cy="20884"/>
            </a:xfrm>
            <a:custGeom>
              <a:avLst/>
              <a:gdLst>
                <a:gd name="T0" fmla="*/ 2 w 11"/>
                <a:gd name="T1" fmla="*/ 0 h 23"/>
                <a:gd name="T2" fmla="*/ 5 w 11"/>
                <a:gd name="T3" fmla="*/ 0 h 23"/>
                <a:gd name="T4" fmla="*/ 11 w 11"/>
                <a:gd name="T5" fmla="*/ 6 h 23"/>
                <a:gd name="T6" fmla="*/ 11 w 11"/>
                <a:gd name="T7" fmla="*/ 23 h 23"/>
                <a:gd name="T8" fmla="*/ 5 w 11"/>
                <a:gd name="T9" fmla="*/ 23 h 23"/>
                <a:gd name="T10" fmla="*/ 0 w 11"/>
                <a:gd name="T11" fmla="*/ 23 h 23"/>
                <a:gd name="T12" fmla="*/ 0 w 11"/>
                <a:gd name="T13" fmla="*/ 0 h 23"/>
                <a:gd name="T14" fmla="*/ 2 w 11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3">
                  <a:moveTo>
                    <a:pt x="2" y="0"/>
                  </a:moveTo>
                  <a:lnTo>
                    <a:pt x="5" y="0"/>
                  </a:lnTo>
                  <a:lnTo>
                    <a:pt x="11" y="6"/>
                  </a:lnTo>
                  <a:lnTo>
                    <a:pt x="11" y="23"/>
                  </a:lnTo>
                  <a:lnTo>
                    <a:pt x="5" y="23"/>
                  </a:lnTo>
                  <a:lnTo>
                    <a:pt x="0" y="23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06" name="Freeform 130"/>
            <p:cNvSpPr>
              <a:spLocks/>
            </p:cNvSpPr>
            <p:nvPr/>
          </p:nvSpPr>
          <p:spPr bwMode="auto">
            <a:xfrm>
              <a:off x="6724130" y="2236373"/>
              <a:ext cx="15663" cy="31327"/>
            </a:xfrm>
            <a:custGeom>
              <a:avLst/>
              <a:gdLst>
                <a:gd name="T0" fmla="*/ 8 w 11"/>
                <a:gd name="T1" fmla="*/ 0 h 31"/>
                <a:gd name="T2" fmla="*/ 11 w 11"/>
                <a:gd name="T3" fmla="*/ 0 h 31"/>
                <a:gd name="T4" fmla="*/ 11 w 11"/>
                <a:gd name="T5" fmla="*/ 28 h 31"/>
                <a:gd name="T6" fmla="*/ 8 w 11"/>
                <a:gd name="T7" fmla="*/ 31 h 31"/>
                <a:gd name="T8" fmla="*/ 0 w 11"/>
                <a:gd name="T9" fmla="*/ 26 h 31"/>
                <a:gd name="T10" fmla="*/ 0 w 11"/>
                <a:gd name="T11" fmla="*/ 0 h 31"/>
                <a:gd name="T12" fmla="*/ 8 w 11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1">
                  <a:moveTo>
                    <a:pt x="8" y="0"/>
                  </a:moveTo>
                  <a:lnTo>
                    <a:pt x="11" y="0"/>
                  </a:lnTo>
                  <a:lnTo>
                    <a:pt x="11" y="28"/>
                  </a:lnTo>
                  <a:lnTo>
                    <a:pt x="8" y="31"/>
                  </a:lnTo>
                  <a:lnTo>
                    <a:pt x="0" y="26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07" name="Freeform 131"/>
            <p:cNvSpPr>
              <a:spLocks/>
            </p:cNvSpPr>
            <p:nvPr/>
          </p:nvSpPr>
          <p:spPr bwMode="auto">
            <a:xfrm>
              <a:off x="6724130" y="2278142"/>
              <a:ext cx="15663" cy="10442"/>
            </a:xfrm>
            <a:custGeom>
              <a:avLst/>
              <a:gdLst>
                <a:gd name="T0" fmla="*/ 8 w 11"/>
                <a:gd name="T1" fmla="*/ 0 h 11"/>
                <a:gd name="T2" fmla="*/ 11 w 11"/>
                <a:gd name="T3" fmla="*/ 3 h 11"/>
                <a:gd name="T4" fmla="*/ 11 w 11"/>
                <a:gd name="T5" fmla="*/ 3 h 11"/>
                <a:gd name="T6" fmla="*/ 11 w 11"/>
                <a:gd name="T7" fmla="*/ 8 h 11"/>
                <a:gd name="T8" fmla="*/ 8 w 11"/>
                <a:gd name="T9" fmla="*/ 5 h 11"/>
                <a:gd name="T10" fmla="*/ 2 w 11"/>
                <a:gd name="T11" fmla="*/ 11 h 11"/>
                <a:gd name="T12" fmla="*/ 0 w 11"/>
                <a:gd name="T13" fmla="*/ 5 h 11"/>
                <a:gd name="T14" fmla="*/ 0 w 11"/>
                <a:gd name="T15" fmla="*/ 0 h 11"/>
                <a:gd name="T16" fmla="*/ 5 w 11"/>
                <a:gd name="T17" fmla="*/ 3 h 11"/>
                <a:gd name="T18" fmla="*/ 8 w 11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1">
                  <a:moveTo>
                    <a:pt x="8" y="0"/>
                  </a:moveTo>
                  <a:lnTo>
                    <a:pt x="11" y="3"/>
                  </a:lnTo>
                  <a:lnTo>
                    <a:pt x="11" y="3"/>
                  </a:lnTo>
                  <a:lnTo>
                    <a:pt x="11" y="8"/>
                  </a:lnTo>
                  <a:lnTo>
                    <a:pt x="8" y="5"/>
                  </a:lnTo>
                  <a:lnTo>
                    <a:pt x="2" y="11"/>
                  </a:lnTo>
                  <a:lnTo>
                    <a:pt x="0" y="5"/>
                  </a:lnTo>
                  <a:lnTo>
                    <a:pt x="0" y="0"/>
                  </a:lnTo>
                  <a:lnTo>
                    <a:pt x="5" y="3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08" name="Freeform 132"/>
            <p:cNvSpPr>
              <a:spLocks/>
            </p:cNvSpPr>
            <p:nvPr/>
          </p:nvSpPr>
          <p:spPr bwMode="auto">
            <a:xfrm>
              <a:off x="6724130" y="2199825"/>
              <a:ext cx="15663" cy="31327"/>
            </a:xfrm>
            <a:custGeom>
              <a:avLst/>
              <a:gdLst>
                <a:gd name="T0" fmla="*/ 5 w 11"/>
                <a:gd name="T1" fmla="*/ 0 h 34"/>
                <a:gd name="T2" fmla="*/ 11 w 11"/>
                <a:gd name="T3" fmla="*/ 8 h 34"/>
                <a:gd name="T4" fmla="*/ 11 w 11"/>
                <a:gd name="T5" fmla="*/ 28 h 34"/>
                <a:gd name="T6" fmla="*/ 8 w 11"/>
                <a:gd name="T7" fmla="*/ 28 h 34"/>
                <a:gd name="T8" fmla="*/ 8 w 11"/>
                <a:gd name="T9" fmla="*/ 34 h 34"/>
                <a:gd name="T10" fmla="*/ 5 w 11"/>
                <a:gd name="T11" fmla="*/ 28 h 34"/>
                <a:gd name="T12" fmla="*/ 0 w 11"/>
                <a:gd name="T13" fmla="*/ 28 h 34"/>
                <a:gd name="T14" fmla="*/ 0 w 11"/>
                <a:gd name="T15" fmla="*/ 5 h 34"/>
                <a:gd name="T16" fmla="*/ 5 w 11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4">
                  <a:moveTo>
                    <a:pt x="5" y="0"/>
                  </a:moveTo>
                  <a:lnTo>
                    <a:pt x="11" y="8"/>
                  </a:lnTo>
                  <a:lnTo>
                    <a:pt x="11" y="28"/>
                  </a:lnTo>
                  <a:lnTo>
                    <a:pt x="8" y="28"/>
                  </a:lnTo>
                  <a:lnTo>
                    <a:pt x="8" y="34"/>
                  </a:lnTo>
                  <a:lnTo>
                    <a:pt x="5" y="28"/>
                  </a:lnTo>
                  <a:lnTo>
                    <a:pt x="0" y="28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09" name="Freeform 133"/>
            <p:cNvSpPr>
              <a:spLocks/>
            </p:cNvSpPr>
            <p:nvPr/>
          </p:nvSpPr>
          <p:spPr bwMode="auto">
            <a:xfrm>
              <a:off x="6724130" y="1954440"/>
              <a:ext cx="15663" cy="26105"/>
            </a:xfrm>
            <a:custGeom>
              <a:avLst/>
              <a:gdLst>
                <a:gd name="T0" fmla="*/ 5 w 11"/>
                <a:gd name="T1" fmla="*/ 0 h 22"/>
                <a:gd name="T2" fmla="*/ 11 w 11"/>
                <a:gd name="T3" fmla="*/ 0 h 22"/>
                <a:gd name="T4" fmla="*/ 11 w 11"/>
                <a:gd name="T5" fmla="*/ 17 h 22"/>
                <a:gd name="T6" fmla="*/ 5 w 11"/>
                <a:gd name="T7" fmla="*/ 22 h 22"/>
                <a:gd name="T8" fmla="*/ 0 w 11"/>
                <a:gd name="T9" fmla="*/ 20 h 22"/>
                <a:gd name="T10" fmla="*/ 0 w 11"/>
                <a:gd name="T11" fmla="*/ 0 h 22"/>
                <a:gd name="T12" fmla="*/ 5 w 11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2">
                  <a:moveTo>
                    <a:pt x="5" y="0"/>
                  </a:moveTo>
                  <a:lnTo>
                    <a:pt x="11" y="0"/>
                  </a:lnTo>
                  <a:lnTo>
                    <a:pt x="11" y="17"/>
                  </a:lnTo>
                  <a:lnTo>
                    <a:pt x="5" y="22"/>
                  </a:lnTo>
                  <a:lnTo>
                    <a:pt x="0" y="2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0" name="Freeform 134"/>
            <p:cNvSpPr>
              <a:spLocks/>
            </p:cNvSpPr>
            <p:nvPr/>
          </p:nvSpPr>
          <p:spPr bwMode="auto">
            <a:xfrm>
              <a:off x="6724130" y="2027533"/>
              <a:ext cx="15663" cy="20884"/>
            </a:xfrm>
            <a:custGeom>
              <a:avLst/>
              <a:gdLst>
                <a:gd name="T0" fmla="*/ 5 w 11"/>
                <a:gd name="T1" fmla="*/ 0 h 25"/>
                <a:gd name="T2" fmla="*/ 11 w 11"/>
                <a:gd name="T3" fmla="*/ 0 h 25"/>
                <a:gd name="T4" fmla="*/ 11 w 11"/>
                <a:gd name="T5" fmla="*/ 22 h 25"/>
                <a:gd name="T6" fmla="*/ 5 w 11"/>
                <a:gd name="T7" fmla="*/ 25 h 25"/>
                <a:gd name="T8" fmla="*/ 5 w 11"/>
                <a:gd name="T9" fmla="*/ 25 h 25"/>
                <a:gd name="T10" fmla="*/ 0 w 11"/>
                <a:gd name="T11" fmla="*/ 22 h 25"/>
                <a:gd name="T12" fmla="*/ 0 w 11"/>
                <a:gd name="T13" fmla="*/ 0 h 25"/>
                <a:gd name="T14" fmla="*/ 5 w 11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5">
                  <a:moveTo>
                    <a:pt x="5" y="0"/>
                  </a:moveTo>
                  <a:lnTo>
                    <a:pt x="11" y="0"/>
                  </a:lnTo>
                  <a:lnTo>
                    <a:pt x="11" y="22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0" y="2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1" name="Freeform 135"/>
            <p:cNvSpPr>
              <a:spLocks/>
            </p:cNvSpPr>
            <p:nvPr/>
          </p:nvSpPr>
          <p:spPr bwMode="auto">
            <a:xfrm>
              <a:off x="6724130" y="1933556"/>
              <a:ext cx="15663" cy="15663"/>
            </a:xfrm>
            <a:custGeom>
              <a:avLst/>
              <a:gdLst>
                <a:gd name="T0" fmla="*/ 0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2" name="Freeform 136"/>
            <p:cNvSpPr>
              <a:spLocks/>
            </p:cNvSpPr>
            <p:nvPr/>
          </p:nvSpPr>
          <p:spPr bwMode="auto">
            <a:xfrm>
              <a:off x="6724130" y="1990986"/>
              <a:ext cx="15663" cy="26105"/>
            </a:xfrm>
            <a:custGeom>
              <a:avLst/>
              <a:gdLst>
                <a:gd name="T0" fmla="*/ 2 w 11"/>
                <a:gd name="T1" fmla="*/ 0 h 26"/>
                <a:gd name="T2" fmla="*/ 11 w 11"/>
                <a:gd name="T3" fmla="*/ 9 h 26"/>
                <a:gd name="T4" fmla="*/ 11 w 11"/>
                <a:gd name="T5" fmla="*/ 26 h 26"/>
                <a:gd name="T6" fmla="*/ 0 w 11"/>
                <a:gd name="T7" fmla="*/ 26 h 26"/>
                <a:gd name="T8" fmla="*/ 0 w 11"/>
                <a:gd name="T9" fmla="*/ 3 h 26"/>
                <a:gd name="T10" fmla="*/ 2 w 11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6">
                  <a:moveTo>
                    <a:pt x="2" y="0"/>
                  </a:moveTo>
                  <a:lnTo>
                    <a:pt x="11" y="9"/>
                  </a:lnTo>
                  <a:lnTo>
                    <a:pt x="11" y="26"/>
                  </a:lnTo>
                  <a:lnTo>
                    <a:pt x="0" y="26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3" name="Freeform 137"/>
            <p:cNvSpPr>
              <a:spLocks/>
            </p:cNvSpPr>
            <p:nvPr/>
          </p:nvSpPr>
          <p:spPr bwMode="auto">
            <a:xfrm>
              <a:off x="6739794" y="21215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4" name="Freeform 138"/>
            <p:cNvSpPr>
              <a:spLocks/>
            </p:cNvSpPr>
            <p:nvPr/>
          </p:nvSpPr>
          <p:spPr bwMode="auto">
            <a:xfrm>
              <a:off x="6724130" y="1980543"/>
              <a:ext cx="15663" cy="10442"/>
            </a:xfrm>
            <a:custGeom>
              <a:avLst/>
              <a:gdLst>
                <a:gd name="T0" fmla="*/ 11 w 11"/>
                <a:gd name="T1" fmla="*/ 0 h 11"/>
                <a:gd name="T2" fmla="*/ 11 w 11"/>
                <a:gd name="T3" fmla="*/ 11 h 11"/>
                <a:gd name="T4" fmla="*/ 5 w 11"/>
                <a:gd name="T5" fmla="*/ 6 h 11"/>
                <a:gd name="T6" fmla="*/ 2 w 11"/>
                <a:gd name="T7" fmla="*/ 9 h 11"/>
                <a:gd name="T8" fmla="*/ 2 w 11"/>
                <a:gd name="T9" fmla="*/ 6 h 11"/>
                <a:gd name="T10" fmla="*/ 0 w 11"/>
                <a:gd name="T11" fmla="*/ 6 h 11"/>
                <a:gd name="T12" fmla="*/ 0 w 11"/>
                <a:gd name="T13" fmla="*/ 3 h 11"/>
                <a:gd name="T14" fmla="*/ 5 w 11"/>
                <a:gd name="T15" fmla="*/ 6 h 11"/>
                <a:gd name="T16" fmla="*/ 5 w 11"/>
                <a:gd name="T17" fmla="*/ 3 h 11"/>
                <a:gd name="T18" fmla="*/ 8 w 11"/>
                <a:gd name="T19" fmla="*/ 6 h 11"/>
                <a:gd name="T20" fmla="*/ 11 w 11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11" y="0"/>
                  </a:moveTo>
                  <a:lnTo>
                    <a:pt x="11" y="11"/>
                  </a:lnTo>
                  <a:lnTo>
                    <a:pt x="5" y="6"/>
                  </a:lnTo>
                  <a:lnTo>
                    <a:pt x="2" y="9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5" y="6"/>
                  </a:lnTo>
                  <a:lnTo>
                    <a:pt x="5" y="3"/>
                  </a:lnTo>
                  <a:lnTo>
                    <a:pt x="8" y="6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5" name="Rectangle 139"/>
            <p:cNvSpPr>
              <a:spLocks noChangeArrowheads="1"/>
            </p:cNvSpPr>
            <p:nvPr/>
          </p:nvSpPr>
          <p:spPr bwMode="auto">
            <a:xfrm>
              <a:off x="6724130" y="1891787"/>
              <a:ext cx="15663" cy="3132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6" name="Freeform 140"/>
            <p:cNvSpPr>
              <a:spLocks/>
            </p:cNvSpPr>
            <p:nvPr/>
          </p:nvSpPr>
          <p:spPr bwMode="auto">
            <a:xfrm>
              <a:off x="6687585" y="1917892"/>
              <a:ext cx="36548" cy="15663"/>
            </a:xfrm>
            <a:custGeom>
              <a:avLst/>
              <a:gdLst>
                <a:gd name="T0" fmla="*/ 0 w 37"/>
                <a:gd name="T1" fmla="*/ 0 h 14"/>
                <a:gd name="T2" fmla="*/ 37 w 37"/>
                <a:gd name="T3" fmla="*/ 0 h 14"/>
                <a:gd name="T4" fmla="*/ 37 w 37"/>
                <a:gd name="T5" fmla="*/ 6 h 14"/>
                <a:gd name="T6" fmla="*/ 28 w 37"/>
                <a:gd name="T7" fmla="*/ 14 h 14"/>
                <a:gd name="T8" fmla="*/ 11 w 37"/>
                <a:gd name="T9" fmla="*/ 14 h 14"/>
                <a:gd name="T10" fmla="*/ 14 w 37"/>
                <a:gd name="T11" fmla="*/ 6 h 14"/>
                <a:gd name="T12" fmla="*/ 0 w 37"/>
                <a:gd name="T13" fmla="*/ 6 h 14"/>
                <a:gd name="T14" fmla="*/ 0 w 37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4">
                  <a:moveTo>
                    <a:pt x="0" y="0"/>
                  </a:moveTo>
                  <a:lnTo>
                    <a:pt x="37" y="0"/>
                  </a:lnTo>
                  <a:lnTo>
                    <a:pt x="37" y="6"/>
                  </a:lnTo>
                  <a:lnTo>
                    <a:pt x="28" y="14"/>
                  </a:lnTo>
                  <a:lnTo>
                    <a:pt x="11" y="14"/>
                  </a:lnTo>
                  <a:lnTo>
                    <a:pt x="14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7" name="Freeform 141"/>
            <p:cNvSpPr>
              <a:spLocks/>
            </p:cNvSpPr>
            <p:nvPr/>
          </p:nvSpPr>
          <p:spPr bwMode="auto">
            <a:xfrm>
              <a:off x="6739794" y="1917892"/>
              <a:ext cx="31327" cy="15663"/>
            </a:xfrm>
            <a:custGeom>
              <a:avLst/>
              <a:gdLst>
                <a:gd name="T0" fmla="*/ 31 w 31"/>
                <a:gd name="T1" fmla="*/ 0 h 14"/>
                <a:gd name="T2" fmla="*/ 31 w 31"/>
                <a:gd name="T3" fmla="*/ 6 h 14"/>
                <a:gd name="T4" fmla="*/ 20 w 31"/>
                <a:gd name="T5" fmla="*/ 6 h 14"/>
                <a:gd name="T6" fmla="*/ 20 w 31"/>
                <a:gd name="T7" fmla="*/ 14 h 14"/>
                <a:gd name="T8" fmla="*/ 5 w 31"/>
                <a:gd name="T9" fmla="*/ 14 h 14"/>
                <a:gd name="T10" fmla="*/ 0 w 31"/>
                <a:gd name="T11" fmla="*/ 9 h 14"/>
                <a:gd name="T12" fmla="*/ 0 w 31"/>
                <a:gd name="T13" fmla="*/ 0 h 14"/>
                <a:gd name="T14" fmla="*/ 31 w 31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4">
                  <a:moveTo>
                    <a:pt x="31" y="0"/>
                  </a:moveTo>
                  <a:lnTo>
                    <a:pt x="31" y="6"/>
                  </a:lnTo>
                  <a:lnTo>
                    <a:pt x="20" y="6"/>
                  </a:lnTo>
                  <a:lnTo>
                    <a:pt x="20" y="14"/>
                  </a:lnTo>
                  <a:lnTo>
                    <a:pt x="5" y="14"/>
                  </a:lnTo>
                  <a:lnTo>
                    <a:pt x="0" y="9"/>
                  </a:ln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8" name="Rectangle 142"/>
            <p:cNvSpPr>
              <a:spLocks noChangeArrowheads="1"/>
            </p:cNvSpPr>
            <p:nvPr/>
          </p:nvSpPr>
          <p:spPr bwMode="auto">
            <a:xfrm>
              <a:off x="6755457" y="1923114"/>
              <a:ext cx="15663" cy="1044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9" name="Freeform 143"/>
            <p:cNvSpPr>
              <a:spLocks/>
            </p:cNvSpPr>
            <p:nvPr/>
          </p:nvSpPr>
          <p:spPr bwMode="auto">
            <a:xfrm>
              <a:off x="6687585" y="1923114"/>
              <a:ext cx="15663" cy="10442"/>
            </a:xfrm>
            <a:custGeom>
              <a:avLst/>
              <a:gdLst>
                <a:gd name="T0" fmla="*/ 0 w 14"/>
                <a:gd name="T1" fmla="*/ 0 h 8"/>
                <a:gd name="T2" fmla="*/ 14 w 14"/>
                <a:gd name="T3" fmla="*/ 0 h 8"/>
                <a:gd name="T4" fmla="*/ 11 w 14"/>
                <a:gd name="T5" fmla="*/ 8 h 8"/>
                <a:gd name="T6" fmla="*/ 0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14" y="0"/>
                  </a:lnTo>
                  <a:lnTo>
                    <a:pt x="11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20" name="Freeform 144"/>
            <p:cNvSpPr>
              <a:spLocks/>
            </p:cNvSpPr>
            <p:nvPr/>
          </p:nvSpPr>
          <p:spPr bwMode="auto">
            <a:xfrm>
              <a:off x="6724130" y="1928335"/>
              <a:ext cx="5221" cy="5221"/>
            </a:xfrm>
            <a:custGeom>
              <a:avLst/>
              <a:gdLst>
                <a:gd name="T0" fmla="*/ 2 w 5"/>
                <a:gd name="T1" fmla="*/ 0 h 3"/>
                <a:gd name="T2" fmla="*/ 5 w 5"/>
                <a:gd name="T3" fmla="*/ 3 h 3"/>
                <a:gd name="T4" fmla="*/ 0 w 5"/>
                <a:gd name="T5" fmla="*/ 3 h 3"/>
                <a:gd name="T6" fmla="*/ 2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5" y="3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21" name="Freeform 145"/>
            <p:cNvSpPr>
              <a:spLocks/>
            </p:cNvSpPr>
            <p:nvPr/>
          </p:nvSpPr>
          <p:spPr bwMode="auto">
            <a:xfrm>
              <a:off x="6724130" y="1917892"/>
              <a:ext cx="15663" cy="10442"/>
            </a:xfrm>
            <a:custGeom>
              <a:avLst/>
              <a:gdLst>
                <a:gd name="T0" fmla="*/ 0 w 11"/>
                <a:gd name="T1" fmla="*/ 0 h 9"/>
                <a:gd name="T2" fmla="*/ 11 w 11"/>
                <a:gd name="T3" fmla="*/ 0 h 9"/>
                <a:gd name="T4" fmla="*/ 11 w 11"/>
                <a:gd name="T5" fmla="*/ 9 h 9"/>
                <a:gd name="T6" fmla="*/ 5 w 11"/>
                <a:gd name="T7" fmla="*/ 6 h 9"/>
                <a:gd name="T8" fmla="*/ 2 w 11"/>
                <a:gd name="T9" fmla="*/ 6 h 9"/>
                <a:gd name="T10" fmla="*/ 2 w 11"/>
                <a:gd name="T11" fmla="*/ 6 h 9"/>
                <a:gd name="T12" fmla="*/ 0 w 11"/>
                <a:gd name="T13" fmla="*/ 6 h 9"/>
                <a:gd name="T14" fmla="*/ 0 w 11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9">
                  <a:moveTo>
                    <a:pt x="0" y="0"/>
                  </a:moveTo>
                  <a:lnTo>
                    <a:pt x="11" y="0"/>
                  </a:lnTo>
                  <a:lnTo>
                    <a:pt x="11" y="9"/>
                  </a:lnTo>
                  <a:lnTo>
                    <a:pt x="5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22" name="Freeform 146"/>
            <p:cNvSpPr>
              <a:spLocks/>
            </p:cNvSpPr>
            <p:nvPr/>
          </p:nvSpPr>
          <p:spPr bwMode="auto">
            <a:xfrm>
              <a:off x="6739794" y="2398223"/>
              <a:ext cx="31327" cy="26105"/>
            </a:xfrm>
            <a:custGeom>
              <a:avLst/>
              <a:gdLst>
                <a:gd name="T0" fmla="*/ 3 w 34"/>
                <a:gd name="T1" fmla="*/ 0 h 26"/>
                <a:gd name="T2" fmla="*/ 34 w 34"/>
                <a:gd name="T3" fmla="*/ 26 h 26"/>
                <a:gd name="T4" fmla="*/ 14 w 34"/>
                <a:gd name="T5" fmla="*/ 26 h 26"/>
                <a:gd name="T6" fmla="*/ 0 w 34"/>
                <a:gd name="T7" fmla="*/ 17 h 26"/>
                <a:gd name="T8" fmla="*/ 0 w 34"/>
                <a:gd name="T9" fmla="*/ 3 h 26"/>
                <a:gd name="T10" fmla="*/ 3 w 3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26">
                  <a:moveTo>
                    <a:pt x="3" y="0"/>
                  </a:moveTo>
                  <a:lnTo>
                    <a:pt x="34" y="26"/>
                  </a:lnTo>
                  <a:lnTo>
                    <a:pt x="14" y="26"/>
                  </a:lnTo>
                  <a:lnTo>
                    <a:pt x="0" y="17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23" name="Freeform 147"/>
            <p:cNvSpPr>
              <a:spLocks/>
            </p:cNvSpPr>
            <p:nvPr/>
          </p:nvSpPr>
          <p:spPr bwMode="auto">
            <a:xfrm>
              <a:off x="6729352" y="2393004"/>
              <a:ext cx="10442" cy="20884"/>
            </a:xfrm>
            <a:custGeom>
              <a:avLst/>
              <a:gdLst>
                <a:gd name="T0" fmla="*/ 6 w 9"/>
                <a:gd name="T1" fmla="*/ 0 h 20"/>
                <a:gd name="T2" fmla="*/ 9 w 9"/>
                <a:gd name="T3" fmla="*/ 6 h 20"/>
                <a:gd name="T4" fmla="*/ 9 w 9"/>
                <a:gd name="T5" fmla="*/ 6 h 20"/>
                <a:gd name="T6" fmla="*/ 9 w 9"/>
                <a:gd name="T7" fmla="*/ 20 h 20"/>
                <a:gd name="T8" fmla="*/ 0 w 9"/>
                <a:gd name="T9" fmla="*/ 12 h 20"/>
                <a:gd name="T10" fmla="*/ 6 w 9"/>
                <a:gd name="T11" fmla="*/ 9 h 20"/>
                <a:gd name="T12" fmla="*/ 3 w 9"/>
                <a:gd name="T13" fmla="*/ 6 h 20"/>
                <a:gd name="T14" fmla="*/ 6 w 9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0">
                  <a:moveTo>
                    <a:pt x="6" y="0"/>
                  </a:moveTo>
                  <a:lnTo>
                    <a:pt x="9" y="6"/>
                  </a:lnTo>
                  <a:lnTo>
                    <a:pt x="9" y="6"/>
                  </a:lnTo>
                  <a:lnTo>
                    <a:pt x="9" y="20"/>
                  </a:lnTo>
                  <a:lnTo>
                    <a:pt x="0" y="12"/>
                  </a:lnTo>
                  <a:lnTo>
                    <a:pt x="6" y="9"/>
                  </a:lnTo>
                  <a:lnTo>
                    <a:pt x="3" y="6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24" name="Freeform 148"/>
            <p:cNvSpPr>
              <a:spLocks/>
            </p:cNvSpPr>
            <p:nvPr/>
          </p:nvSpPr>
          <p:spPr bwMode="auto">
            <a:xfrm>
              <a:off x="6687585" y="2393004"/>
              <a:ext cx="36548" cy="31327"/>
            </a:xfrm>
            <a:custGeom>
              <a:avLst/>
              <a:gdLst>
                <a:gd name="T0" fmla="*/ 34 w 37"/>
                <a:gd name="T1" fmla="*/ 0 h 29"/>
                <a:gd name="T2" fmla="*/ 37 w 37"/>
                <a:gd name="T3" fmla="*/ 3 h 29"/>
                <a:gd name="T4" fmla="*/ 37 w 37"/>
                <a:gd name="T5" fmla="*/ 9 h 29"/>
                <a:gd name="T6" fmla="*/ 37 w 37"/>
                <a:gd name="T7" fmla="*/ 9 h 29"/>
                <a:gd name="T8" fmla="*/ 37 w 37"/>
                <a:gd name="T9" fmla="*/ 9 h 29"/>
                <a:gd name="T10" fmla="*/ 37 w 37"/>
                <a:gd name="T11" fmla="*/ 15 h 29"/>
                <a:gd name="T12" fmla="*/ 20 w 37"/>
                <a:gd name="T13" fmla="*/ 29 h 29"/>
                <a:gd name="T14" fmla="*/ 0 w 37"/>
                <a:gd name="T15" fmla="*/ 29 h 29"/>
                <a:gd name="T16" fmla="*/ 34 w 37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9">
                  <a:moveTo>
                    <a:pt x="34" y="0"/>
                  </a:moveTo>
                  <a:lnTo>
                    <a:pt x="37" y="3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7" y="15"/>
                  </a:lnTo>
                  <a:lnTo>
                    <a:pt x="20" y="29"/>
                  </a:lnTo>
                  <a:lnTo>
                    <a:pt x="0" y="29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25" name="Freeform 149"/>
            <p:cNvSpPr>
              <a:spLocks/>
            </p:cNvSpPr>
            <p:nvPr/>
          </p:nvSpPr>
          <p:spPr bwMode="auto">
            <a:xfrm>
              <a:off x="6724130" y="2398223"/>
              <a:ext cx="5221" cy="5221"/>
            </a:xfrm>
            <a:custGeom>
              <a:avLst/>
              <a:gdLst>
                <a:gd name="T0" fmla="*/ 0 w 2"/>
                <a:gd name="T1" fmla="*/ 0 h 6"/>
                <a:gd name="T2" fmla="*/ 2 w 2"/>
                <a:gd name="T3" fmla="*/ 3 h 6"/>
                <a:gd name="T4" fmla="*/ 0 w 2"/>
                <a:gd name="T5" fmla="*/ 6 h 6"/>
                <a:gd name="T6" fmla="*/ 0 w 2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2" y="3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26" name="Freeform 150"/>
            <p:cNvSpPr>
              <a:spLocks/>
            </p:cNvSpPr>
            <p:nvPr/>
          </p:nvSpPr>
          <p:spPr bwMode="auto">
            <a:xfrm>
              <a:off x="6724130" y="2403444"/>
              <a:ext cx="5221" cy="5221"/>
            </a:xfrm>
            <a:custGeom>
              <a:avLst/>
              <a:gdLst>
                <a:gd name="T0" fmla="*/ 0 w 2"/>
                <a:gd name="T1" fmla="*/ 0 h 6"/>
                <a:gd name="T2" fmla="*/ 2 w 2"/>
                <a:gd name="T3" fmla="*/ 3 h 6"/>
                <a:gd name="T4" fmla="*/ 0 w 2"/>
                <a:gd name="T5" fmla="*/ 6 h 6"/>
                <a:gd name="T6" fmla="*/ 0 w 2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2" y="3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27" name="Freeform 151"/>
            <p:cNvSpPr>
              <a:spLocks/>
            </p:cNvSpPr>
            <p:nvPr/>
          </p:nvSpPr>
          <p:spPr bwMode="auto">
            <a:xfrm>
              <a:off x="6724130" y="240344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28" name="Freeform 152"/>
            <p:cNvSpPr>
              <a:spLocks/>
            </p:cNvSpPr>
            <p:nvPr/>
          </p:nvSpPr>
          <p:spPr bwMode="auto">
            <a:xfrm>
              <a:off x="6724130" y="2398223"/>
              <a:ext cx="10442" cy="10442"/>
            </a:xfrm>
            <a:custGeom>
              <a:avLst/>
              <a:gdLst>
                <a:gd name="T0" fmla="*/ 2 w 8"/>
                <a:gd name="T1" fmla="*/ 0 h 6"/>
                <a:gd name="T2" fmla="*/ 5 w 8"/>
                <a:gd name="T3" fmla="*/ 0 h 6"/>
                <a:gd name="T4" fmla="*/ 5 w 8"/>
                <a:gd name="T5" fmla="*/ 0 h 6"/>
                <a:gd name="T6" fmla="*/ 8 w 8"/>
                <a:gd name="T7" fmla="*/ 3 h 6"/>
                <a:gd name="T8" fmla="*/ 2 w 8"/>
                <a:gd name="T9" fmla="*/ 6 h 6"/>
                <a:gd name="T10" fmla="*/ 0 w 8"/>
                <a:gd name="T11" fmla="*/ 3 h 6"/>
                <a:gd name="T12" fmla="*/ 0 w 8"/>
                <a:gd name="T13" fmla="*/ 3 h 6"/>
                <a:gd name="T14" fmla="*/ 2 w 8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6">
                  <a:moveTo>
                    <a:pt x="2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29" name="Freeform 153"/>
            <p:cNvSpPr>
              <a:spLocks/>
            </p:cNvSpPr>
            <p:nvPr/>
          </p:nvSpPr>
          <p:spPr bwMode="auto">
            <a:xfrm>
              <a:off x="6739794" y="2288584"/>
              <a:ext cx="52211" cy="46990"/>
            </a:xfrm>
            <a:custGeom>
              <a:avLst/>
              <a:gdLst>
                <a:gd name="T0" fmla="*/ 0 w 53"/>
                <a:gd name="T1" fmla="*/ 0 h 48"/>
                <a:gd name="T2" fmla="*/ 53 w 53"/>
                <a:gd name="T3" fmla="*/ 40 h 48"/>
                <a:gd name="T4" fmla="*/ 53 w 53"/>
                <a:gd name="T5" fmla="*/ 48 h 48"/>
                <a:gd name="T6" fmla="*/ 42 w 53"/>
                <a:gd name="T7" fmla="*/ 48 h 48"/>
                <a:gd name="T8" fmla="*/ 0 w 53"/>
                <a:gd name="T9" fmla="*/ 17 h 48"/>
                <a:gd name="T10" fmla="*/ 0 w 53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48">
                  <a:moveTo>
                    <a:pt x="0" y="0"/>
                  </a:moveTo>
                  <a:lnTo>
                    <a:pt x="53" y="40"/>
                  </a:lnTo>
                  <a:lnTo>
                    <a:pt x="53" y="48"/>
                  </a:lnTo>
                  <a:lnTo>
                    <a:pt x="42" y="48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30" name="Freeform 154"/>
            <p:cNvSpPr>
              <a:spLocks/>
            </p:cNvSpPr>
            <p:nvPr/>
          </p:nvSpPr>
          <p:spPr bwMode="auto">
            <a:xfrm>
              <a:off x="6792005" y="2325129"/>
              <a:ext cx="10442" cy="10442"/>
            </a:xfrm>
            <a:custGeom>
              <a:avLst/>
              <a:gdLst>
                <a:gd name="T0" fmla="*/ 0 w 12"/>
                <a:gd name="T1" fmla="*/ 0 h 11"/>
                <a:gd name="T2" fmla="*/ 12 w 12"/>
                <a:gd name="T3" fmla="*/ 11 h 11"/>
                <a:gd name="T4" fmla="*/ 12 w 12"/>
                <a:gd name="T5" fmla="*/ 11 h 11"/>
                <a:gd name="T6" fmla="*/ 9 w 12"/>
                <a:gd name="T7" fmla="*/ 11 h 11"/>
                <a:gd name="T8" fmla="*/ 9 w 12"/>
                <a:gd name="T9" fmla="*/ 8 h 11"/>
                <a:gd name="T10" fmla="*/ 0 w 12"/>
                <a:gd name="T11" fmla="*/ 8 h 11"/>
                <a:gd name="T12" fmla="*/ 0 w 1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12" y="11"/>
                  </a:lnTo>
                  <a:lnTo>
                    <a:pt x="12" y="11"/>
                  </a:lnTo>
                  <a:lnTo>
                    <a:pt x="9" y="11"/>
                  </a:lnTo>
                  <a:lnTo>
                    <a:pt x="9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31" name="Freeform 155"/>
            <p:cNvSpPr>
              <a:spLocks/>
            </p:cNvSpPr>
            <p:nvPr/>
          </p:nvSpPr>
          <p:spPr bwMode="auto">
            <a:xfrm>
              <a:off x="6729352" y="2283363"/>
              <a:ext cx="10442" cy="20884"/>
            </a:xfrm>
            <a:custGeom>
              <a:avLst/>
              <a:gdLst>
                <a:gd name="T0" fmla="*/ 6 w 9"/>
                <a:gd name="T1" fmla="*/ 0 h 20"/>
                <a:gd name="T2" fmla="*/ 9 w 9"/>
                <a:gd name="T3" fmla="*/ 3 h 20"/>
                <a:gd name="T4" fmla="*/ 9 w 9"/>
                <a:gd name="T5" fmla="*/ 20 h 20"/>
                <a:gd name="T6" fmla="*/ 0 w 9"/>
                <a:gd name="T7" fmla="*/ 12 h 20"/>
                <a:gd name="T8" fmla="*/ 6 w 9"/>
                <a:gd name="T9" fmla="*/ 9 h 20"/>
                <a:gd name="T10" fmla="*/ 0 w 9"/>
                <a:gd name="T11" fmla="*/ 6 h 20"/>
                <a:gd name="T12" fmla="*/ 6 w 9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0">
                  <a:moveTo>
                    <a:pt x="6" y="0"/>
                  </a:moveTo>
                  <a:lnTo>
                    <a:pt x="9" y="3"/>
                  </a:lnTo>
                  <a:lnTo>
                    <a:pt x="9" y="20"/>
                  </a:lnTo>
                  <a:lnTo>
                    <a:pt x="0" y="12"/>
                  </a:lnTo>
                  <a:lnTo>
                    <a:pt x="6" y="9"/>
                  </a:lnTo>
                  <a:lnTo>
                    <a:pt x="0" y="6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32" name="Freeform 156"/>
            <p:cNvSpPr>
              <a:spLocks/>
            </p:cNvSpPr>
            <p:nvPr/>
          </p:nvSpPr>
          <p:spPr bwMode="auto">
            <a:xfrm>
              <a:off x="6739794" y="2346014"/>
              <a:ext cx="52211" cy="52209"/>
            </a:xfrm>
            <a:custGeom>
              <a:avLst/>
              <a:gdLst>
                <a:gd name="T0" fmla="*/ 48 w 56"/>
                <a:gd name="T1" fmla="*/ 0 h 51"/>
                <a:gd name="T2" fmla="*/ 53 w 56"/>
                <a:gd name="T3" fmla="*/ 3 h 51"/>
                <a:gd name="T4" fmla="*/ 56 w 56"/>
                <a:gd name="T5" fmla="*/ 12 h 51"/>
                <a:gd name="T6" fmla="*/ 3 w 56"/>
                <a:gd name="T7" fmla="*/ 51 h 51"/>
                <a:gd name="T8" fmla="*/ 0 w 56"/>
                <a:gd name="T9" fmla="*/ 51 h 51"/>
                <a:gd name="T10" fmla="*/ 0 w 56"/>
                <a:gd name="T11" fmla="*/ 37 h 51"/>
                <a:gd name="T12" fmla="*/ 48 w 56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1">
                  <a:moveTo>
                    <a:pt x="48" y="0"/>
                  </a:moveTo>
                  <a:lnTo>
                    <a:pt x="53" y="3"/>
                  </a:lnTo>
                  <a:lnTo>
                    <a:pt x="56" y="12"/>
                  </a:lnTo>
                  <a:lnTo>
                    <a:pt x="3" y="51"/>
                  </a:lnTo>
                  <a:lnTo>
                    <a:pt x="0" y="51"/>
                  </a:lnTo>
                  <a:lnTo>
                    <a:pt x="0" y="37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33" name="Freeform 157"/>
            <p:cNvSpPr>
              <a:spLocks/>
            </p:cNvSpPr>
            <p:nvPr/>
          </p:nvSpPr>
          <p:spPr bwMode="auto">
            <a:xfrm>
              <a:off x="6802447" y="2340793"/>
              <a:ext cx="5221" cy="10442"/>
            </a:xfrm>
            <a:custGeom>
              <a:avLst/>
              <a:gdLst>
                <a:gd name="T0" fmla="*/ 0 w 5"/>
                <a:gd name="T1" fmla="*/ 0 h 8"/>
                <a:gd name="T2" fmla="*/ 5 w 5"/>
                <a:gd name="T3" fmla="*/ 5 h 8"/>
                <a:gd name="T4" fmla="*/ 3 w 5"/>
                <a:gd name="T5" fmla="*/ 8 h 8"/>
                <a:gd name="T6" fmla="*/ 0 w 5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lnTo>
                    <a:pt x="5" y="5"/>
                  </a:lnTo>
                  <a:lnTo>
                    <a:pt x="3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34" name="Freeform 158"/>
            <p:cNvSpPr>
              <a:spLocks/>
            </p:cNvSpPr>
            <p:nvPr/>
          </p:nvSpPr>
          <p:spPr bwMode="auto">
            <a:xfrm>
              <a:off x="6792005" y="2335572"/>
              <a:ext cx="15663" cy="20884"/>
            </a:xfrm>
            <a:custGeom>
              <a:avLst/>
              <a:gdLst>
                <a:gd name="T0" fmla="*/ 12 w 15"/>
                <a:gd name="T1" fmla="*/ 0 h 20"/>
                <a:gd name="T2" fmla="*/ 12 w 15"/>
                <a:gd name="T3" fmla="*/ 3 h 20"/>
                <a:gd name="T4" fmla="*/ 15 w 15"/>
                <a:gd name="T5" fmla="*/ 11 h 20"/>
                <a:gd name="T6" fmla="*/ 3 w 15"/>
                <a:gd name="T7" fmla="*/ 20 h 20"/>
                <a:gd name="T8" fmla="*/ 0 w 15"/>
                <a:gd name="T9" fmla="*/ 11 h 20"/>
                <a:gd name="T10" fmla="*/ 9 w 15"/>
                <a:gd name="T11" fmla="*/ 11 h 20"/>
                <a:gd name="T12" fmla="*/ 9 w 15"/>
                <a:gd name="T13" fmla="*/ 6 h 20"/>
                <a:gd name="T14" fmla="*/ 12 w 15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0">
                  <a:moveTo>
                    <a:pt x="12" y="0"/>
                  </a:moveTo>
                  <a:lnTo>
                    <a:pt x="12" y="3"/>
                  </a:lnTo>
                  <a:lnTo>
                    <a:pt x="15" y="11"/>
                  </a:lnTo>
                  <a:lnTo>
                    <a:pt x="3" y="20"/>
                  </a:lnTo>
                  <a:lnTo>
                    <a:pt x="0" y="11"/>
                  </a:lnTo>
                  <a:lnTo>
                    <a:pt x="9" y="11"/>
                  </a:lnTo>
                  <a:lnTo>
                    <a:pt x="9" y="6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35" name="Freeform 159"/>
            <p:cNvSpPr>
              <a:spLocks/>
            </p:cNvSpPr>
            <p:nvPr/>
          </p:nvSpPr>
          <p:spPr bwMode="auto">
            <a:xfrm>
              <a:off x="6734573" y="2382561"/>
              <a:ext cx="5221" cy="15663"/>
            </a:xfrm>
            <a:custGeom>
              <a:avLst/>
              <a:gdLst>
                <a:gd name="T0" fmla="*/ 3 w 3"/>
                <a:gd name="T1" fmla="*/ 0 h 14"/>
                <a:gd name="T2" fmla="*/ 3 w 3"/>
                <a:gd name="T3" fmla="*/ 14 h 14"/>
                <a:gd name="T4" fmla="*/ 0 w 3"/>
                <a:gd name="T5" fmla="*/ 11 h 14"/>
                <a:gd name="T6" fmla="*/ 3 w 3"/>
                <a:gd name="T7" fmla="*/ 6 h 14"/>
                <a:gd name="T8" fmla="*/ 0 w 3"/>
                <a:gd name="T9" fmla="*/ 6 h 14"/>
                <a:gd name="T10" fmla="*/ 3 w 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4">
                  <a:moveTo>
                    <a:pt x="3" y="0"/>
                  </a:moveTo>
                  <a:lnTo>
                    <a:pt x="3" y="14"/>
                  </a:lnTo>
                  <a:lnTo>
                    <a:pt x="0" y="11"/>
                  </a:lnTo>
                  <a:lnTo>
                    <a:pt x="3" y="6"/>
                  </a:lnTo>
                  <a:lnTo>
                    <a:pt x="0" y="6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36" name="Freeform 160"/>
            <p:cNvSpPr>
              <a:spLocks/>
            </p:cNvSpPr>
            <p:nvPr/>
          </p:nvSpPr>
          <p:spPr bwMode="auto">
            <a:xfrm>
              <a:off x="6739794" y="2398223"/>
              <a:ext cx="0" cy="0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37" name="Freeform 161"/>
            <p:cNvSpPr>
              <a:spLocks/>
            </p:cNvSpPr>
            <p:nvPr/>
          </p:nvSpPr>
          <p:spPr bwMode="auto">
            <a:xfrm>
              <a:off x="6734573" y="2393004"/>
              <a:ext cx="5221" cy="522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38" name="Freeform 162"/>
            <p:cNvSpPr>
              <a:spLocks/>
            </p:cNvSpPr>
            <p:nvPr/>
          </p:nvSpPr>
          <p:spPr bwMode="auto">
            <a:xfrm>
              <a:off x="6802447" y="2335572"/>
              <a:ext cx="0" cy="10442"/>
            </a:xfrm>
            <a:custGeom>
              <a:avLst/>
              <a:gdLst>
                <a:gd name="T0" fmla="*/ 0 w 3"/>
                <a:gd name="T1" fmla="*/ 0 h 6"/>
                <a:gd name="T2" fmla="*/ 3 w 3"/>
                <a:gd name="T3" fmla="*/ 0 h 6"/>
                <a:gd name="T4" fmla="*/ 0 w 3"/>
                <a:gd name="T5" fmla="*/ 6 h 6"/>
                <a:gd name="T6" fmla="*/ 0 w 3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lnTo>
                    <a:pt x="3" y="0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39" name="Freeform 163"/>
            <p:cNvSpPr>
              <a:spLocks/>
            </p:cNvSpPr>
            <p:nvPr/>
          </p:nvSpPr>
          <p:spPr bwMode="auto">
            <a:xfrm>
              <a:off x="6666700" y="2351235"/>
              <a:ext cx="57430" cy="41769"/>
            </a:xfrm>
            <a:custGeom>
              <a:avLst/>
              <a:gdLst>
                <a:gd name="T0" fmla="*/ 9 w 57"/>
                <a:gd name="T1" fmla="*/ 0 h 45"/>
                <a:gd name="T2" fmla="*/ 57 w 57"/>
                <a:gd name="T3" fmla="*/ 34 h 45"/>
                <a:gd name="T4" fmla="*/ 57 w 57"/>
                <a:gd name="T5" fmla="*/ 45 h 45"/>
                <a:gd name="T6" fmla="*/ 57 w 57"/>
                <a:gd name="T7" fmla="*/ 45 h 45"/>
                <a:gd name="T8" fmla="*/ 54 w 57"/>
                <a:gd name="T9" fmla="*/ 45 h 45"/>
                <a:gd name="T10" fmla="*/ 0 w 57"/>
                <a:gd name="T11" fmla="*/ 9 h 45"/>
                <a:gd name="T12" fmla="*/ 0 w 57"/>
                <a:gd name="T13" fmla="*/ 0 h 45"/>
                <a:gd name="T14" fmla="*/ 9 w 57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45">
                  <a:moveTo>
                    <a:pt x="9" y="0"/>
                  </a:moveTo>
                  <a:lnTo>
                    <a:pt x="57" y="34"/>
                  </a:lnTo>
                  <a:lnTo>
                    <a:pt x="57" y="45"/>
                  </a:lnTo>
                  <a:lnTo>
                    <a:pt x="57" y="45"/>
                  </a:lnTo>
                  <a:lnTo>
                    <a:pt x="54" y="45"/>
                  </a:lnTo>
                  <a:lnTo>
                    <a:pt x="0" y="9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40" name="Freeform 164"/>
            <p:cNvSpPr>
              <a:spLocks/>
            </p:cNvSpPr>
            <p:nvPr/>
          </p:nvSpPr>
          <p:spPr bwMode="auto">
            <a:xfrm>
              <a:off x="6656258" y="2351235"/>
              <a:ext cx="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41" name="Freeform 165"/>
            <p:cNvSpPr>
              <a:spLocks/>
            </p:cNvSpPr>
            <p:nvPr/>
          </p:nvSpPr>
          <p:spPr bwMode="auto">
            <a:xfrm>
              <a:off x="6656258" y="2346014"/>
              <a:ext cx="10442" cy="10442"/>
            </a:xfrm>
            <a:custGeom>
              <a:avLst/>
              <a:gdLst>
                <a:gd name="T0" fmla="*/ 3 w 11"/>
                <a:gd name="T1" fmla="*/ 0 h 14"/>
                <a:gd name="T2" fmla="*/ 3 w 11"/>
                <a:gd name="T3" fmla="*/ 8 h 14"/>
                <a:gd name="T4" fmla="*/ 11 w 11"/>
                <a:gd name="T5" fmla="*/ 5 h 14"/>
                <a:gd name="T6" fmla="*/ 11 w 11"/>
                <a:gd name="T7" fmla="*/ 14 h 14"/>
                <a:gd name="T8" fmla="*/ 0 w 11"/>
                <a:gd name="T9" fmla="*/ 5 h 14"/>
                <a:gd name="T10" fmla="*/ 0 w 11"/>
                <a:gd name="T11" fmla="*/ 5 h 14"/>
                <a:gd name="T12" fmla="*/ 3 w 1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4">
                  <a:moveTo>
                    <a:pt x="3" y="0"/>
                  </a:moveTo>
                  <a:lnTo>
                    <a:pt x="3" y="8"/>
                  </a:lnTo>
                  <a:lnTo>
                    <a:pt x="11" y="5"/>
                  </a:lnTo>
                  <a:lnTo>
                    <a:pt x="11" y="14"/>
                  </a:lnTo>
                  <a:lnTo>
                    <a:pt x="0" y="5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42" name="Freeform 166"/>
            <p:cNvSpPr>
              <a:spLocks/>
            </p:cNvSpPr>
            <p:nvPr/>
          </p:nvSpPr>
          <p:spPr bwMode="auto">
            <a:xfrm>
              <a:off x="6724130" y="2382561"/>
              <a:ext cx="10442" cy="15663"/>
            </a:xfrm>
            <a:custGeom>
              <a:avLst/>
              <a:gdLst>
                <a:gd name="T0" fmla="*/ 0 w 8"/>
                <a:gd name="T1" fmla="*/ 0 h 14"/>
                <a:gd name="T2" fmla="*/ 8 w 8"/>
                <a:gd name="T3" fmla="*/ 6 h 14"/>
                <a:gd name="T4" fmla="*/ 2 w 8"/>
                <a:gd name="T5" fmla="*/ 6 h 14"/>
                <a:gd name="T6" fmla="*/ 5 w 8"/>
                <a:gd name="T7" fmla="*/ 11 h 14"/>
                <a:gd name="T8" fmla="*/ 2 w 8"/>
                <a:gd name="T9" fmla="*/ 14 h 14"/>
                <a:gd name="T10" fmla="*/ 0 w 8"/>
                <a:gd name="T11" fmla="*/ 11 h 14"/>
                <a:gd name="T12" fmla="*/ 0 w 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4">
                  <a:moveTo>
                    <a:pt x="0" y="0"/>
                  </a:moveTo>
                  <a:lnTo>
                    <a:pt x="8" y="6"/>
                  </a:lnTo>
                  <a:lnTo>
                    <a:pt x="2" y="6"/>
                  </a:lnTo>
                  <a:lnTo>
                    <a:pt x="5" y="11"/>
                  </a:lnTo>
                  <a:lnTo>
                    <a:pt x="2" y="14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43" name="Freeform 167"/>
            <p:cNvSpPr>
              <a:spLocks/>
            </p:cNvSpPr>
            <p:nvPr/>
          </p:nvSpPr>
          <p:spPr bwMode="auto">
            <a:xfrm>
              <a:off x="6729352" y="2393004"/>
              <a:ext cx="5221" cy="5221"/>
            </a:xfrm>
            <a:custGeom>
              <a:avLst/>
              <a:gdLst>
                <a:gd name="T0" fmla="*/ 3 w 6"/>
                <a:gd name="T1" fmla="*/ 0 h 6"/>
                <a:gd name="T2" fmla="*/ 6 w 6"/>
                <a:gd name="T3" fmla="*/ 0 h 6"/>
                <a:gd name="T4" fmla="*/ 3 w 6"/>
                <a:gd name="T5" fmla="*/ 6 h 6"/>
                <a:gd name="T6" fmla="*/ 0 w 6"/>
                <a:gd name="T7" fmla="*/ 3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lnTo>
                    <a:pt x="6" y="0"/>
                  </a:lnTo>
                  <a:lnTo>
                    <a:pt x="3" y="6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44" name="Freeform 168"/>
            <p:cNvSpPr>
              <a:spLocks/>
            </p:cNvSpPr>
            <p:nvPr/>
          </p:nvSpPr>
          <p:spPr bwMode="auto">
            <a:xfrm>
              <a:off x="6724130" y="2393004"/>
              <a:ext cx="0" cy="522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3 h 3"/>
                <a:gd name="T6" fmla="*/ 0 w 3"/>
                <a:gd name="T7" fmla="*/ 0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45" name="Freeform 169"/>
            <p:cNvSpPr>
              <a:spLocks/>
            </p:cNvSpPr>
            <p:nvPr/>
          </p:nvSpPr>
          <p:spPr bwMode="auto">
            <a:xfrm>
              <a:off x="6724130" y="2393004"/>
              <a:ext cx="5221" cy="5221"/>
            </a:xfrm>
            <a:custGeom>
              <a:avLst/>
              <a:gdLst>
                <a:gd name="T0" fmla="*/ 0 w 2"/>
                <a:gd name="T1" fmla="*/ 0 h 6"/>
                <a:gd name="T2" fmla="*/ 2 w 2"/>
                <a:gd name="T3" fmla="*/ 3 h 6"/>
                <a:gd name="T4" fmla="*/ 2 w 2"/>
                <a:gd name="T5" fmla="*/ 6 h 6"/>
                <a:gd name="T6" fmla="*/ 0 w 2"/>
                <a:gd name="T7" fmla="*/ 3 h 6"/>
                <a:gd name="T8" fmla="*/ 0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2" y="3"/>
                  </a:lnTo>
                  <a:lnTo>
                    <a:pt x="2" y="6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46" name="Freeform 170"/>
            <p:cNvSpPr>
              <a:spLocks/>
            </p:cNvSpPr>
            <p:nvPr/>
          </p:nvSpPr>
          <p:spPr bwMode="auto">
            <a:xfrm>
              <a:off x="6729352" y="2398223"/>
              <a:ext cx="0" cy="0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3 h 3"/>
                <a:gd name="T4" fmla="*/ 3 w 3"/>
                <a:gd name="T5" fmla="*/ 3 h 3"/>
                <a:gd name="T6" fmla="*/ 0 w 3"/>
                <a:gd name="T7" fmla="*/ 3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3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47" name="Freeform 171"/>
            <p:cNvSpPr>
              <a:spLocks/>
            </p:cNvSpPr>
            <p:nvPr/>
          </p:nvSpPr>
          <p:spPr bwMode="auto">
            <a:xfrm>
              <a:off x="6729352" y="2387782"/>
              <a:ext cx="10442" cy="5221"/>
            </a:xfrm>
            <a:custGeom>
              <a:avLst/>
              <a:gdLst>
                <a:gd name="T0" fmla="*/ 6 w 9"/>
                <a:gd name="T1" fmla="*/ 0 h 5"/>
                <a:gd name="T2" fmla="*/ 9 w 9"/>
                <a:gd name="T3" fmla="*/ 0 h 5"/>
                <a:gd name="T4" fmla="*/ 6 w 9"/>
                <a:gd name="T5" fmla="*/ 5 h 5"/>
                <a:gd name="T6" fmla="*/ 6 w 9"/>
                <a:gd name="T7" fmla="*/ 5 h 5"/>
                <a:gd name="T8" fmla="*/ 3 w 9"/>
                <a:gd name="T9" fmla="*/ 5 h 5"/>
                <a:gd name="T10" fmla="*/ 0 w 9"/>
                <a:gd name="T11" fmla="*/ 0 h 5"/>
                <a:gd name="T12" fmla="*/ 6 w 9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6" y="0"/>
                  </a:moveTo>
                  <a:lnTo>
                    <a:pt x="9" y="0"/>
                  </a:lnTo>
                  <a:lnTo>
                    <a:pt x="6" y="5"/>
                  </a:lnTo>
                  <a:lnTo>
                    <a:pt x="6" y="5"/>
                  </a:lnTo>
                  <a:lnTo>
                    <a:pt x="3" y="5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48" name="Freeform 172"/>
            <p:cNvSpPr>
              <a:spLocks/>
            </p:cNvSpPr>
            <p:nvPr/>
          </p:nvSpPr>
          <p:spPr bwMode="auto">
            <a:xfrm>
              <a:off x="6729352" y="2393004"/>
              <a:ext cx="5221" cy="0"/>
            </a:xfrm>
            <a:custGeom>
              <a:avLst/>
              <a:gdLst>
                <a:gd name="T0" fmla="*/ 3 w 3"/>
                <a:gd name="T1" fmla="*/ 3 w 3"/>
                <a:gd name="T2" fmla="*/ 3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49" name="Freeform 173"/>
            <p:cNvSpPr>
              <a:spLocks/>
            </p:cNvSpPr>
            <p:nvPr/>
          </p:nvSpPr>
          <p:spPr bwMode="auto">
            <a:xfrm>
              <a:off x="6656258" y="2335572"/>
              <a:ext cx="0" cy="522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3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3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50" name="Freeform 174"/>
            <p:cNvSpPr>
              <a:spLocks/>
            </p:cNvSpPr>
            <p:nvPr/>
          </p:nvSpPr>
          <p:spPr bwMode="auto">
            <a:xfrm>
              <a:off x="6666700" y="2283363"/>
              <a:ext cx="57430" cy="52209"/>
            </a:xfrm>
            <a:custGeom>
              <a:avLst/>
              <a:gdLst>
                <a:gd name="T0" fmla="*/ 57 w 57"/>
                <a:gd name="T1" fmla="*/ 0 h 54"/>
                <a:gd name="T2" fmla="*/ 57 w 57"/>
                <a:gd name="T3" fmla="*/ 0 h 54"/>
                <a:gd name="T4" fmla="*/ 57 w 57"/>
                <a:gd name="T5" fmla="*/ 9 h 54"/>
                <a:gd name="T6" fmla="*/ 57 w 57"/>
                <a:gd name="T7" fmla="*/ 9 h 54"/>
                <a:gd name="T8" fmla="*/ 57 w 57"/>
                <a:gd name="T9" fmla="*/ 9 h 54"/>
                <a:gd name="T10" fmla="*/ 57 w 57"/>
                <a:gd name="T11" fmla="*/ 14 h 54"/>
                <a:gd name="T12" fmla="*/ 9 w 57"/>
                <a:gd name="T13" fmla="*/ 54 h 54"/>
                <a:gd name="T14" fmla="*/ 0 w 57"/>
                <a:gd name="T15" fmla="*/ 54 h 54"/>
                <a:gd name="T16" fmla="*/ 0 w 57"/>
                <a:gd name="T17" fmla="*/ 45 h 54"/>
                <a:gd name="T18" fmla="*/ 57 w 57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4">
                  <a:moveTo>
                    <a:pt x="57" y="0"/>
                  </a:moveTo>
                  <a:lnTo>
                    <a:pt x="57" y="0"/>
                  </a:lnTo>
                  <a:lnTo>
                    <a:pt x="57" y="9"/>
                  </a:lnTo>
                  <a:lnTo>
                    <a:pt x="57" y="9"/>
                  </a:lnTo>
                  <a:lnTo>
                    <a:pt x="57" y="9"/>
                  </a:lnTo>
                  <a:lnTo>
                    <a:pt x="57" y="14"/>
                  </a:lnTo>
                  <a:lnTo>
                    <a:pt x="9" y="54"/>
                  </a:lnTo>
                  <a:lnTo>
                    <a:pt x="0" y="54"/>
                  </a:lnTo>
                  <a:lnTo>
                    <a:pt x="0" y="45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51" name="Freeform 175"/>
            <p:cNvSpPr>
              <a:spLocks/>
            </p:cNvSpPr>
            <p:nvPr/>
          </p:nvSpPr>
          <p:spPr bwMode="auto">
            <a:xfrm>
              <a:off x="6656258" y="2330350"/>
              <a:ext cx="10442" cy="15663"/>
            </a:xfrm>
            <a:custGeom>
              <a:avLst/>
              <a:gdLst>
                <a:gd name="T0" fmla="*/ 11 w 11"/>
                <a:gd name="T1" fmla="*/ 0 h 15"/>
                <a:gd name="T2" fmla="*/ 11 w 11"/>
                <a:gd name="T3" fmla="*/ 9 h 15"/>
                <a:gd name="T4" fmla="*/ 0 w 11"/>
                <a:gd name="T5" fmla="*/ 9 h 15"/>
                <a:gd name="T6" fmla="*/ 3 w 11"/>
                <a:gd name="T7" fmla="*/ 15 h 15"/>
                <a:gd name="T8" fmla="*/ 0 w 11"/>
                <a:gd name="T9" fmla="*/ 12 h 15"/>
                <a:gd name="T10" fmla="*/ 0 w 11"/>
                <a:gd name="T11" fmla="*/ 9 h 15"/>
                <a:gd name="T12" fmla="*/ 11 w 11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5">
                  <a:moveTo>
                    <a:pt x="11" y="0"/>
                  </a:moveTo>
                  <a:lnTo>
                    <a:pt x="11" y="9"/>
                  </a:lnTo>
                  <a:lnTo>
                    <a:pt x="0" y="9"/>
                  </a:lnTo>
                  <a:lnTo>
                    <a:pt x="3" y="15"/>
                  </a:lnTo>
                  <a:lnTo>
                    <a:pt x="0" y="12"/>
                  </a:lnTo>
                  <a:lnTo>
                    <a:pt x="0" y="9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52" name="Freeform 176"/>
            <p:cNvSpPr>
              <a:spLocks/>
            </p:cNvSpPr>
            <p:nvPr/>
          </p:nvSpPr>
          <p:spPr bwMode="auto">
            <a:xfrm>
              <a:off x="6724130" y="2293803"/>
              <a:ext cx="5221" cy="5221"/>
            </a:xfrm>
            <a:custGeom>
              <a:avLst/>
              <a:gdLst>
                <a:gd name="T0" fmla="*/ 0 w 2"/>
                <a:gd name="T1" fmla="*/ 0 h 5"/>
                <a:gd name="T2" fmla="*/ 2 w 2"/>
                <a:gd name="T3" fmla="*/ 3 h 5"/>
                <a:gd name="T4" fmla="*/ 0 w 2"/>
                <a:gd name="T5" fmla="*/ 5 h 5"/>
                <a:gd name="T6" fmla="*/ 0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2" y="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53" name="Freeform 177"/>
            <p:cNvSpPr>
              <a:spLocks/>
            </p:cNvSpPr>
            <p:nvPr/>
          </p:nvSpPr>
          <p:spPr bwMode="auto">
            <a:xfrm>
              <a:off x="6724130" y="2283363"/>
              <a:ext cx="5221" cy="10442"/>
            </a:xfrm>
            <a:custGeom>
              <a:avLst/>
              <a:gdLst>
                <a:gd name="T0" fmla="*/ 0 w 2"/>
                <a:gd name="T1" fmla="*/ 0 h 9"/>
                <a:gd name="T2" fmla="*/ 2 w 2"/>
                <a:gd name="T3" fmla="*/ 6 h 9"/>
                <a:gd name="T4" fmla="*/ 0 w 2"/>
                <a:gd name="T5" fmla="*/ 9 h 9"/>
                <a:gd name="T6" fmla="*/ 0 w 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lnTo>
                    <a:pt x="2" y="6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54" name="Freeform 178"/>
            <p:cNvSpPr>
              <a:spLocks/>
            </p:cNvSpPr>
            <p:nvPr/>
          </p:nvSpPr>
          <p:spPr bwMode="auto">
            <a:xfrm>
              <a:off x="6724130" y="229380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55" name="Freeform 179"/>
            <p:cNvSpPr>
              <a:spLocks/>
            </p:cNvSpPr>
            <p:nvPr/>
          </p:nvSpPr>
          <p:spPr bwMode="auto">
            <a:xfrm>
              <a:off x="6724130" y="2288584"/>
              <a:ext cx="10442" cy="5221"/>
            </a:xfrm>
            <a:custGeom>
              <a:avLst/>
              <a:gdLst>
                <a:gd name="T0" fmla="*/ 2 w 8"/>
                <a:gd name="T1" fmla="*/ 0 h 6"/>
                <a:gd name="T2" fmla="*/ 8 w 8"/>
                <a:gd name="T3" fmla="*/ 3 h 6"/>
                <a:gd name="T4" fmla="*/ 2 w 8"/>
                <a:gd name="T5" fmla="*/ 6 h 6"/>
                <a:gd name="T6" fmla="*/ 0 w 8"/>
                <a:gd name="T7" fmla="*/ 3 h 6"/>
                <a:gd name="T8" fmla="*/ 0 w 8"/>
                <a:gd name="T9" fmla="*/ 3 h 6"/>
                <a:gd name="T10" fmla="*/ 2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2" y="0"/>
                  </a:moveTo>
                  <a:lnTo>
                    <a:pt x="8" y="3"/>
                  </a:lnTo>
                  <a:lnTo>
                    <a:pt x="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56" name="Freeform 180"/>
            <p:cNvSpPr>
              <a:spLocks/>
            </p:cNvSpPr>
            <p:nvPr/>
          </p:nvSpPr>
          <p:spPr bwMode="auto">
            <a:xfrm>
              <a:off x="6666700" y="2335572"/>
              <a:ext cx="57430" cy="15663"/>
            </a:xfrm>
            <a:custGeom>
              <a:avLst/>
              <a:gdLst>
                <a:gd name="T0" fmla="*/ 57 w 57"/>
                <a:gd name="T1" fmla="*/ 0 h 14"/>
                <a:gd name="T2" fmla="*/ 57 w 57"/>
                <a:gd name="T3" fmla="*/ 11 h 14"/>
                <a:gd name="T4" fmla="*/ 9 w 57"/>
                <a:gd name="T5" fmla="*/ 14 h 14"/>
                <a:gd name="T6" fmla="*/ 0 w 57"/>
                <a:gd name="T7" fmla="*/ 9 h 14"/>
                <a:gd name="T8" fmla="*/ 9 w 57"/>
                <a:gd name="T9" fmla="*/ 3 h 14"/>
                <a:gd name="T10" fmla="*/ 57 w 57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14">
                  <a:moveTo>
                    <a:pt x="57" y="0"/>
                  </a:moveTo>
                  <a:lnTo>
                    <a:pt x="57" y="11"/>
                  </a:lnTo>
                  <a:lnTo>
                    <a:pt x="9" y="14"/>
                  </a:lnTo>
                  <a:lnTo>
                    <a:pt x="0" y="9"/>
                  </a:lnTo>
                  <a:lnTo>
                    <a:pt x="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57" name="Freeform 181"/>
            <p:cNvSpPr>
              <a:spLocks/>
            </p:cNvSpPr>
            <p:nvPr/>
          </p:nvSpPr>
          <p:spPr bwMode="auto">
            <a:xfrm>
              <a:off x="6724130" y="2330350"/>
              <a:ext cx="5221" cy="15663"/>
            </a:xfrm>
            <a:custGeom>
              <a:avLst/>
              <a:gdLst>
                <a:gd name="T0" fmla="*/ 5 w 5"/>
                <a:gd name="T1" fmla="*/ 0 h 14"/>
                <a:gd name="T2" fmla="*/ 5 w 5"/>
                <a:gd name="T3" fmla="*/ 9 h 14"/>
                <a:gd name="T4" fmla="*/ 5 w 5"/>
                <a:gd name="T5" fmla="*/ 14 h 14"/>
                <a:gd name="T6" fmla="*/ 5 w 5"/>
                <a:gd name="T7" fmla="*/ 14 h 14"/>
                <a:gd name="T8" fmla="*/ 0 w 5"/>
                <a:gd name="T9" fmla="*/ 14 h 14"/>
                <a:gd name="T10" fmla="*/ 0 w 5"/>
                <a:gd name="T11" fmla="*/ 3 h 14"/>
                <a:gd name="T12" fmla="*/ 5 w 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4">
                  <a:moveTo>
                    <a:pt x="5" y="0"/>
                  </a:moveTo>
                  <a:lnTo>
                    <a:pt x="5" y="9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0" y="14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58" name="Freeform 182"/>
            <p:cNvSpPr>
              <a:spLocks/>
            </p:cNvSpPr>
            <p:nvPr/>
          </p:nvSpPr>
          <p:spPr bwMode="auto">
            <a:xfrm>
              <a:off x="6666700" y="2346014"/>
              <a:ext cx="10442" cy="522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59" name="Freeform 183"/>
            <p:cNvSpPr>
              <a:spLocks/>
            </p:cNvSpPr>
            <p:nvPr/>
          </p:nvSpPr>
          <p:spPr bwMode="auto">
            <a:xfrm>
              <a:off x="6661479" y="2346014"/>
              <a:ext cx="5221" cy="5221"/>
            </a:xfrm>
            <a:custGeom>
              <a:avLst/>
              <a:gdLst>
                <a:gd name="T0" fmla="*/ 0 w 8"/>
                <a:gd name="T1" fmla="*/ 0 h 8"/>
                <a:gd name="T2" fmla="*/ 2 w 8"/>
                <a:gd name="T3" fmla="*/ 5 h 8"/>
                <a:gd name="T4" fmla="*/ 8 w 8"/>
                <a:gd name="T5" fmla="*/ 0 h 8"/>
                <a:gd name="T6" fmla="*/ 8 w 8"/>
                <a:gd name="T7" fmla="*/ 5 h 8"/>
                <a:gd name="T8" fmla="*/ 0 w 8"/>
                <a:gd name="T9" fmla="*/ 8 h 8"/>
                <a:gd name="T10" fmla="*/ 0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2" y="5"/>
                  </a:lnTo>
                  <a:lnTo>
                    <a:pt x="8" y="0"/>
                  </a:lnTo>
                  <a:lnTo>
                    <a:pt x="8" y="5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60" name="Freeform 184"/>
            <p:cNvSpPr>
              <a:spLocks/>
            </p:cNvSpPr>
            <p:nvPr/>
          </p:nvSpPr>
          <p:spPr bwMode="auto">
            <a:xfrm>
              <a:off x="6666700" y="2335572"/>
              <a:ext cx="10442" cy="10442"/>
            </a:xfrm>
            <a:custGeom>
              <a:avLst/>
              <a:gdLst>
                <a:gd name="T0" fmla="*/ 9 w 9"/>
                <a:gd name="T1" fmla="*/ 0 h 6"/>
                <a:gd name="T2" fmla="*/ 0 w 9"/>
                <a:gd name="T3" fmla="*/ 6 h 6"/>
                <a:gd name="T4" fmla="*/ 0 w 9"/>
                <a:gd name="T5" fmla="*/ 6 h 6"/>
                <a:gd name="T6" fmla="*/ 0 w 9"/>
                <a:gd name="T7" fmla="*/ 0 h 6"/>
                <a:gd name="T8" fmla="*/ 9 w 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9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61" name="Freeform 185"/>
            <p:cNvSpPr>
              <a:spLocks/>
            </p:cNvSpPr>
            <p:nvPr/>
          </p:nvSpPr>
          <p:spPr bwMode="auto">
            <a:xfrm>
              <a:off x="6656258" y="2335572"/>
              <a:ext cx="10442" cy="10442"/>
            </a:xfrm>
            <a:custGeom>
              <a:avLst/>
              <a:gdLst>
                <a:gd name="T0" fmla="*/ 11 w 11"/>
                <a:gd name="T1" fmla="*/ 0 h 6"/>
                <a:gd name="T2" fmla="*/ 11 w 11"/>
                <a:gd name="T3" fmla="*/ 6 h 6"/>
                <a:gd name="T4" fmla="*/ 5 w 11"/>
                <a:gd name="T5" fmla="*/ 3 h 6"/>
                <a:gd name="T6" fmla="*/ 3 w 11"/>
                <a:gd name="T7" fmla="*/ 6 h 6"/>
                <a:gd name="T8" fmla="*/ 0 w 11"/>
                <a:gd name="T9" fmla="*/ 0 h 6"/>
                <a:gd name="T10" fmla="*/ 11 w 1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11" y="0"/>
                  </a:moveTo>
                  <a:lnTo>
                    <a:pt x="11" y="6"/>
                  </a:lnTo>
                  <a:lnTo>
                    <a:pt x="5" y="3"/>
                  </a:lnTo>
                  <a:lnTo>
                    <a:pt x="3" y="6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62" name="Freeform 186"/>
            <p:cNvSpPr>
              <a:spLocks/>
            </p:cNvSpPr>
            <p:nvPr/>
          </p:nvSpPr>
          <p:spPr bwMode="auto">
            <a:xfrm>
              <a:off x="6666700" y="23460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63" name="Freeform 187"/>
            <p:cNvSpPr>
              <a:spLocks/>
            </p:cNvSpPr>
            <p:nvPr/>
          </p:nvSpPr>
          <p:spPr bwMode="auto">
            <a:xfrm>
              <a:off x="6661479" y="2340793"/>
              <a:ext cx="5221" cy="10442"/>
            </a:xfrm>
            <a:custGeom>
              <a:avLst/>
              <a:gdLst>
                <a:gd name="T0" fmla="*/ 2 w 8"/>
                <a:gd name="T1" fmla="*/ 0 h 8"/>
                <a:gd name="T2" fmla="*/ 8 w 8"/>
                <a:gd name="T3" fmla="*/ 3 h 8"/>
                <a:gd name="T4" fmla="*/ 8 w 8"/>
                <a:gd name="T5" fmla="*/ 3 h 8"/>
                <a:gd name="T6" fmla="*/ 2 w 8"/>
                <a:gd name="T7" fmla="*/ 8 h 8"/>
                <a:gd name="T8" fmla="*/ 0 w 8"/>
                <a:gd name="T9" fmla="*/ 3 h 8"/>
                <a:gd name="T10" fmla="*/ 2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2" y="0"/>
                  </a:moveTo>
                  <a:lnTo>
                    <a:pt x="8" y="3"/>
                  </a:lnTo>
                  <a:lnTo>
                    <a:pt x="8" y="3"/>
                  </a:lnTo>
                  <a:lnTo>
                    <a:pt x="2" y="8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64" name="Freeform 188"/>
            <p:cNvSpPr>
              <a:spLocks/>
            </p:cNvSpPr>
            <p:nvPr/>
          </p:nvSpPr>
          <p:spPr bwMode="auto">
            <a:xfrm>
              <a:off x="6739794" y="2335572"/>
              <a:ext cx="52211" cy="10442"/>
            </a:xfrm>
            <a:custGeom>
              <a:avLst/>
              <a:gdLst>
                <a:gd name="T0" fmla="*/ 0 w 53"/>
                <a:gd name="T1" fmla="*/ 0 h 11"/>
                <a:gd name="T2" fmla="*/ 42 w 53"/>
                <a:gd name="T3" fmla="*/ 0 h 11"/>
                <a:gd name="T4" fmla="*/ 53 w 53"/>
                <a:gd name="T5" fmla="*/ 9 h 11"/>
                <a:gd name="T6" fmla="*/ 48 w 53"/>
                <a:gd name="T7" fmla="*/ 11 h 11"/>
                <a:gd name="T8" fmla="*/ 0 w 53"/>
                <a:gd name="T9" fmla="*/ 11 h 11"/>
                <a:gd name="T10" fmla="*/ 0 w 5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1">
                  <a:moveTo>
                    <a:pt x="0" y="0"/>
                  </a:moveTo>
                  <a:lnTo>
                    <a:pt x="42" y="0"/>
                  </a:lnTo>
                  <a:lnTo>
                    <a:pt x="53" y="9"/>
                  </a:lnTo>
                  <a:lnTo>
                    <a:pt x="48" y="11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65" name="Freeform 189"/>
            <p:cNvSpPr>
              <a:spLocks/>
            </p:cNvSpPr>
            <p:nvPr/>
          </p:nvSpPr>
          <p:spPr bwMode="auto">
            <a:xfrm>
              <a:off x="6729352" y="2330350"/>
              <a:ext cx="10442" cy="15663"/>
            </a:xfrm>
            <a:custGeom>
              <a:avLst/>
              <a:gdLst>
                <a:gd name="T0" fmla="*/ 0 w 6"/>
                <a:gd name="T1" fmla="*/ 0 h 14"/>
                <a:gd name="T2" fmla="*/ 6 w 6"/>
                <a:gd name="T3" fmla="*/ 3 h 14"/>
                <a:gd name="T4" fmla="*/ 6 w 6"/>
                <a:gd name="T5" fmla="*/ 14 h 14"/>
                <a:gd name="T6" fmla="*/ 0 w 6"/>
                <a:gd name="T7" fmla="*/ 14 h 14"/>
                <a:gd name="T8" fmla="*/ 0 w 6"/>
                <a:gd name="T9" fmla="*/ 14 h 14"/>
                <a:gd name="T10" fmla="*/ 0 w 6"/>
                <a:gd name="T11" fmla="*/ 9 h 14"/>
                <a:gd name="T12" fmla="*/ 0 w 6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lnTo>
                    <a:pt x="6" y="3"/>
                  </a:lnTo>
                  <a:lnTo>
                    <a:pt x="6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66" name="Freeform 190"/>
            <p:cNvSpPr>
              <a:spLocks/>
            </p:cNvSpPr>
            <p:nvPr/>
          </p:nvSpPr>
          <p:spPr bwMode="auto">
            <a:xfrm>
              <a:off x="6781562" y="2335572"/>
              <a:ext cx="10442" cy="10442"/>
            </a:xfrm>
            <a:custGeom>
              <a:avLst/>
              <a:gdLst>
                <a:gd name="T0" fmla="*/ 0 w 11"/>
                <a:gd name="T1" fmla="*/ 0 h 9"/>
                <a:gd name="T2" fmla="*/ 11 w 11"/>
                <a:gd name="T3" fmla="*/ 0 h 9"/>
                <a:gd name="T4" fmla="*/ 11 w 11"/>
                <a:gd name="T5" fmla="*/ 9 h 9"/>
                <a:gd name="T6" fmla="*/ 11 w 11"/>
                <a:gd name="T7" fmla="*/ 9 h 9"/>
                <a:gd name="T8" fmla="*/ 0 w 1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0" y="0"/>
                  </a:moveTo>
                  <a:lnTo>
                    <a:pt x="11" y="0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67" name="Freeform 191"/>
            <p:cNvSpPr>
              <a:spLocks/>
            </p:cNvSpPr>
            <p:nvPr/>
          </p:nvSpPr>
          <p:spPr bwMode="auto">
            <a:xfrm>
              <a:off x="6792005" y="2335572"/>
              <a:ext cx="10442" cy="10442"/>
            </a:xfrm>
            <a:custGeom>
              <a:avLst/>
              <a:gdLst>
                <a:gd name="T0" fmla="*/ 0 w 9"/>
                <a:gd name="T1" fmla="*/ 0 h 9"/>
                <a:gd name="T2" fmla="*/ 9 w 9"/>
                <a:gd name="T3" fmla="*/ 0 h 9"/>
                <a:gd name="T4" fmla="*/ 9 w 9"/>
                <a:gd name="T5" fmla="*/ 3 h 9"/>
                <a:gd name="T6" fmla="*/ 9 w 9"/>
                <a:gd name="T7" fmla="*/ 0 h 9"/>
                <a:gd name="T8" fmla="*/ 0 w 9"/>
                <a:gd name="T9" fmla="*/ 9 h 9"/>
                <a:gd name="T10" fmla="*/ 0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9" y="0"/>
                  </a:lnTo>
                  <a:lnTo>
                    <a:pt x="9" y="3"/>
                  </a:lnTo>
                  <a:lnTo>
                    <a:pt x="9" y="0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68" name="Freeform 192"/>
            <p:cNvSpPr>
              <a:spLocks/>
            </p:cNvSpPr>
            <p:nvPr/>
          </p:nvSpPr>
          <p:spPr bwMode="auto">
            <a:xfrm>
              <a:off x="6786784" y="2346014"/>
              <a:ext cx="5221" cy="5221"/>
            </a:xfrm>
            <a:custGeom>
              <a:avLst/>
              <a:gdLst>
                <a:gd name="T0" fmla="*/ 5 w 5"/>
                <a:gd name="T1" fmla="*/ 0 h 5"/>
                <a:gd name="T2" fmla="*/ 5 w 5"/>
                <a:gd name="T3" fmla="*/ 0 h 5"/>
                <a:gd name="T4" fmla="*/ 5 w 5"/>
                <a:gd name="T5" fmla="*/ 5 h 5"/>
                <a:gd name="T6" fmla="*/ 0 w 5"/>
                <a:gd name="T7" fmla="*/ 2 h 5"/>
                <a:gd name="T8" fmla="*/ 5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5" y="0"/>
                  </a:lnTo>
                  <a:lnTo>
                    <a:pt x="5" y="5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69" name="Freeform 193"/>
            <p:cNvSpPr>
              <a:spLocks/>
            </p:cNvSpPr>
            <p:nvPr/>
          </p:nvSpPr>
          <p:spPr bwMode="auto">
            <a:xfrm>
              <a:off x="6792005" y="2346014"/>
              <a:ext cx="10442" cy="5221"/>
            </a:xfrm>
            <a:custGeom>
              <a:avLst/>
              <a:gdLst>
                <a:gd name="T0" fmla="*/ 9 w 9"/>
                <a:gd name="T1" fmla="*/ 0 h 5"/>
                <a:gd name="T2" fmla="*/ 9 w 9"/>
                <a:gd name="T3" fmla="*/ 5 h 5"/>
                <a:gd name="T4" fmla="*/ 0 w 9"/>
                <a:gd name="T5" fmla="*/ 5 h 5"/>
                <a:gd name="T6" fmla="*/ 0 w 9"/>
                <a:gd name="T7" fmla="*/ 0 h 5"/>
                <a:gd name="T8" fmla="*/ 6 w 9"/>
                <a:gd name="T9" fmla="*/ 2 h 5"/>
                <a:gd name="T10" fmla="*/ 9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lnTo>
                    <a:pt x="9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6" y="2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70" name="Freeform 194"/>
            <p:cNvSpPr>
              <a:spLocks/>
            </p:cNvSpPr>
            <p:nvPr/>
          </p:nvSpPr>
          <p:spPr bwMode="auto">
            <a:xfrm>
              <a:off x="6792005" y="23460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71" name="Freeform 195"/>
            <p:cNvSpPr>
              <a:spLocks/>
            </p:cNvSpPr>
            <p:nvPr/>
          </p:nvSpPr>
          <p:spPr bwMode="auto">
            <a:xfrm>
              <a:off x="6792005" y="2335572"/>
              <a:ext cx="10442" cy="10442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3 h 11"/>
                <a:gd name="T4" fmla="*/ 9 w 9"/>
                <a:gd name="T5" fmla="*/ 9 h 11"/>
                <a:gd name="T6" fmla="*/ 6 w 9"/>
                <a:gd name="T7" fmla="*/ 11 h 11"/>
                <a:gd name="T8" fmla="*/ 0 w 9"/>
                <a:gd name="T9" fmla="*/ 9 h 11"/>
                <a:gd name="T10" fmla="*/ 0 w 9"/>
                <a:gd name="T11" fmla="*/ 9 h 11"/>
                <a:gd name="T12" fmla="*/ 9 w 9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3"/>
                  </a:lnTo>
                  <a:lnTo>
                    <a:pt x="9" y="9"/>
                  </a:lnTo>
                  <a:lnTo>
                    <a:pt x="6" y="11"/>
                  </a:lnTo>
                  <a:lnTo>
                    <a:pt x="0" y="9"/>
                  </a:lnTo>
                  <a:lnTo>
                    <a:pt x="0" y="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72" name="Rectangle 196"/>
            <p:cNvSpPr>
              <a:spLocks noChangeArrowheads="1"/>
            </p:cNvSpPr>
            <p:nvPr/>
          </p:nvSpPr>
          <p:spPr bwMode="auto">
            <a:xfrm>
              <a:off x="6729352" y="2340793"/>
              <a:ext cx="5221" cy="522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73" name="Freeform 197"/>
            <p:cNvSpPr>
              <a:spLocks/>
            </p:cNvSpPr>
            <p:nvPr/>
          </p:nvSpPr>
          <p:spPr bwMode="auto">
            <a:xfrm>
              <a:off x="6739794" y="2189383"/>
              <a:ext cx="41769" cy="41769"/>
            </a:xfrm>
            <a:custGeom>
              <a:avLst/>
              <a:gdLst>
                <a:gd name="T0" fmla="*/ 0 w 45"/>
                <a:gd name="T1" fmla="*/ 0 h 40"/>
                <a:gd name="T2" fmla="*/ 45 w 45"/>
                <a:gd name="T3" fmla="*/ 34 h 40"/>
                <a:gd name="T4" fmla="*/ 45 w 45"/>
                <a:gd name="T5" fmla="*/ 40 h 40"/>
                <a:gd name="T6" fmla="*/ 31 w 45"/>
                <a:gd name="T7" fmla="*/ 40 h 40"/>
                <a:gd name="T8" fmla="*/ 0 w 45"/>
                <a:gd name="T9" fmla="*/ 17 h 40"/>
                <a:gd name="T10" fmla="*/ 0 w 45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0">
                  <a:moveTo>
                    <a:pt x="0" y="0"/>
                  </a:moveTo>
                  <a:lnTo>
                    <a:pt x="45" y="34"/>
                  </a:lnTo>
                  <a:lnTo>
                    <a:pt x="45" y="40"/>
                  </a:lnTo>
                  <a:lnTo>
                    <a:pt x="31" y="40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74" name="Freeform 198"/>
            <p:cNvSpPr>
              <a:spLocks/>
            </p:cNvSpPr>
            <p:nvPr/>
          </p:nvSpPr>
          <p:spPr bwMode="auto">
            <a:xfrm>
              <a:off x="6781562" y="2225931"/>
              <a:ext cx="10442" cy="5221"/>
            </a:xfrm>
            <a:custGeom>
              <a:avLst/>
              <a:gdLst>
                <a:gd name="T0" fmla="*/ 0 w 8"/>
                <a:gd name="T1" fmla="*/ 0 h 9"/>
                <a:gd name="T2" fmla="*/ 8 w 8"/>
                <a:gd name="T3" fmla="*/ 6 h 9"/>
                <a:gd name="T4" fmla="*/ 6 w 8"/>
                <a:gd name="T5" fmla="*/ 9 h 9"/>
                <a:gd name="T6" fmla="*/ 3 w 8"/>
                <a:gd name="T7" fmla="*/ 6 h 9"/>
                <a:gd name="T8" fmla="*/ 3 w 8"/>
                <a:gd name="T9" fmla="*/ 6 h 9"/>
                <a:gd name="T10" fmla="*/ 0 w 8"/>
                <a:gd name="T11" fmla="*/ 6 h 9"/>
                <a:gd name="T12" fmla="*/ 0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lnTo>
                    <a:pt x="8" y="6"/>
                  </a:lnTo>
                  <a:lnTo>
                    <a:pt x="6" y="9"/>
                  </a:lnTo>
                  <a:lnTo>
                    <a:pt x="3" y="6"/>
                  </a:lnTo>
                  <a:lnTo>
                    <a:pt x="3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75" name="Freeform 199"/>
            <p:cNvSpPr>
              <a:spLocks/>
            </p:cNvSpPr>
            <p:nvPr/>
          </p:nvSpPr>
          <p:spPr bwMode="auto">
            <a:xfrm>
              <a:off x="6729352" y="2189383"/>
              <a:ext cx="10442" cy="15663"/>
            </a:xfrm>
            <a:custGeom>
              <a:avLst/>
              <a:gdLst>
                <a:gd name="T0" fmla="*/ 6 w 6"/>
                <a:gd name="T1" fmla="*/ 0 h 17"/>
                <a:gd name="T2" fmla="*/ 6 w 6"/>
                <a:gd name="T3" fmla="*/ 17 h 17"/>
                <a:gd name="T4" fmla="*/ 0 w 6"/>
                <a:gd name="T5" fmla="*/ 9 h 17"/>
                <a:gd name="T6" fmla="*/ 3 w 6"/>
                <a:gd name="T7" fmla="*/ 9 h 17"/>
                <a:gd name="T8" fmla="*/ 0 w 6"/>
                <a:gd name="T9" fmla="*/ 3 h 17"/>
                <a:gd name="T10" fmla="*/ 3 w 6"/>
                <a:gd name="T11" fmla="*/ 0 h 17"/>
                <a:gd name="T12" fmla="*/ 3 w 6"/>
                <a:gd name="T13" fmla="*/ 3 h 17"/>
                <a:gd name="T14" fmla="*/ 6 w 6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7">
                  <a:moveTo>
                    <a:pt x="6" y="0"/>
                  </a:moveTo>
                  <a:lnTo>
                    <a:pt x="6" y="17"/>
                  </a:lnTo>
                  <a:lnTo>
                    <a:pt x="0" y="9"/>
                  </a:lnTo>
                  <a:lnTo>
                    <a:pt x="3" y="9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76" name="Freeform 200"/>
            <p:cNvSpPr>
              <a:spLocks/>
            </p:cNvSpPr>
            <p:nvPr/>
          </p:nvSpPr>
          <p:spPr bwMode="auto">
            <a:xfrm>
              <a:off x="6739794" y="2241594"/>
              <a:ext cx="41769" cy="41769"/>
            </a:xfrm>
            <a:custGeom>
              <a:avLst/>
              <a:gdLst>
                <a:gd name="T0" fmla="*/ 34 w 45"/>
                <a:gd name="T1" fmla="*/ 0 h 40"/>
                <a:gd name="T2" fmla="*/ 45 w 45"/>
                <a:gd name="T3" fmla="*/ 0 h 40"/>
                <a:gd name="T4" fmla="*/ 45 w 45"/>
                <a:gd name="T5" fmla="*/ 6 h 40"/>
                <a:gd name="T6" fmla="*/ 0 w 45"/>
                <a:gd name="T7" fmla="*/ 40 h 40"/>
                <a:gd name="T8" fmla="*/ 0 w 45"/>
                <a:gd name="T9" fmla="*/ 25 h 40"/>
                <a:gd name="T10" fmla="*/ 34 w 45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0">
                  <a:moveTo>
                    <a:pt x="34" y="0"/>
                  </a:moveTo>
                  <a:lnTo>
                    <a:pt x="45" y="0"/>
                  </a:lnTo>
                  <a:lnTo>
                    <a:pt x="45" y="6"/>
                  </a:lnTo>
                  <a:lnTo>
                    <a:pt x="0" y="40"/>
                  </a:lnTo>
                  <a:lnTo>
                    <a:pt x="0" y="25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77" name="Freeform 201"/>
            <p:cNvSpPr>
              <a:spLocks/>
            </p:cNvSpPr>
            <p:nvPr/>
          </p:nvSpPr>
          <p:spPr bwMode="auto">
            <a:xfrm>
              <a:off x="6781562" y="2231152"/>
              <a:ext cx="10442" cy="15663"/>
            </a:xfrm>
            <a:custGeom>
              <a:avLst/>
              <a:gdLst>
                <a:gd name="T0" fmla="*/ 6 w 11"/>
                <a:gd name="T1" fmla="*/ 0 h 14"/>
                <a:gd name="T2" fmla="*/ 11 w 11"/>
                <a:gd name="T3" fmla="*/ 5 h 14"/>
                <a:gd name="T4" fmla="*/ 0 w 11"/>
                <a:gd name="T5" fmla="*/ 14 h 14"/>
                <a:gd name="T6" fmla="*/ 0 w 11"/>
                <a:gd name="T7" fmla="*/ 8 h 14"/>
                <a:gd name="T8" fmla="*/ 3 w 11"/>
                <a:gd name="T9" fmla="*/ 8 h 14"/>
                <a:gd name="T10" fmla="*/ 3 w 11"/>
                <a:gd name="T11" fmla="*/ 2 h 14"/>
                <a:gd name="T12" fmla="*/ 6 w 1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4">
                  <a:moveTo>
                    <a:pt x="6" y="0"/>
                  </a:moveTo>
                  <a:lnTo>
                    <a:pt x="11" y="5"/>
                  </a:lnTo>
                  <a:lnTo>
                    <a:pt x="0" y="14"/>
                  </a:lnTo>
                  <a:lnTo>
                    <a:pt x="0" y="8"/>
                  </a:lnTo>
                  <a:lnTo>
                    <a:pt x="3" y="8"/>
                  </a:lnTo>
                  <a:lnTo>
                    <a:pt x="3" y="2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78" name="Freeform 202"/>
            <p:cNvSpPr>
              <a:spLocks/>
            </p:cNvSpPr>
            <p:nvPr/>
          </p:nvSpPr>
          <p:spPr bwMode="auto">
            <a:xfrm>
              <a:off x="6734573" y="2267699"/>
              <a:ext cx="5221" cy="15663"/>
            </a:xfrm>
            <a:custGeom>
              <a:avLst/>
              <a:gdLst>
                <a:gd name="T0" fmla="*/ 3 w 3"/>
                <a:gd name="T1" fmla="*/ 0 h 15"/>
                <a:gd name="T2" fmla="*/ 3 w 3"/>
                <a:gd name="T3" fmla="*/ 15 h 15"/>
                <a:gd name="T4" fmla="*/ 3 w 3"/>
                <a:gd name="T5" fmla="*/ 15 h 15"/>
                <a:gd name="T6" fmla="*/ 0 w 3"/>
                <a:gd name="T7" fmla="*/ 12 h 15"/>
                <a:gd name="T8" fmla="*/ 3 w 3"/>
                <a:gd name="T9" fmla="*/ 6 h 15"/>
                <a:gd name="T10" fmla="*/ 0 w 3"/>
                <a:gd name="T11" fmla="*/ 3 h 15"/>
                <a:gd name="T12" fmla="*/ 3 w 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lnTo>
                    <a:pt x="3" y="15"/>
                  </a:lnTo>
                  <a:lnTo>
                    <a:pt x="3" y="15"/>
                  </a:lnTo>
                  <a:lnTo>
                    <a:pt x="0" y="12"/>
                  </a:lnTo>
                  <a:lnTo>
                    <a:pt x="3" y="6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79" name="Freeform 203"/>
            <p:cNvSpPr>
              <a:spLocks/>
            </p:cNvSpPr>
            <p:nvPr/>
          </p:nvSpPr>
          <p:spPr bwMode="auto">
            <a:xfrm>
              <a:off x="6786784" y="2231152"/>
              <a:ext cx="0" cy="5221"/>
            </a:xfrm>
            <a:custGeom>
              <a:avLst/>
              <a:gdLst>
                <a:gd name="T0" fmla="*/ 0 w 3"/>
                <a:gd name="T1" fmla="*/ 0 h 5"/>
                <a:gd name="T2" fmla="*/ 3 w 3"/>
                <a:gd name="T3" fmla="*/ 3 h 5"/>
                <a:gd name="T4" fmla="*/ 0 w 3"/>
                <a:gd name="T5" fmla="*/ 5 h 5"/>
                <a:gd name="T6" fmla="*/ 0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3" y="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80" name="Freeform 204"/>
            <p:cNvSpPr>
              <a:spLocks/>
            </p:cNvSpPr>
            <p:nvPr/>
          </p:nvSpPr>
          <p:spPr bwMode="auto">
            <a:xfrm>
              <a:off x="6677143" y="2241594"/>
              <a:ext cx="46990" cy="36548"/>
            </a:xfrm>
            <a:custGeom>
              <a:avLst/>
              <a:gdLst>
                <a:gd name="T0" fmla="*/ 14 w 48"/>
                <a:gd name="T1" fmla="*/ 0 h 37"/>
                <a:gd name="T2" fmla="*/ 48 w 48"/>
                <a:gd name="T3" fmla="*/ 23 h 37"/>
                <a:gd name="T4" fmla="*/ 48 w 48"/>
                <a:gd name="T5" fmla="*/ 37 h 37"/>
                <a:gd name="T6" fmla="*/ 0 w 48"/>
                <a:gd name="T7" fmla="*/ 6 h 37"/>
                <a:gd name="T8" fmla="*/ 0 w 48"/>
                <a:gd name="T9" fmla="*/ 3 h 37"/>
                <a:gd name="T10" fmla="*/ 14 w 4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37">
                  <a:moveTo>
                    <a:pt x="14" y="0"/>
                  </a:moveTo>
                  <a:lnTo>
                    <a:pt x="48" y="23"/>
                  </a:lnTo>
                  <a:lnTo>
                    <a:pt x="48" y="37"/>
                  </a:lnTo>
                  <a:lnTo>
                    <a:pt x="0" y="6"/>
                  </a:lnTo>
                  <a:lnTo>
                    <a:pt x="0" y="3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grpSp>
          <p:nvGrpSpPr>
            <p:cNvPr id="181" name="Group 406"/>
            <p:cNvGrpSpPr>
              <a:grpSpLocks/>
            </p:cNvGrpSpPr>
            <p:nvPr/>
          </p:nvGrpSpPr>
          <p:grpSpPr bwMode="auto">
            <a:xfrm>
              <a:off x="6671922" y="1923114"/>
              <a:ext cx="678730" cy="1195607"/>
              <a:chOff x="3949" y="1166"/>
              <a:chExt cx="130" cy="229"/>
            </a:xfrm>
            <a:grpFill/>
          </p:grpSpPr>
          <p:sp>
            <p:nvSpPr>
              <p:cNvPr id="219" name="Freeform 206"/>
              <p:cNvSpPr>
                <a:spLocks/>
              </p:cNvSpPr>
              <p:nvPr/>
            </p:nvSpPr>
            <p:spPr bwMode="auto">
              <a:xfrm>
                <a:off x="3949" y="1226"/>
                <a:ext cx="1" cy="2"/>
              </a:xfrm>
              <a:custGeom>
                <a:avLst/>
                <a:gdLst>
                  <a:gd name="T0" fmla="*/ 3 w 6"/>
                  <a:gd name="T1" fmla="*/ 0 h 9"/>
                  <a:gd name="T2" fmla="*/ 3 w 6"/>
                  <a:gd name="T3" fmla="*/ 6 h 9"/>
                  <a:gd name="T4" fmla="*/ 6 w 6"/>
                  <a:gd name="T5" fmla="*/ 6 h 9"/>
                  <a:gd name="T6" fmla="*/ 6 w 6"/>
                  <a:gd name="T7" fmla="*/ 9 h 9"/>
                  <a:gd name="T8" fmla="*/ 0 w 6"/>
                  <a:gd name="T9" fmla="*/ 3 h 9"/>
                  <a:gd name="T10" fmla="*/ 3 w 6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9">
                    <a:moveTo>
                      <a:pt x="3" y="0"/>
                    </a:moveTo>
                    <a:lnTo>
                      <a:pt x="3" y="6"/>
                    </a:lnTo>
                    <a:lnTo>
                      <a:pt x="6" y="6"/>
                    </a:lnTo>
                    <a:lnTo>
                      <a:pt x="6" y="9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20" name="Freeform 207"/>
              <p:cNvSpPr>
                <a:spLocks/>
              </p:cNvSpPr>
              <p:nvPr/>
            </p:nvSpPr>
            <p:spPr bwMode="auto">
              <a:xfrm>
                <a:off x="3959" y="1231"/>
                <a:ext cx="2" cy="4"/>
              </a:xfrm>
              <a:custGeom>
                <a:avLst/>
                <a:gdLst>
                  <a:gd name="T0" fmla="*/ 0 w 8"/>
                  <a:gd name="T1" fmla="*/ 0 h 17"/>
                  <a:gd name="T2" fmla="*/ 8 w 8"/>
                  <a:gd name="T3" fmla="*/ 5 h 17"/>
                  <a:gd name="T4" fmla="*/ 5 w 8"/>
                  <a:gd name="T5" fmla="*/ 8 h 17"/>
                  <a:gd name="T6" fmla="*/ 8 w 8"/>
                  <a:gd name="T7" fmla="*/ 14 h 17"/>
                  <a:gd name="T8" fmla="*/ 5 w 8"/>
                  <a:gd name="T9" fmla="*/ 17 h 17"/>
                  <a:gd name="T10" fmla="*/ 0 w 8"/>
                  <a:gd name="T11" fmla="*/ 14 h 17"/>
                  <a:gd name="T12" fmla="*/ 0 w 8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7">
                    <a:moveTo>
                      <a:pt x="0" y="0"/>
                    </a:moveTo>
                    <a:lnTo>
                      <a:pt x="8" y="5"/>
                    </a:lnTo>
                    <a:lnTo>
                      <a:pt x="5" y="8"/>
                    </a:lnTo>
                    <a:lnTo>
                      <a:pt x="8" y="14"/>
                    </a:lnTo>
                    <a:lnTo>
                      <a:pt x="5" y="17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21" name="Freeform 208"/>
              <p:cNvSpPr>
                <a:spLocks/>
              </p:cNvSpPr>
              <p:nvPr/>
            </p:nvSpPr>
            <p:spPr bwMode="auto">
              <a:xfrm>
                <a:off x="3960" y="1232"/>
                <a:ext cx="2" cy="2"/>
              </a:xfrm>
              <a:custGeom>
                <a:avLst/>
                <a:gdLst>
                  <a:gd name="T0" fmla="*/ 3 w 6"/>
                  <a:gd name="T1" fmla="*/ 0 h 9"/>
                  <a:gd name="T2" fmla="*/ 6 w 6"/>
                  <a:gd name="T3" fmla="*/ 3 h 9"/>
                  <a:gd name="T4" fmla="*/ 3 w 6"/>
                  <a:gd name="T5" fmla="*/ 9 h 9"/>
                  <a:gd name="T6" fmla="*/ 0 w 6"/>
                  <a:gd name="T7" fmla="*/ 3 h 9"/>
                  <a:gd name="T8" fmla="*/ 3 w 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3" y="0"/>
                    </a:moveTo>
                    <a:lnTo>
                      <a:pt x="6" y="3"/>
                    </a:lnTo>
                    <a:lnTo>
                      <a:pt x="3" y="9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22" name="Freeform 209"/>
              <p:cNvSpPr>
                <a:spLocks/>
              </p:cNvSpPr>
              <p:nvPr/>
            </p:nvSpPr>
            <p:spPr bwMode="auto">
              <a:xfrm>
                <a:off x="3950" y="1217"/>
                <a:ext cx="9" cy="8"/>
              </a:xfrm>
              <a:custGeom>
                <a:avLst/>
                <a:gdLst>
                  <a:gd name="T0" fmla="*/ 48 w 48"/>
                  <a:gd name="T1" fmla="*/ 0 h 40"/>
                  <a:gd name="T2" fmla="*/ 48 w 48"/>
                  <a:gd name="T3" fmla="*/ 0 h 40"/>
                  <a:gd name="T4" fmla="*/ 48 w 48"/>
                  <a:gd name="T5" fmla="*/ 14 h 40"/>
                  <a:gd name="T6" fmla="*/ 16 w 48"/>
                  <a:gd name="T7" fmla="*/ 40 h 40"/>
                  <a:gd name="T8" fmla="*/ 0 w 48"/>
                  <a:gd name="T9" fmla="*/ 40 h 40"/>
                  <a:gd name="T10" fmla="*/ 0 w 48"/>
                  <a:gd name="T11" fmla="*/ 37 h 40"/>
                  <a:gd name="T12" fmla="*/ 48 w 48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0">
                    <a:moveTo>
                      <a:pt x="48" y="0"/>
                    </a:moveTo>
                    <a:lnTo>
                      <a:pt x="48" y="0"/>
                    </a:lnTo>
                    <a:lnTo>
                      <a:pt x="48" y="14"/>
                    </a:lnTo>
                    <a:lnTo>
                      <a:pt x="16" y="40"/>
                    </a:lnTo>
                    <a:lnTo>
                      <a:pt x="0" y="40"/>
                    </a:lnTo>
                    <a:lnTo>
                      <a:pt x="0" y="37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23" name="Freeform 210"/>
              <p:cNvSpPr>
                <a:spLocks/>
              </p:cNvSpPr>
              <p:nvPr/>
            </p:nvSpPr>
            <p:spPr bwMode="auto">
              <a:xfrm>
                <a:off x="3949" y="1224"/>
                <a:ext cx="1" cy="2"/>
              </a:xfrm>
              <a:custGeom>
                <a:avLst/>
                <a:gdLst>
                  <a:gd name="T0" fmla="*/ 6 w 6"/>
                  <a:gd name="T1" fmla="*/ 0 h 11"/>
                  <a:gd name="T2" fmla="*/ 6 w 6"/>
                  <a:gd name="T3" fmla="*/ 3 h 11"/>
                  <a:gd name="T4" fmla="*/ 3 w 6"/>
                  <a:gd name="T5" fmla="*/ 6 h 11"/>
                  <a:gd name="T6" fmla="*/ 3 w 6"/>
                  <a:gd name="T7" fmla="*/ 11 h 11"/>
                  <a:gd name="T8" fmla="*/ 0 w 6"/>
                  <a:gd name="T9" fmla="*/ 6 h 11"/>
                  <a:gd name="T10" fmla="*/ 6 w 6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6" y="3"/>
                    </a:lnTo>
                    <a:lnTo>
                      <a:pt x="3" y="6"/>
                    </a:lnTo>
                    <a:lnTo>
                      <a:pt x="3" y="11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24" name="Freeform 211"/>
              <p:cNvSpPr>
                <a:spLocks/>
              </p:cNvSpPr>
              <p:nvPr/>
            </p:nvSpPr>
            <p:spPr bwMode="auto">
              <a:xfrm>
                <a:off x="3959" y="1217"/>
                <a:ext cx="1" cy="3"/>
              </a:xfrm>
              <a:custGeom>
                <a:avLst/>
                <a:gdLst>
                  <a:gd name="T0" fmla="*/ 0 w 5"/>
                  <a:gd name="T1" fmla="*/ 0 h 14"/>
                  <a:gd name="T2" fmla="*/ 5 w 5"/>
                  <a:gd name="T3" fmla="*/ 3 h 14"/>
                  <a:gd name="T4" fmla="*/ 2 w 5"/>
                  <a:gd name="T5" fmla="*/ 9 h 14"/>
                  <a:gd name="T6" fmla="*/ 5 w 5"/>
                  <a:gd name="T7" fmla="*/ 9 h 14"/>
                  <a:gd name="T8" fmla="*/ 0 w 5"/>
                  <a:gd name="T9" fmla="*/ 14 h 14"/>
                  <a:gd name="T10" fmla="*/ 0 w 5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4">
                    <a:moveTo>
                      <a:pt x="0" y="0"/>
                    </a:moveTo>
                    <a:lnTo>
                      <a:pt x="5" y="3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25" name="Freeform 212"/>
              <p:cNvSpPr>
                <a:spLocks/>
              </p:cNvSpPr>
              <p:nvPr/>
            </p:nvSpPr>
            <p:spPr bwMode="auto">
              <a:xfrm>
                <a:off x="3960" y="1218"/>
                <a:ext cx="1" cy="1"/>
              </a:xfrm>
              <a:custGeom>
                <a:avLst/>
                <a:gdLst>
                  <a:gd name="T0" fmla="*/ 3 w 6"/>
                  <a:gd name="T1" fmla="*/ 0 h 6"/>
                  <a:gd name="T2" fmla="*/ 3 w 6"/>
                  <a:gd name="T3" fmla="*/ 0 h 6"/>
                  <a:gd name="T4" fmla="*/ 6 w 6"/>
                  <a:gd name="T5" fmla="*/ 6 h 6"/>
                  <a:gd name="T6" fmla="*/ 3 w 6"/>
                  <a:gd name="T7" fmla="*/ 6 h 6"/>
                  <a:gd name="T8" fmla="*/ 0 w 6"/>
                  <a:gd name="T9" fmla="*/ 6 h 6"/>
                  <a:gd name="T10" fmla="*/ 3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lnTo>
                      <a:pt x="3" y="0"/>
                    </a:lnTo>
                    <a:lnTo>
                      <a:pt x="6" y="6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26" name="Freeform 213"/>
              <p:cNvSpPr>
                <a:spLocks/>
              </p:cNvSpPr>
              <p:nvPr/>
            </p:nvSpPr>
            <p:spPr bwMode="auto">
              <a:xfrm>
                <a:off x="3952" y="1224"/>
                <a:ext cx="7" cy="3"/>
              </a:xfrm>
              <a:custGeom>
                <a:avLst/>
                <a:gdLst>
                  <a:gd name="T0" fmla="*/ 40 w 40"/>
                  <a:gd name="T1" fmla="*/ 0 h 14"/>
                  <a:gd name="T2" fmla="*/ 40 w 40"/>
                  <a:gd name="T3" fmla="*/ 11 h 14"/>
                  <a:gd name="T4" fmla="*/ 6 w 40"/>
                  <a:gd name="T5" fmla="*/ 14 h 14"/>
                  <a:gd name="T6" fmla="*/ 0 w 40"/>
                  <a:gd name="T7" fmla="*/ 8 h 14"/>
                  <a:gd name="T8" fmla="*/ 8 w 40"/>
                  <a:gd name="T9" fmla="*/ 3 h 14"/>
                  <a:gd name="T10" fmla="*/ 40 w 40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4">
                    <a:moveTo>
                      <a:pt x="40" y="0"/>
                    </a:moveTo>
                    <a:lnTo>
                      <a:pt x="40" y="11"/>
                    </a:lnTo>
                    <a:lnTo>
                      <a:pt x="6" y="14"/>
                    </a:lnTo>
                    <a:lnTo>
                      <a:pt x="0" y="8"/>
                    </a:lnTo>
                    <a:lnTo>
                      <a:pt x="8" y="3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27" name="Freeform 214"/>
              <p:cNvSpPr>
                <a:spLocks/>
              </p:cNvSpPr>
              <p:nvPr/>
            </p:nvSpPr>
            <p:spPr bwMode="auto">
              <a:xfrm>
                <a:off x="3959" y="1224"/>
                <a:ext cx="2" cy="2"/>
              </a:xfrm>
              <a:custGeom>
                <a:avLst/>
                <a:gdLst>
                  <a:gd name="T0" fmla="*/ 5 w 8"/>
                  <a:gd name="T1" fmla="*/ 0 h 11"/>
                  <a:gd name="T2" fmla="*/ 8 w 8"/>
                  <a:gd name="T3" fmla="*/ 6 h 11"/>
                  <a:gd name="T4" fmla="*/ 5 w 8"/>
                  <a:gd name="T5" fmla="*/ 11 h 11"/>
                  <a:gd name="T6" fmla="*/ 8 w 8"/>
                  <a:gd name="T7" fmla="*/ 11 h 11"/>
                  <a:gd name="T8" fmla="*/ 0 w 8"/>
                  <a:gd name="T9" fmla="*/ 11 h 11"/>
                  <a:gd name="T10" fmla="*/ 0 w 8"/>
                  <a:gd name="T11" fmla="*/ 0 h 11"/>
                  <a:gd name="T12" fmla="*/ 5 w 8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1">
                    <a:moveTo>
                      <a:pt x="5" y="0"/>
                    </a:moveTo>
                    <a:lnTo>
                      <a:pt x="8" y="6"/>
                    </a:lnTo>
                    <a:lnTo>
                      <a:pt x="5" y="11"/>
                    </a:lnTo>
                    <a:lnTo>
                      <a:pt x="8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28" name="Freeform 215"/>
              <p:cNvSpPr>
                <a:spLocks/>
              </p:cNvSpPr>
              <p:nvPr/>
            </p:nvSpPr>
            <p:spPr bwMode="auto">
              <a:xfrm>
                <a:off x="3950" y="1226"/>
                <a:ext cx="3" cy="2"/>
              </a:xfrm>
              <a:custGeom>
                <a:avLst/>
                <a:gdLst>
                  <a:gd name="T0" fmla="*/ 8 w 14"/>
                  <a:gd name="T1" fmla="*/ 0 h 9"/>
                  <a:gd name="T2" fmla="*/ 14 w 14"/>
                  <a:gd name="T3" fmla="*/ 6 h 9"/>
                  <a:gd name="T4" fmla="*/ 0 w 14"/>
                  <a:gd name="T5" fmla="*/ 9 h 9"/>
                  <a:gd name="T6" fmla="*/ 0 w 14"/>
                  <a:gd name="T7" fmla="*/ 3 h 9"/>
                  <a:gd name="T8" fmla="*/ 2 w 14"/>
                  <a:gd name="T9" fmla="*/ 6 h 9"/>
                  <a:gd name="T10" fmla="*/ 8 w 14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9">
                    <a:moveTo>
                      <a:pt x="8" y="0"/>
                    </a:moveTo>
                    <a:lnTo>
                      <a:pt x="14" y="6"/>
                    </a:lnTo>
                    <a:lnTo>
                      <a:pt x="0" y="9"/>
                    </a:lnTo>
                    <a:lnTo>
                      <a:pt x="0" y="3"/>
                    </a:lnTo>
                    <a:lnTo>
                      <a:pt x="2" y="6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29" name="Rectangle 216"/>
              <p:cNvSpPr>
                <a:spLocks noChangeArrowheads="1"/>
              </p:cNvSpPr>
              <p:nvPr/>
            </p:nvSpPr>
            <p:spPr bwMode="auto">
              <a:xfrm>
                <a:off x="3950" y="1226"/>
                <a:ext cx="1" cy="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30" name="Freeform 217"/>
              <p:cNvSpPr>
                <a:spLocks/>
              </p:cNvSpPr>
              <p:nvPr/>
            </p:nvSpPr>
            <p:spPr bwMode="auto">
              <a:xfrm>
                <a:off x="3950" y="1225"/>
                <a:ext cx="3" cy="1"/>
              </a:xfrm>
              <a:custGeom>
                <a:avLst/>
                <a:gdLst>
                  <a:gd name="T0" fmla="*/ 16 w 16"/>
                  <a:gd name="T1" fmla="*/ 0 h 5"/>
                  <a:gd name="T2" fmla="*/ 8 w 16"/>
                  <a:gd name="T3" fmla="*/ 5 h 5"/>
                  <a:gd name="T4" fmla="*/ 0 w 16"/>
                  <a:gd name="T5" fmla="*/ 3 h 5"/>
                  <a:gd name="T6" fmla="*/ 0 w 16"/>
                  <a:gd name="T7" fmla="*/ 3 h 5"/>
                  <a:gd name="T8" fmla="*/ 0 w 16"/>
                  <a:gd name="T9" fmla="*/ 0 h 5"/>
                  <a:gd name="T10" fmla="*/ 16 w 1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5">
                    <a:moveTo>
                      <a:pt x="16" y="0"/>
                    </a:moveTo>
                    <a:lnTo>
                      <a:pt x="8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31" name="Freeform 218"/>
              <p:cNvSpPr>
                <a:spLocks/>
              </p:cNvSpPr>
              <p:nvPr/>
            </p:nvSpPr>
            <p:spPr bwMode="auto">
              <a:xfrm>
                <a:off x="3950" y="1225"/>
                <a:ext cx="0" cy="1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3 h 8"/>
                  <a:gd name="T4" fmla="*/ 0 w 3"/>
                  <a:gd name="T5" fmla="*/ 8 h 8"/>
                  <a:gd name="T6" fmla="*/ 0 w 3"/>
                  <a:gd name="T7" fmla="*/ 3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lnTo>
                      <a:pt x="3" y="3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32" name="Freeform 219"/>
              <p:cNvSpPr>
                <a:spLocks/>
              </p:cNvSpPr>
              <p:nvPr/>
            </p:nvSpPr>
            <p:spPr bwMode="auto">
              <a:xfrm>
                <a:off x="3950" y="122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0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33" name="Freeform 220"/>
              <p:cNvSpPr>
                <a:spLocks/>
              </p:cNvSpPr>
              <p:nvPr/>
            </p:nvSpPr>
            <p:spPr bwMode="auto">
              <a:xfrm>
                <a:off x="3950" y="1225"/>
                <a:ext cx="0" cy="1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5 h 5"/>
                  <a:gd name="T4" fmla="*/ 0 w 3"/>
                  <a:gd name="T5" fmla="*/ 5 h 5"/>
                  <a:gd name="T6" fmla="*/ 3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5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34" name="Freeform 221"/>
              <p:cNvSpPr>
                <a:spLocks/>
              </p:cNvSpPr>
              <p:nvPr/>
            </p:nvSpPr>
            <p:spPr bwMode="auto">
              <a:xfrm>
                <a:off x="3962" y="1224"/>
                <a:ext cx="7" cy="3"/>
              </a:xfrm>
              <a:custGeom>
                <a:avLst/>
                <a:gdLst>
                  <a:gd name="T0" fmla="*/ 0 w 39"/>
                  <a:gd name="T1" fmla="*/ 0 h 14"/>
                  <a:gd name="T2" fmla="*/ 31 w 39"/>
                  <a:gd name="T3" fmla="*/ 3 h 14"/>
                  <a:gd name="T4" fmla="*/ 39 w 39"/>
                  <a:gd name="T5" fmla="*/ 8 h 14"/>
                  <a:gd name="T6" fmla="*/ 34 w 39"/>
                  <a:gd name="T7" fmla="*/ 14 h 14"/>
                  <a:gd name="T8" fmla="*/ 0 w 39"/>
                  <a:gd name="T9" fmla="*/ 11 h 14"/>
                  <a:gd name="T10" fmla="*/ 0 w 39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4">
                    <a:moveTo>
                      <a:pt x="0" y="0"/>
                    </a:moveTo>
                    <a:lnTo>
                      <a:pt x="31" y="3"/>
                    </a:lnTo>
                    <a:lnTo>
                      <a:pt x="39" y="8"/>
                    </a:lnTo>
                    <a:lnTo>
                      <a:pt x="34" y="14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35" name="Freeform 222"/>
              <p:cNvSpPr>
                <a:spLocks/>
              </p:cNvSpPr>
              <p:nvPr/>
            </p:nvSpPr>
            <p:spPr bwMode="auto">
              <a:xfrm>
                <a:off x="3961" y="1224"/>
                <a:ext cx="1" cy="2"/>
              </a:xfrm>
              <a:custGeom>
                <a:avLst/>
                <a:gdLst>
                  <a:gd name="T0" fmla="*/ 0 w 3"/>
                  <a:gd name="T1" fmla="*/ 0 h 11"/>
                  <a:gd name="T2" fmla="*/ 3 w 3"/>
                  <a:gd name="T3" fmla="*/ 0 h 11"/>
                  <a:gd name="T4" fmla="*/ 3 w 3"/>
                  <a:gd name="T5" fmla="*/ 11 h 11"/>
                  <a:gd name="T6" fmla="*/ 0 w 3"/>
                  <a:gd name="T7" fmla="*/ 11 h 11"/>
                  <a:gd name="T8" fmla="*/ 0 w 3"/>
                  <a:gd name="T9" fmla="*/ 11 h 11"/>
                  <a:gd name="T10" fmla="*/ 0 w 3"/>
                  <a:gd name="T11" fmla="*/ 6 h 11"/>
                  <a:gd name="T12" fmla="*/ 0 w 3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1">
                    <a:moveTo>
                      <a:pt x="0" y="0"/>
                    </a:moveTo>
                    <a:lnTo>
                      <a:pt x="3" y="0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36" name="Freeform 223"/>
              <p:cNvSpPr>
                <a:spLocks/>
              </p:cNvSpPr>
              <p:nvPr/>
            </p:nvSpPr>
            <p:spPr bwMode="auto">
              <a:xfrm>
                <a:off x="3968" y="1225"/>
                <a:ext cx="2" cy="1"/>
              </a:xfrm>
              <a:custGeom>
                <a:avLst/>
                <a:gdLst>
                  <a:gd name="T0" fmla="*/ 0 w 14"/>
                  <a:gd name="T1" fmla="*/ 0 h 5"/>
                  <a:gd name="T2" fmla="*/ 14 w 14"/>
                  <a:gd name="T3" fmla="*/ 0 h 5"/>
                  <a:gd name="T4" fmla="*/ 14 w 14"/>
                  <a:gd name="T5" fmla="*/ 3 h 5"/>
                  <a:gd name="T6" fmla="*/ 8 w 14"/>
                  <a:gd name="T7" fmla="*/ 5 h 5"/>
                  <a:gd name="T8" fmla="*/ 0 w 1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">
                    <a:moveTo>
                      <a:pt x="0" y="0"/>
                    </a:moveTo>
                    <a:lnTo>
                      <a:pt x="14" y="0"/>
                    </a:lnTo>
                    <a:lnTo>
                      <a:pt x="14" y="3"/>
                    </a:lnTo>
                    <a:lnTo>
                      <a:pt x="8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37" name="Freeform 224"/>
              <p:cNvSpPr>
                <a:spLocks noEditPoints="1"/>
              </p:cNvSpPr>
              <p:nvPr/>
            </p:nvSpPr>
            <p:spPr bwMode="auto">
              <a:xfrm>
                <a:off x="3970" y="1225"/>
                <a:ext cx="1" cy="0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3 h 3"/>
                  <a:gd name="T6" fmla="*/ 0 w 3"/>
                  <a:gd name="T7" fmla="*/ 0 h 3"/>
                  <a:gd name="T8" fmla="*/ 3 w 3"/>
                  <a:gd name="T9" fmla="*/ 0 h 3"/>
                  <a:gd name="T10" fmla="*/ 3 w 3"/>
                  <a:gd name="T11" fmla="*/ 0 h 3"/>
                  <a:gd name="T12" fmla="*/ 3 w 3"/>
                  <a:gd name="T13" fmla="*/ 0 h 3"/>
                  <a:gd name="T14" fmla="*/ 3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38" name="Freeform 225"/>
              <p:cNvSpPr>
                <a:spLocks/>
              </p:cNvSpPr>
              <p:nvPr/>
            </p:nvSpPr>
            <p:spPr bwMode="auto">
              <a:xfrm>
                <a:off x="3968" y="1226"/>
                <a:ext cx="2" cy="1"/>
              </a:xfrm>
              <a:custGeom>
                <a:avLst/>
                <a:gdLst>
                  <a:gd name="T0" fmla="*/ 5 w 11"/>
                  <a:gd name="T1" fmla="*/ 0 h 6"/>
                  <a:gd name="T2" fmla="*/ 11 w 11"/>
                  <a:gd name="T3" fmla="*/ 3 h 6"/>
                  <a:gd name="T4" fmla="*/ 11 w 11"/>
                  <a:gd name="T5" fmla="*/ 6 h 6"/>
                  <a:gd name="T6" fmla="*/ 0 w 11"/>
                  <a:gd name="T7" fmla="*/ 6 h 6"/>
                  <a:gd name="T8" fmla="*/ 5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5" y="0"/>
                    </a:moveTo>
                    <a:lnTo>
                      <a:pt x="11" y="3"/>
                    </a:lnTo>
                    <a:lnTo>
                      <a:pt x="11" y="6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39" name="Freeform 226"/>
              <p:cNvSpPr>
                <a:spLocks/>
              </p:cNvSpPr>
              <p:nvPr/>
            </p:nvSpPr>
            <p:spPr bwMode="auto">
              <a:xfrm>
                <a:off x="3970" y="1226"/>
                <a:ext cx="1" cy="1"/>
              </a:xfrm>
              <a:custGeom>
                <a:avLst/>
                <a:gdLst>
                  <a:gd name="T0" fmla="*/ 3 w 3"/>
                  <a:gd name="T1" fmla="*/ 0 h 6"/>
                  <a:gd name="T2" fmla="*/ 3 w 3"/>
                  <a:gd name="T3" fmla="*/ 6 h 6"/>
                  <a:gd name="T4" fmla="*/ 0 w 3"/>
                  <a:gd name="T5" fmla="*/ 6 h 6"/>
                  <a:gd name="T6" fmla="*/ 0 w 3"/>
                  <a:gd name="T7" fmla="*/ 3 h 6"/>
                  <a:gd name="T8" fmla="*/ 3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3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40" name="Freeform 227"/>
              <p:cNvSpPr>
                <a:spLocks/>
              </p:cNvSpPr>
              <p:nvPr/>
            </p:nvSpPr>
            <p:spPr bwMode="auto">
              <a:xfrm>
                <a:off x="3969" y="1225"/>
                <a:ext cx="1" cy="1"/>
              </a:xfrm>
              <a:custGeom>
                <a:avLst/>
                <a:gdLst>
                  <a:gd name="T0" fmla="*/ 6 w 6"/>
                  <a:gd name="T1" fmla="*/ 0 h 5"/>
                  <a:gd name="T2" fmla="*/ 6 w 6"/>
                  <a:gd name="T3" fmla="*/ 5 h 5"/>
                  <a:gd name="T4" fmla="*/ 0 w 6"/>
                  <a:gd name="T5" fmla="*/ 2 h 5"/>
                  <a:gd name="T6" fmla="*/ 6 w 6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lnTo>
                      <a:pt x="6" y="5"/>
                    </a:lnTo>
                    <a:lnTo>
                      <a:pt x="0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41" name="Freeform 228"/>
              <p:cNvSpPr>
                <a:spLocks/>
              </p:cNvSpPr>
              <p:nvPr/>
            </p:nvSpPr>
            <p:spPr bwMode="auto">
              <a:xfrm>
                <a:off x="3970" y="1225"/>
                <a:ext cx="1" cy="1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0 h 8"/>
                  <a:gd name="T4" fmla="*/ 3 w 3"/>
                  <a:gd name="T5" fmla="*/ 5 h 8"/>
                  <a:gd name="T6" fmla="*/ 0 w 3"/>
                  <a:gd name="T7" fmla="*/ 8 h 8"/>
                  <a:gd name="T8" fmla="*/ 0 w 3"/>
                  <a:gd name="T9" fmla="*/ 3 h 8"/>
                  <a:gd name="T10" fmla="*/ 3 w 3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lnTo>
                      <a:pt x="3" y="0"/>
                    </a:lnTo>
                    <a:lnTo>
                      <a:pt x="3" y="5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42" name="Freeform 229"/>
              <p:cNvSpPr>
                <a:spLocks/>
              </p:cNvSpPr>
              <p:nvPr/>
            </p:nvSpPr>
            <p:spPr bwMode="auto">
              <a:xfrm>
                <a:off x="3960" y="1225"/>
                <a:ext cx="1" cy="1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5 h 5"/>
                  <a:gd name="T4" fmla="*/ 0 w 3"/>
                  <a:gd name="T5" fmla="*/ 5 h 5"/>
                  <a:gd name="T6" fmla="*/ 3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5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43" name="Freeform 230"/>
              <p:cNvSpPr>
                <a:spLocks/>
              </p:cNvSpPr>
              <p:nvPr/>
            </p:nvSpPr>
            <p:spPr bwMode="auto">
              <a:xfrm>
                <a:off x="3962" y="1204"/>
                <a:ext cx="7" cy="6"/>
              </a:xfrm>
              <a:custGeom>
                <a:avLst/>
                <a:gdLst>
                  <a:gd name="T0" fmla="*/ 0 w 39"/>
                  <a:gd name="T1" fmla="*/ 0 h 34"/>
                  <a:gd name="T2" fmla="*/ 37 w 39"/>
                  <a:gd name="T3" fmla="*/ 31 h 34"/>
                  <a:gd name="T4" fmla="*/ 39 w 39"/>
                  <a:gd name="T5" fmla="*/ 34 h 34"/>
                  <a:gd name="T6" fmla="*/ 31 w 39"/>
                  <a:gd name="T7" fmla="*/ 31 h 34"/>
                  <a:gd name="T8" fmla="*/ 0 w 39"/>
                  <a:gd name="T9" fmla="*/ 8 h 34"/>
                  <a:gd name="T10" fmla="*/ 0 w 39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4">
                    <a:moveTo>
                      <a:pt x="0" y="0"/>
                    </a:moveTo>
                    <a:lnTo>
                      <a:pt x="37" y="31"/>
                    </a:lnTo>
                    <a:lnTo>
                      <a:pt x="39" y="34"/>
                    </a:lnTo>
                    <a:lnTo>
                      <a:pt x="31" y="31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44" name="Freeform 231"/>
              <p:cNvSpPr>
                <a:spLocks noEditPoints="1"/>
              </p:cNvSpPr>
              <p:nvPr/>
            </p:nvSpPr>
            <p:spPr bwMode="auto">
              <a:xfrm>
                <a:off x="3969" y="1210"/>
                <a:ext cx="1" cy="0"/>
              </a:xfrm>
              <a:custGeom>
                <a:avLst/>
                <a:gdLst>
                  <a:gd name="T0" fmla="*/ 0 w 5"/>
                  <a:gd name="T1" fmla="*/ 0 h 3"/>
                  <a:gd name="T2" fmla="*/ 2 w 5"/>
                  <a:gd name="T3" fmla="*/ 3 h 3"/>
                  <a:gd name="T4" fmla="*/ 2 w 5"/>
                  <a:gd name="T5" fmla="*/ 3 h 3"/>
                  <a:gd name="T6" fmla="*/ 2 w 5"/>
                  <a:gd name="T7" fmla="*/ 3 h 3"/>
                  <a:gd name="T8" fmla="*/ 0 w 5"/>
                  <a:gd name="T9" fmla="*/ 0 h 3"/>
                  <a:gd name="T10" fmla="*/ 5 w 5"/>
                  <a:gd name="T11" fmla="*/ 0 h 3"/>
                  <a:gd name="T12" fmla="*/ 5 w 5"/>
                  <a:gd name="T13" fmla="*/ 0 h 3"/>
                  <a:gd name="T14" fmla="*/ 5 w 5"/>
                  <a:gd name="T15" fmla="*/ 0 h 3"/>
                  <a:gd name="T16" fmla="*/ 5 w 5"/>
                  <a:gd name="T17" fmla="*/ 3 h 3"/>
                  <a:gd name="T18" fmla="*/ 5 w 5"/>
                  <a:gd name="T19" fmla="*/ 3 h 3"/>
                  <a:gd name="T20" fmla="*/ 5 w 5"/>
                  <a:gd name="T21" fmla="*/ 3 h 3"/>
                  <a:gd name="T22" fmla="*/ 5 w 5"/>
                  <a:gd name="T2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  <a:moveTo>
                      <a:pt x="5" y="0"/>
                    </a:moveTo>
                    <a:lnTo>
                      <a:pt x="5" y="0"/>
                    </a:lnTo>
                    <a:lnTo>
                      <a:pt x="5" y="0"/>
                    </a:lnTo>
                    <a:close/>
                    <a:moveTo>
                      <a:pt x="5" y="3"/>
                    </a:move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45" name="Freeform 232"/>
              <p:cNvSpPr>
                <a:spLocks noEditPoints="1"/>
              </p:cNvSpPr>
              <p:nvPr/>
            </p:nvSpPr>
            <p:spPr bwMode="auto">
              <a:xfrm>
                <a:off x="3960" y="1204"/>
                <a:ext cx="2" cy="1"/>
              </a:xfrm>
              <a:custGeom>
                <a:avLst/>
                <a:gdLst>
                  <a:gd name="T0" fmla="*/ 6 w 9"/>
                  <a:gd name="T1" fmla="*/ 0 h 8"/>
                  <a:gd name="T2" fmla="*/ 6 w 9"/>
                  <a:gd name="T3" fmla="*/ 0 h 8"/>
                  <a:gd name="T4" fmla="*/ 9 w 9"/>
                  <a:gd name="T5" fmla="*/ 8 h 8"/>
                  <a:gd name="T6" fmla="*/ 0 w 9"/>
                  <a:gd name="T7" fmla="*/ 2 h 8"/>
                  <a:gd name="T8" fmla="*/ 3 w 9"/>
                  <a:gd name="T9" fmla="*/ 0 h 8"/>
                  <a:gd name="T10" fmla="*/ 3 w 9"/>
                  <a:gd name="T11" fmla="*/ 2 h 8"/>
                  <a:gd name="T12" fmla="*/ 6 w 9"/>
                  <a:gd name="T13" fmla="*/ 0 h 8"/>
                  <a:gd name="T14" fmla="*/ 0 w 9"/>
                  <a:gd name="T15" fmla="*/ 0 h 8"/>
                  <a:gd name="T16" fmla="*/ 0 w 9"/>
                  <a:gd name="T17" fmla="*/ 0 h 8"/>
                  <a:gd name="T18" fmla="*/ 0 w 9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8">
                    <a:moveTo>
                      <a:pt x="6" y="0"/>
                    </a:moveTo>
                    <a:lnTo>
                      <a:pt x="6" y="0"/>
                    </a:lnTo>
                    <a:lnTo>
                      <a:pt x="9" y="8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6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46" name="Freeform 233"/>
              <p:cNvSpPr>
                <a:spLocks/>
              </p:cNvSpPr>
              <p:nvPr/>
            </p:nvSpPr>
            <p:spPr bwMode="auto">
              <a:xfrm>
                <a:off x="3962" y="1211"/>
                <a:ext cx="7" cy="6"/>
              </a:xfrm>
              <a:custGeom>
                <a:avLst/>
                <a:gdLst>
                  <a:gd name="T0" fmla="*/ 34 w 39"/>
                  <a:gd name="T1" fmla="*/ 0 h 34"/>
                  <a:gd name="T2" fmla="*/ 39 w 39"/>
                  <a:gd name="T3" fmla="*/ 3 h 34"/>
                  <a:gd name="T4" fmla="*/ 39 w 39"/>
                  <a:gd name="T5" fmla="*/ 6 h 34"/>
                  <a:gd name="T6" fmla="*/ 0 w 39"/>
                  <a:gd name="T7" fmla="*/ 34 h 34"/>
                  <a:gd name="T8" fmla="*/ 0 w 39"/>
                  <a:gd name="T9" fmla="*/ 26 h 34"/>
                  <a:gd name="T10" fmla="*/ 34 w 39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4">
                    <a:moveTo>
                      <a:pt x="34" y="0"/>
                    </a:moveTo>
                    <a:lnTo>
                      <a:pt x="39" y="3"/>
                    </a:lnTo>
                    <a:lnTo>
                      <a:pt x="39" y="6"/>
                    </a:lnTo>
                    <a:lnTo>
                      <a:pt x="0" y="34"/>
                    </a:lnTo>
                    <a:lnTo>
                      <a:pt x="0" y="26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47" name="Freeform 234"/>
              <p:cNvSpPr>
                <a:spLocks/>
              </p:cNvSpPr>
              <p:nvPr/>
            </p:nvSpPr>
            <p:spPr bwMode="auto">
              <a:xfrm>
                <a:off x="3969" y="1210"/>
                <a:ext cx="1" cy="2"/>
              </a:xfrm>
              <a:custGeom>
                <a:avLst/>
                <a:gdLst>
                  <a:gd name="T0" fmla="*/ 3 w 6"/>
                  <a:gd name="T1" fmla="*/ 0 h 8"/>
                  <a:gd name="T2" fmla="*/ 6 w 6"/>
                  <a:gd name="T3" fmla="*/ 2 h 8"/>
                  <a:gd name="T4" fmla="*/ 0 w 6"/>
                  <a:gd name="T5" fmla="*/ 8 h 8"/>
                  <a:gd name="T6" fmla="*/ 0 w 6"/>
                  <a:gd name="T7" fmla="*/ 5 h 8"/>
                  <a:gd name="T8" fmla="*/ 0 w 6"/>
                  <a:gd name="T9" fmla="*/ 5 h 8"/>
                  <a:gd name="T10" fmla="*/ 0 w 6"/>
                  <a:gd name="T11" fmla="*/ 2 h 8"/>
                  <a:gd name="T12" fmla="*/ 3 w 6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lnTo>
                      <a:pt x="6" y="2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48" name="Freeform 235"/>
              <p:cNvSpPr>
                <a:spLocks/>
              </p:cNvSpPr>
              <p:nvPr/>
            </p:nvSpPr>
            <p:spPr bwMode="auto">
              <a:xfrm>
                <a:off x="3961" y="1216"/>
                <a:ext cx="1" cy="1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8 h 8"/>
                  <a:gd name="T4" fmla="*/ 0 w 3"/>
                  <a:gd name="T5" fmla="*/ 5 h 8"/>
                  <a:gd name="T6" fmla="*/ 0 w 3"/>
                  <a:gd name="T7" fmla="*/ 5 h 8"/>
                  <a:gd name="T8" fmla="*/ 0 w 3"/>
                  <a:gd name="T9" fmla="*/ 5 h 8"/>
                  <a:gd name="T10" fmla="*/ 3 w 3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lnTo>
                      <a:pt x="3" y="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49" name="Freeform 236"/>
              <p:cNvSpPr>
                <a:spLocks/>
              </p:cNvSpPr>
              <p:nvPr/>
            </p:nvSpPr>
            <p:spPr bwMode="auto">
              <a:xfrm>
                <a:off x="3961" y="121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50" name="Freeform 237"/>
              <p:cNvSpPr>
                <a:spLocks/>
              </p:cNvSpPr>
              <p:nvPr/>
            </p:nvSpPr>
            <p:spPr bwMode="auto">
              <a:xfrm>
                <a:off x="3969" y="1210"/>
                <a:ext cx="1" cy="1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3 h 5"/>
                  <a:gd name="T4" fmla="*/ 0 w 3"/>
                  <a:gd name="T5" fmla="*/ 5 h 5"/>
                  <a:gd name="T6" fmla="*/ 3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3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51" name="Freeform 238"/>
              <p:cNvSpPr>
                <a:spLocks/>
              </p:cNvSpPr>
              <p:nvPr/>
            </p:nvSpPr>
            <p:spPr bwMode="auto">
              <a:xfrm>
                <a:off x="3951" y="1211"/>
                <a:ext cx="8" cy="6"/>
              </a:xfrm>
              <a:custGeom>
                <a:avLst/>
                <a:gdLst>
                  <a:gd name="T0" fmla="*/ 9 w 43"/>
                  <a:gd name="T1" fmla="*/ 0 h 31"/>
                  <a:gd name="T2" fmla="*/ 43 w 43"/>
                  <a:gd name="T3" fmla="*/ 23 h 31"/>
                  <a:gd name="T4" fmla="*/ 43 w 43"/>
                  <a:gd name="T5" fmla="*/ 28 h 31"/>
                  <a:gd name="T6" fmla="*/ 43 w 43"/>
                  <a:gd name="T7" fmla="*/ 31 h 31"/>
                  <a:gd name="T8" fmla="*/ 0 w 43"/>
                  <a:gd name="T9" fmla="*/ 3 h 31"/>
                  <a:gd name="T10" fmla="*/ 0 w 43"/>
                  <a:gd name="T11" fmla="*/ 0 h 31"/>
                  <a:gd name="T12" fmla="*/ 9 w 43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31">
                    <a:moveTo>
                      <a:pt x="9" y="0"/>
                    </a:moveTo>
                    <a:lnTo>
                      <a:pt x="43" y="23"/>
                    </a:lnTo>
                    <a:lnTo>
                      <a:pt x="43" y="28"/>
                    </a:lnTo>
                    <a:lnTo>
                      <a:pt x="43" y="31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52" name="Freeform 239"/>
              <p:cNvSpPr>
                <a:spLocks/>
              </p:cNvSpPr>
              <p:nvPr/>
            </p:nvSpPr>
            <p:spPr bwMode="auto">
              <a:xfrm>
                <a:off x="3951" y="1211"/>
                <a:ext cx="0" cy="1"/>
              </a:xfrm>
              <a:custGeom>
                <a:avLst/>
                <a:gdLst>
                  <a:gd name="T0" fmla="*/ 3 w 3"/>
                  <a:gd name="T1" fmla="*/ 0 h 6"/>
                  <a:gd name="T2" fmla="*/ 3 w 3"/>
                  <a:gd name="T3" fmla="*/ 3 h 6"/>
                  <a:gd name="T4" fmla="*/ 3 w 3"/>
                  <a:gd name="T5" fmla="*/ 3 h 6"/>
                  <a:gd name="T6" fmla="*/ 3 w 3"/>
                  <a:gd name="T7" fmla="*/ 6 h 6"/>
                  <a:gd name="T8" fmla="*/ 0 w 3"/>
                  <a:gd name="T9" fmla="*/ 3 h 6"/>
                  <a:gd name="T10" fmla="*/ 3 w 3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6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53" name="Freeform 240"/>
              <p:cNvSpPr>
                <a:spLocks/>
              </p:cNvSpPr>
              <p:nvPr/>
            </p:nvSpPr>
            <p:spPr bwMode="auto">
              <a:xfrm>
                <a:off x="3959" y="1216"/>
                <a:ext cx="2" cy="2"/>
              </a:xfrm>
              <a:custGeom>
                <a:avLst/>
                <a:gdLst>
                  <a:gd name="T0" fmla="*/ 0 w 8"/>
                  <a:gd name="T1" fmla="*/ 0 h 11"/>
                  <a:gd name="T2" fmla="*/ 8 w 8"/>
                  <a:gd name="T3" fmla="*/ 5 h 11"/>
                  <a:gd name="T4" fmla="*/ 5 w 8"/>
                  <a:gd name="T5" fmla="*/ 5 h 11"/>
                  <a:gd name="T6" fmla="*/ 5 w 8"/>
                  <a:gd name="T7" fmla="*/ 8 h 11"/>
                  <a:gd name="T8" fmla="*/ 5 w 8"/>
                  <a:gd name="T9" fmla="*/ 11 h 11"/>
                  <a:gd name="T10" fmla="*/ 0 w 8"/>
                  <a:gd name="T11" fmla="*/ 5 h 11"/>
                  <a:gd name="T12" fmla="*/ 0 w 8"/>
                  <a:gd name="T13" fmla="*/ 5 h 11"/>
                  <a:gd name="T14" fmla="*/ 0 w 8"/>
                  <a:gd name="T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1">
                    <a:moveTo>
                      <a:pt x="0" y="0"/>
                    </a:moveTo>
                    <a:lnTo>
                      <a:pt x="8" y="5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54" name="Freeform 241"/>
              <p:cNvSpPr>
                <a:spLocks/>
              </p:cNvSpPr>
              <p:nvPr/>
            </p:nvSpPr>
            <p:spPr bwMode="auto">
              <a:xfrm>
                <a:off x="3960" y="1217"/>
                <a:ext cx="1" cy="1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55" name="Rectangle 242"/>
              <p:cNvSpPr>
                <a:spLocks noChangeArrowheads="1"/>
              </p:cNvSpPr>
              <p:nvPr/>
            </p:nvSpPr>
            <p:spPr bwMode="auto">
              <a:xfrm>
                <a:off x="3959" y="1217"/>
                <a:ext cx="1" cy="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56" name="Freeform 243"/>
              <p:cNvSpPr>
                <a:spLocks/>
              </p:cNvSpPr>
              <p:nvPr/>
            </p:nvSpPr>
            <p:spPr bwMode="auto">
              <a:xfrm>
                <a:off x="3959" y="121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57" name="Freeform 244"/>
              <p:cNvSpPr>
                <a:spLocks/>
              </p:cNvSpPr>
              <p:nvPr/>
            </p:nvSpPr>
            <p:spPr bwMode="auto">
              <a:xfrm>
                <a:off x="3960" y="121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58" name="Freeform 245"/>
              <p:cNvSpPr>
                <a:spLocks/>
              </p:cNvSpPr>
              <p:nvPr/>
            </p:nvSpPr>
            <p:spPr bwMode="auto">
              <a:xfrm>
                <a:off x="3960" y="1217"/>
                <a:ext cx="1" cy="0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0 w 3"/>
                  <a:gd name="T5" fmla="*/ 3 h 3"/>
                  <a:gd name="T6" fmla="*/ 0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59" name="Freeform 246"/>
              <p:cNvSpPr>
                <a:spLocks/>
              </p:cNvSpPr>
              <p:nvPr/>
            </p:nvSpPr>
            <p:spPr bwMode="auto">
              <a:xfrm>
                <a:off x="3960" y="1217"/>
                <a:ext cx="1" cy="0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3 h 3"/>
                  <a:gd name="T4" fmla="*/ 0 w 3"/>
                  <a:gd name="T5" fmla="*/ 3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60" name="Freeform 247"/>
              <p:cNvSpPr>
                <a:spLocks/>
              </p:cNvSpPr>
              <p:nvPr/>
            </p:nvSpPr>
            <p:spPr bwMode="auto">
              <a:xfrm>
                <a:off x="3951" y="1204"/>
                <a:ext cx="8" cy="6"/>
              </a:xfrm>
              <a:custGeom>
                <a:avLst/>
                <a:gdLst>
                  <a:gd name="T0" fmla="*/ 43 w 43"/>
                  <a:gd name="T1" fmla="*/ 0 h 34"/>
                  <a:gd name="T2" fmla="*/ 43 w 43"/>
                  <a:gd name="T3" fmla="*/ 0 h 34"/>
                  <a:gd name="T4" fmla="*/ 43 w 43"/>
                  <a:gd name="T5" fmla="*/ 5 h 34"/>
                  <a:gd name="T6" fmla="*/ 9 w 43"/>
                  <a:gd name="T7" fmla="*/ 34 h 34"/>
                  <a:gd name="T8" fmla="*/ 0 w 43"/>
                  <a:gd name="T9" fmla="*/ 34 h 34"/>
                  <a:gd name="T10" fmla="*/ 0 w 43"/>
                  <a:gd name="T11" fmla="*/ 31 h 34"/>
                  <a:gd name="T12" fmla="*/ 43 w 43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34">
                    <a:moveTo>
                      <a:pt x="43" y="0"/>
                    </a:moveTo>
                    <a:lnTo>
                      <a:pt x="43" y="0"/>
                    </a:lnTo>
                    <a:lnTo>
                      <a:pt x="43" y="5"/>
                    </a:lnTo>
                    <a:lnTo>
                      <a:pt x="9" y="34"/>
                    </a:lnTo>
                    <a:lnTo>
                      <a:pt x="0" y="34"/>
                    </a:lnTo>
                    <a:lnTo>
                      <a:pt x="0" y="31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61" name="Freeform 248"/>
              <p:cNvSpPr>
                <a:spLocks/>
              </p:cNvSpPr>
              <p:nvPr/>
            </p:nvSpPr>
            <p:spPr bwMode="auto">
              <a:xfrm>
                <a:off x="3951" y="1210"/>
                <a:ext cx="0" cy="1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3 h 5"/>
                  <a:gd name="T4" fmla="*/ 3 w 3"/>
                  <a:gd name="T5" fmla="*/ 3 h 5"/>
                  <a:gd name="T6" fmla="*/ 3 w 3"/>
                  <a:gd name="T7" fmla="*/ 5 h 5"/>
                  <a:gd name="T8" fmla="*/ 0 w 3"/>
                  <a:gd name="T9" fmla="*/ 3 h 5"/>
                  <a:gd name="T10" fmla="*/ 3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62" name="Freeform 249"/>
              <p:cNvSpPr>
                <a:spLocks/>
              </p:cNvSpPr>
              <p:nvPr/>
            </p:nvSpPr>
            <p:spPr bwMode="auto">
              <a:xfrm>
                <a:off x="3959" y="1204"/>
                <a:ext cx="1" cy="1"/>
              </a:xfrm>
              <a:custGeom>
                <a:avLst/>
                <a:gdLst>
                  <a:gd name="T0" fmla="*/ 0 w 5"/>
                  <a:gd name="T1" fmla="*/ 0 h 5"/>
                  <a:gd name="T2" fmla="*/ 5 w 5"/>
                  <a:gd name="T3" fmla="*/ 2 h 5"/>
                  <a:gd name="T4" fmla="*/ 5 w 5"/>
                  <a:gd name="T5" fmla="*/ 2 h 5"/>
                  <a:gd name="T6" fmla="*/ 5 w 5"/>
                  <a:gd name="T7" fmla="*/ 2 h 5"/>
                  <a:gd name="T8" fmla="*/ 0 w 5"/>
                  <a:gd name="T9" fmla="*/ 5 h 5"/>
                  <a:gd name="T10" fmla="*/ 0 w 5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63" name="Rectangle 250"/>
              <p:cNvSpPr>
                <a:spLocks noChangeArrowheads="1"/>
              </p:cNvSpPr>
              <p:nvPr/>
            </p:nvSpPr>
            <p:spPr bwMode="auto">
              <a:xfrm>
                <a:off x="3960" y="1204"/>
                <a:ext cx="1" cy="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64" name="Freeform 251"/>
              <p:cNvSpPr>
                <a:spLocks/>
              </p:cNvSpPr>
              <p:nvPr/>
            </p:nvSpPr>
            <p:spPr bwMode="auto">
              <a:xfrm>
                <a:off x="3952" y="1210"/>
                <a:ext cx="7" cy="1"/>
              </a:xfrm>
              <a:custGeom>
                <a:avLst/>
                <a:gdLst>
                  <a:gd name="T0" fmla="*/ 37 w 37"/>
                  <a:gd name="T1" fmla="*/ 0 h 8"/>
                  <a:gd name="T2" fmla="*/ 37 w 37"/>
                  <a:gd name="T3" fmla="*/ 5 h 8"/>
                  <a:gd name="T4" fmla="*/ 3 w 37"/>
                  <a:gd name="T5" fmla="*/ 8 h 8"/>
                  <a:gd name="T6" fmla="*/ 0 w 37"/>
                  <a:gd name="T7" fmla="*/ 5 h 8"/>
                  <a:gd name="T8" fmla="*/ 3 w 37"/>
                  <a:gd name="T9" fmla="*/ 3 h 8"/>
                  <a:gd name="T10" fmla="*/ 37 w 37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8">
                    <a:moveTo>
                      <a:pt x="37" y="0"/>
                    </a:moveTo>
                    <a:lnTo>
                      <a:pt x="37" y="5"/>
                    </a:lnTo>
                    <a:lnTo>
                      <a:pt x="3" y="8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65" name="Rectangle 252"/>
              <p:cNvSpPr>
                <a:spLocks noChangeArrowheads="1"/>
              </p:cNvSpPr>
              <p:nvPr/>
            </p:nvSpPr>
            <p:spPr bwMode="auto">
              <a:xfrm>
                <a:off x="3959" y="1210"/>
                <a:ext cx="1" cy="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66" name="Freeform 253"/>
              <p:cNvSpPr>
                <a:spLocks/>
              </p:cNvSpPr>
              <p:nvPr/>
            </p:nvSpPr>
            <p:spPr bwMode="auto">
              <a:xfrm>
                <a:off x="3951" y="1211"/>
                <a:ext cx="2" cy="0"/>
              </a:xfrm>
              <a:custGeom>
                <a:avLst/>
                <a:gdLst>
                  <a:gd name="T0" fmla="*/ 6 w 9"/>
                  <a:gd name="T1" fmla="*/ 0 h 3"/>
                  <a:gd name="T2" fmla="*/ 9 w 9"/>
                  <a:gd name="T3" fmla="*/ 3 h 3"/>
                  <a:gd name="T4" fmla="*/ 0 w 9"/>
                  <a:gd name="T5" fmla="*/ 3 h 3"/>
                  <a:gd name="T6" fmla="*/ 0 w 9"/>
                  <a:gd name="T7" fmla="*/ 3 h 3"/>
                  <a:gd name="T8" fmla="*/ 0 w 9"/>
                  <a:gd name="T9" fmla="*/ 3 h 3"/>
                  <a:gd name="T10" fmla="*/ 6 w 9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3">
                    <a:moveTo>
                      <a:pt x="6" y="0"/>
                    </a:moveTo>
                    <a:lnTo>
                      <a:pt x="9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67" name="Freeform 254"/>
              <p:cNvSpPr>
                <a:spLocks/>
              </p:cNvSpPr>
              <p:nvPr/>
            </p:nvSpPr>
            <p:spPr bwMode="auto">
              <a:xfrm>
                <a:off x="3951" y="1211"/>
                <a:ext cx="0" cy="0"/>
              </a:xfrm>
              <a:custGeom>
                <a:avLst/>
                <a:gdLst>
                  <a:gd name="T0" fmla="*/ 0 h 3"/>
                  <a:gd name="T1" fmla="*/ 3 h 3"/>
                  <a:gd name="T2" fmla="*/ 3 h 3"/>
                  <a:gd name="T3" fmla="*/ 3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68" name="Freeform 255"/>
              <p:cNvSpPr>
                <a:spLocks/>
              </p:cNvSpPr>
              <p:nvPr/>
            </p:nvSpPr>
            <p:spPr bwMode="auto">
              <a:xfrm>
                <a:off x="3951" y="1210"/>
                <a:ext cx="2" cy="1"/>
              </a:xfrm>
              <a:custGeom>
                <a:avLst/>
                <a:gdLst>
                  <a:gd name="T0" fmla="*/ 9 w 9"/>
                  <a:gd name="T1" fmla="*/ 0 h 2"/>
                  <a:gd name="T2" fmla="*/ 6 w 9"/>
                  <a:gd name="T3" fmla="*/ 2 h 2"/>
                  <a:gd name="T4" fmla="*/ 0 w 9"/>
                  <a:gd name="T5" fmla="*/ 0 h 2"/>
                  <a:gd name="T6" fmla="*/ 0 w 9"/>
                  <a:gd name="T7" fmla="*/ 2 h 2"/>
                  <a:gd name="T8" fmla="*/ 0 w 9"/>
                  <a:gd name="T9" fmla="*/ 0 h 2"/>
                  <a:gd name="T10" fmla="*/ 9 w 9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">
                    <a:moveTo>
                      <a:pt x="9" y="0"/>
                    </a:moveTo>
                    <a:lnTo>
                      <a:pt x="6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69" name="Rectangle 256"/>
              <p:cNvSpPr>
                <a:spLocks noChangeArrowheads="1"/>
              </p:cNvSpPr>
              <p:nvPr/>
            </p:nvSpPr>
            <p:spPr bwMode="auto">
              <a:xfrm>
                <a:off x="3951" y="1210"/>
                <a:ext cx="1" cy="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70" name="Freeform 257"/>
              <p:cNvSpPr>
                <a:spLocks/>
              </p:cNvSpPr>
              <p:nvPr/>
            </p:nvSpPr>
            <p:spPr bwMode="auto">
              <a:xfrm>
                <a:off x="3951" y="1210"/>
                <a:ext cx="1" cy="1"/>
              </a:xfrm>
              <a:custGeom>
                <a:avLst/>
                <a:gdLst>
                  <a:gd name="T0" fmla="*/ 0 w 6"/>
                  <a:gd name="T1" fmla="*/ 0 h 5"/>
                  <a:gd name="T2" fmla="*/ 6 w 6"/>
                  <a:gd name="T3" fmla="*/ 2 h 5"/>
                  <a:gd name="T4" fmla="*/ 0 w 6"/>
                  <a:gd name="T5" fmla="*/ 5 h 5"/>
                  <a:gd name="T6" fmla="*/ 0 w 6"/>
                  <a:gd name="T7" fmla="*/ 5 h 5"/>
                  <a:gd name="T8" fmla="*/ 0 w 6"/>
                  <a:gd name="T9" fmla="*/ 2 h 5"/>
                  <a:gd name="T10" fmla="*/ 0 w 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lnTo>
                      <a:pt x="6" y="2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71" name="Freeform 258"/>
              <p:cNvSpPr>
                <a:spLocks/>
              </p:cNvSpPr>
              <p:nvPr/>
            </p:nvSpPr>
            <p:spPr bwMode="auto">
              <a:xfrm>
                <a:off x="3951" y="12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72" name="Freeform 259"/>
              <p:cNvSpPr>
                <a:spLocks/>
              </p:cNvSpPr>
              <p:nvPr/>
            </p:nvSpPr>
            <p:spPr bwMode="auto">
              <a:xfrm>
                <a:off x="3962" y="1210"/>
                <a:ext cx="7" cy="1"/>
              </a:xfrm>
              <a:custGeom>
                <a:avLst/>
                <a:gdLst>
                  <a:gd name="T0" fmla="*/ 0 w 37"/>
                  <a:gd name="T1" fmla="*/ 0 h 5"/>
                  <a:gd name="T2" fmla="*/ 31 w 37"/>
                  <a:gd name="T3" fmla="*/ 0 h 5"/>
                  <a:gd name="T4" fmla="*/ 37 w 37"/>
                  <a:gd name="T5" fmla="*/ 5 h 5"/>
                  <a:gd name="T6" fmla="*/ 34 w 37"/>
                  <a:gd name="T7" fmla="*/ 5 h 5"/>
                  <a:gd name="T8" fmla="*/ 0 w 37"/>
                  <a:gd name="T9" fmla="*/ 5 h 5"/>
                  <a:gd name="T10" fmla="*/ 0 w 3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5">
                    <a:moveTo>
                      <a:pt x="0" y="0"/>
                    </a:moveTo>
                    <a:lnTo>
                      <a:pt x="31" y="0"/>
                    </a:lnTo>
                    <a:lnTo>
                      <a:pt x="37" y="5"/>
                    </a:lnTo>
                    <a:lnTo>
                      <a:pt x="34" y="5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73" name="Freeform 260"/>
              <p:cNvSpPr>
                <a:spLocks/>
              </p:cNvSpPr>
              <p:nvPr/>
            </p:nvSpPr>
            <p:spPr bwMode="auto">
              <a:xfrm>
                <a:off x="3960" y="1210"/>
                <a:ext cx="2" cy="1"/>
              </a:xfrm>
              <a:custGeom>
                <a:avLst/>
                <a:gdLst>
                  <a:gd name="T0" fmla="*/ 0 w 6"/>
                  <a:gd name="T1" fmla="*/ 0 h 5"/>
                  <a:gd name="T2" fmla="*/ 6 w 6"/>
                  <a:gd name="T3" fmla="*/ 0 h 5"/>
                  <a:gd name="T4" fmla="*/ 6 w 6"/>
                  <a:gd name="T5" fmla="*/ 5 h 5"/>
                  <a:gd name="T6" fmla="*/ 0 w 6"/>
                  <a:gd name="T7" fmla="*/ 5 h 5"/>
                  <a:gd name="T8" fmla="*/ 0 w 6"/>
                  <a:gd name="T9" fmla="*/ 3 h 5"/>
                  <a:gd name="T10" fmla="*/ 0 w 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lnTo>
                      <a:pt x="6" y="0"/>
                    </a:lnTo>
                    <a:lnTo>
                      <a:pt x="6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74" name="Freeform 261"/>
              <p:cNvSpPr>
                <a:spLocks/>
              </p:cNvSpPr>
              <p:nvPr/>
            </p:nvSpPr>
            <p:spPr bwMode="auto">
              <a:xfrm>
                <a:off x="3968" y="1210"/>
                <a:ext cx="1" cy="1"/>
              </a:xfrm>
              <a:custGeom>
                <a:avLst/>
                <a:gdLst>
                  <a:gd name="T0" fmla="*/ 0 w 8"/>
                  <a:gd name="T1" fmla="*/ 0 h 5"/>
                  <a:gd name="T2" fmla="*/ 8 w 8"/>
                  <a:gd name="T3" fmla="*/ 3 h 5"/>
                  <a:gd name="T4" fmla="*/ 8 w 8"/>
                  <a:gd name="T5" fmla="*/ 3 h 5"/>
                  <a:gd name="T6" fmla="*/ 6 w 8"/>
                  <a:gd name="T7" fmla="*/ 5 h 5"/>
                  <a:gd name="T8" fmla="*/ 0 w 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0" y="0"/>
                    </a:moveTo>
                    <a:lnTo>
                      <a:pt x="8" y="3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75" name="Freeform 262"/>
              <p:cNvSpPr>
                <a:spLocks/>
              </p:cNvSpPr>
              <p:nvPr/>
            </p:nvSpPr>
            <p:spPr bwMode="auto">
              <a:xfrm>
                <a:off x="3969" y="1210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76" name="Freeform 263"/>
              <p:cNvSpPr>
                <a:spLocks/>
              </p:cNvSpPr>
              <p:nvPr/>
            </p:nvSpPr>
            <p:spPr bwMode="auto">
              <a:xfrm>
                <a:off x="3968" y="1211"/>
                <a:ext cx="1" cy="0"/>
              </a:xfrm>
              <a:custGeom>
                <a:avLst/>
                <a:gdLst>
                  <a:gd name="T0" fmla="*/ 3 w 5"/>
                  <a:gd name="T1" fmla="*/ 0 h 3"/>
                  <a:gd name="T2" fmla="*/ 5 w 5"/>
                  <a:gd name="T3" fmla="*/ 0 h 3"/>
                  <a:gd name="T4" fmla="*/ 5 w 5"/>
                  <a:gd name="T5" fmla="*/ 3 h 3"/>
                  <a:gd name="T6" fmla="*/ 0 w 5"/>
                  <a:gd name="T7" fmla="*/ 0 h 3"/>
                  <a:gd name="T8" fmla="*/ 3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5" y="0"/>
                    </a:lnTo>
                    <a:lnTo>
                      <a:pt x="5" y="3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77" name="Rectangle 264"/>
              <p:cNvSpPr>
                <a:spLocks noChangeArrowheads="1"/>
              </p:cNvSpPr>
              <p:nvPr/>
            </p:nvSpPr>
            <p:spPr bwMode="auto">
              <a:xfrm>
                <a:off x="3969" y="1211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78" name="Freeform 265"/>
              <p:cNvSpPr>
                <a:spLocks/>
              </p:cNvSpPr>
              <p:nvPr/>
            </p:nvSpPr>
            <p:spPr bwMode="auto">
              <a:xfrm>
                <a:off x="3969" y="1210"/>
                <a:ext cx="0" cy="1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79" name="Freeform 266"/>
              <p:cNvSpPr>
                <a:spLocks/>
              </p:cNvSpPr>
              <p:nvPr/>
            </p:nvSpPr>
            <p:spPr bwMode="auto">
              <a:xfrm>
                <a:off x="3969" y="1210"/>
                <a:ext cx="1" cy="1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0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80" name="Rectangle 267"/>
              <p:cNvSpPr>
                <a:spLocks noChangeArrowheads="1"/>
              </p:cNvSpPr>
              <p:nvPr/>
            </p:nvSpPr>
            <p:spPr bwMode="auto">
              <a:xfrm>
                <a:off x="3960" y="1210"/>
                <a:ext cx="1" cy="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81" name="Freeform 268"/>
              <p:cNvSpPr>
                <a:spLocks/>
              </p:cNvSpPr>
              <p:nvPr/>
            </p:nvSpPr>
            <p:spPr bwMode="auto">
              <a:xfrm>
                <a:off x="3962" y="1192"/>
                <a:ext cx="6" cy="5"/>
              </a:xfrm>
              <a:custGeom>
                <a:avLst/>
                <a:gdLst>
                  <a:gd name="T0" fmla="*/ 0 w 31"/>
                  <a:gd name="T1" fmla="*/ 0 h 28"/>
                  <a:gd name="T2" fmla="*/ 31 w 31"/>
                  <a:gd name="T3" fmla="*/ 25 h 28"/>
                  <a:gd name="T4" fmla="*/ 31 w 31"/>
                  <a:gd name="T5" fmla="*/ 28 h 28"/>
                  <a:gd name="T6" fmla="*/ 25 w 31"/>
                  <a:gd name="T7" fmla="*/ 28 h 28"/>
                  <a:gd name="T8" fmla="*/ 0 w 31"/>
                  <a:gd name="T9" fmla="*/ 8 h 28"/>
                  <a:gd name="T10" fmla="*/ 0 w 31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8">
                    <a:moveTo>
                      <a:pt x="0" y="0"/>
                    </a:moveTo>
                    <a:lnTo>
                      <a:pt x="31" y="25"/>
                    </a:lnTo>
                    <a:lnTo>
                      <a:pt x="31" y="28"/>
                    </a:lnTo>
                    <a:lnTo>
                      <a:pt x="25" y="28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82" name="Freeform 269"/>
              <p:cNvSpPr>
                <a:spLocks/>
              </p:cNvSpPr>
              <p:nvPr/>
            </p:nvSpPr>
            <p:spPr bwMode="auto">
              <a:xfrm>
                <a:off x="3968" y="1196"/>
                <a:ext cx="1" cy="1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3 h 3"/>
                  <a:gd name="T4" fmla="*/ 6 w 6"/>
                  <a:gd name="T5" fmla="*/ 3 h 3"/>
                  <a:gd name="T6" fmla="*/ 6 w 6"/>
                  <a:gd name="T7" fmla="*/ 3 h 3"/>
                  <a:gd name="T8" fmla="*/ 3 w 6"/>
                  <a:gd name="T9" fmla="*/ 3 h 3"/>
                  <a:gd name="T10" fmla="*/ 3 w 6"/>
                  <a:gd name="T11" fmla="*/ 3 h 3"/>
                  <a:gd name="T12" fmla="*/ 0 w 6"/>
                  <a:gd name="T13" fmla="*/ 3 h 3"/>
                  <a:gd name="T14" fmla="*/ 0 w 6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6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83" name="Freeform 270"/>
              <p:cNvSpPr>
                <a:spLocks/>
              </p:cNvSpPr>
              <p:nvPr/>
            </p:nvSpPr>
            <p:spPr bwMode="auto">
              <a:xfrm>
                <a:off x="3960" y="1190"/>
                <a:ext cx="0" cy="1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84" name="Freeform 271"/>
              <p:cNvSpPr>
                <a:spLocks/>
              </p:cNvSpPr>
              <p:nvPr/>
            </p:nvSpPr>
            <p:spPr bwMode="auto">
              <a:xfrm>
                <a:off x="3960" y="1192"/>
                <a:ext cx="2" cy="1"/>
              </a:xfrm>
              <a:custGeom>
                <a:avLst/>
                <a:gdLst>
                  <a:gd name="T0" fmla="*/ 0 w 6"/>
                  <a:gd name="T1" fmla="*/ 0 h 8"/>
                  <a:gd name="T2" fmla="*/ 3 w 6"/>
                  <a:gd name="T3" fmla="*/ 2 h 8"/>
                  <a:gd name="T4" fmla="*/ 6 w 6"/>
                  <a:gd name="T5" fmla="*/ 0 h 8"/>
                  <a:gd name="T6" fmla="*/ 6 w 6"/>
                  <a:gd name="T7" fmla="*/ 0 h 8"/>
                  <a:gd name="T8" fmla="*/ 6 w 6"/>
                  <a:gd name="T9" fmla="*/ 8 h 8"/>
                  <a:gd name="T10" fmla="*/ 0 w 6"/>
                  <a:gd name="T11" fmla="*/ 2 h 8"/>
                  <a:gd name="T12" fmla="*/ 0 w 6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lnTo>
                      <a:pt x="3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85" name="Freeform 272"/>
              <p:cNvSpPr>
                <a:spLocks/>
              </p:cNvSpPr>
              <p:nvPr/>
            </p:nvSpPr>
            <p:spPr bwMode="auto">
              <a:xfrm>
                <a:off x="3962" y="1198"/>
                <a:ext cx="6" cy="6"/>
              </a:xfrm>
              <a:custGeom>
                <a:avLst/>
                <a:gdLst>
                  <a:gd name="T0" fmla="*/ 28 w 34"/>
                  <a:gd name="T1" fmla="*/ 0 h 29"/>
                  <a:gd name="T2" fmla="*/ 34 w 34"/>
                  <a:gd name="T3" fmla="*/ 0 h 29"/>
                  <a:gd name="T4" fmla="*/ 34 w 34"/>
                  <a:gd name="T5" fmla="*/ 3 h 29"/>
                  <a:gd name="T6" fmla="*/ 0 w 34"/>
                  <a:gd name="T7" fmla="*/ 29 h 29"/>
                  <a:gd name="T8" fmla="*/ 0 w 34"/>
                  <a:gd name="T9" fmla="*/ 20 h 29"/>
                  <a:gd name="T10" fmla="*/ 28 w 34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29">
                    <a:moveTo>
                      <a:pt x="28" y="0"/>
                    </a:moveTo>
                    <a:lnTo>
                      <a:pt x="34" y="0"/>
                    </a:lnTo>
                    <a:lnTo>
                      <a:pt x="34" y="3"/>
                    </a:lnTo>
                    <a:lnTo>
                      <a:pt x="0" y="29"/>
                    </a:lnTo>
                    <a:lnTo>
                      <a:pt x="0" y="2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86" name="Freeform 273"/>
              <p:cNvSpPr>
                <a:spLocks/>
              </p:cNvSpPr>
              <p:nvPr/>
            </p:nvSpPr>
            <p:spPr bwMode="auto">
              <a:xfrm>
                <a:off x="3968" y="1197"/>
                <a:ext cx="1" cy="2"/>
              </a:xfrm>
              <a:custGeom>
                <a:avLst/>
                <a:gdLst>
                  <a:gd name="T0" fmla="*/ 3 w 5"/>
                  <a:gd name="T1" fmla="*/ 0 h 8"/>
                  <a:gd name="T2" fmla="*/ 5 w 5"/>
                  <a:gd name="T3" fmla="*/ 3 h 8"/>
                  <a:gd name="T4" fmla="*/ 0 w 5"/>
                  <a:gd name="T5" fmla="*/ 8 h 8"/>
                  <a:gd name="T6" fmla="*/ 0 w 5"/>
                  <a:gd name="T7" fmla="*/ 5 h 8"/>
                  <a:gd name="T8" fmla="*/ 0 w 5"/>
                  <a:gd name="T9" fmla="*/ 5 h 8"/>
                  <a:gd name="T10" fmla="*/ 0 w 5"/>
                  <a:gd name="T11" fmla="*/ 3 h 8"/>
                  <a:gd name="T12" fmla="*/ 3 w 5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8">
                    <a:moveTo>
                      <a:pt x="3" y="0"/>
                    </a:moveTo>
                    <a:lnTo>
                      <a:pt x="5" y="3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87" name="Freeform 274"/>
              <p:cNvSpPr>
                <a:spLocks/>
              </p:cNvSpPr>
              <p:nvPr/>
            </p:nvSpPr>
            <p:spPr bwMode="auto">
              <a:xfrm>
                <a:off x="3960" y="1202"/>
                <a:ext cx="2" cy="2"/>
              </a:xfrm>
              <a:custGeom>
                <a:avLst/>
                <a:gdLst>
                  <a:gd name="T0" fmla="*/ 6 w 6"/>
                  <a:gd name="T1" fmla="*/ 0 h 9"/>
                  <a:gd name="T2" fmla="*/ 6 w 6"/>
                  <a:gd name="T3" fmla="*/ 9 h 9"/>
                  <a:gd name="T4" fmla="*/ 6 w 6"/>
                  <a:gd name="T5" fmla="*/ 9 h 9"/>
                  <a:gd name="T6" fmla="*/ 0 w 6"/>
                  <a:gd name="T7" fmla="*/ 6 h 9"/>
                  <a:gd name="T8" fmla="*/ 0 w 6"/>
                  <a:gd name="T9" fmla="*/ 6 h 9"/>
                  <a:gd name="T10" fmla="*/ 0 w 6"/>
                  <a:gd name="T11" fmla="*/ 6 h 9"/>
                  <a:gd name="T12" fmla="*/ 6 w 6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9">
                    <a:moveTo>
                      <a:pt x="6" y="0"/>
                    </a:moveTo>
                    <a:lnTo>
                      <a:pt x="6" y="9"/>
                    </a:lnTo>
                    <a:lnTo>
                      <a:pt x="6" y="9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88" name="Freeform 275"/>
              <p:cNvSpPr>
                <a:spLocks/>
              </p:cNvSpPr>
              <p:nvPr/>
            </p:nvSpPr>
            <p:spPr bwMode="auto">
              <a:xfrm>
                <a:off x="3960" y="1203"/>
                <a:ext cx="2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0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89" name="Freeform 276"/>
              <p:cNvSpPr>
                <a:spLocks/>
              </p:cNvSpPr>
              <p:nvPr/>
            </p:nvSpPr>
            <p:spPr bwMode="auto">
              <a:xfrm>
                <a:off x="3968" y="1197"/>
                <a:ext cx="1" cy="1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0 w 3"/>
                  <a:gd name="T5" fmla="*/ 3 h 3"/>
                  <a:gd name="T6" fmla="*/ 0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90" name="Freeform 277"/>
              <p:cNvSpPr>
                <a:spLocks/>
              </p:cNvSpPr>
              <p:nvPr/>
            </p:nvSpPr>
            <p:spPr bwMode="auto">
              <a:xfrm>
                <a:off x="3952" y="1198"/>
                <a:ext cx="7" cy="6"/>
              </a:xfrm>
              <a:custGeom>
                <a:avLst/>
                <a:gdLst>
                  <a:gd name="T0" fmla="*/ 8 w 37"/>
                  <a:gd name="T1" fmla="*/ 0 h 29"/>
                  <a:gd name="T2" fmla="*/ 37 w 37"/>
                  <a:gd name="T3" fmla="*/ 20 h 29"/>
                  <a:gd name="T4" fmla="*/ 37 w 37"/>
                  <a:gd name="T5" fmla="*/ 26 h 29"/>
                  <a:gd name="T6" fmla="*/ 37 w 37"/>
                  <a:gd name="T7" fmla="*/ 29 h 29"/>
                  <a:gd name="T8" fmla="*/ 0 w 37"/>
                  <a:gd name="T9" fmla="*/ 3 h 29"/>
                  <a:gd name="T10" fmla="*/ 0 w 37"/>
                  <a:gd name="T11" fmla="*/ 0 h 29"/>
                  <a:gd name="T12" fmla="*/ 8 w 37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29">
                    <a:moveTo>
                      <a:pt x="8" y="0"/>
                    </a:moveTo>
                    <a:lnTo>
                      <a:pt x="37" y="20"/>
                    </a:lnTo>
                    <a:lnTo>
                      <a:pt x="37" y="26"/>
                    </a:lnTo>
                    <a:lnTo>
                      <a:pt x="37" y="29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91" name="Freeform 278"/>
              <p:cNvSpPr>
                <a:spLocks/>
              </p:cNvSpPr>
              <p:nvPr/>
            </p:nvSpPr>
            <p:spPr bwMode="auto">
              <a:xfrm>
                <a:off x="3952" y="1198"/>
                <a:ext cx="0" cy="1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2 h 5"/>
                  <a:gd name="T4" fmla="*/ 3 w 3"/>
                  <a:gd name="T5" fmla="*/ 2 h 5"/>
                  <a:gd name="T6" fmla="*/ 3 w 3"/>
                  <a:gd name="T7" fmla="*/ 5 h 5"/>
                  <a:gd name="T8" fmla="*/ 0 w 3"/>
                  <a:gd name="T9" fmla="*/ 2 h 5"/>
                  <a:gd name="T10" fmla="*/ 0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92" name="Freeform 279"/>
              <p:cNvSpPr>
                <a:spLocks/>
              </p:cNvSpPr>
              <p:nvPr/>
            </p:nvSpPr>
            <p:spPr bwMode="auto">
              <a:xfrm>
                <a:off x="3959" y="1202"/>
                <a:ext cx="1" cy="2"/>
              </a:xfrm>
              <a:custGeom>
                <a:avLst/>
                <a:gdLst>
                  <a:gd name="T0" fmla="*/ 0 w 5"/>
                  <a:gd name="T1" fmla="*/ 0 h 9"/>
                  <a:gd name="T2" fmla="*/ 5 w 5"/>
                  <a:gd name="T3" fmla="*/ 6 h 9"/>
                  <a:gd name="T4" fmla="*/ 5 w 5"/>
                  <a:gd name="T5" fmla="*/ 6 h 9"/>
                  <a:gd name="T6" fmla="*/ 5 w 5"/>
                  <a:gd name="T7" fmla="*/ 9 h 9"/>
                  <a:gd name="T8" fmla="*/ 2 w 5"/>
                  <a:gd name="T9" fmla="*/ 6 h 9"/>
                  <a:gd name="T10" fmla="*/ 0 w 5"/>
                  <a:gd name="T11" fmla="*/ 6 h 9"/>
                  <a:gd name="T12" fmla="*/ 0 w 5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9">
                    <a:moveTo>
                      <a:pt x="0" y="0"/>
                    </a:moveTo>
                    <a:lnTo>
                      <a:pt x="5" y="6"/>
                    </a:lnTo>
                    <a:lnTo>
                      <a:pt x="5" y="6"/>
                    </a:lnTo>
                    <a:lnTo>
                      <a:pt x="5" y="9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93" name="Rectangle 280"/>
              <p:cNvSpPr>
                <a:spLocks noChangeArrowheads="1"/>
              </p:cNvSpPr>
              <p:nvPr/>
            </p:nvSpPr>
            <p:spPr bwMode="auto">
              <a:xfrm>
                <a:off x="3959" y="1203"/>
                <a:ext cx="1" cy="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94" name="Freeform 281"/>
              <p:cNvSpPr>
                <a:spLocks/>
              </p:cNvSpPr>
              <p:nvPr/>
            </p:nvSpPr>
            <p:spPr bwMode="auto">
              <a:xfrm>
                <a:off x="3959" y="1203"/>
                <a:ext cx="1" cy="1"/>
              </a:xfrm>
              <a:custGeom>
                <a:avLst/>
                <a:gdLst>
                  <a:gd name="T0" fmla="*/ 2 w 5"/>
                  <a:gd name="T1" fmla="*/ 0 h 5"/>
                  <a:gd name="T2" fmla="*/ 5 w 5"/>
                  <a:gd name="T3" fmla="*/ 3 h 5"/>
                  <a:gd name="T4" fmla="*/ 2 w 5"/>
                  <a:gd name="T5" fmla="*/ 3 h 5"/>
                  <a:gd name="T6" fmla="*/ 5 w 5"/>
                  <a:gd name="T7" fmla="*/ 5 h 5"/>
                  <a:gd name="T8" fmla="*/ 5 w 5"/>
                  <a:gd name="T9" fmla="*/ 5 h 5"/>
                  <a:gd name="T10" fmla="*/ 0 w 5"/>
                  <a:gd name="T11" fmla="*/ 3 h 5"/>
                  <a:gd name="T12" fmla="*/ 0 w 5"/>
                  <a:gd name="T13" fmla="*/ 0 h 5"/>
                  <a:gd name="T14" fmla="*/ 2 w 5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lnTo>
                      <a:pt x="5" y="3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95" name="Freeform 282"/>
              <p:cNvSpPr>
                <a:spLocks/>
              </p:cNvSpPr>
              <p:nvPr/>
            </p:nvSpPr>
            <p:spPr bwMode="auto">
              <a:xfrm>
                <a:off x="3960" y="1204"/>
                <a:ext cx="0" cy="0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3 w 3"/>
                  <a:gd name="T5" fmla="*/ 2 h 2"/>
                  <a:gd name="T6" fmla="*/ 0 w 3"/>
                  <a:gd name="T7" fmla="*/ 0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96" name="Freeform 283"/>
              <p:cNvSpPr>
                <a:spLocks/>
              </p:cNvSpPr>
              <p:nvPr/>
            </p:nvSpPr>
            <p:spPr bwMode="auto">
              <a:xfrm>
                <a:off x="3960" y="1203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97" name="Freeform 284"/>
              <p:cNvSpPr>
                <a:spLocks/>
              </p:cNvSpPr>
              <p:nvPr/>
            </p:nvSpPr>
            <p:spPr bwMode="auto">
              <a:xfrm>
                <a:off x="3960" y="1203"/>
                <a:ext cx="1" cy="1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3 h 3"/>
                  <a:gd name="T6" fmla="*/ 0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98" name="Freeform 285"/>
              <p:cNvSpPr>
                <a:spLocks/>
              </p:cNvSpPr>
              <p:nvPr/>
            </p:nvSpPr>
            <p:spPr bwMode="auto">
              <a:xfrm>
                <a:off x="3952" y="1191"/>
                <a:ext cx="7" cy="6"/>
              </a:xfrm>
              <a:custGeom>
                <a:avLst/>
                <a:gdLst>
                  <a:gd name="T0" fmla="*/ 34 w 37"/>
                  <a:gd name="T1" fmla="*/ 0 h 31"/>
                  <a:gd name="T2" fmla="*/ 37 w 37"/>
                  <a:gd name="T3" fmla="*/ 3 h 31"/>
                  <a:gd name="T4" fmla="*/ 37 w 37"/>
                  <a:gd name="T5" fmla="*/ 5 h 31"/>
                  <a:gd name="T6" fmla="*/ 8 w 37"/>
                  <a:gd name="T7" fmla="*/ 31 h 31"/>
                  <a:gd name="T8" fmla="*/ 0 w 37"/>
                  <a:gd name="T9" fmla="*/ 31 h 31"/>
                  <a:gd name="T10" fmla="*/ 0 w 37"/>
                  <a:gd name="T11" fmla="*/ 28 h 31"/>
                  <a:gd name="T12" fmla="*/ 34 w 37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1">
                    <a:moveTo>
                      <a:pt x="34" y="0"/>
                    </a:moveTo>
                    <a:lnTo>
                      <a:pt x="37" y="3"/>
                    </a:lnTo>
                    <a:lnTo>
                      <a:pt x="37" y="5"/>
                    </a:lnTo>
                    <a:lnTo>
                      <a:pt x="8" y="31"/>
                    </a:lnTo>
                    <a:lnTo>
                      <a:pt x="0" y="31"/>
                    </a:lnTo>
                    <a:lnTo>
                      <a:pt x="0" y="28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299" name="Freeform 286"/>
              <p:cNvSpPr>
                <a:spLocks/>
              </p:cNvSpPr>
              <p:nvPr/>
            </p:nvSpPr>
            <p:spPr bwMode="auto">
              <a:xfrm>
                <a:off x="3952" y="1196"/>
                <a:ext cx="0" cy="2"/>
              </a:xfrm>
              <a:custGeom>
                <a:avLst/>
                <a:gdLst>
                  <a:gd name="T0" fmla="*/ 3 w 3"/>
                  <a:gd name="T1" fmla="*/ 0 h 6"/>
                  <a:gd name="T2" fmla="*/ 3 w 3"/>
                  <a:gd name="T3" fmla="*/ 3 h 6"/>
                  <a:gd name="T4" fmla="*/ 0 w 3"/>
                  <a:gd name="T5" fmla="*/ 3 h 6"/>
                  <a:gd name="T6" fmla="*/ 0 w 3"/>
                  <a:gd name="T7" fmla="*/ 6 h 6"/>
                  <a:gd name="T8" fmla="*/ 0 w 3"/>
                  <a:gd name="T9" fmla="*/ 3 h 6"/>
                  <a:gd name="T10" fmla="*/ 3 w 3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00" name="Freeform 287"/>
              <p:cNvSpPr>
                <a:spLocks/>
              </p:cNvSpPr>
              <p:nvPr/>
            </p:nvSpPr>
            <p:spPr bwMode="auto">
              <a:xfrm>
                <a:off x="3959" y="1192"/>
                <a:ext cx="1" cy="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01" name="Freeform 288"/>
              <p:cNvSpPr>
                <a:spLocks/>
              </p:cNvSpPr>
              <p:nvPr/>
            </p:nvSpPr>
            <p:spPr bwMode="auto">
              <a:xfrm>
                <a:off x="3953" y="1196"/>
                <a:ext cx="6" cy="2"/>
              </a:xfrm>
              <a:custGeom>
                <a:avLst/>
                <a:gdLst>
                  <a:gd name="T0" fmla="*/ 34 w 34"/>
                  <a:gd name="T1" fmla="*/ 0 h 8"/>
                  <a:gd name="T2" fmla="*/ 34 w 34"/>
                  <a:gd name="T3" fmla="*/ 6 h 8"/>
                  <a:gd name="T4" fmla="*/ 5 w 34"/>
                  <a:gd name="T5" fmla="*/ 8 h 8"/>
                  <a:gd name="T6" fmla="*/ 0 w 34"/>
                  <a:gd name="T7" fmla="*/ 6 h 8"/>
                  <a:gd name="T8" fmla="*/ 5 w 34"/>
                  <a:gd name="T9" fmla="*/ 3 h 8"/>
                  <a:gd name="T10" fmla="*/ 34 w 34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8">
                    <a:moveTo>
                      <a:pt x="34" y="0"/>
                    </a:moveTo>
                    <a:lnTo>
                      <a:pt x="34" y="6"/>
                    </a:lnTo>
                    <a:lnTo>
                      <a:pt x="5" y="8"/>
                    </a:lnTo>
                    <a:lnTo>
                      <a:pt x="0" y="6"/>
                    </a:lnTo>
                    <a:lnTo>
                      <a:pt x="5" y="3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02" name="Rectangle 289"/>
              <p:cNvSpPr>
                <a:spLocks noChangeArrowheads="1"/>
              </p:cNvSpPr>
              <p:nvPr/>
            </p:nvSpPr>
            <p:spPr bwMode="auto">
              <a:xfrm>
                <a:off x="3959" y="1196"/>
                <a:ext cx="1" cy="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03" name="Freeform 290"/>
              <p:cNvSpPr>
                <a:spLocks/>
              </p:cNvSpPr>
              <p:nvPr/>
            </p:nvSpPr>
            <p:spPr bwMode="auto">
              <a:xfrm>
                <a:off x="3952" y="1198"/>
                <a:ext cx="2" cy="0"/>
              </a:xfrm>
              <a:custGeom>
                <a:avLst/>
                <a:gdLst>
                  <a:gd name="T0" fmla="*/ 3 w 8"/>
                  <a:gd name="T1" fmla="*/ 0 h 2"/>
                  <a:gd name="T2" fmla="*/ 8 w 8"/>
                  <a:gd name="T3" fmla="*/ 2 h 2"/>
                  <a:gd name="T4" fmla="*/ 0 w 8"/>
                  <a:gd name="T5" fmla="*/ 2 h 2"/>
                  <a:gd name="T6" fmla="*/ 0 w 8"/>
                  <a:gd name="T7" fmla="*/ 2 h 2"/>
                  <a:gd name="T8" fmla="*/ 3 w 8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">
                    <a:moveTo>
                      <a:pt x="3" y="0"/>
                    </a:moveTo>
                    <a:lnTo>
                      <a:pt x="8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04" name="Freeform 291"/>
              <p:cNvSpPr>
                <a:spLocks/>
              </p:cNvSpPr>
              <p:nvPr/>
            </p:nvSpPr>
            <p:spPr bwMode="auto">
              <a:xfrm>
                <a:off x="3952" y="1198"/>
                <a:ext cx="0" cy="0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05" name="Freeform 292"/>
              <p:cNvSpPr>
                <a:spLocks/>
              </p:cNvSpPr>
              <p:nvPr/>
            </p:nvSpPr>
            <p:spPr bwMode="auto">
              <a:xfrm>
                <a:off x="3952" y="1197"/>
                <a:ext cx="2" cy="1"/>
              </a:xfrm>
              <a:custGeom>
                <a:avLst/>
                <a:gdLst>
                  <a:gd name="T0" fmla="*/ 8 w 8"/>
                  <a:gd name="T1" fmla="*/ 0 h 3"/>
                  <a:gd name="T2" fmla="*/ 3 w 8"/>
                  <a:gd name="T3" fmla="*/ 3 h 3"/>
                  <a:gd name="T4" fmla="*/ 0 w 8"/>
                  <a:gd name="T5" fmla="*/ 0 h 3"/>
                  <a:gd name="T6" fmla="*/ 0 w 8"/>
                  <a:gd name="T7" fmla="*/ 0 h 3"/>
                  <a:gd name="T8" fmla="*/ 8 w 8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06" name="Freeform 293"/>
              <p:cNvSpPr>
                <a:spLocks/>
              </p:cNvSpPr>
              <p:nvPr/>
            </p:nvSpPr>
            <p:spPr bwMode="auto">
              <a:xfrm>
                <a:off x="3952" y="1197"/>
                <a:ext cx="0" cy="1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3 w 3"/>
                  <a:gd name="T5" fmla="*/ 0 h 3"/>
                  <a:gd name="T6" fmla="*/ 3 w 3"/>
                  <a:gd name="T7" fmla="*/ 0 h 3"/>
                  <a:gd name="T8" fmla="*/ 0 w 3"/>
                  <a:gd name="T9" fmla="*/ 3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07" name="Freeform 294"/>
              <p:cNvSpPr>
                <a:spLocks/>
              </p:cNvSpPr>
              <p:nvPr/>
            </p:nvSpPr>
            <p:spPr bwMode="auto">
              <a:xfrm>
                <a:off x="3952" y="1197"/>
                <a:ext cx="1" cy="1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3 h 5"/>
                  <a:gd name="T4" fmla="*/ 0 w 3"/>
                  <a:gd name="T5" fmla="*/ 5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3" y="3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08" name="Freeform 295"/>
              <p:cNvSpPr>
                <a:spLocks/>
              </p:cNvSpPr>
              <p:nvPr/>
            </p:nvSpPr>
            <p:spPr bwMode="auto">
              <a:xfrm>
                <a:off x="3952" y="1197"/>
                <a:ext cx="0" cy="1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0 h 5"/>
                  <a:gd name="T4" fmla="*/ 3 w 3"/>
                  <a:gd name="T5" fmla="*/ 5 h 5"/>
                  <a:gd name="T6" fmla="*/ 0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0"/>
                    </a:lnTo>
                    <a:lnTo>
                      <a:pt x="3" y="5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09" name="Freeform 296"/>
              <p:cNvSpPr>
                <a:spLocks/>
              </p:cNvSpPr>
              <p:nvPr/>
            </p:nvSpPr>
            <p:spPr bwMode="auto">
              <a:xfrm>
                <a:off x="3962" y="1196"/>
                <a:ext cx="6" cy="2"/>
              </a:xfrm>
              <a:custGeom>
                <a:avLst/>
                <a:gdLst>
                  <a:gd name="T0" fmla="*/ 0 w 31"/>
                  <a:gd name="T1" fmla="*/ 0 h 8"/>
                  <a:gd name="T2" fmla="*/ 25 w 31"/>
                  <a:gd name="T3" fmla="*/ 3 h 8"/>
                  <a:gd name="T4" fmla="*/ 31 w 31"/>
                  <a:gd name="T5" fmla="*/ 6 h 8"/>
                  <a:gd name="T6" fmla="*/ 28 w 31"/>
                  <a:gd name="T7" fmla="*/ 8 h 8"/>
                  <a:gd name="T8" fmla="*/ 0 w 31"/>
                  <a:gd name="T9" fmla="*/ 6 h 8"/>
                  <a:gd name="T10" fmla="*/ 0 w 31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8">
                    <a:moveTo>
                      <a:pt x="0" y="0"/>
                    </a:moveTo>
                    <a:lnTo>
                      <a:pt x="25" y="3"/>
                    </a:lnTo>
                    <a:lnTo>
                      <a:pt x="31" y="6"/>
                    </a:lnTo>
                    <a:lnTo>
                      <a:pt x="28" y="8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10" name="Rectangle 297"/>
              <p:cNvSpPr>
                <a:spLocks noChangeArrowheads="1"/>
              </p:cNvSpPr>
              <p:nvPr/>
            </p:nvSpPr>
            <p:spPr bwMode="auto">
              <a:xfrm>
                <a:off x="3960" y="1196"/>
                <a:ext cx="2" cy="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11" name="Freeform 298"/>
              <p:cNvSpPr>
                <a:spLocks/>
              </p:cNvSpPr>
              <p:nvPr/>
            </p:nvSpPr>
            <p:spPr bwMode="auto">
              <a:xfrm>
                <a:off x="3966" y="1197"/>
                <a:ext cx="2" cy="1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0 h 3"/>
                  <a:gd name="T4" fmla="*/ 6 w 6"/>
                  <a:gd name="T5" fmla="*/ 0 h 3"/>
                  <a:gd name="T6" fmla="*/ 6 w 6"/>
                  <a:gd name="T7" fmla="*/ 3 h 3"/>
                  <a:gd name="T8" fmla="*/ 0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12" name="Rectangle 299"/>
              <p:cNvSpPr>
                <a:spLocks noChangeArrowheads="1"/>
              </p:cNvSpPr>
              <p:nvPr/>
            </p:nvSpPr>
            <p:spPr bwMode="auto">
              <a:xfrm>
                <a:off x="3968" y="1197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13" name="Freeform 300"/>
              <p:cNvSpPr>
                <a:spLocks/>
              </p:cNvSpPr>
              <p:nvPr/>
            </p:nvSpPr>
            <p:spPr bwMode="auto">
              <a:xfrm>
                <a:off x="3967" y="1198"/>
                <a:ext cx="1" cy="0"/>
              </a:xfrm>
              <a:custGeom>
                <a:avLst/>
                <a:gdLst>
                  <a:gd name="T0" fmla="*/ 3 w 6"/>
                  <a:gd name="T1" fmla="*/ 0 h 2"/>
                  <a:gd name="T2" fmla="*/ 6 w 6"/>
                  <a:gd name="T3" fmla="*/ 2 h 2"/>
                  <a:gd name="T4" fmla="*/ 6 w 6"/>
                  <a:gd name="T5" fmla="*/ 2 h 2"/>
                  <a:gd name="T6" fmla="*/ 0 w 6"/>
                  <a:gd name="T7" fmla="*/ 2 h 2"/>
                  <a:gd name="T8" fmla="*/ 3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lnTo>
                      <a:pt x="6" y="2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14" name="Freeform 301"/>
              <p:cNvSpPr>
                <a:spLocks/>
              </p:cNvSpPr>
              <p:nvPr/>
            </p:nvSpPr>
            <p:spPr bwMode="auto">
              <a:xfrm>
                <a:off x="3968" y="1198"/>
                <a:ext cx="0" cy="0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15" name="Freeform 302"/>
              <p:cNvSpPr>
                <a:spLocks/>
              </p:cNvSpPr>
              <p:nvPr/>
            </p:nvSpPr>
            <p:spPr bwMode="auto">
              <a:xfrm>
                <a:off x="3968" y="1197"/>
                <a:ext cx="0" cy="1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0 w 3"/>
                  <a:gd name="T5" fmla="*/ 3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3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16" name="Freeform 303"/>
              <p:cNvSpPr>
                <a:spLocks/>
              </p:cNvSpPr>
              <p:nvPr/>
            </p:nvSpPr>
            <p:spPr bwMode="auto">
              <a:xfrm>
                <a:off x="3968" y="1197"/>
                <a:ext cx="0" cy="1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3 h 5"/>
                  <a:gd name="T4" fmla="*/ 3 w 3"/>
                  <a:gd name="T5" fmla="*/ 5 h 5"/>
                  <a:gd name="T6" fmla="*/ 0 w 3"/>
                  <a:gd name="T7" fmla="*/ 0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3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17" name="Freeform 304"/>
              <p:cNvSpPr>
                <a:spLocks/>
              </p:cNvSpPr>
              <p:nvPr/>
            </p:nvSpPr>
            <p:spPr bwMode="auto">
              <a:xfrm>
                <a:off x="3962" y="1179"/>
                <a:ext cx="5" cy="5"/>
              </a:xfrm>
              <a:custGeom>
                <a:avLst/>
                <a:gdLst>
                  <a:gd name="T0" fmla="*/ 0 w 28"/>
                  <a:gd name="T1" fmla="*/ 0 h 26"/>
                  <a:gd name="T2" fmla="*/ 25 w 28"/>
                  <a:gd name="T3" fmla="*/ 20 h 26"/>
                  <a:gd name="T4" fmla="*/ 28 w 28"/>
                  <a:gd name="T5" fmla="*/ 26 h 26"/>
                  <a:gd name="T6" fmla="*/ 25 w 28"/>
                  <a:gd name="T7" fmla="*/ 26 h 26"/>
                  <a:gd name="T8" fmla="*/ 0 w 28"/>
                  <a:gd name="T9" fmla="*/ 9 h 26"/>
                  <a:gd name="T10" fmla="*/ 0 w 28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6">
                    <a:moveTo>
                      <a:pt x="0" y="0"/>
                    </a:moveTo>
                    <a:lnTo>
                      <a:pt x="25" y="20"/>
                    </a:lnTo>
                    <a:lnTo>
                      <a:pt x="28" y="26"/>
                    </a:lnTo>
                    <a:lnTo>
                      <a:pt x="25" y="26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18" name="Freeform 305"/>
              <p:cNvSpPr>
                <a:spLocks/>
              </p:cNvSpPr>
              <p:nvPr/>
            </p:nvSpPr>
            <p:spPr bwMode="auto">
              <a:xfrm>
                <a:off x="3966" y="1183"/>
                <a:ext cx="3" cy="2"/>
              </a:xfrm>
              <a:custGeom>
                <a:avLst/>
                <a:gdLst>
                  <a:gd name="T0" fmla="*/ 0 w 12"/>
                  <a:gd name="T1" fmla="*/ 0 h 9"/>
                  <a:gd name="T2" fmla="*/ 12 w 12"/>
                  <a:gd name="T3" fmla="*/ 9 h 9"/>
                  <a:gd name="T4" fmla="*/ 12 w 12"/>
                  <a:gd name="T5" fmla="*/ 9 h 9"/>
                  <a:gd name="T6" fmla="*/ 12 w 12"/>
                  <a:gd name="T7" fmla="*/ 6 h 9"/>
                  <a:gd name="T8" fmla="*/ 9 w 12"/>
                  <a:gd name="T9" fmla="*/ 6 h 9"/>
                  <a:gd name="T10" fmla="*/ 3 w 12"/>
                  <a:gd name="T11" fmla="*/ 6 h 9"/>
                  <a:gd name="T12" fmla="*/ 0 w 12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">
                    <a:moveTo>
                      <a:pt x="0" y="0"/>
                    </a:moveTo>
                    <a:lnTo>
                      <a:pt x="12" y="9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9" y="6"/>
                    </a:lnTo>
                    <a:lnTo>
                      <a:pt x="3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19" name="Freeform 306"/>
              <p:cNvSpPr>
                <a:spLocks/>
              </p:cNvSpPr>
              <p:nvPr/>
            </p:nvSpPr>
            <p:spPr bwMode="auto">
              <a:xfrm>
                <a:off x="3960" y="1178"/>
                <a:ext cx="2" cy="3"/>
              </a:xfrm>
              <a:custGeom>
                <a:avLst/>
                <a:gdLst>
                  <a:gd name="T0" fmla="*/ 3 w 9"/>
                  <a:gd name="T1" fmla="*/ 0 h 14"/>
                  <a:gd name="T2" fmla="*/ 9 w 9"/>
                  <a:gd name="T3" fmla="*/ 5 h 14"/>
                  <a:gd name="T4" fmla="*/ 9 w 9"/>
                  <a:gd name="T5" fmla="*/ 14 h 14"/>
                  <a:gd name="T6" fmla="*/ 0 w 9"/>
                  <a:gd name="T7" fmla="*/ 5 h 14"/>
                  <a:gd name="T8" fmla="*/ 3 w 9"/>
                  <a:gd name="T9" fmla="*/ 5 h 14"/>
                  <a:gd name="T10" fmla="*/ 0 w 9"/>
                  <a:gd name="T11" fmla="*/ 3 h 14"/>
                  <a:gd name="T12" fmla="*/ 3 w 9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4">
                    <a:moveTo>
                      <a:pt x="3" y="0"/>
                    </a:moveTo>
                    <a:lnTo>
                      <a:pt x="9" y="5"/>
                    </a:lnTo>
                    <a:lnTo>
                      <a:pt x="9" y="14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20" name="Freeform 307"/>
              <p:cNvSpPr>
                <a:spLocks/>
              </p:cNvSpPr>
              <p:nvPr/>
            </p:nvSpPr>
            <p:spPr bwMode="auto">
              <a:xfrm>
                <a:off x="3962" y="1186"/>
                <a:ext cx="5" cy="5"/>
              </a:xfrm>
              <a:custGeom>
                <a:avLst/>
                <a:gdLst>
                  <a:gd name="T0" fmla="*/ 28 w 28"/>
                  <a:gd name="T1" fmla="*/ 0 h 26"/>
                  <a:gd name="T2" fmla="*/ 28 w 28"/>
                  <a:gd name="T3" fmla="*/ 6 h 26"/>
                  <a:gd name="T4" fmla="*/ 0 w 28"/>
                  <a:gd name="T5" fmla="*/ 26 h 26"/>
                  <a:gd name="T6" fmla="*/ 0 w 28"/>
                  <a:gd name="T7" fmla="*/ 20 h 26"/>
                  <a:gd name="T8" fmla="*/ 28 w 28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6">
                    <a:moveTo>
                      <a:pt x="28" y="0"/>
                    </a:moveTo>
                    <a:lnTo>
                      <a:pt x="28" y="6"/>
                    </a:lnTo>
                    <a:lnTo>
                      <a:pt x="0" y="26"/>
                    </a:lnTo>
                    <a:lnTo>
                      <a:pt x="0" y="2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21" name="Freeform 308"/>
              <p:cNvSpPr>
                <a:spLocks/>
              </p:cNvSpPr>
              <p:nvPr/>
            </p:nvSpPr>
            <p:spPr bwMode="auto">
              <a:xfrm>
                <a:off x="3967" y="1185"/>
                <a:ext cx="2" cy="2"/>
              </a:xfrm>
              <a:custGeom>
                <a:avLst/>
                <a:gdLst>
                  <a:gd name="T0" fmla="*/ 9 w 11"/>
                  <a:gd name="T1" fmla="*/ 0 h 11"/>
                  <a:gd name="T2" fmla="*/ 11 w 11"/>
                  <a:gd name="T3" fmla="*/ 3 h 11"/>
                  <a:gd name="T4" fmla="*/ 0 w 11"/>
                  <a:gd name="T5" fmla="*/ 11 h 11"/>
                  <a:gd name="T6" fmla="*/ 0 w 11"/>
                  <a:gd name="T7" fmla="*/ 5 h 11"/>
                  <a:gd name="T8" fmla="*/ 6 w 11"/>
                  <a:gd name="T9" fmla="*/ 5 h 11"/>
                  <a:gd name="T10" fmla="*/ 6 w 11"/>
                  <a:gd name="T11" fmla="*/ 0 h 11"/>
                  <a:gd name="T12" fmla="*/ 9 w 1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9" y="0"/>
                    </a:moveTo>
                    <a:lnTo>
                      <a:pt x="11" y="3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6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22" name="Freeform 309"/>
              <p:cNvSpPr>
                <a:spLocks/>
              </p:cNvSpPr>
              <p:nvPr/>
            </p:nvSpPr>
            <p:spPr bwMode="auto">
              <a:xfrm>
                <a:off x="3960" y="1190"/>
                <a:ext cx="2" cy="2"/>
              </a:xfrm>
              <a:custGeom>
                <a:avLst/>
                <a:gdLst>
                  <a:gd name="T0" fmla="*/ 6 w 6"/>
                  <a:gd name="T1" fmla="*/ 0 h 9"/>
                  <a:gd name="T2" fmla="*/ 6 w 6"/>
                  <a:gd name="T3" fmla="*/ 6 h 9"/>
                  <a:gd name="T4" fmla="*/ 6 w 6"/>
                  <a:gd name="T5" fmla="*/ 9 h 9"/>
                  <a:gd name="T6" fmla="*/ 0 w 6"/>
                  <a:gd name="T7" fmla="*/ 3 h 9"/>
                  <a:gd name="T8" fmla="*/ 6 w 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6" y="0"/>
                    </a:moveTo>
                    <a:lnTo>
                      <a:pt x="6" y="6"/>
                    </a:lnTo>
                    <a:lnTo>
                      <a:pt x="6" y="9"/>
                    </a:lnTo>
                    <a:lnTo>
                      <a:pt x="0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23" name="Freeform 310"/>
              <p:cNvSpPr>
                <a:spLocks/>
              </p:cNvSpPr>
              <p:nvPr/>
            </p:nvSpPr>
            <p:spPr bwMode="auto">
              <a:xfrm>
                <a:off x="3960" y="1190"/>
                <a:ext cx="2" cy="2"/>
              </a:xfrm>
              <a:custGeom>
                <a:avLst/>
                <a:gdLst>
                  <a:gd name="T0" fmla="*/ 0 w 6"/>
                  <a:gd name="T1" fmla="*/ 0 h 8"/>
                  <a:gd name="T2" fmla="*/ 6 w 6"/>
                  <a:gd name="T3" fmla="*/ 6 h 8"/>
                  <a:gd name="T4" fmla="*/ 3 w 6"/>
                  <a:gd name="T5" fmla="*/ 8 h 8"/>
                  <a:gd name="T6" fmla="*/ 0 w 6"/>
                  <a:gd name="T7" fmla="*/ 6 h 8"/>
                  <a:gd name="T8" fmla="*/ 3 w 6"/>
                  <a:gd name="T9" fmla="*/ 3 h 8"/>
                  <a:gd name="T10" fmla="*/ 0 w 6"/>
                  <a:gd name="T11" fmla="*/ 3 h 8"/>
                  <a:gd name="T12" fmla="*/ 0 w 6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lnTo>
                      <a:pt x="6" y="6"/>
                    </a:lnTo>
                    <a:lnTo>
                      <a:pt x="3" y="8"/>
                    </a:lnTo>
                    <a:lnTo>
                      <a:pt x="0" y="6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24" name="Rectangle 311"/>
              <p:cNvSpPr>
                <a:spLocks noChangeArrowheads="1"/>
              </p:cNvSpPr>
              <p:nvPr/>
            </p:nvSpPr>
            <p:spPr bwMode="auto">
              <a:xfrm>
                <a:off x="3968" y="1184"/>
                <a:ext cx="1" cy="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25" name="Freeform 312"/>
              <p:cNvSpPr>
                <a:spLocks/>
              </p:cNvSpPr>
              <p:nvPr/>
            </p:nvSpPr>
            <p:spPr bwMode="auto">
              <a:xfrm>
                <a:off x="3953" y="1186"/>
                <a:ext cx="6" cy="5"/>
              </a:xfrm>
              <a:custGeom>
                <a:avLst/>
                <a:gdLst>
                  <a:gd name="T0" fmla="*/ 0 w 32"/>
                  <a:gd name="T1" fmla="*/ 0 h 26"/>
                  <a:gd name="T2" fmla="*/ 3 w 32"/>
                  <a:gd name="T3" fmla="*/ 0 h 26"/>
                  <a:gd name="T4" fmla="*/ 32 w 32"/>
                  <a:gd name="T5" fmla="*/ 20 h 26"/>
                  <a:gd name="T6" fmla="*/ 32 w 32"/>
                  <a:gd name="T7" fmla="*/ 26 h 26"/>
                  <a:gd name="T8" fmla="*/ 29 w 32"/>
                  <a:gd name="T9" fmla="*/ 26 h 26"/>
                  <a:gd name="T10" fmla="*/ 0 w 32"/>
                  <a:gd name="T11" fmla="*/ 6 h 26"/>
                  <a:gd name="T12" fmla="*/ 0 w 32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6">
                    <a:moveTo>
                      <a:pt x="0" y="0"/>
                    </a:moveTo>
                    <a:lnTo>
                      <a:pt x="3" y="0"/>
                    </a:lnTo>
                    <a:lnTo>
                      <a:pt x="32" y="20"/>
                    </a:lnTo>
                    <a:lnTo>
                      <a:pt x="32" y="26"/>
                    </a:lnTo>
                    <a:lnTo>
                      <a:pt x="29" y="2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26" name="Freeform 313"/>
              <p:cNvSpPr>
                <a:spLocks/>
              </p:cNvSpPr>
              <p:nvPr/>
            </p:nvSpPr>
            <p:spPr bwMode="auto">
              <a:xfrm>
                <a:off x="3952" y="1186"/>
                <a:ext cx="1" cy="1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2 h 8"/>
                  <a:gd name="T4" fmla="*/ 8 w 8"/>
                  <a:gd name="T5" fmla="*/ 2 h 8"/>
                  <a:gd name="T6" fmla="*/ 8 w 8"/>
                  <a:gd name="T7" fmla="*/ 8 h 8"/>
                  <a:gd name="T8" fmla="*/ 0 w 8"/>
                  <a:gd name="T9" fmla="*/ 2 h 8"/>
                  <a:gd name="T10" fmla="*/ 0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2"/>
                    </a:lnTo>
                    <a:lnTo>
                      <a:pt x="8" y="2"/>
                    </a:lnTo>
                    <a:lnTo>
                      <a:pt x="8" y="8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27" name="Freeform 314"/>
              <p:cNvSpPr>
                <a:spLocks/>
              </p:cNvSpPr>
              <p:nvPr/>
            </p:nvSpPr>
            <p:spPr bwMode="auto">
              <a:xfrm>
                <a:off x="3959" y="1190"/>
                <a:ext cx="1" cy="1"/>
              </a:xfrm>
              <a:custGeom>
                <a:avLst/>
                <a:gdLst>
                  <a:gd name="T0" fmla="*/ 0 w 5"/>
                  <a:gd name="T1" fmla="*/ 0 h 6"/>
                  <a:gd name="T2" fmla="*/ 5 w 5"/>
                  <a:gd name="T3" fmla="*/ 3 h 6"/>
                  <a:gd name="T4" fmla="*/ 2 w 5"/>
                  <a:gd name="T5" fmla="*/ 6 h 6"/>
                  <a:gd name="T6" fmla="*/ 2 w 5"/>
                  <a:gd name="T7" fmla="*/ 3 h 6"/>
                  <a:gd name="T8" fmla="*/ 0 w 5"/>
                  <a:gd name="T9" fmla="*/ 6 h 6"/>
                  <a:gd name="T10" fmla="*/ 0 w 5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lnTo>
                      <a:pt x="5" y="3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28" name="Freeform 315"/>
              <p:cNvSpPr>
                <a:spLocks noEditPoints="1"/>
              </p:cNvSpPr>
              <p:nvPr/>
            </p:nvSpPr>
            <p:spPr bwMode="auto">
              <a:xfrm>
                <a:off x="3960" y="1190"/>
                <a:ext cx="0" cy="2"/>
              </a:xfrm>
              <a:custGeom>
                <a:avLst/>
                <a:gdLst>
                  <a:gd name="T0" fmla="*/ 0 h 6"/>
                  <a:gd name="T1" fmla="*/ 0 h 6"/>
                  <a:gd name="T2" fmla="*/ 0 h 6"/>
                  <a:gd name="T3" fmla="*/ 6 h 6"/>
                  <a:gd name="T4" fmla="*/ 6 h 6"/>
                  <a:gd name="T5" fmla="*/ 0 h 6"/>
                  <a:gd name="T6" fmla="*/ 0 h 6"/>
                  <a:gd name="T7" fmla="*/ 6 h 6"/>
                  <a:gd name="T8" fmla="*/ 6 h 6"/>
                  <a:gd name="T9" fmla="*/ 6 h 6"/>
                  <a:gd name="T10" fmla="*/ 6 h 6"/>
                  <a:gd name="T11" fmla="*/ 6 h 6"/>
                  <a:gd name="T12" fmla="*/ 6 h 6"/>
                  <a:gd name="T13" fmla="*/ 6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</a:cxnLst>
                <a:rect l="0" t="0" r="r" b="b"/>
                <a:pathLst>
                  <a:path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6"/>
                    </a:moveTo>
                    <a:lnTo>
                      <a:pt x="0" y="6"/>
                    </a:lnTo>
                    <a:lnTo>
                      <a:pt x="0" y="6"/>
                    </a:lnTo>
                    <a:close/>
                    <a:moveTo>
                      <a:pt x="0" y="6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29" name="Freeform 316"/>
              <p:cNvSpPr>
                <a:spLocks/>
              </p:cNvSpPr>
              <p:nvPr/>
            </p:nvSpPr>
            <p:spPr bwMode="auto">
              <a:xfrm>
                <a:off x="3959" y="1191"/>
                <a:ext cx="0" cy="1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30" name="Freeform 317"/>
              <p:cNvSpPr>
                <a:spLocks/>
              </p:cNvSpPr>
              <p:nvPr/>
            </p:nvSpPr>
            <p:spPr bwMode="auto">
              <a:xfrm>
                <a:off x="3959" y="1190"/>
                <a:ext cx="1" cy="2"/>
              </a:xfrm>
              <a:custGeom>
                <a:avLst/>
                <a:gdLst>
                  <a:gd name="T0" fmla="*/ 2 w 2"/>
                  <a:gd name="T1" fmla="*/ 0 h 8"/>
                  <a:gd name="T2" fmla="*/ 2 w 2"/>
                  <a:gd name="T3" fmla="*/ 3 h 8"/>
                  <a:gd name="T4" fmla="*/ 2 w 2"/>
                  <a:gd name="T5" fmla="*/ 6 h 8"/>
                  <a:gd name="T6" fmla="*/ 2 w 2"/>
                  <a:gd name="T7" fmla="*/ 8 h 8"/>
                  <a:gd name="T8" fmla="*/ 0 w 2"/>
                  <a:gd name="T9" fmla="*/ 6 h 8"/>
                  <a:gd name="T10" fmla="*/ 0 w 2"/>
                  <a:gd name="T11" fmla="*/ 3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2" y="3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31" name="Freeform 318"/>
              <p:cNvSpPr>
                <a:spLocks/>
              </p:cNvSpPr>
              <p:nvPr/>
            </p:nvSpPr>
            <p:spPr bwMode="auto">
              <a:xfrm>
                <a:off x="3960" y="1191"/>
                <a:ext cx="0" cy="1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3 h 5"/>
                  <a:gd name="T4" fmla="*/ 0 w 3"/>
                  <a:gd name="T5" fmla="*/ 5 h 5"/>
                  <a:gd name="T6" fmla="*/ 0 w 3"/>
                  <a:gd name="T7" fmla="*/ 3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3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32" name="Freeform 319"/>
              <p:cNvSpPr>
                <a:spLocks/>
              </p:cNvSpPr>
              <p:nvPr/>
            </p:nvSpPr>
            <p:spPr bwMode="auto">
              <a:xfrm>
                <a:off x="3960" y="119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33" name="Freeform 320"/>
              <p:cNvSpPr>
                <a:spLocks/>
              </p:cNvSpPr>
              <p:nvPr/>
            </p:nvSpPr>
            <p:spPr bwMode="auto">
              <a:xfrm>
                <a:off x="3953" y="1178"/>
                <a:ext cx="6" cy="7"/>
              </a:xfrm>
              <a:custGeom>
                <a:avLst/>
                <a:gdLst>
                  <a:gd name="T0" fmla="*/ 32 w 32"/>
                  <a:gd name="T1" fmla="*/ 0 h 34"/>
                  <a:gd name="T2" fmla="*/ 32 w 32"/>
                  <a:gd name="T3" fmla="*/ 8 h 34"/>
                  <a:gd name="T4" fmla="*/ 3 w 32"/>
                  <a:gd name="T5" fmla="*/ 34 h 34"/>
                  <a:gd name="T6" fmla="*/ 0 w 32"/>
                  <a:gd name="T7" fmla="*/ 34 h 34"/>
                  <a:gd name="T8" fmla="*/ 0 w 32"/>
                  <a:gd name="T9" fmla="*/ 25 h 34"/>
                  <a:gd name="T10" fmla="*/ 32 w 32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4">
                    <a:moveTo>
                      <a:pt x="32" y="0"/>
                    </a:moveTo>
                    <a:lnTo>
                      <a:pt x="32" y="8"/>
                    </a:lnTo>
                    <a:lnTo>
                      <a:pt x="3" y="34"/>
                    </a:lnTo>
                    <a:lnTo>
                      <a:pt x="0" y="34"/>
                    </a:lnTo>
                    <a:lnTo>
                      <a:pt x="0" y="25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34" name="Freeform 321"/>
              <p:cNvSpPr>
                <a:spLocks/>
              </p:cNvSpPr>
              <p:nvPr/>
            </p:nvSpPr>
            <p:spPr bwMode="auto">
              <a:xfrm>
                <a:off x="3952" y="1183"/>
                <a:ext cx="1" cy="3"/>
              </a:xfrm>
              <a:custGeom>
                <a:avLst/>
                <a:gdLst>
                  <a:gd name="T0" fmla="*/ 8 w 8"/>
                  <a:gd name="T1" fmla="*/ 0 h 12"/>
                  <a:gd name="T2" fmla="*/ 8 w 8"/>
                  <a:gd name="T3" fmla="*/ 9 h 12"/>
                  <a:gd name="T4" fmla="*/ 0 w 8"/>
                  <a:gd name="T5" fmla="*/ 9 h 12"/>
                  <a:gd name="T6" fmla="*/ 0 w 8"/>
                  <a:gd name="T7" fmla="*/ 12 h 12"/>
                  <a:gd name="T8" fmla="*/ 0 w 8"/>
                  <a:gd name="T9" fmla="*/ 9 h 12"/>
                  <a:gd name="T10" fmla="*/ 8 w 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8" y="0"/>
                    </a:moveTo>
                    <a:lnTo>
                      <a:pt x="8" y="9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35" name="Freeform 322"/>
              <p:cNvSpPr>
                <a:spLocks/>
              </p:cNvSpPr>
              <p:nvPr/>
            </p:nvSpPr>
            <p:spPr bwMode="auto">
              <a:xfrm>
                <a:off x="3959" y="1178"/>
                <a:ext cx="1" cy="2"/>
              </a:xfrm>
              <a:custGeom>
                <a:avLst/>
                <a:gdLst>
                  <a:gd name="T0" fmla="*/ 2 w 2"/>
                  <a:gd name="T1" fmla="*/ 0 h 8"/>
                  <a:gd name="T2" fmla="*/ 2 w 2"/>
                  <a:gd name="T3" fmla="*/ 3 h 8"/>
                  <a:gd name="T4" fmla="*/ 2 w 2"/>
                  <a:gd name="T5" fmla="*/ 5 h 8"/>
                  <a:gd name="T6" fmla="*/ 2 w 2"/>
                  <a:gd name="T7" fmla="*/ 5 h 8"/>
                  <a:gd name="T8" fmla="*/ 0 w 2"/>
                  <a:gd name="T9" fmla="*/ 8 h 8"/>
                  <a:gd name="T10" fmla="*/ 0 w 2"/>
                  <a:gd name="T11" fmla="*/ 0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2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36" name="Freeform 323"/>
              <p:cNvSpPr>
                <a:spLocks/>
              </p:cNvSpPr>
              <p:nvPr/>
            </p:nvSpPr>
            <p:spPr bwMode="auto">
              <a:xfrm>
                <a:off x="3960" y="1179"/>
                <a:ext cx="0" cy="0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37" name="Freeform 324"/>
              <p:cNvSpPr>
                <a:spLocks/>
              </p:cNvSpPr>
              <p:nvPr/>
            </p:nvSpPr>
            <p:spPr bwMode="auto">
              <a:xfrm>
                <a:off x="3953" y="1184"/>
                <a:ext cx="6" cy="2"/>
              </a:xfrm>
              <a:custGeom>
                <a:avLst/>
                <a:gdLst>
                  <a:gd name="T0" fmla="*/ 32 w 32"/>
                  <a:gd name="T1" fmla="*/ 0 h 8"/>
                  <a:gd name="T2" fmla="*/ 32 w 32"/>
                  <a:gd name="T3" fmla="*/ 6 h 8"/>
                  <a:gd name="T4" fmla="*/ 3 w 32"/>
                  <a:gd name="T5" fmla="*/ 8 h 8"/>
                  <a:gd name="T6" fmla="*/ 0 w 32"/>
                  <a:gd name="T7" fmla="*/ 8 h 8"/>
                  <a:gd name="T8" fmla="*/ 0 w 32"/>
                  <a:gd name="T9" fmla="*/ 3 h 8"/>
                  <a:gd name="T10" fmla="*/ 3 w 32"/>
                  <a:gd name="T11" fmla="*/ 3 h 8"/>
                  <a:gd name="T12" fmla="*/ 32 w 3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8">
                    <a:moveTo>
                      <a:pt x="32" y="0"/>
                    </a:moveTo>
                    <a:lnTo>
                      <a:pt x="32" y="6"/>
                    </a:lnTo>
                    <a:lnTo>
                      <a:pt x="3" y="8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38" name="Freeform 325"/>
              <p:cNvSpPr>
                <a:spLocks/>
              </p:cNvSpPr>
              <p:nvPr/>
            </p:nvSpPr>
            <p:spPr bwMode="auto">
              <a:xfrm>
                <a:off x="3953" y="1185"/>
                <a:ext cx="0" cy="1"/>
              </a:xfrm>
              <a:custGeom>
                <a:avLst/>
                <a:gdLst>
                  <a:gd name="T0" fmla="*/ 2 w 2"/>
                  <a:gd name="T1" fmla="*/ 0 h 5"/>
                  <a:gd name="T2" fmla="*/ 2 w 2"/>
                  <a:gd name="T3" fmla="*/ 5 h 5"/>
                  <a:gd name="T4" fmla="*/ 0 w 2"/>
                  <a:gd name="T5" fmla="*/ 3 h 5"/>
                  <a:gd name="T6" fmla="*/ 2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2" y="5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39" name="Rectangle 326"/>
              <p:cNvSpPr>
                <a:spLocks noChangeArrowheads="1"/>
              </p:cNvSpPr>
              <p:nvPr/>
            </p:nvSpPr>
            <p:spPr bwMode="auto">
              <a:xfrm>
                <a:off x="3959" y="1184"/>
                <a:ext cx="1" cy="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40" name="Freeform 327"/>
              <p:cNvSpPr>
                <a:spLocks/>
              </p:cNvSpPr>
              <p:nvPr/>
            </p:nvSpPr>
            <p:spPr bwMode="auto">
              <a:xfrm>
                <a:off x="3953" y="1186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41" name="Freeform 328"/>
              <p:cNvSpPr>
                <a:spLocks/>
              </p:cNvSpPr>
              <p:nvPr/>
            </p:nvSpPr>
            <p:spPr bwMode="auto">
              <a:xfrm>
                <a:off x="3952" y="1186"/>
                <a:ext cx="1" cy="0"/>
              </a:xfrm>
              <a:custGeom>
                <a:avLst/>
                <a:gdLst>
                  <a:gd name="T0" fmla="*/ 6 w 8"/>
                  <a:gd name="T1" fmla="*/ 0 h 2"/>
                  <a:gd name="T2" fmla="*/ 8 w 8"/>
                  <a:gd name="T3" fmla="*/ 2 h 2"/>
                  <a:gd name="T4" fmla="*/ 8 w 8"/>
                  <a:gd name="T5" fmla="*/ 2 h 2"/>
                  <a:gd name="T6" fmla="*/ 0 w 8"/>
                  <a:gd name="T7" fmla="*/ 2 h 2"/>
                  <a:gd name="T8" fmla="*/ 0 w 8"/>
                  <a:gd name="T9" fmla="*/ 0 h 2"/>
                  <a:gd name="T10" fmla="*/ 3 w 8"/>
                  <a:gd name="T11" fmla="*/ 2 h 2"/>
                  <a:gd name="T12" fmla="*/ 6 w 8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">
                    <a:moveTo>
                      <a:pt x="6" y="0"/>
                    </a:moveTo>
                    <a:lnTo>
                      <a:pt x="8" y="2"/>
                    </a:lnTo>
                    <a:lnTo>
                      <a:pt x="8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42" name="Rectangle 329"/>
              <p:cNvSpPr>
                <a:spLocks noChangeArrowheads="1"/>
              </p:cNvSpPr>
              <p:nvPr/>
            </p:nvSpPr>
            <p:spPr bwMode="auto">
              <a:xfrm>
                <a:off x="3953" y="1185"/>
                <a:ext cx="1" cy="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43" name="Freeform 330"/>
              <p:cNvSpPr>
                <a:spLocks/>
              </p:cNvSpPr>
              <p:nvPr/>
            </p:nvSpPr>
            <p:spPr bwMode="auto">
              <a:xfrm>
                <a:off x="3952" y="1185"/>
                <a:ext cx="1" cy="1"/>
              </a:xfrm>
              <a:custGeom>
                <a:avLst/>
                <a:gdLst>
                  <a:gd name="T0" fmla="*/ 8 w 8"/>
                  <a:gd name="T1" fmla="*/ 0 h 3"/>
                  <a:gd name="T2" fmla="*/ 8 w 8"/>
                  <a:gd name="T3" fmla="*/ 0 h 3"/>
                  <a:gd name="T4" fmla="*/ 6 w 8"/>
                  <a:gd name="T5" fmla="*/ 3 h 3"/>
                  <a:gd name="T6" fmla="*/ 3 w 8"/>
                  <a:gd name="T7" fmla="*/ 0 h 3"/>
                  <a:gd name="T8" fmla="*/ 0 w 8"/>
                  <a:gd name="T9" fmla="*/ 3 h 3"/>
                  <a:gd name="T10" fmla="*/ 0 w 8"/>
                  <a:gd name="T11" fmla="*/ 0 h 3"/>
                  <a:gd name="T12" fmla="*/ 8 w 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lnTo>
                      <a:pt x="8" y="0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44" name="Freeform 331"/>
              <p:cNvSpPr>
                <a:spLocks/>
              </p:cNvSpPr>
              <p:nvPr/>
            </p:nvSpPr>
            <p:spPr bwMode="auto">
              <a:xfrm>
                <a:off x="3952" y="1185"/>
                <a:ext cx="1" cy="1"/>
              </a:xfrm>
              <a:custGeom>
                <a:avLst/>
                <a:gdLst>
                  <a:gd name="T0" fmla="*/ 3 w 6"/>
                  <a:gd name="T1" fmla="*/ 0 h 5"/>
                  <a:gd name="T2" fmla="*/ 6 w 6"/>
                  <a:gd name="T3" fmla="*/ 3 h 5"/>
                  <a:gd name="T4" fmla="*/ 3 w 6"/>
                  <a:gd name="T5" fmla="*/ 5 h 5"/>
                  <a:gd name="T6" fmla="*/ 0 w 6"/>
                  <a:gd name="T7" fmla="*/ 3 h 5"/>
                  <a:gd name="T8" fmla="*/ 3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lnTo>
                      <a:pt x="6" y="3"/>
                    </a:lnTo>
                    <a:lnTo>
                      <a:pt x="3" y="5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45" name="Freeform 332"/>
              <p:cNvSpPr>
                <a:spLocks/>
              </p:cNvSpPr>
              <p:nvPr/>
            </p:nvSpPr>
            <p:spPr bwMode="auto">
              <a:xfrm>
                <a:off x="3962" y="1184"/>
                <a:ext cx="5" cy="2"/>
              </a:xfrm>
              <a:custGeom>
                <a:avLst/>
                <a:gdLst>
                  <a:gd name="T0" fmla="*/ 0 w 28"/>
                  <a:gd name="T1" fmla="*/ 0 h 8"/>
                  <a:gd name="T2" fmla="*/ 25 w 28"/>
                  <a:gd name="T3" fmla="*/ 0 h 8"/>
                  <a:gd name="T4" fmla="*/ 28 w 28"/>
                  <a:gd name="T5" fmla="*/ 3 h 8"/>
                  <a:gd name="T6" fmla="*/ 28 w 28"/>
                  <a:gd name="T7" fmla="*/ 8 h 8"/>
                  <a:gd name="T8" fmla="*/ 0 w 28"/>
                  <a:gd name="T9" fmla="*/ 6 h 8"/>
                  <a:gd name="T10" fmla="*/ 0 w 2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8">
                    <a:moveTo>
                      <a:pt x="0" y="0"/>
                    </a:moveTo>
                    <a:lnTo>
                      <a:pt x="25" y="0"/>
                    </a:lnTo>
                    <a:lnTo>
                      <a:pt x="28" y="3"/>
                    </a:lnTo>
                    <a:lnTo>
                      <a:pt x="28" y="8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46" name="Freeform 333"/>
              <p:cNvSpPr>
                <a:spLocks/>
              </p:cNvSpPr>
              <p:nvPr/>
            </p:nvSpPr>
            <p:spPr bwMode="auto">
              <a:xfrm>
                <a:off x="3967" y="1185"/>
                <a:ext cx="1" cy="1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3 h 5"/>
                  <a:gd name="T4" fmla="*/ 0 w 3"/>
                  <a:gd name="T5" fmla="*/ 5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3" y="3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47" name="Rectangle 334"/>
              <p:cNvSpPr>
                <a:spLocks noChangeArrowheads="1"/>
              </p:cNvSpPr>
              <p:nvPr/>
            </p:nvSpPr>
            <p:spPr bwMode="auto">
              <a:xfrm>
                <a:off x="3960" y="1184"/>
                <a:ext cx="2" cy="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48" name="Freeform 335"/>
              <p:cNvSpPr>
                <a:spLocks/>
              </p:cNvSpPr>
              <p:nvPr/>
            </p:nvSpPr>
            <p:spPr bwMode="auto">
              <a:xfrm>
                <a:off x="3966" y="1184"/>
                <a:ext cx="1" cy="1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3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49" name="Freeform 336"/>
              <p:cNvSpPr>
                <a:spLocks/>
              </p:cNvSpPr>
              <p:nvPr/>
            </p:nvSpPr>
            <p:spPr bwMode="auto">
              <a:xfrm>
                <a:off x="3967" y="1184"/>
                <a:ext cx="1" cy="2"/>
              </a:xfrm>
              <a:custGeom>
                <a:avLst/>
                <a:gdLst>
                  <a:gd name="T0" fmla="*/ 0 w 6"/>
                  <a:gd name="T1" fmla="*/ 0 h 6"/>
                  <a:gd name="T2" fmla="*/ 6 w 6"/>
                  <a:gd name="T3" fmla="*/ 0 h 6"/>
                  <a:gd name="T4" fmla="*/ 3 w 6"/>
                  <a:gd name="T5" fmla="*/ 6 h 6"/>
                  <a:gd name="T6" fmla="*/ 0 w 6"/>
                  <a:gd name="T7" fmla="*/ 3 h 6"/>
                  <a:gd name="T8" fmla="*/ 0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6" y="0"/>
                    </a:lnTo>
                    <a:lnTo>
                      <a:pt x="3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50" name="Freeform 337"/>
              <p:cNvSpPr>
                <a:spLocks/>
              </p:cNvSpPr>
              <p:nvPr/>
            </p:nvSpPr>
            <p:spPr bwMode="auto">
              <a:xfrm>
                <a:off x="3967" y="1185"/>
                <a:ext cx="1" cy="1"/>
              </a:xfrm>
              <a:custGeom>
                <a:avLst/>
                <a:gdLst>
                  <a:gd name="T0" fmla="*/ 6 w 6"/>
                  <a:gd name="T1" fmla="*/ 0 h 5"/>
                  <a:gd name="T2" fmla="*/ 6 w 6"/>
                  <a:gd name="T3" fmla="*/ 5 h 5"/>
                  <a:gd name="T4" fmla="*/ 0 w 6"/>
                  <a:gd name="T5" fmla="*/ 5 h 5"/>
                  <a:gd name="T6" fmla="*/ 3 w 6"/>
                  <a:gd name="T7" fmla="*/ 3 h 5"/>
                  <a:gd name="T8" fmla="*/ 6 w 6"/>
                  <a:gd name="T9" fmla="*/ 5 h 5"/>
                  <a:gd name="T10" fmla="*/ 6 w 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lnTo>
                      <a:pt x="6" y="5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6" y="5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51" name="Freeform 338"/>
              <p:cNvSpPr>
                <a:spLocks/>
              </p:cNvSpPr>
              <p:nvPr/>
            </p:nvSpPr>
            <p:spPr bwMode="auto">
              <a:xfrm>
                <a:off x="3968" y="1184"/>
                <a:ext cx="0" cy="2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3 h 8"/>
                  <a:gd name="T4" fmla="*/ 3 w 3"/>
                  <a:gd name="T5" fmla="*/ 8 h 8"/>
                  <a:gd name="T6" fmla="*/ 0 w 3"/>
                  <a:gd name="T7" fmla="*/ 6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lnTo>
                      <a:pt x="3" y="3"/>
                    </a:lnTo>
                    <a:lnTo>
                      <a:pt x="3" y="8"/>
                    </a:lnTo>
                    <a:lnTo>
                      <a:pt x="0" y="6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52" name="Freeform 339"/>
              <p:cNvSpPr>
                <a:spLocks/>
              </p:cNvSpPr>
              <p:nvPr/>
            </p:nvSpPr>
            <p:spPr bwMode="auto">
              <a:xfrm>
                <a:off x="3962" y="1168"/>
                <a:ext cx="4" cy="3"/>
              </a:xfrm>
              <a:custGeom>
                <a:avLst/>
                <a:gdLst>
                  <a:gd name="T0" fmla="*/ 0 w 22"/>
                  <a:gd name="T1" fmla="*/ 0 h 17"/>
                  <a:gd name="T2" fmla="*/ 5 w 22"/>
                  <a:gd name="T3" fmla="*/ 0 h 17"/>
                  <a:gd name="T4" fmla="*/ 22 w 22"/>
                  <a:gd name="T5" fmla="*/ 11 h 17"/>
                  <a:gd name="T6" fmla="*/ 22 w 22"/>
                  <a:gd name="T7" fmla="*/ 17 h 17"/>
                  <a:gd name="T8" fmla="*/ 20 w 22"/>
                  <a:gd name="T9" fmla="*/ 17 h 17"/>
                  <a:gd name="T10" fmla="*/ 0 w 22"/>
                  <a:gd name="T11" fmla="*/ 3 h 17"/>
                  <a:gd name="T12" fmla="*/ 0 w 22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7">
                    <a:moveTo>
                      <a:pt x="0" y="0"/>
                    </a:moveTo>
                    <a:lnTo>
                      <a:pt x="5" y="0"/>
                    </a:lnTo>
                    <a:lnTo>
                      <a:pt x="22" y="11"/>
                    </a:lnTo>
                    <a:lnTo>
                      <a:pt x="22" y="17"/>
                    </a:lnTo>
                    <a:lnTo>
                      <a:pt x="20" y="1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53" name="Freeform 340"/>
              <p:cNvSpPr>
                <a:spLocks/>
              </p:cNvSpPr>
              <p:nvPr/>
            </p:nvSpPr>
            <p:spPr bwMode="auto">
              <a:xfrm>
                <a:off x="3966" y="1170"/>
                <a:ext cx="2" cy="2"/>
              </a:xfrm>
              <a:custGeom>
                <a:avLst/>
                <a:gdLst>
                  <a:gd name="T0" fmla="*/ 0 w 9"/>
                  <a:gd name="T1" fmla="*/ 0 h 9"/>
                  <a:gd name="T2" fmla="*/ 9 w 9"/>
                  <a:gd name="T3" fmla="*/ 9 h 9"/>
                  <a:gd name="T4" fmla="*/ 9 w 9"/>
                  <a:gd name="T5" fmla="*/ 9 h 9"/>
                  <a:gd name="T6" fmla="*/ 9 w 9"/>
                  <a:gd name="T7" fmla="*/ 9 h 9"/>
                  <a:gd name="T8" fmla="*/ 0 w 9"/>
                  <a:gd name="T9" fmla="*/ 6 h 9"/>
                  <a:gd name="T10" fmla="*/ 0 w 9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lnTo>
                      <a:pt x="9" y="9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54" name="Freeform 341"/>
              <p:cNvSpPr>
                <a:spLocks/>
              </p:cNvSpPr>
              <p:nvPr/>
            </p:nvSpPr>
            <p:spPr bwMode="auto">
              <a:xfrm>
                <a:off x="3960" y="1168"/>
                <a:ext cx="2" cy="1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0 h 3"/>
                  <a:gd name="T4" fmla="*/ 6 w 6"/>
                  <a:gd name="T5" fmla="*/ 3 h 3"/>
                  <a:gd name="T6" fmla="*/ 0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6" y="0"/>
                    </a:lnTo>
                    <a:lnTo>
                      <a:pt x="6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55" name="Freeform 342"/>
              <p:cNvSpPr>
                <a:spLocks/>
              </p:cNvSpPr>
              <p:nvPr/>
            </p:nvSpPr>
            <p:spPr bwMode="auto">
              <a:xfrm>
                <a:off x="3962" y="1167"/>
                <a:ext cx="1" cy="1"/>
              </a:xfrm>
              <a:custGeom>
                <a:avLst/>
                <a:gdLst>
                  <a:gd name="T0" fmla="*/ 0 w 5"/>
                  <a:gd name="T1" fmla="*/ 0 h 5"/>
                  <a:gd name="T2" fmla="*/ 5 w 5"/>
                  <a:gd name="T3" fmla="*/ 5 h 5"/>
                  <a:gd name="T4" fmla="*/ 0 w 5"/>
                  <a:gd name="T5" fmla="*/ 5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5" y="5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56" name="Freeform 343"/>
              <p:cNvSpPr>
                <a:spLocks/>
              </p:cNvSpPr>
              <p:nvPr/>
            </p:nvSpPr>
            <p:spPr bwMode="auto">
              <a:xfrm>
                <a:off x="3960" y="1166"/>
                <a:ext cx="2" cy="2"/>
              </a:xfrm>
              <a:custGeom>
                <a:avLst/>
                <a:gdLst>
                  <a:gd name="T0" fmla="*/ 3 w 9"/>
                  <a:gd name="T1" fmla="*/ 0 h 8"/>
                  <a:gd name="T2" fmla="*/ 9 w 9"/>
                  <a:gd name="T3" fmla="*/ 3 h 8"/>
                  <a:gd name="T4" fmla="*/ 9 w 9"/>
                  <a:gd name="T5" fmla="*/ 8 h 8"/>
                  <a:gd name="T6" fmla="*/ 3 w 9"/>
                  <a:gd name="T7" fmla="*/ 8 h 8"/>
                  <a:gd name="T8" fmla="*/ 0 w 9"/>
                  <a:gd name="T9" fmla="*/ 5 h 8"/>
                  <a:gd name="T10" fmla="*/ 3 w 9"/>
                  <a:gd name="T11" fmla="*/ 3 h 8"/>
                  <a:gd name="T12" fmla="*/ 0 w 9"/>
                  <a:gd name="T13" fmla="*/ 0 h 8"/>
                  <a:gd name="T14" fmla="*/ 3 w 9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8">
                    <a:moveTo>
                      <a:pt x="3" y="0"/>
                    </a:moveTo>
                    <a:lnTo>
                      <a:pt x="9" y="3"/>
                    </a:lnTo>
                    <a:lnTo>
                      <a:pt x="9" y="8"/>
                    </a:lnTo>
                    <a:lnTo>
                      <a:pt x="3" y="8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57" name="Freeform 344"/>
              <p:cNvSpPr>
                <a:spLocks/>
              </p:cNvSpPr>
              <p:nvPr/>
            </p:nvSpPr>
            <p:spPr bwMode="auto">
              <a:xfrm>
                <a:off x="3962" y="1173"/>
                <a:ext cx="4" cy="4"/>
              </a:xfrm>
              <a:custGeom>
                <a:avLst/>
                <a:gdLst>
                  <a:gd name="T0" fmla="*/ 22 w 22"/>
                  <a:gd name="T1" fmla="*/ 0 h 22"/>
                  <a:gd name="T2" fmla="*/ 22 w 22"/>
                  <a:gd name="T3" fmla="*/ 5 h 22"/>
                  <a:gd name="T4" fmla="*/ 0 w 22"/>
                  <a:gd name="T5" fmla="*/ 22 h 22"/>
                  <a:gd name="T6" fmla="*/ 0 w 22"/>
                  <a:gd name="T7" fmla="*/ 14 h 22"/>
                  <a:gd name="T8" fmla="*/ 22 w 2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22" y="0"/>
                    </a:moveTo>
                    <a:lnTo>
                      <a:pt x="22" y="5"/>
                    </a:lnTo>
                    <a:lnTo>
                      <a:pt x="0" y="22"/>
                    </a:lnTo>
                    <a:lnTo>
                      <a:pt x="0" y="1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58" name="Freeform 345"/>
              <p:cNvSpPr>
                <a:spLocks/>
              </p:cNvSpPr>
              <p:nvPr/>
            </p:nvSpPr>
            <p:spPr bwMode="auto">
              <a:xfrm>
                <a:off x="3966" y="1172"/>
                <a:ext cx="2" cy="2"/>
              </a:xfrm>
              <a:custGeom>
                <a:avLst/>
                <a:gdLst>
                  <a:gd name="T0" fmla="*/ 9 w 12"/>
                  <a:gd name="T1" fmla="*/ 0 h 11"/>
                  <a:gd name="T2" fmla="*/ 12 w 12"/>
                  <a:gd name="T3" fmla="*/ 3 h 11"/>
                  <a:gd name="T4" fmla="*/ 0 w 12"/>
                  <a:gd name="T5" fmla="*/ 11 h 11"/>
                  <a:gd name="T6" fmla="*/ 0 w 12"/>
                  <a:gd name="T7" fmla="*/ 6 h 11"/>
                  <a:gd name="T8" fmla="*/ 9 w 12"/>
                  <a:gd name="T9" fmla="*/ 6 h 11"/>
                  <a:gd name="T10" fmla="*/ 9 w 12"/>
                  <a:gd name="T11" fmla="*/ 3 h 11"/>
                  <a:gd name="T12" fmla="*/ 9 w 12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1">
                    <a:moveTo>
                      <a:pt x="9" y="0"/>
                    </a:moveTo>
                    <a:lnTo>
                      <a:pt x="12" y="3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9" y="6"/>
                    </a:lnTo>
                    <a:lnTo>
                      <a:pt x="9" y="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59" name="Freeform 346"/>
              <p:cNvSpPr>
                <a:spLocks/>
              </p:cNvSpPr>
              <p:nvPr/>
            </p:nvSpPr>
            <p:spPr bwMode="auto">
              <a:xfrm>
                <a:off x="3960" y="1176"/>
                <a:ext cx="2" cy="2"/>
              </a:xfrm>
              <a:custGeom>
                <a:avLst/>
                <a:gdLst>
                  <a:gd name="T0" fmla="*/ 6 w 6"/>
                  <a:gd name="T1" fmla="*/ 0 h 14"/>
                  <a:gd name="T2" fmla="*/ 6 w 6"/>
                  <a:gd name="T3" fmla="*/ 8 h 14"/>
                  <a:gd name="T4" fmla="*/ 3 w 6"/>
                  <a:gd name="T5" fmla="*/ 14 h 14"/>
                  <a:gd name="T6" fmla="*/ 0 w 6"/>
                  <a:gd name="T7" fmla="*/ 11 h 14"/>
                  <a:gd name="T8" fmla="*/ 3 w 6"/>
                  <a:gd name="T9" fmla="*/ 8 h 14"/>
                  <a:gd name="T10" fmla="*/ 0 w 6"/>
                  <a:gd name="T11" fmla="*/ 5 h 14"/>
                  <a:gd name="T12" fmla="*/ 6 w 6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4">
                    <a:moveTo>
                      <a:pt x="6" y="0"/>
                    </a:moveTo>
                    <a:lnTo>
                      <a:pt x="6" y="8"/>
                    </a:lnTo>
                    <a:lnTo>
                      <a:pt x="3" y="14"/>
                    </a:lnTo>
                    <a:lnTo>
                      <a:pt x="0" y="11"/>
                    </a:lnTo>
                    <a:lnTo>
                      <a:pt x="3" y="8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60" name="Freeform 347"/>
              <p:cNvSpPr>
                <a:spLocks/>
              </p:cNvSpPr>
              <p:nvPr/>
            </p:nvSpPr>
            <p:spPr bwMode="auto">
              <a:xfrm>
                <a:off x="3968" y="1172"/>
                <a:ext cx="0" cy="0"/>
              </a:xfrm>
              <a:custGeom>
                <a:avLst/>
                <a:gdLst>
                  <a:gd name="T0" fmla="*/ 0 h 3"/>
                  <a:gd name="T1" fmla="*/ 0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61" name="Freeform 348"/>
              <p:cNvSpPr>
                <a:spLocks/>
              </p:cNvSpPr>
              <p:nvPr/>
            </p:nvSpPr>
            <p:spPr bwMode="auto">
              <a:xfrm>
                <a:off x="3954" y="1173"/>
                <a:ext cx="5" cy="5"/>
              </a:xfrm>
              <a:custGeom>
                <a:avLst/>
                <a:gdLst>
                  <a:gd name="T0" fmla="*/ 3 w 29"/>
                  <a:gd name="T1" fmla="*/ 0 h 25"/>
                  <a:gd name="T2" fmla="*/ 3 w 29"/>
                  <a:gd name="T3" fmla="*/ 0 h 25"/>
                  <a:gd name="T4" fmla="*/ 29 w 29"/>
                  <a:gd name="T5" fmla="*/ 17 h 25"/>
                  <a:gd name="T6" fmla="*/ 29 w 29"/>
                  <a:gd name="T7" fmla="*/ 25 h 25"/>
                  <a:gd name="T8" fmla="*/ 0 w 29"/>
                  <a:gd name="T9" fmla="*/ 5 h 25"/>
                  <a:gd name="T10" fmla="*/ 3 w 29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5">
                    <a:moveTo>
                      <a:pt x="3" y="0"/>
                    </a:moveTo>
                    <a:lnTo>
                      <a:pt x="3" y="0"/>
                    </a:lnTo>
                    <a:lnTo>
                      <a:pt x="29" y="17"/>
                    </a:lnTo>
                    <a:lnTo>
                      <a:pt x="29" y="25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62" name="Freeform 349"/>
              <p:cNvSpPr>
                <a:spLocks/>
              </p:cNvSpPr>
              <p:nvPr/>
            </p:nvSpPr>
            <p:spPr bwMode="auto">
              <a:xfrm>
                <a:off x="3953" y="1172"/>
                <a:ext cx="1" cy="2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3 h 8"/>
                  <a:gd name="T4" fmla="*/ 8 w 8"/>
                  <a:gd name="T5" fmla="*/ 3 h 8"/>
                  <a:gd name="T6" fmla="*/ 5 w 8"/>
                  <a:gd name="T7" fmla="*/ 8 h 8"/>
                  <a:gd name="T8" fmla="*/ 0 w 8"/>
                  <a:gd name="T9" fmla="*/ 3 h 8"/>
                  <a:gd name="T10" fmla="*/ 0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3"/>
                    </a:lnTo>
                    <a:lnTo>
                      <a:pt x="8" y="3"/>
                    </a:lnTo>
                    <a:lnTo>
                      <a:pt x="5" y="8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63" name="Freeform 350"/>
              <p:cNvSpPr>
                <a:spLocks/>
              </p:cNvSpPr>
              <p:nvPr/>
            </p:nvSpPr>
            <p:spPr bwMode="auto">
              <a:xfrm>
                <a:off x="3959" y="1176"/>
                <a:ext cx="1" cy="2"/>
              </a:xfrm>
              <a:custGeom>
                <a:avLst/>
                <a:gdLst>
                  <a:gd name="T0" fmla="*/ 0 w 5"/>
                  <a:gd name="T1" fmla="*/ 0 h 11"/>
                  <a:gd name="T2" fmla="*/ 5 w 5"/>
                  <a:gd name="T3" fmla="*/ 2 h 11"/>
                  <a:gd name="T4" fmla="*/ 5 w 5"/>
                  <a:gd name="T5" fmla="*/ 5 h 11"/>
                  <a:gd name="T6" fmla="*/ 5 w 5"/>
                  <a:gd name="T7" fmla="*/ 8 h 11"/>
                  <a:gd name="T8" fmla="*/ 5 w 5"/>
                  <a:gd name="T9" fmla="*/ 11 h 11"/>
                  <a:gd name="T10" fmla="*/ 0 w 5"/>
                  <a:gd name="T11" fmla="*/ 8 h 11"/>
                  <a:gd name="T12" fmla="*/ 0 w 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5" y="2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5" y="11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64" name="Freeform 351"/>
              <p:cNvSpPr>
                <a:spLocks/>
              </p:cNvSpPr>
              <p:nvPr/>
            </p:nvSpPr>
            <p:spPr bwMode="auto">
              <a:xfrm>
                <a:off x="3960" y="1177"/>
                <a:ext cx="1" cy="1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3 h 6"/>
                  <a:gd name="T4" fmla="*/ 0 w 3"/>
                  <a:gd name="T5" fmla="*/ 6 h 6"/>
                  <a:gd name="T6" fmla="*/ 0 w 3"/>
                  <a:gd name="T7" fmla="*/ 3 h 6"/>
                  <a:gd name="T8" fmla="*/ 0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3" y="3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65" name="Freeform 352"/>
              <p:cNvSpPr>
                <a:spLocks/>
              </p:cNvSpPr>
              <p:nvPr/>
            </p:nvSpPr>
            <p:spPr bwMode="auto">
              <a:xfrm>
                <a:off x="3954" y="1168"/>
                <a:ext cx="5" cy="4"/>
              </a:xfrm>
              <a:custGeom>
                <a:avLst/>
                <a:gdLst>
                  <a:gd name="T0" fmla="*/ 17 w 26"/>
                  <a:gd name="T1" fmla="*/ 0 h 20"/>
                  <a:gd name="T2" fmla="*/ 26 w 26"/>
                  <a:gd name="T3" fmla="*/ 0 h 20"/>
                  <a:gd name="T4" fmla="*/ 26 w 26"/>
                  <a:gd name="T5" fmla="*/ 0 h 20"/>
                  <a:gd name="T6" fmla="*/ 0 w 26"/>
                  <a:gd name="T7" fmla="*/ 20 h 20"/>
                  <a:gd name="T8" fmla="*/ 0 w 26"/>
                  <a:gd name="T9" fmla="*/ 20 h 20"/>
                  <a:gd name="T10" fmla="*/ 0 w 26"/>
                  <a:gd name="T11" fmla="*/ 11 h 20"/>
                  <a:gd name="T12" fmla="*/ 17 w 26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0">
                    <a:moveTo>
                      <a:pt x="17" y="0"/>
                    </a:moveTo>
                    <a:lnTo>
                      <a:pt x="26" y="0"/>
                    </a:lnTo>
                    <a:lnTo>
                      <a:pt x="26" y="0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11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66" name="Freeform 353"/>
              <p:cNvSpPr>
                <a:spLocks/>
              </p:cNvSpPr>
              <p:nvPr/>
            </p:nvSpPr>
            <p:spPr bwMode="auto">
              <a:xfrm>
                <a:off x="3952" y="1170"/>
                <a:ext cx="2" cy="2"/>
              </a:xfrm>
              <a:custGeom>
                <a:avLst/>
                <a:gdLst>
                  <a:gd name="T0" fmla="*/ 11 w 11"/>
                  <a:gd name="T1" fmla="*/ 0 h 12"/>
                  <a:gd name="T2" fmla="*/ 11 w 11"/>
                  <a:gd name="T3" fmla="*/ 9 h 12"/>
                  <a:gd name="T4" fmla="*/ 3 w 11"/>
                  <a:gd name="T5" fmla="*/ 9 h 12"/>
                  <a:gd name="T6" fmla="*/ 3 w 11"/>
                  <a:gd name="T7" fmla="*/ 12 h 12"/>
                  <a:gd name="T8" fmla="*/ 0 w 11"/>
                  <a:gd name="T9" fmla="*/ 9 h 12"/>
                  <a:gd name="T10" fmla="*/ 11 w 11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11" y="0"/>
                    </a:moveTo>
                    <a:lnTo>
                      <a:pt x="11" y="9"/>
                    </a:lnTo>
                    <a:lnTo>
                      <a:pt x="3" y="9"/>
                    </a:lnTo>
                    <a:lnTo>
                      <a:pt x="3" y="12"/>
                    </a:lnTo>
                    <a:lnTo>
                      <a:pt x="0" y="9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67" name="Freeform 354"/>
              <p:cNvSpPr>
                <a:spLocks/>
              </p:cNvSpPr>
              <p:nvPr/>
            </p:nvSpPr>
            <p:spPr bwMode="auto">
              <a:xfrm>
                <a:off x="3959" y="11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68" name="Freeform 355"/>
              <p:cNvSpPr>
                <a:spLocks/>
              </p:cNvSpPr>
              <p:nvPr/>
            </p:nvSpPr>
            <p:spPr bwMode="auto">
              <a:xfrm>
                <a:off x="3958" y="1166"/>
                <a:ext cx="1" cy="2"/>
              </a:xfrm>
              <a:custGeom>
                <a:avLst/>
                <a:gdLst>
                  <a:gd name="T0" fmla="*/ 9 w 9"/>
                  <a:gd name="T1" fmla="*/ 0 h 8"/>
                  <a:gd name="T2" fmla="*/ 9 w 9"/>
                  <a:gd name="T3" fmla="*/ 8 h 8"/>
                  <a:gd name="T4" fmla="*/ 0 w 9"/>
                  <a:gd name="T5" fmla="*/ 8 h 8"/>
                  <a:gd name="T6" fmla="*/ 9 w 9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9" y="0"/>
                    </a:moveTo>
                    <a:lnTo>
                      <a:pt x="9" y="8"/>
                    </a:lnTo>
                    <a:lnTo>
                      <a:pt x="0" y="8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69" name="Freeform 356"/>
              <p:cNvSpPr>
                <a:spLocks/>
              </p:cNvSpPr>
              <p:nvPr/>
            </p:nvSpPr>
            <p:spPr bwMode="auto">
              <a:xfrm>
                <a:off x="3959" y="1166"/>
                <a:ext cx="1" cy="2"/>
              </a:xfrm>
              <a:custGeom>
                <a:avLst/>
                <a:gdLst>
                  <a:gd name="T0" fmla="*/ 2 w 2"/>
                  <a:gd name="T1" fmla="*/ 0 h 8"/>
                  <a:gd name="T2" fmla="*/ 2 w 2"/>
                  <a:gd name="T3" fmla="*/ 0 h 8"/>
                  <a:gd name="T4" fmla="*/ 2 w 2"/>
                  <a:gd name="T5" fmla="*/ 3 h 8"/>
                  <a:gd name="T6" fmla="*/ 2 w 2"/>
                  <a:gd name="T7" fmla="*/ 5 h 8"/>
                  <a:gd name="T8" fmla="*/ 0 w 2"/>
                  <a:gd name="T9" fmla="*/ 8 h 8"/>
                  <a:gd name="T10" fmla="*/ 0 w 2"/>
                  <a:gd name="T11" fmla="*/ 8 h 8"/>
                  <a:gd name="T12" fmla="*/ 0 w 2"/>
                  <a:gd name="T13" fmla="*/ 0 h 8"/>
                  <a:gd name="T14" fmla="*/ 2 w 2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70" name="Freeform 357"/>
              <p:cNvSpPr>
                <a:spLocks/>
              </p:cNvSpPr>
              <p:nvPr/>
            </p:nvSpPr>
            <p:spPr bwMode="auto">
              <a:xfrm>
                <a:off x="3960" y="1166"/>
                <a:ext cx="0" cy="1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3 h 5"/>
                  <a:gd name="T4" fmla="*/ 0 w 3"/>
                  <a:gd name="T5" fmla="*/ 5 h 5"/>
                  <a:gd name="T6" fmla="*/ 0 w 3"/>
                  <a:gd name="T7" fmla="*/ 3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3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71" name="Freeform 358"/>
              <p:cNvSpPr>
                <a:spLocks/>
              </p:cNvSpPr>
              <p:nvPr/>
            </p:nvSpPr>
            <p:spPr bwMode="auto">
              <a:xfrm>
                <a:off x="3954" y="1171"/>
                <a:ext cx="5" cy="2"/>
              </a:xfrm>
              <a:custGeom>
                <a:avLst/>
                <a:gdLst>
                  <a:gd name="T0" fmla="*/ 26 w 26"/>
                  <a:gd name="T1" fmla="*/ 0 h 9"/>
                  <a:gd name="T2" fmla="*/ 26 w 26"/>
                  <a:gd name="T3" fmla="*/ 6 h 9"/>
                  <a:gd name="T4" fmla="*/ 0 w 26"/>
                  <a:gd name="T5" fmla="*/ 9 h 9"/>
                  <a:gd name="T6" fmla="*/ 0 w 26"/>
                  <a:gd name="T7" fmla="*/ 9 h 9"/>
                  <a:gd name="T8" fmla="*/ 0 w 26"/>
                  <a:gd name="T9" fmla="*/ 3 h 9"/>
                  <a:gd name="T10" fmla="*/ 0 w 26"/>
                  <a:gd name="T11" fmla="*/ 3 h 9"/>
                  <a:gd name="T12" fmla="*/ 26 w 26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9">
                    <a:moveTo>
                      <a:pt x="26" y="0"/>
                    </a:moveTo>
                    <a:lnTo>
                      <a:pt x="26" y="6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72" name="Freeform 359"/>
              <p:cNvSpPr>
                <a:spLocks/>
              </p:cNvSpPr>
              <p:nvPr/>
            </p:nvSpPr>
            <p:spPr bwMode="auto">
              <a:xfrm>
                <a:off x="3954" y="1172"/>
                <a:ext cx="0" cy="1"/>
              </a:xfrm>
              <a:custGeom>
                <a:avLst/>
                <a:gdLst>
                  <a:gd name="T0" fmla="*/ 3 w 3"/>
                  <a:gd name="T1" fmla="*/ 0 h 6"/>
                  <a:gd name="T2" fmla="*/ 3 w 3"/>
                  <a:gd name="T3" fmla="*/ 6 h 6"/>
                  <a:gd name="T4" fmla="*/ 0 w 3"/>
                  <a:gd name="T5" fmla="*/ 3 h 6"/>
                  <a:gd name="T6" fmla="*/ 3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3" y="6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73" name="Rectangle 360"/>
              <p:cNvSpPr>
                <a:spLocks noChangeArrowheads="1"/>
              </p:cNvSpPr>
              <p:nvPr/>
            </p:nvSpPr>
            <p:spPr bwMode="auto">
              <a:xfrm>
                <a:off x="3959" y="1171"/>
                <a:ext cx="1" cy="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74" name="Freeform 361"/>
              <p:cNvSpPr>
                <a:spLocks/>
              </p:cNvSpPr>
              <p:nvPr/>
            </p:nvSpPr>
            <p:spPr bwMode="auto">
              <a:xfrm>
                <a:off x="3954" y="117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75" name="Freeform 362"/>
              <p:cNvSpPr>
                <a:spLocks/>
              </p:cNvSpPr>
              <p:nvPr/>
            </p:nvSpPr>
            <p:spPr bwMode="auto">
              <a:xfrm>
                <a:off x="3953" y="1172"/>
                <a:ext cx="1" cy="1"/>
              </a:xfrm>
              <a:custGeom>
                <a:avLst/>
                <a:gdLst>
                  <a:gd name="T0" fmla="*/ 5 w 8"/>
                  <a:gd name="T1" fmla="*/ 0 h 3"/>
                  <a:gd name="T2" fmla="*/ 8 w 8"/>
                  <a:gd name="T3" fmla="*/ 3 h 3"/>
                  <a:gd name="T4" fmla="*/ 8 w 8"/>
                  <a:gd name="T5" fmla="*/ 3 h 3"/>
                  <a:gd name="T6" fmla="*/ 0 w 8"/>
                  <a:gd name="T7" fmla="*/ 3 h 3"/>
                  <a:gd name="T8" fmla="*/ 0 w 8"/>
                  <a:gd name="T9" fmla="*/ 0 h 3"/>
                  <a:gd name="T10" fmla="*/ 2 w 8"/>
                  <a:gd name="T11" fmla="*/ 3 h 3"/>
                  <a:gd name="T12" fmla="*/ 5 w 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5" y="0"/>
                    </a:moveTo>
                    <a:lnTo>
                      <a:pt x="8" y="3"/>
                    </a:lnTo>
                    <a:lnTo>
                      <a:pt x="8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76" name="Freeform 363"/>
              <p:cNvSpPr>
                <a:spLocks/>
              </p:cNvSpPr>
              <p:nvPr/>
            </p:nvSpPr>
            <p:spPr bwMode="auto">
              <a:xfrm>
                <a:off x="3954" y="11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77" name="Freeform 364"/>
              <p:cNvSpPr>
                <a:spLocks/>
              </p:cNvSpPr>
              <p:nvPr/>
            </p:nvSpPr>
            <p:spPr bwMode="auto">
              <a:xfrm>
                <a:off x="3953" y="1172"/>
                <a:ext cx="1" cy="0"/>
              </a:xfrm>
              <a:custGeom>
                <a:avLst/>
                <a:gdLst>
                  <a:gd name="T0" fmla="*/ 8 w 8"/>
                  <a:gd name="T1" fmla="*/ 0 h 3"/>
                  <a:gd name="T2" fmla="*/ 8 w 8"/>
                  <a:gd name="T3" fmla="*/ 0 h 3"/>
                  <a:gd name="T4" fmla="*/ 5 w 8"/>
                  <a:gd name="T5" fmla="*/ 3 h 3"/>
                  <a:gd name="T6" fmla="*/ 2 w 8"/>
                  <a:gd name="T7" fmla="*/ 0 h 3"/>
                  <a:gd name="T8" fmla="*/ 0 w 8"/>
                  <a:gd name="T9" fmla="*/ 3 h 3"/>
                  <a:gd name="T10" fmla="*/ 0 w 8"/>
                  <a:gd name="T11" fmla="*/ 0 h 3"/>
                  <a:gd name="T12" fmla="*/ 8 w 8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lnTo>
                      <a:pt x="8" y="0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78" name="Freeform 365"/>
              <p:cNvSpPr>
                <a:spLocks/>
              </p:cNvSpPr>
              <p:nvPr/>
            </p:nvSpPr>
            <p:spPr bwMode="auto">
              <a:xfrm>
                <a:off x="3953" y="1172"/>
                <a:ext cx="1" cy="1"/>
              </a:xfrm>
              <a:custGeom>
                <a:avLst/>
                <a:gdLst>
                  <a:gd name="T0" fmla="*/ 2 w 5"/>
                  <a:gd name="T1" fmla="*/ 0 h 6"/>
                  <a:gd name="T2" fmla="*/ 5 w 5"/>
                  <a:gd name="T3" fmla="*/ 3 h 6"/>
                  <a:gd name="T4" fmla="*/ 2 w 5"/>
                  <a:gd name="T5" fmla="*/ 6 h 6"/>
                  <a:gd name="T6" fmla="*/ 0 w 5"/>
                  <a:gd name="T7" fmla="*/ 3 h 6"/>
                  <a:gd name="T8" fmla="*/ 2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lnTo>
                      <a:pt x="5" y="3"/>
                    </a:lnTo>
                    <a:lnTo>
                      <a:pt x="2" y="6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79" name="Freeform 366"/>
              <p:cNvSpPr>
                <a:spLocks/>
              </p:cNvSpPr>
              <p:nvPr/>
            </p:nvSpPr>
            <p:spPr bwMode="auto">
              <a:xfrm>
                <a:off x="3962" y="1171"/>
                <a:ext cx="4" cy="2"/>
              </a:xfrm>
              <a:custGeom>
                <a:avLst/>
                <a:gdLst>
                  <a:gd name="T0" fmla="*/ 0 w 22"/>
                  <a:gd name="T1" fmla="*/ 0 h 9"/>
                  <a:gd name="T2" fmla="*/ 20 w 22"/>
                  <a:gd name="T3" fmla="*/ 0 h 9"/>
                  <a:gd name="T4" fmla="*/ 22 w 22"/>
                  <a:gd name="T5" fmla="*/ 3 h 9"/>
                  <a:gd name="T6" fmla="*/ 22 w 22"/>
                  <a:gd name="T7" fmla="*/ 9 h 9"/>
                  <a:gd name="T8" fmla="*/ 0 w 22"/>
                  <a:gd name="T9" fmla="*/ 6 h 9"/>
                  <a:gd name="T10" fmla="*/ 0 w 22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9">
                    <a:moveTo>
                      <a:pt x="0" y="0"/>
                    </a:moveTo>
                    <a:lnTo>
                      <a:pt x="20" y="0"/>
                    </a:lnTo>
                    <a:lnTo>
                      <a:pt x="22" y="3"/>
                    </a:lnTo>
                    <a:lnTo>
                      <a:pt x="22" y="9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80" name="Freeform 367"/>
              <p:cNvSpPr>
                <a:spLocks/>
              </p:cNvSpPr>
              <p:nvPr/>
            </p:nvSpPr>
            <p:spPr bwMode="auto">
              <a:xfrm>
                <a:off x="3966" y="1172"/>
                <a:ext cx="0" cy="1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3 h 6"/>
                  <a:gd name="T4" fmla="*/ 0 w 3"/>
                  <a:gd name="T5" fmla="*/ 6 h 6"/>
                  <a:gd name="T6" fmla="*/ 0 w 3"/>
                  <a:gd name="T7" fmla="*/ 6 h 6"/>
                  <a:gd name="T8" fmla="*/ 0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lnTo>
                      <a:pt x="3" y="3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81" name="Rectangle 368"/>
              <p:cNvSpPr>
                <a:spLocks noChangeArrowheads="1"/>
              </p:cNvSpPr>
              <p:nvPr/>
            </p:nvSpPr>
            <p:spPr bwMode="auto">
              <a:xfrm>
                <a:off x="3960" y="1171"/>
                <a:ext cx="2" cy="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82" name="Freeform 369"/>
              <p:cNvSpPr>
                <a:spLocks/>
              </p:cNvSpPr>
              <p:nvPr/>
            </p:nvSpPr>
            <p:spPr bwMode="auto">
              <a:xfrm>
                <a:off x="3965" y="1171"/>
                <a:ext cx="1" cy="1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0 h 3"/>
                  <a:gd name="T4" fmla="*/ 2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83" name="Freeform 370"/>
              <p:cNvSpPr>
                <a:spLocks/>
              </p:cNvSpPr>
              <p:nvPr/>
            </p:nvSpPr>
            <p:spPr bwMode="auto">
              <a:xfrm>
                <a:off x="3966" y="1171"/>
                <a:ext cx="2" cy="1"/>
              </a:xfrm>
              <a:custGeom>
                <a:avLst/>
                <a:gdLst>
                  <a:gd name="T0" fmla="*/ 0 w 9"/>
                  <a:gd name="T1" fmla="*/ 0 h 6"/>
                  <a:gd name="T2" fmla="*/ 9 w 9"/>
                  <a:gd name="T3" fmla="*/ 3 h 6"/>
                  <a:gd name="T4" fmla="*/ 3 w 9"/>
                  <a:gd name="T5" fmla="*/ 6 h 6"/>
                  <a:gd name="T6" fmla="*/ 0 w 9"/>
                  <a:gd name="T7" fmla="*/ 3 h 6"/>
                  <a:gd name="T8" fmla="*/ 0 w 9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0" y="0"/>
                    </a:moveTo>
                    <a:lnTo>
                      <a:pt x="9" y="3"/>
                    </a:lnTo>
                    <a:lnTo>
                      <a:pt x="3" y="6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84" name="Freeform 371"/>
              <p:cNvSpPr>
                <a:spLocks/>
              </p:cNvSpPr>
              <p:nvPr/>
            </p:nvSpPr>
            <p:spPr bwMode="auto">
              <a:xfrm>
                <a:off x="3966" y="1172"/>
                <a:ext cx="2" cy="1"/>
              </a:xfrm>
              <a:custGeom>
                <a:avLst/>
                <a:gdLst>
                  <a:gd name="T0" fmla="*/ 9 w 9"/>
                  <a:gd name="T1" fmla="*/ 0 h 3"/>
                  <a:gd name="T2" fmla="*/ 9 w 9"/>
                  <a:gd name="T3" fmla="*/ 3 h 3"/>
                  <a:gd name="T4" fmla="*/ 0 w 9"/>
                  <a:gd name="T5" fmla="*/ 3 h 3"/>
                  <a:gd name="T6" fmla="*/ 3 w 9"/>
                  <a:gd name="T7" fmla="*/ 0 h 3"/>
                  <a:gd name="T8" fmla="*/ 6 w 9"/>
                  <a:gd name="T9" fmla="*/ 3 h 3"/>
                  <a:gd name="T10" fmla="*/ 9 w 9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lnTo>
                      <a:pt x="9" y="3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6" y="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85" name="Freeform 372"/>
              <p:cNvSpPr>
                <a:spLocks/>
              </p:cNvSpPr>
              <p:nvPr/>
            </p:nvSpPr>
            <p:spPr bwMode="auto">
              <a:xfrm>
                <a:off x="3966" y="1172"/>
                <a:ext cx="2" cy="1"/>
              </a:xfrm>
              <a:custGeom>
                <a:avLst/>
                <a:gdLst>
                  <a:gd name="T0" fmla="*/ 6 w 6"/>
                  <a:gd name="T1" fmla="*/ 0 h 6"/>
                  <a:gd name="T2" fmla="*/ 6 w 6"/>
                  <a:gd name="T3" fmla="*/ 3 h 6"/>
                  <a:gd name="T4" fmla="*/ 3 w 6"/>
                  <a:gd name="T5" fmla="*/ 6 h 6"/>
                  <a:gd name="T6" fmla="*/ 0 w 6"/>
                  <a:gd name="T7" fmla="*/ 3 h 6"/>
                  <a:gd name="T8" fmla="*/ 6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6" y="3"/>
                    </a:lnTo>
                    <a:lnTo>
                      <a:pt x="3" y="6"/>
                    </a:lnTo>
                    <a:lnTo>
                      <a:pt x="0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86" name="Freeform 373"/>
              <p:cNvSpPr>
                <a:spLocks/>
              </p:cNvSpPr>
              <p:nvPr/>
            </p:nvSpPr>
            <p:spPr bwMode="auto">
              <a:xfrm>
                <a:off x="4057" y="1362"/>
                <a:ext cx="20" cy="15"/>
              </a:xfrm>
              <a:custGeom>
                <a:avLst/>
                <a:gdLst>
                  <a:gd name="T0" fmla="*/ 93 w 101"/>
                  <a:gd name="T1" fmla="*/ 0 h 79"/>
                  <a:gd name="T2" fmla="*/ 101 w 101"/>
                  <a:gd name="T3" fmla="*/ 8 h 79"/>
                  <a:gd name="T4" fmla="*/ 8 w 101"/>
                  <a:gd name="T5" fmla="*/ 79 h 79"/>
                  <a:gd name="T6" fmla="*/ 0 w 101"/>
                  <a:gd name="T7" fmla="*/ 70 h 79"/>
                  <a:gd name="T8" fmla="*/ 93 w 101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79">
                    <a:moveTo>
                      <a:pt x="93" y="0"/>
                    </a:moveTo>
                    <a:lnTo>
                      <a:pt x="101" y="8"/>
                    </a:lnTo>
                    <a:lnTo>
                      <a:pt x="8" y="79"/>
                    </a:lnTo>
                    <a:lnTo>
                      <a:pt x="0" y="70"/>
                    </a:lnTo>
                    <a:lnTo>
                      <a:pt x="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87" name="Freeform 374"/>
              <p:cNvSpPr>
                <a:spLocks/>
              </p:cNvSpPr>
              <p:nvPr/>
            </p:nvSpPr>
            <p:spPr bwMode="auto">
              <a:xfrm>
                <a:off x="4056" y="1375"/>
                <a:ext cx="22" cy="17"/>
              </a:xfrm>
              <a:custGeom>
                <a:avLst/>
                <a:gdLst>
                  <a:gd name="T0" fmla="*/ 8 w 113"/>
                  <a:gd name="T1" fmla="*/ 0 h 87"/>
                  <a:gd name="T2" fmla="*/ 113 w 113"/>
                  <a:gd name="T3" fmla="*/ 79 h 87"/>
                  <a:gd name="T4" fmla="*/ 104 w 113"/>
                  <a:gd name="T5" fmla="*/ 87 h 87"/>
                  <a:gd name="T6" fmla="*/ 0 w 113"/>
                  <a:gd name="T7" fmla="*/ 8 h 87"/>
                  <a:gd name="T8" fmla="*/ 8 w 113"/>
                  <a:gd name="T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87">
                    <a:moveTo>
                      <a:pt x="8" y="0"/>
                    </a:moveTo>
                    <a:lnTo>
                      <a:pt x="113" y="79"/>
                    </a:lnTo>
                    <a:lnTo>
                      <a:pt x="104" y="87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88" name="Freeform 375"/>
              <p:cNvSpPr>
                <a:spLocks/>
              </p:cNvSpPr>
              <p:nvPr/>
            </p:nvSpPr>
            <p:spPr bwMode="auto">
              <a:xfrm>
                <a:off x="4036" y="1375"/>
                <a:ext cx="22" cy="18"/>
              </a:xfrm>
              <a:custGeom>
                <a:avLst/>
                <a:gdLst>
                  <a:gd name="T0" fmla="*/ 105 w 113"/>
                  <a:gd name="T1" fmla="*/ 0 h 90"/>
                  <a:gd name="T2" fmla="*/ 113 w 113"/>
                  <a:gd name="T3" fmla="*/ 8 h 90"/>
                  <a:gd name="T4" fmla="*/ 9 w 113"/>
                  <a:gd name="T5" fmla="*/ 90 h 90"/>
                  <a:gd name="T6" fmla="*/ 0 w 113"/>
                  <a:gd name="T7" fmla="*/ 81 h 90"/>
                  <a:gd name="T8" fmla="*/ 105 w 113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90">
                    <a:moveTo>
                      <a:pt x="105" y="0"/>
                    </a:moveTo>
                    <a:lnTo>
                      <a:pt x="113" y="8"/>
                    </a:lnTo>
                    <a:lnTo>
                      <a:pt x="9" y="90"/>
                    </a:lnTo>
                    <a:lnTo>
                      <a:pt x="0" y="81"/>
                    </a:lnTo>
                    <a:lnTo>
                      <a:pt x="1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89" name="Freeform 376"/>
              <p:cNvSpPr>
                <a:spLocks/>
              </p:cNvSpPr>
              <p:nvPr/>
            </p:nvSpPr>
            <p:spPr bwMode="auto">
              <a:xfrm>
                <a:off x="4037" y="1389"/>
                <a:ext cx="21" cy="4"/>
              </a:xfrm>
              <a:custGeom>
                <a:avLst/>
                <a:gdLst>
                  <a:gd name="T0" fmla="*/ 110 w 110"/>
                  <a:gd name="T1" fmla="*/ 0 h 20"/>
                  <a:gd name="T2" fmla="*/ 110 w 110"/>
                  <a:gd name="T3" fmla="*/ 11 h 20"/>
                  <a:gd name="T4" fmla="*/ 3 w 110"/>
                  <a:gd name="T5" fmla="*/ 20 h 20"/>
                  <a:gd name="T6" fmla="*/ 0 w 110"/>
                  <a:gd name="T7" fmla="*/ 8 h 20"/>
                  <a:gd name="T8" fmla="*/ 110 w 110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20">
                    <a:moveTo>
                      <a:pt x="110" y="0"/>
                    </a:moveTo>
                    <a:lnTo>
                      <a:pt x="110" y="11"/>
                    </a:lnTo>
                    <a:lnTo>
                      <a:pt x="3" y="20"/>
                    </a:lnTo>
                    <a:lnTo>
                      <a:pt x="0" y="8"/>
                    </a:lnTo>
                    <a:lnTo>
                      <a:pt x="1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90" name="Freeform 377"/>
              <p:cNvSpPr>
                <a:spLocks/>
              </p:cNvSpPr>
              <p:nvPr/>
            </p:nvSpPr>
            <p:spPr bwMode="auto">
              <a:xfrm>
                <a:off x="4058" y="1389"/>
                <a:ext cx="20" cy="4"/>
              </a:xfrm>
              <a:custGeom>
                <a:avLst/>
                <a:gdLst>
                  <a:gd name="T0" fmla="*/ 0 w 102"/>
                  <a:gd name="T1" fmla="*/ 0 h 17"/>
                  <a:gd name="T2" fmla="*/ 102 w 102"/>
                  <a:gd name="T3" fmla="*/ 3 h 17"/>
                  <a:gd name="T4" fmla="*/ 99 w 102"/>
                  <a:gd name="T5" fmla="*/ 17 h 17"/>
                  <a:gd name="T6" fmla="*/ 0 w 102"/>
                  <a:gd name="T7" fmla="*/ 11 h 17"/>
                  <a:gd name="T8" fmla="*/ 0 w 102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0" y="0"/>
                    </a:moveTo>
                    <a:lnTo>
                      <a:pt x="102" y="3"/>
                    </a:lnTo>
                    <a:lnTo>
                      <a:pt x="99" y="17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91" name="Freeform 378"/>
              <p:cNvSpPr>
                <a:spLocks/>
              </p:cNvSpPr>
              <p:nvPr/>
            </p:nvSpPr>
            <p:spPr bwMode="auto">
              <a:xfrm>
                <a:off x="4062" y="1211"/>
                <a:ext cx="17" cy="182"/>
              </a:xfrm>
              <a:custGeom>
                <a:avLst/>
                <a:gdLst>
                  <a:gd name="T0" fmla="*/ 78 w 89"/>
                  <a:gd name="T1" fmla="*/ 943 h 943"/>
                  <a:gd name="T2" fmla="*/ 0 w 89"/>
                  <a:gd name="T3" fmla="*/ 1 h 943"/>
                  <a:gd name="T4" fmla="*/ 11 w 89"/>
                  <a:gd name="T5" fmla="*/ 0 h 943"/>
                  <a:gd name="T6" fmla="*/ 89 w 89"/>
                  <a:gd name="T7" fmla="*/ 942 h 943"/>
                  <a:gd name="T8" fmla="*/ 78 w 89"/>
                  <a:gd name="T9" fmla="*/ 943 h 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943">
                    <a:moveTo>
                      <a:pt x="78" y="943"/>
                    </a:moveTo>
                    <a:lnTo>
                      <a:pt x="0" y="1"/>
                    </a:lnTo>
                    <a:lnTo>
                      <a:pt x="11" y="0"/>
                    </a:lnTo>
                    <a:lnTo>
                      <a:pt x="89" y="942"/>
                    </a:lnTo>
                    <a:lnTo>
                      <a:pt x="78" y="94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92" name="Freeform 379"/>
              <p:cNvSpPr>
                <a:spLocks/>
              </p:cNvSpPr>
              <p:nvPr/>
            </p:nvSpPr>
            <p:spPr bwMode="auto">
              <a:xfrm>
                <a:off x="4035" y="1212"/>
                <a:ext cx="17" cy="183"/>
              </a:xfrm>
              <a:custGeom>
                <a:avLst/>
                <a:gdLst>
                  <a:gd name="T0" fmla="*/ 11 w 87"/>
                  <a:gd name="T1" fmla="*/ 949 h 949"/>
                  <a:gd name="T2" fmla="*/ 0 w 87"/>
                  <a:gd name="T3" fmla="*/ 948 h 949"/>
                  <a:gd name="T4" fmla="*/ 76 w 87"/>
                  <a:gd name="T5" fmla="*/ 0 h 949"/>
                  <a:gd name="T6" fmla="*/ 87 w 87"/>
                  <a:gd name="T7" fmla="*/ 1 h 949"/>
                  <a:gd name="T8" fmla="*/ 11 w 87"/>
                  <a:gd name="T9" fmla="*/ 949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949">
                    <a:moveTo>
                      <a:pt x="11" y="949"/>
                    </a:moveTo>
                    <a:lnTo>
                      <a:pt x="0" y="948"/>
                    </a:lnTo>
                    <a:lnTo>
                      <a:pt x="76" y="0"/>
                    </a:lnTo>
                    <a:lnTo>
                      <a:pt x="87" y="1"/>
                    </a:lnTo>
                    <a:lnTo>
                      <a:pt x="11" y="94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93" name="Rectangle 380"/>
              <p:cNvSpPr>
                <a:spLocks noChangeArrowheads="1"/>
              </p:cNvSpPr>
              <p:nvPr/>
            </p:nvSpPr>
            <p:spPr bwMode="auto">
              <a:xfrm>
                <a:off x="4056" y="1206"/>
                <a:ext cx="2" cy="18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94" name="Rectangle 381"/>
              <p:cNvSpPr>
                <a:spLocks noChangeArrowheads="1"/>
              </p:cNvSpPr>
              <p:nvPr/>
            </p:nvSpPr>
            <p:spPr bwMode="auto">
              <a:xfrm>
                <a:off x="4049" y="1211"/>
                <a:ext cx="15" cy="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95" name="Freeform 382"/>
              <p:cNvSpPr>
                <a:spLocks/>
              </p:cNvSpPr>
              <p:nvPr/>
            </p:nvSpPr>
            <p:spPr bwMode="auto">
              <a:xfrm>
                <a:off x="4056" y="1324"/>
                <a:ext cx="18" cy="15"/>
              </a:xfrm>
              <a:custGeom>
                <a:avLst/>
                <a:gdLst>
                  <a:gd name="T0" fmla="*/ 6 w 93"/>
                  <a:gd name="T1" fmla="*/ 0 h 77"/>
                  <a:gd name="T2" fmla="*/ 93 w 93"/>
                  <a:gd name="T3" fmla="*/ 65 h 77"/>
                  <a:gd name="T4" fmla="*/ 85 w 93"/>
                  <a:gd name="T5" fmla="*/ 77 h 77"/>
                  <a:gd name="T6" fmla="*/ 0 w 93"/>
                  <a:gd name="T7" fmla="*/ 9 h 77"/>
                  <a:gd name="T8" fmla="*/ 6 w 93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77">
                    <a:moveTo>
                      <a:pt x="6" y="0"/>
                    </a:moveTo>
                    <a:lnTo>
                      <a:pt x="93" y="65"/>
                    </a:lnTo>
                    <a:lnTo>
                      <a:pt x="85" y="77"/>
                    </a:lnTo>
                    <a:lnTo>
                      <a:pt x="0" y="9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96" name="Freeform 383"/>
              <p:cNvSpPr>
                <a:spLocks/>
              </p:cNvSpPr>
              <p:nvPr/>
            </p:nvSpPr>
            <p:spPr bwMode="auto">
              <a:xfrm>
                <a:off x="4056" y="1336"/>
                <a:ext cx="18" cy="15"/>
              </a:xfrm>
              <a:custGeom>
                <a:avLst/>
                <a:gdLst>
                  <a:gd name="T0" fmla="*/ 87 w 93"/>
                  <a:gd name="T1" fmla="*/ 0 h 74"/>
                  <a:gd name="T2" fmla="*/ 93 w 93"/>
                  <a:gd name="T3" fmla="*/ 9 h 74"/>
                  <a:gd name="T4" fmla="*/ 8 w 93"/>
                  <a:gd name="T5" fmla="*/ 74 h 74"/>
                  <a:gd name="T6" fmla="*/ 0 w 93"/>
                  <a:gd name="T7" fmla="*/ 65 h 74"/>
                  <a:gd name="T8" fmla="*/ 87 w 93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74">
                    <a:moveTo>
                      <a:pt x="87" y="0"/>
                    </a:moveTo>
                    <a:lnTo>
                      <a:pt x="93" y="9"/>
                    </a:lnTo>
                    <a:lnTo>
                      <a:pt x="8" y="74"/>
                    </a:lnTo>
                    <a:lnTo>
                      <a:pt x="0" y="65"/>
                    </a:lnTo>
                    <a:lnTo>
                      <a:pt x="8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97" name="Freeform 384"/>
              <p:cNvSpPr>
                <a:spLocks/>
              </p:cNvSpPr>
              <p:nvPr/>
            </p:nvSpPr>
            <p:spPr bwMode="auto">
              <a:xfrm>
                <a:off x="4039" y="1337"/>
                <a:ext cx="19" cy="14"/>
              </a:xfrm>
              <a:custGeom>
                <a:avLst/>
                <a:gdLst>
                  <a:gd name="T0" fmla="*/ 8 w 98"/>
                  <a:gd name="T1" fmla="*/ 0 h 71"/>
                  <a:gd name="T2" fmla="*/ 98 w 98"/>
                  <a:gd name="T3" fmla="*/ 62 h 71"/>
                  <a:gd name="T4" fmla="*/ 90 w 98"/>
                  <a:gd name="T5" fmla="*/ 71 h 71"/>
                  <a:gd name="T6" fmla="*/ 0 w 98"/>
                  <a:gd name="T7" fmla="*/ 11 h 71"/>
                  <a:gd name="T8" fmla="*/ 8 w 98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1">
                    <a:moveTo>
                      <a:pt x="8" y="0"/>
                    </a:moveTo>
                    <a:lnTo>
                      <a:pt x="98" y="62"/>
                    </a:lnTo>
                    <a:lnTo>
                      <a:pt x="90" y="71"/>
                    </a:lnTo>
                    <a:lnTo>
                      <a:pt x="0" y="1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98" name="Freeform 385"/>
              <p:cNvSpPr>
                <a:spLocks/>
              </p:cNvSpPr>
              <p:nvPr/>
            </p:nvSpPr>
            <p:spPr bwMode="auto">
              <a:xfrm>
                <a:off x="4039" y="1324"/>
                <a:ext cx="19" cy="15"/>
              </a:xfrm>
              <a:custGeom>
                <a:avLst/>
                <a:gdLst>
                  <a:gd name="T0" fmla="*/ 90 w 96"/>
                  <a:gd name="T1" fmla="*/ 0 h 79"/>
                  <a:gd name="T2" fmla="*/ 96 w 96"/>
                  <a:gd name="T3" fmla="*/ 12 h 79"/>
                  <a:gd name="T4" fmla="*/ 8 w 96"/>
                  <a:gd name="T5" fmla="*/ 79 h 79"/>
                  <a:gd name="T6" fmla="*/ 0 w 96"/>
                  <a:gd name="T7" fmla="*/ 68 h 79"/>
                  <a:gd name="T8" fmla="*/ 90 w 96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79">
                    <a:moveTo>
                      <a:pt x="90" y="0"/>
                    </a:moveTo>
                    <a:lnTo>
                      <a:pt x="96" y="12"/>
                    </a:lnTo>
                    <a:lnTo>
                      <a:pt x="8" y="79"/>
                    </a:lnTo>
                    <a:lnTo>
                      <a:pt x="0" y="68"/>
                    </a:lnTo>
                    <a:lnTo>
                      <a:pt x="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399" name="Freeform 386"/>
              <p:cNvSpPr>
                <a:spLocks/>
              </p:cNvSpPr>
              <p:nvPr/>
            </p:nvSpPr>
            <p:spPr bwMode="auto">
              <a:xfrm>
                <a:off x="4039" y="1336"/>
                <a:ext cx="18" cy="3"/>
              </a:xfrm>
              <a:custGeom>
                <a:avLst/>
                <a:gdLst>
                  <a:gd name="T0" fmla="*/ 91 w 91"/>
                  <a:gd name="T1" fmla="*/ 0 h 17"/>
                  <a:gd name="T2" fmla="*/ 91 w 91"/>
                  <a:gd name="T3" fmla="*/ 12 h 17"/>
                  <a:gd name="T4" fmla="*/ 3 w 91"/>
                  <a:gd name="T5" fmla="*/ 17 h 17"/>
                  <a:gd name="T6" fmla="*/ 0 w 91"/>
                  <a:gd name="T7" fmla="*/ 6 h 17"/>
                  <a:gd name="T8" fmla="*/ 91 w 9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7">
                    <a:moveTo>
                      <a:pt x="91" y="0"/>
                    </a:moveTo>
                    <a:lnTo>
                      <a:pt x="91" y="12"/>
                    </a:lnTo>
                    <a:lnTo>
                      <a:pt x="3" y="17"/>
                    </a:lnTo>
                    <a:lnTo>
                      <a:pt x="0" y="6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400" name="Freeform 387"/>
              <p:cNvSpPr>
                <a:spLocks/>
              </p:cNvSpPr>
              <p:nvPr/>
            </p:nvSpPr>
            <p:spPr bwMode="auto">
              <a:xfrm>
                <a:off x="4057" y="1336"/>
                <a:ext cx="16" cy="3"/>
              </a:xfrm>
              <a:custGeom>
                <a:avLst/>
                <a:gdLst>
                  <a:gd name="T0" fmla="*/ 81 w 82"/>
                  <a:gd name="T1" fmla="*/ 14 h 14"/>
                  <a:gd name="T2" fmla="*/ 0 w 82"/>
                  <a:gd name="T3" fmla="*/ 11 h 14"/>
                  <a:gd name="T4" fmla="*/ 0 w 82"/>
                  <a:gd name="T5" fmla="*/ 0 h 14"/>
                  <a:gd name="T6" fmla="*/ 82 w 82"/>
                  <a:gd name="T7" fmla="*/ 3 h 14"/>
                  <a:gd name="T8" fmla="*/ 81 w 8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4">
                    <a:moveTo>
                      <a:pt x="81" y="14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2" y="3"/>
                    </a:lnTo>
                    <a:lnTo>
                      <a:pt x="81" y="14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401" name="Freeform 388"/>
              <p:cNvSpPr>
                <a:spLocks/>
              </p:cNvSpPr>
              <p:nvPr/>
            </p:nvSpPr>
            <p:spPr bwMode="auto">
              <a:xfrm>
                <a:off x="4056" y="1349"/>
                <a:ext cx="20" cy="15"/>
              </a:xfrm>
              <a:custGeom>
                <a:avLst/>
                <a:gdLst>
                  <a:gd name="T0" fmla="*/ 9 w 102"/>
                  <a:gd name="T1" fmla="*/ 0 h 79"/>
                  <a:gd name="T2" fmla="*/ 102 w 102"/>
                  <a:gd name="T3" fmla="*/ 68 h 79"/>
                  <a:gd name="T4" fmla="*/ 93 w 102"/>
                  <a:gd name="T5" fmla="*/ 79 h 79"/>
                  <a:gd name="T6" fmla="*/ 0 w 102"/>
                  <a:gd name="T7" fmla="*/ 9 h 79"/>
                  <a:gd name="T8" fmla="*/ 9 w 102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79">
                    <a:moveTo>
                      <a:pt x="9" y="0"/>
                    </a:moveTo>
                    <a:lnTo>
                      <a:pt x="102" y="68"/>
                    </a:lnTo>
                    <a:lnTo>
                      <a:pt x="93" y="79"/>
                    </a:lnTo>
                    <a:lnTo>
                      <a:pt x="0" y="9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402" name="Freeform 389"/>
              <p:cNvSpPr>
                <a:spLocks/>
              </p:cNvSpPr>
              <p:nvPr/>
            </p:nvSpPr>
            <p:spPr bwMode="auto">
              <a:xfrm>
                <a:off x="4038" y="1363"/>
                <a:ext cx="20" cy="14"/>
              </a:xfrm>
              <a:custGeom>
                <a:avLst/>
                <a:gdLst>
                  <a:gd name="T0" fmla="*/ 8 w 104"/>
                  <a:gd name="T1" fmla="*/ 0 h 76"/>
                  <a:gd name="T2" fmla="*/ 104 w 104"/>
                  <a:gd name="T3" fmla="*/ 67 h 76"/>
                  <a:gd name="T4" fmla="*/ 99 w 104"/>
                  <a:gd name="T5" fmla="*/ 76 h 76"/>
                  <a:gd name="T6" fmla="*/ 0 w 104"/>
                  <a:gd name="T7" fmla="*/ 11 h 76"/>
                  <a:gd name="T8" fmla="*/ 8 w 104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76">
                    <a:moveTo>
                      <a:pt x="8" y="0"/>
                    </a:moveTo>
                    <a:lnTo>
                      <a:pt x="104" y="67"/>
                    </a:lnTo>
                    <a:lnTo>
                      <a:pt x="99" y="76"/>
                    </a:lnTo>
                    <a:lnTo>
                      <a:pt x="0" y="1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403" name="Freeform 390"/>
              <p:cNvSpPr>
                <a:spLocks/>
              </p:cNvSpPr>
              <p:nvPr/>
            </p:nvSpPr>
            <p:spPr bwMode="auto">
              <a:xfrm>
                <a:off x="4038" y="1349"/>
                <a:ext cx="20" cy="16"/>
              </a:xfrm>
              <a:custGeom>
                <a:avLst/>
                <a:gdLst>
                  <a:gd name="T0" fmla="*/ 93 w 102"/>
                  <a:gd name="T1" fmla="*/ 0 h 82"/>
                  <a:gd name="T2" fmla="*/ 102 w 102"/>
                  <a:gd name="T3" fmla="*/ 9 h 82"/>
                  <a:gd name="T4" fmla="*/ 8 w 102"/>
                  <a:gd name="T5" fmla="*/ 82 h 82"/>
                  <a:gd name="T6" fmla="*/ 0 w 102"/>
                  <a:gd name="T7" fmla="*/ 71 h 82"/>
                  <a:gd name="T8" fmla="*/ 93 w 102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82">
                    <a:moveTo>
                      <a:pt x="93" y="0"/>
                    </a:moveTo>
                    <a:lnTo>
                      <a:pt x="102" y="9"/>
                    </a:lnTo>
                    <a:lnTo>
                      <a:pt x="8" y="82"/>
                    </a:lnTo>
                    <a:lnTo>
                      <a:pt x="0" y="71"/>
                    </a:lnTo>
                    <a:lnTo>
                      <a:pt x="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404" name="Freeform 391"/>
              <p:cNvSpPr>
                <a:spLocks/>
              </p:cNvSpPr>
              <p:nvPr/>
            </p:nvSpPr>
            <p:spPr bwMode="auto">
              <a:xfrm>
                <a:off x="4038" y="1362"/>
                <a:ext cx="20" cy="3"/>
              </a:xfrm>
              <a:custGeom>
                <a:avLst/>
                <a:gdLst>
                  <a:gd name="T0" fmla="*/ 96 w 99"/>
                  <a:gd name="T1" fmla="*/ 0 h 17"/>
                  <a:gd name="T2" fmla="*/ 99 w 99"/>
                  <a:gd name="T3" fmla="*/ 11 h 17"/>
                  <a:gd name="T4" fmla="*/ 0 w 99"/>
                  <a:gd name="T5" fmla="*/ 17 h 17"/>
                  <a:gd name="T6" fmla="*/ 0 w 99"/>
                  <a:gd name="T7" fmla="*/ 6 h 17"/>
                  <a:gd name="T8" fmla="*/ 96 w 99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17">
                    <a:moveTo>
                      <a:pt x="96" y="0"/>
                    </a:moveTo>
                    <a:lnTo>
                      <a:pt x="99" y="11"/>
                    </a:lnTo>
                    <a:lnTo>
                      <a:pt x="0" y="17"/>
                    </a:lnTo>
                    <a:lnTo>
                      <a:pt x="0" y="6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405" name="Freeform 392"/>
              <p:cNvSpPr>
                <a:spLocks/>
              </p:cNvSpPr>
              <p:nvPr/>
            </p:nvSpPr>
            <p:spPr bwMode="auto">
              <a:xfrm>
                <a:off x="4058" y="1362"/>
                <a:ext cx="17" cy="2"/>
              </a:xfrm>
              <a:custGeom>
                <a:avLst/>
                <a:gdLst>
                  <a:gd name="T0" fmla="*/ 0 w 90"/>
                  <a:gd name="T1" fmla="*/ 0 h 14"/>
                  <a:gd name="T2" fmla="*/ 90 w 90"/>
                  <a:gd name="T3" fmla="*/ 3 h 14"/>
                  <a:gd name="T4" fmla="*/ 90 w 90"/>
                  <a:gd name="T5" fmla="*/ 14 h 14"/>
                  <a:gd name="T6" fmla="*/ 0 w 90"/>
                  <a:gd name="T7" fmla="*/ 11 h 14"/>
                  <a:gd name="T8" fmla="*/ 0 w 90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4">
                    <a:moveTo>
                      <a:pt x="0" y="0"/>
                    </a:moveTo>
                    <a:lnTo>
                      <a:pt x="90" y="3"/>
                    </a:lnTo>
                    <a:lnTo>
                      <a:pt x="90" y="14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406" name="Freeform 393"/>
              <p:cNvSpPr>
                <a:spLocks/>
              </p:cNvSpPr>
              <p:nvPr/>
            </p:nvSpPr>
            <p:spPr bwMode="auto">
              <a:xfrm>
                <a:off x="4056" y="1302"/>
                <a:ext cx="15" cy="12"/>
              </a:xfrm>
              <a:custGeom>
                <a:avLst/>
                <a:gdLst>
                  <a:gd name="T0" fmla="*/ 9 w 76"/>
                  <a:gd name="T1" fmla="*/ 0 h 62"/>
                  <a:gd name="T2" fmla="*/ 76 w 76"/>
                  <a:gd name="T3" fmla="*/ 53 h 62"/>
                  <a:gd name="T4" fmla="*/ 71 w 76"/>
                  <a:gd name="T5" fmla="*/ 62 h 62"/>
                  <a:gd name="T6" fmla="*/ 0 w 76"/>
                  <a:gd name="T7" fmla="*/ 8 h 62"/>
                  <a:gd name="T8" fmla="*/ 9 w 76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62">
                    <a:moveTo>
                      <a:pt x="9" y="0"/>
                    </a:moveTo>
                    <a:lnTo>
                      <a:pt x="76" y="53"/>
                    </a:lnTo>
                    <a:lnTo>
                      <a:pt x="71" y="62"/>
                    </a:lnTo>
                    <a:lnTo>
                      <a:pt x="0" y="8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407" name="Freeform 394"/>
              <p:cNvSpPr>
                <a:spLocks/>
              </p:cNvSpPr>
              <p:nvPr/>
            </p:nvSpPr>
            <p:spPr bwMode="auto">
              <a:xfrm>
                <a:off x="4056" y="1311"/>
                <a:ext cx="16" cy="13"/>
              </a:xfrm>
              <a:custGeom>
                <a:avLst/>
                <a:gdLst>
                  <a:gd name="T0" fmla="*/ 70 w 79"/>
                  <a:gd name="T1" fmla="*/ 0 h 65"/>
                  <a:gd name="T2" fmla="*/ 79 w 79"/>
                  <a:gd name="T3" fmla="*/ 12 h 65"/>
                  <a:gd name="T4" fmla="*/ 8 w 79"/>
                  <a:gd name="T5" fmla="*/ 65 h 65"/>
                  <a:gd name="T6" fmla="*/ 0 w 79"/>
                  <a:gd name="T7" fmla="*/ 54 h 65"/>
                  <a:gd name="T8" fmla="*/ 70 w 79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65">
                    <a:moveTo>
                      <a:pt x="70" y="0"/>
                    </a:moveTo>
                    <a:lnTo>
                      <a:pt x="79" y="12"/>
                    </a:lnTo>
                    <a:lnTo>
                      <a:pt x="8" y="65"/>
                    </a:lnTo>
                    <a:lnTo>
                      <a:pt x="0" y="54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408" name="Freeform 395"/>
              <p:cNvSpPr>
                <a:spLocks/>
              </p:cNvSpPr>
              <p:nvPr/>
            </p:nvSpPr>
            <p:spPr bwMode="auto">
              <a:xfrm>
                <a:off x="4043" y="1313"/>
                <a:ext cx="15" cy="11"/>
              </a:xfrm>
              <a:custGeom>
                <a:avLst/>
                <a:gdLst>
                  <a:gd name="T0" fmla="*/ 6 w 79"/>
                  <a:gd name="T1" fmla="*/ 0 h 59"/>
                  <a:gd name="T2" fmla="*/ 79 w 79"/>
                  <a:gd name="T3" fmla="*/ 48 h 59"/>
                  <a:gd name="T4" fmla="*/ 74 w 79"/>
                  <a:gd name="T5" fmla="*/ 59 h 59"/>
                  <a:gd name="T6" fmla="*/ 0 w 79"/>
                  <a:gd name="T7" fmla="*/ 9 h 59"/>
                  <a:gd name="T8" fmla="*/ 6 w 79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59">
                    <a:moveTo>
                      <a:pt x="6" y="0"/>
                    </a:moveTo>
                    <a:lnTo>
                      <a:pt x="79" y="48"/>
                    </a:lnTo>
                    <a:lnTo>
                      <a:pt x="74" y="59"/>
                    </a:lnTo>
                    <a:lnTo>
                      <a:pt x="0" y="9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409" name="Freeform 396"/>
              <p:cNvSpPr>
                <a:spLocks/>
              </p:cNvSpPr>
              <p:nvPr/>
            </p:nvSpPr>
            <p:spPr bwMode="auto">
              <a:xfrm>
                <a:off x="4043" y="1302"/>
                <a:ext cx="15" cy="12"/>
              </a:xfrm>
              <a:custGeom>
                <a:avLst/>
                <a:gdLst>
                  <a:gd name="T0" fmla="*/ 68 w 77"/>
                  <a:gd name="T1" fmla="*/ 0 h 65"/>
                  <a:gd name="T2" fmla="*/ 77 w 77"/>
                  <a:gd name="T3" fmla="*/ 8 h 65"/>
                  <a:gd name="T4" fmla="*/ 6 w 77"/>
                  <a:gd name="T5" fmla="*/ 65 h 65"/>
                  <a:gd name="T6" fmla="*/ 0 w 77"/>
                  <a:gd name="T7" fmla="*/ 56 h 65"/>
                  <a:gd name="T8" fmla="*/ 68 w 77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65">
                    <a:moveTo>
                      <a:pt x="68" y="0"/>
                    </a:moveTo>
                    <a:lnTo>
                      <a:pt x="77" y="8"/>
                    </a:lnTo>
                    <a:lnTo>
                      <a:pt x="6" y="65"/>
                    </a:lnTo>
                    <a:lnTo>
                      <a:pt x="0" y="56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410" name="Freeform 397"/>
              <p:cNvSpPr>
                <a:spLocks/>
              </p:cNvSpPr>
              <p:nvPr/>
            </p:nvSpPr>
            <p:spPr bwMode="auto">
              <a:xfrm>
                <a:off x="4043" y="1311"/>
                <a:ext cx="14" cy="4"/>
              </a:xfrm>
              <a:custGeom>
                <a:avLst/>
                <a:gdLst>
                  <a:gd name="T0" fmla="*/ 71 w 71"/>
                  <a:gd name="T1" fmla="*/ 0 h 19"/>
                  <a:gd name="T2" fmla="*/ 71 w 71"/>
                  <a:gd name="T3" fmla="*/ 14 h 19"/>
                  <a:gd name="T4" fmla="*/ 0 w 71"/>
                  <a:gd name="T5" fmla="*/ 19 h 19"/>
                  <a:gd name="T6" fmla="*/ 0 w 71"/>
                  <a:gd name="T7" fmla="*/ 5 h 19"/>
                  <a:gd name="T8" fmla="*/ 71 w 71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19">
                    <a:moveTo>
                      <a:pt x="71" y="0"/>
                    </a:moveTo>
                    <a:lnTo>
                      <a:pt x="71" y="14"/>
                    </a:lnTo>
                    <a:lnTo>
                      <a:pt x="0" y="19"/>
                    </a:lnTo>
                    <a:lnTo>
                      <a:pt x="0" y="5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411" name="Freeform 398"/>
              <p:cNvSpPr>
                <a:spLocks/>
              </p:cNvSpPr>
              <p:nvPr/>
            </p:nvSpPr>
            <p:spPr bwMode="auto">
              <a:xfrm>
                <a:off x="4057" y="1311"/>
                <a:ext cx="13" cy="3"/>
              </a:xfrm>
              <a:custGeom>
                <a:avLst/>
                <a:gdLst>
                  <a:gd name="T0" fmla="*/ 0 w 67"/>
                  <a:gd name="T1" fmla="*/ 0 h 17"/>
                  <a:gd name="T2" fmla="*/ 67 w 67"/>
                  <a:gd name="T3" fmla="*/ 2 h 17"/>
                  <a:gd name="T4" fmla="*/ 67 w 67"/>
                  <a:gd name="T5" fmla="*/ 17 h 17"/>
                  <a:gd name="T6" fmla="*/ 0 w 67"/>
                  <a:gd name="T7" fmla="*/ 14 h 17"/>
                  <a:gd name="T8" fmla="*/ 0 w 6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17">
                    <a:moveTo>
                      <a:pt x="0" y="0"/>
                    </a:moveTo>
                    <a:lnTo>
                      <a:pt x="67" y="2"/>
                    </a:lnTo>
                    <a:lnTo>
                      <a:pt x="67" y="17"/>
                    </a:lnTo>
                    <a:lnTo>
                      <a:pt x="0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412" name="Freeform 399"/>
              <p:cNvSpPr>
                <a:spLocks/>
              </p:cNvSpPr>
              <p:nvPr/>
            </p:nvSpPr>
            <p:spPr bwMode="auto">
              <a:xfrm>
                <a:off x="4056" y="1280"/>
                <a:ext cx="15" cy="12"/>
              </a:xfrm>
              <a:custGeom>
                <a:avLst/>
                <a:gdLst>
                  <a:gd name="T0" fmla="*/ 9 w 76"/>
                  <a:gd name="T1" fmla="*/ 0 h 62"/>
                  <a:gd name="T2" fmla="*/ 76 w 76"/>
                  <a:gd name="T3" fmla="*/ 53 h 62"/>
                  <a:gd name="T4" fmla="*/ 71 w 76"/>
                  <a:gd name="T5" fmla="*/ 62 h 62"/>
                  <a:gd name="T6" fmla="*/ 0 w 76"/>
                  <a:gd name="T7" fmla="*/ 8 h 62"/>
                  <a:gd name="T8" fmla="*/ 9 w 76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62">
                    <a:moveTo>
                      <a:pt x="9" y="0"/>
                    </a:moveTo>
                    <a:lnTo>
                      <a:pt x="76" y="53"/>
                    </a:lnTo>
                    <a:lnTo>
                      <a:pt x="71" y="62"/>
                    </a:lnTo>
                    <a:lnTo>
                      <a:pt x="0" y="8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413" name="Freeform 400"/>
              <p:cNvSpPr>
                <a:spLocks/>
              </p:cNvSpPr>
              <p:nvPr/>
            </p:nvSpPr>
            <p:spPr bwMode="auto">
              <a:xfrm>
                <a:off x="4056" y="1290"/>
                <a:ext cx="16" cy="13"/>
              </a:xfrm>
              <a:custGeom>
                <a:avLst/>
                <a:gdLst>
                  <a:gd name="T0" fmla="*/ 70 w 79"/>
                  <a:gd name="T1" fmla="*/ 0 h 65"/>
                  <a:gd name="T2" fmla="*/ 79 w 79"/>
                  <a:gd name="T3" fmla="*/ 12 h 65"/>
                  <a:gd name="T4" fmla="*/ 8 w 79"/>
                  <a:gd name="T5" fmla="*/ 65 h 65"/>
                  <a:gd name="T6" fmla="*/ 0 w 79"/>
                  <a:gd name="T7" fmla="*/ 54 h 65"/>
                  <a:gd name="T8" fmla="*/ 70 w 79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65">
                    <a:moveTo>
                      <a:pt x="70" y="0"/>
                    </a:moveTo>
                    <a:lnTo>
                      <a:pt x="79" y="12"/>
                    </a:lnTo>
                    <a:lnTo>
                      <a:pt x="8" y="65"/>
                    </a:lnTo>
                    <a:lnTo>
                      <a:pt x="0" y="54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414" name="Freeform 401"/>
              <p:cNvSpPr>
                <a:spLocks/>
              </p:cNvSpPr>
              <p:nvPr/>
            </p:nvSpPr>
            <p:spPr bwMode="auto">
              <a:xfrm>
                <a:off x="4043" y="1291"/>
                <a:ext cx="15" cy="12"/>
              </a:xfrm>
              <a:custGeom>
                <a:avLst/>
                <a:gdLst>
                  <a:gd name="T0" fmla="*/ 6 w 79"/>
                  <a:gd name="T1" fmla="*/ 0 h 59"/>
                  <a:gd name="T2" fmla="*/ 79 w 79"/>
                  <a:gd name="T3" fmla="*/ 48 h 59"/>
                  <a:gd name="T4" fmla="*/ 74 w 79"/>
                  <a:gd name="T5" fmla="*/ 59 h 59"/>
                  <a:gd name="T6" fmla="*/ 0 w 79"/>
                  <a:gd name="T7" fmla="*/ 8 h 59"/>
                  <a:gd name="T8" fmla="*/ 6 w 79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59">
                    <a:moveTo>
                      <a:pt x="6" y="0"/>
                    </a:moveTo>
                    <a:lnTo>
                      <a:pt x="79" y="48"/>
                    </a:lnTo>
                    <a:lnTo>
                      <a:pt x="74" y="59"/>
                    </a:lnTo>
                    <a:lnTo>
                      <a:pt x="0" y="8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415" name="Freeform 402"/>
              <p:cNvSpPr>
                <a:spLocks/>
              </p:cNvSpPr>
              <p:nvPr/>
            </p:nvSpPr>
            <p:spPr bwMode="auto">
              <a:xfrm>
                <a:off x="4043" y="1280"/>
                <a:ext cx="15" cy="13"/>
              </a:xfrm>
              <a:custGeom>
                <a:avLst/>
                <a:gdLst>
                  <a:gd name="T0" fmla="*/ 68 w 77"/>
                  <a:gd name="T1" fmla="*/ 0 h 64"/>
                  <a:gd name="T2" fmla="*/ 77 w 77"/>
                  <a:gd name="T3" fmla="*/ 8 h 64"/>
                  <a:gd name="T4" fmla="*/ 6 w 77"/>
                  <a:gd name="T5" fmla="*/ 64 h 64"/>
                  <a:gd name="T6" fmla="*/ 0 w 77"/>
                  <a:gd name="T7" fmla="*/ 56 h 64"/>
                  <a:gd name="T8" fmla="*/ 68 w 77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64">
                    <a:moveTo>
                      <a:pt x="68" y="0"/>
                    </a:moveTo>
                    <a:lnTo>
                      <a:pt x="77" y="8"/>
                    </a:lnTo>
                    <a:lnTo>
                      <a:pt x="6" y="64"/>
                    </a:lnTo>
                    <a:lnTo>
                      <a:pt x="0" y="56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416" name="Freeform 403"/>
              <p:cNvSpPr>
                <a:spLocks/>
              </p:cNvSpPr>
              <p:nvPr/>
            </p:nvSpPr>
            <p:spPr bwMode="auto">
              <a:xfrm>
                <a:off x="4043" y="1290"/>
                <a:ext cx="14" cy="3"/>
              </a:xfrm>
              <a:custGeom>
                <a:avLst/>
                <a:gdLst>
                  <a:gd name="T0" fmla="*/ 71 w 71"/>
                  <a:gd name="T1" fmla="*/ 0 h 17"/>
                  <a:gd name="T2" fmla="*/ 71 w 71"/>
                  <a:gd name="T3" fmla="*/ 12 h 17"/>
                  <a:gd name="T4" fmla="*/ 0 w 71"/>
                  <a:gd name="T5" fmla="*/ 17 h 17"/>
                  <a:gd name="T6" fmla="*/ 0 w 71"/>
                  <a:gd name="T7" fmla="*/ 3 h 17"/>
                  <a:gd name="T8" fmla="*/ 71 w 7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17">
                    <a:moveTo>
                      <a:pt x="71" y="0"/>
                    </a:moveTo>
                    <a:lnTo>
                      <a:pt x="71" y="12"/>
                    </a:lnTo>
                    <a:lnTo>
                      <a:pt x="0" y="17"/>
                    </a:lnTo>
                    <a:lnTo>
                      <a:pt x="0" y="3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417" name="Freeform 404"/>
              <p:cNvSpPr>
                <a:spLocks/>
              </p:cNvSpPr>
              <p:nvPr/>
            </p:nvSpPr>
            <p:spPr bwMode="auto">
              <a:xfrm>
                <a:off x="4057" y="1290"/>
                <a:ext cx="13" cy="3"/>
              </a:xfrm>
              <a:custGeom>
                <a:avLst/>
                <a:gdLst>
                  <a:gd name="T0" fmla="*/ 0 w 67"/>
                  <a:gd name="T1" fmla="*/ 0 h 14"/>
                  <a:gd name="T2" fmla="*/ 67 w 67"/>
                  <a:gd name="T3" fmla="*/ 0 h 14"/>
                  <a:gd name="T4" fmla="*/ 67 w 67"/>
                  <a:gd name="T5" fmla="*/ 14 h 14"/>
                  <a:gd name="T6" fmla="*/ 0 w 67"/>
                  <a:gd name="T7" fmla="*/ 12 h 14"/>
                  <a:gd name="T8" fmla="*/ 0 w 6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14">
                    <a:moveTo>
                      <a:pt x="0" y="0"/>
                    </a:moveTo>
                    <a:lnTo>
                      <a:pt x="67" y="0"/>
                    </a:lnTo>
                    <a:lnTo>
                      <a:pt x="67" y="14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  <p:sp>
            <p:nvSpPr>
              <p:cNvPr id="418" name="Freeform 405"/>
              <p:cNvSpPr>
                <a:spLocks/>
              </p:cNvSpPr>
              <p:nvPr/>
            </p:nvSpPr>
            <p:spPr bwMode="auto">
              <a:xfrm>
                <a:off x="4056" y="1262"/>
                <a:ext cx="12" cy="10"/>
              </a:xfrm>
              <a:custGeom>
                <a:avLst/>
                <a:gdLst>
                  <a:gd name="T0" fmla="*/ 6 w 62"/>
                  <a:gd name="T1" fmla="*/ 0 h 53"/>
                  <a:gd name="T2" fmla="*/ 62 w 62"/>
                  <a:gd name="T3" fmla="*/ 42 h 53"/>
                  <a:gd name="T4" fmla="*/ 54 w 62"/>
                  <a:gd name="T5" fmla="*/ 53 h 53"/>
                  <a:gd name="T6" fmla="*/ 0 w 62"/>
                  <a:gd name="T7" fmla="*/ 11 h 53"/>
                  <a:gd name="T8" fmla="*/ 6 w 6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3">
                    <a:moveTo>
                      <a:pt x="6" y="0"/>
                    </a:moveTo>
                    <a:lnTo>
                      <a:pt x="62" y="42"/>
                    </a:lnTo>
                    <a:lnTo>
                      <a:pt x="54" y="53"/>
                    </a:lnTo>
                    <a:lnTo>
                      <a:pt x="0" y="1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Segoe UI Semilight" panose="020B0402040204020203" pitchFamily="34" charset="0"/>
                  <a:cs typeface="Segoe UI Semilight" panose="020B0402040204020203" pitchFamily="34" charset="0"/>
                </a:endParaRPr>
              </a:p>
            </p:txBody>
          </p:sp>
        </p:grpSp>
        <p:sp>
          <p:nvSpPr>
            <p:cNvPr id="182" name="Freeform 407"/>
            <p:cNvSpPr>
              <a:spLocks/>
            </p:cNvSpPr>
            <p:nvPr/>
          </p:nvSpPr>
          <p:spPr bwMode="auto">
            <a:xfrm>
              <a:off x="7235789" y="2466097"/>
              <a:ext cx="62651" cy="52209"/>
            </a:xfrm>
            <a:custGeom>
              <a:avLst/>
              <a:gdLst>
                <a:gd name="T0" fmla="*/ 53 w 62"/>
                <a:gd name="T1" fmla="*/ 0 h 51"/>
                <a:gd name="T2" fmla="*/ 62 w 62"/>
                <a:gd name="T3" fmla="*/ 8 h 51"/>
                <a:gd name="T4" fmla="*/ 5 w 62"/>
                <a:gd name="T5" fmla="*/ 51 h 51"/>
                <a:gd name="T6" fmla="*/ 0 w 62"/>
                <a:gd name="T7" fmla="*/ 42 h 51"/>
                <a:gd name="T8" fmla="*/ 53 w 62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1">
                  <a:moveTo>
                    <a:pt x="53" y="0"/>
                  </a:moveTo>
                  <a:lnTo>
                    <a:pt x="62" y="8"/>
                  </a:lnTo>
                  <a:lnTo>
                    <a:pt x="5" y="51"/>
                  </a:lnTo>
                  <a:lnTo>
                    <a:pt x="0" y="4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83" name="Freeform 408"/>
            <p:cNvSpPr>
              <a:spLocks/>
            </p:cNvSpPr>
            <p:nvPr/>
          </p:nvSpPr>
          <p:spPr bwMode="auto">
            <a:xfrm>
              <a:off x="7173136" y="2471318"/>
              <a:ext cx="67872" cy="46990"/>
            </a:xfrm>
            <a:custGeom>
              <a:avLst/>
              <a:gdLst>
                <a:gd name="T0" fmla="*/ 6 w 65"/>
                <a:gd name="T1" fmla="*/ 0 h 48"/>
                <a:gd name="T2" fmla="*/ 65 w 65"/>
                <a:gd name="T3" fmla="*/ 39 h 48"/>
                <a:gd name="T4" fmla="*/ 60 w 65"/>
                <a:gd name="T5" fmla="*/ 48 h 48"/>
                <a:gd name="T6" fmla="*/ 0 w 65"/>
                <a:gd name="T7" fmla="*/ 11 h 48"/>
                <a:gd name="T8" fmla="*/ 6 w 65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8">
                  <a:moveTo>
                    <a:pt x="6" y="0"/>
                  </a:moveTo>
                  <a:lnTo>
                    <a:pt x="65" y="39"/>
                  </a:lnTo>
                  <a:lnTo>
                    <a:pt x="60" y="48"/>
                  </a:lnTo>
                  <a:lnTo>
                    <a:pt x="0" y="1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84" name="Freeform 409"/>
            <p:cNvSpPr>
              <a:spLocks/>
            </p:cNvSpPr>
            <p:nvPr/>
          </p:nvSpPr>
          <p:spPr bwMode="auto">
            <a:xfrm>
              <a:off x="7173136" y="2424328"/>
              <a:ext cx="67872" cy="52209"/>
            </a:xfrm>
            <a:custGeom>
              <a:avLst/>
              <a:gdLst>
                <a:gd name="T0" fmla="*/ 57 w 63"/>
                <a:gd name="T1" fmla="*/ 0 h 53"/>
                <a:gd name="T2" fmla="*/ 63 w 63"/>
                <a:gd name="T3" fmla="*/ 8 h 53"/>
                <a:gd name="T4" fmla="*/ 9 w 63"/>
                <a:gd name="T5" fmla="*/ 53 h 53"/>
                <a:gd name="T6" fmla="*/ 0 w 63"/>
                <a:gd name="T7" fmla="*/ 45 h 53"/>
                <a:gd name="T8" fmla="*/ 57 w 63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3">
                  <a:moveTo>
                    <a:pt x="57" y="0"/>
                  </a:moveTo>
                  <a:lnTo>
                    <a:pt x="63" y="8"/>
                  </a:lnTo>
                  <a:lnTo>
                    <a:pt x="9" y="53"/>
                  </a:lnTo>
                  <a:lnTo>
                    <a:pt x="0" y="45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85" name="Freeform 410"/>
            <p:cNvSpPr>
              <a:spLocks/>
            </p:cNvSpPr>
            <p:nvPr/>
          </p:nvSpPr>
          <p:spPr bwMode="auto">
            <a:xfrm>
              <a:off x="7178357" y="2460876"/>
              <a:ext cx="62651" cy="20884"/>
            </a:xfrm>
            <a:custGeom>
              <a:avLst/>
              <a:gdLst>
                <a:gd name="T0" fmla="*/ 57 w 60"/>
                <a:gd name="T1" fmla="*/ 0 h 17"/>
                <a:gd name="T2" fmla="*/ 60 w 60"/>
                <a:gd name="T3" fmla="*/ 11 h 17"/>
                <a:gd name="T4" fmla="*/ 0 w 60"/>
                <a:gd name="T5" fmla="*/ 17 h 17"/>
                <a:gd name="T6" fmla="*/ 0 w 60"/>
                <a:gd name="T7" fmla="*/ 6 h 17"/>
                <a:gd name="T8" fmla="*/ 57 w 60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7">
                  <a:moveTo>
                    <a:pt x="57" y="0"/>
                  </a:moveTo>
                  <a:lnTo>
                    <a:pt x="60" y="11"/>
                  </a:lnTo>
                  <a:lnTo>
                    <a:pt x="0" y="17"/>
                  </a:lnTo>
                  <a:lnTo>
                    <a:pt x="0" y="6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86" name="Freeform 411"/>
            <p:cNvSpPr>
              <a:spLocks/>
            </p:cNvSpPr>
            <p:nvPr/>
          </p:nvSpPr>
          <p:spPr bwMode="auto">
            <a:xfrm>
              <a:off x="7235789" y="2460876"/>
              <a:ext cx="57430" cy="15663"/>
            </a:xfrm>
            <a:custGeom>
              <a:avLst/>
              <a:gdLst>
                <a:gd name="T0" fmla="*/ 53 w 54"/>
                <a:gd name="T1" fmla="*/ 13 h 13"/>
                <a:gd name="T2" fmla="*/ 0 w 54"/>
                <a:gd name="T3" fmla="*/ 12 h 13"/>
                <a:gd name="T4" fmla="*/ 0 w 54"/>
                <a:gd name="T5" fmla="*/ 0 h 13"/>
                <a:gd name="T6" fmla="*/ 54 w 54"/>
                <a:gd name="T7" fmla="*/ 2 h 13"/>
                <a:gd name="T8" fmla="*/ 53 w 5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3">
                  <a:moveTo>
                    <a:pt x="53" y="13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54" y="2"/>
                  </a:lnTo>
                  <a:lnTo>
                    <a:pt x="53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87" name="Freeform 412"/>
            <p:cNvSpPr>
              <a:spLocks/>
            </p:cNvSpPr>
            <p:nvPr/>
          </p:nvSpPr>
          <p:spPr bwMode="auto">
            <a:xfrm>
              <a:off x="7230568" y="2351235"/>
              <a:ext cx="52211" cy="41769"/>
            </a:xfrm>
            <a:custGeom>
              <a:avLst/>
              <a:gdLst>
                <a:gd name="T0" fmla="*/ 3 w 51"/>
                <a:gd name="T1" fmla="*/ 0 h 40"/>
                <a:gd name="T2" fmla="*/ 51 w 51"/>
                <a:gd name="T3" fmla="*/ 37 h 40"/>
                <a:gd name="T4" fmla="*/ 48 w 51"/>
                <a:gd name="T5" fmla="*/ 40 h 40"/>
                <a:gd name="T6" fmla="*/ 0 w 51"/>
                <a:gd name="T7" fmla="*/ 6 h 40"/>
                <a:gd name="T8" fmla="*/ 3 w 51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3" y="0"/>
                  </a:moveTo>
                  <a:lnTo>
                    <a:pt x="51" y="37"/>
                  </a:lnTo>
                  <a:lnTo>
                    <a:pt x="48" y="40"/>
                  </a:lnTo>
                  <a:lnTo>
                    <a:pt x="0" y="6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88" name="Freeform 413"/>
            <p:cNvSpPr>
              <a:spLocks/>
            </p:cNvSpPr>
            <p:nvPr/>
          </p:nvSpPr>
          <p:spPr bwMode="auto">
            <a:xfrm>
              <a:off x="7235789" y="2387782"/>
              <a:ext cx="52211" cy="41769"/>
            </a:xfrm>
            <a:custGeom>
              <a:avLst/>
              <a:gdLst>
                <a:gd name="T0" fmla="*/ 48 w 51"/>
                <a:gd name="T1" fmla="*/ 0 h 42"/>
                <a:gd name="T2" fmla="*/ 51 w 51"/>
                <a:gd name="T3" fmla="*/ 6 h 42"/>
                <a:gd name="T4" fmla="*/ 3 w 51"/>
                <a:gd name="T5" fmla="*/ 42 h 42"/>
                <a:gd name="T6" fmla="*/ 0 w 51"/>
                <a:gd name="T7" fmla="*/ 37 h 42"/>
                <a:gd name="T8" fmla="*/ 48 w 51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2">
                  <a:moveTo>
                    <a:pt x="48" y="0"/>
                  </a:moveTo>
                  <a:lnTo>
                    <a:pt x="51" y="6"/>
                  </a:lnTo>
                  <a:lnTo>
                    <a:pt x="3" y="42"/>
                  </a:lnTo>
                  <a:lnTo>
                    <a:pt x="0" y="37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89" name="Freeform 414"/>
            <p:cNvSpPr>
              <a:spLocks/>
            </p:cNvSpPr>
            <p:nvPr/>
          </p:nvSpPr>
          <p:spPr bwMode="auto">
            <a:xfrm>
              <a:off x="7183578" y="2387782"/>
              <a:ext cx="57430" cy="41769"/>
            </a:xfrm>
            <a:custGeom>
              <a:avLst/>
              <a:gdLst>
                <a:gd name="T0" fmla="*/ 6 w 54"/>
                <a:gd name="T1" fmla="*/ 0 h 39"/>
                <a:gd name="T2" fmla="*/ 54 w 54"/>
                <a:gd name="T3" fmla="*/ 34 h 39"/>
                <a:gd name="T4" fmla="*/ 51 w 54"/>
                <a:gd name="T5" fmla="*/ 39 h 39"/>
                <a:gd name="T6" fmla="*/ 0 w 54"/>
                <a:gd name="T7" fmla="*/ 5 h 39"/>
                <a:gd name="T8" fmla="*/ 6 w 54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9">
                  <a:moveTo>
                    <a:pt x="6" y="0"/>
                  </a:moveTo>
                  <a:lnTo>
                    <a:pt x="54" y="34"/>
                  </a:lnTo>
                  <a:lnTo>
                    <a:pt x="51" y="39"/>
                  </a:lnTo>
                  <a:lnTo>
                    <a:pt x="0" y="5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90" name="Freeform 415"/>
            <p:cNvSpPr>
              <a:spLocks/>
            </p:cNvSpPr>
            <p:nvPr/>
          </p:nvSpPr>
          <p:spPr bwMode="auto">
            <a:xfrm>
              <a:off x="7183578" y="2351235"/>
              <a:ext cx="52211" cy="41769"/>
            </a:xfrm>
            <a:custGeom>
              <a:avLst/>
              <a:gdLst>
                <a:gd name="T0" fmla="*/ 48 w 51"/>
                <a:gd name="T1" fmla="*/ 0 h 42"/>
                <a:gd name="T2" fmla="*/ 51 w 51"/>
                <a:gd name="T3" fmla="*/ 6 h 42"/>
                <a:gd name="T4" fmla="*/ 6 w 51"/>
                <a:gd name="T5" fmla="*/ 42 h 42"/>
                <a:gd name="T6" fmla="*/ 0 w 51"/>
                <a:gd name="T7" fmla="*/ 37 h 42"/>
                <a:gd name="T8" fmla="*/ 48 w 51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2">
                  <a:moveTo>
                    <a:pt x="48" y="0"/>
                  </a:moveTo>
                  <a:lnTo>
                    <a:pt x="51" y="6"/>
                  </a:lnTo>
                  <a:lnTo>
                    <a:pt x="6" y="42"/>
                  </a:lnTo>
                  <a:lnTo>
                    <a:pt x="0" y="37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91" name="Freeform 416"/>
            <p:cNvSpPr>
              <a:spLocks/>
            </p:cNvSpPr>
            <p:nvPr/>
          </p:nvSpPr>
          <p:spPr bwMode="auto">
            <a:xfrm>
              <a:off x="7188800" y="2387782"/>
              <a:ext cx="46990" cy="5221"/>
            </a:xfrm>
            <a:custGeom>
              <a:avLst/>
              <a:gdLst>
                <a:gd name="T0" fmla="*/ 48 w 48"/>
                <a:gd name="T1" fmla="*/ 0 h 8"/>
                <a:gd name="T2" fmla="*/ 48 w 48"/>
                <a:gd name="T3" fmla="*/ 6 h 8"/>
                <a:gd name="T4" fmla="*/ 0 w 48"/>
                <a:gd name="T5" fmla="*/ 8 h 8"/>
                <a:gd name="T6" fmla="*/ 0 w 48"/>
                <a:gd name="T7" fmla="*/ 3 h 8"/>
                <a:gd name="T8" fmla="*/ 48 w 4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8">
                  <a:moveTo>
                    <a:pt x="48" y="0"/>
                  </a:moveTo>
                  <a:lnTo>
                    <a:pt x="48" y="6"/>
                  </a:lnTo>
                  <a:lnTo>
                    <a:pt x="0" y="8"/>
                  </a:lnTo>
                  <a:lnTo>
                    <a:pt x="0" y="3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92" name="Freeform 417"/>
            <p:cNvSpPr>
              <a:spLocks/>
            </p:cNvSpPr>
            <p:nvPr/>
          </p:nvSpPr>
          <p:spPr bwMode="auto">
            <a:xfrm>
              <a:off x="7235789" y="2387782"/>
              <a:ext cx="46990" cy="5221"/>
            </a:xfrm>
            <a:custGeom>
              <a:avLst/>
              <a:gdLst>
                <a:gd name="T0" fmla="*/ 0 w 48"/>
                <a:gd name="T1" fmla="*/ 0 h 8"/>
                <a:gd name="T2" fmla="*/ 48 w 48"/>
                <a:gd name="T3" fmla="*/ 3 h 8"/>
                <a:gd name="T4" fmla="*/ 48 w 48"/>
                <a:gd name="T5" fmla="*/ 8 h 8"/>
                <a:gd name="T6" fmla="*/ 0 w 48"/>
                <a:gd name="T7" fmla="*/ 6 h 8"/>
                <a:gd name="T8" fmla="*/ 0 w 4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8">
                  <a:moveTo>
                    <a:pt x="0" y="0"/>
                  </a:moveTo>
                  <a:lnTo>
                    <a:pt x="48" y="3"/>
                  </a:lnTo>
                  <a:lnTo>
                    <a:pt x="48" y="8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93" name="Freeform 418"/>
            <p:cNvSpPr>
              <a:spLocks/>
            </p:cNvSpPr>
            <p:nvPr/>
          </p:nvSpPr>
          <p:spPr bwMode="auto">
            <a:xfrm>
              <a:off x="7230568" y="2288584"/>
              <a:ext cx="46990" cy="36548"/>
            </a:xfrm>
            <a:custGeom>
              <a:avLst/>
              <a:gdLst>
                <a:gd name="T0" fmla="*/ 3 w 45"/>
                <a:gd name="T1" fmla="*/ 0 h 37"/>
                <a:gd name="T2" fmla="*/ 45 w 45"/>
                <a:gd name="T3" fmla="*/ 31 h 37"/>
                <a:gd name="T4" fmla="*/ 42 w 45"/>
                <a:gd name="T5" fmla="*/ 37 h 37"/>
                <a:gd name="T6" fmla="*/ 0 w 45"/>
                <a:gd name="T7" fmla="*/ 3 h 37"/>
                <a:gd name="T8" fmla="*/ 3 w 45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7">
                  <a:moveTo>
                    <a:pt x="3" y="0"/>
                  </a:moveTo>
                  <a:lnTo>
                    <a:pt x="45" y="31"/>
                  </a:lnTo>
                  <a:lnTo>
                    <a:pt x="42" y="37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94" name="Freeform 419"/>
            <p:cNvSpPr>
              <a:spLocks/>
            </p:cNvSpPr>
            <p:nvPr/>
          </p:nvSpPr>
          <p:spPr bwMode="auto">
            <a:xfrm>
              <a:off x="7235789" y="2319908"/>
              <a:ext cx="46990" cy="36548"/>
            </a:xfrm>
            <a:custGeom>
              <a:avLst/>
              <a:gdLst>
                <a:gd name="T0" fmla="*/ 42 w 45"/>
                <a:gd name="T1" fmla="*/ 0 h 37"/>
                <a:gd name="T2" fmla="*/ 45 w 45"/>
                <a:gd name="T3" fmla="*/ 3 h 37"/>
                <a:gd name="T4" fmla="*/ 3 w 45"/>
                <a:gd name="T5" fmla="*/ 37 h 37"/>
                <a:gd name="T6" fmla="*/ 0 w 45"/>
                <a:gd name="T7" fmla="*/ 31 h 37"/>
                <a:gd name="T8" fmla="*/ 42 w 45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7">
                  <a:moveTo>
                    <a:pt x="42" y="0"/>
                  </a:moveTo>
                  <a:lnTo>
                    <a:pt x="45" y="3"/>
                  </a:lnTo>
                  <a:lnTo>
                    <a:pt x="3" y="37"/>
                  </a:lnTo>
                  <a:lnTo>
                    <a:pt x="0" y="31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95" name="Freeform 420"/>
            <p:cNvSpPr>
              <a:spLocks/>
            </p:cNvSpPr>
            <p:nvPr/>
          </p:nvSpPr>
          <p:spPr bwMode="auto">
            <a:xfrm>
              <a:off x="7188800" y="2319908"/>
              <a:ext cx="52211" cy="36548"/>
            </a:xfrm>
            <a:custGeom>
              <a:avLst/>
              <a:gdLst>
                <a:gd name="T0" fmla="*/ 2 w 48"/>
                <a:gd name="T1" fmla="*/ 0 h 37"/>
                <a:gd name="T2" fmla="*/ 48 w 48"/>
                <a:gd name="T3" fmla="*/ 31 h 37"/>
                <a:gd name="T4" fmla="*/ 45 w 48"/>
                <a:gd name="T5" fmla="*/ 37 h 37"/>
                <a:gd name="T6" fmla="*/ 0 w 48"/>
                <a:gd name="T7" fmla="*/ 6 h 37"/>
                <a:gd name="T8" fmla="*/ 2 w 4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7">
                  <a:moveTo>
                    <a:pt x="2" y="0"/>
                  </a:moveTo>
                  <a:lnTo>
                    <a:pt x="48" y="31"/>
                  </a:lnTo>
                  <a:lnTo>
                    <a:pt x="45" y="37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96" name="Freeform 421"/>
            <p:cNvSpPr>
              <a:spLocks/>
            </p:cNvSpPr>
            <p:nvPr/>
          </p:nvSpPr>
          <p:spPr bwMode="auto">
            <a:xfrm>
              <a:off x="7188800" y="2288584"/>
              <a:ext cx="46990" cy="36548"/>
            </a:xfrm>
            <a:custGeom>
              <a:avLst/>
              <a:gdLst>
                <a:gd name="T0" fmla="*/ 42 w 45"/>
                <a:gd name="T1" fmla="*/ 0 h 37"/>
                <a:gd name="T2" fmla="*/ 45 w 45"/>
                <a:gd name="T3" fmla="*/ 3 h 37"/>
                <a:gd name="T4" fmla="*/ 2 w 45"/>
                <a:gd name="T5" fmla="*/ 37 h 37"/>
                <a:gd name="T6" fmla="*/ 0 w 45"/>
                <a:gd name="T7" fmla="*/ 34 h 37"/>
                <a:gd name="T8" fmla="*/ 42 w 45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7">
                  <a:moveTo>
                    <a:pt x="42" y="0"/>
                  </a:moveTo>
                  <a:lnTo>
                    <a:pt x="45" y="3"/>
                  </a:lnTo>
                  <a:lnTo>
                    <a:pt x="2" y="37"/>
                  </a:lnTo>
                  <a:lnTo>
                    <a:pt x="0" y="34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97" name="Freeform 422"/>
            <p:cNvSpPr>
              <a:spLocks/>
            </p:cNvSpPr>
            <p:nvPr/>
          </p:nvSpPr>
          <p:spPr bwMode="auto">
            <a:xfrm>
              <a:off x="7188800" y="2319908"/>
              <a:ext cx="46990" cy="5221"/>
            </a:xfrm>
            <a:custGeom>
              <a:avLst/>
              <a:gdLst>
                <a:gd name="T0" fmla="*/ 45 w 45"/>
                <a:gd name="T1" fmla="*/ 0 h 9"/>
                <a:gd name="T2" fmla="*/ 45 w 45"/>
                <a:gd name="T3" fmla="*/ 6 h 9"/>
                <a:gd name="T4" fmla="*/ 2 w 45"/>
                <a:gd name="T5" fmla="*/ 9 h 9"/>
                <a:gd name="T6" fmla="*/ 0 w 45"/>
                <a:gd name="T7" fmla="*/ 3 h 9"/>
                <a:gd name="T8" fmla="*/ 45 w 4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9">
                  <a:moveTo>
                    <a:pt x="45" y="0"/>
                  </a:moveTo>
                  <a:lnTo>
                    <a:pt x="45" y="6"/>
                  </a:lnTo>
                  <a:lnTo>
                    <a:pt x="2" y="9"/>
                  </a:lnTo>
                  <a:lnTo>
                    <a:pt x="0" y="3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98" name="Freeform 423"/>
            <p:cNvSpPr>
              <a:spLocks/>
            </p:cNvSpPr>
            <p:nvPr/>
          </p:nvSpPr>
          <p:spPr bwMode="auto">
            <a:xfrm>
              <a:off x="7235789" y="2319908"/>
              <a:ext cx="41769" cy="5221"/>
            </a:xfrm>
            <a:custGeom>
              <a:avLst/>
              <a:gdLst>
                <a:gd name="T0" fmla="*/ 0 w 39"/>
                <a:gd name="T1" fmla="*/ 0 h 9"/>
                <a:gd name="T2" fmla="*/ 39 w 39"/>
                <a:gd name="T3" fmla="*/ 3 h 9"/>
                <a:gd name="T4" fmla="*/ 39 w 39"/>
                <a:gd name="T5" fmla="*/ 9 h 9"/>
                <a:gd name="T6" fmla="*/ 0 w 39"/>
                <a:gd name="T7" fmla="*/ 6 h 9"/>
                <a:gd name="T8" fmla="*/ 0 w 3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9">
                  <a:moveTo>
                    <a:pt x="0" y="0"/>
                  </a:moveTo>
                  <a:lnTo>
                    <a:pt x="39" y="3"/>
                  </a:lnTo>
                  <a:lnTo>
                    <a:pt x="39" y="9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99" name="Freeform 424"/>
            <p:cNvSpPr>
              <a:spLocks/>
            </p:cNvSpPr>
            <p:nvPr/>
          </p:nvSpPr>
          <p:spPr bwMode="auto">
            <a:xfrm>
              <a:off x="7230568" y="2225931"/>
              <a:ext cx="46990" cy="36548"/>
            </a:xfrm>
            <a:custGeom>
              <a:avLst/>
              <a:gdLst>
                <a:gd name="T0" fmla="*/ 3 w 45"/>
                <a:gd name="T1" fmla="*/ 0 h 37"/>
                <a:gd name="T2" fmla="*/ 45 w 45"/>
                <a:gd name="T3" fmla="*/ 34 h 37"/>
                <a:gd name="T4" fmla="*/ 42 w 45"/>
                <a:gd name="T5" fmla="*/ 37 h 37"/>
                <a:gd name="T6" fmla="*/ 0 w 45"/>
                <a:gd name="T7" fmla="*/ 6 h 37"/>
                <a:gd name="T8" fmla="*/ 3 w 45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7">
                  <a:moveTo>
                    <a:pt x="3" y="0"/>
                  </a:moveTo>
                  <a:lnTo>
                    <a:pt x="45" y="34"/>
                  </a:lnTo>
                  <a:lnTo>
                    <a:pt x="42" y="37"/>
                  </a:lnTo>
                  <a:lnTo>
                    <a:pt x="0" y="6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00" name="Freeform 425"/>
            <p:cNvSpPr>
              <a:spLocks/>
            </p:cNvSpPr>
            <p:nvPr/>
          </p:nvSpPr>
          <p:spPr bwMode="auto">
            <a:xfrm>
              <a:off x="7235789" y="2257257"/>
              <a:ext cx="46990" cy="36548"/>
            </a:xfrm>
            <a:custGeom>
              <a:avLst/>
              <a:gdLst>
                <a:gd name="T0" fmla="*/ 42 w 45"/>
                <a:gd name="T1" fmla="*/ 0 h 40"/>
                <a:gd name="T2" fmla="*/ 45 w 45"/>
                <a:gd name="T3" fmla="*/ 6 h 40"/>
                <a:gd name="T4" fmla="*/ 3 w 45"/>
                <a:gd name="T5" fmla="*/ 40 h 40"/>
                <a:gd name="T6" fmla="*/ 0 w 45"/>
                <a:gd name="T7" fmla="*/ 34 h 40"/>
                <a:gd name="T8" fmla="*/ 42 w 45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0">
                  <a:moveTo>
                    <a:pt x="42" y="0"/>
                  </a:moveTo>
                  <a:lnTo>
                    <a:pt x="45" y="6"/>
                  </a:lnTo>
                  <a:lnTo>
                    <a:pt x="3" y="40"/>
                  </a:lnTo>
                  <a:lnTo>
                    <a:pt x="0" y="34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01" name="Freeform 426"/>
            <p:cNvSpPr>
              <a:spLocks/>
            </p:cNvSpPr>
            <p:nvPr/>
          </p:nvSpPr>
          <p:spPr bwMode="auto">
            <a:xfrm>
              <a:off x="7188800" y="2257257"/>
              <a:ext cx="52211" cy="36548"/>
            </a:xfrm>
            <a:custGeom>
              <a:avLst/>
              <a:gdLst>
                <a:gd name="T0" fmla="*/ 2 w 48"/>
                <a:gd name="T1" fmla="*/ 0 h 37"/>
                <a:gd name="T2" fmla="*/ 48 w 48"/>
                <a:gd name="T3" fmla="*/ 31 h 37"/>
                <a:gd name="T4" fmla="*/ 45 w 48"/>
                <a:gd name="T5" fmla="*/ 37 h 37"/>
                <a:gd name="T6" fmla="*/ 0 w 48"/>
                <a:gd name="T7" fmla="*/ 6 h 37"/>
                <a:gd name="T8" fmla="*/ 2 w 4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7">
                  <a:moveTo>
                    <a:pt x="2" y="0"/>
                  </a:moveTo>
                  <a:lnTo>
                    <a:pt x="48" y="31"/>
                  </a:lnTo>
                  <a:lnTo>
                    <a:pt x="45" y="37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02" name="Freeform 427"/>
            <p:cNvSpPr>
              <a:spLocks/>
            </p:cNvSpPr>
            <p:nvPr/>
          </p:nvSpPr>
          <p:spPr bwMode="auto">
            <a:xfrm>
              <a:off x="7188800" y="2225931"/>
              <a:ext cx="46990" cy="36548"/>
            </a:xfrm>
            <a:custGeom>
              <a:avLst/>
              <a:gdLst>
                <a:gd name="T0" fmla="*/ 42 w 45"/>
                <a:gd name="T1" fmla="*/ 0 h 40"/>
                <a:gd name="T2" fmla="*/ 45 w 45"/>
                <a:gd name="T3" fmla="*/ 6 h 40"/>
                <a:gd name="T4" fmla="*/ 2 w 45"/>
                <a:gd name="T5" fmla="*/ 40 h 40"/>
                <a:gd name="T6" fmla="*/ 0 w 45"/>
                <a:gd name="T7" fmla="*/ 34 h 40"/>
                <a:gd name="T8" fmla="*/ 42 w 45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0">
                  <a:moveTo>
                    <a:pt x="42" y="0"/>
                  </a:moveTo>
                  <a:lnTo>
                    <a:pt x="45" y="6"/>
                  </a:lnTo>
                  <a:lnTo>
                    <a:pt x="2" y="40"/>
                  </a:lnTo>
                  <a:lnTo>
                    <a:pt x="0" y="34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03" name="Freeform 428"/>
            <p:cNvSpPr>
              <a:spLocks/>
            </p:cNvSpPr>
            <p:nvPr/>
          </p:nvSpPr>
          <p:spPr bwMode="auto">
            <a:xfrm>
              <a:off x="7188800" y="2257257"/>
              <a:ext cx="46990" cy="5221"/>
            </a:xfrm>
            <a:custGeom>
              <a:avLst/>
              <a:gdLst>
                <a:gd name="T0" fmla="*/ 45 w 45"/>
                <a:gd name="T1" fmla="*/ 0 h 9"/>
                <a:gd name="T2" fmla="*/ 45 w 45"/>
                <a:gd name="T3" fmla="*/ 6 h 9"/>
                <a:gd name="T4" fmla="*/ 2 w 45"/>
                <a:gd name="T5" fmla="*/ 9 h 9"/>
                <a:gd name="T6" fmla="*/ 0 w 45"/>
                <a:gd name="T7" fmla="*/ 3 h 9"/>
                <a:gd name="T8" fmla="*/ 45 w 4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9">
                  <a:moveTo>
                    <a:pt x="45" y="0"/>
                  </a:moveTo>
                  <a:lnTo>
                    <a:pt x="45" y="6"/>
                  </a:lnTo>
                  <a:lnTo>
                    <a:pt x="2" y="9"/>
                  </a:lnTo>
                  <a:lnTo>
                    <a:pt x="0" y="3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04" name="Freeform 429"/>
            <p:cNvSpPr>
              <a:spLocks/>
            </p:cNvSpPr>
            <p:nvPr/>
          </p:nvSpPr>
          <p:spPr bwMode="auto">
            <a:xfrm>
              <a:off x="7235789" y="2257257"/>
              <a:ext cx="41769" cy="5221"/>
            </a:xfrm>
            <a:custGeom>
              <a:avLst/>
              <a:gdLst>
                <a:gd name="T0" fmla="*/ 0 w 39"/>
                <a:gd name="T1" fmla="*/ 0 h 9"/>
                <a:gd name="T2" fmla="*/ 39 w 39"/>
                <a:gd name="T3" fmla="*/ 3 h 9"/>
                <a:gd name="T4" fmla="*/ 39 w 39"/>
                <a:gd name="T5" fmla="*/ 9 h 9"/>
                <a:gd name="T6" fmla="*/ 0 w 39"/>
                <a:gd name="T7" fmla="*/ 6 h 9"/>
                <a:gd name="T8" fmla="*/ 0 w 3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9">
                  <a:moveTo>
                    <a:pt x="0" y="0"/>
                  </a:moveTo>
                  <a:lnTo>
                    <a:pt x="39" y="3"/>
                  </a:lnTo>
                  <a:lnTo>
                    <a:pt x="39" y="9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05" name="Freeform 430"/>
            <p:cNvSpPr>
              <a:spLocks/>
            </p:cNvSpPr>
            <p:nvPr/>
          </p:nvSpPr>
          <p:spPr bwMode="auto">
            <a:xfrm>
              <a:off x="7230568" y="2163280"/>
              <a:ext cx="41769" cy="31327"/>
            </a:xfrm>
            <a:custGeom>
              <a:avLst/>
              <a:gdLst>
                <a:gd name="T0" fmla="*/ 3 w 39"/>
                <a:gd name="T1" fmla="*/ 0 h 34"/>
                <a:gd name="T2" fmla="*/ 39 w 39"/>
                <a:gd name="T3" fmla="*/ 28 h 34"/>
                <a:gd name="T4" fmla="*/ 37 w 39"/>
                <a:gd name="T5" fmla="*/ 34 h 34"/>
                <a:gd name="T6" fmla="*/ 0 w 39"/>
                <a:gd name="T7" fmla="*/ 3 h 34"/>
                <a:gd name="T8" fmla="*/ 3 w 39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4">
                  <a:moveTo>
                    <a:pt x="3" y="0"/>
                  </a:moveTo>
                  <a:lnTo>
                    <a:pt x="39" y="28"/>
                  </a:lnTo>
                  <a:lnTo>
                    <a:pt x="37" y="34"/>
                  </a:lnTo>
                  <a:lnTo>
                    <a:pt x="0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06" name="Freeform 431"/>
            <p:cNvSpPr>
              <a:spLocks/>
            </p:cNvSpPr>
            <p:nvPr/>
          </p:nvSpPr>
          <p:spPr bwMode="auto">
            <a:xfrm>
              <a:off x="7235789" y="2189383"/>
              <a:ext cx="41769" cy="36548"/>
            </a:xfrm>
            <a:custGeom>
              <a:avLst/>
              <a:gdLst>
                <a:gd name="T0" fmla="*/ 36 w 39"/>
                <a:gd name="T1" fmla="*/ 0 h 34"/>
                <a:gd name="T2" fmla="*/ 39 w 39"/>
                <a:gd name="T3" fmla="*/ 3 h 34"/>
                <a:gd name="T4" fmla="*/ 3 w 39"/>
                <a:gd name="T5" fmla="*/ 34 h 34"/>
                <a:gd name="T6" fmla="*/ 0 w 39"/>
                <a:gd name="T7" fmla="*/ 28 h 34"/>
                <a:gd name="T8" fmla="*/ 36 w 39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4">
                  <a:moveTo>
                    <a:pt x="36" y="0"/>
                  </a:moveTo>
                  <a:lnTo>
                    <a:pt x="39" y="3"/>
                  </a:lnTo>
                  <a:lnTo>
                    <a:pt x="3" y="34"/>
                  </a:lnTo>
                  <a:lnTo>
                    <a:pt x="0" y="28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07" name="Freeform 432"/>
            <p:cNvSpPr>
              <a:spLocks/>
            </p:cNvSpPr>
            <p:nvPr/>
          </p:nvSpPr>
          <p:spPr bwMode="auto">
            <a:xfrm>
              <a:off x="7194021" y="2189383"/>
              <a:ext cx="46990" cy="36548"/>
            </a:xfrm>
            <a:custGeom>
              <a:avLst/>
              <a:gdLst>
                <a:gd name="T0" fmla="*/ 3 w 43"/>
                <a:gd name="T1" fmla="*/ 0 h 34"/>
                <a:gd name="T2" fmla="*/ 43 w 43"/>
                <a:gd name="T3" fmla="*/ 28 h 34"/>
                <a:gd name="T4" fmla="*/ 40 w 43"/>
                <a:gd name="T5" fmla="*/ 34 h 34"/>
                <a:gd name="T6" fmla="*/ 0 w 43"/>
                <a:gd name="T7" fmla="*/ 6 h 34"/>
                <a:gd name="T8" fmla="*/ 3 w 4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4">
                  <a:moveTo>
                    <a:pt x="3" y="0"/>
                  </a:moveTo>
                  <a:lnTo>
                    <a:pt x="43" y="28"/>
                  </a:lnTo>
                  <a:lnTo>
                    <a:pt x="40" y="34"/>
                  </a:lnTo>
                  <a:lnTo>
                    <a:pt x="0" y="6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08" name="Freeform 433"/>
            <p:cNvSpPr>
              <a:spLocks/>
            </p:cNvSpPr>
            <p:nvPr/>
          </p:nvSpPr>
          <p:spPr bwMode="auto">
            <a:xfrm>
              <a:off x="7194021" y="2163280"/>
              <a:ext cx="41769" cy="31327"/>
            </a:xfrm>
            <a:custGeom>
              <a:avLst/>
              <a:gdLst>
                <a:gd name="T0" fmla="*/ 37 w 40"/>
                <a:gd name="T1" fmla="*/ 0 h 34"/>
                <a:gd name="T2" fmla="*/ 40 w 40"/>
                <a:gd name="T3" fmla="*/ 3 h 34"/>
                <a:gd name="T4" fmla="*/ 3 w 40"/>
                <a:gd name="T5" fmla="*/ 34 h 34"/>
                <a:gd name="T6" fmla="*/ 0 w 40"/>
                <a:gd name="T7" fmla="*/ 28 h 34"/>
                <a:gd name="T8" fmla="*/ 37 w 40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">
                  <a:moveTo>
                    <a:pt x="37" y="0"/>
                  </a:moveTo>
                  <a:lnTo>
                    <a:pt x="40" y="3"/>
                  </a:lnTo>
                  <a:lnTo>
                    <a:pt x="3" y="34"/>
                  </a:lnTo>
                  <a:lnTo>
                    <a:pt x="0" y="28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09" name="Freeform 434"/>
            <p:cNvSpPr>
              <a:spLocks/>
            </p:cNvSpPr>
            <p:nvPr/>
          </p:nvSpPr>
          <p:spPr bwMode="auto">
            <a:xfrm>
              <a:off x="7194021" y="2189383"/>
              <a:ext cx="41769" cy="5221"/>
            </a:xfrm>
            <a:custGeom>
              <a:avLst/>
              <a:gdLst>
                <a:gd name="T0" fmla="*/ 40 w 40"/>
                <a:gd name="T1" fmla="*/ 0 h 9"/>
                <a:gd name="T2" fmla="*/ 40 w 40"/>
                <a:gd name="T3" fmla="*/ 6 h 9"/>
                <a:gd name="T4" fmla="*/ 0 w 40"/>
                <a:gd name="T5" fmla="*/ 9 h 9"/>
                <a:gd name="T6" fmla="*/ 0 w 40"/>
                <a:gd name="T7" fmla="*/ 3 h 9"/>
                <a:gd name="T8" fmla="*/ 40 w 4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9">
                  <a:moveTo>
                    <a:pt x="40" y="0"/>
                  </a:moveTo>
                  <a:lnTo>
                    <a:pt x="40" y="6"/>
                  </a:lnTo>
                  <a:lnTo>
                    <a:pt x="0" y="9"/>
                  </a:lnTo>
                  <a:lnTo>
                    <a:pt x="0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10" name="Freeform 435"/>
            <p:cNvSpPr>
              <a:spLocks/>
            </p:cNvSpPr>
            <p:nvPr/>
          </p:nvSpPr>
          <p:spPr bwMode="auto">
            <a:xfrm>
              <a:off x="7235789" y="2189383"/>
              <a:ext cx="36548" cy="5221"/>
            </a:xfrm>
            <a:custGeom>
              <a:avLst/>
              <a:gdLst>
                <a:gd name="T0" fmla="*/ 0 w 36"/>
                <a:gd name="T1" fmla="*/ 0 h 9"/>
                <a:gd name="T2" fmla="*/ 36 w 36"/>
                <a:gd name="T3" fmla="*/ 3 h 9"/>
                <a:gd name="T4" fmla="*/ 36 w 36"/>
                <a:gd name="T5" fmla="*/ 9 h 9"/>
                <a:gd name="T6" fmla="*/ 0 w 36"/>
                <a:gd name="T7" fmla="*/ 6 h 9"/>
                <a:gd name="T8" fmla="*/ 0 w 3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9">
                  <a:moveTo>
                    <a:pt x="0" y="0"/>
                  </a:moveTo>
                  <a:lnTo>
                    <a:pt x="36" y="3"/>
                  </a:lnTo>
                  <a:lnTo>
                    <a:pt x="36" y="9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11" name="Rectangle 436"/>
            <p:cNvSpPr>
              <a:spLocks noChangeArrowheads="1"/>
            </p:cNvSpPr>
            <p:nvPr/>
          </p:nvSpPr>
          <p:spPr bwMode="auto">
            <a:xfrm>
              <a:off x="7032169" y="2768914"/>
              <a:ext cx="219282" cy="29759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12" name="Rectangle 437"/>
            <p:cNvSpPr>
              <a:spLocks noChangeArrowheads="1"/>
            </p:cNvSpPr>
            <p:nvPr/>
          </p:nvSpPr>
          <p:spPr bwMode="auto">
            <a:xfrm>
              <a:off x="6593607" y="2408665"/>
              <a:ext cx="407237" cy="67872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13" name="Rectangle 438"/>
            <p:cNvSpPr>
              <a:spLocks noChangeArrowheads="1"/>
            </p:cNvSpPr>
            <p:nvPr/>
          </p:nvSpPr>
          <p:spPr bwMode="auto">
            <a:xfrm>
              <a:off x="6369104" y="2372119"/>
              <a:ext cx="856243" cy="4699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14" name="Rectangle 439"/>
            <p:cNvSpPr>
              <a:spLocks noChangeArrowheads="1"/>
            </p:cNvSpPr>
            <p:nvPr/>
          </p:nvSpPr>
          <p:spPr bwMode="auto">
            <a:xfrm>
              <a:off x="6525733" y="2711482"/>
              <a:ext cx="245387" cy="36546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15" name="Rectangle 440"/>
            <p:cNvSpPr>
              <a:spLocks noChangeArrowheads="1"/>
            </p:cNvSpPr>
            <p:nvPr/>
          </p:nvSpPr>
          <p:spPr bwMode="auto">
            <a:xfrm>
              <a:off x="7188800" y="2962090"/>
              <a:ext cx="182734" cy="9397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16" name="Rectangle 441"/>
            <p:cNvSpPr>
              <a:spLocks noChangeArrowheads="1"/>
            </p:cNvSpPr>
            <p:nvPr/>
          </p:nvSpPr>
          <p:spPr bwMode="auto">
            <a:xfrm>
              <a:off x="6442198" y="3040404"/>
              <a:ext cx="1117291" cy="12008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17" name="Rectangle 442"/>
            <p:cNvSpPr>
              <a:spLocks noChangeArrowheads="1"/>
            </p:cNvSpPr>
            <p:nvPr/>
          </p:nvSpPr>
          <p:spPr bwMode="auto">
            <a:xfrm>
              <a:off x="6948633" y="2737587"/>
              <a:ext cx="328923" cy="52209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218" name="Rectangle 443"/>
            <p:cNvSpPr>
              <a:spLocks noChangeArrowheads="1"/>
            </p:cNvSpPr>
            <p:nvPr/>
          </p:nvSpPr>
          <p:spPr bwMode="auto">
            <a:xfrm>
              <a:off x="6974739" y="2539190"/>
              <a:ext cx="219282" cy="50643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990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GTPEG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5731475" y="1993851"/>
            <a:ext cx="33528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Blocos estão localizados em distância superior a 50 km da costa e lâmina d’água acima de 50 m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34000"/>
            <a:ext cx="5724000" cy="5724000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5870622" y="3437111"/>
            <a:ext cx="3096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Necessidade de caracterização de ambientes de fundo (</a:t>
            </a:r>
            <a:r>
              <a:rPr lang="pt-BR" kern="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rodolitos</a:t>
            </a:r>
            <a:r>
              <a:rPr lang="pt-BR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e corais de águas profundas), a partir de dados primários</a:t>
            </a:r>
          </a:p>
        </p:txBody>
      </p:sp>
      <p:sp>
        <p:nvSpPr>
          <p:cNvPr id="3" name="Retângulo 2"/>
          <p:cNvSpPr/>
          <p:nvPr/>
        </p:nvSpPr>
        <p:spPr>
          <a:xfrm>
            <a:off x="5946975" y="5173295"/>
            <a:ext cx="29432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Caso os ambientes sejam identificados, será solicitada</a:t>
            </a:r>
            <a:r>
              <a:rPr lang="pt-BR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alteração </a:t>
            </a:r>
            <a:r>
              <a:rPr lang="pt-BR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da locação ou ainda a utilização de tecnologias alternativas</a:t>
            </a:r>
          </a:p>
        </p:txBody>
      </p:sp>
      <p:sp>
        <p:nvSpPr>
          <p:cNvPr id="9" name="Retângulo 8"/>
          <p:cNvSpPr/>
          <p:nvPr/>
        </p:nvSpPr>
        <p:spPr>
          <a:xfrm>
            <a:off x="0" y="167673"/>
            <a:ext cx="37316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do Ceará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61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167673"/>
            <a:ext cx="37316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do Ceará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GTPEG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5870622" y="1874583"/>
            <a:ext cx="3096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Projeto de Compensação poderá ser e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xi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gido caso sejam identificados conflitos com a atividade pesqueira</a:t>
            </a:r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34000"/>
            <a:ext cx="5724000" cy="5724000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5870622" y="4339405"/>
            <a:ext cx="3096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Cenários com alta probabilidade de toque na 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costa serão considerados para avaliação da viabilidade ambiental</a:t>
            </a:r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67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GTPEG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5731475" y="1824888"/>
            <a:ext cx="33528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POT-M-759 e POT-M-662: Pequena sobreposição com área proposta para criação da APA Litoral Leste do Ceará</a:t>
            </a:r>
            <a:endParaRPr lang="pt-BR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5773695" y="3288026"/>
            <a:ext cx="324262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Necessidade de caracterização de ambientes de fundo (</a:t>
            </a:r>
            <a:r>
              <a:rPr lang="pt-BR" kern="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rodolitos</a:t>
            </a:r>
            <a:r>
              <a:rPr lang="pt-BR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e corais de águas profundas), a partir de dados primários</a:t>
            </a:r>
            <a:endParaRPr lang="pt-BR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5773694" y="5054027"/>
            <a:ext cx="32923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Caso os ambientes sejam identificados, será </a:t>
            </a:r>
            <a:r>
              <a:rPr lang="pt-BR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solicitada </a:t>
            </a:r>
            <a:r>
              <a:rPr lang="pt-BR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alteração da locação ou ainda a utilização de tecnologias alternativas</a:t>
            </a:r>
          </a:p>
        </p:txBody>
      </p:sp>
      <p:grpSp>
        <p:nvGrpSpPr>
          <p:cNvPr id="12" name="Grupo 11"/>
          <p:cNvGrpSpPr/>
          <p:nvPr/>
        </p:nvGrpSpPr>
        <p:grpSpPr>
          <a:xfrm>
            <a:off x="109596" y="1824888"/>
            <a:ext cx="5446377" cy="4293704"/>
            <a:chOff x="109596" y="1824888"/>
            <a:chExt cx="5446377" cy="4293704"/>
          </a:xfrm>
        </p:grpSpPr>
        <p:pic>
          <p:nvPicPr>
            <p:cNvPr id="8" name="Imagem 7"/>
            <p:cNvPicPr>
              <a:picLocks noChangeAspect="1"/>
            </p:cNvPicPr>
            <p:nvPr/>
          </p:nvPicPr>
          <p:blipFill rotWithShape="1">
            <a:blip r:embed="rId3"/>
            <a:srcRect l="20761" t="22753" r="38152" b="19662"/>
            <a:stretch/>
          </p:blipFill>
          <p:spPr>
            <a:xfrm>
              <a:off x="109596" y="1824888"/>
              <a:ext cx="5446377" cy="4293704"/>
            </a:xfrm>
            <a:prstGeom prst="rect">
              <a:avLst/>
            </a:prstGeom>
          </p:spPr>
        </p:pic>
        <p:sp>
          <p:nvSpPr>
            <p:cNvPr id="10" name="Estrela de 5 pontas 9"/>
            <p:cNvSpPr/>
            <p:nvPr/>
          </p:nvSpPr>
          <p:spPr>
            <a:xfrm>
              <a:off x="1171704" y="2477113"/>
              <a:ext cx="150200" cy="172878"/>
            </a:xfrm>
            <a:prstGeom prst="star5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Estrela de 5 pontas 10"/>
            <p:cNvSpPr/>
            <p:nvPr/>
          </p:nvSpPr>
          <p:spPr>
            <a:xfrm>
              <a:off x="1612336" y="2831461"/>
              <a:ext cx="150200" cy="172878"/>
            </a:xfrm>
            <a:prstGeom prst="star5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13" name="Retângulo 12"/>
          <p:cNvSpPr/>
          <p:nvPr/>
        </p:nvSpPr>
        <p:spPr>
          <a:xfrm>
            <a:off x="298083" y="6289684"/>
            <a:ext cx="3096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6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Fonte: Parecer GTPEG nº 01/2018</a:t>
            </a:r>
            <a:endParaRPr lang="pt-BR" sz="16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0" y="183339"/>
            <a:ext cx="36675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Potiguar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183339"/>
            <a:ext cx="36675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Potiguar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GTPEG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34000"/>
            <a:ext cx="5724000" cy="5724000"/>
          </a:xfrm>
          <a:prstGeom prst="rect">
            <a:avLst/>
          </a:prstGeom>
        </p:spPr>
      </p:pic>
      <p:sp>
        <p:nvSpPr>
          <p:cNvPr id="10" name="Estrela de 5 pontas 9"/>
          <p:cNvSpPr/>
          <p:nvPr/>
        </p:nvSpPr>
        <p:spPr>
          <a:xfrm>
            <a:off x="1459939" y="3265472"/>
            <a:ext cx="150200" cy="172878"/>
          </a:xfrm>
          <a:prstGeom prst="star5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Estrela de 5 pontas 10"/>
          <p:cNvSpPr/>
          <p:nvPr/>
        </p:nvSpPr>
        <p:spPr>
          <a:xfrm>
            <a:off x="1821058" y="3626591"/>
            <a:ext cx="150200" cy="172878"/>
          </a:xfrm>
          <a:prstGeom prst="star5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Retângulo 11"/>
          <p:cNvSpPr/>
          <p:nvPr/>
        </p:nvSpPr>
        <p:spPr>
          <a:xfrm>
            <a:off x="5850744" y="1973973"/>
            <a:ext cx="3096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Projeto de Compensação poderá ser exigido caso sejam identificados conflitos com a atividade pesqueira</a:t>
            </a:r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5870622" y="4349345"/>
            <a:ext cx="3096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Cenários com alta probabilidade de toque na 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costa serão considerados para avaliação da viabilidade ambiental</a:t>
            </a:r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65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277002"/>
            <a:ext cx="53273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0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de Sergipe-Alagoas</a:t>
            </a:r>
            <a:endParaRPr lang="pt-BR" sz="40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GTPEG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34000"/>
            <a:ext cx="5724000" cy="5724000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5870622" y="1911490"/>
            <a:ext cx="3096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Licenciamento Ambiental de grande complexidade</a:t>
            </a:r>
          </a:p>
          <a:p>
            <a:pPr algn="ctr"/>
            <a:endParaRPr lang="pt-BR" sz="24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ctr"/>
            <a:r>
              <a:rPr lang="pt-BR" sz="24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Cenários com alta probabilidade de toque na costa serão considerados para avaliação da viabilidade </a:t>
            </a:r>
            <a:r>
              <a:rPr lang="pt-BR" sz="24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ambiental</a:t>
            </a:r>
            <a:endParaRPr lang="pt-BR" sz="24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567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147795"/>
            <a:ext cx="40696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de Campos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GTPEG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34000"/>
            <a:ext cx="5724000" cy="5724000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5870622" y="1841917"/>
            <a:ext cx="309600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Principais questões, na fase exploratória, que serão consideradas para avaliação da viabilidade ambiental: </a:t>
            </a:r>
          </a:p>
          <a:p>
            <a:pPr algn="ctr"/>
            <a:endParaRPr lang="pt-BR" sz="20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marL="285750" indent="-285750" 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Impactos </a:t>
            </a:r>
            <a:r>
              <a:rPr lang="pt-BR" sz="20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sobre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 pesca </a:t>
            </a:r>
            <a:endParaRPr lang="pt-BR" sz="20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marL="285750" indent="-285750" 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Presença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de bancos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biogênicos</a:t>
            </a:r>
          </a:p>
          <a:p>
            <a:pPr marL="285750" indent="-285750" 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I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mpactos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cumulativos de muitas atividades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concomitantes</a:t>
            </a:r>
          </a:p>
          <a:p>
            <a:pPr marL="285750" indent="-285750" 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Cenários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com alta probabilidade de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toque na costa</a:t>
            </a:r>
            <a:endParaRPr lang="pt-BR" sz="20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89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19"/>
          <p:cNvSpPr/>
          <p:nvPr/>
        </p:nvSpPr>
        <p:spPr>
          <a:xfrm>
            <a:off x="4788024" y="1496978"/>
            <a:ext cx="4176464" cy="50405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tângulo 18"/>
          <p:cNvSpPr/>
          <p:nvPr/>
        </p:nvSpPr>
        <p:spPr>
          <a:xfrm>
            <a:off x="215008" y="1496978"/>
            <a:ext cx="4176464" cy="50405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tângulo 7"/>
          <p:cNvSpPr/>
          <p:nvPr/>
        </p:nvSpPr>
        <p:spPr>
          <a:xfrm>
            <a:off x="107504" y="283295"/>
            <a:ext cx="48993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Pareceres Ambientais</a:t>
            </a:r>
          </a:p>
        </p:txBody>
      </p:sp>
      <p:pic>
        <p:nvPicPr>
          <p:cNvPr id="15" name="Imagem 14" descr="concurso-mm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477691"/>
            <a:ext cx="1259632" cy="455224"/>
          </a:xfrm>
          <a:prstGeom prst="rect">
            <a:avLst/>
          </a:prstGeom>
        </p:spPr>
      </p:pic>
      <p:pic>
        <p:nvPicPr>
          <p:cNvPr id="16" name="Imagem 15" descr="ibam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4235629"/>
            <a:ext cx="921563" cy="921563"/>
          </a:xfrm>
          <a:prstGeom prst="rect">
            <a:avLst/>
          </a:prstGeom>
        </p:spPr>
      </p:pic>
      <p:pic>
        <p:nvPicPr>
          <p:cNvPr id="17" name="Imagem 16" descr="icmbi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83768" y="4333675"/>
            <a:ext cx="720080" cy="745283"/>
          </a:xfrm>
          <a:prstGeom prst="rect">
            <a:avLst/>
          </a:prstGeom>
        </p:spPr>
      </p:pic>
      <p:sp>
        <p:nvSpPr>
          <p:cNvPr id="6" name="Retângulo 40"/>
          <p:cNvSpPr>
            <a:spLocks noChangeArrowheads="1"/>
          </p:cNvSpPr>
          <p:nvPr/>
        </p:nvSpPr>
        <p:spPr bwMode="auto">
          <a:xfrm>
            <a:off x="27992" y="2132476"/>
            <a:ext cx="4392488" cy="192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sz="24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GTPEG</a:t>
            </a:r>
          </a:p>
          <a:p>
            <a:pPr algn="ctr"/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Grupo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de Trabalho </a:t>
            </a:r>
            <a:endParaRPr lang="pt-BR" sz="20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ctr"/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Interinstitucional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de Atividades de Exploração e Produção </a:t>
            </a:r>
            <a:endParaRPr lang="pt-BR" sz="20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ctr"/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de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Óleo e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Gás</a:t>
            </a:r>
          </a:p>
          <a:p>
            <a:pPr algn="ctr"/>
            <a:endParaRPr lang="pt-BR" sz="5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5399992" y="2432104"/>
            <a:ext cx="3019947" cy="1016849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flat" dir="t"/>
          </a:scene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spcFirstLastPara="0" vert="horz" wrap="square" lIns="26670" tIns="26670" rIns="26670" bIns="26670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700" b="1" kern="1200" dirty="0" smtClean="0">
                <a:latin typeface="Arial" pitchFamily="34" charset="0"/>
                <a:cs typeface="Arial" pitchFamily="34" charset="0"/>
              </a:rPr>
              <a:t> </a:t>
            </a:r>
            <a:endParaRPr lang="pt-BR" sz="2800" b="1" kern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tângulo 21"/>
          <p:cNvSpPr/>
          <p:nvPr/>
        </p:nvSpPr>
        <p:spPr>
          <a:xfrm>
            <a:off x="4788024" y="3041398"/>
            <a:ext cx="4176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Courier New" pitchFamily="49" charset="0"/>
              <a:buChar char="o"/>
            </a:pP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Licenciamento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Ambiental</a:t>
            </a:r>
          </a:p>
          <a:p>
            <a:pPr algn="ctr">
              <a:buFont typeface="Courier New" pitchFamily="49" charset="0"/>
              <a:buChar char="o"/>
            </a:pP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Gestão das Unidades de </a:t>
            </a:r>
          </a:p>
          <a:p>
            <a:pPr algn="ctr"/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Conservação Estaduais </a:t>
            </a:r>
          </a:p>
        </p:txBody>
      </p:sp>
      <p:sp>
        <p:nvSpPr>
          <p:cNvPr id="29" name="Retângulo 28"/>
          <p:cNvSpPr/>
          <p:nvPr/>
        </p:nvSpPr>
        <p:spPr>
          <a:xfrm>
            <a:off x="385315" y="1529230"/>
            <a:ext cx="3860352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11150">
              <a:lnSpc>
                <a:spcPct val="90000"/>
              </a:lnSpc>
              <a:spcAft>
                <a:spcPct val="3500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Blocos Marítimos/Terrestres</a:t>
            </a:r>
          </a:p>
        </p:txBody>
      </p:sp>
      <p:sp>
        <p:nvSpPr>
          <p:cNvPr id="30" name="Retângulo 29"/>
          <p:cNvSpPr/>
          <p:nvPr/>
        </p:nvSpPr>
        <p:spPr>
          <a:xfrm>
            <a:off x="5525808" y="1519291"/>
            <a:ext cx="2791149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11150">
              <a:lnSpc>
                <a:spcPct val="90000"/>
              </a:lnSpc>
              <a:spcAft>
                <a:spcPct val="35000"/>
              </a:spcAft>
            </a:pPr>
            <a:r>
              <a:rPr lang="pt-BR" sz="28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Blocos Terrestres</a:t>
            </a:r>
          </a:p>
        </p:txBody>
      </p:sp>
      <p:sp>
        <p:nvSpPr>
          <p:cNvPr id="31" name="Retângulo 41"/>
          <p:cNvSpPr>
            <a:spLocks noChangeArrowheads="1"/>
          </p:cNvSpPr>
          <p:nvPr/>
        </p:nvSpPr>
        <p:spPr bwMode="auto">
          <a:xfrm>
            <a:off x="4788024" y="2261684"/>
            <a:ext cx="42484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Órgãos Estaduais de Meio Ambiente (</a:t>
            </a:r>
            <a:r>
              <a:rPr lang="pt-BR" sz="2000" kern="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OEMAs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responsáveis pelo(a):</a:t>
            </a:r>
            <a:endParaRPr lang="pt-BR" sz="20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144016" y="5748084"/>
            <a:ext cx="8892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sz="24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Todos os blocos </a:t>
            </a:r>
            <a:r>
              <a:rPr lang="pt-BR" sz="24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em oferta na </a:t>
            </a:r>
            <a:r>
              <a:rPr lang="pt-BR" sz="24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15ª Rodada </a:t>
            </a:r>
            <a:r>
              <a:rPr lang="pt-BR" sz="24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foram considerados aptos à atividade de </a:t>
            </a:r>
            <a:r>
              <a:rPr lang="pt-BR" sz="24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E&amp;P pelos órgãos ambientais</a:t>
            </a:r>
            <a:endParaRPr lang="pt-BR" sz="24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68612" name="Picture 4" descr="http://www.prima.com.br/institucional/arquivo/thumb/clientes/ff1e592313e4cc88b7f2_300x170_0_0_1_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9" y="4350702"/>
            <a:ext cx="1296144" cy="7344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5004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94895" y="167673"/>
            <a:ext cx="37117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de Santos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GTPEG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34000"/>
            <a:ext cx="5724000" cy="5724000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5870622" y="1841917"/>
            <a:ext cx="309600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Principais questões, na fase exploratória, que serão consideradas para avaliação da viabilidade ambiental: </a:t>
            </a:r>
          </a:p>
          <a:p>
            <a:pPr algn="ctr"/>
            <a:endParaRPr lang="pt-BR" sz="20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marL="285750" indent="-285750" 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Impactos </a:t>
            </a:r>
            <a:r>
              <a:rPr lang="pt-BR" sz="20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sobre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 pesca </a:t>
            </a:r>
            <a:endParaRPr lang="pt-BR" sz="20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marL="285750" indent="-285750" 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Presença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de bancos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biogênicos</a:t>
            </a:r>
          </a:p>
          <a:p>
            <a:pPr marL="285750" indent="-285750" 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I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mpactos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cumulativos de muitas atividades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concomitantes</a:t>
            </a:r>
          </a:p>
          <a:p>
            <a:pPr marL="285750" indent="-285750" 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Cenários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com alta probabilidade de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toque na costa</a:t>
            </a:r>
            <a:endParaRPr lang="pt-BR" sz="20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02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07504" y="32197"/>
            <a:ext cx="3129966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474663" eaLnBrk="0" hangingPunct="0">
              <a:buFont typeface="Monotype Sorts"/>
              <a:buNone/>
              <a:defRPr/>
            </a:pPr>
            <a:r>
              <a:rPr lang="pt-BR" sz="48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Divulgação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3"/>
          <a:srcRect l="24130" t="7681" r="34565" b="10773"/>
          <a:stretch/>
        </p:blipFill>
        <p:spPr>
          <a:xfrm>
            <a:off x="268356" y="1106895"/>
            <a:ext cx="5008855" cy="5562465"/>
          </a:xfrm>
          <a:prstGeom prst="rect">
            <a:avLst/>
          </a:prstGeom>
        </p:spPr>
      </p:pic>
      <p:grpSp>
        <p:nvGrpSpPr>
          <p:cNvPr id="6" name="Group 26"/>
          <p:cNvGrpSpPr>
            <a:grpSpLocks noChangeAspect="1"/>
          </p:cNvGrpSpPr>
          <p:nvPr/>
        </p:nvGrpSpPr>
        <p:grpSpPr bwMode="auto">
          <a:xfrm>
            <a:off x="6597397" y="2039449"/>
            <a:ext cx="1427049" cy="940347"/>
            <a:chOff x="0" y="1024"/>
            <a:chExt cx="475" cy="313"/>
          </a:xfrm>
          <a:solidFill>
            <a:schemeClr val="accent6">
              <a:lumMod val="50000"/>
            </a:schemeClr>
          </a:solidFill>
        </p:grpSpPr>
        <p:sp>
          <p:nvSpPr>
            <p:cNvPr id="7" name="Freeform 28"/>
            <p:cNvSpPr>
              <a:spLocks/>
            </p:cNvSpPr>
            <p:nvPr/>
          </p:nvSpPr>
          <p:spPr bwMode="auto">
            <a:xfrm>
              <a:off x="150" y="1228"/>
              <a:ext cx="217" cy="63"/>
            </a:xfrm>
            <a:custGeom>
              <a:avLst/>
              <a:gdLst>
                <a:gd name="T0" fmla="*/ 0 w 1518"/>
                <a:gd name="T1" fmla="*/ 0 h 442"/>
                <a:gd name="T2" fmla="*/ 1518 w 1518"/>
                <a:gd name="T3" fmla="*/ 0 h 442"/>
                <a:gd name="T4" fmla="*/ 1518 w 1518"/>
                <a:gd name="T5" fmla="*/ 246 h 442"/>
                <a:gd name="T6" fmla="*/ 917 w 1518"/>
                <a:gd name="T7" fmla="*/ 246 h 442"/>
                <a:gd name="T8" fmla="*/ 917 w 1518"/>
                <a:gd name="T9" fmla="*/ 353 h 442"/>
                <a:gd name="T10" fmla="*/ 1457 w 1518"/>
                <a:gd name="T11" fmla="*/ 353 h 442"/>
                <a:gd name="T12" fmla="*/ 1457 w 1518"/>
                <a:gd name="T13" fmla="*/ 442 h 442"/>
                <a:gd name="T14" fmla="*/ 0 w 1518"/>
                <a:gd name="T15" fmla="*/ 442 h 442"/>
                <a:gd name="T16" fmla="*/ 0 w 1518"/>
                <a:gd name="T17" fmla="*/ 353 h 442"/>
                <a:gd name="T18" fmla="*/ 463 w 1518"/>
                <a:gd name="T19" fmla="*/ 353 h 442"/>
                <a:gd name="T20" fmla="*/ 463 w 1518"/>
                <a:gd name="T21" fmla="*/ 246 h 442"/>
                <a:gd name="T22" fmla="*/ 0 w 1518"/>
                <a:gd name="T23" fmla="*/ 246 h 442"/>
                <a:gd name="T24" fmla="*/ 0 w 1518"/>
                <a:gd name="T25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18" h="442">
                  <a:moveTo>
                    <a:pt x="0" y="0"/>
                  </a:moveTo>
                  <a:lnTo>
                    <a:pt x="1518" y="0"/>
                  </a:lnTo>
                  <a:lnTo>
                    <a:pt x="1518" y="246"/>
                  </a:lnTo>
                  <a:lnTo>
                    <a:pt x="917" y="246"/>
                  </a:lnTo>
                  <a:lnTo>
                    <a:pt x="917" y="353"/>
                  </a:lnTo>
                  <a:lnTo>
                    <a:pt x="1457" y="353"/>
                  </a:lnTo>
                  <a:lnTo>
                    <a:pt x="1457" y="442"/>
                  </a:lnTo>
                  <a:lnTo>
                    <a:pt x="0" y="442"/>
                  </a:lnTo>
                  <a:lnTo>
                    <a:pt x="0" y="353"/>
                  </a:lnTo>
                  <a:lnTo>
                    <a:pt x="463" y="353"/>
                  </a:lnTo>
                  <a:lnTo>
                    <a:pt x="463" y="246"/>
                  </a:lnTo>
                  <a:lnTo>
                    <a:pt x="0" y="24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9"/>
            <p:cNvSpPr>
              <a:spLocks/>
            </p:cNvSpPr>
            <p:nvPr/>
          </p:nvSpPr>
          <p:spPr bwMode="auto">
            <a:xfrm>
              <a:off x="65" y="1024"/>
              <a:ext cx="370" cy="155"/>
            </a:xfrm>
            <a:custGeom>
              <a:avLst/>
              <a:gdLst>
                <a:gd name="T0" fmla="*/ 0 w 2587"/>
                <a:gd name="T1" fmla="*/ 0 h 1079"/>
                <a:gd name="T2" fmla="*/ 2587 w 2587"/>
                <a:gd name="T3" fmla="*/ 0 h 1079"/>
                <a:gd name="T4" fmla="*/ 2587 w 2587"/>
                <a:gd name="T5" fmla="*/ 1079 h 1079"/>
                <a:gd name="T6" fmla="*/ 2398 w 2587"/>
                <a:gd name="T7" fmla="*/ 1079 h 1079"/>
                <a:gd name="T8" fmla="*/ 2398 w 2587"/>
                <a:gd name="T9" fmla="*/ 190 h 1079"/>
                <a:gd name="T10" fmla="*/ 188 w 2587"/>
                <a:gd name="T11" fmla="*/ 190 h 1079"/>
                <a:gd name="T12" fmla="*/ 188 w 2587"/>
                <a:gd name="T13" fmla="*/ 595 h 1079"/>
                <a:gd name="T14" fmla="*/ 0 w 2587"/>
                <a:gd name="T15" fmla="*/ 595 h 1079"/>
                <a:gd name="T16" fmla="*/ 0 w 2587"/>
                <a:gd name="T17" fmla="*/ 0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7" h="1079">
                  <a:moveTo>
                    <a:pt x="0" y="0"/>
                  </a:moveTo>
                  <a:lnTo>
                    <a:pt x="2587" y="0"/>
                  </a:lnTo>
                  <a:lnTo>
                    <a:pt x="2587" y="1079"/>
                  </a:lnTo>
                  <a:lnTo>
                    <a:pt x="2398" y="1079"/>
                  </a:lnTo>
                  <a:lnTo>
                    <a:pt x="2398" y="190"/>
                  </a:lnTo>
                  <a:lnTo>
                    <a:pt x="188" y="190"/>
                  </a:lnTo>
                  <a:lnTo>
                    <a:pt x="188" y="595"/>
                  </a:lnTo>
                  <a:lnTo>
                    <a:pt x="0" y="59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30"/>
            <p:cNvSpPr>
              <a:spLocks noEditPoints="1"/>
            </p:cNvSpPr>
            <p:nvPr/>
          </p:nvSpPr>
          <p:spPr bwMode="auto">
            <a:xfrm>
              <a:off x="0" y="1118"/>
              <a:ext cx="141" cy="213"/>
            </a:xfrm>
            <a:custGeom>
              <a:avLst/>
              <a:gdLst>
                <a:gd name="T0" fmla="*/ 515 w 988"/>
                <a:gd name="T1" fmla="*/ 1320 h 1491"/>
                <a:gd name="T2" fmla="*/ 500 w 988"/>
                <a:gd name="T3" fmla="*/ 1323 h 1491"/>
                <a:gd name="T4" fmla="*/ 487 w 988"/>
                <a:gd name="T5" fmla="*/ 1330 h 1491"/>
                <a:gd name="T6" fmla="*/ 476 w 988"/>
                <a:gd name="T7" fmla="*/ 1340 h 1491"/>
                <a:gd name="T8" fmla="*/ 470 w 988"/>
                <a:gd name="T9" fmla="*/ 1354 h 1491"/>
                <a:gd name="T10" fmla="*/ 467 w 988"/>
                <a:gd name="T11" fmla="*/ 1368 h 1491"/>
                <a:gd name="T12" fmla="*/ 470 w 988"/>
                <a:gd name="T13" fmla="*/ 1384 h 1491"/>
                <a:gd name="T14" fmla="*/ 476 w 988"/>
                <a:gd name="T15" fmla="*/ 1396 h 1491"/>
                <a:gd name="T16" fmla="*/ 487 w 988"/>
                <a:gd name="T17" fmla="*/ 1406 h 1491"/>
                <a:gd name="T18" fmla="*/ 500 w 988"/>
                <a:gd name="T19" fmla="*/ 1414 h 1491"/>
                <a:gd name="T20" fmla="*/ 515 w 988"/>
                <a:gd name="T21" fmla="*/ 1416 h 1491"/>
                <a:gd name="T22" fmla="*/ 530 w 988"/>
                <a:gd name="T23" fmla="*/ 1414 h 1491"/>
                <a:gd name="T24" fmla="*/ 543 w 988"/>
                <a:gd name="T25" fmla="*/ 1407 h 1491"/>
                <a:gd name="T26" fmla="*/ 554 w 988"/>
                <a:gd name="T27" fmla="*/ 1397 h 1491"/>
                <a:gd name="T28" fmla="*/ 560 w 988"/>
                <a:gd name="T29" fmla="*/ 1384 h 1491"/>
                <a:gd name="T30" fmla="*/ 563 w 988"/>
                <a:gd name="T31" fmla="*/ 1368 h 1491"/>
                <a:gd name="T32" fmla="*/ 560 w 988"/>
                <a:gd name="T33" fmla="*/ 1354 h 1491"/>
                <a:gd name="T34" fmla="*/ 554 w 988"/>
                <a:gd name="T35" fmla="*/ 1340 h 1491"/>
                <a:gd name="T36" fmla="*/ 543 w 988"/>
                <a:gd name="T37" fmla="*/ 1330 h 1491"/>
                <a:gd name="T38" fmla="*/ 530 w 988"/>
                <a:gd name="T39" fmla="*/ 1323 h 1491"/>
                <a:gd name="T40" fmla="*/ 515 w 988"/>
                <a:gd name="T41" fmla="*/ 1320 h 1491"/>
                <a:gd name="T42" fmla="*/ 143 w 988"/>
                <a:gd name="T43" fmla="*/ 144 h 1491"/>
                <a:gd name="T44" fmla="*/ 143 w 988"/>
                <a:gd name="T45" fmla="*/ 1244 h 1491"/>
                <a:gd name="T46" fmla="*/ 845 w 988"/>
                <a:gd name="T47" fmla="*/ 1244 h 1491"/>
                <a:gd name="T48" fmla="*/ 845 w 988"/>
                <a:gd name="T49" fmla="*/ 144 h 1491"/>
                <a:gd name="T50" fmla="*/ 143 w 988"/>
                <a:gd name="T51" fmla="*/ 144 h 1491"/>
                <a:gd name="T52" fmla="*/ 0 w 988"/>
                <a:gd name="T53" fmla="*/ 0 h 1491"/>
                <a:gd name="T54" fmla="*/ 988 w 988"/>
                <a:gd name="T55" fmla="*/ 0 h 1491"/>
                <a:gd name="T56" fmla="*/ 988 w 988"/>
                <a:gd name="T57" fmla="*/ 1491 h 1491"/>
                <a:gd name="T58" fmla="*/ 0 w 988"/>
                <a:gd name="T59" fmla="*/ 1491 h 1491"/>
                <a:gd name="T60" fmla="*/ 0 w 988"/>
                <a:gd name="T61" fmla="*/ 0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8" h="1491">
                  <a:moveTo>
                    <a:pt x="515" y="1320"/>
                  </a:moveTo>
                  <a:lnTo>
                    <a:pt x="500" y="1323"/>
                  </a:lnTo>
                  <a:lnTo>
                    <a:pt x="487" y="1330"/>
                  </a:lnTo>
                  <a:lnTo>
                    <a:pt x="476" y="1340"/>
                  </a:lnTo>
                  <a:lnTo>
                    <a:pt x="470" y="1354"/>
                  </a:lnTo>
                  <a:lnTo>
                    <a:pt x="467" y="1368"/>
                  </a:lnTo>
                  <a:lnTo>
                    <a:pt x="470" y="1384"/>
                  </a:lnTo>
                  <a:lnTo>
                    <a:pt x="476" y="1396"/>
                  </a:lnTo>
                  <a:lnTo>
                    <a:pt x="487" y="1406"/>
                  </a:lnTo>
                  <a:lnTo>
                    <a:pt x="500" y="1414"/>
                  </a:lnTo>
                  <a:lnTo>
                    <a:pt x="515" y="1416"/>
                  </a:lnTo>
                  <a:lnTo>
                    <a:pt x="530" y="1414"/>
                  </a:lnTo>
                  <a:lnTo>
                    <a:pt x="543" y="1407"/>
                  </a:lnTo>
                  <a:lnTo>
                    <a:pt x="554" y="1397"/>
                  </a:lnTo>
                  <a:lnTo>
                    <a:pt x="560" y="1384"/>
                  </a:lnTo>
                  <a:lnTo>
                    <a:pt x="563" y="1368"/>
                  </a:lnTo>
                  <a:lnTo>
                    <a:pt x="560" y="1354"/>
                  </a:lnTo>
                  <a:lnTo>
                    <a:pt x="554" y="1340"/>
                  </a:lnTo>
                  <a:lnTo>
                    <a:pt x="543" y="1330"/>
                  </a:lnTo>
                  <a:lnTo>
                    <a:pt x="530" y="1323"/>
                  </a:lnTo>
                  <a:lnTo>
                    <a:pt x="515" y="1320"/>
                  </a:lnTo>
                  <a:close/>
                  <a:moveTo>
                    <a:pt x="143" y="144"/>
                  </a:moveTo>
                  <a:lnTo>
                    <a:pt x="143" y="1244"/>
                  </a:lnTo>
                  <a:lnTo>
                    <a:pt x="845" y="1244"/>
                  </a:lnTo>
                  <a:lnTo>
                    <a:pt x="845" y="144"/>
                  </a:lnTo>
                  <a:lnTo>
                    <a:pt x="143" y="144"/>
                  </a:lnTo>
                  <a:close/>
                  <a:moveTo>
                    <a:pt x="0" y="0"/>
                  </a:moveTo>
                  <a:lnTo>
                    <a:pt x="988" y="0"/>
                  </a:lnTo>
                  <a:lnTo>
                    <a:pt x="988" y="1491"/>
                  </a:lnTo>
                  <a:lnTo>
                    <a:pt x="0" y="14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31"/>
            <p:cNvSpPr>
              <a:spLocks noEditPoints="1"/>
            </p:cNvSpPr>
            <p:nvPr/>
          </p:nvSpPr>
          <p:spPr bwMode="auto">
            <a:xfrm>
              <a:off x="376" y="1187"/>
              <a:ext cx="99" cy="150"/>
            </a:xfrm>
            <a:custGeom>
              <a:avLst/>
              <a:gdLst>
                <a:gd name="T0" fmla="*/ 338 w 689"/>
                <a:gd name="T1" fmla="*/ 936 h 1050"/>
                <a:gd name="T2" fmla="*/ 320 w 689"/>
                <a:gd name="T3" fmla="*/ 954 h 1050"/>
                <a:gd name="T4" fmla="*/ 320 w 689"/>
                <a:gd name="T5" fmla="*/ 982 h 1050"/>
                <a:gd name="T6" fmla="*/ 338 w 689"/>
                <a:gd name="T7" fmla="*/ 1002 h 1050"/>
                <a:gd name="T8" fmla="*/ 366 w 689"/>
                <a:gd name="T9" fmla="*/ 1002 h 1050"/>
                <a:gd name="T10" fmla="*/ 386 w 689"/>
                <a:gd name="T11" fmla="*/ 982 h 1050"/>
                <a:gd name="T12" fmla="*/ 386 w 689"/>
                <a:gd name="T13" fmla="*/ 954 h 1050"/>
                <a:gd name="T14" fmla="*/ 366 w 689"/>
                <a:gd name="T15" fmla="*/ 936 h 1050"/>
                <a:gd name="T16" fmla="*/ 100 w 689"/>
                <a:gd name="T17" fmla="*/ 160 h 1050"/>
                <a:gd name="T18" fmla="*/ 124 w 689"/>
                <a:gd name="T19" fmla="*/ 882 h 1050"/>
                <a:gd name="T20" fmla="*/ 188 w 689"/>
                <a:gd name="T21" fmla="*/ 882 h 1050"/>
                <a:gd name="T22" fmla="*/ 269 w 689"/>
                <a:gd name="T23" fmla="*/ 882 h 1050"/>
                <a:gd name="T24" fmla="*/ 361 w 689"/>
                <a:gd name="T25" fmla="*/ 882 h 1050"/>
                <a:gd name="T26" fmla="*/ 456 w 689"/>
                <a:gd name="T27" fmla="*/ 882 h 1050"/>
                <a:gd name="T28" fmla="*/ 547 w 689"/>
                <a:gd name="T29" fmla="*/ 882 h 1050"/>
                <a:gd name="T30" fmla="*/ 589 w 689"/>
                <a:gd name="T31" fmla="*/ 160 h 1050"/>
                <a:gd name="T32" fmla="*/ 269 w 689"/>
                <a:gd name="T33" fmla="*/ 95 h 1050"/>
                <a:gd name="T34" fmla="*/ 447 w 689"/>
                <a:gd name="T35" fmla="*/ 108 h 1050"/>
                <a:gd name="T36" fmla="*/ 269 w 689"/>
                <a:gd name="T37" fmla="*/ 95 h 1050"/>
                <a:gd name="T38" fmla="*/ 355 w 689"/>
                <a:gd name="T39" fmla="*/ 44 h 1050"/>
                <a:gd name="T40" fmla="*/ 347 w 689"/>
                <a:gd name="T41" fmla="*/ 48 h 1050"/>
                <a:gd name="T42" fmla="*/ 343 w 689"/>
                <a:gd name="T43" fmla="*/ 55 h 1050"/>
                <a:gd name="T44" fmla="*/ 344 w 689"/>
                <a:gd name="T45" fmla="*/ 63 h 1050"/>
                <a:gd name="T46" fmla="*/ 349 w 689"/>
                <a:gd name="T47" fmla="*/ 71 h 1050"/>
                <a:gd name="T48" fmla="*/ 359 w 689"/>
                <a:gd name="T49" fmla="*/ 74 h 1050"/>
                <a:gd name="T50" fmla="*/ 367 w 689"/>
                <a:gd name="T51" fmla="*/ 71 h 1050"/>
                <a:gd name="T52" fmla="*/ 372 w 689"/>
                <a:gd name="T53" fmla="*/ 63 h 1050"/>
                <a:gd name="T54" fmla="*/ 373 w 689"/>
                <a:gd name="T55" fmla="*/ 55 h 1050"/>
                <a:gd name="T56" fmla="*/ 369 w 689"/>
                <a:gd name="T57" fmla="*/ 48 h 1050"/>
                <a:gd name="T58" fmla="*/ 362 w 689"/>
                <a:gd name="T59" fmla="*/ 44 h 1050"/>
                <a:gd name="T60" fmla="*/ 0 w 689"/>
                <a:gd name="T61" fmla="*/ 0 h 1050"/>
                <a:gd name="T62" fmla="*/ 689 w 689"/>
                <a:gd name="T63" fmla="*/ 1050 h 1050"/>
                <a:gd name="T64" fmla="*/ 0 w 689"/>
                <a:gd name="T65" fmla="*/ 0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89" h="1050">
                  <a:moveTo>
                    <a:pt x="353" y="933"/>
                  </a:moveTo>
                  <a:lnTo>
                    <a:pt x="338" y="936"/>
                  </a:lnTo>
                  <a:lnTo>
                    <a:pt x="327" y="943"/>
                  </a:lnTo>
                  <a:lnTo>
                    <a:pt x="320" y="954"/>
                  </a:lnTo>
                  <a:lnTo>
                    <a:pt x="316" y="969"/>
                  </a:lnTo>
                  <a:lnTo>
                    <a:pt x="320" y="982"/>
                  </a:lnTo>
                  <a:lnTo>
                    <a:pt x="327" y="994"/>
                  </a:lnTo>
                  <a:lnTo>
                    <a:pt x="338" y="1002"/>
                  </a:lnTo>
                  <a:lnTo>
                    <a:pt x="353" y="1005"/>
                  </a:lnTo>
                  <a:lnTo>
                    <a:pt x="366" y="1002"/>
                  </a:lnTo>
                  <a:lnTo>
                    <a:pt x="377" y="994"/>
                  </a:lnTo>
                  <a:lnTo>
                    <a:pt x="386" y="982"/>
                  </a:lnTo>
                  <a:lnTo>
                    <a:pt x="388" y="969"/>
                  </a:lnTo>
                  <a:lnTo>
                    <a:pt x="386" y="954"/>
                  </a:lnTo>
                  <a:lnTo>
                    <a:pt x="377" y="943"/>
                  </a:lnTo>
                  <a:lnTo>
                    <a:pt x="366" y="936"/>
                  </a:lnTo>
                  <a:lnTo>
                    <a:pt x="353" y="933"/>
                  </a:lnTo>
                  <a:close/>
                  <a:moveTo>
                    <a:pt x="100" y="160"/>
                  </a:moveTo>
                  <a:lnTo>
                    <a:pt x="100" y="882"/>
                  </a:lnTo>
                  <a:lnTo>
                    <a:pt x="124" y="882"/>
                  </a:lnTo>
                  <a:lnTo>
                    <a:pt x="153" y="882"/>
                  </a:lnTo>
                  <a:lnTo>
                    <a:pt x="188" y="882"/>
                  </a:lnTo>
                  <a:lnTo>
                    <a:pt x="227" y="882"/>
                  </a:lnTo>
                  <a:lnTo>
                    <a:pt x="269" y="882"/>
                  </a:lnTo>
                  <a:lnTo>
                    <a:pt x="314" y="882"/>
                  </a:lnTo>
                  <a:lnTo>
                    <a:pt x="361" y="882"/>
                  </a:lnTo>
                  <a:lnTo>
                    <a:pt x="408" y="882"/>
                  </a:lnTo>
                  <a:lnTo>
                    <a:pt x="456" y="882"/>
                  </a:lnTo>
                  <a:lnTo>
                    <a:pt x="502" y="882"/>
                  </a:lnTo>
                  <a:lnTo>
                    <a:pt x="547" y="882"/>
                  </a:lnTo>
                  <a:lnTo>
                    <a:pt x="589" y="881"/>
                  </a:lnTo>
                  <a:lnTo>
                    <a:pt x="589" y="160"/>
                  </a:lnTo>
                  <a:lnTo>
                    <a:pt x="100" y="160"/>
                  </a:lnTo>
                  <a:close/>
                  <a:moveTo>
                    <a:pt x="269" y="95"/>
                  </a:moveTo>
                  <a:lnTo>
                    <a:pt x="269" y="108"/>
                  </a:lnTo>
                  <a:lnTo>
                    <a:pt x="447" y="108"/>
                  </a:lnTo>
                  <a:lnTo>
                    <a:pt x="447" y="95"/>
                  </a:lnTo>
                  <a:lnTo>
                    <a:pt x="269" y="95"/>
                  </a:lnTo>
                  <a:close/>
                  <a:moveTo>
                    <a:pt x="359" y="44"/>
                  </a:moveTo>
                  <a:lnTo>
                    <a:pt x="355" y="44"/>
                  </a:lnTo>
                  <a:lnTo>
                    <a:pt x="350" y="46"/>
                  </a:lnTo>
                  <a:lnTo>
                    <a:pt x="347" y="48"/>
                  </a:lnTo>
                  <a:lnTo>
                    <a:pt x="345" y="51"/>
                  </a:lnTo>
                  <a:lnTo>
                    <a:pt x="343" y="55"/>
                  </a:lnTo>
                  <a:lnTo>
                    <a:pt x="343" y="58"/>
                  </a:lnTo>
                  <a:lnTo>
                    <a:pt x="344" y="63"/>
                  </a:lnTo>
                  <a:lnTo>
                    <a:pt x="346" y="68"/>
                  </a:lnTo>
                  <a:lnTo>
                    <a:pt x="349" y="71"/>
                  </a:lnTo>
                  <a:lnTo>
                    <a:pt x="354" y="73"/>
                  </a:lnTo>
                  <a:lnTo>
                    <a:pt x="359" y="74"/>
                  </a:lnTo>
                  <a:lnTo>
                    <a:pt x="363" y="73"/>
                  </a:lnTo>
                  <a:lnTo>
                    <a:pt x="367" y="71"/>
                  </a:lnTo>
                  <a:lnTo>
                    <a:pt x="370" y="68"/>
                  </a:lnTo>
                  <a:lnTo>
                    <a:pt x="372" y="63"/>
                  </a:lnTo>
                  <a:lnTo>
                    <a:pt x="373" y="58"/>
                  </a:lnTo>
                  <a:lnTo>
                    <a:pt x="373" y="55"/>
                  </a:lnTo>
                  <a:lnTo>
                    <a:pt x="371" y="51"/>
                  </a:lnTo>
                  <a:lnTo>
                    <a:pt x="369" y="48"/>
                  </a:lnTo>
                  <a:lnTo>
                    <a:pt x="366" y="46"/>
                  </a:lnTo>
                  <a:lnTo>
                    <a:pt x="362" y="44"/>
                  </a:lnTo>
                  <a:lnTo>
                    <a:pt x="359" y="44"/>
                  </a:lnTo>
                  <a:close/>
                  <a:moveTo>
                    <a:pt x="0" y="0"/>
                  </a:moveTo>
                  <a:lnTo>
                    <a:pt x="689" y="0"/>
                  </a:lnTo>
                  <a:lnTo>
                    <a:pt x="689" y="1050"/>
                  </a:lnTo>
                  <a:lnTo>
                    <a:pt x="0" y="10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Retângulo 1"/>
          <p:cNvSpPr/>
          <p:nvPr/>
        </p:nvSpPr>
        <p:spPr>
          <a:xfrm>
            <a:off x="5708444" y="3323847"/>
            <a:ext cx="32800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8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brasil-rounds.gov.br</a:t>
            </a:r>
            <a:endParaRPr lang="en-US" sz="28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968930" y="4067706"/>
            <a:ext cx="27590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8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Pacote de dados</a:t>
            </a:r>
            <a:endParaRPr lang="en-US" sz="28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51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1063486" y="1579304"/>
            <a:ext cx="7756985" cy="115212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just" fontAlgn="base">
              <a:lnSpc>
                <a:spcPts val="34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Apesar das observações acerca da sensibilidade ambiental, todos os blocos a serem ofertados na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15ª Rodada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foram considerados aptos à atividade de E&amp;P pelos órgãos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ambientais</a:t>
            </a:r>
            <a:endParaRPr lang="pt-BR" sz="20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79512" y="208779"/>
            <a:ext cx="479651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474663" eaLnBrk="0" hangingPunct="0">
              <a:buFont typeface="Monotype Sorts"/>
              <a:buNone/>
              <a:defRPr/>
            </a:pPr>
            <a:r>
              <a:rPr lang="pt-BR" sz="48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Considerações Finais</a:t>
            </a:r>
            <a:endParaRPr lang="pt-BR" sz="48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1063486" y="3379504"/>
            <a:ext cx="7756986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ts val="34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000" kern="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APPs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, áreas alagadas, </a:t>
            </a:r>
            <a:r>
              <a:rPr lang="pt-BR" sz="20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zoneamentos,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áreas prioritárias para a conservação da biodiversidade, podem determinar medidas de mitigação mais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específicas</a:t>
            </a:r>
            <a:endParaRPr lang="en-US" sz="20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1063486" y="5367465"/>
            <a:ext cx="7756985" cy="964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ts val="34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Os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Pareceres Ambientais não substituem o processo de licenciamento ambiental (atribuição dos </a:t>
            </a:r>
            <a:r>
              <a:rPr lang="pt-BR" sz="2000" kern="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OEMAs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e do Ibama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) </a:t>
            </a:r>
            <a:endParaRPr lang="pt-BR" sz="20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345715" y="1963825"/>
            <a:ext cx="424476" cy="642442"/>
          </a:xfrm>
          <a:custGeom>
            <a:avLst/>
            <a:gdLst/>
            <a:ahLst/>
            <a:cxnLst>
              <a:cxn ang="0">
                <a:pos x="116" y="295"/>
              </a:cxn>
              <a:cxn ang="0">
                <a:pos x="102" y="319"/>
              </a:cxn>
              <a:cxn ang="0">
                <a:pos x="83" y="361"/>
              </a:cxn>
              <a:cxn ang="0">
                <a:pos x="65" y="415"/>
              </a:cxn>
              <a:cxn ang="0">
                <a:pos x="56" y="473"/>
              </a:cxn>
              <a:cxn ang="0">
                <a:pos x="64" y="531"/>
              </a:cxn>
              <a:cxn ang="0">
                <a:pos x="97" y="577"/>
              </a:cxn>
              <a:cxn ang="0">
                <a:pos x="148" y="609"/>
              </a:cxn>
              <a:cxn ang="0">
                <a:pos x="207" y="623"/>
              </a:cxn>
              <a:cxn ang="0">
                <a:pos x="261" y="618"/>
              </a:cxn>
              <a:cxn ang="0">
                <a:pos x="302" y="593"/>
              </a:cxn>
              <a:cxn ang="0">
                <a:pos x="315" y="556"/>
              </a:cxn>
              <a:cxn ang="0">
                <a:pos x="304" y="520"/>
              </a:cxn>
              <a:cxn ang="0">
                <a:pos x="278" y="485"/>
              </a:cxn>
              <a:cxn ang="0">
                <a:pos x="245" y="461"/>
              </a:cxn>
              <a:cxn ang="0">
                <a:pos x="208" y="445"/>
              </a:cxn>
              <a:cxn ang="0">
                <a:pos x="167" y="423"/>
              </a:cxn>
              <a:cxn ang="0">
                <a:pos x="130" y="391"/>
              </a:cxn>
              <a:cxn ang="0">
                <a:pos x="111" y="346"/>
              </a:cxn>
              <a:cxn ang="0">
                <a:pos x="118" y="292"/>
              </a:cxn>
              <a:cxn ang="0">
                <a:pos x="229" y="33"/>
              </a:cxn>
              <a:cxn ang="0">
                <a:pos x="256" y="105"/>
              </a:cxn>
              <a:cxn ang="0">
                <a:pos x="297" y="175"/>
              </a:cxn>
              <a:cxn ang="0">
                <a:pos x="343" y="243"/>
              </a:cxn>
              <a:cxn ang="0">
                <a:pos x="383" y="310"/>
              </a:cxn>
              <a:cxn ang="0">
                <a:pos x="416" y="384"/>
              </a:cxn>
              <a:cxn ang="0">
                <a:pos x="432" y="461"/>
              </a:cxn>
              <a:cxn ang="0">
                <a:pos x="421" y="537"/>
              </a:cxn>
              <a:cxn ang="0">
                <a:pos x="381" y="607"/>
              </a:cxn>
              <a:cxn ang="0">
                <a:pos x="316" y="653"/>
              </a:cxn>
              <a:cxn ang="0">
                <a:pos x="235" y="671"/>
              </a:cxn>
              <a:cxn ang="0">
                <a:pos x="148" y="656"/>
              </a:cxn>
              <a:cxn ang="0">
                <a:pos x="72" y="615"/>
              </a:cxn>
              <a:cxn ang="0">
                <a:pos x="24" y="566"/>
              </a:cxn>
              <a:cxn ang="0">
                <a:pos x="3" y="510"/>
              </a:cxn>
              <a:cxn ang="0">
                <a:pos x="3" y="451"/>
              </a:cxn>
              <a:cxn ang="0">
                <a:pos x="18" y="391"/>
              </a:cxn>
              <a:cxn ang="0">
                <a:pos x="45" y="330"/>
              </a:cxn>
              <a:cxn ang="0">
                <a:pos x="78" y="275"/>
              </a:cxn>
              <a:cxn ang="0">
                <a:pos x="122" y="208"/>
              </a:cxn>
              <a:cxn ang="0">
                <a:pos x="167" y="129"/>
              </a:cxn>
              <a:cxn ang="0">
                <a:pos x="199" y="62"/>
              </a:cxn>
              <a:cxn ang="0">
                <a:pos x="218" y="17"/>
              </a:cxn>
              <a:cxn ang="0">
                <a:pos x="224" y="0"/>
              </a:cxn>
            </a:cxnLst>
            <a:rect l="0" t="0" r="r" b="b"/>
            <a:pathLst>
              <a:path w="432" h="671">
                <a:moveTo>
                  <a:pt x="118" y="292"/>
                </a:moveTo>
                <a:lnTo>
                  <a:pt x="116" y="295"/>
                </a:lnTo>
                <a:lnTo>
                  <a:pt x="110" y="305"/>
                </a:lnTo>
                <a:lnTo>
                  <a:pt x="102" y="319"/>
                </a:lnTo>
                <a:lnTo>
                  <a:pt x="92" y="338"/>
                </a:lnTo>
                <a:lnTo>
                  <a:pt x="83" y="361"/>
                </a:lnTo>
                <a:lnTo>
                  <a:pt x="73" y="386"/>
                </a:lnTo>
                <a:lnTo>
                  <a:pt x="65" y="415"/>
                </a:lnTo>
                <a:lnTo>
                  <a:pt x="59" y="443"/>
                </a:lnTo>
                <a:lnTo>
                  <a:pt x="56" y="473"/>
                </a:lnTo>
                <a:lnTo>
                  <a:pt x="57" y="504"/>
                </a:lnTo>
                <a:lnTo>
                  <a:pt x="64" y="531"/>
                </a:lnTo>
                <a:lnTo>
                  <a:pt x="78" y="556"/>
                </a:lnTo>
                <a:lnTo>
                  <a:pt x="97" y="577"/>
                </a:lnTo>
                <a:lnTo>
                  <a:pt x="121" y="596"/>
                </a:lnTo>
                <a:lnTo>
                  <a:pt x="148" y="609"/>
                </a:lnTo>
                <a:lnTo>
                  <a:pt x="176" y="618"/>
                </a:lnTo>
                <a:lnTo>
                  <a:pt x="207" y="623"/>
                </a:lnTo>
                <a:lnTo>
                  <a:pt x="235" y="623"/>
                </a:lnTo>
                <a:lnTo>
                  <a:pt x="261" y="618"/>
                </a:lnTo>
                <a:lnTo>
                  <a:pt x="285" y="607"/>
                </a:lnTo>
                <a:lnTo>
                  <a:pt x="302" y="593"/>
                </a:lnTo>
                <a:lnTo>
                  <a:pt x="312" y="575"/>
                </a:lnTo>
                <a:lnTo>
                  <a:pt x="315" y="556"/>
                </a:lnTo>
                <a:lnTo>
                  <a:pt x="312" y="537"/>
                </a:lnTo>
                <a:lnTo>
                  <a:pt x="304" y="520"/>
                </a:lnTo>
                <a:lnTo>
                  <a:pt x="292" y="502"/>
                </a:lnTo>
                <a:lnTo>
                  <a:pt x="278" y="485"/>
                </a:lnTo>
                <a:lnTo>
                  <a:pt x="262" y="472"/>
                </a:lnTo>
                <a:lnTo>
                  <a:pt x="245" y="461"/>
                </a:lnTo>
                <a:lnTo>
                  <a:pt x="227" y="453"/>
                </a:lnTo>
                <a:lnTo>
                  <a:pt x="208" y="445"/>
                </a:lnTo>
                <a:lnTo>
                  <a:pt x="188" y="435"/>
                </a:lnTo>
                <a:lnTo>
                  <a:pt x="167" y="423"/>
                </a:lnTo>
                <a:lnTo>
                  <a:pt x="148" y="408"/>
                </a:lnTo>
                <a:lnTo>
                  <a:pt x="130" y="391"/>
                </a:lnTo>
                <a:lnTo>
                  <a:pt x="118" y="370"/>
                </a:lnTo>
                <a:lnTo>
                  <a:pt x="111" y="346"/>
                </a:lnTo>
                <a:lnTo>
                  <a:pt x="110" y="321"/>
                </a:lnTo>
                <a:lnTo>
                  <a:pt x="118" y="292"/>
                </a:lnTo>
                <a:close/>
                <a:moveTo>
                  <a:pt x="224" y="0"/>
                </a:moveTo>
                <a:lnTo>
                  <a:pt x="229" y="33"/>
                </a:lnTo>
                <a:lnTo>
                  <a:pt x="238" y="68"/>
                </a:lnTo>
                <a:lnTo>
                  <a:pt x="256" y="105"/>
                </a:lnTo>
                <a:lnTo>
                  <a:pt x="275" y="140"/>
                </a:lnTo>
                <a:lnTo>
                  <a:pt x="297" y="175"/>
                </a:lnTo>
                <a:lnTo>
                  <a:pt x="321" y="210"/>
                </a:lnTo>
                <a:lnTo>
                  <a:pt x="343" y="243"/>
                </a:lnTo>
                <a:lnTo>
                  <a:pt x="362" y="273"/>
                </a:lnTo>
                <a:lnTo>
                  <a:pt x="383" y="310"/>
                </a:lnTo>
                <a:lnTo>
                  <a:pt x="402" y="346"/>
                </a:lnTo>
                <a:lnTo>
                  <a:pt x="416" y="384"/>
                </a:lnTo>
                <a:lnTo>
                  <a:pt x="428" y="421"/>
                </a:lnTo>
                <a:lnTo>
                  <a:pt x="432" y="461"/>
                </a:lnTo>
                <a:lnTo>
                  <a:pt x="431" y="499"/>
                </a:lnTo>
                <a:lnTo>
                  <a:pt x="421" y="537"/>
                </a:lnTo>
                <a:lnTo>
                  <a:pt x="404" y="575"/>
                </a:lnTo>
                <a:lnTo>
                  <a:pt x="381" y="607"/>
                </a:lnTo>
                <a:lnTo>
                  <a:pt x="351" y="632"/>
                </a:lnTo>
                <a:lnTo>
                  <a:pt x="316" y="653"/>
                </a:lnTo>
                <a:lnTo>
                  <a:pt x="278" y="666"/>
                </a:lnTo>
                <a:lnTo>
                  <a:pt x="235" y="671"/>
                </a:lnTo>
                <a:lnTo>
                  <a:pt x="192" y="669"/>
                </a:lnTo>
                <a:lnTo>
                  <a:pt x="148" y="656"/>
                </a:lnTo>
                <a:lnTo>
                  <a:pt x="105" y="637"/>
                </a:lnTo>
                <a:lnTo>
                  <a:pt x="72" y="615"/>
                </a:lnTo>
                <a:lnTo>
                  <a:pt x="45" y="591"/>
                </a:lnTo>
                <a:lnTo>
                  <a:pt x="24" y="566"/>
                </a:lnTo>
                <a:lnTo>
                  <a:pt x="11" y="539"/>
                </a:lnTo>
                <a:lnTo>
                  <a:pt x="3" y="510"/>
                </a:lnTo>
                <a:lnTo>
                  <a:pt x="0" y="481"/>
                </a:lnTo>
                <a:lnTo>
                  <a:pt x="3" y="451"/>
                </a:lnTo>
                <a:lnTo>
                  <a:pt x="10" y="421"/>
                </a:lnTo>
                <a:lnTo>
                  <a:pt x="18" y="391"/>
                </a:lnTo>
                <a:lnTo>
                  <a:pt x="30" y="361"/>
                </a:lnTo>
                <a:lnTo>
                  <a:pt x="45" y="330"/>
                </a:lnTo>
                <a:lnTo>
                  <a:pt x="60" y="302"/>
                </a:lnTo>
                <a:lnTo>
                  <a:pt x="78" y="275"/>
                </a:lnTo>
                <a:lnTo>
                  <a:pt x="95" y="249"/>
                </a:lnTo>
                <a:lnTo>
                  <a:pt x="122" y="208"/>
                </a:lnTo>
                <a:lnTo>
                  <a:pt x="146" y="167"/>
                </a:lnTo>
                <a:lnTo>
                  <a:pt x="167" y="129"/>
                </a:lnTo>
                <a:lnTo>
                  <a:pt x="184" y="94"/>
                </a:lnTo>
                <a:lnTo>
                  <a:pt x="199" y="62"/>
                </a:lnTo>
                <a:lnTo>
                  <a:pt x="210" y="36"/>
                </a:lnTo>
                <a:lnTo>
                  <a:pt x="218" y="17"/>
                </a:lnTo>
                <a:lnTo>
                  <a:pt x="223" y="5"/>
                </a:lnTo>
                <a:lnTo>
                  <a:pt x="224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45715" y="3682378"/>
            <a:ext cx="424476" cy="642442"/>
          </a:xfrm>
          <a:custGeom>
            <a:avLst/>
            <a:gdLst/>
            <a:ahLst/>
            <a:cxnLst>
              <a:cxn ang="0">
                <a:pos x="116" y="295"/>
              </a:cxn>
              <a:cxn ang="0">
                <a:pos x="102" y="319"/>
              </a:cxn>
              <a:cxn ang="0">
                <a:pos x="83" y="361"/>
              </a:cxn>
              <a:cxn ang="0">
                <a:pos x="65" y="415"/>
              </a:cxn>
              <a:cxn ang="0">
                <a:pos x="56" y="473"/>
              </a:cxn>
              <a:cxn ang="0">
                <a:pos x="64" y="531"/>
              </a:cxn>
              <a:cxn ang="0">
                <a:pos x="97" y="577"/>
              </a:cxn>
              <a:cxn ang="0">
                <a:pos x="148" y="609"/>
              </a:cxn>
              <a:cxn ang="0">
                <a:pos x="207" y="623"/>
              </a:cxn>
              <a:cxn ang="0">
                <a:pos x="261" y="618"/>
              </a:cxn>
              <a:cxn ang="0">
                <a:pos x="302" y="593"/>
              </a:cxn>
              <a:cxn ang="0">
                <a:pos x="315" y="556"/>
              </a:cxn>
              <a:cxn ang="0">
                <a:pos x="304" y="520"/>
              </a:cxn>
              <a:cxn ang="0">
                <a:pos x="278" y="485"/>
              </a:cxn>
              <a:cxn ang="0">
                <a:pos x="245" y="461"/>
              </a:cxn>
              <a:cxn ang="0">
                <a:pos x="208" y="445"/>
              </a:cxn>
              <a:cxn ang="0">
                <a:pos x="167" y="423"/>
              </a:cxn>
              <a:cxn ang="0">
                <a:pos x="130" y="391"/>
              </a:cxn>
              <a:cxn ang="0">
                <a:pos x="111" y="346"/>
              </a:cxn>
              <a:cxn ang="0">
                <a:pos x="118" y="292"/>
              </a:cxn>
              <a:cxn ang="0">
                <a:pos x="229" y="33"/>
              </a:cxn>
              <a:cxn ang="0">
                <a:pos x="256" y="105"/>
              </a:cxn>
              <a:cxn ang="0">
                <a:pos x="297" y="175"/>
              </a:cxn>
              <a:cxn ang="0">
                <a:pos x="343" y="243"/>
              </a:cxn>
              <a:cxn ang="0">
                <a:pos x="383" y="310"/>
              </a:cxn>
              <a:cxn ang="0">
                <a:pos x="416" y="384"/>
              </a:cxn>
              <a:cxn ang="0">
                <a:pos x="432" y="461"/>
              </a:cxn>
              <a:cxn ang="0">
                <a:pos x="421" y="537"/>
              </a:cxn>
              <a:cxn ang="0">
                <a:pos x="381" y="607"/>
              </a:cxn>
              <a:cxn ang="0">
                <a:pos x="316" y="653"/>
              </a:cxn>
              <a:cxn ang="0">
                <a:pos x="235" y="671"/>
              </a:cxn>
              <a:cxn ang="0">
                <a:pos x="148" y="656"/>
              </a:cxn>
              <a:cxn ang="0">
                <a:pos x="72" y="615"/>
              </a:cxn>
              <a:cxn ang="0">
                <a:pos x="24" y="566"/>
              </a:cxn>
              <a:cxn ang="0">
                <a:pos x="3" y="510"/>
              </a:cxn>
              <a:cxn ang="0">
                <a:pos x="3" y="451"/>
              </a:cxn>
              <a:cxn ang="0">
                <a:pos x="18" y="391"/>
              </a:cxn>
              <a:cxn ang="0">
                <a:pos x="45" y="330"/>
              </a:cxn>
              <a:cxn ang="0">
                <a:pos x="78" y="275"/>
              </a:cxn>
              <a:cxn ang="0">
                <a:pos x="122" y="208"/>
              </a:cxn>
              <a:cxn ang="0">
                <a:pos x="167" y="129"/>
              </a:cxn>
              <a:cxn ang="0">
                <a:pos x="199" y="62"/>
              </a:cxn>
              <a:cxn ang="0">
                <a:pos x="218" y="17"/>
              </a:cxn>
              <a:cxn ang="0">
                <a:pos x="224" y="0"/>
              </a:cxn>
            </a:cxnLst>
            <a:rect l="0" t="0" r="r" b="b"/>
            <a:pathLst>
              <a:path w="432" h="671">
                <a:moveTo>
                  <a:pt x="118" y="292"/>
                </a:moveTo>
                <a:lnTo>
                  <a:pt x="116" y="295"/>
                </a:lnTo>
                <a:lnTo>
                  <a:pt x="110" y="305"/>
                </a:lnTo>
                <a:lnTo>
                  <a:pt x="102" y="319"/>
                </a:lnTo>
                <a:lnTo>
                  <a:pt x="92" y="338"/>
                </a:lnTo>
                <a:lnTo>
                  <a:pt x="83" y="361"/>
                </a:lnTo>
                <a:lnTo>
                  <a:pt x="73" y="386"/>
                </a:lnTo>
                <a:lnTo>
                  <a:pt x="65" y="415"/>
                </a:lnTo>
                <a:lnTo>
                  <a:pt x="59" y="443"/>
                </a:lnTo>
                <a:lnTo>
                  <a:pt x="56" y="473"/>
                </a:lnTo>
                <a:lnTo>
                  <a:pt x="57" y="504"/>
                </a:lnTo>
                <a:lnTo>
                  <a:pt x="64" y="531"/>
                </a:lnTo>
                <a:lnTo>
                  <a:pt x="78" y="556"/>
                </a:lnTo>
                <a:lnTo>
                  <a:pt x="97" y="577"/>
                </a:lnTo>
                <a:lnTo>
                  <a:pt x="121" y="596"/>
                </a:lnTo>
                <a:lnTo>
                  <a:pt x="148" y="609"/>
                </a:lnTo>
                <a:lnTo>
                  <a:pt x="176" y="618"/>
                </a:lnTo>
                <a:lnTo>
                  <a:pt x="207" y="623"/>
                </a:lnTo>
                <a:lnTo>
                  <a:pt x="235" y="623"/>
                </a:lnTo>
                <a:lnTo>
                  <a:pt x="261" y="618"/>
                </a:lnTo>
                <a:lnTo>
                  <a:pt x="285" y="607"/>
                </a:lnTo>
                <a:lnTo>
                  <a:pt x="302" y="593"/>
                </a:lnTo>
                <a:lnTo>
                  <a:pt x="312" y="575"/>
                </a:lnTo>
                <a:lnTo>
                  <a:pt x="315" y="556"/>
                </a:lnTo>
                <a:lnTo>
                  <a:pt x="312" y="537"/>
                </a:lnTo>
                <a:lnTo>
                  <a:pt x="304" y="520"/>
                </a:lnTo>
                <a:lnTo>
                  <a:pt x="292" y="502"/>
                </a:lnTo>
                <a:lnTo>
                  <a:pt x="278" y="485"/>
                </a:lnTo>
                <a:lnTo>
                  <a:pt x="262" y="472"/>
                </a:lnTo>
                <a:lnTo>
                  <a:pt x="245" y="461"/>
                </a:lnTo>
                <a:lnTo>
                  <a:pt x="227" y="453"/>
                </a:lnTo>
                <a:lnTo>
                  <a:pt x="208" y="445"/>
                </a:lnTo>
                <a:lnTo>
                  <a:pt x="188" y="435"/>
                </a:lnTo>
                <a:lnTo>
                  <a:pt x="167" y="423"/>
                </a:lnTo>
                <a:lnTo>
                  <a:pt x="148" y="408"/>
                </a:lnTo>
                <a:lnTo>
                  <a:pt x="130" y="391"/>
                </a:lnTo>
                <a:lnTo>
                  <a:pt x="118" y="370"/>
                </a:lnTo>
                <a:lnTo>
                  <a:pt x="111" y="346"/>
                </a:lnTo>
                <a:lnTo>
                  <a:pt x="110" y="321"/>
                </a:lnTo>
                <a:lnTo>
                  <a:pt x="118" y="292"/>
                </a:lnTo>
                <a:close/>
                <a:moveTo>
                  <a:pt x="224" y="0"/>
                </a:moveTo>
                <a:lnTo>
                  <a:pt x="229" y="33"/>
                </a:lnTo>
                <a:lnTo>
                  <a:pt x="238" y="68"/>
                </a:lnTo>
                <a:lnTo>
                  <a:pt x="256" y="105"/>
                </a:lnTo>
                <a:lnTo>
                  <a:pt x="275" y="140"/>
                </a:lnTo>
                <a:lnTo>
                  <a:pt x="297" y="175"/>
                </a:lnTo>
                <a:lnTo>
                  <a:pt x="321" y="210"/>
                </a:lnTo>
                <a:lnTo>
                  <a:pt x="343" y="243"/>
                </a:lnTo>
                <a:lnTo>
                  <a:pt x="362" y="273"/>
                </a:lnTo>
                <a:lnTo>
                  <a:pt x="383" y="310"/>
                </a:lnTo>
                <a:lnTo>
                  <a:pt x="402" y="346"/>
                </a:lnTo>
                <a:lnTo>
                  <a:pt x="416" y="384"/>
                </a:lnTo>
                <a:lnTo>
                  <a:pt x="428" y="421"/>
                </a:lnTo>
                <a:lnTo>
                  <a:pt x="432" y="461"/>
                </a:lnTo>
                <a:lnTo>
                  <a:pt x="431" y="499"/>
                </a:lnTo>
                <a:lnTo>
                  <a:pt x="421" y="537"/>
                </a:lnTo>
                <a:lnTo>
                  <a:pt x="404" y="575"/>
                </a:lnTo>
                <a:lnTo>
                  <a:pt x="381" y="607"/>
                </a:lnTo>
                <a:lnTo>
                  <a:pt x="351" y="632"/>
                </a:lnTo>
                <a:lnTo>
                  <a:pt x="316" y="653"/>
                </a:lnTo>
                <a:lnTo>
                  <a:pt x="278" y="666"/>
                </a:lnTo>
                <a:lnTo>
                  <a:pt x="235" y="671"/>
                </a:lnTo>
                <a:lnTo>
                  <a:pt x="192" y="669"/>
                </a:lnTo>
                <a:lnTo>
                  <a:pt x="148" y="656"/>
                </a:lnTo>
                <a:lnTo>
                  <a:pt x="105" y="637"/>
                </a:lnTo>
                <a:lnTo>
                  <a:pt x="72" y="615"/>
                </a:lnTo>
                <a:lnTo>
                  <a:pt x="45" y="591"/>
                </a:lnTo>
                <a:lnTo>
                  <a:pt x="24" y="566"/>
                </a:lnTo>
                <a:lnTo>
                  <a:pt x="11" y="539"/>
                </a:lnTo>
                <a:lnTo>
                  <a:pt x="3" y="510"/>
                </a:lnTo>
                <a:lnTo>
                  <a:pt x="0" y="481"/>
                </a:lnTo>
                <a:lnTo>
                  <a:pt x="3" y="451"/>
                </a:lnTo>
                <a:lnTo>
                  <a:pt x="10" y="421"/>
                </a:lnTo>
                <a:lnTo>
                  <a:pt x="18" y="391"/>
                </a:lnTo>
                <a:lnTo>
                  <a:pt x="30" y="361"/>
                </a:lnTo>
                <a:lnTo>
                  <a:pt x="45" y="330"/>
                </a:lnTo>
                <a:lnTo>
                  <a:pt x="60" y="302"/>
                </a:lnTo>
                <a:lnTo>
                  <a:pt x="78" y="275"/>
                </a:lnTo>
                <a:lnTo>
                  <a:pt x="95" y="249"/>
                </a:lnTo>
                <a:lnTo>
                  <a:pt x="122" y="208"/>
                </a:lnTo>
                <a:lnTo>
                  <a:pt x="146" y="167"/>
                </a:lnTo>
                <a:lnTo>
                  <a:pt x="167" y="129"/>
                </a:lnTo>
                <a:lnTo>
                  <a:pt x="184" y="94"/>
                </a:lnTo>
                <a:lnTo>
                  <a:pt x="199" y="62"/>
                </a:lnTo>
                <a:lnTo>
                  <a:pt x="210" y="36"/>
                </a:lnTo>
                <a:lnTo>
                  <a:pt x="218" y="17"/>
                </a:lnTo>
                <a:lnTo>
                  <a:pt x="223" y="5"/>
                </a:lnTo>
                <a:lnTo>
                  <a:pt x="224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345715" y="5528427"/>
            <a:ext cx="424476" cy="642442"/>
          </a:xfrm>
          <a:custGeom>
            <a:avLst/>
            <a:gdLst/>
            <a:ahLst/>
            <a:cxnLst>
              <a:cxn ang="0">
                <a:pos x="116" y="295"/>
              </a:cxn>
              <a:cxn ang="0">
                <a:pos x="102" y="319"/>
              </a:cxn>
              <a:cxn ang="0">
                <a:pos x="83" y="361"/>
              </a:cxn>
              <a:cxn ang="0">
                <a:pos x="65" y="415"/>
              </a:cxn>
              <a:cxn ang="0">
                <a:pos x="56" y="473"/>
              </a:cxn>
              <a:cxn ang="0">
                <a:pos x="64" y="531"/>
              </a:cxn>
              <a:cxn ang="0">
                <a:pos x="97" y="577"/>
              </a:cxn>
              <a:cxn ang="0">
                <a:pos x="148" y="609"/>
              </a:cxn>
              <a:cxn ang="0">
                <a:pos x="207" y="623"/>
              </a:cxn>
              <a:cxn ang="0">
                <a:pos x="261" y="618"/>
              </a:cxn>
              <a:cxn ang="0">
                <a:pos x="302" y="593"/>
              </a:cxn>
              <a:cxn ang="0">
                <a:pos x="315" y="556"/>
              </a:cxn>
              <a:cxn ang="0">
                <a:pos x="304" y="520"/>
              </a:cxn>
              <a:cxn ang="0">
                <a:pos x="278" y="485"/>
              </a:cxn>
              <a:cxn ang="0">
                <a:pos x="245" y="461"/>
              </a:cxn>
              <a:cxn ang="0">
                <a:pos x="208" y="445"/>
              </a:cxn>
              <a:cxn ang="0">
                <a:pos x="167" y="423"/>
              </a:cxn>
              <a:cxn ang="0">
                <a:pos x="130" y="391"/>
              </a:cxn>
              <a:cxn ang="0">
                <a:pos x="111" y="346"/>
              </a:cxn>
              <a:cxn ang="0">
                <a:pos x="118" y="292"/>
              </a:cxn>
              <a:cxn ang="0">
                <a:pos x="229" y="33"/>
              </a:cxn>
              <a:cxn ang="0">
                <a:pos x="256" y="105"/>
              </a:cxn>
              <a:cxn ang="0">
                <a:pos x="297" y="175"/>
              </a:cxn>
              <a:cxn ang="0">
                <a:pos x="343" y="243"/>
              </a:cxn>
              <a:cxn ang="0">
                <a:pos x="383" y="310"/>
              </a:cxn>
              <a:cxn ang="0">
                <a:pos x="416" y="384"/>
              </a:cxn>
              <a:cxn ang="0">
                <a:pos x="432" y="461"/>
              </a:cxn>
              <a:cxn ang="0">
                <a:pos x="421" y="537"/>
              </a:cxn>
              <a:cxn ang="0">
                <a:pos x="381" y="607"/>
              </a:cxn>
              <a:cxn ang="0">
                <a:pos x="316" y="653"/>
              </a:cxn>
              <a:cxn ang="0">
                <a:pos x="235" y="671"/>
              </a:cxn>
              <a:cxn ang="0">
                <a:pos x="148" y="656"/>
              </a:cxn>
              <a:cxn ang="0">
                <a:pos x="72" y="615"/>
              </a:cxn>
              <a:cxn ang="0">
                <a:pos x="24" y="566"/>
              </a:cxn>
              <a:cxn ang="0">
                <a:pos x="3" y="510"/>
              </a:cxn>
              <a:cxn ang="0">
                <a:pos x="3" y="451"/>
              </a:cxn>
              <a:cxn ang="0">
                <a:pos x="18" y="391"/>
              </a:cxn>
              <a:cxn ang="0">
                <a:pos x="45" y="330"/>
              </a:cxn>
              <a:cxn ang="0">
                <a:pos x="78" y="275"/>
              </a:cxn>
              <a:cxn ang="0">
                <a:pos x="122" y="208"/>
              </a:cxn>
              <a:cxn ang="0">
                <a:pos x="167" y="129"/>
              </a:cxn>
              <a:cxn ang="0">
                <a:pos x="199" y="62"/>
              </a:cxn>
              <a:cxn ang="0">
                <a:pos x="218" y="17"/>
              </a:cxn>
              <a:cxn ang="0">
                <a:pos x="224" y="0"/>
              </a:cxn>
            </a:cxnLst>
            <a:rect l="0" t="0" r="r" b="b"/>
            <a:pathLst>
              <a:path w="432" h="671">
                <a:moveTo>
                  <a:pt x="118" y="292"/>
                </a:moveTo>
                <a:lnTo>
                  <a:pt x="116" y="295"/>
                </a:lnTo>
                <a:lnTo>
                  <a:pt x="110" y="305"/>
                </a:lnTo>
                <a:lnTo>
                  <a:pt x="102" y="319"/>
                </a:lnTo>
                <a:lnTo>
                  <a:pt x="92" y="338"/>
                </a:lnTo>
                <a:lnTo>
                  <a:pt x="83" y="361"/>
                </a:lnTo>
                <a:lnTo>
                  <a:pt x="73" y="386"/>
                </a:lnTo>
                <a:lnTo>
                  <a:pt x="65" y="415"/>
                </a:lnTo>
                <a:lnTo>
                  <a:pt x="59" y="443"/>
                </a:lnTo>
                <a:lnTo>
                  <a:pt x="56" y="473"/>
                </a:lnTo>
                <a:lnTo>
                  <a:pt x="57" y="504"/>
                </a:lnTo>
                <a:lnTo>
                  <a:pt x="64" y="531"/>
                </a:lnTo>
                <a:lnTo>
                  <a:pt x="78" y="556"/>
                </a:lnTo>
                <a:lnTo>
                  <a:pt x="97" y="577"/>
                </a:lnTo>
                <a:lnTo>
                  <a:pt x="121" y="596"/>
                </a:lnTo>
                <a:lnTo>
                  <a:pt x="148" y="609"/>
                </a:lnTo>
                <a:lnTo>
                  <a:pt x="176" y="618"/>
                </a:lnTo>
                <a:lnTo>
                  <a:pt x="207" y="623"/>
                </a:lnTo>
                <a:lnTo>
                  <a:pt x="235" y="623"/>
                </a:lnTo>
                <a:lnTo>
                  <a:pt x="261" y="618"/>
                </a:lnTo>
                <a:lnTo>
                  <a:pt x="285" y="607"/>
                </a:lnTo>
                <a:lnTo>
                  <a:pt x="302" y="593"/>
                </a:lnTo>
                <a:lnTo>
                  <a:pt x="312" y="575"/>
                </a:lnTo>
                <a:lnTo>
                  <a:pt x="315" y="556"/>
                </a:lnTo>
                <a:lnTo>
                  <a:pt x="312" y="537"/>
                </a:lnTo>
                <a:lnTo>
                  <a:pt x="304" y="520"/>
                </a:lnTo>
                <a:lnTo>
                  <a:pt x="292" y="502"/>
                </a:lnTo>
                <a:lnTo>
                  <a:pt x="278" y="485"/>
                </a:lnTo>
                <a:lnTo>
                  <a:pt x="262" y="472"/>
                </a:lnTo>
                <a:lnTo>
                  <a:pt x="245" y="461"/>
                </a:lnTo>
                <a:lnTo>
                  <a:pt x="227" y="453"/>
                </a:lnTo>
                <a:lnTo>
                  <a:pt x="208" y="445"/>
                </a:lnTo>
                <a:lnTo>
                  <a:pt x="188" y="435"/>
                </a:lnTo>
                <a:lnTo>
                  <a:pt x="167" y="423"/>
                </a:lnTo>
                <a:lnTo>
                  <a:pt x="148" y="408"/>
                </a:lnTo>
                <a:lnTo>
                  <a:pt x="130" y="391"/>
                </a:lnTo>
                <a:lnTo>
                  <a:pt x="118" y="370"/>
                </a:lnTo>
                <a:lnTo>
                  <a:pt x="111" y="346"/>
                </a:lnTo>
                <a:lnTo>
                  <a:pt x="110" y="321"/>
                </a:lnTo>
                <a:lnTo>
                  <a:pt x="118" y="292"/>
                </a:lnTo>
                <a:close/>
                <a:moveTo>
                  <a:pt x="224" y="0"/>
                </a:moveTo>
                <a:lnTo>
                  <a:pt x="229" y="33"/>
                </a:lnTo>
                <a:lnTo>
                  <a:pt x="238" y="68"/>
                </a:lnTo>
                <a:lnTo>
                  <a:pt x="256" y="105"/>
                </a:lnTo>
                <a:lnTo>
                  <a:pt x="275" y="140"/>
                </a:lnTo>
                <a:lnTo>
                  <a:pt x="297" y="175"/>
                </a:lnTo>
                <a:lnTo>
                  <a:pt x="321" y="210"/>
                </a:lnTo>
                <a:lnTo>
                  <a:pt x="343" y="243"/>
                </a:lnTo>
                <a:lnTo>
                  <a:pt x="362" y="273"/>
                </a:lnTo>
                <a:lnTo>
                  <a:pt x="383" y="310"/>
                </a:lnTo>
                <a:lnTo>
                  <a:pt x="402" y="346"/>
                </a:lnTo>
                <a:lnTo>
                  <a:pt x="416" y="384"/>
                </a:lnTo>
                <a:lnTo>
                  <a:pt x="428" y="421"/>
                </a:lnTo>
                <a:lnTo>
                  <a:pt x="432" y="461"/>
                </a:lnTo>
                <a:lnTo>
                  <a:pt x="431" y="499"/>
                </a:lnTo>
                <a:lnTo>
                  <a:pt x="421" y="537"/>
                </a:lnTo>
                <a:lnTo>
                  <a:pt x="404" y="575"/>
                </a:lnTo>
                <a:lnTo>
                  <a:pt x="381" y="607"/>
                </a:lnTo>
                <a:lnTo>
                  <a:pt x="351" y="632"/>
                </a:lnTo>
                <a:lnTo>
                  <a:pt x="316" y="653"/>
                </a:lnTo>
                <a:lnTo>
                  <a:pt x="278" y="666"/>
                </a:lnTo>
                <a:lnTo>
                  <a:pt x="235" y="671"/>
                </a:lnTo>
                <a:lnTo>
                  <a:pt x="192" y="669"/>
                </a:lnTo>
                <a:lnTo>
                  <a:pt x="148" y="656"/>
                </a:lnTo>
                <a:lnTo>
                  <a:pt x="105" y="637"/>
                </a:lnTo>
                <a:lnTo>
                  <a:pt x="72" y="615"/>
                </a:lnTo>
                <a:lnTo>
                  <a:pt x="45" y="591"/>
                </a:lnTo>
                <a:lnTo>
                  <a:pt x="24" y="566"/>
                </a:lnTo>
                <a:lnTo>
                  <a:pt x="11" y="539"/>
                </a:lnTo>
                <a:lnTo>
                  <a:pt x="3" y="510"/>
                </a:lnTo>
                <a:lnTo>
                  <a:pt x="0" y="481"/>
                </a:lnTo>
                <a:lnTo>
                  <a:pt x="3" y="451"/>
                </a:lnTo>
                <a:lnTo>
                  <a:pt x="10" y="421"/>
                </a:lnTo>
                <a:lnTo>
                  <a:pt x="18" y="391"/>
                </a:lnTo>
                <a:lnTo>
                  <a:pt x="30" y="361"/>
                </a:lnTo>
                <a:lnTo>
                  <a:pt x="45" y="330"/>
                </a:lnTo>
                <a:lnTo>
                  <a:pt x="60" y="302"/>
                </a:lnTo>
                <a:lnTo>
                  <a:pt x="78" y="275"/>
                </a:lnTo>
                <a:lnTo>
                  <a:pt x="95" y="249"/>
                </a:lnTo>
                <a:lnTo>
                  <a:pt x="122" y="208"/>
                </a:lnTo>
                <a:lnTo>
                  <a:pt x="146" y="167"/>
                </a:lnTo>
                <a:lnTo>
                  <a:pt x="167" y="129"/>
                </a:lnTo>
                <a:lnTo>
                  <a:pt x="184" y="94"/>
                </a:lnTo>
                <a:lnTo>
                  <a:pt x="199" y="62"/>
                </a:lnTo>
                <a:lnTo>
                  <a:pt x="210" y="36"/>
                </a:lnTo>
                <a:lnTo>
                  <a:pt x="218" y="17"/>
                </a:lnTo>
                <a:lnTo>
                  <a:pt x="223" y="5"/>
                </a:lnTo>
                <a:lnTo>
                  <a:pt x="224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93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944216" y="1423197"/>
            <a:ext cx="7948263" cy="18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ts val="34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Os Pareceres Ambientais evidenciam que não há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maiores incompatibilidades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das áreas </a:t>
            </a:r>
            <a:r>
              <a:rPr lang="pt-BR" sz="20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em oferta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com os objetivos de proteção da qualidade ambiental e antecipam  recomendações para o licenciamento na forma de condicionantes e medidas de </a:t>
            </a:r>
            <a:r>
              <a:rPr lang="pt-BR" sz="20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mitigação</a:t>
            </a:r>
            <a:endParaRPr lang="pt-BR" sz="20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944216" y="3830548"/>
            <a:ext cx="8020272" cy="2349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ts val="34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Papel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institucional da ANP: avaliação do cumprimento do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Programa Exploratório Mínimo – PEM</a:t>
            </a:r>
            <a:endParaRPr lang="pt-BR" sz="20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BR" sz="20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- Salas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de Situação dos Processos de Licenciamento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Ambiental: </a:t>
            </a:r>
            <a:r>
              <a:rPr lang="pt-BR" sz="20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identificação de entraves → cumprimento de prazos → agilização do processo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79512" y="208779"/>
            <a:ext cx="479651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474663" eaLnBrk="0" hangingPunct="0">
              <a:buFont typeface="Monotype Sorts"/>
              <a:buNone/>
              <a:defRPr/>
            </a:pPr>
            <a:r>
              <a:rPr lang="pt-BR" sz="48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Considerações Finais</a:t>
            </a:r>
            <a:endParaRPr lang="pt-BR" sz="48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345715" y="1963825"/>
            <a:ext cx="424476" cy="642442"/>
          </a:xfrm>
          <a:custGeom>
            <a:avLst/>
            <a:gdLst/>
            <a:ahLst/>
            <a:cxnLst>
              <a:cxn ang="0">
                <a:pos x="116" y="295"/>
              </a:cxn>
              <a:cxn ang="0">
                <a:pos x="102" y="319"/>
              </a:cxn>
              <a:cxn ang="0">
                <a:pos x="83" y="361"/>
              </a:cxn>
              <a:cxn ang="0">
                <a:pos x="65" y="415"/>
              </a:cxn>
              <a:cxn ang="0">
                <a:pos x="56" y="473"/>
              </a:cxn>
              <a:cxn ang="0">
                <a:pos x="64" y="531"/>
              </a:cxn>
              <a:cxn ang="0">
                <a:pos x="97" y="577"/>
              </a:cxn>
              <a:cxn ang="0">
                <a:pos x="148" y="609"/>
              </a:cxn>
              <a:cxn ang="0">
                <a:pos x="207" y="623"/>
              </a:cxn>
              <a:cxn ang="0">
                <a:pos x="261" y="618"/>
              </a:cxn>
              <a:cxn ang="0">
                <a:pos x="302" y="593"/>
              </a:cxn>
              <a:cxn ang="0">
                <a:pos x="315" y="556"/>
              </a:cxn>
              <a:cxn ang="0">
                <a:pos x="304" y="520"/>
              </a:cxn>
              <a:cxn ang="0">
                <a:pos x="278" y="485"/>
              </a:cxn>
              <a:cxn ang="0">
                <a:pos x="245" y="461"/>
              </a:cxn>
              <a:cxn ang="0">
                <a:pos x="208" y="445"/>
              </a:cxn>
              <a:cxn ang="0">
                <a:pos x="167" y="423"/>
              </a:cxn>
              <a:cxn ang="0">
                <a:pos x="130" y="391"/>
              </a:cxn>
              <a:cxn ang="0">
                <a:pos x="111" y="346"/>
              </a:cxn>
              <a:cxn ang="0">
                <a:pos x="118" y="292"/>
              </a:cxn>
              <a:cxn ang="0">
                <a:pos x="229" y="33"/>
              </a:cxn>
              <a:cxn ang="0">
                <a:pos x="256" y="105"/>
              </a:cxn>
              <a:cxn ang="0">
                <a:pos x="297" y="175"/>
              </a:cxn>
              <a:cxn ang="0">
                <a:pos x="343" y="243"/>
              </a:cxn>
              <a:cxn ang="0">
                <a:pos x="383" y="310"/>
              </a:cxn>
              <a:cxn ang="0">
                <a:pos x="416" y="384"/>
              </a:cxn>
              <a:cxn ang="0">
                <a:pos x="432" y="461"/>
              </a:cxn>
              <a:cxn ang="0">
                <a:pos x="421" y="537"/>
              </a:cxn>
              <a:cxn ang="0">
                <a:pos x="381" y="607"/>
              </a:cxn>
              <a:cxn ang="0">
                <a:pos x="316" y="653"/>
              </a:cxn>
              <a:cxn ang="0">
                <a:pos x="235" y="671"/>
              </a:cxn>
              <a:cxn ang="0">
                <a:pos x="148" y="656"/>
              </a:cxn>
              <a:cxn ang="0">
                <a:pos x="72" y="615"/>
              </a:cxn>
              <a:cxn ang="0">
                <a:pos x="24" y="566"/>
              </a:cxn>
              <a:cxn ang="0">
                <a:pos x="3" y="510"/>
              </a:cxn>
              <a:cxn ang="0">
                <a:pos x="3" y="451"/>
              </a:cxn>
              <a:cxn ang="0">
                <a:pos x="18" y="391"/>
              </a:cxn>
              <a:cxn ang="0">
                <a:pos x="45" y="330"/>
              </a:cxn>
              <a:cxn ang="0">
                <a:pos x="78" y="275"/>
              </a:cxn>
              <a:cxn ang="0">
                <a:pos x="122" y="208"/>
              </a:cxn>
              <a:cxn ang="0">
                <a:pos x="167" y="129"/>
              </a:cxn>
              <a:cxn ang="0">
                <a:pos x="199" y="62"/>
              </a:cxn>
              <a:cxn ang="0">
                <a:pos x="218" y="17"/>
              </a:cxn>
              <a:cxn ang="0">
                <a:pos x="224" y="0"/>
              </a:cxn>
            </a:cxnLst>
            <a:rect l="0" t="0" r="r" b="b"/>
            <a:pathLst>
              <a:path w="432" h="671">
                <a:moveTo>
                  <a:pt x="118" y="292"/>
                </a:moveTo>
                <a:lnTo>
                  <a:pt x="116" y="295"/>
                </a:lnTo>
                <a:lnTo>
                  <a:pt x="110" y="305"/>
                </a:lnTo>
                <a:lnTo>
                  <a:pt x="102" y="319"/>
                </a:lnTo>
                <a:lnTo>
                  <a:pt x="92" y="338"/>
                </a:lnTo>
                <a:lnTo>
                  <a:pt x="83" y="361"/>
                </a:lnTo>
                <a:lnTo>
                  <a:pt x="73" y="386"/>
                </a:lnTo>
                <a:lnTo>
                  <a:pt x="65" y="415"/>
                </a:lnTo>
                <a:lnTo>
                  <a:pt x="59" y="443"/>
                </a:lnTo>
                <a:lnTo>
                  <a:pt x="56" y="473"/>
                </a:lnTo>
                <a:lnTo>
                  <a:pt x="57" y="504"/>
                </a:lnTo>
                <a:lnTo>
                  <a:pt x="64" y="531"/>
                </a:lnTo>
                <a:lnTo>
                  <a:pt x="78" y="556"/>
                </a:lnTo>
                <a:lnTo>
                  <a:pt x="97" y="577"/>
                </a:lnTo>
                <a:lnTo>
                  <a:pt x="121" y="596"/>
                </a:lnTo>
                <a:lnTo>
                  <a:pt x="148" y="609"/>
                </a:lnTo>
                <a:lnTo>
                  <a:pt x="176" y="618"/>
                </a:lnTo>
                <a:lnTo>
                  <a:pt x="207" y="623"/>
                </a:lnTo>
                <a:lnTo>
                  <a:pt x="235" y="623"/>
                </a:lnTo>
                <a:lnTo>
                  <a:pt x="261" y="618"/>
                </a:lnTo>
                <a:lnTo>
                  <a:pt x="285" y="607"/>
                </a:lnTo>
                <a:lnTo>
                  <a:pt x="302" y="593"/>
                </a:lnTo>
                <a:lnTo>
                  <a:pt x="312" y="575"/>
                </a:lnTo>
                <a:lnTo>
                  <a:pt x="315" y="556"/>
                </a:lnTo>
                <a:lnTo>
                  <a:pt x="312" y="537"/>
                </a:lnTo>
                <a:lnTo>
                  <a:pt x="304" y="520"/>
                </a:lnTo>
                <a:lnTo>
                  <a:pt x="292" y="502"/>
                </a:lnTo>
                <a:lnTo>
                  <a:pt x="278" y="485"/>
                </a:lnTo>
                <a:lnTo>
                  <a:pt x="262" y="472"/>
                </a:lnTo>
                <a:lnTo>
                  <a:pt x="245" y="461"/>
                </a:lnTo>
                <a:lnTo>
                  <a:pt x="227" y="453"/>
                </a:lnTo>
                <a:lnTo>
                  <a:pt x="208" y="445"/>
                </a:lnTo>
                <a:lnTo>
                  <a:pt x="188" y="435"/>
                </a:lnTo>
                <a:lnTo>
                  <a:pt x="167" y="423"/>
                </a:lnTo>
                <a:lnTo>
                  <a:pt x="148" y="408"/>
                </a:lnTo>
                <a:lnTo>
                  <a:pt x="130" y="391"/>
                </a:lnTo>
                <a:lnTo>
                  <a:pt x="118" y="370"/>
                </a:lnTo>
                <a:lnTo>
                  <a:pt x="111" y="346"/>
                </a:lnTo>
                <a:lnTo>
                  <a:pt x="110" y="321"/>
                </a:lnTo>
                <a:lnTo>
                  <a:pt x="118" y="292"/>
                </a:lnTo>
                <a:close/>
                <a:moveTo>
                  <a:pt x="224" y="0"/>
                </a:moveTo>
                <a:lnTo>
                  <a:pt x="229" y="33"/>
                </a:lnTo>
                <a:lnTo>
                  <a:pt x="238" y="68"/>
                </a:lnTo>
                <a:lnTo>
                  <a:pt x="256" y="105"/>
                </a:lnTo>
                <a:lnTo>
                  <a:pt x="275" y="140"/>
                </a:lnTo>
                <a:lnTo>
                  <a:pt x="297" y="175"/>
                </a:lnTo>
                <a:lnTo>
                  <a:pt x="321" y="210"/>
                </a:lnTo>
                <a:lnTo>
                  <a:pt x="343" y="243"/>
                </a:lnTo>
                <a:lnTo>
                  <a:pt x="362" y="273"/>
                </a:lnTo>
                <a:lnTo>
                  <a:pt x="383" y="310"/>
                </a:lnTo>
                <a:lnTo>
                  <a:pt x="402" y="346"/>
                </a:lnTo>
                <a:lnTo>
                  <a:pt x="416" y="384"/>
                </a:lnTo>
                <a:lnTo>
                  <a:pt x="428" y="421"/>
                </a:lnTo>
                <a:lnTo>
                  <a:pt x="432" y="461"/>
                </a:lnTo>
                <a:lnTo>
                  <a:pt x="431" y="499"/>
                </a:lnTo>
                <a:lnTo>
                  <a:pt x="421" y="537"/>
                </a:lnTo>
                <a:lnTo>
                  <a:pt x="404" y="575"/>
                </a:lnTo>
                <a:lnTo>
                  <a:pt x="381" y="607"/>
                </a:lnTo>
                <a:lnTo>
                  <a:pt x="351" y="632"/>
                </a:lnTo>
                <a:lnTo>
                  <a:pt x="316" y="653"/>
                </a:lnTo>
                <a:lnTo>
                  <a:pt x="278" y="666"/>
                </a:lnTo>
                <a:lnTo>
                  <a:pt x="235" y="671"/>
                </a:lnTo>
                <a:lnTo>
                  <a:pt x="192" y="669"/>
                </a:lnTo>
                <a:lnTo>
                  <a:pt x="148" y="656"/>
                </a:lnTo>
                <a:lnTo>
                  <a:pt x="105" y="637"/>
                </a:lnTo>
                <a:lnTo>
                  <a:pt x="72" y="615"/>
                </a:lnTo>
                <a:lnTo>
                  <a:pt x="45" y="591"/>
                </a:lnTo>
                <a:lnTo>
                  <a:pt x="24" y="566"/>
                </a:lnTo>
                <a:lnTo>
                  <a:pt x="11" y="539"/>
                </a:lnTo>
                <a:lnTo>
                  <a:pt x="3" y="510"/>
                </a:lnTo>
                <a:lnTo>
                  <a:pt x="0" y="481"/>
                </a:lnTo>
                <a:lnTo>
                  <a:pt x="3" y="451"/>
                </a:lnTo>
                <a:lnTo>
                  <a:pt x="10" y="421"/>
                </a:lnTo>
                <a:lnTo>
                  <a:pt x="18" y="391"/>
                </a:lnTo>
                <a:lnTo>
                  <a:pt x="30" y="361"/>
                </a:lnTo>
                <a:lnTo>
                  <a:pt x="45" y="330"/>
                </a:lnTo>
                <a:lnTo>
                  <a:pt x="60" y="302"/>
                </a:lnTo>
                <a:lnTo>
                  <a:pt x="78" y="275"/>
                </a:lnTo>
                <a:lnTo>
                  <a:pt x="95" y="249"/>
                </a:lnTo>
                <a:lnTo>
                  <a:pt x="122" y="208"/>
                </a:lnTo>
                <a:lnTo>
                  <a:pt x="146" y="167"/>
                </a:lnTo>
                <a:lnTo>
                  <a:pt x="167" y="129"/>
                </a:lnTo>
                <a:lnTo>
                  <a:pt x="184" y="94"/>
                </a:lnTo>
                <a:lnTo>
                  <a:pt x="199" y="62"/>
                </a:lnTo>
                <a:lnTo>
                  <a:pt x="210" y="36"/>
                </a:lnTo>
                <a:lnTo>
                  <a:pt x="218" y="17"/>
                </a:lnTo>
                <a:lnTo>
                  <a:pt x="223" y="5"/>
                </a:lnTo>
                <a:lnTo>
                  <a:pt x="224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345715" y="4596778"/>
            <a:ext cx="424476" cy="642442"/>
          </a:xfrm>
          <a:custGeom>
            <a:avLst/>
            <a:gdLst/>
            <a:ahLst/>
            <a:cxnLst>
              <a:cxn ang="0">
                <a:pos x="116" y="295"/>
              </a:cxn>
              <a:cxn ang="0">
                <a:pos x="102" y="319"/>
              </a:cxn>
              <a:cxn ang="0">
                <a:pos x="83" y="361"/>
              </a:cxn>
              <a:cxn ang="0">
                <a:pos x="65" y="415"/>
              </a:cxn>
              <a:cxn ang="0">
                <a:pos x="56" y="473"/>
              </a:cxn>
              <a:cxn ang="0">
                <a:pos x="64" y="531"/>
              </a:cxn>
              <a:cxn ang="0">
                <a:pos x="97" y="577"/>
              </a:cxn>
              <a:cxn ang="0">
                <a:pos x="148" y="609"/>
              </a:cxn>
              <a:cxn ang="0">
                <a:pos x="207" y="623"/>
              </a:cxn>
              <a:cxn ang="0">
                <a:pos x="261" y="618"/>
              </a:cxn>
              <a:cxn ang="0">
                <a:pos x="302" y="593"/>
              </a:cxn>
              <a:cxn ang="0">
                <a:pos x="315" y="556"/>
              </a:cxn>
              <a:cxn ang="0">
                <a:pos x="304" y="520"/>
              </a:cxn>
              <a:cxn ang="0">
                <a:pos x="278" y="485"/>
              </a:cxn>
              <a:cxn ang="0">
                <a:pos x="245" y="461"/>
              </a:cxn>
              <a:cxn ang="0">
                <a:pos x="208" y="445"/>
              </a:cxn>
              <a:cxn ang="0">
                <a:pos x="167" y="423"/>
              </a:cxn>
              <a:cxn ang="0">
                <a:pos x="130" y="391"/>
              </a:cxn>
              <a:cxn ang="0">
                <a:pos x="111" y="346"/>
              </a:cxn>
              <a:cxn ang="0">
                <a:pos x="118" y="292"/>
              </a:cxn>
              <a:cxn ang="0">
                <a:pos x="229" y="33"/>
              </a:cxn>
              <a:cxn ang="0">
                <a:pos x="256" y="105"/>
              </a:cxn>
              <a:cxn ang="0">
                <a:pos x="297" y="175"/>
              </a:cxn>
              <a:cxn ang="0">
                <a:pos x="343" y="243"/>
              </a:cxn>
              <a:cxn ang="0">
                <a:pos x="383" y="310"/>
              </a:cxn>
              <a:cxn ang="0">
                <a:pos x="416" y="384"/>
              </a:cxn>
              <a:cxn ang="0">
                <a:pos x="432" y="461"/>
              </a:cxn>
              <a:cxn ang="0">
                <a:pos x="421" y="537"/>
              </a:cxn>
              <a:cxn ang="0">
                <a:pos x="381" y="607"/>
              </a:cxn>
              <a:cxn ang="0">
                <a:pos x="316" y="653"/>
              </a:cxn>
              <a:cxn ang="0">
                <a:pos x="235" y="671"/>
              </a:cxn>
              <a:cxn ang="0">
                <a:pos x="148" y="656"/>
              </a:cxn>
              <a:cxn ang="0">
                <a:pos x="72" y="615"/>
              </a:cxn>
              <a:cxn ang="0">
                <a:pos x="24" y="566"/>
              </a:cxn>
              <a:cxn ang="0">
                <a:pos x="3" y="510"/>
              </a:cxn>
              <a:cxn ang="0">
                <a:pos x="3" y="451"/>
              </a:cxn>
              <a:cxn ang="0">
                <a:pos x="18" y="391"/>
              </a:cxn>
              <a:cxn ang="0">
                <a:pos x="45" y="330"/>
              </a:cxn>
              <a:cxn ang="0">
                <a:pos x="78" y="275"/>
              </a:cxn>
              <a:cxn ang="0">
                <a:pos x="122" y="208"/>
              </a:cxn>
              <a:cxn ang="0">
                <a:pos x="167" y="129"/>
              </a:cxn>
              <a:cxn ang="0">
                <a:pos x="199" y="62"/>
              </a:cxn>
              <a:cxn ang="0">
                <a:pos x="218" y="17"/>
              </a:cxn>
              <a:cxn ang="0">
                <a:pos x="224" y="0"/>
              </a:cxn>
            </a:cxnLst>
            <a:rect l="0" t="0" r="r" b="b"/>
            <a:pathLst>
              <a:path w="432" h="671">
                <a:moveTo>
                  <a:pt x="118" y="292"/>
                </a:moveTo>
                <a:lnTo>
                  <a:pt x="116" y="295"/>
                </a:lnTo>
                <a:lnTo>
                  <a:pt x="110" y="305"/>
                </a:lnTo>
                <a:lnTo>
                  <a:pt x="102" y="319"/>
                </a:lnTo>
                <a:lnTo>
                  <a:pt x="92" y="338"/>
                </a:lnTo>
                <a:lnTo>
                  <a:pt x="83" y="361"/>
                </a:lnTo>
                <a:lnTo>
                  <a:pt x="73" y="386"/>
                </a:lnTo>
                <a:lnTo>
                  <a:pt x="65" y="415"/>
                </a:lnTo>
                <a:lnTo>
                  <a:pt x="59" y="443"/>
                </a:lnTo>
                <a:lnTo>
                  <a:pt x="56" y="473"/>
                </a:lnTo>
                <a:lnTo>
                  <a:pt x="57" y="504"/>
                </a:lnTo>
                <a:lnTo>
                  <a:pt x="64" y="531"/>
                </a:lnTo>
                <a:lnTo>
                  <a:pt x="78" y="556"/>
                </a:lnTo>
                <a:lnTo>
                  <a:pt x="97" y="577"/>
                </a:lnTo>
                <a:lnTo>
                  <a:pt x="121" y="596"/>
                </a:lnTo>
                <a:lnTo>
                  <a:pt x="148" y="609"/>
                </a:lnTo>
                <a:lnTo>
                  <a:pt x="176" y="618"/>
                </a:lnTo>
                <a:lnTo>
                  <a:pt x="207" y="623"/>
                </a:lnTo>
                <a:lnTo>
                  <a:pt x="235" y="623"/>
                </a:lnTo>
                <a:lnTo>
                  <a:pt x="261" y="618"/>
                </a:lnTo>
                <a:lnTo>
                  <a:pt x="285" y="607"/>
                </a:lnTo>
                <a:lnTo>
                  <a:pt x="302" y="593"/>
                </a:lnTo>
                <a:lnTo>
                  <a:pt x="312" y="575"/>
                </a:lnTo>
                <a:lnTo>
                  <a:pt x="315" y="556"/>
                </a:lnTo>
                <a:lnTo>
                  <a:pt x="312" y="537"/>
                </a:lnTo>
                <a:lnTo>
                  <a:pt x="304" y="520"/>
                </a:lnTo>
                <a:lnTo>
                  <a:pt x="292" y="502"/>
                </a:lnTo>
                <a:lnTo>
                  <a:pt x="278" y="485"/>
                </a:lnTo>
                <a:lnTo>
                  <a:pt x="262" y="472"/>
                </a:lnTo>
                <a:lnTo>
                  <a:pt x="245" y="461"/>
                </a:lnTo>
                <a:lnTo>
                  <a:pt x="227" y="453"/>
                </a:lnTo>
                <a:lnTo>
                  <a:pt x="208" y="445"/>
                </a:lnTo>
                <a:lnTo>
                  <a:pt x="188" y="435"/>
                </a:lnTo>
                <a:lnTo>
                  <a:pt x="167" y="423"/>
                </a:lnTo>
                <a:lnTo>
                  <a:pt x="148" y="408"/>
                </a:lnTo>
                <a:lnTo>
                  <a:pt x="130" y="391"/>
                </a:lnTo>
                <a:lnTo>
                  <a:pt x="118" y="370"/>
                </a:lnTo>
                <a:lnTo>
                  <a:pt x="111" y="346"/>
                </a:lnTo>
                <a:lnTo>
                  <a:pt x="110" y="321"/>
                </a:lnTo>
                <a:lnTo>
                  <a:pt x="118" y="292"/>
                </a:lnTo>
                <a:close/>
                <a:moveTo>
                  <a:pt x="224" y="0"/>
                </a:moveTo>
                <a:lnTo>
                  <a:pt x="229" y="33"/>
                </a:lnTo>
                <a:lnTo>
                  <a:pt x="238" y="68"/>
                </a:lnTo>
                <a:lnTo>
                  <a:pt x="256" y="105"/>
                </a:lnTo>
                <a:lnTo>
                  <a:pt x="275" y="140"/>
                </a:lnTo>
                <a:lnTo>
                  <a:pt x="297" y="175"/>
                </a:lnTo>
                <a:lnTo>
                  <a:pt x="321" y="210"/>
                </a:lnTo>
                <a:lnTo>
                  <a:pt x="343" y="243"/>
                </a:lnTo>
                <a:lnTo>
                  <a:pt x="362" y="273"/>
                </a:lnTo>
                <a:lnTo>
                  <a:pt x="383" y="310"/>
                </a:lnTo>
                <a:lnTo>
                  <a:pt x="402" y="346"/>
                </a:lnTo>
                <a:lnTo>
                  <a:pt x="416" y="384"/>
                </a:lnTo>
                <a:lnTo>
                  <a:pt x="428" y="421"/>
                </a:lnTo>
                <a:lnTo>
                  <a:pt x="432" y="461"/>
                </a:lnTo>
                <a:lnTo>
                  <a:pt x="431" y="499"/>
                </a:lnTo>
                <a:lnTo>
                  <a:pt x="421" y="537"/>
                </a:lnTo>
                <a:lnTo>
                  <a:pt x="404" y="575"/>
                </a:lnTo>
                <a:lnTo>
                  <a:pt x="381" y="607"/>
                </a:lnTo>
                <a:lnTo>
                  <a:pt x="351" y="632"/>
                </a:lnTo>
                <a:lnTo>
                  <a:pt x="316" y="653"/>
                </a:lnTo>
                <a:lnTo>
                  <a:pt x="278" y="666"/>
                </a:lnTo>
                <a:lnTo>
                  <a:pt x="235" y="671"/>
                </a:lnTo>
                <a:lnTo>
                  <a:pt x="192" y="669"/>
                </a:lnTo>
                <a:lnTo>
                  <a:pt x="148" y="656"/>
                </a:lnTo>
                <a:lnTo>
                  <a:pt x="105" y="637"/>
                </a:lnTo>
                <a:lnTo>
                  <a:pt x="72" y="615"/>
                </a:lnTo>
                <a:lnTo>
                  <a:pt x="45" y="591"/>
                </a:lnTo>
                <a:lnTo>
                  <a:pt x="24" y="566"/>
                </a:lnTo>
                <a:lnTo>
                  <a:pt x="11" y="539"/>
                </a:lnTo>
                <a:lnTo>
                  <a:pt x="3" y="510"/>
                </a:lnTo>
                <a:lnTo>
                  <a:pt x="0" y="481"/>
                </a:lnTo>
                <a:lnTo>
                  <a:pt x="3" y="451"/>
                </a:lnTo>
                <a:lnTo>
                  <a:pt x="10" y="421"/>
                </a:lnTo>
                <a:lnTo>
                  <a:pt x="18" y="391"/>
                </a:lnTo>
                <a:lnTo>
                  <a:pt x="30" y="361"/>
                </a:lnTo>
                <a:lnTo>
                  <a:pt x="45" y="330"/>
                </a:lnTo>
                <a:lnTo>
                  <a:pt x="60" y="302"/>
                </a:lnTo>
                <a:lnTo>
                  <a:pt x="78" y="275"/>
                </a:lnTo>
                <a:lnTo>
                  <a:pt x="95" y="249"/>
                </a:lnTo>
                <a:lnTo>
                  <a:pt x="122" y="208"/>
                </a:lnTo>
                <a:lnTo>
                  <a:pt x="146" y="167"/>
                </a:lnTo>
                <a:lnTo>
                  <a:pt x="167" y="129"/>
                </a:lnTo>
                <a:lnTo>
                  <a:pt x="184" y="94"/>
                </a:lnTo>
                <a:lnTo>
                  <a:pt x="199" y="62"/>
                </a:lnTo>
                <a:lnTo>
                  <a:pt x="210" y="36"/>
                </a:lnTo>
                <a:lnTo>
                  <a:pt x="218" y="17"/>
                </a:lnTo>
                <a:lnTo>
                  <a:pt x="223" y="5"/>
                </a:lnTo>
                <a:lnTo>
                  <a:pt x="224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57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92672" y="4198475"/>
            <a:ext cx="7958667" cy="1828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Obrigada! </a:t>
            </a:r>
            <a:endParaRPr lang="pt-BR" sz="36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ctr">
              <a:defRPr/>
            </a:pPr>
            <a:endParaRPr lang="pt-BR" sz="1600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pt-BR" sz="16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Contato: rodadas@anp.gov.br</a:t>
            </a:r>
          </a:p>
          <a:p>
            <a:pPr indent="-342900" algn="ctr">
              <a:lnSpc>
                <a:spcPct val="90000"/>
              </a:lnSpc>
              <a:spcBef>
                <a:spcPct val="50000"/>
              </a:spcBef>
              <a:buFont typeface="Arial" charset="0"/>
              <a:buNone/>
              <a:defRPr/>
            </a:pPr>
            <a:r>
              <a:rPr lang="pt-BR" sz="16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www.anp.gov.br</a:t>
            </a:r>
          </a:p>
          <a:p>
            <a:pPr indent="-342900" algn="ctr">
              <a:lnSpc>
                <a:spcPct val="90000"/>
              </a:lnSpc>
              <a:spcBef>
                <a:spcPct val="50000"/>
              </a:spcBef>
              <a:buFont typeface="Arial" charset="0"/>
              <a:buNone/>
              <a:defRPr/>
            </a:pPr>
            <a:r>
              <a:rPr lang="pt-BR" sz="16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http://www.brasil-rounds.gov.br/Round_15/portugues_R15/Diretrizes_Ambientais.asp</a:t>
            </a:r>
          </a:p>
        </p:txBody>
      </p:sp>
    </p:spTree>
    <p:extLst>
      <p:ext uri="{BB962C8B-B14F-4D97-AF65-F5344CB8AC3E}">
        <p14:creationId xmlns:p14="http://schemas.microsoft.com/office/powerpoint/2010/main" val="278400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0" y="2656167"/>
            <a:ext cx="9144000" cy="18685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1931092" y="2990281"/>
            <a:ext cx="671241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74663" eaLnBrk="0" hangingPunct="0">
              <a:lnSpc>
                <a:spcPct val="90000"/>
              </a:lnSpc>
              <a:spcAft>
                <a:spcPct val="35000"/>
              </a:spcAft>
              <a:defRPr/>
            </a:pPr>
            <a:r>
              <a:rPr lang="pt-BR" sz="80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Bacias </a:t>
            </a:r>
            <a:r>
              <a:rPr lang="pt-BR" sz="8000" b="1" spc="-300" dirty="0" smtClean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Terrestres</a:t>
            </a:r>
            <a:endParaRPr lang="pt-BR" sz="80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9" name="Freeform 16"/>
          <p:cNvSpPr>
            <a:spLocks noEditPoints="1"/>
          </p:cNvSpPr>
          <p:nvPr/>
        </p:nvSpPr>
        <p:spPr bwMode="auto">
          <a:xfrm>
            <a:off x="570811" y="3067931"/>
            <a:ext cx="1019451" cy="943776"/>
          </a:xfrm>
          <a:custGeom>
            <a:avLst/>
            <a:gdLst/>
            <a:ahLst/>
            <a:cxnLst>
              <a:cxn ang="0">
                <a:pos x="395" y="795"/>
              </a:cxn>
              <a:cxn ang="0">
                <a:pos x="574" y="815"/>
              </a:cxn>
              <a:cxn ang="0">
                <a:pos x="419" y="651"/>
              </a:cxn>
              <a:cxn ang="0">
                <a:pos x="531" y="711"/>
              </a:cxn>
              <a:cxn ang="0">
                <a:pos x="530" y="563"/>
              </a:cxn>
              <a:cxn ang="0">
                <a:pos x="552" y="687"/>
              </a:cxn>
              <a:cxn ang="0">
                <a:pos x="446" y="479"/>
              </a:cxn>
              <a:cxn ang="0">
                <a:pos x="521" y="532"/>
              </a:cxn>
              <a:cxn ang="0">
                <a:pos x="502" y="401"/>
              </a:cxn>
              <a:cxn ang="0">
                <a:pos x="451" y="445"/>
              </a:cxn>
              <a:cxn ang="0">
                <a:pos x="502" y="401"/>
              </a:cxn>
              <a:cxn ang="0">
                <a:pos x="460" y="396"/>
              </a:cxn>
              <a:cxn ang="0">
                <a:pos x="482" y="285"/>
              </a:cxn>
              <a:cxn ang="0">
                <a:pos x="547" y="242"/>
              </a:cxn>
              <a:cxn ang="0">
                <a:pos x="535" y="261"/>
              </a:cxn>
              <a:cxn ang="0">
                <a:pos x="714" y="815"/>
              </a:cxn>
              <a:cxn ang="0">
                <a:pos x="853" y="595"/>
              </a:cxn>
              <a:cxn ang="0">
                <a:pos x="812" y="341"/>
              </a:cxn>
              <a:cxn ang="0">
                <a:pos x="547" y="242"/>
              </a:cxn>
              <a:cxn ang="0">
                <a:pos x="230" y="215"/>
              </a:cxn>
              <a:cxn ang="0">
                <a:pos x="165" y="385"/>
              </a:cxn>
              <a:cxn ang="0">
                <a:pos x="334" y="815"/>
              </a:cxn>
              <a:cxn ang="0">
                <a:pos x="412" y="241"/>
              </a:cxn>
              <a:cxn ang="0">
                <a:pos x="240" y="191"/>
              </a:cxn>
              <a:cxn ang="0">
                <a:pos x="301" y="32"/>
              </a:cxn>
              <a:cxn ang="0">
                <a:pos x="412" y="176"/>
              </a:cxn>
              <a:cxn ang="0">
                <a:pos x="439" y="145"/>
              </a:cxn>
              <a:cxn ang="0">
                <a:pos x="480" y="133"/>
              </a:cxn>
              <a:cxn ang="0">
                <a:pos x="523" y="145"/>
              </a:cxn>
              <a:cxn ang="0">
                <a:pos x="548" y="177"/>
              </a:cxn>
              <a:cxn ang="0">
                <a:pos x="817" y="246"/>
              </a:cxn>
              <a:cxn ang="0">
                <a:pos x="875" y="208"/>
              </a:cxn>
              <a:cxn ang="0">
                <a:pos x="862" y="341"/>
              </a:cxn>
              <a:cxn ang="0">
                <a:pos x="995" y="595"/>
              </a:cxn>
              <a:cxn ang="0">
                <a:pos x="1018" y="815"/>
              </a:cxn>
              <a:cxn ang="0">
                <a:pos x="0" y="948"/>
              </a:cxn>
              <a:cxn ang="0">
                <a:pos x="152" y="815"/>
              </a:cxn>
              <a:cxn ang="0">
                <a:pos x="109" y="172"/>
              </a:cxn>
            </a:cxnLst>
            <a:rect l="0" t="0" r="r" b="b"/>
            <a:pathLst>
              <a:path w="1018" h="948">
                <a:moveTo>
                  <a:pt x="560" y="733"/>
                </a:moveTo>
                <a:lnTo>
                  <a:pt x="395" y="795"/>
                </a:lnTo>
                <a:lnTo>
                  <a:pt x="392" y="815"/>
                </a:lnTo>
                <a:lnTo>
                  <a:pt x="574" y="815"/>
                </a:lnTo>
                <a:lnTo>
                  <a:pt x="560" y="733"/>
                </a:lnTo>
                <a:close/>
                <a:moveTo>
                  <a:pt x="419" y="651"/>
                </a:moveTo>
                <a:lnTo>
                  <a:pt x="402" y="761"/>
                </a:lnTo>
                <a:lnTo>
                  <a:pt x="531" y="711"/>
                </a:lnTo>
                <a:lnTo>
                  <a:pt x="419" y="651"/>
                </a:lnTo>
                <a:close/>
                <a:moveTo>
                  <a:pt x="530" y="563"/>
                </a:moveTo>
                <a:lnTo>
                  <a:pt x="429" y="624"/>
                </a:lnTo>
                <a:lnTo>
                  <a:pt x="552" y="687"/>
                </a:lnTo>
                <a:lnTo>
                  <a:pt x="530" y="563"/>
                </a:lnTo>
                <a:close/>
                <a:moveTo>
                  <a:pt x="446" y="479"/>
                </a:moveTo>
                <a:lnTo>
                  <a:pt x="429" y="588"/>
                </a:lnTo>
                <a:lnTo>
                  <a:pt x="521" y="532"/>
                </a:lnTo>
                <a:lnTo>
                  <a:pt x="446" y="479"/>
                </a:lnTo>
                <a:close/>
                <a:moveTo>
                  <a:pt x="502" y="401"/>
                </a:moveTo>
                <a:lnTo>
                  <a:pt x="453" y="440"/>
                </a:lnTo>
                <a:lnTo>
                  <a:pt x="451" y="445"/>
                </a:lnTo>
                <a:lnTo>
                  <a:pt x="518" y="493"/>
                </a:lnTo>
                <a:lnTo>
                  <a:pt x="502" y="401"/>
                </a:lnTo>
                <a:close/>
                <a:moveTo>
                  <a:pt x="477" y="285"/>
                </a:moveTo>
                <a:lnTo>
                  <a:pt x="460" y="396"/>
                </a:lnTo>
                <a:lnTo>
                  <a:pt x="496" y="367"/>
                </a:lnTo>
                <a:lnTo>
                  <a:pt x="482" y="285"/>
                </a:lnTo>
                <a:lnTo>
                  <a:pt x="477" y="285"/>
                </a:lnTo>
                <a:close/>
                <a:moveTo>
                  <a:pt x="547" y="242"/>
                </a:moveTo>
                <a:lnTo>
                  <a:pt x="540" y="256"/>
                </a:lnTo>
                <a:lnTo>
                  <a:pt x="535" y="261"/>
                </a:lnTo>
                <a:lnTo>
                  <a:pt x="632" y="815"/>
                </a:lnTo>
                <a:lnTo>
                  <a:pt x="714" y="815"/>
                </a:lnTo>
                <a:lnTo>
                  <a:pt x="714" y="595"/>
                </a:lnTo>
                <a:lnTo>
                  <a:pt x="853" y="595"/>
                </a:lnTo>
                <a:lnTo>
                  <a:pt x="853" y="341"/>
                </a:lnTo>
                <a:lnTo>
                  <a:pt x="812" y="341"/>
                </a:lnTo>
                <a:lnTo>
                  <a:pt x="816" y="288"/>
                </a:lnTo>
                <a:lnTo>
                  <a:pt x="547" y="242"/>
                </a:lnTo>
                <a:close/>
                <a:moveTo>
                  <a:pt x="240" y="191"/>
                </a:moveTo>
                <a:lnTo>
                  <a:pt x="230" y="215"/>
                </a:lnTo>
                <a:lnTo>
                  <a:pt x="233" y="379"/>
                </a:lnTo>
                <a:lnTo>
                  <a:pt x="165" y="385"/>
                </a:lnTo>
                <a:lnTo>
                  <a:pt x="165" y="815"/>
                </a:lnTo>
                <a:lnTo>
                  <a:pt x="334" y="815"/>
                </a:lnTo>
                <a:lnTo>
                  <a:pt x="424" y="259"/>
                </a:lnTo>
                <a:lnTo>
                  <a:pt x="412" y="241"/>
                </a:lnTo>
                <a:lnTo>
                  <a:pt x="407" y="218"/>
                </a:lnTo>
                <a:lnTo>
                  <a:pt x="240" y="191"/>
                </a:lnTo>
                <a:close/>
                <a:moveTo>
                  <a:pt x="181" y="0"/>
                </a:moveTo>
                <a:lnTo>
                  <a:pt x="301" y="32"/>
                </a:lnTo>
                <a:lnTo>
                  <a:pt x="255" y="150"/>
                </a:lnTo>
                <a:lnTo>
                  <a:pt x="412" y="176"/>
                </a:lnTo>
                <a:lnTo>
                  <a:pt x="424" y="159"/>
                </a:lnTo>
                <a:lnTo>
                  <a:pt x="439" y="145"/>
                </a:lnTo>
                <a:lnTo>
                  <a:pt x="458" y="136"/>
                </a:lnTo>
                <a:lnTo>
                  <a:pt x="480" y="133"/>
                </a:lnTo>
                <a:lnTo>
                  <a:pt x="502" y="136"/>
                </a:lnTo>
                <a:lnTo>
                  <a:pt x="523" y="145"/>
                </a:lnTo>
                <a:lnTo>
                  <a:pt x="538" y="160"/>
                </a:lnTo>
                <a:lnTo>
                  <a:pt x="548" y="177"/>
                </a:lnTo>
                <a:lnTo>
                  <a:pt x="555" y="200"/>
                </a:lnTo>
                <a:lnTo>
                  <a:pt x="817" y="246"/>
                </a:lnTo>
                <a:lnTo>
                  <a:pt x="819" y="208"/>
                </a:lnTo>
                <a:lnTo>
                  <a:pt x="875" y="208"/>
                </a:lnTo>
                <a:lnTo>
                  <a:pt x="869" y="341"/>
                </a:lnTo>
                <a:lnTo>
                  <a:pt x="862" y="341"/>
                </a:lnTo>
                <a:lnTo>
                  <a:pt x="862" y="595"/>
                </a:lnTo>
                <a:lnTo>
                  <a:pt x="995" y="595"/>
                </a:lnTo>
                <a:lnTo>
                  <a:pt x="995" y="815"/>
                </a:lnTo>
                <a:lnTo>
                  <a:pt x="1018" y="815"/>
                </a:lnTo>
                <a:lnTo>
                  <a:pt x="1018" y="948"/>
                </a:lnTo>
                <a:lnTo>
                  <a:pt x="0" y="948"/>
                </a:lnTo>
                <a:lnTo>
                  <a:pt x="0" y="815"/>
                </a:lnTo>
                <a:lnTo>
                  <a:pt x="152" y="815"/>
                </a:lnTo>
                <a:lnTo>
                  <a:pt x="152" y="385"/>
                </a:lnTo>
                <a:lnTo>
                  <a:pt x="109" y="172"/>
                </a:lnTo>
                <a:lnTo>
                  <a:pt x="181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112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177612"/>
            <a:ext cx="42042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do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Paraná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IMASUL/MS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5870622" y="1958121"/>
            <a:ext cx="3131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Sistema Interativo de Suporte ao Licenciamento Ambiental (SISLA)</a:t>
            </a:r>
          </a:p>
        </p:txBody>
      </p:sp>
      <p:sp>
        <p:nvSpPr>
          <p:cNvPr id="15" name="Retângulo 14"/>
          <p:cNvSpPr/>
          <p:nvPr/>
        </p:nvSpPr>
        <p:spPr>
          <a:xfrm>
            <a:off x="5870622" y="3732546"/>
            <a:ext cx="31314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Identificada sobreposição com seis Áreas de Proteção Ambiental (APA) e uma Reserva Particular do Patrimônio Natural (RPPN)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0" y="1133475"/>
            <a:ext cx="5724525" cy="5724525"/>
            <a:chOff x="0" y="1133475"/>
            <a:chExt cx="5724525" cy="5724525"/>
          </a:xfrm>
        </p:grpSpPr>
        <p:pic>
          <p:nvPicPr>
            <p:cNvPr id="37" name="Imagem 3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133475"/>
              <a:ext cx="5724525" cy="5724525"/>
            </a:xfrm>
            <a:prstGeom prst="rect">
              <a:avLst/>
            </a:prstGeom>
          </p:spPr>
        </p:pic>
        <p:sp>
          <p:nvSpPr>
            <p:cNvPr id="7" name="CaixaDeTexto 6"/>
            <p:cNvSpPr txBox="1"/>
            <p:nvPr/>
          </p:nvSpPr>
          <p:spPr>
            <a:xfrm>
              <a:off x="3723192" y="1958121"/>
              <a:ext cx="1335825" cy="338554"/>
            </a:xfrm>
            <a:prstGeom prst="rect">
              <a:avLst/>
            </a:prstGeom>
            <a:solidFill>
              <a:srgbClr val="FAF7C8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SPAR - N</a:t>
              </a:r>
              <a:endPara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269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IMASUL/MS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0" y="1134000"/>
            <a:ext cx="5724000" cy="5724000"/>
            <a:chOff x="0" y="1134000"/>
            <a:chExt cx="5724000" cy="5724000"/>
          </a:xfrm>
        </p:grpSpPr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134000"/>
              <a:ext cx="5724000" cy="5724000"/>
            </a:xfrm>
            <a:prstGeom prst="rect">
              <a:avLst/>
            </a:prstGeom>
          </p:spPr>
        </p:pic>
        <p:grpSp>
          <p:nvGrpSpPr>
            <p:cNvPr id="9" name="Grupo 8"/>
            <p:cNvGrpSpPr/>
            <p:nvPr/>
          </p:nvGrpSpPr>
          <p:grpSpPr>
            <a:xfrm>
              <a:off x="3713591" y="2059998"/>
              <a:ext cx="1604708" cy="1577336"/>
              <a:chOff x="2769586" y="1221417"/>
              <a:chExt cx="1604708" cy="1577336"/>
            </a:xfrm>
          </p:grpSpPr>
          <p:grpSp>
            <p:nvGrpSpPr>
              <p:cNvPr id="10" name="Grupo 9"/>
              <p:cNvGrpSpPr/>
              <p:nvPr/>
            </p:nvGrpSpPr>
            <p:grpSpPr>
              <a:xfrm>
                <a:off x="2769586" y="1221417"/>
                <a:ext cx="1604708" cy="1291895"/>
                <a:chOff x="2049506" y="2167882"/>
                <a:chExt cx="1604708" cy="1291895"/>
              </a:xfrm>
            </p:grpSpPr>
            <p:cxnSp>
              <p:nvCxnSpPr>
                <p:cNvPr id="13" name="Conector de seta reta 12"/>
                <p:cNvCxnSpPr/>
                <p:nvPr/>
              </p:nvCxnSpPr>
              <p:spPr>
                <a:xfrm flipH="1">
                  <a:off x="2483776" y="2418915"/>
                  <a:ext cx="626738" cy="1040862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CaixaDeTexto 13"/>
                <p:cNvSpPr txBox="1"/>
                <p:nvPr/>
              </p:nvSpPr>
              <p:spPr>
                <a:xfrm>
                  <a:off x="2049506" y="2167882"/>
                  <a:ext cx="1604708" cy="52322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pt-BR" sz="1400" kern="0" dirty="0">
                      <a:solidFill>
                        <a:schemeClr val="bg1"/>
                      </a:solidFill>
                      <a:latin typeface="Segoe UI Semilight" panose="020B0402040204020203" pitchFamily="34" charset="0"/>
                      <a:cs typeface="Segoe UI Semilight" panose="020B0402040204020203" pitchFamily="34" charset="0"/>
                    </a:rPr>
                    <a:t>APA </a:t>
                  </a:r>
                  <a:r>
                    <a:rPr lang="pt-BR" sz="1400" kern="0" dirty="0" err="1">
                      <a:solidFill>
                        <a:schemeClr val="bg1"/>
                      </a:solidFill>
                      <a:latin typeface="Segoe UI Semilight" panose="020B0402040204020203" pitchFamily="34" charset="0"/>
                      <a:cs typeface="Segoe UI Semilight" panose="020B0402040204020203" pitchFamily="34" charset="0"/>
                    </a:rPr>
                    <a:t>Sub-bacia</a:t>
                  </a:r>
                  <a:r>
                    <a:rPr lang="pt-BR" sz="1400" kern="0" dirty="0">
                      <a:solidFill>
                        <a:schemeClr val="bg1"/>
                      </a:solidFill>
                      <a:latin typeface="Segoe UI Semilight" panose="020B0402040204020203" pitchFamily="34" charset="0"/>
                      <a:cs typeface="Segoe UI Semilight" panose="020B0402040204020203" pitchFamily="34" charset="0"/>
                    </a:rPr>
                    <a:t> do Rio </a:t>
                  </a:r>
                  <a:r>
                    <a:rPr lang="pt-BR" sz="1400" kern="0" dirty="0" err="1">
                      <a:solidFill>
                        <a:schemeClr val="bg1"/>
                      </a:solidFill>
                      <a:latin typeface="Segoe UI Semilight" panose="020B0402040204020203" pitchFamily="34" charset="0"/>
                      <a:cs typeface="Segoe UI Semilight" panose="020B0402040204020203" pitchFamily="34" charset="0"/>
                    </a:rPr>
                    <a:t>Aporé</a:t>
                  </a:r>
                  <a:endParaRPr lang="pt-BR" sz="1400" kern="0" dirty="0">
                    <a:solidFill>
                      <a:schemeClr val="bg1"/>
                    </a:solidFill>
                    <a:latin typeface="Segoe UI Semilight" panose="020B0402040204020203" pitchFamily="34" charset="0"/>
                    <a:cs typeface="Segoe UI Semilight" panose="020B0402040204020203" pitchFamily="34" charset="0"/>
                  </a:endParaRPr>
                </a:p>
              </p:txBody>
            </p:sp>
          </p:grpSp>
          <p:sp>
            <p:nvSpPr>
              <p:cNvPr id="11" name="Estrela de 5 pontas 10"/>
              <p:cNvSpPr/>
              <p:nvPr/>
            </p:nvSpPr>
            <p:spPr>
              <a:xfrm>
                <a:off x="3023856" y="2015495"/>
                <a:ext cx="180000" cy="180000"/>
              </a:xfrm>
              <a:prstGeom prst="star5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  <p:sp>
            <p:nvSpPr>
              <p:cNvPr id="12" name="Estrela de 5 pontas 11"/>
              <p:cNvSpPr/>
              <p:nvPr/>
            </p:nvSpPr>
            <p:spPr>
              <a:xfrm>
                <a:off x="3007334" y="2618753"/>
                <a:ext cx="180000" cy="180000"/>
              </a:xfrm>
              <a:prstGeom prst="star5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</p:grpSp>
      <p:sp>
        <p:nvSpPr>
          <p:cNvPr id="2" name="Retângulo 1"/>
          <p:cNvSpPr/>
          <p:nvPr/>
        </p:nvSpPr>
        <p:spPr>
          <a:xfrm>
            <a:off x="5870622" y="1946199"/>
            <a:ext cx="309600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As atividades de E&amp;P são compatíveis com a presença das </a:t>
            </a:r>
            <a:r>
              <a:rPr lang="pt-BR" sz="2200" kern="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APAs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, resguardando a legislação vigente e respeitando os procedimentos do licenciamento </a:t>
            </a:r>
            <a:r>
              <a:rPr lang="pt-BR" sz="22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ambiental</a:t>
            </a:r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ctr"/>
            <a:endParaRPr lang="pt-BR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Não 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houve necessidade de adequação dos blocos</a:t>
            </a:r>
          </a:p>
        </p:txBody>
      </p:sp>
      <p:sp>
        <p:nvSpPr>
          <p:cNvPr id="15" name="Retângulo 14"/>
          <p:cNvSpPr/>
          <p:nvPr/>
        </p:nvSpPr>
        <p:spPr>
          <a:xfrm>
            <a:off x="0" y="177612"/>
            <a:ext cx="42042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do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Paraná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55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IMASUL/MS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20" name="Retângulo 19"/>
          <p:cNvSpPr/>
          <p:nvPr/>
        </p:nvSpPr>
        <p:spPr>
          <a:xfrm>
            <a:off x="5870622" y="1946199"/>
            <a:ext cx="309600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As atividades de E&amp;P são compatíveis com a presença das </a:t>
            </a:r>
            <a:r>
              <a:rPr lang="pt-BR" sz="2200" kern="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APAs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, resguardando a legislação vigente e respeitando os procedimentos do licenciamento </a:t>
            </a:r>
            <a:r>
              <a:rPr lang="pt-BR" sz="22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ambiental </a:t>
            </a:r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ctr"/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Não 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houve necessidade de adequação dos blocos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0" y="1134000"/>
            <a:ext cx="5724000" cy="5724000"/>
            <a:chOff x="0" y="1134000"/>
            <a:chExt cx="5724000" cy="5724000"/>
          </a:xfrm>
        </p:grpSpPr>
        <p:pic>
          <p:nvPicPr>
            <p:cNvPr id="2" name="Imagem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134000"/>
              <a:ext cx="5724000" cy="5724000"/>
            </a:xfrm>
            <a:prstGeom prst="rect">
              <a:avLst/>
            </a:prstGeom>
          </p:spPr>
        </p:pic>
        <p:grpSp>
          <p:nvGrpSpPr>
            <p:cNvPr id="9" name="Grupo 8"/>
            <p:cNvGrpSpPr/>
            <p:nvPr/>
          </p:nvGrpSpPr>
          <p:grpSpPr>
            <a:xfrm>
              <a:off x="1646666" y="2902993"/>
              <a:ext cx="2484673" cy="2823475"/>
              <a:chOff x="702661" y="2064412"/>
              <a:chExt cx="2484673" cy="2823475"/>
            </a:xfrm>
          </p:grpSpPr>
          <p:grpSp>
            <p:nvGrpSpPr>
              <p:cNvPr id="10" name="Grupo 9"/>
              <p:cNvGrpSpPr/>
              <p:nvPr/>
            </p:nvGrpSpPr>
            <p:grpSpPr>
              <a:xfrm>
                <a:off x="702661" y="2523744"/>
                <a:ext cx="1806199" cy="2364143"/>
                <a:chOff x="-17419" y="3470209"/>
                <a:chExt cx="1806199" cy="2364143"/>
              </a:xfrm>
            </p:grpSpPr>
            <p:cxnSp>
              <p:nvCxnSpPr>
                <p:cNvPr id="13" name="Conector de seta reta 12"/>
                <p:cNvCxnSpPr/>
                <p:nvPr/>
              </p:nvCxnSpPr>
              <p:spPr>
                <a:xfrm flipV="1">
                  <a:off x="621915" y="3470209"/>
                  <a:ext cx="1166865" cy="1857375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CaixaDeTexto 13"/>
                <p:cNvSpPr txBox="1"/>
                <p:nvPr/>
              </p:nvSpPr>
              <p:spPr>
                <a:xfrm>
                  <a:off x="-17419" y="5095688"/>
                  <a:ext cx="1604708" cy="738664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pt-BR" sz="1400" kern="0" dirty="0">
                      <a:solidFill>
                        <a:schemeClr val="bg1"/>
                      </a:solidFill>
                      <a:latin typeface="Segoe UI Semilight" panose="020B0402040204020203" pitchFamily="34" charset="0"/>
                      <a:cs typeface="Segoe UI Semilight" panose="020B0402040204020203" pitchFamily="34" charset="0"/>
                    </a:rPr>
                    <a:t>APA Bacias do Rio </a:t>
                  </a:r>
                  <a:r>
                    <a:rPr lang="pt-BR" sz="1400" kern="0" dirty="0" err="1">
                      <a:solidFill>
                        <a:schemeClr val="bg1"/>
                      </a:solidFill>
                      <a:latin typeface="Segoe UI Semilight" panose="020B0402040204020203" pitchFamily="34" charset="0"/>
                      <a:cs typeface="Segoe UI Semilight" panose="020B0402040204020203" pitchFamily="34" charset="0"/>
                    </a:rPr>
                    <a:t>Aporé</a:t>
                  </a:r>
                  <a:r>
                    <a:rPr lang="pt-BR" sz="1400" kern="0" dirty="0">
                      <a:solidFill>
                        <a:schemeClr val="bg1"/>
                      </a:solidFill>
                      <a:latin typeface="Segoe UI Semilight" panose="020B0402040204020203" pitchFamily="34" charset="0"/>
                      <a:cs typeface="Segoe UI Semilight" panose="020B0402040204020203" pitchFamily="34" charset="0"/>
                    </a:rPr>
                    <a:t> e Rio </a:t>
                  </a:r>
                  <a:r>
                    <a:rPr lang="pt-BR" sz="1400" kern="0" dirty="0" err="1">
                      <a:solidFill>
                        <a:schemeClr val="bg1"/>
                      </a:solidFill>
                      <a:latin typeface="Segoe UI Semilight" panose="020B0402040204020203" pitchFamily="34" charset="0"/>
                      <a:cs typeface="Segoe UI Semilight" panose="020B0402040204020203" pitchFamily="34" charset="0"/>
                    </a:rPr>
                    <a:t>Sucuriu</a:t>
                  </a:r>
                  <a:endParaRPr lang="pt-BR" sz="1400" kern="0" dirty="0">
                    <a:solidFill>
                      <a:schemeClr val="bg1"/>
                    </a:solidFill>
                    <a:latin typeface="Segoe UI Semilight" panose="020B0402040204020203" pitchFamily="34" charset="0"/>
                    <a:cs typeface="Segoe UI Semilight" panose="020B0402040204020203" pitchFamily="34" charset="0"/>
                  </a:endParaRPr>
                </a:p>
              </p:txBody>
            </p:sp>
          </p:grpSp>
          <p:sp>
            <p:nvSpPr>
              <p:cNvPr id="11" name="Estrela de 5 pontas 10"/>
              <p:cNvSpPr/>
              <p:nvPr/>
            </p:nvSpPr>
            <p:spPr>
              <a:xfrm>
                <a:off x="2042293" y="2064412"/>
                <a:ext cx="180000" cy="180000"/>
              </a:xfrm>
              <a:prstGeom prst="star5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  <p:sp>
            <p:nvSpPr>
              <p:cNvPr id="12" name="Estrela de 5 pontas 11"/>
              <p:cNvSpPr/>
              <p:nvPr/>
            </p:nvSpPr>
            <p:spPr>
              <a:xfrm>
                <a:off x="3007334" y="2618753"/>
                <a:ext cx="180000" cy="180000"/>
              </a:xfrm>
              <a:prstGeom prst="star5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  <p:sp>
          <p:nvSpPr>
            <p:cNvPr id="15" name="Estrela de 5 pontas 14"/>
            <p:cNvSpPr/>
            <p:nvPr/>
          </p:nvSpPr>
          <p:spPr>
            <a:xfrm>
              <a:off x="3491400" y="2902993"/>
              <a:ext cx="180000" cy="180000"/>
            </a:xfrm>
            <a:prstGeom prst="star5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6" name="Estrela de 5 pontas 15"/>
            <p:cNvSpPr/>
            <p:nvPr/>
          </p:nvSpPr>
          <p:spPr>
            <a:xfrm>
              <a:off x="3952311" y="2902993"/>
              <a:ext cx="180000" cy="180000"/>
            </a:xfrm>
            <a:prstGeom prst="star5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7" name="Estrela de 5 pontas 16"/>
            <p:cNvSpPr/>
            <p:nvPr/>
          </p:nvSpPr>
          <p:spPr>
            <a:xfrm>
              <a:off x="3503419" y="3457334"/>
              <a:ext cx="180000" cy="180000"/>
            </a:xfrm>
            <a:prstGeom prst="star5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8" name="Estrela de 5 pontas 17"/>
            <p:cNvSpPr/>
            <p:nvPr/>
          </p:nvSpPr>
          <p:spPr>
            <a:xfrm>
              <a:off x="3505692" y="4076893"/>
              <a:ext cx="180000" cy="180000"/>
            </a:xfrm>
            <a:prstGeom prst="star5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9" name="Estrela de 5 pontas 18"/>
            <p:cNvSpPr/>
            <p:nvPr/>
          </p:nvSpPr>
          <p:spPr>
            <a:xfrm>
              <a:off x="3951339" y="4076893"/>
              <a:ext cx="180000" cy="180000"/>
            </a:xfrm>
            <a:prstGeom prst="star5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1" name="CaixaDeTexto 20"/>
            <p:cNvSpPr txBox="1"/>
            <p:nvPr/>
          </p:nvSpPr>
          <p:spPr>
            <a:xfrm>
              <a:off x="3723191" y="1968060"/>
              <a:ext cx="1368000" cy="432000"/>
            </a:xfrm>
            <a:prstGeom prst="rect">
              <a:avLst/>
            </a:prstGeom>
            <a:solidFill>
              <a:srgbClr val="FAF7C8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SPAR - N</a:t>
              </a:r>
              <a:endPara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2" name="Retângulo 21"/>
          <p:cNvSpPr/>
          <p:nvPr/>
        </p:nvSpPr>
        <p:spPr>
          <a:xfrm>
            <a:off x="0" y="177612"/>
            <a:ext cx="42042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do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Paraná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52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m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4000"/>
            <a:ext cx="5724000" cy="5724000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IMASUL/MS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5870622" y="1946199"/>
            <a:ext cx="309600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As atividades de E&amp;P são compatíveis com a presença das </a:t>
            </a:r>
            <a:r>
              <a:rPr lang="pt-BR" sz="2200" kern="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APAs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, resguardando a legislação vigente e respeitando os procedimentos do licenciamento </a:t>
            </a:r>
            <a:r>
              <a:rPr lang="pt-BR" sz="22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ambiental </a:t>
            </a:r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ctr"/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Não 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houve necessidade de adequação dos blocos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1646666" y="1968060"/>
            <a:ext cx="3444525" cy="3542964"/>
            <a:chOff x="1646666" y="1968060"/>
            <a:chExt cx="3444525" cy="3542964"/>
          </a:xfrm>
        </p:grpSpPr>
        <p:grpSp>
          <p:nvGrpSpPr>
            <p:cNvPr id="9" name="Grupo 8"/>
            <p:cNvGrpSpPr/>
            <p:nvPr/>
          </p:nvGrpSpPr>
          <p:grpSpPr>
            <a:xfrm>
              <a:off x="1646666" y="2902993"/>
              <a:ext cx="1604708" cy="2608031"/>
              <a:chOff x="702661" y="2064412"/>
              <a:chExt cx="1604708" cy="2608031"/>
            </a:xfrm>
          </p:grpSpPr>
          <p:grpSp>
            <p:nvGrpSpPr>
              <p:cNvPr id="10" name="Grupo 9"/>
              <p:cNvGrpSpPr/>
              <p:nvPr/>
            </p:nvGrpSpPr>
            <p:grpSpPr>
              <a:xfrm>
                <a:off x="702661" y="2723770"/>
                <a:ext cx="1604708" cy="1948673"/>
                <a:chOff x="-17419" y="3670235"/>
                <a:chExt cx="1604708" cy="1948673"/>
              </a:xfrm>
            </p:grpSpPr>
            <p:cxnSp>
              <p:nvCxnSpPr>
                <p:cNvPr id="13" name="Conector de seta reta 12"/>
                <p:cNvCxnSpPr/>
                <p:nvPr/>
              </p:nvCxnSpPr>
              <p:spPr>
                <a:xfrm flipV="1">
                  <a:off x="1322213" y="3670235"/>
                  <a:ext cx="180000" cy="1590674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CaixaDeTexto 13"/>
                <p:cNvSpPr txBox="1"/>
                <p:nvPr/>
              </p:nvSpPr>
              <p:spPr>
                <a:xfrm>
                  <a:off x="-17419" y="5095688"/>
                  <a:ext cx="1604708" cy="52322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pt-BR" sz="1400" kern="0" dirty="0">
                      <a:solidFill>
                        <a:schemeClr val="bg1"/>
                      </a:solidFill>
                      <a:latin typeface="Segoe UI Semilight" panose="020B0402040204020203" pitchFamily="34" charset="0"/>
                      <a:cs typeface="Segoe UI Semilight" panose="020B0402040204020203" pitchFamily="34" charset="0"/>
                    </a:rPr>
                    <a:t>APA do Rio </a:t>
                  </a:r>
                  <a:r>
                    <a:rPr lang="pt-BR" sz="1400" kern="0" dirty="0" err="1">
                      <a:solidFill>
                        <a:schemeClr val="bg1"/>
                      </a:solidFill>
                      <a:latin typeface="Segoe UI Semilight" panose="020B0402040204020203" pitchFamily="34" charset="0"/>
                      <a:cs typeface="Segoe UI Semilight" panose="020B0402040204020203" pitchFamily="34" charset="0"/>
                    </a:rPr>
                    <a:t>Sucuriu</a:t>
                  </a:r>
                  <a:r>
                    <a:rPr lang="pt-BR" sz="1400" kern="0" dirty="0">
                      <a:solidFill>
                        <a:schemeClr val="bg1"/>
                      </a:solidFill>
                      <a:latin typeface="Segoe UI Semilight" panose="020B0402040204020203" pitchFamily="34" charset="0"/>
                      <a:cs typeface="Segoe UI Semilight" panose="020B0402040204020203" pitchFamily="34" charset="0"/>
                    </a:rPr>
                    <a:t>-Paraíso</a:t>
                  </a:r>
                </a:p>
              </p:txBody>
            </p:sp>
          </p:grpSp>
          <p:sp>
            <p:nvSpPr>
              <p:cNvPr id="11" name="Estrela de 5 pontas 10"/>
              <p:cNvSpPr/>
              <p:nvPr/>
            </p:nvSpPr>
            <p:spPr>
              <a:xfrm>
                <a:off x="2042293" y="2064412"/>
                <a:ext cx="180000" cy="180000"/>
              </a:xfrm>
              <a:prstGeom prst="star5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  <p:sp>
            <p:nvSpPr>
              <p:cNvPr id="12" name="Estrela de 5 pontas 11"/>
              <p:cNvSpPr/>
              <p:nvPr/>
            </p:nvSpPr>
            <p:spPr>
              <a:xfrm>
                <a:off x="1918257" y="2628278"/>
                <a:ext cx="180000" cy="180000"/>
              </a:xfrm>
              <a:prstGeom prst="star5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  <p:sp>
          <p:nvSpPr>
            <p:cNvPr id="15" name="Estrela de 5 pontas 14"/>
            <p:cNvSpPr/>
            <p:nvPr/>
          </p:nvSpPr>
          <p:spPr>
            <a:xfrm>
              <a:off x="3491400" y="2902993"/>
              <a:ext cx="180000" cy="180000"/>
            </a:xfrm>
            <a:prstGeom prst="star5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7" name="Estrela de 5 pontas 16"/>
            <p:cNvSpPr/>
            <p:nvPr/>
          </p:nvSpPr>
          <p:spPr>
            <a:xfrm>
              <a:off x="3539125" y="3466859"/>
              <a:ext cx="180000" cy="180000"/>
            </a:xfrm>
            <a:prstGeom prst="star5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8" name="Estrela de 5 pontas 17"/>
            <p:cNvSpPr/>
            <p:nvPr/>
          </p:nvSpPr>
          <p:spPr>
            <a:xfrm>
              <a:off x="3505692" y="4076893"/>
              <a:ext cx="180000" cy="180000"/>
            </a:xfrm>
            <a:prstGeom prst="star5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9" name="CaixaDeTexto 18"/>
            <p:cNvSpPr txBox="1"/>
            <p:nvPr/>
          </p:nvSpPr>
          <p:spPr>
            <a:xfrm>
              <a:off x="3723191" y="1968060"/>
              <a:ext cx="1368000" cy="432000"/>
            </a:xfrm>
            <a:prstGeom prst="rect">
              <a:avLst/>
            </a:prstGeom>
            <a:solidFill>
              <a:srgbClr val="FAF7C8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SPAR - N</a:t>
              </a:r>
              <a:endPara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Retângulo 19"/>
          <p:cNvSpPr/>
          <p:nvPr/>
        </p:nvSpPr>
        <p:spPr>
          <a:xfrm>
            <a:off x="0" y="177612"/>
            <a:ext cx="42042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do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Paraná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6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870622" y="1312484"/>
            <a:ext cx="3096000" cy="43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sz="2400" kern="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IMASUL/MS</a:t>
            </a:r>
            <a:endParaRPr lang="en-US" sz="2400" kern="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262" y="1130913"/>
            <a:ext cx="5724000" cy="5724000"/>
            <a:chOff x="262" y="1130913"/>
            <a:chExt cx="5724000" cy="5724000"/>
          </a:xfrm>
        </p:grpSpPr>
        <p:pic>
          <p:nvPicPr>
            <p:cNvPr id="2" name="Imagem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2" y="1130913"/>
              <a:ext cx="5724000" cy="5724000"/>
            </a:xfrm>
            <a:prstGeom prst="rect">
              <a:avLst/>
            </a:prstGeom>
          </p:spPr>
        </p:pic>
        <p:grpSp>
          <p:nvGrpSpPr>
            <p:cNvPr id="9" name="Grupo 8"/>
            <p:cNvGrpSpPr/>
            <p:nvPr/>
          </p:nvGrpSpPr>
          <p:grpSpPr>
            <a:xfrm>
              <a:off x="1646666" y="3466859"/>
              <a:ext cx="1604708" cy="1828722"/>
              <a:chOff x="702661" y="2628278"/>
              <a:chExt cx="1604708" cy="1828722"/>
            </a:xfrm>
          </p:grpSpPr>
          <p:grpSp>
            <p:nvGrpSpPr>
              <p:cNvPr id="10" name="Grupo 9"/>
              <p:cNvGrpSpPr/>
              <p:nvPr/>
            </p:nvGrpSpPr>
            <p:grpSpPr>
              <a:xfrm>
                <a:off x="702661" y="2971419"/>
                <a:ext cx="1604708" cy="1485581"/>
                <a:chOff x="-17419" y="3917884"/>
                <a:chExt cx="1604708" cy="1485581"/>
              </a:xfrm>
            </p:grpSpPr>
            <p:cxnSp>
              <p:nvCxnSpPr>
                <p:cNvPr id="13" name="Conector de seta reta 12"/>
                <p:cNvCxnSpPr/>
                <p:nvPr/>
              </p:nvCxnSpPr>
              <p:spPr>
                <a:xfrm flipV="1">
                  <a:off x="621915" y="3917884"/>
                  <a:ext cx="333375" cy="1409701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CaixaDeTexto 13"/>
                <p:cNvSpPr txBox="1"/>
                <p:nvPr/>
              </p:nvSpPr>
              <p:spPr>
                <a:xfrm>
                  <a:off x="-17419" y="5095688"/>
                  <a:ext cx="1604708" cy="307777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pt-BR" sz="1400" kern="0" dirty="0">
                      <a:solidFill>
                        <a:schemeClr val="bg1"/>
                      </a:solidFill>
                      <a:latin typeface="Segoe UI Semilight" panose="020B0402040204020203" pitchFamily="34" charset="0"/>
                      <a:cs typeface="Segoe UI Semilight" panose="020B0402040204020203" pitchFamily="34" charset="0"/>
                    </a:rPr>
                    <a:t>APA do Rio Verde</a:t>
                  </a:r>
                </a:p>
              </p:txBody>
            </p:sp>
          </p:grpSp>
          <p:sp>
            <p:nvSpPr>
              <p:cNvPr id="11" name="Estrela de 5 pontas 10"/>
              <p:cNvSpPr/>
              <p:nvPr/>
            </p:nvSpPr>
            <p:spPr>
              <a:xfrm>
                <a:off x="1360126" y="2628278"/>
                <a:ext cx="180000" cy="180000"/>
              </a:xfrm>
              <a:prstGeom prst="star5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/>
              </a:p>
            </p:txBody>
          </p:sp>
          <p:sp>
            <p:nvSpPr>
              <p:cNvPr id="12" name="Estrela de 5 pontas 11"/>
              <p:cNvSpPr/>
              <p:nvPr/>
            </p:nvSpPr>
            <p:spPr>
              <a:xfrm>
                <a:off x="1918257" y="2628278"/>
                <a:ext cx="180000" cy="180000"/>
              </a:xfrm>
              <a:prstGeom prst="star5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  <p:sp>
          <p:nvSpPr>
            <p:cNvPr id="15" name="Estrela de 5 pontas 14"/>
            <p:cNvSpPr/>
            <p:nvPr/>
          </p:nvSpPr>
          <p:spPr>
            <a:xfrm>
              <a:off x="2304131" y="4085065"/>
              <a:ext cx="180000" cy="180000"/>
            </a:xfrm>
            <a:prstGeom prst="star5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8" name="Estrela de 5 pontas 17"/>
            <p:cNvSpPr/>
            <p:nvPr/>
          </p:nvSpPr>
          <p:spPr>
            <a:xfrm>
              <a:off x="2772262" y="4040555"/>
              <a:ext cx="180000" cy="180000"/>
            </a:xfrm>
            <a:prstGeom prst="star5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7" name="CaixaDeTexto 16"/>
            <p:cNvSpPr txBox="1"/>
            <p:nvPr/>
          </p:nvSpPr>
          <p:spPr>
            <a:xfrm>
              <a:off x="3723191" y="1968060"/>
              <a:ext cx="1368000" cy="432000"/>
            </a:xfrm>
            <a:prstGeom prst="rect">
              <a:avLst/>
            </a:prstGeom>
            <a:solidFill>
              <a:srgbClr val="FAF7C8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SPAR - N</a:t>
              </a:r>
              <a:endParaRPr lang="pt-BR" sz="16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Retângulo 18"/>
          <p:cNvSpPr/>
          <p:nvPr/>
        </p:nvSpPr>
        <p:spPr>
          <a:xfrm>
            <a:off x="0" y="177612"/>
            <a:ext cx="42042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74663" eaLnBrk="0" hangingPunct="0">
              <a:defRPr/>
            </a:pP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Bacia 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do</a:t>
            </a:r>
            <a:r>
              <a:rPr lang="pt-BR" sz="4400" b="1" spc="-300" dirty="0">
                <a:solidFill>
                  <a:schemeClr val="accent6">
                    <a:lumMod val="50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Paraná</a:t>
            </a:r>
            <a:endParaRPr lang="pt-BR" sz="4400" b="1" spc="-300" dirty="0">
              <a:solidFill>
                <a:schemeClr val="accent6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20" name="Retângulo 19"/>
          <p:cNvSpPr/>
          <p:nvPr/>
        </p:nvSpPr>
        <p:spPr>
          <a:xfrm>
            <a:off x="5870622" y="1946199"/>
            <a:ext cx="309600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As atividades de E&amp;P são compatíveis com a presença das </a:t>
            </a:r>
            <a:r>
              <a:rPr lang="pt-BR" sz="2200" kern="0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APAs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, resguardando a legislação vigente e respeitando os procedimentos do licenciamento </a:t>
            </a:r>
            <a:r>
              <a:rPr lang="pt-BR" sz="2200" kern="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ambiental </a:t>
            </a:r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ctr"/>
            <a:endParaRPr lang="pt-BR" sz="2200" kern="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ctr"/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Não </a:t>
            </a:r>
            <a:r>
              <a:rPr lang="pt-BR" sz="2200" kern="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houve necessidade de adequação dos blocos</a:t>
            </a:r>
          </a:p>
        </p:txBody>
      </p:sp>
    </p:spTree>
    <p:extLst>
      <p:ext uri="{BB962C8B-B14F-4D97-AF65-F5344CB8AC3E}">
        <p14:creationId xmlns:p14="http://schemas.microsoft.com/office/powerpoint/2010/main" val="376237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2961</TotalTime>
  <Words>3490</Words>
  <Application>Microsoft Office PowerPoint</Application>
  <PresentationFormat>Apresentação na tela (4:3)</PresentationFormat>
  <Paragraphs>261</Paragraphs>
  <Slides>34</Slides>
  <Notes>24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34</vt:i4>
      </vt:variant>
    </vt:vector>
  </HeadingPairs>
  <TitlesOfParts>
    <vt:vector size="40" baseType="lpstr">
      <vt:lpstr>Arial</vt:lpstr>
      <vt:lpstr>Calibri</vt:lpstr>
      <vt:lpstr>Courier New</vt:lpstr>
      <vt:lpstr>Monotype Sorts</vt:lpstr>
      <vt:lpstr>Segoe UI Semilight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LUIZ HENRIQUE VIDAL FERRAZ</dc:creator>
  <cp:lastModifiedBy>LUCIENE FERREIRA PEDROSA</cp:lastModifiedBy>
  <cp:revision>137</cp:revision>
  <cp:lastPrinted>2017-12-01T17:53:39Z</cp:lastPrinted>
  <dcterms:created xsi:type="dcterms:W3CDTF">2017-12-01T14:03:19Z</dcterms:created>
  <dcterms:modified xsi:type="dcterms:W3CDTF">2018-02-01T19:03:34Z</dcterms:modified>
</cp:coreProperties>
</file>