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268" r:id="rId4"/>
    <p:sldId id="264" r:id="rId5"/>
    <p:sldId id="265" r:id="rId6"/>
    <p:sldId id="260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4A1"/>
    <a:srgbClr val="1C2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8" autoAdjust="0"/>
    <p:restoredTop sz="94678" autoAdjust="0"/>
  </p:normalViewPr>
  <p:slideViewPr>
    <p:cSldViewPr snapToGrid="0" snapToObjects="1">
      <p:cViewPr>
        <p:scale>
          <a:sx n="60" d="100"/>
          <a:sy n="60" d="100"/>
        </p:scale>
        <p:origin x="-1584" y="-3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6703A-F617-4E48-B7A0-BAFF3992D62F}" type="datetimeFigureOut">
              <a:rPr lang="pt-BR" smtClean="0"/>
              <a:t>23/06/17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1B6AD-68AB-4466-9BA3-D14AA10F1A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8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7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3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6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9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8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38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5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00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4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224C-6C4C-E74C-A99C-7C7728DDC4D6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DCA2-8109-9F4F-9106-195A9A3F4A9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 descr="fundo-cinz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224C-6C4C-E74C-A99C-7C7728DDC4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DCA2-8109-9F4F-9106-195A9A3F4A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ndo-cinza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3"/>
          <a:stretch/>
        </p:blipFill>
        <p:spPr>
          <a:xfrm>
            <a:off x="0" y="0"/>
            <a:ext cx="9144000" cy="5732896"/>
          </a:xfrm>
          <a:prstGeom prst="rect">
            <a:avLst/>
          </a:prstGeom>
        </p:spPr>
      </p:pic>
      <p:sp>
        <p:nvSpPr>
          <p:cNvPr id="13" name="Trapezoide 12"/>
          <p:cNvSpPr/>
          <p:nvPr/>
        </p:nvSpPr>
        <p:spPr>
          <a:xfrm>
            <a:off x="-13644" y="4585648"/>
            <a:ext cx="10563367" cy="1147248"/>
          </a:xfrm>
          <a:prstGeom prst="trapezoid">
            <a:avLst>
              <a:gd name="adj" fmla="val 83851"/>
            </a:avLst>
          </a:prstGeom>
          <a:solidFill>
            <a:schemeClr val="tx2">
              <a:alpha val="6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Trapezoide 9"/>
          <p:cNvSpPr/>
          <p:nvPr/>
        </p:nvSpPr>
        <p:spPr>
          <a:xfrm>
            <a:off x="7233323" y="-13648"/>
            <a:ext cx="4885898" cy="5732896"/>
          </a:xfrm>
          <a:prstGeom prst="trapezoid">
            <a:avLst/>
          </a:prstGeom>
          <a:solidFill>
            <a:schemeClr val="bg1">
              <a:alpha val="6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Picture 10" descr="PETRORIO_LOGO SEM HRT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78" y="4730246"/>
            <a:ext cx="2332234" cy="11661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519913" y="4580118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Junho / 2017</a:t>
            </a:r>
            <a:endParaRPr lang="pt-BR" b="1" dirty="0">
              <a:solidFill>
                <a:srgbClr val="1F497D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10" y="3858670"/>
            <a:ext cx="8229600" cy="2472267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14ª </a:t>
            </a: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odada de Licitações</a:t>
            </a:r>
            <a:r>
              <a:rPr lang="pt-BR" sz="32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pt-BR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pt-BR" sz="3200" b="1" dirty="0" smtClean="0">
                <a:solidFill>
                  <a:schemeClr val="bg1"/>
                </a:solidFill>
                <a:latin typeface="Arial"/>
                <a:cs typeface="Arial"/>
              </a:rPr>
              <a:t>Contribuições</a:t>
            </a:r>
            <a:endParaRPr lang="en-US" sz="17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2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1631" y="473314"/>
            <a:ext cx="8229600" cy="430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 smtClean="0">
                <a:solidFill>
                  <a:srgbClr val="1C2C63"/>
                </a:solidFill>
                <a:latin typeface="Arial"/>
                <a:cs typeface="Arial"/>
              </a:rPr>
              <a:t>Contextualização</a:t>
            </a:r>
            <a:endParaRPr lang="en-US" sz="2400" b="1" dirty="0">
              <a:solidFill>
                <a:srgbClr val="1C2C63"/>
              </a:solidFill>
              <a:latin typeface="Arial"/>
              <a:cs typeface="Arial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7674" y="946040"/>
            <a:ext cx="8337345" cy="3771636"/>
          </a:xfrm>
        </p:spPr>
        <p:txBody>
          <a:bodyPr/>
          <a:lstStyle/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Capital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Intensivo</a:t>
            </a:r>
            <a:endParaRPr lang="en-US" sz="2400" dirty="0">
              <a:solidFill>
                <a:srgbClr val="25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en-US" sz="24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-Sal 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Troca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portfolio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pelas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Majors</a:t>
            </a:r>
            <a:endParaRPr lang="en-US" sz="2400" dirty="0">
              <a:solidFill>
                <a:srgbClr val="25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Envelhecimento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Ativos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Abandonos</a:t>
            </a:r>
            <a:endParaRPr lang="en-US" sz="2400" dirty="0">
              <a:solidFill>
                <a:srgbClr val="25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Otimização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Naturais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País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Incentivo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2400" dirty="0" err="1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r>
              <a:rPr lang="en-US" sz="24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E&amp;P Nacional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pt-BR" dirty="0"/>
          </a:p>
        </p:txBody>
      </p:sp>
      <p:pic>
        <p:nvPicPr>
          <p:cNvPr id="6" name="Picture 15" descr="linha-+-gotas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1" y="4763597"/>
            <a:ext cx="8798204" cy="1069865"/>
          </a:xfrm>
          <a:prstGeom prst="rect">
            <a:avLst/>
          </a:prstGeom>
        </p:spPr>
      </p:pic>
      <p:pic>
        <p:nvPicPr>
          <p:cNvPr id="7" name="Picture 10" descr="PETRORIO_LOGO SEM HRT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849"/>
            <a:ext cx="2332234" cy="11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inha-+-gotas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1" y="4763597"/>
            <a:ext cx="8798204" cy="1069865"/>
          </a:xfrm>
          <a:prstGeom prst="rect">
            <a:avLst/>
          </a:prstGeom>
        </p:spPr>
      </p:pic>
      <p:pic>
        <p:nvPicPr>
          <p:cNvPr id="7" name="Picture 10" descr="PETRORIO_LOGO SEM HRT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849"/>
            <a:ext cx="2332234" cy="116611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9418" y="306373"/>
            <a:ext cx="89907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rgbClr val="1C2C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inclusão na Minuta do Contrato de Concessão:</a:t>
            </a:r>
            <a:endParaRPr lang="pt-BR" sz="2300" b="1" dirty="0">
              <a:solidFill>
                <a:srgbClr val="1C2C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96986"/>
              </p:ext>
            </p:extLst>
          </p:nvPr>
        </p:nvGraphicFramePr>
        <p:xfrm>
          <a:off x="435656" y="850605"/>
          <a:ext cx="8378735" cy="4348515"/>
        </p:xfrm>
        <a:graphic>
          <a:graphicData uri="http://schemas.openxmlformats.org/drawingml/2006/table">
            <a:tbl>
              <a:tblPr firstRow="1" firstCol="1" bandRow="1"/>
              <a:tblGrid>
                <a:gridCol w="818467"/>
                <a:gridCol w="3796342"/>
                <a:gridCol w="3763926"/>
              </a:tblGrid>
              <a:tr h="42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Item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Proposta de alteração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Justificativa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038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28.19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É facultado aos Concessionários constituir, no âmbito de operações de crédito ou contrato de financiamento, garantia nas modalidades penhor ou cessão fiduciária sobre os direitos emergentes deste Contrato.</a:t>
                      </a: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Operações de financiamento são essenciais na indústria de petróleo e o modelo proposto encontra-se em consonância com as melhores práticas da indústria do petróleo e do mercado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financeiro.</a:t>
                      </a:r>
                      <a:b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constituição de garantia sobre os direitos emergentes de contrato de E&amp;P não é equivalente a uma efetiva cessão de direitos, a qual se opera apenas no momento em que há a excussão da garantia em um evento de inadimplemento. É lícito e legítimo o direito da ANP aprovar a cessão decorrente da execução da garantia, porquanto cabe a esta agência verificar as condições técnicas e financeiras daquele que receberá a concessão em razão da execução da garantia. Todavia, não </a:t>
                      </a:r>
                      <a:r>
                        <a:rPr lang="pt-BR" sz="13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 afigura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lícito à ANP se imiscuir na constituição da garantia.</a:t>
                      </a:r>
                      <a:endParaRPr lang="pt-BR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28.20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Concessionária deverá notificar a ANP sobre a operação de garantia prevista na Cláusula 28.19, acima, encaminhando cópia autenticada do respectivo instrumento de garantia, no prazo de 30 (trinta) </a:t>
                      </a:r>
                      <a:r>
                        <a:rPr lang="pt-BR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dias </a:t>
                      </a:r>
                      <a:r>
                        <a:rPr lang="pt-BR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contados da data da sua assinatura.</a:t>
                      </a: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726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28.21.</a:t>
                      </a:r>
                      <a:endParaRPr lang="pt-B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excussão da garantia será feita nos termos da Legislação Aplicável e mediante notificação à ANP nos termos do instrumento de garantia, observado que a transferência de titularidade decorrente da excussão da garantia constitui cessão e </a:t>
                      </a:r>
                      <a:r>
                        <a:rPr lang="pt-BR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dependerá </a:t>
                      </a:r>
                      <a:r>
                        <a:rPr lang="pt-BR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 prévia e expressa anuência da ANP.</a:t>
                      </a:r>
                    </a:p>
                  </a:txBody>
                  <a:tcPr marL="68053" marR="68053" marT="0" marB="0" anchor="ctr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0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inha-+-gotas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1" y="4763597"/>
            <a:ext cx="8798204" cy="1069865"/>
          </a:xfrm>
          <a:prstGeom prst="rect">
            <a:avLst/>
          </a:prstGeom>
        </p:spPr>
      </p:pic>
      <p:pic>
        <p:nvPicPr>
          <p:cNvPr id="7" name="Picture 10" descr="PETRORIO_LOGO SEM HRT_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9849"/>
            <a:ext cx="2332234" cy="116611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51793" y="472964"/>
            <a:ext cx="797735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solidFill>
                  <a:srgbClr val="1C2C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Justificativas:</a:t>
            </a:r>
          </a:p>
          <a:p>
            <a:pPr algn="just"/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de financiamento são essenciais na indústria de </a:t>
            </a: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petróleo</a:t>
            </a:r>
            <a:endParaRPr lang="pt-BR" sz="2300" dirty="0" smtClean="0">
              <a:solidFill>
                <a:srgbClr val="25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  <a:r>
              <a:rPr lang="pt-BR" sz="23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proposto </a:t>
            </a: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acordo com as </a:t>
            </a:r>
            <a:r>
              <a:rPr lang="pt-BR" sz="23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 práticas da indústria </a:t>
            </a: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3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mercado </a:t>
            </a: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financeiro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Reino Unido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Noruega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África</a:t>
            </a:r>
            <a:endParaRPr lang="pt-BR" dirty="0" smtClean="0">
              <a:solidFill>
                <a:srgbClr val="25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implementado por outras agências reguladoras</a:t>
            </a:r>
            <a:b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3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ANEEL - REN </a:t>
            </a:r>
            <a:r>
              <a:rPr lang="pt-BR" sz="20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532, de 14/01/2013</a:t>
            </a:r>
            <a:r>
              <a:rPr lang="pt-BR" sz="2300" dirty="0">
                <a:solidFill>
                  <a:srgbClr val="2564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srgbClr val="2564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osição-Gotas-Azuis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9" y="203208"/>
            <a:ext cx="4309533" cy="43095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13001" y="1069569"/>
            <a:ext cx="4318000" cy="1974652"/>
            <a:chOff x="2413001" y="1032379"/>
            <a:chExt cx="4318000" cy="1974652"/>
          </a:xfrm>
        </p:grpSpPr>
        <p:pic>
          <p:nvPicPr>
            <p:cNvPr id="7" name="Picture 6" descr="PETRORIO_LOGO SEM HRT_CMY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646" y="1032379"/>
              <a:ext cx="3670708" cy="18353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13001" y="2550496"/>
              <a:ext cx="4318000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1500" baseline="30000" dirty="0">
                  <a:solidFill>
                    <a:srgbClr val="1C2C63"/>
                  </a:solidFill>
                  <a:latin typeface="Arial"/>
                  <a:cs typeface="Arial"/>
                </a:rPr>
                <a:t>Praia de Botafogo, 370, 1º andar | Botafogo | Rio de Janeiro-RJ</a:t>
              </a:r>
            </a:p>
            <a:p>
              <a:pPr algn="ctr">
                <a:lnSpc>
                  <a:spcPct val="120000"/>
                </a:lnSpc>
              </a:pPr>
              <a:r>
                <a:rPr lang="en-US" sz="1500" baseline="30000" dirty="0">
                  <a:solidFill>
                    <a:srgbClr val="1C2C63"/>
                  </a:solidFill>
                  <a:latin typeface="Arial"/>
                  <a:cs typeface="Arial"/>
                </a:rPr>
                <a:t>CEP: 22250-040 | tel.: +(55) 21 3721-3800</a:t>
              </a:r>
              <a:endParaRPr lang="en-US" sz="1500" dirty="0">
                <a:solidFill>
                  <a:srgbClr val="1C2C6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900855" y="4436986"/>
            <a:ext cx="5376041" cy="6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6158" tIns="33079" rIns="66158" bIns="33079">
            <a:spAutoFit/>
          </a:bodyPr>
          <a:lstStyle/>
          <a:p>
            <a:pPr algn="r"/>
            <a:r>
              <a:rPr lang="it-IT" sz="1500" b="1" baseline="30000" dirty="0" smtClean="0">
                <a:solidFill>
                  <a:srgbClr val="1C2C63"/>
                </a:solidFill>
                <a:latin typeface="Arial"/>
                <a:cs typeface="Arial"/>
              </a:rPr>
              <a:t>Fabricio Zaluski/ </a:t>
            </a:r>
            <a:r>
              <a:rPr lang="pt-BR" sz="1500" b="1" baseline="30000" dirty="0" smtClean="0">
                <a:solidFill>
                  <a:srgbClr val="1C2C63"/>
                </a:solidFill>
                <a:latin typeface="Arial"/>
                <a:cs typeface="Arial"/>
              </a:rPr>
              <a:t>Renato </a:t>
            </a:r>
            <a:r>
              <a:rPr lang="pt-BR" sz="1500" b="1" baseline="30000" dirty="0">
                <a:solidFill>
                  <a:srgbClr val="1C2C63"/>
                </a:solidFill>
                <a:latin typeface="Arial"/>
                <a:cs typeface="Arial"/>
              </a:rPr>
              <a:t>Jerusalmi </a:t>
            </a:r>
            <a:r>
              <a:rPr lang="pt-BR" sz="1500" b="1" dirty="0" smtClean="0">
                <a:solidFill>
                  <a:srgbClr val="1C2C63"/>
                </a:solidFill>
                <a:latin typeface="Arial"/>
                <a:cs typeface="Arial"/>
              </a:rPr>
              <a:t> </a:t>
            </a:r>
            <a:endParaRPr lang="pt-BR" sz="1500" b="1" baseline="30000" dirty="0" smtClean="0">
              <a:solidFill>
                <a:srgbClr val="1C2C63"/>
              </a:solidFill>
              <a:latin typeface="Arial"/>
              <a:cs typeface="Arial"/>
            </a:endParaRPr>
          </a:p>
          <a:p>
            <a:pPr algn="r"/>
            <a:r>
              <a:rPr lang="pt-BR" sz="1500" baseline="30000" dirty="0" smtClean="0">
                <a:solidFill>
                  <a:srgbClr val="1C2C63"/>
                </a:solidFill>
                <a:latin typeface="Arial"/>
                <a:cs typeface="Arial"/>
              </a:rPr>
              <a:t>juridica@petroriosa.com.br</a:t>
            </a:r>
            <a:endParaRPr lang="pt-BR" sz="1500" baseline="30000" dirty="0">
              <a:solidFill>
                <a:srgbClr val="1C2C63"/>
              </a:solidFill>
              <a:latin typeface="Arial"/>
              <a:cs typeface="Arial"/>
            </a:endParaRPr>
          </a:p>
          <a:p>
            <a:pPr algn="r"/>
            <a:endParaRPr lang="pt-BR" sz="1500" baseline="30000" dirty="0">
              <a:solidFill>
                <a:srgbClr val="1C2C6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6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6336</TotalTime>
  <Words>270</Words>
  <Application>Microsoft Office PowerPoint</Application>
  <PresentationFormat>Apresentação na tela (16:10)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14ª Rodada de Licitações Contribuições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Fabricio Castro Vianna Zaluski</cp:lastModifiedBy>
  <cp:revision>219</cp:revision>
  <dcterms:created xsi:type="dcterms:W3CDTF">2014-12-26T23:27:09Z</dcterms:created>
  <dcterms:modified xsi:type="dcterms:W3CDTF">2017-06-23T19:25:12Z</dcterms:modified>
</cp:coreProperties>
</file>