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84" r:id="rId3"/>
    <p:sldId id="293" r:id="rId4"/>
    <p:sldId id="288" r:id="rId5"/>
    <p:sldId id="295" r:id="rId6"/>
    <p:sldId id="289" r:id="rId7"/>
    <p:sldId id="287" r:id="rId8"/>
    <p:sldId id="290" r:id="rId9"/>
    <p:sldId id="291" r:id="rId10"/>
    <p:sldId id="283" r:id="rId11"/>
    <p:sldId id="272" r:id="rId12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Objects="1">
      <p:cViewPr varScale="1">
        <p:scale>
          <a:sx n="81" d="100"/>
          <a:sy n="81" d="100"/>
        </p:scale>
        <p:origin x="1426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pitchFamily="29" charset="-128"/>
              </a:defRPr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pitchFamily="29" charset="-128"/>
              </a:defRPr>
            </a:lvl1pPr>
          </a:lstStyle>
          <a:p>
            <a:pPr>
              <a:defRPr/>
            </a:pPr>
            <a:fld id="{B14A91E3-A48A-433B-A266-50E3F1707DB0}" type="datetime1">
              <a:rPr lang="en-US"/>
              <a:pPr>
                <a:defRPr/>
              </a:pPr>
              <a:t>6/26/2017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pt-BR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pt-BR" noProof="0"/>
              <a:t>Click to edit Master text styles</a:t>
            </a:r>
          </a:p>
          <a:p>
            <a:pPr lvl="1"/>
            <a:r>
              <a:rPr lang="pt-BR" noProof="0"/>
              <a:t>Second level</a:t>
            </a:r>
          </a:p>
          <a:p>
            <a:pPr lvl="2"/>
            <a:r>
              <a:rPr lang="pt-BR" noProof="0"/>
              <a:t>Third level</a:t>
            </a:r>
          </a:p>
          <a:p>
            <a:pPr lvl="3"/>
            <a:r>
              <a:rPr lang="pt-BR" noProof="0"/>
              <a:t>Fourth level</a:t>
            </a:r>
          </a:p>
          <a:p>
            <a:pPr lvl="4"/>
            <a:r>
              <a:rPr lang="pt-BR" noProof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pitchFamily="29" charset="-128"/>
              </a:defRPr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85F319B-42ED-4C48-9BEB-E4C32AE3922B}" type="slidenum">
              <a:rPr lang="en-US" altLang="pt-BR"/>
              <a:pPr/>
              <a:t>‹nº›</a:t>
            </a:fld>
            <a:endParaRPr lang="en-US" altLang="pt-BR" dirty="0"/>
          </a:p>
        </p:txBody>
      </p:sp>
    </p:spTree>
    <p:extLst>
      <p:ext uri="{BB962C8B-B14F-4D97-AF65-F5344CB8AC3E}">
        <p14:creationId xmlns:p14="http://schemas.microsoft.com/office/powerpoint/2010/main" val="12292885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29" charset="0"/>
                <a:ea typeface="ＭＳ Ｐゴシック" pitchFamily="29" charset="-128"/>
              </a:defRPr>
            </a:lvl1pPr>
          </a:lstStyle>
          <a:p>
            <a:pPr>
              <a:defRPr/>
            </a:pPr>
            <a:fld id="{FEDCF58D-6491-41CA-847B-555A181F2DE5}" type="datetime1">
              <a:rPr lang="en-US"/>
              <a:pPr>
                <a:defRPr/>
              </a:pPr>
              <a:t>6/26/2017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29" charset="0"/>
                <a:ea typeface="ＭＳ Ｐゴシック" pitchFamily="29" charset="-128"/>
              </a:defRPr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8A36DCBB-2D46-4DF3-ACB6-6DCDA1DAC270}" type="slidenum">
              <a:rPr lang="en-US" altLang="pt-BR"/>
              <a:pPr/>
              <a:t>‹nº›</a:t>
            </a:fld>
            <a:endParaRPr lang="en-US" altLang="pt-BR" dirty="0"/>
          </a:p>
        </p:txBody>
      </p:sp>
    </p:spTree>
    <p:extLst>
      <p:ext uri="{BB962C8B-B14F-4D97-AF65-F5344CB8AC3E}">
        <p14:creationId xmlns:p14="http://schemas.microsoft.com/office/powerpoint/2010/main" val="122107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29" charset="0"/>
                <a:ea typeface="ＭＳ Ｐゴシック" pitchFamily="29" charset="-128"/>
              </a:defRPr>
            </a:lvl1pPr>
          </a:lstStyle>
          <a:p>
            <a:pPr>
              <a:defRPr/>
            </a:pPr>
            <a:fld id="{1A13F880-6E6A-461F-9A2C-EAA240B2AD2A}" type="datetime1">
              <a:rPr lang="en-US"/>
              <a:pPr>
                <a:defRPr/>
              </a:pPr>
              <a:t>6/26/2017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29" charset="0"/>
                <a:ea typeface="ＭＳ Ｐゴシック" pitchFamily="29" charset="-128"/>
              </a:defRPr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59F54FAA-69A3-4BBB-821E-6523255E11FB}" type="slidenum">
              <a:rPr lang="en-US" altLang="pt-BR"/>
              <a:pPr/>
              <a:t>‹nº›</a:t>
            </a:fld>
            <a:endParaRPr lang="en-US" altLang="pt-BR" dirty="0"/>
          </a:p>
        </p:txBody>
      </p:sp>
    </p:spTree>
    <p:extLst>
      <p:ext uri="{BB962C8B-B14F-4D97-AF65-F5344CB8AC3E}">
        <p14:creationId xmlns:p14="http://schemas.microsoft.com/office/powerpoint/2010/main" val="4136557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29" charset="0"/>
                <a:ea typeface="ＭＳ Ｐゴシック" pitchFamily="29" charset="-128"/>
              </a:defRPr>
            </a:lvl1pPr>
          </a:lstStyle>
          <a:p>
            <a:pPr>
              <a:defRPr/>
            </a:pPr>
            <a:fld id="{43B5ED89-89DC-4916-97E5-36419EE95C9D}" type="datetime1">
              <a:rPr lang="en-US"/>
              <a:pPr>
                <a:defRPr/>
              </a:pPr>
              <a:t>6/26/2017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29" charset="0"/>
                <a:ea typeface="ＭＳ Ｐゴシック" pitchFamily="29" charset="-128"/>
              </a:defRPr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5C156570-54BF-4691-8125-E83A90C357CF}" type="slidenum">
              <a:rPr lang="en-US" altLang="pt-BR"/>
              <a:pPr/>
              <a:t>‹nº›</a:t>
            </a:fld>
            <a:endParaRPr lang="en-US" altLang="pt-BR" dirty="0"/>
          </a:p>
        </p:txBody>
      </p:sp>
    </p:spTree>
    <p:extLst>
      <p:ext uri="{BB962C8B-B14F-4D97-AF65-F5344CB8AC3E}">
        <p14:creationId xmlns:p14="http://schemas.microsoft.com/office/powerpoint/2010/main" val="11313235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29" charset="0"/>
                <a:ea typeface="ＭＳ Ｐゴシック" pitchFamily="29" charset="-128"/>
              </a:defRPr>
            </a:lvl1pPr>
          </a:lstStyle>
          <a:p>
            <a:pPr>
              <a:defRPr/>
            </a:pPr>
            <a:fld id="{5134280B-F425-4311-8F24-61E4424D4379}" type="datetime1">
              <a:rPr lang="en-US"/>
              <a:pPr>
                <a:defRPr/>
              </a:pPr>
              <a:t>6/26/2017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29" charset="0"/>
                <a:ea typeface="ＭＳ Ｐゴシック" pitchFamily="29" charset="-128"/>
              </a:defRPr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64C598CC-FE55-447E-86AA-25EFF8B816F1}" type="slidenum">
              <a:rPr lang="en-US" altLang="pt-BR"/>
              <a:pPr/>
              <a:t>‹nº›</a:t>
            </a:fld>
            <a:endParaRPr lang="en-US" altLang="pt-BR" dirty="0"/>
          </a:p>
        </p:txBody>
      </p:sp>
    </p:spTree>
    <p:extLst>
      <p:ext uri="{BB962C8B-B14F-4D97-AF65-F5344CB8AC3E}">
        <p14:creationId xmlns:p14="http://schemas.microsoft.com/office/powerpoint/2010/main" val="3206241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29" charset="0"/>
                <a:ea typeface="ＭＳ Ｐゴシック" pitchFamily="29" charset="-128"/>
              </a:defRPr>
            </a:lvl1pPr>
          </a:lstStyle>
          <a:p>
            <a:pPr>
              <a:defRPr/>
            </a:pPr>
            <a:fld id="{73B609C0-414F-4D71-BE7D-E24D6DAA111B}" type="datetime1">
              <a:rPr lang="en-US"/>
              <a:pPr>
                <a:defRPr/>
              </a:pPr>
              <a:t>6/26/2017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29" charset="0"/>
                <a:ea typeface="ＭＳ Ｐゴシック" pitchFamily="29" charset="-128"/>
              </a:defRPr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D3B7B50C-B5EA-4B44-97BC-E8E10FEBCA57}" type="slidenum">
              <a:rPr lang="en-US" altLang="pt-BR"/>
              <a:pPr/>
              <a:t>‹nº›</a:t>
            </a:fld>
            <a:endParaRPr lang="en-US" altLang="pt-BR" dirty="0"/>
          </a:p>
        </p:txBody>
      </p:sp>
    </p:spTree>
    <p:extLst>
      <p:ext uri="{BB962C8B-B14F-4D97-AF65-F5344CB8AC3E}">
        <p14:creationId xmlns:p14="http://schemas.microsoft.com/office/powerpoint/2010/main" val="3323215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29" charset="0"/>
                <a:ea typeface="ＭＳ Ｐゴシック" pitchFamily="29" charset="-128"/>
              </a:defRPr>
            </a:lvl1pPr>
          </a:lstStyle>
          <a:p>
            <a:pPr>
              <a:defRPr/>
            </a:pPr>
            <a:fld id="{196130AC-6739-4423-A4FE-6F7BC7BD59AE}" type="datetime1">
              <a:rPr lang="en-US"/>
              <a:pPr>
                <a:defRPr/>
              </a:pPr>
              <a:t>6/26/2017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29" charset="0"/>
                <a:ea typeface="ＭＳ Ｐゴシック" pitchFamily="29" charset="-128"/>
              </a:defRPr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A74FC0C0-8318-440F-9FFA-41FFAB99E886}" type="slidenum">
              <a:rPr lang="en-US" altLang="pt-BR"/>
              <a:pPr/>
              <a:t>‹nº›</a:t>
            </a:fld>
            <a:endParaRPr lang="en-US" altLang="pt-BR" dirty="0"/>
          </a:p>
        </p:txBody>
      </p:sp>
    </p:spTree>
    <p:extLst>
      <p:ext uri="{BB962C8B-B14F-4D97-AF65-F5344CB8AC3E}">
        <p14:creationId xmlns:p14="http://schemas.microsoft.com/office/powerpoint/2010/main" val="12683568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29" charset="0"/>
                <a:ea typeface="ＭＳ Ｐゴシック" pitchFamily="29" charset="-128"/>
              </a:defRPr>
            </a:lvl1pPr>
          </a:lstStyle>
          <a:p>
            <a:pPr>
              <a:defRPr/>
            </a:pPr>
            <a:fld id="{ED9276C7-96D8-4255-8FF9-E69AB90E0420}" type="datetime1">
              <a:rPr lang="en-US"/>
              <a:pPr>
                <a:defRPr/>
              </a:pPr>
              <a:t>6/26/2017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29" charset="0"/>
                <a:ea typeface="ＭＳ Ｐゴシック" pitchFamily="29" charset="-128"/>
              </a:defRPr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B92811B3-5099-4AB5-BC7C-326B7B3B741E}" type="slidenum">
              <a:rPr lang="en-US" altLang="pt-BR"/>
              <a:pPr/>
              <a:t>‹nº›</a:t>
            </a:fld>
            <a:endParaRPr lang="en-US" altLang="pt-BR" dirty="0"/>
          </a:p>
        </p:txBody>
      </p:sp>
    </p:spTree>
    <p:extLst>
      <p:ext uri="{BB962C8B-B14F-4D97-AF65-F5344CB8AC3E}">
        <p14:creationId xmlns:p14="http://schemas.microsoft.com/office/powerpoint/2010/main" val="1690626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29" charset="0"/>
                <a:ea typeface="ＭＳ Ｐゴシック" pitchFamily="29" charset="-128"/>
              </a:defRPr>
            </a:lvl1pPr>
          </a:lstStyle>
          <a:p>
            <a:pPr>
              <a:defRPr/>
            </a:pPr>
            <a:fld id="{FD5D5E5E-A1C2-4F6C-A4BD-AD276C9A0A18}" type="datetime1">
              <a:rPr lang="en-US"/>
              <a:pPr>
                <a:defRPr/>
              </a:pPr>
              <a:t>6/26/2017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29" charset="0"/>
                <a:ea typeface="ＭＳ Ｐゴシック" pitchFamily="29" charset="-128"/>
              </a:defRPr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88798B85-4B37-4A05-A711-D31BE2124171}" type="slidenum">
              <a:rPr lang="en-US" altLang="pt-BR"/>
              <a:pPr/>
              <a:t>‹nº›</a:t>
            </a:fld>
            <a:endParaRPr lang="en-US" altLang="pt-BR" dirty="0"/>
          </a:p>
        </p:txBody>
      </p:sp>
    </p:spTree>
    <p:extLst>
      <p:ext uri="{BB962C8B-B14F-4D97-AF65-F5344CB8AC3E}">
        <p14:creationId xmlns:p14="http://schemas.microsoft.com/office/powerpoint/2010/main" val="29014987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29" charset="0"/>
                <a:ea typeface="ＭＳ Ｐゴシック" pitchFamily="29" charset="-128"/>
              </a:defRPr>
            </a:lvl1pPr>
          </a:lstStyle>
          <a:p>
            <a:pPr>
              <a:defRPr/>
            </a:pPr>
            <a:fld id="{3578E4E6-9418-458C-A072-9345A33B31B1}" type="datetime1">
              <a:rPr lang="en-US"/>
              <a:pPr>
                <a:defRPr/>
              </a:pPr>
              <a:t>6/26/2017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29" charset="0"/>
                <a:ea typeface="ＭＳ Ｐゴシック" pitchFamily="29" charset="-128"/>
              </a:defRPr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02368F65-BC81-4770-A125-846DFE388B93}" type="slidenum">
              <a:rPr lang="en-US" altLang="pt-BR"/>
              <a:pPr/>
              <a:t>‹nº›</a:t>
            </a:fld>
            <a:endParaRPr lang="en-US" altLang="pt-BR" dirty="0"/>
          </a:p>
        </p:txBody>
      </p:sp>
    </p:spTree>
    <p:extLst>
      <p:ext uri="{BB962C8B-B14F-4D97-AF65-F5344CB8AC3E}">
        <p14:creationId xmlns:p14="http://schemas.microsoft.com/office/powerpoint/2010/main" val="41458563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29" charset="0"/>
                <a:ea typeface="ＭＳ Ｐゴシック" pitchFamily="29" charset="-128"/>
              </a:defRPr>
            </a:lvl1pPr>
          </a:lstStyle>
          <a:p>
            <a:pPr>
              <a:defRPr/>
            </a:pPr>
            <a:fld id="{AEF64EBA-D1A1-4458-8CFE-B4DB35CE1024}" type="datetime1">
              <a:rPr lang="en-US"/>
              <a:pPr>
                <a:defRPr/>
              </a:pPr>
              <a:t>6/26/2017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29" charset="0"/>
                <a:ea typeface="ＭＳ Ｐゴシック" pitchFamily="29" charset="-128"/>
              </a:defRPr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8B023D6A-FCFC-4011-9C58-E9B00B98B46F}" type="slidenum">
              <a:rPr lang="en-US" altLang="pt-BR"/>
              <a:pPr/>
              <a:t>‹nº›</a:t>
            </a:fld>
            <a:endParaRPr lang="en-US" altLang="pt-BR" dirty="0"/>
          </a:p>
        </p:txBody>
      </p:sp>
    </p:spTree>
    <p:extLst>
      <p:ext uri="{BB962C8B-B14F-4D97-AF65-F5344CB8AC3E}">
        <p14:creationId xmlns:p14="http://schemas.microsoft.com/office/powerpoint/2010/main" val="28111394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29" charset="0"/>
                <a:ea typeface="ＭＳ Ｐゴシック" pitchFamily="29" charset="-128"/>
              </a:defRPr>
            </a:lvl1pPr>
          </a:lstStyle>
          <a:p>
            <a:pPr>
              <a:defRPr/>
            </a:pPr>
            <a:fld id="{665E7B81-5833-4735-8CD1-10904A62F6B3}" type="datetime1">
              <a:rPr lang="en-US"/>
              <a:pPr>
                <a:defRPr/>
              </a:pPr>
              <a:t>6/26/2017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29" charset="0"/>
                <a:ea typeface="ＭＳ Ｐゴシック" pitchFamily="29" charset="-128"/>
              </a:defRPr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B1CF0766-47EC-4C98-AD85-819ACE004C94}" type="slidenum">
              <a:rPr lang="en-US" altLang="pt-BR"/>
              <a:pPr/>
              <a:t>‹nº›</a:t>
            </a:fld>
            <a:endParaRPr lang="en-US" altLang="pt-BR" dirty="0"/>
          </a:p>
        </p:txBody>
      </p:sp>
    </p:spTree>
    <p:extLst>
      <p:ext uri="{BB962C8B-B14F-4D97-AF65-F5344CB8AC3E}">
        <p14:creationId xmlns:p14="http://schemas.microsoft.com/office/powerpoint/2010/main" val="1966706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 userDrawn="1"/>
        </p:nvPicPr>
        <p:blipFill rotWithShape="1"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5858" t="-233" r="10952" b="2401"/>
          <a:stretch/>
        </p:blipFill>
        <p:spPr>
          <a:xfrm>
            <a:off x="0" y="-16329"/>
            <a:ext cx="9144000" cy="687432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extBox 6"/>
          <p:cNvSpPr txBox="1">
            <a:spLocks noChangeArrowheads="1"/>
          </p:cNvSpPr>
          <p:nvPr/>
        </p:nvSpPr>
        <p:spPr bwMode="auto">
          <a:xfrm>
            <a:off x="-1588" y="4771584"/>
            <a:ext cx="914717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pt-BR" altLang="pt-BR" sz="3200" b="1" dirty="0">
                <a:solidFill>
                  <a:srgbClr val="004D74"/>
                </a:solidFill>
                <a:latin typeface="Verdana" panose="020B0604030504040204" pitchFamily="34" charset="0"/>
              </a:rPr>
              <a:t>Consulta Audiência Pública </a:t>
            </a:r>
            <a:r>
              <a:rPr lang="pt-BR" altLang="pt-BR" sz="3200" b="1" dirty="0" smtClean="0">
                <a:solidFill>
                  <a:srgbClr val="004D74"/>
                </a:solidFill>
                <a:latin typeface="Verdana" panose="020B0604030504040204" pitchFamily="34" charset="0"/>
              </a:rPr>
              <a:t>09/2017</a:t>
            </a:r>
            <a:endParaRPr lang="pt-BR" altLang="pt-BR" sz="3200" b="1" dirty="0">
              <a:solidFill>
                <a:srgbClr val="004D74"/>
              </a:solidFill>
              <a:latin typeface="Verdana" panose="020B0604030504040204" pitchFamily="34" charset="0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1588" y="5467944"/>
            <a:ext cx="1905001" cy="1587"/>
          </a:xfrm>
          <a:prstGeom prst="line">
            <a:avLst/>
          </a:prstGeom>
          <a:ln w="12700">
            <a:solidFill>
              <a:srgbClr val="004D74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341" name="TextBox 12"/>
          <p:cNvSpPr txBox="1">
            <a:spLocks noChangeArrowheads="1"/>
          </p:cNvSpPr>
          <p:nvPr/>
        </p:nvSpPr>
        <p:spPr bwMode="auto">
          <a:xfrm>
            <a:off x="303212" y="5549950"/>
            <a:ext cx="6859588" cy="12772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pt-BR" altLang="pt-BR" sz="2400" dirty="0">
                <a:solidFill>
                  <a:srgbClr val="004D74"/>
                </a:solidFill>
                <a:latin typeface="Verdana" panose="020B0604030504040204" pitchFamily="34" charset="0"/>
              </a:rPr>
              <a:t>Análise </a:t>
            </a:r>
            <a:r>
              <a:rPr lang="pt-BR" altLang="pt-BR" sz="2400" dirty="0" smtClean="0">
                <a:solidFill>
                  <a:srgbClr val="004D74"/>
                </a:solidFill>
                <a:latin typeface="Verdana" panose="020B0604030504040204" pitchFamily="34" charset="0"/>
              </a:rPr>
              <a:t>das minutas do pré-edital e do contrato de concessão da 14ª </a:t>
            </a:r>
            <a:r>
              <a:rPr lang="pt-BR" altLang="pt-BR" sz="2400" dirty="0">
                <a:solidFill>
                  <a:srgbClr val="004D74"/>
                </a:solidFill>
                <a:latin typeface="Verdana" panose="020B0604030504040204" pitchFamily="34" charset="0"/>
              </a:rPr>
              <a:t>Rodada</a:t>
            </a:r>
          </a:p>
          <a:p>
            <a:pPr eaLnBrk="1" hangingPunct="1"/>
            <a:endParaRPr lang="pt-BR" altLang="pt-BR" sz="800" dirty="0">
              <a:solidFill>
                <a:srgbClr val="004D74"/>
              </a:solidFill>
              <a:latin typeface="Verdana" panose="020B0604030504040204" pitchFamily="34" charset="0"/>
            </a:endParaRPr>
          </a:p>
          <a:p>
            <a:pPr algn="ctr" eaLnBrk="1" hangingPunct="1">
              <a:spcBef>
                <a:spcPts val="600"/>
              </a:spcBef>
            </a:pPr>
            <a:r>
              <a:rPr lang="pt-BR" altLang="pt-BR" sz="1600" dirty="0">
                <a:solidFill>
                  <a:srgbClr val="004D74"/>
                </a:solidFill>
                <a:latin typeface="Verdana" panose="020B0604030504040204" pitchFamily="34" charset="0"/>
              </a:rPr>
              <a:t>Rio de Janeiro, 27 de junho de 2017</a:t>
            </a:r>
          </a:p>
        </p:txBody>
      </p:sp>
      <p:pic>
        <p:nvPicPr>
          <p:cNvPr id="14342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5715000"/>
            <a:ext cx="1714500" cy="1014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Connector 4"/>
          <p:cNvCxnSpPr/>
          <p:nvPr/>
        </p:nvCxnSpPr>
        <p:spPr>
          <a:xfrm>
            <a:off x="-1588" y="4724409"/>
            <a:ext cx="9145588" cy="1588"/>
          </a:xfrm>
          <a:prstGeom prst="line">
            <a:avLst/>
          </a:prstGeom>
          <a:ln w="25400">
            <a:solidFill>
              <a:srgbClr val="71BA3D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2" name="Imagem 1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531"/>
          <a:stretch/>
        </p:blipFill>
        <p:spPr>
          <a:xfrm>
            <a:off x="1588" y="0"/>
            <a:ext cx="9144000" cy="47244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/>
          <p:cNvSpPr/>
          <p:nvPr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rgbClr val="71BA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21893" tIns="60947" rIns="121893" bIns="60947" anchor="ctr"/>
          <a:lstStyle/>
          <a:p>
            <a:pPr algn="just" eaLnBrk="1" hangingPunct="1"/>
            <a:r>
              <a:rPr lang="pt-BR" altLang="pt-BR" sz="2800" b="1" dirty="0">
                <a:solidFill>
                  <a:schemeClr val="bg1"/>
                </a:solidFill>
                <a:latin typeface="Verdana" panose="020B0604030504040204" pitchFamily="34" charset="0"/>
              </a:rPr>
              <a:t>CONSULTA PÚBLICA ANP 09/2017  </a:t>
            </a:r>
          </a:p>
        </p:txBody>
      </p:sp>
      <p:cxnSp>
        <p:nvCxnSpPr>
          <p:cNvPr id="4" name="Straight Connector 5"/>
          <p:cNvCxnSpPr/>
          <p:nvPr/>
        </p:nvCxnSpPr>
        <p:spPr>
          <a:xfrm>
            <a:off x="0" y="1219200"/>
            <a:ext cx="9144000" cy="0"/>
          </a:xfrm>
          <a:prstGeom prst="line">
            <a:avLst/>
          </a:prstGeom>
          <a:ln w="25400">
            <a:solidFill>
              <a:srgbClr val="004D74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7"/>
          <p:cNvCxnSpPr/>
          <p:nvPr/>
        </p:nvCxnSpPr>
        <p:spPr>
          <a:xfrm>
            <a:off x="0" y="952500"/>
            <a:ext cx="3122613" cy="0"/>
          </a:xfrm>
          <a:prstGeom prst="line">
            <a:avLst/>
          </a:prstGeom>
          <a:ln w="12700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10"/>
          <p:cNvSpPr txBox="1">
            <a:spLocks noChangeArrowheads="1"/>
          </p:cNvSpPr>
          <p:nvPr/>
        </p:nvSpPr>
        <p:spPr bwMode="auto">
          <a:xfrm>
            <a:off x="76199" y="2712230"/>
            <a:ext cx="8991600" cy="2385242"/>
          </a:xfrm>
          <a:prstGeom prst="rect">
            <a:avLst/>
          </a:prstGeom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121893" tIns="60947" rIns="121893" bIns="60947">
            <a:sp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pt-BR" sz="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 defTabSz="404813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8342313" algn="l"/>
              </a:tabLst>
              <a:defRPr/>
            </a:pPr>
            <a:r>
              <a:rPr lang="pt-BR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 </a:t>
            </a:r>
            <a:r>
              <a:rPr lang="pt-BR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IBP parabeniza a iniciativa da ANP </a:t>
            </a:r>
            <a:r>
              <a:rPr lang="pt-BR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 sentido de manter um </a:t>
            </a:r>
            <a:r>
              <a:rPr lang="pt-BR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amplo debate com os agentes </a:t>
            </a:r>
            <a:r>
              <a:rPr lang="pt-BR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regulados e com a sociedade, contribuindo sobremaneira </a:t>
            </a:r>
            <a:r>
              <a:rPr lang="pt-BR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para o aprimoramento regulatório do setor</a:t>
            </a:r>
            <a:r>
              <a:rPr lang="pt-BR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  <a:endParaRPr lang="pt-BR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pt-BR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17" name="Picture 6" descr="Logo Horztal - RGB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2871" y="5680621"/>
            <a:ext cx="1364928" cy="9910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tângulo de cantos arredondados 7"/>
          <p:cNvSpPr/>
          <p:nvPr/>
        </p:nvSpPr>
        <p:spPr>
          <a:xfrm>
            <a:off x="43206" y="2819400"/>
            <a:ext cx="8991600" cy="1846687"/>
          </a:xfrm>
          <a:prstGeom prst="round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584194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20" name="Picture 7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75860" y="3048000"/>
            <a:ext cx="4316413" cy="255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/>
          <p:cNvSpPr/>
          <p:nvPr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rgbClr val="71BA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21893" tIns="60947" rIns="121893" bIns="60947" anchor="ctr"/>
          <a:lstStyle/>
          <a:p>
            <a:pPr algn="ctr">
              <a:defRPr/>
            </a:pPr>
            <a:endParaRPr lang="pt-BR" dirty="0">
              <a:solidFill>
                <a:srgbClr val="FFFFFF"/>
              </a:solidFill>
              <a:ea typeface="ＭＳ Ｐゴシック" pitchFamily="29" charset="-128"/>
            </a:endParaRPr>
          </a:p>
        </p:txBody>
      </p:sp>
      <p:cxnSp>
        <p:nvCxnSpPr>
          <p:cNvPr id="4" name="Straight Connector 5"/>
          <p:cNvCxnSpPr/>
          <p:nvPr/>
        </p:nvCxnSpPr>
        <p:spPr>
          <a:xfrm>
            <a:off x="0" y="1219200"/>
            <a:ext cx="9144000" cy="0"/>
          </a:xfrm>
          <a:prstGeom prst="line">
            <a:avLst/>
          </a:prstGeom>
          <a:ln w="25400">
            <a:solidFill>
              <a:srgbClr val="004D74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7"/>
          <p:cNvCxnSpPr/>
          <p:nvPr/>
        </p:nvCxnSpPr>
        <p:spPr>
          <a:xfrm>
            <a:off x="0" y="1082065"/>
            <a:ext cx="3122613" cy="0"/>
          </a:xfrm>
          <a:prstGeom prst="line">
            <a:avLst/>
          </a:prstGeom>
          <a:ln w="12700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7" name="Picture 6" descr="Logo Horztal - RGB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2872" y="5714594"/>
            <a:ext cx="1364928" cy="9910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tângulo 4"/>
          <p:cNvSpPr/>
          <p:nvPr/>
        </p:nvSpPr>
        <p:spPr>
          <a:xfrm>
            <a:off x="1728646" y="2438400"/>
            <a:ext cx="5974225" cy="22775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/>
            <a:r>
              <a:rPr lang="pt-BR" altLang="pt-BR" sz="2800" b="1" dirty="0" smtClean="0">
                <a:latin typeface="Verdana" panose="020B0604030504040204" pitchFamily="34" charset="0"/>
              </a:rPr>
              <a:t>PARTE I</a:t>
            </a:r>
            <a:endParaRPr lang="pt-BR" altLang="pt-BR" sz="2800" b="1" dirty="0">
              <a:latin typeface="Verdana" panose="020B0604030504040204" pitchFamily="34" charset="0"/>
            </a:endParaRPr>
          </a:p>
          <a:p>
            <a:pPr algn="ctr" eaLnBrk="1" hangingPunct="1"/>
            <a:endParaRPr lang="pt-BR" altLang="pt-BR" b="1" dirty="0" smtClean="0">
              <a:latin typeface="Verdana" panose="020B0604030504040204" pitchFamily="34" charset="0"/>
            </a:endParaRPr>
          </a:p>
          <a:p>
            <a:pPr algn="ctr" eaLnBrk="1" hangingPunct="1"/>
            <a:r>
              <a:rPr lang="pt-BR" altLang="pt-BR" sz="2400" b="1" dirty="0" smtClean="0">
                <a:latin typeface="Verdana" panose="020B0604030504040204" pitchFamily="34" charset="0"/>
              </a:rPr>
              <a:t>IMPORTANTES AVANÇOS INTRODUZIDOS NAS MINUTAS </a:t>
            </a:r>
          </a:p>
          <a:p>
            <a:pPr algn="ctr" eaLnBrk="1" hangingPunct="1"/>
            <a:r>
              <a:rPr lang="pt-BR" altLang="pt-BR" sz="2400" b="1" dirty="0" smtClean="0">
                <a:latin typeface="Verdana" panose="020B0604030504040204" pitchFamily="34" charset="0"/>
              </a:rPr>
              <a:t>DO EDITAL E CONTRATO DA</a:t>
            </a:r>
          </a:p>
          <a:p>
            <a:pPr algn="ctr" eaLnBrk="1" hangingPunct="1"/>
            <a:r>
              <a:rPr lang="pt-BR" altLang="pt-BR" sz="2400" b="1" dirty="0" smtClean="0">
                <a:latin typeface="Verdana" panose="020B0604030504040204" pitchFamily="34" charset="0"/>
              </a:rPr>
              <a:t>14ª RODADA</a:t>
            </a:r>
            <a:endParaRPr lang="pt-BR" altLang="pt-BR" sz="2400" b="1" dirty="0">
              <a:latin typeface="Verdana" panose="020B0604030504040204" pitchFamily="34" charset="0"/>
            </a:endParaRPr>
          </a:p>
        </p:txBody>
      </p:sp>
      <p:sp>
        <p:nvSpPr>
          <p:cNvPr id="8" name="TextBox 6"/>
          <p:cNvSpPr txBox="1">
            <a:spLocks noChangeArrowheads="1"/>
          </p:cNvSpPr>
          <p:nvPr/>
        </p:nvSpPr>
        <p:spPr bwMode="auto">
          <a:xfrm>
            <a:off x="89554" y="359248"/>
            <a:ext cx="8612187" cy="5231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893" tIns="60947" rIns="121893" bIns="60947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just" eaLnBrk="1" hangingPunct="1"/>
            <a:r>
              <a:rPr lang="pt-BR" altLang="pt-BR" sz="2600" b="1" dirty="0" smtClean="0">
                <a:solidFill>
                  <a:schemeClr val="bg1"/>
                </a:solidFill>
                <a:latin typeface="Verdana" panose="020B0604030504040204" pitchFamily="34" charset="0"/>
              </a:rPr>
              <a:t>CONSULTA PÚBLICA ANP 09/2017  </a:t>
            </a:r>
            <a:endParaRPr lang="pt-BR" altLang="pt-BR" sz="2600" b="1" dirty="0">
              <a:solidFill>
                <a:schemeClr val="bg1"/>
              </a:solidFill>
              <a:latin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14959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/>
          <p:cNvSpPr/>
          <p:nvPr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rgbClr val="71BA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21893" tIns="60947" rIns="121893" bIns="60947" anchor="ctr"/>
          <a:lstStyle/>
          <a:p>
            <a:pPr algn="ctr">
              <a:defRPr/>
            </a:pPr>
            <a:endParaRPr lang="pt-BR" dirty="0">
              <a:solidFill>
                <a:srgbClr val="FFFFFF"/>
              </a:solidFill>
              <a:ea typeface="ＭＳ Ｐゴシック" pitchFamily="29" charset="-128"/>
            </a:endParaRPr>
          </a:p>
        </p:txBody>
      </p:sp>
      <p:cxnSp>
        <p:nvCxnSpPr>
          <p:cNvPr id="4" name="Straight Connector 5"/>
          <p:cNvCxnSpPr/>
          <p:nvPr/>
        </p:nvCxnSpPr>
        <p:spPr>
          <a:xfrm>
            <a:off x="0" y="1219200"/>
            <a:ext cx="9144000" cy="0"/>
          </a:xfrm>
          <a:prstGeom prst="line">
            <a:avLst/>
          </a:prstGeom>
          <a:ln w="25400">
            <a:solidFill>
              <a:srgbClr val="004D74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316" name="TextBox 6"/>
          <p:cNvSpPr txBox="1">
            <a:spLocks noChangeArrowheads="1"/>
          </p:cNvSpPr>
          <p:nvPr/>
        </p:nvSpPr>
        <p:spPr bwMode="auto">
          <a:xfrm>
            <a:off x="89554" y="167796"/>
            <a:ext cx="8612187" cy="9233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893" tIns="60947" rIns="121893" bIns="60947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just" eaLnBrk="1" hangingPunct="1"/>
            <a:r>
              <a:rPr lang="pt-BR" altLang="pt-BR" sz="2600" b="1" dirty="0">
                <a:solidFill>
                  <a:schemeClr val="bg1"/>
                </a:solidFill>
                <a:latin typeface="Verdana" panose="020B0604030504040204" pitchFamily="34" charset="0"/>
              </a:rPr>
              <a:t>I – Melhorias introduzidas nas minutas da 14ª Rodada  </a:t>
            </a:r>
          </a:p>
        </p:txBody>
      </p:sp>
      <p:cxnSp>
        <p:nvCxnSpPr>
          <p:cNvPr id="6" name="Straight Connector 7"/>
          <p:cNvCxnSpPr/>
          <p:nvPr/>
        </p:nvCxnSpPr>
        <p:spPr>
          <a:xfrm>
            <a:off x="0" y="1082065"/>
            <a:ext cx="3122613" cy="0"/>
          </a:xfrm>
          <a:prstGeom prst="line">
            <a:avLst/>
          </a:prstGeom>
          <a:ln w="12700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7" name="Picture 6" descr="Logo Horztal - RGB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2872" y="5714594"/>
            <a:ext cx="1364928" cy="9910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9628733"/>
              </p:ext>
            </p:extLst>
          </p:nvPr>
        </p:nvGraphicFramePr>
        <p:xfrm>
          <a:off x="13354" y="1258895"/>
          <a:ext cx="9054446" cy="452916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4422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21022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4256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Tema</a:t>
                      </a:r>
                    </a:p>
                  </a:txBody>
                  <a:tcPr marL="57962" marR="579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Descrição da Proposta</a:t>
                      </a:r>
                    </a:p>
                  </a:txBody>
                  <a:tcPr marL="57962" marR="57962" marT="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03945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Unificação (definição de Campo / agrupamento de Jazidas)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Exclusão / ajustes nas cláusulas prevendo o agrupamento OBRIGATÓRIO de todos as Jazidas descobertas na área do contrato.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03127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Arbitragem (definição de direitos patrimoniais disponíveis)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Exclusão de cláusula com definição de direito patrimonial disponível, que na prática, inviabilizava a utilização da </a:t>
                      </a:r>
                      <a:r>
                        <a:rPr lang="pt-BR" sz="14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arbitragem como instrumento de resolução de controvérsias.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80833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1" kern="1200" dirty="0">
                          <a:solidFill>
                            <a:schemeClr val="lt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Conteúdo Local (“CL”) / Critério de Oferta no Bid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57962" marR="57962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Percentuais de CL passaram a não ser considerados como critério para julgamento da oferta na licitação.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57962" marR="57962" marT="0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30752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1" kern="1200" dirty="0">
                          <a:solidFill>
                            <a:schemeClr val="lt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Tabela de CL / Itens e Subitens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57962" marR="57962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u="sng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Simplificação</a:t>
                      </a:r>
                      <a:r>
                        <a:rPr lang="pt-BR" sz="1400" u="none" baseline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pela </a:t>
                      </a:r>
                      <a:r>
                        <a:rPr lang="pt-BR" sz="1400" u="non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</a:t>
                      </a:r>
                      <a:r>
                        <a:rPr lang="pt-BR" sz="14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xclusão do Anexo que</a:t>
                      </a:r>
                      <a:r>
                        <a:rPr lang="pt-BR" sz="1400" baseline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descrevia as atividades (</a:t>
                      </a:r>
                      <a:r>
                        <a:rPr lang="pt-BR" sz="14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itens e subitens) sujeitas</a:t>
                      </a:r>
                      <a:r>
                        <a:rPr lang="pt-BR" sz="1400" baseline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aos percentuais de CL então ofertados</a:t>
                      </a:r>
                      <a:r>
                        <a:rPr lang="pt-BR" sz="1400" baseline="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. 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88988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/>
          <p:cNvSpPr/>
          <p:nvPr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rgbClr val="71BA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21893" tIns="60947" rIns="121893" bIns="60947" anchor="ctr"/>
          <a:lstStyle/>
          <a:p>
            <a:pPr algn="ctr">
              <a:defRPr/>
            </a:pPr>
            <a:endParaRPr lang="pt-BR" dirty="0">
              <a:solidFill>
                <a:srgbClr val="FFFFFF"/>
              </a:solidFill>
              <a:ea typeface="ＭＳ Ｐゴシック" pitchFamily="29" charset="-128"/>
            </a:endParaRPr>
          </a:p>
        </p:txBody>
      </p:sp>
      <p:cxnSp>
        <p:nvCxnSpPr>
          <p:cNvPr id="4" name="Straight Connector 5"/>
          <p:cNvCxnSpPr/>
          <p:nvPr/>
        </p:nvCxnSpPr>
        <p:spPr>
          <a:xfrm>
            <a:off x="0" y="1219200"/>
            <a:ext cx="9144000" cy="0"/>
          </a:xfrm>
          <a:prstGeom prst="line">
            <a:avLst/>
          </a:prstGeom>
          <a:ln w="25400">
            <a:solidFill>
              <a:srgbClr val="004D74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316" name="TextBox 6"/>
          <p:cNvSpPr txBox="1">
            <a:spLocks noChangeArrowheads="1"/>
          </p:cNvSpPr>
          <p:nvPr/>
        </p:nvSpPr>
        <p:spPr bwMode="auto">
          <a:xfrm>
            <a:off x="89554" y="167796"/>
            <a:ext cx="8612187" cy="9233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893" tIns="60947" rIns="121893" bIns="60947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just" eaLnBrk="1" hangingPunct="1"/>
            <a:r>
              <a:rPr lang="pt-BR" altLang="pt-BR" sz="2600" b="1" dirty="0">
                <a:solidFill>
                  <a:schemeClr val="bg1"/>
                </a:solidFill>
                <a:latin typeface="Verdana" panose="020B0604030504040204" pitchFamily="34" charset="0"/>
              </a:rPr>
              <a:t>I – Melhorias introduzidas nas minutas da 14ª Rodada  </a:t>
            </a:r>
          </a:p>
        </p:txBody>
      </p:sp>
      <p:cxnSp>
        <p:nvCxnSpPr>
          <p:cNvPr id="6" name="Straight Connector 7"/>
          <p:cNvCxnSpPr/>
          <p:nvPr/>
        </p:nvCxnSpPr>
        <p:spPr>
          <a:xfrm>
            <a:off x="0" y="1082065"/>
            <a:ext cx="3122613" cy="0"/>
          </a:xfrm>
          <a:prstGeom prst="line">
            <a:avLst/>
          </a:prstGeom>
          <a:ln w="12700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7" name="Picture 6" descr="Logo Horztal - RGB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2872" y="5714594"/>
            <a:ext cx="1364928" cy="9910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3258845"/>
              </p:ext>
            </p:extLst>
          </p:nvPr>
        </p:nvGraphicFramePr>
        <p:xfrm>
          <a:off x="89554" y="1386995"/>
          <a:ext cx="8887906" cy="456529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5364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23426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3782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Tema</a:t>
                      </a:r>
                    </a:p>
                  </a:txBody>
                  <a:tcPr marL="57962" marR="579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Descrição da Proposta</a:t>
                      </a:r>
                    </a:p>
                  </a:txBody>
                  <a:tcPr marL="57962" marR="57962" marT="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328507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500" b="1" kern="1200" dirty="0">
                          <a:solidFill>
                            <a:schemeClr val="lt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Ajustes nas</a:t>
                      </a:r>
                      <a:r>
                        <a:rPr lang="pt-BR" sz="1500" b="1" kern="1200" baseline="0" dirty="0">
                          <a:solidFill>
                            <a:schemeClr val="lt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multas  relativas ao </a:t>
                      </a:r>
                      <a:r>
                        <a:rPr lang="pt-BR" sz="1500" b="1" kern="1200" dirty="0">
                          <a:solidFill>
                            <a:schemeClr val="lt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CL</a:t>
                      </a:r>
                      <a:endParaRPr lang="pt-BR" sz="15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57962" marR="57962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5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Foram propostos percentuais menores de multa, em caso de descumprimento dos percentuais de CL.</a:t>
                      </a:r>
                    </a:p>
                  </a:txBody>
                  <a:tcPr marL="68580" marR="68580" marT="0" marB="0" anchor="ctr"/>
                </a:tc>
              </a:tr>
              <a:tr h="1328507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500" b="1" kern="1200" dirty="0">
                          <a:solidFill>
                            <a:schemeClr val="lt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“Auto denúncia” / apuração</a:t>
                      </a:r>
                      <a:r>
                        <a:rPr lang="pt-BR" sz="1500" b="1" kern="1200" baseline="0" dirty="0">
                          <a:solidFill>
                            <a:schemeClr val="lt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&amp; recolhimento automático </a:t>
                      </a:r>
                      <a:r>
                        <a:rPr lang="pt-BR" sz="1500" b="1" kern="1200" baseline="0" dirty="0" smtClean="0">
                          <a:solidFill>
                            <a:schemeClr val="lt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das </a:t>
                      </a:r>
                      <a:r>
                        <a:rPr lang="pt-BR" sz="1500" b="1" kern="1200" baseline="0" dirty="0">
                          <a:solidFill>
                            <a:schemeClr val="lt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multas de CL</a:t>
                      </a:r>
                      <a:endParaRPr lang="pt-BR" sz="15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57962" marR="57962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500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Excluída obrigação do Concessionário auto avaliar o cumprimento das regras de CL, e caso identificado descumprimento, calcular e recolher a correspondente multa.</a:t>
                      </a:r>
                      <a:endParaRPr lang="pt-BR" sz="15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57962" marR="57962" marT="0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47045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5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Declaração de Comercialidade condicionada ao Plano de Avaliação de Descoberta (“PAD”)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5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Ajuste de redação</a:t>
                      </a:r>
                      <a:r>
                        <a:rPr lang="pt-BR" sz="1500" baseline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para eliminar </a:t>
                      </a:r>
                      <a:r>
                        <a:rPr lang="pt-BR" sz="15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 obrigatoriedade de executar um </a:t>
                      </a:r>
                      <a:r>
                        <a:rPr lang="pt-BR" sz="15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PAD, </a:t>
                      </a:r>
                      <a:r>
                        <a:rPr lang="pt-BR" sz="15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antes da Declaração de Comercialidade</a:t>
                      </a:r>
                      <a:r>
                        <a:rPr lang="pt-BR" sz="1500" baseline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pt-BR" sz="15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(</a:t>
                      </a:r>
                      <a:r>
                        <a:rPr lang="pt-BR" sz="1500" baseline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prerrogativa do Concessionário, independe de execução </a:t>
                      </a:r>
                      <a:r>
                        <a:rPr lang="pt-BR" sz="1500" baseline="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do </a:t>
                      </a:r>
                      <a:r>
                        <a:rPr lang="pt-BR" sz="1500" baseline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PAD)</a:t>
                      </a:r>
                      <a:r>
                        <a:rPr lang="pt-BR" sz="15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.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76742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/>
          <p:cNvSpPr/>
          <p:nvPr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rgbClr val="71BA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21893" tIns="60947" rIns="121893" bIns="60947" anchor="ctr"/>
          <a:lstStyle/>
          <a:p>
            <a:pPr algn="ctr">
              <a:defRPr/>
            </a:pPr>
            <a:endParaRPr lang="pt-BR" dirty="0">
              <a:solidFill>
                <a:srgbClr val="FFFFFF"/>
              </a:solidFill>
              <a:ea typeface="ＭＳ Ｐゴシック" pitchFamily="29" charset="-128"/>
            </a:endParaRPr>
          </a:p>
        </p:txBody>
      </p:sp>
      <p:cxnSp>
        <p:nvCxnSpPr>
          <p:cNvPr id="4" name="Straight Connector 5"/>
          <p:cNvCxnSpPr/>
          <p:nvPr/>
        </p:nvCxnSpPr>
        <p:spPr>
          <a:xfrm>
            <a:off x="0" y="1219200"/>
            <a:ext cx="9144000" cy="0"/>
          </a:xfrm>
          <a:prstGeom prst="line">
            <a:avLst/>
          </a:prstGeom>
          <a:ln w="25400">
            <a:solidFill>
              <a:srgbClr val="004D74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7"/>
          <p:cNvCxnSpPr/>
          <p:nvPr/>
        </p:nvCxnSpPr>
        <p:spPr>
          <a:xfrm>
            <a:off x="0" y="1082065"/>
            <a:ext cx="3122613" cy="0"/>
          </a:xfrm>
          <a:prstGeom prst="line">
            <a:avLst/>
          </a:prstGeom>
          <a:ln w="12700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7" name="Picture 6" descr="Logo Horztal - RGB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2872" y="5714594"/>
            <a:ext cx="1364928" cy="9910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tângulo 4"/>
          <p:cNvSpPr/>
          <p:nvPr/>
        </p:nvSpPr>
        <p:spPr>
          <a:xfrm>
            <a:off x="762000" y="1812623"/>
            <a:ext cx="723900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/>
            <a:r>
              <a:rPr lang="pt-BR" altLang="pt-BR" sz="2800" b="1" dirty="0" smtClean="0">
                <a:latin typeface="Verdana" panose="020B0604030504040204" pitchFamily="34" charset="0"/>
              </a:rPr>
              <a:t>PARTE II</a:t>
            </a:r>
            <a:endParaRPr lang="pt-BR" altLang="pt-BR" sz="2800" b="1" dirty="0">
              <a:latin typeface="Verdana" panose="020B0604030504040204" pitchFamily="34" charset="0"/>
            </a:endParaRPr>
          </a:p>
          <a:p>
            <a:pPr algn="ctr" eaLnBrk="1" hangingPunct="1"/>
            <a:endParaRPr lang="pt-BR" altLang="pt-BR" b="1" dirty="0" smtClean="0">
              <a:latin typeface="Verdana" panose="020B0604030504040204" pitchFamily="34" charset="0"/>
            </a:endParaRPr>
          </a:p>
          <a:p>
            <a:pPr algn="ctr" eaLnBrk="1" hangingPunct="1"/>
            <a:endParaRPr lang="pt-BR" altLang="pt-BR" b="1" dirty="0" smtClean="0">
              <a:latin typeface="Verdana" panose="020B0604030504040204" pitchFamily="34" charset="0"/>
            </a:endParaRPr>
          </a:p>
          <a:p>
            <a:pPr algn="ctr" eaLnBrk="1" hangingPunct="1"/>
            <a:r>
              <a:rPr lang="pt-BR" altLang="pt-BR" sz="2400" b="1" dirty="0" smtClean="0">
                <a:latin typeface="Verdana" panose="020B0604030504040204" pitchFamily="34" charset="0"/>
              </a:rPr>
              <a:t>SUGESTÕES DE MELHORIA</a:t>
            </a:r>
          </a:p>
          <a:p>
            <a:pPr algn="ctr" eaLnBrk="1" hangingPunct="1"/>
            <a:r>
              <a:rPr lang="pt-BR" altLang="pt-BR" sz="2400" b="1" dirty="0">
                <a:latin typeface="Verdana" panose="020B0604030504040204" pitchFamily="34" charset="0"/>
              </a:rPr>
              <a:t>À</a:t>
            </a:r>
            <a:r>
              <a:rPr lang="pt-BR" altLang="pt-BR" sz="2400" b="1" dirty="0" smtClean="0">
                <a:latin typeface="Verdana" panose="020B0604030504040204" pitchFamily="34" charset="0"/>
              </a:rPr>
              <a:t>S MINUTAS DA 14ª RODADA </a:t>
            </a:r>
          </a:p>
          <a:p>
            <a:pPr algn="ctr" eaLnBrk="1" hangingPunct="1"/>
            <a:endParaRPr lang="pt-BR" altLang="pt-BR" b="1" dirty="0" smtClean="0">
              <a:latin typeface="Verdana" panose="020B0604030504040204" pitchFamily="34" charset="0"/>
            </a:endParaRPr>
          </a:p>
          <a:p>
            <a:pPr algn="ctr" eaLnBrk="1" hangingPunct="1"/>
            <a:endParaRPr lang="pt-BR" altLang="pt-BR" b="1" dirty="0">
              <a:latin typeface="Verdana" panose="020B0604030504040204" pitchFamily="34" charset="0"/>
            </a:endParaRPr>
          </a:p>
          <a:p>
            <a:pPr algn="just" eaLnBrk="1" hangingPunct="1"/>
            <a:r>
              <a:rPr lang="pt-BR" altLang="pt-BR" b="1" dirty="0" smtClean="0">
                <a:latin typeface="Verdana" panose="020B0604030504040204" pitchFamily="34" charset="0"/>
              </a:rPr>
              <a:t>Objetivo das proposições: contribuir com as melhores práticas, trazer esclarecimentos e eliminar potenciais conflitos que  podem impactar </a:t>
            </a:r>
            <a:r>
              <a:rPr lang="pt-BR" altLang="pt-BR" b="1" dirty="0">
                <a:latin typeface="Verdana" panose="020B0604030504040204" pitchFamily="34" charset="0"/>
              </a:rPr>
              <a:t>na percepção de risco e nas</a:t>
            </a:r>
            <a:r>
              <a:rPr lang="pt-BR" b="1" dirty="0">
                <a:latin typeface="Verdana" panose="020B0604030504040204" pitchFamily="34" charset="0"/>
              </a:rPr>
              <a:t> condições de atratividade para os novos investimentos, garantindo benefícios mútuos ao País e aos agentes da indústria.</a:t>
            </a:r>
            <a:r>
              <a:rPr lang="pt-BR" altLang="pt-BR" b="1" dirty="0">
                <a:latin typeface="Verdana" panose="020B0604030504040204" pitchFamily="34" charset="0"/>
              </a:rPr>
              <a:t> 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89554" y="359248"/>
            <a:ext cx="8612187" cy="5231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893" tIns="60947" rIns="121893" bIns="60947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just" eaLnBrk="1" hangingPunct="1"/>
            <a:r>
              <a:rPr lang="pt-BR" altLang="pt-BR" sz="2600" b="1" dirty="0" smtClean="0">
                <a:solidFill>
                  <a:schemeClr val="bg1"/>
                </a:solidFill>
                <a:latin typeface="Verdana" panose="020B0604030504040204" pitchFamily="34" charset="0"/>
              </a:rPr>
              <a:t>CONSULTA PÚBLICA ANP 09/2017  </a:t>
            </a:r>
            <a:endParaRPr lang="pt-BR" altLang="pt-BR" sz="2600" b="1" dirty="0">
              <a:solidFill>
                <a:schemeClr val="bg1"/>
              </a:solidFill>
              <a:latin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71774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/>
          <p:cNvSpPr/>
          <p:nvPr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rgbClr val="71BA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21893" tIns="60947" rIns="121893" bIns="60947" anchor="ctr"/>
          <a:lstStyle/>
          <a:p>
            <a:pPr algn="ctr">
              <a:defRPr/>
            </a:pPr>
            <a:endParaRPr lang="pt-BR" dirty="0">
              <a:solidFill>
                <a:srgbClr val="FFFFFF"/>
              </a:solidFill>
              <a:ea typeface="ＭＳ Ｐゴシック" pitchFamily="29" charset="-128"/>
            </a:endParaRPr>
          </a:p>
        </p:txBody>
      </p:sp>
      <p:cxnSp>
        <p:nvCxnSpPr>
          <p:cNvPr id="4" name="Straight Connector 5"/>
          <p:cNvCxnSpPr/>
          <p:nvPr/>
        </p:nvCxnSpPr>
        <p:spPr>
          <a:xfrm>
            <a:off x="0" y="1219200"/>
            <a:ext cx="9144000" cy="0"/>
          </a:xfrm>
          <a:prstGeom prst="line">
            <a:avLst/>
          </a:prstGeom>
          <a:ln w="25400">
            <a:solidFill>
              <a:srgbClr val="004D74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316" name="TextBox 6"/>
          <p:cNvSpPr txBox="1">
            <a:spLocks noChangeArrowheads="1"/>
          </p:cNvSpPr>
          <p:nvPr/>
        </p:nvSpPr>
        <p:spPr bwMode="auto">
          <a:xfrm>
            <a:off x="89554" y="167796"/>
            <a:ext cx="8612187" cy="9233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893" tIns="60947" rIns="121893" bIns="60947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just" eaLnBrk="1" hangingPunct="1"/>
            <a:r>
              <a:rPr lang="pt-BR" altLang="pt-BR" sz="2600" b="1" dirty="0">
                <a:solidFill>
                  <a:schemeClr val="bg1"/>
                </a:solidFill>
                <a:latin typeface="Verdana" panose="020B0604030504040204" pitchFamily="34" charset="0"/>
              </a:rPr>
              <a:t>II – Sugestões de </a:t>
            </a:r>
            <a:r>
              <a:rPr lang="pt-BR" altLang="pt-BR" sz="2600" b="1" dirty="0" smtClean="0">
                <a:solidFill>
                  <a:schemeClr val="bg1"/>
                </a:solidFill>
                <a:latin typeface="Verdana" panose="020B0604030504040204" pitchFamily="34" charset="0"/>
              </a:rPr>
              <a:t>melhoria às</a:t>
            </a:r>
          </a:p>
          <a:p>
            <a:pPr algn="just" eaLnBrk="1" hangingPunct="1"/>
            <a:r>
              <a:rPr lang="pt-BR" altLang="pt-BR" sz="2600" b="1" dirty="0">
                <a:solidFill>
                  <a:schemeClr val="bg1"/>
                </a:solidFill>
                <a:latin typeface="Verdana" panose="020B0604030504040204" pitchFamily="34" charset="0"/>
              </a:rPr>
              <a:t> </a:t>
            </a:r>
            <a:r>
              <a:rPr lang="pt-BR" altLang="pt-BR" sz="2600" b="1" dirty="0" smtClean="0">
                <a:solidFill>
                  <a:schemeClr val="bg1"/>
                </a:solidFill>
                <a:latin typeface="Verdana" panose="020B0604030504040204" pitchFamily="34" charset="0"/>
              </a:rPr>
              <a:t>      minutas </a:t>
            </a:r>
            <a:r>
              <a:rPr lang="pt-BR" altLang="pt-BR" sz="2600" b="1" dirty="0">
                <a:solidFill>
                  <a:schemeClr val="bg1"/>
                </a:solidFill>
                <a:latin typeface="Verdana" panose="020B0604030504040204" pitchFamily="34" charset="0"/>
              </a:rPr>
              <a:t>da 14ª Rodada  </a:t>
            </a:r>
          </a:p>
        </p:txBody>
      </p:sp>
      <p:cxnSp>
        <p:nvCxnSpPr>
          <p:cNvPr id="6" name="Straight Connector 7"/>
          <p:cNvCxnSpPr/>
          <p:nvPr/>
        </p:nvCxnSpPr>
        <p:spPr>
          <a:xfrm>
            <a:off x="0" y="1082065"/>
            <a:ext cx="3122613" cy="0"/>
          </a:xfrm>
          <a:prstGeom prst="line">
            <a:avLst/>
          </a:prstGeom>
          <a:ln w="12700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7" name="Picture 6" descr="Logo Horztal - RGB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5877908"/>
            <a:ext cx="1364928" cy="9910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7042736"/>
              </p:ext>
            </p:extLst>
          </p:nvPr>
        </p:nvGraphicFramePr>
        <p:xfrm>
          <a:off x="0" y="1283247"/>
          <a:ext cx="9144000" cy="459031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5945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55570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2883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926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Tema</a:t>
                      </a:r>
                    </a:p>
                  </a:txBody>
                  <a:tcPr marL="57962" marR="579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Descrição da Proposta</a:t>
                      </a:r>
                    </a:p>
                  </a:txBody>
                  <a:tcPr marL="57962" marR="579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Dispositivos no Contrato</a:t>
                      </a:r>
                    </a:p>
                  </a:txBody>
                  <a:tcPr marL="57962" marR="57962" marT="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24942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Duração do Contrato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Adequação no prazo do contrato, de 27 para 35 anos, após o início da produção. Precedentes</a:t>
                      </a:r>
                      <a:r>
                        <a:rPr lang="pt-BR" sz="1400" baseline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de extensões dos contratos da Rodada Zero.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4.2 e  9.1</a:t>
                      </a:r>
                    </a:p>
                  </a:txBody>
                  <a:tcPr marL="57962" marR="57962" marT="0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9244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1" kern="1200" dirty="0">
                          <a:solidFill>
                            <a:schemeClr val="lt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Atualização Monetária 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57962" marR="57962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pt-BR" sz="1400" baseline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ubstituição do índice do IGP-M para o IGP-DI (já utilizado nos contratos de rodadas anteriores na atualização da taxa de retenção</a:t>
                      </a:r>
                      <a:r>
                        <a:rPr lang="pt-BR" sz="1400" baseline="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).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57962" marR="579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5.11.1, 5.17.1, 20.6, 20.11 e 20.14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57962" marR="57962" marT="0" marB="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11109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Fornecimento de Interpretação de dados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Retirar a obrigação dos Concessionários quanto ao fornecimento de sua intepretação dos dados técnicos. Informação proprietária, baseada nas premissas de cada empresa, e sensível do ponto de vista concorrencial.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5.9, 12.7, 17.1.1 e 17.1.2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8446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Unificação (Agrupamento de Jazidas)¹</a:t>
                      </a:r>
                    </a:p>
                  </a:txBody>
                  <a:tcPr marL="57962" marR="57962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Retirar a previsão de que a área de desenvolvimento deve conter obrigatoriamente TODAS as Jazidas a serem produzidos.</a:t>
                      </a:r>
                    </a:p>
                  </a:txBody>
                  <a:tcPr marL="57962" marR="579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10.4</a:t>
                      </a:r>
                    </a:p>
                  </a:txBody>
                  <a:tcPr marL="57962" marR="57962" marT="0" marB="0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786" y="5937610"/>
            <a:ext cx="79240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200" b="1" dirty="0"/>
              <a:t>OBS: (1) O IBP identificou que a redação da cláusula 10.4 remete ao tema da unificação, propondo sua exclusão, a qual tem ainda por escopo manter a consistência com a exclusão dos </a:t>
            </a:r>
            <a:r>
              <a:rPr lang="pt-BR" sz="1200" b="1" dirty="0" smtClean="0"/>
              <a:t>dispositivos </a:t>
            </a:r>
            <a:r>
              <a:rPr lang="pt-BR" sz="1200" b="1" dirty="0"/>
              <a:t>correlatos da minuta de Contrato da R13 (Cláusulas 10.1 “f” 10.4 e 10.4.2)</a:t>
            </a:r>
          </a:p>
        </p:txBody>
      </p:sp>
    </p:spTree>
    <p:extLst>
      <p:ext uri="{BB962C8B-B14F-4D97-AF65-F5344CB8AC3E}">
        <p14:creationId xmlns:p14="http://schemas.microsoft.com/office/powerpoint/2010/main" val="10425914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/>
          <p:cNvSpPr/>
          <p:nvPr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rgbClr val="71BA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21893" tIns="60947" rIns="121893" bIns="60947" anchor="ctr"/>
          <a:lstStyle/>
          <a:p>
            <a:pPr algn="ctr">
              <a:defRPr/>
            </a:pPr>
            <a:endParaRPr lang="pt-BR" dirty="0">
              <a:solidFill>
                <a:srgbClr val="FFFFFF"/>
              </a:solidFill>
              <a:ea typeface="ＭＳ Ｐゴシック" pitchFamily="29" charset="-128"/>
            </a:endParaRPr>
          </a:p>
        </p:txBody>
      </p:sp>
      <p:cxnSp>
        <p:nvCxnSpPr>
          <p:cNvPr id="4" name="Straight Connector 5"/>
          <p:cNvCxnSpPr/>
          <p:nvPr/>
        </p:nvCxnSpPr>
        <p:spPr>
          <a:xfrm>
            <a:off x="0" y="1219200"/>
            <a:ext cx="9144000" cy="0"/>
          </a:xfrm>
          <a:prstGeom prst="line">
            <a:avLst/>
          </a:prstGeom>
          <a:ln w="25400">
            <a:solidFill>
              <a:srgbClr val="004D74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316" name="TextBox 6"/>
          <p:cNvSpPr txBox="1">
            <a:spLocks noChangeArrowheads="1"/>
          </p:cNvSpPr>
          <p:nvPr/>
        </p:nvSpPr>
        <p:spPr bwMode="auto">
          <a:xfrm>
            <a:off x="89554" y="167796"/>
            <a:ext cx="8612187" cy="9233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893" tIns="60947" rIns="121893" bIns="60947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just" eaLnBrk="1" hangingPunct="1"/>
            <a:r>
              <a:rPr lang="pt-BR" altLang="pt-BR" sz="2600" b="1" dirty="0">
                <a:solidFill>
                  <a:schemeClr val="bg1"/>
                </a:solidFill>
                <a:latin typeface="Verdana" panose="020B0604030504040204" pitchFamily="34" charset="0"/>
              </a:rPr>
              <a:t>II – Sugestões de melhoria às</a:t>
            </a:r>
          </a:p>
          <a:p>
            <a:pPr algn="just" eaLnBrk="1" hangingPunct="1"/>
            <a:r>
              <a:rPr lang="pt-BR" altLang="pt-BR" sz="2600" b="1" dirty="0">
                <a:solidFill>
                  <a:schemeClr val="bg1"/>
                </a:solidFill>
                <a:latin typeface="Verdana" panose="020B0604030504040204" pitchFamily="34" charset="0"/>
              </a:rPr>
              <a:t>       minutas da 14ª Rodada  </a:t>
            </a:r>
          </a:p>
        </p:txBody>
      </p:sp>
      <p:cxnSp>
        <p:nvCxnSpPr>
          <p:cNvPr id="6" name="Straight Connector 7"/>
          <p:cNvCxnSpPr/>
          <p:nvPr/>
        </p:nvCxnSpPr>
        <p:spPr>
          <a:xfrm>
            <a:off x="0" y="1082065"/>
            <a:ext cx="3122613" cy="0"/>
          </a:xfrm>
          <a:prstGeom prst="line">
            <a:avLst/>
          </a:prstGeom>
          <a:ln w="12700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7" name="Picture 6" descr="Logo Horztal - RGB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2872" y="5820697"/>
            <a:ext cx="1364928" cy="9910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3947409"/>
              </p:ext>
            </p:extLst>
          </p:nvPr>
        </p:nvGraphicFramePr>
        <p:xfrm>
          <a:off x="166545" y="1325305"/>
          <a:ext cx="8901254" cy="432742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0478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40821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48825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55568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Tema</a:t>
                      </a:r>
                    </a:p>
                  </a:txBody>
                  <a:tcPr marL="57962" marR="579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Descrição da Proposta</a:t>
                      </a:r>
                    </a:p>
                  </a:txBody>
                  <a:tcPr marL="57962" marR="579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Dispositivos no Contrato</a:t>
                      </a:r>
                    </a:p>
                  </a:txBody>
                  <a:tcPr marL="57962" marR="57962" marT="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019712"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1" kern="1200" dirty="0">
                          <a:solidFill>
                            <a:schemeClr val="lt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Garantias de Abandono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Alinhamento das exigências de garantias de abandono com base nas melhores práticas da indústria.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18.8</a:t>
                      </a:r>
                    </a:p>
                  </a:txBody>
                  <a:tcPr marL="57962" marR="57962" marT="0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46642"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t-BR" sz="160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962" marR="57962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Inserção de outras formas de garantia: por empresa afiliada e auto seguro.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57962" marR="579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18.8.1</a:t>
                      </a:r>
                    </a:p>
                  </a:txBody>
                  <a:tcPr marL="57962" marR="57962" marT="0" marB="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952695"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t-BR" sz="160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962" marR="57962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Ajustes para assegurar</a:t>
                      </a:r>
                      <a:r>
                        <a:rPr lang="pt-BR" sz="1400" baseline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o </a:t>
                      </a:r>
                      <a:r>
                        <a:rPr lang="pt-BR" sz="14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tratamento isonômico aos Concessionários de mesmo grau de qualificação técnica e financeira (com base nos respectivos editais).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18.8.6</a:t>
                      </a:r>
                    </a:p>
                  </a:txBody>
                  <a:tcPr marL="57962" marR="57962" marT="0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95269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Arbitragem institucional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kern="1200" dirty="0" smtClean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Ajustes de redação para prever a adoção</a:t>
                      </a:r>
                      <a:r>
                        <a:rPr lang="pt-BR" sz="1400" kern="1200" baseline="0" dirty="0" smtClean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da </a:t>
                      </a:r>
                      <a:r>
                        <a:rPr lang="pt-BR" sz="1400" kern="1200" dirty="0" smtClean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arbitragem institucional.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kern="1200" dirty="0" smtClean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34.5</a:t>
                      </a:r>
                      <a:endParaRPr lang="pt-BR" sz="1400" kern="1200" dirty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57962" marR="57962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60089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/>
          <p:cNvSpPr/>
          <p:nvPr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rgbClr val="71BA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21893" tIns="60947" rIns="121893" bIns="60947" anchor="ctr"/>
          <a:lstStyle/>
          <a:p>
            <a:pPr algn="ctr">
              <a:defRPr/>
            </a:pPr>
            <a:endParaRPr lang="pt-BR" dirty="0">
              <a:solidFill>
                <a:srgbClr val="FFFFFF"/>
              </a:solidFill>
              <a:ea typeface="ＭＳ Ｐゴシック" pitchFamily="29" charset="-128"/>
            </a:endParaRPr>
          </a:p>
        </p:txBody>
      </p:sp>
      <p:cxnSp>
        <p:nvCxnSpPr>
          <p:cNvPr id="4" name="Straight Connector 5"/>
          <p:cNvCxnSpPr/>
          <p:nvPr/>
        </p:nvCxnSpPr>
        <p:spPr>
          <a:xfrm>
            <a:off x="0" y="1219200"/>
            <a:ext cx="9144000" cy="0"/>
          </a:xfrm>
          <a:prstGeom prst="line">
            <a:avLst/>
          </a:prstGeom>
          <a:ln w="25400">
            <a:solidFill>
              <a:srgbClr val="004D74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316" name="TextBox 6"/>
          <p:cNvSpPr txBox="1">
            <a:spLocks noChangeArrowheads="1"/>
          </p:cNvSpPr>
          <p:nvPr/>
        </p:nvSpPr>
        <p:spPr bwMode="auto">
          <a:xfrm>
            <a:off x="89554" y="167796"/>
            <a:ext cx="8612187" cy="9233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893" tIns="60947" rIns="121893" bIns="60947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just" eaLnBrk="1" hangingPunct="1"/>
            <a:r>
              <a:rPr lang="pt-BR" altLang="pt-BR" sz="2600" b="1" dirty="0">
                <a:solidFill>
                  <a:schemeClr val="bg1"/>
                </a:solidFill>
                <a:latin typeface="Verdana" panose="020B0604030504040204" pitchFamily="34" charset="0"/>
              </a:rPr>
              <a:t>II – Sugestões de melhoria às</a:t>
            </a:r>
          </a:p>
          <a:p>
            <a:pPr algn="just" eaLnBrk="1" hangingPunct="1"/>
            <a:r>
              <a:rPr lang="pt-BR" altLang="pt-BR" sz="2600" b="1" dirty="0">
                <a:solidFill>
                  <a:schemeClr val="bg1"/>
                </a:solidFill>
                <a:latin typeface="Verdana" panose="020B0604030504040204" pitchFamily="34" charset="0"/>
              </a:rPr>
              <a:t>       minutas da 14ª Rodada  </a:t>
            </a:r>
          </a:p>
        </p:txBody>
      </p:sp>
      <p:cxnSp>
        <p:nvCxnSpPr>
          <p:cNvPr id="6" name="Straight Connector 7"/>
          <p:cNvCxnSpPr/>
          <p:nvPr/>
        </p:nvCxnSpPr>
        <p:spPr>
          <a:xfrm>
            <a:off x="0" y="1082065"/>
            <a:ext cx="3122613" cy="0"/>
          </a:xfrm>
          <a:prstGeom prst="line">
            <a:avLst/>
          </a:prstGeom>
          <a:ln w="12700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7" name="Picture 6" descr="Logo Horztal - RGB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907843"/>
            <a:ext cx="1364928" cy="9910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8676209"/>
              </p:ext>
            </p:extLst>
          </p:nvPr>
        </p:nvGraphicFramePr>
        <p:xfrm>
          <a:off x="0" y="1283247"/>
          <a:ext cx="9144000" cy="473655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954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477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50004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Tema</a:t>
                      </a:r>
                    </a:p>
                  </a:txBody>
                  <a:tcPr marL="57962" marR="579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Descrição da Proposta</a:t>
                      </a:r>
                    </a:p>
                  </a:txBody>
                  <a:tcPr marL="57962" marR="579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Dispositivos no Contrato</a:t>
                      </a:r>
                    </a:p>
                  </a:txBody>
                  <a:tcPr marL="57962" marR="57962" marT="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00947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1" kern="1200" dirty="0" smtClean="0">
                          <a:solidFill>
                            <a:schemeClr val="lt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Conteúdo Local</a:t>
                      </a:r>
                      <a:endParaRPr lang="pt-BR" sz="1600" dirty="0" smtClean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Aplicação dos incentivos e bonificações previstos no PEDEFOR.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57962" marR="579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Inserção após cláusula 20.8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57962" marR="57962" marT="0" marB="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085918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Cláusulas </a:t>
                      </a:r>
                      <a:r>
                        <a:rPr lang="pt-BR" sz="1400" baseline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de P,D&amp;I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u="sng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Obrigação de “contratar x realizar” o dispêndio dos recursos</a:t>
                      </a:r>
                      <a:r>
                        <a:rPr lang="pt-BR" sz="14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da Cláusula de P,D&amp;I. 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Solucionar</a:t>
                      </a:r>
                      <a:r>
                        <a:rPr lang="pt-BR" sz="1400" baseline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a questão do </a:t>
                      </a:r>
                      <a:r>
                        <a:rPr lang="pt-BR" sz="14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prazo curto (6 meses) para efetuar integralmente o dispêndio relativo às atividades relacionadas aos projetos de P,D&amp;I, prejudicando o controle da execução das atividades (executadas em prazo superior aos 6 meses), dificultando o estabelecimento</a:t>
                      </a:r>
                      <a:r>
                        <a:rPr lang="pt-BR" sz="1400" baseline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de </a:t>
                      </a:r>
                      <a:r>
                        <a:rPr lang="pt-BR" sz="14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cronograma de execução x pagamentos x cumprimento de etapas. 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24.1.2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349640"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t-BR" sz="14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sz="1400" u="sng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Restrições quanto à aplicação dos recursos. </a:t>
                      </a:r>
                      <a:r>
                        <a:rPr lang="pt-BR" sz="1400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Ajustes nas cláusulas que determinam percentuais de investimentos em universidades/institutos de pesquisa credenciados pela ANP, além de fornecedores (para incentivo de conteúdo Local). Esta</a:t>
                      </a:r>
                      <a:r>
                        <a:rPr lang="pt-BR" sz="1400" kern="1200" baseline="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pt-BR" sz="1400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definição deve ser prerrogativa do Concessionário (conforme</a:t>
                      </a:r>
                      <a:r>
                        <a:rPr lang="pt-BR" sz="1400" kern="1200" baseline="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pt-BR" sz="1400" kern="1200" dirty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seus planos de investimentos, necessidades e interesses).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24.2 a 24.4</a:t>
                      </a: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516192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/>
          <p:cNvSpPr/>
          <p:nvPr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rgbClr val="71BA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21893" tIns="60947" rIns="121893" bIns="60947" anchor="ctr"/>
          <a:lstStyle/>
          <a:p>
            <a:pPr algn="ctr">
              <a:defRPr/>
            </a:pPr>
            <a:endParaRPr lang="pt-BR" dirty="0">
              <a:solidFill>
                <a:srgbClr val="FFFFFF"/>
              </a:solidFill>
              <a:ea typeface="ＭＳ Ｐゴシック" pitchFamily="29" charset="-128"/>
            </a:endParaRPr>
          </a:p>
        </p:txBody>
      </p:sp>
      <p:cxnSp>
        <p:nvCxnSpPr>
          <p:cNvPr id="4" name="Straight Connector 5"/>
          <p:cNvCxnSpPr/>
          <p:nvPr/>
        </p:nvCxnSpPr>
        <p:spPr>
          <a:xfrm>
            <a:off x="0" y="1219200"/>
            <a:ext cx="9144000" cy="0"/>
          </a:xfrm>
          <a:prstGeom prst="line">
            <a:avLst/>
          </a:prstGeom>
          <a:ln w="25400">
            <a:solidFill>
              <a:srgbClr val="004D74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316" name="TextBox 6"/>
          <p:cNvSpPr txBox="1">
            <a:spLocks noChangeArrowheads="1"/>
          </p:cNvSpPr>
          <p:nvPr/>
        </p:nvSpPr>
        <p:spPr bwMode="auto">
          <a:xfrm>
            <a:off x="89554" y="167796"/>
            <a:ext cx="8612187" cy="9233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893" tIns="60947" rIns="121893" bIns="60947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just" eaLnBrk="1" hangingPunct="1"/>
            <a:r>
              <a:rPr lang="pt-BR" altLang="pt-BR" sz="2600" b="1" dirty="0">
                <a:solidFill>
                  <a:schemeClr val="bg1"/>
                </a:solidFill>
                <a:latin typeface="Verdana" panose="020B0604030504040204" pitchFamily="34" charset="0"/>
              </a:rPr>
              <a:t>II – Sugestões de melhoria às</a:t>
            </a:r>
          </a:p>
          <a:p>
            <a:pPr algn="just" eaLnBrk="1" hangingPunct="1"/>
            <a:r>
              <a:rPr lang="pt-BR" altLang="pt-BR" sz="2600" b="1" dirty="0">
                <a:solidFill>
                  <a:schemeClr val="bg1"/>
                </a:solidFill>
                <a:latin typeface="Verdana" panose="020B0604030504040204" pitchFamily="34" charset="0"/>
              </a:rPr>
              <a:t>       minutas da 14ª Rodada  </a:t>
            </a:r>
          </a:p>
        </p:txBody>
      </p:sp>
      <p:cxnSp>
        <p:nvCxnSpPr>
          <p:cNvPr id="6" name="Straight Connector 7"/>
          <p:cNvCxnSpPr/>
          <p:nvPr/>
        </p:nvCxnSpPr>
        <p:spPr>
          <a:xfrm>
            <a:off x="0" y="1082065"/>
            <a:ext cx="3122613" cy="0"/>
          </a:xfrm>
          <a:prstGeom prst="line">
            <a:avLst/>
          </a:prstGeom>
          <a:ln w="12700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7" name="Picture 6" descr="Logo Horztal - RGB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2872" y="5714594"/>
            <a:ext cx="1364928" cy="9910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2515851"/>
              </p:ext>
            </p:extLst>
          </p:nvPr>
        </p:nvGraphicFramePr>
        <p:xfrm>
          <a:off x="0" y="1283248"/>
          <a:ext cx="9144000" cy="405075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5945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55570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2883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53071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Tema</a:t>
                      </a:r>
                    </a:p>
                  </a:txBody>
                  <a:tcPr marL="57962" marR="579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Descrição da Proposta</a:t>
                      </a:r>
                    </a:p>
                  </a:txBody>
                  <a:tcPr marL="57962" marR="579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Dispositivos no Contrato</a:t>
                      </a:r>
                    </a:p>
                  </a:txBody>
                  <a:tcPr marL="57962" marR="57962" marT="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3728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Prosseguimento das Operações por determinação da ANP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Eliminar a obrigação imposta ao Concessionário de prosseguir com as operações ao final da fase de produção, por prazo definido pela ANP, mesmo que a produção não seja econômica.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9.4.1 e 9.4.2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15072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Orientações (Normativas)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Revisão </a:t>
                      </a:r>
                      <a:r>
                        <a:rPr lang="pt-BR" sz="14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da possibilidade da ANP emitir orientações acerca do cumprimento dos contratos</a:t>
                      </a:r>
                      <a:r>
                        <a:rPr lang="pt-BR" sz="1400" baseline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pt-BR" sz="14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sem base em instrumentos normativos. </a:t>
                      </a:r>
                      <a:r>
                        <a:rPr lang="pt-BR" sz="14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Aprimoramento</a:t>
                      </a:r>
                      <a:r>
                        <a:rPr lang="pt-BR" sz="1400" baseline="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que visa a segurança </a:t>
                      </a:r>
                      <a:r>
                        <a:rPr lang="pt-BR" sz="1400" baseline="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jurídica</a:t>
                      </a:r>
                      <a:r>
                        <a:rPr lang="pt-BR" sz="1400" baseline="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.</a:t>
                      </a:r>
                      <a:endParaRPr lang="pt-BR" sz="14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34.1.2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99645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Reversão de Bens (dedução para fins de cálculo de PE)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Ajuste no texto para prever que o Concessionário possa ser indenizado pelos bens não utilizados para dedução da PE, os quais serão revertidos para a posse/propriedade da União.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18.9.2</a:t>
                      </a: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04621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1607</TotalTime>
  <Words>925</Words>
  <Application>Microsoft Office PowerPoint</Application>
  <PresentationFormat>Apresentação na tela (4:3)</PresentationFormat>
  <Paragraphs>103</Paragraphs>
  <Slides>11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6" baseType="lpstr">
      <vt:lpstr>ＭＳ Ｐゴシック</vt:lpstr>
      <vt:lpstr>Arial</vt:lpstr>
      <vt:lpstr>Calibri</vt:lpstr>
      <vt:lpstr>Verdana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Grande Comunicacao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Criacao3</dc:creator>
  <cp:lastModifiedBy>Bruno Fontenelle</cp:lastModifiedBy>
  <cp:revision>139</cp:revision>
  <dcterms:created xsi:type="dcterms:W3CDTF">2015-03-13T15:29:01Z</dcterms:created>
  <dcterms:modified xsi:type="dcterms:W3CDTF">2017-06-26T23:56:05Z</dcterms:modified>
</cp:coreProperties>
</file>