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2" r:id="rId5"/>
    <p:sldId id="258" r:id="rId6"/>
    <p:sldId id="260" r:id="rId7"/>
    <p:sldId id="264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18DA0-8897-0E9A-F61C-7BA3DCB9B7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951828-4A74-5D2D-71DB-22DFFDCC1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F6F02B-640A-BC2E-C8F3-44569785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5879A3-4EED-8DD6-1C9E-744589BFB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54043A-6991-9AF6-07DB-FF1F55A6A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4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5D0581-4377-69C5-7BA1-C4A95DB76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3B66E27-CD2D-0528-4056-25D45BA1C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C0F6F8-C307-EC15-B1AD-EF732D064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387C67-6846-5C09-FC84-750A5B0FF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40C103-248B-470E-740F-18240BC3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54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3564462-1774-B39D-58BF-FB60808EC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AAE645-CC92-44AA-5312-E060753BA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D84650-709D-F705-2FF9-735283ECB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A6CB64-6D40-D59B-AC62-61D46DFC3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CD54A0-D153-EF84-B378-5CE2D5CE4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36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56789F-92CD-549D-033F-E25D4A737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EBA395-1761-C076-7EA7-5EC99E2DC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D8B732-0102-9805-6360-C35BE9939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FE694-5CC9-161C-9646-4489F721B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6A7B3D-988F-0A3C-F56D-A628C92B5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090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ED5A6-0F49-AD36-E553-9ED25B9F9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1A9CF1-7F2D-25E3-7126-6BB392C33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DAD7EA-974D-24A4-126C-F6A4A6C0E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CD1BD5-3C53-14E2-AD8D-62123ED2B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0C7760-99E7-E86B-19BC-E5776ADF1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13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43257-C171-6D73-526F-598817A9F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ABB600-5277-C932-68E2-D3014357E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B98FAAC-F4BD-4CB2-E556-40C2D969F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D2BECA-234A-14ED-4E63-65C1D5D4C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7FDA81-DD0C-1C0D-857E-7E1D8086C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362F6CB-DCD9-1B90-036C-A77B5161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081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32347D-7210-E658-23C2-BB1C3D7FC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501659-F64C-C681-3AA3-5B883345A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379C102-1D1F-3BC3-04D0-AFC935F65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7FB8DC2-2F28-0697-B4EE-A7BB84D256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242A547-C5B7-3F34-AB46-9A9DEC246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252A4C4-7F2A-3FAA-69C8-AB580ED4A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EA36FB2-4212-46D1-B731-AD53A41B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41815B9-C908-A5EF-1A73-4B90C83D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38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97164-336E-3FD9-E12F-051ADBA6B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F1F40C0-9679-EEF9-095F-9A64D888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9A62EF0-1E98-C0D5-AD4E-31ADDB9F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B759979-499D-A976-495F-F597A3E82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62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D00A775-D177-69C2-9D35-8AACAA9CD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C1E8DA5-B1F0-2DD8-80D0-C0C87012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7E0CD5-2E41-30C6-FB69-B8F83F49E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093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71F5D-BC68-1CD5-9614-50E1712A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2FC4CB-6A3E-0394-56E3-82EBB9CFB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79F3B2B-22B2-FA79-C276-4E36902F2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12411A-8FE3-D78A-5F64-9FB2797CC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EE7741-7BD7-73A2-6370-7A293DD7E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8B81F8-223E-DACC-13A5-5C69D51B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276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0270C-F3CB-36CD-A1D1-A56313E7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F08F701-296A-12A8-14A1-C03EDA187D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4F2F67-C4EE-CE1F-0C15-DB256956D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5B995A-3A68-AD2E-2B4F-E1E99CDC1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692D7AD-12A8-B16D-39C9-E92AD510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01FF1A-B349-ED93-0DC9-E10DCE6CA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38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DFFF17C-C554-4055-62B9-CCDA85394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C71676-B990-3AB0-33DE-4C8883BD6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F500C3-6179-998F-F551-FC3034AE43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D0D2A-B6B9-42D1-88CE-1933B3384F2B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06CDF8-0752-07C9-D0B6-D808574A98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84B180-40F7-5F32-E8D8-E64FB18DF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D9998-2AE7-4E9B-A7B9-A970EE12F8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04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pp.anp.gov.b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8C7DE-F06F-66BA-92FA-929722D656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Sistema </a:t>
            </a:r>
            <a:r>
              <a:rPr lang="pt-BR" dirty="0" err="1"/>
              <a:t>RenovaCalc</a:t>
            </a:r>
            <a:br>
              <a:rPr lang="pt-BR" dirty="0"/>
            </a:br>
            <a:r>
              <a:rPr lang="pt-BR" dirty="0"/>
              <a:t>Passo a passo para trocar a senha </a:t>
            </a:r>
          </a:p>
        </p:txBody>
      </p:sp>
    </p:spTree>
    <p:extLst>
      <p:ext uri="{BB962C8B-B14F-4D97-AF65-F5344CB8AC3E}">
        <p14:creationId xmlns:p14="http://schemas.microsoft.com/office/powerpoint/2010/main" val="3482870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9F1111-264D-AE2A-794E-06B4ABF33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96530" cy="4351338"/>
          </a:xfrm>
        </p:spPr>
        <p:txBody>
          <a:bodyPr/>
          <a:lstStyle/>
          <a:p>
            <a:r>
              <a:rPr lang="pt-BR" dirty="0"/>
              <a:t>Acesse o sistema, usando seu navegador (browser):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2000" dirty="0"/>
              <a:t>Ambiente de produção:</a:t>
            </a:r>
            <a:endParaRPr lang="pt-BR" sz="2000" dirty="0">
              <a:hlinkClick r:id="rId2"/>
            </a:endParaRPr>
          </a:p>
          <a:p>
            <a:pPr marL="0" indent="0">
              <a:buNone/>
            </a:pPr>
            <a:r>
              <a:rPr lang="pt-BR" sz="2000" dirty="0">
                <a:hlinkClick r:id="rId2"/>
              </a:rPr>
              <a:t>https://renovacalc.anp.gov.br</a:t>
            </a:r>
            <a:endParaRPr lang="pt-BR" sz="2000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B6B06DE-347C-4E7E-7E2F-CCB85A39D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016" y="1902691"/>
            <a:ext cx="5238470" cy="443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45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958A78-CAD8-5C0D-B8C5-8BDD73E4F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48200" cy="4351338"/>
          </a:xfrm>
        </p:spPr>
        <p:txBody>
          <a:bodyPr/>
          <a:lstStyle/>
          <a:p>
            <a:r>
              <a:rPr lang="pt-BR" dirty="0"/>
              <a:t>Selecione “Usuário Externo”</a:t>
            </a:r>
          </a:p>
          <a:p>
            <a:r>
              <a:rPr lang="pt-BR" dirty="0"/>
              <a:t>Digite CPF e CNPJ</a:t>
            </a:r>
          </a:p>
          <a:p>
            <a:r>
              <a:rPr lang="pt-BR" dirty="0"/>
              <a:t>Clique no botão “Esqueci Minha Senha”</a:t>
            </a:r>
          </a:p>
          <a:p>
            <a:pPr marL="457200" lvl="1" indent="0">
              <a:buNone/>
            </a:pPr>
            <a:endParaRPr lang="pt-BR" dirty="0"/>
          </a:p>
          <a:p>
            <a:pPr lvl="1"/>
            <a:endParaRPr lang="pt-BR" dirty="0"/>
          </a:p>
          <a:p>
            <a:pPr marL="457200" lvl="1" indent="0">
              <a:buNone/>
            </a:pPr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0AB21AC-41B5-61F7-CB93-AF61A6C3E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11" y="1123661"/>
            <a:ext cx="3913689" cy="4080075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C8AD2E10-D742-12A8-A4A8-53B10047A4C9}"/>
              </a:ext>
            </a:extLst>
          </p:cNvPr>
          <p:cNvSpPr/>
          <p:nvPr/>
        </p:nvSpPr>
        <p:spPr>
          <a:xfrm>
            <a:off x="8121349" y="4806892"/>
            <a:ext cx="1753299" cy="5956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80F0AB6A-A2AE-3BC8-684B-47397594BF86}"/>
              </a:ext>
            </a:extLst>
          </p:cNvPr>
          <p:cNvSpPr/>
          <p:nvPr/>
        </p:nvSpPr>
        <p:spPr>
          <a:xfrm>
            <a:off x="6830842" y="1455489"/>
            <a:ext cx="2170545" cy="14135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40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E1E31A9E-DED9-39B1-AA56-D61201A7E0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394" t="8492" r="12805" b="65177"/>
          <a:stretch/>
        </p:blipFill>
        <p:spPr>
          <a:xfrm>
            <a:off x="6096000" y="2045738"/>
            <a:ext cx="5900257" cy="1635853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ABFB61E-20EC-140B-023C-AC17A8E9BC0F}"/>
              </a:ext>
            </a:extLst>
          </p:cNvPr>
          <p:cNvSpPr txBox="1"/>
          <p:nvPr/>
        </p:nvSpPr>
        <p:spPr>
          <a:xfrm>
            <a:off x="955518" y="1464163"/>
            <a:ext cx="473365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/>
              <a:t>Aparecerá uma mensagem verde de Sucesso!</a:t>
            </a:r>
          </a:p>
          <a:p>
            <a:pPr marL="457200" lvl="1" indent="0">
              <a:buNone/>
            </a:pPr>
            <a:endParaRPr lang="pt-BR" sz="2400" dirty="0"/>
          </a:p>
          <a:p>
            <a:r>
              <a:rPr lang="pt-BR" sz="2400" dirty="0"/>
              <a:t>Você vai receber um </a:t>
            </a:r>
            <a:r>
              <a:rPr lang="pt-BR" sz="2400" dirty="0" err="1"/>
              <a:t>email</a:t>
            </a:r>
            <a:r>
              <a:rPr lang="pt-BR" sz="2400" dirty="0"/>
              <a:t> contendo uma senha de acesso provisória ao sistema.</a:t>
            </a:r>
          </a:p>
          <a:p>
            <a:pPr marL="457200" lvl="1" indent="0">
              <a:buNone/>
            </a:pPr>
            <a:endParaRPr lang="pt-BR" sz="2400" dirty="0"/>
          </a:p>
          <a:p>
            <a:r>
              <a:rPr lang="pt-BR" sz="2400" dirty="0"/>
              <a:t>Copie esta senha e volte para a tela de login.</a:t>
            </a:r>
          </a:p>
        </p:txBody>
      </p:sp>
    </p:spTree>
    <p:extLst>
      <p:ext uri="{BB962C8B-B14F-4D97-AF65-F5344CB8AC3E}">
        <p14:creationId xmlns:p14="http://schemas.microsoft.com/office/powerpoint/2010/main" val="3293955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012CBB-67C2-6B91-3E18-1F05DAE93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r>
              <a:rPr lang="pt-BR" dirty="0"/>
              <a:t>Preencha novamente CPF e CNPJ, se necessário</a:t>
            </a:r>
          </a:p>
          <a:p>
            <a:r>
              <a:rPr lang="pt-BR" dirty="0"/>
              <a:t>Utilize a senha que recebeu no </a:t>
            </a:r>
            <a:r>
              <a:rPr lang="pt-BR" dirty="0" err="1"/>
              <a:t>email</a:t>
            </a:r>
            <a:r>
              <a:rPr lang="pt-BR" dirty="0"/>
              <a:t> (1) e clique em “Login” (2)</a:t>
            </a:r>
          </a:p>
          <a:p>
            <a:r>
              <a:rPr lang="pt-BR" dirty="0"/>
              <a:t>Vai aparecer a mensagem em vermelho</a:t>
            </a:r>
          </a:p>
          <a:p>
            <a:r>
              <a:rPr lang="pt-BR" dirty="0"/>
              <a:t>Clique no link presente na mensagem (3)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47E1B9E0-6CD9-F6AD-CF77-286B0BB0349E}"/>
              </a:ext>
            </a:extLst>
          </p:cNvPr>
          <p:cNvGrpSpPr/>
          <p:nvPr/>
        </p:nvGrpSpPr>
        <p:grpSpPr>
          <a:xfrm>
            <a:off x="6651990" y="1281114"/>
            <a:ext cx="3461828" cy="4789353"/>
            <a:chOff x="6651990" y="1281114"/>
            <a:chExt cx="3461828" cy="4789353"/>
          </a:xfrm>
        </p:grpSpPr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EE22FE6E-B6B0-D818-0F22-46A608DA3B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898" t="-1" r="5303" b="71337"/>
            <a:stretch/>
          </p:blipFill>
          <p:spPr>
            <a:xfrm>
              <a:off x="6865910" y="1281114"/>
              <a:ext cx="3247907" cy="1403364"/>
            </a:xfrm>
            <a:prstGeom prst="rect">
              <a:avLst/>
            </a:prstGeom>
          </p:spPr>
        </p:pic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50C76769-11B4-9BC8-E035-0FB981BACE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65911" y="2684479"/>
              <a:ext cx="3247907" cy="3385988"/>
            </a:xfrm>
            <a:prstGeom prst="rect">
              <a:avLst/>
            </a:prstGeom>
          </p:spPr>
        </p:pic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F26812FA-7530-6AB7-A56A-4557C0C254C8}"/>
                </a:ext>
              </a:extLst>
            </p:cNvPr>
            <p:cNvSpPr txBox="1"/>
            <p:nvPr/>
          </p:nvSpPr>
          <p:spPr>
            <a:xfrm>
              <a:off x="6651990" y="409043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6B3482CC-34E7-BAF2-0AEB-5AF0224FFBFA}"/>
                </a:ext>
              </a:extLst>
            </p:cNvPr>
            <p:cNvSpPr txBox="1"/>
            <p:nvPr/>
          </p:nvSpPr>
          <p:spPr>
            <a:xfrm>
              <a:off x="6651990" y="444299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7E1BA03A-42CC-C018-AA63-A4912F1EA4AD}"/>
                </a:ext>
              </a:extLst>
            </p:cNvPr>
            <p:cNvSpPr txBox="1"/>
            <p:nvPr/>
          </p:nvSpPr>
          <p:spPr>
            <a:xfrm>
              <a:off x="6651990" y="224145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2164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012CBB-67C2-6B91-3E18-1F05DAE93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4545"/>
            <a:ext cx="4562742" cy="5022418"/>
          </a:xfrm>
        </p:spPr>
        <p:txBody>
          <a:bodyPr>
            <a:normAutofit lnSpcReduction="10000"/>
          </a:bodyPr>
          <a:lstStyle/>
          <a:p>
            <a:r>
              <a:rPr lang="pt-BR" dirty="0"/>
              <a:t>Aparecerá a caixa para digitar a senha provisória que veio no </a:t>
            </a:r>
            <a:r>
              <a:rPr lang="pt-BR" dirty="0" err="1"/>
              <a:t>email</a:t>
            </a:r>
            <a:r>
              <a:rPr lang="pt-BR" dirty="0"/>
              <a:t> (1)  e também uma senha definitiva (2) que deve seguir as regras de segurança: </a:t>
            </a:r>
          </a:p>
          <a:p>
            <a: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mínimo 11 caracteres</a:t>
            </a:r>
            <a:b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mínimo uma letra em caixa alta</a:t>
            </a:r>
            <a:b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mínimo uma letra em caixa baixa</a:t>
            </a:r>
            <a:b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mínimo um número</a:t>
            </a:r>
            <a:b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rgbClr val="385723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mínimo um caractere especial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dirty="0"/>
              <a:t>Repita a mesma senha (3)</a:t>
            </a:r>
          </a:p>
          <a:p>
            <a:r>
              <a:rPr lang="pt-BR" dirty="0"/>
              <a:t>Clique em “Confirmar” (4)</a:t>
            </a:r>
          </a:p>
          <a:p>
            <a:endParaRPr lang="pt-BR" dirty="0"/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395A3E68-5B0D-121C-F3D2-DA38C1559D7D}"/>
              </a:ext>
            </a:extLst>
          </p:cNvPr>
          <p:cNvGrpSpPr/>
          <p:nvPr/>
        </p:nvGrpSpPr>
        <p:grpSpPr>
          <a:xfrm>
            <a:off x="6515679" y="845127"/>
            <a:ext cx="4286405" cy="5167745"/>
            <a:chOff x="6515679" y="845127"/>
            <a:chExt cx="4286405" cy="5167745"/>
          </a:xfrm>
        </p:grpSpPr>
        <p:pic>
          <p:nvPicPr>
            <p:cNvPr id="6" name="Imagem 5" descr="Interface gráfica do usuário, Aplicativo&#10;&#10;Descrição gerada automaticamente">
              <a:extLst>
                <a:ext uri="{FF2B5EF4-FFF2-40B4-BE49-F238E27FC236}">
                  <a16:creationId xmlns:a16="http://schemas.microsoft.com/office/drawing/2014/main" id="{8190877A-C380-F8DF-EEDF-F221A3FB76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7279"/>
            <a:stretch/>
          </p:blipFill>
          <p:spPr>
            <a:xfrm>
              <a:off x="6622808" y="845127"/>
              <a:ext cx="4179276" cy="5167745"/>
            </a:xfrm>
            <a:prstGeom prst="rect">
              <a:avLst/>
            </a:prstGeom>
          </p:spPr>
        </p:pic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FDC33A5A-BF23-F457-B54B-6364648ABF2C}"/>
                </a:ext>
              </a:extLst>
            </p:cNvPr>
            <p:cNvSpPr txBox="1"/>
            <p:nvPr/>
          </p:nvSpPr>
          <p:spPr>
            <a:xfrm>
              <a:off x="6515679" y="341052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8ED8B3F6-83E3-3AF9-30FF-D37777426AE7}"/>
                </a:ext>
              </a:extLst>
            </p:cNvPr>
            <p:cNvSpPr txBox="1"/>
            <p:nvPr/>
          </p:nvSpPr>
          <p:spPr>
            <a:xfrm>
              <a:off x="6515679" y="384676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87C8BBD8-EB81-53E0-50E1-7CC2A5128E2C}"/>
                </a:ext>
              </a:extLst>
            </p:cNvPr>
            <p:cNvSpPr txBox="1"/>
            <p:nvPr/>
          </p:nvSpPr>
          <p:spPr>
            <a:xfrm>
              <a:off x="6515679" y="428299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49410EE7-D0E7-9845-1B00-4B361D7A8312}"/>
                </a:ext>
              </a:extLst>
            </p:cNvPr>
            <p:cNvSpPr txBox="1"/>
            <p:nvPr/>
          </p:nvSpPr>
          <p:spPr>
            <a:xfrm>
              <a:off x="6515679" y="486280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3253346B-C1C9-4A50-9C59-BD4605030E48}"/>
                </a:ext>
              </a:extLst>
            </p:cNvPr>
            <p:cNvSpPr txBox="1"/>
            <p:nvPr/>
          </p:nvSpPr>
          <p:spPr>
            <a:xfrm>
              <a:off x="7286696" y="2908585"/>
              <a:ext cx="532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CPF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0720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F961C7-A85F-B0D8-415D-594D36168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98534" cy="4351338"/>
          </a:xfrm>
        </p:spPr>
        <p:txBody>
          <a:bodyPr/>
          <a:lstStyle/>
          <a:p>
            <a:r>
              <a:rPr lang="pt-BR" sz="2800" dirty="0"/>
              <a:t>Aparecerá uma mensagem verde de Sucesso!</a:t>
            </a:r>
          </a:p>
          <a:p>
            <a:r>
              <a:rPr lang="pt-BR" dirty="0"/>
              <a:t>Esta nova senha é que será utilizada para o acesso aos sistemas integrados ao SGA (</a:t>
            </a:r>
            <a:r>
              <a:rPr lang="pt-BR" dirty="0" err="1"/>
              <a:t>RenovaCalc</a:t>
            </a:r>
            <a:r>
              <a:rPr lang="pt-BR" dirty="0"/>
              <a:t>, SRD-Biodiesel, DPP, I-</a:t>
            </a:r>
            <a:r>
              <a:rPr lang="pt-BR" dirty="0" err="1"/>
              <a:t>Engine</a:t>
            </a:r>
            <a:r>
              <a:rPr lang="pt-BR" dirty="0"/>
              <a:t>, </a:t>
            </a:r>
            <a:r>
              <a:rPr lang="pt-BR" dirty="0" err="1"/>
              <a:t>etc</a:t>
            </a:r>
            <a:r>
              <a:rPr lang="pt-BR" dirty="0"/>
              <a:t>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7FF9A3E-09A6-7963-7A0D-2DE743FCB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103" y="1825625"/>
            <a:ext cx="5763429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1716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5B73EE4D011A428AFC4CB8941BEFE8" ma:contentTypeVersion="11" ma:contentTypeDescription="Create a new document." ma:contentTypeScope="" ma:versionID="a6716afe21fd0a57ff81552bc89a819f">
  <xsd:schema xmlns:xsd="http://www.w3.org/2001/XMLSchema" xmlns:xs="http://www.w3.org/2001/XMLSchema" xmlns:p="http://schemas.microsoft.com/office/2006/metadata/properties" xmlns:ns2="d9c1079c-49fd-4438-85d1-c3200acbcb0c" xmlns:ns3="5c03773f-23cd-4162-b67f-5262f21d9e7e" targetNamespace="http://schemas.microsoft.com/office/2006/metadata/properties" ma:root="true" ma:fieldsID="d5964848d09fd76a781ce9b96a24383d" ns2:_="" ns3:_="">
    <xsd:import namespace="d9c1079c-49fd-4438-85d1-c3200acbcb0c"/>
    <xsd:import namespace="5c03773f-23cd-4162-b67f-5262f21d9e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1079c-49fd-4438-85d1-c3200acbcb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675d646-2160-4835-ae63-a6df056db8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3773f-23cd-4162-b67f-5262f21d9e7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0f1d965-1af3-4abf-922f-9dfd41e79e4f}" ma:internalName="TaxCatchAll" ma:showField="CatchAllData" ma:web="5c03773f-23cd-4162-b67f-5262f21d9e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352CBC-5A93-4B44-B097-C5FB923D013F}"/>
</file>

<file path=customXml/itemProps2.xml><?xml version="1.0" encoding="utf-8"?>
<ds:datastoreItem xmlns:ds="http://schemas.openxmlformats.org/officeDocument/2006/customXml" ds:itemID="{A660DE01-3D74-41A8-A9AD-DE53424B734E}"/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242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Tema do Office</vt:lpstr>
      <vt:lpstr>Sistema RenovaCalc Passo a passo para trocar a senha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DPP Passo a passo para trocar a senha </dc:title>
  <dc:creator>Lucia Frederico de Lyra Vaz</dc:creator>
  <cp:lastModifiedBy>Guilherme de Oliveira Shinohara</cp:lastModifiedBy>
  <cp:revision>5</cp:revision>
  <dcterms:created xsi:type="dcterms:W3CDTF">2022-10-19T17:56:39Z</dcterms:created>
  <dcterms:modified xsi:type="dcterms:W3CDTF">2022-11-29T12:27:26Z</dcterms:modified>
</cp:coreProperties>
</file>