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80" r:id="rId6"/>
    <p:sldId id="281" r:id="rId7"/>
    <p:sldId id="279" r:id="rId8"/>
    <p:sldId id="278" r:id="rId9"/>
    <p:sldId id="261" r:id="rId10"/>
    <p:sldId id="262" r:id="rId11"/>
    <p:sldId id="264" r:id="rId12"/>
    <p:sldId id="269" r:id="rId13"/>
    <p:sldId id="268" r:id="rId14"/>
    <p:sldId id="270" r:id="rId15"/>
    <p:sldId id="272" r:id="rId16"/>
    <p:sldId id="273" r:id="rId17"/>
    <p:sldId id="275" r:id="rId18"/>
    <p:sldId id="276" r:id="rId19"/>
    <p:sldId id="277" r:id="rId20"/>
    <p:sldId id="282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178D2E-633C-4DA6-B42C-A5AC8A67BAA4}" v="4" dt="2020-08-24T16:32:52.9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A VAZ Frederico de Lyra Vaz" userId="dce1333f-b01f-44aa-b9e7-ba4d5687d0b7" providerId="ADAL" clId="{DDFCF94F-B0E4-40F8-98E6-D1546968FCEA}"/>
    <pc:docChg chg="custSel modSld">
      <pc:chgData name="LUCIA VAZ Frederico de Lyra Vaz" userId="dce1333f-b01f-44aa-b9e7-ba4d5687d0b7" providerId="ADAL" clId="{DDFCF94F-B0E4-40F8-98E6-D1546968FCEA}" dt="2020-08-24T16:55:51.361" v="39"/>
      <pc:docMkLst>
        <pc:docMk/>
      </pc:docMkLst>
      <pc:sldChg chg="modSp mod">
        <pc:chgData name="LUCIA VAZ Frederico de Lyra Vaz" userId="dce1333f-b01f-44aa-b9e7-ba4d5687d0b7" providerId="ADAL" clId="{DDFCF94F-B0E4-40F8-98E6-D1546968FCEA}" dt="2020-08-24T16:55:32.079" v="38" actId="6549"/>
        <pc:sldMkLst>
          <pc:docMk/>
          <pc:sldMk cId="1727556979" sldId="278"/>
        </pc:sldMkLst>
        <pc:spChg chg="mod">
          <ac:chgData name="LUCIA VAZ Frederico de Lyra Vaz" userId="dce1333f-b01f-44aa-b9e7-ba4d5687d0b7" providerId="ADAL" clId="{DDFCF94F-B0E4-40F8-98E6-D1546968FCEA}" dt="2020-08-24T16:55:32.079" v="38" actId="6549"/>
          <ac:spMkLst>
            <pc:docMk/>
            <pc:sldMk cId="1727556979" sldId="278"/>
            <ac:spMk id="3" creationId="{0C82AA5A-4CF3-4D8B-B58F-7A8F01C0DFE7}"/>
          </ac:spMkLst>
        </pc:spChg>
      </pc:sldChg>
      <pc:sldChg chg="modSp mod">
        <pc:chgData name="LUCIA VAZ Frederico de Lyra Vaz" userId="dce1333f-b01f-44aa-b9e7-ba4d5687d0b7" providerId="ADAL" clId="{DDFCF94F-B0E4-40F8-98E6-D1546968FCEA}" dt="2020-08-24T16:55:51.361" v="39"/>
        <pc:sldMkLst>
          <pc:docMk/>
          <pc:sldMk cId="1984519514" sldId="281"/>
        </pc:sldMkLst>
        <pc:spChg chg="mod">
          <ac:chgData name="LUCIA VAZ Frederico de Lyra Vaz" userId="dce1333f-b01f-44aa-b9e7-ba4d5687d0b7" providerId="ADAL" clId="{DDFCF94F-B0E4-40F8-98E6-D1546968FCEA}" dt="2020-08-24T16:55:51.361" v="39"/>
          <ac:spMkLst>
            <pc:docMk/>
            <pc:sldMk cId="1984519514" sldId="281"/>
            <ac:spMk id="3" creationId="{D189CEC6-8F9C-4323-8306-F8D5CF14178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72A3AA-3E5C-4E9A-8F14-27444FAB5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D4A3B05-E99F-4113-BBA5-CFACBCE63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90824F-193D-479F-8B61-9D5713880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EB033-BFA6-41F9-864E-41A48F5EE865}" type="datetimeFigureOut">
              <a:rPr lang="pt-BR" smtClean="0"/>
              <a:t>24/08/2020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A9720AF-A885-4F53-BC63-6B0F5C567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E4C4F3-089C-4146-A02C-E0D8DC26B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149F-69F4-4E0E-8F3D-D896628808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6845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C8169F-0B51-42CC-B309-3CEA76C09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AC826E6-A13E-4681-82E7-7232FC0132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657832C-F11E-4D7E-8B00-59224B06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EB033-BFA6-41F9-864E-41A48F5EE865}" type="datetimeFigureOut">
              <a:rPr lang="pt-BR" smtClean="0"/>
              <a:t>24/08/2020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A58F94E-BDB3-4FED-921D-5EA764372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9433B1F-2921-40F2-A8A9-B63E97DBC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149F-69F4-4E0E-8F3D-D896628808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923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0192103-A70C-4B06-8679-75329D0DDA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981E948-E94F-446E-9243-33F1E1EBA7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793D590-4CA9-4DCD-9C31-A9CC55C48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EB033-BFA6-41F9-864E-41A48F5EE865}" type="datetimeFigureOut">
              <a:rPr lang="pt-BR" smtClean="0"/>
              <a:t>24/08/2020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3948645-203A-422C-9FB0-78A771F9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EACFAB-7DB7-4A88-A7D1-D6CEABEAB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149F-69F4-4E0E-8F3D-D896628808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7843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431ECD-9C32-400C-A5D8-9C40D0A10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40900D-A919-4D65-9635-6F3B2DC30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B3A79B6-7B3D-48FB-BC13-6F40D84D0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EB033-BFA6-41F9-864E-41A48F5EE865}" type="datetimeFigureOut">
              <a:rPr lang="pt-BR" smtClean="0"/>
              <a:t>24/08/2020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267262-A1DA-40DB-AA74-E4D1818C7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FEDC66-9994-4121-BE61-D03D60A1A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149F-69F4-4E0E-8F3D-D896628808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5562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A9F933-8985-4972-83C9-0F4B1E10F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D70A1D7-0328-4581-80C5-135F978F9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5D2E3F4-FAE5-409A-B4D8-4D924821F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EB033-BFA6-41F9-864E-41A48F5EE865}" type="datetimeFigureOut">
              <a:rPr lang="pt-BR" smtClean="0"/>
              <a:t>24/08/2020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7B3485-E4FC-4555-BE0D-67C019CDE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B8810D6-37B5-40F0-A63D-72487D418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149F-69F4-4E0E-8F3D-D896628808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3501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0D69CF-BD26-4EBA-BA79-BB4EAC4E4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8D71552-9AB1-4152-9609-13B21D08AA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C033E91-036E-4BF6-98BA-B408E39149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9180AF0-E03E-4D59-9A6A-6017BF0BF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EB033-BFA6-41F9-864E-41A48F5EE865}" type="datetimeFigureOut">
              <a:rPr lang="pt-BR" smtClean="0"/>
              <a:t>24/08/2020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B611AF7-5E76-465B-96F6-EF27C5D7C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F30CD5F-412E-46BE-BC74-2A33992DD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149F-69F4-4E0E-8F3D-D896628808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72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4E2B47-86F9-40FC-8796-628AB93B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F7DC67A-3C25-469F-8909-FE86E0C5D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E686585-45BA-4FB2-8971-82F363361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1B41613-A3F3-4537-886C-22422BDADB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AA7F0A3-9E6A-4A1B-BB44-C95C5EBB18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DEE843E-91BE-42EE-B7D8-CD42B857B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EB033-BFA6-41F9-864E-41A48F5EE865}" type="datetimeFigureOut">
              <a:rPr lang="pt-BR" smtClean="0"/>
              <a:t>24/08/2020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6E3E65C-BDE7-40AC-807F-68C1839F0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287A15F-70F3-49FB-87D6-E920F04A7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149F-69F4-4E0E-8F3D-D896628808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2773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6C8596-2EEA-4EC7-92D6-B4F094FFC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BBFC733-603D-449C-B2D5-5B8B355C6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EB033-BFA6-41F9-864E-41A48F5EE865}" type="datetimeFigureOut">
              <a:rPr lang="pt-BR" smtClean="0"/>
              <a:t>24/08/2020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F52C2CE-1848-4958-AC43-D7FA450E4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1A26916-CF94-4797-B9B3-BA238007B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149F-69F4-4E0E-8F3D-D896628808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8414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D1C092D-B96D-4FDC-BC07-5F639F4C0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EB033-BFA6-41F9-864E-41A48F5EE865}" type="datetimeFigureOut">
              <a:rPr lang="pt-BR" smtClean="0"/>
              <a:t>24/08/2020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EBDF96E-AE33-492D-B80F-66DF2E093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F879A30-1246-4B87-BC3E-9FC45BEA1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149F-69F4-4E0E-8F3D-D896628808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3678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808D48-6803-4F20-B11E-BED45B024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EB67BD-40B4-4167-928A-4D9B098C4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C4AC6D7-03DC-4F25-A08C-8AE060AE0F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735CABF-17FF-4C24-A4EB-B9FE4940E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EB033-BFA6-41F9-864E-41A48F5EE865}" type="datetimeFigureOut">
              <a:rPr lang="pt-BR" smtClean="0"/>
              <a:t>24/08/2020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DADD63E-5303-468A-B57D-99152BE2F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3848E78-3175-4090-B6BA-C0987DDBD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149F-69F4-4E0E-8F3D-D896628808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1817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11968F-FA95-4A36-8900-9482FEAAC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AF89E25-2A0F-4521-B0DA-F4884B3FB4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56F71E6-1C67-4F7D-A859-97A8B3E946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A7C5384-8666-4365-874C-EAA80D01F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EB033-BFA6-41F9-864E-41A48F5EE865}" type="datetimeFigureOut">
              <a:rPr lang="pt-BR" smtClean="0"/>
              <a:t>24/08/2020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5825712-6694-4F5E-8D8A-9C393314A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985B7DC-C17F-48A5-8D62-B9682E0B5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149F-69F4-4E0E-8F3D-D896628808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0824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B562BAC-2253-4256-8865-4E0BF81D3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43000A9-EB6E-4D90-B62A-C7D7DBDDD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AA9EB6-ACCC-4AFD-B4BD-EEB1A93E17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EB033-BFA6-41F9-864E-41A48F5EE865}" type="datetimeFigureOut">
              <a:rPr lang="pt-BR" smtClean="0"/>
              <a:t>24/08/2020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07B5297-37E0-4B92-B790-CF09C0BD9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098E123-383B-4CC3-BCE9-ABFBE6205C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A149F-69F4-4E0E-8F3D-D896628808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965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pp-api.hml.anp.gov.br/swagger/ui/index" TargetMode="External"/><Relationship Id="rId2" Type="http://schemas.openxmlformats.org/officeDocument/2006/relationships/hyperlink" Target="https://dpp-api.anp.gov.br/swagger/ui/inde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p.gov.br/images/manuais/csa/web-services-i-enginev1.2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pp.anp.gov.br/anp-csa-web/" TargetMode="External"/><Relationship Id="rId2" Type="http://schemas.openxmlformats.org/officeDocument/2006/relationships/hyperlink" Target="https://dpp1.hml.anp.gov.br/anp-csa-web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mlapp5.anp.gov.br/anp-csa-web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pp.anp.gov.br/anp-csa-web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B18512-AACB-4BAB-8887-0D14C343D6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Arquivos de RGT – Q&amp;A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4244D578-46AF-4B76-9452-BD1C9C96CF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49282"/>
            <a:ext cx="9144000" cy="508518"/>
          </a:xfrm>
        </p:spPr>
        <p:txBody>
          <a:bodyPr/>
          <a:lstStyle/>
          <a:p>
            <a:r>
              <a:rPr lang="pt-BR" dirty="0"/>
              <a:t>STI – Superintendência de Tecnologia da Informação</a:t>
            </a:r>
          </a:p>
        </p:txBody>
      </p:sp>
    </p:spTree>
    <p:extLst>
      <p:ext uri="{BB962C8B-B14F-4D97-AF65-F5344CB8AC3E}">
        <p14:creationId xmlns:p14="http://schemas.microsoft.com/office/powerpoint/2010/main" val="306929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862F37-C3D6-49BE-AFCC-CD90B6F92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faço para fazer upload (carga) de planilha ?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606FFE6-B5CE-4B70-87CD-6946899B14EA}"/>
              </a:ext>
            </a:extLst>
          </p:cNvPr>
          <p:cNvSpPr txBox="1"/>
          <p:nvPr/>
        </p:nvSpPr>
        <p:spPr>
          <a:xfrm>
            <a:off x="838200" y="1840851"/>
            <a:ext cx="4346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Passo 1 – Selecionar opção i-</a:t>
            </a:r>
            <a:r>
              <a:rPr lang="pt-BR" dirty="0" err="1"/>
              <a:t>engine</a:t>
            </a:r>
            <a:r>
              <a:rPr lang="pt-BR" dirty="0"/>
              <a:t>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DA4DFC1-B93A-412B-834B-A1FC358219CC}"/>
              </a:ext>
            </a:extLst>
          </p:cNvPr>
          <p:cNvSpPr txBox="1"/>
          <p:nvPr/>
        </p:nvSpPr>
        <p:spPr>
          <a:xfrm>
            <a:off x="5887615" y="1840851"/>
            <a:ext cx="515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Passo 2 – Clicar no botão Envio de Cargas por Excel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F7D831E-9203-4C49-AA3A-A845C607C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46025"/>
            <a:ext cx="4506190" cy="349898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69D565E-EC8D-4A3D-9484-7DCBAEF23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616" y="2554651"/>
            <a:ext cx="5242255" cy="289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057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D8DD82-9129-484B-B386-CD440FD66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faço para fazer upload de planilha?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6062509-A3EC-43A4-83C1-AFEA3C042D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2902" y="1850792"/>
            <a:ext cx="8324427" cy="4195445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DB487FA-21CF-4F75-837E-08F9A57D3D8E}"/>
              </a:ext>
            </a:extLst>
          </p:cNvPr>
          <p:cNvSpPr txBox="1"/>
          <p:nvPr/>
        </p:nvSpPr>
        <p:spPr>
          <a:xfrm>
            <a:off x="838200" y="2046259"/>
            <a:ext cx="24247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Passo 3 – Clicar no botão “Escolher arquivo” </a:t>
            </a:r>
          </a:p>
          <a:p>
            <a:endParaRPr lang="pt-BR" dirty="0"/>
          </a:p>
          <a:p>
            <a:r>
              <a:rPr lang="pt-BR" dirty="0"/>
              <a:t>Passo 4 – Selecionar o arquivo a ser enviado</a:t>
            </a:r>
          </a:p>
          <a:p>
            <a:endParaRPr lang="pt-BR" dirty="0"/>
          </a:p>
          <a:p>
            <a:r>
              <a:rPr lang="pt-BR" dirty="0"/>
              <a:t>Passo 5 – Clicar no botão enviar</a:t>
            </a:r>
          </a:p>
          <a:p>
            <a:endParaRPr lang="pt-BR" dirty="0"/>
          </a:p>
          <a:p>
            <a:r>
              <a:rPr lang="pt-BR" dirty="0" err="1"/>
              <a:t>Obs</a:t>
            </a:r>
            <a:r>
              <a:rPr lang="pt-BR" dirty="0"/>
              <a:t>: os dados contidos na planilha serão recebidos pela ANP e processados.</a:t>
            </a:r>
          </a:p>
        </p:txBody>
      </p:sp>
    </p:spTree>
    <p:extLst>
      <p:ext uri="{BB962C8B-B14F-4D97-AF65-F5344CB8AC3E}">
        <p14:creationId xmlns:p14="http://schemas.microsoft.com/office/powerpoint/2010/main" val="4241795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862F37-C3D6-49BE-AFCC-CD90B6F92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Montei meu arquivo XML e quero validar a estrutura dele. Como faço?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606FFE6-B5CE-4B70-87CD-6946899B14EA}"/>
              </a:ext>
            </a:extLst>
          </p:cNvPr>
          <p:cNvSpPr txBox="1"/>
          <p:nvPr/>
        </p:nvSpPr>
        <p:spPr>
          <a:xfrm>
            <a:off x="838200" y="1840851"/>
            <a:ext cx="4346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Passo 1 – Selecionar opção i-</a:t>
            </a:r>
            <a:r>
              <a:rPr lang="pt-BR" dirty="0" err="1"/>
              <a:t>engine</a:t>
            </a:r>
            <a:r>
              <a:rPr lang="pt-BR" dirty="0"/>
              <a:t>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DA4DFC1-B93A-412B-834B-A1FC358219CC}"/>
              </a:ext>
            </a:extLst>
          </p:cNvPr>
          <p:cNvSpPr txBox="1"/>
          <p:nvPr/>
        </p:nvSpPr>
        <p:spPr>
          <a:xfrm>
            <a:off x="5887615" y="1840851"/>
            <a:ext cx="515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Passo 2 – Clicar no botão Validação de XML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F7D831E-9203-4C49-AA3A-A845C607C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46025"/>
            <a:ext cx="4506190" cy="349898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58ECB32-D3FA-4AEA-B93F-D89B32F01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717" y="2546025"/>
            <a:ext cx="5571623" cy="314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74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BCB902-D489-4452-A6E7-4727750E4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Montei meu arquivo XML e quero validar a estrutura dele. Como faço?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17045389-AE3B-4C39-A63B-47DC343BCC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8889" y="2055301"/>
            <a:ext cx="7541259" cy="3702211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52277F1-E863-4D24-A305-1662245D5C8D}"/>
              </a:ext>
            </a:extLst>
          </p:cNvPr>
          <p:cNvSpPr txBox="1"/>
          <p:nvPr/>
        </p:nvSpPr>
        <p:spPr>
          <a:xfrm>
            <a:off x="637563" y="2080470"/>
            <a:ext cx="280192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Passo 3 – Clicar no botão Escolher arquivo</a:t>
            </a:r>
          </a:p>
          <a:p>
            <a:endParaRPr lang="pt-BR" dirty="0"/>
          </a:p>
          <a:p>
            <a:r>
              <a:rPr lang="pt-BR" dirty="0"/>
              <a:t>Passo 4 – Selecionar o arquivo XML</a:t>
            </a:r>
          </a:p>
          <a:p>
            <a:endParaRPr lang="pt-BR" dirty="0"/>
          </a:p>
          <a:p>
            <a:r>
              <a:rPr lang="pt-BR" dirty="0"/>
              <a:t>Passo 5 – Clicar no botão Enviar</a:t>
            </a:r>
          </a:p>
          <a:p>
            <a:endParaRPr lang="pt-BR" dirty="0"/>
          </a:p>
          <a:p>
            <a:r>
              <a:rPr lang="pt-BR" dirty="0" err="1"/>
              <a:t>Obs</a:t>
            </a:r>
            <a:r>
              <a:rPr lang="pt-BR" dirty="0"/>
              <a:t>: Os dados do arquivo XML </a:t>
            </a:r>
            <a:r>
              <a:rPr lang="pt-BR" u="sng" dirty="0"/>
              <a:t>não</a:t>
            </a:r>
            <a:r>
              <a:rPr lang="pt-BR" dirty="0"/>
              <a:t> serão processados, </a:t>
            </a:r>
            <a:r>
              <a:rPr lang="pt-BR" u="sng" dirty="0"/>
              <a:t>nem</a:t>
            </a:r>
            <a:r>
              <a:rPr lang="pt-BR" dirty="0"/>
              <a:t> carregados na base de dados da ANP.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2887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862F37-C3D6-49BE-AFCC-CD90B6F92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faço para saber se os arquivos que enviei foram processados ?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606FFE6-B5CE-4B70-87CD-6946899B14EA}"/>
              </a:ext>
            </a:extLst>
          </p:cNvPr>
          <p:cNvSpPr txBox="1"/>
          <p:nvPr/>
        </p:nvSpPr>
        <p:spPr>
          <a:xfrm>
            <a:off x="838200" y="1840851"/>
            <a:ext cx="4346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Passo 1 – Selecionar opção i-</a:t>
            </a:r>
            <a:r>
              <a:rPr lang="pt-BR" dirty="0" err="1"/>
              <a:t>engine</a:t>
            </a:r>
            <a:r>
              <a:rPr lang="pt-BR" dirty="0"/>
              <a:t>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DA4DFC1-B93A-412B-834B-A1FC358219CC}"/>
              </a:ext>
            </a:extLst>
          </p:cNvPr>
          <p:cNvSpPr txBox="1"/>
          <p:nvPr/>
        </p:nvSpPr>
        <p:spPr>
          <a:xfrm>
            <a:off x="5887615" y="1840851"/>
            <a:ext cx="5774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Passo 2 – Clicar no botão Consulta de Log de Processamento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F7D831E-9203-4C49-AA3A-A845C607C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46025"/>
            <a:ext cx="4506190" cy="349898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C583EA1-6667-489D-AB12-08B65529B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615" y="2546025"/>
            <a:ext cx="5774358" cy="331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694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D68897-667D-4C32-A0DA-F25F78989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faço para saber se os arquivos que enviei foram processados ?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DE85679E-F7BB-48AA-881D-6F4B8D3815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1184" y="1952487"/>
            <a:ext cx="8199274" cy="2953026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ECCB16F-9929-47EF-9AD3-78A98C906990}"/>
              </a:ext>
            </a:extLst>
          </p:cNvPr>
          <p:cNvSpPr txBox="1"/>
          <p:nvPr/>
        </p:nvSpPr>
        <p:spPr>
          <a:xfrm>
            <a:off x="653143" y="1931437"/>
            <a:ext cx="221135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Passo 3 – Selecionar o prefixo da carga :</a:t>
            </a:r>
          </a:p>
          <a:p>
            <a:r>
              <a:rPr lang="pt-BR" dirty="0"/>
              <a:t>083 – RGTE</a:t>
            </a:r>
          </a:p>
          <a:p>
            <a:endParaRPr lang="pt-BR" dirty="0"/>
          </a:p>
          <a:p>
            <a:r>
              <a:rPr lang="pt-BR" dirty="0"/>
              <a:t>Passo 4 – Selecionar o período a ser pesquisado ou o numero do protocolo ou o nome do arquivo</a:t>
            </a:r>
          </a:p>
          <a:p>
            <a:endParaRPr lang="pt-BR" dirty="0"/>
          </a:p>
          <a:p>
            <a:r>
              <a:rPr lang="pt-BR" dirty="0"/>
              <a:t>Passo 5 – Clicar no botão de buscar</a:t>
            </a:r>
          </a:p>
        </p:txBody>
      </p:sp>
    </p:spTree>
    <p:extLst>
      <p:ext uri="{BB962C8B-B14F-4D97-AF65-F5344CB8AC3E}">
        <p14:creationId xmlns:p14="http://schemas.microsoft.com/office/powerpoint/2010/main" val="3339320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6186B5-A0AC-4CD4-A3AC-D2B5DD25D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Como faço para saber qual código preciso preencher na planilha ou no arquivo XML?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C09BA5-04F4-42F4-98E8-1C3F55185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4073"/>
            <a:ext cx="5180045" cy="4142890"/>
          </a:xfrm>
        </p:spPr>
        <p:txBody>
          <a:bodyPr anchor="ctr"/>
          <a:lstStyle/>
          <a:p>
            <a:pPr marL="220980" indent="0">
              <a:spcAft>
                <a:spcPts val="0"/>
              </a:spcAft>
              <a:buNone/>
            </a:pPr>
            <a:r>
              <a:rPr lang="pt-BR" sz="1800" dirty="0">
                <a:solidFill>
                  <a:srgbClr val="252423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Endereço para </a:t>
            </a:r>
            <a:r>
              <a:rPr lang="pt-BR" sz="1800" dirty="0">
                <a:solidFill>
                  <a:srgbClr val="252423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realizar a pesquisa de códigos no ambiente de </a:t>
            </a:r>
            <a:r>
              <a:rPr lang="pt-BR" sz="1800" dirty="0">
                <a:solidFill>
                  <a:srgbClr val="252423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produção: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0980" indent="0">
              <a:spcAft>
                <a:spcPts val="0"/>
              </a:spcAft>
              <a:buNone/>
            </a:pPr>
            <a:r>
              <a:rPr lang="pt-BR" sz="1800" u="sng" dirty="0">
                <a:solidFill>
                  <a:srgbClr val="6264A7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 tooltip="https://dpp-api.anp.gov.br/swagger/ui/index"/>
              </a:rPr>
              <a:t>https://dpp-api.anp.gov.br/swagger/ui/index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0980" indent="0">
              <a:buNone/>
            </a:pPr>
            <a:endParaRPr lang="pt-BR" sz="1800" dirty="0">
              <a:solidFill>
                <a:srgbClr val="252423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0980" indent="0">
              <a:buNone/>
            </a:pPr>
            <a:r>
              <a:rPr lang="pt-BR" sz="1800" dirty="0">
                <a:solidFill>
                  <a:srgbClr val="252423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Endereço para </a:t>
            </a:r>
            <a:r>
              <a:rPr lang="pt-BR" sz="1800" dirty="0">
                <a:solidFill>
                  <a:srgbClr val="252423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realizar a pesquisa de códigos no ambiente de homologação</a:t>
            </a:r>
            <a:r>
              <a:rPr lang="pt-BR" sz="1800" dirty="0">
                <a:solidFill>
                  <a:srgbClr val="252423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800" u="sng" dirty="0">
                <a:solidFill>
                  <a:srgbClr val="6264A7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hlinkClick r:id="rId3" tooltip="https://dpp-api.hml.anp.gov.br/swagger/ui/index"/>
              </a:rPr>
              <a:t>https://dpp-api.hml.anp.gov.br/swagger/ui/index</a:t>
            </a:r>
            <a:endParaRPr lang="pt-BR" sz="1800" u="sng" dirty="0">
              <a:solidFill>
                <a:srgbClr val="6264A7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394ED23-32CC-434B-9B16-D38DC208E6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5280" y="1825625"/>
            <a:ext cx="5663888" cy="475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89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FFCB96-1DD6-4D62-BEE6-B6A941E10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Como faço para saber qual código preciso preencher na planilha ou no arquivo XML?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BDA0B91-F53F-46D8-B6AD-FB36CEAC0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107" y="1647890"/>
            <a:ext cx="6212378" cy="4706808"/>
          </a:xfrm>
          <a:prstGeom prst="rect">
            <a:avLst/>
          </a:prstGeom>
        </p:spPr>
      </p:pic>
      <p:sp>
        <p:nvSpPr>
          <p:cNvPr id="15" name="Espaço Reservado para Conteúdo 14">
            <a:extLst>
              <a:ext uri="{FF2B5EF4-FFF2-40B4-BE49-F238E27FC236}">
                <a16:creationId xmlns:a16="http://schemas.microsoft.com/office/drawing/2014/main" id="{6C557B1E-541A-4BC7-A43C-01A04F435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57907" cy="4351338"/>
          </a:xfrm>
        </p:spPr>
        <p:txBody>
          <a:bodyPr>
            <a:normAutofit/>
          </a:bodyPr>
          <a:lstStyle/>
          <a:p>
            <a:r>
              <a:rPr lang="pt-BR" dirty="0"/>
              <a:t>Passo 1 – Clique no item a ser consultado</a:t>
            </a:r>
          </a:p>
          <a:p>
            <a:r>
              <a:rPr lang="pt-BR" dirty="0"/>
              <a:t>Passo 2 – Clique na palavra GET</a:t>
            </a:r>
          </a:p>
          <a:p>
            <a:r>
              <a:rPr lang="pt-BR" dirty="0"/>
              <a:t>Passo 3 – Clique no sinal de exclamação para aparecer a tela de login:</a:t>
            </a:r>
          </a:p>
          <a:p>
            <a:pPr marL="0" indent="0">
              <a:buNone/>
            </a:pPr>
            <a:r>
              <a:rPr lang="pt-BR" dirty="0" err="1"/>
              <a:t>Username</a:t>
            </a:r>
            <a:r>
              <a:rPr lang="pt-BR" dirty="0"/>
              <a:t> = CPF-CNPJ</a:t>
            </a:r>
          </a:p>
          <a:p>
            <a:pPr marL="0" indent="0">
              <a:buNone/>
            </a:pPr>
            <a:r>
              <a:rPr lang="pt-BR" sz="1400" dirty="0"/>
              <a:t>Exemplo: 01901901999-</a:t>
            </a:r>
            <a:r>
              <a:rPr lang="pt-BR" sz="1400" b="0" i="0" dirty="0">
                <a:solidFill>
                  <a:srgbClr val="252423"/>
                </a:solidFill>
                <a:effectLst/>
              </a:rPr>
              <a:t>33000167000101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4193567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F98503-71D7-4AFF-8663-9547A2C76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mudou?</a:t>
            </a: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4EE2CA72-021C-4353-BCCE-48A4F45EF3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61412"/>
            <a:ext cx="4701393" cy="4115550"/>
          </a:xfr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1731AD2-4893-45EA-BB58-53D0654F3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170" y="2080089"/>
            <a:ext cx="5352981" cy="4284599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21B78AC6-D6B7-46EE-87AB-C6B627AA4395}"/>
              </a:ext>
            </a:extLst>
          </p:cNvPr>
          <p:cNvSpPr txBox="1"/>
          <p:nvPr/>
        </p:nvSpPr>
        <p:spPr>
          <a:xfrm>
            <a:off x="568848" y="1573490"/>
            <a:ext cx="4045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O Sistema para envio da RCL é o i-</a:t>
            </a:r>
            <a:r>
              <a:rPr lang="pt-BR" dirty="0" err="1"/>
              <a:t>Engine</a:t>
            </a:r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8B15CD5-76AA-4FD1-AC25-9B7AE9A5BA72}"/>
              </a:ext>
            </a:extLst>
          </p:cNvPr>
          <p:cNvSpPr txBox="1"/>
          <p:nvPr/>
        </p:nvSpPr>
        <p:spPr>
          <a:xfrm>
            <a:off x="6270170" y="1573490"/>
            <a:ext cx="3651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O Sistema para envio da RGT é o DPP</a:t>
            </a:r>
          </a:p>
        </p:txBody>
      </p:sp>
    </p:spTree>
    <p:extLst>
      <p:ext uri="{BB962C8B-B14F-4D97-AF65-F5344CB8AC3E}">
        <p14:creationId xmlns:p14="http://schemas.microsoft.com/office/powerpoint/2010/main" val="3554687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1B4D3B-3581-4359-8655-68150607F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mudou?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189CEC6-8F9C-4323-8306-F8D5CF141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Precisa solicitar acesso no sistema novo DPP nos perfil de acesso:</a:t>
            </a:r>
          </a:p>
          <a:p>
            <a:pPr marL="0" indent="0">
              <a:buNone/>
            </a:pPr>
            <a:r>
              <a:rPr lang="pt-BR" dirty="0"/>
              <a:t>	 RGT/ Relatório de Gastos Trimestrais</a:t>
            </a:r>
          </a:p>
          <a:p>
            <a:r>
              <a:rPr lang="pt-BR" dirty="0"/>
              <a:t>Precisa seguir o modelo novo de planilha ou de arquivo XML</a:t>
            </a:r>
          </a:p>
          <a:p>
            <a:r>
              <a:rPr lang="pt-BR" dirty="0"/>
              <a:t>Para envio de XML, o endereço do webservice não será alterado. Permanece o mesmo:</a:t>
            </a:r>
          </a:p>
          <a:p>
            <a:pPr marL="0" indent="0">
              <a:buNone/>
            </a:pPr>
            <a:r>
              <a:rPr lang="pt-BR" dirty="0"/>
              <a:t>Homologação: https://engine-externo.hml.anp.gov.br/engine_service.svc Produção: https://engine-externo.anp.gov.br/engine_service.svc</a:t>
            </a:r>
          </a:p>
          <a:p>
            <a:r>
              <a:rPr lang="pt-BR" dirty="0"/>
              <a:t>O manual do webservice pode ser encontrado em: </a:t>
            </a:r>
            <a:r>
              <a:rPr lang="pt-BR" dirty="0">
                <a:hlinkClick r:id="rId2"/>
              </a:rPr>
              <a:t>http://www.anp.gov.br/images/manuais/csa/web-services-i-enginev1.2.pdf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4519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27437B-D05B-400B-A611-9C1DC761E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faço para obter permissão para utilizar o sistema novo (DPP) para envio da RGT?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30DEB6-D9FB-438A-BAE2-0370032CA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Passo 1- Acessar o site da ANP </a:t>
            </a:r>
            <a:r>
              <a:rPr lang="pt-BR" dirty="0">
                <a:sym typeface="Wingdings" panose="05000000000000000000" pitchFamily="2" charset="2"/>
              </a:rPr>
              <a:t> Sistemas da ANP -&gt; DPP -&gt; </a:t>
            </a:r>
            <a:r>
              <a:rPr lang="pt-BR" b="1" dirty="0">
                <a:solidFill>
                  <a:srgbClr val="FF0000"/>
                </a:solidFill>
                <a:sym typeface="Wingdings" panose="05000000000000000000" pitchFamily="2" charset="2"/>
              </a:rPr>
              <a:t>Solicitar Acesso ao sistema</a:t>
            </a:r>
          </a:p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2628E7F-F6FF-4B0F-9AF9-B1AC79E46391}"/>
              </a:ext>
            </a:extLst>
          </p:cNvPr>
          <p:cNvSpPr txBox="1"/>
          <p:nvPr/>
        </p:nvSpPr>
        <p:spPr>
          <a:xfrm>
            <a:off x="582209" y="3523030"/>
            <a:ext cx="56374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endereço do ambiente de homologação é o </a:t>
            </a:r>
            <a:r>
              <a:rPr lang="pt-BR" dirty="0">
                <a:hlinkClick r:id="rId2"/>
              </a:rPr>
              <a:t>http://dpp1.hml.anp.gov.br/</a:t>
            </a:r>
            <a:endParaRPr lang="pt-BR" dirty="0"/>
          </a:p>
          <a:p>
            <a:r>
              <a:rPr lang="pt-BR" dirty="0"/>
              <a:t>O endereço do ambiente de produção é o </a:t>
            </a:r>
            <a:r>
              <a:rPr lang="pt-BR" dirty="0">
                <a:hlinkClick r:id="rId3"/>
              </a:rPr>
              <a:t>http://app.anp.gov.br/anp-csa-web/</a:t>
            </a:r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326417A-9839-4EDB-9045-2BD9A8C1A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0650" y="2397968"/>
            <a:ext cx="6603244" cy="406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361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B3A413-799E-4653-A51C-704FC6213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faço para obter permissão para utilizar o sistema novo?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82AA5A-4CF3-4D8B-B58F-7A8F01C0D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31547" cy="4329430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Passo 2 – Utilizar o certificado e-CNPJ da empresa e verificar se as informações exibidas de pessoa jurídica estão corretas.</a:t>
            </a:r>
          </a:p>
          <a:p>
            <a:r>
              <a:rPr lang="pt-BR" dirty="0"/>
              <a:t>Passo 3 – Selecionar as pessoas físicas já cadastradas ou cadastrar novo usuário.</a:t>
            </a:r>
          </a:p>
          <a:p>
            <a:r>
              <a:rPr lang="pt-BR" dirty="0"/>
              <a:t>Passo 4 – </a:t>
            </a:r>
          </a:p>
          <a:p>
            <a:r>
              <a:rPr lang="pt-BR" dirty="0"/>
              <a:t>Selecionar o aplicativo = DPP e perfil = RGT/ Relatório de Gastos Trimestrais</a:t>
            </a:r>
            <a:endParaRPr lang="pt-BR" b="0" i="0" dirty="0">
              <a:effectLst/>
              <a:latin typeface="Segoe UI" panose="020B0502040204020203" pitchFamily="34" charset="0"/>
            </a:endParaRP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B79AAF7-D37C-4D34-962A-74622EC6457D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0874" y="1602104"/>
            <a:ext cx="5774055" cy="432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7556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27437B-D05B-400B-A611-9C1DC761E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usar o sistema novo 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30DEB6-D9FB-438A-BAE2-0370032CA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Passo 1- Acessar o site da ANP </a:t>
            </a:r>
            <a:r>
              <a:rPr lang="pt-BR" dirty="0">
                <a:sym typeface="Wingdings" panose="05000000000000000000" pitchFamily="2" charset="2"/>
              </a:rPr>
              <a:t> Sistemas da ANP -&gt; DPP -&gt; </a:t>
            </a:r>
            <a:r>
              <a:rPr lang="pt-BR" b="1" dirty="0">
                <a:solidFill>
                  <a:srgbClr val="FF0000"/>
                </a:solidFill>
                <a:sym typeface="Wingdings" panose="05000000000000000000" pitchFamily="2" charset="2"/>
              </a:rPr>
              <a:t>acessar o sistema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BD418CA-6C97-4066-BB2C-157AD2D7B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710" y="2492256"/>
            <a:ext cx="6190645" cy="381964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2628E7F-F6FF-4B0F-9AF9-B1AC79E46391}"/>
              </a:ext>
            </a:extLst>
          </p:cNvPr>
          <p:cNvSpPr txBox="1"/>
          <p:nvPr/>
        </p:nvSpPr>
        <p:spPr>
          <a:xfrm>
            <a:off x="582209" y="3523030"/>
            <a:ext cx="56374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endereço do ambiente de homologação é o </a:t>
            </a:r>
            <a:r>
              <a:rPr lang="pt-BR" dirty="0">
                <a:hlinkClick r:id="rId3"/>
              </a:rPr>
              <a:t>https://hmlapp5.anp.gov.br/anp-csa-web/</a:t>
            </a:r>
            <a:endParaRPr lang="pt-BR" dirty="0"/>
          </a:p>
          <a:p>
            <a:r>
              <a:rPr lang="pt-BR" dirty="0"/>
              <a:t>O endereço do ambiente de produção é o </a:t>
            </a:r>
            <a:r>
              <a:rPr lang="pt-BR" dirty="0">
                <a:hlinkClick r:id="rId4"/>
              </a:rPr>
              <a:t>http://app.anp.gov.br/anp-csa-web/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9337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24513F-378A-496D-AD6C-32DEF29FB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usar o sistema novo 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9CFFF0E-4D17-46B8-AB34-09EC17221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"/>
              </a:rPr>
              <a:t>Passo 2 - Será solicitado o CPF, CNPJ e senha de acesso</a:t>
            </a:r>
          </a:p>
          <a:p>
            <a:endParaRPr lang="pt-BR" altLang="pt-BR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Helv"/>
            </a:endParaRPr>
          </a:p>
          <a:p>
            <a:endParaRPr kumimoji="0" lang="pt-BR" altLang="pt-BR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Helv"/>
            </a:endParaRPr>
          </a:p>
        </p:txBody>
      </p:sp>
      <p:pic>
        <p:nvPicPr>
          <p:cNvPr id="1025" name="Imagem 6">
            <a:extLst>
              <a:ext uri="{FF2B5EF4-FFF2-40B4-BE49-F238E27FC236}">
                <a16:creationId xmlns:a16="http://schemas.microsoft.com/office/drawing/2014/main" id="{AD404161-ED94-47A6-AC82-7B7FEC9C3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455" y="2622580"/>
            <a:ext cx="5024066" cy="394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582B9654-6415-4F0E-A7E6-DA8CC1EEC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730" y="57128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620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862F37-C3D6-49BE-AFCC-CD90B6F92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faço para acessar o manual do sistema,  ou modelo de planilha, ou modelo de XSD?</a:t>
            </a:r>
          </a:p>
        </p:txBody>
      </p:sp>
      <p:pic>
        <p:nvPicPr>
          <p:cNvPr id="11" name="Espaço Reservado para Conteúdo 10">
            <a:extLst>
              <a:ext uri="{FF2B5EF4-FFF2-40B4-BE49-F238E27FC236}">
                <a16:creationId xmlns:a16="http://schemas.microsoft.com/office/drawing/2014/main" id="{8837CD98-9E71-452F-90BC-BEACE6283B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40521" y="2777862"/>
            <a:ext cx="4448063" cy="3315028"/>
          </a:xfr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4606FFE6-B5CE-4B70-87CD-6946899B14EA}"/>
              </a:ext>
            </a:extLst>
          </p:cNvPr>
          <p:cNvSpPr txBox="1"/>
          <p:nvPr/>
        </p:nvSpPr>
        <p:spPr>
          <a:xfrm>
            <a:off x="709426" y="2049609"/>
            <a:ext cx="4346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Passo 1 – selecionar opção i-</a:t>
            </a:r>
            <a:r>
              <a:rPr lang="pt-BR" dirty="0" err="1"/>
              <a:t>engine</a:t>
            </a:r>
            <a:r>
              <a:rPr lang="pt-BR" dirty="0"/>
              <a:t>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DA4DFC1-B93A-412B-834B-A1FC358219CC}"/>
              </a:ext>
            </a:extLst>
          </p:cNvPr>
          <p:cNvSpPr txBox="1"/>
          <p:nvPr/>
        </p:nvSpPr>
        <p:spPr>
          <a:xfrm>
            <a:off x="6527135" y="2049609"/>
            <a:ext cx="4346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Passo 2 – clicar no botão Manuais de preenchimento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F7D831E-9203-4C49-AA3A-A845C607C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777862"/>
            <a:ext cx="4269285" cy="331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86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580C36-56DD-44BA-8FFC-1BC182D28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faço para acessar o manual do sistema,  ou modelo de planilha, ou modelo de XSD?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D7DD12C-9CB6-435B-A351-D3EC2F086B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6598" y="2146289"/>
            <a:ext cx="8024039" cy="3835843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0231132-83DD-4179-A2A1-19BBE8B1B056}"/>
              </a:ext>
            </a:extLst>
          </p:cNvPr>
          <p:cNvSpPr txBox="1"/>
          <p:nvPr/>
        </p:nvSpPr>
        <p:spPr>
          <a:xfrm>
            <a:off x="595618" y="2080470"/>
            <a:ext cx="28270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Passo 3 – Selecionar o nome da carga: Relatório de Gastos Trimestrais – Exploração </a:t>
            </a:r>
          </a:p>
          <a:p>
            <a:r>
              <a:rPr lang="pt-BR" dirty="0"/>
              <a:t>ou Prefixo da Carga = 083</a:t>
            </a:r>
          </a:p>
          <a:p>
            <a:endParaRPr lang="pt-BR" dirty="0"/>
          </a:p>
          <a:p>
            <a:r>
              <a:rPr lang="pt-BR" dirty="0"/>
              <a:t>Passo 4 – clicar no botão de buscar</a:t>
            </a:r>
          </a:p>
          <a:p>
            <a:endParaRPr lang="pt-BR" dirty="0"/>
          </a:p>
          <a:p>
            <a:r>
              <a:rPr lang="pt-BR" dirty="0"/>
              <a:t>Passo 5 – clicar em uma das opções desejadas – visualizar manual; baixar XSD ou baixar XLSX (planilha).</a:t>
            </a:r>
          </a:p>
        </p:txBody>
      </p:sp>
    </p:spTree>
    <p:extLst>
      <p:ext uri="{BB962C8B-B14F-4D97-AF65-F5344CB8AC3E}">
        <p14:creationId xmlns:p14="http://schemas.microsoft.com/office/powerpoint/2010/main" val="19266687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EE51183455864BACD4CDCB1EAF7F5F" ma:contentTypeVersion="9" ma:contentTypeDescription="Create a new document." ma:contentTypeScope="" ma:versionID="870d01673a0214f0e13ad363982603cd">
  <xsd:schema xmlns:xsd="http://www.w3.org/2001/XMLSchema" xmlns:xs="http://www.w3.org/2001/XMLSchema" xmlns:p="http://schemas.microsoft.com/office/2006/metadata/properties" xmlns:ns3="5bc47148-e6af-40e8-9e59-f3b0c10ac06e" xmlns:ns4="184859f0-c8dc-4da4-a520-5d0571dd0521" targetNamespace="http://schemas.microsoft.com/office/2006/metadata/properties" ma:root="true" ma:fieldsID="de8cff97b3734b9d0faecf6554bf1eb1" ns3:_="" ns4:_="">
    <xsd:import namespace="5bc47148-e6af-40e8-9e59-f3b0c10ac06e"/>
    <xsd:import namespace="184859f0-c8dc-4da4-a520-5d0571dd052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c47148-e6af-40e8-9e59-f3b0c10ac0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4859f0-c8dc-4da4-a520-5d0571dd052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06D36F-0B3E-4463-AE32-24617CA36F1A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bc47148-e6af-40e8-9e59-f3b0c10ac06e"/>
    <ds:schemaRef ds:uri="184859f0-c8dc-4da4-a520-5d0571dd0521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9899EA4-D35D-4B67-9388-E66BB747E6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c47148-e6af-40e8-9e59-f3b0c10ac06e"/>
    <ds:schemaRef ds:uri="184859f0-c8dc-4da4-a520-5d0571dd05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2D3E89E-8D11-4E74-964A-007A527680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840</Words>
  <Application>Microsoft Office PowerPoint</Application>
  <PresentationFormat>Widescreen</PresentationFormat>
  <Paragraphs>81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Segoe UI</vt:lpstr>
      <vt:lpstr>Tema do Office</vt:lpstr>
      <vt:lpstr>Arquivos de RGT – Q&amp;A</vt:lpstr>
      <vt:lpstr>O que mudou?</vt:lpstr>
      <vt:lpstr>O que mudou?</vt:lpstr>
      <vt:lpstr>Como faço para obter permissão para utilizar o sistema novo (DPP) para envio da RGT?</vt:lpstr>
      <vt:lpstr>Como faço para obter permissão para utilizar o sistema novo?</vt:lpstr>
      <vt:lpstr>Como usar o sistema novo ?</vt:lpstr>
      <vt:lpstr>Como usar o sistema novo ?</vt:lpstr>
      <vt:lpstr>Como faço para acessar o manual do sistema,  ou modelo de planilha, ou modelo de XSD?</vt:lpstr>
      <vt:lpstr>Como faço para acessar o manual do sistema,  ou modelo de planilha, ou modelo de XSD?</vt:lpstr>
      <vt:lpstr>Como faço para fazer upload (carga) de planilha ?</vt:lpstr>
      <vt:lpstr>Como faço para fazer upload de planilha?</vt:lpstr>
      <vt:lpstr>Montei meu arquivo XML e quero validar a estrutura dele. Como faço?</vt:lpstr>
      <vt:lpstr>Montei meu arquivo XML e quero validar a estrutura dele. Como faço?</vt:lpstr>
      <vt:lpstr>Como faço para saber se os arquivos que enviei foram processados ?</vt:lpstr>
      <vt:lpstr>Como faço para saber se os arquivos que enviei foram processados ?</vt:lpstr>
      <vt:lpstr>Como faço para saber qual código preciso preencher na planilha ou no arquivo XML?</vt:lpstr>
      <vt:lpstr>Como faço para saber qual código preciso preencher na planilha ou no arquivo XML?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CMCP-Controle de Marcação Compulsória de Produtos</dc:title>
  <dc:creator>LUCIA VAZ Frederico de Lyra Vaz</dc:creator>
  <cp:lastModifiedBy>LUCIA VAZ Frederico de Lyra Vaz</cp:lastModifiedBy>
  <cp:revision>3</cp:revision>
  <dcterms:created xsi:type="dcterms:W3CDTF">2020-06-17T11:23:20Z</dcterms:created>
  <dcterms:modified xsi:type="dcterms:W3CDTF">2020-08-24T16:56:11Z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0x010100C0EE51183455864BACD4CDCB1EAF7F5F</vt:lpwstr>
  </property>
</Properties>
</file>