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380" r:id="rId2"/>
    <p:sldId id="381" r:id="rId3"/>
    <p:sldId id="382" r:id="rId4"/>
    <p:sldId id="383" r:id="rId5"/>
    <p:sldId id="385" r:id="rId6"/>
    <p:sldId id="386" r:id="rId7"/>
    <p:sldId id="387" r:id="rId8"/>
    <p:sldId id="388" r:id="rId9"/>
    <p:sldId id="389" r:id="rId10"/>
    <p:sldId id="391" r:id="rId11"/>
    <p:sldId id="392" r:id="rId12"/>
    <p:sldId id="393" r:id="rId13"/>
    <p:sldId id="394" r:id="rId14"/>
    <p:sldId id="395" r:id="rId15"/>
    <p:sldId id="396" r:id="rId16"/>
    <p:sldId id="397" r:id="rId17"/>
    <p:sldId id="398" r:id="rId18"/>
    <p:sldId id="399" r:id="rId19"/>
    <p:sldId id="400" r:id="rId20"/>
    <p:sldId id="401" r:id="rId21"/>
    <p:sldId id="402" r:id="rId22"/>
    <p:sldId id="403" r:id="rId23"/>
    <p:sldId id="404" r:id="rId24"/>
    <p:sldId id="406" r:id="rId25"/>
    <p:sldId id="407" r:id="rId26"/>
    <p:sldId id="408" r:id="rId27"/>
    <p:sldId id="409" r:id="rId28"/>
    <p:sldId id="410" r:id="rId29"/>
    <p:sldId id="411" r:id="rId30"/>
    <p:sldId id="412" r:id="rId31"/>
    <p:sldId id="413" r:id="rId32"/>
    <p:sldId id="414" r:id="rId33"/>
    <p:sldId id="415" r:id="rId34"/>
    <p:sldId id="416" r:id="rId35"/>
    <p:sldId id="417" r:id="rId36"/>
    <p:sldId id="418" r:id="rId37"/>
    <p:sldId id="419" r:id="rId38"/>
    <p:sldId id="420" r:id="rId39"/>
    <p:sldId id="421" r:id="rId40"/>
    <p:sldId id="422" r:id="rId41"/>
    <p:sldId id="423" r:id="rId42"/>
    <p:sldId id="424" r:id="rId43"/>
    <p:sldId id="390" r:id="rId44"/>
    <p:sldId id="384" r:id="rId45"/>
  </p:sldIdLst>
  <p:sldSz cx="9144000" cy="6858000" type="screen4x3"/>
  <p:notesSz cx="7077075" cy="9051925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accent2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accent2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accent2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accent2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accent2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accent2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accent2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accent2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accent2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FF3300"/>
    <a:srgbClr val="FF0000"/>
    <a:srgbClr val="FF5050"/>
    <a:srgbClr val="0033CC"/>
    <a:srgbClr val="990000"/>
    <a:srgbClr val="008000"/>
    <a:srgbClr val="FF7C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807" autoAdjust="0"/>
    <p:restoredTop sz="94533" autoAdjust="0"/>
  </p:normalViewPr>
  <p:slideViewPr>
    <p:cSldViewPr>
      <p:cViewPr>
        <p:scale>
          <a:sx n="125" d="100"/>
          <a:sy n="125" d="100"/>
        </p:scale>
        <p:origin x="-1818" y="546"/>
      </p:cViewPr>
      <p:guideLst>
        <p:guide orient="horz" pos="2160"/>
        <p:guide pos="2880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66732" cy="453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0343" y="1"/>
            <a:ext cx="3066732" cy="453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598438"/>
            <a:ext cx="3066732" cy="45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0343" y="8598438"/>
            <a:ext cx="3066732" cy="45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244DA3B-41A4-49EB-BF0B-75C3A302847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66732" cy="452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08706" y="0"/>
            <a:ext cx="3066732" cy="452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74763" y="679450"/>
            <a:ext cx="4527550" cy="33956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7708" y="4299962"/>
            <a:ext cx="5661660" cy="407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598437"/>
            <a:ext cx="3066732" cy="452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08706" y="8598437"/>
            <a:ext cx="3066732" cy="452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3AE8863-F4BB-44CE-BC09-A76C9ED8BE9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AE8863-F4BB-44CE-BC09-A76C9ED8BE95}" type="slidenum">
              <a:rPr lang="pt-BR" smtClean="0"/>
              <a:pPr>
                <a:defRPr/>
              </a:pPr>
              <a:t>32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AE8863-F4BB-44CE-BC09-A76C9ED8BE95}" type="slidenum">
              <a:rPr lang="pt-BR" smtClean="0"/>
              <a:pPr>
                <a:defRPr/>
              </a:pPr>
              <a:t>33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C2D8F5-510A-4B3A-A59B-47F9A16C17C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BE5129-5323-4E2A-8089-1B8148F383D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DC5EB4-D70E-464E-9F5C-A9DFCF0B8B2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5928D0-9E96-4432-A80B-8E7D5ABE33D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E3FD5-AD44-4679-B757-B033216FC85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55F61E-2DF2-4B5C-8C55-51CF39378D4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D1C0A8-7CD9-4A67-99DD-BD7FD813560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7E8FDD-5DF6-4ACC-BC84-51CF6B5EE08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87B63D-66F7-4C11-8B65-711D3132663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2D6593-92D4-4116-BB67-D70FEE87389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A5FDB-FDEA-4C49-BB00-62073715747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C5CCB28-0A82-4614-B56B-08183236768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Office_Excel1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Office_Excel2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Office_Excel3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Office_Excel4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ixaDeTexto 4"/>
          <p:cNvSpPr txBox="1">
            <a:spLocks noChangeArrowheads="1"/>
          </p:cNvSpPr>
          <p:nvPr/>
        </p:nvSpPr>
        <p:spPr bwMode="auto">
          <a:xfrm>
            <a:off x="2928926" y="214290"/>
            <a:ext cx="51435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0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RESUMO DOS LEILÕES  NA FASE DA MISTURA </a:t>
            </a:r>
            <a:r>
              <a:rPr lang="pt-BR" sz="2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OPCIONAL 2%</a:t>
            </a:r>
          </a:p>
          <a:p>
            <a:pPr algn="ctr"/>
            <a:r>
              <a:rPr lang="pt-BR" sz="2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Jan/06 a dez/07</a:t>
            </a:r>
            <a:endParaRPr lang="pt-BR" sz="2000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7500958" y="6143644"/>
            <a:ext cx="15001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>
                <a:latin typeface="Arial" pitchFamily="34" charset="0"/>
                <a:cs typeface="Arial" pitchFamily="34" charset="0"/>
              </a:rPr>
              <a:t>Fonte: Superintendência de Abastecimento</a:t>
            </a:r>
            <a:endParaRPr lang="pt-BR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72182"/>
            <a:ext cx="8336841" cy="452111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9144000" cy="51125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Retângulo 2"/>
          <p:cNvSpPr/>
          <p:nvPr/>
        </p:nvSpPr>
        <p:spPr>
          <a:xfrm>
            <a:off x="2643174" y="127321"/>
            <a:ext cx="60722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RESUMO DOS LEILÕES  NA FASE DA MISTURA OBRIGATÓRIA – 2012 (out a dez)</a:t>
            </a:r>
          </a:p>
          <a:p>
            <a:pPr algn="ctr"/>
            <a:r>
              <a:rPr lang="pt-BR" sz="2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5% desde janeiro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9144000" cy="51125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Retângulo 2"/>
          <p:cNvSpPr/>
          <p:nvPr/>
        </p:nvSpPr>
        <p:spPr>
          <a:xfrm>
            <a:off x="2643174" y="127321"/>
            <a:ext cx="60722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RESUMO DOS LEILÕES  NA FASE DA MISTURA OBRIGATÓRIA – 2013 (jan a fev)</a:t>
            </a:r>
          </a:p>
          <a:p>
            <a:pPr algn="ctr"/>
            <a:r>
              <a:rPr lang="pt-BR" sz="2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5% desde janeiro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643174" y="127321"/>
            <a:ext cx="60722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RESUMO DOS LEILÕES  NA FASE DA MISTURA OBRIGATÓRIA – 2013 (mar a abr)</a:t>
            </a:r>
          </a:p>
          <a:p>
            <a:pPr algn="ctr"/>
            <a:r>
              <a:rPr lang="pt-BR" sz="2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5% desde janeiro 2010</a:t>
            </a:r>
          </a:p>
        </p:txBody>
      </p:sp>
      <p:pic>
        <p:nvPicPr>
          <p:cNvPr id="1028" name="Picture 4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692" y="1484784"/>
            <a:ext cx="9144000" cy="511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643174" y="127321"/>
            <a:ext cx="60722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RESUMO DOS LEILÕES  NA FASE DA MISTURA OBRIGATÓRIA – 2013 (mai a jun)</a:t>
            </a:r>
          </a:p>
          <a:p>
            <a:pPr algn="ctr"/>
            <a:r>
              <a:rPr lang="pt-BR" sz="2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5% desde janeiro 2010</a:t>
            </a:r>
          </a:p>
        </p:txBody>
      </p:sp>
      <p:pic>
        <p:nvPicPr>
          <p:cNvPr id="2050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068" y="1484784"/>
            <a:ext cx="9144000" cy="511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643174" y="127321"/>
            <a:ext cx="60722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RESUMO DOS LEILÕES  NA FASE DA MISTURA OBRIGATÓRIA – 2013 (jul a ago)</a:t>
            </a:r>
          </a:p>
          <a:p>
            <a:pPr algn="ctr"/>
            <a:r>
              <a:rPr lang="pt-BR" sz="2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5% desde janeiro 2010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5900"/>
            <a:ext cx="9144000" cy="51114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643174" y="127321"/>
            <a:ext cx="60722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RESUMO DOS LEILÕES  NA FASE DA MISTURA OBRIGATÓRIA – 2013 (set a out)</a:t>
            </a:r>
          </a:p>
          <a:p>
            <a:pPr algn="ctr"/>
            <a:r>
              <a:rPr lang="pt-BR" sz="2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5% desde janeiro 2010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787" y="1556792"/>
            <a:ext cx="8964709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643174" y="127321"/>
            <a:ext cx="60722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RESUMO DOS LEILÕES  NA FASE DA MISTURA OBRIGATÓRIA – 2013 (</a:t>
            </a:r>
            <a:r>
              <a:rPr lang="pt-BR" sz="2000" b="1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nov</a:t>
            </a:r>
            <a:r>
              <a:rPr lang="pt-BR" sz="2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a dez)</a:t>
            </a:r>
          </a:p>
          <a:p>
            <a:pPr algn="ctr"/>
            <a:r>
              <a:rPr lang="pt-BR" sz="2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5% desde janeiro 2010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240" y="1556792"/>
            <a:ext cx="8892480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643174" y="127321"/>
            <a:ext cx="60722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RESUMO DOS LEILÕES  NA FASE DA MISTURA OBRIGATÓRIA – 2014 (jan a fev)</a:t>
            </a:r>
          </a:p>
          <a:p>
            <a:pPr algn="ctr"/>
            <a:r>
              <a:rPr lang="pt-BR" sz="2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5% desde janeiro 2010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96" y="1556793"/>
            <a:ext cx="9121984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643174" y="127321"/>
            <a:ext cx="60722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RESUMO DOS LEILÕES  NA FASE DA MISTURA OBRIGATÓRIA – 2014 (mar a abr)</a:t>
            </a:r>
          </a:p>
          <a:p>
            <a:pPr algn="ctr"/>
            <a:r>
              <a:rPr lang="pt-BR" sz="2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5% desde janeiro 2010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503" y="1628800"/>
            <a:ext cx="9148503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0" y="1772816"/>
          <a:ext cx="9144000" cy="4608512"/>
        </p:xfrm>
        <a:graphic>
          <a:graphicData uri="http://schemas.openxmlformats.org/presentationml/2006/ole">
            <p:oleObj spid="_x0000_s2050" name="Planilha" r:id="rId3" imgW="11791843" imgH="5238810" progId="Excel.Sheet.12">
              <p:embed/>
            </p:oleObj>
          </a:graphicData>
        </a:graphic>
      </p:graphicFrame>
      <p:sp>
        <p:nvSpPr>
          <p:cNvPr id="3" name="Retângulo 2"/>
          <p:cNvSpPr/>
          <p:nvPr/>
        </p:nvSpPr>
        <p:spPr>
          <a:xfrm>
            <a:off x="2643174" y="127321"/>
            <a:ext cx="60722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RESUMO DOS LEILÕES  NA FASE DA MISTURA OBRIGATÓRIA – 2014 (mai a jun)</a:t>
            </a:r>
          </a:p>
          <a:p>
            <a:pPr algn="ctr"/>
            <a:r>
              <a:rPr lang="pt-BR" sz="2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5% desde janeiro 2010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aixaDeTexto 3"/>
          <p:cNvSpPr txBox="1">
            <a:spLocks noChangeArrowheads="1"/>
          </p:cNvSpPr>
          <p:nvPr/>
        </p:nvSpPr>
        <p:spPr bwMode="auto">
          <a:xfrm>
            <a:off x="2857488" y="142852"/>
            <a:ext cx="51435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0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RESUMO DOS LEILÕES  NA FASE DA MISTURA </a:t>
            </a:r>
            <a:r>
              <a:rPr lang="pt-BR" sz="2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OBRIGATÓRIA 2008</a:t>
            </a:r>
          </a:p>
          <a:p>
            <a:pPr algn="ctr"/>
            <a:r>
              <a:rPr lang="pt-BR" sz="2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2% jan a jun e 3% jul a dez</a:t>
            </a:r>
            <a:endParaRPr lang="pt-BR" sz="2000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4736" y="1556792"/>
            <a:ext cx="8337600" cy="4521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18" name="Object 2"/>
          <p:cNvGraphicFramePr>
            <a:graphicFrameLocks noChangeAspect="1"/>
          </p:cNvGraphicFramePr>
          <p:nvPr/>
        </p:nvGraphicFramePr>
        <p:xfrm>
          <a:off x="6464" y="1844824"/>
          <a:ext cx="9137536" cy="4536504"/>
        </p:xfrm>
        <a:graphic>
          <a:graphicData uri="http://schemas.openxmlformats.org/presentationml/2006/ole">
            <p:oleObj spid="_x0000_s34818" name="Planilha" r:id="rId3" imgW="11791843" imgH="6696000" progId="Excel.Sheet.12">
              <p:embed/>
            </p:oleObj>
          </a:graphicData>
        </a:graphic>
      </p:graphicFrame>
      <p:sp>
        <p:nvSpPr>
          <p:cNvPr id="3" name="Retângulo 2"/>
          <p:cNvSpPr/>
          <p:nvPr/>
        </p:nvSpPr>
        <p:spPr>
          <a:xfrm>
            <a:off x="2643174" y="200834"/>
            <a:ext cx="60722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RESUMO DOS LEILÕES  NA FASE DA MISTURA OBRIGATÓRIA – 2014 (jul a ago) - 6%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42" name="Object 2"/>
          <p:cNvGraphicFramePr>
            <a:graphicFrameLocks noChangeAspect="1"/>
          </p:cNvGraphicFramePr>
          <p:nvPr/>
        </p:nvGraphicFramePr>
        <p:xfrm>
          <a:off x="0" y="1772816"/>
          <a:ext cx="9144000" cy="4608512"/>
        </p:xfrm>
        <a:graphic>
          <a:graphicData uri="http://schemas.openxmlformats.org/presentationml/2006/ole">
            <p:oleObj spid="_x0000_s35842" name="Planilha" r:id="rId3" imgW="11791843" imgH="6696000" progId="Excel.Sheet.12">
              <p:embed/>
            </p:oleObj>
          </a:graphicData>
        </a:graphic>
      </p:graphicFrame>
      <p:sp>
        <p:nvSpPr>
          <p:cNvPr id="3" name="Retângulo 2"/>
          <p:cNvSpPr/>
          <p:nvPr/>
        </p:nvSpPr>
        <p:spPr>
          <a:xfrm>
            <a:off x="2643174" y="200834"/>
            <a:ext cx="60722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RESUMO DOS LEILÕES  NA FASE DA MISTURA OBRIGATÓRIA – 2014 (set a out) - 6%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6" name="Object 2"/>
          <p:cNvGraphicFramePr>
            <a:graphicFrameLocks noChangeAspect="1"/>
          </p:cNvGraphicFramePr>
          <p:nvPr/>
        </p:nvGraphicFramePr>
        <p:xfrm>
          <a:off x="0" y="1769046"/>
          <a:ext cx="9137536" cy="4612282"/>
        </p:xfrm>
        <a:graphic>
          <a:graphicData uri="http://schemas.openxmlformats.org/presentationml/2006/ole">
            <p:oleObj spid="_x0000_s36866" name="Planilha" r:id="rId3" imgW="11791843" imgH="6696000" progId="Excel.Sheet.12">
              <p:embed/>
            </p:oleObj>
          </a:graphicData>
        </a:graphic>
      </p:graphicFrame>
      <p:sp>
        <p:nvSpPr>
          <p:cNvPr id="3" name="Retângulo 2"/>
          <p:cNvSpPr/>
          <p:nvPr/>
        </p:nvSpPr>
        <p:spPr>
          <a:xfrm>
            <a:off x="2643174" y="200834"/>
            <a:ext cx="60722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RESUMO DOS LEILÕES  NA FASE DA MISTURA OBRIGATÓRIA – 2014 (</a:t>
            </a:r>
            <a:r>
              <a:rPr lang="pt-BR" sz="2000" b="1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nov</a:t>
            </a:r>
            <a:r>
              <a:rPr lang="pt-BR" sz="2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a dez) - 7%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C:\Documents and Settings\gcarvalho\Meus documentos\Minhas imagens\ANP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2450" y="129368549"/>
            <a:ext cx="1183821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 descr="C:\Documents and Settings\gcarvalho\Meus documentos\Minhas imagens\ANP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2450" y="129368549"/>
            <a:ext cx="1183821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72815"/>
            <a:ext cx="9144000" cy="4536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tângulo 4"/>
          <p:cNvSpPr/>
          <p:nvPr/>
        </p:nvSpPr>
        <p:spPr>
          <a:xfrm>
            <a:off x="2555776" y="260648"/>
            <a:ext cx="6372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RESUMO DOS LEILÕES  NA FASE DA MISTURA OBRIGATÓRIA – 2014 (dez) - 7%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C:\Documents and Settings\gcarvalho\Meus documentos\Minhas imagens\ANP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2450" y="136388474"/>
            <a:ext cx="1183821" cy="485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00808"/>
            <a:ext cx="914400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tângulo 3"/>
          <p:cNvSpPr/>
          <p:nvPr/>
        </p:nvSpPr>
        <p:spPr>
          <a:xfrm>
            <a:off x="2555776" y="260648"/>
            <a:ext cx="6372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RESUMO DOS LEILÕES  NA FASE DA MISTURA OBRIGATÓRIA – 2015 (Jan a Fev) - 7%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C:\Documents and Settings\gcarvalho\Meus documentos\Minhas imagens\ANP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2450" y="136388474"/>
            <a:ext cx="1183821" cy="485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701" y="1556792"/>
            <a:ext cx="8855795" cy="5028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tângulo 3"/>
          <p:cNvSpPr/>
          <p:nvPr/>
        </p:nvSpPr>
        <p:spPr>
          <a:xfrm>
            <a:off x="2555776" y="260648"/>
            <a:ext cx="6372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RESUMO DOS LEILÕES  NA FASE DA MISTURA OBRIGATÓRIA – 2015 (Mar a Abr) - 7%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C:\Documents and Settings\gcarvalho\Meus documentos\Minhas imagens\ANP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2450" y="150275923"/>
            <a:ext cx="1183821" cy="495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571613"/>
            <a:ext cx="8807186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tângulo 3"/>
          <p:cNvSpPr/>
          <p:nvPr/>
        </p:nvSpPr>
        <p:spPr>
          <a:xfrm>
            <a:off x="2555776" y="260648"/>
            <a:ext cx="6372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RESUMO DOS LEILÕES  NA FASE DA MISTURA OBRIGATÓRIA – 2015 (Mai a Jun) - 7%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571612"/>
            <a:ext cx="8898629" cy="5000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tângulo 2"/>
          <p:cNvSpPr/>
          <p:nvPr/>
        </p:nvSpPr>
        <p:spPr>
          <a:xfrm>
            <a:off x="2555776" y="260648"/>
            <a:ext cx="6372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RESUMO DOS LEILÕES  NA FASE DA MISTURA OBRIGATÓRIA – 2015 (Jul a Ago) - 7%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C:\Documents and Settings\gcarvalho\Meus documentos\Minhas imagens\ANP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2450" y="161963097"/>
            <a:ext cx="1183821" cy="476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242" y="1578123"/>
            <a:ext cx="8931254" cy="5019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tângulo 3"/>
          <p:cNvSpPr/>
          <p:nvPr/>
        </p:nvSpPr>
        <p:spPr>
          <a:xfrm>
            <a:off x="2555776" y="260648"/>
            <a:ext cx="6372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RESUMO DOS LEILÕES  NA FASE DA MISTURA OBRIGATÓRIA – 2015 (Set a Out) - 7%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C:\Documents and Settings\gcarvalho\Meus documentos\Minhas imagens\ANP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2450" y="166792272"/>
            <a:ext cx="1183821" cy="447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 descr="C:\Documents and Settings\gcarvalho\Meus documentos\Minhas imagens\ANP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2450" y="166792272"/>
            <a:ext cx="1183821" cy="447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556792"/>
            <a:ext cx="8794101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tângulo 5"/>
          <p:cNvSpPr/>
          <p:nvPr/>
        </p:nvSpPr>
        <p:spPr>
          <a:xfrm>
            <a:off x="2555776" y="260648"/>
            <a:ext cx="6372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RESUMO DOS LEILÕES  NA FASE DA MISTURA OBRIGATÓRIA – 2015 (Nov a Dez) - 7%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928926" y="142852"/>
            <a:ext cx="52864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RESUMO DOS LEILÕES  NA FASE DA MISTURA OBRIGATÓRIA – 2009</a:t>
            </a:r>
          </a:p>
          <a:p>
            <a:pPr algn="ctr"/>
            <a:r>
              <a:rPr lang="pt-BR" sz="2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3% jan a jun e 4% jul a dez</a:t>
            </a:r>
          </a:p>
          <a:p>
            <a:pPr algn="ctr"/>
            <a:endParaRPr lang="pt-BR" sz="2000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050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3672" y="1657772"/>
            <a:ext cx="8337600" cy="4521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32776"/>
            <a:ext cx="8845169" cy="499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tângulo 2"/>
          <p:cNvSpPr/>
          <p:nvPr/>
        </p:nvSpPr>
        <p:spPr>
          <a:xfrm>
            <a:off x="2555776" y="260648"/>
            <a:ext cx="6372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RESUMO DOS LEILÕES  NA FASE DA MISTURA OBRIGATÓRIA – 2016 (Jan a Fev) - 7%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555776" y="260648"/>
            <a:ext cx="6372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RESUMO DOS LEILÕES</a:t>
            </a:r>
          </a:p>
          <a:p>
            <a:pPr algn="ctr"/>
            <a:r>
              <a:rPr lang="pt-BR" sz="2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MISTURAS OBRIGATÓRIA e VOLUNTÁRIA </a:t>
            </a:r>
          </a:p>
          <a:p>
            <a:pPr algn="ctr"/>
            <a:r>
              <a:rPr lang="pt-BR" sz="2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2016 (Mar a Abr) - 7%</a:t>
            </a:r>
          </a:p>
        </p:txBody>
      </p:sp>
      <p:pic>
        <p:nvPicPr>
          <p:cNvPr id="5" name="Picture 1" descr="C:\Documents and Settings\gcarvalho\Meus documentos\Minhas imagens\ANP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2450" y="176774472"/>
            <a:ext cx="1183821" cy="447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796" y="1538818"/>
            <a:ext cx="8921700" cy="4986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555776" y="260648"/>
            <a:ext cx="6372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RESUMO DOS LEILÕES</a:t>
            </a:r>
          </a:p>
          <a:p>
            <a:pPr algn="ctr"/>
            <a:r>
              <a:rPr lang="pt-BR" sz="2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MISTURAS OBRIGATÓRIA e VOLUNTÁRIA </a:t>
            </a:r>
          </a:p>
          <a:p>
            <a:pPr algn="ctr"/>
            <a:r>
              <a:rPr lang="pt-BR" sz="2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2016 (Mai a Jun) - 7%</a:t>
            </a:r>
          </a:p>
        </p:txBody>
      </p:sp>
      <p:pic>
        <p:nvPicPr>
          <p:cNvPr id="5" name="Picture 1" descr="C:\Documents and Settings\gcarvalho\Meus documentos\Minhas imagens\ANP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2450" y="176774472"/>
            <a:ext cx="1183821" cy="447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511073"/>
            <a:ext cx="8885926" cy="5112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555776" y="260648"/>
            <a:ext cx="6372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RESUMO DOS LEILÕES</a:t>
            </a:r>
          </a:p>
          <a:p>
            <a:pPr algn="ctr"/>
            <a:r>
              <a:rPr lang="pt-BR" sz="2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MISTURAS OBRIGATÓRIA e VOLUNTÁRIA </a:t>
            </a:r>
          </a:p>
          <a:p>
            <a:pPr algn="ctr"/>
            <a:r>
              <a:rPr lang="pt-BR" sz="2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2016 (Jul a Ago) - 7%</a:t>
            </a:r>
          </a:p>
        </p:txBody>
      </p:sp>
      <p:pic>
        <p:nvPicPr>
          <p:cNvPr id="5" name="Picture 1" descr="C:\Documents and Settings\gcarvalho\Meus documentos\Minhas imagens\ANP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2450" y="176774472"/>
            <a:ext cx="1183821" cy="447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" descr="C:\Documents and Settings\gcarvalho\Meus documentos\Minhas imagens\ANP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2450" y="189204599"/>
            <a:ext cx="1183821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3222" y="1556792"/>
            <a:ext cx="8843274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C:\Documents and Settings\gcarvalho\Meus documentos\Minhas imagens\ANP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2450" y="195481573"/>
            <a:ext cx="1183821" cy="514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540446"/>
            <a:ext cx="8932252" cy="4984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tângulo 3"/>
          <p:cNvSpPr/>
          <p:nvPr/>
        </p:nvSpPr>
        <p:spPr>
          <a:xfrm>
            <a:off x="2555776" y="260648"/>
            <a:ext cx="6372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RESUMO DOS LEILÕES</a:t>
            </a:r>
          </a:p>
          <a:p>
            <a:pPr algn="ctr"/>
            <a:r>
              <a:rPr lang="pt-BR" sz="2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MISTURAS OBRIGATÓRIA e VOLUNTÁRIA </a:t>
            </a:r>
          </a:p>
          <a:p>
            <a:pPr algn="ctr"/>
            <a:r>
              <a:rPr lang="pt-BR" sz="2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2016 (Set a Out) - 7%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556792"/>
            <a:ext cx="8924479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tângulo 2"/>
          <p:cNvSpPr/>
          <p:nvPr/>
        </p:nvSpPr>
        <p:spPr>
          <a:xfrm>
            <a:off x="2555776" y="260648"/>
            <a:ext cx="6372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RESUMO DOS LEILÕES</a:t>
            </a:r>
          </a:p>
          <a:p>
            <a:pPr algn="ctr"/>
            <a:r>
              <a:rPr lang="pt-BR" sz="2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MISTURAS OBRIGATÓRIA e VOLUNTÁRIA </a:t>
            </a:r>
          </a:p>
          <a:p>
            <a:pPr algn="ctr"/>
            <a:r>
              <a:rPr lang="pt-BR" sz="2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2016 (Nov a Dez) - 7%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555776" y="260648"/>
            <a:ext cx="6372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RESUMO DOS LEILÕES</a:t>
            </a:r>
          </a:p>
          <a:p>
            <a:pPr algn="ctr"/>
            <a:r>
              <a:rPr lang="pt-BR" sz="2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MISTURAS OBRIGATÓRIA e VOLUNTÁRIA </a:t>
            </a:r>
          </a:p>
          <a:p>
            <a:pPr algn="ctr"/>
            <a:r>
              <a:rPr lang="pt-BR" sz="2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2017 (Jan a Fev) - 7%</a:t>
            </a: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557478"/>
            <a:ext cx="8928993" cy="4967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555776" y="260648"/>
            <a:ext cx="6372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RESUMO DOS LEILÕES</a:t>
            </a:r>
          </a:p>
          <a:p>
            <a:pPr algn="ctr"/>
            <a:r>
              <a:rPr lang="pt-BR" sz="2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MISTURAS OBRIGATÓRIA e VOLUNTÁRIA </a:t>
            </a:r>
          </a:p>
          <a:p>
            <a:pPr algn="ctr"/>
            <a:r>
              <a:rPr lang="pt-BR" sz="2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2017 (Mar a Abr) - 8%</a:t>
            </a: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687" y="1556793"/>
            <a:ext cx="8708627" cy="4986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555776" y="260648"/>
            <a:ext cx="6372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RESUMO DOS LEILÕES</a:t>
            </a:r>
          </a:p>
          <a:p>
            <a:pPr algn="ctr"/>
            <a:r>
              <a:rPr lang="pt-BR" sz="2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MISTURAS OBRIGATÓRIA e VOLUNTÁRIA </a:t>
            </a:r>
          </a:p>
          <a:p>
            <a:pPr algn="ctr"/>
            <a:r>
              <a:rPr lang="pt-BR" sz="2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2017 (Mai a Jun) - 8%</a:t>
            </a: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319" y="1594400"/>
            <a:ext cx="8997362" cy="49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555776" y="260648"/>
            <a:ext cx="6372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RESUMO DOS LEILÕES</a:t>
            </a:r>
          </a:p>
          <a:p>
            <a:pPr algn="ctr"/>
            <a:r>
              <a:rPr lang="pt-BR" sz="2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MISTURAS OBRIGATÓRIA e VOLUNTÁRIA </a:t>
            </a:r>
          </a:p>
          <a:p>
            <a:pPr algn="ctr"/>
            <a:r>
              <a:rPr lang="pt-BR" sz="2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2017 (Jul a Ago) - 8%</a:t>
            </a: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456" y="1556793"/>
            <a:ext cx="8779089" cy="4986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643174" y="127321"/>
            <a:ext cx="60722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RESUMO DOS LEILÕES  NA FASE DA MISTURA OBRIGATÓRIA – 2010</a:t>
            </a:r>
          </a:p>
          <a:p>
            <a:pPr algn="ctr"/>
            <a:r>
              <a:rPr lang="pt-BR" sz="2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5% a partir de janeiro</a:t>
            </a:r>
          </a:p>
        </p:txBody>
      </p:sp>
      <p:pic>
        <p:nvPicPr>
          <p:cNvPr id="3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28800"/>
            <a:ext cx="8337600" cy="4521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555776" y="260648"/>
            <a:ext cx="6372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RESUMO DOS LEILÕES</a:t>
            </a:r>
          </a:p>
          <a:p>
            <a:pPr algn="ctr"/>
            <a:r>
              <a:rPr lang="pt-BR" sz="2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MISTURAS OBRIGATÓRIA e VOLUNTÁRIA </a:t>
            </a:r>
          </a:p>
          <a:p>
            <a:pPr algn="ctr"/>
            <a:r>
              <a:rPr lang="pt-BR" sz="2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2017 (Set a Out) - 8%</a:t>
            </a: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796" y="1556792"/>
            <a:ext cx="8922409" cy="4986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555776" y="260648"/>
            <a:ext cx="6372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RESUMO DOS LEILÕES</a:t>
            </a:r>
          </a:p>
          <a:p>
            <a:pPr algn="ctr"/>
            <a:r>
              <a:rPr lang="pt-BR" sz="2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MISTURAS OBRIGATÓRIA e VOLUNTÁRIA </a:t>
            </a:r>
          </a:p>
          <a:p>
            <a:pPr algn="ctr"/>
            <a:r>
              <a:rPr lang="pt-BR" sz="2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2017 </a:t>
            </a:r>
            <a:r>
              <a:rPr lang="pt-BR" sz="2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(Nov </a:t>
            </a:r>
            <a:r>
              <a:rPr lang="pt-BR" sz="2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a </a:t>
            </a:r>
            <a:r>
              <a:rPr lang="pt-BR" sz="2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Dez) </a:t>
            </a:r>
            <a:r>
              <a:rPr lang="pt-BR" sz="2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- 8%</a:t>
            </a: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 t="1978" b="4230"/>
          <a:stretch>
            <a:fillRect/>
          </a:stretch>
        </p:blipFill>
        <p:spPr bwMode="auto">
          <a:xfrm>
            <a:off x="58356" y="1541553"/>
            <a:ext cx="9025204" cy="5040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555776" y="260648"/>
            <a:ext cx="6372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RESUMO DOS LEILÕES</a:t>
            </a:r>
          </a:p>
          <a:p>
            <a:pPr algn="ctr"/>
            <a:r>
              <a:rPr lang="pt-BR" sz="2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MISTURAS OBRIGATÓRIA e VOLUNTÁRIA </a:t>
            </a:r>
          </a:p>
          <a:p>
            <a:pPr algn="ctr"/>
            <a:r>
              <a:rPr lang="pt-BR" sz="2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2018 (Jan </a:t>
            </a:r>
            <a:r>
              <a:rPr lang="pt-BR" sz="2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a </a:t>
            </a:r>
            <a:r>
              <a:rPr lang="pt-BR" sz="2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Fev) </a:t>
            </a:r>
            <a:r>
              <a:rPr lang="pt-BR" sz="2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- 8%</a:t>
            </a: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" y="1530505"/>
            <a:ext cx="9020136" cy="4994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500298" y="285728"/>
            <a:ext cx="61761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Comentários sobre as sistemáticas dos leilões </a:t>
            </a:r>
            <a:endParaRPr lang="pt-BR" sz="2000" dirty="0"/>
          </a:p>
        </p:txBody>
      </p:sp>
      <p:sp>
        <p:nvSpPr>
          <p:cNvPr id="3" name="Retângulo 5"/>
          <p:cNvSpPr>
            <a:spLocks noChangeArrowheads="1"/>
          </p:cNvSpPr>
          <p:nvPr/>
        </p:nvSpPr>
        <p:spPr bwMode="auto">
          <a:xfrm>
            <a:off x="214282" y="1515341"/>
            <a:ext cx="8572560" cy="4478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15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Utilizou-se, do 1º ao 4º, o sistema “Licitações-e” do Banco do Brasil: ofertas, divididas em até 3 itens, classificadas por preço; </a:t>
            </a:r>
            <a:endParaRPr lang="pt-BR" sz="1500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</a:pPr>
            <a:endParaRPr lang="pt-BR" sz="1500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t-BR" sz="15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Do 5º ao </a:t>
            </a:r>
            <a:r>
              <a:rPr lang="pt-BR" sz="15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7º e do 17º em diante, </a:t>
            </a:r>
            <a:r>
              <a:rPr lang="pt-BR" sz="15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utilizou-se a modalidade pregão eletrônico do sistema “</a:t>
            </a:r>
            <a:r>
              <a:rPr lang="pt-BR" sz="1500" dirty="0" err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ComprasNet</a:t>
            </a:r>
            <a:r>
              <a:rPr lang="pt-BR" sz="15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” do MPOG, em lotes, com disputa de </a:t>
            </a:r>
            <a:r>
              <a:rPr lang="pt-BR" sz="15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preço. O volume ofertado é o mesmo do volume arrematado.</a:t>
            </a:r>
          </a:p>
          <a:p>
            <a:pPr>
              <a:buFont typeface="Arial" pitchFamily="34" charset="0"/>
              <a:buChar char="•"/>
            </a:pPr>
            <a:endParaRPr lang="pt-BR" sz="1500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t-BR" sz="15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Do 8º ao 16º, utilizou-se o Leilão Presencial. Três ofertas em cada envelope; feito em duas rodadas. A partir do 15º, foram duas ofertas em duas rodadas. O volume ofertado pode ser superior ao volume arrematado.</a:t>
            </a:r>
          </a:p>
          <a:p>
            <a:pPr>
              <a:buFont typeface="Arial" pitchFamily="34" charset="0"/>
              <a:buChar char="•"/>
            </a:pPr>
            <a:endParaRPr lang="pt-BR" sz="1500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t-BR" sz="15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A partir do 13º, começou a ser exigida a Autorização para Comercialização para todos os produtores.</a:t>
            </a:r>
          </a:p>
          <a:p>
            <a:pPr>
              <a:buFont typeface="Arial" pitchFamily="34" charset="0"/>
              <a:buChar char="•"/>
            </a:pPr>
            <a:endParaRPr lang="pt-BR" sz="1500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t-BR" sz="15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A partir do 21º Leilão, houve uma diferenciação entre os preços de referência dos itens de maiores volumes e dos demais.</a:t>
            </a:r>
          </a:p>
          <a:p>
            <a:pPr>
              <a:buFont typeface="Arial" pitchFamily="34" charset="0"/>
              <a:buChar char="•"/>
            </a:pPr>
            <a:endParaRPr lang="pt-BR" sz="1500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t-BR" sz="15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A partir do 23º Leilão, foi introduzido o FAL (Fator de Ajuste Logístico) e os lotes foram divididos por região.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500298" y="285728"/>
            <a:ext cx="57150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Comentários sobre as sistemáticas utilizadas nos leilões </a:t>
            </a:r>
            <a:endParaRPr lang="pt-BR" sz="2000" dirty="0"/>
          </a:p>
        </p:txBody>
      </p:sp>
      <p:sp>
        <p:nvSpPr>
          <p:cNvPr id="3" name="Retângulo 5"/>
          <p:cNvSpPr>
            <a:spLocks noChangeArrowheads="1"/>
          </p:cNvSpPr>
          <p:nvPr/>
        </p:nvSpPr>
        <p:spPr bwMode="auto">
          <a:xfrm>
            <a:off x="214282" y="1515341"/>
            <a:ext cx="8572560" cy="540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15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A partir do 26º Leilão, as etapas de seleção das ofertas começaram a ocorrer diretamente entre produtores e distribuidores, sem a etapa prévia de lances na ANP.</a:t>
            </a:r>
          </a:p>
          <a:p>
            <a:endParaRPr lang="pt-BR" sz="1500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r>
              <a:rPr lang="pt-BR" sz="15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Legendas:</a:t>
            </a:r>
          </a:p>
          <a:p>
            <a:endParaRPr lang="pt-BR" sz="1500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marL="228600" indent="-228600">
              <a:buAutoNum type="alphaLcParenR"/>
            </a:pPr>
            <a:r>
              <a:rPr lang="pt-BR" sz="15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Participação </a:t>
            </a:r>
            <a:r>
              <a:rPr lang="pt-BR" sz="15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de produtores de biodiesel autorizados pela ANP e de projetos em execução; </a:t>
            </a:r>
            <a:endParaRPr lang="pt-BR" sz="1500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marL="228600" indent="-228600">
              <a:buAutoNum type="alphaLcParenR"/>
            </a:pPr>
            <a:endParaRPr lang="pt-BR" sz="1500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r>
              <a:rPr lang="pt-BR" sz="15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b) Participação apenas de produtores de biodiesel autorizados pela ANP e detentores do Registro Especial (SRF); </a:t>
            </a:r>
          </a:p>
          <a:p>
            <a:endParaRPr lang="pt-BR" sz="1500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r>
              <a:rPr lang="pt-BR" sz="15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c) Participação apenas de produtores de biodiesel autorizados pela ANP, detentores do Registro Especial (SRF) e do Selo Combustível Social (MDA); </a:t>
            </a:r>
          </a:p>
          <a:p>
            <a:endParaRPr lang="pt-BR" sz="1500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r>
              <a:rPr lang="pt-BR" sz="15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d) Preço: Posição FOB, com PIS/PASEP e COFINS, sem ICMS.</a:t>
            </a:r>
          </a:p>
          <a:p>
            <a:endParaRPr lang="pt-BR" sz="1500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r>
              <a:rPr lang="pt-BR" sz="15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e) A partir do L47 a compra de biodiesel para mistura voluntário ao óleo diesel passou a ser feita também através dos leilões. </a:t>
            </a:r>
          </a:p>
          <a:p>
            <a:endParaRPr lang="pt-BR" sz="1500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marL="342900" indent="-342900">
              <a:buAutoNum type="arabicParenR"/>
            </a:pPr>
            <a:r>
              <a:rPr lang="pt-BR" sz="15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Leilão para negociação  de biodiesel para mistura obrigatória ao óleo diesel.</a:t>
            </a:r>
          </a:p>
          <a:p>
            <a:pPr marL="342900" indent="-342900"/>
            <a:endParaRPr lang="pt-BR" sz="1500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marL="342900" indent="-342900"/>
            <a:r>
              <a:rPr lang="pt-BR" sz="15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2) Leilão para negociação de biodiesel para mistura voluntária ao óleo diesel. </a:t>
            </a:r>
          </a:p>
          <a:p>
            <a:endParaRPr lang="pt-BR" sz="1500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r>
              <a:rPr lang="pt-BR" sz="15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pt-BR" sz="1500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643174" y="127321"/>
            <a:ext cx="60722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RESUMO DOS LEILÕES  NA FASE DA MISTURA OBRIGATÓRIA – 2011 (jan a set)</a:t>
            </a:r>
          </a:p>
          <a:p>
            <a:pPr algn="ctr"/>
            <a:r>
              <a:rPr lang="pt-BR" sz="2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5% desde janeiro 2010</a:t>
            </a:r>
          </a:p>
        </p:txBody>
      </p:sp>
      <p:pic>
        <p:nvPicPr>
          <p:cNvPr id="6" name="Picture 1" descr="C:\Documents and Settings\gcarvalho\Meus documentos\Minhas imagens\ANP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" y="17141638"/>
            <a:ext cx="1183821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0084" y="1628799"/>
            <a:ext cx="8368380" cy="481439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643174" y="127321"/>
            <a:ext cx="60722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RESUMO DOS LEILÕES  NA FASE DA MISTURA OBRIGATÓRIA – 2011 (out a dez)</a:t>
            </a:r>
          </a:p>
          <a:p>
            <a:pPr algn="ctr"/>
            <a:r>
              <a:rPr lang="pt-BR" sz="2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5% desde janeiro 2010</a:t>
            </a:r>
          </a:p>
        </p:txBody>
      </p:sp>
      <p:pic>
        <p:nvPicPr>
          <p:cNvPr id="6" name="Picture 1" descr="C:\Documents and Settings\gcarvalho\Meus documentos\Minhas imagens\ANP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" y="17141638"/>
            <a:ext cx="1183821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56647"/>
            <a:ext cx="9144000" cy="521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643174" y="127321"/>
            <a:ext cx="60722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RESUMO DOS LEILÕES  NA FASE DA MISTURA OBRIGATÓRIA – 2012 (jan a mar)</a:t>
            </a:r>
          </a:p>
          <a:p>
            <a:pPr algn="ctr"/>
            <a:r>
              <a:rPr lang="pt-BR" sz="2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5% desde janeiro 2010</a:t>
            </a:r>
          </a:p>
        </p:txBody>
      </p:sp>
      <p:pic>
        <p:nvPicPr>
          <p:cNvPr id="6" name="Picture 1" descr="C:\Documents and Settings\gcarvalho\Meus documentos\Minhas imagens\ANP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" y="17141638"/>
            <a:ext cx="1183821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84784"/>
            <a:ext cx="9144000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643174" y="127321"/>
            <a:ext cx="60722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RESUMO DOS LEILÕES  NA FASE DA MISTURA OBRIGATÓRIA – 2012 (abr a jun)</a:t>
            </a:r>
          </a:p>
          <a:p>
            <a:pPr algn="ctr"/>
            <a:r>
              <a:rPr lang="pt-BR" sz="2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5% desde janeiro 2010</a:t>
            </a:r>
          </a:p>
        </p:txBody>
      </p:sp>
      <p:pic>
        <p:nvPicPr>
          <p:cNvPr id="6" name="Picture 1" descr="C:\Documents and Settings\gcarvalho\Meus documentos\Minhas imagens\ANP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" y="17141638"/>
            <a:ext cx="1183821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92" y="1490044"/>
            <a:ext cx="9138308" cy="5163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643174" y="127321"/>
            <a:ext cx="60722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RESUMO DOS LEILÕES  NA FASE DA MISTURA OBRIGATÓRIA – 2012 (jul a set)</a:t>
            </a:r>
          </a:p>
          <a:p>
            <a:pPr algn="ctr"/>
            <a:r>
              <a:rPr lang="pt-BR" sz="2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5% desde janeiro 2010</a:t>
            </a:r>
          </a:p>
        </p:txBody>
      </p:sp>
      <p:pic>
        <p:nvPicPr>
          <p:cNvPr id="6" name="Picture 1" descr="C:\Documents and Settings\gcarvalho\Meus documentos\Minhas imagens\ANP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" y="17141638"/>
            <a:ext cx="1183821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484784"/>
            <a:ext cx="9144000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6676</TotalTime>
  <Words>1115</Words>
  <Application>Microsoft Office PowerPoint</Application>
  <PresentationFormat>Apresentação na tela (4:3)</PresentationFormat>
  <Paragraphs>120</Paragraphs>
  <Slides>44</Slides>
  <Notes>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44</vt:i4>
      </vt:variant>
    </vt:vector>
  </HeadingPairs>
  <TitlesOfParts>
    <vt:vector size="46" baseType="lpstr">
      <vt:lpstr>Estrutura padrão</vt:lpstr>
      <vt:lpstr>Planilha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</vt:vector>
  </TitlesOfParts>
  <Company>Anp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Anp</dc:creator>
  <cp:lastModifiedBy>Rafaela Coelho G.G Siqueira</cp:lastModifiedBy>
  <cp:revision>338</cp:revision>
  <dcterms:created xsi:type="dcterms:W3CDTF">2007-05-24T17:38:20Z</dcterms:created>
  <dcterms:modified xsi:type="dcterms:W3CDTF">2018-01-19T19:27:35Z</dcterms:modified>
</cp:coreProperties>
</file>