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90" r:id="rId3"/>
    <p:sldId id="294" r:id="rId4"/>
    <p:sldId id="317" r:id="rId5"/>
    <p:sldId id="315" r:id="rId6"/>
    <p:sldId id="316" r:id="rId7"/>
    <p:sldId id="319" r:id="rId8"/>
    <p:sldId id="309" r:id="rId9"/>
    <p:sldId id="318" r:id="rId10"/>
    <p:sldId id="295" r:id="rId11"/>
    <p:sldId id="291" r:id="rId12"/>
    <p:sldId id="292" r:id="rId13"/>
    <p:sldId id="270" r:id="rId14"/>
  </p:sldIdLst>
  <p:sldSz cx="24384000" cy="13716000"/>
  <p:notesSz cx="6858000" cy="9144000"/>
  <p:embeddedFontLst>
    <p:embeddedFont>
      <p:font typeface="Helvetica Neue" panose="020B0604020202020204" charset="0"/>
      <p:regular r:id="rId16"/>
      <p:bold r:id="rId17"/>
      <p:italic r:id="rId18"/>
      <p:boldItalic r:id="rId19"/>
    </p:embeddedFont>
    <p:embeddedFont>
      <p:font typeface="Helvetica Neue Light" panose="020B0604020202020204" charset="0"/>
      <p:regular r:id="rId20"/>
      <p:bold r:id="rId21"/>
      <p:italic r:id="rId22"/>
      <p:boldItalic r:id="rId23"/>
    </p:embeddedFont>
    <p:embeddedFont>
      <p:font typeface="Gill Sans" panose="020B0604020202020204" charset="0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1" roundtripDataSignature="AMtx7mgdkXf7d/1F5rtui9oUwDf3/uTC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5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BD3425F-98F2-4F34-9627-E451C72C5AE2}">
  <a:tblStyle styleId="{8BD3425F-98F2-4F34-9627-E451C72C5AE2}" styleName="Table_0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842" autoAdjust="0"/>
  </p:normalViewPr>
  <p:slideViewPr>
    <p:cSldViewPr snapToGrid="0">
      <p:cViewPr varScale="1">
        <p:scale>
          <a:sx n="30" d="100"/>
          <a:sy n="30" d="100"/>
        </p:scale>
        <p:origin x="908" y="1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51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25597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7766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2400" dirty="0" smtClean="0">
                <a:latin typeface="Helvetica Neue Light" panose="020B0604020202020204" charset="0"/>
              </a:rPr>
              <a:t>INMETRO, IBAMA, CREA, ANTT, Departamento Nacional de Trânsito, IPEM RJ e Prefeitura do RJ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18876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798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anco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9" cy="4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Marcadores">
  <p:cSld name="Título e Marcadore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6"/>
          <p:cNvSpPr txBox="1">
            <a:spLocks noGrp="1"/>
          </p:cNvSpPr>
          <p:nvPr>
            <p:ph type="title"/>
          </p:nvPr>
        </p:nvSpPr>
        <p:spPr>
          <a:xfrm>
            <a:off x="4387453" y="625077"/>
            <a:ext cx="15609095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 Light"/>
              <a:buNone/>
              <a:defRPr sz="11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6"/>
          <p:cNvSpPr txBox="1">
            <a:spLocks noGrp="1"/>
          </p:cNvSpPr>
          <p:nvPr>
            <p:ph type="body" idx="1"/>
          </p:nvPr>
        </p:nvSpPr>
        <p:spPr>
          <a:xfrm>
            <a:off x="4387453" y="3661171"/>
            <a:ext cx="15609095" cy="884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466725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Helvetica Neue Light"/>
              <a:buChar char="•"/>
              <a:defRPr sz="50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466725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Helvetica Neue Light"/>
              <a:buChar char="•"/>
              <a:defRPr sz="50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lvl="2" indent="-466725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Helvetica Neue Light"/>
              <a:buChar char="•"/>
              <a:defRPr sz="50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lvl="3" indent="-466725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Helvetica Neue Light"/>
              <a:buChar char="•"/>
              <a:defRPr sz="50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lvl="4" indent="-466725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750"/>
              <a:buFont typeface="Helvetica Neue Light"/>
              <a:buChar char="•"/>
              <a:defRPr sz="50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6"/>
          <p:cNvSpPr txBox="1">
            <a:spLocks noGrp="1"/>
          </p:cNvSpPr>
          <p:nvPr>
            <p:ph type="sldNum" idx="12"/>
          </p:nvPr>
        </p:nvSpPr>
        <p:spPr>
          <a:xfrm>
            <a:off x="11935814" y="13010554"/>
            <a:ext cx="494513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 txBox="1">
            <a:spLocks noGrp="1"/>
          </p:cNvSpPr>
          <p:nvPr>
            <p:ph type="title"/>
          </p:nvPr>
        </p:nvSpPr>
        <p:spPr>
          <a:xfrm>
            <a:off x="831220" y="1985533"/>
            <a:ext cx="22721602" cy="5473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0"/>
              <a:buFont typeface="Arial"/>
              <a:buNone/>
              <a:defRPr sz="13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body" idx="1"/>
          </p:nvPr>
        </p:nvSpPr>
        <p:spPr>
          <a:xfrm>
            <a:off x="831198" y="7557665"/>
            <a:ext cx="22721603" cy="2113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sldNum" idx="12"/>
          </p:nvPr>
        </p:nvSpPr>
        <p:spPr>
          <a:xfrm>
            <a:off x="23188841" y="12524797"/>
            <a:ext cx="867582" cy="870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>
  <p:cSld name="Cabeçalho da Seção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8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199" cy="570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Helvetica Neue Light"/>
              <a:buNone/>
              <a:defRPr sz="1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8"/>
          <p:cNvSpPr txBox="1">
            <a:spLocks noGrp="1"/>
          </p:cNvSpPr>
          <p:nvPr>
            <p:ph type="body" idx="1"/>
          </p:nvPr>
        </p:nvSpPr>
        <p:spPr>
          <a:xfrm>
            <a:off x="1663700" y="9178927"/>
            <a:ext cx="21031199" cy="300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888888"/>
              </a:buClr>
              <a:buSzPts val="4800"/>
              <a:buFont typeface="Helvetica Neue Light"/>
              <a:buNone/>
              <a:defRPr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533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800"/>
              <a:buChar char="○"/>
              <a:defRPr/>
            </a:lvl2pPr>
            <a:lvl3pPr marL="1371600" lvl="2" indent="-533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800"/>
              <a:buChar char="■"/>
              <a:defRPr/>
            </a:lvl3pPr>
            <a:lvl4pPr marL="1828800" lvl="3" indent="-533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800"/>
              <a:buChar char="●"/>
              <a:defRPr/>
            </a:lvl4pPr>
            <a:lvl5pPr marL="2286000" lvl="4" indent="-533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800"/>
              <a:buChar char="○"/>
              <a:defRPr/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8"/>
          <p:cNvSpPr txBox="1">
            <a:spLocks noGrp="1"/>
          </p:cNvSpPr>
          <p:nvPr>
            <p:ph type="sldNum" idx="12"/>
          </p:nvPr>
        </p:nvSpPr>
        <p:spPr>
          <a:xfrm>
            <a:off x="16328741" y="12220261"/>
            <a:ext cx="622707" cy="647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None/>
              <a:defRPr sz="36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 2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9"/>
          <p:cNvSpPr txBox="1">
            <a:spLocks noGrp="1"/>
          </p:cNvSpPr>
          <p:nvPr>
            <p:ph type="title"/>
          </p:nvPr>
        </p:nvSpPr>
        <p:spPr>
          <a:xfrm>
            <a:off x="831221" y="1985533"/>
            <a:ext cx="22721601" cy="5473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0"/>
              <a:buFont typeface="Arial"/>
              <a:buNone/>
              <a:defRPr sz="13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9"/>
          <p:cNvSpPr txBox="1">
            <a:spLocks noGrp="1"/>
          </p:cNvSpPr>
          <p:nvPr>
            <p:ph type="body" idx="1"/>
          </p:nvPr>
        </p:nvSpPr>
        <p:spPr>
          <a:xfrm>
            <a:off x="831199" y="7557666"/>
            <a:ext cx="22721602" cy="2113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400"/>
              <a:buFont typeface="Arial"/>
              <a:buNone/>
              <a:defRPr sz="7400"/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9"/>
          <p:cNvSpPr txBox="1">
            <a:spLocks noGrp="1"/>
          </p:cNvSpPr>
          <p:nvPr>
            <p:ph type="sldNum" idx="12"/>
          </p:nvPr>
        </p:nvSpPr>
        <p:spPr>
          <a:xfrm>
            <a:off x="23188838" y="12524796"/>
            <a:ext cx="867584" cy="870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faixa">
  <p:cSld name="1_faixa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1209918"/>
            <a:ext cx="24384001" cy="257810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8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9" cy="4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aixa">
  <p:cSld name="faixa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1209918"/>
            <a:ext cx="24384001" cy="257810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9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9" cy="4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ullets">
  <p:cSld name="Title &amp; Bulle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0"/>
          <p:cNvSpPr txBox="1">
            <a:spLocks noGrp="1"/>
          </p:cNvSpPr>
          <p:nvPr>
            <p:ph type="title"/>
          </p:nvPr>
        </p:nvSpPr>
        <p:spPr>
          <a:xfrm>
            <a:off x="4387453" y="625077"/>
            <a:ext cx="15609095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0"/>
              <a:buFont typeface="Helvetica Neue Light"/>
              <a:buNone/>
              <a:defRPr sz="11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body" idx="1"/>
          </p:nvPr>
        </p:nvSpPr>
        <p:spPr>
          <a:xfrm>
            <a:off x="4387453" y="3661171"/>
            <a:ext cx="15609095" cy="884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lvl="2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lvl="3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lvl="4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11935814" y="13010554"/>
            <a:ext cx="494513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Title &amp; Sub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/>
          <p:nvPr/>
        </p:nvSpPr>
        <p:spPr>
          <a:xfrm>
            <a:off x="-6281143" y="-1030784"/>
            <a:ext cx="37327289" cy="16158568"/>
          </a:xfrm>
          <a:prstGeom prst="rect">
            <a:avLst/>
          </a:prstGeom>
          <a:solidFill>
            <a:srgbClr val="6BCDB3"/>
          </a:solidFill>
          <a:ln>
            <a:noFill/>
          </a:ln>
          <a:effectLst>
            <a:outerShdw blurRad="38100" dist="127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Helvetica Neue Light"/>
              <a:buNone/>
            </a:pPr>
            <a:endParaRPr sz="5000" b="0" i="0" u="none" strike="noStrike" cap="none">
              <a:solidFill>
                <a:srgbClr val="000000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3" name="Google Shape;23;p21"/>
          <p:cNvSpPr txBox="1">
            <a:spLocks noGrp="1"/>
          </p:cNvSpPr>
          <p:nvPr>
            <p:ph type="sldNum" idx="12"/>
          </p:nvPr>
        </p:nvSpPr>
        <p:spPr>
          <a:xfrm>
            <a:off x="11935814" y="13010554"/>
            <a:ext cx="494513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Title &amp; Subtitle 2">
    <p:bg>
      <p:bgPr>
        <a:solidFill>
          <a:srgbClr val="000000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1739899" y="2298699"/>
            <a:ext cx="20904202" cy="4635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400"/>
              <a:buFont typeface="Gill Sans"/>
              <a:buNone/>
              <a:defRPr sz="11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1739899" y="7061200"/>
            <a:ext cx="20904202" cy="15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Gill Sans"/>
              <a:buNone/>
              <a:defRPr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Gill Sans"/>
              <a:buNone/>
              <a:defRPr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Gill Sans"/>
              <a:buNone/>
              <a:defRPr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Gill Sans"/>
              <a:buNone/>
              <a:defRPr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Gill Sans"/>
              <a:buNone/>
              <a:defRPr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sldNum" idx="12"/>
          </p:nvPr>
        </p:nvSpPr>
        <p:spPr>
          <a:xfrm>
            <a:off x="11969749" y="13093700"/>
            <a:ext cx="419101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ullets">
  <p:cSld name="Title &amp; Bullets 2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3"/>
          <p:cNvSpPr txBox="1">
            <a:spLocks noGrp="1"/>
          </p:cNvSpPr>
          <p:nvPr>
            <p:ph type="title"/>
          </p:nvPr>
        </p:nvSpPr>
        <p:spPr>
          <a:xfrm>
            <a:off x="4387453" y="625077"/>
            <a:ext cx="15609095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0"/>
              <a:buFont typeface="Helvetica Neue Light"/>
              <a:buNone/>
              <a:defRPr sz="11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body" idx="1"/>
          </p:nvPr>
        </p:nvSpPr>
        <p:spPr>
          <a:xfrm>
            <a:off x="4387453" y="3661171"/>
            <a:ext cx="15609095" cy="884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lvl="2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lvl="3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lvl="4" indent="-457200" algn="l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 Light"/>
              <a:buChar char="•"/>
              <a:defRPr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sldNum" idx="12"/>
          </p:nvPr>
        </p:nvSpPr>
        <p:spPr>
          <a:xfrm>
            <a:off x="11935814" y="13010554"/>
            <a:ext cx="494513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anja">
  <p:cSld name="laranja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24" descr="page9image264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4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9" cy="4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exto 1">
  <p:cSld name="Slide de Texto 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" y="-2"/>
            <a:ext cx="24384003" cy="1371600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25"/>
          <p:cNvSpPr txBox="1">
            <a:spLocks noGrp="1"/>
          </p:cNvSpPr>
          <p:nvPr>
            <p:ph type="body" idx="1"/>
          </p:nvPr>
        </p:nvSpPr>
        <p:spPr>
          <a:xfrm>
            <a:off x="837473" y="2692180"/>
            <a:ext cx="22709054" cy="9989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79A"/>
              </a:buClr>
              <a:buSzPts val="4400"/>
              <a:buFont typeface="Helvetica Neue"/>
              <a:buNone/>
              <a:defRPr sz="4400">
                <a:solidFill>
                  <a:srgbClr val="95979A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79A"/>
              </a:buClr>
              <a:buSzPts val="4400"/>
              <a:buFont typeface="Helvetica Neue"/>
              <a:buNone/>
              <a:defRPr sz="4400">
                <a:solidFill>
                  <a:srgbClr val="95979A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79A"/>
              </a:buClr>
              <a:buSzPts val="4400"/>
              <a:buFont typeface="Helvetica Neue"/>
              <a:buNone/>
              <a:defRPr sz="4400">
                <a:solidFill>
                  <a:srgbClr val="95979A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79A"/>
              </a:buClr>
              <a:buSzPts val="4400"/>
              <a:buFont typeface="Helvetica Neue"/>
              <a:buNone/>
              <a:defRPr sz="4400">
                <a:solidFill>
                  <a:srgbClr val="95979A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979A"/>
              </a:buClr>
              <a:buSzPts val="4400"/>
              <a:buFont typeface="Helvetica Neue"/>
              <a:buNone/>
              <a:defRPr sz="4400">
                <a:solidFill>
                  <a:srgbClr val="95979A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5"/>
          <p:cNvSpPr txBox="1">
            <a:spLocks noGrp="1"/>
          </p:cNvSpPr>
          <p:nvPr>
            <p:ph type="title"/>
          </p:nvPr>
        </p:nvSpPr>
        <p:spPr>
          <a:xfrm>
            <a:off x="837475" y="822050"/>
            <a:ext cx="22709051" cy="1470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BC02"/>
              </a:buClr>
              <a:buSzPts val="8000"/>
              <a:buFont typeface="Helvetica Neue"/>
              <a:buNone/>
              <a:defRPr sz="8000" cap="none">
                <a:solidFill>
                  <a:srgbClr val="ADBC0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5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9" cy="4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D4F"/>
              </a:buClr>
              <a:buSzPts val="2400"/>
              <a:buFont typeface="Helvetica Neue Light"/>
              <a:buNone/>
              <a:defRPr sz="2400">
                <a:solidFill>
                  <a:srgbClr val="4C4D4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 b="0" i="0" u="none" strike="noStrike" cap="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>
            <a:spLocks noGrp="1"/>
          </p:cNvSpPr>
          <p:nvPr>
            <p:ph type="title"/>
          </p:nvPr>
        </p:nvSpPr>
        <p:spPr>
          <a:xfrm>
            <a:off x="831198" y="1186732"/>
            <a:ext cx="22721603" cy="1527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00"/>
              <a:buFont typeface="Arial"/>
              <a:buNone/>
              <a:defRPr sz="7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6"/>
          <p:cNvSpPr txBox="1">
            <a:spLocks noGrp="1"/>
          </p:cNvSpPr>
          <p:nvPr>
            <p:ph type="body" idx="1"/>
          </p:nvPr>
        </p:nvSpPr>
        <p:spPr>
          <a:xfrm>
            <a:off x="831198" y="3073266"/>
            <a:ext cx="22721603" cy="9110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t" anchorCtr="0">
            <a:normAutofit/>
          </a:bodyPr>
          <a:lstStyle>
            <a:lvl1pPr marL="457200" marR="0" lvl="0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•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•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•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•"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6"/>
          <p:cNvSpPr txBox="1">
            <a:spLocks noGrp="1"/>
          </p:cNvSpPr>
          <p:nvPr>
            <p:ph type="sldNum" idx="12"/>
          </p:nvPr>
        </p:nvSpPr>
        <p:spPr>
          <a:xfrm>
            <a:off x="23188841" y="12524797"/>
            <a:ext cx="867582" cy="870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775" tIns="243775" rIns="243775" bIns="243775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image" Target="../media/image6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15" name="Google Shape;100;p6"/>
          <p:cNvSpPr txBox="1"/>
          <p:nvPr/>
        </p:nvSpPr>
        <p:spPr>
          <a:xfrm>
            <a:off x="509495" y="879415"/>
            <a:ext cx="17039201" cy="1210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ESULTADOS</a:t>
            </a:r>
            <a:endParaRPr sz="60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167514"/>
              </p:ext>
            </p:extLst>
          </p:nvPr>
        </p:nvGraphicFramePr>
        <p:xfrm>
          <a:off x="5179007" y="2980945"/>
          <a:ext cx="14081760" cy="8284463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977441">
                  <a:extLst>
                    <a:ext uri="{9D8B030D-6E8A-4147-A177-3AD203B41FA5}">
                      <a16:colId xmlns:a16="http://schemas.microsoft.com/office/drawing/2014/main" val="2791827737"/>
                    </a:ext>
                  </a:extLst>
                </a:gridCol>
                <a:gridCol w="5089599">
                  <a:extLst>
                    <a:ext uri="{9D8B030D-6E8A-4147-A177-3AD203B41FA5}">
                      <a16:colId xmlns:a16="http://schemas.microsoft.com/office/drawing/2014/main" val="2311846014"/>
                    </a:ext>
                  </a:extLst>
                </a:gridCol>
                <a:gridCol w="3190240">
                  <a:extLst>
                    <a:ext uri="{9D8B030D-6E8A-4147-A177-3AD203B41FA5}">
                      <a16:colId xmlns:a16="http://schemas.microsoft.com/office/drawing/2014/main" val="1037939903"/>
                    </a:ext>
                  </a:extLst>
                </a:gridCol>
                <a:gridCol w="2824480">
                  <a:extLst>
                    <a:ext uri="{9D8B030D-6E8A-4147-A177-3AD203B41FA5}">
                      <a16:colId xmlns:a16="http://schemas.microsoft.com/office/drawing/2014/main" val="1515153214"/>
                    </a:ext>
                  </a:extLst>
                </a:gridCol>
              </a:tblGrid>
              <a:tr h="1243583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  <a:latin typeface="Helvetica Neue Light" panose="020B0604020202020204" charset="0"/>
                        </a:rPr>
                        <a:t>M</a:t>
                      </a:r>
                      <a:r>
                        <a:rPr lang="pt-BR" sz="3600" b="1" u="none" strike="noStrike" dirty="0" smtClean="0">
                          <a:effectLst/>
                          <a:latin typeface="Helvetica Neue Light" panose="020B0604020202020204" charset="0"/>
                        </a:rPr>
                        <a:t>Ê</a:t>
                      </a:r>
                      <a:r>
                        <a:rPr lang="pt-BR" sz="3200" b="1" u="none" strike="noStrike" dirty="0" smtClean="0">
                          <a:effectLst/>
                          <a:latin typeface="Helvetica Neue Light" panose="020B0604020202020204" charset="0"/>
                        </a:rPr>
                        <a:t>S 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  <a:latin typeface="Helvetica Neue Light" panose="020B0604020202020204" charset="0"/>
                        </a:rPr>
                        <a:t>Nº  DE ATENDIMENTOS 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  <a:latin typeface="Helvetica Neue Light" panose="020B0604020202020204" charset="0"/>
                        </a:rPr>
                        <a:t>GASOLINA (LITRO) 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  <a:latin typeface="Helvetica Neue Light" panose="020B0604020202020204" charset="0"/>
                        </a:rPr>
                        <a:t>ETANOL (LITRO)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27731825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mai/20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47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1.151,82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>
                          <a:effectLst/>
                        </a:rPr>
                        <a:t>53,56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073907058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jun/20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219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3.051,73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3.283,56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89279907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jul/20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>
                          <a:effectLst/>
                        </a:rPr>
                        <a:t>254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4.358,91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5.072,4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55350802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ago/20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393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5.536,06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8.459,19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74108052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set/20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279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9.092,22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2.333,56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40922603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out/20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307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9.186,38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2.991,07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42761343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nov/20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570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14.442,35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4.349,00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58927849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dez/20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473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13.242,75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4.321,12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7410304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jan/21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503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12.561,69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2.763,75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96688723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fev/21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657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15.093,13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4.199,45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80514122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mar/21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837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20.361,67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4.588,72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92572726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abr/21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>
                          <a:effectLst/>
                        </a:rPr>
                        <a:t>780</a:t>
                      </a:r>
                      <a:endParaRPr lang="pt-BR" sz="3200" b="0" i="0" u="none" strike="noStrike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12.433,32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8.256,85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03485491"/>
                  </a:ext>
                </a:extLst>
              </a:tr>
              <a:tr h="4525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err="1" smtClean="0">
                          <a:effectLst/>
                        </a:rPr>
                        <a:t>mai</a:t>
                      </a:r>
                      <a:r>
                        <a:rPr lang="pt-BR" sz="3200" u="none" strike="noStrike" dirty="0" smtClean="0">
                          <a:effectLst/>
                        </a:rPr>
                        <a:t>/21*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>
                          <a:effectLst/>
                        </a:rPr>
                        <a:t>152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3.381,51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u="none" strike="noStrike" dirty="0" smtClean="0">
                          <a:effectLst/>
                        </a:rPr>
                        <a:t>1.257,64</a:t>
                      </a:r>
                      <a:endParaRPr lang="pt-BR" sz="3200" b="0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18937159"/>
                  </a:ext>
                </a:extLst>
              </a:tr>
              <a:tr h="61849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</a:rPr>
                        <a:t>TOTAL 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</a:rPr>
                        <a:t>5.471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</a:rPr>
                        <a:t>123.893,54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 smtClean="0">
                          <a:effectLst/>
                        </a:rPr>
                        <a:t>51.929,87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effectLst/>
                        <a:latin typeface="Helvetica Neue Light" panose="020B060402020202020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36030367"/>
                  </a:ext>
                </a:extLst>
              </a:tr>
            </a:tbl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5212080" y="11430000"/>
            <a:ext cx="14048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latin typeface="Helvetica Neue Light" panose="020B0604020202020204" charset="0"/>
              </a:rPr>
              <a:t>* Contabilizados até o dia 05/05/2021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930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3" name="Google Shape;100;p6"/>
          <p:cNvSpPr txBox="1"/>
          <p:nvPr/>
        </p:nvSpPr>
        <p:spPr>
          <a:xfrm>
            <a:off x="509495" y="879415"/>
            <a:ext cx="17039201" cy="1210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ENÁRIO </a:t>
            </a: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NTERNACIONAL</a:t>
            </a:r>
            <a:endParaRPr sz="60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t="33915" b="28808"/>
          <a:stretch/>
        </p:blipFill>
        <p:spPr>
          <a:xfrm>
            <a:off x="16485958" y="5533962"/>
            <a:ext cx="3585263" cy="83529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/>
          <a:srcRect t="29319" b="29830"/>
          <a:stretch/>
        </p:blipFill>
        <p:spPr>
          <a:xfrm>
            <a:off x="16535511" y="3984707"/>
            <a:ext cx="3535710" cy="90273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78938" y="3626714"/>
            <a:ext cx="2739957" cy="171247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48225" y="6996614"/>
            <a:ext cx="2605245" cy="12614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77711" y="5666046"/>
            <a:ext cx="2250263" cy="140641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06295" y="7284925"/>
            <a:ext cx="3212600" cy="84836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5591" y="2885535"/>
            <a:ext cx="2981807" cy="155053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42233" y="4779060"/>
            <a:ext cx="2999123" cy="1499562"/>
          </a:xfrm>
          <a:prstGeom prst="rect">
            <a:avLst/>
          </a:prstGeom>
        </p:spPr>
      </p:pic>
      <p:cxnSp>
        <p:nvCxnSpPr>
          <p:cNvPr id="14" name="Conector reto 13"/>
          <p:cNvCxnSpPr/>
          <p:nvPr/>
        </p:nvCxnSpPr>
        <p:spPr>
          <a:xfrm flipH="1">
            <a:off x="16041311" y="3906504"/>
            <a:ext cx="2195" cy="8262792"/>
          </a:xfrm>
          <a:prstGeom prst="line">
            <a:avLst/>
          </a:prstGeom>
          <a:ln>
            <a:solidFill>
              <a:srgbClr val="CC5C37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6" name="Imagem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1544" y="8833741"/>
            <a:ext cx="1961331" cy="1684993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1544" y="11018646"/>
            <a:ext cx="2891926" cy="612408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13"/>
          <a:srcRect t="15788" b="20893"/>
          <a:stretch/>
        </p:blipFill>
        <p:spPr>
          <a:xfrm>
            <a:off x="19319851" y="9268137"/>
            <a:ext cx="2067962" cy="1309416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14"/>
          <a:srcRect b="11869"/>
          <a:stretch/>
        </p:blipFill>
        <p:spPr>
          <a:xfrm>
            <a:off x="22148666" y="9078876"/>
            <a:ext cx="1809750" cy="1594948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985054" y="10952165"/>
            <a:ext cx="2117407" cy="526551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835591" y="6699767"/>
            <a:ext cx="2945860" cy="1841298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299486" y="8943922"/>
            <a:ext cx="3080504" cy="1540252"/>
          </a:xfrm>
          <a:prstGeom prst="rect">
            <a:avLst/>
          </a:prstGeom>
        </p:spPr>
      </p:pic>
      <p:sp>
        <p:nvSpPr>
          <p:cNvPr id="29" name="Google Shape;100;p6"/>
          <p:cNvSpPr txBox="1"/>
          <p:nvPr/>
        </p:nvSpPr>
        <p:spPr>
          <a:xfrm>
            <a:off x="1158521" y="4380985"/>
            <a:ext cx="8980094" cy="6196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J</a:t>
            </a:r>
            <a:r>
              <a:rPr lang="pt-BR" sz="4400" i="0" u="none" strike="noStrike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á existem no cenário internacional diversas empresas que atuam prestand</a:t>
            </a:r>
            <a:r>
              <a:rPr lang="pt-B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 serviços de entrega de combustíveis ao consumidor final.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endParaRPr lang="pt-BR" sz="4400" i="0" u="none" strike="noStrike" cap="none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4400" i="0" u="none" strike="noStrike" cap="none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Dentre os países que autorizaram a prática, estão os Estados Unidos, o Canadá, o Reino Unido, a Índia e os Emirados Árabes Unidos.</a:t>
            </a:r>
            <a:endParaRPr lang="pt-BR" sz="44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985054" y="8398503"/>
            <a:ext cx="2605907" cy="833890"/>
          </a:xfrm>
          <a:prstGeom prst="rect">
            <a:avLst/>
          </a:prstGeom>
        </p:spPr>
      </p:pic>
      <p:pic>
        <p:nvPicPr>
          <p:cNvPr id="1026" name="Picture 2" descr="Canadá – Wikipédia, a enciclopédia livre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302" y="10804758"/>
            <a:ext cx="3392473" cy="160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41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9532" y="3401644"/>
            <a:ext cx="17924936" cy="8466810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17237413" y="5933872"/>
            <a:ext cx="1867710" cy="56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510392" y="11201632"/>
            <a:ext cx="15197846" cy="21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" name="Conector reto 7"/>
          <p:cNvCxnSpPr/>
          <p:nvPr/>
        </p:nvCxnSpPr>
        <p:spPr>
          <a:xfrm flipH="1">
            <a:off x="4649821" y="11420272"/>
            <a:ext cx="13579813" cy="709"/>
          </a:xfrm>
          <a:prstGeom prst="line">
            <a:avLst/>
          </a:prstGeom>
          <a:ln>
            <a:solidFill>
              <a:srgbClr val="CC5C37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Fluxograma: Conector 9"/>
          <p:cNvSpPr/>
          <p:nvPr/>
        </p:nvSpPr>
        <p:spPr>
          <a:xfrm>
            <a:off x="4541195" y="11286400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Fluxograma: Conector 10"/>
          <p:cNvSpPr/>
          <p:nvPr/>
        </p:nvSpPr>
        <p:spPr>
          <a:xfrm>
            <a:off x="7086605" y="11283157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luxograma: Conector 11"/>
          <p:cNvSpPr/>
          <p:nvPr/>
        </p:nvSpPr>
        <p:spPr>
          <a:xfrm>
            <a:off x="9923835" y="11279914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Fluxograma: Conector 12"/>
          <p:cNvSpPr/>
          <p:nvPr/>
        </p:nvSpPr>
        <p:spPr>
          <a:xfrm>
            <a:off x="13986752" y="11296129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Fluxograma: Conector 13"/>
          <p:cNvSpPr/>
          <p:nvPr/>
        </p:nvSpPr>
        <p:spPr>
          <a:xfrm>
            <a:off x="18185861" y="11292889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5058383" y="10625615"/>
            <a:ext cx="252919" cy="505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7564877" y="10549879"/>
            <a:ext cx="252919" cy="505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/>
          <p:cNvSpPr/>
          <p:nvPr/>
        </p:nvSpPr>
        <p:spPr>
          <a:xfrm>
            <a:off x="10463719" y="10586474"/>
            <a:ext cx="252919" cy="505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14510426" y="10466960"/>
            <a:ext cx="252919" cy="505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/>
          <p:cNvSpPr/>
          <p:nvPr/>
        </p:nvSpPr>
        <p:spPr>
          <a:xfrm>
            <a:off x="17581174" y="10500530"/>
            <a:ext cx="1232120" cy="591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Google Shape;100;p6"/>
          <p:cNvSpPr txBox="1"/>
          <p:nvPr/>
        </p:nvSpPr>
        <p:spPr>
          <a:xfrm>
            <a:off x="541973" y="854596"/>
            <a:ext cx="18271321" cy="2133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GO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FIT: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IONEIRA DA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NOVAÇ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Ã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 </a:t>
            </a:r>
            <a:b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EM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BASTECIMENTO NO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RASIL</a:t>
            </a:r>
            <a:endParaRPr sz="54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" name="Fluxograma: Conector 20"/>
          <p:cNvSpPr/>
          <p:nvPr/>
        </p:nvSpPr>
        <p:spPr>
          <a:xfrm>
            <a:off x="18540919" y="11279914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Fluxograma: Conector 21"/>
          <p:cNvSpPr/>
          <p:nvPr/>
        </p:nvSpPr>
        <p:spPr>
          <a:xfrm>
            <a:off x="18901621" y="11279914"/>
            <a:ext cx="272375" cy="267743"/>
          </a:xfrm>
          <a:prstGeom prst="flowChartConnector">
            <a:avLst/>
          </a:prstGeom>
          <a:solidFill>
            <a:srgbClr val="CC5C37"/>
          </a:solidFill>
          <a:ln>
            <a:solidFill>
              <a:srgbClr val="CC5C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3502" y="3789507"/>
            <a:ext cx="3875532" cy="615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9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5C37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20292" y="4905164"/>
            <a:ext cx="6943417" cy="3905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0" y="2586183"/>
            <a:ext cx="14313742" cy="8977893"/>
          </a:xfrm>
          <a:prstGeom prst="rect">
            <a:avLst/>
          </a:prstGeom>
        </p:spPr>
      </p:pic>
      <p:sp>
        <p:nvSpPr>
          <p:cNvPr id="5" name="Google Shape;100;p6"/>
          <p:cNvSpPr txBox="1"/>
          <p:nvPr/>
        </p:nvSpPr>
        <p:spPr>
          <a:xfrm>
            <a:off x="14264408" y="5125878"/>
            <a:ext cx="8640960" cy="194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 primeiro delivery de combustível do Brasil.</a:t>
            </a:r>
            <a:endParaRPr sz="60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15" name="Google Shape;100;p6"/>
          <p:cNvSpPr txBox="1"/>
          <p:nvPr/>
        </p:nvSpPr>
        <p:spPr>
          <a:xfrm>
            <a:off x="509495" y="879415"/>
            <a:ext cx="17039201" cy="1210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OMO </a:t>
            </a: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UNCIONA</a:t>
            </a:r>
            <a:endParaRPr sz="60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l="71372" t="4535" r="6808" b="21594"/>
          <a:stretch/>
        </p:blipFill>
        <p:spPr>
          <a:xfrm>
            <a:off x="0" y="3223007"/>
            <a:ext cx="5449062" cy="8713959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753632" y="6344486"/>
            <a:ext cx="2505746" cy="3121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632" y="5911669"/>
            <a:ext cx="2578237" cy="865633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449062" y="3357352"/>
            <a:ext cx="17613630" cy="8152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35467" tIns="135467" rIns="135467" bIns="135467" numCol="1" spcCol="38100" rtlCol="0" anchor="ctr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usuário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baixa o aplicativo </a:t>
            </a:r>
            <a:r>
              <a:rPr lang="pt-BR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GOfit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em seu celular,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cria sua conta, cadastra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seu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veículo e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seleciona localização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,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horário,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tipo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 quantidade de combustível que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deseja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adquirir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 Se for encher o tanque, 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aplicativo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já está configurado para reconhecer quantos litros o veículo necessita.</a:t>
            </a:r>
          </a:p>
          <a:p>
            <a:pPr marL="514350" indent="-514350" algn="just">
              <a:buFont typeface="+mj-lt"/>
              <a:buAutoNum type="arabicPeriod"/>
            </a:pPr>
            <a:endParaRPr lang="pt-BR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Após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 recebimento do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pedido,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é feita uma checagem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para avaliar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 o veículo está em local adequado para abastecimento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(considerando-se latitude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 longitude no formato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WGS84 em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graus decimais)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e, caso aprovado, envia-se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 pedido ao Motorista </a:t>
            </a:r>
            <a:r>
              <a:rPr lang="pt-BR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GOfit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endParaRPr lang="pt-BR" sz="32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Chegando ao local, 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Motorista </a:t>
            </a:r>
            <a:r>
              <a:rPr lang="pt-BR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GOfit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realiza 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abastecimento seguindo todos os passos do procedimento de segurança estabelecido, apresentado a seguir.</a:t>
            </a:r>
            <a:endParaRPr lang="pt-BR" sz="32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pt-BR" sz="32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 usuário realiza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 pagamento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pelo aplicativo, através do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cartão de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crédito. Ele receberá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por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/>
            </a:r>
            <a:b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</a:b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e-mail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um recibo e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 nota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fiscal com todos os dados do abastecimento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Caso haja alguma diferença entre o volume solicitado e o abastecido, é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feito um estorno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ou cobrança 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adicional referente </a:t>
            </a:r>
            <a:r>
              <a:rPr lang="pt-B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à diferença de valor por meio do sistema do cartão de crédito</a:t>
            </a:r>
            <a:r>
              <a:rPr lang="pt-B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</a:t>
            </a:r>
            <a:endParaRPr lang="pt-BR" sz="32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778" y="7373933"/>
            <a:ext cx="2733943" cy="816513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778" y="8294163"/>
            <a:ext cx="2733943" cy="8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8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15" name="Google Shape;100;p6"/>
          <p:cNvSpPr txBox="1"/>
          <p:nvPr/>
        </p:nvSpPr>
        <p:spPr>
          <a:xfrm>
            <a:off x="509495" y="879415"/>
            <a:ext cx="17039201" cy="1210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C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OMO </a:t>
            </a: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UNCIONA</a:t>
            </a:r>
            <a:endParaRPr sz="60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5" t="15966" r="72308" b="64448"/>
          <a:stretch/>
        </p:blipFill>
        <p:spPr>
          <a:xfrm>
            <a:off x="749808" y="3880193"/>
            <a:ext cx="3968497" cy="336185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4" t="21405" r="7028" b="73799"/>
          <a:stretch/>
        </p:blipFill>
        <p:spPr>
          <a:xfrm>
            <a:off x="4314462" y="5074919"/>
            <a:ext cx="932689" cy="53035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1" t="49696" r="74535" b="33516"/>
          <a:stretch/>
        </p:blipFill>
        <p:spPr>
          <a:xfrm>
            <a:off x="4927629" y="3976363"/>
            <a:ext cx="3618452" cy="328397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4" t="21405" r="7028" b="73799"/>
          <a:stretch/>
        </p:blipFill>
        <p:spPr>
          <a:xfrm>
            <a:off x="8157513" y="5074919"/>
            <a:ext cx="932689" cy="53035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52" t="14723" r="19284" b="61495"/>
          <a:stretch/>
        </p:blipFill>
        <p:spPr>
          <a:xfrm>
            <a:off x="9404007" y="3767328"/>
            <a:ext cx="3377900" cy="349300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2" t="79696" r="79565" b="8802"/>
          <a:stretch/>
        </p:blipFill>
        <p:spPr>
          <a:xfrm>
            <a:off x="18259398" y="4259249"/>
            <a:ext cx="5018696" cy="275098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4" t="21405" r="7028" b="73799"/>
          <a:stretch/>
        </p:blipFill>
        <p:spPr>
          <a:xfrm>
            <a:off x="12796845" y="5074919"/>
            <a:ext cx="932689" cy="530352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4" t="21405" r="7028" b="73799"/>
          <a:stretch/>
        </p:blipFill>
        <p:spPr>
          <a:xfrm>
            <a:off x="17481664" y="5074919"/>
            <a:ext cx="932689" cy="530352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2" t="49075" r="17552" b="22169"/>
          <a:stretch/>
        </p:blipFill>
        <p:spPr>
          <a:xfrm>
            <a:off x="14023572" y="3764371"/>
            <a:ext cx="3383280" cy="3532540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1133856" y="7242048"/>
            <a:ext cx="27980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DISTRIBUIDOR FORNECE COMBUST</a:t>
            </a:r>
            <a:r>
              <a:rPr lang="pt-B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Í</a:t>
            </a:r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VEL AO POSTO REVENDEDOR</a:t>
            </a:r>
            <a:endParaRPr lang="pt-BR" sz="2800" b="1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60402020202020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5247540" y="7235506"/>
            <a:ext cx="339013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POSTO REVENDEDOR ABASTECE OS VEÍCULOS QUE REALIZAR</a:t>
            </a:r>
            <a:r>
              <a:rPr lang="pt-B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Ã</a:t>
            </a:r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O O ABASTECIMENTO</a:t>
            </a:r>
            <a:endParaRPr lang="pt-BR" sz="2800" b="1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60402020202020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9479598" y="7251359"/>
            <a:ext cx="340178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ATRAV</a:t>
            </a:r>
            <a:r>
              <a:rPr lang="pt-B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É</a:t>
            </a:r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S DO APLICATIVO, O CONSUMIDOR SOLICITA O ABASTECIMENTO DE SEU VEÍCULO  </a:t>
            </a:r>
            <a:endParaRPr lang="pt-BR" sz="2800" b="1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60402020202020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13239700" y="7279639"/>
            <a:ext cx="5271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O MOTORISTA VAI AT</a:t>
            </a:r>
            <a:r>
              <a:rPr lang="pt-B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É</a:t>
            </a:r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 O LOCAL DO CHAMADO E, </a:t>
            </a:r>
            <a:r>
              <a:rPr lang="pt-B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CUMPRINDO TODAS AS NORMAS DE </a:t>
            </a:r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SEGURANÇA,</a:t>
            </a:r>
            <a:endParaRPr lang="pt-BR" sz="2800" b="1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604020202020204" charset="0"/>
            </a:endParaRPr>
          </a:p>
          <a:p>
            <a:pPr algn="ctr"/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 EFETUA O ABASTECIMENTO</a:t>
            </a:r>
            <a:endParaRPr lang="pt-BR" sz="2800" b="1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604020202020204" charset="0"/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18994700" y="7235506"/>
            <a:ext cx="40298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604020202020204" charset="0"/>
              </a:rPr>
              <a:t>O APLICATIVO GERA AUTOMATICAMENTE A NOTA FISCAL PARA O CONSUMIDOR</a:t>
            </a:r>
            <a:endParaRPr lang="pt-BR" sz="2800" b="1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95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15" name="Google Shape;100;p6"/>
          <p:cNvSpPr txBox="1"/>
          <p:nvPr/>
        </p:nvSpPr>
        <p:spPr>
          <a:xfrm>
            <a:off x="509495" y="925582"/>
            <a:ext cx="18546601" cy="1118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SPECTOS DE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EGURANÇA</a:t>
            </a:r>
            <a:endParaRPr sz="54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298448" y="3279387"/>
            <a:ext cx="21890736" cy="829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Os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veículos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atuais do </a:t>
            </a:r>
            <a:r>
              <a:rPr lang="pt-BR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GOfit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são S10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adaptados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que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atendem a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todas as normas vigentes para qualquer Caminhão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Tanque.</a:t>
            </a:r>
            <a:endParaRPr lang="pt-BR" sz="40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endParaRPr lang="pt-BR" sz="4267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endParaRPr lang="pt-BR" sz="4267" b="1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QUIPAMENTOS</a:t>
            </a:r>
          </a:p>
          <a:p>
            <a:endParaRPr lang="pt-BR" sz="40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762010" indent="-762010">
              <a:buFont typeface="Arial" panose="020B0604020202020204" pitchFamily="34" charset="0"/>
              <a:buChar char="•"/>
            </a:pP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Tanque de 1.000 litros </a:t>
            </a:r>
            <a:r>
              <a:rPr lang="pt-BR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bicompartimentado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: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500 litros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Gasolina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 e 500 litros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Etanol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C;</a:t>
            </a:r>
          </a:p>
          <a:p>
            <a:pPr marL="762010" indent="-762010">
              <a:buFont typeface="Arial" panose="020B0604020202020204" pitchFamily="34" charset="0"/>
              <a:buChar char="•"/>
            </a:pP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Dois bicos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para abastecimento (OPW com corta gota pressurizado);</a:t>
            </a:r>
          </a:p>
          <a:p>
            <a:pPr marL="762010" indent="-762010">
              <a:buFont typeface="Arial" panose="020B0604020202020204" pitchFamily="34" charset="0"/>
              <a:buChar char="•"/>
            </a:pP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Medidores de volume de alta precisão;</a:t>
            </a:r>
          </a:p>
          <a:p>
            <a:pPr marL="762010" indent="-762010">
              <a:buFont typeface="Arial" panose="020B0604020202020204" pitchFamily="34" charset="0"/>
              <a:buChar char="•"/>
            </a:pP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Tac</a:t>
            </a:r>
            <a:r>
              <a:rPr lang="pt-B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ó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grafo;</a:t>
            </a:r>
          </a:p>
          <a:p>
            <a:pPr marL="762010" indent="-762010">
              <a:buFont typeface="Arial" panose="020B0604020202020204" pitchFamily="34" charset="0"/>
              <a:buChar char="•"/>
            </a:pP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Sistema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eletr</a:t>
            </a:r>
            <a:r>
              <a:rPr lang="pt-B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ô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nico online de controle de movimentação de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produto;</a:t>
            </a:r>
          </a:p>
          <a:p>
            <a:pPr marL="762010" indent="-762010">
              <a:buFont typeface="Arial" panose="020B0604020202020204" pitchFamily="34" charset="0"/>
              <a:buChar char="•"/>
            </a:pPr>
            <a:r>
              <a:rPr lang="pt-BR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Explosímetro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digital: monitora a presença de gases inflamáveis no ambiente 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operacional;</a:t>
            </a:r>
          </a:p>
          <a:p>
            <a:endParaRPr lang="pt-BR" sz="40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90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1353312" y="3059931"/>
            <a:ext cx="21561552" cy="855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Quatro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</a:t>
            </a:r>
            <a:r>
              <a:rPr lang="pt-B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â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meras monitoradas 24 horas por dia;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Cones e cabos de aterramento;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Maletas para feitura de teste de qualidade com motoristas treinados;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Equipamentos de proteção individual (EPI) como itens obrigat</a:t>
            </a:r>
            <a:r>
              <a:rPr lang="pt-B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ó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rios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para os motoristas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em cada abastecimento, além de fardamento apropriado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Todos os motoristas possuem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 certificação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MOPP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(Movimentação 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Operacional de Produtos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Perigosos), 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estando habilitados a operacionalização e tráfego de produtos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perigosos;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Checagem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pela equipe de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controladores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antes de qualquer abastecimento, assegurando que o local esteja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apto para o abastecimento;</a:t>
            </a:r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Seguro Bradesco de responsabilidade civil;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Unidade de pronto atendimento para danos ambientais (</a:t>
            </a:r>
            <a:r>
              <a:rPr lang="pt-BR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Ambipar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);</a:t>
            </a:r>
          </a:p>
          <a:p>
            <a:pPr marL="571500" indent="-571500">
              <a:lnSpc>
                <a:spcPts val="55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Estudo de Análise e Gestão de Riscos - Elaborado por Witt </a:t>
            </a:r>
            <a:r>
              <a:rPr lang="pt-BR" sz="3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O'Brien's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</a:t>
            </a:r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</p:txBody>
      </p:sp>
      <p:sp>
        <p:nvSpPr>
          <p:cNvPr id="5" name="Google Shape;100;p6"/>
          <p:cNvSpPr txBox="1"/>
          <p:nvPr/>
        </p:nvSpPr>
        <p:spPr>
          <a:xfrm>
            <a:off x="509495" y="925582"/>
            <a:ext cx="18546601" cy="1118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EMAIS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SPECTOS DE </a:t>
            </a:r>
            <a:r>
              <a:rPr lang="pt-BR" sz="66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EGURANÇA</a:t>
            </a:r>
            <a:endParaRPr sz="54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41324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5" name="Google Shape;100;p6"/>
          <p:cNvSpPr txBox="1"/>
          <p:nvPr/>
        </p:nvSpPr>
        <p:spPr>
          <a:xfrm>
            <a:off x="491207" y="848857"/>
            <a:ext cx="15803401" cy="1856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ROCEDIMENTOS 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STRUTURADOS SOB 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UPERVIS</a:t>
            </a:r>
            <a:r>
              <a:rPr lang="pt-BR" sz="48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Ã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 DE 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IVERSOS 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Ó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RG</a:t>
            </a:r>
            <a:r>
              <a:rPr lang="pt-BR" sz="48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Ã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OS </a:t>
            </a:r>
            <a:r>
              <a:rPr lang="pt-BR" sz="5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</a:t>
            </a:r>
            <a:r>
              <a:rPr lang="pt-BR" sz="48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Ú</a:t>
            </a:r>
            <a:r>
              <a:rPr lang="pt-BR" sz="4400" b="1" i="0" u="none" strike="noStrike" cap="none" dirty="0" smtClean="0">
                <a:solidFill>
                  <a:schemeClr val="accent4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BLICOS</a:t>
            </a:r>
            <a:endParaRPr sz="4400" b="1" i="0" u="none" strike="noStrike" cap="none" dirty="0">
              <a:solidFill>
                <a:schemeClr val="accent4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281" y="4760920"/>
            <a:ext cx="5056903" cy="329491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909" y="4363859"/>
            <a:ext cx="3793127" cy="3691977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6"/>
          <a:srcRect l="7929" t="25165" r="8722" b="26682"/>
          <a:stretch/>
        </p:blipFill>
        <p:spPr>
          <a:xfrm>
            <a:off x="7284057" y="9580770"/>
            <a:ext cx="5108108" cy="1404731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17761" y="4370702"/>
            <a:ext cx="5892964" cy="3691977"/>
          </a:xfrm>
          <a:prstGeom prst="rect">
            <a:avLst/>
          </a:prstGeom>
        </p:spPr>
      </p:pic>
      <p:pic>
        <p:nvPicPr>
          <p:cNvPr id="3074" name="Picture 2" descr="Secretaria Municipal de Transportes - RI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8830" y="9102604"/>
            <a:ext cx="4096620" cy="225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536913" y="9102604"/>
            <a:ext cx="3719661" cy="2361062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5450" y="4926285"/>
            <a:ext cx="5110513" cy="258080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29486" y="8903814"/>
            <a:ext cx="4113550" cy="241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15" name="Google Shape;100;p6"/>
          <p:cNvSpPr txBox="1"/>
          <p:nvPr/>
        </p:nvSpPr>
        <p:spPr>
          <a:xfrm>
            <a:off x="509495" y="879415"/>
            <a:ext cx="17039201" cy="1210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B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ENEF</a:t>
            </a: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Í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CIOS</a:t>
            </a:r>
            <a:endParaRPr sz="6000" b="1" i="0" u="none" strike="noStrike" cap="none" dirty="0">
              <a:solidFill>
                <a:schemeClr val="accent4"/>
              </a:solidFill>
              <a:latin typeface="Helvetica Neue Light" panose="020B0604020202020204" charset="0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414724" y="3673034"/>
            <a:ext cx="21353836" cy="722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35467" tIns="135467" rIns="135467" bIns="135467" numCol="1" spcCol="38100" rtlCol="0" anchor="ctr">
            <a:spAutoFit/>
          </a:bodyPr>
          <a:lstStyle/>
          <a:p>
            <a:r>
              <a:rPr lang="pt-BR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</a:t>
            </a:r>
            <a:r>
              <a:rPr lang="pt-B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ARA O </a:t>
            </a:r>
            <a:r>
              <a:rPr lang="pt-BR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R</a:t>
            </a:r>
            <a:r>
              <a:rPr lang="pt-B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EVENDEDOR </a:t>
            </a:r>
          </a:p>
          <a:p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1219215" indent="-1219215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Ser um </a:t>
            </a: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novo canal de </a:t>
            </a:r>
            <a:r>
              <a:rPr lang="pt-B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vendas,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para seus clientes que baixaram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 aplicativo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</a:t>
            </a:r>
          </a:p>
          <a:p>
            <a:endParaRPr lang="pt-BR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endParaRPr lang="pt-BR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r>
              <a:rPr lang="pt-BR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</a:t>
            </a:r>
            <a:r>
              <a:rPr lang="pt-B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ARA O </a:t>
            </a:r>
            <a:r>
              <a:rPr lang="pt-BR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</a:t>
            </a:r>
            <a:r>
              <a:rPr lang="pt-B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ONSUMIDOR </a:t>
            </a:r>
          </a:p>
          <a:p>
            <a:endParaRPr lang="pt-BR" sz="3600" b="1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914411" indent="-914411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Mais uma opção de </a:t>
            </a:r>
            <a:r>
              <a:rPr lang="pt-B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comodidade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com segurança e qualidade;</a:t>
            </a:r>
          </a:p>
          <a:p>
            <a:pPr marL="914411" indent="-914411">
              <a:buFont typeface="Arial" panose="020B0604020202020204" pitchFamily="34" charset="0"/>
              <a:buChar char="•"/>
            </a:pPr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914411" indent="-914411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Oferecer mais uma opção de </a:t>
            </a: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comparação de preço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para possibilitar uma escolha inteligente;</a:t>
            </a:r>
          </a:p>
          <a:p>
            <a:pPr marL="914411" indent="-914411">
              <a:buFont typeface="Arial" panose="020B0604020202020204" pitchFamily="34" charset="0"/>
              <a:buChar char="•"/>
            </a:pPr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914411" indent="-914411">
              <a:buFont typeface="Arial" panose="020B0604020202020204" pitchFamily="34" charset="0"/>
              <a:buChar char="•"/>
            </a:pP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Segurança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no processo de atendimento do abastecimento (recibo e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nota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fiscal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).</a:t>
            </a:r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0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0767" y="475701"/>
            <a:ext cx="4533089" cy="1521968"/>
          </a:xfrm>
          <a:prstGeom prst="rect">
            <a:avLst/>
          </a:prstGeom>
        </p:spPr>
      </p:pic>
      <p:sp>
        <p:nvSpPr>
          <p:cNvPr id="15" name="Google Shape;100;p6"/>
          <p:cNvSpPr txBox="1"/>
          <p:nvPr/>
        </p:nvSpPr>
        <p:spPr>
          <a:xfrm>
            <a:off x="509495" y="879415"/>
            <a:ext cx="17039201" cy="1210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Font typeface="Helvetica Neue Light"/>
              <a:buNone/>
            </a:pP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B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ENEF</a:t>
            </a:r>
            <a:r>
              <a:rPr lang="pt-BR" sz="72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Í</a:t>
            </a:r>
            <a:r>
              <a:rPr lang="pt-BR" sz="6000" b="1" i="0" u="none" strike="noStrike" cap="none" dirty="0" smtClean="0">
                <a:solidFill>
                  <a:schemeClr val="accent4"/>
                </a:solidFill>
                <a:latin typeface="Helvetica Neue Light" panose="020B0604020202020204" charset="0"/>
                <a:ea typeface="Helvetica Neue Light"/>
                <a:cs typeface="Helvetica Neue Light"/>
                <a:sym typeface="Helvetica Neue Light"/>
              </a:rPr>
              <a:t>CIOS</a:t>
            </a:r>
            <a:endParaRPr sz="6000" b="1" i="0" u="none" strike="noStrike" cap="none" dirty="0">
              <a:solidFill>
                <a:schemeClr val="accent4"/>
              </a:solidFill>
              <a:latin typeface="Helvetica Neue Light" panose="020B0604020202020204" charset="0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67252" y="3263958"/>
            <a:ext cx="12081820" cy="8275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35467" tIns="135467" rIns="135467" bIns="135467" numCol="1" spcCol="38100" rtlCol="0" anchor="ctr">
            <a:spAutoFit/>
          </a:bodyPr>
          <a:lstStyle/>
          <a:p>
            <a:r>
              <a:rPr lang="pt-BR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</a:t>
            </a: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ARA </a:t>
            </a:r>
            <a:r>
              <a:rPr lang="pt-BR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F</a:t>
            </a: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ROTAS DE </a:t>
            </a:r>
            <a:r>
              <a:rPr lang="pt-BR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V</a:t>
            </a: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E</a:t>
            </a:r>
            <a:r>
              <a:rPr lang="pt-BR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Í</a:t>
            </a: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CULOS E </a:t>
            </a:r>
            <a:r>
              <a:rPr lang="pt-BR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</a:t>
            </a:r>
            <a:r>
              <a:rPr lang="pt-B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ARINAS</a:t>
            </a:r>
          </a:p>
          <a:p>
            <a:endParaRPr lang="pt-BR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914411" indent="-914411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Dentre os muitos consumidores beneficiados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pelo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serviço de </a:t>
            </a:r>
            <a:r>
              <a:rPr lang="pt-BR" sz="36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delivery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de combustível, destacam-se as diversas frotas de veículos comerciais e marinas.</a:t>
            </a:r>
          </a:p>
          <a:p>
            <a:pPr marL="914411" indent="-914411" algn="just">
              <a:lnSpc>
                <a:spcPts val="4800"/>
              </a:lnSpc>
              <a:buFont typeface="Arial" panose="020B0604020202020204" pitchFamily="34" charset="0"/>
              <a:buChar char="•"/>
            </a:pPr>
            <a:endParaRPr lang="pt-BR" sz="36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  <a:p>
            <a:pPr marL="914411" indent="-914411" algn="just">
              <a:lnSpc>
                <a:spcPts val="4800"/>
              </a:lnSpc>
              <a:buFont typeface="Arial" panose="020B0604020202020204" pitchFamily="34" charset="0"/>
              <a:buChar char="•"/>
            </a:pP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As marinas, em especial,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muitas vezes não possuem postos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revendedores instalados,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fazendo com que o abastecimento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das embarcações tenha que ser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realizado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por meio de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galões transportados pelos próprios usuários, aumentando 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significativamente a </a:t>
            </a:r>
            <a:r>
              <a:rPr lang="pt-B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probabilidade de acidentes em larga escala</a:t>
            </a:r>
            <a:r>
              <a:rPr lang="pt-B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Light" panose="020B0604020202020204" charset="0"/>
              </a:rPr>
              <a:t>.</a:t>
            </a:r>
          </a:p>
          <a:p>
            <a:endParaRPr lang="pt-BR" sz="3200" dirty="0">
              <a:solidFill>
                <a:schemeClr val="tx1">
                  <a:lumMod val="75000"/>
                  <a:lumOff val="25000"/>
                </a:schemeClr>
              </a:solidFill>
              <a:latin typeface="Helvetica Neue Light" panose="020B060402020202020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t="10465" b="25635"/>
          <a:stretch/>
        </p:blipFill>
        <p:spPr>
          <a:xfrm>
            <a:off x="14626638" y="2463643"/>
            <a:ext cx="6569153" cy="907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78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3105</TotalTime>
  <Words>704</Words>
  <Application>Microsoft Office PowerPoint</Application>
  <PresentationFormat>Personalizar</PresentationFormat>
  <Paragraphs>126</Paragraphs>
  <Slides>13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8" baseType="lpstr">
      <vt:lpstr>Helvetica Neue</vt:lpstr>
      <vt:lpstr>Helvetica Neue Light</vt:lpstr>
      <vt:lpstr>Gill Sans</vt:lpstr>
      <vt:lpstr>Arial</vt:lpstr>
      <vt:lpstr>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Angelica Passos</dc:creator>
  <cp:lastModifiedBy>Carlos Eduardo Garcia Cotta</cp:lastModifiedBy>
  <cp:revision>108</cp:revision>
  <dcterms:modified xsi:type="dcterms:W3CDTF">2021-07-05T20:22:42Z</dcterms:modified>
</cp:coreProperties>
</file>