
<file path=[Content_Types].xml><?xml version="1.0" encoding="utf-8"?>
<Types xmlns="http://schemas.openxmlformats.org/package/2006/content-types">
  <Default Extension="png" ContentType="image/png"/>
  <Default Extension="jfif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61" r:id="rId3"/>
    <p:sldId id="267" r:id="rId4"/>
    <p:sldId id="266" r:id="rId5"/>
    <p:sldId id="271" r:id="rId6"/>
    <p:sldId id="272" r:id="rId7"/>
    <p:sldId id="273" r:id="rId8"/>
    <p:sldId id="290" r:id="rId9"/>
    <p:sldId id="274" r:id="rId10"/>
    <p:sldId id="275" r:id="rId11"/>
    <p:sldId id="276" r:id="rId12"/>
    <p:sldId id="286" r:id="rId13"/>
    <p:sldId id="277" r:id="rId14"/>
    <p:sldId id="287" r:id="rId15"/>
    <p:sldId id="288" r:id="rId16"/>
    <p:sldId id="289" r:id="rId17"/>
    <p:sldId id="292" r:id="rId18"/>
    <p:sldId id="291" r:id="rId19"/>
    <p:sldId id="282" r:id="rId20"/>
    <p:sldId id="283" r:id="rId21"/>
    <p:sldId id="268" r:id="rId22"/>
    <p:sldId id="260" r:id="rId23"/>
    <p:sldId id="284" r:id="rId24"/>
    <p:sldId id="269" r:id="rId25"/>
    <p:sldId id="270" r:id="rId26"/>
    <p:sldId id="285" r:id="rId2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A8A8"/>
    <a:srgbClr val="404040"/>
    <a:srgbClr val="3D3D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484" y="4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654AD8-1B4F-40E7-B6AB-30A196F9F333}" type="doc">
      <dgm:prSet loTypeId="urn:microsoft.com/office/officeart/2005/8/layout/hProcess10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5379D965-EAB8-4DEC-8E3B-9DEF8CEBD170}">
      <dgm:prSet phldrT="[Texto]" custT="1"/>
      <dgm:spPr>
        <a:solidFill>
          <a:srgbClr val="A8A8A8"/>
        </a:solidFill>
      </dgm:spPr>
      <dgm:t>
        <a:bodyPr/>
        <a:lstStyle/>
        <a:p>
          <a:pPr algn="l"/>
          <a:r>
            <a:rPr lang="pt-BR" sz="2100" dirty="0" smtClean="0">
              <a:latin typeface="Segoe UI Semibold" panose="020B0702040204020203" pitchFamily="34" charset="0"/>
              <a:cs typeface="Segoe UI Semibold" panose="020B0702040204020203" pitchFamily="34" charset="0"/>
            </a:rPr>
            <a:t>CONSTITUIÇÃO FEDERAL</a:t>
          </a:r>
        </a:p>
        <a:p>
          <a:pPr algn="l"/>
          <a:r>
            <a:rPr lang="pt-BR" sz="1400" dirty="0" smtClean="0">
              <a:latin typeface="Segoe UI" panose="020B0502040204020203" pitchFamily="34" charset="0"/>
              <a:cs typeface="Segoe UI" panose="020B0502040204020203" pitchFamily="34" charset="0"/>
            </a:rPr>
            <a:t>● LIVRE MERCADO</a:t>
          </a:r>
        </a:p>
        <a:p>
          <a:pPr algn="l"/>
          <a:r>
            <a:rPr lang="pt-BR" sz="1400" dirty="0" smtClean="0">
              <a:latin typeface="Segoe UI" panose="020B0502040204020203" pitchFamily="34" charset="0"/>
              <a:cs typeface="Segoe UI" panose="020B0502040204020203" pitchFamily="34" charset="0"/>
            </a:rPr>
            <a:t>● LIVRE CONCORRÊNCIA</a:t>
          </a:r>
        </a:p>
        <a:p>
          <a:pPr algn="l"/>
          <a:r>
            <a:rPr lang="pt-BR" sz="1400" dirty="0" smtClean="0">
              <a:latin typeface="Segoe UI" panose="020B0502040204020203" pitchFamily="34" charset="0"/>
              <a:cs typeface="Segoe UI" panose="020B0502040204020203" pitchFamily="34" charset="0"/>
            </a:rPr>
            <a:t>● DEFESA DO CONSUMIDOR</a:t>
          </a:r>
        </a:p>
      </dgm:t>
    </dgm:pt>
    <dgm:pt modelId="{37FE63E8-3B9B-49B0-A148-E4D73734A06B}" type="parTrans" cxnId="{BA2BA437-C17C-4249-89C2-5972092C0F17}">
      <dgm:prSet/>
      <dgm:spPr/>
      <dgm:t>
        <a:bodyPr/>
        <a:lstStyle/>
        <a:p>
          <a:endParaRPr lang="pt-BR"/>
        </a:p>
      </dgm:t>
    </dgm:pt>
    <dgm:pt modelId="{D00642F3-6BCE-4044-A729-D6DED9E047D0}" type="sibTrans" cxnId="{BA2BA437-C17C-4249-89C2-5972092C0F17}">
      <dgm:prSet/>
      <dgm:spPr>
        <a:solidFill>
          <a:srgbClr val="A8A8A8"/>
        </a:solidFill>
      </dgm:spPr>
      <dgm:t>
        <a:bodyPr/>
        <a:lstStyle/>
        <a:p>
          <a:endParaRPr lang="pt-BR"/>
        </a:p>
      </dgm:t>
    </dgm:pt>
    <dgm:pt modelId="{D883D250-84F2-4F12-8EE7-595DA05AF609}">
      <dgm:prSet phldrT="[Texto]" custT="1"/>
      <dgm:spPr>
        <a:solidFill>
          <a:srgbClr val="A8A8A8"/>
        </a:solidFill>
      </dgm:spPr>
      <dgm:t>
        <a:bodyPr/>
        <a:lstStyle/>
        <a:p>
          <a:pPr algn="l"/>
          <a:r>
            <a:rPr lang="pt-BR" sz="2400" dirty="0" smtClean="0">
              <a:latin typeface="Segoe UI Semibold" panose="020B0702040204020203" pitchFamily="34" charset="0"/>
              <a:cs typeface="Segoe UI Semibold" panose="020B0702040204020203" pitchFamily="34" charset="0"/>
            </a:rPr>
            <a:t>LEI DO PETRÓLEO</a:t>
          </a:r>
        </a:p>
        <a:p>
          <a:pPr algn="l"/>
          <a:r>
            <a:rPr lang="pt-BR" sz="1600" dirty="0" smtClean="0">
              <a:latin typeface="Segoe UI" panose="020B0502040204020203" pitchFamily="34" charset="0"/>
              <a:cs typeface="Segoe UI" panose="020B0502040204020203" pitchFamily="34" charset="0"/>
            </a:rPr>
            <a:t>LIBERALIZAÇÃO </a:t>
          </a:r>
          <a:br>
            <a:rPr lang="pt-BR" sz="1600" dirty="0" smtClean="0">
              <a:latin typeface="Segoe UI" panose="020B0502040204020203" pitchFamily="34" charset="0"/>
              <a:cs typeface="Segoe UI" panose="020B0502040204020203" pitchFamily="34" charset="0"/>
            </a:rPr>
          </a:br>
          <a:r>
            <a:rPr lang="pt-BR" sz="1600" dirty="0" smtClean="0">
              <a:latin typeface="Segoe UI" panose="020B0502040204020203" pitchFamily="34" charset="0"/>
              <a:cs typeface="Segoe UI" panose="020B0502040204020203" pitchFamily="34" charset="0"/>
            </a:rPr>
            <a:t>DO MERCADO </a:t>
          </a:r>
          <a:br>
            <a:rPr lang="pt-BR" sz="1600" dirty="0" smtClean="0">
              <a:latin typeface="Segoe UI" panose="020B0502040204020203" pitchFamily="34" charset="0"/>
              <a:cs typeface="Segoe UI" panose="020B0502040204020203" pitchFamily="34" charset="0"/>
            </a:rPr>
          </a:br>
          <a:r>
            <a:rPr lang="pt-BR" sz="1600" dirty="0" smtClean="0">
              <a:latin typeface="Segoe UI" panose="020B0502040204020203" pitchFamily="34" charset="0"/>
              <a:cs typeface="Segoe UI" panose="020B0502040204020203" pitchFamily="34" charset="0"/>
            </a:rPr>
            <a:t>DE COMBUSTÍVEIS</a:t>
          </a:r>
          <a:endParaRPr lang="pt-BR" sz="2000" dirty="0"/>
        </a:p>
      </dgm:t>
    </dgm:pt>
    <dgm:pt modelId="{718BD0F3-C57E-4E1A-A9D9-9319C22E491B}" type="parTrans" cxnId="{25B5DE84-9E66-4529-AD0A-6E49805C0DB8}">
      <dgm:prSet/>
      <dgm:spPr/>
      <dgm:t>
        <a:bodyPr/>
        <a:lstStyle/>
        <a:p>
          <a:endParaRPr lang="pt-BR"/>
        </a:p>
      </dgm:t>
    </dgm:pt>
    <dgm:pt modelId="{1EAB52D4-C834-4186-B704-866AE61A156A}" type="sibTrans" cxnId="{25B5DE84-9E66-4529-AD0A-6E49805C0DB8}">
      <dgm:prSet/>
      <dgm:spPr>
        <a:solidFill>
          <a:srgbClr val="A8A8A8"/>
        </a:solidFill>
      </dgm:spPr>
      <dgm:t>
        <a:bodyPr/>
        <a:lstStyle/>
        <a:p>
          <a:endParaRPr lang="pt-BR"/>
        </a:p>
      </dgm:t>
    </dgm:pt>
    <dgm:pt modelId="{5F80F63D-2CDA-42FE-8EB3-D5E3DA598B91}">
      <dgm:prSet phldrT="[Texto]" custT="1"/>
      <dgm:spPr>
        <a:solidFill>
          <a:srgbClr val="A8A8A8"/>
        </a:solidFill>
      </dgm:spPr>
      <dgm:t>
        <a:bodyPr/>
        <a:lstStyle/>
        <a:p>
          <a:pPr algn="l"/>
          <a:r>
            <a:rPr lang="pt-BR" sz="2100" dirty="0" smtClean="0">
              <a:latin typeface="Segoe UI Semibold" panose="020B0702040204020203" pitchFamily="34" charset="0"/>
              <a:cs typeface="Segoe UI Semibold" panose="020B0702040204020203" pitchFamily="34" charset="0"/>
            </a:rPr>
            <a:t>LEI DE LIBERDADE ECONÔMICA</a:t>
          </a:r>
        </a:p>
        <a:p>
          <a:pPr algn="l"/>
          <a:r>
            <a:rPr lang="pt-BR" sz="1600" b="0" i="0" dirty="0" smtClean="0"/>
            <a:t>ESTABELECE GARANTIAS DE LIVRE MERCADO</a:t>
          </a:r>
          <a:endParaRPr lang="pt-BR" sz="1100" dirty="0"/>
        </a:p>
      </dgm:t>
    </dgm:pt>
    <dgm:pt modelId="{72A68AD1-2EFC-42E8-990D-72D1E5E06205}" type="parTrans" cxnId="{9C748020-7A02-425A-81A9-A68FCA0FFF5C}">
      <dgm:prSet/>
      <dgm:spPr/>
      <dgm:t>
        <a:bodyPr/>
        <a:lstStyle/>
        <a:p>
          <a:endParaRPr lang="pt-BR"/>
        </a:p>
      </dgm:t>
    </dgm:pt>
    <dgm:pt modelId="{F79EDCC8-8A49-4886-93F2-8D128F46341D}" type="sibTrans" cxnId="{9C748020-7A02-425A-81A9-A68FCA0FFF5C}">
      <dgm:prSet/>
      <dgm:spPr/>
      <dgm:t>
        <a:bodyPr/>
        <a:lstStyle/>
        <a:p>
          <a:endParaRPr lang="pt-BR"/>
        </a:p>
      </dgm:t>
    </dgm:pt>
    <dgm:pt modelId="{A46EBC08-BDB3-42DF-88C2-44064148E5E6}" type="pres">
      <dgm:prSet presAssocID="{2F654AD8-1B4F-40E7-B6AB-30A196F9F33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2E3382A9-47EB-4F31-A204-C4D848AC61EF}" type="pres">
      <dgm:prSet presAssocID="{5379D965-EAB8-4DEC-8E3B-9DEF8CEBD170}" presName="composite" presStyleCnt="0"/>
      <dgm:spPr/>
    </dgm:pt>
    <dgm:pt modelId="{86B8D084-B0C6-4B0B-88DF-A442C49780AF}" type="pres">
      <dgm:prSet presAssocID="{5379D965-EAB8-4DEC-8E3B-9DEF8CEBD170}" presName="imagSh" presStyleLbl="bgImgPlace1" presStyleIdx="0" presStyleCnt="3"/>
      <dgm:spPr>
        <a:solidFill>
          <a:srgbClr val="3D3D3D"/>
        </a:solidFill>
      </dgm:spPr>
    </dgm:pt>
    <dgm:pt modelId="{EC4BBF17-54B1-47D2-8189-983510808FED}" type="pres">
      <dgm:prSet presAssocID="{5379D965-EAB8-4DEC-8E3B-9DEF8CEBD170}" presName="txNode" presStyleLbl="node1" presStyleIdx="0" presStyleCnt="3" custScaleX="12258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F72EF05-4ACF-421A-891A-C30C328A8C1D}" type="pres">
      <dgm:prSet presAssocID="{D00642F3-6BCE-4044-A729-D6DED9E047D0}" presName="sibTrans" presStyleLbl="sibTrans2D1" presStyleIdx="0" presStyleCnt="2" custScaleX="222570"/>
      <dgm:spPr/>
      <dgm:t>
        <a:bodyPr/>
        <a:lstStyle/>
        <a:p>
          <a:endParaRPr lang="pt-BR"/>
        </a:p>
      </dgm:t>
    </dgm:pt>
    <dgm:pt modelId="{5A617177-7978-4181-B27A-B545BF64D561}" type="pres">
      <dgm:prSet presAssocID="{D00642F3-6BCE-4044-A729-D6DED9E047D0}" presName="connTx" presStyleLbl="sibTrans2D1" presStyleIdx="0" presStyleCnt="2"/>
      <dgm:spPr/>
      <dgm:t>
        <a:bodyPr/>
        <a:lstStyle/>
        <a:p>
          <a:endParaRPr lang="pt-BR"/>
        </a:p>
      </dgm:t>
    </dgm:pt>
    <dgm:pt modelId="{FAF3215B-68EB-4C80-9BD5-C3349EF75EDE}" type="pres">
      <dgm:prSet presAssocID="{D883D250-84F2-4F12-8EE7-595DA05AF609}" presName="composite" presStyleCnt="0"/>
      <dgm:spPr/>
    </dgm:pt>
    <dgm:pt modelId="{4BEF8A35-0FBC-4B21-AE31-8DF7F5301EFB}" type="pres">
      <dgm:prSet presAssocID="{D883D250-84F2-4F12-8EE7-595DA05AF609}" presName="imagSh" presStyleLbl="bgImgPlace1" presStyleIdx="1" presStyleCnt="3"/>
      <dgm:spPr>
        <a:solidFill>
          <a:srgbClr val="3D3D3D"/>
        </a:solidFill>
      </dgm:spPr>
    </dgm:pt>
    <dgm:pt modelId="{924F67E3-D905-4EB5-8312-EE2F24C20CF0}" type="pres">
      <dgm:prSet presAssocID="{D883D250-84F2-4F12-8EE7-595DA05AF609}" presName="txNode" presStyleLbl="node1" presStyleIdx="1" presStyleCnt="3" custScaleX="109541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6C2279AD-195A-44FC-934C-692CE18BC4E5}" type="pres">
      <dgm:prSet presAssocID="{1EAB52D4-C834-4186-B704-866AE61A156A}" presName="sibTrans" presStyleLbl="sibTrans2D1" presStyleIdx="1" presStyleCnt="2" custScaleX="222570"/>
      <dgm:spPr/>
      <dgm:t>
        <a:bodyPr/>
        <a:lstStyle/>
        <a:p>
          <a:endParaRPr lang="pt-BR"/>
        </a:p>
      </dgm:t>
    </dgm:pt>
    <dgm:pt modelId="{D4A10437-E1A3-4E70-90C0-DDD3657FD68B}" type="pres">
      <dgm:prSet presAssocID="{1EAB52D4-C834-4186-B704-866AE61A156A}" presName="connTx" presStyleLbl="sibTrans2D1" presStyleIdx="1" presStyleCnt="2"/>
      <dgm:spPr/>
      <dgm:t>
        <a:bodyPr/>
        <a:lstStyle/>
        <a:p>
          <a:endParaRPr lang="pt-BR"/>
        </a:p>
      </dgm:t>
    </dgm:pt>
    <dgm:pt modelId="{60F37CA4-890C-44C5-A59B-3740B0EC8766}" type="pres">
      <dgm:prSet presAssocID="{5F80F63D-2CDA-42FE-8EB3-D5E3DA598B91}" presName="composite" presStyleCnt="0"/>
      <dgm:spPr/>
    </dgm:pt>
    <dgm:pt modelId="{F4575F83-AF0B-4131-A405-077EA0D9889E}" type="pres">
      <dgm:prSet presAssocID="{5F80F63D-2CDA-42FE-8EB3-D5E3DA598B91}" presName="imagSh" presStyleLbl="bgImgPlace1" presStyleIdx="2" presStyleCnt="3"/>
      <dgm:spPr>
        <a:solidFill>
          <a:srgbClr val="3D3D3D"/>
        </a:solidFill>
      </dgm:spPr>
    </dgm:pt>
    <dgm:pt modelId="{6C1FF64C-D04F-4FBF-8E14-D610366060DD}" type="pres">
      <dgm:prSet presAssocID="{5F80F63D-2CDA-42FE-8EB3-D5E3DA598B91}" presName="txNode" presStyleLbl="node1" presStyleIdx="2" presStyleCnt="3" custScaleX="10823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BA2BA437-C17C-4249-89C2-5972092C0F17}" srcId="{2F654AD8-1B4F-40E7-B6AB-30A196F9F333}" destId="{5379D965-EAB8-4DEC-8E3B-9DEF8CEBD170}" srcOrd="0" destOrd="0" parTransId="{37FE63E8-3B9B-49B0-A148-E4D73734A06B}" sibTransId="{D00642F3-6BCE-4044-A729-D6DED9E047D0}"/>
    <dgm:cxn modelId="{D2722EA3-6BCD-48AE-94DC-7E63A47AF4F0}" type="presOf" srcId="{1EAB52D4-C834-4186-B704-866AE61A156A}" destId="{6C2279AD-195A-44FC-934C-692CE18BC4E5}" srcOrd="0" destOrd="0" presId="urn:microsoft.com/office/officeart/2005/8/layout/hProcess10"/>
    <dgm:cxn modelId="{DF3B7FDE-4934-43A8-A8C8-708AB6812E6C}" type="presOf" srcId="{2F654AD8-1B4F-40E7-B6AB-30A196F9F333}" destId="{A46EBC08-BDB3-42DF-88C2-44064148E5E6}" srcOrd="0" destOrd="0" presId="urn:microsoft.com/office/officeart/2005/8/layout/hProcess10"/>
    <dgm:cxn modelId="{9C748020-7A02-425A-81A9-A68FCA0FFF5C}" srcId="{2F654AD8-1B4F-40E7-B6AB-30A196F9F333}" destId="{5F80F63D-2CDA-42FE-8EB3-D5E3DA598B91}" srcOrd="2" destOrd="0" parTransId="{72A68AD1-2EFC-42E8-990D-72D1E5E06205}" sibTransId="{F79EDCC8-8A49-4886-93F2-8D128F46341D}"/>
    <dgm:cxn modelId="{92DE48C1-2933-4E6A-81FD-8172834BF3FC}" type="presOf" srcId="{D883D250-84F2-4F12-8EE7-595DA05AF609}" destId="{924F67E3-D905-4EB5-8312-EE2F24C20CF0}" srcOrd="0" destOrd="0" presId="urn:microsoft.com/office/officeart/2005/8/layout/hProcess10"/>
    <dgm:cxn modelId="{DDB68908-0436-4B7E-A8F4-A2F19B73059A}" type="presOf" srcId="{5379D965-EAB8-4DEC-8E3B-9DEF8CEBD170}" destId="{EC4BBF17-54B1-47D2-8189-983510808FED}" srcOrd="0" destOrd="0" presId="urn:microsoft.com/office/officeart/2005/8/layout/hProcess10"/>
    <dgm:cxn modelId="{25B5DE84-9E66-4529-AD0A-6E49805C0DB8}" srcId="{2F654AD8-1B4F-40E7-B6AB-30A196F9F333}" destId="{D883D250-84F2-4F12-8EE7-595DA05AF609}" srcOrd="1" destOrd="0" parTransId="{718BD0F3-C57E-4E1A-A9D9-9319C22E491B}" sibTransId="{1EAB52D4-C834-4186-B704-866AE61A156A}"/>
    <dgm:cxn modelId="{EE8A7547-E97D-49C9-A69D-305B6F65B31F}" type="presOf" srcId="{1EAB52D4-C834-4186-B704-866AE61A156A}" destId="{D4A10437-E1A3-4E70-90C0-DDD3657FD68B}" srcOrd="1" destOrd="0" presId="urn:microsoft.com/office/officeart/2005/8/layout/hProcess10"/>
    <dgm:cxn modelId="{DD33F543-B3F9-4E68-A156-6A2D04877409}" type="presOf" srcId="{D00642F3-6BCE-4044-A729-D6DED9E047D0}" destId="{5A617177-7978-4181-B27A-B545BF64D561}" srcOrd="1" destOrd="0" presId="urn:microsoft.com/office/officeart/2005/8/layout/hProcess10"/>
    <dgm:cxn modelId="{A192F518-DD85-4366-9F6F-58AA62417665}" type="presOf" srcId="{D00642F3-6BCE-4044-A729-D6DED9E047D0}" destId="{7F72EF05-4ACF-421A-891A-C30C328A8C1D}" srcOrd="0" destOrd="0" presId="urn:microsoft.com/office/officeart/2005/8/layout/hProcess10"/>
    <dgm:cxn modelId="{41EE5B03-7492-4AC2-95C3-8415550FEF88}" type="presOf" srcId="{5F80F63D-2CDA-42FE-8EB3-D5E3DA598B91}" destId="{6C1FF64C-D04F-4FBF-8E14-D610366060DD}" srcOrd="0" destOrd="0" presId="urn:microsoft.com/office/officeart/2005/8/layout/hProcess10"/>
    <dgm:cxn modelId="{33F579A7-0028-46F0-9793-90F8B51A3F05}" type="presParOf" srcId="{A46EBC08-BDB3-42DF-88C2-44064148E5E6}" destId="{2E3382A9-47EB-4F31-A204-C4D848AC61EF}" srcOrd="0" destOrd="0" presId="urn:microsoft.com/office/officeart/2005/8/layout/hProcess10"/>
    <dgm:cxn modelId="{808970E1-72F2-4BE5-9095-4F0383D4109C}" type="presParOf" srcId="{2E3382A9-47EB-4F31-A204-C4D848AC61EF}" destId="{86B8D084-B0C6-4B0B-88DF-A442C49780AF}" srcOrd="0" destOrd="0" presId="urn:microsoft.com/office/officeart/2005/8/layout/hProcess10"/>
    <dgm:cxn modelId="{DF672B29-8246-4C20-ABA1-EC59587AFF03}" type="presParOf" srcId="{2E3382A9-47EB-4F31-A204-C4D848AC61EF}" destId="{EC4BBF17-54B1-47D2-8189-983510808FED}" srcOrd="1" destOrd="0" presId="urn:microsoft.com/office/officeart/2005/8/layout/hProcess10"/>
    <dgm:cxn modelId="{D37E2312-2396-4A6B-8DF6-2674C2C9E115}" type="presParOf" srcId="{A46EBC08-BDB3-42DF-88C2-44064148E5E6}" destId="{7F72EF05-4ACF-421A-891A-C30C328A8C1D}" srcOrd="1" destOrd="0" presId="urn:microsoft.com/office/officeart/2005/8/layout/hProcess10"/>
    <dgm:cxn modelId="{1B035976-5933-4A5D-A6C9-6F9DB37C337E}" type="presParOf" srcId="{7F72EF05-4ACF-421A-891A-C30C328A8C1D}" destId="{5A617177-7978-4181-B27A-B545BF64D561}" srcOrd="0" destOrd="0" presId="urn:microsoft.com/office/officeart/2005/8/layout/hProcess10"/>
    <dgm:cxn modelId="{FDA96F89-E428-46C9-9CE6-6E0A462230FD}" type="presParOf" srcId="{A46EBC08-BDB3-42DF-88C2-44064148E5E6}" destId="{FAF3215B-68EB-4C80-9BD5-C3349EF75EDE}" srcOrd="2" destOrd="0" presId="urn:microsoft.com/office/officeart/2005/8/layout/hProcess10"/>
    <dgm:cxn modelId="{4CEBB31C-EA46-439D-AD4C-F0035D9153F0}" type="presParOf" srcId="{FAF3215B-68EB-4C80-9BD5-C3349EF75EDE}" destId="{4BEF8A35-0FBC-4B21-AE31-8DF7F5301EFB}" srcOrd="0" destOrd="0" presId="urn:microsoft.com/office/officeart/2005/8/layout/hProcess10"/>
    <dgm:cxn modelId="{060862D6-99B7-4AF1-A21A-77F740A01734}" type="presParOf" srcId="{FAF3215B-68EB-4C80-9BD5-C3349EF75EDE}" destId="{924F67E3-D905-4EB5-8312-EE2F24C20CF0}" srcOrd="1" destOrd="0" presId="urn:microsoft.com/office/officeart/2005/8/layout/hProcess10"/>
    <dgm:cxn modelId="{EFC59E1F-AE39-4CDF-8960-8F061A48C810}" type="presParOf" srcId="{A46EBC08-BDB3-42DF-88C2-44064148E5E6}" destId="{6C2279AD-195A-44FC-934C-692CE18BC4E5}" srcOrd="3" destOrd="0" presId="urn:microsoft.com/office/officeart/2005/8/layout/hProcess10"/>
    <dgm:cxn modelId="{1099773C-7BB1-4644-AEA7-A8C13BDF88FB}" type="presParOf" srcId="{6C2279AD-195A-44FC-934C-692CE18BC4E5}" destId="{D4A10437-E1A3-4E70-90C0-DDD3657FD68B}" srcOrd="0" destOrd="0" presId="urn:microsoft.com/office/officeart/2005/8/layout/hProcess10"/>
    <dgm:cxn modelId="{8440D4F0-CCBC-4833-8BD9-4B7AD1418654}" type="presParOf" srcId="{A46EBC08-BDB3-42DF-88C2-44064148E5E6}" destId="{60F37CA4-890C-44C5-A59B-3740B0EC8766}" srcOrd="4" destOrd="0" presId="urn:microsoft.com/office/officeart/2005/8/layout/hProcess10"/>
    <dgm:cxn modelId="{9484C70A-5DDB-4FAB-8D42-BD60D22B0DC7}" type="presParOf" srcId="{60F37CA4-890C-44C5-A59B-3740B0EC8766}" destId="{F4575F83-AF0B-4131-A405-077EA0D9889E}" srcOrd="0" destOrd="0" presId="urn:microsoft.com/office/officeart/2005/8/layout/hProcess10"/>
    <dgm:cxn modelId="{243819D3-4EA2-4F72-A2A2-69C5145FB3A8}" type="presParOf" srcId="{60F37CA4-890C-44C5-A59B-3740B0EC8766}" destId="{6C1FF64C-D04F-4FBF-8E14-D610366060DD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B8D084-B0C6-4B0B-88DF-A442C49780AF}">
      <dsp:nvSpPr>
        <dsp:cNvPr id="0" name=""/>
        <dsp:cNvSpPr/>
      </dsp:nvSpPr>
      <dsp:spPr>
        <a:xfrm>
          <a:off x="2884" y="947939"/>
          <a:ext cx="2201743" cy="2201743"/>
        </a:xfrm>
        <a:prstGeom prst="roundRect">
          <a:avLst>
            <a:gd name="adj" fmla="val 10000"/>
          </a:avLst>
        </a:prstGeom>
        <a:solidFill>
          <a:srgbClr val="3D3D3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4BBF17-54B1-47D2-8189-983510808FED}">
      <dsp:nvSpPr>
        <dsp:cNvPr id="0" name=""/>
        <dsp:cNvSpPr/>
      </dsp:nvSpPr>
      <dsp:spPr>
        <a:xfrm>
          <a:off x="112632" y="2268984"/>
          <a:ext cx="2699094" cy="2201743"/>
        </a:xfrm>
        <a:prstGeom prst="roundRect">
          <a:avLst>
            <a:gd name="adj" fmla="val 10000"/>
          </a:avLst>
        </a:prstGeom>
        <a:solidFill>
          <a:srgbClr val="A8A8A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100" kern="1200" dirty="0" smtClean="0">
              <a:latin typeface="Segoe UI Semibold" panose="020B0702040204020203" pitchFamily="34" charset="0"/>
              <a:cs typeface="Segoe UI Semibold" panose="020B0702040204020203" pitchFamily="34" charset="0"/>
            </a:rPr>
            <a:t>CONSTITUIÇÃO FEDERAL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● LIVRE MERCADO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● LIVRE CONCORRÊNCIA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● DEFESA DO CONSUMIDOR</a:t>
          </a:r>
        </a:p>
      </dsp:txBody>
      <dsp:txXfrm>
        <a:off x="177119" y="2333471"/>
        <a:ext cx="2570120" cy="2072769"/>
      </dsp:txXfrm>
    </dsp:sp>
    <dsp:sp modelId="{7F72EF05-4ACF-421A-891A-C30C328A8C1D}">
      <dsp:nvSpPr>
        <dsp:cNvPr id="0" name=""/>
        <dsp:cNvSpPr/>
      </dsp:nvSpPr>
      <dsp:spPr>
        <a:xfrm>
          <a:off x="2402515" y="1784286"/>
          <a:ext cx="1137646" cy="529048"/>
        </a:xfrm>
        <a:prstGeom prst="rightArrow">
          <a:avLst>
            <a:gd name="adj1" fmla="val 60000"/>
            <a:gd name="adj2" fmla="val 50000"/>
          </a:avLst>
        </a:prstGeom>
        <a:solidFill>
          <a:srgbClr val="A8A8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2200" kern="1200"/>
        </a:p>
      </dsp:txBody>
      <dsp:txXfrm>
        <a:off x="2402515" y="1890096"/>
        <a:ext cx="978932" cy="317428"/>
      </dsp:txXfrm>
    </dsp:sp>
    <dsp:sp modelId="{4BEF8A35-0FBC-4B21-AE31-8DF7F5301EFB}">
      <dsp:nvSpPr>
        <dsp:cNvPr id="0" name=""/>
        <dsp:cNvSpPr/>
      </dsp:nvSpPr>
      <dsp:spPr>
        <a:xfrm>
          <a:off x="3665030" y="947939"/>
          <a:ext cx="2201743" cy="2201743"/>
        </a:xfrm>
        <a:prstGeom prst="roundRect">
          <a:avLst>
            <a:gd name="adj" fmla="val 10000"/>
          </a:avLst>
        </a:prstGeom>
        <a:solidFill>
          <a:srgbClr val="3D3D3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4F67E3-D905-4EB5-8312-EE2F24C20CF0}">
      <dsp:nvSpPr>
        <dsp:cNvPr id="0" name=""/>
        <dsp:cNvSpPr/>
      </dsp:nvSpPr>
      <dsp:spPr>
        <a:xfrm>
          <a:off x="3918419" y="2268984"/>
          <a:ext cx="2411811" cy="2201743"/>
        </a:xfrm>
        <a:prstGeom prst="roundRect">
          <a:avLst>
            <a:gd name="adj" fmla="val 10000"/>
          </a:avLst>
        </a:prstGeom>
        <a:solidFill>
          <a:srgbClr val="A8A8A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400" kern="1200" dirty="0" smtClean="0">
              <a:latin typeface="Segoe UI Semibold" panose="020B0702040204020203" pitchFamily="34" charset="0"/>
              <a:cs typeface="Segoe UI Semibold" panose="020B0702040204020203" pitchFamily="34" charset="0"/>
            </a:rPr>
            <a:t>LEI DO PETRÓLEO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LIBERALIZAÇÃO </a:t>
          </a:r>
          <a:br>
            <a:rPr lang="pt-BR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</a:br>
          <a:r>
            <a:rPr lang="pt-BR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DO MERCADO </a:t>
          </a:r>
          <a:br>
            <a:rPr lang="pt-BR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</a:br>
          <a:r>
            <a:rPr lang="pt-BR" sz="1600" kern="1200" dirty="0" smtClean="0">
              <a:latin typeface="Segoe UI" panose="020B0502040204020203" pitchFamily="34" charset="0"/>
              <a:cs typeface="Segoe UI" panose="020B0502040204020203" pitchFamily="34" charset="0"/>
            </a:rPr>
            <a:t>DE COMBUSTÍVEIS</a:t>
          </a:r>
          <a:endParaRPr lang="pt-BR" sz="2000" kern="1200" dirty="0"/>
        </a:p>
      </dsp:txBody>
      <dsp:txXfrm>
        <a:off x="3982906" y="2333471"/>
        <a:ext cx="2282837" cy="2072769"/>
      </dsp:txXfrm>
    </dsp:sp>
    <dsp:sp modelId="{6C2279AD-195A-44FC-934C-692CE18BC4E5}">
      <dsp:nvSpPr>
        <dsp:cNvPr id="0" name=""/>
        <dsp:cNvSpPr/>
      </dsp:nvSpPr>
      <dsp:spPr>
        <a:xfrm>
          <a:off x="6045197" y="1784286"/>
          <a:ext cx="1025750" cy="529048"/>
        </a:xfrm>
        <a:prstGeom prst="rightArrow">
          <a:avLst>
            <a:gd name="adj1" fmla="val 60000"/>
            <a:gd name="adj2" fmla="val 50000"/>
          </a:avLst>
        </a:prstGeom>
        <a:solidFill>
          <a:srgbClr val="A8A8A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BR" sz="2200" kern="1200"/>
        </a:p>
      </dsp:txBody>
      <dsp:txXfrm>
        <a:off x="6045197" y="1890096"/>
        <a:ext cx="867036" cy="317428"/>
      </dsp:txXfrm>
    </dsp:sp>
    <dsp:sp modelId="{F4575F83-AF0B-4131-A405-077EA0D9889E}">
      <dsp:nvSpPr>
        <dsp:cNvPr id="0" name=""/>
        <dsp:cNvSpPr/>
      </dsp:nvSpPr>
      <dsp:spPr>
        <a:xfrm>
          <a:off x="7183534" y="947939"/>
          <a:ext cx="2201743" cy="2201743"/>
        </a:xfrm>
        <a:prstGeom prst="roundRect">
          <a:avLst>
            <a:gd name="adj" fmla="val 10000"/>
          </a:avLst>
        </a:prstGeom>
        <a:solidFill>
          <a:srgbClr val="3D3D3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1FF64C-D04F-4FBF-8E14-D610366060DD}">
      <dsp:nvSpPr>
        <dsp:cNvPr id="0" name=""/>
        <dsp:cNvSpPr/>
      </dsp:nvSpPr>
      <dsp:spPr>
        <a:xfrm>
          <a:off x="7451355" y="2268984"/>
          <a:ext cx="2382946" cy="2201743"/>
        </a:xfrm>
        <a:prstGeom prst="roundRect">
          <a:avLst>
            <a:gd name="adj" fmla="val 10000"/>
          </a:avLst>
        </a:prstGeom>
        <a:solidFill>
          <a:srgbClr val="A8A8A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100" kern="1200" dirty="0" smtClean="0">
              <a:latin typeface="Segoe UI Semibold" panose="020B0702040204020203" pitchFamily="34" charset="0"/>
              <a:cs typeface="Segoe UI Semibold" panose="020B0702040204020203" pitchFamily="34" charset="0"/>
            </a:rPr>
            <a:t>LEI DE LIBERDADE ECONÔMICA</a:t>
          </a:r>
        </a:p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600" b="0" i="0" kern="1200" dirty="0" smtClean="0"/>
            <a:t>ESTABELECE GARANTIAS DE LIVRE MERCADO</a:t>
          </a:r>
          <a:endParaRPr lang="pt-BR" sz="1100" kern="1200" dirty="0"/>
        </a:p>
      </dsp:txBody>
      <dsp:txXfrm>
        <a:off x="7515842" y="2333471"/>
        <a:ext cx="2253972" cy="20727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11EF25-25C0-4161-A8CF-E5A3D6370846}" type="datetimeFigureOut">
              <a:rPr lang="pt-BR" smtClean="0"/>
              <a:t>01/07/2021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F6F20D-97EB-4B3B-9902-9EA640F84A8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1130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refino, é atestado que a Petrobras detém monopólio, já que sua produção representa cerca de 98% da capacidade de refino.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363D42-1028-4A6C-9104-E9E879C28581}" type="slidenum">
              <a:rPr lang="pt-BR" smtClean="0"/>
              <a:t>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75335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86DB-C155-4A21-82C9-46267B7A87BE}" type="datetimeFigureOut">
              <a:rPr lang="pt-BR" smtClean="0"/>
              <a:t>01/07/2021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46E9D-BC11-4A79-8CA5-4492FC4C5A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13994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86DB-C155-4A21-82C9-46267B7A87BE}" type="datetimeFigureOut">
              <a:rPr lang="pt-BR" smtClean="0"/>
              <a:t>01/07/2021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46E9D-BC11-4A79-8CA5-4492FC4C5A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9398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86DB-C155-4A21-82C9-46267B7A87BE}" type="datetimeFigureOut">
              <a:rPr lang="pt-BR" smtClean="0"/>
              <a:t>01/07/2021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46E9D-BC11-4A79-8CA5-4492FC4C5A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6186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86DB-C155-4A21-82C9-46267B7A87BE}" type="datetimeFigureOut">
              <a:rPr lang="pt-BR" smtClean="0"/>
              <a:t>01/07/2021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46E9D-BC11-4A79-8CA5-4492FC4C5A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9372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86DB-C155-4A21-82C9-46267B7A87BE}" type="datetimeFigureOut">
              <a:rPr lang="pt-BR" smtClean="0"/>
              <a:t>01/07/2021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46E9D-BC11-4A79-8CA5-4492FC4C5A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2755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86DB-C155-4A21-82C9-46267B7A87BE}" type="datetimeFigureOut">
              <a:rPr lang="pt-BR" smtClean="0"/>
              <a:t>01/07/2021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46E9D-BC11-4A79-8CA5-4492FC4C5A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9841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86DB-C155-4A21-82C9-46267B7A87BE}" type="datetimeFigureOut">
              <a:rPr lang="pt-BR" smtClean="0"/>
              <a:t>01/07/2021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46E9D-BC11-4A79-8CA5-4492FC4C5A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4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86DB-C155-4A21-82C9-46267B7A87BE}" type="datetimeFigureOut">
              <a:rPr lang="pt-BR" smtClean="0"/>
              <a:t>01/07/2021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46E9D-BC11-4A79-8CA5-4492FC4C5A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2120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86DB-C155-4A21-82C9-46267B7A87BE}" type="datetimeFigureOut">
              <a:rPr lang="pt-BR" smtClean="0"/>
              <a:t>01/07/2021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46E9D-BC11-4A79-8CA5-4492FC4C5A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884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86DB-C155-4A21-82C9-46267B7A87BE}" type="datetimeFigureOut">
              <a:rPr lang="pt-BR" smtClean="0"/>
              <a:t>01/07/2021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46E9D-BC11-4A79-8CA5-4492FC4C5A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7048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686DB-C155-4A21-82C9-46267B7A87BE}" type="datetimeFigureOut">
              <a:rPr lang="pt-BR" smtClean="0"/>
              <a:t>01/07/2021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46E9D-BC11-4A79-8CA5-4492FC4C5A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9574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686DB-C155-4A21-82C9-46267B7A87BE}" type="datetimeFigureOut">
              <a:rPr lang="pt-BR" smtClean="0"/>
              <a:t>01/07/2021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46E9D-BC11-4A79-8CA5-4492FC4C5AA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949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1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2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4.jf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4814048"/>
            <a:ext cx="12192000" cy="2043952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/>
          <a:srcRect l="5138" r="7488"/>
          <a:stretch/>
        </p:blipFill>
        <p:spPr>
          <a:xfrm>
            <a:off x="2263588" y="1087531"/>
            <a:ext cx="7664824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83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512" y="1462535"/>
            <a:ext cx="9324975" cy="3743325"/>
          </a:xfrm>
          <a:prstGeom prst="rect">
            <a:avLst/>
          </a:prstGeom>
          <a:effectLst/>
        </p:spPr>
      </p:pic>
      <p:sp>
        <p:nvSpPr>
          <p:cNvPr id="7" name="CaixaDeTexto 6"/>
          <p:cNvSpPr txBox="1"/>
          <p:nvPr/>
        </p:nvSpPr>
        <p:spPr>
          <a:xfrm>
            <a:off x="2728900" y="5520699"/>
            <a:ext cx="17650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GR3 = 63,5%</a:t>
            </a:r>
            <a:endParaRPr lang="pt-BR" sz="20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5913737" y="5536104"/>
            <a:ext cx="17650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GR3 = 71,5%</a:t>
            </a:r>
            <a:endParaRPr lang="pt-BR" sz="20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8764232" y="5520699"/>
            <a:ext cx="17650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GR3 = 53,7%</a:t>
            </a:r>
            <a:endParaRPr lang="pt-BR" sz="20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2694267" y="5166512"/>
            <a:ext cx="1661993" cy="888883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pt-BR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}</a:t>
            </a:r>
            <a:endParaRPr lang="pt-BR" sz="9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2" name="CaixaDeTexto 21"/>
          <p:cNvSpPr txBox="1"/>
          <p:nvPr/>
        </p:nvSpPr>
        <p:spPr>
          <a:xfrm>
            <a:off x="5857275" y="5166511"/>
            <a:ext cx="1661993" cy="888883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pt-BR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}</a:t>
            </a:r>
            <a:endParaRPr lang="pt-BR" sz="9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8733011" y="5166510"/>
            <a:ext cx="1661993" cy="888883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pt-BR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}</a:t>
            </a:r>
            <a:endParaRPr lang="pt-BR" sz="9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A8A8A8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</a:t>
            </a:r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C4D4D852-D6BD-4872-ACA0-2B6F5DEAB6FD}"/>
              </a:ext>
            </a:extLst>
          </p:cNvPr>
          <p:cNvSpPr txBox="1"/>
          <p:nvPr/>
        </p:nvSpPr>
        <p:spPr>
          <a:xfrm>
            <a:off x="720000" y="391847"/>
            <a:ext cx="114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 QUE DIZ O ÚLTIMO BOLETIM DE ABASTECIMENTO</a:t>
            </a:r>
            <a:endParaRPr lang="pt-BR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19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51787" t="5589" b="3300"/>
          <a:stretch/>
        </p:blipFill>
        <p:spPr>
          <a:xfrm>
            <a:off x="5839727" y="2727105"/>
            <a:ext cx="5923056" cy="2919983"/>
          </a:xfrm>
          <a:prstGeom prst="rect">
            <a:avLst/>
          </a:prstGeom>
        </p:spPr>
      </p:pic>
      <p:sp>
        <p:nvSpPr>
          <p:cNvPr id="6" name="Elipse 5"/>
          <p:cNvSpPr/>
          <p:nvPr/>
        </p:nvSpPr>
        <p:spPr>
          <a:xfrm>
            <a:off x="5480463" y="2550063"/>
            <a:ext cx="387174" cy="40088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Elipse 6"/>
          <p:cNvSpPr/>
          <p:nvPr/>
        </p:nvSpPr>
        <p:spPr>
          <a:xfrm>
            <a:off x="5584103" y="2539429"/>
            <a:ext cx="387174" cy="40088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Elipse 7"/>
          <p:cNvSpPr/>
          <p:nvPr/>
        </p:nvSpPr>
        <p:spPr>
          <a:xfrm>
            <a:off x="5709921" y="2428575"/>
            <a:ext cx="387174" cy="40088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11" name="Conector reto 10"/>
          <p:cNvCxnSpPr/>
          <p:nvPr/>
        </p:nvCxnSpPr>
        <p:spPr>
          <a:xfrm>
            <a:off x="5981910" y="4394582"/>
            <a:ext cx="5027375" cy="106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/>
          <p:cNvCxnSpPr/>
          <p:nvPr/>
        </p:nvCxnSpPr>
        <p:spPr>
          <a:xfrm>
            <a:off x="6245035" y="4675367"/>
            <a:ext cx="220803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ângulo 13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A8A8A8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</a:t>
            </a:r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C4D4D852-D6BD-4872-ACA0-2B6F5DEAB6FD}"/>
              </a:ext>
            </a:extLst>
          </p:cNvPr>
          <p:cNvSpPr txBox="1"/>
          <p:nvPr/>
        </p:nvSpPr>
        <p:spPr>
          <a:xfrm>
            <a:off x="720000" y="391847"/>
            <a:ext cx="114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 QUE DIZ O ÚLTIMO BOLETIM DE ABASTECIMENTO</a:t>
            </a:r>
            <a:endParaRPr lang="pt-BR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17" name="Seta em Curva para Baixo 16"/>
          <p:cNvSpPr/>
          <p:nvPr/>
        </p:nvSpPr>
        <p:spPr>
          <a:xfrm rot="1368434">
            <a:off x="5504151" y="1495967"/>
            <a:ext cx="1906361" cy="974238"/>
          </a:xfrm>
          <a:prstGeom prst="curvedDownArrow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9317" y="1432358"/>
            <a:ext cx="3611931" cy="512148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738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2"/>
          <a:srcRect l="28134" t="18924" r="28168" b="73899"/>
          <a:stretch/>
        </p:blipFill>
        <p:spPr>
          <a:xfrm>
            <a:off x="6335761" y="2520282"/>
            <a:ext cx="4024139" cy="183294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2"/>
          <a:srcRect l="902" t="28712" r="66347" b="3425"/>
          <a:stretch/>
        </p:blipFill>
        <p:spPr>
          <a:xfrm>
            <a:off x="5234782" y="2841055"/>
            <a:ext cx="2969367" cy="1706156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2"/>
          <a:srcRect l="33563" t="28711" r="33958" b="2774"/>
          <a:stretch/>
        </p:blipFill>
        <p:spPr>
          <a:xfrm>
            <a:off x="6568567" y="4715722"/>
            <a:ext cx="3271164" cy="1913496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2"/>
          <a:srcRect l="65951" t="28711" r="1117" b="2774"/>
          <a:stretch/>
        </p:blipFill>
        <p:spPr>
          <a:xfrm>
            <a:off x="8468822" y="2828496"/>
            <a:ext cx="3032895" cy="174974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/>
          <a:srcRect r="33643" b="12282"/>
          <a:stretch/>
        </p:blipFill>
        <p:spPr>
          <a:xfrm>
            <a:off x="5169948" y="2138464"/>
            <a:ext cx="6651541" cy="379595"/>
          </a:xfrm>
          <a:prstGeom prst="rect">
            <a:avLst/>
          </a:prstGeom>
        </p:spPr>
      </p:pic>
      <p:sp>
        <p:nvSpPr>
          <p:cNvPr id="15" name="Retângulo 14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A8A8A8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</a:t>
            </a:r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2528" y="5940885"/>
            <a:ext cx="1668961" cy="751820"/>
          </a:xfrm>
          <a:prstGeom prst="rect">
            <a:avLst/>
          </a:prstGeom>
        </p:spPr>
      </p:pic>
      <p:sp>
        <p:nvSpPr>
          <p:cNvPr id="18" name="CaixaDeTexto 17">
            <a:extLst>
              <a:ext uri="{FF2B5EF4-FFF2-40B4-BE49-F238E27FC236}">
                <a16:creationId xmlns:a16="http://schemas.microsoft.com/office/drawing/2014/main" id="{C4D4D852-D6BD-4872-ACA0-2B6F5DEAB6FD}"/>
              </a:ext>
            </a:extLst>
          </p:cNvPr>
          <p:cNvSpPr txBox="1"/>
          <p:nvPr/>
        </p:nvSpPr>
        <p:spPr>
          <a:xfrm>
            <a:off x="720000" y="391847"/>
            <a:ext cx="114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 QUE DIZ O ÚLTIMO BOLETIM DE ABASTECIMENTO</a:t>
            </a:r>
            <a:endParaRPr lang="pt-BR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0" name="Seta em Curva para Baixo 19"/>
          <p:cNvSpPr/>
          <p:nvPr/>
        </p:nvSpPr>
        <p:spPr>
          <a:xfrm rot="19785711">
            <a:off x="4333010" y="1535420"/>
            <a:ext cx="1906361" cy="974238"/>
          </a:xfrm>
          <a:prstGeom prst="curvedDownArrow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4821" y="1772380"/>
            <a:ext cx="3425288" cy="485683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962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A8A8A8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</a:t>
            </a:r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16" name="Imagem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528" y="5940885"/>
            <a:ext cx="1668961" cy="751820"/>
          </a:xfrm>
          <a:prstGeom prst="rect">
            <a:avLst/>
          </a:prstGeom>
        </p:spPr>
      </p:pic>
      <p:sp>
        <p:nvSpPr>
          <p:cNvPr id="18" name="CaixaDeTexto 17">
            <a:extLst>
              <a:ext uri="{FF2B5EF4-FFF2-40B4-BE49-F238E27FC236}">
                <a16:creationId xmlns:a16="http://schemas.microsoft.com/office/drawing/2014/main" id="{C4D4D852-D6BD-4872-ACA0-2B6F5DEAB6FD}"/>
              </a:ext>
            </a:extLst>
          </p:cNvPr>
          <p:cNvSpPr txBox="1"/>
          <p:nvPr/>
        </p:nvSpPr>
        <p:spPr>
          <a:xfrm>
            <a:off x="720000" y="391847"/>
            <a:ext cx="114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 QUE </a:t>
            </a:r>
            <a:r>
              <a:rPr lang="pt-BR" sz="3200" b="1" dirty="0" smtClean="0">
                <a:solidFill>
                  <a:srgbClr val="40404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DIZ</a:t>
            </a:r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O ÚLTIMO BOLETIM DE ABASTECIMENTO</a:t>
            </a:r>
            <a:endParaRPr lang="pt-BR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20" name="Seta em Curva para Baixo 19"/>
          <p:cNvSpPr/>
          <p:nvPr/>
        </p:nvSpPr>
        <p:spPr>
          <a:xfrm rot="19785711">
            <a:off x="4333010" y="1535420"/>
            <a:ext cx="1906361" cy="974238"/>
          </a:xfrm>
          <a:prstGeom prst="curvedDownArrow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4821" y="1772380"/>
            <a:ext cx="3425288" cy="485683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2" name="Imagem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8507" y="2155523"/>
            <a:ext cx="5477981" cy="359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aixaDeTexto 18">
            <a:extLst>
              <a:ext uri="{FF2B5EF4-FFF2-40B4-BE49-F238E27FC236}">
                <a16:creationId xmlns:a16="http://schemas.microsoft.com/office/drawing/2014/main" id="{C4D4D852-D6BD-4872-ACA0-2B6F5DEAB6FD}"/>
              </a:ext>
            </a:extLst>
          </p:cNvPr>
          <p:cNvSpPr txBox="1"/>
          <p:nvPr/>
        </p:nvSpPr>
        <p:spPr>
          <a:xfrm>
            <a:off x="720000" y="398032"/>
            <a:ext cx="114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... MAS E DE 2019 P</a:t>
            </a:r>
            <a:r>
              <a:rPr lang="pt-B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ARA </a:t>
            </a:r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CÁ?</a:t>
            </a:r>
            <a:endParaRPr lang="pt-BR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/>
          <a:srcRect l="2732" t="11694" r="7677" b="75873"/>
          <a:stretch/>
        </p:blipFill>
        <p:spPr>
          <a:xfrm>
            <a:off x="1038921" y="2548805"/>
            <a:ext cx="5220000" cy="462865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5835" y="3237070"/>
            <a:ext cx="4857551" cy="244166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1129" y="3219027"/>
            <a:ext cx="4935930" cy="2477746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A8A8A8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</a:t>
            </a:r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6"/>
          <a:srcRect t="-1" b="56587"/>
          <a:stretch/>
        </p:blipFill>
        <p:spPr>
          <a:xfrm>
            <a:off x="1428587" y="1429585"/>
            <a:ext cx="6831531" cy="468826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6"/>
          <a:srcRect t="45458" b="47439"/>
          <a:stretch/>
        </p:blipFill>
        <p:spPr>
          <a:xfrm flipV="1">
            <a:off x="1076005" y="1937862"/>
            <a:ext cx="10469149" cy="117548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 rotWithShape="1">
          <a:blip r:embed="rId2"/>
          <a:srcRect l="2732" r="7677" b="88558"/>
          <a:stretch/>
        </p:blipFill>
        <p:spPr>
          <a:xfrm>
            <a:off x="1038922" y="2101323"/>
            <a:ext cx="5319113" cy="434068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 rotWithShape="1">
          <a:blip r:embed="rId7"/>
          <a:srcRect b="63251"/>
          <a:stretch/>
        </p:blipFill>
        <p:spPr>
          <a:xfrm>
            <a:off x="6268879" y="2125512"/>
            <a:ext cx="5279161" cy="408301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 rotWithShape="1">
          <a:blip r:embed="rId2"/>
          <a:srcRect l="2732" t="11694" r="7677" b="75873"/>
          <a:stretch/>
        </p:blipFill>
        <p:spPr>
          <a:xfrm>
            <a:off x="6268879" y="2542778"/>
            <a:ext cx="5220000" cy="46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27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A8A8A8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</a:t>
            </a:r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pic>
        <p:nvPicPr>
          <p:cNvPr id="14" name="Imagem 13"/>
          <p:cNvPicPr>
            <a:picLocks noChangeAspect="1"/>
          </p:cNvPicPr>
          <p:nvPr/>
        </p:nvPicPr>
        <p:blipFill rotWithShape="1">
          <a:blip r:embed="rId3"/>
          <a:srcRect l="2732" r="7677" b="88558"/>
          <a:stretch/>
        </p:blipFill>
        <p:spPr>
          <a:xfrm>
            <a:off x="1038922" y="2101323"/>
            <a:ext cx="5319113" cy="434068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4"/>
          <a:srcRect b="63251"/>
          <a:stretch/>
        </p:blipFill>
        <p:spPr>
          <a:xfrm>
            <a:off x="6277844" y="2125512"/>
            <a:ext cx="5279161" cy="408301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8012" y="2558002"/>
            <a:ext cx="5247142" cy="406512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3531" y="3095689"/>
            <a:ext cx="4993499" cy="2434577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0430" y="3095689"/>
            <a:ext cx="5116990" cy="2508590"/>
          </a:xfrm>
          <a:prstGeom prst="rect">
            <a:avLst/>
          </a:prstGeom>
        </p:spPr>
      </p:pic>
      <p:pic>
        <p:nvPicPr>
          <p:cNvPr id="22" name="Imagem 21"/>
          <p:cNvPicPr>
            <a:picLocks noChangeAspect="1"/>
          </p:cNvPicPr>
          <p:nvPr/>
        </p:nvPicPr>
        <p:blipFill rotWithShape="1">
          <a:blip r:embed="rId8"/>
          <a:srcRect t="-1" b="56587"/>
          <a:stretch/>
        </p:blipFill>
        <p:spPr>
          <a:xfrm>
            <a:off x="1428587" y="1429585"/>
            <a:ext cx="6831531" cy="468826"/>
          </a:xfrm>
          <a:prstGeom prst="rect">
            <a:avLst/>
          </a:prstGeom>
        </p:spPr>
      </p:pic>
      <p:pic>
        <p:nvPicPr>
          <p:cNvPr id="23" name="Imagem 22"/>
          <p:cNvPicPr>
            <a:picLocks noChangeAspect="1"/>
          </p:cNvPicPr>
          <p:nvPr/>
        </p:nvPicPr>
        <p:blipFill rotWithShape="1">
          <a:blip r:embed="rId8"/>
          <a:srcRect t="45458" b="47439"/>
          <a:stretch/>
        </p:blipFill>
        <p:spPr>
          <a:xfrm flipV="1">
            <a:off x="1076005" y="1937862"/>
            <a:ext cx="10469149" cy="117548"/>
          </a:xfrm>
          <a:prstGeom prst="rect">
            <a:avLst/>
          </a:prstGeom>
        </p:spPr>
      </p:pic>
      <p:pic>
        <p:nvPicPr>
          <p:cNvPr id="24" name="Imagem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922" y="2558002"/>
            <a:ext cx="5247142" cy="406512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C4D4D852-D6BD-4872-ACA0-2B6F5DEAB6FD}"/>
              </a:ext>
            </a:extLst>
          </p:cNvPr>
          <p:cNvSpPr txBox="1"/>
          <p:nvPr/>
        </p:nvSpPr>
        <p:spPr>
          <a:xfrm>
            <a:off x="720000" y="398032"/>
            <a:ext cx="114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... MAS E DE 2019 P</a:t>
            </a:r>
            <a:r>
              <a:rPr lang="pt-B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ARA </a:t>
            </a:r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CÁ?</a:t>
            </a:r>
            <a:endParaRPr lang="pt-BR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03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A8A8A8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</a:t>
            </a:r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pic>
        <p:nvPicPr>
          <p:cNvPr id="24" name="Imagem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8188" y="2517223"/>
            <a:ext cx="5256000" cy="404452"/>
          </a:xfrm>
          <a:prstGeom prst="rect">
            <a:avLst/>
          </a:prstGeom>
        </p:spPr>
      </p:pic>
      <p:pic>
        <p:nvPicPr>
          <p:cNvPr id="25" name="Imagem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498" y="3076264"/>
            <a:ext cx="4824357" cy="2383874"/>
          </a:xfrm>
          <a:prstGeom prst="rect">
            <a:avLst/>
          </a:prstGeom>
        </p:spPr>
      </p:pic>
      <p:pic>
        <p:nvPicPr>
          <p:cNvPr id="26" name="Imagem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5904" y="3076264"/>
            <a:ext cx="4790095" cy="2341824"/>
          </a:xfrm>
          <a:prstGeom prst="rect">
            <a:avLst/>
          </a:prstGeom>
        </p:spPr>
      </p:pic>
      <p:pic>
        <p:nvPicPr>
          <p:cNvPr id="27" name="Imagem 26"/>
          <p:cNvPicPr>
            <a:picLocks noChangeAspect="1"/>
          </p:cNvPicPr>
          <p:nvPr/>
        </p:nvPicPr>
        <p:blipFill rotWithShape="1">
          <a:blip r:embed="rId6"/>
          <a:srcRect t="-1" b="56587"/>
          <a:stretch/>
        </p:blipFill>
        <p:spPr>
          <a:xfrm>
            <a:off x="1428587" y="1429585"/>
            <a:ext cx="6831531" cy="468826"/>
          </a:xfrm>
          <a:prstGeom prst="rect">
            <a:avLst/>
          </a:prstGeom>
        </p:spPr>
      </p:pic>
      <p:pic>
        <p:nvPicPr>
          <p:cNvPr id="28" name="Imagem 27"/>
          <p:cNvPicPr>
            <a:picLocks noChangeAspect="1"/>
          </p:cNvPicPr>
          <p:nvPr/>
        </p:nvPicPr>
        <p:blipFill rotWithShape="1">
          <a:blip r:embed="rId7"/>
          <a:srcRect l="2732" r="7677" b="88558"/>
          <a:stretch/>
        </p:blipFill>
        <p:spPr>
          <a:xfrm>
            <a:off x="1038922" y="2101323"/>
            <a:ext cx="5319113" cy="434068"/>
          </a:xfrm>
          <a:prstGeom prst="rect">
            <a:avLst/>
          </a:prstGeom>
        </p:spPr>
      </p:pic>
      <p:pic>
        <p:nvPicPr>
          <p:cNvPr id="29" name="Imagem 28"/>
          <p:cNvPicPr>
            <a:picLocks noChangeAspect="1"/>
          </p:cNvPicPr>
          <p:nvPr/>
        </p:nvPicPr>
        <p:blipFill rotWithShape="1">
          <a:blip r:embed="rId8"/>
          <a:srcRect b="63251"/>
          <a:stretch/>
        </p:blipFill>
        <p:spPr>
          <a:xfrm>
            <a:off x="6268879" y="2125512"/>
            <a:ext cx="5279161" cy="408301"/>
          </a:xfrm>
          <a:prstGeom prst="rect">
            <a:avLst/>
          </a:prstGeom>
        </p:spPr>
      </p:pic>
      <p:pic>
        <p:nvPicPr>
          <p:cNvPr id="30" name="Imagem 29"/>
          <p:cNvPicPr>
            <a:picLocks noChangeAspect="1"/>
          </p:cNvPicPr>
          <p:nvPr/>
        </p:nvPicPr>
        <p:blipFill rotWithShape="1">
          <a:blip r:embed="rId6"/>
          <a:srcRect t="45458" b="47439"/>
          <a:stretch/>
        </p:blipFill>
        <p:spPr>
          <a:xfrm flipV="1">
            <a:off x="1076005" y="1937862"/>
            <a:ext cx="10469149" cy="117548"/>
          </a:xfrm>
          <a:prstGeom prst="rect">
            <a:avLst/>
          </a:prstGeom>
        </p:spPr>
      </p:pic>
      <p:pic>
        <p:nvPicPr>
          <p:cNvPr id="31" name="Imagem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579" y="2517223"/>
            <a:ext cx="5256000" cy="404452"/>
          </a:xfrm>
          <a:prstGeom prst="rect">
            <a:avLst/>
          </a:prstGeom>
        </p:spPr>
      </p:pic>
      <p:sp>
        <p:nvSpPr>
          <p:cNvPr id="32" name="CaixaDeTexto 31">
            <a:extLst>
              <a:ext uri="{FF2B5EF4-FFF2-40B4-BE49-F238E27FC236}">
                <a16:creationId xmlns:a16="http://schemas.microsoft.com/office/drawing/2014/main" id="{C4D4D852-D6BD-4872-ACA0-2B6F5DEAB6FD}"/>
              </a:ext>
            </a:extLst>
          </p:cNvPr>
          <p:cNvSpPr txBox="1"/>
          <p:nvPr/>
        </p:nvSpPr>
        <p:spPr>
          <a:xfrm>
            <a:off x="720000" y="398032"/>
            <a:ext cx="114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... MAS E DE 2019 P</a:t>
            </a:r>
            <a:r>
              <a:rPr lang="pt-B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ARA </a:t>
            </a:r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CÁ?</a:t>
            </a:r>
            <a:endParaRPr lang="pt-BR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57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A8A8A8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</a:t>
            </a:r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sp>
        <p:nvSpPr>
          <p:cNvPr id="32" name="CaixaDeTexto 31">
            <a:extLst>
              <a:ext uri="{FF2B5EF4-FFF2-40B4-BE49-F238E27FC236}">
                <a16:creationId xmlns:a16="http://schemas.microsoft.com/office/drawing/2014/main" id="{C4D4D852-D6BD-4872-ACA0-2B6F5DEAB6FD}"/>
              </a:ext>
            </a:extLst>
          </p:cNvPr>
          <p:cNvSpPr txBox="1"/>
          <p:nvPr/>
        </p:nvSpPr>
        <p:spPr>
          <a:xfrm>
            <a:off x="720000" y="398032"/>
            <a:ext cx="114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... MAS E DE 2019 P</a:t>
            </a:r>
            <a:r>
              <a:rPr lang="pt-B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ARA </a:t>
            </a:r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CÁ?</a:t>
            </a:r>
            <a:endParaRPr lang="pt-BR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3"/>
          <a:srcRect t="33052" r="33018"/>
          <a:stretch/>
        </p:blipFill>
        <p:spPr>
          <a:xfrm>
            <a:off x="1055149" y="2697225"/>
            <a:ext cx="4555383" cy="2196353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4"/>
          <a:srcRect t="15811"/>
          <a:stretch/>
        </p:blipFill>
        <p:spPr>
          <a:xfrm>
            <a:off x="5793281" y="2070847"/>
            <a:ext cx="5887731" cy="3674110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 rotWithShape="1">
          <a:blip r:embed="rId3"/>
          <a:srcRect b="71519"/>
          <a:stretch/>
        </p:blipFill>
        <p:spPr>
          <a:xfrm>
            <a:off x="1055149" y="1971084"/>
            <a:ext cx="5285318" cy="726141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 rotWithShape="1">
          <a:blip r:embed="rId4"/>
          <a:srcRect l="31635" t="2870" b="88914"/>
          <a:stretch/>
        </p:blipFill>
        <p:spPr>
          <a:xfrm>
            <a:off x="7763436" y="1725131"/>
            <a:ext cx="4025153" cy="35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64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-1" y="0"/>
            <a:ext cx="5369859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5369858" y="2705725"/>
            <a:ext cx="68221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dirty="0" smtClean="0">
                <a:solidFill>
                  <a:srgbClr val="3D3D3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...E SUAS CONSEQUÊNCIAS</a:t>
            </a:r>
            <a:endParaRPr lang="pt-BR" sz="4400" dirty="0">
              <a:solidFill>
                <a:srgbClr val="3D3D3D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67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aixaDeTexto 18">
            <a:extLst>
              <a:ext uri="{FF2B5EF4-FFF2-40B4-BE49-F238E27FC236}">
                <a16:creationId xmlns:a16="http://schemas.microsoft.com/office/drawing/2014/main" id="{C4D4D852-D6BD-4872-ACA0-2B6F5DEAB6FD}"/>
              </a:ext>
            </a:extLst>
          </p:cNvPr>
          <p:cNvSpPr txBox="1"/>
          <p:nvPr/>
        </p:nvSpPr>
        <p:spPr>
          <a:xfrm>
            <a:off x="720000" y="358422"/>
            <a:ext cx="114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2164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DISPARA O LUCRO DAS GRANDES DISTRIBUIDORAS</a:t>
            </a:r>
            <a:endParaRPr lang="pt-BR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13" name="Imagem 12"/>
          <p:cNvPicPr/>
          <p:nvPr/>
        </p:nvPicPr>
        <p:blipFill>
          <a:blip r:embed="rId2"/>
          <a:stretch>
            <a:fillRect/>
          </a:stretch>
        </p:blipFill>
        <p:spPr>
          <a:xfrm>
            <a:off x="986116" y="1281478"/>
            <a:ext cx="5761154" cy="297079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Imagem 14"/>
          <p:cNvPicPr/>
          <p:nvPr/>
        </p:nvPicPr>
        <p:blipFill>
          <a:blip r:embed="rId3"/>
          <a:stretch>
            <a:fillRect/>
          </a:stretch>
        </p:blipFill>
        <p:spPr>
          <a:xfrm>
            <a:off x="6433564" y="1852858"/>
            <a:ext cx="5581230" cy="201935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2196" y="4252273"/>
            <a:ext cx="4111132" cy="238710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Retângulo 8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A8A8A8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</a:t>
            </a:r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7361" y="3946946"/>
            <a:ext cx="5491096" cy="18601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187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-1" y="0"/>
            <a:ext cx="5369859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5369858" y="2767280"/>
            <a:ext cx="68221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dirty="0" smtClean="0">
                <a:solidFill>
                  <a:srgbClr val="3D3D3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CONSIDERAÇÕES </a:t>
            </a:r>
          </a:p>
          <a:p>
            <a:pPr algn="ctr"/>
            <a:r>
              <a:rPr lang="pt-BR" sz="4400" dirty="0" smtClean="0">
                <a:solidFill>
                  <a:srgbClr val="3D3D3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INICIAIS</a:t>
            </a:r>
            <a:endParaRPr lang="pt-BR" sz="4400" dirty="0">
              <a:solidFill>
                <a:srgbClr val="3D3D3D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04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aixaDeTexto 18">
            <a:extLst>
              <a:ext uri="{FF2B5EF4-FFF2-40B4-BE49-F238E27FC236}">
                <a16:creationId xmlns:a16="http://schemas.microsoft.com/office/drawing/2014/main" id="{C4D4D852-D6BD-4872-ACA0-2B6F5DEAB6FD}"/>
              </a:ext>
            </a:extLst>
          </p:cNvPr>
          <p:cNvSpPr txBox="1"/>
          <p:nvPr/>
        </p:nvSpPr>
        <p:spPr>
          <a:xfrm>
            <a:off x="720000" y="365755"/>
            <a:ext cx="114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rgbClr val="21646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DISPARAM OS INDÍCIOS DA FORMAÇÃO DE CARTEL</a:t>
            </a:r>
            <a:endParaRPr lang="pt-BR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5106" y="1343035"/>
            <a:ext cx="3939497" cy="31523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2996" y="1397458"/>
            <a:ext cx="3604425" cy="128385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0065" y="2739788"/>
            <a:ext cx="3907355" cy="110449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9882" y="1340687"/>
            <a:ext cx="3245224" cy="12104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6"/>
          <a:srcRect l="422" t="422" r="854" b="60253"/>
          <a:stretch/>
        </p:blipFill>
        <p:spPr>
          <a:xfrm>
            <a:off x="900147" y="2535841"/>
            <a:ext cx="4044695" cy="149423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Imagem 15"/>
          <p:cNvPicPr>
            <a:picLocks noChangeAspect="1"/>
          </p:cNvPicPr>
          <p:nvPr/>
        </p:nvPicPr>
        <p:blipFill rotWithShape="1">
          <a:blip r:embed="rId7"/>
          <a:srcRect t="660" r="1431" b="61604"/>
          <a:stretch/>
        </p:blipFill>
        <p:spPr>
          <a:xfrm>
            <a:off x="5052974" y="4484671"/>
            <a:ext cx="3877523" cy="151272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84603" y="4969274"/>
            <a:ext cx="3558988" cy="6335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Imagem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3756" y="3909803"/>
            <a:ext cx="3861455" cy="993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3894" y="4085170"/>
            <a:ext cx="4020948" cy="87219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2" name="Imagem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8154" y="5012453"/>
            <a:ext cx="3908609" cy="135388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3" name="Imagem 2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94895" y="5894521"/>
            <a:ext cx="2483640" cy="52116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Retângulo 16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A8A8A8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</a:t>
            </a:r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21" name="Imagem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1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-1" y="0"/>
            <a:ext cx="5369859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5369858" y="2767280"/>
            <a:ext cx="68221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rgbClr val="3D3D3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 PAPEL DA FIDELIDADE </a:t>
            </a:r>
            <a:br>
              <a:rPr lang="pt-BR" sz="4000" dirty="0" smtClean="0">
                <a:solidFill>
                  <a:srgbClr val="3D3D3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pt-BR" sz="4000" dirty="0" smtClean="0">
                <a:solidFill>
                  <a:srgbClr val="3D3D3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À BANDEIRA</a:t>
            </a:r>
            <a:endParaRPr lang="pt-BR" sz="4000" dirty="0">
              <a:solidFill>
                <a:srgbClr val="3D3D3D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16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728965" y="412376"/>
            <a:ext cx="11463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 smtClean="0">
                <a:solidFill>
                  <a:srgbClr val="3D3D3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 PAPEL DA FIDELIDADE À BANDEIRA</a:t>
            </a:r>
            <a:endParaRPr lang="pt-BR" sz="3200" dirty="0">
              <a:solidFill>
                <a:srgbClr val="3D3D3D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3532094" y="3567821"/>
            <a:ext cx="8301318" cy="1950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pt-BR" sz="1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“Na </a:t>
            </a:r>
            <a:r>
              <a:rPr lang="pt-BR" sz="1500" dirty="0">
                <a:latin typeface="Segoe UI" panose="020B0502040204020203" pitchFamily="34" charset="0"/>
                <a:cs typeface="Segoe UI" panose="020B0502040204020203" pitchFamily="34" charset="0"/>
              </a:rPr>
              <a:t>prática, passou a funcionar assim: um posto com o slogan da BR Distribuidora, </a:t>
            </a:r>
            <a:r>
              <a:rPr lang="pt-BR" sz="1500" dirty="0" err="1">
                <a:latin typeface="Segoe UI" panose="020B0502040204020203" pitchFamily="34" charset="0"/>
                <a:cs typeface="Segoe UI" panose="020B0502040204020203" pitchFamily="34" charset="0"/>
              </a:rPr>
              <a:t>Raízen</a:t>
            </a:r>
            <a:r>
              <a:rPr lang="pt-BR" sz="1500" dirty="0">
                <a:latin typeface="Segoe UI" panose="020B0502040204020203" pitchFamily="34" charset="0"/>
                <a:cs typeface="Segoe UI" panose="020B0502040204020203" pitchFamily="34" charset="0"/>
              </a:rPr>
              <a:t>/Shell e Ipiranga ficou impedido de comprar combustível de uma distribuidora de bandeira branca. Somente da marca que estampa em sua fachada. Mesmo que o preço do litro dos fornecedores de bandeira branca seja bem mais barato. </a:t>
            </a:r>
            <a:r>
              <a:rPr lang="pt-BR" sz="1500" b="1" dirty="0">
                <a:latin typeface="Segoe UI" panose="020B0502040204020203" pitchFamily="34" charset="0"/>
                <a:cs typeface="Segoe UI" panose="020B0502040204020203" pitchFamily="34" charset="0"/>
              </a:rPr>
              <a:t>Com a medida, as grandes distribuidoras, detentoras de 70% de todo o combustível comercializado no País, conseguiram fidelizar 24 mil postos. Dessa forma, mais que dobraram seu faturamento em dez anos, saltando de R$ 78 bilhões em 2007 para R$ 219 bilhões no ano </a:t>
            </a:r>
            <a:r>
              <a:rPr lang="pt-BR" sz="15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passado [2017].</a:t>
            </a:r>
            <a:r>
              <a:rPr lang="pt-BR" sz="1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”</a:t>
            </a:r>
            <a:endParaRPr lang="pt-BR" sz="1500" dirty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3"/>
          <a:srcRect l="1279"/>
          <a:stretch/>
        </p:blipFill>
        <p:spPr>
          <a:xfrm>
            <a:off x="728965" y="1506071"/>
            <a:ext cx="2550819" cy="501043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6089" y="2275957"/>
            <a:ext cx="5299822" cy="1275013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5"/>
          <a:srcRect l="18925" t="399" r="15681" b="2119"/>
          <a:stretch/>
        </p:blipFill>
        <p:spPr>
          <a:xfrm>
            <a:off x="3469341" y="1658471"/>
            <a:ext cx="1757083" cy="60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18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aixaDeTexto 17">
            <a:extLst>
              <a:ext uri="{FF2B5EF4-FFF2-40B4-BE49-F238E27FC236}">
                <a16:creationId xmlns:a16="http://schemas.microsoft.com/office/drawing/2014/main" id="{C4D4D852-D6BD-4872-ACA0-2B6F5DEAB6FD}"/>
              </a:ext>
            </a:extLst>
          </p:cNvPr>
          <p:cNvSpPr txBox="1"/>
          <p:nvPr/>
        </p:nvSpPr>
        <p:spPr>
          <a:xfrm>
            <a:off x="720000" y="417921"/>
            <a:ext cx="114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 FALÁCIA DA “QUALIDADE”</a:t>
            </a:r>
            <a:endParaRPr lang="pt-BR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14" b="14457"/>
          <a:stretch/>
        </p:blipFill>
        <p:spPr>
          <a:xfrm>
            <a:off x="3468480" y="1485983"/>
            <a:ext cx="5255039" cy="19348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Retângulo 16"/>
          <p:cNvSpPr/>
          <p:nvPr/>
        </p:nvSpPr>
        <p:spPr>
          <a:xfrm>
            <a:off x="1439100" y="4711259"/>
            <a:ext cx="2136990" cy="164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A8A8A8"/>
              </a:solidFill>
            </a:endParaRP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sp>
        <p:nvSpPr>
          <p:cNvPr id="19" name="Seta em Curva para Baixo 18"/>
          <p:cNvSpPr/>
          <p:nvPr/>
        </p:nvSpPr>
        <p:spPr>
          <a:xfrm rot="1368434">
            <a:off x="2852260" y="3723863"/>
            <a:ext cx="1447660" cy="802977"/>
          </a:xfrm>
          <a:prstGeom prst="curvedDownArrow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781" y="1386110"/>
            <a:ext cx="2627604" cy="3706689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6858" y="4616635"/>
            <a:ext cx="6913463" cy="1505843"/>
          </a:xfrm>
          <a:prstGeom prst="rect">
            <a:avLst/>
          </a:prstGeom>
        </p:spPr>
      </p:pic>
      <p:sp>
        <p:nvSpPr>
          <p:cNvPr id="22" name="Seta em Curva para Baixo 21"/>
          <p:cNvSpPr/>
          <p:nvPr/>
        </p:nvSpPr>
        <p:spPr>
          <a:xfrm rot="11722353">
            <a:off x="7508732" y="3598387"/>
            <a:ext cx="1447660" cy="802977"/>
          </a:xfrm>
          <a:prstGeom prst="curvedDownArrow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23" name="Imagem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3730" y="2064814"/>
            <a:ext cx="3542083" cy="390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-1" y="0"/>
            <a:ext cx="5369859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5369858" y="2767280"/>
            <a:ext cx="68221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rgbClr val="3D3D3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NOSSO </a:t>
            </a:r>
          </a:p>
          <a:p>
            <a:pPr algn="ctr"/>
            <a:r>
              <a:rPr lang="pt-BR" sz="4000" dirty="0" smtClean="0">
                <a:solidFill>
                  <a:srgbClr val="3D3D3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POSICIONAMENTO</a:t>
            </a:r>
            <a:endParaRPr lang="pt-BR" sz="4000" dirty="0">
              <a:solidFill>
                <a:srgbClr val="3D3D3D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81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720000" y="412376"/>
            <a:ext cx="11471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 smtClean="0">
                <a:solidFill>
                  <a:srgbClr val="3D3D3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NOSSO POSICIONAMENTO</a:t>
            </a:r>
            <a:endParaRPr lang="pt-BR" sz="3200" dirty="0">
              <a:solidFill>
                <a:srgbClr val="3D3D3D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184752" y="1593271"/>
            <a:ext cx="10542494" cy="4961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ts val="25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BR" sz="16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Até </a:t>
            </a:r>
            <a:r>
              <a:rPr lang="pt-BR" sz="16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2007 </a:t>
            </a:r>
            <a:r>
              <a:rPr lang="pt-BR" sz="16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era permitido </a:t>
            </a:r>
            <a:r>
              <a:rPr lang="pt-BR" sz="16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aos revendedores </a:t>
            </a:r>
            <a:r>
              <a:rPr lang="pt-BR" sz="16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comprar de qualquer distribuidora, independentemente de ostentarem a bandeira da marca. Assim, havia a possibilidade de se vender o produto que </a:t>
            </a:r>
            <a:r>
              <a:rPr lang="pt-BR" sz="16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oferecesse o melhor preço, </a:t>
            </a:r>
            <a:r>
              <a:rPr lang="pt-BR" sz="16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já que o valor não era ditado pela concentração de mercado, o </a:t>
            </a:r>
            <a:r>
              <a:rPr lang="pt-BR" sz="16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que, por sua vez, propiciava </a:t>
            </a:r>
            <a:r>
              <a:rPr lang="pt-BR" sz="16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mais opções de escolha ao consumidor. </a:t>
            </a:r>
            <a:endParaRPr lang="pt-BR" sz="1600" dirty="0" smtClean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285750" indent="-285750" algn="just">
              <a:lnSpc>
                <a:spcPts val="25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Com </a:t>
            </a:r>
            <a:r>
              <a:rPr lang="pt-BR" sz="16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a modificação da norma em </a:t>
            </a:r>
            <a:r>
              <a:rPr lang="pt-BR" sz="16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2008, </a:t>
            </a:r>
            <a:r>
              <a:rPr lang="pt-BR" sz="16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a situação das pequenas distribuidoras que não fazem parte desse domínio de mercado se agravou frente à obrigatoriedade de compra </a:t>
            </a:r>
            <a:r>
              <a:rPr lang="pt-BR" sz="16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de </a:t>
            </a:r>
            <a:r>
              <a:rPr lang="pt-BR" sz="16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combustíveis apenas da bandeira </a:t>
            </a:r>
            <a:r>
              <a:rPr lang="pt-BR" sz="16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ostentada, o que também passou a impedir </a:t>
            </a:r>
            <a:r>
              <a:rPr lang="pt-BR" sz="16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que o consumidor </a:t>
            </a:r>
            <a:r>
              <a:rPr lang="pt-BR" sz="16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obtivesse </a:t>
            </a:r>
            <a:r>
              <a:rPr lang="pt-BR" sz="16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os resultados positivos da liberdade de escolha. </a:t>
            </a:r>
            <a:endParaRPr lang="pt-BR" sz="1600" dirty="0" smtClean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285750" indent="-285750" algn="just">
              <a:lnSpc>
                <a:spcPts val="25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BR" sz="16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Dessa </a:t>
            </a:r>
            <a:r>
              <a:rPr lang="pt-BR" sz="16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forma, os dispositivos que impõem </a:t>
            </a:r>
            <a:r>
              <a:rPr lang="pt-BR" sz="16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essa </a:t>
            </a:r>
            <a:r>
              <a:rPr lang="pt-BR" sz="16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restrição devem ser revistos para propiciar aos agentes do mercado e ao consumidor final maior </a:t>
            </a:r>
            <a:r>
              <a:rPr lang="pt-BR" sz="16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equilíbrio </a:t>
            </a:r>
            <a:r>
              <a:rPr lang="pt-BR" sz="16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concorrencial</a:t>
            </a:r>
            <a:r>
              <a:rPr lang="pt-BR" sz="16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.</a:t>
            </a:r>
          </a:p>
          <a:p>
            <a:pPr marL="285750" indent="-285750" algn="just">
              <a:lnSpc>
                <a:spcPts val="25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BR" sz="16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O</a:t>
            </a:r>
            <a:r>
              <a:rPr lang="pt-BR" sz="16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 </a:t>
            </a:r>
            <a:r>
              <a:rPr lang="pt-BR" sz="16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fim da tutela regulatória de fidelidade à bandeira fará com que haja significativa redução da assimetria de poder entre as grandes distribuidoras e os revendedores, proporcionando a redução do preço dos combustíveis ao consumidor </a:t>
            </a:r>
            <a:r>
              <a:rPr lang="pt-BR" sz="16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final.</a:t>
            </a:r>
            <a:endParaRPr lang="pt-BR" sz="1600" dirty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pt-BR" dirty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6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/>
          <a:srcRect l="5138" r="7488"/>
          <a:stretch/>
        </p:blipFill>
        <p:spPr>
          <a:xfrm>
            <a:off x="2129117" y="1858495"/>
            <a:ext cx="7664824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0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A8A8A8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</a:t>
            </a:r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2271078808"/>
              </p:ext>
            </p:extLst>
          </p:nvPr>
        </p:nvGraphicFramePr>
        <p:xfrm>
          <a:off x="1537406" y="1042396"/>
          <a:ext cx="9837187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CaixaDeTexto 13"/>
          <p:cNvSpPr txBox="1"/>
          <p:nvPr/>
        </p:nvSpPr>
        <p:spPr>
          <a:xfrm>
            <a:off x="1586668" y="2465293"/>
            <a:ext cx="2268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1988</a:t>
            </a:r>
            <a:endParaRPr lang="pt-BR" sz="4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5109798" y="2465293"/>
            <a:ext cx="2268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1997</a:t>
            </a:r>
            <a:endParaRPr lang="pt-BR" sz="4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8632928" y="2465293"/>
            <a:ext cx="2268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</a:t>
            </a:r>
            <a:endParaRPr lang="pt-BR" sz="4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720000" y="412376"/>
            <a:ext cx="114719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 smtClean="0">
                <a:solidFill>
                  <a:srgbClr val="3D3D3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OS FUNDAMENTOS DA DISCUSSÃO E </a:t>
            </a:r>
            <a:br>
              <a:rPr lang="pt-BR" sz="2800" dirty="0" smtClean="0">
                <a:solidFill>
                  <a:srgbClr val="3D3D3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pt-BR" sz="2800" dirty="0" smtClean="0">
                <a:solidFill>
                  <a:srgbClr val="3D3D3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DO ESTADO DEMOCRÁTICO DE DIREITO</a:t>
            </a:r>
            <a:endParaRPr lang="pt-BR" sz="2800" dirty="0">
              <a:solidFill>
                <a:srgbClr val="3D3D3D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35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-1" y="0"/>
            <a:ext cx="5369859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5369858" y="2367171"/>
            <a:ext cx="682214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dirty="0" smtClean="0">
                <a:solidFill>
                  <a:srgbClr val="3D3D3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 REALIDADE DO MERCADO DE COMBUSTÍVEIS</a:t>
            </a:r>
            <a:endParaRPr lang="pt-BR" sz="4400" dirty="0">
              <a:solidFill>
                <a:srgbClr val="3D3D3D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43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C4D4D852-D6BD-4872-ACA0-2B6F5DEAB6FD}"/>
              </a:ext>
            </a:extLst>
          </p:cNvPr>
          <p:cNvSpPr txBox="1"/>
          <p:nvPr/>
        </p:nvSpPr>
        <p:spPr>
          <a:xfrm>
            <a:off x="720000" y="401385"/>
            <a:ext cx="114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 REALIDADE DO REFINO</a:t>
            </a:r>
            <a:endParaRPr lang="pt-BR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608" y="2800437"/>
            <a:ext cx="6644341" cy="287263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9" name="Seta em Curva para Baixo 18"/>
          <p:cNvSpPr/>
          <p:nvPr/>
        </p:nvSpPr>
        <p:spPr>
          <a:xfrm rot="1368434">
            <a:off x="4784457" y="1494801"/>
            <a:ext cx="1906361" cy="974238"/>
          </a:xfrm>
          <a:prstGeom prst="curvedDownArrow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27" name="Imagem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0492" y="1536257"/>
            <a:ext cx="3465468" cy="496178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Retângulo 7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A8A8A8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</a:t>
            </a:r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43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aixaDeTexto 18">
            <a:extLst>
              <a:ext uri="{FF2B5EF4-FFF2-40B4-BE49-F238E27FC236}">
                <a16:creationId xmlns:a16="http://schemas.microsoft.com/office/drawing/2014/main" id="{C4D4D852-D6BD-4872-ACA0-2B6F5DEAB6FD}"/>
              </a:ext>
            </a:extLst>
          </p:cNvPr>
          <p:cNvSpPr txBox="1"/>
          <p:nvPr/>
        </p:nvSpPr>
        <p:spPr>
          <a:xfrm>
            <a:off x="720000" y="406670"/>
            <a:ext cx="114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 REALIDADE DA DISTRIBUIÇÃO</a:t>
            </a:r>
            <a:endParaRPr lang="pt-BR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6860" y="2811860"/>
            <a:ext cx="6460477" cy="279108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Retângulo 5"/>
          <p:cNvSpPr/>
          <p:nvPr/>
        </p:nvSpPr>
        <p:spPr>
          <a:xfrm>
            <a:off x="11506095" y="5667690"/>
            <a:ext cx="159489" cy="203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Retângulo 8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A8A8A8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</a:t>
            </a:r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sp>
        <p:nvSpPr>
          <p:cNvPr id="11" name="Seta em Curva para Baixo 10"/>
          <p:cNvSpPr/>
          <p:nvPr/>
        </p:nvSpPr>
        <p:spPr>
          <a:xfrm rot="1368434">
            <a:off x="4784457" y="1494801"/>
            <a:ext cx="1906361" cy="974238"/>
          </a:xfrm>
          <a:prstGeom prst="curvedDownArrow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11340353" y="5369858"/>
            <a:ext cx="165742" cy="206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0492" y="1536257"/>
            <a:ext cx="3465468" cy="496178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255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1515060" y="5390707"/>
            <a:ext cx="159489" cy="203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8058" y="2960190"/>
            <a:ext cx="6566491" cy="157695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Retângulo 8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A8A8A8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</a:t>
            </a:r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sp>
        <p:nvSpPr>
          <p:cNvPr id="12" name="Seta em Curva para Baixo 11"/>
          <p:cNvSpPr/>
          <p:nvPr/>
        </p:nvSpPr>
        <p:spPr>
          <a:xfrm rot="1368434">
            <a:off x="4784457" y="1494801"/>
            <a:ext cx="1906361" cy="974238"/>
          </a:xfrm>
          <a:prstGeom prst="curvedDownArrow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0492" y="1536257"/>
            <a:ext cx="3465468" cy="496178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C4D4D852-D6BD-4872-ACA0-2B6F5DEAB6FD}"/>
              </a:ext>
            </a:extLst>
          </p:cNvPr>
          <p:cNvSpPr txBox="1"/>
          <p:nvPr/>
        </p:nvSpPr>
        <p:spPr>
          <a:xfrm>
            <a:off x="720000" y="406670"/>
            <a:ext cx="114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 REALIDADE DA REVENDA</a:t>
            </a:r>
            <a:endParaRPr lang="pt-BR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61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-1" y="0"/>
            <a:ext cx="5369859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5369858" y="3044279"/>
            <a:ext cx="68221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dirty="0" smtClean="0">
                <a:solidFill>
                  <a:srgbClr val="3D3D3D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A CONCENTRAÇÃO...</a:t>
            </a:r>
            <a:endParaRPr lang="pt-BR" sz="4400" dirty="0">
              <a:solidFill>
                <a:srgbClr val="3D3D3D"/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08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aixaDeTexto 18">
            <a:extLst>
              <a:ext uri="{FF2B5EF4-FFF2-40B4-BE49-F238E27FC236}">
                <a16:creationId xmlns:a16="http://schemas.microsoft.com/office/drawing/2014/main" id="{C4D4D852-D6BD-4872-ACA0-2B6F5DEAB6FD}"/>
              </a:ext>
            </a:extLst>
          </p:cNvPr>
          <p:cNvSpPr txBox="1"/>
          <p:nvPr/>
        </p:nvSpPr>
        <p:spPr>
          <a:xfrm>
            <a:off x="720000" y="391847"/>
            <a:ext cx="114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O QUE DIZ O ÚLTIMO BOLETIM DE ABASTECIMENTO</a:t>
            </a:r>
            <a:endParaRPr lang="pt-BR" sz="3200" b="1" dirty="0">
              <a:solidFill>
                <a:schemeClr val="tx1">
                  <a:lumMod val="75000"/>
                  <a:lumOff val="25000"/>
                </a:schemeClr>
              </a:solidFill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t="5589" r="53333" b="3300"/>
          <a:stretch/>
        </p:blipFill>
        <p:spPr>
          <a:xfrm>
            <a:off x="5880277" y="2761755"/>
            <a:ext cx="5720311" cy="2913450"/>
          </a:xfrm>
          <a:prstGeom prst="rect">
            <a:avLst/>
          </a:prstGeom>
        </p:spPr>
      </p:pic>
      <p:cxnSp>
        <p:nvCxnSpPr>
          <p:cNvPr id="6" name="Conector reto 5"/>
          <p:cNvCxnSpPr/>
          <p:nvPr/>
        </p:nvCxnSpPr>
        <p:spPr>
          <a:xfrm>
            <a:off x="11304297" y="2669221"/>
            <a:ext cx="574158" cy="6454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lipse 8"/>
          <p:cNvSpPr/>
          <p:nvPr/>
        </p:nvSpPr>
        <p:spPr>
          <a:xfrm>
            <a:off x="11304298" y="2433424"/>
            <a:ext cx="387174" cy="40088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1" name="Elipse 20"/>
          <p:cNvSpPr/>
          <p:nvPr/>
        </p:nvSpPr>
        <p:spPr>
          <a:xfrm>
            <a:off x="11452443" y="2545354"/>
            <a:ext cx="387174" cy="40088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4" name="Elipse 23"/>
          <p:cNvSpPr/>
          <p:nvPr/>
        </p:nvSpPr>
        <p:spPr>
          <a:xfrm>
            <a:off x="11545935" y="2671678"/>
            <a:ext cx="387174" cy="40088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5" name="Elipse 24"/>
          <p:cNvSpPr/>
          <p:nvPr/>
        </p:nvSpPr>
        <p:spPr>
          <a:xfrm>
            <a:off x="11565354" y="2745798"/>
            <a:ext cx="387174" cy="400889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12" name="Conector reto 11"/>
          <p:cNvCxnSpPr/>
          <p:nvPr/>
        </p:nvCxnSpPr>
        <p:spPr>
          <a:xfrm>
            <a:off x="6200669" y="4175884"/>
            <a:ext cx="382772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ângulo 13"/>
          <p:cNvSpPr/>
          <p:nvPr/>
        </p:nvSpPr>
        <p:spPr>
          <a:xfrm>
            <a:off x="0" y="0"/>
            <a:ext cx="720000" cy="6858000"/>
          </a:xfrm>
          <a:prstGeom prst="rect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rgbClr val="A8A8A8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</a:t>
            </a:r>
            <a:endParaRPr lang="pt-BR" dirty="0">
              <a:solidFill>
                <a:srgbClr val="A8A8A8"/>
              </a:solidFill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2528" y="5881856"/>
            <a:ext cx="1800000" cy="810849"/>
          </a:xfrm>
          <a:prstGeom prst="rect">
            <a:avLst/>
          </a:prstGeom>
        </p:spPr>
      </p:pic>
      <p:sp>
        <p:nvSpPr>
          <p:cNvPr id="18" name="Seta em Curva para Baixo 17"/>
          <p:cNvSpPr/>
          <p:nvPr/>
        </p:nvSpPr>
        <p:spPr>
          <a:xfrm rot="1368434">
            <a:off x="5504151" y="1495967"/>
            <a:ext cx="1906361" cy="974238"/>
          </a:xfrm>
          <a:prstGeom prst="curvedDownArrow">
            <a:avLst/>
          </a:prstGeom>
          <a:solidFill>
            <a:srgbClr val="A8A8A8"/>
          </a:solidFill>
          <a:ln>
            <a:solidFill>
              <a:srgbClr val="A8A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9317" y="1432358"/>
            <a:ext cx="3611931" cy="512148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695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3632</TotalTime>
  <Words>517</Words>
  <Application>Microsoft Office PowerPoint</Application>
  <PresentationFormat>Widescreen</PresentationFormat>
  <Paragraphs>65</Paragraphs>
  <Slides>26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Segoe UI</vt:lpstr>
      <vt:lpstr>Segoe UI Semibold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Caroline Oliveira de Sá</dc:creator>
  <cp:lastModifiedBy>Caroline Oliveira de Sá</cp:lastModifiedBy>
  <cp:revision>54</cp:revision>
  <dcterms:created xsi:type="dcterms:W3CDTF">2021-06-27T21:18:13Z</dcterms:created>
  <dcterms:modified xsi:type="dcterms:W3CDTF">2021-07-01T17:27:25Z</dcterms:modified>
</cp:coreProperties>
</file>