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334" r:id="rId2"/>
    <p:sldId id="3229" r:id="rId3"/>
    <p:sldId id="3237" r:id="rId4"/>
    <p:sldId id="3230" r:id="rId5"/>
    <p:sldId id="3231" r:id="rId6"/>
    <p:sldId id="3232" r:id="rId7"/>
    <p:sldId id="3236" r:id="rId8"/>
    <p:sldId id="3238" r:id="rId9"/>
    <p:sldId id="312" r:id="rId10"/>
  </p:sldIdLst>
  <p:sldSz cx="9144000" cy="6858000" type="screen4x3"/>
  <p:notesSz cx="6797675" cy="9926638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charset="0"/>
        <a:ea typeface="ＭＳ Ｐゴシック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charset="0"/>
        <a:ea typeface="ＭＳ Ｐゴシック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charset="0"/>
        <a:ea typeface="ＭＳ Ｐゴシック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charset="0"/>
        <a:ea typeface="ＭＳ Ｐゴシック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7992B"/>
    <a:srgbClr val="C6B325"/>
    <a:srgbClr val="F8E514"/>
    <a:srgbClr val="958B30"/>
    <a:srgbClr val="EDDA1C"/>
    <a:srgbClr val="D5BF20"/>
    <a:srgbClr val="F0E063"/>
    <a:srgbClr val="E39854"/>
    <a:srgbClr val="C3894F"/>
    <a:srgbClr val="D592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088" autoAdjust="0"/>
    <p:restoredTop sz="97824"/>
  </p:normalViewPr>
  <p:slideViewPr>
    <p:cSldViewPr snapToGrid="0" snapToObjects="1">
      <p:cViewPr varScale="1">
        <p:scale>
          <a:sx n="70" d="100"/>
          <a:sy n="70" d="100"/>
        </p:scale>
        <p:origin x="4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legv\Downloads\Compilado%20DCIDE%20Prec&#807;os%203%20Anos%20Futuros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legv\Downloads\Compilado%20DCIDE%20Prec&#807;os%203%20Anos%20Futuros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legv\Downloads\Compilado%20DCIDE%20Prec&#807;os%203%20Anos%20Futuros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Intensidade_Carbono!$A$3</c:f>
              <c:strCache>
                <c:ptCount val="1"/>
                <c:pt idx="0">
                  <c:v>Intensidade Carbono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F7A2-49F5-8797-8381E19D70AF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F7A2-49F5-8797-8381E19D70A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Intensidade_Carbono!$B$2:$L$2</c:f>
              <c:strCache>
                <c:ptCount val="11"/>
                <c:pt idx="0">
                  <c:v>2018</c:v>
                </c:pt>
                <c:pt idx="1">
                  <c:v>'19</c:v>
                </c:pt>
                <c:pt idx="2">
                  <c:v>'20</c:v>
                </c:pt>
                <c:pt idx="3">
                  <c:v>'21</c:v>
                </c:pt>
                <c:pt idx="4">
                  <c:v>'22</c:v>
                </c:pt>
                <c:pt idx="5">
                  <c:v>'23</c:v>
                </c:pt>
                <c:pt idx="6">
                  <c:v>'24</c:v>
                </c:pt>
                <c:pt idx="7">
                  <c:v>'25</c:v>
                </c:pt>
                <c:pt idx="8">
                  <c:v>'26</c:v>
                </c:pt>
                <c:pt idx="9">
                  <c:v>'27</c:v>
                </c:pt>
                <c:pt idx="10">
                  <c:v>'28</c:v>
                </c:pt>
              </c:strCache>
            </c:strRef>
          </c:cat>
          <c:val>
            <c:numRef>
              <c:f>Intensidade_Carbono!$B$3:$L$3</c:f>
              <c:numCache>
                <c:formatCode>General</c:formatCode>
                <c:ptCount val="11"/>
                <c:pt idx="0">
                  <c:v>73.599999999999994</c:v>
                </c:pt>
                <c:pt idx="1">
                  <c:v>73.5</c:v>
                </c:pt>
                <c:pt idx="2">
                  <c:v>73.2</c:v>
                </c:pt>
                <c:pt idx="3">
                  <c:v>73.3</c:v>
                </c:pt>
                <c:pt idx="4">
                  <c:v>73.5</c:v>
                </c:pt>
                <c:pt idx="5">
                  <c:v>73</c:v>
                </c:pt>
                <c:pt idx="6">
                  <c:v>71.900000000000006</c:v>
                </c:pt>
                <c:pt idx="7">
                  <c:v>70.900000000000006</c:v>
                </c:pt>
                <c:pt idx="8">
                  <c:v>70.2</c:v>
                </c:pt>
                <c:pt idx="9">
                  <c:v>69.5</c:v>
                </c:pt>
                <c:pt idx="10">
                  <c:v>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7A2-49F5-8797-8381E19D70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-27"/>
        <c:axId val="271909552"/>
        <c:axId val="404987952"/>
      </c:barChart>
      <c:catAx>
        <c:axId val="2719095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pt-BR"/>
          </a:p>
        </c:txPr>
        <c:crossAx val="404987952"/>
        <c:crosses val="autoZero"/>
        <c:auto val="1"/>
        <c:lblAlgn val="ctr"/>
        <c:lblOffset val="100"/>
        <c:noMultiLvlLbl val="0"/>
      </c:catAx>
      <c:valAx>
        <c:axId val="40498795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pt-BR"/>
          </a:p>
        </c:txPr>
        <c:crossAx val="2719095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latin typeface="Arial" panose="020B0604020202020204" pitchFamily="34" charset="0"/>
          <a:cs typeface="Arial" panose="020B0604020202020204" pitchFamily="34" charset="0"/>
        </a:defRPr>
      </a:pPr>
      <a:endParaRPr lang="pt-B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Evolução_Dívida!$A$2</c:f>
              <c:strCache>
                <c:ptCount val="1"/>
                <c:pt idx="0">
                  <c:v>R$/ton de cana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Evolução_Dívida!$B$1:$N$1</c:f>
              <c:strCache>
                <c:ptCount val="13"/>
                <c:pt idx="0">
                  <c:v>2005/06</c:v>
                </c:pt>
                <c:pt idx="1">
                  <c:v>2006/07</c:v>
                </c:pt>
                <c:pt idx="2">
                  <c:v>2007/08</c:v>
                </c:pt>
                <c:pt idx="3">
                  <c:v>2008/09</c:v>
                </c:pt>
                <c:pt idx="4">
                  <c:v>2009/10</c:v>
                </c:pt>
                <c:pt idx="5">
                  <c:v>2010/11</c:v>
                </c:pt>
                <c:pt idx="6">
                  <c:v>2011/12</c:v>
                </c:pt>
                <c:pt idx="7">
                  <c:v>2012/13</c:v>
                </c:pt>
                <c:pt idx="8">
                  <c:v>2013/14</c:v>
                </c:pt>
                <c:pt idx="9">
                  <c:v>2014/15</c:v>
                </c:pt>
                <c:pt idx="10">
                  <c:v>2015/16</c:v>
                </c:pt>
                <c:pt idx="11">
                  <c:v>2016/17</c:v>
                </c:pt>
                <c:pt idx="12">
                  <c:v>2017/18</c:v>
                </c:pt>
              </c:strCache>
            </c:strRef>
          </c:cat>
          <c:val>
            <c:numRef>
              <c:f>Evolução_Dívida!$B$2:$N$2</c:f>
              <c:numCache>
                <c:formatCode>General</c:formatCode>
                <c:ptCount val="13"/>
                <c:pt idx="0">
                  <c:v>31</c:v>
                </c:pt>
                <c:pt idx="1">
                  <c:v>47</c:v>
                </c:pt>
                <c:pt idx="2">
                  <c:v>77</c:v>
                </c:pt>
                <c:pt idx="3">
                  <c:v>98</c:v>
                </c:pt>
                <c:pt idx="4">
                  <c:v>79</c:v>
                </c:pt>
                <c:pt idx="5">
                  <c:v>84</c:v>
                </c:pt>
                <c:pt idx="6">
                  <c:v>103</c:v>
                </c:pt>
                <c:pt idx="7">
                  <c:v>112</c:v>
                </c:pt>
                <c:pt idx="8">
                  <c:v>121</c:v>
                </c:pt>
                <c:pt idx="9">
                  <c:v>148</c:v>
                </c:pt>
                <c:pt idx="10">
                  <c:v>135</c:v>
                </c:pt>
                <c:pt idx="11">
                  <c:v>124</c:v>
                </c:pt>
                <c:pt idx="12">
                  <c:v>125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163-4E8D-B471-385CC9589CD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-27"/>
        <c:axId val="649803664"/>
        <c:axId val="649807504"/>
      </c:barChart>
      <c:catAx>
        <c:axId val="6498036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pt-BR"/>
          </a:p>
        </c:txPr>
        <c:crossAx val="649807504"/>
        <c:crosses val="autoZero"/>
        <c:auto val="1"/>
        <c:lblAlgn val="ctr"/>
        <c:lblOffset val="100"/>
        <c:noMultiLvlLbl val="0"/>
      </c:catAx>
      <c:valAx>
        <c:axId val="6498075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pt-BR"/>
          </a:p>
        </c:txPr>
        <c:crossAx val="6498036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>
          <a:latin typeface="Arial" panose="020B0604020202020204" pitchFamily="34" charset="0"/>
          <a:cs typeface="Arial" panose="020B0604020202020204" pitchFamily="34" charset="0"/>
        </a:defRPr>
      </a:pPr>
      <a:endParaRPr lang="pt-B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Sheet3!$A$4</c:f>
              <c:strCache>
                <c:ptCount val="1"/>
                <c:pt idx="0">
                  <c:v>Dependência Externa Combustíveis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E2731A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2659-4E39-9EA5-46191A2B19CF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Sheet3!$B$1:$C$1</c:f>
              <c:strCache>
                <c:ptCount val="2"/>
                <c:pt idx="0">
                  <c:v>2020</c:v>
                </c:pt>
                <c:pt idx="1">
                  <c:v>2028</c:v>
                </c:pt>
              </c:strCache>
            </c:strRef>
          </c:cat>
          <c:val>
            <c:numRef>
              <c:f>Sheet3!$B$4:$C$4</c:f>
              <c:numCache>
                <c:formatCode>0.00%</c:formatCode>
                <c:ptCount val="2"/>
                <c:pt idx="0" formatCode="0%">
                  <c:v>0.115</c:v>
                </c:pt>
                <c:pt idx="1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659-4E39-9EA5-46191A2B19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26937040"/>
        <c:axId val="626937680"/>
      </c:barChart>
      <c:catAx>
        <c:axId val="6269370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pt-BR"/>
          </a:p>
        </c:txPr>
        <c:crossAx val="626937680"/>
        <c:crosses val="autoZero"/>
        <c:auto val="1"/>
        <c:lblAlgn val="ctr"/>
        <c:lblOffset val="100"/>
        <c:noMultiLvlLbl val="0"/>
      </c:catAx>
      <c:valAx>
        <c:axId val="626937680"/>
        <c:scaling>
          <c:orientation val="minMax"/>
        </c:scaling>
        <c:delete val="0"/>
        <c:axPos val="l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pt-BR"/>
          </a:p>
        </c:txPr>
        <c:crossAx val="6269370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>
          <a:latin typeface="Arial" panose="020B0604020202020204" pitchFamily="34" charset="0"/>
          <a:cs typeface="Arial" panose="020B0604020202020204" pitchFamily="34" charset="0"/>
        </a:defRPr>
      </a:pPr>
      <a:endParaRPr lang="pt-B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Sheet3!$A$2</c:f>
              <c:strCache>
                <c:ptCount val="1"/>
                <c:pt idx="0">
                  <c:v>Participação(energética) dos Biocombustíveis na Matriz 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E2731A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BAD2-4D15-AD17-5008C1D75E7E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Sheet3!$B$1:$C$1</c:f>
              <c:strCache>
                <c:ptCount val="2"/>
                <c:pt idx="0">
                  <c:v>2020</c:v>
                </c:pt>
                <c:pt idx="1">
                  <c:v>2028</c:v>
                </c:pt>
              </c:strCache>
            </c:strRef>
          </c:cat>
          <c:val>
            <c:numRef>
              <c:f>Sheet3!$B$2:$C$2</c:f>
              <c:numCache>
                <c:formatCode>0.00%</c:formatCode>
                <c:ptCount val="2"/>
                <c:pt idx="0" formatCode="0%">
                  <c:v>0.2</c:v>
                </c:pt>
                <c:pt idx="1">
                  <c:v>0.255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AD2-4D15-AD17-5008C1D75E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26937040"/>
        <c:axId val="626937680"/>
      </c:barChart>
      <c:catAx>
        <c:axId val="6269370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pt-BR"/>
          </a:p>
        </c:txPr>
        <c:crossAx val="626937680"/>
        <c:crosses val="autoZero"/>
        <c:auto val="1"/>
        <c:lblAlgn val="ctr"/>
        <c:lblOffset val="100"/>
        <c:noMultiLvlLbl val="0"/>
      </c:catAx>
      <c:valAx>
        <c:axId val="626937680"/>
        <c:scaling>
          <c:orientation val="minMax"/>
        </c:scaling>
        <c:delete val="0"/>
        <c:axPos val="l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pt-BR"/>
          </a:p>
        </c:txPr>
        <c:crossAx val="6269370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>
          <a:latin typeface="Arial" panose="020B0604020202020204" pitchFamily="34" charset="0"/>
          <a:cs typeface="Arial" panose="020B0604020202020204" pitchFamily="34" charset="0"/>
        </a:defRPr>
      </a:pPr>
      <a:endParaRPr lang="pt-B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Sheet3!$A$3</c:f>
              <c:strCache>
                <c:ptCount val="1"/>
                <c:pt idx="0">
                  <c:v>Derivados de Petróleo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E2731A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B80F-4C31-A35A-11F268FEB3D0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Sheet3!$B$1:$C$1</c:f>
              <c:strCache>
                <c:ptCount val="2"/>
                <c:pt idx="0">
                  <c:v>2020</c:v>
                </c:pt>
                <c:pt idx="1">
                  <c:v>2028</c:v>
                </c:pt>
              </c:strCache>
            </c:strRef>
          </c:cat>
          <c:val>
            <c:numRef>
              <c:f>Sheet3!$B$3:$C$3</c:f>
              <c:numCache>
                <c:formatCode>0.00%</c:formatCode>
                <c:ptCount val="2"/>
                <c:pt idx="0" formatCode="0%">
                  <c:v>0.8</c:v>
                </c:pt>
                <c:pt idx="1">
                  <c:v>0.745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80F-4C31-A35A-11F268FEB3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26937040"/>
        <c:axId val="626937680"/>
      </c:barChart>
      <c:catAx>
        <c:axId val="6269370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pt-BR"/>
          </a:p>
        </c:txPr>
        <c:crossAx val="626937680"/>
        <c:crosses val="autoZero"/>
        <c:auto val="1"/>
        <c:lblAlgn val="ctr"/>
        <c:lblOffset val="100"/>
        <c:noMultiLvlLbl val="0"/>
      </c:catAx>
      <c:valAx>
        <c:axId val="626937680"/>
        <c:scaling>
          <c:orientation val="minMax"/>
        </c:scaling>
        <c:delete val="0"/>
        <c:axPos val="l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pt-BR"/>
          </a:p>
        </c:txPr>
        <c:crossAx val="6269370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>
          <a:latin typeface="Arial" panose="020B0604020202020204" pitchFamily="34" charset="0"/>
          <a:cs typeface="Arial" panose="020B0604020202020204" pitchFamily="34" charset="0"/>
        </a:defRPr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A1DB0F-4FE8-2443-BBCA-F81BAA0CE542}" type="datetimeFigureOut">
              <a:rPr lang="pt-BR" smtClean="0"/>
              <a:t>22/11/2020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B94A94-AF7E-B94D-BA12-AB0754C58C5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94721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B94A94-AF7E-B94D-BA12-AB0754C58C58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5939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B94A94-AF7E-B94D-BA12-AB0754C58C58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74740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B94A94-AF7E-B94D-BA12-AB0754C58C58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13247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B94A94-AF7E-B94D-BA12-AB0754C58C58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454128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B94A94-AF7E-B94D-BA12-AB0754C58C58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864638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B94A94-AF7E-B94D-BA12-AB0754C58C58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193498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B94A94-AF7E-B94D-BA12-AB0754C58C58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164946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B94A94-AF7E-B94D-BA12-AB0754C58C58}" type="slidenum">
              <a:rPr lang="pt-BR" smtClean="0"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98759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B94A94-AF7E-B94D-BA12-AB0754C58C58}" type="slidenum">
              <a:rPr lang="pt-BR" smtClean="0"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747992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CD803F6-9F29-E641-9AD1-64C7C09EEF4F}" type="datetimeFigureOut">
              <a:rPr lang="en-US" altLang="pt-BR"/>
              <a:pPr/>
              <a:t>11/22/2020</a:t>
            </a:fld>
            <a:endParaRPr lang="en-US" alt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A49D3D-4A2D-D84B-B0B3-8E16814A1779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14197472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583072D-B3A3-5044-AA5A-F5AF4EB7094D}" type="datetimeFigureOut">
              <a:rPr lang="en-US" altLang="pt-BR"/>
              <a:pPr/>
              <a:t>11/22/2020</a:t>
            </a:fld>
            <a:endParaRPr lang="en-US" alt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5995D7-9955-014E-80CE-3185C02F96E4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1925838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4B40AE8-5588-654D-BB04-56A621A3970D}" type="datetimeFigureOut">
              <a:rPr lang="en-US" altLang="pt-BR"/>
              <a:pPr/>
              <a:t>11/22/2020</a:t>
            </a:fld>
            <a:endParaRPr lang="en-US" alt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2B250B-DAF8-0644-B016-A1897411588C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688864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55E65B-BB49-2644-B216-203C9BE3070C}" type="datetimeFigureOut">
              <a:rPr lang="en-US" altLang="pt-BR"/>
              <a:pPr/>
              <a:t>11/22/2020</a:t>
            </a:fld>
            <a:endParaRPr lang="en-US" alt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728C54-F45F-114D-B120-72EBFFB498E6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1001817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6016612-B80C-0F4B-91EE-F585BCEA910E}" type="datetimeFigureOut">
              <a:rPr lang="en-US" altLang="pt-BR"/>
              <a:pPr/>
              <a:t>11/22/2020</a:t>
            </a:fld>
            <a:endParaRPr lang="en-US" alt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ADF2B9-3C1D-CF49-AA4F-3CDFE8B637AC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1269518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C7362A7-EF37-3740-B005-C3A3D69FC4F7}" type="datetimeFigureOut">
              <a:rPr lang="en-US" altLang="pt-BR"/>
              <a:pPr/>
              <a:t>11/22/2020</a:t>
            </a:fld>
            <a:endParaRPr lang="en-US" altLang="pt-B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821B91-125B-724A-BFF6-B4839251A0D9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1541783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9E3E2E-0B7D-654F-8FB4-74ADD28A16E3}" type="datetimeFigureOut">
              <a:rPr lang="en-US" altLang="pt-BR"/>
              <a:pPr/>
              <a:t>11/22/2020</a:t>
            </a:fld>
            <a:endParaRPr lang="en-US" altLang="pt-BR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A08797-D576-8E44-A920-ECA02AB847F6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1209482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7DAB523-F1F2-5643-AC72-CD5828D24C89}" type="datetimeFigureOut">
              <a:rPr lang="en-US" altLang="pt-BR"/>
              <a:pPr/>
              <a:t>11/22/2020</a:t>
            </a:fld>
            <a:endParaRPr lang="en-US" altLang="pt-B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4A0510-5206-FA45-889F-39B51BA3CE09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1831540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EAA5116-DA0F-3640-B670-5BEF2E08EAE5}" type="datetimeFigureOut">
              <a:rPr lang="en-US" altLang="pt-BR"/>
              <a:pPr/>
              <a:t>11/22/2020</a:t>
            </a:fld>
            <a:endParaRPr lang="en-US" altLang="pt-BR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7B7BA3-63B5-B04E-8CA5-EF5E8E717505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676705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FB18ED9-1D9B-E648-861A-66BB4CBDA84C}" type="datetimeFigureOut">
              <a:rPr lang="en-US" altLang="pt-BR"/>
              <a:pPr/>
              <a:t>11/22/2020</a:t>
            </a:fld>
            <a:endParaRPr lang="en-US" altLang="pt-B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DA3A4E-4F45-7047-BB26-BD418F21C605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310061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0F3A884-78D5-AA49-B213-66827A9E9FB1}" type="datetimeFigureOut">
              <a:rPr lang="en-US" altLang="pt-BR"/>
              <a:pPr/>
              <a:t>11/22/2020</a:t>
            </a:fld>
            <a:endParaRPr lang="en-US" altLang="pt-B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ABB91A-92FF-D946-97F6-67DB69FC38DD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14089415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/>
              <a:t>Click to edit Master text styles</a:t>
            </a:r>
          </a:p>
          <a:p>
            <a:pPr lvl="1"/>
            <a:r>
              <a:rPr lang="en-US" altLang="pt-BR"/>
              <a:t>Second level</a:t>
            </a:r>
          </a:p>
          <a:p>
            <a:pPr lvl="2"/>
            <a:r>
              <a:rPr lang="en-US" altLang="pt-BR"/>
              <a:t>Third level</a:t>
            </a:r>
          </a:p>
          <a:p>
            <a:pPr lvl="3"/>
            <a:r>
              <a:rPr lang="en-US" altLang="pt-BR"/>
              <a:t>Fourth level</a:t>
            </a:r>
          </a:p>
          <a:p>
            <a:pPr lvl="4"/>
            <a:r>
              <a:rPr lang="en-US" altLang="pt-BR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fld id="{BAE5850B-410A-E245-A90B-D8F384C8E6FE}" type="datetimeFigureOut">
              <a:rPr lang="en-US" altLang="pt-BR"/>
              <a:pPr/>
              <a:t>11/22/2020</a:t>
            </a:fld>
            <a:endParaRPr lang="en-US" alt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863473D9-ED98-CE41-A1DC-3D0C0E828C5E}" type="slidenum">
              <a:rPr lang="en-US" altLang="pt-BR"/>
              <a:pPr/>
              <a:t>‹nº›</a:t>
            </a:fld>
            <a:endParaRPr lang="en-US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4.jp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5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Relationship Id="rId9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deltaenergia.com.br/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1" name="Imagem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2848"/>
            <a:ext cx="9144000" cy="6858000"/>
          </a:xfrm>
          <a:prstGeom prst="rect">
            <a:avLst/>
          </a:prstGeom>
        </p:spPr>
      </p:pic>
      <p:pic>
        <p:nvPicPr>
          <p:cNvPr id="17" name="Imagem 1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6893" y="1479052"/>
            <a:ext cx="3361969" cy="2047715"/>
          </a:xfrm>
          <a:prstGeom prst="rect">
            <a:avLst/>
          </a:prstGeom>
        </p:spPr>
      </p:pic>
      <p:sp>
        <p:nvSpPr>
          <p:cNvPr id="18" name="CaixaDeTexto 17"/>
          <p:cNvSpPr txBox="1"/>
          <p:nvPr/>
        </p:nvSpPr>
        <p:spPr>
          <a:xfrm>
            <a:off x="5111015" y="3701977"/>
            <a:ext cx="3598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800" b="1" dirty="0">
                <a:solidFill>
                  <a:srgbClr val="C6B325"/>
                </a:solidFill>
                <a:latin typeface="Verdana" charset="0"/>
                <a:ea typeface="Verdana" charset="0"/>
                <a:cs typeface="Verdana" charset="0"/>
              </a:rPr>
              <a:t>Excel</a:t>
            </a:r>
            <a:r>
              <a:rPr lang="en-US" sz="1800" b="1" dirty="0" err="1">
                <a:solidFill>
                  <a:srgbClr val="C6B325"/>
                </a:solidFill>
                <a:latin typeface="Verdana" charset="0"/>
                <a:ea typeface="Verdana" charset="0"/>
                <a:cs typeface="Verdana" charset="0"/>
              </a:rPr>
              <a:t>ência</a:t>
            </a:r>
            <a:r>
              <a:rPr lang="en-US" sz="1800" b="1" dirty="0">
                <a:solidFill>
                  <a:srgbClr val="C6B325"/>
                </a:solidFill>
                <a:latin typeface="Verdana" charset="0"/>
                <a:ea typeface="Verdana" charset="0"/>
                <a:cs typeface="Verdana" charset="0"/>
              </a:rPr>
              <a:t> </a:t>
            </a:r>
            <a:r>
              <a:rPr lang="en-US" sz="1800" dirty="0">
                <a:solidFill>
                  <a:srgbClr val="C6B325"/>
                </a:solidFill>
                <a:latin typeface="Verdana" charset="0"/>
                <a:ea typeface="Verdana" charset="0"/>
                <a:cs typeface="Verdana" charset="0"/>
              </a:rPr>
              <a:t>para </a:t>
            </a:r>
            <a:r>
              <a:rPr lang="en-US" sz="1800" dirty="0" err="1">
                <a:solidFill>
                  <a:srgbClr val="C6B325"/>
                </a:solidFill>
                <a:latin typeface="Verdana" charset="0"/>
                <a:ea typeface="Verdana" charset="0"/>
                <a:cs typeface="Verdana" charset="0"/>
              </a:rPr>
              <a:t>otimizar</a:t>
            </a:r>
            <a:endParaRPr lang="pt-BR" sz="1800" dirty="0">
              <a:solidFill>
                <a:srgbClr val="C6B325"/>
              </a:solidFill>
              <a:latin typeface="Verdana" charset="0"/>
              <a:ea typeface="Verdana" charset="0"/>
              <a:cs typeface="Verdana" charset="0"/>
            </a:endParaRPr>
          </a:p>
        </p:txBody>
      </p:sp>
      <p:sp>
        <p:nvSpPr>
          <p:cNvPr id="19" name="CaixaDeTexto 18"/>
          <p:cNvSpPr txBox="1"/>
          <p:nvPr/>
        </p:nvSpPr>
        <p:spPr>
          <a:xfrm>
            <a:off x="6535553" y="3983860"/>
            <a:ext cx="22993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800" dirty="0">
                <a:solidFill>
                  <a:srgbClr val="C6B325"/>
                </a:solidFill>
                <a:latin typeface="Verdana" charset="0"/>
                <a:ea typeface="Verdana" charset="0"/>
                <a:cs typeface="Verdana" charset="0"/>
              </a:rPr>
              <a:t>seus</a:t>
            </a:r>
            <a:r>
              <a:rPr lang="en-US" sz="1800" dirty="0">
                <a:solidFill>
                  <a:srgbClr val="C6B325"/>
                </a:solidFill>
                <a:latin typeface="Verdana" charset="0"/>
                <a:ea typeface="Verdana" charset="0"/>
                <a:cs typeface="Verdana" charset="0"/>
              </a:rPr>
              <a:t> </a:t>
            </a:r>
            <a:r>
              <a:rPr lang="en-US" sz="1800" b="1" dirty="0" err="1">
                <a:solidFill>
                  <a:srgbClr val="C6B325"/>
                </a:solidFill>
                <a:latin typeface="Verdana" charset="0"/>
                <a:ea typeface="Verdana" charset="0"/>
                <a:cs typeface="Verdana" charset="0"/>
              </a:rPr>
              <a:t>resultados</a:t>
            </a:r>
            <a:r>
              <a:rPr lang="en-US" sz="1800" dirty="0">
                <a:solidFill>
                  <a:srgbClr val="C6B325"/>
                </a:solidFill>
                <a:latin typeface="Verdana" charset="0"/>
                <a:ea typeface="Verdana" charset="0"/>
                <a:cs typeface="Verdana" charset="0"/>
              </a:rPr>
              <a:t>.</a:t>
            </a:r>
            <a:endParaRPr lang="pt-BR" sz="1800" dirty="0">
              <a:solidFill>
                <a:srgbClr val="C6B325"/>
              </a:solidFill>
              <a:latin typeface="Verdana" charset="0"/>
              <a:ea typeface="Verdana" charset="0"/>
              <a:cs typeface="Verdan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4641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5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4" name="CaixaDeTexto 12"/>
          <p:cNvSpPr txBox="1">
            <a:spLocks noChangeArrowheads="1"/>
          </p:cNvSpPr>
          <p:nvPr/>
        </p:nvSpPr>
        <p:spPr bwMode="auto">
          <a:xfrm>
            <a:off x="19544243" y="6516075"/>
            <a:ext cx="158886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ctr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defRPr sz="20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algn="ctr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defRPr sz="2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algn="ctr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defRPr sz="2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algn="ctr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Symbol" pitchFamily="18" charset="2"/>
              <a:defRPr sz="2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algn="ctr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defRPr sz="2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defRPr sz="2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defRPr sz="2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defRPr sz="2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defRPr sz="2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l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800" b="0" i="1" dirty="0">
                <a:solidFill>
                  <a:srgbClr val="000000"/>
                </a:solidFill>
                <a:latin typeface="Verdana" charset="0"/>
                <a:ea typeface="Verdana" charset="0"/>
                <a:cs typeface="Verdana" charset="0"/>
              </a:rPr>
              <a:t>Fonte: Delta Energia</a:t>
            </a:r>
          </a:p>
        </p:txBody>
      </p:sp>
      <p:sp>
        <p:nvSpPr>
          <p:cNvPr id="6" name="TextBox 3">
            <a:extLst>
              <a:ext uri="{FF2B5EF4-FFF2-40B4-BE49-F238E27FC236}">
                <a16:creationId xmlns:a16="http://schemas.microsoft.com/office/drawing/2014/main" id="{6AB26CFD-50DA-4689-94AD-89A7EF5C7EF1}"/>
              </a:ext>
            </a:extLst>
          </p:cNvPr>
          <p:cNvSpPr txBox="1"/>
          <p:nvPr/>
        </p:nvSpPr>
        <p:spPr>
          <a:xfrm>
            <a:off x="455009" y="2228207"/>
            <a:ext cx="8233981" cy="221599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 algn="just"/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Apresentação para a Contribuição Publica n°17 da ANP para demonstrar a importância da abertura o mercado de etanol focando nas metas ambientais de mitigação dos gases do efeito estufa, a necessidade financeira do setor de etanol e a importância de garantir o suprimento de combustíveis para a próxima década.</a:t>
            </a:r>
          </a:p>
        </p:txBody>
      </p:sp>
    </p:spTree>
    <p:extLst>
      <p:ext uri="{BB962C8B-B14F-4D97-AF65-F5344CB8AC3E}">
        <p14:creationId xmlns:p14="http://schemas.microsoft.com/office/powerpoint/2010/main" val="1890750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4" name="CaixaDeTexto 12"/>
          <p:cNvSpPr txBox="1">
            <a:spLocks noChangeArrowheads="1"/>
          </p:cNvSpPr>
          <p:nvPr/>
        </p:nvSpPr>
        <p:spPr bwMode="auto">
          <a:xfrm>
            <a:off x="19544243" y="6516075"/>
            <a:ext cx="158886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ctr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defRPr sz="20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algn="ctr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defRPr sz="2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algn="ctr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defRPr sz="2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algn="ctr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Symbol" pitchFamily="18" charset="2"/>
              <a:defRPr sz="2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algn="ctr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defRPr sz="2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defRPr sz="2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defRPr sz="2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defRPr sz="2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defRPr sz="2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l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800" b="0" i="1" dirty="0">
                <a:solidFill>
                  <a:srgbClr val="000000"/>
                </a:solidFill>
                <a:latin typeface="Verdana" charset="0"/>
                <a:ea typeface="Verdana" charset="0"/>
                <a:cs typeface="Verdana" charset="0"/>
              </a:rPr>
              <a:t>Fonte: Delta Energia</a:t>
            </a:r>
          </a:p>
        </p:txBody>
      </p:sp>
      <p:sp>
        <p:nvSpPr>
          <p:cNvPr id="6" name="TextBox 3">
            <a:extLst>
              <a:ext uri="{FF2B5EF4-FFF2-40B4-BE49-F238E27FC236}">
                <a16:creationId xmlns:a16="http://schemas.microsoft.com/office/drawing/2014/main" id="{6AB26CFD-50DA-4689-94AD-89A7EF5C7EF1}"/>
              </a:ext>
            </a:extLst>
          </p:cNvPr>
          <p:cNvSpPr txBox="1"/>
          <p:nvPr/>
        </p:nvSpPr>
        <p:spPr>
          <a:xfrm>
            <a:off x="447009" y="1120212"/>
            <a:ext cx="8233981" cy="51270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/>
            <a:r>
              <a:rPr lang="pt-BR" sz="1666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 crescimento do mercado de etanol diminuirá a emissão de CO</a:t>
            </a:r>
            <a:r>
              <a:rPr lang="pt-BR" sz="1666" baseline="30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2 </a:t>
            </a:r>
            <a:r>
              <a:rPr lang="pt-BR" sz="1666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em 7%, conforme a Política Nacional de Biocombustíveis (Lei nº 13.576/17).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C237A0EB-9442-4C12-BA04-04D755FD3290}"/>
              </a:ext>
            </a:extLst>
          </p:cNvPr>
          <p:cNvSpPr txBox="1"/>
          <p:nvPr/>
        </p:nvSpPr>
        <p:spPr>
          <a:xfrm>
            <a:off x="458914" y="5905073"/>
            <a:ext cx="8222076" cy="1885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25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Fonte: EPE, </a:t>
            </a:r>
            <a:r>
              <a:rPr lang="pt-BR" sz="625" dirty="0" err="1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Thymos</a:t>
            </a:r>
            <a:r>
              <a:rPr lang="pt-BR" sz="625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Energia.</a:t>
            </a:r>
          </a:p>
        </p:txBody>
      </p:sp>
      <p:graphicFrame>
        <p:nvGraphicFramePr>
          <p:cNvPr id="8" name="Chart 6">
            <a:extLst>
              <a:ext uri="{FF2B5EF4-FFF2-40B4-BE49-F238E27FC236}">
                <a16:creationId xmlns:a16="http://schemas.microsoft.com/office/drawing/2014/main" id="{6762DB5F-38B2-4C60-9351-5BE2BA692EBC}"/>
              </a:ext>
            </a:extLst>
          </p:cNvPr>
          <p:cNvGraphicFramePr>
            <a:graphicFrameLocks/>
          </p:cNvGraphicFramePr>
          <p:nvPr/>
        </p:nvGraphicFramePr>
        <p:xfrm>
          <a:off x="458914" y="2404859"/>
          <a:ext cx="8222076" cy="34455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TextBox 2">
            <a:extLst>
              <a:ext uri="{FF2B5EF4-FFF2-40B4-BE49-F238E27FC236}">
                <a16:creationId xmlns:a16="http://schemas.microsoft.com/office/drawing/2014/main" id="{984B3F62-ACAF-452F-B585-2D85D5305EE8}"/>
              </a:ext>
            </a:extLst>
          </p:cNvPr>
          <p:cNvSpPr txBox="1"/>
          <p:nvPr/>
        </p:nvSpPr>
        <p:spPr>
          <a:xfrm>
            <a:off x="447010" y="1922989"/>
            <a:ext cx="3433953" cy="5728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41" b="1" dirty="0">
                <a:latin typeface="Arial" panose="020B0604020202020204" pitchFamily="34" charset="0"/>
                <a:cs typeface="Arial" panose="020B0604020202020204" pitchFamily="34" charset="0"/>
              </a:rPr>
              <a:t>Definição de Metas em Intensidade de Carbono (IC)</a:t>
            </a:r>
          </a:p>
          <a:p>
            <a:r>
              <a:rPr lang="pt-BR" sz="1041" dirty="0">
                <a:latin typeface="Arial" panose="020B0604020202020204" pitchFamily="34" charset="0"/>
                <a:cs typeface="Arial" panose="020B0604020202020204" pitchFamily="34" charset="0"/>
              </a:rPr>
              <a:t>gCO</a:t>
            </a:r>
            <a:r>
              <a:rPr lang="pt-BR" sz="1041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pt-BR" sz="1041" dirty="0">
                <a:latin typeface="Arial" panose="020B0604020202020204" pitchFamily="34" charset="0"/>
                <a:cs typeface="Arial" panose="020B0604020202020204" pitchFamily="34" charset="0"/>
              </a:rPr>
              <a:t>/MJ</a:t>
            </a:r>
          </a:p>
          <a:p>
            <a:r>
              <a:rPr lang="pt-BR" sz="104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cxnSp>
        <p:nvCxnSpPr>
          <p:cNvPr id="11" name="Connector: Elbow 5">
            <a:extLst>
              <a:ext uri="{FF2B5EF4-FFF2-40B4-BE49-F238E27FC236}">
                <a16:creationId xmlns:a16="http://schemas.microsoft.com/office/drawing/2014/main" id="{EF392F38-6CD8-4DD3-98FC-8F895E92D592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4012261" y="847582"/>
            <a:ext cx="113083" cy="2845491"/>
          </a:xfrm>
          <a:prstGeom prst="bentConnector2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Oval 12">
            <a:extLst>
              <a:ext uri="{FF2B5EF4-FFF2-40B4-BE49-F238E27FC236}">
                <a16:creationId xmlns:a16="http://schemas.microsoft.com/office/drawing/2014/main" id="{C5D56A71-CB62-44C5-A0F8-04A75CDA8950}"/>
              </a:ext>
            </a:extLst>
          </p:cNvPr>
          <p:cNvSpPr/>
          <p:nvPr/>
        </p:nvSpPr>
        <p:spPr>
          <a:xfrm>
            <a:off x="2610181" y="2315515"/>
            <a:ext cx="84798" cy="77533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250"/>
          </a:p>
        </p:txBody>
      </p:sp>
      <p:sp>
        <p:nvSpPr>
          <p:cNvPr id="14" name="Oval 14">
            <a:extLst>
              <a:ext uri="{FF2B5EF4-FFF2-40B4-BE49-F238E27FC236}">
                <a16:creationId xmlns:a16="http://schemas.microsoft.com/office/drawing/2014/main" id="{FDB9B031-33DC-477F-9D9D-157C434365FC}"/>
              </a:ext>
            </a:extLst>
          </p:cNvPr>
          <p:cNvSpPr/>
          <p:nvPr/>
        </p:nvSpPr>
        <p:spPr>
          <a:xfrm>
            <a:off x="8154437" y="3950187"/>
            <a:ext cx="84798" cy="77533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250"/>
          </a:p>
        </p:txBody>
      </p:sp>
      <p:cxnSp>
        <p:nvCxnSpPr>
          <p:cNvPr id="15" name="Connector: Elbow 19">
            <a:extLst>
              <a:ext uri="{FF2B5EF4-FFF2-40B4-BE49-F238E27FC236}">
                <a16:creationId xmlns:a16="http://schemas.microsoft.com/office/drawing/2014/main" id="{F5A14A45-493A-4457-97B7-F51610F06681}"/>
              </a:ext>
            </a:extLst>
          </p:cNvPr>
          <p:cNvCxnSpPr>
            <a:cxnSpLocks/>
          </p:cNvCxnSpPr>
          <p:nvPr/>
        </p:nvCxnSpPr>
        <p:spPr>
          <a:xfrm rot="16200000" flipV="1">
            <a:off x="6101966" y="1868962"/>
            <a:ext cx="1726279" cy="2436171"/>
          </a:xfrm>
          <a:prstGeom prst="bentConnector2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TextBox 3">
            <a:extLst>
              <a:ext uri="{FF2B5EF4-FFF2-40B4-BE49-F238E27FC236}">
                <a16:creationId xmlns:a16="http://schemas.microsoft.com/office/drawing/2014/main" id="{0660065C-E832-4071-ABBC-7609C32A5AE8}"/>
              </a:ext>
            </a:extLst>
          </p:cNvPr>
          <p:cNvSpPr txBox="1"/>
          <p:nvPr/>
        </p:nvSpPr>
        <p:spPr>
          <a:xfrm>
            <a:off x="455009" y="462110"/>
            <a:ext cx="8233981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/>
            <a:r>
              <a:rPr lang="pt-BR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Cumprimento das metas ambientais</a:t>
            </a:r>
          </a:p>
        </p:txBody>
      </p:sp>
      <p:sp>
        <p:nvSpPr>
          <p:cNvPr id="12" name="TextBox 10">
            <a:extLst>
              <a:ext uri="{FF2B5EF4-FFF2-40B4-BE49-F238E27FC236}">
                <a16:creationId xmlns:a16="http://schemas.microsoft.com/office/drawing/2014/main" id="{034DBAAA-C4BC-45A6-B4B3-20388B7D7CA9}"/>
              </a:ext>
            </a:extLst>
          </p:cNvPr>
          <p:cNvSpPr txBox="1"/>
          <p:nvPr/>
        </p:nvSpPr>
        <p:spPr>
          <a:xfrm>
            <a:off x="5468089" y="2081561"/>
            <a:ext cx="470000" cy="284693"/>
          </a:xfrm>
          <a:prstGeom prst="rect">
            <a:avLst/>
          </a:prstGeom>
          <a:solidFill>
            <a:srgbClr val="A62D3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pt-BR" sz="12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-7%</a:t>
            </a:r>
          </a:p>
        </p:txBody>
      </p:sp>
    </p:spTree>
    <p:extLst>
      <p:ext uri="{BB962C8B-B14F-4D97-AF65-F5344CB8AC3E}">
        <p14:creationId xmlns:p14="http://schemas.microsoft.com/office/powerpoint/2010/main" val="2314841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4" name="CaixaDeTexto 12"/>
          <p:cNvSpPr txBox="1">
            <a:spLocks noChangeArrowheads="1"/>
          </p:cNvSpPr>
          <p:nvPr/>
        </p:nvSpPr>
        <p:spPr bwMode="auto">
          <a:xfrm>
            <a:off x="19544243" y="6516075"/>
            <a:ext cx="158886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ctr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defRPr sz="20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algn="ctr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defRPr sz="2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algn="ctr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defRPr sz="2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algn="ctr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Symbol" pitchFamily="18" charset="2"/>
              <a:defRPr sz="2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algn="ctr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defRPr sz="2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defRPr sz="2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defRPr sz="2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defRPr sz="2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defRPr sz="2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l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800" b="0" i="1" dirty="0">
                <a:solidFill>
                  <a:srgbClr val="000000"/>
                </a:solidFill>
                <a:latin typeface="Verdana" charset="0"/>
                <a:ea typeface="Verdana" charset="0"/>
                <a:cs typeface="Verdana" charset="0"/>
              </a:rPr>
              <a:t>Fonte: Delta Energia</a:t>
            </a:r>
          </a:p>
        </p:txBody>
      </p:sp>
      <p:sp>
        <p:nvSpPr>
          <p:cNvPr id="16" name="TextBox 3">
            <a:extLst>
              <a:ext uri="{FF2B5EF4-FFF2-40B4-BE49-F238E27FC236}">
                <a16:creationId xmlns:a16="http://schemas.microsoft.com/office/drawing/2014/main" id="{5248B22F-9EBB-4F54-A26F-56F54E8110D2}"/>
              </a:ext>
            </a:extLst>
          </p:cNvPr>
          <p:cNvSpPr txBox="1"/>
          <p:nvPr/>
        </p:nvSpPr>
        <p:spPr>
          <a:xfrm>
            <a:off x="447008" y="1120212"/>
            <a:ext cx="8233981" cy="51270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/>
            <a:r>
              <a:rPr lang="pt-BR" sz="1666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 endividamento por </a:t>
            </a:r>
            <a:r>
              <a:rPr lang="pt-BR" sz="1666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ton</a:t>
            </a:r>
            <a:r>
              <a:rPr lang="pt-BR" sz="1666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/cana evidencia a necessidade de investimentos para que o setor volte a crescer (valores &gt; R$96/</a:t>
            </a:r>
            <a:r>
              <a:rPr lang="pt-BR" sz="1666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ton</a:t>
            </a:r>
            <a:r>
              <a:rPr lang="pt-BR" sz="1666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são insustentáveis).</a:t>
            </a: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91799BC2-504F-49AF-9CF1-76A1AE07F81B}"/>
              </a:ext>
            </a:extLst>
          </p:cNvPr>
          <p:cNvSpPr txBox="1"/>
          <p:nvPr/>
        </p:nvSpPr>
        <p:spPr>
          <a:xfrm>
            <a:off x="458914" y="5727657"/>
            <a:ext cx="8222076" cy="1885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25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Fonte: </a:t>
            </a:r>
            <a:r>
              <a:rPr lang="pt-BR" sz="625" dirty="0" err="1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Itau</a:t>
            </a:r>
            <a:r>
              <a:rPr lang="pt-BR" sz="625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/BBA .</a:t>
            </a:r>
          </a:p>
        </p:txBody>
      </p:sp>
      <p:graphicFrame>
        <p:nvGraphicFramePr>
          <p:cNvPr id="18" name="Chart 5">
            <a:extLst>
              <a:ext uri="{FF2B5EF4-FFF2-40B4-BE49-F238E27FC236}">
                <a16:creationId xmlns:a16="http://schemas.microsoft.com/office/drawing/2014/main" id="{42675904-74C8-449B-A6AD-4EFB4668380D}"/>
              </a:ext>
            </a:extLst>
          </p:cNvPr>
          <p:cNvGraphicFramePr>
            <a:graphicFrameLocks/>
          </p:cNvGraphicFramePr>
          <p:nvPr/>
        </p:nvGraphicFramePr>
        <p:xfrm>
          <a:off x="447009" y="2265186"/>
          <a:ext cx="8233981" cy="34077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9" name="TextBox 1">
            <a:extLst>
              <a:ext uri="{FF2B5EF4-FFF2-40B4-BE49-F238E27FC236}">
                <a16:creationId xmlns:a16="http://schemas.microsoft.com/office/drawing/2014/main" id="{2A8FF89F-F24E-42A4-A7E2-44F503B072B6}"/>
              </a:ext>
            </a:extLst>
          </p:cNvPr>
          <p:cNvSpPr txBox="1"/>
          <p:nvPr/>
        </p:nvSpPr>
        <p:spPr>
          <a:xfrm>
            <a:off x="447009" y="1745573"/>
            <a:ext cx="2582758" cy="4126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41" b="1" dirty="0">
                <a:latin typeface="Arial" panose="020B0604020202020204" pitchFamily="34" charset="0"/>
                <a:cs typeface="Arial" panose="020B0604020202020204" pitchFamily="34" charset="0"/>
              </a:rPr>
              <a:t>Evolução da dívida líquida das usinas</a:t>
            </a:r>
          </a:p>
          <a:p>
            <a:r>
              <a:rPr lang="pt-BR" sz="1041" dirty="0">
                <a:latin typeface="Arial" panose="020B0604020202020204" pitchFamily="34" charset="0"/>
                <a:cs typeface="Arial" panose="020B0604020202020204" pitchFamily="34" charset="0"/>
              </a:rPr>
              <a:t>R$/tonelada de cana</a:t>
            </a:r>
          </a:p>
        </p:txBody>
      </p:sp>
      <p:sp>
        <p:nvSpPr>
          <p:cNvPr id="21" name="TextBox 3">
            <a:extLst>
              <a:ext uri="{FF2B5EF4-FFF2-40B4-BE49-F238E27FC236}">
                <a16:creationId xmlns:a16="http://schemas.microsoft.com/office/drawing/2014/main" id="{D90A04DE-1583-4854-97E4-E74D50867D50}"/>
              </a:ext>
            </a:extLst>
          </p:cNvPr>
          <p:cNvSpPr txBox="1"/>
          <p:nvPr/>
        </p:nvSpPr>
        <p:spPr>
          <a:xfrm>
            <a:off x="455009" y="462110"/>
            <a:ext cx="8233981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/>
            <a:r>
              <a:rPr lang="pt-BR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Situação financeira dos produtores</a:t>
            </a:r>
          </a:p>
        </p:txBody>
      </p:sp>
    </p:spTree>
    <p:extLst>
      <p:ext uri="{BB962C8B-B14F-4D97-AF65-F5344CB8AC3E}">
        <p14:creationId xmlns:p14="http://schemas.microsoft.com/office/powerpoint/2010/main" val="394192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4" name="CaixaDeTexto 12"/>
          <p:cNvSpPr txBox="1">
            <a:spLocks noChangeArrowheads="1"/>
          </p:cNvSpPr>
          <p:nvPr/>
        </p:nvSpPr>
        <p:spPr bwMode="auto">
          <a:xfrm>
            <a:off x="19544243" y="6516075"/>
            <a:ext cx="158886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ctr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defRPr sz="20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algn="ctr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defRPr sz="2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algn="ctr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defRPr sz="2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algn="ctr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Symbol" pitchFamily="18" charset="2"/>
              <a:defRPr sz="2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algn="ctr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defRPr sz="2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defRPr sz="2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defRPr sz="2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defRPr sz="2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defRPr sz="2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l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800" b="0" i="1" dirty="0">
                <a:solidFill>
                  <a:srgbClr val="000000"/>
                </a:solidFill>
                <a:latin typeface="Verdana" charset="0"/>
                <a:ea typeface="Verdana" charset="0"/>
                <a:cs typeface="Verdana" charset="0"/>
              </a:rPr>
              <a:t>Fonte: Delta Energia</a:t>
            </a:r>
          </a:p>
        </p:txBody>
      </p:sp>
      <p:sp>
        <p:nvSpPr>
          <p:cNvPr id="33" name="TextBox 3">
            <a:extLst>
              <a:ext uri="{FF2B5EF4-FFF2-40B4-BE49-F238E27FC236}">
                <a16:creationId xmlns:a16="http://schemas.microsoft.com/office/drawing/2014/main" id="{AAC4BDF6-AE32-421F-9A1C-5BFD97B3CBB4}"/>
              </a:ext>
            </a:extLst>
          </p:cNvPr>
          <p:cNvSpPr txBox="1"/>
          <p:nvPr/>
        </p:nvSpPr>
        <p:spPr>
          <a:xfrm>
            <a:off x="447010" y="1120212"/>
            <a:ext cx="8574160" cy="51270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/>
            <a:r>
              <a:rPr lang="pt-BR" sz="1666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Necessidade de novos investimentos e a perspectiva de crescimento dos combustíveis na próxima década.</a:t>
            </a:r>
          </a:p>
        </p:txBody>
      </p:sp>
      <p:sp>
        <p:nvSpPr>
          <p:cNvPr id="34" name="CaixaDeTexto 33">
            <a:extLst>
              <a:ext uri="{FF2B5EF4-FFF2-40B4-BE49-F238E27FC236}">
                <a16:creationId xmlns:a16="http://schemas.microsoft.com/office/drawing/2014/main" id="{D9F36A9E-B3FE-4DB1-AE41-F5EB4572DB4E}"/>
              </a:ext>
            </a:extLst>
          </p:cNvPr>
          <p:cNvSpPr txBox="1"/>
          <p:nvPr/>
        </p:nvSpPr>
        <p:spPr>
          <a:xfrm>
            <a:off x="458914" y="5727657"/>
            <a:ext cx="8222076" cy="1885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25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Fonte: ÚNICA, UDOP, MAPA, EPE, </a:t>
            </a:r>
            <a:r>
              <a:rPr lang="pt-BR" sz="625" dirty="0" err="1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Thymos</a:t>
            </a:r>
            <a:r>
              <a:rPr lang="pt-BR" sz="625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Energia.</a:t>
            </a:r>
          </a:p>
        </p:txBody>
      </p:sp>
      <p:pic>
        <p:nvPicPr>
          <p:cNvPr id="35" name="Imagem 34">
            <a:extLst>
              <a:ext uri="{FF2B5EF4-FFF2-40B4-BE49-F238E27FC236}">
                <a16:creationId xmlns:a16="http://schemas.microsoft.com/office/drawing/2014/main" id="{D48639A0-2180-4A1D-A7E1-A09D539CFC5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1209" y="1910287"/>
            <a:ext cx="4827645" cy="3712900"/>
          </a:xfrm>
          <a:prstGeom prst="rect">
            <a:avLst/>
          </a:prstGeom>
        </p:spPr>
      </p:pic>
      <p:sp>
        <p:nvSpPr>
          <p:cNvPr id="36" name="CaixaDeTexto 35">
            <a:extLst>
              <a:ext uri="{FF2B5EF4-FFF2-40B4-BE49-F238E27FC236}">
                <a16:creationId xmlns:a16="http://schemas.microsoft.com/office/drawing/2014/main" id="{301175E1-9C49-4A8E-86F0-07559BC9D68F}"/>
              </a:ext>
            </a:extLst>
          </p:cNvPr>
          <p:cNvSpPr txBox="1"/>
          <p:nvPr/>
        </p:nvSpPr>
        <p:spPr>
          <a:xfrm>
            <a:off x="5456960" y="1910287"/>
            <a:ext cx="864339" cy="2846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50" dirty="0">
                <a:latin typeface="Arial" panose="020B0604020202020204" pitchFamily="34" charset="0"/>
                <a:cs typeface="Arial" panose="020B0604020202020204" pitchFamily="34" charset="0"/>
              </a:rPr>
              <a:t>Unidades</a:t>
            </a:r>
          </a:p>
        </p:txBody>
      </p:sp>
      <p:sp>
        <p:nvSpPr>
          <p:cNvPr id="37" name="CaixaDeTexto 36">
            <a:extLst>
              <a:ext uri="{FF2B5EF4-FFF2-40B4-BE49-F238E27FC236}">
                <a16:creationId xmlns:a16="http://schemas.microsoft.com/office/drawing/2014/main" id="{55F03E4C-CF3B-4524-95F3-96FD01A24C24}"/>
              </a:ext>
            </a:extLst>
          </p:cNvPr>
          <p:cNvSpPr txBox="1"/>
          <p:nvPr/>
        </p:nvSpPr>
        <p:spPr>
          <a:xfrm>
            <a:off x="7107614" y="1693916"/>
            <a:ext cx="2028457" cy="669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50" dirty="0">
                <a:latin typeface="Arial" panose="020B0604020202020204" pitchFamily="34" charset="0"/>
                <a:cs typeface="Arial" panose="020B0604020202020204" pitchFamily="34" charset="0"/>
              </a:rPr>
              <a:t>Capacidade efetiva de moagem</a:t>
            </a:r>
          </a:p>
          <a:p>
            <a:r>
              <a:rPr lang="pt-BR" sz="1250" dirty="0">
                <a:latin typeface="Arial" panose="020B0604020202020204" pitchFamily="34" charset="0"/>
                <a:cs typeface="Arial" panose="020B0604020202020204" pitchFamily="34" charset="0"/>
              </a:rPr>
              <a:t>Em milhões de toneladas</a:t>
            </a:r>
          </a:p>
        </p:txBody>
      </p:sp>
      <p:sp>
        <p:nvSpPr>
          <p:cNvPr id="38" name="CaixaDeTexto 37">
            <a:extLst>
              <a:ext uri="{FF2B5EF4-FFF2-40B4-BE49-F238E27FC236}">
                <a16:creationId xmlns:a16="http://schemas.microsoft.com/office/drawing/2014/main" id="{2DAC3A3D-D766-4145-A288-79C929A9DCC4}"/>
              </a:ext>
            </a:extLst>
          </p:cNvPr>
          <p:cNvSpPr txBox="1"/>
          <p:nvPr/>
        </p:nvSpPr>
        <p:spPr>
          <a:xfrm>
            <a:off x="5483307" y="2258883"/>
            <a:ext cx="543739" cy="2846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50" b="1" u="sng" dirty="0">
                <a:latin typeface="Arial" panose="020B0604020202020204" pitchFamily="34" charset="0"/>
                <a:cs typeface="Arial" panose="020B0604020202020204" pitchFamily="34" charset="0"/>
              </a:rPr>
              <a:t>2017</a:t>
            </a:r>
          </a:p>
        </p:txBody>
      </p:sp>
      <p:sp>
        <p:nvSpPr>
          <p:cNvPr id="39" name="CaixaDeTexto 38">
            <a:extLst>
              <a:ext uri="{FF2B5EF4-FFF2-40B4-BE49-F238E27FC236}">
                <a16:creationId xmlns:a16="http://schemas.microsoft.com/office/drawing/2014/main" id="{BC212656-509C-4D9C-A102-2CF228F31493}"/>
              </a:ext>
            </a:extLst>
          </p:cNvPr>
          <p:cNvSpPr txBox="1"/>
          <p:nvPr/>
        </p:nvSpPr>
        <p:spPr>
          <a:xfrm>
            <a:off x="5482438" y="3106484"/>
            <a:ext cx="543739" cy="2846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50" b="1" u="sng" dirty="0">
                <a:latin typeface="Arial" panose="020B0604020202020204" pitchFamily="34" charset="0"/>
                <a:cs typeface="Arial" panose="020B0604020202020204" pitchFamily="34" charset="0"/>
              </a:rPr>
              <a:t>2030</a:t>
            </a:r>
          </a:p>
        </p:txBody>
      </p:sp>
      <p:sp>
        <p:nvSpPr>
          <p:cNvPr id="40" name="CaixaDeTexto 39">
            <a:extLst>
              <a:ext uri="{FF2B5EF4-FFF2-40B4-BE49-F238E27FC236}">
                <a16:creationId xmlns:a16="http://schemas.microsoft.com/office/drawing/2014/main" id="{BA1A11BF-0754-449A-9BD7-33004B910315}"/>
              </a:ext>
            </a:extLst>
          </p:cNvPr>
          <p:cNvSpPr txBox="1"/>
          <p:nvPr/>
        </p:nvSpPr>
        <p:spPr>
          <a:xfrm>
            <a:off x="5482438" y="2657571"/>
            <a:ext cx="1438214" cy="2846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5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367</a:t>
            </a:r>
            <a:r>
              <a:rPr lang="pt-BR" sz="1250" dirty="0">
                <a:latin typeface="Arial" panose="020B0604020202020204" pitchFamily="34" charset="0"/>
                <a:cs typeface="Arial" panose="020B0604020202020204" pitchFamily="34" charset="0"/>
              </a:rPr>
              <a:t> em operação</a:t>
            </a:r>
          </a:p>
        </p:txBody>
      </p:sp>
      <p:sp>
        <p:nvSpPr>
          <p:cNvPr id="41" name="CaixaDeTexto 40">
            <a:extLst>
              <a:ext uri="{FF2B5EF4-FFF2-40B4-BE49-F238E27FC236}">
                <a16:creationId xmlns:a16="http://schemas.microsoft.com/office/drawing/2014/main" id="{B509F31D-2078-4F7B-AB43-ED237612F9E9}"/>
              </a:ext>
            </a:extLst>
          </p:cNvPr>
          <p:cNvSpPr txBox="1"/>
          <p:nvPr/>
        </p:nvSpPr>
        <p:spPr>
          <a:xfrm>
            <a:off x="7182426" y="2657571"/>
            <a:ext cx="546945" cy="2846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50" b="1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~720</a:t>
            </a:r>
            <a:endParaRPr lang="pt-BR" sz="125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CaixaDeTexto 41">
            <a:extLst>
              <a:ext uri="{FF2B5EF4-FFF2-40B4-BE49-F238E27FC236}">
                <a16:creationId xmlns:a16="http://schemas.microsoft.com/office/drawing/2014/main" id="{1BD9E30A-DCFA-4100-921E-1C14955AC23E}"/>
              </a:ext>
            </a:extLst>
          </p:cNvPr>
          <p:cNvSpPr txBox="1"/>
          <p:nvPr/>
        </p:nvSpPr>
        <p:spPr>
          <a:xfrm>
            <a:off x="5482438" y="3487066"/>
            <a:ext cx="1276311" cy="2846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5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</a:t>
            </a:r>
            <a:r>
              <a:rPr lang="pt-BR" sz="125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pt-BR" sz="1250" dirty="0" err="1">
                <a:latin typeface="Arial" panose="020B0604020202020204" pitchFamily="34" charset="0"/>
                <a:cs typeface="Arial" panose="020B0604020202020204" pitchFamily="34" charset="0"/>
              </a:rPr>
              <a:t>Greenfields</a:t>
            </a:r>
            <a:endParaRPr lang="pt-BR" sz="12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CaixaDeTexto 42">
            <a:extLst>
              <a:ext uri="{FF2B5EF4-FFF2-40B4-BE49-F238E27FC236}">
                <a16:creationId xmlns:a16="http://schemas.microsoft.com/office/drawing/2014/main" id="{65AC80F2-87C9-4B98-8B3F-9758BD60D6D6}"/>
              </a:ext>
            </a:extLst>
          </p:cNvPr>
          <p:cNvSpPr txBox="1"/>
          <p:nvPr/>
        </p:nvSpPr>
        <p:spPr>
          <a:xfrm>
            <a:off x="7182426" y="3487066"/>
            <a:ext cx="364202" cy="2846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50" b="1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68</a:t>
            </a:r>
            <a:endParaRPr lang="pt-BR" sz="125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CaixaDeTexto 43">
            <a:extLst>
              <a:ext uri="{FF2B5EF4-FFF2-40B4-BE49-F238E27FC236}">
                <a16:creationId xmlns:a16="http://schemas.microsoft.com/office/drawing/2014/main" id="{9C508365-F393-4013-B579-6E8C4B242D07}"/>
              </a:ext>
            </a:extLst>
          </p:cNvPr>
          <p:cNvSpPr txBox="1"/>
          <p:nvPr/>
        </p:nvSpPr>
        <p:spPr>
          <a:xfrm>
            <a:off x="5482438" y="3787370"/>
            <a:ext cx="1250663" cy="2846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5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</a:t>
            </a:r>
            <a:r>
              <a:rPr lang="pt-BR" sz="1250" dirty="0">
                <a:latin typeface="Arial" panose="020B0604020202020204" pitchFamily="34" charset="0"/>
                <a:cs typeface="Arial" panose="020B0604020202020204" pitchFamily="34" charset="0"/>
              </a:rPr>
              <a:t>  Expansões</a:t>
            </a:r>
          </a:p>
        </p:txBody>
      </p:sp>
      <p:sp>
        <p:nvSpPr>
          <p:cNvPr id="45" name="CaixaDeTexto 44">
            <a:extLst>
              <a:ext uri="{FF2B5EF4-FFF2-40B4-BE49-F238E27FC236}">
                <a16:creationId xmlns:a16="http://schemas.microsoft.com/office/drawing/2014/main" id="{047A73B8-E0CB-4BD5-A516-BC7F3F5DA696}"/>
              </a:ext>
            </a:extLst>
          </p:cNvPr>
          <p:cNvSpPr txBox="1"/>
          <p:nvPr/>
        </p:nvSpPr>
        <p:spPr>
          <a:xfrm>
            <a:off x="7182426" y="3787370"/>
            <a:ext cx="364202" cy="2846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50" b="1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73</a:t>
            </a:r>
            <a:endParaRPr lang="pt-BR" sz="125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CaixaDeTexto 45">
            <a:extLst>
              <a:ext uri="{FF2B5EF4-FFF2-40B4-BE49-F238E27FC236}">
                <a16:creationId xmlns:a16="http://schemas.microsoft.com/office/drawing/2014/main" id="{B2BCDAB5-A8EA-4456-90C6-48F7DEDC725B}"/>
              </a:ext>
            </a:extLst>
          </p:cNvPr>
          <p:cNvSpPr txBox="1"/>
          <p:nvPr/>
        </p:nvSpPr>
        <p:spPr>
          <a:xfrm>
            <a:off x="5482438" y="4102797"/>
            <a:ext cx="1276311" cy="2846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5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pt-BR" sz="1250" dirty="0">
                <a:latin typeface="Arial" panose="020B0604020202020204" pitchFamily="34" charset="0"/>
                <a:cs typeface="Arial" panose="020B0604020202020204" pitchFamily="34" charset="0"/>
              </a:rPr>
              <a:t>  reativações</a:t>
            </a:r>
          </a:p>
        </p:txBody>
      </p:sp>
      <p:sp>
        <p:nvSpPr>
          <p:cNvPr id="47" name="CaixaDeTexto 46">
            <a:extLst>
              <a:ext uri="{FF2B5EF4-FFF2-40B4-BE49-F238E27FC236}">
                <a16:creationId xmlns:a16="http://schemas.microsoft.com/office/drawing/2014/main" id="{96EC95E5-7D8C-4BBB-A1C2-0ADBF2FD963F}"/>
              </a:ext>
            </a:extLst>
          </p:cNvPr>
          <p:cNvSpPr txBox="1"/>
          <p:nvPr/>
        </p:nvSpPr>
        <p:spPr>
          <a:xfrm>
            <a:off x="7182426" y="4102797"/>
            <a:ext cx="364202" cy="2846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50" b="1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</a:t>
            </a:r>
            <a:endParaRPr lang="pt-BR" sz="125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CaixaDeTexto 47">
            <a:extLst>
              <a:ext uri="{FF2B5EF4-FFF2-40B4-BE49-F238E27FC236}">
                <a16:creationId xmlns:a16="http://schemas.microsoft.com/office/drawing/2014/main" id="{D4E8BC3E-E102-482E-808A-091A0A9609D2}"/>
              </a:ext>
            </a:extLst>
          </p:cNvPr>
          <p:cNvSpPr txBox="1"/>
          <p:nvPr/>
        </p:nvSpPr>
        <p:spPr>
          <a:xfrm>
            <a:off x="5482438" y="4418223"/>
            <a:ext cx="1428596" cy="2846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5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05</a:t>
            </a:r>
            <a:r>
              <a:rPr lang="pt-BR" sz="1250" dirty="0">
                <a:latin typeface="Arial" panose="020B0604020202020204" pitchFamily="34" charset="0"/>
                <a:cs typeface="Arial" panose="020B0604020202020204" pitchFamily="34" charset="0"/>
              </a:rPr>
              <a:t>  Fechamentos</a:t>
            </a:r>
          </a:p>
        </p:txBody>
      </p:sp>
      <p:sp>
        <p:nvSpPr>
          <p:cNvPr id="49" name="CaixaDeTexto 48">
            <a:extLst>
              <a:ext uri="{FF2B5EF4-FFF2-40B4-BE49-F238E27FC236}">
                <a16:creationId xmlns:a16="http://schemas.microsoft.com/office/drawing/2014/main" id="{E6E85F2F-0D88-49FB-8374-C6ACC6A16DF8}"/>
              </a:ext>
            </a:extLst>
          </p:cNvPr>
          <p:cNvSpPr txBox="1"/>
          <p:nvPr/>
        </p:nvSpPr>
        <p:spPr>
          <a:xfrm>
            <a:off x="7182426" y="4418223"/>
            <a:ext cx="327334" cy="2846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50" b="1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-5</a:t>
            </a:r>
            <a:endParaRPr lang="pt-BR" sz="125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0" name="Conector reto 49">
            <a:extLst>
              <a:ext uri="{FF2B5EF4-FFF2-40B4-BE49-F238E27FC236}">
                <a16:creationId xmlns:a16="http://schemas.microsoft.com/office/drawing/2014/main" id="{BAEBAC88-B588-4580-B221-CA52F68479DF}"/>
              </a:ext>
            </a:extLst>
          </p:cNvPr>
          <p:cNvCxnSpPr/>
          <p:nvPr/>
        </p:nvCxnSpPr>
        <p:spPr>
          <a:xfrm>
            <a:off x="5482438" y="4795929"/>
            <a:ext cx="211901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1" name="CaixaDeTexto 50">
            <a:extLst>
              <a:ext uri="{FF2B5EF4-FFF2-40B4-BE49-F238E27FC236}">
                <a16:creationId xmlns:a16="http://schemas.microsoft.com/office/drawing/2014/main" id="{E4ABA86D-90E3-4AD2-B03E-3E2FC9C6CABE}"/>
              </a:ext>
            </a:extLst>
          </p:cNvPr>
          <p:cNvSpPr txBox="1"/>
          <p:nvPr/>
        </p:nvSpPr>
        <p:spPr>
          <a:xfrm>
            <a:off x="5482438" y="4906459"/>
            <a:ext cx="540533" cy="3486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66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393</a:t>
            </a:r>
            <a:endParaRPr lang="pt-BR" sz="1666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CaixaDeTexto 51">
            <a:extLst>
              <a:ext uri="{FF2B5EF4-FFF2-40B4-BE49-F238E27FC236}">
                <a16:creationId xmlns:a16="http://schemas.microsoft.com/office/drawing/2014/main" id="{562226A8-FEF3-4D63-BB0C-5EA79B1797EA}"/>
              </a:ext>
            </a:extLst>
          </p:cNvPr>
          <p:cNvSpPr txBox="1"/>
          <p:nvPr/>
        </p:nvSpPr>
        <p:spPr>
          <a:xfrm>
            <a:off x="7202460" y="4903701"/>
            <a:ext cx="540533" cy="3486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66" b="1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880</a:t>
            </a:r>
            <a:endParaRPr lang="pt-BR" sz="1666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TextBox 3">
            <a:extLst>
              <a:ext uri="{FF2B5EF4-FFF2-40B4-BE49-F238E27FC236}">
                <a16:creationId xmlns:a16="http://schemas.microsoft.com/office/drawing/2014/main" id="{E00D88AC-328B-4053-B478-9EE8FEE8F515}"/>
              </a:ext>
            </a:extLst>
          </p:cNvPr>
          <p:cNvSpPr txBox="1"/>
          <p:nvPr/>
        </p:nvSpPr>
        <p:spPr>
          <a:xfrm>
            <a:off x="455009" y="462110"/>
            <a:ext cx="8233981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/>
            <a:r>
              <a:rPr lang="pt-BR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Estagnação das unidades produtoras</a:t>
            </a:r>
          </a:p>
        </p:txBody>
      </p:sp>
    </p:spTree>
    <p:extLst>
      <p:ext uri="{BB962C8B-B14F-4D97-AF65-F5344CB8AC3E}">
        <p14:creationId xmlns:p14="http://schemas.microsoft.com/office/powerpoint/2010/main" val="558600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4" name="CaixaDeTexto 12"/>
          <p:cNvSpPr txBox="1">
            <a:spLocks noChangeArrowheads="1"/>
          </p:cNvSpPr>
          <p:nvPr/>
        </p:nvSpPr>
        <p:spPr bwMode="auto">
          <a:xfrm>
            <a:off x="19544243" y="6516075"/>
            <a:ext cx="158886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ctr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defRPr sz="20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algn="ctr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defRPr sz="2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algn="ctr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defRPr sz="2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algn="ctr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Symbol" pitchFamily="18" charset="2"/>
              <a:defRPr sz="2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algn="ctr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defRPr sz="2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defRPr sz="2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defRPr sz="2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defRPr sz="2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defRPr sz="2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l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800" b="0" i="1" dirty="0">
                <a:solidFill>
                  <a:srgbClr val="000000"/>
                </a:solidFill>
                <a:latin typeface="Verdana" charset="0"/>
                <a:ea typeface="Verdana" charset="0"/>
                <a:cs typeface="Verdana" charset="0"/>
              </a:rPr>
              <a:t>Fonte: Delta Energia</a:t>
            </a:r>
          </a:p>
        </p:txBody>
      </p:sp>
      <p:graphicFrame>
        <p:nvGraphicFramePr>
          <p:cNvPr id="5" name="Chart 10">
            <a:extLst>
              <a:ext uri="{FF2B5EF4-FFF2-40B4-BE49-F238E27FC236}">
                <a16:creationId xmlns:a16="http://schemas.microsoft.com/office/drawing/2014/main" id="{04D69721-32DE-4636-92CE-DFDFE1AF16F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75278868"/>
              </p:ext>
            </p:extLst>
          </p:nvPr>
        </p:nvGraphicFramePr>
        <p:xfrm>
          <a:off x="6146880" y="2369027"/>
          <a:ext cx="2515533" cy="33624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Box 3">
            <a:extLst>
              <a:ext uri="{FF2B5EF4-FFF2-40B4-BE49-F238E27FC236}">
                <a16:creationId xmlns:a16="http://schemas.microsoft.com/office/drawing/2014/main" id="{9308B89C-1BDF-4A0B-910C-AF6546A29D98}"/>
              </a:ext>
            </a:extLst>
          </p:cNvPr>
          <p:cNvSpPr txBox="1"/>
          <p:nvPr/>
        </p:nvSpPr>
        <p:spPr>
          <a:xfrm>
            <a:off x="447009" y="1120212"/>
            <a:ext cx="8490394" cy="51270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/>
            <a:r>
              <a:rPr lang="pt-BR" sz="1666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Mudanças no perfil de consumo para suprir a demanda futura de combustíveis e metas da diminuição de emissões (-7% IC).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3B636493-BAB7-4924-A513-CDA05628AF93}"/>
              </a:ext>
            </a:extLst>
          </p:cNvPr>
          <p:cNvSpPr txBox="1"/>
          <p:nvPr/>
        </p:nvSpPr>
        <p:spPr>
          <a:xfrm>
            <a:off x="454653" y="5731513"/>
            <a:ext cx="8222076" cy="1885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25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Fonte: EPE, </a:t>
            </a:r>
            <a:r>
              <a:rPr lang="pt-BR" sz="625" dirty="0" err="1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Thymos</a:t>
            </a:r>
            <a:r>
              <a:rPr lang="pt-BR" sz="625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Energia .</a:t>
            </a:r>
            <a:endParaRPr lang="pt-BR" sz="625" dirty="0">
              <a:solidFill>
                <a:srgbClr val="404040"/>
              </a:solidFill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08B4310E-7066-4651-B54D-574FC820598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38068223"/>
              </p:ext>
            </p:extLst>
          </p:nvPr>
        </p:nvGraphicFramePr>
        <p:xfrm>
          <a:off x="447009" y="2369026"/>
          <a:ext cx="2547007" cy="33340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366F916E-F28F-4B1F-8AC2-ABA82CE1392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56351638"/>
              </p:ext>
            </p:extLst>
          </p:nvPr>
        </p:nvGraphicFramePr>
        <p:xfrm>
          <a:off x="3237172" y="2369027"/>
          <a:ext cx="2535102" cy="33002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cxnSp>
        <p:nvCxnSpPr>
          <p:cNvPr id="11" name="Straight Connector 15">
            <a:extLst>
              <a:ext uri="{FF2B5EF4-FFF2-40B4-BE49-F238E27FC236}">
                <a16:creationId xmlns:a16="http://schemas.microsoft.com/office/drawing/2014/main" id="{8460ACAA-71A3-4548-B0C8-3D73ECC0CA0E}"/>
              </a:ext>
            </a:extLst>
          </p:cNvPr>
          <p:cNvCxnSpPr>
            <a:cxnSpLocks/>
          </p:cNvCxnSpPr>
          <p:nvPr/>
        </p:nvCxnSpPr>
        <p:spPr>
          <a:xfrm flipV="1">
            <a:off x="3076542" y="1871071"/>
            <a:ext cx="0" cy="3798254"/>
          </a:xfrm>
          <a:prstGeom prst="line">
            <a:avLst/>
          </a:prstGeom>
          <a:ln w="9525">
            <a:solidFill>
              <a:schemeClr val="tx1">
                <a:lumMod val="60000"/>
                <a:lumOff val="4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5">
            <a:extLst>
              <a:ext uri="{FF2B5EF4-FFF2-40B4-BE49-F238E27FC236}">
                <a16:creationId xmlns:a16="http://schemas.microsoft.com/office/drawing/2014/main" id="{82819FE2-8EFB-4A0A-A24A-E79DFB37CA10}"/>
              </a:ext>
            </a:extLst>
          </p:cNvPr>
          <p:cNvCxnSpPr>
            <a:cxnSpLocks/>
          </p:cNvCxnSpPr>
          <p:nvPr/>
        </p:nvCxnSpPr>
        <p:spPr>
          <a:xfrm flipV="1">
            <a:off x="5960756" y="1871071"/>
            <a:ext cx="0" cy="3798254"/>
          </a:xfrm>
          <a:prstGeom prst="line">
            <a:avLst/>
          </a:prstGeom>
          <a:ln w="9525">
            <a:solidFill>
              <a:schemeClr val="tx1">
                <a:lumMod val="60000"/>
                <a:lumOff val="4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4">
            <a:extLst>
              <a:ext uri="{FF2B5EF4-FFF2-40B4-BE49-F238E27FC236}">
                <a16:creationId xmlns:a16="http://schemas.microsoft.com/office/drawing/2014/main" id="{E909F084-079C-4CF8-9DF9-A1FC1E336720}"/>
              </a:ext>
            </a:extLst>
          </p:cNvPr>
          <p:cNvSpPr txBox="1"/>
          <p:nvPr/>
        </p:nvSpPr>
        <p:spPr>
          <a:xfrm>
            <a:off x="447009" y="1888204"/>
            <a:ext cx="2547007" cy="5249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37" b="1" dirty="0">
                <a:latin typeface="Arial" panose="020B0604020202020204" pitchFamily="34" charset="0"/>
                <a:cs typeface="Arial" panose="020B0604020202020204" pitchFamily="34" charset="0"/>
              </a:rPr>
              <a:t>Participação energética dos biocombustíveis na matriz, 2020-28</a:t>
            </a:r>
          </a:p>
          <a:p>
            <a:r>
              <a:rPr lang="pt-BR" sz="937" dirty="0"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</a:p>
        </p:txBody>
      </p:sp>
      <p:sp>
        <p:nvSpPr>
          <p:cNvPr id="14" name="TextBox 6">
            <a:extLst>
              <a:ext uri="{FF2B5EF4-FFF2-40B4-BE49-F238E27FC236}">
                <a16:creationId xmlns:a16="http://schemas.microsoft.com/office/drawing/2014/main" id="{313780DA-FB8D-478A-9582-620C8D1F08E2}"/>
              </a:ext>
            </a:extLst>
          </p:cNvPr>
          <p:cNvSpPr txBox="1"/>
          <p:nvPr/>
        </p:nvSpPr>
        <p:spPr>
          <a:xfrm>
            <a:off x="3259954" y="1888874"/>
            <a:ext cx="2095356" cy="5249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37" b="1" dirty="0">
                <a:latin typeface="Arial" panose="020B0604020202020204" pitchFamily="34" charset="0"/>
                <a:cs typeface="Arial" panose="020B0604020202020204" pitchFamily="34" charset="0"/>
              </a:rPr>
              <a:t>Derivados de Petróleo na matriz, 2020-28</a:t>
            </a:r>
          </a:p>
          <a:p>
            <a:r>
              <a:rPr lang="pt-BR" sz="937" dirty="0"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</a:p>
        </p:txBody>
      </p:sp>
      <p:sp>
        <p:nvSpPr>
          <p:cNvPr id="15" name="TextBox 7">
            <a:extLst>
              <a:ext uri="{FF2B5EF4-FFF2-40B4-BE49-F238E27FC236}">
                <a16:creationId xmlns:a16="http://schemas.microsoft.com/office/drawing/2014/main" id="{A1991129-1C73-4EF4-905C-6FA3D7816F19}"/>
              </a:ext>
            </a:extLst>
          </p:cNvPr>
          <p:cNvSpPr txBox="1"/>
          <p:nvPr/>
        </p:nvSpPr>
        <p:spPr>
          <a:xfrm>
            <a:off x="6114553" y="1886247"/>
            <a:ext cx="2313047" cy="5249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37" b="1" dirty="0">
                <a:latin typeface="Arial" panose="020B0604020202020204" pitchFamily="34" charset="0"/>
                <a:cs typeface="Arial" panose="020B0604020202020204" pitchFamily="34" charset="0"/>
              </a:rPr>
              <a:t>Dependência Externa de Combustíveis na matriz, 2020-28</a:t>
            </a:r>
          </a:p>
          <a:p>
            <a:r>
              <a:rPr lang="pt-BR" sz="937" dirty="0"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</a:p>
        </p:txBody>
      </p:sp>
      <p:pic>
        <p:nvPicPr>
          <p:cNvPr id="16" name="Picture 2" descr="bio fuel Icon 3014751">
            <a:extLst>
              <a:ext uri="{FF2B5EF4-FFF2-40B4-BE49-F238E27FC236}">
                <a16:creationId xmlns:a16="http://schemas.microsoft.com/office/drawing/2014/main" id="{80FAEDED-75C5-44CD-A0EB-D061BB0AAB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7433" y="1859199"/>
            <a:ext cx="390672" cy="390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oil barrel Icon 768034">
            <a:extLst>
              <a:ext uri="{FF2B5EF4-FFF2-40B4-BE49-F238E27FC236}">
                <a16:creationId xmlns:a16="http://schemas.microsoft.com/office/drawing/2014/main" id="{AD94BF76-4AFE-49DC-8CC0-BE55E2F3F0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5058" y="1871072"/>
            <a:ext cx="407260" cy="407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6" descr="oil shipment Icon 3313675">
            <a:extLst>
              <a:ext uri="{FF2B5EF4-FFF2-40B4-BE49-F238E27FC236}">
                <a16:creationId xmlns:a16="http://schemas.microsoft.com/office/drawing/2014/main" id="{9918657C-056E-4CA4-8BFC-EBAD91A5F9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6580" y="1859038"/>
            <a:ext cx="480823" cy="4808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9" name="Connector: Elbow 33">
            <a:extLst>
              <a:ext uri="{FF2B5EF4-FFF2-40B4-BE49-F238E27FC236}">
                <a16:creationId xmlns:a16="http://schemas.microsoft.com/office/drawing/2014/main" id="{D505AAE4-37BD-480C-8A02-C3AF2AE7D1D7}"/>
              </a:ext>
            </a:extLst>
          </p:cNvPr>
          <p:cNvCxnSpPr>
            <a:cxnSpLocks/>
            <a:endCxn id="20" idx="1"/>
          </p:cNvCxnSpPr>
          <p:nvPr/>
        </p:nvCxnSpPr>
        <p:spPr>
          <a:xfrm rot="5400000" flipH="1" flipV="1">
            <a:off x="1436770" y="2691809"/>
            <a:ext cx="251373" cy="65966"/>
          </a:xfrm>
          <a:prstGeom prst="bentConnector2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TextBox 26">
            <a:extLst>
              <a:ext uri="{FF2B5EF4-FFF2-40B4-BE49-F238E27FC236}">
                <a16:creationId xmlns:a16="http://schemas.microsoft.com/office/drawing/2014/main" id="{7AAD3F8E-05C9-4281-A4F3-2D3032149258}"/>
              </a:ext>
            </a:extLst>
          </p:cNvPr>
          <p:cNvSpPr txBox="1"/>
          <p:nvPr/>
        </p:nvSpPr>
        <p:spPr>
          <a:xfrm>
            <a:off x="1595439" y="2424762"/>
            <a:ext cx="457176" cy="348685"/>
          </a:xfrm>
          <a:prstGeom prst="rect">
            <a:avLst/>
          </a:prstGeom>
          <a:solidFill>
            <a:srgbClr val="C00000"/>
          </a:solidFill>
        </p:spPr>
        <p:txBody>
          <a:bodyPr wrap="none" rtlCol="0">
            <a:spAutoFit/>
          </a:bodyPr>
          <a:lstStyle/>
          <a:p>
            <a:pPr algn="ctr"/>
            <a:r>
              <a:rPr lang="pt-BR" sz="83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+ 5,5 </a:t>
            </a:r>
          </a:p>
          <a:p>
            <a:pPr algn="ctr"/>
            <a:r>
              <a:rPr lang="pt-BR" sz="83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p.p</a:t>
            </a:r>
            <a:r>
              <a:rPr lang="pt-BR" sz="83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cxnSp>
        <p:nvCxnSpPr>
          <p:cNvPr id="21" name="Connector: Elbow 39">
            <a:extLst>
              <a:ext uri="{FF2B5EF4-FFF2-40B4-BE49-F238E27FC236}">
                <a16:creationId xmlns:a16="http://schemas.microsoft.com/office/drawing/2014/main" id="{54C6B379-259E-472D-A370-029CC7EE0788}"/>
              </a:ext>
            </a:extLst>
          </p:cNvPr>
          <p:cNvCxnSpPr>
            <a:cxnSpLocks/>
            <a:endCxn id="20" idx="3"/>
          </p:cNvCxnSpPr>
          <p:nvPr/>
        </p:nvCxnSpPr>
        <p:spPr>
          <a:xfrm rot="10800000">
            <a:off x="2052615" y="2599105"/>
            <a:ext cx="117380" cy="12700"/>
          </a:xfrm>
          <a:prstGeom prst="bentConnector3">
            <a:avLst>
              <a:gd name="adj1" fmla="val 3492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TextBox 45">
            <a:extLst>
              <a:ext uri="{FF2B5EF4-FFF2-40B4-BE49-F238E27FC236}">
                <a16:creationId xmlns:a16="http://schemas.microsoft.com/office/drawing/2014/main" id="{100376A8-D956-4DE6-9AA5-EAB1D09AFBA5}"/>
              </a:ext>
            </a:extLst>
          </p:cNvPr>
          <p:cNvSpPr txBox="1"/>
          <p:nvPr/>
        </p:nvSpPr>
        <p:spPr>
          <a:xfrm>
            <a:off x="4638790" y="2498459"/>
            <a:ext cx="393298" cy="476862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83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- 5,5 </a:t>
            </a:r>
          </a:p>
          <a:p>
            <a:pPr algn="ctr"/>
            <a:r>
              <a:rPr lang="pt-BR" sz="83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p.p</a:t>
            </a:r>
            <a:r>
              <a:rPr lang="pt-BR" sz="83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cxnSp>
        <p:nvCxnSpPr>
          <p:cNvPr id="23" name="Connector: Elbow 46">
            <a:extLst>
              <a:ext uri="{FF2B5EF4-FFF2-40B4-BE49-F238E27FC236}">
                <a16:creationId xmlns:a16="http://schemas.microsoft.com/office/drawing/2014/main" id="{47E85796-E20F-437D-8823-9B12A5D3E11B}"/>
              </a:ext>
            </a:extLst>
          </p:cNvPr>
          <p:cNvCxnSpPr>
            <a:cxnSpLocks/>
          </p:cNvCxnSpPr>
          <p:nvPr/>
        </p:nvCxnSpPr>
        <p:spPr>
          <a:xfrm rot="16200000" flipV="1">
            <a:off x="4583289" y="3076510"/>
            <a:ext cx="1083724" cy="186120"/>
          </a:xfrm>
          <a:prstGeom prst="bentConnector3">
            <a:avLst>
              <a:gd name="adj1" fmla="val 97855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TextBox 57">
            <a:extLst>
              <a:ext uri="{FF2B5EF4-FFF2-40B4-BE49-F238E27FC236}">
                <a16:creationId xmlns:a16="http://schemas.microsoft.com/office/drawing/2014/main" id="{91005F67-2D61-4041-B816-2DF18394143D}"/>
              </a:ext>
            </a:extLst>
          </p:cNvPr>
          <p:cNvSpPr txBox="1"/>
          <p:nvPr/>
        </p:nvSpPr>
        <p:spPr>
          <a:xfrm>
            <a:off x="7579536" y="2446000"/>
            <a:ext cx="393298" cy="476862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83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- 1,5</a:t>
            </a:r>
          </a:p>
          <a:p>
            <a:pPr algn="ctr"/>
            <a:r>
              <a:rPr lang="pt-BR" sz="83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p.p</a:t>
            </a:r>
            <a:r>
              <a:rPr lang="pt-BR" sz="83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cxnSp>
        <p:nvCxnSpPr>
          <p:cNvPr id="25" name="Connector: Elbow 58">
            <a:extLst>
              <a:ext uri="{FF2B5EF4-FFF2-40B4-BE49-F238E27FC236}">
                <a16:creationId xmlns:a16="http://schemas.microsoft.com/office/drawing/2014/main" id="{B27BD49B-DE7A-4708-9309-8DE81F0E6FFC}"/>
              </a:ext>
            </a:extLst>
          </p:cNvPr>
          <p:cNvCxnSpPr>
            <a:cxnSpLocks/>
          </p:cNvCxnSpPr>
          <p:nvPr/>
        </p:nvCxnSpPr>
        <p:spPr>
          <a:xfrm rot="16200000" flipV="1">
            <a:off x="7448292" y="3154381"/>
            <a:ext cx="1164663" cy="115577"/>
          </a:xfrm>
          <a:prstGeom prst="bentConnector2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45">
            <a:extLst>
              <a:ext uri="{FF2B5EF4-FFF2-40B4-BE49-F238E27FC236}">
                <a16:creationId xmlns:a16="http://schemas.microsoft.com/office/drawing/2014/main" id="{B29C1E9F-85F7-4E28-9266-A5CCE250997F}"/>
              </a:ext>
            </a:extLst>
          </p:cNvPr>
          <p:cNvCxnSpPr>
            <a:cxnSpLocks/>
          </p:cNvCxnSpPr>
          <p:nvPr/>
        </p:nvCxnSpPr>
        <p:spPr>
          <a:xfrm>
            <a:off x="7579536" y="2652852"/>
            <a:ext cx="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69">
            <a:extLst>
              <a:ext uri="{FF2B5EF4-FFF2-40B4-BE49-F238E27FC236}">
                <a16:creationId xmlns:a16="http://schemas.microsoft.com/office/drawing/2014/main" id="{7D862D66-602C-4F76-8FE9-DC047B977D79}"/>
              </a:ext>
            </a:extLst>
          </p:cNvPr>
          <p:cNvCxnSpPr>
            <a:cxnSpLocks/>
          </p:cNvCxnSpPr>
          <p:nvPr/>
        </p:nvCxnSpPr>
        <p:spPr>
          <a:xfrm>
            <a:off x="4572000" y="2635857"/>
            <a:ext cx="6679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TextBox 3">
            <a:extLst>
              <a:ext uri="{FF2B5EF4-FFF2-40B4-BE49-F238E27FC236}">
                <a16:creationId xmlns:a16="http://schemas.microsoft.com/office/drawing/2014/main" id="{F7C90758-5A45-4E93-8773-70BF9E2CFCC5}"/>
              </a:ext>
            </a:extLst>
          </p:cNvPr>
          <p:cNvSpPr txBox="1"/>
          <p:nvPr/>
        </p:nvSpPr>
        <p:spPr>
          <a:xfrm>
            <a:off x="455009" y="462110"/>
            <a:ext cx="8233981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/>
            <a:r>
              <a:rPr lang="pt-BR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Mudança do consumo de combustíveis</a:t>
            </a:r>
          </a:p>
        </p:txBody>
      </p:sp>
      <p:cxnSp>
        <p:nvCxnSpPr>
          <p:cNvPr id="40" name="Straight Connector 69">
            <a:extLst>
              <a:ext uri="{FF2B5EF4-FFF2-40B4-BE49-F238E27FC236}">
                <a16:creationId xmlns:a16="http://schemas.microsoft.com/office/drawing/2014/main" id="{0DEBEC84-BFA2-4673-B4CF-CDDFEA4B6F82}"/>
              </a:ext>
            </a:extLst>
          </p:cNvPr>
          <p:cNvCxnSpPr>
            <a:cxnSpLocks/>
          </p:cNvCxnSpPr>
          <p:nvPr/>
        </p:nvCxnSpPr>
        <p:spPr>
          <a:xfrm>
            <a:off x="7508546" y="2651777"/>
            <a:ext cx="6679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3146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4" name="CaixaDeTexto 12"/>
          <p:cNvSpPr txBox="1">
            <a:spLocks noChangeArrowheads="1"/>
          </p:cNvSpPr>
          <p:nvPr/>
        </p:nvSpPr>
        <p:spPr bwMode="auto">
          <a:xfrm>
            <a:off x="19544243" y="6516075"/>
            <a:ext cx="158886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ctr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defRPr sz="20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algn="ctr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defRPr sz="2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algn="ctr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defRPr sz="2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algn="ctr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Symbol" pitchFamily="18" charset="2"/>
              <a:defRPr sz="2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algn="ctr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defRPr sz="2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defRPr sz="2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defRPr sz="2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defRPr sz="2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defRPr sz="2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l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800" b="0" i="1" dirty="0">
                <a:solidFill>
                  <a:srgbClr val="000000"/>
                </a:solidFill>
                <a:latin typeface="Verdana" charset="0"/>
                <a:ea typeface="Verdana" charset="0"/>
                <a:cs typeface="Verdana" charset="0"/>
              </a:rPr>
              <a:t>Fonte: Delta Energia</a:t>
            </a:r>
          </a:p>
        </p:txBody>
      </p:sp>
      <p:sp>
        <p:nvSpPr>
          <p:cNvPr id="24" name="TextBox 3">
            <a:extLst>
              <a:ext uri="{FF2B5EF4-FFF2-40B4-BE49-F238E27FC236}">
                <a16:creationId xmlns:a16="http://schemas.microsoft.com/office/drawing/2014/main" id="{C9100DD0-C80C-416F-BE89-B1998293A67A}"/>
              </a:ext>
            </a:extLst>
          </p:cNvPr>
          <p:cNvSpPr txBox="1"/>
          <p:nvPr/>
        </p:nvSpPr>
        <p:spPr>
          <a:xfrm>
            <a:off x="447008" y="1120212"/>
            <a:ext cx="8492275" cy="51270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 algn="just"/>
            <a:r>
              <a:rPr lang="pt-BR" sz="1666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Projeção do consumo próxima década: assumindo que a capacidade de refino de petróleo não consegue ser elevada e a importação no limite.</a:t>
            </a:r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869571C8-83A4-4E64-86B1-C66233C22D7B}"/>
              </a:ext>
            </a:extLst>
          </p:cNvPr>
          <p:cNvSpPr txBox="1"/>
          <p:nvPr/>
        </p:nvSpPr>
        <p:spPr>
          <a:xfrm>
            <a:off x="458914" y="5727657"/>
            <a:ext cx="8222076" cy="1885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25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Fonte: EPE, </a:t>
            </a:r>
            <a:r>
              <a:rPr lang="pt-BR" sz="625" dirty="0" err="1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Thymos</a:t>
            </a:r>
            <a:r>
              <a:rPr lang="pt-BR" sz="625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Energia.</a:t>
            </a:r>
          </a:p>
        </p:txBody>
      </p:sp>
      <p:graphicFrame>
        <p:nvGraphicFramePr>
          <p:cNvPr id="27" name="Table 5">
            <a:extLst>
              <a:ext uri="{FF2B5EF4-FFF2-40B4-BE49-F238E27FC236}">
                <a16:creationId xmlns:a16="http://schemas.microsoft.com/office/drawing/2014/main" id="{61FD808E-EC70-4BD8-BBF6-B058EC1C5743}"/>
              </a:ext>
            </a:extLst>
          </p:cNvPr>
          <p:cNvGraphicFramePr>
            <a:graphicFrameLocks noGrp="1"/>
          </p:cNvGraphicFramePr>
          <p:nvPr/>
        </p:nvGraphicFramePr>
        <p:xfrm>
          <a:off x="458914" y="2273077"/>
          <a:ext cx="6750916" cy="2682433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1687729">
                  <a:extLst>
                    <a:ext uri="{9D8B030D-6E8A-4147-A177-3AD203B41FA5}">
                      <a16:colId xmlns:a16="http://schemas.microsoft.com/office/drawing/2014/main" val="639939516"/>
                    </a:ext>
                  </a:extLst>
                </a:gridCol>
                <a:gridCol w="1687729">
                  <a:extLst>
                    <a:ext uri="{9D8B030D-6E8A-4147-A177-3AD203B41FA5}">
                      <a16:colId xmlns:a16="http://schemas.microsoft.com/office/drawing/2014/main" val="3537587350"/>
                    </a:ext>
                  </a:extLst>
                </a:gridCol>
                <a:gridCol w="1687729">
                  <a:extLst>
                    <a:ext uri="{9D8B030D-6E8A-4147-A177-3AD203B41FA5}">
                      <a16:colId xmlns:a16="http://schemas.microsoft.com/office/drawing/2014/main" val="3283485080"/>
                    </a:ext>
                  </a:extLst>
                </a:gridCol>
                <a:gridCol w="1687729">
                  <a:extLst>
                    <a:ext uri="{9D8B030D-6E8A-4147-A177-3AD203B41FA5}">
                      <a16:colId xmlns:a16="http://schemas.microsoft.com/office/drawing/2014/main" val="363745798"/>
                    </a:ext>
                  </a:extLst>
                </a:gridCol>
              </a:tblGrid>
              <a:tr h="206341">
                <a:tc>
                  <a:txBody>
                    <a:bodyPr/>
                    <a:lstStyle/>
                    <a:p>
                      <a:endParaRPr lang="pt-BR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617" marR="47617" marT="23809" marB="23809"/>
                </a:tc>
                <a:tc>
                  <a:txBody>
                    <a:bodyPr/>
                    <a:lstStyle/>
                    <a:p>
                      <a:endParaRPr lang="pt-BR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617" marR="47617" marT="23809" marB="2380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</a:t>
                      </a:r>
                    </a:p>
                  </a:txBody>
                  <a:tcPr marL="47617" marR="47617" marT="23809" marB="2380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2028</a:t>
                      </a:r>
                    </a:p>
                  </a:txBody>
                  <a:tcPr marL="47617" marR="47617" marT="23809" marB="23809"/>
                </a:tc>
                <a:extLst>
                  <a:ext uri="{0D108BD9-81ED-4DB2-BD59-A6C34878D82A}">
                    <a16:rowId xmlns:a16="http://schemas.microsoft.com/office/drawing/2014/main" val="4069557147"/>
                  </a:ext>
                </a:extLst>
              </a:tr>
              <a:tr h="206341">
                <a:tc gridSpan="2">
                  <a:txBody>
                    <a:bodyPr/>
                    <a:lstStyle/>
                    <a:p>
                      <a:pPr algn="l"/>
                      <a:r>
                        <a:rPr lang="pt-BR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Ciclo Otto </a:t>
                      </a:r>
                    </a:p>
                  </a:txBody>
                  <a:tcPr marL="47617" marR="47617" marT="23809" marB="23809" anchor="ctr"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56,0</a:t>
                      </a:r>
                    </a:p>
                  </a:txBody>
                  <a:tcPr marL="47617" marR="47617" marT="23809" marB="2380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69,5</a:t>
                      </a:r>
                    </a:p>
                  </a:txBody>
                  <a:tcPr marL="47617" marR="47617" marT="23809" marB="23809" anchor="ctr"/>
                </a:tc>
                <a:extLst>
                  <a:ext uri="{0D108BD9-81ED-4DB2-BD59-A6C34878D82A}">
                    <a16:rowId xmlns:a16="http://schemas.microsoft.com/office/drawing/2014/main" val="3240417351"/>
                  </a:ext>
                </a:extLst>
              </a:tr>
              <a:tr h="206341">
                <a:tc>
                  <a:txBody>
                    <a:bodyPr/>
                    <a:lstStyle/>
                    <a:p>
                      <a:endParaRPr lang="pt-BR"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617" marR="47617" marT="23809" marB="23809"/>
                </a:tc>
                <a:tc>
                  <a:txBody>
                    <a:bodyPr/>
                    <a:lstStyle/>
                    <a:p>
                      <a:r>
                        <a:rPr lang="pt-BR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Gasolina A</a:t>
                      </a:r>
                    </a:p>
                  </a:txBody>
                  <a:tcPr marL="47617" marR="47617" marT="23809" marB="2380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31,1</a:t>
                      </a:r>
                    </a:p>
                  </a:txBody>
                  <a:tcPr marL="47617" marR="47617" marT="23809" marB="2380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30,0</a:t>
                      </a:r>
                    </a:p>
                  </a:txBody>
                  <a:tcPr marL="47617" marR="47617" marT="23809" marB="23809"/>
                </a:tc>
                <a:extLst>
                  <a:ext uri="{0D108BD9-81ED-4DB2-BD59-A6C34878D82A}">
                    <a16:rowId xmlns:a16="http://schemas.microsoft.com/office/drawing/2014/main" val="2056703421"/>
                  </a:ext>
                </a:extLst>
              </a:tr>
              <a:tr h="206341">
                <a:tc>
                  <a:txBody>
                    <a:bodyPr/>
                    <a:lstStyle/>
                    <a:p>
                      <a:endParaRPr lang="pt-BR"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617" marR="47617" marT="23809" marB="23809"/>
                </a:tc>
                <a:tc>
                  <a:txBody>
                    <a:bodyPr/>
                    <a:lstStyle/>
                    <a:p>
                      <a:r>
                        <a:rPr lang="pt-BR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Anidro</a:t>
                      </a:r>
                    </a:p>
                  </a:txBody>
                  <a:tcPr marL="47617" marR="47617" marT="23809" marB="2380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11,5</a:t>
                      </a:r>
                    </a:p>
                  </a:txBody>
                  <a:tcPr marL="47617" marR="47617" marT="23809" marB="2380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11,1</a:t>
                      </a:r>
                    </a:p>
                  </a:txBody>
                  <a:tcPr marL="47617" marR="47617" marT="23809" marB="23809"/>
                </a:tc>
                <a:extLst>
                  <a:ext uri="{0D108BD9-81ED-4DB2-BD59-A6C34878D82A}">
                    <a16:rowId xmlns:a16="http://schemas.microsoft.com/office/drawing/2014/main" val="1043157991"/>
                  </a:ext>
                </a:extLst>
              </a:tr>
              <a:tr h="206341">
                <a:tc>
                  <a:txBody>
                    <a:bodyPr/>
                    <a:lstStyle/>
                    <a:p>
                      <a:endParaRPr lang="pt-BR"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617" marR="47617" marT="23809" marB="23809"/>
                </a:tc>
                <a:tc>
                  <a:txBody>
                    <a:bodyPr/>
                    <a:lstStyle/>
                    <a:p>
                      <a:r>
                        <a:rPr lang="pt-BR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Hidratado</a:t>
                      </a:r>
                    </a:p>
                  </a:txBody>
                  <a:tcPr marL="47617" marR="47617" marT="23809" marB="2380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15,2</a:t>
                      </a:r>
                    </a:p>
                  </a:txBody>
                  <a:tcPr marL="47617" marR="47617" marT="23809" marB="2380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36,0</a:t>
                      </a:r>
                    </a:p>
                  </a:txBody>
                  <a:tcPr marL="47617" marR="47617" marT="23809" marB="23809"/>
                </a:tc>
                <a:extLst>
                  <a:ext uri="{0D108BD9-81ED-4DB2-BD59-A6C34878D82A}">
                    <a16:rowId xmlns:a16="http://schemas.microsoft.com/office/drawing/2014/main" val="227194480"/>
                  </a:ext>
                </a:extLst>
              </a:tr>
              <a:tr h="206341">
                <a:tc>
                  <a:txBody>
                    <a:bodyPr/>
                    <a:lstStyle/>
                    <a:p>
                      <a:endParaRPr lang="pt-BR"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617" marR="47617" marT="23809" marB="23809"/>
                </a:tc>
                <a:tc>
                  <a:txBody>
                    <a:bodyPr/>
                    <a:lstStyle/>
                    <a:p>
                      <a:r>
                        <a:rPr lang="pt-BR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Etanol total</a:t>
                      </a:r>
                    </a:p>
                  </a:txBody>
                  <a:tcPr marL="47617" marR="47617" marT="23809" marB="2380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26,7</a:t>
                      </a:r>
                    </a:p>
                  </a:txBody>
                  <a:tcPr marL="47617" marR="47617" marT="23809" marB="2380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47,1</a:t>
                      </a:r>
                    </a:p>
                  </a:txBody>
                  <a:tcPr marL="47617" marR="47617" marT="23809" marB="23809"/>
                </a:tc>
                <a:extLst>
                  <a:ext uri="{0D108BD9-81ED-4DB2-BD59-A6C34878D82A}">
                    <a16:rowId xmlns:a16="http://schemas.microsoft.com/office/drawing/2014/main" val="1068282344"/>
                  </a:ext>
                </a:extLst>
              </a:tr>
              <a:tr h="206341">
                <a:tc>
                  <a:txBody>
                    <a:bodyPr/>
                    <a:lstStyle/>
                    <a:p>
                      <a:r>
                        <a:rPr lang="pt-BR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Ciclo Diesel</a:t>
                      </a:r>
                    </a:p>
                  </a:txBody>
                  <a:tcPr marL="47617" marR="47617" marT="23809" marB="23809"/>
                </a:tc>
                <a:tc>
                  <a:txBody>
                    <a:bodyPr/>
                    <a:lstStyle/>
                    <a:p>
                      <a:endParaRPr lang="pt-BR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617" marR="47617" marT="23809" marB="2380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57,0</a:t>
                      </a:r>
                    </a:p>
                  </a:txBody>
                  <a:tcPr marL="47617" marR="47617" marT="23809" marB="2380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73,9</a:t>
                      </a:r>
                    </a:p>
                  </a:txBody>
                  <a:tcPr marL="47617" marR="47617" marT="23809" marB="23809"/>
                </a:tc>
                <a:extLst>
                  <a:ext uri="{0D108BD9-81ED-4DB2-BD59-A6C34878D82A}">
                    <a16:rowId xmlns:a16="http://schemas.microsoft.com/office/drawing/2014/main" val="1864805294"/>
                  </a:ext>
                </a:extLst>
              </a:tr>
              <a:tr h="206341">
                <a:tc>
                  <a:txBody>
                    <a:bodyPr/>
                    <a:lstStyle/>
                    <a:p>
                      <a:endParaRPr lang="pt-BR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617" marR="47617" marT="23809" marB="23809"/>
                </a:tc>
                <a:tc>
                  <a:txBody>
                    <a:bodyPr/>
                    <a:lstStyle/>
                    <a:p>
                      <a:r>
                        <a:rPr lang="pt-BR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Diesel A</a:t>
                      </a:r>
                    </a:p>
                  </a:txBody>
                  <a:tcPr marL="47617" marR="47617" marT="23809" marB="2380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51,2</a:t>
                      </a:r>
                    </a:p>
                  </a:txBody>
                  <a:tcPr marL="47617" marR="47617" marT="23809" marB="2380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62,8</a:t>
                      </a:r>
                    </a:p>
                  </a:txBody>
                  <a:tcPr marL="47617" marR="47617" marT="23809" marB="23809"/>
                </a:tc>
                <a:extLst>
                  <a:ext uri="{0D108BD9-81ED-4DB2-BD59-A6C34878D82A}">
                    <a16:rowId xmlns:a16="http://schemas.microsoft.com/office/drawing/2014/main" val="3587478564"/>
                  </a:ext>
                </a:extLst>
              </a:tr>
              <a:tr h="206341">
                <a:tc>
                  <a:txBody>
                    <a:bodyPr/>
                    <a:lstStyle/>
                    <a:p>
                      <a:endParaRPr lang="pt-BR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617" marR="47617" marT="23809" marB="23809"/>
                </a:tc>
                <a:tc>
                  <a:txBody>
                    <a:bodyPr/>
                    <a:lstStyle/>
                    <a:p>
                      <a:r>
                        <a:rPr lang="pt-BR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Biodiesel</a:t>
                      </a:r>
                    </a:p>
                  </a:txBody>
                  <a:tcPr marL="47617" marR="47617" marT="23809" marB="2380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5,7</a:t>
                      </a:r>
                    </a:p>
                  </a:txBody>
                  <a:tcPr marL="47617" marR="47617" marT="23809" marB="2380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1,1</a:t>
                      </a:r>
                    </a:p>
                  </a:txBody>
                  <a:tcPr marL="47617" marR="47617" marT="23809" marB="23809"/>
                </a:tc>
                <a:extLst>
                  <a:ext uri="{0D108BD9-81ED-4DB2-BD59-A6C34878D82A}">
                    <a16:rowId xmlns:a16="http://schemas.microsoft.com/office/drawing/2014/main" val="3238098653"/>
                  </a:ext>
                </a:extLst>
              </a:tr>
              <a:tr h="206341">
                <a:tc>
                  <a:txBody>
                    <a:bodyPr/>
                    <a:lstStyle/>
                    <a:p>
                      <a:r>
                        <a:rPr lang="pt-BR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GNV</a:t>
                      </a:r>
                    </a:p>
                  </a:txBody>
                  <a:tcPr marL="47617" marR="47617" marT="23809" marB="23809"/>
                </a:tc>
                <a:tc>
                  <a:txBody>
                    <a:bodyPr/>
                    <a:lstStyle/>
                    <a:p>
                      <a:endParaRPr lang="pt-BR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617" marR="47617" marT="23809" marB="2380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2,5</a:t>
                      </a:r>
                    </a:p>
                  </a:txBody>
                  <a:tcPr marL="47617" marR="47617" marT="23809" marB="2380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2,5</a:t>
                      </a:r>
                    </a:p>
                  </a:txBody>
                  <a:tcPr marL="47617" marR="47617" marT="23809" marB="23809"/>
                </a:tc>
                <a:extLst>
                  <a:ext uri="{0D108BD9-81ED-4DB2-BD59-A6C34878D82A}">
                    <a16:rowId xmlns:a16="http://schemas.microsoft.com/office/drawing/2014/main" val="636697704"/>
                  </a:ext>
                </a:extLst>
              </a:tr>
              <a:tr h="206341">
                <a:tc>
                  <a:txBody>
                    <a:bodyPr/>
                    <a:lstStyle/>
                    <a:p>
                      <a:r>
                        <a:rPr lang="pt-BR" sz="1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Biometano</a:t>
                      </a:r>
                      <a:endParaRPr lang="pt-BR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617" marR="47617" marT="23809" marB="23809"/>
                </a:tc>
                <a:tc>
                  <a:txBody>
                    <a:bodyPr/>
                    <a:lstStyle/>
                    <a:p>
                      <a:endParaRPr lang="pt-BR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617" marR="47617" marT="23809" marB="2380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</a:t>
                      </a:r>
                    </a:p>
                  </a:txBody>
                  <a:tcPr marL="47617" marR="47617" marT="23809" marB="2380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0,25</a:t>
                      </a:r>
                    </a:p>
                  </a:txBody>
                  <a:tcPr marL="47617" marR="47617" marT="23809" marB="23809"/>
                </a:tc>
                <a:extLst>
                  <a:ext uri="{0D108BD9-81ED-4DB2-BD59-A6C34878D82A}">
                    <a16:rowId xmlns:a16="http://schemas.microsoft.com/office/drawing/2014/main" val="850005527"/>
                  </a:ext>
                </a:extLst>
              </a:tr>
              <a:tr h="206341">
                <a:tc>
                  <a:txBody>
                    <a:bodyPr/>
                    <a:lstStyle/>
                    <a:p>
                      <a:r>
                        <a:rPr lang="pt-BR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QAV</a:t>
                      </a:r>
                    </a:p>
                  </a:txBody>
                  <a:tcPr marL="47617" marR="47617" marT="23809" marB="23809"/>
                </a:tc>
                <a:tc>
                  <a:txBody>
                    <a:bodyPr/>
                    <a:lstStyle/>
                    <a:p>
                      <a:endParaRPr lang="pt-BR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617" marR="47617" marT="23809" marB="2380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7,2</a:t>
                      </a:r>
                    </a:p>
                  </a:txBody>
                  <a:tcPr marL="47617" marR="47617" marT="23809" marB="2380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9,5</a:t>
                      </a:r>
                    </a:p>
                  </a:txBody>
                  <a:tcPr marL="47617" marR="47617" marT="23809" marB="23809"/>
                </a:tc>
                <a:extLst>
                  <a:ext uri="{0D108BD9-81ED-4DB2-BD59-A6C34878D82A}">
                    <a16:rowId xmlns:a16="http://schemas.microsoft.com/office/drawing/2014/main" val="3575900623"/>
                  </a:ext>
                </a:extLst>
              </a:tr>
              <a:tr h="206341">
                <a:tc>
                  <a:txBody>
                    <a:bodyPr/>
                    <a:lstStyle/>
                    <a:p>
                      <a:r>
                        <a:rPr lang="pt-BR" sz="1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BioQAv</a:t>
                      </a:r>
                      <a:endParaRPr lang="pt-BR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617" marR="47617" marT="23809" marB="23809"/>
                </a:tc>
                <a:tc>
                  <a:txBody>
                    <a:bodyPr/>
                    <a:lstStyle/>
                    <a:p>
                      <a:endParaRPr lang="pt-BR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617" marR="47617" marT="23809" marB="2380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</a:t>
                      </a:r>
                    </a:p>
                  </a:txBody>
                  <a:tcPr marL="47617" marR="47617" marT="23809" marB="2380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0,36</a:t>
                      </a:r>
                    </a:p>
                  </a:txBody>
                  <a:tcPr marL="47617" marR="47617" marT="23809" marB="23809"/>
                </a:tc>
                <a:extLst>
                  <a:ext uri="{0D108BD9-81ED-4DB2-BD59-A6C34878D82A}">
                    <a16:rowId xmlns:a16="http://schemas.microsoft.com/office/drawing/2014/main" val="1547413717"/>
                  </a:ext>
                </a:extLst>
              </a:tr>
            </a:tbl>
          </a:graphicData>
        </a:graphic>
      </p:graphicFrame>
      <p:sp>
        <p:nvSpPr>
          <p:cNvPr id="28" name="TextBox 5">
            <a:extLst>
              <a:ext uri="{FF2B5EF4-FFF2-40B4-BE49-F238E27FC236}">
                <a16:creationId xmlns:a16="http://schemas.microsoft.com/office/drawing/2014/main" id="{7F14B211-5C93-4819-8497-70040A05F9CE}"/>
              </a:ext>
            </a:extLst>
          </p:cNvPr>
          <p:cNvSpPr txBox="1"/>
          <p:nvPr/>
        </p:nvSpPr>
        <p:spPr>
          <a:xfrm>
            <a:off x="415092" y="1897414"/>
            <a:ext cx="1930337" cy="3967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41" b="1" dirty="0">
                <a:latin typeface="Arial" panose="020B0604020202020204" pitchFamily="34" charset="0"/>
                <a:cs typeface="Arial" panose="020B0604020202020204" pitchFamily="34" charset="0"/>
              </a:rPr>
              <a:t>Demanda (MM m3)</a:t>
            </a:r>
          </a:p>
          <a:p>
            <a:r>
              <a:rPr lang="pt-BR" sz="937" dirty="0">
                <a:latin typeface="Arial" panose="020B0604020202020204" pitchFamily="34" charset="0"/>
                <a:cs typeface="Arial" panose="020B0604020202020204" pitchFamily="34" charset="0"/>
              </a:rPr>
              <a:t>Valores em gasolina equivalente</a:t>
            </a:r>
          </a:p>
        </p:txBody>
      </p:sp>
      <p:pic>
        <p:nvPicPr>
          <p:cNvPr id="29" name="Picture 2" descr="Entry #1 by kpk1l for Animate a Powerpoint presentation to Flash. Revamp,  create, add your ideas! | Freelancer">
            <a:extLst>
              <a:ext uri="{FF2B5EF4-FFF2-40B4-BE49-F238E27FC236}">
                <a16:creationId xmlns:a16="http://schemas.microsoft.com/office/drawing/2014/main" id="{5F47FFFE-191B-4883-BC4D-906B016226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5643" y="2201835"/>
            <a:ext cx="1828600" cy="20268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CaixaDeTexto 1">
            <a:extLst>
              <a:ext uri="{FF2B5EF4-FFF2-40B4-BE49-F238E27FC236}">
                <a16:creationId xmlns:a16="http://schemas.microsoft.com/office/drawing/2014/main" id="{C15DB9C4-F55F-4FED-834D-344AF0EB2A24}"/>
              </a:ext>
            </a:extLst>
          </p:cNvPr>
          <p:cNvSpPr txBox="1"/>
          <p:nvPr/>
        </p:nvSpPr>
        <p:spPr>
          <a:xfrm rot="21005742">
            <a:off x="7421762" y="2944672"/>
            <a:ext cx="1288431" cy="5411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sz="729" b="1" dirty="0">
                <a:latin typeface="Arial" panose="020B0604020202020204" pitchFamily="34" charset="0"/>
                <a:cs typeface="Arial" panose="020B0604020202020204" pitchFamily="34" charset="0"/>
              </a:rPr>
              <a:t>Meta considerada : </a:t>
            </a:r>
          </a:p>
          <a:p>
            <a:pPr algn="ctr"/>
            <a:r>
              <a:rPr lang="pt-BR" sz="729" dirty="0">
                <a:latin typeface="Arial" panose="020B0604020202020204" pitchFamily="34" charset="0"/>
                <a:cs typeface="Arial" panose="020B0604020202020204" pitchFamily="34" charset="0"/>
              </a:rPr>
              <a:t>-10 % Redução de Intensidade de Carbono (IC)</a:t>
            </a:r>
          </a:p>
        </p:txBody>
      </p:sp>
      <p:sp>
        <p:nvSpPr>
          <p:cNvPr id="31" name="TextBox 3">
            <a:extLst>
              <a:ext uri="{FF2B5EF4-FFF2-40B4-BE49-F238E27FC236}">
                <a16:creationId xmlns:a16="http://schemas.microsoft.com/office/drawing/2014/main" id="{16495FDD-9C91-4F33-8053-C395CA65FDE9}"/>
              </a:ext>
            </a:extLst>
          </p:cNvPr>
          <p:cNvSpPr txBox="1"/>
          <p:nvPr/>
        </p:nvSpPr>
        <p:spPr>
          <a:xfrm>
            <a:off x="455009" y="462110"/>
            <a:ext cx="8233981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/>
            <a:r>
              <a:rPr lang="pt-BR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Projeção de consumo de combustíveis</a:t>
            </a:r>
          </a:p>
        </p:txBody>
      </p:sp>
    </p:spTree>
    <p:extLst>
      <p:ext uri="{BB962C8B-B14F-4D97-AF65-F5344CB8AC3E}">
        <p14:creationId xmlns:p14="http://schemas.microsoft.com/office/powerpoint/2010/main" val="914887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4" name="CaixaDeTexto 12"/>
          <p:cNvSpPr txBox="1">
            <a:spLocks noChangeArrowheads="1"/>
          </p:cNvSpPr>
          <p:nvPr/>
        </p:nvSpPr>
        <p:spPr bwMode="auto">
          <a:xfrm>
            <a:off x="19544243" y="6516075"/>
            <a:ext cx="158886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ctr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defRPr sz="20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algn="ctr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defRPr sz="2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algn="ctr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defRPr sz="2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algn="ctr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Symbol" pitchFamily="18" charset="2"/>
              <a:defRPr sz="2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algn="ctr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defRPr sz="2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defRPr sz="2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defRPr sz="2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defRPr sz="2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defRPr sz="2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l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800" b="0" i="1" dirty="0">
                <a:solidFill>
                  <a:srgbClr val="000000"/>
                </a:solidFill>
                <a:latin typeface="Verdana" charset="0"/>
                <a:ea typeface="Verdana" charset="0"/>
                <a:cs typeface="Verdana" charset="0"/>
              </a:rPr>
              <a:t>Fonte: Delta Energia</a:t>
            </a:r>
          </a:p>
        </p:txBody>
      </p:sp>
      <p:sp>
        <p:nvSpPr>
          <p:cNvPr id="24" name="TextBox 3">
            <a:extLst>
              <a:ext uri="{FF2B5EF4-FFF2-40B4-BE49-F238E27FC236}">
                <a16:creationId xmlns:a16="http://schemas.microsoft.com/office/drawing/2014/main" id="{C9100DD0-C80C-416F-BE89-B1998293A67A}"/>
              </a:ext>
            </a:extLst>
          </p:cNvPr>
          <p:cNvSpPr txBox="1"/>
          <p:nvPr/>
        </p:nvSpPr>
        <p:spPr>
          <a:xfrm>
            <a:off x="447008" y="1120212"/>
            <a:ext cx="8492275" cy="51270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 algn="just"/>
            <a:r>
              <a:rPr lang="pt-BR" sz="1666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Projeção do consumo próxima década: assumindo que a capacidade de refino de petróleo não consegue ser elevada e a importação no limite.</a:t>
            </a:r>
          </a:p>
        </p:txBody>
      </p:sp>
      <p:sp>
        <p:nvSpPr>
          <p:cNvPr id="31" name="TextBox 3">
            <a:extLst>
              <a:ext uri="{FF2B5EF4-FFF2-40B4-BE49-F238E27FC236}">
                <a16:creationId xmlns:a16="http://schemas.microsoft.com/office/drawing/2014/main" id="{16495FDD-9C91-4F33-8053-C395CA65FDE9}"/>
              </a:ext>
            </a:extLst>
          </p:cNvPr>
          <p:cNvSpPr txBox="1"/>
          <p:nvPr/>
        </p:nvSpPr>
        <p:spPr>
          <a:xfrm>
            <a:off x="455009" y="462110"/>
            <a:ext cx="8233981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/>
            <a:r>
              <a:rPr lang="pt-BR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Projeção de produção e consumo de etanol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440A27F2-C7F9-462B-89EE-1C11FFD6FFC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7008" y="1742365"/>
            <a:ext cx="8430881" cy="4520579"/>
          </a:xfrm>
          <a:prstGeom prst="rect">
            <a:avLst/>
          </a:prstGeom>
        </p:spPr>
      </p:pic>
      <p:sp>
        <p:nvSpPr>
          <p:cNvPr id="13" name="CaixaDeTexto 12">
            <a:extLst>
              <a:ext uri="{FF2B5EF4-FFF2-40B4-BE49-F238E27FC236}">
                <a16:creationId xmlns:a16="http://schemas.microsoft.com/office/drawing/2014/main" id="{BB9CB600-197F-4FE6-B069-27A9B059AFA2}"/>
              </a:ext>
            </a:extLst>
          </p:cNvPr>
          <p:cNvSpPr txBox="1"/>
          <p:nvPr/>
        </p:nvSpPr>
        <p:spPr>
          <a:xfrm>
            <a:off x="454653" y="6318365"/>
            <a:ext cx="8222076" cy="1885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25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Fonte: EPE, </a:t>
            </a:r>
            <a:r>
              <a:rPr lang="pt-BR" sz="625" dirty="0" err="1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Thymos</a:t>
            </a:r>
            <a:r>
              <a:rPr lang="pt-BR" sz="625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Energia .</a:t>
            </a:r>
            <a:endParaRPr lang="pt-BR" sz="625" dirty="0">
              <a:solidFill>
                <a:srgbClr val="404040"/>
              </a:solidFill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3411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90293" y="0"/>
            <a:ext cx="9534293" cy="7150720"/>
          </a:xfrm>
          <a:prstGeom prst="rect">
            <a:avLst/>
          </a:prstGeom>
        </p:spPr>
      </p:pic>
      <p:pic>
        <p:nvPicPr>
          <p:cNvPr id="11" name="Imagem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90293" y="0"/>
            <a:ext cx="9534293" cy="7150720"/>
          </a:xfrm>
          <a:prstGeom prst="rect">
            <a:avLst/>
          </a:prstGeom>
        </p:spPr>
      </p:pic>
      <p:sp>
        <p:nvSpPr>
          <p:cNvPr id="7" name="CaixaDeTexto 6"/>
          <p:cNvSpPr txBox="1"/>
          <p:nvPr/>
        </p:nvSpPr>
        <p:spPr>
          <a:xfrm>
            <a:off x="5319131" y="4294908"/>
            <a:ext cx="338997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>
              <a:spcBef>
                <a:spcPts val="0"/>
              </a:spcBef>
              <a:buClr>
                <a:schemeClr val="dk1"/>
              </a:buClr>
            </a:pPr>
            <a:r>
              <a:rPr lang="pt-BR" sz="1200" dirty="0">
                <a:solidFill>
                  <a:srgbClr val="A7992B"/>
                </a:solidFill>
                <a:latin typeface="Verdana" charset="0"/>
                <a:ea typeface="Verdana" charset="0"/>
                <a:cs typeface="Verdana" charset="0"/>
              </a:rPr>
              <a:t>Av. Brig. Faria Lima, 4.100</a:t>
            </a:r>
          </a:p>
          <a:p>
            <a:pPr lvl="0" algn="r">
              <a:spcBef>
                <a:spcPts val="0"/>
              </a:spcBef>
              <a:buClr>
                <a:schemeClr val="dk1"/>
              </a:buClr>
            </a:pPr>
            <a:r>
              <a:rPr lang="pt-BR" sz="1200" dirty="0">
                <a:solidFill>
                  <a:srgbClr val="A7992B"/>
                </a:solidFill>
                <a:latin typeface="Verdana" charset="0"/>
                <a:ea typeface="Verdana" charset="0"/>
                <a:cs typeface="Verdana" charset="0"/>
              </a:rPr>
              <a:t>7º andar </a:t>
            </a:r>
            <a:r>
              <a:rPr lang="pt-BR" sz="800" dirty="0">
                <a:solidFill>
                  <a:srgbClr val="A7992B"/>
                </a:solidFill>
                <a:latin typeface="Verdana" charset="0"/>
                <a:ea typeface="Verdana" charset="0"/>
                <a:cs typeface="Verdana" charset="0"/>
              </a:rPr>
              <a:t>•</a:t>
            </a:r>
            <a:r>
              <a:rPr lang="pt-BR" sz="1200" dirty="0">
                <a:solidFill>
                  <a:srgbClr val="A7992B"/>
                </a:solidFill>
                <a:latin typeface="Verdana" charset="0"/>
                <a:ea typeface="Verdana" charset="0"/>
                <a:cs typeface="Verdana" charset="0"/>
              </a:rPr>
              <a:t> CEP 04538 132</a:t>
            </a:r>
          </a:p>
          <a:p>
            <a:pPr lvl="0" algn="r">
              <a:spcBef>
                <a:spcPts val="0"/>
              </a:spcBef>
              <a:buClr>
                <a:schemeClr val="dk1"/>
              </a:buClr>
            </a:pPr>
            <a:r>
              <a:rPr lang="pt-BR" sz="1200" dirty="0">
                <a:solidFill>
                  <a:srgbClr val="A7992B"/>
                </a:solidFill>
                <a:latin typeface="Verdana" charset="0"/>
                <a:ea typeface="Verdana" charset="0"/>
                <a:cs typeface="Verdana" charset="0"/>
              </a:rPr>
              <a:t>São Paulo </a:t>
            </a:r>
            <a:r>
              <a:rPr lang="pt-BR" sz="800" dirty="0">
                <a:solidFill>
                  <a:srgbClr val="A7992B"/>
                </a:solidFill>
                <a:latin typeface="Verdana" charset="0"/>
                <a:ea typeface="Verdana" charset="0"/>
                <a:cs typeface="Verdana" charset="0"/>
              </a:rPr>
              <a:t>•</a:t>
            </a:r>
            <a:r>
              <a:rPr lang="pt-BR" sz="1200" dirty="0">
                <a:solidFill>
                  <a:srgbClr val="A7992B"/>
                </a:solidFill>
                <a:latin typeface="Verdana" charset="0"/>
                <a:ea typeface="Verdana" charset="0"/>
                <a:cs typeface="Verdana" charset="0"/>
              </a:rPr>
              <a:t> SP</a:t>
            </a:r>
          </a:p>
          <a:p>
            <a:pPr lvl="0" algn="r">
              <a:spcBef>
                <a:spcPts val="0"/>
              </a:spcBef>
              <a:buClr>
                <a:schemeClr val="dk1"/>
              </a:buClr>
            </a:pPr>
            <a:r>
              <a:rPr lang="pt-BR" sz="1200" dirty="0">
                <a:solidFill>
                  <a:srgbClr val="A7992B"/>
                </a:solidFill>
                <a:latin typeface="Verdana" charset="0"/>
                <a:ea typeface="Verdana" charset="0"/>
                <a:cs typeface="Verdana" charset="0"/>
              </a:rPr>
              <a:t>Tel.: 55 11 3897 6500</a:t>
            </a:r>
          </a:p>
          <a:p>
            <a:pPr lvl="0" algn="r">
              <a:spcBef>
                <a:spcPts val="0"/>
              </a:spcBef>
              <a:buClr>
                <a:schemeClr val="dk1"/>
              </a:buClr>
            </a:pPr>
            <a:r>
              <a:rPr lang="pt-BR" sz="1200" dirty="0">
                <a:solidFill>
                  <a:srgbClr val="A7992B"/>
                </a:solidFill>
                <a:latin typeface="Verdana" charset="0"/>
                <a:ea typeface="Verdana" charset="0"/>
                <a:cs typeface="Verdana" charset="0"/>
              </a:rPr>
              <a:t>Fax: 55 11 3897 6509</a:t>
            </a: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8205" y="1308941"/>
            <a:ext cx="2573012" cy="1567176"/>
          </a:xfrm>
          <a:prstGeom prst="rect">
            <a:avLst/>
          </a:prstGeom>
        </p:spPr>
      </p:pic>
      <p:sp>
        <p:nvSpPr>
          <p:cNvPr id="10" name="CaixaDeTexto 9"/>
          <p:cNvSpPr txBox="1"/>
          <p:nvPr/>
        </p:nvSpPr>
        <p:spPr>
          <a:xfrm>
            <a:off x="5889085" y="3045297"/>
            <a:ext cx="35987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b="1" dirty="0">
                <a:latin typeface="Verdana" charset="0"/>
                <a:ea typeface="Verdana" charset="0"/>
                <a:cs typeface="Verdana" charset="0"/>
              </a:rPr>
              <a:t>Excel</a:t>
            </a:r>
            <a:r>
              <a:rPr lang="en-US" sz="1400" b="1" dirty="0" err="1">
                <a:latin typeface="Verdana" charset="0"/>
                <a:ea typeface="Verdana" charset="0"/>
                <a:cs typeface="Verdana" charset="0"/>
              </a:rPr>
              <a:t>ência</a:t>
            </a:r>
            <a:r>
              <a:rPr lang="en-US" sz="1400" b="1" dirty="0">
                <a:latin typeface="Verdana" charset="0"/>
                <a:ea typeface="Verdana" charset="0"/>
                <a:cs typeface="Verdana" charset="0"/>
              </a:rPr>
              <a:t> </a:t>
            </a:r>
            <a:r>
              <a:rPr lang="en-US" sz="1400" dirty="0">
                <a:latin typeface="Verdana" charset="0"/>
                <a:ea typeface="Verdana" charset="0"/>
                <a:cs typeface="Verdana" charset="0"/>
              </a:rPr>
              <a:t>para </a:t>
            </a:r>
            <a:r>
              <a:rPr lang="en-US" sz="1400" dirty="0" err="1">
                <a:latin typeface="Verdana" charset="0"/>
                <a:ea typeface="Verdana" charset="0"/>
                <a:cs typeface="Verdana" charset="0"/>
              </a:rPr>
              <a:t>otimizar</a:t>
            </a:r>
            <a:endParaRPr lang="pt-BR" sz="1400" dirty="0">
              <a:latin typeface="Verdana" charset="0"/>
              <a:ea typeface="Verdana" charset="0"/>
              <a:cs typeface="Verdana" charset="0"/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6962578" y="3305433"/>
            <a:ext cx="19232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>
                <a:latin typeface="Verdana" charset="0"/>
                <a:ea typeface="Verdana" charset="0"/>
                <a:cs typeface="Verdana" charset="0"/>
              </a:rPr>
              <a:t>seus</a:t>
            </a:r>
            <a:r>
              <a:rPr lang="en-US" sz="1400" dirty="0">
                <a:latin typeface="Verdana" charset="0"/>
                <a:ea typeface="Verdana" charset="0"/>
                <a:cs typeface="Verdana" charset="0"/>
              </a:rPr>
              <a:t> </a:t>
            </a:r>
            <a:r>
              <a:rPr lang="en-US" sz="1400" b="1" dirty="0" err="1">
                <a:latin typeface="Verdana" charset="0"/>
                <a:ea typeface="Verdana" charset="0"/>
                <a:cs typeface="Verdana" charset="0"/>
              </a:rPr>
              <a:t>resultados</a:t>
            </a:r>
            <a:r>
              <a:rPr lang="en-US" sz="1400" dirty="0">
                <a:latin typeface="Verdana" charset="0"/>
                <a:ea typeface="Verdana" charset="0"/>
                <a:cs typeface="Verdana" charset="0"/>
              </a:rPr>
              <a:t>.</a:t>
            </a:r>
            <a:endParaRPr lang="pt-BR" sz="1400" dirty="0">
              <a:latin typeface="Verdana" charset="0"/>
              <a:ea typeface="Verdana" charset="0"/>
              <a:cs typeface="Verdana" charset="0"/>
            </a:endParaRPr>
          </a:p>
        </p:txBody>
      </p:sp>
      <p:sp>
        <p:nvSpPr>
          <p:cNvPr id="13" name="CaixaDeTexto 12">
            <a:hlinkClick r:id="rId6"/>
          </p:cNvPr>
          <p:cNvSpPr txBox="1"/>
          <p:nvPr/>
        </p:nvSpPr>
        <p:spPr>
          <a:xfrm>
            <a:off x="5319131" y="5365998"/>
            <a:ext cx="3389971" cy="3754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</a:pPr>
            <a:r>
              <a:rPr lang="pt-BR" sz="1600" b="1" dirty="0" err="1">
                <a:solidFill>
                  <a:srgbClr val="A7992B"/>
                </a:solidFill>
                <a:latin typeface="Verdana" charset="0"/>
                <a:ea typeface="Verdana" charset="0"/>
                <a:cs typeface="Verdana" charset="0"/>
              </a:rPr>
              <a:t>deltaenergia</a:t>
            </a:r>
            <a:r>
              <a:rPr lang="pt-BR" sz="1600" b="1" dirty="0" err="1">
                <a:latin typeface="Verdana" charset="0"/>
                <a:ea typeface="Verdana" charset="0"/>
                <a:cs typeface="Verdana" charset="0"/>
              </a:rPr>
              <a:t>.com.br</a:t>
            </a:r>
            <a:endParaRPr lang="pt-BR" sz="2800" dirty="0">
              <a:latin typeface="Verdana" charset="0"/>
              <a:ea typeface="Verdana" charset="0"/>
              <a:cs typeface="Verdan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5971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2" grpId="0"/>
      <p:bldP spid="1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20253</TotalTime>
  <Words>524</Words>
  <Application>Microsoft Office PowerPoint</Application>
  <PresentationFormat>Apresentação na tela (4:3)</PresentationFormat>
  <Paragraphs>122</Paragraphs>
  <Slides>9</Slides>
  <Notes>9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3" baseType="lpstr">
      <vt:lpstr>Arial</vt:lpstr>
      <vt:lpstr>Calibri</vt:lpstr>
      <vt:lpstr>Verdana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Lawrence Publicidade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Stephanie Lawrence</dc:creator>
  <cp:lastModifiedBy>Bruno Cestaro</cp:lastModifiedBy>
  <cp:revision>601</cp:revision>
  <cp:lastPrinted>2020-02-28T19:01:13Z</cp:lastPrinted>
  <dcterms:created xsi:type="dcterms:W3CDTF">2016-05-03T09:48:09Z</dcterms:created>
  <dcterms:modified xsi:type="dcterms:W3CDTF">2020-11-22T18:38:53Z</dcterms:modified>
</cp:coreProperties>
</file>