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23" r:id="rId5"/>
    <p:sldId id="461" r:id="rId6"/>
    <p:sldId id="465" r:id="rId7"/>
    <p:sldId id="462" r:id="rId8"/>
    <p:sldId id="463" r:id="rId9"/>
    <p:sldId id="466" r:id="rId10"/>
    <p:sldId id="467" r:id="rId11"/>
    <p:sldId id="460" r:id="rId12"/>
    <p:sldId id="464" r:id="rId1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55C3"/>
    <a:srgbClr val="559C42"/>
    <a:srgbClr val="229F05"/>
    <a:srgbClr val="A3E85E"/>
    <a:srgbClr val="58862A"/>
    <a:srgbClr val="969696"/>
    <a:srgbClr val="8A8A8A"/>
    <a:srgbClr val="6FB95B"/>
    <a:srgbClr val="D03D02"/>
    <a:srgbClr val="ABD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1473A8-E5D0-492E-9CC3-D0F7708CAACE}" v="2" dt="2021-03-02T20:04:09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A8DAD-FF0F-4E4B-A021-7D6D579D2590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19EA5-D524-4DF4-9125-524A56BBDA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421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 descr="capa_institucional_PORTUGU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opo_verde_out_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984069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214678" y="214290"/>
            <a:ext cx="558639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Atribuições da ANP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CBE20-3253-467D-B5E5-277F5ED9726F}" type="datetimeFigureOut">
              <a:rPr lang="pt-BR" smtClean="0"/>
              <a:pPr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28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onsulta.audiencia.spg@anp.gov.b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639732"/>
            <a:ext cx="8892480" cy="151216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pt-BR" sz="3200" dirty="0">
                <a:solidFill>
                  <a:srgbClr val="002060"/>
                </a:solidFill>
              </a:rPr>
              <a:t>Consulta e Audiência Pública nº 19/2020</a:t>
            </a:r>
            <a:br>
              <a:rPr lang="pt-BR" sz="3200" dirty="0">
                <a:solidFill>
                  <a:srgbClr val="002060"/>
                </a:solidFill>
              </a:rPr>
            </a:br>
            <a:endParaRPr lang="pt-BR" sz="2000" dirty="0">
              <a:solidFill>
                <a:srgbClr val="002060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95536" y="5456156"/>
            <a:ext cx="7632848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03 de março de 2021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-612576" y="3943988"/>
            <a:ext cx="464435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074932D-345C-4D3E-A29C-DACA2B2F2E27}"/>
              </a:ext>
            </a:extLst>
          </p:cNvPr>
          <p:cNvSpPr txBox="1">
            <a:spLocks/>
          </p:cNvSpPr>
          <p:nvPr/>
        </p:nvSpPr>
        <p:spPr>
          <a:xfrm>
            <a:off x="-828600" y="4462184"/>
            <a:ext cx="8568952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>
                <a:solidFill>
                  <a:srgbClr val="002060"/>
                </a:solidFill>
              </a:rPr>
              <a:t>Superintendência de Participações Governamentais – SPG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476F2-04AA-488D-A547-62BA5FC1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/>
              <a:t>Integrantes da Mesa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8630C6-2AC8-4568-ACA3-02D3DEDF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14" y="1148316"/>
            <a:ext cx="8868044" cy="5709684"/>
          </a:xfrm>
        </p:spPr>
        <p:txBody>
          <a:bodyPr>
            <a:normAutofit/>
          </a:bodyPr>
          <a:lstStyle/>
          <a:p>
            <a:pPr algn="just"/>
            <a:endParaRPr lang="pt-BR" sz="2400" dirty="0"/>
          </a:p>
          <a:p>
            <a:pPr algn="just"/>
            <a:endParaRPr lang="pt-BR" sz="2400" dirty="0"/>
          </a:p>
          <a:p>
            <a:pPr marL="0" indent="0" algn="just">
              <a:buNone/>
            </a:pPr>
            <a:r>
              <a:rPr lang="pt-BR" sz="2400" b="1" dirty="0"/>
              <a:t>Thiago Neves de Campos</a:t>
            </a:r>
          </a:p>
          <a:p>
            <a:pPr marL="0" indent="0" algn="just">
              <a:buNone/>
            </a:pPr>
            <a:r>
              <a:rPr lang="pt-BR" sz="2400" dirty="0"/>
              <a:t>Presidente da Audiência Pública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b="1" dirty="0"/>
              <a:t>João Henrique Lima do Nascimento</a:t>
            </a:r>
          </a:p>
          <a:p>
            <a:pPr marL="0" indent="0" algn="just">
              <a:buNone/>
            </a:pPr>
            <a:r>
              <a:rPr lang="pt-BR" sz="2400" dirty="0"/>
              <a:t>Secretário da Audiência Pública</a:t>
            </a:r>
          </a:p>
          <a:p>
            <a:pPr algn="just"/>
            <a:endParaRPr lang="pt-BR" sz="2400" dirty="0"/>
          </a:p>
          <a:p>
            <a:pPr marL="0" indent="0" algn="just">
              <a:buNone/>
            </a:pPr>
            <a:r>
              <a:rPr lang="pt-BR" sz="2400" b="1" dirty="0"/>
              <a:t>Isabela de Araujo Lima Ramos</a:t>
            </a:r>
          </a:p>
          <a:p>
            <a:pPr marL="0" indent="0" algn="just">
              <a:buNone/>
            </a:pPr>
            <a:r>
              <a:rPr lang="pt-BR" sz="2400" dirty="0"/>
              <a:t>Procuradora da Audiência Pública</a:t>
            </a:r>
          </a:p>
          <a:p>
            <a:pPr algn="just"/>
            <a:endParaRPr lang="pt-BR" sz="2400" dirty="0"/>
          </a:p>
          <a:p>
            <a:pPr algn="just"/>
            <a:endParaRPr lang="pt-BR" sz="2400" dirty="0"/>
          </a:p>
          <a:p>
            <a:pPr marL="0" indent="0" algn="just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5058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F4BC0-9D84-4B72-8DB6-44D85AF8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pt-BR" sz="2800" b="1" dirty="0"/>
              <a:t>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83035D-897C-41CF-B017-FE4629A08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algn="just"/>
            <a:r>
              <a:rPr lang="pt-BR" sz="2400" dirty="0"/>
              <a:t>Obter subsídios e informações adicionais sobre minuta de Resolução para regulamentação da redução da alíquota de royalties para empresas de pequeno e médio porte.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Propiciar aos agentes econômicos e aos demais interessados a possibilidade de encaminhamento de opiniões e sugestões.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Identificar, da forma mais ampla possível, todos os aspectos relevantes à matéria objeto da Consulta e Audiência Pública.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Dar publicidade, transparência e legitimidade às ações da ANP.</a:t>
            </a:r>
          </a:p>
        </p:txBody>
      </p:sp>
    </p:spTree>
    <p:extLst>
      <p:ext uri="{BB962C8B-B14F-4D97-AF65-F5344CB8AC3E}">
        <p14:creationId xmlns:p14="http://schemas.microsoft.com/office/powerpoint/2010/main" val="2037389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F4BC0-9D84-4B72-8DB6-44D85AF8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pt-BR" sz="2800" b="1"/>
              <a:t>Orientações Gerais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83035D-897C-41CF-B017-FE4629A08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dirty="0"/>
              <a:t>A participação neste evento ocorre com a infraestrutura dos participantes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Problemas técnicos que impossibilitem a exposição por parte da ANP fará com que o workshop seja postergado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Problemas técnicos que impossibilitem o expositor de apresentar ou a entrada dos participantes NÃO farão com que o evento seja postergado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Solicitamos que os participantes se identifiquem com empresa/instituição e nome no chat da reunião, para registro futuro na súmula e na lista de presença da Audiência Pública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7877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F4BC0-9D84-4B72-8DB6-44D85AF8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pt-BR" sz="2800" b="1" dirty="0"/>
              <a:t>Orientações Gerais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83035D-897C-41CF-B017-FE4629A08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9581"/>
            <a:ext cx="8229600" cy="5283755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just"/>
            <a:endParaRPr lang="pt-BR" sz="2400" dirty="0"/>
          </a:p>
          <a:p>
            <a:pPr algn="just"/>
            <a:r>
              <a:rPr lang="pt-BR" sz="2400" dirty="0"/>
              <a:t>Mantenha seu microfone e câmera desligados durante o evento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Somente abra o microfone/câmara quando a palavra for concedida.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 palavra poderá ser solicitada durante a “abertura para manifestações”, por meio do ícone “levantar a mão” do Microsoft </a:t>
            </a:r>
            <a:r>
              <a:rPr lang="pt-BR" sz="2400" dirty="0" err="1"/>
              <a:t>Teams</a:t>
            </a:r>
            <a:r>
              <a:rPr lang="pt-BR" sz="2400" dirty="0"/>
              <a:t>, sendo concedida pelo Presidente da Audiência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Eventuais manifestações no chat da reunião NÃO serão considerados pela ANP para fins de instrução processual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Caso algum participante não consiga se expressar durante a Audiência Pública devido a problemas técnicos, poderá fazê-lo por meio do </a:t>
            </a:r>
            <a:r>
              <a:rPr lang="pt-BR" sz="2400" dirty="0" err="1"/>
              <a:t>email</a:t>
            </a:r>
            <a:r>
              <a:rPr lang="pt-BR" sz="2400" dirty="0"/>
              <a:t> </a:t>
            </a:r>
            <a:r>
              <a:rPr lang="pt-BR" sz="2400" dirty="0">
                <a:hlinkClick r:id="rId2"/>
              </a:rPr>
              <a:t>consulta.audiencia.spg@anp.gov.br</a:t>
            </a:r>
            <a:r>
              <a:rPr lang="pt-BR" sz="2400" dirty="0"/>
              <a:t>, no prazo de até dois dias úteis contados a partir do encerramento da Audiência</a:t>
            </a:r>
          </a:p>
        </p:txBody>
      </p:sp>
    </p:spTree>
    <p:extLst>
      <p:ext uri="{BB962C8B-B14F-4D97-AF65-F5344CB8AC3E}">
        <p14:creationId xmlns:p14="http://schemas.microsoft.com/office/powerpoint/2010/main" val="461342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F4BC0-9D84-4B72-8DB6-44D85AF8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pt-BR" sz="2800" b="1" dirty="0"/>
              <a:t>Orientações Gerais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83035D-897C-41CF-B017-FE4629A08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pt-BR" sz="2400" dirty="0"/>
              <a:t>Para a presente Audiência Pública </a:t>
            </a:r>
            <a:r>
              <a:rPr lang="pt-BR" sz="2400"/>
              <a:t>tivemos </a:t>
            </a:r>
            <a:r>
              <a:rPr lang="pt-BR" sz="2400" dirty="0"/>
              <a:t>3</a:t>
            </a:r>
            <a:r>
              <a:rPr lang="pt-BR" sz="2400"/>
              <a:t> </a:t>
            </a:r>
            <a:r>
              <a:rPr lang="pt-BR" sz="2400" dirty="0"/>
              <a:t>expositores inscritos (IBP, OAB e ABPIP), que terão 10 minutos cada para fazer sua apresentação;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As perguntas deverão ser realizadas ao final da apresentação;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Após a apresentação dos expositores serão concedidos 2 minutos para os participantes que levantarem a mão, sendo o período para manifestação limitado até às 12:45.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57740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F4BC0-9D84-4B72-8DB6-44D85AF8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pt-BR" sz="2800" b="1" dirty="0"/>
              <a:t>Orientações Gerais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83035D-897C-41CF-B017-FE4629A08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pt-BR" sz="2400" dirty="0"/>
              <a:t>O manifestante que se manifestar sem ter sido autorizado pelo presidente da Audiência Pública será advertido e, em caso de reincidência, será removido do ambiente de realização do evento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O manifestante que se manifestar de forma inadequada, por meio de palavras de baixo calão, de ofensas ou de forma exaltada, será removido do ambiente de realização do evento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Condutas inapropriadas ensejarão a remoção do participante do ambiente de realização do evento</a:t>
            </a:r>
          </a:p>
        </p:txBody>
      </p:sp>
    </p:spTree>
    <p:extLst>
      <p:ext uri="{BB962C8B-B14F-4D97-AF65-F5344CB8AC3E}">
        <p14:creationId xmlns:p14="http://schemas.microsoft.com/office/powerpoint/2010/main" val="134428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C735E1A-A9AF-4AAB-B81E-C88CAA4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7554" y="142852"/>
            <a:ext cx="5329246" cy="78581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z="2800" b="1"/>
              <a:t>Programação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0FE7999-FFAA-49B3-9ADF-C115B054DA8B}"/>
              </a:ext>
            </a:extLst>
          </p:cNvPr>
          <p:cNvSpPr txBox="1">
            <a:spLocks/>
          </p:cNvSpPr>
          <p:nvPr/>
        </p:nvSpPr>
        <p:spPr>
          <a:xfrm>
            <a:off x="287524" y="1196752"/>
            <a:ext cx="8568952" cy="493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b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000" b="1">
              <a:solidFill>
                <a:srgbClr val="002060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5DEA3A3-35C4-4AE5-9DBF-4032E6E773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151693"/>
              </p:ext>
            </p:extLst>
          </p:nvPr>
        </p:nvGraphicFramePr>
        <p:xfrm>
          <a:off x="665557" y="2738911"/>
          <a:ext cx="7302524" cy="3769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264870573"/>
                    </a:ext>
                  </a:extLst>
                </a:gridCol>
                <a:gridCol w="1757908">
                  <a:extLst>
                    <a:ext uri="{9D8B030D-6E8A-4147-A177-3AD203B41FA5}">
                      <a16:colId xmlns:a16="http://schemas.microsoft.com/office/drawing/2014/main" val="41256316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Audiência Pública nº 19/20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Horário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00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Recepção de expositores e registro de participantes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10:00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949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Abertura das Atividades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10:15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0412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Orientações Gerais do Presidente da Audiência Pública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10:30</a:t>
                      </a:r>
                      <a:endParaRPr lang="pt-BR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0939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Exposição do tema pela Superintendência de Participações Governamentais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10:45</a:t>
                      </a:r>
                      <a:endParaRPr lang="pt-BR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20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Pronunciamento dos expositores por ordem de recebimento das inscrições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11:15 - IBP</a:t>
                      </a:r>
                    </a:p>
                    <a:p>
                      <a:pPr algn="ctr"/>
                      <a:r>
                        <a:rPr lang="pt-BR" b="0" dirty="0"/>
                        <a:t>11:25 – OAB</a:t>
                      </a:r>
                    </a:p>
                    <a:p>
                      <a:pPr algn="ctr"/>
                      <a:r>
                        <a:rPr lang="pt-BR" b="0" dirty="0"/>
                        <a:t>11:35 - ABPIP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5994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dirty="0"/>
                        <a:t>Manifestações participantes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/>
                        <a:t>11:45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5106690"/>
                  </a:ext>
                </a:extLst>
              </a:tr>
              <a:tr h="263015">
                <a:tc>
                  <a:txBody>
                    <a:bodyPr/>
                    <a:lstStyle/>
                    <a:p>
                      <a:r>
                        <a:rPr lang="pt-BR" dirty="0"/>
                        <a:t>Comentários finais e encerramento </a:t>
                      </a:r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12:45</a:t>
                      </a:r>
                      <a:endParaRPr lang="pt-BR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7903541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97B35ABC-E872-42FA-B964-F95475001ADF}"/>
              </a:ext>
            </a:extLst>
          </p:cNvPr>
          <p:cNvSpPr/>
          <p:nvPr/>
        </p:nvSpPr>
        <p:spPr>
          <a:xfrm>
            <a:off x="2286000" y="145123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2400" b="1" dirty="0"/>
              <a:t>Audiência Pública nº 19/2020</a:t>
            </a:r>
          </a:p>
          <a:p>
            <a:pPr algn="ctr"/>
            <a:r>
              <a:rPr lang="pt-BR" sz="2400" b="1" dirty="0"/>
              <a:t>03 de março de 2021</a:t>
            </a:r>
          </a:p>
        </p:txBody>
      </p:sp>
    </p:spTree>
    <p:extLst>
      <p:ext uri="{BB962C8B-B14F-4D97-AF65-F5344CB8AC3E}">
        <p14:creationId xmlns:p14="http://schemas.microsoft.com/office/powerpoint/2010/main" val="169021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639732"/>
            <a:ext cx="8892480" cy="151216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pt-BR" sz="3200" dirty="0">
                <a:solidFill>
                  <a:srgbClr val="002060"/>
                </a:solidFill>
              </a:rPr>
              <a:t>Consulta e Audiência Pública nº 19/2020</a:t>
            </a:r>
            <a:br>
              <a:rPr lang="pt-BR" sz="3200" dirty="0">
                <a:solidFill>
                  <a:srgbClr val="002060"/>
                </a:solidFill>
              </a:rPr>
            </a:br>
            <a:endParaRPr lang="pt-BR" sz="2000" dirty="0">
              <a:solidFill>
                <a:srgbClr val="002060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95536" y="5456156"/>
            <a:ext cx="7632848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03 de março de 2021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-612576" y="3943988"/>
            <a:ext cx="464435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074932D-345C-4D3E-A29C-DACA2B2F2E27}"/>
              </a:ext>
            </a:extLst>
          </p:cNvPr>
          <p:cNvSpPr txBox="1">
            <a:spLocks/>
          </p:cNvSpPr>
          <p:nvPr/>
        </p:nvSpPr>
        <p:spPr>
          <a:xfrm>
            <a:off x="-828600" y="4462184"/>
            <a:ext cx="8568952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b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>
                <a:solidFill>
                  <a:srgbClr val="002060"/>
                </a:solidFill>
              </a:rPr>
              <a:t>Superintendência de Participações Governamentais – SPG</a:t>
            </a:r>
          </a:p>
        </p:txBody>
      </p:sp>
    </p:spTree>
    <p:extLst>
      <p:ext uri="{BB962C8B-B14F-4D97-AF65-F5344CB8AC3E}">
        <p14:creationId xmlns:p14="http://schemas.microsoft.com/office/powerpoint/2010/main" val="38651458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E53F59F35CBF40A806AF2400920261" ma:contentTypeVersion="13" ma:contentTypeDescription="Create a new document." ma:contentTypeScope="" ma:versionID="4492f33707ce0cedee2d6840b2703cb0">
  <xsd:schema xmlns:xsd="http://www.w3.org/2001/XMLSchema" xmlns:xs="http://www.w3.org/2001/XMLSchema" xmlns:p="http://schemas.microsoft.com/office/2006/metadata/properties" xmlns:ns3="378e0bf1-9532-4ad4-9e1c-92799be2c99a" xmlns:ns4="9882d271-b0ac-47ff-8d50-e09595b38f57" targetNamespace="http://schemas.microsoft.com/office/2006/metadata/properties" ma:root="true" ma:fieldsID="994c0e8d23db069987262d7a05be92ba" ns3:_="" ns4:_="">
    <xsd:import namespace="378e0bf1-9532-4ad4-9e1c-92799be2c99a"/>
    <xsd:import namespace="9882d271-b0ac-47ff-8d50-e09595b38f5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8e0bf1-9532-4ad4-9e1c-92799be2c9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82d271-b0ac-47ff-8d50-e09595b38f5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461404-2BB3-4A30-978F-F351CDEEDA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657454-0BBF-47C8-AF3A-8F05BB36DC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8e0bf1-9532-4ad4-9e1c-92799be2c99a"/>
    <ds:schemaRef ds:uri="9882d271-b0ac-47ff-8d50-e09595b38f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F5976B-1122-445A-B680-BCDDA360CB2D}">
  <ds:schemaRefs>
    <ds:schemaRef ds:uri="http://purl.org/dc/terms/"/>
    <ds:schemaRef ds:uri="http://purl.org/dc/elements/1.1/"/>
    <ds:schemaRef ds:uri="http://www.w3.org/XML/1998/namespace"/>
    <ds:schemaRef ds:uri="378e0bf1-9532-4ad4-9e1c-92799be2c99a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9882d271-b0ac-47ff-8d50-e09595b38f57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549</Words>
  <Application>Microsoft Office PowerPoint</Application>
  <PresentationFormat>Apresentação na tela (4:3)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Consulta e Audiência Pública nº 19/2020 </vt:lpstr>
      <vt:lpstr>Integrantes da Mesa</vt:lpstr>
      <vt:lpstr>Objetivos</vt:lpstr>
      <vt:lpstr>Orientações Gerais</vt:lpstr>
      <vt:lpstr>Orientações Gerais</vt:lpstr>
      <vt:lpstr>Orientações Gerais</vt:lpstr>
      <vt:lpstr>Orientações Gerais</vt:lpstr>
      <vt:lpstr>Programação</vt:lpstr>
      <vt:lpstr>Consulta e Audiência Pública nº 19/2020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sobre Resolução de redução royalties para  empresas de pequeno e médio porte (Resolução CNPE nº 4/2020)</dc:title>
  <dc:creator>Joao Henrique Lima do Nascimento</dc:creator>
  <cp:lastModifiedBy>Luiz Eduardo Paim Varella</cp:lastModifiedBy>
  <cp:revision>10</cp:revision>
  <dcterms:created xsi:type="dcterms:W3CDTF">2020-12-13T16:59:53Z</dcterms:created>
  <dcterms:modified xsi:type="dcterms:W3CDTF">2021-03-03T12:02:59Z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0x01010008E53F59F35CBF40A806AF2400920261</vt:lpwstr>
  </property>
</Properties>
</file>